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3" r:id="rId3"/>
    <p:sldId id="282" r:id="rId4"/>
    <p:sldId id="262" r:id="rId5"/>
    <p:sldId id="286" r:id="rId6"/>
    <p:sldId id="287" r:id="rId7"/>
    <p:sldId id="273" r:id="rId8"/>
    <p:sldId id="272" r:id="rId9"/>
    <p:sldId id="264" r:id="rId10"/>
    <p:sldId id="268" r:id="rId11"/>
    <p:sldId id="269" r:id="rId12"/>
    <p:sldId id="266" r:id="rId13"/>
    <p:sldId id="276" r:id="rId14"/>
    <p:sldId id="278" r:id="rId15"/>
    <p:sldId id="28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7030A0"/>
    <a:srgbClr val="FFD966"/>
    <a:srgbClr val="C55A11"/>
    <a:srgbClr val="548235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ria Fontrodona i Bach" userId="96558d6b-11a9-4828-b8b4-088b642ce7d1" providerId="ADAL" clId="{A064EA01-43EC-4FB6-AC64-5E31F114FEE2}"/>
    <pc:docChg chg="custSel delSld modSld">
      <pc:chgData name="Adria Fontrodona i Bach" userId="96558d6b-11a9-4828-b8b4-088b642ce7d1" providerId="ADAL" clId="{A064EA01-43EC-4FB6-AC64-5E31F114FEE2}" dt="2023-04-27T07:58:04.117" v="16" actId="47"/>
      <pc:docMkLst>
        <pc:docMk/>
      </pc:docMkLst>
      <pc:sldChg chg="delSp mod">
        <pc:chgData name="Adria Fontrodona i Bach" userId="96558d6b-11a9-4828-b8b4-088b642ce7d1" providerId="ADAL" clId="{A064EA01-43EC-4FB6-AC64-5E31F114FEE2}" dt="2023-04-27T07:56:56.383" v="3" actId="478"/>
        <pc:sldMkLst>
          <pc:docMk/>
          <pc:sldMk cId="3846589037" sldId="262"/>
        </pc:sldMkLst>
        <pc:spChg chg="del">
          <ac:chgData name="Adria Fontrodona i Bach" userId="96558d6b-11a9-4828-b8b4-088b642ce7d1" providerId="ADAL" clId="{A064EA01-43EC-4FB6-AC64-5E31F114FEE2}" dt="2023-04-27T07:56:56.383" v="3" actId="478"/>
          <ac:spMkLst>
            <pc:docMk/>
            <pc:sldMk cId="3846589037" sldId="262"/>
            <ac:spMk id="8" creationId="{C9195B22-C18A-656A-A5BB-C0FD7B1EA4E1}"/>
          </ac:spMkLst>
        </pc:spChg>
      </pc:sldChg>
      <pc:sldChg chg="delSp mod">
        <pc:chgData name="Adria Fontrodona i Bach" userId="96558d6b-11a9-4828-b8b4-088b642ce7d1" providerId="ADAL" clId="{A064EA01-43EC-4FB6-AC64-5E31F114FEE2}" dt="2023-04-27T07:57:21.996" v="8" actId="478"/>
        <pc:sldMkLst>
          <pc:docMk/>
          <pc:sldMk cId="353900058" sldId="264"/>
        </pc:sldMkLst>
        <pc:spChg chg="del">
          <ac:chgData name="Adria Fontrodona i Bach" userId="96558d6b-11a9-4828-b8b4-088b642ce7d1" providerId="ADAL" clId="{A064EA01-43EC-4FB6-AC64-5E31F114FEE2}" dt="2023-04-27T07:57:21.996" v="8" actId="478"/>
          <ac:spMkLst>
            <pc:docMk/>
            <pc:sldMk cId="353900058" sldId="264"/>
            <ac:spMk id="56" creationId="{F34845D5-3412-D9EF-72FD-78CEC8FC1DE3}"/>
          </ac:spMkLst>
        </pc:spChg>
      </pc:sldChg>
      <pc:sldChg chg="delSp mod">
        <pc:chgData name="Adria Fontrodona i Bach" userId="96558d6b-11a9-4828-b8b4-088b642ce7d1" providerId="ADAL" clId="{A064EA01-43EC-4FB6-AC64-5E31F114FEE2}" dt="2023-04-27T07:57:43.135" v="12" actId="478"/>
        <pc:sldMkLst>
          <pc:docMk/>
          <pc:sldMk cId="2444462732" sldId="266"/>
        </pc:sldMkLst>
        <pc:spChg chg="del">
          <ac:chgData name="Adria Fontrodona i Bach" userId="96558d6b-11a9-4828-b8b4-088b642ce7d1" providerId="ADAL" clId="{A064EA01-43EC-4FB6-AC64-5E31F114FEE2}" dt="2023-04-27T07:57:43.135" v="12" actId="478"/>
          <ac:spMkLst>
            <pc:docMk/>
            <pc:sldMk cId="2444462732" sldId="266"/>
            <ac:spMk id="31" creationId="{ECC0874A-C8B9-EF3F-9A52-3D8E98C94293}"/>
          </ac:spMkLst>
        </pc:spChg>
      </pc:sldChg>
      <pc:sldChg chg="delSp mod">
        <pc:chgData name="Adria Fontrodona i Bach" userId="96558d6b-11a9-4828-b8b4-088b642ce7d1" providerId="ADAL" clId="{A064EA01-43EC-4FB6-AC64-5E31F114FEE2}" dt="2023-04-27T07:57:25.837" v="9" actId="478"/>
        <pc:sldMkLst>
          <pc:docMk/>
          <pc:sldMk cId="3338373187" sldId="268"/>
        </pc:sldMkLst>
        <pc:spChg chg="del">
          <ac:chgData name="Adria Fontrodona i Bach" userId="96558d6b-11a9-4828-b8b4-088b642ce7d1" providerId="ADAL" clId="{A064EA01-43EC-4FB6-AC64-5E31F114FEE2}" dt="2023-04-27T07:57:25.837" v="9" actId="478"/>
          <ac:spMkLst>
            <pc:docMk/>
            <pc:sldMk cId="3338373187" sldId="268"/>
            <ac:spMk id="71" creationId="{B271D11D-EE0D-E8B0-82D2-54DA79E04FEF}"/>
          </ac:spMkLst>
        </pc:spChg>
      </pc:sldChg>
      <pc:sldChg chg="delSp mod">
        <pc:chgData name="Adria Fontrodona i Bach" userId="96558d6b-11a9-4828-b8b4-088b642ce7d1" providerId="ADAL" clId="{A064EA01-43EC-4FB6-AC64-5E31F114FEE2}" dt="2023-04-27T07:57:37.392" v="11" actId="478"/>
        <pc:sldMkLst>
          <pc:docMk/>
          <pc:sldMk cId="4173915162" sldId="269"/>
        </pc:sldMkLst>
        <pc:spChg chg="del">
          <ac:chgData name="Adria Fontrodona i Bach" userId="96558d6b-11a9-4828-b8b4-088b642ce7d1" providerId="ADAL" clId="{A064EA01-43EC-4FB6-AC64-5E31F114FEE2}" dt="2023-04-27T07:57:37.392" v="11" actId="478"/>
          <ac:spMkLst>
            <pc:docMk/>
            <pc:sldMk cId="4173915162" sldId="269"/>
            <ac:spMk id="36" creationId="{B0B2EC45-BD5E-4D5A-4B08-C4739C7F8F96}"/>
          </ac:spMkLst>
        </pc:spChg>
      </pc:sldChg>
      <pc:sldChg chg="delSp del mod">
        <pc:chgData name="Adria Fontrodona i Bach" userId="96558d6b-11a9-4828-b8b4-088b642ce7d1" providerId="ADAL" clId="{A064EA01-43EC-4FB6-AC64-5E31F114FEE2}" dt="2023-04-27T07:58:04.117" v="16" actId="47"/>
        <pc:sldMkLst>
          <pc:docMk/>
          <pc:sldMk cId="3099211197" sldId="270"/>
        </pc:sldMkLst>
        <pc:spChg chg="del">
          <ac:chgData name="Adria Fontrodona i Bach" userId="96558d6b-11a9-4828-b8b4-088b642ce7d1" providerId="ADAL" clId="{A064EA01-43EC-4FB6-AC64-5E31F114FEE2}" dt="2023-04-27T07:57:32.617" v="10" actId="478"/>
          <ac:spMkLst>
            <pc:docMk/>
            <pc:sldMk cId="3099211197" sldId="270"/>
            <ac:spMk id="66" creationId="{95F24F90-D08D-8CA7-0DCD-D783ED4D13D7}"/>
          </ac:spMkLst>
        </pc:spChg>
      </pc:sldChg>
      <pc:sldChg chg="delSp mod">
        <pc:chgData name="Adria Fontrodona i Bach" userId="96558d6b-11a9-4828-b8b4-088b642ce7d1" providerId="ADAL" clId="{A064EA01-43EC-4FB6-AC64-5E31F114FEE2}" dt="2023-04-27T07:57:16.651" v="7" actId="478"/>
        <pc:sldMkLst>
          <pc:docMk/>
          <pc:sldMk cId="273202020" sldId="272"/>
        </pc:sldMkLst>
        <pc:spChg chg="del">
          <ac:chgData name="Adria Fontrodona i Bach" userId="96558d6b-11a9-4828-b8b4-088b642ce7d1" providerId="ADAL" clId="{A064EA01-43EC-4FB6-AC64-5E31F114FEE2}" dt="2023-04-27T07:57:16.651" v="7" actId="478"/>
          <ac:spMkLst>
            <pc:docMk/>
            <pc:sldMk cId="273202020" sldId="272"/>
            <ac:spMk id="55" creationId="{5C23D374-87EA-D1D8-3B40-38DB324755C5}"/>
          </ac:spMkLst>
        </pc:spChg>
      </pc:sldChg>
      <pc:sldChg chg="delSp mod">
        <pc:chgData name="Adria Fontrodona i Bach" userId="96558d6b-11a9-4828-b8b4-088b642ce7d1" providerId="ADAL" clId="{A064EA01-43EC-4FB6-AC64-5E31F114FEE2}" dt="2023-04-27T07:57:12.096" v="6" actId="478"/>
        <pc:sldMkLst>
          <pc:docMk/>
          <pc:sldMk cId="1446990435" sldId="273"/>
        </pc:sldMkLst>
        <pc:spChg chg="del">
          <ac:chgData name="Adria Fontrodona i Bach" userId="96558d6b-11a9-4828-b8b4-088b642ce7d1" providerId="ADAL" clId="{A064EA01-43EC-4FB6-AC64-5E31F114FEE2}" dt="2023-04-27T07:57:12.096" v="6" actId="478"/>
          <ac:spMkLst>
            <pc:docMk/>
            <pc:sldMk cId="1446990435" sldId="273"/>
            <ac:spMk id="36" creationId="{BBB78700-EB56-0120-45A4-7947CC22E6EA}"/>
          </ac:spMkLst>
        </pc:spChg>
      </pc:sldChg>
      <pc:sldChg chg="delSp mod">
        <pc:chgData name="Adria Fontrodona i Bach" userId="96558d6b-11a9-4828-b8b4-088b642ce7d1" providerId="ADAL" clId="{A064EA01-43EC-4FB6-AC64-5E31F114FEE2}" dt="2023-04-27T07:57:47.786" v="13" actId="478"/>
        <pc:sldMkLst>
          <pc:docMk/>
          <pc:sldMk cId="809741595" sldId="276"/>
        </pc:sldMkLst>
        <pc:spChg chg="del">
          <ac:chgData name="Adria Fontrodona i Bach" userId="96558d6b-11a9-4828-b8b4-088b642ce7d1" providerId="ADAL" clId="{A064EA01-43EC-4FB6-AC64-5E31F114FEE2}" dt="2023-04-27T07:57:47.786" v="13" actId="478"/>
          <ac:spMkLst>
            <pc:docMk/>
            <pc:sldMk cId="809741595" sldId="276"/>
            <ac:spMk id="31" creationId="{ECC0874A-C8B9-EF3F-9A52-3D8E98C94293}"/>
          </ac:spMkLst>
        </pc:spChg>
      </pc:sldChg>
      <pc:sldChg chg="delSp mod">
        <pc:chgData name="Adria Fontrodona i Bach" userId="96558d6b-11a9-4828-b8b4-088b642ce7d1" providerId="ADAL" clId="{A064EA01-43EC-4FB6-AC64-5E31F114FEE2}" dt="2023-04-27T07:57:53.718" v="14" actId="478"/>
        <pc:sldMkLst>
          <pc:docMk/>
          <pc:sldMk cId="2140905071" sldId="278"/>
        </pc:sldMkLst>
        <pc:spChg chg="del">
          <ac:chgData name="Adria Fontrodona i Bach" userId="96558d6b-11a9-4828-b8b4-088b642ce7d1" providerId="ADAL" clId="{A064EA01-43EC-4FB6-AC64-5E31F114FEE2}" dt="2023-04-27T07:57:53.718" v="14" actId="478"/>
          <ac:spMkLst>
            <pc:docMk/>
            <pc:sldMk cId="2140905071" sldId="278"/>
            <ac:spMk id="31" creationId="{ECC0874A-C8B9-EF3F-9A52-3D8E98C94293}"/>
          </ac:spMkLst>
        </pc:spChg>
      </pc:sldChg>
      <pc:sldChg chg="delSp mod">
        <pc:chgData name="Adria Fontrodona i Bach" userId="96558d6b-11a9-4828-b8b4-088b642ce7d1" providerId="ADAL" clId="{A064EA01-43EC-4FB6-AC64-5E31F114FEE2}" dt="2023-04-27T07:56:48.914" v="2" actId="478"/>
        <pc:sldMkLst>
          <pc:docMk/>
          <pc:sldMk cId="2548811549" sldId="282"/>
        </pc:sldMkLst>
        <pc:spChg chg="del">
          <ac:chgData name="Adria Fontrodona i Bach" userId="96558d6b-11a9-4828-b8b4-088b642ce7d1" providerId="ADAL" clId="{A064EA01-43EC-4FB6-AC64-5E31F114FEE2}" dt="2023-04-27T07:56:46.546" v="1" actId="478"/>
          <ac:spMkLst>
            <pc:docMk/>
            <pc:sldMk cId="2548811549" sldId="282"/>
            <ac:spMk id="24" creationId="{66608E15-8572-E132-3748-3135115D5AF3}"/>
          </ac:spMkLst>
        </pc:spChg>
        <pc:spChg chg="del">
          <ac:chgData name="Adria Fontrodona i Bach" userId="96558d6b-11a9-4828-b8b4-088b642ce7d1" providerId="ADAL" clId="{A064EA01-43EC-4FB6-AC64-5E31F114FEE2}" dt="2023-04-27T07:56:43.861" v="0" actId="478"/>
          <ac:spMkLst>
            <pc:docMk/>
            <pc:sldMk cId="2548811549" sldId="282"/>
            <ac:spMk id="27" creationId="{9CC31B6C-14B7-D38F-05C2-E8A92F0E2CE1}"/>
          </ac:spMkLst>
        </pc:spChg>
        <pc:cxnChg chg="del">
          <ac:chgData name="Adria Fontrodona i Bach" userId="96558d6b-11a9-4828-b8b4-088b642ce7d1" providerId="ADAL" clId="{A064EA01-43EC-4FB6-AC64-5E31F114FEE2}" dt="2023-04-27T07:56:48.914" v="2" actId="478"/>
          <ac:cxnSpMkLst>
            <pc:docMk/>
            <pc:sldMk cId="2548811549" sldId="282"/>
            <ac:cxnSpMk id="91" creationId="{9CE5BF3F-373F-5AB6-DD21-917E633A6441}"/>
          </ac:cxnSpMkLst>
        </pc:cxnChg>
      </pc:sldChg>
      <pc:sldChg chg="delSp mod">
        <pc:chgData name="Adria Fontrodona i Bach" userId="96558d6b-11a9-4828-b8b4-088b642ce7d1" providerId="ADAL" clId="{A064EA01-43EC-4FB6-AC64-5E31F114FEE2}" dt="2023-04-27T07:57:59.570" v="15" actId="478"/>
        <pc:sldMkLst>
          <pc:docMk/>
          <pc:sldMk cId="4094757803" sldId="285"/>
        </pc:sldMkLst>
        <pc:spChg chg="del">
          <ac:chgData name="Adria Fontrodona i Bach" userId="96558d6b-11a9-4828-b8b4-088b642ce7d1" providerId="ADAL" clId="{A064EA01-43EC-4FB6-AC64-5E31F114FEE2}" dt="2023-04-27T07:57:59.570" v="15" actId="478"/>
          <ac:spMkLst>
            <pc:docMk/>
            <pc:sldMk cId="4094757803" sldId="285"/>
            <ac:spMk id="31" creationId="{ECC0874A-C8B9-EF3F-9A52-3D8E98C94293}"/>
          </ac:spMkLst>
        </pc:spChg>
      </pc:sldChg>
      <pc:sldChg chg="delSp mod">
        <pc:chgData name="Adria Fontrodona i Bach" userId="96558d6b-11a9-4828-b8b4-088b642ce7d1" providerId="ADAL" clId="{A064EA01-43EC-4FB6-AC64-5E31F114FEE2}" dt="2023-04-27T07:57:04.045" v="4" actId="478"/>
        <pc:sldMkLst>
          <pc:docMk/>
          <pc:sldMk cId="1152493281" sldId="286"/>
        </pc:sldMkLst>
        <pc:spChg chg="del">
          <ac:chgData name="Adria Fontrodona i Bach" userId="96558d6b-11a9-4828-b8b4-088b642ce7d1" providerId="ADAL" clId="{A064EA01-43EC-4FB6-AC64-5E31F114FEE2}" dt="2023-04-27T07:57:04.045" v="4" actId="478"/>
          <ac:spMkLst>
            <pc:docMk/>
            <pc:sldMk cId="1152493281" sldId="286"/>
            <ac:spMk id="8" creationId="{C9195B22-C18A-656A-A5BB-C0FD7B1EA4E1}"/>
          </ac:spMkLst>
        </pc:spChg>
      </pc:sldChg>
      <pc:sldChg chg="delSp mod">
        <pc:chgData name="Adria Fontrodona i Bach" userId="96558d6b-11a9-4828-b8b4-088b642ce7d1" providerId="ADAL" clId="{A064EA01-43EC-4FB6-AC64-5E31F114FEE2}" dt="2023-04-27T07:57:08.277" v="5" actId="478"/>
        <pc:sldMkLst>
          <pc:docMk/>
          <pc:sldMk cId="2586586749" sldId="287"/>
        </pc:sldMkLst>
        <pc:spChg chg="del">
          <ac:chgData name="Adria Fontrodona i Bach" userId="96558d6b-11a9-4828-b8b4-088b642ce7d1" providerId="ADAL" clId="{A064EA01-43EC-4FB6-AC64-5E31F114FEE2}" dt="2023-04-27T07:57:08.277" v="5" actId="478"/>
          <ac:spMkLst>
            <pc:docMk/>
            <pc:sldMk cId="2586586749" sldId="287"/>
            <ac:spMk id="8" creationId="{C9195B22-C18A-656A-A5BB-C0FD7B1EA4E1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1T12:04:09.786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1T12:05:35.66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85 119 24575,'1'0'0,"0"1"0,-1-1 0,1 1 0,0-1 0,0 1 0,0-1 0,0 1 0,-1 0 0,1-1 0,0 1 0,-1 0 0,1 0 0,0-1 0,-1 1 0,1 0 0,-1 0 0,1 0 0,-1 0 0,0 0 0,1 0 0,-1 0 0,0 0 0,0 0 0,0 0 0,0 0 0,1 0 0,-2 1 0,4 34 0,-3-31 0,-1 33 0,-2-33 0,-3-25 0,3 2 0,1 0 0,1-1 0,2-24 0,0 27 0,0-1 0,-2 1 0,0 0 0,-4-21 0,0 31 0,0 18 0,-1 25 0,5-33 0,-6 72 0,6-54 0,0 0 0,-2 0 0,-10 39 0,13-60 0,-1 0 0,1 0 0,0 1 0,-1-1 0,1 0 0,-1 1 0,1-1 0,-1 0 0,0 0 0,0 0 0,1 0 0,-1 0 0,0 0 0,0 0 0,0 0 0,-2 1 0,2-2 0,1 0 0,-1 0 0,1 0 0,-1 0 0,1 0 0,-1 0 0,1 0 0,-1 0 0,1 0 0,-1 0 0,1-1 0,0 1 0,-1 0 0,1 0 0,-1-1 0,1 1 0,-1 0 0,1 0 0,0-1 0,-1 1 0,1-1 0,0 1 0,-1 0 0,1-1 0,0 1 0,0-1 0,-1 1 0,1-1 0,-2-4 0,0 1 0,0-1 0,0 0 0,1 0 0,-1 0 0,1 0 0,0-6 0,-1-116-1365,3 57-5461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1T12:05:40.795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1 252,'0'174,"17"-459,-18 252,0 15,1 1,0 0,5-24,-2 27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1T12:05:41.144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1T12:05:46.373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27,'0'-1,"0"0,0 1,1-1,-1 0,0 0,0 0,1 0,-1 0,0 0,1 0,-1 1,1-1,-1 0,1 0,-1 1,1-1,-1 0,1 0,0 1,-1-1,1 1,0-1,0 1,0-1,1 0,30-5,42 13,-62-6,476 72,-436-62,-24-5,1-1,56 3,-69-8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1T12:06:09.57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5 24575,'0'0'0,"0"0"0,0 0 0,0 0 0,0 0 0,-1 0 0,1-1 0,0 1 0,0 0 0,0 0 0,0 0 0,0 0 0,0 0 0,0-1 0,0 1 0,0 0 0,0 0 0,0 0 0,0 0 0,0 0 0,0-1 0,0 1 0,0 0 0,1 0 0,-1 0 0,0 0 0,0 0 0,0 0 0,0-1 0,0 1 0,0 0 0,0 0 0,0 0 0,0 0 0,1 0 0,-1 0 0,0 0 0,0 0 0,0-1 0,0 1 0,0 0 0,0 0 0,1 0 0,-1 0 0,0 0 0,0 0 0,0 0 0,0 0 0,0 0 0,1 0 0,-1 0 0,0 0 0,0 0 0,0 0 0,0 0 0,0 0 0,1 0 0,-1 0 0,9 10 0,6 17 0,-10-6 0,-2 0 0,2 40 0,1 8 0,11 18-1365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1T12:06:11.29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1T12:06:11.66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1T12:06:12.05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1T12:06:12.90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1T12:04:45.98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35 0 24575,'2'136'0,"-4"144"0,1-272 0,-1-1 0,0 1 0,0 0 0,0-1 0,-1 1 0,0-1 0,0 1 0,-6 8 0,7-20 0,1 0 0,0-1 0,0 1 0,0 0 0,0 0 0,1-1 0,0-5 0,1-347-1365,-1 342-5461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1T12:04:11.246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0,'0'502,"0"-477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1T12:04:48.68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24575,'3'0'0,"3"0"0,5 0 0,2 0 0,2 0 0,1 0 0,1 0 0,4 0 0,0 0 0,-1 3 0,-3 4 0,-7 0 0,-9 0 0,-7-3 0,-5 3 0,-4-2 0,1 0-8191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1T12:06:06.38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1T12:06:04.79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1T12:06:05.16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1T12:06:05.58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1T12:06:15.11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1T12:06:16.45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1T12:06:17.50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1T12:06:17.95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1T12:06:20.7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1T12:04:11.849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1T12:04:13.664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83 99,'0'2110,"-2"-2074,-2 0,-1 0,-13 47,-8 46,1 25,22-847,6 352,-5-37,19-728,-5 941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1T12:04:14.529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7325 495,'0'2,"0"48,7 60,-4-92,0-1,2 1,0-1,0 0,2 0,16 30,25 29,3-2,3-2,4-3,79 76,-95-105,81 58,-97-80,1-1,0-1,1-2,54 20,267 73,5-14,508 65,917 87,-839-138,-878-100,89 19,-125-16,-28-6,-17-1,-163-1,-2135-11,-57 1,11 34,1482-1,106-1,118-4,110-6,461-12,-1565 7,1044-54,498 26,77 7,32 12,-1-1,1 1,-1 0,1 0,0-1,-1 1,1-1,-1 1,1 0,0-1,-1 1,1 0,0-1,0 1,-1-1,1 1,0-1,0 1,0-1,0 1,-1-1,1 1,0-1,0 1,0-1,0 1,0-1,0 1,0-2,3-1,0 0,0 0,0 0,0 0,0 0,1 1,-1-1,1 1,-1 0,1 0,0 0,5-1,63-27,1 3,2 4,80-15,-80 20,398-89,184-24,166-21,126-16,3376-521,-3739 606,3637-490,-3531 495,-111 25,-107 20,-101 17,99 13,-453 4,0 0,0 2,31 7,-49-10,1 0,-1 1,0-1,1 1,-1 0,0-1,0 1,0 0,1 0,-1-1,0 1,0 0,0 0,0 0,0 2,0-3,-1 1,0 0,0-1,0 1,0 0,0-1,0 1,0 0,0-1,0 1,0 0,0-1,0 1,-1 0,1-1,0 1,0-1,-1 1,1 0,0-1,-1 1,1-1,-1 1,1-1,-1 1,0 0,-8 6,-1 0,0 0,-1-1,1-1,-1 0,-15 5,-165 56,-116 15,-156 19,-153 20,-117 13,-2598 421,2478-416,445-70,308-51,-203 40,215-36,-112 42,190-60,0 1,0 1,0-1,1 2,-11 6,19-12,1 1,0-1,-1 0,1 0,-1 1,1-1,-1 0,1 0,0 1,-1-1,1 0,0 1,-1-1,1 1,0-1,-1 0,1 1,0-1,0 1,0-1,-1 1,1-1,0 1,0-1,0 0,0 1,0-1,0 1,0-1,0 1,0-1,0 1,0-1,0 1,0-1,0 1,1-1,-1 1,0-1,0 1,1-1,-1 0,0 1,0-1,1 1,-1-1,0 0,1 1,-1-1,1 0,-1 1,0-1,1 0,-1 0,1 0,-1 1,1-1,6 2,0 0,0-1,0 0,0 0,0-1,0 0,0 0,13-2,66-14,-86 16,87-21,-1-5,90-40,157-90,-138 48,-135 69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1T12:04:24.19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1 458 24575,'2'0'0,"1"1"0,-1-1 0,0 0 0,1 1 0,-1 0 0,0 0 0,0-1 0,0 2 0,1-1 0,-1 0 0,0 0 0,0 0 0,0 1 0,-1-1 0,1 1 0,0 0 0,-1-1 0,1 1 0,-1 0 0,1 0 0,-1 0 0,0 0 0,0 0 0,0 0 0,0 1 0,0-1 0,0 0 0,-1 1 0,1-1 0,-1 0 0,1 5 0,1 10 0,0 1 0,-1-1 0,-2 25 0,0-22 0,2 0 0,-1-13 0,0 0 0,0 1 0,0-1 0,-1 0 0,0 1 0,-4 12 0,5-19 0,0-1 0,0 0 0,0 0 0,0 1 0,0-1 0,0 0 0,0 0 0,0 0 0,0 1 0,0-1 0,0 0 0,0 0 0,0 1 0,0-1 0,0 0 0,0 0 0,-1 0 0,1 1 0,0-1 0,0 0 0,0 0 0,0 0 0,-1 1 0,1-1 0,0 0 0,0 0 0,0 0 0,-1 0 0,1 0 0,0 0 0,0 1 0,0-1 0,-1 0 0,1 0 0,0 0 0,0 0 0,-1 0 0,1 0 0,0 0 0,0 0 0,-1 0 0,1 0 0,0 0 0,0 0 0,-1 0 0,1 0 0,0 0 0,-7-14 0,1-20 0,1-345 0,7 206 0,-2 65 0,0 100 0,0 12 0,0 438-1365,0-395-5461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1T12:04:31.88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106 160 24575,'2'68'0,"0"-40"0,-1-1 0,-1 0 0,-2 0 0,-1 0 0,-8 36 0,10-58 0,-1-1 0,0 0 0,0 0 0,0 0 0,-1-1 0,1 1 0,-1-1 0,0 1 0,-3 3 0,6-7 0,-1 1 0,0-1 0,1 1 0,-1-1 0,0 1 0,0-1 0,1 1 0,-1-1 0,0 1 0,0-1 0,0 0 0,0 0 0,1 1 0,-1-1 0,0 0 0,0 0 0,0 0 0,0 0 0,0 0 0,-1 0 0,1-1 0,0 1 0,0-1 0,0 0 0,0 0 0,0 1 0,0-1 0,0 0 0,0 0 0,0 0 0,0 0 0,0 0 0,1 0 0,-1 0 0,0 0 0,1 0 0,-1-1 0,1 1 0,0 0 0,-1-2 0,-4-14 0,1-1 0,1 0 0,1 0 0,0-19 0,-3-21 0,5 58 0,-13-141 0,13 128 0,0-1 0,1 1 0,0-1 0,1 1 0,1 0 0,0 0 0,1 0 0,7-17 0,-11 30 0,0-1 0,0 1 0,0 0 0,0-1 0,0 1 0,0-1 0,0 1 0,1-1 0,-1 1 0,0-1 0,0 1 0,0 0 0,1-1 0,-1 1 0,0 0 0,0-1 0,1 1 0,-1-1 0,0 1 0,1 0 0,-1 0 0,1-1 0,-1 1 0,0 0 0,1 0 0,-1-1 0,1 1 0,-1 0 0,1 0 0,-1 0 0,0 0 0,1 0 0,-1 0 0,1 0 0,-1 0 0,1 0 0,-1 0 0,1 0 0,-1 0 0,1 0 0,-1 0 0,0 0 0,1 0 0,-1 0 0,1 0 0,0 1 0,12 25 0,3 40 0,20 325 0,-36-633 0,0 239 0,1 0 0,-1 1 0,0-1 0,1 0 0,0 1 0,0-1 0,0 0 0,0 1 0,0 0 0,0-1 0,1 1 0,-1-1 0,1 1 0,3-3 0,-5 4 0,0 1 0,1 0 0,-1-1 0,1 1 0,-1 0 0,0 0 0,1 0 0,-1-1 0,1 1 0,-1 0 0,1 0 0,-1 0 0,0 0 0,1 0 0,-1 0 0,1 0 0,-1 0 0,1 0 0,-1 0 0,1 0 0,-1 0 0,1 0 0,-1 0 0,1 0 0,-1 0 0,0 1 0,1-1 0,-1 0 0,1 1 0,12 21 0,-9-1 23,-1 0-1,0 0 1,-2 1-1,-1 33 0,-1-35-268,1 1 0,1-1 0,0 0-1,2 0 1,7 28 0,-6-34-6580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1T12:04:59.83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146 151 24575,'0'-4'0,"0"0"0,0 0 0,0 1 0,0-1 0,-1 0 0,0 0 0,1 1 0,-4-8 0,4 11 0,0 0 0,0 0 0,0 0 0,-1-1 0,1 1 0,0 0 0,0 0 0,0 0 0,-1 0 0,1-1 0,0 1 0,0 0 0,-1 0 0,1 0 0,0 0 0,0 0 0,-1 0 0,1 0 0,0 0 0,0 0 0,-1 0 0,1 0 0,0 0 0,-1 0 0,1 0 0,0 0 0,0 0 0,-1 0 0,1 0 0,0 0 0,0 0 0,-1 1 0,1-1 0,0 0 0,0 0 0,0 0 0,-1 0 0,1 1 0,-16 18 0,15-17 0,0 0 0,0 0 0,0-1 0,0 1 0,-1-1 0,1 1 0,0 0 0,-1-1 0,1 0 0,-1 1 0,1-1 0,-1 0 0,1 0 0,-1 0 0,0 0 0,0 0 0,0 0 0,0-1 0,1 1 0,-1 0 0,0-1 0,0 0 0,0 1 0,0-1 0,0 0 0,0 0 0,0 0 0,0 0 0,0-1 0,0 1 0,-2-1 0,0-1 0,1 1 0,-1-2 0,1 1 0,0 0 0,0-1 0,0 1 0,0-1 0,0 0 0,0 0 0,1 0 0,-1 0 0,1 0 0,0-1 0,-3-5 0,3 4 0,0 0 0,0 1 0,0-1 0,1 0 0,-1 0 0,1 0 0,0 0 0,1 0 0,-1 0 0,1-1 0,1-8 0,-1 12 0,0 0 0,1 0 0,-1 0 0,1 1 0,-1-1 0,1 0 0,0 0 0,0 0 0,0 1 0,0-1 0,0 1 0,0-1 0,0 1 0,1-1 0,-1 1 0,0-1 0,1 1 0,-1 0 0,1 0 0,0 0 0,-1 0 0,1 0 0,0 0 0,0 0 0,-1 1 0,1-1 0,0 1 0,0-1 0,0 1 0,3-1 0,-3 1 0,0 0-1,1 0 1,-1 1 0,1-1-1,-1 0 1,0 1-1,1 0 1,-1-1 0,0 1-1,1 0 1,-1 0-1,0 0 1,0 1-1,0-1 1,0 0 0,0 1-1,0-1 1,0 1-1,-1 0 1,3 2 0,32 48 74,-5-7-1505,-22-37-5395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1T12:05:07.86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24575,'13'294'0,"-9"-31"0,-5-217 0,1-77 0,2-1 0,1 1 0,1 0 0,1 1 0,15-47 0,-8 32-1365,-9 26-5461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C072E-24E9-BD38-C4C2-9AEDABC74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C8451A-4560-B47B-75AE-A13917DD9B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03C2E7-3210-9FFA-9213-5C3BB7A4B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3A75-E5F7-4578-BAE4-90ED0D3681CC}" type="datetimeFigureOut">
              <a:rPr lang="en-GB" smtClean="0"/>
              <a:t>27/04/2023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B681C1-825E-BD55-0678-5EB553754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E4954-C726-876F-AE6E-CD2BC463C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111E2-43E9-4A0E-A972-E4B6CA9C5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248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02487-E846-300F-3554-715B5C670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87F67F-A8BB-3F1B-EF1F-B422EB678E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103243-F2B5-0DDC-AD3C-3784C5701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3A75-E5F7-4578-BAE4-90ED0D3681CC}" type="datetimeFigureOut">
              <a:rPr lang="en-GB" smtClean="0"/>
              <a:t>27/04/2023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44554D-F9D2-A974-56D9-B05DD8BFB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A9D17C-881E-1D90-79BF-477C9C78F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111E2-43E9-4A0E-A972-E4B6CA9C5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871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9A6F24-BCDD-6EA3-FB93-0C697E6179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E80714-E96A-7061-07F6-79BFAD717D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0B1545-70CD-7682-EF70-C7DC62EB8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3A75-E5F7-4578-BAE4-90ED0D3681CC}" type="datetimeFigureOut">
              <a:rPr lang="en-GB" smtClean="0"/>
              <a:t>27/04/2023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6B91D7-D6BE-D862-6298-5F2EB6DDC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565D82-F7EE-3026-218F-8E2188C01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111E2-43E9-4A0E-A972-E4B6CA9C5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285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9ADF5-6084-85E7-3271-5BABE0CA2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D9870-BA39-2F50-864E-C547571FB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4C9C6D-560E-C6A3-232C-C352AC8B3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3A75-E5F7-4578-BAE4-90ED0D3681CC}" type="datetimeFigureOut">
              <a:rPr lang="en-GB" smtClean="0"/>
              <a:t>27/04/2023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A09E6B-AFE2-0459-DF78-A195FCD5B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46A68A-A3CD-4BFB-014E-65A932AB0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111E2-43E9-4A0E-A972-E4B6CA9C5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446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45F83-48CB-F4CB-17D1-692C71B84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C870B-365A-CA04-FF94-734CE8BDBC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6E074-3518-DF03-B911-1FEB73E80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3A75-E5F7-4578-BAE4-90ED0D3681CC}" type="datetimeFigureOut">
              <a:rPr lang="en-GB" smtClean="0"/>
              <a:t>27/04/2023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70F32E-1C5E-33EB-79B5-4AE73A036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D8D30-9B74-FA2E-05CB-AF3BD7E9D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111E2-43E9-4A0E-A972-E4B6CA9C5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047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67516-796E-A344-0B79-DC222945C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7D2A9-D4AE-5BC4-1679-D2B04FFCB4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E85173-088F-3B3B-56EA-3FAA9EC91A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26439F-BC18-2B00-8C56-C00AF8824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3A75-E5F7-4578-BAE4-90ED0D3681CC}" type="datetimeFigureOut">
              <a:rPr lang="en-GB" smtClean="0"/>
              <a:t>27/04/2023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DE5421-6ECA-C1A6-F0DD-F23EB9ADA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EC512A-393F-A72B-74A4-BC33D74D8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111E2-43E9-4A0E-A972-E4B6CA9C5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503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FEC3F-8FBE-636A-1DB9-A320BAAA0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8D0B0F-DE37-7106-80FA-01E1536A07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D18EF3-2553-9FEE-6BC3-D6790CAEC8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4718BB-BF22-E0F3-F1A2-766291BDC8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0CD0A7-DA2C-C515-43C0-DCDDF01CFF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FA5A1E-DB76-C901-84D6-62BC9BC31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3A75-E5F7-4578-BAE4-90ED0D3681CC}" type="datetimeFigureOut">
              <a:rPr lang="en-GB" smtClean="0"/>
              <a:t>27/04/2023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331131-2700-8E26-A497-5B9B31908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5ACE25-A8BE-CA18-9432-B6401BE8D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111E2-43E9-4A0E-A972-E4B6CA9C5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366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03F54-C7F1-0028-6033-F88F8716D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F6E8CC-5B42-9B5E-1514-7760D8583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3A75-E5F7-4578-BAE4-90ED0D3681CC}" type="datetimeFigureOut">
              <a:rPr lang="en-GB" smtClean="0"/>
              <a:t>27/04/2023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B1C2E3-47DF-3410-B61E-022221276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D6D7BF-A48B-9E5B-340D-2543008B0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111E2-43E9-4A0E-A972-E4B6CA9C5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9639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2AD4C8-D636-3628-DB2B-9C66F1C86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3A75-E5F7-4578-BAE4-90ED0D3681CC}" type="datetimeFigureOut">
              <a:rPr lang="en-GB" smtClean="0"/>
              <a:t>27/04/2023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F6D513-18F0-895A-2D91-7A5DEF390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B023F-D11A-2626-9D49-B7FD9BCED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111E2-43E9-4A0E-A972-E4B6CA9C5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31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F3642-BB1B-7DD3-B79B-B1190DE3E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17162-F273-3BFE-897B-B317DD592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FEA0F1-8BD4-BD3F-5FC6-007EFD19F8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A89AEB-125B-143F-2897-00A6A0CF0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3A75-E5F7-4578-BAE4-90ED0D3681CC}" type="datetimeFigureOut">
              <a:rPr lang="en-GB" smtClean="0"/>
              <a:t>27/04/2023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2A5CD-4198-A361-04F4-774526554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D09EF1-3A07-F7FD-FF06-19F8EA638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111E2-43E9-4A0E-A972-E4B6CA9C5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06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D07C6-6CF6-CAF0-6B0F-320AECAEC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723B12-943B-408A-35D7-9DAD402D27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978F52-E93A-F524-00A7-EA20788455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4BD59B-ECCC-2EAA-5967-91F2F4A03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3A75-E5F7-4578-BAE4-90ED0D3681CC}" type="datetimeFigureOut">
              <a:rPr lang="en-GB" smtClean="0"/>
              <a:t>27/04/2023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B9F254-EAFD-C75A-3A7D-A9DB06435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215F2E-87C0-1519-250A-488E541B3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111E2-43E9-4A0E-A972-E4B6CA9C5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82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EA01A9-AE76-822A-D83A-9A9D6C873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8CE107-7C4D-FB6E-B616-356B2CC23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8B3790-2168-A8D9-66E1-ED206D1735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63A75-E5F7-4578-BAE4-90ED0D3681CC}" type="datetimeFigureOut">
              <a:rPr lang="en-GB" smtClean="0"/>
              <a:t>27/04/2023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AE783-3E97-25DB-C07F-CA3E292AEC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40A44-A489-EE68-0E5F-559DB1F20D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111E2-43E9-4A0E-A972-E4B6CA9C5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884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png"/><Relationship Id="rId1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slide" Target="slide14.xml"/><Relationship Id="rId12" Type="http://schemas.openxmlformats.org/officeDocument/2006/relationships/image" Target="../media/image7.png"/><Relationship Id="rId17" Type="http://schemas.openxmlformats.org/officeDocument/2006/relationships/hyperlink" Target="mailto:axf984@student.bham.ac.uk" TargetMode="External"/><Relationship Id="rId2" Type="http://schemas.openxmlformats.org/officeDocument/2006/relationships/image" Target="../media/image1.jpg"/><Relationship Id="rId16" Type="http://schemas.openxmlformats.org/officeDocument/2006/relationships/image" Target="../media/image11.jpeg"/><Relationship Id="rId20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zenodo.org/record/7515603" TargetMode="Externa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10.png"/><Relationship Id="rId10" Type="http://schemas.openxmlformats.org/officeDocument/2006/relationships/hyperlink" Target="https://essd.copernicus.org/preprints/essd-2023-31/" TargetMode="External"/><Relationship Id="rId19" Type="http://schemas.openxmlformats.org/officeDocument/2006/relationships/image" Target="../media/image13.png"/><Relationship Id="rId4" Type="http://schemas.openxmlformats.org/officeDocument/2006/relationships/slide" Target="slide13.xml"/><Relationship Id="rId9" Type="http://schemas.openxmlformats.org/officeDocument/2006/relationships/image" Target="../media/image5.png"/><Relationship Id="rId14" Type="http://schemas.openxmlformats.org/officeDocument/2006/relationships/image" Target="../media/image9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gif"/><Relationship Id="rId18" Type="http://schemas.openxmlformats.org/officeDocument/2006/relationships/image" Target="../media/image14.png"/><Relationship Id="rId3" Type="http://schemas.openxmlformats.org/officeDocument/2006/relationships/slide" Target="slide13.xml"/><Relationship Id="rId21" Type="http://schemas.openxmlformats.org/officeDocument/2006/relationships/slide" Target="slide7.xml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17" Type="http://schemas.openxmlformats.org/officeDocument/2006/relationships/image" Target="../media/image12.png"/><Relationship Id="rId25" Type="http://schemas.openxmlformats.org/officeDocument/2006/relationships/slide" Target="slide15.xml"/><Relationship Id="rId2" Type="http://schemas.openxmlformats.org/officeDocument/2006/relationships/image" Target="../media/image2.png"/><Relationship Id="rId16" Type="http://schemas.openxmlformats.org/officeDocument/2006/relationships/hyperlink" Target="mailto:axf984@student.bham.ac.uk" TargetMode="External"/><Relationship Id="rId20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image" Target="../media/image7.png"/><Relationship Id="rId24" Type="http://schemas.openxmlformats.org/officeDocument/2006/relationships/slide" Target="slide3.xml"/><Relationship Id="rId5" Type="http://schemas.openxmlformats.org/officeDocument/2006/relationships/hyperlink" Target="http://www.zenodo.org/record/7515603" TargetMode="External"/><Relationship Id="rId15" Type="http://schemas.openxmlformats.org/officeDocument/2006/relationships/image" Target="../media/image11.jpeg"/><Relationship Id="rId23" Type="http://schemas.openxmlformats.org/officeDocument/2006/relationships/slide" Target="slide9.xml"/><Relationship Id="rId10" Type="http://schemas.openxmlformats.org/officeDocument/2006/relationships/image" Target="../media/image6.png"/><Relationship Id="rId19" Type="http://schemas.openxmlformats.org/officeDocument/2006/relationships/slide" Target="slide10.xml"/><Relationship Id="rId4" Type="http://schemas.openxmlformats.org/officeDocument/2006/relationships/image" Target="../media/image3.png"/><Relationship Id="rId9" Type="http://schemas.openxmlformats.org/officeDocument/2006/relationships/hyperlink" Target="https://essd.copernicus.org/preprints/essd-2023-31/" TargetMode="External"/><Relationship Id="rId14" Type="http://schemas.openxmlformats.org/officeDocument/2006/relationships/image" Target="../media/image10.png"/><Relationship Id="rId22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gif"/><Relationship Id="rId18" Type="http://schemas.openxmlformats.org/officeDocument/2006/relationships/image" Target="../media/image50.png"/><Relationship Id="rId26" Type="http://schemas.openxmlformats.org/officeDocument/2006/relationships/slide" Target="slide9.xml"/><Relationship Id="rId3" Type="http://schemas.openxmlformats.org/officeDocument/2006/relationships/slide" Target="slide13.xml"/><Relationship Id="rId21" Type="http://schemas.openxmlformats.org/officeDocument/2006/relationships/image" Target="../media/image53.png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17" Type="http://schemas.openxmlformats.org/officeDocument/2006/relationships/image" Target="../media/image12.png"/><Relationship Id="rId25" Type="http://schemas.openxmlformats.org/officeDocument/2006/relationships/slide" Target="slide8.xml"/><Relationship Id="rId2" Type="http://schemas.openxmlformats.org/officeDocument/2006/relationships/image" Target="../media/image2.png"/><Relationship Id="rId16" Type="http://schemas.openxmlformats.org/officeDocument/2006/relationships/hyperlink" Target="mailto:axf984@student.bham.ac.uk" TargetMode="External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image" Target="../media/image7.png"/><Relationship Id="rId24" Type="http://schemas.openxmlformats.org/officeDocument/2006/relationships/slide" Target="slide4.xml"/><Relationship Id="rId5" Type="http://schemas.openxmlformats.org/officeDocument/2006/relationships/hyperlink" Target="http://www.zenodo.org/record/7515603" TargetMode="External"/><Relationship Id="rId15" Type="http://schemas.openxmlformats.org/officeDocument/2006/relationships/image" Target="../media/image11.jpeg"/><Relationship Id="rId23" Type="http://schemas.openxmlformats.org/officeDocument/2006/relationships/slide" Target="slide10.xml"/><Relationship Id="rId28" Type="http://schemas.openxmlformats.org/officeDocument/2006/relationships/slide" Target="slide15.xml"/><Relationship Id="rId10" Type="http://schemas.openxmlformats.org/officeDocument/2006/relationships/image" Target="../media/image6.png"/><Relationship Id="rId19" Type="http://schemas.openxmlformats.org/officeDocument/2006/relationships/image" Target="../media/image51.png"/><Relationship Id="rId4" Type="http://schemas.openxmlformats.org/officeDocument/2006/relationships/image" Target="../media/image3.png"/><Relationship Id="rId9" Type="http://schemas.openxmlformats.org/officeDocument/2006/relationships/hyperlink" Target="https://essd.copernicus.org/preprints/essd-2023-31/" TargetMode="External"/><Relationship Id="rId14" Type="http://schemas.openxmlformats.org/officeDocument/2006/relationships/image" Target="../media/image10.png"/><Relationship Id="rId22" Type="http://schemas.openxmlformats.org/officeDocument/2006/relationships/slide" Target="slide7.xml"/><Relationship Id="rId27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gif"/><Relationship Id="rId18" Type="http://schemas.openxmlformats.org/officeDocument/2006/relationships/image" Target="../media/image54.png"/><Relationship Id="rId3" Type="http://schemas.openxmlformats.org/officeDocument/2006/relationships/slide" Target="slide13.xml"/><Relationship Id="rId21" Type="http://schemas.openxmlformats.org/officeDocument/2006/relationships/slide" Target="slide4.xml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17" Type="http://schemas.openxmlformats.org/officeDocument/2006/relationships/image" Target="../media/image12.png"/><Relationship Id="rId25" Type="http://schemas.openxmlformats.org/officeDocument/2006/relationships/slide" Target="slide15.xml"/><Relationship Id="rId2" Type="http://schemas.openxmlformats.org/officeDocument/2006/relationships/image" Target="../media/image2.png"/><Relationship Id="rId16" Type="http://schemas.openxmlformats.org/officeDocument/2006/relationships/hyperlink" Target="mailto:axf984@student.bham.ac.uk" TargetMode="External"/><Relationship Id="rId20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image" Target="../media/image7.png"/><Relationship Id="rId24" Type="http://schemas.openxmlformats.org/officeDocument/2006/relationships/slide" Target="slide3.xml"/><Relationship Id="rId5" Type="http://schemas.openxmlformats.org/officeDocument/2006/relationships/hyperlink" Target="http://www.zenodo.org/record/7515603" TargetMode="External"/><Relationship Id="rId15" Type="http://schemas.openxmlformats.org/officeDocument/2006/relationships/image" Target="../media/image11.jpeg"/><Relationship Id="rId23" Type="http://schemas.openxmlformats.org/officeDocument/2006/relationships/slide" Target="slide8.xml"/><Relationship Id="rId10" Type="http://schemas.openxmlformats.org/officeDocument/2006/relationships/image" Target="../media/image6.png"/><Relationship Id="rId19" Type="http://schemas.openxmlformats.org/officeDocument/2006/relationships/slide" Target="slide9.xml"/><Relationship Id="rId4" Type="http://schemas.openxmlformats.org/officeDocument/2006/relationships/image" Target="../media/image3.png"/><Relationship Id="rId9" Type="http://schemas.openxmlformats.org/officeDocument/2006/relationships/hyperlink" Target="https://essd.copernicus.org/preprints/essd-2023-31/" TargetMode="External"/><Relationship Id="rId14" Type="http://schemas.openxmlformats.org/officeDocument/2006/relationships/image" Target="../media/image10.png"/><Relationship Id="rId22" Type="http://schemas.openxmlformats.org/officeDocument/2006/relationships/slide" Target="slide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essd.copernicus.org/preprints/essd-2023-31/" TargetMode="External"/><Relationship Id="rId13" Type="http://schemas.openxmlformats.org/officeDocument/2006/relationships/image" Target="../media/image10.png"/><Relationship Id="rId18" Type="http://schemas.openxmlformats.org/officeDocument/2006/relationships/slide" Target="slide4.xml"/><Relationship Id="rId3" Type="http://schemas.openxmlformats.org/officeDocument/2006/relationships/image" Target="../media/image3.png"/><Relationship Id="rId21" Type="http://schemas.openxmlformats.org/officeDocument/2006/relationships/slide" Target="slide9.xml"/><Relationship Id="rId7" Type="http://schemas.openxmlformats.org/officeDocument/2006/relationships/image" Target="../media/image5.png"/><Relationship Id="rId12" Type="http://schemas.openxmlformats.org/officeDocument/2006/relationships/image" Target="../media/image9.gif"/><Relationship Id="rId17" Type="http://schemas.openxmlformats.org/officeDocument/2006/relationships/slide" Target="slide10.xml"/><Relationship Id="rId2" Type="http://schemas.openxmlformats.org/officeDocument/2006/relationships/image" Target="../media/image2.png"/><Relationship Id="rId16" Type="http://schemas.openxmlformats.org/officeDocument/2006/relationships/image" Target="../media/image12.png"/><Relationship Id="rId20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24" Type="http://schemas.openxmlformats.org/officeDocument/2006/relationships/slide" Target="slide15.xml"/><Relationship Id="rId5" Type="http://schemas.openxmlformats.org/officeDocument/2006/relationships/slide" Target="slide14.xml"/><Relationship Id="rId15" Type="http://schemas.openxmlformats.org/officeDocument/2006/relationships/hyperlink" Target="mailto:axf984@student.bham.ac.uk" TargetMode="External"/><Relationship Id="rId23" Type="http://schemas.openxmlformats.org/officeDocument/2006/relationships/image" Target="../media/image55.png"/><Relationship Id="rId10" Type="http://schemas.openxmlformats.org/officeDocument/2006/relationships/image" Target="../media/image7.png"/><Relationship Id="rId19" Type="http://schemas.openxmlformats.org/officeDocument/2006/relationships/slide" Target="slide7.xml"/><Relationship Id="rId4" Type="http://schemas.openxmlformats.org/officeDocument/2006/relationships/hyperlink" Target="http://www.zenodo.org/record/7515603" TargetMode="External"/><Relationship Id="rId9" Type="http://schemas.openxmlformats.org/officeDocument/2006/relationships/image" Target="../media/image6.png"/><Relationship Id="rId14" Type="http://schemas.openxmlformats.org/officeDocument/2006/relationships/image" Target="../media/image11.jpeg"/><Relationship Id="rId22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essd.copernicus.org/preprints/essd-2023-31/" TargetMode="External"/><Relationship Id="rId13" Type="http://schemas.openxmlformats.org/officeDocument/2006/relationships/image" Target="../media/image10.png"/><Relationship Id="rId18" Type="http://schemas.openxmlformats.org/officeDocument/2006/relationships/slide" Target="slide4.xml"/><Relationship Id="rId3" Type="http://schemas.openxmlformats.org/officeDocument/2006/relationships/slide" Target="slide13.xml"/><Relationship Id="rId21" Type="http://schemas.openxmlformats.org/officeDocument/2006/relationships/slide" Target="slide9.xml"/><Relationship Id="rId7" Type="http://schemas.openxmlformats.org/officeDocument/2006/relationships/image" Target="../media/image5.png"/><Relationship Id="rId12" Type="http://schemas.openxmlformats.org/officeDocument/2006/relationships/image" Target="../media/image9.gif"/><Relationship Id="rId17" Type="http://schemas.openxmlformats.org/officeDocument/2006/relationships/slide" Target="slide10.xml"/><Relationship Id="rId2" Type="http://schemas.openxmlformats.org/officeDocument/2006/relationships/image" Target="../media/image2.png"/><Relationship Id="rId16" Type="http://schemas.openxmlformats.org/officeDocument/2006/relationships/image" Target="../media/image12.png"/><Relationship Id="rId20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hyperlink" Target="http://www.zenodo.org/record/7515603" TargetMode="External"/><Relationship Id="rId15" Type="http://schemas.openxmlformats.org/officeDocument/2006/relationships/hyperlink" Target="mailto:axf984@student.bham.ac.uk" TargetMode="External"/><Relationship Id="rId23" Type="http://schemas.openxmlformats.org/officeDocument/2006/relationships/slide" Target="slide15.xml"/><Relationship Id="rId10" Type="http://schemas.openxmlformats.org/officeDocument/2006/relationships/image" Target="../media/image7.png"/><Relationship Id="rId19" Type="http://schemas.openxmlformats.org/officeDocument/2006/relationships/slide" Target="slide7.xml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11.jpeg"/><Relationship Id="rId22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essd.copernicus.org/preprints/essd-2023-31/" TargetMode="External"/><Relationship Id="rId13" Type="http://schemas.openxmlformats.org/officeDocument/2006/relationships/image" Target="../media/image10.png"/><Relationship Id="rId18" Type="http://schemas.openxmlformats.org/officeDocument/2006/relationships/slide" Target="slide4.xml"/><Relationship Id="rId3" Type="http://schemas.openxmlformats.org/officeDocument/2006/relationships/slide" Target="slide13.xml"/><Relationship Id="rId21" Type="http://schemas.openxmlformats.org/officeDocument/2006/relationships/slide" Target="slide9.xml"/><Relationship Id="rId7" Type="http://schemas.openxmlformats.org/officeDocument/2006/relationships/image" Target="../media/image5.png"/><Relationship Id="rId12" Type="http://schemas.openxmlformats.org/officeDocument/2006/relationships/image" Target="../media/image9.gif"/><Relationship Id="rId17" Type="http://schemas.openxmlformats.org/officeDocument/2006/relationships/slide" Target="slide10.xml"/><Relationship Id="rId2" Type="http://schemas.openxmlformats.org/officeDocument/2006/relationships/image" Target="../media/image2.png"/><Relationship Id="rId16" Type="http://schemas.openxmlformats.org/officeDocument/2006/relationships/image" Target="../media/image12.png"/><Relationship Id="rId20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24" Type="http://schemas.openxmlformats.org/officeDocument/2006/relationships/slide" Target="slide15.xml"/><Relationship Id="rId5" Type="http://schemas.openxmlformats.org/officeDocument/2006/relationships/hyperlink" Target="http://www.zenodo.org/record/7515603" TargetMode="External"/><Relationship Id="rId15" Type="http://schemas.openxmlformats.org/officeDocument/2006/relationships/hyperlink" Target="mailto:axf984@student.bham.ac.uk" TargetMode="External"/><Relationship Id="rId23" Type="http://schemas.openxmlformats.org/officeDocument/2006/relationships/hyperlink" Target="https://doi.org/10.5281/zenodo.7565252" TargetMode="External"/><Relationship Id="rId10" Type="http://schemas.openxmlformats.org/officeDocument/2006/relationships/image" Target="../media/image7.png"/><Relationship Id="rId19" Type="http://schemas.openxmlformats.org/officeDocument/2006/relationships/slide" Target="slide7.xml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11.jpeg"/><Relationship Id="rId22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gif"/><Relationship Id="rId18" Type="http://schemas.openxmlformats.org/officeDocument/2006/relationships/image" Target="../media/image14.png"/><Relationship Id="rId3" Type="http://schemas.openxmlformats.org/officeDocument/2006/relationships/slide" Target="slide13.xml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17" Type="http://schemas.openxmlformats.org/officeDocument/2006/relationships/image" Target="../media/image12.png"/><Relationship Id="rId2" Type="http://schemas.openxmlformats.org/officeDocument/2006/relationships/image" Target="../media/image2.png"/><Relationship Id="rId16" Type="http://schemas.openxmlformats.org/officeDocument/2006/relationships/hyperlink" Target="mailto:axf984@student.bham.ac.uk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image" Target="../media/image7.png"/><Relationship Id="rId5" Type="http://schemas.openxmlformats.org/officeDocument/2006/relationships/hyperlink" Target="http://www.zenodo.org/record/7515603" TargetMode="External"/><Relationship Id="rId15" Type="http://schemas.openxmlformats.org/officeDocument/2006/relationships/image" Target="../media/image11.jpeg"/><Relationship Id="rId10" Type="http://schemas.openxmlformats.org/officeDocument/2006/relationships/image" Target="../media/image6.png"/><Relationship Id="rId19" Type="http://schemas.openxmlformats.org/officeDocument/2006/relationships/slide" Target="slide3.xml"/><Relationship Id="rId4" Type="http://schemas.openxmlformats.org/officeDocument/2006/relationships/image" Target="../media/image3.png"/><Relationship Id="rId9" Type="http://schemas.openxmlformats.org/officeDocument/2006/relationships/hyperlink" Target="https://essd.copernicus.org/preprints/essd-2023-31/" TargetMode="External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image" Target="../media/image7.png"/><Relationship Id="rId18" Type="http://schemas.openxmlformats.org/officeDocument/2006/relationships/hyperlink" Target="mailto:axf984@student.bham.ac.uk" TargetMode="External"/><Relationship Id="rId3" Type="http://schemas.openxmlformats.org/officeDocument/2006/relationships/slide" Target="slide9.xml"/><Relationship Id="rId21" Type="http://schemas.openxmlformats.org/officeDocument/2006/relationships/slide" Target="slide7.xml"/><Relationship Id="rId7" Type="http://schemas.openxmlformats.org/officeDocument/2006/relationships/hyperlink" Target="http://www.zenodo.org/record/7515603" TargetMode="External"/><Relationship Id="rId12" Type="http://schemas.openxmlformats.org/officeDocument/2006/relationships/image" Target="../media/image6.png"/><Relationship Id="rId17" Type="http://schemas.openxmlformats.org/officeDocument/2006/relationships/image" Target="../media/image11.jpeg"/><Relationship Id="rId25" Type="http://schemas.openxmlformats.org/officeDocument/2006/relationships/slide" Target="slide1.xml"/><Relationship Id="rId2" Type="http://schemas.openxmlformats.org/officeDocument/2006/relationships/slide" Target="slide8.xml"/><Relationship Id="rId16" Type="http://schemas.openxmlformats.org/officeDocument/2006/relationships/image" Target="../media/image10.png"/><Relationship Id="rId20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hyperlink" Target="https://essd.copernicus.org/preprints/essd-2023-31/" TargetMode="External"/><Relationship Id="rId24" Type="http://schemas.openxmlformats.org/officeDocument/2006/relationships/slide" Target="slide15.xml"/><Relationship Id="rId5" Type="http://schemas.openxmlformats.org/officeDocument/2006/relationships/slide" Target="slide13.xml"/><Relationship Id="rId15" Type="http://schemas.openxmlformats.org/officeDocument/2006/relationships/image" Target="../media/image9.gif"/><Relationship Id="rId23" Type="http://schemas.openxmlformats.org/officeDocument/2006/relationships/image" Target="../media/image15.jpeg"/><Relationship Id="rId10" Type="http://schemas.openxmlformats.org/officeDocument/2006/relationships/image" Target="../media/image5.png"/><Relationship Id="rId19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4.png"/><Relationship Id="rId14" Type="http://schemas.openxmlformats.org/officeDocument/2006/relationships/image" Target="../media/image8.png"/><Relationship Id="rId22" Type="http://schemas.openxmlformats.org/officeDocument/2006/relationships/slide" Target="slide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gif"/><Relationship Id="rId18" Type="http://schemas.openxmlformats.org/officeDocument/2006/relationships/slide" Target="slide10.xml"/><Relationship Id="rId26" Type="http://schemas.openxmlformats.org/officeDocument/2006/relationships/slide" Target="slide5.xml"/><Relationship Id="rId3" Type="http://schemas.openxmlformats.org/officeDocument/2006/relationships/slide" Target="slide13.xml"/><Relationship Id="rId21" Type="http://schemas.openxmlformats.org/officeDocument/2006/relationships/slide" Target="slide8.xml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17" Type="http://schemas.openxmlformats.org/officeDocument/2006/relationships/image" Target="../media/image12.png"/><Relationship Id="rId25" Type="http://schemas.openxmlformats.org/officeDocument/2006/relationships/slide" Target="slide15.xml"/><Relationship Id="rId2" Type="http://schemas.openxmlformats.org/officeDocument/2006/relationships/image" Target="../media/image2.png"/><Relationship Id="rId16" Type="http://schemas.openxmlformats.org/officeDocument/2006/relationships/hyperlink" Target="mailto:axf984@student.bham.ac.uk" TargetMode="External"/><Relationship Id="rId20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image" Target="../media/image7.png"/><Relationship Id="rId24" Type="http://schemas.openxmlformats.org/officeDocument/2006/relationships/image" Target="../media/image16.jpeg"/><Relationship Id="rId5" Type="http://schemas.openxmlformats.org/officeDocument/2006/relationships/hyperlink" Target="http://www.zenodo.org/record/7515603" TargetMode="External"/><Relationship Id="rId15" Type="http://schemas.openxmlformats.org/officeDocument/2006/relationships/image" Target="../media/image11.jpeg"/><Relationship Id="rId23" Type="http://schemas.openxmlformats.org/officeDocument/2006/relationships/slide" Target="slide3.xml"/><Relationship Id="rId10" Type="http://schemas.openxmlformats.org/officeDocument/2006/relationships/image" Target="../media/image6.png"/><Relationship Id="rId19" Type="http://schemas.openxmlformats.org/officeDocument/2006/relationships/slide" Target="slide4.xml"/><Relationship Id="rId4" Type="http://schemas.openxmlformats.org/officeDocument/2006/relationships/image" Target="../media/image3.png"/><Relationship Id="rId9" Type="http://schemas.openxmlformats.org/officeDocument/2006/relationships/hyperlink" Target="https://essd.copernicus.org/preprints/essd-2023-31/" TargetMode="External"/><Relationship Id="rId14" Type="http://schemas.openxmlformats.org/officeDocument/2006/relationships/image" Target="../media/image10.png"/><Relationship Id="rId22" Type="http://schemas.openxmlformats.org/officeDocument/2006/relationships/slide" Target="slide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gif"/><Relationship Id="rId18" Type="http://schemas.openxmlformats.org/officeDocument/2006/relationships/slide" Target="slide10.xml"/><Relationship Id="rId26" Type="http://schemas.openxmlformats.org/officeDocument/2006/relationships/image" Target="../media/image19.png"/><Relationship Id="rId3" Type="http://schemas.openxmlformats.org/officeDocument/2006/relationships/slide" Target="slide13.xml"/><Relationship Id="rId21" Type="http://schemas.openxmlformats.org/officeDocument/2006/relationships/slide" Target="slide8.xml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17" Type="http://schemas.openxmlformats.org/officeDocument/2006/relationships/image" Target="../media/image12.png"/><Relationship Id="rId25" Type="http://schemas.openxmlformats.org/officeDocument/2006/relationships/image" Target="../media/image18.png"/><Relationship Id="rId2" Type="http://schemas.openxmlformats.org/officeDocument/2006/relationships/image" Target="../media/image2.png"/><Relationship Id="rId16" Type="http://schemas.openxmlformats.org/officeDocument/2006/relationships/hyperlink" Target="mailto:axf984@student.bham.ac.uk" TargetMode="External"/><Relationship Id="rId20" Type="http://schemas.openxmlformats.org/officeDocument/2006/relationships/slide" Target="slide7.xml"/><Relationship Id="rId29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image" Target="../media/image7.png"/><Relationship Id="rId24" Type="http://schemas.openxmlformats.org/officeDocument/2006/relationships/image" Target="../media/image17.png"/><Relationship Id="rId5" Type="http://schemas.openxmlformats.org/officeDocument/2006/relationships/hyperlink" Target="http://www.zenodo.org/record/7515603" TargetMode="External"/><Relationship Id="rId15" Type="http://schemas.openxmlformats.org/officeDocument/2006/relationships/image" Target="../media/image11.jpeg"/><Relationship Id="rId23" Type="http://schemas.openxmlformats.org/officeDocument/2006/relationships/slide" Target="slide3.xml"/><Relationship Id="rId28" Type="http://schemas.openxmlformats.org/officeDocument/2006/relationships/image" Target="../media/image16.jpeg"/><Relationship Id="rId10" Type="http://schemas.openxmlformats.org/officeDocument/2006/relationships/image" Target="../media/image6.png"/><Relationship Id="rId19" Type="http://schemas.openxmlformats.org/officeDocument/2006/relationships/slide" Target="slide4.xml"/><Relationship Id="rId4" Type="http://schemas.openxmlformats.org/officeDocument/2006/relationships/image" Target="../media/image3.png"/><Relationship Id="rId9" Type="http://schemas.openxmlformats.org/officeDocument/2006/relationships/hyperlink" Target="https://essd.copernicus.org/preprints/essd-2023-31/" TargetMode="External"/><Relationship Id="rId14" Type="http://schemas.openxmlformats.org/officeDocument/2006/relationships/image" Target="../media/image10.png"/><Relationship Id="rId22" Type="http://schemas.openxmlformats.org/officeDocument/2006/relationships/slide" Target="slide9.xml"/><Relationship Id="rId27" Type="http://schemas.openxmlformats.org/officeDocument/2006/relationships/image" Target="../media/image20.png"/><Relationship Id="rId30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gif"/><Relationship Id="rId18" Type="http://schemas.openxmlformats.org/officeDocument/2006/relationships/slide" Target="slide10.xml"/><Relationship Id="rId26" Type="http://schemas.openxmlformats.org/officeDocument/2006/relationships/image" Target="../media/image19.png"/><Relationship Id="rId3" Type="http://schemas.openxmlformats.org/officeDocument/2006/relationships/slide" Target="slide13.xml"/><Relationship Id="rId21" Type="http://schemas.openxmlformats.org/officeDocument/2006/relationships/slide" Target="slide8.xml"/><Relationship Id="rId34" Type="http://schemas.openxmlformats.org/officeDocument/2006/relationships/image" Target="../media/image26.png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17" Type="http://schemas.openxmlformats.org/officeDocument/2006/relationships/image" Target="../media/image12.png"/><Relationship Id="rId25" Type="http://schemas.openxmlformats.org/officeDocument/2006/relationships/image" Target="../media/image18.png"/><Relationship Id="rId33" Type="http://schemas.openxmlformats.org/officeDocument/2006/relationships/image" Target="../media/image25.png"/><Relationship Id="rId2" Type="http://schemas.openxmlformats.org/officeDocument/2006/relationships/image" Target="../media/image2.png"/><Relationship Id="rId16" Type="http://schemas.openxmlformats.org/officeDocument/2006/relationships/hyperlink" Target="mailto:axf984@student.bham.ac.uk" TargetMode="External"/><Relationship Id="rId20" Type="http://schemas.openxmlformats.org/officeDocument/2006/relationships/slide" Target="slide7.xml"/><Relationship Id="rId29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image" Target="../media/image7.png"/><Relationship Id="rId24" Type="http://schemas.openxmlformats.org/officeDocument/2006/relationships/image" Target="../media/image17.png"/><Relationship Id="rId32" Type="http://schemas.openxmlformats.org/officeDocument/2006/relationships/image" Target="../media/image24.png"/><Relationship Id="rId5" Type="http://schemas.openxmlformats.org/officeDocument/2006/relationships/hyperlink" Target="http://www.zenodo.org/record/7515603" TargetMode="External"/><Relationship Id="rId15" Type="http://schemas.openxmlformats.org/officeDocument/2006/relationships/image" Target="../media/image11.jpeg"/><Relationship Id="rId23" Type="http://schemas.openxmlformats.org/officeDocument/2006/relationships/slide" Target="slide3.xml"/><Relationship Id="rId28" Type="http://schemas.openxmlformats.org/officeDocument/2006/relationships/image" Target="../media/image16.jpeg"/><Relationship Id="rId36" Type="http://schemas.openxmlformats.org/officeDocument/2006/relationships/slide" Target="slide15.xml"/><Relationship Id="rId10" Type="http://schemas.openxmlformats.org/officeDocument/2006/relationships/image" Target="../media/image6.png"/><Relationship Id="rId19" Type="http://schemas.openxmlformats.org/officeDocument/2006/relationships/slide" Target="slide4.xml"/><Relationship Id="rId31" Type="http://schemas.openxmlformats.org/officeDocument/2006/relationships/image" Target="../media/image23.png"/><Relationship Id="rId4" Type="http://schemas.openxmlformats.org/officeDocument/2006/relationships/image" Target="../media/image3.png"/><Relationship Id="rId9" Type="http://schemas.openxmlformats.org/officeDocument/2006/relationships/hyperlink" Target="https://essd.copernicus.org/preprints/essd-2023-31/" TargetMode="External"/><Relationship Id="rId14" Type="http://schemas.openxmlformats.org/officeDocument/2006/relationships/image" Target="../media/image10.png"/><Relationship Id="rId22" Type="http://schemas.openxmlformats.org/officeDocument/2006/relationships/slide" Target="slide9.xml"/><Relationship Id="rId27" Type="http://schemas.openxmlformats.org/officeDocument/2006/relationships/image" Target="../media/image20.png"/><Relationship Id="rId30" Type="http://schemas.openxmlformats.org/officeDocument/2006/relationships/image" Target="../media/image22.png"/><Relationship Id="rId35" Type="http://schemas.openxmlformats.org/officeDocument/2006/relationships/image" Target="../media/image27.png"/><Relationship Id="rId8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slide" Target="slide3.xml"/><Relationship Id="rId21" Type="http://schemas.openxmlformats.org/officeDocument/2006/relationships/slide" Target="slide10.xml"/><Relationship Id="rId42" Type="http://schemas.openxmlformats.org/officeDocument/2006/relationships/image" Target="../media/image36.png"/><Relationship Id="rId47" Type="http://schemas.openxmlformats.org/officeDocument/2006/relationships/customXml" Target="../ink/ink11.xml"/><Relationship Id="rId63" Type="http://schemas.openxmlformats.org/officeDocument/2006/relationships/customXml" Target="../ink/ink21.xml"/><Relationship Id="rId68" Type="http://schemas.openxmlformats.org/officeDocument/2006/relationships/customXml" Target="../ink/ink26.xml"/><Relationship Id="rId7" Type="http://schemas.openxmlformats.org/officeDocument/2006/relationships/image" Target="../media/image4.png"/><Relationship Id="rId71" Type="http://schemas.openxmlformats.org/officeDocument/2006/relationships/customXml" Target="../ink/ink29.xml"/><Relationship Id="rId2" Type="http://schemas.openxmlformats.org/officeDocument/2006/relationships/image" Target="../media/image2.png"/><Relationship Id="rId16" Type="http://schemas.openxmlformats.org/officeDocument/2006/relationships/hyperlink" Target="mailto:axf984@student.bham.ac.uk" TargetMode="External"/><Relationship Id="rId29" Type="http://schemas.openxmlformats.org/officeDocument/2006/relationships/image" Target="../media/image30.png"/><Relationship Id="rId11" Type="http://schemas.openxmlformats.org/officeDocument/2006/relationships/image" Target="../media/image7.png"/><Relationship Id="rId24" Type="http://schemas.openxmlformats.org/officeDocument/2006/relationships/slide" Target="slide8.xml"/><Relationship Id="rId32" Type="http://schemas.openxmlformats.org/officeDocument/2006/relationships/customXml" Target="../ink/ink3.xml"/><Relationship Id="rId37" Type="http://schemas.openxmlformats.org/officeDocument/2006/relationships/customXml" Target="../ink/ink6.xml"/><Relationship Id="rId40" Type="http://schemas.openxmlformats.org/officeDocument/2006/relationships/image" Target="../media/image35.png"/><Relationship Id="rId45" Type="http://schemas.openxmlformats.org/officeDocument/2006/relationships/customXml" Target="../ink/ink10.xml"/><Relationship Id="rId53" Type="http://schemas.openxmlformats.org/officeDocument/2006/relationships/image" Target="../media/image41.png"/><Relationship Id="rId58" Type="http://schemas.openxmlformats.org/officeDocument/2006/relationships/customXml" Target="../ink/ink18.xml"/><Relationship Id="rId66" Type="http://schemas.openxmlformats.org/officeDocument/2006/relationships/customXml" Target="../ink/ink24.xml"/><Relationship Id="rId5" Type="http://schemas.openxmlformats.org/officeDocument/2006/relationships/hyperlink" Target="http://www.zenodo.org/record/7515603" TargetMode="External"/><Relationship Id="rId61" Type="http://schemas.openxmlformats.org/officeDocument/2006/relationships/customXml" Target="../ink/ink20.xml"/><Relationship Id="rId19" Type="http://schemas.openxmlformats.org/officeDocument/2006/relationships/image" Target="../media/image29.png"/><Relationship Id="rId14" Type="http://schemas.openxmlformats.org/officeDocument/2006/relationships/image" Target="../media/image10.png"/><Relationship Id="rId22" Type="http://schemas.openxmlformats.org/officeDocument/2006/relationships/slide" Target="slide4.xml"/><Relationship Id="rId27" Type="http://schemas.openxmlformats.org/officeDocument/2006/relationships/customXml" Target="../ink/ink1.xml"/><Relationship Id="rId30" Type="http://schemas.openxmlformats.org/officeDocument/2006/relationships/customXml" Target="../ink/ink2.xml"/><Relationship Id="rId35" Type="http://schemas.openxmlformats.org/officeDocument/2006/relationships/customXml" Target="../ink/ink5.xml"/><Relationship Id="rId43" Type="http://schemas.openxmlformats.org/officeDocument/2006/relationships/customXml" Target="../ink/ink9.xml"/><Relationship Id="rId48" Type="http://schemas.openxmlformats.org/officeDocument/2006/relationships/image" Target="../media/image39.png"/><Relationship Id="rId56" Type="http://schemas.openxmlformats.org/officeDocument/2006/relationships/customXml" Target="../ink/ink16.xml"/><Relationship Id="rId64" Type="http://schemas.openxmlformats.org/officeDocument/2006/relationships/customXml" Target="../ink/ink22.xml"/><Relationship Id="rId69" Type="http://schemas.openxmlformats.org/officeDocument/2006/relationships/customXml" Target="../ink/ink27.xml"/><Relationship Id="rId8" Type="http://schemas.openxmlformats.org/officeDocument/2006/relationships/image" Target="../media/image5.png"/><Relationship Id="rId51" Type="http://schemas.openxmlformats.org/officeDocument/2006/relationships/image" Target="../media/image40.png"/><Relationship Id="rId72" Type="http://schemas.openxmlformats.org/officeDocument/2006/relationships/slide" Target="slide15.xml"/><Relationship Id="rId3" Type="http://schemas.openxmlformats.org/officeDocument/2006/relationships/slide" Target="slide13.xml"/><Relationship Id="rId12" Type="http://schemas.openxmlformats.org/officeDocument/2006/relationships/image" Target="../media/image8.png"/><Relationship Id="rId17" Type="http://schemas.openxmlformats.org/officeDocument/2006/relationships/image" Target="../media/image12.png"/><Relationship Id="rId25" Type="http://schemas.openxmlformats.org/officeDocument/2006/relationships/slide" Target="slide9.xml"/><Relationship Id="rId33" Type="http://schemas.openxmlformats.org/officeDocument/2006/relationships/customXml" Target="../ink/ink4.xml"/><Relationship Id="rId38" Type="http://schemas.openxmlformats.org/officeDocument/2006/relationships/image" Target="../media/image34.png"/><Relationship Id="rId46" Type="http://schemas.openxmlformats.org/officeDocument/2006/relationships/image" Target="../media/image38.png"/><Relationship Id="rId59" Type="http://schemas.openxmlformats.org/officeDocument/2006/relationships/customXml" Target="../ink/ink19.xml"/><Relationship Id="rId67" Type="http://schemas.openxmlformats.org/officeDocument/2006/relationships/customXml" Target="../ink/ink25.xml"/><Relationship Id="rId20" Type="http://schemas.openxmlformats.org/officeDocument/2006/relationships/slide" Target="slide11.xml"/><Relationship Id="rId41" Type="http://schemas.openxmlformats.org/officeDocument/2006/relationships/customXml" Target="../ink/ink8.xml"/><Relationship Id="rId54" Type="http://schemas.openxmlformats.org/officeDocument/2006/relationships/customXml" Target="../ink/ink15.xml"/><Relationship Id="rId62" Type="http://schemas.openxmlformats.org/officeDocument/2006/relationships/image" Target="../media/image44.png"/><Relationship Id="rId70" Type="http://schemas.openxmlformats.org/officeDocument/2006/relationships/customXml" Target="../ink/ink2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5" Type="http://schemas.openxmlformats.org/officeDocument/2006/relationships/image" Target="../media/image11.jpeg"/><Relationship Id="rId23" Type="http://schemas.openxmlformats.org/officeDocument/2006/relationships/slide" Target="slide7.xml"/><Relationship Id="rId36" Type="http://schemas.openxmlformats.org/officeDocument/2006/relationships/image" Target="../media/image33.png"/><Relationship Id="rId49" Type="http://schemas.openxmlformats.org/officeDocument/2006/relationships/customXml" Target="../ink/ink12.xml"/><Relationship Id="rId57" Type="http://schemas.openxmlformats.org/officeDocument/2006/relationships/customXml" Target="../ink/ink17.xml"/><Relationship Id="rId10" Type="http://schemas.openxmlformats.org/officeDocument/2006/relationships/image" Target="../media/image6.png"/><Relationship Id="rId31" Type="http://schemas.openxmlformats.org/officeDocument/2006/relationships/image" Target="../media/image31.png"/><Relationship Id="rId44" Type="http://schemas.openxmlformats.org/officeDocument/2006/relationships/image" Target="../media/image37.png"/><Relationship Id="rId52" Type="http://schemas.openxmlformats.org/officeDocument/2006/relationships/customXml" Target="../ink/ink14.xml"/><Relationship Id="rId60" Type="http://schemas.openxmlformats.org/officeDocument/2006/relationships/image" Target="../media/image43.png"/><Relationship Id="rId65" Type="http://schemas.openxmlformats.org/officeDocument/2006/relationships/customXml" Target="../ink/ink23.xml"/><Relationship Id="rId4" Type="http://schemas.openxmlformats.org/officeDocument/2006/relationships/image" Target="../media/image3.png"/><Relationship Id="rId9" Type="http://schemas.openxmlformats.org/officeDocument/2006/relationships/hyperlink" Target="https://essd.copernicus.org/preprints/essd-2023-31/" TargetMode="External"/><Relationship Id="rId13" Type="http://schemas.openxmlformats.org/officeDocument/2006/relationships/image" Target="../media/image9.gif"/><Relationship Id="rId18" Type="http://schemas.openxmlformats.org/officeDocument/2006/relationships/image" Target="../media/image28.png"/><Relationship Id="rId39" Type="http://schemas.openxmlformats.org/officeDocument/2006/relationships/customXml" Target="../ink/ink7.xml"/><Relationship Id="rId34" Type="http://schemas.openxmlformats.org/officeDocument/2006/relationships/image" Target="../media/image32.png"/><Relationship Id="rId50" Type="http://schemas.openxmlformats.org/officeDocument/2006/relationships/customXml" Target="../ink/ink13.xml"/><Relationship Id="rId55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gif"/><Relationship Id="rId18" Type="http://schemas.openxmlformats.org/officeDocument/2006/relationships/image" Target="../media/image28.png"/><Relationship Id="rId26" Type="http://schemas.openxmlformats.org/officeDocument/2006/relationships/slide" Target="slide9.xml"/><Relationship Id="rId3" Type="http://schemas.openxmlformats.org/officeDocument/2006/relationships/slide" Target="slide13.xml"/><Relationship Id="rId21" Type="http://schemas.openxmlformats.org/officeDocument/2006/relationships/image" Target="../media/image46.png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17" Type="http://schemas.openxmlformats.org/officeDocument/2006/relationships/image" Target="../media/image12.png"/><Relationship Id="rId25" Type="http://schemas.openxmlformats.org/officeDocument/2006/relationships/slide" Target="slide8.xml"/><Relationship Id="rId2" Type="http://schemas.openxmlformats.org/officeDocument/2006/relationships/image" Target="../media/image2.png"/><Relationship Id="rId16" Type="http://schemas.openxmlformats.org/officeDocument/2006/relationships/hyperlink" Target="mailto:axf984@student.bham.ac.uk" TargetMode="External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image" Target="../media/image7.png"/><Relationship Id="rId24" Type="http://schemas.openxmlformats.org/officeDocument/2006/relationships/slide" Target="slide7.xml"/><Relationship Id="rId5" Type="http://schemas.openxmlformats.org/officeDocument/2006/relationships/hyperlink" Target="http://www.zenodo.org/record/7515603" TargetMode="External"/><Relationship Id="rId15" Type="http://schemas.openxmlformats.org/officeDocument/2006/relationships/image" Target="../media/image11.jpeg"/><Relationship Id="rId23" Type="http://schemas.openxmlformats.org/officeDocument/2006/relationships/slide" Target="slide4.xml"/><Relationship Id="rId28" Type="http://schemas.openxmlformats.org/officeDocument/2006/relationships/slide" Target="slide15.xml"/><Relationship Id="rId10" Type="http://schemas.openxmlformats.org/officeDocument/2006/relationships/image" Target="../media/image6.png"/><Relationship Id="rId19" Type="http://schemas.openxmlformats.org/officeDocument/2006/relationships/image" Target="../media/image29.png"/><Relationship Id="rId4" Type="http://schemas.openxmlformats.org/officeDocument/2006/relationships/image" Target="../media/image3.png"/><Relationship Id="rId9" Type="http://schemas.openxmlformats.org/officeDocument/2006/relationships/hyperlink" Target="https://essd.copernicus.org/preprints/essd-2023-31/" TargetMode="External"/><Relationship Id="rId14" Type="http://schemas.openxmlformats.org/officeDocument/2006/relationships/image" Target="../media/image10.png"/><Relationship Id="rId22" Type="http://schemas.openxmlformats.org/officeDocument/2006/relationships/slide" Target="slide10.xml"/><Relationship Id="rId27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gif"/><Relationship Id="rId18" Type="http://schemas.openxmlformats.org/officeDocument/2006/relationships/image" Target="../media/image47.png"/><Relationship Id="rId26" Type="http://schemas.openxmlformats.org/officeDocument/2006/relationships/slide" Target="slide9.xml"/><Relationship Id="rId3" Type="http://schemas.openxmlformats.org/officeDocument/2006/relationships/slide" Target="slide13.xml"/><Relationship Id="rId21" Type="http://schemas.openxmlformats.org/officeDocument/2006/relationships/slide" Target="slide12.xml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17" Type="http://schemas.openxmlformats.org/officeDocument/2006/relationships/image" Target="../media/image12.png"/><Relationship Id="rId25" Type="http://schemas.openxmlformats.org/officeDocument/2006/relationships/slide" Target="slide8.xml"/><Relationship Id="rId2" Type="http://schemas.openxmlformats.org/officeDocument/2006/relationships/image" Target="../media/image2.png"/><Relationship Id="rId16" Type="http://schemas.openxmlformats.org/officeDocument/2006/relationships/hyperlink" Target="mailto:axf984@student.bham.ac.uk" TargetMode="External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image" Target="../media/image7.png"/><Relationship Id="rId24" Type="http://schemas.openxmlformats.org/officeDocument/2006/relationships/slide" Target="slide7.xml"/><Relationship Id="rId5" Type="http://schemas.openxmlformats.org/officeDocument/2006/relationships/hyperlink" Target="http://www.zenodo.org/record/7515603" TargetMode="External"/><Relationship Id="rId15" Type="http://schemas.openxmlformats.org/officeDocument/2006/relationships/image" Target="../media/image11.jpeg"/><Relationship Id="rId23" Type="http://schemas.openxmlformats.org/officeDocument/2006/relationships/slide" Target="slide4.xml"/><Relationship Id="rId28" Type="http://schemas.openxmlformats.org/officeDocument/2006/relationships/slide" Target="slide15.xml"/><Relationship Id="rId10" Type="http://schemas.openxmlformats.org/officeDocument/2006/relationships/image" Target="../media/image6.png"/><Relationship Id="rId19" Type="http://schemas.openxmlformats.org/officeDocument/2006/relationships/image" Target="../media/image48.png"/><Relationship Id="rId4" Type="http://schemas.openxmlformats.org/officeDocument/2006/relationships/image" Target="../media/image3.png"/><Relationship Id="rId9" Type="http://schemas.openxmlformats.org/officeDocument/2006/relationships/hyperlink" Target="https://essd.copernicus.org/preprints/essd-2023-31/" TargetMode="External"/><Relationship Id="rId14" Type="http://schemas.openxmlformats.org/officeDocument/2006/relationships/image" Target="../media/image10.png"/><Relationship Id="rId22" Type="http://schemas.openxmlformats.org/officeDocument/2006/relationships/slide" Target="slide10.xml"/><Relationship Id="rId27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4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F1B15-B47E-36BF-D8C8-78D625B89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23" y="1881523"/>
            <a:ext cx="10443020" cy="670675"/>
          </a:xfrm>
        </p:spPr>
        <p:txBody>
          <a:bodyPr>
            <a:no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NH-SWE: </a:t>
            </a:r>
            <a:br>
              <a:rPr lang="en-GB" sz="3200" b="1" dirty="0">
                <a:solidFill>
                  <a:schemeClr val="bg1"/>
                </a:solidFill>
              </a:rPr>
            </a:br>
            <a:r>
              <a:rPr lang="en-GB" sz="3200" b="1" dirty="0">
                <a:solidFill>
                  <a:schemeClr val="bg1"/>
                </a:solidFill>
              </a:rPr>
              <a:t>A new Northern Hemisphere Snow Water Equivalent dataset </a:t>
            </a:r>
            <a:br>
              <a:rPr lang="en-GB" sz="3200" b="1" dirty="0">
                <a:solidFill>
                  <a:schemeClr val="bg1"/>
                </a:solidFill>
              </a:rPr>
            </a:br>
            <a:r>
              <a:rPr lang="en-GB" sz="3200" b="1" dirty="0">
                <a:solidFill>
                  <a:schemeClr val="bg1"/>
                </a:solidFill>
              </a:rPr>
              <a:t>based on in-situ snow depth time series (1950-2022)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E9015AE-5764-C081-AC3B-DAD207A2993D}"/>
              </a:ext>
            </a:extLst>
          </p:cNvPr>
          <p:cNvGrpSpPr/>
          <p:nvPr/>
        </p:nvGrpSpPr>
        <p:grpSpPr>
          <a:xfrm>
            <a:off x="10691592" y="94887"/>
            <a:ext cx="1490649" cy="3057829"/>
            <a:chOff x="10607702" y="136832"/>
            <a:chExt cx="1490649" cy="3057829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804FF56E-E564-060B-D730-820295A29695}"/>
                </a:ext>
              </a:extLst>
            </p:cNvPr>
            <p:cNvGrpSpPr/>
            <p:nvPr/>
          </p:nvGrpSpPr>
          <p:grpSpPr>
            <a:xfrm>
              <a:off x="10607702" y="136832"/>
              <a:ext cx="1490649" cy="3036109"/>
              <a:chOff x="10615540" y="245987"/>
              <a:chExt cx="1490649" cy="3036109"/>
            </a:xfrm>
          </p:grpSpPr>
          <p:pic>
            <p:nvPicPr>
              <p:cNvPr id="15" name="Picture 14" descr="Graphical user interface, text, application, email&#10;&#10;Description automatically generated">
                <a:extLst>
                  <a:ext uri="{FF2B5EF4-FFF2-40B4-BE49-F238E27FC236}">
                    <a16:creationId xmlns:a16="http://schemas.microsoft.com/office/drawing/2014/main" id="{A3E343CD-BDB3-9F10-EB97-920CE91D57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28828" y="2324383"/>
                <a:ext cx="1226930" cy="757624"/>
              </a:xfrm>
              <a:prstGeom prst="rect">
                <a:avLst/>
              </a:prstGeom>
            </p:spPr>
          </p:pic>
          <p:pic>
            <p:nvPicPr>
              <p:cNvPr id="17" name="Picture 16" descr="Qr code&#10;&#10;Description automatically generated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EE59F687-346B-FC4A-488C-D3575B1446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91777" y="874021"/>
                <a:ext cx="1265008" cy="1265008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B83C29C-E8C7-B264-1669-4BFFEA17AEA4}"/>
                  </a:ext>
                </a:extLst>
              </p:cNvPr>
              <p:cNvSpPr txBox="1"/>
              <p:nvPr/>
            </p:nvSpPr>
            <p:spPr>
              <a:xfrm>
                <a:off x="10826913" y="245987"/>
                <a:ext cx="10020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b="1" dirty="0">
                    <a:solidFill>
                      <a:schemeClr val="bg1"/>
                    </a:solidFill>
                  </a:rPr>
                  <a:t>Dataset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FE4040F-CE66-4132-4DD4-2263441A7E94}"/>
                  </a:ext>
                </a:extLst>
              </p:cNvPr>
              <p:cNvSpPr txBox="1"/>
              <p:nvPr/>
            </p:nvSpPr>
            <p:spPr>
              <a:xfrm>
                <a:off x="10655903" y="2109057"/>
                <a:ext cx="145028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800" dirty="0">
                    <a:solidFill>
                      <a:schemeClr val="bg1"/>
                    </a:solidFill>
                    <a:hlinkClick r:id="rId6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zenodo.org/record/</a:t>
                </a:r>
                <a:r>
                  <a:rPr lang="en-GB" sz="800" b="0" i="0" strike="noStrike" dirty="0">
                    <a:solidFill>
                      <a:schemeClr val="bg1"/>
                    </a:solidFill>
                    <a:effectLst/>
                    <a:hlinkClick r:id="rId6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7515603</a:t>
                </a:r>
                <a:r>
                  <a:rPr lang="en-GB" sz="800" b="0" i="0" strike="noStrike" dirty="0">
                    <a:solidFill>
                      <a:schemeClr val="bg1"/>
                    </a:solidFill>
                    <a:effectLst/>
                  </a:rPr>
                  <a:t> </a:t>
                </a:r>
                <a:r>
                  <a:rPr lang="en-GB" sz="800" strike="noStrike" dirty="0">
                    <a:solidFill>
                      <a:schemeClr val="bg1"/>
                    </a:solidFill>
                  </a:rPr>
                  <a:t> </a:t>
                </a:r>
                <a:endParaRPr lang="en-GB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73EB5C8-3A02-5D62-824D-250BAC37D2E2}"/>
                  </a:ext>
                </a:extLst>
              </p:cNvPr>
              <p:cNvSpPr txBox="1"/>
              <p:nvPr/>
            </p:nvSpPr>
            <p:spPr>
              <a:xfrm>
                <a:off x="10615540" y="3066652"/>
                <a:ext cx="144462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800" dirty="0">
                    <a:solidFill>
                      <a:schemeClr val="bg1"/>
                    </a:solidFill>
                  </a:rPr>
                  <a:t>Fontrodona-Bach et al., 2023a</a:t>
                </a:r>
              </a:p>
            </p:txBody>
          </p: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1ED86610-31E8-3A76-4990-A3B099646D7A}"/>
                  </a:ext>
                </a:extLst>
              </p:cNvPr>
              <p:cNvCxnSpPr>
                <a:cxnSpLocks/>
                <a:stCxn id="18" idx="2"/>
                <a:endCxn id="17" idx="0"/>
              </p:cNvCxnSpPr>
              <p:nvPr/>
            </p:nvCxnSpPr>
            <p:spPr>
              <a:xfrm flipH="1">
                <a:off x="11324281" y="646097"/>
                <a:ext cx="3635" cy="227924"/>
              </a:xfrm>
              <a:prstGeom prst="straightConnector1">
                <a:avLst/>
              </a:prstGeom>
              <a:ln w="762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D96E701E-F9DE-EC8E-8DC0-471237F49E7B}"/>
                </a:ext>
              </a:extLst>
            </p:cNvPr>
            <p:cNvSpPr/>
            <p:nvPr/>
          </p:nvSpPr>
          <p:spPr>
            <a:xfrm>
              <a:off x="10633468" y="136832"/>
              <a:ext cx="1373219" cy="3057829"/>
            </a:xfrm>
            <a:prstGeom prst="roundRect">
              <a:avLst>
                <a:gd name="adj" fmla="val 7503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EA6BB10-4211-40A2-DA52-59EE8A899EA8}"/>
              </a:ext>
            </a:extLst>
          </p:cNvPr>
          <p:cNvGrpSpPr/>
          <p:nvPr/>
        </p:nvGrpSpPr>
        <p:grpSpPr>
          <a:xfrm>
            <a:off x="10677966" y="3210354"/>
            <a:ext cx="1471878" cy="3183174"/>
            <a:chOff x="10577298" y="3235521"/>
            <a:chExt cx="1471878" cy="3183174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31744F08-B8DD-E08F-4D98-702EE75AF368}"/>
                </a:ext>
              </a:extLst>
            </p:cNvPr>
            <p:cNvGrpSpPr/>
            <p:nvPr/>
          </p:nvGrpSpPr>
          <p:grpSpPr>
            <a:xfrm>
              <a:off x="10577298" y="3235521"/>
              <a:ext cx="1471878" cy="3183173"/>
              <a:chOff x="10611305" y="3404748"/>
              <a:chExt cx="1471878" cy="3183173"/>
            </a:xfrm>
          </p:grpSpPr>
          <p:pic>
            <p:nvPicPr>
              <p:cNvPr id="11" name="Picture 10" descr="Qr code&#10;&#10;Description automatically generated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1AD440CF-4DD2-AD76-24EA-98713033AD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29305" y="4004105"/>
                <a:ext cx="1235878" cy="1235878"/>
              </a:xfrm>
              <a:prstGeom prst="rect">
                <a:avLst/>
              </a:prstGeom>
            </p:spPr>
          </p:pic>
          <p:pic>
            <p:nvPicPr>
              <p:cNvPr id="13" name="Picture 12" descr="Graphical user interface, text, application, email&#10;&#10;Description automatically generated">
                <a:extLst>
                  <a:ext uri="{FF2B5EF4-FFF2-40B4-BE49-F238E27FC236}">
                    <a16:creationId xmlns:a16="http://schemas.microsoft.com/office/drawing/2014/main" id="{EBB817EC-83A6-44B8-B25D-453F491C27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95170" y="5473584"/>
                <a:ext cx="1124681" cy="789251"/>
              </a:xfrm>
              <a:prstGeom prst="rect">
                <a:avLst/>
              </a:prstGeom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11B62D4-169A-76E7-B2FD-331C2F9FDC26}"/>
                  </a:ext>
                </a:extLst>
              </p:cNvPr>
              <p:cNvSpPr txBox="1"/>
              <p:nvPr/>
            </p:nvSpPr>
            <p:spPr>
              <a:xfrm>
                <a:off x="10718290" y="5195440"/>
                <a:ext cx="126540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690" dirty="0">
                    <a:solidFill>
                      <a:schemeClr val="bg1"/>
                    </a:solidFill>
                    <a:hlinkClick r:id="rId10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essd.copernicus.org/preprints/essd-2023-31/</a:t>
                </a:r>
                <a:r>
                  <a:rPr lang="en-GB" sz="690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6BD8B84-FF47-1171-29D9-4ACECCA5A817}"/>
                  </a:ext>
                </a:extLst>
              </p:cNvPr>
              <p:cNvSpPr txBox="1"/>
              <p:nvPr/>
            </p:nvSpPr>
            <p:spPr>
              <a:xfrm>
                <a:off x="10668789" y="3404748"/>
                <a:ext cx="136441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b="1" dirty="0">
                    <a:solidFill>
                      <a:schemeClr val="bg1"/>
                    </a:solidFill>
                  </a:rPr>
                  <a:t>Data paper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75CBF27-6147-E1D9-710F-745F6A244772}"/>
                  </a:ext>
                </a:extLst>
              </p:cNvPr>
              <p:cNvSpPr txBox="1"/>
              <p:nvPr/>
            </p:nvSpPr>
            <p:spPr>
              <a:xfrm>
                <a:off x="10611305" y="6249367"/>
                <a:ext cx="147187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800" dirty="0">
                    <a:solidFill>
                      <a:schemeClr val="bg1"/>
                    </a:solidFill>
                  </a:rPr>
                  <a:t>Fontrodona-Bach et al., 2023b </a:t>
                </a:r>
              </a:p>
              <a:p>
                <a:pPr algn="ctr"/>
                <a:r>
                  <a:rPr lang="en-GB" sz="800" dirty="0">
                    <a:solidFill>
                      <a:schemeClr val="bg1"/>
                    </a:solidFill>
                  </a:rPr>
                  <a:t>(in review at ESSD)</a:t>
                </a:r>
              </a:p>
            </p:txBody>
          </p: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EFFD3E86-9FB6-9558-AA1C-46D1248852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69356" y="3845388"/>
                <a:ext cx="911" cy="158717"/>
              </a:xfrm>
              <a:prstGeom prst="straightConnector1">
                <a:avLst/>
              </a:prstGeom>
              <a:ln w="762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6121C278-03D0-A1C7-A48F-3E84D5226447}"/>
                </a:ext>
              </a:extLst>
            </p:cNvPr>
            <p:cNvSpPr/>
            <p:nvPr/>
          </p:nvSpPr>
          <p:spPr>
            <a:xfrm>
              <a:off x="10629063" y="3263229"/>
              <a:ext cx="1373219" cy="3155466"/>
            </a:xfrm>
            <a:prstGeom prst="roundRect">
              <a:avLst>
                <a:gd name="adj" fmla="val 7503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9" name="Picture 48" descr="Logo&#10;&#10;Description automatically generated">
            <a:extLst>
              <a:ext uri="{FF2B5EF4-FFF2-40B4-BE49-F238E27FC236}">
                <a16:creationId xmlns:a16="http://schemas.microsoft.com/office/drawing/2014/main" id="{AD0BB618-44EF-BFB2-B7F4-3FF711010A6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3" y="436293"/>
            <a:ext cx="553446" cy="774824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305AC270-E4A4-2D53-B225-6CBA6E9BB92D}"/>
              </a:ext>
            </a:extLst>
          </p:cNvPr>
          <p:cNvGrpSpPr/>
          <p:nvPr/>
        </p:nvGrpSpPr>
        <p:grpSpPr>
          <a:xfrm>
            <a:off x="760532" y="71377"/>
            <a:ext cx="2087067" cy="1479127"/>
            <a:chOff x="765700" y="16825"/>
            <a:chExt cx="1374551" cy="947910"/>
          </a:xfrm>
        </p:grpSpPr>
        <p:pic>
          <p:nvPicPr>
            <p:cNvPr id="51" name="Picture 50" descr="Qr code&#10;&#10;Description automatically generated">
              <a:extLst>
                <a:ext uri="{FF2B5EF4-FFF2-40B4-BE49-F238E27FC236}">
                  <a16:creationId xmlns:a16="http://schemas.microsoft.com/office/drawing/2014/main" id="{79F20DB6-CC62-4CE5-8BF2-CD30C0C9B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4941" y="250684"/>
              <a:ext cx="613760" cy="61376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F2B1C30-7690-CC10-20B3-F782BF0A397C}"/>
                </a:ext>
              </a:extLst>
            </p:cNvPr>
            <p:cNvSpPr txBox="1"/>
            <p:nvPr/>
          </p:nvSpPr>
          <p:spPr>
            <a:xfrm>
              <a:off x="991802" y="29014"/>
              <a:ext cx="946961" cy="19724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</a:rPr>
                <a:t>OSPP Participant</a:t>
              </a: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8FC1E57C-5D7C-248C-4796-065F19FB1DD8}"/>
                </a:ext>
              </a:extLst>
            </p:cNvPr>
            <p:cNvSpPr/>
            <p:nvPr/>
          </p:nvSpPr>
          <p:spPr>
            <a:xfrm>
              <a:off x="765700" y="16825"/>
              <a:ext cx="1374551" cy="947910"/>
            </a:xfrm>
            <a:prstGeom prst="roundRect">
              <a:avLst>
                <a:gd name="adj" fmla="val 14913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7" name="Subtitle 2">
            <a:extLst>
              <a:ext uri="{FF2B5EF4-FFF2-40B4-BE49-F238E27FC236}">
                <a16:creationId xmlns:a16="http://schemas.microsoft.com/office/drawing/2014/main" id="{716C0111-AF87-673E-588D-2C4B7D2AA477}"/>
              </a:ext>
            </a:extLst>
          </p:cNvPr>
          <p:cNvSpPr txBox="1">
            <a:spLocks/>
          </p:cNvSpPr>
          <p:nvPr/>
        </p:nvSpPr>
        <p:spPr>
          <a:xfrm>
            <a:off x="1834255" y="3057806"/>
            <a:ext cx="7688823" cy="670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6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Adrià Fontrodona-Bach</a:t>
            </a:r>
            <a:r>
              <a:rPr lang="ca-ES" sz="1600" b="1" baseline="30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ca-ES" sz="16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a-ES" sz="16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Bettina Schaefli</a:t>
            </a:r>
            <a:r>
              <a:rPr lang="ca-ES" sz="1600" baseline="30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ca-ES" sz="16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 Ross Woods</a:t>
            </a:r>
            <a:r>
              <a:rPr lang="ca-ES" sz="1600" baseline="30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ca-ES" sz="16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 Ryan Teuling</a:t>
            </a:r>
            <a:r>
              <a:rPr lang="ca-ES" sz="1600" baseline="30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ca-ES" sz="16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and Josh Larsen</a:t>
            </a:r>
            <a:r>
              <a:rPr lang="ca-ES" sz="1600" baseline="30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878044A-676F-C47F-41C4-E6436D34055A}"/>
              </a:ext>
            </a:extLst>
          </p:cNvPr>
          <p:cNvSpPr txBox="1"/>
          <p:nvPr/>
        </p:nvSpPr>
        <p:spPr>
          <a:xfrm>
            <a:off x="1223501" y="3489319"/>
            <a:ext cx="884020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050" b="1" baseline="30000" dirty="0">
                <a:solidFill>
                  <a:schemeClr val="bg1"/>
                </a:solidFill>
              </a:rPr>
              <a:t>1</a:t>
            </a:r>
            <a:r>
              <a:rPr lang="ca-ES" sz="1050" b="1" dirty="0">
                <a:solidFill>
                  <a:schemeClr val="bg1"/>
                </a:solidFill>
              </a:rPr>
              <a:t> School of Geography, University of Birmingham, UK; </a:t>
            </a:r>
            <a:r>
              <a:rPr lang="ca-ES" sz="1050" baseline="30000" dirty="0">
                <a:solidFill>
                  <a:schemeClr val="bg1"/>
                </a:solidFill>
              </a:rPr>
              <a:t>2</a:t>
            </a:r>
            <a:r>
              <a:rPr lang="ca-ES" sz="1050" dirty="0">
                <a:solidFill>
                  <a:schemeClr val="bg1"/>
                </a:solidFill>
              </a:rPr>
              <a:t> Department of Civil Engineering, University of Bristol, UK; </a:t>
            </a:r>
          </a:p>
          <a:p>
            <a:pPr algn="ctr"/>
            <a:r>
              <a:rPr lang="ca-ES" sz="1050" baseline="30000" dirty="0">
                <a:solidFill>
                  <a:schemeClr val="bg1"/>
                </a:solidFill>
              </a:rPr>
              <a:t>3</a:t>
            </a:r>
            <a:r>
              <a:rPr lang="ca-ES" sz="1050" dirty="0">
                <a:solidFill>
                  <a:schemeClr val="bg1"/>
                </a:solidFill>
              </a:rPr>
              <a:t> Institute of Geography, University of Bern, Switzerland; </a:t>
            </a:r>
            <a:r>
              <a:rPr lang="ca-ES" sz="1050" baseline="30000" dirty="0">
                <a:solidFill>
                  <a:schemeClr val="bg1"/>
                </a:solidFill>
              </a:rPr>
              <a:t>4</a:t>
            </a:r>
            <a:r>
              <a:rPr lang="ca-ES" sz="1050" dirty="0">
                <a:solidFill>
                  <a:schemeClr val="bg1"/>
                </a:solidFill>
              </a:rPr>
              <a:t> Hydrology and Quantitative Water Management group, Wageningen University, The Netherlands;</a:t>
            </a:r>
            <a:endParaRPr lang="en-GB" sz="1050" dirty="0">
              <a:solidFill>
                <a:schemeClr val="bg1"/>
              </a:solidFill>
            </a:endParaRPr>
          </a:p>
        </p:txBody>
      </p:sp>
      <p:pic>
        <p:nvPicPr>
          <p:cNvPr id="63" name="Picture 4" descr="NERC logo">
            <a:extLst>
              <a:ext uri="{FF2B5EF4-FFF2-40B4-BE49-F238E27FC236}">
                <a16:creationId xmlns:a16="http://schemas.microsoft.com/office/drawing/2014/main" id="{26E48A71-BE3C-2EF3-1C32-6D82655E7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392" y="6152140"/>
            <a:ext cx="1991272" cy="53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>
            <a:extLst>
              <a:ext uri="{FF2B5EF4-FFF2-40B4-BE49-F238E27FC236}">
                <a16:creationId xmlns:a16="http://schemas.microsoft.com/office/drawing/2014/main" id="{C963394A-2321-AC3D-5EB6-CA5FCDF6C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21" y="6350328"/>
            <a:ext cx="1103747" cy="28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4" descr="Text&#10;&#10;Description automatically generated with low confidence">
            <a:extLst>
              <a:ext uri="{FF2B5EF4-FFF2-40B4-BE49-F238E27FC236}">
                <a16:creationId xmlns:a16="http://schemas.microsoft.com/office/drawing/2014/main" id="{AC8FDFC4-05E5-5ECE-0EA9-5A45B78F2228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1" t="19253" r="9719" b="22589"/>
          <a:stretch/>
        </p:blipFill>
        <p:spPr>
          <a:xfrm>
            <a:off x="350136" y="6162613"/>
            <a:ext cx="2127430" cy="597845"/>
          </a:xfrm>
          <a:prstGeom prst="rect">
            <a:avLst/>
          </a:prstGeom>
        </p:spPr>
      </p:pic>
      <p:pic>
        <p:nvPicPr>
          <p:cNvPr id="67" name="Picture 8">
            <a:extLst>
              <a:ext uri="{FF2B5EF4-FFF2-40B4-BE49-F238E27FC236}">
                <a16:creationId xmlns:a16="http://schemas.microsoft.com/office/drawing/2014/main" id="{94D3BE42-4D16-C646-210F-E648F6526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hqprint">
            <a:clrChange>
              <a:clrFrom>
                <a:srgbClr val="FBFFFE"/>
              </a:clrFrom>
              <a:clrTo>
                <a:srgbClr val="FB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91" y="3222604"/>
            <a:ext cx="246568" cy="18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AFD32EE4-600B-C736-8AC9-1B56110F9FBF}"/>
              </a:ext>
            </a:extLst>
          </p:cNvPr>
          <p:cNvSpPr txBox="1"/>
          <p:nvPr/>
        </p:nvSpPr>
        <p:spPr>
          <a:xfrm>
            <a:off x="726839" y="3152716"/>
            <a:ext cx="9273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@Fontro22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C1EEF33-5476-AADB-763C-0D733A659B69}"/>
              </a:ext>
            </a:extLst>
          </p:cNvPr>
          <p:cNvSpPr txBox="1"/>
          <p:nvPr/>
        </p:nvSpPr>
        <p:spPr>
          <a:xfrm>
            <a:off x="350136" y="2981805"/>
            <a:ext cx="13051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axf984@bham.ac.uk</a:t>
            </a:r>
            <a:r>
              <a:rPr lang="en-GB" sz="10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D4DBC33B-4315-BFD3-518D-C4DC5C20CDE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60" y="421416"/>
            <a:ext cx="741287" cy="987469"/>
          </a:xfrm>
          <a:prstGeom prst="rect">
            <a:avLst/>
          </a:prstGeom>
        </p:spPr>
      </p:pic>
      <p:pic>
        <p:nvPicPr>
          <p:cNvPr id="28" name="Picture 27" descr="A picture containing logo&#10;&#10;Description automatically generated">
            <a:extLst>
              <a:ext uri="{FF2B5EF4-FFF2-40B4-BE49-F238E27FC236}">
                <a16:creationId xmlns:a16="http://schemas.microsoft.com/office/drawing/2014/main" id="{3C23D34B-5DC7-E121-9398-FD83D09CA92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459" y="6199562"/>
            <a:ext cx="1838581" cy="52394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C10D15AF-104F-A2C5-A52C-30C5624B7714}"/>
              </a:ext>
            </a:extLst>
          </p:cNvPr>
          <p:cNvSpPr txBox="1"/>
          <p:nvPr/>
        </p:nvSpPr>
        <p:spPr>
          <a:xfrm>
            <a:off x="7480745" y="103736"/>
            <a:ext cx="31438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i="1" dirty="0">
                <a:solidFill>
                  <a:schemeClr val="bg1"/>
                </a:solidFill>
              </a:rPr>
              <a:t>Background picture: Pic de </a:t>
            </a:r>
            <a:r>
              <a:rPr lang="en-GB" sz="1000" i="1" dirty="0" err="1">
                <a:solidFill>
                  <a:schemeClr val="bg1"/>
                </a:solidFill>
              </a:rPr>
              <a:t>l’Orri</a:t>
            </a:r>
            <a:r>
              <a:rPr lang="en-GB" sz="1000" i="1" dirty="0">
                <a:solidFill>
                  <a:schemeClr val="bg1"/>
                </a:solidFill>
              </a:rPr>
              <a:t>, 2.436 </a:t>
            </a:r>
            <a:r>
              <a:rPr lang="en-GB" sz="1000" i="1" dirty="0" err="1">
                <a:solidFill>
                  <a:schemeClr val="bg1"/>
                </a:solidFill>
              </a:rPr>
              <a:t>m.a.s.l</a:t>
            </a:r>
            <a:r>
              <a:rPr lang="en-GB" sz="1000" i="1" dirty="0">
                <a:solidFill>
                  <a:schemeClr val="bg1"/>
                </a:solidFill>
              </a:rPr>
              <a:t> (Pyrenees)</a:t>
            </a:r>
          </a:p>
        </p:txBody>
      </p:sp>
      <p:sp>
        <p:nvSpPr>
          <p:cNvPr id="32" name="Arrow: Right 31">
            <a:hlinkClick r:id="rId20" action="ppaction://hlinksldjump"/>
            <a:extLst>
              <a:ext uri="{FF2B5EF4-FFF2-40B4-BE49-F238E27FC236}">
                <a16:creationId xmlns:a16="http://schemas.microsoft.com/office/drawing/2014/main" id="{5AA5FA72-9DAA-B117-8547-CD9473FC6BC7}"/>
              </a:ext>
            </a:extLst>
          </p:cNvPr>
          <p:cNvSpPr/>
          <p:nvPr/>
        </p:nvSpPr>
        <p:spPr>
          <a:xfrm>
            <a:off x="11171348" y="6500594"/>
            <a:ext cx="571500" cy="29968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6064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F1B15-B47E-36BF-D8C8-78D625B89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4732" y="36227"/>
            <a:ext cx="8607804" cy="670675"/>
          </a:xfrm>
        </p:spPr>
        <p:txBody>
          <a:bodyPr>
            <a:noAutofit/>
          </a:bodyPr>
          <a:lstStyle/>
          <a:p>
            <a:pPr algn="ctr"/>
            <a:r>
              <a:rPr lang="en-GB" sz="2000" b="1" dirty="0">
                <a:solidFill>
                  <a:srgbClr val="0070C0"/>
                </a:solidFill>
              </a:rPr>
              <a:t>NH-SWE: A new Northern Hemisphere Snow Water Equivalent dataset </a:t>
            </a:r>
            <a:br>
              <a:rPr lang="en-GB" sz="2000" b="1" dirty="0">
                <a:solidFill>
                  <a:srgbClr val="0070C0"/>
                </a:solidFill>
              </a:rPr>
            </a:br>
            <a:r>
              <a:rPr lang="en-GB" sz="2000" b="1" dirty="0">
                <a:solidFill>
                  <a:srgbClr val="0070C0"/>
                </a:solidFill>
              </a:rPr>
              <a:t>based on in-situ snow depth time series (1950-2022)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E9015AE-5764-C081-AC3B-DAD207A2993D}"/>
              </a:ext>
            </a:extLst>
          </p:cNvPr>
          <p:cNvGrpSpPr/>
          <p:nvPr/>
        </p:nvGrpSpPr>
        <p:grpSpPr>
          <a:xfrm>
            <a:off x="10717358" y="94887"/>
            <a:ext cx="1464883" cy="3057829"/>
            <a:chOff x="10633468" y="136832"/>
            <a:chExt cx="1464883" cy="3057829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804FF56E-E564-060B-D730-820295A29695}"/>
                </a:ext>
              </a:extLst>
            </p:cNvPr>
            <p:cNvGrpSpPr/>
            <p:nvPr/>
          </p:nvGrpSpPr>
          <p:grpSpPr>
            <a:xfrm>
              <a:off x="10648065" y="136832"/>
              <a:ext cx="1450286" cy="3021375"/>
              <a:chOff x="10655903" y="245987"/>
              <a:chExt cx="1450286" cy="3021375"/>
            </a:xfrm>
          </p:grpSpPr>
          <p:pic>
            <p:nvPicPr>
              <p:cNvPr id="15" name="Picture 14" descr="Graphical user interface, text, application, email&#10;&#10;Description automatically generated">
                <a:extLst>
                  <a:ext uri="{FF2B5EF4-FFF2-40B4-BE49-F238E27FC236}">
                    <a16:creationId xmlns:a16="http://schemas.microsoft.com/office/drawing/2014/main" id="{A3E343CD-BDB3-9F10-EB97-920CE91D57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28828" y="2324383"/>
                <a:ext cx="1226930" cy="757624"/>
              </a:xfrm>
              <a:prstGeom prst="rect">
                <a:avLst/>
              </a:prstGeom>
            </p:spPr>
          </p:pic>
          <p:pic>
            <p:nvPicPr>
              <p:cNvPr id="17" name="Picture 16" descr="Qr code&#10;&#10;Description automatically generated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EE59F687-346B-FC4A-488C-D3575B1446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91777" y="874021"/>
                <a:ext cx="1265008" cy="1265008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B83C29C-E8C7-B264-1669-4BFFEA17AEA4}"/>
                  </a:ext>
                </a:extLst>
              </p:cNvPr>
              <p:cNvSpPr txBox="1"/>
              <p:nvPr/>
            </p:nvSpPr>
            <p:spPr>
              <a:xfrm>
                <a:off x="10826913" y="245987"/>
                <a:ext cx="10020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b="1" dirty="0">
                    <a:solidFill>
                      <a:srgbClr val="0070C0"/>
                    </a:solidFill>
                  </a:rPr>
                  <a:t>Dataset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FE4040F-CE66-4132-4DD4-2263441A7E94}"/>
                  </a:ext>
                </a:extLst>
              </p:cNvPr>
              <p:cNvSpPr txBox="1"/>
              <p:nvPr/>
            </p:nvSpPr>
            <p:spPr>
              <a:xfrm>
                <a:off x="10655903" y="2109057"/>
                <a:ext cx="145028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800" dirty="0">
                    <a:hlinkClick r:id="rId5"/>
                  </a:rPr>
                  <a:t>zenodo.org/record/</a:t>
                </a:r>
                <a:r>
                  <a:rPr lang="en-GB" sz="800" b="0" i="0" strike="noStrike" dirty="0">
                    <a:effectLst/>
                    <a:hlinkClick r:id="rId5"/>
                  </a:rPr>
                  <a:t>7515603</a:t>
                </a:r>
                <a:r>
                  <a:rPr lang="en-GB" sz="800" b="0" i="0" strike="noStrike" dirty="0">
                    <a:effectLst/>
                  </a:rPr>
                  <a:t> </a:t>
                </a:r>
                <a:r>
                  <a:rPr lang="en-GB" sz="800" strike="noStrike" dirty="0"/>
                  <a:t> </a:t>
                </a:r>
                <a:endParaRPr lang="en-GB" sz="800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73EB5C8-3A02-5D62-824D-250BAC37D2E2}"/>
                  </a:ext>
                </a:extLst>
              </p:cNvPr>
              <p:cNvSpPr txBox="1"/>
              <p:nvPr/>
            </p:nvSpPr>
            <p:spPr>
              <a:xfrm>
                <a:off x="10683349" y="3067307"/>
                <a:ext cx="1289135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700" dirty="0"/>
                  <a:t>Fontrodona-Bach et al., 2023a</a:t>
                </a:r>
              </a:p>
            </p:txBody>
          </p: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1ED86610-31E8-3A76-4990-A3B099646D7A}"/>
                  </a:ext>
                </a:extLst>
              </p:cNvPr>
              <p:cNvCxnSpPr>
                <a:cxnSpLocks/>
                <a:stCxn id="18" idx="2"/>
                <a:endCxn id="17" idx="0"/>
              </p:cNvCxnSpPr>
              <p:nvPr/>
            </p:nvCxnSpPr>
            <p:spPr>
              <a:xfrm flipH="1">
                <a:off x="11324281" y="646097"/>
                <a:ext cx="3635" cy="227924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D96E701E-F9DE-EC8E-8DC0-471237F49E7B}"/>
                </a:ext>
              </a:extLst>
            </p:cNvPr>
            <p:cNvSpPr/>
            <p:nvPr/>
          </p:nvSpPr>
          <p:spPr>
            <a:xfrm>
              <a:off x="10633468" y="136832"/>
              <a:ext cx="1373219" cy="3057829"/>
            </a:xfrm>
            <a:prstGeom prst="roundRect">
              <a:avLst>
                <a:gd name="adj" fmla="val 7503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EA6BB10-4211-40A2-DA52-59EE8A899EA8}"/>
              </a:ext>
            </a:extLst>
          </p:cNvPr>
          <p:cNvGrpSpPr/>
          <p:nvPr/>
        </p:nvGrpSpPr>
        <p:grpSpPr>
          <a:xfrm>
            <a:off x="10729731" y="3210354"/>
            <a:ext cx="1378938" cy="3183174"/>
            <a:chOff x="10629063" y="3235521"/>
            <a:chExt cx="1378938" cy="3183174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31744F08-B8DD-E08F-4D98-702EE75AF368}"/>
                </a:ext>
              </a:extLst>
            </p:cNvPr>
            <p:cNvGrpSpPr/>
            <p:nvPr/>
          </p:nvGrpSpPr>
          <p:grpSpPr>
            <a:xfrm>
              <a:off x="10634782" y="3235521"/>
              <a:ext cx="1373219" cy="3154105"/>
              <a:chOff x="10668789" y="3404748"/>
              <a:chExt cx="1373219" cy="3154105"/>
            </a:xfrm>
          </p:grpSpPr>
          <p:pic>
            <p:nvPicPr>
              <p:cNvPr id="11" name="Picture 10" descr="Qr code&#10;&#10;Description automatically generated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1AD440CF-4DD2-AD76-24EA-98713033AD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29305" y="4004105"/>
                <a:ext cx="1235878" cy="1235878"/>
              </a:xfrm>
              <a:prstGeom prst="rect">
                <a:avLst/>
              </a:prstGeom>
            </p:spPr>
          </p:pic>
          <p:pic>
            <p:nvPicPr>
              <p:cNvPr id="13" name="Picture 12" descr="Graphical user interface, text, application, email&#10;&#10;Description automatically generated">
                <a:extLst>
                  <a:ext uri="{FF2B5EF4-FFF2-40B4-BE49-F238E27FC236}">
                    <a16:creationId xmlns:a16="http://schemas.microsoft.com/office/drawing/2014/main" id="{EBB817EC-83A6-44B8-B25D-453F491C27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95170" y="5473584"/>
                <a:ext cx="1124681" cy="789251"/>
              </a:xfrm>
              <a:prstGeom prst="rect">
                <a:avLst/>
              </a:prstGeom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11B62D4-169A-76E7-B2FD-331C2F9FDC26}"/>
                  </a:ext>
                </a:extLst>
              </p:cNvPr>
              <p:cNvSpPr txBox="1"/>
              <p:nvPr/>
            </p:nvSpPr>
            <p:spPr>
              <a:xfrm>
                <a:off x="10718290" y="5195440"/>
                <a:ext cx="126540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690" dirty="0">
                    <a:hlinkClick r:id="rId9"/>
                  </a:rPr>
                  <a:t>essd.copernicus.org/preprints/essd-2023-31/</a:t>
                </a:r>
                <a:r>
                  <a:rPr lang="en-GB" sz="690" dirty="0"/>
                  <a:t> 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6BD8B84-FF47-1171-29D9-4ACECCA5A817}"/>
                  </a:ext>
                </a:extLst>
              </p:cNvPr>
              <p:cNvSpPr txBox="1"/>
              <p:nvPr/>
            </p:nvSpPr>
            <p:spPr>
              <a:xfrm>
                <a:off x="10668789" y="3404748"/>
                <a:ext cx="136441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b="1" dirty="0">
                    <a:solidFill>
                      <a:srgbClr val="0070C0"/>
                    </a:solidFill>
                  </a:rPr>
                  <a:t>Data paper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75CBF27-6147-E1D9-710F-745F6A244772}"/>
                  </a:ext>
                </a:extLst>
              </p:cNvPr>
              <p:cNvSpPr txBox="1"/>
              <p:nvPr/>
            </p:nvSpPr>
            <p:spPr>
              <a:xfrm>
                <a:off x="10728828" y="6251076"/>
                <a:ext cx="13131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700" dirty="0"/>
                  <a:t>Fontrodona-Bach et al., 2023b </a:t>
                </a:r>
              </a:p>
              <a:p>
                <a:pPr algn="ctr"/>
                <a:r>
                  <a:rPr lang="en-GB" sz="700" dirty="0"/>
                  <a:t>(in review at ESSD)</a:t>
                </a:r>
              </a:p>
            </p:txBody>
          </p: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EFFD3E86-9FB6-9558-AA1C-46D1248852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69356" y="3845388"/>
                <a:ext cx="911" cy="158717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6121C278-03D0-A1C7-A48F-3E84D5226447}"/>
                </a:ext>
              </a:extLst>
            </p:cNvPr>
            <p:cNvSpPr/>
            <p:nvPr/>
          </p:nvSpPr>
          <p:spPr>
            <a:xfrm>
              <a:off x="10629063" y="3263229"/>
              <a:ext cx="1373219" cy="3155466"/>
            </a:xfrm>
            <a:prstGeom prst="roundRect">
              <a:avLst>
                <a:gd name="adj" fmla="val 7503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9" name="Picture 48" descr="Logo&#10;&#10;Description automatically generated">
            <a:extLst>
              <a:ext uri="{FF2B5EF4-FFF2-40B4-BE49-F238E27FC236}">
                <a16:creationId xmlns:a16="http://schemas.microsoft.com/office/drawing/2014/main" id="{AD0BB618-44EF-BFB2-B7F4-3FF711010A6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03" y="161630"/>
            <a:ext cx="553446" cy="774824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305AC270-E4A4-2D53-B225-6CBA6E9BB92D}"/>
              </a:ext>
            </a:extLst>
          </p:cNvPr>
          <p:cNvGrpSpPr/>
          <p:nvPr/>
        </p:nvGrpSpPr>
        <p:grpSpPr>
          <a:xfrm>
            <a:off x="760532" y="50198"/>
            <a:ext cx="1452423" cy="961483"/>
            <a:chOff x="765700" y="3252"/>
            <a:chExt cx="1452423" cy="961483"/>
          </a:xfrm>
        </p:grpSpPr>
        <p:pic>
          <p:nvPicPr>
            <p:cNvPr id="51" name="Picture 50" descr="Qr code&#10;&#10;Description automatically generated">
              <a:extLst>
                <a:ext uri="{FF2B5EF4-FFF2-40B4-BE49-F238E27FC236}">
                  <a16:creationId xmlns:a16="http://schemas.microsoft.com/office/drawing/2014/main" id="{79F20DB6-CC62-4CE5-8BF2-CD30C0C9B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1543" y="275748"/>
              <a:ext cx="613760" cy="613760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F2B1C30-7690-CC10-20B3-F782BF0A397C}"/>
                </a:ext>
              </a:extLst>
            </p:cNvPr>
            <p:cNvSpPr txBox="1"/>
            <p:nvPr/>
          </p:nvSpPr>
          <p:spPr>
            <a:xfrm>
              <a:off x="780293" y="3252"/>
              <a:ext cx="14378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/>
                <a:t>OSPP Participant</a:t>
              </a: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8FC1E57C-5D7C-248C-4796-065F19FB1DD8}"/>
                </a:ext>
              </a:extLst>
            </p:cNvPr>
            <p:cNvSpPr/>
            <p:nvPr/>
          </p:nvSpPr>
          <p:spPr>
            <a:xfrm>
              <a:off x="765700" y="16825"/>
              <a:ext cx="1437830" cy="947910"/>
            </a:xfrm>
            <a:prstGeom prst="roundRect">
              <a:avLst>
                <a:gd name="adj" fmla="val 14913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7" name="Subtitle 2">
            <a:extLst>
              <a:ext uri="{FF2B5EF4-FFF2-40B4-BE49-F238E27FC236}">
                <a16:creationId xmlns:a16="http://schemas.microsoft.com/office/drawing/2014/main" id="{716C0111-AF87-673E-588D-2C4B7D2AA477}"/>
              </a:ext>
            </a:extLst>
          </p:cNvPr>
          <p:cNvSpPr txBox="1">
            <a:spLocks/>
          </p:cNvSpPr>
          <p:nvPr/>
        </p:nvSpPr>
        <p:spPr>
          <a:xfrm>
            <a:off x="3636312" y="622458"/>
            <a:ext cx="6296254" cy="2577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200" b="1" dirty="0">
                <a:ea typeface="Tahoma" panose="020B0604030504040204" pitchFamily="34" charset="0"/>
                <a:cs typeface="Tahoma" panose="020B0604030504040204" pitchFamily="34" charset="0"/>
              </a:rPr>
              <a:t>Adrià Fontrodona-Bach</a:t>
            </a:r>
            <a:r>
              <a:rPr lang="ca-ES" sz="1200" b="1" baseline="30000" dirty="0"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ca-ES" sz="1200" b="1" dirty="0"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a-ES" sz="1200" dirty="0">
                <a:ea typeface="Tahoma" panose="020B0604030504040204" pitchFamily="34" charset="0"/>
                <a:cs typeface="Tahoma" panose="020B0604030504040204" pitchFamily="34" charset="0"/>
              </a:rPr>
              <a:t>Bettina Schaefli</a:t>
            </a:r>
            <a:r>
              <a:rPr lang="ca-ES" sz="1200" baseline="30000" dirty="0"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ca-ES" sz="1200" dirty="0">
                <a:ea typeface="Tahoma" panose="020B0604030504040204" pitchFamily="34" charset="0"/>
                <a:cs typeface="Tahoma" panose="020B0604030504040204" pitchFamily="34" charset="0"/>
              </a:rPr>
              <a:t>, Ross Woods</a:t>
            </a:r>
            <a:r>
              <a:rPr lang="ca-ES" sz="1200" baseline="30000" dirty="0"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ca-ES" sz="1200" dirty="0">
                <a:ea typeface="Tahoma" panose="020B0604030504040204" pitchFamily="34" charset="0"/>
                <a:cs typeface="Tahoma" panose="020B0604030504040204" pitchFamily="34" charset="0"/>
              </a:rPr>
              <a:t>, Ryan Teuling</a:t>
            </a:r>
            <a:r>
              <a:rPr lang="ca-ES" sz="1200" baseline="30000" dirty="0"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ca-ES" sz="1200" dirty="0">
                <a:ea typeface="Tahoma" panose="020B0604030504040204" pitchFamily="34" charset="0"/>
                <a:cs typeface="Tahoma" panose="020B0604030504040204" pitchFamily="34" charset="0"/>
              </a:rPr>
              <a:t> and Josh Larsen</a:t>
            </a:r>
            <a:r>
              <a:rPr lang="ca-ES" sz="1200" baseline="30000" dirty="0"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878044A-676F-C47F-41C4-E6436D34055A}"/>
              </a:ext>
            </a:extLst>
          </p:cNvPr>
          <p:cNvSpPr txBox="1"/>
          <p:nvPr/>
        </p:nvSpPr>
        <p:spPr>
          <a:xfrm>
            <a:off x="2150188" y="836886"/>
            <a:ext cx="870325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" b="1" baseline="30000" dirty="0"/>
              <a:t>1</a:t>
            </a:r>
            <a:r>
              <a:rPr lang="ca-ES" sz="600" b="1" dirty="0"/>
              <a:t> School of Geography, University of Birmingham, UK; </a:t>
            </a:r>
            <a:r>
              <a:rPr lang="ca-ES" sz="600" baseline="30000" dirty="0"/>
              <a:t>2</a:t>
            </a:r>
            <a:r>
              <a:rPr lang="ca-ES" sz="600" dirty="0"/>
              <a:t> Department of Civil Engineering, University of Bristol, UK; </a:t>
            </a:r>
            <a:r>
              <a:rPr lang="ca-ES" sz="600" baseline="30000" dirty="0"/>
              <a:t>3</a:t>
            </a:r>
            <a:r>
              <a:rPr lang="ca-ES" sz="600" dirty="0"/>
              <a:t> Institute of Geography, University of Bern, Switzerland; </a:t>
            </a:r>
            <a:r>
              <a:rPr lang="ca-ES" sz="600" baseline="30000" dirty="0"/>
              <a:t>4</a:t>
            </a:r>
            <a:r>
              <a:rPr lang="ca-ES" sz="600" dirty="0"/>
              <a:t> Hydrology and Quantitative Water Management group, Wageningen University, The Netherlands;</a:t>
            </a:r>
            <a:endParaRPr lang="en-GB" sz="600" dirty="0"/>
          </a:p>
        </p:txBody>
      </p:sp>
      <p:pic>
        <p:nvPicPr>
          <p:cNvPr id="63" name="Picture 4" descr="NERC logo">
            <a:extLst>
              <a:ext uri="{FF2B5EF4-FFF2-40B4-BE49-F238E27FC236}">
                <a16:creationId xmlns:a16="http://schemas.microsoft.com/office/drawing/2014/main" id="{26E48A71-BE3C-2EF3-1C32-6D82655E7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471" y="553098"/>
            <a:ext cx="696783" cy="18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>
            <a:extLst>
              <a:ext uri="{FF2B5EF4-FFF2-40B4-BE49-F238E27FC236}">
                <a16:creationId xmlns:a16="http://schemas.microsoft.com/office/drawing/2014/main" id="{C963394A-2321-AC3D-5EB6-CA5FCDF6C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5441" y="420032"/>
            <a:ext cx="469905" cy="12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4" descr="Text&#10;&#10;Description automatically generated with low confidence">
            <a:extLst>
              <a:ext uri="{FF2B5EF4-FFF2-40B4-BE49-F238E27FC236}">
                <a16:creationId xmlns:a16="http://schemas.microsoft.com/office/drawing/2014/main" id="{AC8FDFC4-05E5-5ECE-0EA9-5A45B78F2228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1" t="19253" r="9719" b="22589"/>
          <a:stretch/>
        </p:blipFill>
        <p:spPr>
          <a:xfrm>
            <a:off x="2453430" y="469475"/>
            <a:ext cx="1076158" cy="302419"/>
          </a:xfrm>
          <a:prstGeom prst="rect">
            <a:avLst/>
          </a:prstGeom>
        </p:spPr>
      </p:pic>
      <p:pic>
        <p:nvPicPr>
          <p:cNvPr id="67" name="Picture 8">
            <a:extLst>
              <a:ext uri="{FF2B5EF4-FFF2-40B4-BE49-F238E27FC236}">
                <a16:creationId xmlns:a16="http://schemas.microsoft.com/office/drawing/2014/main" id="{94D3BE42-4D16-C646-210F-E648F6526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hqprint">
            <a:clrChange>
              <a:clrFrom>
                <a:srgbClr val="FBFFFE"/>
              </a:clrFrom>
              <a:clrTo>
                <a:srgbClr val="FB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3311" y="6628001"/>
            <a:ext cx="246568" cy="18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AFD32EE4-600B-C736-8AC9-1B56110F9FBF}"/>
              </a:ext>
            </a:extLst>
          </p:cNvPr>
          <p:cNvSpPr txBox="1"/>
          <p:nvPr/>
        </p:nvSpPr>
        <p:spPr>
          <a:xfrm>
            <a:off x="11134635" y="6566446"/>
            <a:ext cx="9273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@Fontro22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C1EEF33-5476-AADB-763C-0D733A659B69}"/>
              </a:ext>
            </a:extLst>
          </p:cNvPr>
          <p:cNvSpPr txBox="1"/>
          <p:nvPr/>
        </p:nvSpPr>
        <p:spPr>
          <a:xfrm>
            <a:off x="10813269" y="6400077"/>
            <a:ext cx="13051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>
                <a:ea typeface="Tahoma" panose="020B0604030504040204" pitchFamily="34" charset="0"/>
                <a:cs typeface="Tahoma" panose="020B0604030504040204" pitchFamily="34" charset="0"/>
                <a:hlinkClick r:id="rId16"/>
              </a:rPr>
              <a:t>axf984@bham.ac.uk</a:t>
            </a:r>
            <a:r>
              <a:rPr lang="en-GB" sz="10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D4DBC33B-4315-BFD3-518D-C4DC5C20CDE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36" y="309728"/>
            <a:ext cx="480060" cy="6394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0E240D-33CB-3662-C4B1-6ED800E947C9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t="64865"/>
          <a:stretch/>
        </p:blipFill>
        <p:spPr>
          <a:xfrm>
            <a:off x="3228086" y="4815795"/>
            <a:ext cx="4030237" cy="1164208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36DBCD3-8381-5201-09FA-2D8902804BD5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b="34670"/>
          <a:stretch/>
        </p:blipFill>
        <p:spPr>
          <a:xfrm>
            <a:off x="2557456" y="1842203"/>
            <a:ext cx="5517161" cy="2963413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76BB2C0-ED51-CB24-64F7-DF5239A328D5}"/>
              </a:ext>
            </a:extLst>
          </p:cNvPr>
          <p:cNvSpPr txBox="1"/>
          <p:nvPr/>
        </p:nvSpPr>
        <p:spPr>
          <a:xfrm>
            <a:off x="3729302" y="1272562"/>
            <a:ext cx="3117502" cy="369332"/>
          </a:xfrm>
          <a:prstGeom prst="rect">
            <a:avLst/>
          </a:prstGeom>
          <a:solidFill>
            <a:srgbClr val="548235">
              <a:alpha val="50196"/>
            </a:srgbClr>
          </a:solidFill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NH-SWE dataset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FF1D50B-B4A3-958B-FF00-0A9ACC9CBD0A}"/>
              </a:ext>
            </a:extLst>
          </p:cNvPr>
          <p:cNvSpPr txBox="1"/>
          <p:nvPr/>
        </p:nvSpPr>
        <p:spPr>
          <a:xfrm>
            <a:off x="133480" y="1957957"/>
            <a:ext cx="2387513" cy="263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b="1" dirty="0"/>
              <a:t>Main dataset features: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11,071 stations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1950-2022 period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1-73 full gap-free years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Mountains included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Point-scale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Daily resolution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8B849ED-234B-90C3-D21C-55C8BFD26A69}"/>
              </a:ext>
            </a:extLst>
          </p:cNvPr>
          <p:cNvSpPr txBox="1"/>
          <p:nvPr/>
        </p:nvSpPr>
        <p:spPr>
          <a:xfrm>
            <a:off x="8291596" y="3084021"/>
            <a:ext cx="973955" cy="523220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Data availability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0F06CBB-282E-E4A3-FD56-336251BF7A8B}"/>
              </a:ext>
            </a:extLst>
          </p:cNvPr>
          <p:cNvSpPr txBox="1"/>
          <p:nvPr/>
        </p:nvSpPr>
        <p:spPr>
          <a:xfrm>
            <a:off x="9394811" y="1671635"/>
            <a:ext cx="1029820" cy="738664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Free to use and available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BDCE1C6-5D3A-1C41-7E86-154E7E7CF5DE}"/>
              </a:ext>
            </a:extLst>
          </p:cNvPr>
          <p:cNvSpPr txBox="1"/>
          <p:nvPr/>
        </p:nvSpPr>
        <p:spPr>
          <a:xfrm>
            <a:off x="9350912" y="4245808"/>
            <a:ext cx="1139221" cy="738664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Data description paper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DF359A0-78FE-A270-0C37-6FCD2817DE5F}"/>
              </a:ext>
            </a:extLst>
          </p:cNvPr>
          <p:cNvCxnSpPr>
            <a:cxnSpLocks/>
            <a:stCxn id="27" idx="0"/>
            <a:endCxn id="28" idx="1"/>
          </p:cNvCxnSpPr>
          <p:nvPr/>
        </p:nvCxnSpPr>
        <p:spPr>
          <a:xfrm flipV="1">
            <a:off x="8778574" y="2040967"/>
            <a:ext cx="616237" cy="104305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39BBABE-35A1-95F6-92C4-BFB181B2667F}"/>
              </a:ext>
            </a:extLst>
          </p:cNvPr>
          <p:cNvCxnSpPr>
            <a:cxnSpLocks/>
            <a:stCxn id="27" idx="2"/>
            <a:endCxn id="29" idx="1"/>
          </p:cNvCxnSpPr>
          <p:nvPr/>
        </p:nvCxnSpPr>
        <p:spPr>
          <a:xfrm>
            <a:off x="8778574" y="3607241"/>
            <a:ext cx="572338" cy="1007899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8636E52-7DA8-9FAA-4D66-EB05C69C2879}"/>
              </a:ext>
            </a:extLst>
          </p:cNvPr>
          <p:cNvCxnSpPr>
            <a:cxnSpLocks/>
            <a:stCxn id="29" idx="3"/>
          </p:cNvCxnSpPr>
          <p:nvPr/>
        </p:nvCxnSpPr>
        <p:spPr>
          <a:xfrm>
            <a:off x="10490133" y="4615140"/>
            <a:ext cx="227225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8D00603-846B-D117-8723-1F7694FCB9D9}"/>
              </a:ext>
            </a:extLst>
          </p:cNvPr>
          <p:cNvCxnSpPr>
            <a:cxnSpLocks/>
          </p:cNvCxnSpPr>
          <p:nvPr/>
        </p:nvCxnSpPr>
        <p:spPr>
          <a:xfrm>
            <a:off x="10430714" y="2087133"/>
            <a:ext cx="299017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52CAF556-ECF6-F7FD-28CF-219E3DB111D6}"/>
              </a:ext>
            </a:extLst>
          </p:cNvPr>
          <p:cNvSpPr txBox="1"/>
          <p:nvPr/>
        </p:nvSpPr>
        <p:spPr>
          <a:xfrm>
            <a:off x="2905764" y="5959031"/>
            <a:ext cx="50692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Figure 1. NH-SWE dataset characteristics. Taken from Fontrodona-Bach et al., (2023) (in review)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EECBB59-D9A6-EA46-A047-F57CD3E7A5FE}"/>
              </a:ext>
            </a:extLst>
          </p:cNvPr>
          <p:cNvSpPr txBox="1"/>
          <p:nvPr/>
        </p:nvSpPr>
        <p:spPr>
          <a:xfrm>
            <a:off x="7839526" y="5456536"/>
            <a:ext cx="2513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What can we do with it?</a:t>
            </a:r>
          </a:p>
        </p:txBody>
      </p:sp>
      <p:sp>
        <p:nvSpPr>
          <p:cNvPr id="59" name="TextBox 58">
            <a:hlinkClick r:id="rId19" action="ppaction://hlinksldjump"/>
            <a:extLst>
              <a:ext uri="{FF2B5EF4-FFF2-40B4-BE49-F238E27FC236}">
                <a16:creationId xmlns:a16="http://schemas.microsoft.com/office/drawing/2014/main" id="{D09F7D29-2AB3-61E1-93D4-364CFCC61CD7}"/>
              </a:ext>
            </a:extLst>
          </p:cNvPr>
          <p:cNvSpPr txBox="1"/>
          <p:nvPr/>
        </p:nvSpPr>
        <p:spPr>
          <a:xfrm>
            <a:off x="7465029" y="6227892"/>
            <a:ext cx="1631187" cy="338554"/>
          </a:xfrm>
          <a:prstGeom prst="rect">
            <a:avLst/>
          </a:prstGeom>
          <a:solidFill>
            <a:srgbClr val="548235">
              <a:alpha val="50196"/>
            </a:srgbClr>
          </a:solidFill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NH-SWE dataset</a:t>
            </a:r>
          </a:p>
        </p:txBody>
      </p:sp>
      <p:sp>
        <p:nvSpPr>
          <p:cNvPr id="61" name="TextBox 60">
            <a:hlinkClick r:id="rId20" action="ppaction://hlinksldjump"/>
            <a:extLst>
              <a:ext uri="{FF2B5EF4-FFF2-40B4-BE49-F238E27FC236}">
                <a16:creationId xmlns:a16="http://schemas.microsoft.com/office/drawing/2014/main" id="{D617C089-C422-A0ED-0EB0-67DAECB8A08B}"/>
              </a:ext>
            </a:extLst>
          </p:cNvPr>
          <p:cNvSpPr txBox="1"/>
          <p:nvPr/>
        </p:nvSpPr>
        <p:spPr>
          <a:xfrm>
            <a:off x="118437" y="6449526"/>
            <a:ext cx="1327615" cy="338554"/>
          </a:xfrm>
          <a:prstGeom prst="rect">
            <a:avLst/>
          </a:prstGeom>
          <a:solidFill>
            <a:srgbClr val="7030A0">
              <a:alpha val="50196"/>
            </a:srgbClr>
          </a:solidFill>
          <a:ln w="57150" cap="rnd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Background</a:t>
            </a:r>
          </a:p>
        </p:txBody>
      </p:sp>
      <p:sp>
        <p:nvSpPr>
          <p:cNvPr id="62" name="TextBox 61">
            <a:hlinkClick r:id="rId21" action="ppaction://hlinksldjump"/>
            <a:extLst>
              <a:ext uri="{FF2B5EF4-FFF2-40B4-BE49-F238E27FC236}">
                <a16:creationId xmlns:a16="http://schemas.microsoft.com/office/drawing/2014/main" id="{271435FA-D7F7-D353-CBB6-E06F5029AF90}"/>
              </a:ext>
            </a:extLst>
          </p:cNvPr>
          <p:cNvSpPr txBox="1"/>
          <p:nvPr/>
        </p:nvSpPr>
        <p:spPr>
          <a:xfrm>
            <a:off x="1574913" y="6458241"/>
            <a:ext cx="1753879" cy="338554"/>
          </a:xfrm>
          <a:prstGeom prst="rect">
            <a:avLst/>
          </a:prstGeom>
          <a:solidFill>
            <a:srgbClr val="0070C0">
              <a:alpha val="50196"/>
            </a:srgbClr>
          </a:solidFill>
          <a:ln w="571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Snow Depth data</a:t>
            </a:r>
          </a:p>
        </p:txBody>
      </p:sp>
      <p:sp>
        <p:nvSpPr>
          <p:cNvPr id="66" name="TextBox 65">
            <a:hlinkClick r:id="rId22" action="ppaction://hlinksldjump"/>
            <a:extLst>
              <a:ext uri="{FF2B5EF4-FFF2-40B4-BE49-F238E27FC236}">
                <a16:creationId xmlns:a16="http://schemas.microsoft.com/office/drawing/2014/main" id="{DE45DA77-2127-11D4-2AD1-81EEADC84609}"/>
              </a:ext>
            </a:extLst>
          </p:cNvPr>
          <p:cNvSpPr txBox="1"/>
          <p:nvPr/>
        </p:nvSpPr>
        <p:spPr>
          <a:xfrm>
            <a:off x="3439325" y="6457037"/>
            <a:ext cx="2001061" cy="338554"/>
          </a:xfrm>
          <a:prstGeom prst="rect">
            <a:avLst/>
          </a:prstGeom>
          <a:solidFill>
            <a:srgbClr val="C55A11">
              <a:alpha val="50196"/>
            </a:srgbClr>
          </a:solidFill>
          <a:ln w="5715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Model regionalisation</a:t>
            </a:r>
          </a:p>
        </p:txBody>
      </p:sp>
      <p:sp>
        <p:nvSpPr>
          <p:cNvPr id="70" name="TextBox 69">
            <a:hlinkClick r:id="rId23" action="ppaction://hlinksldjump"/>
            <a:extLst>
              <a:ext uri="{FF2B5EF4-FFF2-40B4-BE49-F238E27FC236}">
                <a16:creationId xmlns:a16="http://schemas.microsoft.com/office/drawing/2014/main" id="{98FD05C6-FA5D-AE00-AC93-AB00AAD23CE7}"/>
              </a:ext>
            </a:extLst>
          </p:cNvPr>
          <p:cNvSpPr txBox="1"/>
          <p:nvPr/>
        </p:nvSpPr>
        <p:spPr>
          <a:xfrm>
            <a:off x="5616857" y="6458615"/>
            <a:ext cx="1631187" cy="338554"/>
          </a:xfrm>
          <a:prstGeom prst="rect">
            <a:avLst/>
          </a:prstGeom>
          <a:solidFill>
            <a:srgbClr val="FFD966">
              <a:alpha val="50196"/>
            </a:srgb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Model Evaluation</a:t>
            </a:r>
          </a:p>
        </p:txBody>
      </p:sp>
      <p:sp>
        <p:nvSpPr>
          <p:cNvPr id="72" name="TextBox 71">
            <a:hlinkClick r:id="rId24" action="ppaction://hlinksldjump"/>
            <a:extLst>
              <a:ext uri="{FF2B5EF4-FFF2-40B4-BE49-F238E27FC236}">
                <a16:creationId xmlns:a16="http://schemas.microsoft.com/office/drawing/2014/main" id="{79099F14-5859-971B-D201-22C42E85A2EE}"/>
              </a:ext>
            </a:extLst>
          </p:cNvPr>
          <p:cNvSpPr txBox="1"/>
          <p:nvPr/>
        </p:nvSpPr>
        <p:spPr>
          <a:xfrm>
            <a:off x="885336" y="6056682"/>
            <a:ext cx="1250855" cy="276999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rtlCol="0">
            <a:spAutoFit/>
          </a:bodyPr>
          <a:lstStyle/>
          <a:p>
            <a:r>
              <a:rPr lang="en-GB" sz="1200" dirty="0"/>
              <a:t>Back to overview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59CA71D-8B17-5E6C-B569-31F8BFC1D545}"/>
              </a:ext>
            </a:extLst>
          </p:cNvPr>
          <p:cNvSpPr txBox="1"/>
          <p:nvPr/>
        </p:nvSpPr>
        <p:spPr>
          <a:xfrm>
            <a:off x="432425" y="4870798"/>
            <a:ext cx="23875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Modelled SWE, but based on observed snow data</a:t>
            </a:r>
          </a:p>
        </p:txBody>
      </p:sp>
      <p:sp>
        <p:nvSpPr>
          <p:cNvPr id="74" name="TextBox 73">
            <a:hlinkClick r:id="rId25" action="ppaction://hlinksldjump"/>
            <a:extLst>
              <a:ext uri="{FF2B5EF4-FFF2-40B4-BE49-F238E27FC236}">
                <a16:creationId xmlns:a16="http://schemas.microsoft.com/office/drawing/2014/main" id="{5179E4DE-FA04-334B-A5B0-9BB8FF51A472}"/>
              </a:ext>
            </a:extLst>
          </p:cNvPr>
          <p:cNvSpPr txBox="1"/>
          <p:nvPr/>
        </p:nvSpPr>
        <p:spPr>
          <a:xfrm>
            <a:off x="85626" y="6112860"/>
            <a:ext cx="675531" cy="21544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3338373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F1B15-B47E-36BF-D8C8-78D625B89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4732" y="36227"/>
            <a:ext cx="8607804" cy="670675"/>
          </a:xfrm>
        </p:spPr>
        <p:txBody>
          <a:bodyPr>
            <a:noAutofit/>
          </a:bodyPr>
          <a:lstStyle/>
          <a:p>
            <a:pPr algn="ctr"/>
            <a:r>
              <a:rPr lang="en-GB" sz="2000" b="1" dirty="0">
                <a:solidFill>
                  <a:srgbClr val="0070C0"/>
                </a:solidFill>
              </a:rPr>
              <a:t>NH-SWE: A new Northern Hemisphere Snow Water Equivalent dataset </a:t>
            </a:r>
            <a:br>
              <a:rPr lang="en-GB" sz="2000" b="1" dirty="0">
                <a:solidFill>
                  <a:srgbClr val="0070C0"/>
                </a:solidFill>
              </a:rPr>
            </a:br>
            <a:r>
              <a:rPr lang="en-GB" sz="2000" b="1" dirty="0">
                <a:solidFill>
                  <a:srgbClr val="0070C0"/>
                </a:solidFill>
              </a:rPr>
              <a:t>based on in-situ snow depth time series (1950-2022)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E9015AE-5764-C081-AC3B-DAD207A2993D}"/>
              </a:ext>
            </a:extLst>
          </p:cNvPr>
          <p:cNvGrpSpPr/>
          <p:nvPr/>
        </p:nvGrpSpPr>
        <p:grpSpPr>
          <a:xfrm>
            <a:off x="10717358" y="94887"/>
            <a:ext cx="1464883" cy="3057829"/>
            <a:chOff x="10633468" y="136832"/>
            <a:chExt cx="1464883" cy="3057829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804FF56E-E564-060B-D730-820295A29695}"/>
                </a:ext>
              </a:extLst>
            </p:cNvPr>
            <p:cNvGrpSpPr/>
            <p:nvPr/>
          </p:nvGrpSpPr>
          <p:grpSpPr>
            <a:xfrm>
              <a:off x="10648065" y="136832"/>
              <a:ext cx="1450286" cy="3021375"/>
              <a:chOff x="10655903" y="245987"/>
              <a:chExt cx="1450286" cy="3021375"/>
            </a:xfrm>
          </p:grpSpPr>
          <p:pic>
            <p:nvPicPr>
              <p:cNvPr id="15" name="Picture 14" descr="Graphical user interface, text, application, email&#10;&#10;Description automatically generated">
                <a:extLst>
                  <a:ext uri="{FF2B5EF4-FFF2-40B4-BE49-F238E27FC236}">
                    <a16:creationId xmlns:a16="http://schemas.microsoft.com/office/drawing/2014/main" id="{A3E343CD-BDB3-9F10-EB97-920CE91D57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28828" y="2324383"/>
                <a:ext cx="1226930" cy="757624"/>
              </a:xfrm>
              <a:prstGeom prst="rect">
                <a:avLst/>
              </a:prstGeom>
            </p:spPr>
          </p:pic>
          <p:pic>
            <p:nvPicPr>
              <p:cNvPr id="17" name="Picture 16" descr="Qr code&#10;&#10;Description automatically generated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EE59F687-346B-FC4A-488C-D3575B1446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91777" y="874021"/>
                <a:ext cx="1265008" cy="1265008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B83C29C-E8C7-B264-1669-4BFFEA17AEA4}"/>
                  </a:ext>
                </a:extLst>
              </p:cNvPr>
              <p:cNvSpPr txBox="1"/>
              <p:nvPr/>
            </p:nvSpPr>
            <p:spPr>
              <a:xfrm>
                <a:off x="10826913" y="245987"/>
                <a:ext cx="10020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b="1" dirty="0">
                    <a:solidFill>
                      <a:srgbClr val="0070C0"/>
                    </a:solidFill>
                  </a:rPr>
                  <a:t>Dataset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FE4040F-CE66-4132-4DD4-2263441A7E94}"/>
                  </a:ext>
                </a:extLst>
              </p:cNvPr>
              <p:cNvSpPr txBox="1"/>
              <p:nvPr/>
            </p:nvSpPr>
            <p:spPr>
              <a:xfrm>
                <a:off x="10655903" y="2109057"/>
                <a:ext cx="145028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800" dirty="0">
                    <a:hlinkClick r:id="rId5"/>
                  </a:rPr>
                  <a:t>zenodo.org/record/</a:t>
                </a:r>
                <a:r>
                  <a:rPr lang="en-GB" sz="800" b="0" i="0" strike="noStrike" dirty="0">
                    <a:effectLst/>
                    <a:hlinkClick r:id="rId5"/>
                  </a:rPr>
                  <a:t>7515603</a:t>
                </a:r>
                <a:r>
                  <a:rPr lang="en-GB" sz="800" b="0" i="0" strike="noStrike" dirty="0">
                    <a:effectLst/>
                  </a:rPr>
                  <a:t> </a:t>
                </a:r>
                <a:r>
                  <a:rPr lang="en-GB" sz="800" strike="noStrike" dirty="0"/>
                  <a:t> </a:t>
                </a:r>
                <a:endParaRPr lang="en-GB" sz="800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73EB5C8-3A02-5D62-824D-250BAC37D2E2}"/>
                  </a:ext>
                </a:extLst>
              </p:cNvPr>
              <p:cNvSpPr txBox="1"/>
              <p:nvPr/>
            </p:nvSpPr>
            <p:spPr>
              <a:xfrm>
                <a:off x="10683349" y="3067307"/>
                <a:ext cx="1289135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700" dirty="0"/>
                  <a:t>Fontrodona-Bach et al., 2023a</a:t>
                </a:r>
              </a:p>
            </p:txBody>
          </p: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1ED86610-31E8-3A76-4990-A3B099646D7A}"/>
                  </a:ext>
                </a:extLst>
              </p:cNvPr>
              <p:cNvCxnSpPr>
                <a:cxnSpLocks/>
                <a:stCxn id="18" idx="2"/>
                <a:endCxn id="17" idx="0"/>
              </p:cNvCxnSpPr>
              <p:nvPr/>
            </p:nvCxnSpPr>
            <p:spPr>
              <a:xfrm flipH="1">
                <a:off x="11324281" y="646097"/>
                <a:ext cx="3635" cy="227924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D96E701E-F9DE-EC8E-8DC0-471237F49E7B}"/>
                </a:ext>
              </a:extLst>
            </p:cNvPr>
            <p:cNvSpPr/>
            <p:nvPr/>
          </p:nvSpPr>
          <p:spPr>
            <a:xfrm>
              <a:off x="10633468" y="136832"/>
              <a:ext cx="1373219" cy="3057829"/>
            </a:xfrm>
            <a:prstGeom prst="roundRect">
              <a:avLst>
                <a:gd name="adj" fmla="val 7503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EA6BB10-4211-40A2-DA52-59EE8A899EA8}"/>
              </a:ext>
            </a:extLst>
          </p:cNvPr>
          <p:cNvGrpSpPr/>
          <p:nvPr/>
        </p:nvGrpSpPr>
        <p:grpSpPr>
          <a:xfrm>
            <a:off x="10729731" y="3210354"/>
            <a:ext cx="1378938" cy="3183174"/>
            <a:chOff x="10629063" y="3235521"/>
            <a:chExt cx="1378938" cy="3183174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31744F08-B8DD-E08F-4D98-702EE75AF368}"/>
                </a:ext>
              </a:extLst>
            </p:cNvPr>
            <p:cNvGrpSpPr/>
            <p:nvPr/>
          </p:nvGrpSpPr>
          <p:grpSpPr>
            <a:xfrm>
              <a:off x="10634782" y="3235521"/>
              <a:ext cx="1373219" cy="3154105"/>
              <a:chOff x="10668789" y="3404748"/>
              <a:chExt cx="1373219" cy="3154105"/>
            </a:xfrm>
          </p:grpSpPr>
          <p:pic>
            <p:nvPicPr>
              <p:cNvPr id="11" name="Picture 10" descr="Qr code&#10;&#10;Description automatically generated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1AD440CF-4DD2-AD76-24EA-98713033AD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29305" y="4004105"/>
                <a:ext cx="1235878" cy="1235878"/>
              </a:xfrm>
              <a:prstGeom prst="rect">
                <a:avLst/>
              </a:prstGeom>
            </p:spPr>
          </p:pic>
          <p:pic>
            <p:nvPicPr>
              <p:cNvPr id="13" name="Picture 12" descr="Graphical user interface, text, application, email&#10;&#10;Description automatically generated">
                <a:extLst>
                  <a:ext uri="{FF2B5EF4-FFF2-40B4-BE49-F238E27FC236}">
                    <a16:creationId xmlns:a16="http://schemas.microsoft.com/office/drawing/2014/main" id="{EBB817EC-83A6-44B8-B25D-453F491C27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95170" y="5473584"/>
                <a:ext cx="1124681" cy="789251"/>
              </a:xfrm>
              <a:prstGeom prst="rect">
                <a:avLst/>
              </a:prstGeom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11B62D4-169A-76E7-B2FD-331C2F9FDC26}"/>
                  </a:ext>
                </a:extLst>
              </p:cNvPr>
              <p:cNvSpPr txBox="1"/>
              <p:nvPr/>
            </p:nvSpPr>
            <p:spPr>
              <a:xfrm>
                <a:off x="10718290" y="5195440"/>
                <a:ext cx="126540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690" dirty="0">
                    <a:hlinkClick r:id="rId9"/>
                  </a:rPr>
                  <a:t>essd.copernicus.org/preprints/essd-2023-31/</a:t>
                </a:r>
                <a:r>
                  <a:rPr lang="en-GB" sz="690" dirty="0"/>
                  <a:t> 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6BD8B84-FF47-1171-29D9-4ACECCA5A817}"/>
                  </a:ext>
                </a:extLst>
              </p:cNvPr>
              <p:cNvSpPr txBox="1"/>
              <p:nvPr/>
            </p:nvSpPr>
            <p:spPr>
              <a:xfrm>
                <a:off x="10668789" y="3404748"/>
                <a:ext cx="136441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b="1" dirty="0">
                    <a:solidFill>
                      <a:srgbClr val="0070C0"/>
                    </a:solidFill>
                  </a:rPr>
                  <a:t>Data paper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75CBF27-6147-E1D9-710F-745F6A244772}"/>
                  </a:ext>
                </a:extLst>
              </p:cNvPr>
              <p:cNvSpPr txBox="1"/>
              <p:nvPr/>
            </p:nvSpPr>
            <p:spPr>
              <a:xfrm>
                <a:off x="10728828" y="6251076"/>
                <a:ext cx="13131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700" dirty="0"/>
                  <a:t>Fontrodona-Bach et al., 2023b </a:t>
                </a:r>
              </a:p>
              <a:p>
                <a:pPr algn="ctr"/>
                <a:r>
                  <a:rPr lang="en-GB" sz="700" dirty="0"/>
                  <a:t>(in review at ESSD)</a:t>
                </a:r>
              </a:p>
            </p:txBody>
          </p: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EFFD3E86-9FB6-9558-AA1C-46D1248852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69356" y="3845388"/>
                <a:ext cx="911" cy="158717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6121C278-03D0-A1C7-A48F-3E84D5226447}"/>
                </a:ext>
              </a:extLst>
            </p:cNvPr>
            <p:cNvSpPr/>
            <p:nvPr/>
          </p:nvSpPr>
          <p:spPr>
            <a:xfrm>
              <a:off x="10629063" y="3263229"/>
              <a:ext cx="1373219" cy="3155466"/>
            </a:xfrm>
            <a:prstGeom prst="roundRect">
              <a:avLst>
                <a:gd name="adj" fmla="val 7503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9" name="Picture 48" descr="Logo&#10;&#10;Description automatically generated">
            <a:extLst>
              <a:ext uri="{FF2B5EF4-FFF2-40B4-BE49-F238E27FC236}">
                <a16:creationId xmlns:a16="http://schemas.microsoft.com/office/drawing/2014/main" id="{AD0BB618-44EF-BFB2-B7F4-3FF711010A6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03" y="161630"/>
            <a:ext cx="553446" cy="774824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305AC270-E4A4-2D53-B225-6CBA6E9BB92D}"/>
              </a:ext>
            </a:extLst>
          </p:cNvPr>
          <p:cNvGrpSpPr/>
          <p:nvPr/>
        </p:nvGrpSpPr>
        <p:grpSpPr>
          <a:xfrm>
            <a:off x="760532" y="50198"/>
            <a:ext cx="1452423" cy="961483"/>
            <a:chOff x="765700" y="3252"/>
            <a:chExt cx="1452423" cy="961483"/>
          </a:xfrm>
        </p:grpSpPr>
        <p:pic>
          <p:nvPicPr>
            <p:cNvPr id="51" name="Picture 50" descr="Qr code&#10;&#10;Description automatically generated">
              <a:extLst>
                <a:ext uri="{FF2B5EF4-FFF2-40B4-BE49-F238E27FC236}">
                  <a16:creationId xmlns:a16="http://schemas.microsoft.com/office/drawing/2014/main" id="{79F20DB6-CC62-4CE5-8BF2-CD30C0C9B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1543" y="275748"/>
              <a:ext cx="613760" cy="613760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F2B1C30-7690-CC10-20B3-F782BF0A397C}"/>
                </a:ext>
              </a:extLst>
            </p:cNvPr>
            <p:cNvSpPr txBox="1"/>
            <p:nvPr/>
          </p:nvSpPr>
          <p:spPr>
            <a:xfrm>
              <a:off x="780293" y="3252"/>
              <a:ext cx="14378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/>
                <a:t>OSPP Participant</a:t>
              </a: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8FC1E57C-5D7C-248C-4796-065F19FB1DD8}"/>
                </a:ext>
              </a:extLst>
            </p:cNvPr>
            <p:cNvSpPr/>
            <p:nvPr/>
          </p:nvSpPr>
          <p:spPr>
            <a:xfrm>
              <a:off x="765700" y="16825"/>
              <a:ext cx="1437830" cy="947910"/>
            </a:xfrm>
            <a:prstGeom prst="roundRect">
              <a:avLst>
                <a:gd name="adj" fmla="val 14913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7" name="Subtitle 2">
            <a:extLst>
              <a:ext uri="{FF2B5EF4-FFF2-40B4-BE49-F238E27FC236}">
                <a16:creationId xmlns:a16="http://schemas.microsoft.com/office/drawing/2014/main" id="{716C0111-AF87-673E-588D-2C4B7D2AA477}"/>
              </a:ext>
            </a:extLst>
          </p:cNvPr>
          <p:cNvSpPr txBox="1">
            <a:spLocks/>
          </p:cNvSpPr>
          <p:nvPr/>
        </p:nvSpPr>
        <p:spPr>
          <a:xfrm>
            <a:off x="3636312" y="622458"/>
            <a:ext cx="6296254" cy="2577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200" b="1" dirty="0">
                <a:ea typeface="Tahoma" panose="020B0604030504040204" pitchFamily="34" charset="0"/>
                <a:cs typeface="Tahoma" panose="020B0604030504040204" pitchFamily="34" charset="0"/>
              </a:rPr>
              <a:t>Adrià Fontrodona-Bach</a:t>
            </a:r>
            <a:r>
              <a:rPr lang="ca-ES" sz="1200" b="1" baseline="30000" dirty="0"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ca-ES" sz="1200" b="1" dirty="0"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a-ES" sz="1200" dirty="0">
                <a:ea typeface="Tahoma" panose="020B0604030504040204" pitchFamily="34" charset="0"/>
                <a:cs typeface="Tahoma" panose="020B0604030504040204" pitchFamily="34" charset="0"/>
              </a:rPr>
              <a:t>Bettina Schaefli</a:t>
            </a:r>
            <a:r>
              <a:rPr lang="ca-ES" sz="1200" baseline="30000" dirty="0"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ca-ES" sz="1200" dirty="0">
                <a:ea typeface="Tahoma" panose="020B0604030504040204" pitchFamily="34" charset="0"/>
                <a:cs typeface="Tahoma" panose="020B0604030504040204" pitchFamily="34" charset="0"/>
              </a:rPr>
              <a:t>, Ross Woods</a:t>
            </a:r>
            <a:r>
              <a:rPr lang="ca-ES" sz="1200" baseline="30000" dirty="0"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ca-ES" sz="1200" dirty="0">
                <a:ea typeface="Tahoma" panose="020B0604030504040204" pitchFamily="34" charset="0"/>
                <a:cs typeface="Tahoma" panose="020B0604030504040204" pitchFamily="34" charset="0"/>
              </a:rPr>
              <a:t>, Ryan Teuling</a:t>
            </a:r>
            <a:r>
              <a:rPr lang="ca-ES" sz="1200" baseline="30000" dirty="0"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ca-ES" sz="1200" dirty="0">
                <a:ea typeface="Tahoma" panose="020B0604030504040204" pitchFamily="34" charset="0"/>
                <a:cs typeface="Tahoma" panose="020B0604030504040204" pitchFamily="34" charset="0"/>
              </a:rPr>
              <a:t> and Josh Larsen</a:t>
            </a:r>
            <a:r>
              <a:rPr lang="ca-ES" sz="1200" baseline="30000" dirty="0"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878044A-676F-C47F-41C4-E6436D34055A}"/>
              </a:ext>
            </a:extLst>
          </p:cNvPr>
          <p:cNvSpPr txBox="1"/>
          <p:nvPr/>
        </p:nvSpPr>
        <p:spPr>
          <a:xfrm>
            <a:off x="2150188" y="836886"/>
            <a:ext cx="870325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" b="1" baseline="30000" dirty="0"/>
              <a:t>1</a:t>
            </a:r>
            <a:r>
              <a:rPr lang="ca-ES" sz="600" b="1" dirty="0"/>
              <a:t> School of Geography, University of Birmingham, UK; </a:t>
            </a:r>
            <a:r>
              <a:rPr lang="ca-ES" sz="600" baseline="30000" dirty="0"/>
              <a:t>2</a:t>
            </a:r>
            <a:r>
              <a:rPr lang="ca-ES" sz="600" dirty="0"/>
              <a:t> Department of Civil Engineering, University of Bristol, UK; </a:t>
            </a:r>
            <a:r>
              <a:rPr lang="ca-ES" sz="600" baseline="30000" dirty="0"/>
              <a:t>3</a:t>
            </a:r>
            <a:r>
              <a:rPr lang="ca-ES" sz="600" dirty="0"/>
              <a:t> Institute of Geography, University of Bern, Switzerland; </a:t>
            </a:r>
            <a:r>
              <a:rPr lang="ca-ES" sz="600" baseline="30000" dirty="0"/>
              <a:t>4</a:t>
            </a:r>
            <a:r>
              <a:rPr lang="ca-ES" sz="600" dirty="0"/>
              <a:t> Hydrology and Quantitative Water Management group, Wageningen University, The Netherlands;</a:t>
            </a:r>
            <a:endParaRPr lang="en-GB" sz="600" dirty="0"/>
          </a:p>
        </p:txBody>
      </p:sp>
      <p:pic>
        <p:nvPicPr>
          <p:cNvPr id="63" name="Picture 4" descr="NERC logo">
            <a:extLst>
              <a:ext uri="{FF2B5EF4-FFF2-40B4-BE49-F238E27FC236}">
                <a16:creationId xmlns:a16="http://schemas.microsoft.com/office/drawing/2014/main" id="{26E48A71-BE3C-2EF3-1C32-6D82655E7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471" y="553098"/>
            <a:ext cx="696783" cy="18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>
            <a:extLst>
              <a:ext uri="{FF2B5EF4-FFF2-40B4-BE49-F238E27FC236}">
                <a16:creationId xmlns:a16="http://schemas.microsoft.com/office/drawing/2014/main" id="{C963394A-2321-AC3D-5EB6-CA5FCDF6C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5441" y="420032"/>
            <a:ext cx="469905" cy="12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4" descr="Text&#10;&#10;Description automatically generated with low confidence">
            <a:extLst>
              <a:ext uri="{FF2B5EF4-FFF2-40B4-BE49-F238E27FC236}">
                <a16:creationId xmlns:a16="http://schemas.microsoft.com/office/drawing/2014/main" id="{AC8FDFC4-05E5-5ECE-0EA9-5A45B78F2228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1" t="19253" r="9719" b="22589"/>
          <a:stretch/>
        </p:blipFill>
        <p:spPr>
          <a:xfrm>
            <a:off x="2453430" y="469475"/>
            <a:ext cx="1076158" cy="302419"/>
          </a:xfrm>
          <a:prstGeom prst="rect">
            <a:avLst/>
          </a:prstGeom>
        </p:spPr>
      </p:pic>
      <p:pic>
        <p:nvPicPr>
          <p:cNvPr id="67" name="Picture 8">
            <a:extLst>
              <a:ext uri="{FF2B5EF4-FFF2-40B4-BE49-F238E27FC236}">
                <a16:creationId xmlns:a16="http://schemas.microsoft.com/office/drawing/2014/main" id="{94D3BE42-4D16-C646-210F-E648F6526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hqprint">
            <a:clrChange>
              <a:clrFrom>
                <a:srgbClr val="FBFFFE"/>
              </a:clrFrom>
              <a:clrTo>
                <a:srgbClr val="FB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3311" y="6628001"/>
            <a:ext cx="246568" cy="18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AFD32EE4-600B-C736-8AC9-1B56110F9FBF}"/>
              </a:ext>
            </a:extLst>
          </p:cNvPr>
          <p:cNvSpPr txBox="1"/>
          <p:nvPr/>
        </p:nvSpPr>
        <p:spPr>
          <a:xfrm>
            <a:off x="11134635" y="6566446"/>
            <a:ext cx="9273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@Fontro22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C1EEF33-5476-AADB-763C-0D733A659B69}"/>
              </a:ext>
            </a:extLst>
          </p:cNvPr>
          <p:cNvSpPr txBox="1"/>
          <p:nvPr/>
        </p:nvSpPr>
        <p:spPr>
          <a:xfrm>
            <a:off x="10813269" y="6400077"/>
            <a:ext cx="13051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>
                <a:ea typeface="Tahoma" panose="020B0604030504040204" pitchFamily="34" charset="0"/>
                <a:cs typeface="Tahoma" panose="020B0604030504040204" pitchFamily="34" charset="0"/>
                <a:hlinkClick r:id="rId16"/>
              </a:rPr>
              <a:t>axf984@bham.ac.uk</a:t>
            </a:r>
            <a:r>
              <a:rPr lang="en-GB" sz="10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D4DBC33B-4315-BFD3-518D-C4DC5C20CDE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36" y="309728"/>
            <a:ext cx="480060" cy="6394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E17B8C-3C96-DFB2-6DA2-660F55682C5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08537" y="1805965"/>
            <a:ext cx="2944032" cy="306024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08D450-C117-477D-9ED3-76EE260BB6A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092578" y="1805965"/>
            <a:ext cx="2276056" cy="186133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4DC8291-D997-01B2-8265-ACA7616BCF1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457289" y="4061254"/>
            <a:ext cx="3319679" cy="145213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8E1EF6D-9ACC-4D62-B0C7-64337A2E0FC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139975" y="1805965"/>
            <a:ext cx="3314822" cy="354652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4" name="TextBox 3">
            <a:hlinkClick r:id="rId22" action="ppaction://hlinksldjump"/>
            <a:extLst>
              <a:ext uri="{FF2B5EF4-FFF2-40B4-BE49-F238E27FC236}">
                <a16:creationId xmlns:a16="http://schemas.microsoft.com/office/drawing/2014/main" id="{91E476F4-20A0-0D1B-BDAA-A7CAE5C5B719}"/>
              </a:ext>
            </a:extLst>
          </p:cNvPr>
          <p:cNvSpPr txBox="1"/>
          <p:nvPr/>
        </p:nvSpPr>
        <p:spPr>
          <a:xfrm>
            <a:off x="4342797" y="1291454"/>
            <a:ext cx="1895642" cy="261610"/>
          </a:xfrm>
          <a:prstGeom prst="rect">
            <a:avLst/>
          </a:prstGeom>
          <a:solidFill>
            <a:srgbClr val="0070C0">
              <a:alpha val="50196"/>
            </a:srgbClr>
          </a:solidFill>
          <a:ln w="571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1100" dirty="0"/>
              <a:t>Back to snow depth data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589095-FC19-D6F4-6CAB-ED660DF5BA14}"/>
              </a:ext>
            </a:extLst>
          </p:cNvPr>
          <p:cNvSpPr txBox="1"/>
          <p:nvPr/>
        </p:nvSpPr>
        <p:spPr>
          <a:xfrm>
            <a:off x="254883" y="4866209"/>
            <a:ext cx="3143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Figure 1. Dataset matrix coloured by data sources and gaps. </a:t>
            </a:r>
          </a:p>
          <a:p>
            <a:r>
              <a:rPr lang="en-GB" sz="900" dirty="0"/>
              <a:t>Taken from Fontrodona-Bach et al., (2023) (in review)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898B08-299F-6D33-5856-E593DBE4B915}"/>
              </a:ext>
            </a:extLst>
          </p:cNvPr>
          <p:cNvSpPr txBox="1"/>
          <p:nvPr/>
        </p:nvSpPr>
        <p:spPr>
          <a:xfrm>
            <a:off x="3638794" y="3650994"/>
            <a:ext cx="3319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Figure 2. Cumulative distribution of gap length before and after gap-filling. Taken from Fontrodona-Bach et al., (2023) (in review)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042C46-E701-692C-80D5-1CEAB4804211}"/>
              </a:ext>
            </a:extLst>
          </p:cNvPr>
          <p:cNvSpPr txBox="1"/>
          <p:nvPr/>
        </p:nvSpPr>
        <p:spPr>
          <a:xfrm>
            <a:off x="3400580" y="5511397"/>
            <a:ext cx="3319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Figure 3. Performance of NARX neural network gap-filling. </a:t>
            </a:r>
          </a:p>
          <a:p>
            <a:r>
              <a:rPr lang="en-GB" sz="900" dirty="0"/>
              <a:t>Taken from Fontrodona-Bach et al., (2023) (in review)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0632AF-75C5-1183-7A1B-802B035D0EDE}"/>
              </a:ext>
            </a:extLst>
          </p:cNvPr>
          <p:cNvSpPr txBox="1"/>
          <p:nvPr/>
        </p:nvSpPr>
        <p:spPr>
          <a:xfrm>
            <a:off x="7065155" y="5352493"/>
            <a:ext cx="3319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Figure 4. Example gap-filled time series. </a:t>
            </a:r>
          </a:p>
          <a:p>
            <a:r>
              <a:rPr lang="en-GB" sz="900" dirty="0"/>
              <a:t>Taken from Fontrodona-Bach et al., (2023) (in review)</a:t>
            </a:r>
          </a:p>
        </p:txBody>
      </p:sp>
      <p:sp>
        <p:nvSpPr>
          <p:cNvPr id="31" name="TextBox 30">
            <a:hlinkClick r:id="rId23" action="ppaction://hlinksldjump"/>
            <a:extLst>
              <a:ext uri="{FF2B5EF4-FFF2-40B4-BE49-F238E27FC236}">
                <a16:creationId xmlns:a16="http://schemas.microsoft.com/office/drawing/2014/main" id="{3BD7E0DA-D584-D602-671C-F730E42FB729}"/>
              </a:ext>
            </a:extLst>
          </p:cNvPr>
          <p:cNvSpPr txBox="1"/>
          <p:nvPr/>
        </p:nvSpPr>
        <p:spPr>
          <a:xfrm>
            <a:off x="7451195" y="6458724"/>
            <a:ext cx="1631187" cy="338554"/>
          </a:xfrm>
          <a:prstGeom prst="rect">
            <a:avLst/>
          </a:prstGeom>
          <a:solidFill>
            <a:srgbClr val="548235">
              <a:alpha val="50196"/>
            </a:srgbClr>
          </a:solidFill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NH-SWE dataset</a:t>
            </a:r>
          </a:p>
        </p:txBody>
      </p:sp>
      <p:sp>
        <p:nvSpPr>
          <p:cNvPr id="32" name="TextBox 31">
            <a:hlinkClick r:id="rId24" action="ppaction://hlinksldjump"/>
            <a:extLst>
              <a:ext uri="{FF2B5EF4-FFF2-40B4-BE49-F238E27FC236}">
                <a16:creationId xmlns:a16="http://schemas.microsoft.com/office/drawing/2014/main" id="{976D6D2C-5658-6BAD-D923-E4A164EB27EB}"/>
              </a:ext>
            </a:extLst>
          </p:cNvPr>
          <p:cNvSpPr txBox="1"/>
          <p:nvPr/>
        </p:nvSpPr>
        <p:spPr>
          <a:xfrm>
            <a:off x="112732" y="6455675"/>
            <a:ext cx="1327615" cy="338554"/>
          </a:xfrm>
          <a:prstGeom prst="rect">
            <a:avLst/>
          </a:prstGeom>
          <a:solidFill>
            <a:srgbClr val="7030A0">
              <a:alpha val="50196"/>
            </a:srgbClr>
          </a:solidFill>
          <a:ln w="57150" cap="rnd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Background</a:t>
            </a:r>
          </a:p>
        </p:txBody>
      </p:sp>
      <p:sp>
        <p:nvSpPr>
          <p:cNvPr id="33" name="TextBox 32">
            <a:hlinkClick r:id="rId22" action="ppaction://hlinksldjump"/>
            <a:extLst>
              <a:ext uri="{FF2B5EF4-FFF2-40B4-BE49-F238E27FC236}">
                <a16:creationId xmlns:a16="http://schemas.microsoft.com/office/drawing/2014/main" id="{A13A1026-EB5B-25E2-7D52-7BF33FF3CB35}"/>
              </a:ext>
            </a:extLst>
          </p:cNvPr>
          <p:cNvSpPr txBox="1"/>
          <p:nvPr/>
        </p:nvSpPr>
        <p:spPr>
          <a:xfrm>
            <a:off x="1574913" y="6458241"/>
            <a:ext cx="1753879" cy="338554"/>
          </a:xfrm>
          <a:prstGeom prst="rect">
            <a:avLst/>
          </a:prstGeom>
          <a:solidFill>
            <a:srgbClr val="0070C0">
              <a:alpha val="50196"/>
            </a:srgbClr>
          </a:solidFill>
          <a:ln w="571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Snow Depth data</a:t>
            </a:r>
          </a:p>
        </p:txBody>
      </p:sp>
      <p:sp>
        <p:nvSpPr>
          <p:cNvPr id="34" name="TextBox 33">
            <a:hlinkClick r:id="rId25" action="ppaction://hlinksldjump"/>
            <a:extLst>
              <a:ext uri="{FF2B5EF4-FFF2-40B4-BE49-F238E27FC236}">
                <a16:creationId xmlns:a16="http://schemas.microsoft.com/office/drawing/2014/main" id="{0F58189C-43C1-1F87-5848-F47B13E71DFD}"/>
              </a:ext>
            </a:extLst>
          </p:cNvPr>
          <p:cNvSpPr txBox="1"/>
          <p:nvPr/>
        </p:nvSpPr>
        <p:spPr>
          <a:xfrm>
            <a:off x="3439325" y="6457037"/>
            <a:ext cx="2001061" cy="338554"/>
          </a:xfrm>
          <a:prstGeom prst="rect">
            <a:avLst/>
          </a:prstGeom>
          <a:solidFill>
            <a:srgbClr val="C55A11">
              <a:alpha val="50196"/>
            </a:srgbClr>
          </a:solidFill>
          <a:ln w="5715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Model regionalisation</a:t>
            </a:r>
          </a:p>
        </p:txBody>
      </p:sp>
      <p:sp>
        <p:nvSpPr>
          <p:cNvPr id="35" name="TextBox 34">
            <a:hlinkClick r:id="rId26" action="ppaction://hlinksldjump"/>
            <a:extLst>
              <a:ext uri="{FF2B5EF4-FFF2-40B4-BE49-F238E27FC236}">
                <a16:creationId xmlns:a16="http://schemas.microsoft.com/office/drawing/2014/main" id="{0CCCEA6C-310C-59A6-85E8-884BA10408EB}"/>
              </a:ext>
            </a:extLst>
          </p:cNvPr>
          <p:cNvSpPr txBox="1"/>
          <p:nvPr/>
        </p:nvSpPr>
        <p:spPr>
          <a:xfrm>
            <a:off x="5616857" y="6458615"/>
            <a:ext cx="1631187" cy="338554"/>
          </a:xfrm>
          <a:prstGeom prst="rect">
            <a:avLst/>
          </a:prstGeom>
          <a:solidFill>
            <a:srgbClr val="FFD966">
              <a:alpha val="50196"/>
            </a:srgb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Model Evaluation</a:t>
            </a:r>
          </a:p>
        </p:txBody>
      </p:sp>
      <p:sp>
        <p:nvSpPr>
          <p:cNvPr id="37" name="TextBox 36">
            <a:hlinkClick r:id="rId27" action="ppaction://hlinksldjump"/>
            <a:extLst>
              <a:ext uri="{FF2B5EF4-FFF2-40B4-BE49-F238E27FC236}">
                <a16:creationId xmlns:a16="http://schemas.microsoft.com/office/drawing/2014/main" id="{1D7522E3-C2E5-0591-0B81-FA19E90FA3D4}"/>
              </a:ext>
            </a:extLst>
          </p:cNvPr>
          <p:cNvSpPr txBox="1"/>
          <p:nvPr/>
        </p:nvSpPr>
        <p:spPr>
          <a:xfrm>
            <a:off x="962100" y="6068441"/>
            <a:ext cx="1250855" cy="276999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rtlCol="0">
            <a:spAutoFit/>
          </a:bodyPr>
          <a:lstStyle/>
          <a:p>
            <a:r>
              <a:rPr lang="en-GB" sz="1200" dirty="0"/>
              <a:t>Back to overview</a:t>
            </a:r>
          </a:p>
        </p:txBody>
      </p:sp>
      <p:sp>
        <p:nvSpPr>
          <p:cNvPr id="39" name="TextBox 38">
            <a:hlinkClick r:id="rId28" action="ppaction://hlinksldjump"/>
            <a:extLst>
              <a:ext uri="{FF2B5EF4-FFF2-40B4-BE49-F238E27FC236}">
                <a16:creationId xmlns:a16="http://schemas.microsoft.com/office/drawing/2014/main" id="{B4BF52E0-33B1-881B-F5F9-C141531136AA}"/>
              </a:ext>
            </a:extLst>
          </p:cNvPr>
          <p:cNvSpPr txBox="1"/>
          <p:nvPr/>
        </p:nvSpPr>
        <p:spPr>
          <a:xfrm>
            <a:off x="149102" y="6129996"/>
            <a:ext cx="675531" cy="21544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4173915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F1B15-B47E-36BF-D8C8-78D625B89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4732" y="36227"/>
            <a:ext cx="8607804" cy="670675"/>
          </a:xfrm>
        </p:spPr>
        <p:txBody>
          <a:bodyPr>
            <a:noAutofit/>
          </a:bodyPr>
          <a:lstStyle/>
          <a:p>
            <a:pPr algn="ctr"/>
            <a:r>
              <a:rPr lang="en-GB" sz="2000" b="1" dirty="0">
                <a:solidFill>
                  <a:srgbClr val="0070C0"/>
                </a:solidFill>
              </a:rPr>
              <a:t>NH-SWE: A new Northern Hemisphere Snow Water Equivalent dataset </a:t>
            </a:r>
            <a:br>
              <a:rPr lang="en-GB" sz="2000" b="1" dirty="0">
                <a:solidFill>
                  <a:srgbClr val="0070C0"/>
                </a:solidFill>
              </a:rPr>
            </a:br>
            <a:r>
              <a:rPr lang="en-GB" sz="2000" b="1" dirty="0">
                <a:solidFill>
                  <a:srgbClr val="0070C0"/>
                </a:solidFill>
              </a:rPr>
              <a:t>based on in-situ snow depth time series (1950-2022)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E9015AE-5764-C081-AC3B-DAD207A2993D}"/>
              </a:ext>
            </a:extLst>
          </p:cNvPr>
          <p:cNvGrpSpPr/>
          <p:nvPr/>
        </p:nvGrpSpPr>
        <p:grpSpPr>
          <a:xfrm>
            <a:off x="10717358" y="94887"/>
            <a:ext cx="1464883" cy="3057829"/>
            <a:chOff x="10633468" y="136832"/>
            <a:chExt cx="1464883" cy="3057829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804FF56E-E564-060B-D730-820295A29695}"/>
                </a:ext>
              </a:extLst>
            </p:cNvPr>
            <p:cNvGrpSpPr/>
            <p:nvPr/>
          </p:nvGrpSpPr>
          <p:grpSpPr>
            <a:xfrm>
              <a:off x="10648065" y="136832"/>
              <a:ext cx="1450286" cy="3021375"/>
              <a:chOff x="10655903" y="245987"/>
              <a:chExt cx="1450286" cy="3021375"/>
            </a:xfrm>
          </p:grpSpPr>
          <p:pic>
            <p:nvPicPr>
              <p:cNvPr id="15" name="Picture 14" descr="Graphical user interface, text, application, email&#10;&#10;Description automatically generated">
                <a:extLst>
                  <a:ext uri="{FF2B5EF4-FFF2-40B4-BE49-F238E27FC236}">
                    <a16:creationId xmlns:a16="http://schemas.microsoft.com/office/drawing/2014/main" id="{A3E343CD-BDB3-9F10-EB97-920CE91D57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28828" y="2324383"/>
                <a:ext cx="1226930" cy="757624"/>
              </a:xfrm>
              <a:prstGeom prst="rect">
                <a:avLst/>
              </a:prstGeom>
            </p:spPr>
          </p:pic>
          <p:pic>
            <p:nvPicPr>
              <p:cNvPr id="17" name="Picture 16" descr="Qr code&#10;&#10;Description automatically generated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EE59F687-346B-FC4A-488C-D3575B1446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91777" y="874021"/>
                <a:ext cx="1265008" cy="1265008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B83C29C-E8C7-B264-1669-4BFFEA17AEA4}"/>
                  </a:ext>
                </a:extLst>
              </p:cNvPr>
              <p:cNvSpPr txBox="1"/>
              <p:nvPr/>
            </p:nvSpPr>
            <p:spPr>
              <a:xfrm>
                <a:off x="10826913" y="245987"/>
                <a:ext cx="10020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b="1" dirty="0">
                    <a:solidFill>
                      <a:srgbClr val="0070C0"/>
                    </a:solidFill>
                  </a:rPr>
                  <a:t>Dataset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FE4040F-CE66-4132-4DD4-2263441A7E94}"/>
                  </a:ext>
                </a:extLst>
              </p:cNvPr>
              <p:cNvSpPr txBox="1"/>
              <p:nvPr/>
            </p:nvSpPr>
            <p:spPr>
              <a:xfrm>
                <a:off x="10655903" y="2109057"/>
                <a:ext cx="145028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800" dirty="0">
                    <a:hlinkClick r:id="rId5"/>
                  </a:rPr>
                  <a:t>zenodo.org/record/</a:t>
                </a:r>
                <a:r>
                  <a:rPr lang="en-GB" sz="800" b="0" i="0" strike="noStrike" dirty="0">
                    <a:effectLst/>
                    <a:hlinkClick r:id="rId5"/>
                  </a:rPr>
                  <a:t>7515603</a:t>
                </a:r>
                <a:r>
                  <a:rPr lang="en-GB" sz="800" b="0" i="0" strike="noStrike" dirty="0">
                    <a:effectLst/>
                  </a:rPr>
                  <a:t> </a:t>
                </a:r>
                <a:r>
                  <a:rPr lang="en-GB" sz="800" strike="noStrike" dirty="0"/>
                  <a:t> </a:t>
                </a:r>
                <a:endParaRPr lang="en-GB" sz="800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73EB5C8-3A02-5D62-824D-250BAC37D2E2}"/>
                  </a:ext>
                </a:extLst>
              </p:cNvPr>
              <p:cNvSpPr txBox="1"/>
              <p:nvPr/>
            </p:nvSpPr>
            <p:spPr>
              <a:xfrm>
                <a:off x="10683349" y="3067307"/>
                <a:ext cx="1289135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700" dirty="0"/>
                  <a:t>Fontrodona-Bach et al., 2023a</a:t>
                </a:r>
              </a:p>
            </p:txBody>
          </p: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1ED86610-31E8-3A76-4990-A3B099646D7A}"/>
                  </a:ext>
                </a:extLst>
              </p:cNvPr>
              <p:cNvCxnSpPr>
                <a:cxnSpLocks/>
                <a:stCxn id="18" idx="2"/>
                <a:endCxn id="17" idx="0"/>
              </p:cNvCxnSpPr>
              <p:nvPr/>
            </p:nvCxnSpPr>
            <p:spPr>
              <a:xfrm flipH="1">
                <a:off x="11324281" y="646097"/>
                <a:ext cx="3635" cy="227924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D96E701E-F9DE-EC8E-8DC0-471237F49E7B}"/>
                </a:ext>
              </a:extLst>
            </p:cNvPr>
            <p:cNvSpPr/>
            <p:nvPr/>
          </p:nvSpPr>
          <p:spPr>
            <a:xfrm>
              <a:off x="10633468" y="136832"/>
              <a:ext cx="1373219" cy="3057829"/>
            </a:xfrm>
            <a:prstGeom prst="roundRect">
              <a:avLst>
                <a:gd name="adj" fmla="val 7503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EA6BB10-4211-40A2-DA52-59EE8A899EA8}"/>
              </a:ext>
            </a:extLst>
          </p:cNvPr>
          <p:cNvGrpSpPr/>
          <p:nvPr/>
        </p:nvGrpSpPr>
        <p:grpSpPr>
          <a:xfrm>
            <a:off x="10729731" y="3210354"/>
            <a:ext cx="1378938" cy="3183174"/>
            <a:chOff x="10629063" y="3235521"/>
            <a:chExt cx="1378938" cy="3183174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31744F08-B8DD-E08F-4D98-702EE75AF368}"/>
                </a:ext>
              </a:extLst>
            </p:cNvPr>
            <p:cNvGrpSpPr/>
            <p:nvPr/>
          </p:nvGrpSpPr>
          <p:grpSpPr>
            <a:xfrm>
              <a:off x="10634782" y="3235521"/>
              <a:ext cx="1373219" cy="3154105"/>
              <a:chOff x="10668789" y="3404748"/>
              <a:chExt cx="1373219" cy="3154105"/>
            </a:xfrm>
          </p:grpSpPr>
          <p:pic>
            <p:nvPicPr>
              <p:cNvPr id="11" name="Picture 10" descr="Qr code&#10;&#10;Description automatically generated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1AD440CF-4DD2-AD76-24EA-98713033AD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29305" y="4004105"/>
                <a:ext cx="1235878" cy="1235878"/>
              </a:xfrm>
              <a:prstGeom prst="rect">
                <a:avLst/>
              </a:prstGeom>
            </p:spPr>
          </p:pic>
          <p:pic>
            <p:nvPicPr>
              <p:cNvPr id="13" name="Picture 12" descr="Graphical user interface, text, application, email&#10;&#10;Description automatically generated">
                <a:extLst>
                  <a:ext uri="{FF2B5EF4-FFF2-40B4-BE49-F238E27FC236}">
                    <a16:creationId xmlns:a16="http://schemas.microsoft.com/office/drawing/2014/main" id="{EBB817EC-83A6-44B8-B25D-453F491C27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95170" y="5473584"/>
                <a:ext cx="1124681" cy="789251"/>
              </a:xfrm>
              <a:prstGeom prst="rect">
                <a:avLst/>
              </a:prstGeom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11B62D4-169A-76E7-B2FD-331C2F9FDC26}"/>
                  </a:ext>
                </a:extLst>
              </p:cNvPr>
              <p:cNvSpPr txBox="1"/>
              <p:nvPr/>
            </p:nvSpPr>
            <p:spPr>
              <a:xfrm>
                <a:off x="10718290" y="5195440"/>
                <a:ext cx="126540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690" dirty="0">
                    <a:hlinkClick r:id="rId9"/>
                  </a:rPr>
                  <a:t>essd.copernicus.org/preprints/essd-2023-31/</a:t>
                </a:r>
                <a:r>
                  <a:rPr lang="en-GB" sz="690" dirty="0"/>
                  <a:t> 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6BD8B84-FF47-1171-29D9-4ACECCA5A817}"/>
                  </a:ext>
                </a:extLst>
              </p:cNvPr>
              <p:cNvSpPr txBox="1"/>
              <p:nvPr/>
            </p:nvSpPr>
            <p:spPr>
              <a:xfrm>
                <a:off x="10668789" y="3404748"/>
                <a:ext cx="136441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b="1" dirty="0">
                    <a:solidFill>
                      <a:srgbClr val="0070C0"/>
                    </a:solidFill>
                  </a:rPr>
                  <a:t>Data paper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75CBF27-6147-E1D9-710F-745F6A244772}"/>
                  </a:ext>
                </a:extLst>
              </p:cNvPr>
              <p:cNvSpPr txBox="1"/>
              <p:nvPr/>
            </p:nvSpPr>
            <p:spPr>
              <a:xfrm>
                <a:off x="10728828" y="6251076"/>
                <a:ext cx="13131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700" dirty="0"/>
                  <a:t>Fontrodona-Bach et al., 2023b </a:t>
                </a:r>
              </a:p>
              <a:p>
                <a:pPr algn="ctr"/>
                <a:r>
                  <a:rPr lang="en-GB" sz="700" dirty="0"/>
                  <a:t>(in review at ESSD)</a:t>
                </a:r>
              </a:p>
            </p:txBody>
          </p: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EFFD3E86-9FB6-9558-AA1C-46D1248852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69356" y="3845388"/>
                <a:ext cx="911" cy="158717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6121C278-03D0-A1C7-A48F-3E84D5226447}"/>
                </a:ext>
              </a:extLst>
            </p:cNvPr>
            <p:cNvSpPr/>
            <p:nvPr/>
          </p:nvSpPr>
          <p:spPr>
            <a:xfrm>
              <a:off x="10629063" y="3263229"/>
              <a:ext cx="1373219" cy="3155466"/>
            </a:xfrm>
            <a:prstGeom prst="roundRect">
              <a:avLst>
                <a:gd name="adj" fmla="val 7503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9" name="Picture 48" descr="Logo&#10;&#10;Description automatically generated">
            <a:extLst>
              <a:ext uri="{FF2B5EF4-FFF2-40B4-BE49-F238E27FC236}">
                <a16:creationId xmlns:a16="http://schemas.microsoft.com/office/drawing/2014/main" id="{AD0BB618-44EF-BFB2-B7F4-3FF711010A6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03" y="161630"/>
            <a:ext cx="553446" cy="774824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305AC270-E4A4-2D53-B225-6CBA6E9BB92D}"/>
              </a:ext>
            </a:extLst>
          </p:cNvPr>
          <p:cNvGrpSpPr/>
          <p:nvPr/>
        </p:nvGrpSpPr>
        <p:grpSpPr>
          <a:xfrm>
            <a:off x="760532" y="50198"/>
            <a:ext cx="1452423" cy="961483"/>
            <a:chOff x="765700" y="3252"/>
            <a:chExt cx="1452423" cy="961483"/>
          </a:xfrm>
        </p:grpSpPr>
        <p:pic>
          <p:nvPicPr>
            <p:cNvPr id="51" name="Picture 50" descr="Qr code&#10;&#10;Description automatically generated">
              <a:extLst>
                <a:ext uri="{FF2B5EF4-FFF2-40B4-BE49-F238E27FC236}">
                  <a16:creationId xmlns:a16="http://schemas.microsoft.com/office/drawing/2014/main" id="{79F20DB6-CC62-4CE5-8BF2-CD30C0C9B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1543" y="275748"/>
              <a:ext cx="613760" cy="613760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F2B1C30-7690-CC10-20B3-F782BF0A397C}"/>
                </a:ext>
              </a:extLst>
            </p:cNvPr>
            <p:cNvSpPr txBox="1"/>
            <p:nvPr/>
          </p:nvSpPr>
          <p:spPr>
            <a:xfrm>
              <a:off x="780293" y="3252"/>
              <a:ext cx="14378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/>
                <a:t>OSPP Participant</a:t>
              </a: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8FC1E57C-5D7C-248C-4796-065F19FB1DD8}"/>
                </a:ext>
              </a:extLst>
            </p:cNvPr>
            <p:cNvSpPr/>
            <p:nvPr/>
          </p:nvSpPr>
          <p:spPr>
            <a:xfrm>
              <a:off x="765700" y="16825"/>
              <a:ext cx="1437830" cy="947910"/>
            </a:xfrm>
            <a:prstGeom prst="roundRect">
              <a:avLst>
                <a:gd name="adj" fmla="val 14913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7" name="Subtitle 2">
            <a:extLst>
              <a:ext uri="{FF2B5EF4-FFF2-40B4-BE49-F238E27FC236}">
                <a16:creationId xmlns:a16="http://schemas.microsoft.com/office/drawing/2014/main" id="{716C0111-AF87-673E-588D-2C4B7D2AA477}"/>
              </a:ext>
            </a:extLst>
          </p:cNvPr>
          <p:cNvSpPr txBox="1">
            <a:spLocks/>
          </p:cNvSpPr>
          <p:nvPr/>
        </p:nvSpPr>
        <p:spPr>
          <a:xfrm>
            <a:off x="3636312" y="622458"/>
            <a:ext cx="6296254" cy="2577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200" b="1" dirty="0">
                <a:ea typeface="Tahoma" panose="020B0604030504040204" pitchFamily="34" charset="0"/>
                <a:cs typeface="Tahoma" panose="020B0604030504040204" pitchFamily="34" charset="0"/>
              </a:rPr>
              <a:t>Adrià Fontrodona-Bach</a:t>
            </a:r>
            <a:r>
              <a:rPr lang="ca-ES" sz="1200" b="1" baseline="30000" dirty="0"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ca-ES" sz="1200" b="1" dirty="0"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a-ES" sz="1200" dirty="0">
                <a:ea typeface="Tahoma" panose="020B0604030504040204" pitchFamily="34" charset="0"/>
                <a:cs typeface="Tahoma" panose="020B0604030504040204" pitchFamily="34" charset="0"/>
              </a:rPr>
              <a:t>Bettina Schaefli</a:t>
            </a:r>
            <a:r>
              <a:rPr lang="ca-ES" sz="1200" baseline="30000" dirty="0"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ca-ES" sz="1200" dirty="0">
                <a:ea typeface="Tahoma" panose="020B0604030504040204" pitchFamily="34" charset="0"/>
                <a:cs typeface="Tahoma" panose="020B0604030504040204" pitchFamily="34" charset="0"/>
              </a:rPr>
              <a:t>, Ross Woods</a:t>
            </a:r>
            <a:r>
              <a:rPr lang="ca-ES" sz="1200" baseline="30000" dirty="0"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ca-ES" sz="1200" dirty="0">
                <a:ea typeface="Tahoma" panose="020B0604030504040204" pitchFamily="34" charset="0"/>
                <a:cs typeface="Tahoma" panose="020B0604030504040204" pitchFamily="34" charset="0"/>
              </a:rPr>
              <a:t>, Ryan Teuling</a:t>
            </a:r>
            <a:r>
              <a:rPr lang="ca-ES" sz="1200" baseline="30000" dirty="0"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ca-ES" sz="1200" dirty="0">
                <a:ea typeface="Tahoma" panose="020B0604030504040204" pitchFamily="34" charset="0"/>
                <a:cs typeface="Tahoma" panose="020B0604030504040204" pitchFamily="34" charset="0"/>
              </a:rPr>
              <a:t> and Josh Larsen</a:t>
            </a:r>
            <a:r>
              <a:rPr lang="ca-ES" sz="1200" baseline="30000" dirty="0"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878044A-676F-C47F-41C4-E6436D34055A}"/>
              </a:ext>
            </a:extLst>
          </p:cNvPr>
          <p:cNvSpPr txBox="1"/>
          <p:nvPr/>
        </p:nvSpPr>
        <p:spPr>
          <a:xfrm>
            <a:off x="2150188" y="836886"/>
            <a:ext cx="870325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" b="1" baseline="30000" dirty="0"/>
              <a:t>1</a:t>
            </a:r>
            <a:r>
              <a:rPr lang="ca-ES" sz="600" b="1" dirty="0"/>
              <a:t> School of Geography, University of Birmingham, UK; </a:t>
            </a:r>
            <a:r>
              <a:rPr lang="ca-ES" sz="600" baseline="30000" dirty="0"/>
              <a:t>2</a:t>
            </a:r>
            <a:r>
              <a:rPr lang="ca-ES" sz="600" dirty="0"/>
              <a:t> Department of Civil Engineering, University of Bristol, UK; </a:t>
            </a:r>
            <a:r>
              <a:rPr lang="ca-ES" sz="600" baseline="30000" dirty="0"/>
              <a:t>3</a:t>
            </a:r>
            <a:r>
              <a:rPr lang="ca-ES" sz="600" dirty="0"/>
              <a:t> Institute of Geography, University of Bern, Switzerland; </a:t>
            </a:r>
            <a:r>
              <a:rPr lang="ca-ES" sz="600" baseline="30000" dirty="0"/>
              <a:t>4</a:t>
            </a:r>
            <a:r>
              <a:rPr lang="ca-ES" sz="600" dirty="0"/>
              <a:t> Hydrology and Quantitative Water Management group, Wageningen University, The Netherlands;</a:t>
            </a:r>
            <a:endParaRPr lang="en-GB" sz="600" dirty="0"/>
          </a:p>
        </p:txBody>
      </p:sp>
      <p:pic>
        <p:nvPicPr>
          <p:cNvPr id="63" name="Picture 4" descr="NERC logo">
            <a:extLst>
              <a:ext uri="{FF2B5EF4-FFF2-40B4-BE49-F238E27FC236}">
                <a16:creationId xmlns:a16="http://schemas.microsoft.com/office/drawing/2014/main" id="{26E48A71-BE3C-2EF3-1C32-6D82655E7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471" y="553098"/>
            <a:ext cx="696783" cy="18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>
            <a:extLst>
              <a:ext uri="{FF2B5EF4-FFF2-40B4-BE49-F238E27FC236}">
                <a16:creationId xmlns:a16="http://schemas.microsoft.com/office/drawing/2014/main" id="{C963394A-2321-AC3D-5EB6-CA5FCDF6C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5441" y="420032"/>
            <a:ext cx="469905" cy="12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4" descr="Text&#10;&#10;Description automatically generated with low confidence">
            <a:extLst>
              <a:ext uri="{FF2B5EF4-FFF2-40B4-BE49-F238E27FC236}">
                <a16:creationId xmlns:a16="http://schemas.microsoft.com/office/drawing/2014/main" id="{AC8FDFC4-05E5-5ECE-0EA9-5A45B78F2228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1" t="19253" r="9719" b="22589"/>
          <a:stretch/>
        </p:blipFill>
        <p:spPr>
          <a:xfrm>
            <a:off x="2453430" y="469475"/>
            <a:ext cx="1076158" cy="302419"/>
          </a:xfrm>
          <a:prstGeom prst="rect">
            <a:avLst/>
          </a:prstGeom>
        </p:spPr>
      </p:pic>
      <p:pic>
        <p:nvPicPr>
          <p:cNvPr id="67" name="Picture 8">
            <a:extLst>
              <a:ext uri="{FF2B5EF4-FFF2-40B4-BE49-F238E27FC236}">
                <a16:creationId xmlns:a16="http://schemas.microsoft.com/office/drawing/2014/main" id="{94D3BE42-4D16-C646-210F-E648F6526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hqprint">
            <a:clrChange>
              <a:clrFrom>
                <a:srgbClr val="FBFFFE"/>
              </a:clrFrom>
              <a:clrTo>
                <a:srgbClr val="FB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3311" y="6628001"/>
            <a:ext cx="246568" cy="18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AFD32EE4-600B-C736-8AC9-1B56110F9FBF}"/>
              </a:ext>
            </a:extLst>
          </p:cNvPr>
          <p:cNvSpPr txBox="1"/>
          <p:nvPr/>
        </p:nvSpPr>
        <p:spPr>
          <a:xfrm>
            <a:off x="11134635" y="6566446"/>
            <a:ext cx="9273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@Fontro22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C1EEF33-5476-AADB-763C-0D733A659B69}"/>
              </a:ext>
            </a:extLst>
          </p:cNvPr>
          <p:cNvSpPr txBox="1"/>
          <p:nvPr/>
        </p:nvSpPr>
        <p:spPr>
          <a:xfrm>
            <a:off x="10813269" y="6400077"/>
            <a:ext cx="13051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>
                <a:ea typeface="Tahoma" panose="020B0604030504040204" pitchFamily="34" charset="0"/>
                <a:cs typeface="Tahoma" panose="020B0604030504040204" pitchFamily="34" charset="0"/>
                <a:hlinkClick r:id="rId16"/>
              </a:rPr>
              <a:t>axf984@bham.ac.uk</a:t>
            </a:r>
            <a:r>
              <a:rPr lang="en-GB" sz="10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D4DBC33B-4315-BFD3-518D-C4DC5C20CDE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36" y="309728"/>
            <a:ext cx="480060" cy="6394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B9C1E9-5DF3-C34F-C8D0-54F366DFCD8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344493" y="1762613"/>
            <a:ext cx="4191786" cy="28954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hlinkClick r:id="rId19" action="ppaction://hlinksldjump"/>
            <a:extLst>
              <a:ext uri="{FF2B5EF4-FFF2-40B4-BE49-F238E27FC236}">
                <a16:creationId xmlns:a16="http://schemas.microsoft.com/office/drawing/2014/main" id="{29082B93-7BB2-2683-BA41-DA664F26B436}"/>
              </a:ext>
            </a:extLst>
          </p:cNvPr>
          <p:cNvSpPr txBox="1"/>
          <p:nvPr/>
        </p:nvSpPr>
        <p:spPr>
          <a:xfrm>
            <a:off x="4539580" y="5396816"/>
            <a:ext cx="1801612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en-GB" sz="1200" dirty="0"/>
              <a:t>Back to model evaluation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76FD17-189D-E0F4-B096-28D970D989BF}"/>
              </a:ext>
            </a:extLst>
          </p:cNvPr>
          <p:cNvSpPr txBox="1"/>
          <p:nvPr/>
        </p:nvSpPr>
        <p:spPr>
          <a:xfrm>
            <a:off x="3268001" y="4676257"/>
            <a:ext cx="3319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Figure 1. Snow season definitions. </a:t>
            </a:r>
          </a:p>
          <a:p>
            <a:r>
              <a:rPr lang="en-GB" sz="900" dirty="0"/>
              <a:t>Taken from Fontrodona-Bach et al., (2023) (in review)</a:t>
            </a:r>
          </a:p>
        </p:txBody>
      </p:sp>
      <p:sp>
        <p:nvSpPr>
          <p:cNvPr id="26" name="TextBox 25">
            <a:hlinkClick r:id="rId20" action="ppaction://hlinksldjump"/>
            <a:extLst>
              <a:ext uri="{FF2B5EF4-FFF2-40B4-BE49-F238E27FC236}">
                <a16:creationId xmlns:a16="http://schemas.microsoft.com/office/drawing/2014/main" id="{92EB9EB0-F66E-6693-AEF2-338D4C51E4B8}"/>
              </a:ext>
            </a:extLst>
          </p:cNvPr>
          <p:cNvSpPr txBox="1"/>
          <p:nvPr/>
        </p:nvSpPr>
        <p:spPr>
          <a:xfrm>
            <a:off x="7451195" y="6458724"/>
            <a:ext cx="1631187" cy="338554"/>
          </a:xfrm>
          <a:prstGeom prst="rect">
            <a:avLst/>
          </a:prstGeom>
          <a:solidFill>
            <a:srgbClr val="548235">
              <a:alpha val="50196"/>
            </a:srgbClr>
          </a:solidFill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NH-SWE dataset</a:t>
            </a:r>
          </a:p>
        </p:txBody>
      </p:sp>
      <p:sp>
        <p:nvSpPr>
          <p:cNvPr id="27" name="TextBox 26">
            <a:hlinkClick r:id="rId21" action="ppaction://hlinksldjump"/>
            <a:extLst>
              <a:ext uri="{FF2B5EF4-FFF2-40B4-BE49-F238E27FC236}">
                <a16:creationId xmlns:a16="http://schemas.microsoft.com/office/drawing/2014/main" id="{1C640625-879A-9FD4-4CC3-BF5EC0BF5EC5}"/>
              </a:ext>
            </a:extLst>
          </p:cNvPr>
          <p:cNvSpPr txBox="1"/>
          <p:nvPr/>
        </p:nvSpPr>
        <p:spPr>
          <a:xfrm>
            <a:off x="115868" y="6209718"/>
            <a:ext cx="1327615" cy="338554"/>
          </a:xfrm>
          <a:prstGeom prst="rect">
            <a:avLst/>
          </a:prstGeom>
          <a:solidFill>
            <a:srgbClr val="7030A0">
              <a:alpha val="50196"/>
            </a:srgbClr>
          </a:solidFill>
          <a:ln w="57150" cap="rnd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Background</a:t>
            </a:r>
          </a:p>
        </p:txBody>
      </p:sp>
      <p:sp>
        <p:nvSpPr>
          <p:cNvPr id="28" name="TextBox 27">
            <a:hlinkClick r:id="rId22" action="ppaction://hlinksldjump"/>
            <a:extLst>
              <a:ext uri="{FF2B5EF4-FFF2-40B4-BE49-F238E27FC236}">
                <a16:creationId xmlns:a16="http://schemas.microsoft.com/office/drawing/2014/main" id="{24CFC879-44B1-053B-BC2F-4F5F347DE39C}"/>
              </a:ext>
            </a:extLst>
          </p:cNvPr>
          <p:cNvSpPr txBox="1"/>
          <p:nvPr/>
        </p:nvSpPr>
        <p:spPr>
          <a:xfrm>
            <a:off x="1574913" y="6458241"/>
            <a:ext cx="1753879" cy="338554"/>
          </a:xfrm>
          <a:prstGeom prst="rect">
            <a:avLst/>
          </a:prstGeom>
          <a:solidFill>
            <a:srgbClr val="0070C0">
              <a:alpha val="50196"/>
            </a:srgbClr>
          </a:solidFill>
          <a:ln w="571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Snow Depth data</a:t>
            </a:r>
          </a:p>
        </p:txBody>
      </p:sp>
      <p:sp>
        <p:nvSpPr>
          <p:cNvPr id="29" name="TextBox 28">
            <a:hlinkClick r:id="rId23" action="ppaction://hlinksldjump"/>
            <a:extLst>
              <a:ext uri="{FF2B5EF4-FFF2-40B4-BE49-F238E27FC236}">
                <a16:creationId xmlns:a16="http://schemas.microsoft.com/office/drawing/2014/main" id="{42B67F3B-A2C1-87BD-3CA2-4E509FF99931}"/>
              </a:ext>
            </a:extLst>
          </p:cNvPr>
          <p:cNvSpPr txBox="1"/>
          <p:nvPr/>
        </p:nvSpPr>
        <p:spPr>
          <a:xfrm>
            <a:off x="3439325" y="6457037"/>
            <a:ext cx="2001061" cy="338554"/>
          </a:xfrm>
          <a:prstGeom prst="rect">
            <a:avLst/>
          </a:prstGeom>
          <a:solidFill>
            <a:srgbClr val="C55A11">
              <a:alpha val="50196"/>
            </a:srgbClr>
          </a:solidFill>
          <a:ln w="5715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Model regionalisation</a:t>
            </a:r>
          </a:p>
        </p:txBody>
      </p:sp>
      <p:sp>
        <p:nvSpPr>
          <p:cNvPr id="30" name="TextBox 29">
            <a:hlinkClick r:id="rId19" action="ppaction://hlinksldjump"/>
            <a:extLst>
              <a:ext uri="{FF2B5EF4-FFF2-40B4-BE49-F238E27FC236}">
                <a16:creationId xmlns:a16="http://schemas.microsoft.com/office/drawing/2014/main" id="{3779B7AF-F116-B3E1-2421-EF354D46A63E}"/>
              </a:ext>
            </a:extLst>
          </p:cNvPr>
          <p:cNvSpPr txBox="1"/>
          <p:nvPr/>
        </p:nvSpPr>
        <p:spPr>
          <a:xfrm>
            <a:off x="5616857" y="6458615"/>
            <a:ext cx="1631187" cy="338554"/>
          </a:xfrm>
          <a:prstGeom prst="rect">
            <a:avLst/>
          </a:prstGeom>
          <a:solidFill>
            <a:srgbClr val="FFD966">
              <a:alpha val="50196"/>
            </a:srgb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Model Evaluation</a:t>
            </a:r>
          </a:p>
        </p:txBody>
      </p:sp>
      <p:sp>
        <p:nvSpPr>
          <p:cNvPr id="32" name="TextBox 31">
            <a:hlinkClick r:id="rId24" action="ppaction://hlinksldjump"/>
            <a:extLst>
              <a:ext uri="{FF2B5EF4-FFF2-40B4-BE49-F238E27FC236}">
                <a16:creationId xmlns:a16="http://schemas.microsoft.com/office/drawing/2014/main" id="{84B74F8A-C37E-BC06-8AEC-663DA03AFE93}"/>
              </a:ext>
            </a:extLst>
          </p:cNvPr>
          <p:cNvSpPr txBox="1"/>
          <p:nvPr/>
        </p:nvSpPr>
        <p:spPr>
          <a:xfrm>
            <a:off x="9284293" y="5988537"/>
            <a:ext cx="1250855" cy="276999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rtlCol="0">
            <a:spAutoFit/>
          </a:bodyPr>
          <a:lstStyle/>
          <a:p>
            <a:r>
              <a:rPr lang="en-GB" sz="1200" dirty="0"/>
              <a:t>Back to overview</a:t>
            </a:r>
          </a:p>
        </p:txBody>
      </p:sp>
      <p:sp>
        <p:nvSpPr>
          <p:cNvPr id="33" name="TextBox 32">
            <a:hlinkClick r:id="rId25" action="ppaction://hlinksldjump"/>
            <a:extLst>
              <a:ext uri="{FF2B5EF4-FFF2-40B4-BE49-F238E27FC236}">
                <a16:creationId xmlns:a16="http://schemas.microsoft.com/office/drawing/2014/main" id="{09E8236F-E127-7FD2-50D6-B6381B76CE3E}"/>
              </a:ext>
            </a:extLst>
          </p:cNvPr>
          <p:cNvSpPr txBox="1"/>
          <p:nvPr/>
        </p:nvSpPr>
        <p:spPr>
          <a:xfrm>
            <a:off x="9859617" y="5649889"/>
            <a:ext cx="675531" cy="21544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2444462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F1B15-B47E-36BF-D8C8-78D625B89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4732" y="36227"/>
            <a:ext cx="8607804" cy="670675"/>
          </a:xfrm>
        </p:spPr>
        <p:txBody>
          <a:bodyPr>
            <a:noAutofit/>
          </a:bodyPr>
          <a:lstStyle/>
          <a:p>
            <a:pPr algn="ctr"/>
            <a:r>
              <a:rPr lang="en-GB" sz="2000" b="1" dirty="0">
                <a:solidFill>
                  <a:srgbClr val="0070C0"/>
                </a:solidFill>
              </a:rPr>
              <a:t>NH-SWE: A new Northern Hemisphere Snow Water Equivalent dataset </a:t>
            </a:r>
            <a:br>
              <a:rPr lang="en-GB" sz="2000" b="1" dirty="0">
                <a:solidFill>
                  <a:srgbClr val="0070C0"/>
                </a:solidFill>
              </a:rPr>
            </a:br>
            <a:r>
              <a:rPr lang="en-GB" sz="2000" b="1" dirty="0">
                <a:solidFill>
                  <a:srgbClr val="0070C0"/>
                </a:solidFill>
              </a:rPr>
              <a:t>based on in-situ snow depth time series (1950-2022)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E9015AE-5764-C081-AC3B-DAD207A2993D}"/>
              </a:ext>
            </a:extLst>
          </p:cNvPr>
          <p:cNvGrpSpPr/>
          <p:nvPr/>
        </p:nvGrpSpPr>
        <p:grpSpPr>
          <a:xfrm>
            <a:off x="10717358" y="94887"/>
            <a:ext cx="1464883" cy="3057829"/>
            <a:chOff x="10633468" y="136832"/>
            <a:chExt cx="1464883" cy="3057829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804FF56E-E564-060B-D730-820295A29695}"/>
                </a:ext>
              </a:extLst>
            </p:cNvPr>
            <p:cNvGrpSpPr/>
            <p:nvPr/>
          </p:nvGrpSpPr>
          <p:grpSpPr>
            <a:xfrm>
              <a:off x="10648065" y="136832"/>
              <a:ext cx="1450286" cy="3021375"/>
              <a:chOff x="10655903" y="245987"/>
              <a:chExt cx="1450286" cy="3021375"/>
            </a:xfrm>
          </p:grpSpPr>
          <p:pic>
            <p:nvPicPr>
              <p:cNvPr id="15" name="Picture 14" descr="Graphical user interface, text, application, email&#10;&#10;Description automatically generated">
                <a:extLst>
                  <a:ext uri="{FF2B5EF4-FFF2-40B4-BE49-F238E27FC236}">
                    <a16:creationId xmlns:a16="http://schemas.microsoft.com/office/drawing/2014/main" id="{A3E343CD-BDB3-9F10-EB97-920CE91D57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28828" y="2324383"/>
                <a:ext cx="1226930" cy="757624"/>
              </a:xfrm>
              <a:prstGeom prst="rect">
                <a:avLst/>
              </a:prstGeom>
            </p:spPr>
          </p:pic>
          <p:pic>
            <p:nvPicPr>
              <p:cNvPr id="17" name="Picture 16" descr="Qr code&#10;&#10;Description automatically generated">
                <a:extLst>
                  <a:ext uri="{FF2B5EF4-FFF2-40B4-BE49-F238E27FC236}">
                    <a16:creationId xmlns:a16="http://schemas.microsoft.com/office/drawing/2014/main" id="{EE59F687-346B-FC4A-488C-D3575B1446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91777" y="874021"/>
                <a:ext cx="1265008" cy="1265008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B83C29C-E8C7-B264-1669-4BFFEA17AEA4}"/>
                  </a:ext>
                </a:extLst>
              </p:cNvPr>
              <p:cNvSpPr txBox="1"/>
              <p:nvPr/>
            </p:nvSpPr>
            <p:spPr>
              <a:xfrm>
                <a:off x="10826913" y="245987"/>
                <a:ext cx="10020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b="1" dirty="0">
                    <a:solidFill>
                      <a:srgbClr val="0070C0"/>
                    </a:solidFill>
                  </a:rPr>
                  <a:t>Dataset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FE4040F-CE66-4132-4DD4-2263441A7E94}"/>
                  </a:ext>
                </a:extLst>
              </p:cNvPr>
              <p:cNvSpPr txBox="1"/>
              <p:nvPr/>
            </p:nvSpPr>
            <p:spPr>
              <a:xfrm>
                <a:off x="10655903" y="2109057"/>
                <a:ext cx="145028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800" dirty="0">
                    <a:hlinkClick r:id="rId4"/>
                  </a:rPr>
                  <a:t>zenodo.org/record/</a:t>
                </a:r>
                <a:r>
                  <a:rPr lang="en-GB" sz="800" b="0" i="0" strike="noStrike" dirty="0">
                    <a:effectLst/>
                    <a:hlinkClick r:id="rId4"/>
                  </a:rPr>
                  <a:t>7515603</a:t>
                </a:r>
                <a:r>
                  <a:rPr lang="en-GB" sz="800" b="0" i="0" strike="noStrike" dirty="0">
                    <a:effectLst/>
                  </a:rPr>
                  <a:t> </a:t>
                </a:r>
                <a:r>
                  <a:rPr lang="en-GB" sz="800" strike="noStrike" dirty="0"/>
                  <a:t> </a:t>
                </a:r>
                <a:endParaRPr lang="en-GB" sz="800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73EB5C8-3A02-5D62-824D-250BAC37D2E2}"/>
                  </a:ext>
                </a:extLst>
              </p:cNvPr>
              <p:cNvSpPr txBox="1"/>
              <p:nvPr/>
            </p:nvSpPr>
            <p:spPr>
              <a:xfrm>
                <a:off x="10683349" y="3067307"/>
                <a:ext cx="1289135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700" dirty="0"/>
                  <a:t>Fontrodona-Bach et al., 2023a</a:t>
                </a:r>
              </a:p>
            </p:txBody>
          </p: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1ED86610-31E8-3A76-4990-A3B099646D7A}"/>
                  </a:ext>
                </a:extLst>
              </p:cNvPr>
              <p:cNvCxnSpPr>
                <a:cxnSpLocks/>
                <a:stCxn id="18" idx="2"/>
                <a:endCxn id="17" idx="0"/>
              </p:cNvCxnSpPr>
              <p:nvPr/>
            </p:nvCxnSpPr>
            <p:spPr>
              <a:xfrm flipH="1">
                <a:off x="11324281" y="646097"/>
                <a:ext cx="3635" cy="227924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D96E701E-F9DE-EC8E-8DC0-471237F49E7B}"/>
                </a:ext>
              </a:extLst>
            </p:cNvPr>
            <p:cNvSpPr/>
            <p:nvPr/>
          </p:nvSpPr>
          <p:spPr>
            <a:xfrm>
              <a:off x="10633468" y="136832"/>
              <a:ext cx="1373219" cy="3057829"/>
            </a:xfrm>
            <a:prstGeom prst="roundRect">
              <a:avLst>
                <a:gd name="adj" fmla="val 7503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EA6BB10-4211-40A2-DA52-59EE8A899EA8}"/>
              </a:ext>
            </a:extLst>
          </p:cNvPr>
          <p:cNvGrpSpPr/>
          <p:nvPr/>
        </p:nvGrpSpPr>
        <p:grpSpPr>
          <a:xfrm>
            <a:off x="10729731" y="3210354"/>
            <a:ext cx="1378938" cy="3183174"/>
            <a:chOff x="10629063" y="3235521"/>
            <a:chExt cx="1378938" cy="3183174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31744F08-B8DD-E08F-4D98-702EE75AF368}"/>
                </a:ext>
              </a:extLst>
            </p:cNvPr>
            <p:cNvGrpSpPr/>
            <p:nvPr/>
          </p:nvGrpSpPr>
          <p:grpSpPr>
            <a:xfrm>
              <a:off x="10634782" y="3235521"/>
              <a:ext cx="1373219" cy="3154105"/>
              <a:chOff x="10668789" y="3404748"/>
              <a:chExt cx="1373219" cy="3154105"/>
            </a:xfrm>
          </p:grpSpPr>
          <p:pic>
            <p:nvPicPr>
              <p:cNvPr id="11" name="Picture 10" descr="Qr code&#10;&#10;Description automatically generated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1AD440CF-4DD2-AD76-24EA-98713033AD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29305" y="4004105"/>
                <a:ext cx="1235878" cy="1235878"/>
              </a:xfrm>
              <a:prstGeom prst="rect">
                <a:avLst/>
              </a:prstGeom>
            </p:spPr>
          </p:pic>
          <p:pic>
            <p:nvPicPr>
              <p:cNvPr id="13" name="Picture 12" descr="Graphical user interface, text, application, email&#10;&#10;Description automatically generated">
                <a:extLst>
                  <a:ext uri="{FF2B5EF4-FFF2-40B4-BE49-F238E27FC236}">
                    <a16:creationId xmlns:a16="http://schemas.microsoft.com/office/drawing/2014/main" id="{EBB817EC-83A6-44B8-B25D-453F491C27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95170" y="5473584"/>
                <a:ext cx="1124681" cy="789251"/>
              </a:xfrm>
              <a:prstGeom prst="rect">
                <a:avLst/>
              </a:prstGeom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11B62D4-169A-76E7-B2FD-331C2F9FDC26}"/>
                  </a:ext>
                </a:extLst>
              </p:cNvPr>
              <p:cNvSpPr txBox="1"/>
              <p:nvPr/>
            </p:nvSpPr>
            <p:spPr>
              <a:xfrm>
                <a:off x="10718290" y="5195440"/>
                <a:ext cx="126540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690" dirty="0">
                    <a:hlinkClick r:id="rId8"/>
                  </a:rPr>
                  <a:t>essd.copernicus.org/preprints/essd-2023-31/</a:t>
                </a:r>
                <a:r>
                  <a:rPr lang="en-GB" sz="690" dirty="0"/>
                  <a:t> 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6BD8B84-FF47-1171-29D9-4ACECCA5A817}"/>
                  </a:ext>
                </a:extLst>
              </p:cNvPr>
              <p:cNvSpPr txBox="1"/>
              <p:nvPr/>
            </p:nvSpPr>
            <p:spPr>
              <a:xfrm>
                <a:off x="10668789" y="3404748"/>
                <a:ext cx="136441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b="1" dirty="0">
                    <a:solidFill>
                      <a:srgbClr val="0070C0"/>
                    </a:solidFill>
                  </a:rPr>
                  <a:t>Data paper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75CBF27-6147-E1D9-710F-745F6A244772}"/>
                  </a:ext>
                </a:extLst>
              </p:cNvPr>
              <p:cNvSpPr txBox="1"/>
              <p:nvPr/>
            </p:nvSpPr>
            <p:spPr>
              <a:xfrm>
                <a:off x="10728828" y="6251076"/>
                <a:ext cx="13131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700" dirty="0"/>
                  <a:t>Fontrodona-Bach et al., 2023b </a:t>
                </a:r>
              </a:p>
              <a:p>
                <a:pPr algn="ctr"/>
                <a:r>
                  <a:rPr lang="en-GB" sz="700" dirty="0"/>
                  <a:t>(in review at ESSD)</a:t>
                </a:r>
              </a:p>
            </p:txBody>
          </p: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EFFD3E86-9FB6-9558-AA1C-46D1248852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69356" y="3845388"/>
                <a:ext cx="911" cy="158717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6121C278-03D0-A1C7-A48F-3E84D5226447}"/>
                </a:ext>
              </a:extLst>
            </p:cNvPr>
            <p:cNvSpPr/>
            <p:nvPr/>
          </p:nvSpPr>
          <p:spPr>
            <a:xfrm>
              <a:off x="10629063" y="3263229"/>
              <a:ext cx="1373219" cy="3155466"/>
            </a:xfrm>
            <a:prstGeom prst="roundRect">
              <a:avLst>
                <a:gd name="adj" fmla="val 7503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9" name="Picture 48" descr="Logo&#10;&#10;Description automatically generated">
            <a:extLst>
              <a:ext uri="{FF2B5EF4-FFF2-40B4-BE49-F238E27FC236}">
                <a16:creationId xmlns:a16="http://schemas.microsoft.com/office/drawing/2014/main" id="{AD0BB618-44EF-BFB2-B7F4-3FF711010A6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03" y="161630"/>
            <a:ext cx="553446" cy="774824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305AC270-E4A4-2D53-B225-6CBA6E9BB92D}"/>
              </a:ext>
            </a:extLst>
          </p:cNvPr>
          <p:cNvGrpSpPr/>
          <p:nvPr/>
        </p:nvGrpSpPr>
        <p:grpSpPr>
          <a:xfrm>
            <a:off x="760532" y="50198"/>
            <a:ext cx="1452423" cy="961483"/>
            <a:chOff x="765700" y="3252"/>
            <a:chExt cx="1452423" cy="961483"/>
          </a:xfrm>
        </p:grpSpPr>
        <p:pic>
          <p:nvPicPr>
            <p:cNvPr id="51" name="Picture 50" descr="Qr code&#10;&#10;Description automatically generated">
              <a:extLst>
                <a:ext uri="{FF2B5EF4-FFF2-40B4-BE49-F238E27FC236}">
                  <a16:creationId xmlns:a16="http://schemas.microsoft.com/office/drawing/2014/main" id="{79F20DB6-CC62-4CE5-8BF2-CD30C0C9B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1543" y="275748"/>
              <a:ext cx="613760" cy="613760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F2B1C30-7690-CC10-20B3-F782BF0A397C}"/>
                </a:ext>
              </a:extLst>
            </p:cNvPr>
            <p:cNvSpPr txBox="1"/>
            <p:nvPr/>
          </p:nvSpPr>
          <p:spPr>
            <a:xfrm>
              <a:off x="780293" y="3252"/>
              <a:ext cx="14378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/>
                <a:t>OSPP Participant</a:t>
              </a: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8FC1E57C-5D7C-248C-4796-065F19FB1DD8}"/>
                </a:ext>
              </a:extLst>
            </p:cNvPr>
            <p:cNvSpPr/>
            <p:nvPr/>
          </p:nvSpPr>
          <p:spPr>
            <a:xfrm>
              <a:off x="765700" y="16825"/>
              <a:ext cx="1437830" cy="947910"/>
            </a:xfrm>
            <a:prstGeom prst="roundRect">
              <a:avLst>
                <a:gd name="adj" fmla="val 14913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7" name="Subtitle 2">
            <a:extLst>
              <a:ext uri="{FF2B5EF4-FFF2-40B4-BE49-F238E27FC236}">
                <a16:creationId xmlns:a16="http://schemas.microsoft.com/office/drawing/2014/main" id="{716C0111-AF87-673E-588D-2C4B7D2AA477}"/>
              </a:ext>
            </a:extLst>
          </p:cNvPr>
          <p:cNvSpPr txBox="1">
            <a:spLocks/>
          </p:cNvSpPr>
          <p:nvPr/>
        </p:nvSpPr>
        <p:spPr>
          <a:xfrm>
            <a:off x="3636312" y="622458"/>
            <a:ext cx="6296254" cy="2577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200" b="1" dirty="0">
                <a:ea typeface="Tahoma" panose="020B0604030504040204" pitchFamily="34" charset="0"/>
                <a:cs typeface="Tahoma" panose="020B0604030504040204" pitchFamily="34" charset="0"/>
              </a:rPr>
              <a:t>Adrià Fontrodona-Bach</a:t>
            </a:r>
            <a:r>
              <a:rPr lang="ca-ES" sz="1200" b="1" baseline="30000" dirty="0"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ca-ES" sz="1200" b="1" dirty="0"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a-ES" sz="1200" dirty="0">
                <a:ea typeface="Tahoma" panose="020B0604030504040204" pitchFamily="34" charset="0"/>
                <a:cs typeface="Tahoma" panose="020B0604030504040204" pitchFamily="34" charset="0"/>
              </a:rPr>
              <a:t>Bettina Schaefli</a:t>
            </a:r>
            <a:r>
              <a:rPr lang="ca-ES" sz="1200" baseline="30000" dirty="0"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ca-ES" sz="1200" dirty="0">
                <a:ea typeface="Tahoma" panose="020B0604030504040204" pitchFamily="34" charset="0"/>
                <a:cs typeface="Tahoma" panose="020B0604030504040204" pitchFamily="34" charset="0"/>
              </a:rPr>
              <a:t>, Ross Woods</a:t>
            </a:r>
            <a:r>
              <a:rPr lang="ca-ES" sz="1200" baseline="30000" dirty="0"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ca-ES" sz="1200" dirty="0">
                <a:ea typeface="Tahoma" panose="020B0604030504040204" pitchFamily="34" charset="0"/>
                <a:cs typeface="Tahoma" panose="020B0604030504040204" pitchFamily="34" charset="0"/>
              </a:rPr>
              <a:t>, Ryan Teuling</a:t>
            </a:r>
            <a:r>
              <a:rPr lang="ca-ES" sz="1200" baseline="30000" dirty="0"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ca-ES" sz="1200" dirty="0">
                <a:ea typeface="Tahoma" panose="020B0604030504040204" pitchFamily="34" charset="0"/>
                <a:cs typeface="Tahoma" panose="020B0604030504040204" pitchFamily="34" charset="0"/>
              </a:rPr>
              <a:t> and Josh Larsen</a:t>
            </a:r>
            <a:r>
              <a:rPr lang="ca-ES" sz="1200" baseline="30000" dirty="0"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878044A-676F-C47F-41C4-E6436D34055A}"/>
              </a:ext>
            </a:extLst>
          </p:cNvPr>
          <p:cNvSpPr txBox="1"/>
          <p:nvPr/>
        </p:nvSpPr>
        <p:spPr>
          <a:xfrm>
            <a:off x="2150188" y="836886"/>
            <a:ext cx="870325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" b="1" baseline="30000" dirty="0"/>
              <a:t>1</a:t>
            </a:r>
            <a:r>
              <a:rPr lang="ca-ES" sz="600" b="1" dirty="0"/>
              <a:t> School of Geography, University of Birmingham, UK; </a:t>
            </a:r>
            <a:r>
              <a:rPr lang="ca-ES" sz="600" baseline="30000" dirty="0"/>
              <a:t>2</a:t>
            </a:r>
            <a:r>
              <a:rPr lang="ca-ES" sz="600" dirty="0"/>
              <a:t> Department of Civil Engineering, University of Bristol, UK; </a:t>
            </a:r>
            <a:r>
              <a:rPr lang="ca-ES" sz="600" baseline="30000" dirty="0"/>
              <a:t>3</a:t>
            </a:r>
            <a:r>
              <a:rPr lang="ca-ES" sz="600" dirty="0"/>
              <a:t> Institute of Geography, University of Bern, Switzerland; </a:t>
            </a:r>
            <a:r>
              <a:rPr lang="ca-ES" sz="600" baseline="30000" dirty="0"/>
              <a:t>4</a:t>
            </a:r>
            <a:r>
              <a:rPr lang="ca-ES" sz="600" dirty="0"/>
              <a:t> Hydrology and Quantitative Water Management group, Wageningen University, The Netherlands;</a:t>
            </a:r>
            <a:endParaRPr lang="en-GB" sz="600" dirty="0"/>
          </a:p>
        </p:txBody>
      </p:sp>
      <p:pic>
        <p:nvPicPr>
          <p:cNvPr id="63" name="Picture 4" descr="NERC logo">
            <a:extLst>
              <a:ext uri="{FF2B5EF4-FFF2-40B4-BE49-F238E27FC236}">
                <a16:creationId xmlns:a16="http://schemas.microsoft.com/office/drawing/2014/main" id="{26E48A71-BE3C-2EF3-1C32-6D82655E7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471" y="553098"/>
            <a:ext cx="696783" cy="18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>
            <a:extLst>
              <a:ext uri="{FF2B5EF4-FFF2-40B4-BE49-F238E27FC236}">
                <a16:creationId xmlns:a16="http://schemas.microsoft.com/office/drawing/2014/main" id="{C963394A-2321-AC3D-5EB6-CA5FCDF6C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5441" y="420032"/>
            <a:ext cx="469905" cy="12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4" descr="Text&#10;&#10;Description automatically generated with low confidence">
            <a:extLst>
              <a:ext uri="{FF2B5EF4-FFF2-40B4-BE49-F238E27FC236}">
                <a16:creationId xmlns:a16="http://schemas.microsoft.com/office/drawing/2014/main" id="{AC8FDFC4-05E5-5ECE-0EA9-5A45B78F222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1" t="19253" r="9719" b="22589"/>
          <a:stretch/>
        </p:blipFill>
        <p:spPr>
          <a:xfrm>
            <a:off x="2453430" y="469475"/>
            <a:ext cx="1076158" cy="302419"/>
          </a:xfrm>
          <a:prstGeom prst="rect">
            <a:avLst/>
          </a:prstGeom>
        </p:spPr>
      </p:pic>
      <p:pic>
        <p:nvPicPr>
          <p:cNvPr id="67" name="Picture 8">
            <a:extLst>
              <a:ext uri="{FF2B5EF4-FFF2-40B4-BE49-F238E27FC236}">
                <a16:creationId xmlns:a16="http://schemas.microsoft.com/office/drawing/2014/main" id="{94D3BE42-4D16-C646-210F-E648F6526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clrChange>
              <a:clrFrom>
                <a:srgbClr val="FBFFFE"/>
              </a:clrFrom>
              <a:clrTo>
                <a:srgbClr val="FB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3311" y="6628001"/>
            <a:ext cx="246568" cy="18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AFD32EE4-600B-C736-8AC9-1B56110F9FBF}"/>
              </a:ext>
            </a:extLst>
          </p:cNvPr>
          <p:cNvSpPr txBox="1"/>
          <p:nvPr/>
        </p:nvSpPr>
        <p:spPr>
          <a:xfrm>
            <a:off x="11134635" y="6566446"/>
            <a:ext cx="9273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@Fontro22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C1EEF33-5476-AADB-763C-0D733A659B69}"/>
              </a:ext>
            </a:extLst>
          </p:cNvPr>
          <p:cNvSpPr txBox="1"/>
          <p:nvPr/>
        </p:nvSpPr>
        <p:spPr>
          <a:xfrm>
            <a:off x="10813269" y="6400077"/>
            <a:ext cx="13051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>
                <a:ea typeface="Tahoma" panose="020B0604030504040204" pitchFamily="34" charset="0"/>
                <a:cs typeface="Tahoma" panose="020B0604030504040204" pitchFamily="34" charset="0"/>
                <a:hlinkClick r:id="rId15"/>
              </a:rPr>
              <a:t>axf984@bham.ac.uk</a:t>
            </a:r>
            <a:r>
              <a:rPr lang="en-GB" sz="10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D4DBC33B-4315-BFD3-518D-C4DC5C20CDE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36" y="309728"/>
            <a:ext cx="480060" cy="639488"/>
          </a:xfrm>
          <a:prstGeom prst="rect">
            <a:avLst/>
          </a:prstGeom>
        </p:spPr>
      </p:pic>
      <p:sp>
        <p:nvSpPr>
          <p:cNvPr id="26" name="TextBox 25">
            <a:hlinkClick r:id="rId17" action="ppaction://hlinksldjump"/>
            <a:extLst>
              <a:ext uri="{FF2B5EF4-FFF2-40B4-BE49-F238E27FC236}">
                <a16:creationId xmlns:a16="http://schemas.microsoft.com/office/drawing/2014/main" id="{92EB9EB0-F66E-6693-AEF2-338D4C51E4B8}"/>
              </a:ext>
            </a:extLst>
          </p:cNvPr>
          <p:cNvSpPr txBox="1"/>
          <p:nvPr/>
        </p:nvSpPr>
        <p:spPr>
          <a:xfrm>
            <a:off x="7451195" y="6458724"/>
            <a:ext cx="1631187" cy="338554"/>
          </a:xfrm>
          <a:prstGeom prst="rect">
            <a:avLst/>
          </a:prstGeom>
          <a:solidFill>
            <a:srgbClr val="548235">
              <a:alpha val="50196"/>
            </a:srgbClr>
          </a:solidFill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NH-SWE dataset</a:t>
            </a:r>
          </a:p>
        </p:txBody>
      </p:sp>
      <p:sp>
        <p:nvSpPr>
          <p:cNvPr id="27" name="TextBox 26">
            <a:hlinkClick r:id="rId18" action="ppaction://hlinksldjump"/>
            <a:extLst>
              <a:ext uri="{FF2B5EF4-FFF2-40B4-BE49-F238E27FC236}">
                <a16:creationId xmlns:a16="http://schemas.microsoft.com/office/drawing/2014/main" id="{1C640625-879A-9FD4-4CC3-BF5EC0BF5EC5}"/>
              </a:ext>
            </a:extLst>
          </p:cNvPr>
          <p:cNvSpPr txBox="1"/>
          <p:nvPr/>
        </p:nvSpPr>
        <p:spPr>
          <a:xfrm>
            <a:off x="121896" y="6455675"/>
            <a:ext cx="1327615" cy="338554"/>
          </a:xfrm>
          <a:prstGeom prst="rect">
            <a:avLst/>
          </a:prstGeom>
          <a:solidFill>
            <a:srgbClr val="7030A0">
              <a:alpha val="50196"/>
            </a:srgbClr>
          </a:solidFill>
          <a:ln w="57150" cap="rnd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Background</a:t>
            </a:r>
          </a:p>
        </p:txBody>
      </p:sp>
      <p:sp>
        <p:nvSpPr>
          <p:cNvPr id="28" name="TextBox 27">
            <a:hlinkClick r:id="rId19" action="ppaction://hlinksldjump"/>
            <a:extLst>
              <a:ext uri="{FF2B5EF4-FFF2-40B4-BE49-F238E27FC236}">
                <a16:creationId xmlns:a16="http://schemas.microsoft.com/office/drawing/2014/main" id="{24CFC879-44B1-053B-BC2F-4F5F347DE39C}"/>
              </a:ext>
            </a:extLst>
          </p:cNvPr>
          <p:cNvSpPr txBox="1"/>
          <p:nvPr/>
        </p:nvSpPr>
        <p:spPr>
          <a:xfrm>
            <a:off x="1574913" y="6458241"/>
            <a:ext cx="1753879" cy="338554"/>
          </a:xfrm>
          <a:prstGeom prst="rect">
            <a:avLst/>
          </a:prstGeom>
          <a:solidFill>
            <a:srgbClr val="0070C0">
              <a:alpha val="50196"/>
            </a:srgbClr>
          </a:solidFill>
          <a:ln w="571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Snow Depth data</a:t>
            </a:r>
          </a:p>
        </p:txBody>
      </p:sp>
      <p:sp>
        <p:nvSpPr>
          <p:cNvPr id="29" name="TextBox 28">
            <a:hlinkClick r:id="rId20" action="ppaction://hlinksldjump"/>
            <a:extLst>
              <a:ext uri="{FF2B5EF4-FFF2-40B4-BE49-F238E27FC236}">
                <a16:creationId xmlns:a16="http://schemas.microsoft.com/office/drawing/2014/main" id="{42B67F3B-A2C1-87BD-3CA2-4E509FF99931}"/>
              </a:ext>
            </a:extLst>
          </p:cNvPr>
          <p:cNvSpPr txBox="1"/>
          <p:nvPr/>
        </p:nvSpPr>
        <p:spPr>
          <a:xfrm>
            <a:off x="3439325" y="6457037"/>
            <a:ext cx="2001061" cy="338554"/>
          </a:xfrm>
          <a:prstGeom prst="rect">
            <a:avLst/>
          </a:prstGeom>
          <a:solidFill>
            <a:srgbClr val="C55A11">
              <a:alpha val="50196"/>
            </a:srgbClr>
          </a:solidFill>
          <a:ln w="5715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Model regionalisation</a:t>
            </a:r>
          </a:p>
        </p:txBody>
      </p:sp>
      <p:sp>
        <p:nvSpPr>
          <p:cNvPr id="30" name="TextBox 29">
            <a:hlinkClick r:id="rId21" action="ppaction://hlinksldjump"/>
            <a:extLst>
              <a:ext uri="{FF2B5EF4-FFF2-40B4-BE49-F238E27FC236}">
                <a16:creationId xmlns:a16="http://schemas.microsoft.com/office/drawing/2014/main" id="{3779B7AF-F116-B3E1-2421-EF354D46A63E}"/>
              </a:ext>
            </a:extLst>
          </p:cNvPr>
          <p:cNvSpPr txBox="1"/>
          <p:nvPr/>
        </p:nvSpPr>
        <p:spPr>
          <a:xfrm>
            <a:off x="5616857" y="6458615"/>
            <a:ext cx="1631187" cy="338554"/>
          </a:xfrm>
          <a:prstGeom prst="rect">
            <a:avLst/>
          </a:prstGeom>
          <a:solidFill>
            <a:srgbClr val="FFD966">
              <a:alpha val="50196"/>
            </a:srgb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Model Evaluation</a:t>
            </a:r>
          </a:p>
        </p:txBody>
      </p:sp>
      <p:sp>
        <p:nvSpPr>
          <p:cNvPr id="32" name="TextBox 31">
            <a:hlinkClick r:id="rId22" action="ppaction://hlinksldjump"/>
            <a:extLst>
              <a:ext uri="{FF2B5EF4-FFF2-40B4-BE49-F238E27FC236}">
                <a16:creationId xmlns:a16="http://schemas.microsoft.com/office/drawing/2014/main" id="{84B74F8A-C37E-BC06-8AEC-663DA03AFE93}"/>
              </a:ext>
            </a:extLst>
          </p:cNvPr>
          <p:cNvSpPr txBox="1"/>
          <p:nvPr/>
        </p:nvSpPr>
        <p:spPr>
          <a:xfrm>
            <a:off x="9284293" y="5988537"/>
            <a:ext cx="1250855" cy="276999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rtlCol="0">
            <a:spAutoFit/>
          </a:bodyPr>
          <a:lstStyle/>
          <a:p>
            <a:r>
              <a:rPr lang="en-GB" sz="1200" dirty="0"/>
              <a:t>Back to overview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9BB679-BF98-4884-F08A-1C1710883276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285412" y="1400233"/>
            <a:ext cx="6303429" cy="4668208"/>
          </a:xfrm>
          <a:prstGeom prst="rect">
            <a:avLst/>
          </a:prstGeom>
          <a:ln>
            <a:solidFill>
              <a:srgbClr val="0070C0"/>
            </a:solidFill>
          </a:ln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C6BBF0A-082D-5D7E-A9D8-C1409FA68782}"/>
              </a:ext>
            </a:extLst>
          </p:cNvPr>
          <p:cNvCxnSpPr>
            <a:cxnSpLocks/>
          </p:cNvCxnSpPr>
          <p:nvPr/>
        </p:nvCxnSpPr>
        <p:spPr>
          <a:xfrm flipH="1">
            <a:off x="9026041" y="1860605"/>
            <a:ext cx="1429924" cy="120280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hlinkClick r:id="rId24" action="ppaction://hlinksldjump"/>
            <a:extLst>
              <a:ext uri="{FF2B5EF4-FFF2-40B4-BE49-F238E27FC236}">
                <a16:creationId xmlns:a16="http://schemas.microsoft.com/office/drawing/2014/main" id="{A4C9149C-5DDF-9B98-37A2-487EBFCAA089}"/>
              </a:ext>
            </a:extLst>
          </p:cNvPr>
          <p:cNvSpPr txBox="1"/>
          <p:nvPr/>
        </p:nvSpPr>
        <p:spPr>
          <a:xfrm>
            <a:off x="9859617" y="5649889"/>
            <a:ext cx="675531" cy="21544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809741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F1B15-B47E-36BF-D8C8-78D625B89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4732" y="36227"/>
            <a:ext cx="8607804" cy="670675"/>
          </a:xfrm>
        </p:spPr>
        <p:txBody>
          <a:bodyPr>
            <a:noAutofit/>
          </a:bodyPr>
          <a:lstStyle/>
          <a:p>
            <a:pPr algn="ctr"/>
            <a:r>
              <a:rPr lang="en-GB" sz="2000" b="1" dirty="0">
                <a:solidFill>
                  <a:srgbClr val="0070C0"/>
                </a:solidFill>
              </a:rPr>
              <a:t>NH-SWE: A new Northern Hemisphere Snow Water Equivalent dataset </a:t>
            </a:r>
            <a:br>
              <a:rPr lang="en-GB" sz="2000" b="1" dirty="0">
                <a:solidFill>
                  <a:srgbClr val="0070C0"/>
                </a:solidFill>
              </a:rPr>
            </a:br>
            <a:r>
              <a:rPr lang="en-GB" sz="2000" b="1" dirty="0">
                <a:solidFill>
                  <a:srgbClr val="0070C0"/>
                </a:solidFill>
              </a:rPr>
              <a:t>based on in-situ snow depth time series (1950-2022)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E9015AE-5764-C081-AC3B-DAD207A2993D}"/>
              </a:ext>
            </a:extLst>
          </p:cNvPr>
          <p:cNvGrpSpPr/>
          <p:nvPr/>
        </p:nvGrpSpPr>
        <p:grpSpPr>
          <a:xfrm>
            <a:off x="10717358" y="94887"/>
            <a:ext cx="1464883" cy="3057829"/>
            <a:chOff x="10633468" y="136832"/>
            <a:chExt cx="1464883" cy="3057829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804FF56E-E564-060B-D730-820295A29695}"/>
                </a:ext>
              </a:extLst>
            </p:cNvPr>
            <p:cNvGrpSpPr/>
            <p:nvPr/>
          </p:nvGrpSpPr>
          <p:grpSpPr>
            <a:xfrm>
              <a:off x="10648065" y="136832"/>
              <a:ext cx="1450286" cy="3021375"/>
              <a:chOff x="10655903" y="245987"/>
              <a:chExt cx="1450286" cy="3021375"/>
            </a:xfrm>
          </p:grpSpPr>
          <p:pic>
            <p:nvPicPr>
              <p:cNvPr id="15" name="Picture 14" descr="Graphical user interface, text, application, email&#10;&#10;Description automatically generated">
                <a:extLst>
                  <a:ext uri="{FF2B5EF4-FFF2-40B4-BE49-F238E27FC236}">
                    <a16:creationId xmlns:a16="http://schemas.microsoft.com/office/drawing/2014/main" id="{A3E343CD-BDB3-9F10-EB97-920CE91D57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28828" y="2324383"/>
                <a:ext cx="1226930" cy="757624"/>
              </a:xfrm>
              <a:prstGeom prst="rect">
                <a:avLst/>
              </a:prstGeom>
            </p:spPr>
          </p:pic>
          <p:pic>
            <p:nvPicPr>
              <p:cNvPr id="17" name="Picture 16" descr="Qr code&#10;&#10;Description automatically generated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EE59F687-346B-FC4A-488C-D3575B1446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91777" y="874021"/>
                <a:ext cx="1265008" cy="1265008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B83C29C-E8C7-B264-1669-4BFFEA17AEA4}"/>
                  </a:ext>
                </a:extLst>
              </p:cNvPr>
              <p:cNvSpPr txBox="1"/>
              <p:nvPr/>
            </p:nvSpPr>
            <p:spPr>
              <a:xfrm>
                <a:off x="10826913" y="245987"/>
                <a:ext cx="10020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b="1" dirty="0">
                    <a:solidFill>
                      <a:srgbClr val="0070C0"/>
                    </a:solidFill>
                  </a:rPr>
                  <a:t>Dataset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FE4040F-CE66-4132-4DD4-2263441A7E94}"/>
                  </a:ext>
                </a:extLst>
              </p:cNvPr>
              <p:cNvSpPr txBox="1"/>
              <p:nvPr/>
            </p:nvSpPr>
            <p:spPr>
              <a:xfrm>
                <a:off x="10655903" y="2109057"/>
                <a:ext cx="145028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800" dirty="0">
                    <a:hlinkClick r:id="rId5"/>
                  </a:rPr>
                  <a:t>zenodo.org/record/</a:t>
                </a:r>
                <a:r>
                  <a:rPr lang="en-GB" sz="800" b="0" i="0" strike="noStrike" dirty="0">
                    <a:effectLst/>
                    <a:hlinkClick r:id="rId5"/>
                  </a:rPr>
                  <a:t>7515603</a:t>
                </a:r>
                <a:r>
                  <a:rPr lang="en-GB" sz="800" b="0" i="0" strike="noStrike" dirty="0">
                    <a:effectLst/>
                  </a:rPr>
                  <a:t> </a:t>
                </a:r>
                <a:r>
                  <a:rPr lang="en-GB" sz="800" strike="noStrike" dirty="0"/>
                  <a:t> </a:t>
                </a:r>
                <a:endParaRPr lang="en-GB" sz="800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73EB5C8-3A02-5D62-824D-250BAC37D2E2}"/>
                  </a:ext>
                </a:extLst>
              </p:cNvPr>
              <p:cNvSpPr txBox="1"/>
              <p:nvPr/>
            </p:nvSpPr>
            <p:spPr>
              <a:xfrm>
                <a:off x="10683349" y="3067307"/>
                <a:ext cx="1289135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700" dirty="0"/>
                  <a:t>Fontrodona-Bach et al., 2023a</a:t>
                </a:r>
              </a:p>
            </p:txBody>
          </p: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1ED86610-31E8-3A76-4990-A3B099646D7A}"/>
                  </a:ext>
                </a:extLst>
              </p:cNvPr>
              <p:cNvCxnSpPr>
                <a:cxnSpLocks/>
                <a:stCxn id="18" idx="2"/>
                <a:endCxn id="17" idx="0"/>
              </p:cNvCxnSpPr>
              <p:nvPr/>
            </p:nvCxnSpPr>
            <p:spPr>
              <a:xfrm flipH="1">
                <a:off x="11324281" y="646097"/>
                <a:ext cx="3635" cy="227924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D96E701E-F9DE-EC8E-8DC0-471237F49E7B}"/>
                </a:ext>
              </a:extLst>
            </p:cNvPr>
            <p:cNvSpPr/>
            <p:nvPr/>
          </p:nvSpPr>
          <p:spPr>
            <a:xfrm>
              <a:off x="10633468" y="136832"/>
              <a:ext cx="1373219" cy="3057829"/>
            </a:xfrm>
            <a:prstGeom prst="roundRect">
              <a:avLst>
                <a:gd name="adj" fmla="val 7503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EA6BB10-4211-40A2-DA52-59EE8A899EA8}"/>
              </a:ext>
            </a:extLst>
          </p:cNvPr>
          <p:cNvGrpSpPr/>
          <p:nvPr/>
        </p:nvGrpSpPr>
        <p:grpSpPr>
          <a:xfrm>
            <a:off x="10729731" y="3210354"/>
            <a:ext cx="1378938" cy="3183174"/>
            <a:chOff x="10629063" y="3235521"/>
            <a:chExt cx="1378938" cy="3183174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31744F08-B8DD-E08F-4D98-702EE75AF368}"/>
                </a:ext>
              </a:extLst>
            </p:cNvPr>
            <p:cNvGrpSpPr/>
            <p:nvPr/>
          </p:nvGrpSpPr>
          <p:grpSpPr>
            <a:xfrm>
              <a:off x="10634782" y="3235521"/>
              <a:ext cx="1373219" cy="3154105"/>
              <a:chOff x="10668789" y="3404748"/>
              <a:chExt cx="1373219" cy="3154105"/>
            </a:xfrm>
          </p:grpSpPr>
          <p:pic>
            <p:nvPicPr>
              <p:cNvPr id="11" name="Picture 10" descr="Qr code&#10;&#10;Description automatically generated">
                <a:extLst>
                  <a:ext uri="{FF2B5EF4-FFF2-40B4-BE49-F238E27FC236}">
                    <a16:creationId xmlns:a16="http://schemas.microsoft.com/office/drawing/2014/main" id="{1AD440CF-4DD2-AD76-24EA-98713033AD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29305" y="4004105"/>
                <a:ext cx="1235878" cy="1235878"/>
              </a:xfrm>
              <a:prstGeom prst="rect">
                <a:avLst/>
              </a:prstGeom>
            </p:spPr>
          </p:pic>
          <p:pic>
            <p:nvPicPr>
              <p:cNvPr id="13" name="Picture 12" descr="Graphical user interface, text, application, email&#10;&#10;Description automatically generated">
                <a:extLst>
                  <a:ext uri="{FF2B5EF4-FFF2-40B4-BE49-F238E27FC236}">
                    <a16:creationId xmlns:a16="http://schemas.microsoft.com/office/drawing/2014/main" id="{EBB817EC-83A6-44B8-B25D-453F491C27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95170" y="5473584"/>
                <a:ext cx="1124681" cy="789251"/>
              </a:xfrm>
              <a:prstGeom prst="rect">
                <a:avLst/>
              </a:prstGeom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11B62D4-169A-76E7-B2FD-331C2F9FDC26}"/>
                  </a:ext>
                </a:extLst>
              </p:cNvPr>
              <p:cNvSpPr txBox="1"/>
              <p:nvPr/>
            </p:nvSpPr>
            <p:spPr>
              <a:xfrm>
                <a:off x="10718290" y="5195440"/>
                <a:ext cx="126540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690" dirty="0">
                    <a:hlinkClick r:id="rId8"/>
                  </a:rPr>
                  <a:t>essd.copernicus.org/preprints/essd-2023-31/</a:t>
                </a:r>
                <a:r>
                  <a:rPr lang="en-GB" sz="690" dirty="0"/>
                  <a:t> 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6BD8B84-FF47-1171-29D9-4ACECCA5A817}"/>
                  </a:ext>
                </a:extLst>
              </p:cNvPr>
              <p:cNvSpPr txBox="1"/>
              <p:nvPr/>
            </p:nvSpPr>
            <p:spPr>
              <a:xfrm>
                <a:off x="10668789" y="3404748"/>
                <a:ext cx="136441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b="1" dirty="0">
                    <a:solidFill>
                      <a:srgbClr val="0070C0"/>
                    </a:solidFill>
                  </a:rPr>
                  <a:t>Data paper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75CBF27-6147-E1D9-710F-745F6A244772}"/>
                  </a:ext>
                </a:extLst>
              </p:cNvPr>
              <p:cNvSpPr txBox="1"/>
              <p:nvPr/>
            </p:nvSpPr>
            <p:spPr>
              <a:xfrm>
                <a:off x="10728828" y="6251076"/>
                <a:ext cx="13131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700" dirty="0"/>
                  <a:t>Fontrodona-Bach et al., 2023b </a:t>
                </a:r>
              </a:p>
              <a:p>
                <a:pPr algn="ctr"/>
                <a:r>
                  <a:rPr lang="en-GB" sz="700" dirty="0"/>
                  <a:t>(in review at ESSD)</a:t>
                </a:r>
              </a:p>
            </p:txBody>
          </p: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EFFD3E86-9FB6-9558-AA1C-46D1248852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69356" y="3845388"/>
                <a:ext cx="911" cy="158717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6121C278-03D0-A1C7-A48F-3E84D5226447}"/>
                </a:ext>
              </a:extLst>
            </p:cNvPr>
            <p:cNvSpPr/>
            <p:nvPr/>
          </p:nvSpPr>
          <p:spPr>
            <a:xfrm>
              <a:off x="10629063" y="3263229"/>
              <a:ext cx="1373219" cy="3155466"/>
            </a:xfrm>
            <a:prstGeom prst="roundRect">
              <a:avLst>
                <a:gd name="adj" fmla="val 7503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9" name="Picture 48" descr="Logo&#10;&#10;Description automatically generated">
            <a:extLst>
              <a:ext uri="{FF2B5EF4-FFF2-40B4-BE49-F238E27FC236}">
                <a16:creationId xmlns:a16="http://schemas.microsoft.com/office/drawing/2014/main" id="{AD0BB618-44EF-BFB2-B7F4-3FF711010A6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03" y="161630"/>
            <a:ext cx="553446" cy="774824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305AC270-E4A4-2D53-B225-6CBA6E9BB92D}"/>
              </a:ext>
            </a:extLst>
          </p:cNvPr>
          <p:cNvGrpSpPr/>
          <p:nvPr/>
        </p:nvGrpSpPr>
        <p:grpSpPr>
          <a:xfrm>
            <a:off x="760532" y="50198"/>
            <a:ext cx="1452423" cy="961483"/>
            <a:chOff x="765700" y="3252"/>
            <a:chExt cx="1452423" cy="961483"/>
          </a:xfrm>
        </p:grpSpPr>
        <p:pic>
          <p:nvPicPr>
            <p:cNvPr id="51" name="Picture 50" descr="Qr code&#10;&#10;Description automatically generated">
              <a:extLst>
                <a:ext uri="{FF2B5EF4-FFF2-40B4-BE49-F238E27FC236}">
                  <a16:creationId xmlns:a16="http://schemas.microsoft.com/office/drawing/2014/main" id="{79F20DB6-CC62-4CE5-8BF2-CD30C0C9B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1543" y="275748"/>
              <a:ext cx="613760" cy="613760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F2B1C30-7690-CC10-20B3-F782BF0A397C}"/>
                </a:ext>
              </a:extLst>
            </p:cNvPr>
            <p:cNvSpPr txBox="1"/>
            <p:nvPr/>
          </p:nvSpPr>
          <p:spPr>
            <a:xfrm>
              <a:off x="780293" y="3252"/>
              <a:ext cx="14378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/>
                <a:t>OSPP Participant</a:t>
              </a: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8FC1E57C-5D7C-248C-4796-065F19FB1DD8}"/>
                </a:ext>
              </a:extLst>
            </p:cNvPr>
            <p:cNvSpPr/>
            <p:nvPr/>
          </p:nvSpPr>
          <p:spPr>
            <a:xfrm>
              <a:off x="765700" y="16825"/>
              <a:ext cx="1437830" cy="947910"/>
            </a:xfrm>
            <a:prstGeom prst="roundRect">
              <a:avLst>
                <a:gd name="adj" fmla="val 14913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7" name="Subtitle 2">
            <a:extLst>
              <a:ext uri="{FF2B5EF4-FFF2-40B4-BE49-F238E27FC236}">
                <a16:creationId xmlns:a16="http://schemas.microsoft.com/office/drawing/2014/main" id="{716C0111-AF87-673E-588D-2C4B7D2AA477}"/>
              </a:ext>
            </a:extLst>
          </p:cNvPr>
          <p:cNvSpPr txBox="1">
            <a:spLocks/>
          </p:cNvSpPr>
          <p:nvPr/>
        </p:nvSpPr>
        <p:spPr>
          <a:xfrm>
            <a:off x="3636312" y="622458"/>
            <a:ext cx="6296254" cy="2577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200" b="1" dirty="0">
                <a:ea typeface="Tahoma" panose="020B0604030504040204" pitchFamily="34" charset="0"/>
                <a:cs typeface="Tahoma" panose="020B0604030504040204" pitchFamily="34" charset="0"/>
              </a:rPr>
              <a:t>Adrià Fontrodona-Bach</a:t>
            </a:r>
            <a:r>
              <a:rPr lang="ca-ES" sz="1200" b="1" baseline="30000" dirty="0"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ca-ES" sz="1200" b="1" dirty="0"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a-ES" sz="1200" dirty="0">
                <a:ea typeface="Tahoma" panose="020B0604030504040204" pitchFamily="34" charset="0"/>
                <a:cs typeface="Tahoma" panose="020B0604030504040204" pitchFamily="34" charset="0"/>
              </a:rPr>
              <a:t>Bettina Schaefli</a:t>
            </a:r>
            <a:r>
              <a:rPr lang="ca-ES" sz="1200" baseline="30000" dirty="0"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ca-ES" sz="1200" dirty="0">
                <a:ea typeface="Tahoma" panose="020B0604030504040204" pitchFamily="34" charset="0"/>
                <a:cs typeface="Tahoma" panose="020B0604030504040204" pitchFamily="34" charset="0"/>
              </a:rPr>
              <a:t>, Ross Woods</a:t>
            </a:r>
            <a:r>
              <a:rPr lang="ca-ES" sz="1200" baseline="30000" dirty="0"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ca-ES" sz="1200" dirty="0">
                <a:ea typeface="Tahoma" panose="020B0604030504040204" pitchFamily="34" charset="0"/>
                <a:cs typeface="Tahoma" panose="020B0604030504040204" pitchFamily="34" charset="0"/>
              </a:rPr>
              <a:t>, Ryan Teuling</a:t>
            </a:r>
            <a:r>
              <a:rPr lang="ca-ES" sz="1200" baseline="30000" dirty="0"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ca-ES" sz="1200" dirty="0">
                <a:ea typeface="Tahoma" panose="020B0604030504040204" pitchFamily="34" charset="0"/>
                <a:cs typeface="Tahoma" panose="020B0604030504040204" pitchFamily="34" charset="0"/>
              </a:rPr>
              <a:t> and Josh Larsen</a:t>
            </a:r>
            <a:r>
              <a:rPr lang="ca-ES" sz="1200" baseline="30000" dirty="0"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878044A-676F-C47F-41C4-E6436D34055A}"/>
              </a:ext>
            </a:extLst>
          </p:cNvPr>
          <p:cNvSpPr txBox="1"/>
          <p:nvPr/>
        </p:nvSpPr>
        <p:spPr>
          <a:xfrm>
            <a:off x="2150188" y="836886"/>
            <a:ext cx="870325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" b="1" baseline="30000" dirty="0"/>
              <a:t>1</a:t>
            </a:r>
            <a:r>
              <a:rPr lang="ca-ES" sz="600" b="1" dirty="0"/>
              <a:t> School of Geography, University of Birmingham, UK; </a:t>
            </a:r>
            <a:r>
              <a:rPr lang="ca-ES" sz="600" baseline="30000" dirty="0"/>
              <a:t>2</a:t>
            </a:r>
            <a:r>
              <a:rPr lang="ca-ES" sz="600" dirty="0"/>
              <a:t> Department of Civil Engineering, University of Bristol, UK; </a:t>
            </a:r>
            <a:r>
              <a:rPr lang="ca-ES" sz="600" baseline="30000" dirty="0"/>
              <a:t>3</a:t>
            </a:r>
            <a:r>
              <a:rPr lang="ca-ES" sz="600" dirty="0"/>
              <a:t> Institute of Geography, University of Bern, Switzerland; </a:t>
            </a:r>
            <a:r>
              <a:rPr lang="ca-ES" sz="600" baseline="30000" dirty="0"/>
              <a:t>4</a:t>
            </a:r>
            <a:r>
              <a:rPr lang="ca-ES" sz="600" dirty="0"/>
              <a:t> Hydrology and Quantitative Water Management group, Wageningen University, The Netherlands;</a:t>
            </a:r>
            <a:endParaRPr lang="en-GB" sz="600" dirty="0"/>
          </a:p>
        </p:txBody>
      </p:sp>
      <p:pic>
        <p:nvPicPr>
          <p:cNvPr id="63" name="Picture 4" descr="NERC logo">
            <a:extLst>
              <a:ext uri="{FF2B5EF4-FFF2-40B4-BE49-F238E27FC236}">
                <a16:creationId xmlns:a16="http://schemas.microsoft.com/office/drawing/2014/main" id="{26E48A71-BE3C-2EF3-1C32-6D82655E7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471" y="553098"/>
            <a:ext cx="696783" cy="18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>
            <a:extLst>
              <a:ext uri="{FF2B5EF4-FFF2-40B4-BE49-F238E27FC236}">
                <a16:creationId xmlns:a16="http://schemas.microsoft.com/office/drawing/2014/main" id="{C963394A-2321-AC3D-5EB6-CA5FCDF6C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5441" y="420032"/>
            <a:ext cx="469905" cy="12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4" descr="Text&#10;&#10;Description automatically generated with low confidence">
            <a:extLst>
              <a:ext uri="{FF2B5EF4-FFF2-40B4-BE49-F238E27FC236}">
                <a16:creationId xmlns:a16="http://schemas.microsoft.com/office/drawing/2014/main" id="{AC8FDFC4-05E5-5ECE-0EA9-5A45B78F222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1" t="19253" r="9719" b="22589"/>
          <a:stretch/>
        </p:blipFill>
        <p:spPr>
          <a:xfrm>
            <a:off x="2453430" y="469475"/>
            <a:ext cx="1076158" cy="302419"/>
          </a:xfrm>
          <a:prstGeom prst="rect">
            <a:avLst/>
          </a:prstGeom>
        </p:spPr>
      </p:pic>
      <p:pic>
        <p:nvPicPr>
          <p:cNvPr id="67" name="Picture 8">
            <a:extLst>
              <a:ext uri="{FF2B5EF4-FFF2-40B4-BE49-F238E27FC236}">
                <a16:creationId xmlns:a16="http://schemas.microsoft.com/office/drawing/2014/main" id="{94D3BE42-4D16-C646-210F-E648F6526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clrChange>
              <a:clrFrom>
                <a:srgbClr val="FBFFFE"/>
              </a:clrFrom>
              <a:clrTo>
                <a:srgbClr val="FB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3311" y="6628001"/>
            <a:ext cx="246568" cy="18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AFD32EE4-600B-C736-8AC9-1B56110F9FBF}"/>
              </a:ext>
            </a:extLst>
          </p:cNvPr>
          <p:cNvSpPr txBox="1"/>
          <p:nvPr/>
        </p:nvSpPr>
        <p:spPr>
          <a:xfrm>
            <a:off x="11134635" y="6566446"/>
            <a:ext cx="9273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@Fontro22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C1EEF33-5476-AADB-763C-0D733A659B69}"/>
              </a:ext>
            </a:extLst>
          </p:cNvPr>
          <p:cNvSpPr txBox="1"/>
          <p:nvPr/>
        </p:nvSpPr>
        <p:spPr>
          <a:xfrm>
            <a:off x="10813269" y="6400077"/>
            <a:ext cx="13051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>
                <a:ea typeface="Tahoma" panose="020B0604030504040204" pitchFamily="34" charset="0"/>
                <a:cs typeface="Tahoma" panose="020B0604030504040204" pitchFamily="34" charset="0"/>
                <a:hlinkClick r:id="rId15"/>
              </a:rPr>
              <a:t>axf984@bham.ac.uk</a:t>
            </a:r>
            <a:r>
              <a:rPr lang="en-GB" sz="10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D4DBC33B-4315-BFD3-518D-C4DC5C20CDE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36" y="309728"/>
            <a:ext cx="480060" cy="639488"/>
          </a:xfrm>
          <a:prstGeom prst="rect">
            <a:avLst/>
          </a:prstGeom>
        </p:spPr>
      </p:pic>
      <p:sp>
        <p:nvSpPr>
          <p:cNvPr id="26" name="TextBox 25">
            <a:hlinkClick r:id="rId17" action="ppaction://hlinksldjump"/>
            <a:extLst>
              <a:ext uri="{FF2B5EF4-FFF2-40B4-BE49-F238E27FC236}">
                <a16:creationId xmlns:a16="http://schemas.microsoft.com/office/drawing/2014/main" id="{92EB9EB0-F66E-6693-AEF2-338D4C51E4B8}"/>
              </a:ext>
            </a:extLst>
          </p:cNvPr>
          <p:cNvSpPr txBox="1"/>
          <p:nvPr/>
        </p:nvSpPr>
        <p:spPr>
          <a:xfrm>
            <a:off x="7451195" y="6458724"/>
            <a:ext cx="1631187" cy="338554"/>
          </a:xfrm>
          <a:prstGeom prst="rect">
            <a:avLst/>
          </a:prstGeom>
          <a:solidFill>
            <a:srgbClr val="548235">
              <a:alpha val="50196"/>
            </a:srgbClr>
          </a:solidFill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NH-SWE dataset</a:t>
            </a:r>
          </a:p>
        </p:txBody>
      </p:sp>
      <p:sp>
        <p:nvSpPr>
          <p:cNvPr id="27" name="TextBox 26">
            <a:hlinkClick r:id="rId18" action="ppaction://hlinksldjump"/>
            <a:extLst>
              <a:ext uri="{FF2B5EF4-FFF2-40B4-BE49-F238E27FC236}">
                <a16:creationId xmlns:a16="http://schemas.microsoft.com/office/drawing/2014/main" id="{1C640625-879A-9FD4-4CC3-BF5EC0BF5EC5}"/>
              </a:ext>
            </a:extLst>
          </p:cNvPr>
          <p:cNvSpPr txBox="1"/>
          <p:nvPr/>
        </p:nvSpPr>
        <p:spPr>
          <a:xfrm>
            <a:off x="121896" y="6455675"/>
            <a:ext cx="1327615" cy="338554"/>
          </a:xfrm>
          <a:prstGeom prst="rect">
            <a:avLst/>
          </a:prstGeom>
          <a:solidFill>
            <a:srgbClr val="7030A0">
              <a:alpha val="50196"/>
            </a:srgbClr>
          </a:solidFill>
          <a:ln w="57150" cap="rnd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Background</a:t>
            </a:r>
          </a:p>
        </p:txBody>
      </p:sp>
      <p:sp>
        <p:nvSpPr>
          <p:cNvPr id="28" name="TextBox 27">
            <a:hlinkClick r:id="rId19" action="ppaction://hlinksldjump"/>
            <a:extLst>
              <a:ext uri="{FF2B5EF4-FFF2-40B4-BE49-F238E27FC236}">
                <a16:creationId xmlns:a16="http://schemas.microsoft.com/office/drawing/2014/main" id="{24CFC879-44B1-053B-BC2F-4F5F347DE39C}"/>
              </a:ext>
            </a:extLst>
          </p:cNvPr>
          <p:cNvSpPr txBox="1"/>
          <p:nvPr/>
        </p:nvSpPr>
        <p:spPr>
          <a:xfrm>
            <a:off x="1574913" y="6458241"/>
            <a:ext cx="1753879" cy="338554"/>
          </a:xfrm>
          <a:prstGeom prst="rect">
            <a:avLst/>
          </a:prstGeom>
          <a:solidFill>
            <a:srgbClr val="0070C0">
              <a:alpha val="50196"/>
            </a:srgbClr>
          </a:solidFill>
          <a:ln w="571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Snow Depth data</a:t>
            </a:r>
          </a:p>
        </p:txBody>
      </p:sp>
      <p:sp>
        <p:nvSpPr>
          <p:cNvPr id="29" name="TextBox 28">
            <a:hlinkClick r:id="rId20" action="ppaction://hlinksldjump"/>
            <a:extLst>
              <a:ext uri="{FF2B5EF4-FFF2-40B4-BE49-F238E27FC236}">
                <a16:creationId xmlns:a16="http://schemas.microsoft.com/office/drawing/2014/main" id="{42B67F3B-A2C1-87BD-3CA2-4E509FF99931}"/>
              </a:ext>
            </a:extLst>
          </p:cNvPr>
          <p:cNvSpPr txBox="1"/>
          <p:nvPr/>
        </p:nvSpPr>
        <p:spPr>
          <a:xfrm>
            <a:off x="3439325" y="6457037"/>
            <a:ext cx="2001061" cy="338554"/>
          </a:xfrm>
          <a:prstGeom prst="rect">
            <a:avLst/>
          </a:prstGeom>
          <a:solidFill>
            <a:srgbClr val="C55A11">
              <a:alpha val="50196"/>
            </a:srgbClr>
          </a:solidFill>
          <a:ln w="5715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Model regionalisation</a:t>
            </a:r>
          </a:p>
        </p:txBody>
      </p:sp>
      <p:sp>
        <p:nvSpPr>
          <p:cNvPr id="30" name="TextBox 29">
            <a:hlinkClick r:id="rId21" action="ppaction://hlinksldjump"/>
            <a:extLst>
              <a:ext uri="{FF2B5EF4-FFF2-40B4-BE49-F238E27FC236}">
                <a16:creationId xmlns:a16="http://schemas.microsoft.com/office/drawing/2014/main" id="{3779B7AF-F116-B3E1-2421-EF354D46A63E}"/>
              </a:ext>
            </a:extLst>
          </p:cNvPr>
          <p:cNvSpPr txBox="1"/>
          <p:nvPr/>
        </p:nvSpPr>
        <p:spPr>
          <a:xfrm>
            <a:off x="5616857" y="6458615"/>
            <a:ext cx="1631187" cy="338554"/>
          </a:xfrm>
          <a:prstGeom prst="rect">
            <a:avLst/>
          </a:prstGeom>
          <a:solidFill>
            <a:srgbClr val="FFD966">
              <a:alpha val="50196"/>
            </a:srgb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Model Evaluation</a:t>
            </a:r>
          </a:p>
        </p:txBody>
      </p:sp>
      <p:sp>
        <p:nvSpPr>
          <p:cNvPr id="32" name="TextBox 31">
            <a:hlinkClick r:id="rId22" action="ppaction://hlinksldjump"/>
            <a:extLst>
              <a:ext uri="{FF2B5EF4-FFF2-40B4-BE49-F238E27FC236}">
                <a16:creationId xmlns:a16="http://schemas.microsoft.com/office/drawing/2014/main" id="{84B74F8A-C37E-BC06-8AEC-663DA03AFE93}"/>
              </a:ext>
            </a:extLst>
          </p:cNvPr>
          <p:cNvSpPr txBox="1"/>
          <p:nvPr/>
        </p:nvSpPr>
        <p:spPr>
          <a:xfrm>
            <a:off x="9284293" y="5988537"/>
            <a:ext cx="1250855" cy="276999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rtlCol="0">
            <a:spAutoFit/>
          </a:bodyPr>
          <a:lstStyle/>
          <a:p>
            <a:r>
              <a:rPr lang="en-GB" sz="1200" dirty="0"/>
              <a:t>Back to overview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C6BBF0A-082D-5D7E-A9D8-C1409FA68782}"/>
              </a:ext>
            </a:extLst>
          </p:cNvPr>
          <p:cNvCxnSpPr>
            <a:cxnSpLocks/>
          </p:cNvCxnSpPr>
          <p:nvPr/>
        </p:nvCxnSpPr>
        <p:spPr>
          <a:xfrm flipH="1" flipV="1">
            <a:off x="8889558" y="4611757"/>
            <a:ext cx="1632414" cy="26239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C6B71F8-8003-98EC-A891-75DDEA519B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829" y="1352936"/>
            <a:ext cx="6575672" cy="4614507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7" name="TextBox 6">
            <a:hlinkClick r:id="rId23" action="ppaction://hlinksldjump"/>
            <a:extLst>
              <a:ext uri="{FF2B5EF4-FFF2-40B4-BE49-F238E27FC236}">
                <a16:creationId xmlns:a16="http://schemas.microsoft.com/office/drawing/2014/main" id="{F7922D82-EF88-BC67-D8DD-8112A0A50E61}"/>
              </a:ext>
            </a:extLst>
          </p:cNvPr>
          <p:cNvSpPr txBox="1"/>
          <p:nvPr/>
        </p:nvSpPr>
        <p:spPr>
          <a:xfrm>
            <a:off x="9859617" y="5649889"/>
            <a:ext cx="675531" cy="21544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2140905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F1B15-B47E-36BF-D8C8-78D625B89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4732" y="36227"/>
            <a:ext cx="8607804" cy="670675"/>
          </a:xfrm>
        </p:spPr>
        <p:txBody>
          <a:bodyPr>
            <a:noAutofit/>
          </a:bodyPr>
          <a:lstStyle/>
          <a:p>
            <a:pPr algn="ctr"/>
            <a:r>
              <a:rPr lang="en-GB" sz="2000" b="1" dirty="0">
                <a:solidFill>
                  <a:srgbClr val="0070C0"/>
                </a:solidFill>
              </a:rPr>
              <a:t>NH-SWE: A new Northern Hemisphere Snow Water Equivalent dataset </a:t>
            </a:r>
            <a:br>
              <a:rPr lang="en-GB" sz="2000" b="1" dirty="0">
                <a:solidFill>
                  <a:srgbClr val="0070C0"/>
                </a:solidFill>
              </a:rPr>
            </a:br>
            <a:r>
              <a:rPr lang="en-GB" sz="2000" b="1" dirty="0">
                <a:solidFill>
                  <a:srgbClr val="0070C0"/>
                </a:solidFill>
              </a:rPr>
              <a:t>based on in-situ snow depth time series (1950-2022)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E9015AE-5764-C081-AC3B-DAD207A2993D}"/>
              </a:ext>
            </a:extLst>
          </p:cNvPr>
          <p:cNvGrpSpPr/>
          <p:nvPr/>
        </p:nvGrpSpPr>
        <p:grpSpPr>
          <a:xfrm>
            <a:off x="10717358" y="94887"/>
            <a:ext cx="1464883" cy="3057829"/>
            <a:chOff x="10633468" y="136832"/>
            <a:chExt cx="1464883" cy="3057829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804FF56E-E564-060B-D730-820295A29695}"/>
                </a:ext>
              </a:extLst>
            </p:cNvPr>
            <p:cNvGrpSpPr/>
            <p:nvPr/>
          </p:nvGrpSpPr>
          <p:grpSpPr>
            <a:xfrm>
              <a:off x="10648065" y="136832"/>
              <a:ext cx="1450286" cy="3021375"/>
              <a:chOff x="10655903" y="245987"/>
              <a:chExt cx="1450286" cy="3021375"/>
            </a:xfrm>
          </p:grpSpPr>
          <p:pic>
            <p:nvPicPr>
              <p:cNvPr id="15" name="Picture 14" descr="Graphical user interface, text, application, email&#10;&#10;Description automatically generated">
                <a:extLst>
                  <a:ext uri="{FF2B5EF4-FFF2-40B4-BE49-F238E27FC236}">
                    <a16:creationId xmlns:a16="http://schemas.microsoft.com/office/drawing/2014/main" id="{A3E343CD-BDB3-9F10-EB97-920CE91D57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28828" y="2324383"/>
                <a:ext cx="1226930" cy="757624"/>
              </a:xfrm>
              <a:prstGeom prst="rect">
                <a:avLst/>
              </a:prstGeom>
            </p:spPr>
          </p:pic>
          <p:pic>
            <p:nvPicPr>
              <p:cNvPr id="17" name="Picture 16" descr="Qr code&#10;&#10;Description automatically generated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EE59F687-346B-FC4A-488C-D3575B1446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91777" y="874021"/>
                <a:ext cx="1265008" cy="1265008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B83C29C-E8C7-B264-1669-4BFFEA17AEA4}"/>
                  </a:ext>
                </a:extLst>
              </p:cNvPr>
              <p:cNvSpPr txBox="1"/>
              <p:nvPr/>
            </p:nvSpPr>
            <p:spPr>
              <a:xfrm>
                <a:off x="10826913" y="245987"/>
                <a:ext cx="10020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b="1" dirty="0">
                    <a:solidFill>
                      <a:srgbClr val="0070C0"/>
                    </a:solidFill>
                  </a:rPr>
                  <a:t>Dataset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FE4040F-CE66-4132-4DD4-2263441A7E94}"/>
                  </a:ext>
                </a:extLst>
              </p:cNvPr>
              <p:cNvSpPr txBox="1"/>
              <p:nvPr/>
            </p:nvSpPr>
            <p:spPr>
              <a:xfrm>
                <a:off x="10655903" y="2109057"/>
                <a:ext cx="145028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800" dirty="0">
                    <a:hlinkClick r:id="rId5"/>
                  </a:rPr>
                  <a:t>zenodo.org/record/</a:t>
                </a:r>
                <a:r>
                  <a:rPr lang="en-GB" sz="800" b="0" i="0" strike="noStrike" dirty="0">
                    <a:effectLst/>
                    <a:hlinkClick r:id="rId5"/>
                  </a:rPr>
                  <a:t>7515603</a:t>
                </a:r>
                <a:r>
                  <a:rPr lang="en-GB" sz="800" b="0" i="0" strike="noStrike" dirty="0">
                    <a:effectLst/>
                  </a:rPr>
                  <a:t> </a:t>
                </a:r>
                <a:r>
                  <a:rPr lang="en-GB" sz="800" strike="noStrike" dirty="0"/>
                  <a:t> </a:t>
                </a:r>
                <a:endParaRPr lang="en-GB" sz="800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73EB5C8-3A02-5D62-824D-250BAC37D2E2}"/>
                  </a:ext>
                </a:extLst>
              </p:cNvPr>
              <p:cNvSpPr txBox="1"/>
              <p:nvPr/>
            </p:nvSpPr>
            <p:spPr>
              <a:xfrm>
                <a:off x="10683349" y="3067307"/>
                <a:ext cx="1289135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700" dirty="0"/>
                  <a:t>Fontrodona-Bach et al., 2023a</a:t>
                </a:r>
              </a:p>
            </p:txBody>
          </p: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1ED86610-31E8-3A76-4990-A3B099646D7A}"/>
                  </a:ext>
                </a:extLst>
              </p:cNvPr>
              <p:cNvCxnSpPr>
                <a:cxnSpLocks/>
                <a:stCxn id="18" idx="2"/>
                <a:endCxn id="17" idx="0"/>
              </p:cNvCxnSpPr>
              <p:nvPr/>
            </p:nvCxnSpPr>
            <p:spPr>
              <a:xfrm flipH="1">
                <a:off x="11324281" y="646097"/>
                <a:ext cx="3635" cy="227924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D96E701E-F9DE-EC8E-8DC0-471237F49E7B}"/>
                </a:ext>
              </a:extLst>
            </p:cNvPr>
            <p:cNvSpPr/>
            <p:nvPr/>
          </p:nvSpPr>
          <p:spPr>
            <a:xfrm>
              <a:off x="10633468" y="136832"/>
              <a:ext cx="1373219" cy="3057829"/>
            </a:xfrm>
            <a:prstGeom prst="roundRect">
              <a:avLst>
                <a:gd name="adj" fmla="val 7503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EA6BB10-4211-40A2-DA52-59EE8A899EA8}"/>
              </a:ext>
            </a:extLst>
          </p:cNvPr>
          <p:cNvGrpSpPr/>
          <p:nvPr/>
        </p:nvGrpSpPr>
        <p:grpSpPr>
          <a:xfrm>
            <a:off x="10729731" y="3210354"/>
            <a:ext cx="1378938" cy="3183174"/>
            <a:chOff x="10629063" y="3235521"/>
            <a:chExt cx="1378938" cy="3183174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31744F08-B8DD-E08F-4D98-702EE75AF368}"/>
                </a:ext>
              </a:extLst>
            </p:cNvPr>
            <p:cNvGrpSpPr/>
            <p:nvPr/>
          </p:nvGrpSpPr>
          <p:grpSpPr>
            <a:xfrm>
              <a:off x="10634782" y="3235521"/>
              <a:ext cx="1373219" cy="3154105"/>
              <a:chOff x="10668789" y="3404748"/>
              <a:chExt cx="1373219" cy="3154105"/>
            </a:xfrm>
          </p:grpSpPr>
          <p:pic>
            <p:nvPicPr>
              <p:cNvPr id="11" name="Picture 10" descr="Qr code&#10;&#10;Description automatically generated">
                <a:extLst>
                  <a:ext uri="{FF2B5EF4-FFF2-40B4-BE49-F238E27FC236}">
                    <a16:creationId xmlns:a16="http://schemas.microsoft.com/office/drawing/2014/main" id="{1AD440CF-4DD2-AD76-24EA-98713033AD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29305" y="4004105"/>
                <a:ext cx="1235878" cy="1235878"/>
              </a:xfrm>
              <a:prstGeom prst="rect">
                <a:avLst/>
              </a:prstGeom>
            </p:spPr>
          </p:pic>
          <p:pic>
            <p:nvPicPr>
              <p:cNvPr id="13" name="Picture 12" descr="Graphical user interface, text, application, email&#10;&#10;Description automatically generated">
                <a:extLst>
                  <a:ext uri="{FF2B5EF4-FFF2-40B4-BE49-F238E27FC236}">
                    <a16:creationId xmlns:a16="http://schemas.microsoft.com/office/drawing/2014/main" id="{EBB817EC-83A6-44B8-B25D-453F491C27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95170" y="5473584"/>
                <a:ext cx="1124681" cy="789251"/>
              </a:xfrm>
              <a:prstGeom prst="rect">
                <a:avLst/>
              </a:prstGeom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11B62D4-169A-76E7-B2FD-331C2F9FDC26}"/>
                  </a:ext>
                </a:extLst>
              </p:cNvPr>
              <p:cNvSpPr txBox="1"/>
              <p:nvPr/>
            </p:nvSpPr>
            <p:spPr>
              <a:xfrm>
                <a:off x="10718290" y="5195440"/>
                <a:ext cx="126540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690" dirty="0">
                    <a:hlinkClick r:id="rId8"/>
                  </a:rPr>
                  <a:t>essd.copernicus.org/preprints/essd-2023-31/</a:t>
                </a:r>
                <a:r>
                  <a:rPr lang="en-GB" sz="690" dirty="0"/>
                  <a:t> 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6BD8B84-FF47-1171-29D9-4ACECCA5A817}"/>
                  </a:ext>
                </a:extLst>
              </p:cNvPr>
              <p:cNvSpPr txBox="1"/>
              <p:nvPr/>
            </p:nvSpPr>
            <p:spPr>
              <a:xfrm>
                <a:off x="10668789" y="3404748"/>
                <a:ext cx="136441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b="1" dirty="0">
                    <a:solidFill>
                      <a:srgbClr val="0070C0"/>
                    </a:solidFill>
                  </a:rPr>
                  <a:t>Data paper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75CBF27-6147-E1D9-710F-745F6A244772}"/>
                  </a:ext>
                </a:extLst>
              </p:cNvPr>
              <p:cNvSpPr txBox="1"/>
              <p:nvPr/>
            </p:nvSpPr>
            <p:spPr>
              <a:xfrm>
                <a:off x="10728828" y="6251076"/>
                <a:ext cx="13131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700" dirty="0"/>
                  <a:t>Fontrodona-Bach et al., 2023b </a:t>
                </a:r>
              </a:p>
              <a:p>
                <a:pPr algn="ctr"/>
                <a:r>
                  <a:rPr lang="en-GB" sz="700" dirty="0"/>
                  <a:t>(in review at ESSD)</a:t>
                </a:r>
              </a:p>
            </p:txBody>
          </p: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EFFD3E86-9FB6-9558-AA1C-46D1248852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69356" y="3845388"/>
                <a:ext cx="911" cy="158717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6121C278-03D0-A1C7-A48F-3E84D5226447}"/>
                </a:ext>
              </a:extLst>
            </p:cNvPr>
            <p:cNvSpPr/>
            <p:nvPr/>
          </p:nvSpPr>
          <p:spPr>
            <a:xfrm>
              <a:off x="10629063" y="3263229"/>
              <a:ext cx="1373219" cy="3155466"/>
            </a:xfrm>
            <a:prstGeom prst="roundRect">
              <a:avLst>
                <a:gd name="adj" fmla="val 7503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9" name="Picture 48" descr="Logo&#10;&#10;Description automatically generated">
            <a:extLst>
              <a:ext uri="{FF2B5EF4-FFF2-40B4-BE49-F238E27FC236}">
                <a16:creationId xmlns:a16="http://schemas.microsoft.com/office/drawing/2014/main" id="{AD0BB618-44EF-BFB2-B7F4-3FF711010A6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03" y="161630"/>
            <a:ext cx="553446" cy="774824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305AC270-E4A4-2D53-B225-6CBA6E9BB92D}"/>
              </a:ext>
            </a:extLst>
          </p:cNvPr>
          <p:cNvGrpSpPr/>
          <p:nvPr/>
        </p:nvGrpSpPr>
        <p:grpSpPr>
          <a:xfrm>
            <a:off x="760532" y="50198"/>
            <a:ext cx="1452423" cy="961483"/>
            <a:chOff x="765700" y="3252"/>
            <a:chExt cx="1452423" cy="961483"/>
          </a:xfrm>
        </p:grpSpPr>
        <p:pic>
          <p:nvPicPr>
            <p:cNvPr id="51" name="Picture 50" descr="Qr code&#10;&#10;Description automatically generated">
              <a:extLst>
                <a:ext uri="{FF2B5EF4-FFF2-40B4-BE49-F238E27FC236}">
                  <a16:creationId xmlns:a16="http://schemas.microsoft.com/office/drawing/2014/main" id="{79F20DB6-CC62-4CE5-8BF2-CD30C0C9B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1543" y="275748"/>
              <a:ext cx="613760" cy="613760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F2B1C30-7690-CC10-20B3-F782BF0A397C}"/>
                </a:ext>
              </a:extLst>
            </p:cNvPr>
            <p:cNvSpPr txBox="1"/>
            <p:nvPr/>
          </p:nvSpPr>
          <p:spPr>
            <a:xfrm>
              <a:off x="780293" y="3252"/>
              <a:ext cx="14378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/>
                <a:t>OSPP Participant</a:t>
              </a: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8FC1E57C-5D7C-248C-4796-065F19FB1DD8}"/>
                </a:ext>
              </a:extLst>
            </p:cNvPr>
            <p:cNvSpPr/>
            <p:nvPr/>
          </p:nvSpPr>
          <p:spPr>
            <a:xfrm>
              <a:off x="765700" y="16825"/>
              <a:ext cx="1437830" cy="947910"/>
            </a:xfrm>
            <a:prstGeom prst="roundRect">
              <a:avLst>
                <a:gd name="adj" fmla="val 14913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7" name="Subtitle 2">
            <a:extLst>
              <a:ext uri="{FF2B5EF4-FFF2-40B4-BE49-F238E27FC236}">
                <a16:creationId xmlns:a16="http://schemas.microsoft.com/office/drawing/2014/main" id="{716C0111-AF87-673E-588D-2C4B7D2AA477}"/>
              </a:ext>
            </a:extLst>
          </p:cNvPr>
          <p:cNvSpPr txBox="1">
            <a:spLocks/>
          </p:cNvSpPr>
          <p:nvPr/>
        </p:nvSpPr>
        <p:spPr>
          <a:xfrm>
            <a:off x="3636312" y="622458"/>
            <a:ext cx="6296254" cy="2577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200" b="1" dirty="0">
                <a:ea typeface="Tahoma" panose="020B0604030504040204" pitchFamily="34" charset="0"/>
                <a:cs typeface="Tahoma" panose="020B0604030504040204" pitchFamily="34" charset="0"/>
              </a:rPr>
              <a:t>Adrià Fontrodona-Bach</a:t>
            </a:r>
            <a:r>
              <a:rPr lang="ca-ES" sz="1200" b="1" baseline="30000" dirty="0"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ca-ES" sz="1200" b="1" dirty="0"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a-ES" sz="1200" dirty="0">
                <a:ea typeface="Tahoma" panose="020B0604030504040204" pitchFamily="34" charset="0"/>
                <a:cs typeface="Tahoma" panose="020B0604030504040204" pitchFamily="34" charset="0"/>
              </a:rPr>
              <a:t>Bettina Schaefli</a:t>
            </a:r>
            <a:r>
              <a:rPr lang="ca-ES" sz="1200" baseline="30000" dirty="0"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ca-ES" sz="1200" dirty="0">
                <a:ea typeface="Tahoma" panose="020B0604030504040204" pitchFamily="34" charset="0"/>
                <a:cs typeface="Tahoma" panose="020B0604030504040204" pitchFamily="34" charset="0"/>
              </a:rPr>
              <a:t>, Ross Woods</a:t>
            </a:r>
            <a:r>
              <a:rPr lang="ca-ES" sz="1200" baseline="30000" dirty="0"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ca-ES" sz="1200" dirty="0">
                <a:ea typeface="Tahoma" panose="020B0604030504040204" pitchFamily="34" charset="0"/>
                <a:cs typeface="Tahoma" panose="020B0604030504040204" pitchFamily="34" charset="0"/>
              </a:rPr>
              <a:t>, Ryan Teuling</a:t>
            </a:r>
            <a:r>
              <a:rPr lang="ca-ES" sz="1200" baseline="30000" dirty="0"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ca-ES" sz="1200" dirty="0">
                <a:ea typeface="Tahoma" panose="020B0604030504040204" pitchFamily="34" charset="0"/>
                <a:cs typeface="Tahoma" panose="020B0604030504040204" pitchFamily="34" charset="0"/>
              </a:rPr>
              <a:t> and Josh Larsen</a:t>
            </a:r>
            <a:r>
              <a:rPr lang="ca-ES" sz="1200" baseline="30000" dirty="0"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878044A-676F-C47F-41C4-E6436D34055A}"/>
              </a:ext>
            </a:extLst>
          </p:cNvPr>
          <p:cNvSpPr txBox="1"/>
          <p:nvPr/>
        </p:nvSpPr>
        <p:spPr>
          <a:xfrm>
            <a:off x="2150188" y="836886"/>
            <a:ext cx="870325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" b="1" baseline="30000" dirty="0"/>
              <a:t>1</a:t>
            </a:r>
            <a:r>
              <a:rPr lang="ca-ES" sz="600" b="1" dirty="0"/>
              <a:t> School of Geography, University of Birmingham, UK; </a:t>
            </a:r>
            <a:r>
              <a:rPr lang="ca-ES" sz="600" baseline="30000" dirty="0"/>
              <a:t>2</a:t>
            </a:r>
            <a:r>
              <a:rPr lang="ca-ES" sz="600" dirty="0"/>
              <a:t> Department of Civil Engineering, University of Bristol, UK; </a:t>
            </a:r>
            <a:r>
              <a:rPr lang="ca-ES" sz="600" baseline="30000" dirty="0"/>
              <a:t>3</a:t>
            </a:r>
            <a:r>
              <a:rPr lang="ca-ES" sz="600" dirty="0"/>
              <a:t> Institute of Geography, University of Bern, Switzerland; </a:t>
            </a:r>
            <a:r>
              <a:rPr lang="ca-ES" sz="600" baseline="30000" dirty="0"/>
              <a:t>4</a:t>
            </a:r>
            <a:r>
              <a:rPr lang="ca-ES" sz="600" dirty="0"/>
              <a:t> Hydrology and Quantitative Water Management group, Wageningen University, The Netherlands;</a:t>
            </a:r>
            <a:endParaRPr lang="en-GB" sz="600" dirty="0"/>
          </a:p>
        </p:txBody>
      </p:sp>
      <p:pic>
        <p:nvPicPr>
          <p:cNvPr id="63" name="Picture 4" descr="NERC logo">
            <a:extLst>
              <a:ext uri="{FF2B5EF4-FFF2-40B4-BE49-F238E27FC236}">
                <a16:creationId xmlns:a16="http://schemas.microsoft.com/office/drawing/2014/main" id="{26E48A71-BE3C-2EF3-1C32-6D82655E7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471" y="553098"/>
            <a:ext cx="696783" cy="18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>
            <a:extLst>
              <a:ext uri="{FF2B5EF4-FFF2-40B4-BE49-F238E27FC236}">
                <a16:creationId xmlns:a16="http://schemas.microsoft.com/office/drawing/2014/main" id="{C963394A-2321-AC3D-5EB6-CA5FCDF6C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5441" y="420032"/>
            <a:ext cx="469905" cy="12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4" descr="Text&#10;&#10;Description automatically generated with low confidence">
            <a:extLst>
              <a:ext uri="{FF2B5EF4-FFF2-40B4-BE49-F238E27FC236}">
                <a16:creationId xmlns:a16="http://schemas.microsoft.com/office/drawing/2014/main" id="{AC8FDFC4-05E5-5ECE-0EA9-5A45B78F222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1" t="19253" r="9719" b="22589"/>
          <a:stretch/>
        </p:blipFill>
        <p:spPr>
          <a:xfrm>
            <a:off x="2453430" y="469475"/>
            <a:ext cx="1076158" cy="302419"/>
          </a:xfrm>
          <a:prstGeom prst="rect">
            <a:avLst/>
          </a:prstGeom>
        </p:spPr>
      </p:pic>
      <p:pic>
        <p:nvPicPr>
          <p:cNvPr id="67" name="Picture 8">
            <a:extLst>
              <a:ext uri="{FF2B5EF4-FFF2-40B4-BE49-F238E27FC236}">
                <a16:creationId xmlns:a16="http://schemas.microsoft.com/office/drawing/2014/main" id="{94D3BE42-4D16-C646-210F-E648F6526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clrChange>
              <a:clrFrom>
                <a:srgbClr val="FBFFFE"/>
              </a:clrFrom>
              <a:clrTo>
                <a:srgbClr val="FB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3311" y="6628001"/>
            <a:ext cx="246568" cy="18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AFD32EE4-600B-C736-8AC9-1B56110F9FBF}"/>
              </a:ext>
            </a:extLst>
          </p:cNvPr>
          <p:cNvSpPr txBox="1"/>
          <p:nvPr/>
        </p:nvSpPr>
        <p:spPr>
          <a:xfrm>
            <a:off x="11134635" y="6566446"/>
            <a:ext cx="9273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@Fontro22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C1EEF33-5476-AADB-763C-0D733A659B69}"/>
              </a:ext>
            </a:extLst>
          </p:cNvPr>
          <p:cNvSpPr txBox="1"/>
          <p:nvPr/>
        </p:nvSpPr>
        <p:spPr>
          <a:xfrm>
            <a:off x="10813269" y="6400077"/>
            <a:ext cx="13051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>
                <a:ea typeface="Tahoma" panose="020B0604030504040204" pitchFamily="34" charset="0"/>
                <a:cs typeface="Tahoma" panose="020B0604030504040204" pitchFamily="34" charset="0"/>
                <a:hlinkClick r:id="rId15"/>
              </a:rPr>
              <a:t>axf984@bham.ac.uk</a:t>
            </a:r>
            <a:r>
              <a:rPr lang="en-GB" sz="10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D4DBC33B-4315-BFD3-518D-C4DC5C20CDE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36" y="309728"/>
            <a:ext cx="480060" cy="639488"/>
          </a:xfrm>
          <a:prstGeom prst="rect">
            <a:avLst/>
          </a:prstGeom>
        </p:spPr>
      </p:pic>
      <p:sp>
        <p:nvSpPr>
          <p:cNvPr id="26" name="TextBox 25">
            <a:hlinkClick r:id="rId17" action="ppaction://hlinksldjump"/>
            <a:extLst>
              <a:ext uri="{FF2B5EF4-FFF2-40B4-BE49-F238E27FC236}">
                <a16:creationId xmlns:a16="http://schemas.microsoft.com/office/drawing/2014/main" id="{92EB9EB0-F66E-6693-AEF2-338D4C51E4B8}"/>
              </a:ext>
            </a:extLst>
          </p:cNvPr>
          <p:cNvSpPr txBox="1"/>
          <p:nvPr/>
        </p:nvSpPr>
        <p:spPr>
          <a:xfrm>
            <a:off x="7451195" y="6458724"/>
            <a:ext cx="1631187" cy="338554"/>
          </a:xfrm>
          <a:prstGeom prst="rect">
            <a:avLst/>
          </a:prstGeom>
          <a:solidFill>
            <a:srgbClr val="548235">
              <a:alpha val="50196"/>
            </a:srgbClr>
          </a:solidFill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NH-SWE dataset</a:t>
            </a:r>
          </a:p>
        </p:txBody>
      </p:sp>
      <p:sp>
        <p:nvSpPr>
          <p:cNvPr id="27" name="TextBox 26">
            <a:hlinkClick r:id="rId18" action="ppaction://hlinksldjump"/>
            <a:extLst>
              <a:ext uri="{FF2B5EF4-FFF2-40B4-BE49-F238E27FC236}">
                <a16:creationId xmlns:a16="http://schemas.microsoft.com/office/drawing/2014/main" id="{1C640625-879A-9FD4-4CC3-BF5EC0BF5EC5}"/>
              </a:ext>
            </a:extLst>
          </p:cNvPr>
          <p:cNvSpPr txBox="1"/>
          <p:nvPr/>
        </p:nvSpPr>
        <p:spPr>
          <a:xfrm>
            <a:off x="121896" y="6455675"/>
            <a:ext cx="1327615" cy="338554"/>
          </a:xfrm>
          <a:prstGeom prst="rect">
            <a:avLst/>
          </a:prstGeom>
          <a:solidFill>
            <a:srgbClr val="7030A0">
              <a:alpha val="50196"/>
            </a:srgbClr>
          </a:solidFill>
          <a:ln w="57150" cap="rnd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Background</a:t>
            </a:r>
          </a:p>
        </p:txBody>
      </p:sp>
      <p:sp>
        <p:nvSpPr>
          <p:cNvPr id="28" name="TextBox 27">
            <a:hlinkClick r:id="rId19" action="ppaction://hlinksldjump"/>
            <a:extLst>
              <a:ext uri="{FF2B5EF4-FFF2-40B4-BE49-F238E27FC236}">
                <a16:creationId xmlns:a16="http://schemas.microsoft.com/office/drawing/2014/main" id="{24CFC879-44B1-053B-BC2F-4F5F347DE39C}"/>
              </a:ext>
            </a:extLst>
          </p:cNvPr>
          <p:cNvSpPr txBox="1"/>
          <p:nvPr/>
        </p:nvSpPr>
        <p:spPr>
          <a:xfrm>
            <a:off x="1574913" y="6458241"/>
            <a:ext cx="1753879" cy="338554"/>
          </a:xfrm>
          <a:prstGeom prst="rect">
            <a:avLst/>
          </a:prstGeom>
          <a:solidFill>
            <a:srgbClr val="0070C0">
              <a:alpha val="50196"/>
            </a:srgbClr>
          </a:solidFill>
          <a:ln w="571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Snow Depth data</a:t>
            </a:r>
          </a:p>
        </p:txBody>
      </p:sp>
      <p:sp>
        <p:nvSpPr>
          <p:cNvPr id="29" name="TextBox 28">
            <a:hlinkClick r:id="rId20" action="ppaction://hlinksldjump"/>
            <a:extLst>
              <a:ext uri="{FF2B5EF4-FFF2-40B4-BE49-F238E27FC236}">
                <a16:creationId xmlns:a16="http://schemas.microsoft.com/office/drawing/2014/main" id="{42B67F3B-A2C1-87BD-3CA2-4E509FF99931}"/>
              </a:ext>
            </a:extLst>
          </p:cNvPr>
          <p:cNvSpPr txBox="1"/>
          <p:nvPr/>
        </p:nvSpPr>
        <p:spPr>
          <a:xfrm>
            <a:off x="3439325" y="6457037"/>
            <a:ext cx="2001061" cy="338554"/>
          </a:xfrm>
          <a:prstGeom prst="rect">
            <a:avLst/>
          </a:prstGeom>
          <a:solidFill>
            <a:srgbClr val="C55A11">
              <a:alpha val="50196"/>
            </a:srgbClr>
          </a:solidFill>
          <a:ln w="5715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Model regionalisation</a:t>
            </a:r>
          </a:p>
        </p:txBody>
      </p:sp>
      <p:sp>
        <p:nvSpPr>
          <p:cNvPr id="30" name="TextBox 29">
            <a:hlinkClick r:id="rId21" action="ppaction://hlinksldjump"/>
            <a:extLst>
              <a:ext uri="{FF2B5EF4-FFF2-40B4-BE49-F238E27FC236}">
                <a16:creationId xmlns:a16="http://schemas.microsoft.com/office/drawing/2014/main" id="{3779B7AF-F116-B3E1-2421-EF354D46A63E}"/>
              </a:ext>
            </a:extLst>
          </p:cNvPr>
          <p:cNvSpPr txBox="1"/>
          <p:nvPr/>
        </p:nvSpPr>
        <p:spPr>
          <a:xfrm>
            <a:off x="5616857" y="6458615"/>
            <a:ext cx="1631187" cy="338554"/>
          </a:xfrm>
          <a:prstGeom prst="rect">
            <a:avLst/>
          </a:prstGeom>
          <a:solidFill>
            <a:srgbClr val="FFD966">
              <a:alpha val="50196"/>
            </a:srgb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Model Evaluation</a:t>
            </a:r>
          </a:p>
        </p:txBody>
      </p:sp>
      <p:sp>
        <p:nvSpPr>
          <p:cNvPr id="32" name="TextBox 31">
            <a:hlinkClick r:id="rId22" action="ppaction://hlinksldjump"/>
            <a:extLst>
              <a:ext uri="{FF2B5EF4-FFF2-40B4-BE49-F238E27FC236}">
                <a16:creationId xmlns:a16="http://schemas.microsoft.com/office/drawing/2014/main" id="{84B74F8A-C37E-BC06-8AEC-663DA03AFE93}"/>
              </a:ext>
            </a:extLst>
          </p:cNvPr>
          <p:cNvSpPr txBox="1"/>
          <p:nvPr/>
        </p:nvSpPr>
        <p:spPr>
          <a:xfrm>
            <a:off x="9284293" y="5988537"/>
            <a:ext cx="1250855" cy="276999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rtlCol="0">
            <a:spAutoFit/>
          </a:bodyPr>
          <a:lstStyle/>
          <a:p>
            <a:r>
              <a:rPr lang="en-GB" sz="1200" dirty="0"/>
              <a:t>Back to overview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EF04CE-DE30-6EF8-A6AE-EADE33ED0BCF}"/>
              </a:ext>
            </a:extLst>
          </p:cNvPr>
          <p:cNvSpPr txBox="1"/>
          <p:nvPr/>
        </p:nvSpPr>
        <p:spPr>
          <a:xfrm>
            <a:off x="295054" y="1690711"/>
            <a:ext cx="929641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References:</a:t>
            </a:r>
          </a:p>
          <a:p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333333"/>
                </a:solidFill>
                <a:effectLst/>
              </a:rPr>
              <a:t>Fontrodona-Bach, Adrià, Schaefli, Bettina, Woods, Ross, </a:t>
            </a:r>
            <a:r>
              <a:rPr lang="en-GB" sz="1400" dirty="0" err="1">
                <a:solidFill>
                  <a:srgbClr val="333333"/>
                </a:solidFill>
                <a:effectLst/>
              </a:rPr>
              <a:t>Teuling</a:t>
            </a:r>
            <a:r>
              <a:rPr lang="en-GB" sz="1400" dirty="0">
                <a:solidFill>
                  <a:srgbClr val="333333"/>
                </a:solidFill>
                <a:effectLst/>
              </a:rPr>
              <a:t>, </a:t>
            </a:r>
            <a:r>
              <a:rPr lang="en-GB" sz="1400" dirty="0" err="1">
                <a:solidFill>
                  <a:srgbClr val="333333"/>
                </a:solidFill>
                <a:effectLst/>
              </a:rPr>
              <a:t>Adriaan</a:t>
            </a:r>
            <a:r>
              <a:rPr lang="en-GB" sz="1400" dirty="0">
                <a:solidFill>
                  <a:srgbClr val="333333"/>
                </a:solidFill>
                <a:effectLst/>
              </a:rPr>
              <a:t> J, &amp; Larsen, Joshua R. (2023). NH-SWE: Northern Hemisphere Snow Water Equivalent dataset based on in-situ snow depth time series and the regionalisation of the </a:t>
            </a:r>
            <a:r>
              <a:rPr lang="el-GR" sz="1400" dirty="0">
                <a:solidFill>
                  <a:srgbClr val="333333"/>
                </a:solidFill>
                <a:effectLst/>
              </a:rPr>
              <a:t>Δ</a:t>
            </a:r>
            <a:r>
              <a:rPr lang="en-GB" sz="1400" dirty="0">
                <a:solidFill>
                  <a:srgbClr val="333333"/>
                </a:solidFill>
                <a:effectLst/>
              </a:rPr>
              <a:t>SNOW model [Data set]. </a:t>
            </a:r>
            <a:r>
              <a:rPr lang="en-GB" sz="1400" dirty="0" err="1">
                <a:solidFill>
                  <a:srgbClr val="333333"/>
                </a:solidFill>
                <a:effectLst/>
              </a:rPr>
              <a:t>Zenodo</a:t>
            </a:r>
            <a:r>
              <a:rPr lang="en-GB" sz="1400" dirty="0">
                <a:solidFill>
                  <a:srgbClr val="333333"/>
                </a:solidFill>
                <a:effectLst/>
              </a:rPr>
              <a:t>. </a:t>
            </a:r>
            <a:r>
              <a:rPr lang="en-GB" sz="1400" dirty="0">
                <a:solidFill>
                  <a:srgbClr val="333333"/>
                </a:solidFill>
                <a:effectLst/>
                <a:hlinkClick r:id="rId23"/>
              </a:rPr>
              <a:t>https://doi.org/10.5281/zenodo.7565252</a:t>
            </a:r>
            <a:r>
              <a:rPr lang="en-GB" sz="1400" dirty="0">
                <a:solidFill>
                  <a:srgbClr val="333333"/>
                </a:solidFill>
                <a:effectLst/>
              </a:rPr>
              <a:t> </a:t>
            </a:r>
          </a:p>
          <a:p>
            <a:endParaRPr lang="en-GB" sz="1400" dirty="0">
              <a:solidFill>
                <a:srgbClr val="222222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222222"/>
                </a:solidFill>
                <a:effectLst/>
              </a:rPr>
              <a:t>Fontrodona-Bach, A., Schaefli, B., Woods, R., </a:t>
            </a:r>
            <a:r>
              <a:rPr lang="en-GB" sz="1400" dirty="0" err="1">
                <a:solidFill>
                  <a:srgbClr val="222222"/>
                </a:solidFill>
                <a:effectLst/>
              </a:rPr>
              <a:t>Teuling</a:t>
            </a:r>
            <a:r>
              <a:rPr lang="en-GB" sz="1400" dirty="0">
                <a:solidFill>
                  <a:srgbClr val="222222"/>
                </a:solidFill>
                <a:effectLst/>
              </a:rPr>
              <a:t>, A. J., &amp; Larsen, J. R. (2023). NH-SWE: Northern Hemisphere Snow Water Equivalent dataset based on in-situ snow depth time series. </a:t>
            </a:r>
            <a:r>
              <a:rPr lang="en-GB" sz="1400" i="1" dirty="0">
                <a:solidFill>
                  <a:srgbClr val="222222"/>
                </a:solidFill>
                <a:effectLst/>
              </a:rPr>
              <a:t>Earth System Science Data Discussions</a:t>
            </a:r>
            <a:r>
              <a:rPr lang="en-GB" sz="1400" dirty="0">
                <a:solidFill>
                  <a:srgbClr val="222222"/>
                </a:solidFill>
                <a:effectLst/>
              </a:rPr>
              <a:t>, </a:t>
            </a:r>
            <a:r>
              <a:rPr lang="en-GB" sz="1400" i="1" dirty="0">
                <a:solidFill>
                  <a:srgbClr val="222222"/>
                </a:solidFill>
                <a:effectLst/>
              </a:rPr>
              <a:t>2023</a:t>
            </a:r>
            <a:r>
              <a:rPr lang="en-GB" sz="1400" dirty="0">
                <a:solidFill>
                  <a:srgbClr val="222222"/>
                </a:solidFill>
                <a:effectLst/>
              </a:rPr>
              <a:t>, 1-33.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22222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222222"/>
                </a:solidFill>
                <a:effectLst/>
              </a:rPr>
              <a:t>Mudryk, L. R., </a:t>
            </a:r>
            <a:r>
              <a:rPr lang="en-GB" sz="1400" dirty="0" err="1">
                <a:solidFill>
                  <a:srgbClr val="222222"/>
                </a:solidFill>
                <a:effectLst/>
              </a:rPr>
              <a:t>Derksen</a:t>
            </a:r>
            <a:r>
              <a:rPr lang="en-GB" sz="1400" dirty="0">
                <a:solidFill>
                  <a:srgbClr val="222222"/>
                </a:solidFill>
                <a:effectLst/>
              </a:rPr>
              <a:t>, C., Kushner, P. J., &amp; Brown, R. (2015). Characterization of Northern Hemisphere snow water equivalent datasets, 1981–2010. Journal of Climate, 28(20), 8037-8051.</a:t>
            </a:r>
          </a:p>
          <a:p>
            <a:endParaRPr lang="en-GB" sz="1400" dirty="0">
              <a:solidFill>
                <a:srgbClr val="222222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ea typeface="Tahoma" panose="020B0604030504040204" pitchFamily="34" charset="0"/>
                <a:cs typeface="Tahoma" panose="020B0604030504040204" pitchFamily="34" charset="0"/>
              </a:rPr>
              <a:t>Musselman, Keith N., et al. "Slower snowmelt in a warmer world." Nature Climate Change 7.3 (2017): 214-219.</a:t>
            </a:r>
          </a:p>
          <a:p>
            <a:endParaRPr lang="en-GB" sz="14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ea typeface="Tahoma" panose="020B0604030504040204" pitchFamily="34" charset="0"/>
                <a:cs typeface="Tahoma" panose="020B0604030504040204" pitchFamily="34" charset="0"/>
              </a:rPr>
              <a:t>Winkler, M., </a:t>
            </a:r>
            <a:r>
              <a:rPr lang="en-GB" sz="1400" dirty="0" err="1">
                <a:ea typeface="Tahoma" panose="020B0604030504040204" pitchFamily="34" charset="0"/>
                <a:cs typeface="Tahoma" panose="020B0604030504040204" pitchFamily="34" charset="0"/>
              </a:rPr>
              <a:t>Schellander</a:t>
            </a:r>
            <a:r>
              <a:rPr lang="en-GB" sz="1400" dirty="0">
                <a:ea typeface="Tahoma" panose="020B0604030504040204" pitchFamily="34" charset="0"/>
                <a:cs typeface="Tahoma" panose="020B0604030504040204" pitchFamily="34" charset="0"/>
              </a:rPr>
              <a:t>, H., and Gruber, S.: Snow water equivalents exclusively from snow depths and their temporal changes: the ∆ snow model, Hydrology and Earth System Sciences, 25, 1165–1187, 2021.</a:t>
            </a:r>
          </a:p>
        </p:txBody>
      </p:sp>
      <p:sp>
        <p:nvSpPr>
          <p:cNvPr id="5" name="TextBox 4">
            <a:hlinkClick r:id="rId24" action="ppaction://hlinksldjump"/>
            <a:extLst>
              <a:ext uri="{FF2B5EF4-FFF2-40B4-BE49-F238E27FC236}">
                <a16:creationId xmlns:a16="http://schemas.microsoft.com/office/drawing/2014/main" id="{79CE598A-6544-F22B-9090-433925FEB9B8}"/>
              </a:ext>
            </a:extLst>
          </p:cNvPr>
          <p:cNvSpPr txBox="1"/>
          <p:nvPr/>
        </p:nvSpPr>
        <p:spPr>
          <a:xfrm>
            <a:off x="9859617" y="5649889"/>
            <a:ext cx="675531" cy="21544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4094757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F1B15-B47E-36BF-D8C8-78D625B89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4732" y="36227"/>
            <a:ext cx="8607804" cy="670675"/>
          </a:xfrm>
        </p:spPr>
        <p:txBody>
          <a:bodyPr>
            <a:noAutofit/>
          </a:bodyPr>
          <a:lstStyle/>
          <a:p>
            <a:pPr algn="ctr"/>
            <a:r>
              <a:rPr lang="en-GB" sz="2000" b="1" dirty="0">
                <a:solidFill>
                  <a:srgbClr val="0070C0"/>
                </a:solidFill>
              </a:rPr>
              <a:t>NH-SWE: A new Northern Hemisphere Snow Water Equivalent dataset </a:t>
            </a:r>
            <a:br>
              <a:rPr lang="en-GB" sz="2000" b="1" dirty="0">
                <a:solidFill>
                  <a:srgbClr val="0070C0"/>
                </a:solidFill>
              </a:rPr>
            </a:br>
            <a:r>
              <a:rPr lang="en-GB" sz="2000" b="1" dirty="0">
                <a:solidFill>
                  <a:srgbClr val="0070C0"/>
                </a:solidFill>
              </a:rPr>
              <a:t>based on in-situ snow depth time series (1950-2022)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E9015AE-5764-C081-AC3B-DAD207A2993D}"/>
              </a:ext>
            </a:extLst>
          </p:cNvPr>
          <p:cNvGrpSpPr/>
          <p:nvPr/>
        </p:nvGrpSpPr>
        <p:grpSpPr>
          <a:xfrm>
            <a:off x="10717358" y="94887"/>
            <a:ext cx="1464883" cy="3057829"/>
            <a:chOff x="10633468" y="136832"/>
            <a:chExt cx="1464883" cy="3057829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804FF56E-E564-060B-D730-820295A29695}"/>
                </a:ext>
              </a:extLst>
            </p:cNvPr>
            <p:cNvGrpSpPr/>
            <p:nvPr/>
          </p:nvGrpSpPr>
          <p:grpSpPr>
            <a:xfrm>
              <a:off x="10648065" y="136832"/>
              <a:ext cx="1450286" cy="3021375"/>
              <a:chOff x="10655903" y="245987"/>
              <a:chExt cx="1450286" cy="3021375"/>
            </a:xfrm>
          </p:grpSpPr>
          <p:pic>
            <p:nvPicPr>
              <p:cNvPr id="15" name="Picture 14" descr="Graphical user interface, text, application, email&#10;&#10;Description automatically generated">
                <a:extLst>
                  <a:ext uri="{FF2B5EF4-FFF2-40B4-BE49-F238E27FC236}">
                    <a16:creationId xmlns:a16="http://schemas.microsoft.com/office/drawing/2014/main" id="{A3E343CD-BDB3-9F10-EB97-920CE91D57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28828" y="2324383"/>
                <a:ext cx="1226930" cy="757624"/>
              </a:xfrm>
              <a:prstGeom prst="rect">
                <a:avLst/>
              </a:prstGeom>
            </p:spPr>
          </p:pic>
          <p:pic>
            <p:nvPicPr>
              <p:cNvPr id="17" name="Picture 16" descr="Qr code&#10;&#10;Description automatically generated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EE59F687-346B-FC4A-488C-D3575B1446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91777" y="874021"/>
                <a:ext cx="1265008" cy="1265008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B83C29C-E8C7-B264-1669-4BFFEA17AEA4}"/>
                  </a:ext>
                </a:extLst>
              </p:cNvPr>
              <p:cNvSpPr txBox="1"/>
              <p:nvPr/>
            </p:nvSpPr>
            <p:spPr>
              <a:xfrm>
                <a:off x="10826913" y="245987"/>
                <a:ext cx="10020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b="1" dirty="0">
                    <a:solidFill>
                      <a:srgbClr val="0070C0"/>
                    </a:solidFill>
                  </a:rPr>
                  <a:t>Dataset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FE4040F-CE66-4132-4DD4-2263441A7E94}"/>
                  </a:ext>
                </a:extLst>
              </p:cNvPr>
              <p:cNvSpPr txBox="1"/>
              <p:nvPr/>
            </p:nvSpPr>
            <p:spPr>
              <a:xfrm>
                <a:off x="10655903" y="2109057"/>
                <a:ext cx="145028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800" dirty="0">
                    <a:hlinkClick r:id="rId5"/>
                  </a:rPr>
                  <a:t>zenodo.org/record/</a:t>
                </a:r>
                <a:r>
                  <a:rPr lang="en-GB" sz="800" b="0" i="0" strike="noStrike" dirty="0">
                    <a:effectLst/>
                    <a:hlinkClick r:id="rId5"/>
                  </a:rPr>
                  <a:t>7515603</a:t>
                </a:r>
                <a:r>
                  <a:rPr lang="en-GB" sz="800" b="0" i="0" strike="noStrike" dirty="0">
                    <a:effectLst/>
                  </a:rPr>
                  <a:t> </a:t>
                </a:r>
                <a:r>
                  <a:rPr lang="en-GB" sz="800" strike="noStrike" dirty="0"/>
                  <a:t> </a:t>
                </a:r>
                <a:endParaRPr lang="en-GB" sz="800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73EB5C8-3A02-5D62-824D-250BAC37D2E2}"/>
                  </a:ext>
                </a:extLst>
              </p:cNvPr>
              <p:cNvSpPr txBox="1"/>
              <p:nvPr/>
            </p:nvSpPr>
            <p:spPr>
              <a:xfrm>
                <a:off x="10683349" y="3067307"/>
                <a:ext cx="1289135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700" dirty="0"/>
                  <a:t>Fontrodona-Bach et al., 2023a</a:t>
                </a:r>
              </a:p>
            </p:txBody>
          </p: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1ED86610-31E8-3A76-4990-A3B099646D7A}"/>
                  </a:ext>
                </a:extLst>
              </p:cNvPr>
              <p:cNvCxnSpPr>
                <a:cxnSpLocks/>
                <a:stCxn id="18" idx="2"/>
                <a:endCxn id="17" idx="0"/>
              </p:cNvCxnSpPr>
              <p:nvPr/>
            </p:nvCxnSpPr>
            <p:spPr>
              <a:xfrm flipH="1">
                <a:off x="11324281" y="646097"/>
                <a:ext cx="3635" cy="227924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D96E701E-F9DE-EC8E-8DC0-471237F49E7B}"/>
                </a:ext>
              </a:extLst>
            </p:cNvPr>
            <p:cNvSpPr/>
            <p:nvPr/>
          </p:nvSpPr>
          <p:spPr>
            <a:xfrm>
              <a:off x="10633468" y="136832"/>
              <a:ext cx="1373219" cy="3057829"/>
            </a:xfrm>
            <a:prstGeom prst="roundRect">
              <a:avLst>
                <a:gd name="adj" fmla="val 7503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EA6BB10-4211-40A2-DA52-59EE8A899EA8}"/>
              </a:ext>
            </a:extLst>
          </p:cNvPr>
          <p:cNvGrpSpPr/>
          <p:nvPr/>
        </p:nvGrpSpPr>
        <p:grpSpPr>
          <a:xfrm>
            <a:off x="10729731" y="3210354"/>
            <a:ext cx="1378938" cy="3183174"/>
            <a:chOff x="10629063" y="3235521"/>
            <a:chExt cx="1378938" cy="3183174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31744F08-B8DD-E08F-4D98-702EE75AF368}"/>
                </a:ext>
              </a:extLst>
            </p:cNvPr>
            <p:cNvGrpSpPr/>
            <p:nvPr/>
          </p:nvGrpSpPr>
          <p:grpSpPr>
            <a:xfrm>
              <a:off x="10634782" y="3235521"/>
              <a:ext cx="1373219" cy="3154105"/>
              <a:chOff x="10668789" y="3404748"/>
              <a:chExt cx="1373219" cy="3154105"/>
            </a:xfrm>
          </p:grpSpPr>
          <p:pic>
            <p:nvPicPr>
              <p:cNvPr id="11" name="Picture 10" descr="Qr code&#10;&#10;Description automatically generated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1AD440CF-4DD2-AD76-24EA-98713033AD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29305" y="4004105"/>
                <a:ext cx="1235878" cy="1235878"/>
              </a:xfrm>
              <a:prstGeom prst="rect">
                <a:avLst/>
              </a:prstGeom>
            </p:spPr>
          </p:pic>
          <p:pic>
            <p:nvPicPr>
              <p:cNvPr id="13" name="Picture 12" descr="Graphical user interface, text, application, email&#10;&#10;Description automatically generated">
                <a:extLst>
                  <a:ext uri="{FF2B5EF4-FFF2-40B4-BE49-F238E27FC236}">
                    <a16:creationId xmlns:a16="http://schemas.microsoft.com/office/drawing/2014/main" id="{EBB817EC-83A6-44B8-B25D-453F491C27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95170" y="5473584"/>
                <a:ext cx="1124681" cy="789251"/>
              </a:xfrm>
              <a:prstGeom prst="rect">
                <a:avLst/>
              </a:prstGeom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11B62D4-169A-76E7-B2FD-331C2F9FDC26}"/>
                  </a:ext>
                </a:extLst>
              </p:cNvPr>
              <p:cNvSpPr txBox="1"/>
              <p:nvPr/>
            </p:nvSpPr>
            <p:spPr>
              <a:xfrm>
                <a:off x="10718290" y="5195440"/>
                <a:ext cx="126540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690" dirty="0">
                    <a:hlinkClick r:id="rId9"/>
                  </a:rPr>
                  <a:t>essd.copernicus.org/preprints/essd-2023-31/</a:t>
                </a:r>
                <a:r>
                  <a:rPr lang="en-GB" sz="690" dirty="0"/>
                  <a:t> 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6BD8B84-FF47-1171-29D9-4ACECCA5A817}"/>
                  </a:ext>
                </a:extLst>
              </p:cNvPr>
              <p:cNvSpPr txBox="1"/>
              <p:nvPr/>
            </p:nvSpPr>
            <p:spPr>
              <a:xfrm>
                <a:off x="10668789" y="3404748"/>
                <a:ext cx="136441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b="1" dirty="0">
                    <a:solidFill>
                      <a:srgbClr val="0070C0"/>
                    </a:solidFill>
                  </a:rPr>
                  <a:t>Data paper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75CBF27-6147-E1D9-710F-745F6A244772}"/>
                  </a:ext>
                </a:extLst>
              </p:cNvPr>
              <p:cNvSpPr txBox="1"/>
              <p:nvPr/>
            </p:nvSpPr>
            <p:spPr>
              <a:xfrm>
                <a:off x="10728828" y="6251076"/>
                <a:ext cx="13131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700" dirty="0"/>
                  <a:t>Fontrodona-Bach et al., 2023b </a:t>
                </a:r>
              </a:p>
              <a:p>
                <a:pPr algn="ctr"/>
                <a:r>
                  <a:rPr lang="en-GB" sz="700" dirty="0"/>
                  <a:t>(in review at ESSD)</a:t>
                </a:r>
              </a:p>
            </p:txBody>
          </p: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EFFD3E86-9FB6-9558-AA1C-46D1248852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69356" y="3845388"/>
                <a:ext cx="911" cy="158717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6121C278-03D0-A1C7-A48F-3E84D5226447}"/>
                </a:ext>
              </a:extLst>
            </p:cNvPr>
            <p:cNvSpPr/>
            <p:nvPr/>
          </p:nvSpPr>
          <p:spPr>
            <a:xfrm>
              <a:off x="10629063" y="3263229"/>
              <a:ext cx="1373219" cy="3155466"/>
            </a:xfrm>
            <a:prstGeom prst="roundRect">
              <a:avLst>
                <a:gd name="adj" fmla="val 7503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9" name="Picture 48" descr="Logo&#10;&#10;Description automatically generated">
            <a:extLst>
              <a:ext uri="{FF2B5EF4-FFF2-40B4-BE49-F238E27FC236}">
                <a16:creationId xmlns:a16="http://schemas.microsoft.com/office/drawing/2014/main" id="{AD0BB618-44EF-BFB2-B7F4-3FF711010A6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03" y="161630"/>
            <a:ext cx="553446" cy="774824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305AC270-E4A4-2D53-B225-6CBA6E9BB92D}"/>
              </a:ext>
            </a:extLst>
          </p:cNvPr>
          <p:cNvGrpSpPr/>
          <p:nvPr/>
        </p:nvGrpSpPr>
        <p:grpSpPr>
          <a:xfrm>
            <a:off x="760532" y="50198"/>
            <a:ext cx="1452423" cy="961483"/>
            <a:chOff x="765700" y="3252"/>
            <a:chExt cx="1452423" cy="961483"/>
          </a:xfrm>
        </p:grpSpPr>
        <p:pic>
          <p:nvPicPr>
            <p:cNvPr id="51" name="Picture 50" descr="Qr code&#10;&#10;Description automatically generated">
              <a:extLst>
                <a:ext uri="{FF2B5EF4-FFF2-40B4-BE49-F238E27FC236}">
                  <a16:creationId xmlns:a16="http://schemas.microsoft.com/office/drawing/2014/main" id="{79F20DB6-CC62-4CE5-8BF2-CD30C0C9B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1543" y="275748"/>
              <a:ext cx="613760" cy="613760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F2B1C30-7690-CC10-20B3-F782BF0A397C}"/>
                </a:ext>
              </a:extLst>
            </p:cNvPr>
            <p:cNvSpPr txBox="1"/>
            <p:nvPr/>
          </p:nvSpPr>
          <p:spPr>
            <a:xfrm>
              <a:off x="780293" y="3252"/>
              <a:ext cx="14378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/>
                <a:t>OSPP Participant</a:t>
              </a: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8FC1E57C-5D7C-248C-4796-065F19FB1DD8}"/>
                </a:ext>
              </a:extLst>
            </p:cNvPr>
            <p:cNvSpPr/>
            <p:nvPr/>
          </p:nvSpPr>
          <p:spPr>
            <a:xfrm>
              <a:off x="765700" y="16825"/>
              <a:ext cx="1437830" cy="947910"/>
            </a:xfrm>
            <a:prstGeom prst="roundRect">
              <a:avLst>
                <a:gd name="adj" fmla="val 14913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7" name="Subtitle 2">
            <a:extLst>
              <a:ext uri="{FF2B5EF4-FFF2-40B4-BE49-F238E27FC236}">
                <a16:creationId xmlns:a16="http://schemas.microsoft.com/office/drawing/2014/main" id="{716C0111-AF87-673E-588D-2C4B7D2AA477}"/>
              </a:ext>
            </a:extLst>
          </p:cNvPr>
          <p:cNvSpPr txBox="1">
            <a:spLocks/>
          </p:cNvSpPr>
          <p:nvPr/>
        </p:nvSpPr>
        <p:spPr>
          <a:xfrm>
            <a:off x="3636312" y="622458"/>
            <a:ext cx="6296254" cy="2577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200" b="1" dirty="0">
                <a:ea typeface="Tahoma" panose="020B0604030504040204" pitchFamily="34" charset="0"/>
                <a:cs typeface="Tahoma" panose="020B0604030504040204" pitchFamily="34" charset="0"/>
              </a:rPr>
              <a:t>Adrià Fontrodona-Bach</a:t>
            </a:r>
            <a:r>
              <a:rPr lang="ca-ES" sz="1200" b="1" baseline="30000" dirty="0"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ca-ES" sz="1200" b="1" dirty="0"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a-ES" sz="1200" dirty="0">
                <a:ea typeface="Tahoma" panose="020B0604030504040204" pitchFamily="34" charset="0"/>
                <a:cs typeface="Tahoma" panose="020B0604030504040204" pitchFamily="34" charset="0"/>
              </a:rPr>
              <a:t>Bettina Schaefli</a:t>
            </a:r>
            <a:r>
              <a:rPr lang="ca-ES" sz="1200" baseline="30000" dirty="0"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ca-ES" sz="1200" dirty="0">
                <a:ea typeface="Tahoma" panose="020B0604030504040204" pitchFamily="34" charset="0"/>
                <a:cs typeface="Tahoma" panose="020B0604030504040204" pitchFamily="34" charset="0"/>
              </a:rPr>
              <a:t>, Ross Woods</a:t>
            </a:r>
            <a:r>
              <a:rPr lang="ca-ES" sz="1200" baseline="30000" dirty="0"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ca-ES" sz="1200" dirty="0">
                <a:ea typeface="Tahoma" panose="020B0604030504040204" pitchFamily="34" charset="0"/>
                <a:cs typeface="Tahoma" panose="020B0604030504040204" pitchFamily="34" charset="0"/>
              </a:rPr>
              <a:t>, Ryan Teuling</a:t>
            </a:r>
            <a:r>
              <a:rPr lang="ca-ES" sz="1200" baseline="30000" dirty="0"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ca-ES" sz="1200" dirty="0">
                <a:ea typeface="Tahoma" panose="020B0604030504040204" pitchFamily="34" charset="0"/>
                <a:cs typeface="Tahoma" panose="020B0604030504040204" pitchFamily="34" charset="0"/>
              </a:rPr>
              <a:t> and Josh Larsen</a:t>
            </a:r>
            <a:r>
              <a:rPr lang="ca-ES" sz="1200" baseline="30000" dirty="0"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878044A-676F-C47F-41C4-E6436D34055A}"/>
              </a:ext>
            </a:extLst>
          </p:cNvPr>
          <p:cNvSpPr txBox="1"/>
          <p:nvPr/>
        </p:nvSpPr>
        <p:spPr>
          <a:xfrm>
            <a:off x="2150188" y="836886"/>
            <a:ext cx="870325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" b="1" baseline="30000" dirty="0"/>
              <a:t>1</a:t>
            </a:r>
            <a:r>
              <a:rPr lang="ca-ES" sz="600" b="1" dirty="0"/>
              <a:t> School of Geography, University of Birmingham, UK; </a:t>
            </a:r>
            <a:r>
              <a:rPr lang="ca-ES" sz="600" baseline="30000" dirty="0"/>
              <a:t>2</a:t>
            </a:r>
            <a:r>
              <a:rPr lang="ca-ES" sz="600" dirty="0"/>
              <a:t> Department of Civil Engineering, University of Bristol, UK; </a:t>
            </a:r>
            <a:r>
              <a:rPr lang="ca-ES" sz="600" baseline="30000" dirty="0"/>
              <a:t>3</a:t>
            </a:r>
            <a:r>
              <a:rPr lang="ca-ES" sz="600" dirty="0"/>
              <a:t> Institute of Geography, University of Bern, Switzerland; </a:t>
            </a:r>
            <a:r>
              <a:rPr lang="ca-ES" sz="600" baseline="30000" dirty="0"/>
              <a:t>4</a:t>
            </a:r>
            <a:r>
              <a:rPr lang="ca-ES" sz="600" dirty="0"/>
              <a:t> Hydrology and Quantitative Water Management group, Wageningen University, The Netherlands;</a:t>
            </a:r>
            <a:endParaRPr lang="en-GB" sz="600" dirty="0"/>
          </a:p>
        </p:txBody>
      </p:sp>
      <p:pic>
        <p:nvPicPr>
          <p:cNvPr id="63" name="Picture 4" descr="NERC logo">
            <a:extLst>
              <a:ext uri="{FF2B5EF4-FFF2-40B4-BE49-F238E27FC236}">
                <a16:creationId xmlns:a16="http://schemas.microsoft.com/office/drawing/2014/main" id="{26E48A71-BE3C-2EF3-1C32-6D82655E7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471" y="553098"/>
            <a:ext cx="696783" cy="18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>
            <a:extLst>
              <a:ext uri="{FF2B5EF4-FFF2-40B4-BE49-F238E27FC236}">
                <a16:creationId xmlns:a16="http://schemas.microsoft.com/office/drawing/2014/main" id="{C963394A-2321-AC3D-5EB6-CA5FCDF6C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5441" y="420032"/>
            <a:ext cx="469905" cy="12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4" descr="Text&#10;&#10;Description automatically generated with low confidence">
            <a:extLst>
              <a:ext uri="{FF2B5EF4-FFF2-40B4-BE49-F238E27FC236}">
                <a16:creationId xmlns:a16="http://schemas.microsoft.com/office/drawing/2014/main" id="{AC8FDFC4-05E5-5ECE-0EA9-5A45B78F2228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1" t="19253" r="9719" b="22589"/>
          <a:stretch/>
        </p:blipFill>
        <p:spPr>
          <a:xfrm>
            <a:off x="2453430" y="469475"/>
            <a:ext cx="1076158" cy="302419"/>
          </a:xfrm>
          <a:prstGeom prst="rect">
            <a:avLst/>
          </a:prstGeom>
        </p:spPr>
      </p:pic>
      <p:pic>
        <p:nvPicPr>
          <p:cNvPr id="67" name="Picture 8">
            <a:extLst>
              <a:ext uri="{FF2B5EF4-FFF2-40B4-BE49-F238E27FC236}">
                <a16:creationId xmlns:a16="http://schemas.microsoft.com/office/drawing/2014/main" id="{94D3BE42-4D16-C646-210F-E648F6526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hqprint">
            <a:clrChange>
              <a:clrFrom>
                <a:srgbClr val="FBFFFE"/>
              </a:clrFrom>
              <a:clrTo>
                <a:srgbClr val="FB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3311" y="6628001"/>
            <a:ext cx="246568" cy="18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AFD32EE4-600B-C736-8AC9-1B56110F9FBF}"/>
              </a:ext>
            </a:extLst>
          </p:cNvPr>
          <p:cNvSpPr txBox="1"/>
          <p:nvPr/>
        </p:nvSpPr>
        <p:spPr>
          <a:xfrm>
            <a:off x="11134635" y="6566446"/>
            <a:ext cx="9273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@Fontro22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C1EEF33-5476-AADB-763C-0D733A659B69}"/>
              </a:ext>
            </a:extLst>
          </p:cNvPr>
          <p:cNvSpPr txBox="1"/>
          <p:nvPr/>
        </p:nvSpPr>
        <p:spPr>
          <a:xfrm>
            <a:off x="10813269" y="6400077"/>
            <a:ext cx="13051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>
                <a:ea typeface="Tahoma" panose="020B0604030504040204" pitchFamily="34" charset="0"/>
                <a:cs typeface="Tahoma" panose="020B0604030504040204" pitchFamily="34" charset="0"/>
                <a:hlinkClick r:id="rId16"/>
              </a:rPr>
              <a:t>axf984@bham.ac.uk</a:t>
            </a:r>
            <a:r>
              <a:rPr lang="en-GB" sz="10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D4DBC33B-4315-BFD3-518D-C4DC5C20CDE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36" y="309728"/>
            <a:ext cx="480060" cy="6394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0E240D-33CB-3662-C4B1-6ED800E947C9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t="64865"/>
          <a:stretch/>
        </p:blipFill>
        <p:spPr>
          <a:xfrm>
            <a:off x="3310785" y="4847887"/>
            <a:ext cx="4803762" cy="138765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36DBCD3-8381-5201-09FA-2D8902804BD5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b="34670"/>
          <a:stretch/>
        </p:blipFill>
        <p:spPr>
          <a:xfrm>
            <a:off x="2752410" y="1731240"/>
            <a:ext cx="5802446" cy="311664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76BB2C0-ED51-CB24-64F7-DF5239A328D5}"/>
              </a:ext>
            </a:extLst>
          </p:cNvPr>
          <p:cNvSpPr txBox="1"/>
          <p:nvPr/>
        </p:nvSpPr>
        <p:spPr>
          <a:xfrm>
            <a:off x="4153915" y="1247772"/>
            <a:ext cx="3117502" cy="369332"/>
          </a:xfrm>
          <a:prstGeom prst="rect">
            <a:avLst/>
          </a:prstGeom>
          <a:solidFill>
            <a:srgbClr val="548235">
              <a:alpha val="50196"/>
            </a:srgbClr>
          </a:solidFill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NH-SWE dataset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FF1D50B-B4A3-958B-FF00-0A9ACC9CBD0A}"/>
              </a:ext>
            </a:extLst>
          </p:cNvPr>
          <p:cNvSpPr txBox="1"/>
          <p:nvPr/>
        </p:nvSpPr>
        <p:spPr>
          <a:xfrm>
            <a:off x="150345" y="1815962"/>
            <a:ext cx="2387513" cy="263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b="1" dirty="0"/>
              <a:t>Main dataset features: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11,071 stations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Daily SWE time series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Point scale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1950-2022 period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1-73 full gap-free years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Mountains included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0F06CBB-282E-E4A3-FD56-336251BF7A8B}"/>
              </a:ext>
            </a:extLst>
          </p:cNvPr>
          <p:cNvSpPr txBox="1"/>
          <p:nvPr/>
        </p:nvSpPr>
        <p:spPr>
          <a:xfrm>
            <a:off x="9394811" y="1671635"/>
            <a:ext cx="1029820" cy="738664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Free to use and available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BDCE1C6-5D3A-1C41-7E86-154E7E7CF5DE}"/>
              </a:ext>
            </a:extLst>
          </p:cNvPr>
          <p:cNvSpPr txBox="1"/>
          <p:nvPr/>
        </p:nvSpPr>
        <p:spPr>
          <a:xfrm>
            <a:off x="9350912" y="4245808"/>
            <a:ext cx="1139221" cy="738664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Data description paper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8636E52-7DA8-9FAA-4D66-EB05C69C2879}"/>
              </a:ext>
            </a:extLst>
          </p:cNvPr>
          <p:cNvCxnSpPr>
            <a:cxnSpLocks/>
            <a:stCxn id="29" idx="3"/>
          </p:cNvCxnSpPr>
          <p:nvPr/>
        </p:nvCxnSpPr>
        <p:spPr>
          <a:xfrm>
            <a:off x="10490133" y="4615140"/>
            <a:ext cx="227225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8D00603-846B-D117-8723-1F7694FCB9D9}"/>
              </a:ext>
            </a:extLst>
          </p:cNvPr>
          <p:cNvCxnSpPr>
            <a:cxnSpLocks/>
          </p:cNvCxnSpPr>
          <p:nvPr/>
        </p:nvCxnSpPr>
        <p:spPr>
          <a:xfrm>
            <a:off x="10430714" y="2087133"/>
            <a:ext cx="299017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52CAF556-ECF6-F7FD-28CF-219E3DB111D6}"/>
              </a:ext>
            </a:extLst>
          </p:cNvPr>
          <p:cNvSpPr txBox="1"/>
          <p:nvPr/>
        </p:nvSpPr>
        <p:spPr>
          <a:xfrm>
            <a:off x="3400074" y="6215621"/>
            <a:ext cx="50692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Figure 1. NH-SWE dataset characteristics. Taken from Fontrodona-Bach et al., (2023) (in review)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C30E55-1EB4-B57D-3594-73C8CABCF3C8}"/>
              </a:ext>
            </a:extLst>
          </p:cNvPr>
          <p:cNvSpPr txBox="1"/>
          <p:nvPr/>
        </p:nvSpPr>
        <p:spPr>
          <a:xfrm>
            <a:off x="549074" y="5134465"/>
            <a:ext cx="23875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Modelled SWE, but based on observed snow data</a:t>
            </a:r>
          </a:p>
        </p:txBody>
      </p:sp>
      <p:sp>
        <p:nvSpPr>
          <p:cNvPr id="6" name="TextBox 5">
            <a:hlinkClick r:id="rId19" action="ppaction://hlinksldjump"/>
            <a:extLst>
              <a:ext uri="{FF2B5EF4-FFF2-40B4-BE49-F238E27FC236}">
                <a16:creationId xmlns:a16="http://schemas.microsoft.com/office/drawing/2014/main" id="{149BC37C-A1F7-251C-27FF-38AB8F9C981F}"/>
              </a:ext>
            </a:extLst>
          </p:cNvPr>
          <p:cNvSpPr txBox="1"/>
          <p:nvPr/>
        </p:nvSpPr>
        <p:spPr>
          <a:xfrm>
            <a:off x="9644134" y="6489501"/>
            <a:ext cx="934102" cy="276999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rtlCol="0">
            <a:spAutoFit/>
          </a:bodyPr>
          <a:lstStyle/>
          <a:p>
            <a:r>
              <a:rPr lang="en-GB" sz="1200" dirty="0"/>
              <a:t>To overview</a:t>
            </a:r>
          </a:p>
        </p:txBody>
      </p:sp>
      <p:sp>
        <p:nvSpPr>
          <p:cNvPr id="8" name="Arrow: Right 7">
            <a:hlinkClick r:id="rId19" action="ppaction://hlinksldjump"/>
            <a:extLst>
              <a:ext uri="{FF2B5EF4-FFF2-40B4-BE49-F238E27FC236}">
                <a16:creationId xmlns:a16="http://schemas.microsoft.com/office/drawing/2014/main" id="{3A1F0FEC-82A8-6719-6210-233113D55B4B}"/>
              </a:ext>
            </a:extLst>
          </p:cNvPr>
          <p:cNvSpPr/>
          <p:nvPr/>
        </p:nvSpPr>
        <p:spPr>
          <a:xfrm>
            <a:off x="9259059" y="6478159"/>
            <a:ext cx="328646" cy="27699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13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F1B15-B47E-36BF-D8C8-78D625B89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4732" y="36227"/>
            <a:ext cx="8607804" cy="670675"/>
          </a:xfrm>
        </p:spPr>
        <p:txBody>
          <a:bodyPr>
            <a:noAutofit/>
          </a:bodyPr>
          <a:lstStyle/>
          <a:p>
            <a:pPr algn="ctr"/>
            <a:r>
              <a:rPr lang="en-GB" sz="2000" b="1" dirty="0">
                <a:solidFill>
                  <a:srgbClr val="0070C0"/>
                </a:solidFill>
              </a:rPr>
              <a:t>NH-SWE: A new Northern Hemisphere Snow Water Equivalent dataset </a:t>
            </a:r>
            <a:br>
              <a:rPr lang="en-GB" sz="2000" b="1" dirty="0">
                <a:solidFill>
                  <a:srgbClr val="0070C0"/>
                </a:solidFill>
              </a:rPr>
            </a:br>
            <a:r>
              <a:rPr lang="en-GB" sz="2000" b="1" dirty="0">
                <a:solidFill>
                  <a:srgbClr val="0070C0"/>
                </a:solidFill>
              </a:rPr>
              <a:t>based on in-situ snow depth time series (1950-2022)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C7A78F-C602-74E1-079D-8E5A719E286D}"/>
              </a:ext>
            </a:extLst>
          </p:cNvPr>
          <p:cNvSpPr txBox="1"/>
          <p:nvPr/>
        </p:nvSpPr>
        <p:spPr>
          <a:xfrm>
            <a:off x="2902619" y="3068123"/>
            <a:ext cx="1217238" cy="430887"/>
          </a:xfrm>
          <a:prstGeom prst="rect">
            <a:avLst/>
          </a:prstGeom>
          <a:noFill/>
          <a:ln w="38100">
            <a:solidFill>
              <a:srgbClr val="7030A0">
                <a:alpha val="50196"/>
              </a:srgb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dirty="0"/>
              <a:t>Lack of reliable SWE data</a:t>
            </a:r>
          </a:p>
        </p:txBody>
      </p:sp>
      <p:sp>
        <p:nvSpPr>
          <p:cNvPr id="6" name="TextBox 5">
            <a:hlinkClick r:id="rId2" action="ppaction://hlinksldjump"/>
            <a:extLst>
              <a:ext uri="{FF2B5EF4-FFF2-40B4-BE49-F238E27FC236}">
                <a16:creationId xmlns:a16="http://schemas.microsoft.com/office/drawing/2014/main" id="{B03237EB-F981-C913-1BCC-BE3003EC3F8E}"/>
              </a:ext>
            </a:extLst>
          </p:cNvPr>
          <p:cNvSpPr txBox="1"/>
          <p:nvPr/>
        </p:nvSpPr>
        <p:spPr>
          <a:xfrm>
            <a:off x="4729983" y="4895690"/>
            <a:ext cx="2662011" cy="646331"/>
          </a:xfrm>
          <a:prstGeom prst="rect">
            <a:avLst/>
          </a:prstGeom>
          <a:solidFill>
            <a:srgbClr val="C55A11">
              <a:alpha val="50196"/>
            </a:srgbClr>
          </a:solidFill>
          <a:ln w="5715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∆SNOW model </a:t>
            </a:r>
            <a:r>
              <a:rPr lang="en-GB" sz="900" dirty="0"/>
              <a:t>(Winkler et al., 2021)</a:t>
            </a:r>
            <a:r>
              <a:rPr lang="en-GB" dirty="0"/>
              <a:t> </a:t>
            </a:r>
          </a:p>
          <a:p>
            <a:pPr algn="ctr"/>
            <a:r>
              <a:rPr lang="en-GB" dirty="0"/>
              <a:t>Parameter regionalisation</a:t>
            </a:r>
          </a:p>
        </p:txBody>
      </p:sp>
      <p:sp>
        <p:nvSpPr>
          <p:cNvPr id="7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6C38D94A-F7BF-ACDF-46E3-38454A8C7771}"/>
              </a:ext>
            </a:extLst>
          </p:cNvPr>
          <p:cNvSpPr txBox="1"/>
          <p:nvPr/>
        </p:nvSpPr>
        <p:spPr>
          <a:xfrm>
            <a:off x="8067919" y="4903897"/>
            <a:ext cx="2121286" cy="646331"/>
          </a:xfrm>
          <a:prstGeom prst="rect">
            <a:avLst/>
          </a:prstGeom>
          <a:solidFill>
            <a:srgbClr val="FFD966">
              <a:alpha val="50196"/>
            </a:srgb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Model performance &amp; Evaluation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E9015AE-5764-C081-AC3B-DAD207A2993D}"/>
              </a:ext>
            </a:extLst>
          </p:cNvPr>
          <p:cNvGrpSpPr/>
          <p:nvPr/>
        </p:nvGrpSpPr>
        <p:grpSpPr>
          <a:xfrm>
            <a:off x="10717358" y="94887"/>
            <a:ext cx="1464883" cy="3057829"/>
            <a:chOff x="10633468" y="136832"/>
            <a:chExt cx="1464883" cy="3057829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804FF56E-E564-060B-D730-820295A29695}"/>
                </a:ext>
              </a:extLst>
            </p:cNvPr>
            <p:cNvGrpSpPr/>
            <p:nvPr/>
          </p:nvGrpSpPr>
          <p:grpSpPr>
            <a:xfrm>
              <a:off x="10648065" y="136832"/>
              <a:ext cx="1450286" cy="3021375"/>
              <a:chOff x="10655903" y="245987"/>
              <a:chExt cx="1450286" cy="3021375"/>
            </a:xfrm>
          </p:grpSpPr>
          <p:pic>
            <p:nvPicPr>
              <p:cNvPr id="15" name="Picture 14" descr="Graphical user interface, text, application, email&#10;&#10;Description automatically generated">
                <a:extLst>
                  <a:ext uri="{FF2B5EF4-FFF2-40B4-BE49-F238E27FC236}">
                    <a16:creationId xmlns:a16="http://schemas.microsoft.com/office/drawing/2014/main" id="{A3E343CD-BDB3-9F10-EB97-920CE91D57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28828" y="2324383"/>
                <a:ext cx="1226930" cy="757624"/>
              </a:xfrm>
              <a:prstGeom prst="rect">
                <a:avLst/>
              </a:prstGeom>
            </p:spPr>
          </p:pic>
          <p:pic>
            <p:nvPicPr>
              <p:cNvPr id="17" name="Picture 16" descr="Qr code&#10;&#10;Description automatically generated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EE59F687-346B-FC4A-488C-D3575B1446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91777" y="874021"/>
                <a:ext cx="1265008" cy="1265008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B83C29C-E8C7-B264-1669-4BFFEA17AEA4}"/>
                  </a:ext>
                </a:extLst>
              </p:cNvPr>
              <p:cNvSpPr txBox="1"/>
              <p:nvPr/>
            </p:nvSpPr>
            <p:spPr>
              <a:xfrm>
                <a:off x="10826913" y="245987"/>
                <a:ext cx="10020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b="1" dirty="0">
                    <a:solidFill>
                      <a:srgbClr val="0070C0"/>
                    </a:solidFill>
                  </a:rPr>
                  <a:t>Dataset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FE4040F-CE66-4132-4DD4-2263441A7E94}"/>
                  </a:ext>
                </a:extLst>
              </p:cNvPr>
              <p:cNvSpPr txBox="1"/>
              <p:nvPr/>
            </p:nvSpPr>
            <p:spPr>
              <a:xfrm>
                <a:off x="10655903" y="2109057"/>
                <a:ext cx="145028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800" dirty="0">
                    <a:hlinkClick r:id="rId7"/>
                  </a:rPr>
                  <a:t>zenodo.org/record/</a:t>
                </a:r>
                <a:r>
                  <a:rPr lang="en-GB" sz="800" b="0" i="0" strike="noStrike" dirty="0">
                    <a:effectLst/>
                    <a:hlinkClick r:id="rId7"/>
                  </a:rPr>
                  <a:t>7515603</a:t>
                </a:r>
                <a:r>
                  <a:rPr lang="en-GB" sz="800" b="0" i="0" strike="noStrike" dirty="0">
                    <a:effectLst/>
                  </a:rPr>
                  <a:t> </a:t>
                </a:r>
                <a:r>
                  <a:rPr lang="en-GB" sz="800" strike="noStrike" dirty="0"/>
                  <a:t> </a:t>
                </a:r>
                <a:endParaRPr lang="en-GB" sz="800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73EB5C8-3A02-5D62-824D-250BAC37D2E2}"/>
                  </a:ext>
                </a:extLst>
              </p:cNvPr>
              <p:cNvSpPr txBox="1"/>
              <p:nvPr/>
            </p:nvSpPr>
            <p:spPr>
              <a:xfrm>
                <a:off x="10683349" y="3067307"/>
                <a:ext cx="1289135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700" dirty="0"/>
                  <a:t>Fontrodona-Bach et al., 2023a</a:t>
                </a:r>
              </a:p>
            </p:txBody>
          </p: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1ED86610-31E8-3A76-4990-A3B099646D7A}"/>
                  </a:ext>
                </a:extLst>
              </p:cNvPr>
              <p:cNvCxnSpPr>
                <a:cxnSpLocks/>
                <a:stCxn id="18" idx="2"/>
                <a:endCxn id="17" idx="0"/>
              </p:cNvCxnSpPr>
              <p:nvPr/>
            </p:nvCxnSpPr>
            <p:spPr>
              <a:xfrm flipH="1">
                <a:off x="11324281" y="646097"/>
                <a:ext cx="3635" cy="227924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D96E701E-F9DE-EC8E-8DC0-471237F49E7B}"/>
                </a:ext>
              </a:extLst>
            </p:cNvPr>
            <p:cNvSpPr/>
            <p:nvPr/>
          </p:nvSpPr>
          <p:spPr>
            <a:xfrm>
              <a:off x="10633468" y="136832"/>
              <a:ext cx="1373219" cy="3057829"/>
            </a:xfrm>
            <a:prstGeom prst="roundRect">
              <a:avLst>
                <a:gd name="adj" fmla="val 7503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EA6BB10-4211-40A2-DA52-59EE8A899EA8}"/>
              </a:ext>
            </a:extLst>
          </p:cNvPr>
          <p:cNvGrpSpPr/>
          <p:nvPr/>
        </p:nvGrpSpPr>
        <p:grpSpPr>
          <a:xfrm>
            <a:off x="10729731" y="3210354"/>
            <a:ext cx="1378938" cy="3183174"/>
            <a:chOff x="10629063" y="3235521"/>
            <a:chExt cx="1378938" cy="3183174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31744F08-B8DD-E08F-4D98-702EE75AF368}"/>
                </a:ext>
              </a:extLst>
            </p:cNvPr>
            <p:cNvGrpSpPr/>
            <p:nvPr/>
          </p:nvGrpSpPr>
          <p:grpSpPr>
            <a:xfrm>
              <a:off x="10634782" y="3235521"/>
              <a:ext cx="1373219" cy="3154105"/>
              <a:chOff x="10668789" y="3404748"/>
              <a:chExt cx="1373219" cy="3154105"/>
            </a:xfrm>
          </p:grpSpPr>
          <p:pic>
            <p:nvPicPr>
              <p:cNvPr id="11" name="Picture 10" descr="Qr code&#10;&#10;Description automatically generated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1AD440CF-4DD2-AD76-24EA-98713033AD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29305" y="4004105"/>
                <a:ext cx="1235878" cy="1235878"/>
              </a:xfrm>
              <a:prstGeom prst="rect">
                <a:avLst/>
              </a:prstGeom>
            </p:spPr>
          </p:pic>
          <p:pic>
            <p:nvPicPr>
              <p:cNvPr id="13" name="Picture 12" descr="Graphical user interface, text, application, email&#10;&#10;Description automatically generated">
                <a:extLst>
                  <a:ext uri="{FF2B5EF4-FFF2-40B4-BE49-F238E27FC236}">
                    <a16:creationId xmlns:a16="http://schemas.microsoft.com/office/drawing/2014/main" id="{EBB817EC-83A6-44B8-B25D-453F491C27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95170" y="5473584"/>
                <a:ext cx="1124681" cy="789251"/>
              </a:xfrm>
              <a:prstGeom prst="rect">
                <a:avLst/>
              </a:prstGeom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11B62D4-169A-76E7-B2FD-331C2F9FDC26}"/>
                  </a:ext>
                </a:extLst>
              </p:cNvPr>
              <p:cNvSpPr txBox="1"/>
              <p:nvPr/>
            </p:nvSpPr>
            <p:spPr>
              <a:xfrm>
                <a:off x="10718290" y="5195440"/>
                <a:ext cx="126540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690" dirty="0">
                    <a:hlinkClick r:id="rId11"/>
                  </a:rPr>
                  <a:t>essd.copernicus.org/preprints/essd-2023-31/</a:t>
                </a:r>
                <a:r>
                  <a:rPr lang="en-GB" sz="690" dirty="0"/>
                  <a:t> 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6BD8B84-FF47-1171-29D9-4ACECCA5A817}"/>
                  </a:ext>
                </a:extLst>
              </p:cNvPr>
              <p:cNvSpPr txBox="1"/>
              <p:nvPr/>
            </p:nvSpPr>
            <p:spPr>
              <a:xfrm>
                <a:off x="10668789" y="3404748"/>
                <a:ext cx="136441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b="1" dirty="0">
                    <a:solidFill>
                      <a:srgbClr val="0070C0"/>
                    </a:solidFill>
                  </a:rPr>
                  <a:t>Data paper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75CBF27-6147-E1D9-710F-745F6A244772}"/>
                  </a:ext>
                </a:extLst>
              </p:cNvPr>
              <p:cNvSpPr txBox="1"/>
              <p:nvPr/>
            </p:nvSpPr>
            <p:spPr>
              <a:xfrm>
                <a:off x="10728828" y="6251076"/>
                <a:ext cx="13131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700" dirty="0"/>
                  <a:t>Fontrodona-Bach et al., 2023b </a:t>
                </a:r>
              </a:p>
              <a:p>
                <a:pPr algn="ctr"/>
                <a:r>
                  <a:rPr lang="en-GB" sz="700" dirty="0"/>
                  <a:t>(in review at ESSD)</a:t>
                </a:r>
              </a:p>
            </p:txBody>
          </p: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EFFD3E86-9FB6-9558-AA1C-46D1248852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69356" y="3845388"/>
                <a:ext cx="911" cy="158717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6121C278-03D0-A1C7-A48F-3E84D5226447}"/>
                </a:ext>
              </a:extLst>
            </p:cNvPr>
            <p:cNvSpPr/>
            <p:nvPr/>
          </p:nvSpPr>
          <p:spPr>
            <a:xfrm>
              <a:off x="10629063" y="3263229"/>
              <a:ext cx="1373219" cy="3155466"/>
            </a:xfrm>
            <a:prstGeom prst="roundRect">
              <a:avLst>
                <a:gd name="adj" fmla="val 7503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9" name="Picture 48" descr="Logo&#10;&#10;Description automatically generated">
            <a:extLst>
              <a:ext uri="{FF2B5EF4-FFF2-40B4-BE49-F238E27FC236}">
                <a16:creationId xmlns:a16="http://schemas.microsoft.com/office/drawing/2014/main" id="{AD0BB618-44EF-BFB2-B7F4-3FF711010A6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03" y="161630"/>
            <a:ext cx="553446" cy="774824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305AC270-E4A4-2D53-B225-6CBA6E9BB92D}"/>
              </a:ext>
            </a:extLst>
          </p:cNvPr>
          <p:cNvGrpSpPr/>
          <p:nvPr/>
        </p:nvGrpSpPr>
        <p:grpSpPr>
          <a:xfrm>
            <a:off x="760532" y="50198"/>
            <a:ext cx="1452423" cy="961483"/>
            <a:chOff x="765700" y="3252"/>
            <a:chExt cx="1452423" cy="961483"/>
          </a:xfrm>
        </p:grpSpPr>
        <p:pic>
          <p:nvPicPr>
            <p:cNvPr id="51" name="Picture 50" descr="Qr code&#10;&#10;Description automatically generated">
              <a:extLst>
                <a:ext uri="{FF2B5EF4-FFF2-40B4-BE49-F238E27FC236}">
                  <a16:creationId xmlns:a16="http://schemas.microsoft.com/office/drawing/2014/main" id="{79F20DB6-CC62-4CE5-8BF2-CD30C0C9B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1543" y="275748"/>
              <a:ext cx="613760" cy="613760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F2B1C30-7690-CC10-20B3-F782BF0A397C}"/>
                </a:ext>
              </a:extLst>
            </p:cNvPr>
            <p:cNvSpPr txBox="1"/>
            <p:nvPr/>
          </p:nvSpPr>
          <p:spPr>
            <a:xfrm>
              <a:off x="780293" y="3252"/>
              <a:ext cx="14378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/>
                <a:t>OSPP Participant</a:t>
              </a: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8FC1E57C-5D7C-248C-4796-065F19FB1DD8}"/>
                </a:ext>
              </a:extLst>
            </p:cNvPr>
            <p:cNvSpPr/>
            <p:nvPr/>
          </p:nvSpPr>
          <p:spPr>
            <a:xfrm>
              <a:off x="765700" y="16825"/>
              <a:ext cx="1437830" cy="947910"/>
            </a:xfrm>
            <a:prstGeom prst="roundRect">
              <a:avLst>
                <a:gd name="adj" fmla="val 14913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7" name="Subtitle 2">
            <a:extLst>
              <a:ext uri="{FF2B5EF4-FFF2-40B4-BE49-F238E27FC236}">
                <a16:creationId xmlns:a16="http://schemas.microsoft.com/office/drawing/2014/main" id="{716C0111-AF87-673E-588D-2C4B7D2AA477}"/>
              </a:ext>
            </a:extLst>
          </p:cNvPr>
          <p:cNvSpPr txBox="1">
            <a:spLocks/>
          </p:cNvSpPr>
          <p:nvPr/>
        </p:nvSpPr>
        <p:spPr>
          <a:xfrm>
            <a:off x="3636312" y="622458"/>
            <a:ext cx="6296254" cy="2577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200" b="1" dirty="0">
                <a:ea typeface="Tahoma" panose="020B0604030504040204" pitchFamily="34" charset="0"/>
                <a:cs typeface="Tahoma" panose="020B0604030504040204" pitchFamily="34" charset="0"/>
              </a:rPr>
              <a:t>Adrià Fontrodona-Bach</a:t>
            </a:r>
            <a:r>
              <a:rPr lang="ca-ES" sz="1200" b="1" baseline="30000" dirty="0"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ca-ES" sz="1200" b="1" dirty="0"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a-ES" sz="1200" dirty="0">
                <a:ea typeface="Tahoma" panose="020B0604030504040204" pitchFamily="34" charset="0"/>
                <a:cs typeface="Tahoma" panose="020B0604030504040204" pitchFamily="34" charset="0"/>
              </a:rPr>
              <a:t>Bettina Schaefli</a:t>
            </a:r>
            <a:r>
              <a:rPr lang="ca-ES" sz="1200" baseline="30000" dirty="0"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ca-ES" sz="1200" dirty="0">
                <a:ea typeface="Tahoma" panose="020B0604030504040204" pitchFamily="34" charset="0"/>
                <a:cs typeface="Tahoma" panose="020B0604030504040204" pitchFamily="34" charset="0"/>
              </a:rPr>
              <a:t>, Ross Woods</a:t>
            </a:r>
            <a:r>
              <a:rPr lang="ca-ES" sz="1200" baseline="30000" dirty="0"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ca-ES" sz="1200" dirty="0">
                <a:ea typeface="Tahoma" panose="020B0604030504040204" pitchFamily="34" charset="0"/>
                <a:cs typeface="Tahoma" panose="020B0604030504040204" pitchFamily="34" charset="0"/>
              </a:rPr>
              <a:t>, Ryan Teuling</a:t>
            </a:r>
            <a:r>
              <a:rPr lang="ca-ES" sz="1200" baseline="30000" dirty="0"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ca-ES" sz="1200" dirty="0">
                <a:ea typeface="Tahoma" panose="020B0604030504040204" pitchFamily="34" charset="0"/>
                <a:cs typeface="Tahoma" panose="020B0604030504040204" pitchFamily="34" charset="0"/>
              </a:rPr>
              <a:t> and Josh Larsen</a:t>
            </a:r>
            <a:r>
              <a:rPr lang="ca-ES" sz="1200" baseline="30000" dirty="0"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878044A-676F-C47F-41C4-E6436D34055A}"/>
              </a:ext>
            </a:extLst>
          </p:cNvPr>
          <p:cNvSpPr txBox="1"/>
          <p:nvPr/>
        </p:nvSpPr>
        <p:spPr>
          <a:xfrm>
            <a:off x="2150188" y="836886"/>
            <a:ext cx="870325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" b="1" baseline="30000" dirty="0"/>
              <a:t>1</a:t>
            </a:r>
            <a:r>
              <a:rPr lang="ca-ES" sz="600" b="1" dirty="0"/>
              <a:t> School of Geography, University of Birmingham, UK; </a:t>
            </a:r>
            <a:r>
              <a:rPr lang="ca-ES" sz="600" baseline="30000" dirty="0"/>
              <a:t>2</a:t>
            </a:r>
            <a:r>
              <a:rPr lang="ca-ES" sz="600" dirty="0"/>
              <a:t> Department of Civil Engineering, University of Bristol, UK; </a:t>
            </a:r>
            <a:r>
              <a:rPr lang="ca-ES" sz="600" baseline="30000" dirty="0"/>
              <a:t>3</a:t>
            </a:r>
            <a:r>
              <a:rPr lang="ca-ES" sz="600" dirty="0"/>
              <a:t> Institute of Geography, University of Bern, Switzerland; </a:t>
            </a:r>
            <a:r>
              <a:rPr lang="ca-ES" sz="600" baseline="30000" dirty="0"/>
              <a:t>4</a:t>
            </a:r>
            <a:r>
              <a:rPr lang="ca-ES" sz="600" dirty="0"/>
              <a:t> Hydrology and Quantitative Water Management group, Wageningen University, The Netherlands;</a:t>
            </a:r>
            <a:endParaRPr lang="en-GB" sz="600" dirty="0"/>
          </a:p>
        </p:txBody>
      </p:sp>
      <p:pic>
        <p:nvPicPr>
          <p:cNvPr id="63" name="Picture 4" descr="NERC logo">
            <a:extLst>
              <a:ext uri="{FF2B5EF4-FFF2-40B4-BE49-F238E27FC236}">
                <a16:creationId xmlns:a16="http://schemas.microsoft.com/office/drawing/2014/main" id="{26E48A71-BE3C-2EF3-1C32-6D82655E7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471" y="553098"/>
            <a:ext cx="696783" cy="18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>
            <a:extLst>
              <a:ext uri="{FF2B5EF4-FFF2-40B4-BE49-F238E27FC236}">
                <a16:creationId xmlns:a16="http://schemas.microsoft.com/office/drawing/2014/main" id="{C963394A-2321-AC3D-5EB6-CA5FCDF6C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5441" y="420032"/>
            <a:ext cx="469905" cy="12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4" descr="Text&#10;&#10;Description automatically generated with low confidence">
            <a:extLst>
              <a:ext uri="{FF2B5EF4-FFF2-40B4-BE49-F238E27FC236}">
                <a16:creationId xmlns:a16="http://schemas.microsoft.com/office/drawing/2014/main" id="{AC8FDFC4-05E5-5ECE-0EA9-5A45B78F2228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1" t="19253" r="9719" b="22589"/>
          <a:stretch/>
        </p:blipFill>
        <p:spPr>
          <a:xfrm>
            <a:off x="2453430" y="469475"/>
            <a:ext cx="1076158" cy="302419"/>
          </a:xfrm>
          <a:prstGeom prst="rect">
            <a:avLst/>
          </a:prstGeom>
        </p:spPr>
      </p:pic>
      <p:pic>
        <p:nvPicPr>
          <p:cNvPr id="67" name="Picture 8">
            <a:extLst>
              <a:ext uri="{FF2B5EF4-FFF2-40B4-BE49-F238E27FC236}">
                <a16:creationId xmlns:a16="http://schemas.microsoft.com/office/drawing/2014/main" id="{94D3BE42-4D16-C646-210F-E648F6526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hqprint">
            <a:clrChange>
              <a:clrFrom>
                <a:srgbClr val="FBFFFE"/>
              </a:clrFrom>
              <a:clrTo>
                <a:srgbClr val="FB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3311" y="6628001"/>
            <a:ext cx="246568" cy="18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AFD32EE4-600B-C736-8AC9-1B56110F9FBF}"/>
              </a:ext>
            </a:extLst>
          </p:cNvPr>
          <p:cNvSpPr txBox="1"/>
          <p:nvPr/>
        </p:nvSpPr>
        <p:spPr>
          <a:xfrm>
            <a:off x="11134635" y="6566446"/>
            <a:ext cx="9273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@Fontro22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C1EEF33-5476-AADB-763C-0D733A659B69}"/>
              </a:ext>
            </a:extLst>
          </p:cNvPr>
          <p:cNvSpPr txBox="1"/>
          <p:nvPr/>
        </p:nvSpPr>
        <p:spPr>
          <a:xfrm>
            <a:off x="10813269" y="6400077"/>
            <a:ext cx="13051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>
                <a:ea typeface="Tahoma" panose="020B0604030504040204" pitchFamily="34" charset="0"/>
                <a:cs typeface="Tahoma" panose="020B0604030504040204" pitchFamily="34" charset="0"/>
                <a:hlinkClick r:id="rId18"/>
              </a:rPr>
              <a:t>axf984@bham.ac.uk</a:t>
            </a:r>
            <a:r>
              <a:rPr lang="en-GB" sz="10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D4DBC33B-4315-BFD3-518D-C4DC5C20CDE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36" y="309728"/>
            <a:ext cx="480060" cy="639488"/>
          </a:xfrm>
          <a:prstGeom prst="rect">
            <a:avLst/>
          </a:prstGeom>
        </p:spPr>
      </p:pic>
      <p:sp>
        <p:nvSpPr>
          <p:cNvPr id="3" name="TextBox 2">
            <a:hlinkClick r:id="rId20" action="ppaction://hlinksldjump"/>
            <a:extLst>
              <a:ext uri="{FF2B5EF4-FFF2-40B4-BE49-F238E27FC236}">
                <a16:creationId xmlns:a16="http://schemas.microsoft.com/office/drawing/2014/main" id="{0A42504E-29BD-5608-E193-CCAD47531FCF}"/>
              </a:ext>
            </a:extLst>
          </p:cNvPr>
          <p:cNvSpPr txBox="1"/>
          <p:nvPr/>
        </p:nvSpPr>
        <p:spPr>
          <a:xfrm>
            <a:off x="376948" y="3368928"/>
            <a:ext cx="1974187" cy="923330"/>
          </a:xfrm>
          <a:prstGeom prst="rect">
            <a:avLst/>
          </a:prstGeom>
          <a:solidFill>
            <a:srgbClr val="7030A0">
              <a:alpha val="50196"/>
            </a:srgbClr>
          </a:solidFill>
          <a:ln w="57150" cap="rnd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Background: </a:t>
            </a:r>
          </a:p>
          <a:p>
            <a:pPr algn="ctr"/>
            <a:r>
              <a:rPr lang="en-GB" dirty="0"/>
              <a:t>Why do we need a SWE dataset?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D2DB20-9C92-E92C-66AB-61D827B487F9}"/>
              </a:ext>
            </a:extLst>
          </p:cNvPr>
          <p:cNvSpPr txBox="1"/>
          <p:nvPr/>
        </p:nvSpPr>
        <p:spPr>
          <a:xfrm>
            <a:off x="4553373" y="3028924"/>
            <a:ext cx="3028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/>
              <a:t>How did we generate the dataset?</a:t>
            </a:r>
          </a:p>
        </p:txBody>
      </p:sp>
      <p:sp>
        <p:nvSpPr>
          <p:cNvPr id="12" name="TextBox 11">
            <a:hlinkClick r:id="rId21" action="ppaction://hlinksldjump"/>
            <a:extLst>
              <a:ext uri="{FF2B5EF4-FFF2-40B4-BE49-F238E27FC236}">
                <a16:creationId xmlns:a16="http://schemas.microsoft.com/office/drawing/2014/main" id="{A6DA70A1-0DEE-7C80-3767-35930F14D792}"/>
              </a:ext>
            </a:extLst>
          </p:cNvPr>
          <p:cNvSpPr txBox="1"/>
          <p:nvPr/>
        </p:nvSpPr>
        <p:spPr>
          <a:xfrm>
            <a:off x="4864078" y="3376806"/>
            <a:ext cx="2362015" cy="923330"/>
          </a:xfrm>
          <a:prstGeom prst="rect">
            <a:avLst/>
          </a:prstGeom>
          <a:solidFill>
            <a:srgbClr val="0070C0">
              <a:alpha val="50196"/>
            </a:srgbClr>
          </a:solidFill>
          <a:ln w="571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Northern Hemisphere in-situ Snow Depth time series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8047B9-F6ED-E477-9D80-733135FBB218}"/>
              </a:ext>
            </a:extLst>
          </p:cNvPr>
          <p:cNvSpPr txBox="1"/>
          <p:nvPr/>
        </p:nvSpPr>
        <p:spPr>
          <a:xfrm>
            <a:off x="2902619" y="3630610"/>
            <a:ext cx="1217238" cy="430887"/>
          </a:xfrm>
          <a:prstGeom prst="rect">
            <a:avLst/>
          </a:prstGeom>
          <a:noFill/>
          <a:ln w="38100">
            <a:solidFill>
              <a:srgbClr val="7030A0">
                <a:alpha val="50196"/>
              </a:srgb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dirty="0"/>
              <a:t>Lots of snow depth data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659C52-3F9E-91D2-F44E-7F5D2742A5C0}"/>
              </a:ext>
            </a:extLst>
          </p:cNvPr>
          <p:cNvSpPr txBox="1"/>
          <p:nvPr/>
        </p:nvSpPr>
        <p:spPr>
          <a:xfrm>
            <a:off x="2902619" y="4209152"/>
            <a:ext cx="1217238" cy="415498"/>
          </a:xfrm>
          <a:prstGeom prst="rect">
            <a:avLst/>
          </a:prstGeom>
          <a:noFill/>
          <a:ln w="38100">
            <a:solidFill>
              <a:srgbClr val="7030A0">
                <a:alpha val="50196"/>
              </a:srgb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dirty="0"/>
              <a:t>Many HS-SWE conversion models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FCCAEB6-DAB9-AA0C-2EB2-830BF2F27FBB}"/>
              </a:ext>
            </a:extLst>
          </p:cNvPr>
          <p:cNvSpPr txBox="1"/>
          <p:nvPr/>
        </p:nvSpPr>
        <p:spPr>
          <a:xfrm>
            <a:off x="8346086" y="5542021"/>
            <a:ext cx="16639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/>
              <a:t>How reliable is it?</a:t>
            </a:r>
          </a:p>
        </p:txBody>
      </p:sp>
      <p:sp>
        <p:nvSpPr>
          <p:cNvPr id="47" name="TextBox 46">
            <a:hlinkClick r:id="rId22" action="ppaction://hlinksldjump"/>
            <a:extLst>
              <a:ext uri="{FF2B5EF4-FFF2-40B4-BE49-F238E27FC236}">
                <a16:creationId xmlns:a16="http://schemas.microsoft.com/office/drawing/2014/main" id="{DBB73411-A14E-357E-41B6-429739CD4670}"/>
              </a:ext>
            </a:extLst>
          </p:cNvPr>
          <p:cNvSpPr txBox="1"/>
          <p:nvPr/>
        </p:nvSpPr>
        <p:spPr>
          <a:xfrm>
            <a:off x="8278569" y="3515305"/>
            <a:ext cx="1631187" cy="646331"/>
          </a:xfrm>
          <a:prstGeom prst="rect">
            <a:avLst/>
          </a:prstGeom>
          <a:solidFill>
            <a:srgbClr val="548235">
              <a:alpha val="50196"/>
            </a:srgbClr>
          </a:solidFill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NH-SWE dataset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F8E761C-E04D-C251-D791-CBEB85BC54B1}"/>
              </a:ext>
            </a:extLst>
          </p:cNvPr>
          <p:cNvSpPr txBox="1"/>
          <p:nvPr/>
        </p:nvSpPr>
        <p:spPr>
          <a:xfrm>
            <a:off x="4491967" y="1570965"/>
            <a:ext cx="1370888" cy="461665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rtlCol="0">
            <a:spAutoFit/>
          </a:bodyPr>
          <a:lstStyle/>
          <a:p>
            <a:r>
              <a:rPr lang="en-GB" sz="2400" dirty="0"/>
              <a:t>Overview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C62F13F8-DD20-5FC2-9D7A-841BF39538D9}"/>
              </a:ext>
            </a:extLst>
          </p:cNvPr>
          <p:cNvCxnSpPr>
            <a:cxnSpLocks/>
            <a:stCxn id="3" idx="3"/>
            <a:endCxn id="5" idx="1"/>
          </p:cNvCxnSpPr>
          <p:nvPr/>
        </p:nvCxnSpPr>
        <p:spPr>
          <a:xfrm flipV="1">
            <a:off x="2351135" y="3283567"/>
            <a:ext cx="551484" cy="547026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751A3425-5ABF-FD9C-54A3-66AF678065F1}"/>
              </a:ext>
            </a:extLst>
          </p:cNvPr>
          <p:cNvCxnSpPr>
            <a:cxnSpLocks/>
            <a:stCxn id="3" idx="3"/>
            <a:endCxn id="14" idx="1"/>
          </p:cNvCxnSpPr>
          <p:nvPr/>
        </p:nvCxnSpPr>
        <p:spPr>
          <a:xfrm>
            <a:off x="2351135" y="3830593"/>
            <a:ext cx="551484" cy="15461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3207AEB0-E644-CC68-59A3-093F72DC0386}"/>
              </a:ext>
            </a:extLst>
          </p:cNvPr>
          <p:cNvCxnSpPr>
            <a:cxnSpLocks/>
            <a:stCxn id="3" idx="3"/>
            <a:endCxn id="16" idx="1"/>
          </p:cNvCxnSpPr>
          <p:nvPr/>
        </p:nvCxnSpPr>
        <p:spPr>
          <a:xfrm>
            <a:off x="2351135" y="3830593"/>
            <a:ext cx="551484" cy="586308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61663E26-BF5F-3FA4-CA2E-99544D5199EA}"/>
              </a:ext>
            </a:extLst>
          </p:cNvPr>
          <p:cNvCxnSpPr>
            <a:cxnSpLocks/>
            <a:stCxn id="16" idx="3"/>
            <a:endCxn id="6" idx="1"/>
          </p:cNvCxnSpPr>
          <p:nvPr/>
        </p:nvCxnSpPr>
        <p:spPr>
          <a:xfrm>
            <a:off x="4119857" y="4416901"/>
            <a:ext cx="610126" cy="801955"/>
          </a:xfrm>
          <a:prstGeom prst="straightConnector1">
            <a:avLst/>
          </a:prstGeom>
          <a:ln w="38100">
            <a:solidFill>
              <a:srgbClr val="C55A1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F10AA2C0-B8B0-B546-AAA9-2AD313795FB8}"/>
              </a:ext>
            </a:extLst>
          </p:cNvPr>
          <p:cNvCxnSpPr>
            <a:cxnSpLocks/>
            <a:stCxn id="14" idx="3"/>
            <a:endCxn id="12" idx="1"/>
          </p:cNvCxnSpPr>
          <p:nvPr/>
        </p:nvCxnSpPr>
        <p:spPr>
          <a:xfrm flipV="1">
            <a:off x="4119857" y="3838471"/>
            <a:ext cx="744221" cy="7583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CD4E2145-C6B3-5ACB-0DD0-CC6EAFE38FD4}"/>
              </a:ext>
            </a:extLst>
          </p:cNvPr>
          <p:cNvCxnSpPr>
            <a:cxnSpLocks/>
          </p:cNvCxnSpPr>
          <p:nvPr/>
        </p:nvCxnSpPr>
        <p:spPr>
          <a:xfrm>
            <a:off x="7462019" y="5218856"/>
            <a:ext cx="572783" cy="8207"/>
          </a:xfrm>
          <a:prstGeom prst="straightConnector1">
            <a:avLst/>
          </a:prstGeom>
          <a:ln w="38100">
            <a:solidFill>
              <a:srgbClr val="FFD9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97D9851F-004A-5860-ADD4-C50E0B675265}"/>
              </a:ext>
            </a:extLst>
          </p:cNvPr>
          <p:cNvCxnSpPr>
            <a:cxnSpLocks/>
          </p:cNvCxnSpPr>
          <p:nvPr/>
        </p:nvCxnSpPr>
        <p:spPr>
          <a:xfrm>
            <a:off x="7263228" y="3838471"/>
            <a:ext cx="984345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35DDBB05-3148-2E59-B982-F7AB1CF9480D}"/>
              </a:ext>
            </a:extLst>
          </p:cNvPr>
          <p:cNvCxnSpPr>
            <a:cxnSpLocks/>
          </p:cNvCxnSpPr>
          <p:nvPr/>
        </p:nvCxnSpPr>
        <p:spPr>
          <a:xfrm flipV="1">
            <a:off x="7094947" y="3834532"/>
            <a:ext cx="660453" cy="1004765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721A9676-45EE-975D-A540-39866E7AC6D2}"/>
              </a:ext>
            </a:extLst>
          </p:cNvPr>
          <p:cNvSpPr txBox="1"/>
          <p:nvPr/>
        </p:nvSpPr>
        <p:spPr>
          <a:xfrm>
            <a:off x="88083" y="5774716"/>
            <a:ext cx="3181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1" dirty="0"/>
              <a:t>Touch coloured boxes to move to the different sections!</a:t>
            </a:r>
          </a:p>
        </p:txBody>
      </p:sp>
      <p:pic>
        <p:nvPicPr>
          <p:cNvPr id="29" name="Picture 2" descr="649,341 Touch Symbol Images, Stock Photos &amp; Vectors ...">
            <a:extLst>
              <a:ext uri="{FF2B5EF4-FFF2-40B4-BE49-F238E27FC236}">
                <a16:creationId xmlns:a16="http://schemas.microsoft.com/office/drawing/2014/main" id="{1C8614B4-7077-0A4D-C62C-3EC671BFB8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0" t="12671" r="24498" b="17632"/>
          <a:stretch/>
        </p:blipFill>
        <p:spPr bwMode="auto">
          <a:xfrm>
            <a:off x="3305061" y="5774716"/>
            <a:ext cx="540854" cy="821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hlinkClick r:id="rId24" action="ppaction://hlinksldjump"/>
            <a:extLst>
              <a:ext uri="{FF2B5EF4-FFF2-40B4-BE49-F238E27FC236}">
                <a16:creationId xmlns:a16="http://schemas.microsoft.com/office/drawing/2014/main" id="{29230D53-AB4E-428B-C7AC-4678EA4B70D9}"/>
              </a:ext>
            </a:extLst>
          </p:cNvPr>
          <p:cNvSpPr txBox="1"/>
          <p:nvPr/>
        </p:nvSpPr>
        <p:spPr>
          <a:xfrm>
            <a:off x="9897266" y="6504890"/>
            <a:ext cx="675531" cy="21544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References</a:t>
            </a:r>
          </a:p>
        </p:txBody>
      </p:sp>
      <p:sp>
        <p:nvSpPr>
          <p:cNvPr id="30" name="TextBox 29">
            <a:hlinkClick r:id="rId25" action="ppaction://hlinksldjump"/>
            <a:extLst>
              <a:ext uri="{FF2B5EF4-FFF2-40B4-BE49-F238E27FC236}">
                <a16:creationId xmlns:a16="http://schemas.microsoft.com/office/drawing/2014/main" id="{5CF2DB37-1137-DD2A-AC27-868503E0159C}"/>
              </a:ext>
            </a:extLst>
          </p:cNvPr>
          <p:cNvSpPr txBox="1"/>
          <p:nvPr/>
        </p:nvSpPr>
        <p:spPr>
          <a:xfrm>
            <a:off x="187534" y="1119138"/>
            <a:ext cx="1107865" cy="230832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en-GB" sz="900" dirty="0"/>
              <a:t>Back to 2-min intro</a:t>
            </a:r>
          </a:p>
        </p:txBody>
      </p:sp>
    </p:spTree>
    <p:extLst>
      <p:ext uri="{BB962C8B-B14F-4D97-AF65-F5344CB8AC3E}">
        <p14:creationId xmlns:p14="http://schemas.microsoft.com/office/powerpoint/2010/main" val="2548811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F1B15-B47E-36BF-D8C8-78D625B89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4732" y="36227"/>
            <a:ext cx="8607804" cy="670675"/>
          </a:xfrm>
        </p:spPr>
        <p:txBody>
          <a:bodyPr>
            <a:noAutofit/>
          </a:bodyPr>
          <a:lstStyle/>
          <a:p>
            <a:pPr algn="ctr"/>
            <a:r>
              <a:rPr lang="en-GB" sz="2000" b="1" dirty="0">
                <a:solidFill>
                  <a:srgbClr val="0070C0"/>
                </a:solidFill>
              </a:rPr>
              <a:t>NH-SWE: A new Northern Hemisphere Snow Water Equivalent dataset </a:t>
            </a:r>
            <a:br>
              <a:rPr lang="en-GB" sz="2000" b="1" dirty="0">
                <a:solidFill>
                  <a:srgbClr val="0070C0"/>
                </a:solidFill>
              </a:rPr>
            </a:br>
            <a:r>
              <a:rPr lang="en-GB" sz="2000" b="1" dirty="0">
                <a:solidFill>
                  <a:srgbClr val="0070C0"/>
                </a:solidFill>
              </a:rPr>
              <a:t>based on in-situ snow depth time series (1950-2022)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E9015AE-5764-C081-AC3B-DAD207A2993D}"/>
              </a:ext>
            </a:extLst>
          </p:cNvPr>
          <p:cNvGrpSpPr/>
          <p:nvPr/>
        </p:nvGrpSpPr>
        <p:grpSpPr>
          <a:xfrm>
            <a:off x="10717358" y="94887"/>
            <a:ext cx="1464883" cy="3057829"/>
            <a:chOff x="10633468" y="136832"/>
            <a:chExt cx="1464883" cy="3057829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804FF56E-E564-060B-D730-820295A29695}"/>
                </a:ext>
              </a:extLst>
            </p:cNvPr>
            <p:cNvGrpSpPr/>
            <p:nvPr/>
          </p:nvGrpSpPr>
          <p:grpSpPr>
            <a:xfrm>
              <a:off x="10648065" y="136832"/>
              <a:ext cx="1450286" cy="3021375"/>
              <a:chOff x="10655903" y="245987"/>
              <a:chExt cx="1450286" cy="3021375"/>
            </a:xfrm>
          </p:grpSpPr>
          <p:pic>
            <p:nvPicPr>
              <p:cNvPr id="15" name="Picture 14" descr="Graphical user interface, text, application, email&#10;&#10;Description automatically generated">
                <a:extLst>
                  <a:ext uri="{FF2B5EF4-FFF2-40B4-BE49-F238E27FC236}">
                    <a16:creationId xmlns:a16="http://schemas.microsoft.com/office/drawing/2014/main" id="{A3E343CD-BDB3-9F10-EB97-920CE91D57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28828" y="2324383"/>
                <a:ext cx="1226930" cy="757624"/>
              </a:xfrm>
              <a:prstGeom prst="rect">
                <a:avLst/>
              </a:prstGeom>
            </p:spPr>
          </p:pic>
          <p:pic>
            <p:nvPicPr>
              <p:cNvPr id="17" name="Picture 16" descr="Qr code&#10;&#10;Description automatically generated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EE59F687-346B-FC4A-488C-D3575B1446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91777" y="874021"/>
                <a:ext cx="1265008" cy="1265008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B83C29C-E8C7-B264-1669-4BFFEA17AEA4}"/>
                  </a:ext>
                </a:extLst>
              </p:cNvPr>
              <p:cNvSpPr txBox="1"/>
              <p:nvPr/>
            </p:nvSpPr>
            <p:spPr>
              <a:xfrm>
                <a:off x="10826913" y="245987"/>
                <a:ext cx="10020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b="1" dirty="0">
                    <a:solidFill>
                      <a:srgbClr val="0070C0"/>
                    </a:solidFill>
                  </a:rPr>
                  <a:t>Dataset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FE4040F-CE66-4132-4DD4-2263441A7E94}"/>
                  </a:ext>
                </a:extLst>
              </p:cNvPr>
              <p:cNvSpPr txBox="1"/>
              <p:nvPr/>
            </p:nvSpPr>
            <p:spPr>
              <a:xfrm>
                <a:off x="10655903" y="2109057"/>
                <a:ext cx="145028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800" dirty="0">
                    <a:hlinkClick r:id="rId5"/>
                  </a:rPr>
                  <a:t>zenodo.org/record/</a:t>
                </a:r>
                <a:r>
                  <a:rPr lang="en-GB" sz="800" b="0" i="0" strike="noStrike" dirty="0">
                    <a:effectLst/>
                    <a:hlinkClick r:id="rId5"/>
                  </a:rPr>
                  <a:t>7515603</a:t>
                </a:r>
                <a:r>
                  <a:rPr lang="en-GB" sz="800" b="0" i="0" strike="noStrike" dirty="0">
                    <a:effectLst/>
                  </a:rPr>
                  <a:t> </a:t>
                </a:r>
                <a:r>
                  <a:rPr lang="en-GB" sz="800" strike="noStrike" dirty="0"/>
                  <a:t> </a:t>
                </a:r>
                <a:endParaRPr lang="en-GB" sz="800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73EB5C8-3A02-5D62-824D-250BAC37D2E2}"/>
                  </a:ext>
                </a:extLst>
              </p:cNvPr>
              <p:cNvSpPr txBox="1"/>
              <p:nvPr/>
            </p:nvSpPr>
            <p:spPr>
              <a:xfrm>
                <a:off x="10683349" y="3067307"/>
                <a:ext cx="1289135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700" dirty="0"/>
                  <a:t>Fontrodona-Bach et al., 2023a</a:t>
                </a:r>
              </a:p>
            </p:txBody>
          </p: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1ED86610-31E8-3A76-4990-A3B099646D7A}"/>
                  </a:ext>
                </a:extLst>
              </p:cNvPr>
              <p:cNvCxnSpPr>
                <a:cxnSpLocks/>
                <a:stCxn id="18" idx="2"/>
                <a:endCxn id="17" idx="0"/>
              </p:cNvCxnSpPr>
              <p:nvPr/>
            </p:nvCxnSpPr>
            <p:spPr>
              <a:xfrm flipH="1">
                <a:off x="11324281" y="646097"/>
                <a:ext cx="3635" cy="227924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D96E701E-F9DE-EC8E-8DC0-471237F49E7B}"/>
                </a:ext>
              </a:extLst>
            </p:cNvPr>
            <p:cNvSpPr/>
            <p:nvPr/>
          </p:nvSpPr>
          <p:spPr>
            <a:xfrm>
              <a:off x="10633468" y="136832"/>
              <a:ext cx="1373219" cy="3057829"/>
            </a:xfrm>
            <a:prstGeom prst="roundRect">
              <a:avLst>
                <a:gd name="adj" fmla="val 7503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EA6BB10-4211-40A2-DA52-59EE8A899EA8}"/>
              </a:ext>
            </a:extLst>
          </p:cNvPr>
          <p:cNvGrpSpPr/>
          <p:nvPr/>
        </p:nvGrpSpPr>
        <p:grpSpPr>
          <a:xfrm>
            <a:off x="10729731" y="3210354"/>
            <a:ext cx="1378938" cy="3183174"/>
            <a:chOff x="10629063" y="3235521"/>
            <a:chExt cx="1378938" cy="3183174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31744F08-B8DD-E08F-4D98-702EE75AF368}"/>
                </a:ext>
              </a:extLst>
            </p:cNvPr>
            <p:cNvGrpSpPr/>
            <p:nvPr/>
          </p:nvGrpSpPr>
          <p:grpSpPr>
            <a:xfrm>
              <a:off x="10634782" y="3235521"/>
              <a:ext cx="1373219" cy="3154105"/>
              <a:chOff x="10668789" y="3404748"/>
              <a:chExt cx="1373219" cy="3154105"/>
            </a:xfrm>
          </p:grpSpPr>
          <p:pic>
            <p:nvPicPr>
              <p:cNvPr id="11" name="Picture 10" descr="Qr code&#10;&#10;Description automatically generated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1AD440CF-4DD2-AD76-24EA-98713033AD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29305" y="4004105"/>
                <a:ext cx="1235878" cy="1235878"/>
              </a:xfrm>
              <a:prstGeom prst="rect">
                <a:avLst/>
              </a:prstGeom>
            </p:spPr>
          </p:pic>
          <p:pic>
            <p:nvPicPr>
              <p:cNvPr id="13" name="Picture 12" descr="Graphical user interface, text, application, email&#10;&#10;Description automatically generated">
                <a:extLst>
                  <a:ext uri="{FF2B5EF4-FFF2-40B4-BE49-F238E27FC236}">
                    <a16:creationId xmlns:a16="http://schemas.microsoft.com/office/drawing/2014/main" id="{EBB817EC-83A6-44B8-B25D-453F491C27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95170" y="5473584"/>
                <a:ext cx="1124681" cy="789251"/>
              </a:xfrm>
              <a:prstGeom prst="rect">
                <a:avLst/>
              </a:prstGeom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11B62D4-169A-76E7-B2FD-331C2F9FDC26}"/>
                  </a:ext>
                </a:extLst>
              </p:cNvPr>
              <p:cNvSpPr txBox="1"/>
              <p:nvPr/>
            </p:nvSpPr>
            <p:spPr>
              <a:xfrm>
                <a:off x="10718290" y="5195440"/>
                <a:ext cx="126540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690" dirty="0">
                    <a:hlinkClick r:id="rId9"/>
                  </a:rPr>
                  <a:t>essd.copernicus.org/preprints/essd-2023-31/</a:t>
                </a:r>
                <a:r>
                  <a:rPr lang="en-GB" sz="690" dirty="0"/>
                  <a:t> 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6BD8B84-FF47-1171-29D9-4ACECCA5A817}"/>
                  </a:ext>
                </a:extLst>
              </p:cNvPr>
              <p:cNvSpPr txBox="1"/>
              <p:nvPr/>
            </p:nvSpPr>
            <p:spPr>
              <a:xfrm>
                <a:off x="10668789" y="3404748"/>
                <a:ext cx="136441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b="1" dirty="0">
                    <a:solidFill>
                      <a:srgbClr val="0070C0"/>
                    </a:solidFill>
                  </a:rPr>
                  <a:t>Data paper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75CBF27-6147-E1D9-710F-745F6A244772}"/>
                  </a:ext>
                </a:extLst>
              </p:cNvPr>
              <p:cNvSpPr txBox="1"/>
              <p:nvPr/>
            </p:nvSpPr>
            <p:spPr>
              <a:xfrm>
                <a:off x="10728828" y="6251076"/>
                <a:ext cx="13131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700" dirty="0"/>
                  <a:t>Fontrodona-Bach et al., 2023b </a:t>
                </a:r>
              </a:p>
              <a:p>
                <a:pPr algn="ctr"/>
                <a:r>
                  <a:rPr lang="en-GB" sz="700" dirty="0"/>
                  <a:t>(in review at ESSD)</a:t>
                </a:r>
              </a:p>
            </p:txBody>
          </p: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EFFD3E86-9FB6-9558-AA1C-46D1248852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69356" y="3845388"/>
                <a:ext cx="911" cy="158717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6121C278-03D0-A1C7-A48F-3E84D5226447}"/>
                </a:ext>
              </a:extLst>
            </p:cNvPr>
            <p:cNvSpPr/>
            <p:nvPr/>
          </p:nvSpPr>
          <p:spPr>
            <a:xfrm>
              <a:off x="10629063" y="3263229"/>
              <a:ext cx="1373219" cy="3155466"/>
            </a:xfrm>
            <a:prstGeom prst="roundRect">
              <a:avLst>
                <a:gd name="adj" fmla="val 7503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9" name="Picture 48" descr="Logo&#10;&#10;Description automatically generated">
            <a:extLst>
              <a:ext uri="{FF2B5EF4-FFF2-40B4-BE49-F238E27FC236}">
                <a16:creationId xmlns:a16="http://schemas.microsoft.com/office/drawing/2014/main" id="{AD0BB618-44EF-BFB2-B7F4-3FF711010A6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03" y="161630"/>
            <a:ext cx="553446" cy="774824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305AC270-E4A4-2D53-B225-6CBA6E9BB92D}"/>
              </a:ext>
            </a:extLst>
          </p:cNvPr>
          <p:cNvGrpSpPr/>
          <p:nvPr/>
        </p:nvGrpSpPr>
        <p:grpSpPr>
          <a:xfrm>
            <a:off x="760532" y="50198"/>
            <a:ext cx="1452423" cy="961483"/>
            <a:chOff x="765700" y="3252"/>
            <a:chExt cx="1452423" cy="961483"/>
          </a:xfrm>
        </p:grpSpPr>
        <p:pic>
          <p:nvPicPr>
            <p:cNvPr id="51" name="Picture 50" descr="Qr code&#10;&#10;Description automatically generated">
              <a:extLst>
                <a:ext uri="{FF2B5EF4-FFF2-40B4-BE49-F238E27FC236}">
                  <a16:creationId xmlns:a16="http://schemas.microsoft.com/office/drawing/2014/main" id="{79F20DB6-CC62-4CE5-8BF2-CD30C0C9B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1543" y="275748"/>
              <a:ext cx="613760" cy="613760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F2B1C30-7690-CC10-20B3-F782BF0A397C}"/>
                </a:ext>
              </a:extLst>
            </p:cNvPr>
            <p:cNvSpPr txBox="1"/>
            <p:nvPr/>
          </p:nvSpPr>
          <p:spPr>
            <a:xfrm>
              <a:off x="780293" y="3252"/>
              <a:ext cx="14378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/>
                <a:t>OSPP Participant</a:t>
              </a: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8FC1E57C-5D7C-248C-4796-065F19FB1DD8}"/>
                </a:ext>
              </a:extLst>
            </p:cNvPr>
            <p:cNvSpPr/>
            <p:nvPr/>
          </p:nvSpPr>
          <p:spPr>
            <a:xfrm>
              <a:off x="765700" y="16825"/>
              <a:ext cx="1437830" cy="947910"/>
            </a:xfrm>
            <a:prstGeom prst="roundRect">
              <a:avLst>
                <a:gd name="adj" fmla="val 14913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7" name="Subtitle 2">
            <a:extLst>
              <a:ext uri="{FF2B5EF4-FFF2-40B4-BE49-F238E27FC236}">
                <a16:creationId xmlns:a16="http://schemas.microsoft.com/office/drawing/2014/main" id="{716C0111-AF87-673E-588D-2C4B7D2AA477}"/>
              </a:ext>
            </a:extLst>
          </p:cNvPr>
          <p:cNvSpPr txBox="1">
            <a:spLocks/>
          </p:cNvSpPr>
          <p:nvPr/>
        </p:nvSpPr>
        <p:spPr>
          <a:xfrm>
            <a:off x="3636312" y="622458"/>
            <a:ext cx="6296254" cy="2577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200" b="1" dirty="0">
                <a:ea typeface="Tahoma" panose="020B0604030504040204" pitchFamily="34" charset="0"/>
                <a:cs typeface="Tahoma" panose="020B0604030504040204" pitchFamily="34" charset="0"/>
              </a:rPr>
              <a:t>Adrià Fontrodona-Bach</a:t>
            </a:r>
            <a:r>
              <a:rPr lang="ca-ES" sz="1200" b="1" baseline="30000" dirty="0"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ca-ES" sz="1200" b="1" dirty="0"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a-ES" sz="1200" dirty="0">
                <a:ea typeface="Tahoma" panose="020B0604030504040204" pitchFamily="34" charset="0"/>
                <a:cs typeface="Tahoma" panose="020B0604030504040204" pitchFamily="34" charset="0"/>
              </a:rPr>
              <a:t>Bettina Schaefli</a:t>
            </a:r>
            <a:r>
              <a:rPr lang="ca-ES" sz="1200" baseline="30000" dirty="0"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ca-ES" sz="1200" dirty="0">
                <a:ea typeface="Tahoma" panose="020B0604030504040204" pitchFamily="34" charset="0"/>
                <a:cs typeface="Tahoma" panose="020B0604030504040204" pitchFamily="34" charset="0"/>
              </a:rPr>
              <a:t>, Ross Woods</a:t>
            </a:r>
            <a:r>
              <a:rPr lang="ca-ES" sz="1200" baseline="30000" dirty="0"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ca-ES" sz="1200" dirty="0">
                <a:ea typeface="Tahoma" panose="020B0604030504040204" pitchFamily="34" charset="0"/>
                <a:cs typeface="Tahoma" panose="020B0604030504040204" pitchFamily="34" charset="0"/>
              </a:rPr>
              <a:t>, Ryan Teuling</a:t>
            </a:r>
            <a:r>
              <a:rPr lang="ca-ES" sz="1200" baseline="30000" dirty="0"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ca-ES" sz="1200" dirty="0">
                <a:ea typeface="Tahoma" panose="020B0604030504040204" pitchFamily="34" charset="0"/>
                <a:cs typeface="Tahoma" panose="020B0604030504040204" pitchFamily="34" charset="0"/>
              </a:rPr>
              <a:t> and Josh Larsen</a:t>
            </a:r>
            <a:r>
              <a:rPr lang="ca-ES" sz="1200" baseline="30000" dirty="0"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878044A-676F-C47F-41C4-E6436D34055A}"/>
              </a:ext>
            </a:extLst>
          </p:cNvPr>
          <p:cNvSpPr txBox="1"/>
          <p:nvPr/>
        </p:nvSpPr>
        <p:spPr>
          <a:xfrm>
            <a:off x="2150188" y="836886"/>
            <a:ext cx="870325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" b="1" baseline="30000" dirty="0"/>
              <a:t>1</a:t>
            </a:r>
            <a:r>
              <a:rPr lang="ca-ES" sz="600" b="1" dirty="0"/>
              <a:t> School of Geography, University of Birmingham, UK; </a:t>
            </a:r>
            <a:r>
              <a:rPr lang="ca-ES" sz="600" baseline="30000" dirty="0"/>
              <a:t>2</a:t>
            </a:r>
            <a:r>
              <a:rPr lang="ca-ES" sz="600" dirty="0"/>
              <a:t> Department of Civil Engineering, University of Bristol, UK; </a:t>
            </a:r>
            <a:r>
              <a:rPr lang="ca-ES" sz="600" baseline="30000" dirty="0"/>
              <a:t>3</a:t>
            </a:r>
            <a:r>
              <a:rPr lang="ca-ES" sz="600" dirty="0"/>
              <a:t> Institute of Geography, University of Bern, Switzerland; </a:t>
            </a:r>
            <a:r>
              <a:rPr lang="ca-ES" sz="600" baseline="30000" dirty="0"/>
              <a:t>4</a:t>
            </a:r>
            <a:r>
              <a:rPr lang="ca-ES" sz="600" dirty="0"/>
              <a:t> Hydrology and Quantitative Water Management group, Wageningen University, The Netherlands;</a:t>
            </a:r>
            <a:endParaRPr lang="en-GB" sz="600" dirty="0"/>
          </a:p>
        </p:txBody>
      </p:sp>
      <p:pic>
        <p:nvPicPr>
          <p:cNvPr id="63" name="Picture 4" descr="NERC logo">
            <a:extLst>
              <a:ext uri="{FF2B5EF4-FFF2-40B4-BE49-F238E27FC236}">
                <a16:creationId xmlns:a16="http://schemas.microsoft.com/office/drawing/2014/main" id="{26E48A71-BE3C-2EF3-1C32-6D82655E7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471" y="553098"/>
            <a:ext cx="696783" cy="18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>
            <a:extLst>
              <a:ext uri="{FF2B5EF4-FFF2-40B4-BE49-F238E27FC236}">
                <a16:creationId xmlns:a16="http://schemas.microsoft.com/office/drawing/2014/main" id="{C963394A-2321-AC3D-5EB6-CA5FCDF6C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5441" y="420032"/>
            <a:ext cx="469905" cy="12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4" descr="Text&#10;&#10;Description automatically generated with low confidence">
            <a:extLst>
              <a:ext uri="{FF2B5EF4-FFF2-40B4-BE49-F238E27FC236}">
                <a16:creationId xmlns:a16="http://schemas.microsoft.com/office/drawing/2014/main" id="{AC8FDFC4-05E5-5ECE-0EA9-5A45B78F2228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1" t="19253" r="9719" b="22589"/>
          <a:stretch/>
        </p:blipFill>
        <p:spPr>
          <a:xfrm>
            <a:off x="2453430" y="469475"/>
            <a:ext cx="1076158" cy="302419"/>
          </a:xfrm>
          <a:prstGeom prst="rect">
            <a:avLst/>
          </a:prstGeom>
        </p:spPr>
      </p:pic>
      <p:pic>
        <p:nvPicPr>
          <p:cNvPr id="67" name="Picture 8">
            <a:extLst>
              <a:ext uri="{FF2B5EF4-FFF2-40B4-BE49-F238E27FC236}">
                <a16:creationId xmlns:a16="http://schemas.microsoft.com/office/drawing/2014/main" id="{94D3BE42-4D16-C646-210F-E648F6526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hqprint">
            <a:clrChange>
              <a:clrFrom>
                <a:srgbClr val="FBFFFE"/>
              </a:clrFrom>
              <a:clrTo>
                <a:srgbClr val="FB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3311" y="6628001"/>
            <a:ext cx="246568" cy="18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AFD32EE4-600B-C736-8AC9-1B56110F9FBF}"/>
              </a:ext>
            </a:extLst>
          </p:cNvPr>
          <p:cNvSpPr txBox="1"/>
          <p:nvPr/>
        </p:nvSpPr>
        <p:spPr>
          <a:xfrm>
            <a:off x="11134635" y="6566446"/>
            <a:ext cx="9273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@Fontro22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C1EEF33-5476-AADB-763C-0D733A659B69}"/>
              </a:ext>
            </a:extLst>
          </p:cNvPr>
          <p:cNvSpPr txBox="1"/>
          <p:nvPr/>
        </p:nvSpPr>
        <p:spPr>
          <a:xfrm>
            <a:off x="10813269" y="6400077"/>
            <a:ext cx="13051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>
                <a:ea typeface="Tahoma" panose="020B0604030504040204" pitchFamily="34" charset="0"/>
                <a:cs typeface="Tahoma" panose="020B0604030504040204" pitchFamily="34" charset="0"/>
                <a:hlinkClick r:id="rId16"/>
              </a:rPr>
              <a:t>axf984@bham.ac.uk</a:t>
            </a:r>
            <a:r>
              <a:rPr lang="en-GB" sz="10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D4DBC33B-4315-BFD3-518D-C4DC5C20CDE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36" y="309728"/>
            <a:ext cx="480060" cy="639488"/>
          </a:xfrm>
          <a:prstGeom prst="rect">
            <a:avLst/>
          </a:prstGeom>
        </p:spPr>
      </p:pic>
      <p:sp>
        <p:nvSpPr>
          <p:cNvPr id="3" name="TextBox 2">
            <a:hlinkClick r:id="rId18" action="ppaction://hlinksldjump"/>
            <a:extLst>
              <a:ext uri="{FF2B5EF4-FFF2-40B4-BE49-F238E27FC236}">
                <a16:creationId xmlns:a16="http://schemas.microsoft.com/office/drawing/2014/main" id="{EA3F6DCE-63F3-992D-2B38-E5A45A8AA0E1}"/>
              </a:ext>
            </a:extLst>
          </p:cNvPr>
          <p:cNvSpPr txBox="1"/>
          <p:nvPr/>
        </p:nvSpPr>
        <p:spPr>
          <a:xfrm>
            <a:off x="7451195" y="6458724"/>
            <a:ext cx="1631187" cy="338554"/>
          </a:xfrm>
          <a:prstGeom prst="rect">
            <a:avLst/>
          </a:prstGeom>
          <a:solidFill>
            <a:srgbClr val="548235">
              <a:alpha val="50196"/>
            </a:srgbClr>
          </a:solidFill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NH-SWE dataset</a:t>
            </a:r>
          </a:p>
        </p:txBody>
      </p:sp>
      <p:sp>
        <p:nvSpPr>
          <p:cNvPr id="4" name="TextBox 3">
            <a:hlinkClick r:id="rId19" action="ppaction://hlinksldjump"/>
            <a:extLst>
              <a:ext uri="{FF2B5EF4-FFF2-40B4-BE49-F238E27FC236}">
                <a16:creationId xmlns:a16="http://schemas.microsoft.com/office/drawing/2014/main" id="{F2A5BFAF-D998-9519-F56E-A0F18A5379E5}"/>
              </a:ext>
            </a:extLst>
          </p:cNvPr>
          <p:cNvSpPr txBox="1"/>
          <p:nvPr/>
        </p:nvSpPr>
        <p:spPr>
          <a:xfrm>
            <a:off x="115868" y="6209718"/>
            <a:ext cx="1327615" cy="338554"/>
          </a:xfrm>
          <a:prstGeom prst="rect">
            <a:avLst/>
          </a:prstGeom>
          <a:solidFill>
            <a:srgbClr val="7030A0">
              <a:alpha val="50196"/>
            </a:srgbClr>
          </a:solidFill>
          <a:ln w="57150" cap="rnd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Background</a:t>
            </a:r>
          </a:p>
        </p:txBody>
      </p:sp>
      <p:sp>
        <p:nvSpPr>
          <p:cNvPr id="5" name="TextBox 4">
            <a:hlinkClick r:id="rId20" action="ppaction://hlinksldjump"/>
            <a:extLst>
              <a:ext uri="{FF2B5EF4-FFF2-40B4-BE49-F238E27FC236}">
                <a16:creationId xmlns:a16="http://schemas.microsoft.com/office/drawing/2014/main" id="{70C9BC31-0526-58AE-A17D-4DEDD40845CB}"/>
              </a:ext>
            </a:extLst>
          </p:cNvPr>
          <p:cNvSpPr txBox="1"/>
          <p:nvPr/>
        </p:nvSpPr>
        <p:spPr>
          <a:xfrm>
            <a:off x="1574913" y="6458241"/>
            <a:ext cx="1753879" cy="338554"/>
          </a:xfrm>
          <a:prstGeom prst="rect">
            <a:avLst/>
          </a:prstGeom>
          <a:solidFill>
            <a:srgbClr val="0070C0">
              <a:alpha val="50196"/>
            </a:srgbClr>
          </a:solidFill>
          <a:ln w="571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Snow Depth data</a:t>
            </a:r>
          </a:p>
        </p:txBody>
      </p:sp>
      <p:sp>
        <p:nvSpPr>
          <p:cNvPr id="6" name="TextBox 5">
            <a:hlinkClick r:id="rId21" action="ppaction://hlinksldjump"/>
            <a:extLst>
              <a:ext uri="{FF2B5EF4-FFF2-40B4-BE49-F238E27FC236}">
                <a16:creationId xmlns:a16="http://schemas.microsoft.com/office/drawing/2014/main" id="{CEDFCB62-CE78-8F08-2253-D9B3D008BA0F}"/>
              </a:ext>
            </a:extLst>
          </p:cNvPr>
          <p:cNvSpPr txBox="1"/>
          <p:nvPr/>
        </p:nvSpPr>
        <p:spPr>
          <a:xfrm>
            <a:off x="3439325" y="6457037"/>
            <a:ext cx="2001061" cy="338554"/>
          </a:xfrm>
          <a:prstGeom prst="rect">
            <a:avLst/>
          </a:prstGeom>
          <a:solidFill>
            <a:srgbClr val="C55A11">
              <a:alpha val="50196"/>
            </a:srgbClr>
          </a:solidFill>
          <a:ln w="5715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Model regionalisation</a:t>
            </a:r>
          </a:p>
        </p:txBody>
      </p:sp>
      <p:sp>
        <p:nvSpPr>
          <p:cNvPr id="7" name="TextBox 6">
            <a:hlinkClick r:id="rId22" action="ppaction://hlinksldjump"/>
            <a:extLst>
              <a:ext uri="{FF2B5EF4-FFF2-40B4-BE49-F238E27FC236}">
                <a16:creationId xmlns:a16="http://schemas.microsoft.com/office/drawing/2014/main" id="{098130CC-2C73-5690-FB42-9781AF619523}"/>
              </a:ext>
            </a:extLst>
          </p:cNvPr>
          <p:cNvSpPr txBox="1"/>
          <p:nvPr/>
        </p:nvSpPr>
        <p:spPr>
          <a:xfrm>
            <a:off x="5616857" y="6458615"/>
            <a:ext cx="1631187" cy="338554"/>
          </a:xfrm>
          <a:prstGeom prst="rect">
            <a:avLst/>
          </a:prstGeom>
          <a:solidFill>
            <a:srgbClr val="FFD966">
              <a:alpha val="50196"/>
            </a:srgb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Model Evaluation</a:t>
            </a:r>
          </a:p>
        </p:txBody>
      </p:sp>
      <p:sp>
        <p:nvSpPr>
          <p:cNvPr id="10" name="TextBox 9">
            <a:hlinkClick r:id="rId23" action="ppaction://hlinksldjump"/>
            <a:extLst>
              <a:ext uri="{FF2B5EF4-FFF2-40B4-BE49-F238E27FC236}">
                <a16:creationId xmlns:a16="http://schemas.microsoft.com/office/drawing/2014/main" id="{B03A527C-0D67-3C89-AE5D-795D5CE844F9}"/>
              </a:ext>
            </a:extLst>
          </p:cNvPr>
          <p:cNvSpPr txBox="1"/>
          <p:nvPr/>
        </p:nvSpPr>
        <p:spPr>
          <a:xfrm>
            <a:off x="8456954" y="6028994"/>
            <a:ext cx="1250855" cy="276999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rtlCol="0">
            <a:spAutoFit/>
          </a:bodyPr>
          <a:lstStyle/>
          <a:p>
            <a:r>
              <a:rPr lang="en-GB" sz="1200" dirty="0"/>
              <a:t>Back to overview</a:t>
            </a:r>
          </a:p>
        </p:txBody>
      </p:sp>
      <p:pic>
        <p:nvPicPr>
          <p:cNvPr id="31" name="Picture 30" descr="A picture containing snow, outdoor, pile&#10;&#10;Description automatically generated">
            <a:extLst>
              <a:ext uri="{FF2B5EF4-FFF2-40B4-BE49-F238E27FC236}">
                <a16:creationId xmlns:a16="http://schemas.microsoft.com/office/drawing/2014/main" id="{C78E46A5-C2F2-5DAE-76F0-5D10470C200B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57" y="2924575"/>
            <a:ext cx="1644758" cy="2193010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59" name="TextBox 58">
            <a:hlinkClick r:id="rId19" action="ppaction://hlinksldjump"/>
            <a:extLst>
              <a:ext uri="{FF2B5EF4-FFF2-40B4-BE49-F238E27FC236}">
                <a16:creationId xmlns:a16="http://schemas.microsoft.com/office/drawing/2014/main" id="{18950750-9D13-DAAD-79B6-7BDB005BF2FD}"/>
              </a:ext>
            </a:extLst>
          </p:cNvPr>
          <p:cNvSpPr txBox="1"/>
          <p:nvPr/>
        </p:nvSpPr>
        <p:spPr>
          <a:xfrm>
            <a:off x="3382945" y="1270059"/>
            <a:ext cx="4467823" cy="369332"/>
          </a:xfrm>
          <a:prstGeom prst="rect">
            <a:avLst/>
          </a:prstGeom>
          <a:solidFill>
            <a:srgbClr val="7030A0">
              <a:alpha val="50196"/>
            </a:srgbClr>
          </a:solidFill>
          <a:ln w="57150" cap="rnd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Background: Why do we need a SWE dataset?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1D3BFF7-B289-3998-F3C3-359E4053D987}"/>
              </a:ext>
            </a:extLst>
          </p:cNvPr>
          <p:cNvSpPr txBox="1"/>
          <p:nvPr/>
        </p:nvSpPr>
        <p:spPr>
          <a:xfrm>
            <a:off x="294463" y="2152517"/>
            <a:ext cx="2098523" cy="584775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1600" dirty="0"/>
              <a:t>Measuring snow depth</a:t>
            </a:r>
          </a:p>
          <a:p>
            <a:pPr algn="ctr"/>
            <a:r>
              <a:rPr lang="en-GB" sz="1600" dirty="0"/>
              <a:t>vs Measuring SWE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9693EBD-5416-F9AA-B1D4-DC92079040AB}"/>
              </a:ext>
            </a:extLst>
          </p:cNvPr>
          <p:cNvSpPr txBox="1"/>
          <p:nvPr/>
        </p:nvSpPr>
        <p:spPr>
          <a:xfrm>
            <a:off x="291016" y="5188403"/>
            <a:ext cx="1875936" cy="529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So… many snow depth observations available!</a:t>
            </a:r>
          </a:p>
        </p:txBody>
      </p:sp>
      <p:sp>
        <p:nvSpPr>
          <p:cNvPr id="74" name="TextBox 73">
            <a:hlinkClick r:id="rId25" action="ppaction://hlinksldjump"/>
            <a:extLst>
              <a:ext uri="{FF2B5EF4-FFF2-40B4-BE49-F238E27FC236}">
                <a16:creationId xmlns:a16="http://schemas.microsoft.com/office/drawing/2014/main" id="{860E0951-C92E-09E0-24F2-D047BFF65DBA}"/>
              </a:ext>
            </a:extLst>
          </p:cNvPr>
          <p:cNvSpPr txBox="1"/>
          <p:nvPr/>
        </p:nvSpPr>
        <p:spPr>
          <a:xfrm>
            <a:off x="9846441" y="6127820"/>
            <a:ext cx="675531" cy="21544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References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C08E77B9-739E-1206-D4F1-F2D3F6D0D0DD}"/>
              </a:ext>
            </a:extLst>
          </p:cNvPr>
          <p:cNvSpPr txBox="1"/>
          <p:nvPr/>
        </p:nvSpPr>
        <p:spPr>
          <a:xfrm>
            <a:off x="4321278" y="3286569"/>
            <a:ext cx="622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Next</a:t>
            </a:r>
          </a:p>
        </p:txBody>
      </p:sp>
      <p:sp>
        <p:nvSpPr>
          <p:cNvPr id="76" name="Arrow: Right 75">
            <a:hlinkClick r:id="rId26" action="ppaction://hlinksldjump"/>
            <a:extLst>
              <a:ext uri="{FF2B5EF4-FFF2-40B4-BE49-F238E27FC236}">
                <a16:creationId xmlns:a16="http://schemas.microsoft.com/office/drawing/2014/main" id="{CEA15FA1-F290-0002-B66E-C04834445A31}"/>
              </a:ext>
            </a:extLst>
          </p:cNvPr>
          <p:cNvSpPr/>
          <p:nvPr/>
        </p:nvSpPr>
        <p:spPr>
          <a:xfrm>
            <a:off x="4328063" y="3610464"/>
            <a:ext cx="948961" cy="667910"/>
          </a:xfrm>
          <a:prstGeom prst="rightArrow">
            <a:avLst/>
          </a:prstGeom>
          <a:solidFill>
            <a:srgbClr val="7F7F7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589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F1B15-B47E-36BF-D8C8-78D625B89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4732" y="36227"/>
            <a:ext cx="8607804" cy="670675"/>
          </a:xfrm>
        </p:spPr>
        <p:txBody>
          <a:bodyPr>
            <a:noAutofit/>
          </a:bodyPr>
          <a:lstStyle/>
          <a:p>
            <a:pPr algn="ctr"/>
            <a:r>
              <a:rPr lang="en-GB" sz="2000" b="1" dirty="0">
                <a:solidFill>
                  <a:srgbClr val="0070C0"/>
                </a:solidFill>
              </a:rPr>
              <a:t>NH-SWE: A new Northern Hemisphere Snow Water Equivalent dataset </a:t>
            </a:r>
            <a:br>
              <a:rPr lang="en-GB" sz="2000" b="1" dirty="0">
                <a:solidFill>
                  <a:srgbClr val="0070C0"/>
                </a:solidFill>
              </a:rPr>
            </a:br>
            <a:r>
              <a:rPr lang="en-GB" sz="2000" b="1" dirty="0">
                <a:solidFill>
                  <a:srgbClr val="0070C0"/>
                </a:solidFill>
              </a:rPr>
              <a:t>based on in-situ snow depth time series (1950-2022)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E9015AE-5764-C081-AC3B-DAD207A2993D}"/>
              </a:ext>
            </a:extLst>
          </p:cNvPr>
          <p:cNvGrpSpPr/>
          <p:nvPr/>
        </p:nvGrpSpPr>
        <p:grpSpPr>
          <a:xfrm>
            <a:off x="10717358" y="94887"/>
            <a:ext cx="1464883" cy="3057829"/>
            <a:chOff x="10633468" y="136832"/>
            <a:chExt cx="1464883" cy="3057829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804FF56E-E564-060B-D730-820295A29695}"/>
                </a:ext>
              </a:extLst>
            </p:cNvPr>
            <p:cNvGrpSpPr/>
            <p:nvPr/>
          </p:nvGrpSpPr>
          <p:grpSpPr>
            <a:xfrm>
              <a:off x="10648065" y="136832"/>
              <a:ext cx="1450286" cy="3021375"/>
              <a:chOff x="10655903" y="245987"/>
              <a:chExt cx="1450286" cy="3021375"/>
            </a:xfrm>
          </p:grpSpPr>
          <p:pic>
            <p:nvPicPr>
              <p:cNvPr id="15" name="Picture 14" descr="Graphical user interface, text, application, email&#10;&#10;Description automatically generated">
                <a:extLst>
                  <a:ext uri="{FF2B5EF4-FFF2-40B4-BE49-F238E27FC236}">
                    <a16:creationId xmlns:a16="http://schemas.microsoft.com/office/drawing/2014/main" id="{A3E343CD-BDB3-9F10-EB97-920CE91D57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28828" y="2324383"/>
                <a:ext cx="1226930" cy="757624"/>
              </a:xfrm>
              <a:prstGeom prst="rect">
                <a:avLst/>
              </a:prstGeom>
            </p:spPr>
          </p:pic>
          <p:pic>
            <p:nvPicPr>
              <p:cNvPr id="17" name="Picture 16" descr="Qr code&#10;&#10;Description automatically generated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EE59F687-346B-FC4A-488C-D3575B1446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91777" y="874021"/>
                <a:ext cx="1265008" cy="1265008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B83C29C-E8C7-B264-1669-4BFFEA17AEA4}"/>
                  </a:ext>
                </a:extLst>
              </p:cNvPr>
              <p:cNvSpPr txBox="1"/>
              <p:nvPr/>
            </p:nvSpPr>
            <p:spPr>
              <a:xfrm>
                <a:off x="10826913" y="245987"/>
                <a:ext cx="10020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b="1" dirty="0">
                    <a:solidFill>
                      <a:srgbClr val="0070C0"/>
                    </a:solidFill>
                  </a:rPr>
                  <a:t>Dataset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FE4040F-CE66-4132-4DD4-2263441A7E94}"/>
                  </a:ext>
                </a:extLst>
              </p:cNvPr>
              <p:cNvSpPr txBox="1"/>
              <p:nvPr/>
            </p:nvSpPr>
            <p:spPr>
              <a:xfrm>
                <a:off x="10655903" y="2109057"/>
                <a:ext cx="145028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800" dirty="0">
                    <a:hlinkClick r:id="rId5"/>
                  </a:rPr>
                  <a:t>zenodo.org/record/</a:t>
                </a:r>
                <a:r>
                  <a:rPr lang="en-GB" sz="800" b="0" i="0" strike="noStrike" dirty="0">
                    <a:effectLst/>
                    <a:hlinkClick r:id="rId5"/>
                  </a:rPr>
                  <a:t>7515603</a:t>
                </a:r>
                <a:r>
                  <a:rPr lang="en-GB" sz="800" b="0" i="0" strike="noStrike" dirty="0">
                    <a:effectLst/>
                  </a:rPr>
                  <a:t> </a:t>
                </a:r>
                <a:r>
                  <a:rPr lang="en-GB" sz="800" strike="noStrike" dirty="0"/>
                  <a:t> </a:t>
                </a:r>
                <a:endParaRPr lang="en-GB" sz="800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73EB5C8-3A02-5D62-824D-250BAC37D2E2}"/>
                  </a:ext>
                </a:extLst>
              </p:cNvPr>
              <p:cNvSpPr txBox="1"/>
              <p:nvPr/>
            </p:nvSpPr>
            <p:spPr>
              <a:xfrm>
                <a:off x="10683349" y="3067307"/>
                <a:ext cx="1289135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700" dirty="0"/>
                  <a:t>Fontrodona-Bach et al., 2023a</a:t>
                </a:r>
              </a:p>
            </p:txBody>
          </p: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1ED86610-31E8-3A76-4990-A3B099646D7A}"/>
                  </a:ext>
                </a:extLst>
              </p:cNvPr>
              <p:cNvCxnSpPr>
                <a:cxnSpLocks/>
                <a:stCxn id="18" idx="2"/>
                <a:endCxn id="17" idx="0"/>
              </p:cNvCxnSpPr>
              <p:nvPr/>
            </p:nvCxnSpPr>
            <p:spPr>
              <a:xfrm flipH="1">
                <a:off x="11324281" y="646097"/>
                <a:ext cx="3635" cy="227924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D96E701E-F9DE-EC8E-8DC0-471237F49E7B}"/>
                </a:ext>
              </a:extLst>
            </p:cNvPr>
            <p:cNvSpPr/>
            <p:nvPr/>
          </p:nvSpPr>
          <p:spPr>
            <a:xfrm>
              <a:off x="10633468" y="136832"/>
              <a:ext cx="1373219" cy="3057829"/>
            </a:xfrm>
            <a:prstGeom prst="roundRect">
              <a:avLst>
                <a:gd name="adj" fmla="val 7503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EA6BB10-4211-40A2-DA52-59EE8A899EA8}"/>
              </a:ext>
            </a:extLst>
          </p:cNvPr>
          <p:cNvGrpSpPr/>
          <p:nvPr/>
        </p:nvGrpSpPr>
        <p:grpSpPr>
          <a:xfrm>
            <a:off x="10729731" y="3210354"/>
            <a:ext cx="1378938" cy="3183174"/>
            <a:chOff x="10629063" y="3235521"/>
            <a:chExt cx="1378938" cy="3183174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31744F08-B8DD-E08F-4D98-702EE75AF368}"/>
                </a:ext>
              </a:extLst>
            </p:cNvPr>
            <p:cNvGrpSpPr/>
            <p:nvPr/>
          </p:nvGrpSpPr>
          <p:grpSpPr>
            <a:xfrm>
              <a:off x="10634782" y="3235521"/>
              <a:ext cx="1373219" cy="3154105"/>
              <a:chOff x="10668789" y="3404748"/>
              <a:chExt cx="1373219" cy="3154105"/>
            </a:xfrm>
          </p:grpSpPr>
          <p:pic>
            <p:nvPicPr>
              <p:cNvPr id="11" name="Picture 10" descr="Qr code&#10;&#10;Description automatically generated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1AD440CF-4DD2-AD76-24EA-98713033AD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29305" y="4004105"/>
                <a:ext cx="1235878" cy="1235878"/>
              </a:xfrm>
              <a:prstGeom prst="rect">
                <a:avLst/>
              </a:prstGeom>
            </p:spPr>
          </p:pic>
          <p:pic>
            <p:nvPicPr>
              <p:cNvPr id="13" name="Picture 12" descr="Graphical user interface, text, application, email&#10;&#10;Description automatically generated">
                <a:extLst>
                  <a:ext uri="{FF2B5EF4-FFF2-40B4-BE49-F238E27FC236}">
                    <a16:creationId xmlns:a16="http://schemas.microsoft.com/office/drawing/2014/main" id="{EBB817EC-83A6-44B8-B25D-453F491C27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95170" y="5473584"/>
                <a:ext cx="1124681" cy="789251"/>
              </a:xfrm>
              <a:prstGeom prst="rect">
                <a:avLst/>
              </a:prstGeom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11B62D4-169A-76E7-B2FD-331C2F9FDC26}"/>
                  </a:ext>
                </a:extLst>
              </p:cNvPr>
              <p:cNvSpPr txBox="1"/>
              <p:nvPr/>
            </p:nvSpPr>
            <p:spPr>
              <a:xfrm>
                <a:off x="10718290" y="5195440"/>
                <a:ext cx="126540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690" dirty="0">
                    <a:hlinkClick r:id="rId9"/>
                  </a:rPr>
                  <a:t>essd.copernicus.org/preprints/essd-2023-31/</a:t>
                </a:r>
                <a:r>
                  <a:rPr lang="en-GB" sz="690" dirty="0"/>
                  <a:t> 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6BD8B84-FF47-1171-29D9-4ACECCA5A817}"/>
                  </a:ext>
                </a:extLst>
              </p:cNvPr>
              <p:cNvSpPr txBox="1"/>
              <p:nvPr/>
            </p:nvSpPr>
            <p:spPr>
              <a:xfrm>
                <a:off x="10668789" y="3404748"/>
                <a:ext cx="136441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b="1" dirty="0">
                    <a:solidFill>
                      <a:srgbClr val="0070C0"/>
                    </a:solidFill>
                  </a:rPr>
                  <a:t>Data paper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75CBF27-6147-E1D9-710F-745F6A244772}"/>
                  </a:ext>
                </a:extLst>
              </p:cNvPr>
              <p:cNvSpPr txBox="1"/>
              <p:nvPr/>
            </p:nvSpPr>
            <p:spPr>
              <a:xfrm>
                <a:off x="10728828" y="6251076"/>
                <a:ext cx="13131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700" dirty="0"/>
                  <a:t>Fontrodona-Bach et al., 2023b </a:t>
                </a:r>
              </a:p>
              <a:p>
                <a:pPr algn="ctr"/>
                <a:r>
                  <a:rPr lang="en-GB" sz="700" dirty="0"/>
                  <a:t>(in review at ESSD)</a:t>
                </a:r>
              </a:p>
            </p:txBody>
          </p: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EFFD3E86-9FB6-9558-AA1C-46D1248852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69356" y="3845388"/>
                <a:ext cx="911" cy="158717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6121C278-03D0-A1C7-A48F-3E84D5226447}"/>
                </a:ext>
              </a:extLst>
            </p:cNvPr>
            <p:cNvSpPr/>
            <p:nvPr/>
          </p:nvSpPr>
          <p:spPr>
            <a:xfrm>
              <a:off x="10629063" y="3263229"/>
              <a:ext cx="1373219" cy="3155466"/>
            </a:xfrm>
            <a:prstGeom prst="roundRect">
              <a:avLst>
                <a:gd name="adj" fmla="val 7503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9" name="Picture 48" descr="Logo&#10;&#10;Description automatically generated">
            <a:extLst>
              <a:ext uri="{FF2B5EF4-FFF2-40B4-BE49-F238E27FC236}">
                <a16:creationId xmlns:a16="http://schemas.microsoft.com/office/drawing/2014/main" id="{AD0BB618-44EF-BFB2-B7F4-3FF711010A6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03" y="161630"/>
            <a:ext cx="553446" cy="774824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305AC270-E4A4-2D53-B225-6CBA6E9BB92D}"/>
              </a:ext>
            </a:extLst>
          </p:cNvPr>
          <p:cNvGrpSpPr/>
          <p:nvPr/>
        </p:nvGrpSpPr>
        <p:grpSpPr>
          <a:xfrm>
            <a:off x="760532" y="50198"/>
            <a:ext cx="1452423" cy="961483"/>
            <a:chOff x="765700" y="3252"/>
            <a:chExt cx="1452423" cy="961483"/>
          </a:xfrm>
        </p:grpSpPr>
        <p:pic>
          <p:nvPicPr>
            <p:cNvPr id="51" name="Picture 50" descr="Qr code&#10;&#10;Description automatically generated">
              <a:extLst>
                <a:ext uri="{FF2B5EF4-FFF2-40B4-BE49-F238E27FC236}">
                  <a16:creationId xmlns:a16="http://schemas.microsoft.com/office/drawing/2014/main" id="{79F20DB6-CC62-4CE5-8BF2-CD30C0C9B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1543" y="275748"/>
              <a:ext cx="613760" cy="613760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F2B1C30-7690-CC10-20B3-F782BF0A397C}"/>
                </a:ext>
              </a:extLst>
            </p:cNvPr>
            <p:cNvSpPr txBox="1"/>
            <p:nvPr/>
          </p:nvSpPr>
          <p:spPr>
            <a:xfrm>
              <a:off x="780293" y="3252"/>
              <a:ext cx="14378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/>
                <a:t>OSPP Participant</a:t>
              </a: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8FC1E57C-5D7C-248C-4796-065F19FB1DD8}"/>
                </a:ext>
              </a:extLst>
            </p:cNvPr>
            <p:cNvSpPr/>
            <p:nvPr/>
          </p:nvSpPr>
          <p:spPr>
            <a:xfrm>
              <a:off x="765700" y="16825"/>
              <a:ext cx="1437830" cy="947910"/>
            </a:xfrm>
            <a:prstGeom prst="roundRect">
              <a:avLst>
                <a:gd name="adj" fmla="val 14913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7" name="Subtitle 2">
            <a:extLst>
              <a:ext uri="{FF2B5EF4-FFF2-40B4-BE49-F238E27FC236}">
                <a16:creationId xmlns:a16="http://schemas.microsoft.com/office/drawing/2014/main" id="{716C0111-AF87-673E-588D-2C4B7D2AA477}"/>
              </a:ext>
            </a:extLst>
          </p:cNvPr>
          <p:cNvSpPr txBox="1">
            <a:spLocks/>
          </p:cNvSpPr>
          <p:nvPr/>
        </p:nvSpPr>
        <p:spPr>
          <a:xfrm>
            <a:off x="3636312" y="622458"/>
            <a:ext cx="6296254" cy="2577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200" b="1" dirty="0">
                <a:ea typeface="Tahoma" panose="020B0604030504040204" pitchFamily="34" charset="0"/>
                <a:cs typeface="Tahoma" panose="020B0604030504040204" pitchFamily="34" charset="0"/>
              </a:rPr>
              <a:t>Adrià Fontrodona-Bach</a:t>
            </a:r>
            <a:r>
              <a:rPr lang="ca-ES" sz="1200" b="1" baseline="30000" dirty="0"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ca-ES" sz="1200" b="1" dirty="0"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a-ES" sz="1200" dirty="0">
                <a:ea typeface="Tahoma" panose="020B0604030504040204" pitchFamily="34" charset="0"/>
                <a:cs typeface="Tahoma" panose="020B0604030504040204" pitchFamily="34" charset="0"/>
              </a:rPr>
              <a:t>Bettina Schaefli</a:t>
            </a:r>
            <a:r>
              <a:rPr lang="ca-ES" sz="1200" baseline="30000" dirty="0"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ca-ES" sz="1200" dirty="0">
                <a:ea typeface="Tahoma" panose="020B0604030504040204" pitchFamily="34" charset="0"/>
                <a:cs typeface="Tahoma" panose="020B0604030504040204" pitchFamily="34" charset="0"/>
              </a:rPr>
              <a:t>, Ross Woods</a:t>
            </a:r>
            <a:r>
              <a:rPr lang="ca-ES" sz="1200" baseline="30000" dirty="0"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ca-ES" sz="1200" dirty="0">
                <a:ea typeface="Tahoma" panose="020B0604030504040204" pitchFamily="34" charset="0"/>
                <a:cs typeface="Tahoma" panose="020B0604030504040204" pitchFamily="34" charset="0"/>
              </a:rPr>
              <a:t>, Ryan Teuling</a:t>
            </a:r>
            <a:r>
              <a:rPr lang="ca-ES" sz="1200" baseline="30000" dirty="0"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ca-ES" sz="1200" dirty="0">
                <a:ea typeface="Tahoma" panose="020B0604030504040204" pitchFamily="34" charset="0"/>
                <a:cs typeface="Tahoma" panose="020B0604030504040204" pitchFamily="34" charset="0"/>
              </a:rPr>
              <a:t> and Josh Larsen</a:t>
            </a:r>
            <a:r>
              <a:rPr lang="ca-ES" sz="1200" baseline="30000" dirty="0"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878044A-676F-C47F-41C4-E6436D34055A}"/>
              </a:ext>
            </a:extLst>
          </p:cNvPr>
          <p:cNvSpPr txBox="1"/>
          <p:nvPr/>
        </p:nvSpPr>
        <p:spPr>
          <a:xfrm>
            <a:off x="2150188" y="836886"/>
            <a:ext cx="870325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" b="1" baseline="30000" dirty="0"/>
              <a:t>1</a:t>
            </a:r>
            <a:r>
              <a:rPr lang="ca-ES" sz="600" b="1" dirty="0"/>
              <a:t> School of Geography, University of Birmingham, UK; </a:t>
            </a:r>
            <a:r>
              <a:rPr lang="ca-ES" sz="600" baseline="30000" dirty="0"/>
              <a:t>2</a:t>
            </a:r>
            <a:r>
              <a:rPr lang="ca-ES" sz="600" dirty="0"/>
              <a:t> Department of Civil Engineering, University of Bristol, UK; </a:t>
            </a:r>
            <a:r>
              <a:rPr lang="ca-ES" sz="600" baseline="30000" dirty="0"/>
              <a:t>3</a:t>
            </a:r>
            <a:r>
              <a:rPr lang="ca-ES" sz="600" dirty="0"/>
              <a:t> Institute of Geography, University of Bern, Switzerland; </a:t>
            </a:r>
            <a:r>
              <a:rPr lang="ca-ES" sz="600" baseline="30000" dirty="0"/>
              <a:t>4</a:t>
            </a:r>
            <a:r>
              <a:rPr lang="ca-ES" sz="600" dirty="0"/>
              <a:t> Hydrology and Quantitative Water Management group, Wageningen University, The Netherlands;</a:t>
            </a:r>
            <a:endParaRPr lang="en-GB" sz="600" dirty="0"/>
          </a:p>
        </p:txBody>
      </p:sp>
      <p:pic>
        <p:nvPicPr>
          <p:cNvPr id="63" name="Picture 4" descr="NERC logo">
            <a:extLst>
              <a:ext uri="{FF2B5EF4-FFF2-40B4-BE49-F238E27FC236}">
                <a16:creationId xmlns:a16="http://schemas.microsoft.com/office/drawing/2014/main" id="{26E48A71-BE3C-2EF3-1C32-6D82655E7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471" y="553098"/>
            <a:ext cx="696783" cy="18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>
            <a:extLst>
              <a:ext uri="{FF2B5EF4-FFF2-40B4-BE49-F238E27FC236}">
                <a16:creationId xmlns:a16="http://schemas.microsoft.com/office/drawing/2014/main" id="{C963394A-2321-AC3D-5EB6-CA5FCDF6C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5441" y="420032"/>
            <a:ext cx="469905" cy="12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4" descr="Text&#10;&#10;Description automatically generated with low confidence">
            <a:extLst>
              <a:ext uri="{FF2B5EF4-FFF2-40B4-BE49-F238E27FC236}">
                <a16:creationId xmlns:a16="http://schemas.microsoft.com/office/drawing/2014/main" id="{AC8FDFC4-05E5-5ECE-0EA9-5A45B78F2228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1" t="19253" r="9719" b="22589"/>
          <a:stretch/>
        </p:blipFill>
        <p:spPr>
          <a:xfrm>
            <a:off x="2453430" y="469475"/>
            <a:ext cx="1076158" cy="302419"/>
          </a:xfrm>
          <a:prstGeom prst="rect">
            <a:avLst/>
          </a:prstGeom>
        </p:spPr>
      </p:pic>
      <p:pic>
        <p:nvPicPr>
          <p:cNvPr id="67" name="Picture 8">
            <a:extLst>
              <a:ext uri="{FF2B5EF4-FFF2-40B4-BE49-F238E27FC236}">
                <a16:creationId xmlns:a16="http://schemas.microsoft.com/office/drawing/2014/main" id="{94D3BE42-4D16-C646-210F-E648F6526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hqprint">
            <a:clrChange>
              <a:clrFrom>
                <a:srgbClr val="FBFFFE"/>
              </a:clrFrom>
              <a:clrTo>
                <a:srgbClr val="FB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3311" y="6628001"/>
            <a:ext cx="246568" cy="18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AFD32EE4-600B-C736-8AC9-1B56110F9FBF}"/>
              </a:ext>
            </a:extLst>
          </p:cNvPr>
          <p:cNvSpPr txBox="1"/>
          <p:nvPr/>
        </p:nvSpPr>
        <p:spPr>
          <a:xfrm>
            <a:off x="11134635" y="6566446"/>
            <a:ext cx="9273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@Fontro22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C1EEF33-5476-AADB-763C-0D733A659B69}"/>
              </a:ext>
            </a:extLst>
          </p:cNvPr>
          <p:cNvSpPr txBox="1"/>
          <p:nvPr/>
        </p:nvSpPr>
        <p:spPr>
          <a:xfrm>
            <a:off x="10813269" y="6400077"/>
            <a:ext cx="13051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>
                <a:ea typeface="Tahoma" panose="020B0604030504040204" pitchFamily="34" charset="0"/>
                <a:cs typeface="Tahoma" panose="020B0604030504040204" pitchFamily="34" charset="0"/>
                <a:hlinkClick r:id="rId16"/>
              </a:rPr>
              <a:t>axf984@bham.ac.uk</a:t>
            </a:r>
            <a:r>
              <a:rPr lang="en-GB" sz="10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D4DBC33B-4315-BFD3-518D-C4DC5C20CDE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36" y="309728"/>
            <a:ext cx="480060" cy="639488"/>
          </a:xfrm>
          <a:prstGeom prst="rect">
            <a:avLst/>
          </a:prstGeom>
        </p:spPr>
      </p:pic>
      <p:sp>
        <p:nvSpPr>
          <p:cNvPr id="3" name="TextBox 2">
            <a:hlinkClick r:id="rId18" action="ppaction://hlinksldjump"/>
            <a:extLst>
              <a:ext uri="{FF2B5EF4-FFF2-40B4-BE49-F238E27FC236}">
                <a16:creationId xmlns:a16="http://schemas.microsoft.com/office/drawing/2014/main" id="{EA3F6DCE-63F3-992D-2B38-E5A45A8AA0E1}"/>
              </a:ext>
            </a:extLst>
          </p:cNvPr>
          <p:cNvSpPr txBox="1"/>
          <p:nvPr/>
        </p:nvSpPr>
        <p:spPr>
          <a:xfrm>
            <a:off x="7451195" y="6458724"/>
            <a:ext cx="1631187" cy="338554"/>
          </a:xfrm>
          <a:prstGeom prst="rect">
            <a:avLst/>
          </a:prstGeom>
          <a:solidFill>
            <a:srgbClr val="548235">
              <a:alpha val="50196"/>
            </a:srgbClr>
          </a:solidFill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NH-SWE dataset</a:t>
            </a:r>
          </a:p>
        </p:txBody>
      </p:sp>
      <p:sp>
        <p:nvSpPr>
          <p:cNvPr id="4" name="TextBox 3">
            <a:hlinkClick r:id="rId19" action="ppaction://hlinksldjump"/>
            <a:extLst>
              <a:ext uri="{FF2B5EF4-FFF2-40B4-BE49-F238E27FC236}">
                <a16:creationId xmlns:a16="http://schemas.microsoft.com/office/drawing/2014/main" id="{F2A5BFAF-D998-9519-F56E-A0F18A5379E5}"/>
              </a:ext>
            </a:extLst>
          </p:cNvPr>
          <p:cNvSpPr txBox="1"/>
          <p:nvPr/>
        </p:nvSpPr>
        <p:spPr>
          <a:xfrm>
            <a:off x="115868" y="6209718"/>
            <a:ext cx="1327615" cy="338554"/>
          </a:xfrm>
          <a:prstGeom prst="rect">
            <a:avLst/>
          </a:prstGeom>
          <a:solidFill>
            <a:srgbClr val="7030A0">
              <a:alpha val="50196"/>
            </a:srgbClr>
          </a:solidFill>
          <a:ln w="57150" cap="rnd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Background</a:t>
            </a:r>
          </a:p>
        </p:txBody>
      </p:sp>
      <p:sp>
        <p:nvSpPr>
          <p:cNvPr id="5" name="TextBox 4">
            <a:hlinkClick r:id="rId20" action="ppaction://hlinksldjump"/>
            <a:extLst>
              <a:ext uri="{FF2B5EF4-FFF2-40B4-BE49-F238E27FC236}">
                <a16:creationId xmlns:a16="http://schemas.microsoft.com/office/drawing/2014/main" id="{70C9BC31-0526-58AE-A17D-4DEDD40845CB}"/>
              </a:ext>
            </a:extLst>
          </p:cNvPr>
          <p:cNvSpPr txBox="1"/>
          <p:nvPr/>
        </p:nvSpPr>
        <p:spPr>
          <a:xfrm>
            <a:off x="1574913" y="6458241"/>
            <a:ext cx="1753879" cy="338554"/>
          </a:xfrm>
          <a:prstGeom prst="rect">
            <a:avLst/>
          </a:prstGeom>
          <a:solidFill>
            <a:srgbClr val="0070C0">
              <a:alpha val="50196"/>
            </a:srgbClr>
          </a:solidFill>
          <a:ln w="571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Snow Depth data</a:t>
            </a:r>
          </a:p>
        </p:txBody>
      </p:sp>
      <p:sp>
        <p:nvSpPr>
          <p:cNvPr id="6" name="TextBox 5">
            <a:hlinkClick r:id="rId21" action="ppaction://hlinksldjump"/>
            <a:extLst>
              <a:ext uri="{FF2B5EF4-FFF2-40B4-BE49-F238E27FC236}">
                <a16:creationId xmlns:a16="http://schemas.microsoft.com/office/drawing/2014/main" id="{CEDFCB62-CE78-8F08-2253-D9B3D008BA0F}"/>
              </a:ext>
            </a:extLst>
          </p:cNvPr>
          <p:cNvSpPr txBox="1"/>
          <p:nvPr/>
        </p:nvSpPr>
        <p:spPr>
          <a:xfrm>
            <a:off x="3439325" y="6457037"/>
            <a:ext cx="2001061" cy="338554"/>
          </a:xfrm>
          <a:prstGeom prst="rect">
            <a:avLst/>
          </a:prstGeom>
          <a:solidFill>
            <a:srgbClr val="C55A11">
              <a:alpha val="50196"/>
            </a:srgbClr>
          </a:solidFill>
          <a:ln w="5715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Model regionalisation</a:t>
            </a:r>
          </a:p>
        </p:txBody>
      </p:sp>
      <p:sp>
        <p:nvSpPr>
          <p:cNvPr id="7" name="TextBox 6">
            <a:hlinkClick r:id="rId22" action="ppaction://hlinksldjump"/>
            <a:extLst>
              <a:ext uri="{FF2B5EF4-FFF2-40B4-BE49-F238E27FC236}">
                <a16:creationId xmlns:a16="http://schemas.microsoft.com/office/drawing/2014/main" id="{098130CC-2C73-5690-FB42-9781AF619523}"/>
              </a:ext>
            </a:extLst>
          </p:cNvPr>
          <p:cNvSpPr txBox="1"/>
          <p:nvPr/>
        </p:nvSpPr>
        <p:spPr>
          <a:xfrm>
            <a:off x="5616857" y="6458615"/>
            <a:ext cx="1631187" cy="338554"/>
          </a:xfrm>
          <a:prstGeom prst="rect">
            <a:avLst/>
          </a:prstGeom>
          <a:solidFill>
            <a:srgbClr val="FFD966">
              <a:alpha val="50196"/>
            </a:srgb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Model Evaluation</a:t>
            </a:r>
          </a:p>
        </p:txBody>
      </p:sp>
      <p:sp>
        <p:nvSpPr>
          <p:cNvPr id="10" name="TextBox 9">
            <a:hlinkClick r:id="rId23" action="ppaction://hlinksldjump"/>
            <a:extLst>
              <a:ext uri="{FF2B5EF4-FFF2-40B4-BE49-F238E27FC236}">
                <a16:creationId xmlns:a16="http://schemas.microsoft.com/office/drawing/2014/main" id="{B03A527C-0D67-3C89-AE5D-795D5CE844F9}"/>
              </a:ext>
            </a:extLst>
          </p:cNvPr>
          <p:cNvSpPr txBox="1"/>
          <p:nvPr/>
        </p:nvSpPr>
        <p:spPr>
          <a:xfrm>
            <a:off x="8479148" y="6027903"/>
            <a:ext cx="1250855" cy="276999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rtlCol="0">
            <a:spAutoFit/>
          </a:bodyPr>
          <a:lstStyle/>
          <a:p>
            <a:r>
              <a:rPr lang="en-GB" sz="1200" dirty="0"/>
              <a:t>Back to overview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34B52AC-8A4D-5ABF-A8CB-75338B700BE2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665529" y="2597912"/>
            <a:ext cx="1854960" cy="704497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62FECF0-8D39-4601-FAF2-958D488A9ACB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805469" y="2796419"/>
            <a:ext cx="1612104" cy="916742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B7F9914-1FCA-3A08-85F9-827CDA3EBA86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665529" y="3401954"/>
            <a:ext cx="1854960" cy="506347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D1618BD-5AB0-2B14-2D36-FA890285E87D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167933" y="4187279"/>
            <a:ext cx="2385063" cy="1308811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31" name="Picture 30" descr="A picture containing snow, outdoor, pile&#10;&#10;Description automatically generated">
            <a:extLst>
              <a:ext uri="{FF2B5EF4-FFF2-40B4-BE49-F238E27FC236}">
                <a16:creationId xmlns:a16="http://schemas.microsoft.com/office/drawing/2014/main" id="{C78E46A5-C2F2-5DAE-76F0-5D10470C200B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57" y="2924575"/>
            <a:ext cx="1644758" cy="2193010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59" name="TextBox 58">
            <a:hlinkClick r:id="rId19" action="ppaction://hlinksldjump"/>
            <a:extLst>
              <a:ext uri="{FF2B5EF4-FFF2-40B4-BE49-F238E27FC236}">
                <a16:creationId xmlns:a16="http://schemas.microsoft.com/office/drawing/2014/main" id="{18950750-9D13-DAAD-79B6-7BDB005BF2FD}"/>
              </a:ext>
            </a:extLst>
          </p:cNvPr>
          <p:cNvSpPr txBox="1"/>
          <p:nvPr/>
        </p:nvSpPr>
        <p:spPr>
          <a:xfrm>
            <a:off x="3382945" y="1270059"/>
            <a:ext cx="4467823" cy="369332"/>
          </a:xfrm>
          <a:prstGeom prst="rect">
            <a:avLst/>
          </a:prstGeom>
          <a:solidFill>
            <a:srgbClr val="7030A0">
              <a:alpha val="50196"/>
            </a:srgbClr>
          </a:solidFill>
          <a:ln w="57150" cap="rnd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Background: Why do we need a SWE dataset?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1D3BFF7-B289-3998-F3C3-359E4053D987}"/>
              </a:ext>
            </a:extLst>
          </p:cNvPr>
          <p:cNvSpPr txBox="1"/>
          <p:nvPr/>
        </p:nvSpPr>
        <p:spPr>
          <a:xfrm>
            <a:off x="294463" y="2152517"/>
            <a:ext cx="2098523" cy="584775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1600" dirty="0"/>
              <a:t>Measuring snow depth</a:t>
            </a:r>
          </a:p>
          <a:p>
            <a:pPr algn="ctr"/>
            <a:r>
              <a:rPr lang="en-GB" sz="1600" dirty="0"/>
              <a:t>vs Measuring SWE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0E49C76-842F-9AA2-8B83-B377BF4EFF4E}"/>
              </a:ext>
            </a:extLst>
          </p:cNvPr>
          <p:cNvSpPr txBox="1"/>
          <p:nvPr/>
        </p:nvSpPr>
        <p:spPr>
          <a:xfrm>
            <a:off x="2498648" y="4106608"/>
            <a:ext cx="15981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/>
              <a:t>Large differences between gridded SWE estimates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/>
              <a:t>Difficulty to estimate SWE over mountain regions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/>
              <a:t>Often inaccessible SWE observations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9693EBD-5416-F9AA-B1D4-DC92079040AB}"/>
              </a:ext>
            </a:extLst>
          </p:cNvPr>
          <p:cNvSpPr txBox="1"/>
          <p:nvPr/>
        </p:nvSpPr>
        <p:spPr>
          <a:xfrm>
            <a:off x="291016" y="5188403"/>
            <a:ext cx="1875936" cy="529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So… many snow depth observations available!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4864F34-AF39-D413-AC73-EABBF244C6A2}"/>
              </a:ext>
            </a:extLst>
          </p:cNvPr>
          <p:cNvSpPr txBox="1"/>
          <p:nvPr/>
        </p:nvSpPr>
        <p:spPr>
          <a:xfrm>
            <a:off x="3707365" y="2046432"/>
            <a:ext cx="1782667" cy="369332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Lack of SWE data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8833CA2-4E26-CD2A-4C08-545B5CB98B23}"/>
              </a:ext>
            </a:extLst>
          </p:cNvPr>
          <p:cNvSpPr txBox="1"/>
          <p:nvPr/>
        </p:nvSpPr>
        <p:spPr>
          <a:xfrm>
            <a:off x="4851017" y="3984438"/>
            <a:ext cx="109517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/>
              <a:t>Mudryk et al., 2015</a:t>
            </a:r>
          </a:p>
        </p:txBody>
      </p:sp>
      <p:sp>
        <p:nvSpPr>
          <p:cNvPr id="74" name="TextBox 73">
            <a:hlinkClick r:id="rId29" action="ppaction://hlinksldjump"/>
            <a:extLst>
              <a:ext uri="{FF2B5EF4-FFF2-40B4-BE49-F238E27FC236}">
                <a16:creationId xmlns:a16="http://schemas.microsoft.com/office/drawing/2014/main" id="{860E0951-C92E-09E0-24F2-D047BFF65DBA}"/>
              </a:ext>
            </a:extLst>
          </p:cNvPr>
          <p:cNvSpPr txBox="1"/>
          <p:nvPr/>
        </p:nvSpPr>
        <p:spPr>
          <a:xfrm>
            <a:off x="9846441" y="6119858"/>
            <a:ext cx="675531" cy="21544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References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1B431B-3171-0FC9-CFFB-402540C78624}"/>
              </a:ext>
            </a:extLst>
          </p:cNvPr>
          <p:cNvSpPr txBox="1"/>
          <p:nvPr/>
        </p:nvSpPr>
        <p:spPr>
          <a:xfrm>
            <a:off x="7850768" y="3327099"/>
            <a:ext cx="622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Next</a:t>
            </a:r>
          </a:p>
        </p:txBody>
      </p:sp>
      <p:sp>
        <p:nvSpPr>
          <p:cNvPr id="16" name="Arrow: Right 15">
            <a:hlinkClick r:id="rId30" action="ppaction://hlinksldjump"/>
            <a:extLst>
              <a:ext uri="{FF2B5EF4-FFF2-40B4-BE49-F238E27FC236}">
                <a16:creationId xmlns:a16="http://schemas.microsoft.com/office/drawing/2014/main" id="{BD3EE1C1-8B94-C328-A222-814771B9408A}"/>
              </a:ext>
            </a:extLst>
          </p:cNvPr>
          <p:cNvSpPr/>
          <p:nvPr/>
        </p:nvSpPr>
        <p:spPr>
          <a:xfrm>
            <a:off x="7857553" y="3650994"/>
            <a:ext cx="948961" cy="667910"/>
          </a:xfrm>
          <a:prstGeom prst="rightArrow">
            <a:avLst/>
          </a:prstGeom>
          <a:solidFill>
            <a:srgbClr val="7F7F7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493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F1B15-B47E-36BF-D8C8-78D625B89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4732" y="36227"/>
            <a:ext cx="8607804" cy="670675"/>
          </a:xfrm>
        </p:spPr>
        <p:txBody>
          <a:bodyPr>
            <a:noAutofit/>
          </a:bodyPr>
          <a:lstStyle/>
          <a:p>
            <a:pPr algn="ctr"/>
            <a:r>
              <a:rPr lang="en-GB" sz="2000" b="1" dirty="0">
                <a:solidFill>
                  <a:srgbClr val="0070C0"/>
                </a:solidFill>
              </a:rPr>
              <a:t>NH-SWE: A new Northern Hemisphere Snow Water Equivalent dataset </a:t>
            </a:r>
            <a:br>
              <a:rPr lang="en-GB" sz="2000" b="1" dirty="0">
                <a:solidFill>
                  <a:srgbClr val="0070C0"/>
                </a:solidFill>
              </a:rPr>
            </a:br>
            <a:r>
              <a:rPr lang="en-GB" sz="2000" b="1" dirty="0">
                <a:solidFill>
                  <a:srgbClr val="0070C0"/>
                </a:solidFill>
              </a:rPr>
              <a:t>based on in-situ snow depth time series (1950-2022)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E9015AE-5764-C081-AC3B-DAD207A2993D}"/>
              </a:ext>
            </a:extLst>
          </p:cNvPr>
          <p:cNvGrpSpPr/>
          <p:nvPr/>
        </p:nvGrpSpPr>
        <p:grpSpPr>
          <a:xfrm>
            <a:off x="10717358" y="94887"/>
            <a:ext cx="1464883" cy="3057829"/>
            <a:chOff x="10633468" y="136832"/>
            <a:chExt cx="1464883" cy="3057829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804FF56E-E564-060B-D730-820295A29695}"/>
                </a:ext>
              </a:extLst>
            </p:cNvPr>
            <p:cNvGrpSpPr/>
            <p:nvPr/>
          </p:nvGrpSpPr>
          <p:grpSpPr>
            <a:xfrm>
              <a:off x="10648065" y="136832"/>
              <a:ext cx="1450286" cy="3021375"/>
              <a:chOff x="10655903" y="245987"/>
              <a:chExt cx="1450286" cy="3021375"/>
            </a:xfrm>
          </p:grpSpPr>
          <p:pic>
            <p:nvPicPr>
              <p:cNvPr id="15" name="Picture 14" descr="Graphical user interface, text, application, email&#10;&#10;Description automatically generated">
                <a:extLst>
                  <a:ext uri="{FF2B5EF4-FFF2-40B4-BE49-F238E27FC236}">
                    <a16:creationId xmlns:a16="http://schemas.microsoft.com/office/drawing/2014/main" id="{A3E343CD-BDB3-9F10-EB97-920CE91D57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28828" y="2324383"/>
                <a:ext cx="1226930" cy="757624"/>
              </a:xfrm>
              <a:prstGeom prst="rect">
                <a:avLst/>
              </a:prstGeom>
            </p:spPr>
          </p:pic>
          <p:pic>
            <p:nvPicPr>
              <p:cNvPr id="17" name="Picture 16" descr="Qr code&#10;&#10;Description automatically generated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EE59F687-346B-FC4A-488C-D3575B1446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91777" y="874021"/>
                <a:ext cx="1265008" cy="1265008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B83C29C-E8C7-B264-1669-4BFFEA17AEA4}"/>
                  </a:ext>
                </a:extLst>
              </p:cNvPr>
              <p:cNvSpPr txBox="1"/>
              <p:nvPr/>
            </p:nvSpPr>
            <p:spPr>
              <a:xfrm>
                <a:off x="10826913" y="245987"/>
                <a:ext cx="10020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b="1" dirty="0">
                    <a:solidFill>
                      <a:srgbClr val="0070C0"/>
                    </a:solidFill>
                  </a:rPr>
                  <a:t>Dataset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FE4040F-CE66-4132-4DD4-2263441A7E94}"/>
                  </a:ext>
                </a:extLst>
              </p:cNvPr>
              <p:cNvSpPr txBox="1"/>
              <p:nvPr/>
            </p:nvSpPr>
            <p:spPr>
              <a:xfrm>
                <a:off x="10655903" y="2109057"/>
                <a:ext cx="145028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800" dirty="0">
                    <a:hlinkClick r:id="rId5"/>
                  </a:rPr>
                  <a:t>zenodo.org/record/</a:t>
                </a:r>
                <a:r>
                  <a:rPr lang="en-GB" sz="800" b="0" i="0" strike="noStrike" dirty="0">
                    <a:effectLst/>
                    <a:hlinkClick r:id="rId5"/>
                  </a:rPr>
                  <a:t>7515603</a:t>
                </a:r>
                <a:r>
                  <a:rPr lang="en-GB" sz="800" b="0" i="0" strike="noStrike" dirty="0">
                    <a:effectLst/>
                  </a:rPr>
                  <a:t> </a:t>
                </a:r>
                <a:r>
                  <a:rPr lang="en-GB" sz="800" strike="noStrike" dirty="0"/>
                  <a:t> </a:t>
                </a:r>
                <a:endParaRPr lang="en-GB" sz="800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73EB5C8-3A02-5D62-824D-250BAC37D2E2}"/>
                  </a:ext>
                </a:extLst>
              </p:cNvPr>
              <p:cNvSpPr txBox="1"/>
              <p:nvPr/>
            </p:nvSpPr>
            <p:spPr>
              <a:xfrm>
                <a:off x="10683349" y="3067307"/>
                <a:ext cx="1289135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700" dirty="0"/>
                  <a:t>Fontrodona-Bach et al., 2023a</a:t>
                </a:r>
              </a:p>
            </p:txBody>
          </p: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1ED86610-31E8-3A76-4990-A3B099646D7A}"/>
                  </a:ext>
                </a:extLst>
              </p:cNvPr>
              <p:cNvCxnSpPr>
                <a:cxnSpLocks/>
                <a:stCxn id="18" idx="2"/>
                <a:endCxn id="17" idx="0"/>
              </p:cNvCxnSpPr>
              <p:nvPr/>
            </p:nvCxnSpPr>
            <p:spPr>
              <a:xfrm flipH="1">
                <a:off x="11324281" y="646097"/>
                <a:ext cx="3635" cy="227924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D96E701E-F9DE-EC8E-8DC0-471237F49E7B}"/>
                </a:ext>
              </a:extLst>
            </p:cNvPr>
            <p:cNvSpPr/>
            <p:nvPr/>
          </p:nvSpPr>
          <p:spPr>
            <a:xfrm>
              <a:off x="10633468" y="136832"/>
              <a:ext cx="1373219" cy="3057829"/>
            </a:xfrm>
            <a:prstGeom prst="roundRect">
              <a:avLst>
                <a:gd name="adj" fmla="val 7503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EA6BB10-4211-40A2-DA52-59EE8A899EA8}"/>
              </a:ext>
            </a:extLst>
          </p:cNvPr>
          <p:cNvGrpSpPr/>
          <p:nvPr/>
        </p:nvGrpSpPr>
        <p:grpSpPr>
          <a:xfrm>
            <a:off x="10729731" y="3210354"/>
            <a:ext cx="1378938" cy="3183174"/>
            <a:chOff x="10629063" y="3235521"/>
            <a:chExt cx="1378938" cy="3183174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31744F08-B8DD-E08F-4D98-702EE75AF368}"/>
                </a:ext>
              </a:extLst>
            </p:cNvPr>
            <p:cNvGrpSpPr/>
            <p:nvPr/>
          </p:nvGrpSpPr>
          <p:grpSpPr>
            <a:xfrm>
              <a:off x="10634782" y="3235521"/>
              <a:ext cx="1373219" cy="3154105"/>
              <a:chOff x="10668789" y="3404748"/>
              <a:chExt cx="1373219" cy="3154105"/>
            </a:xfrm>
          </p:grpSpPr>
          <p:pic>
            <p:nvPicPr>
              <p:cNvPr id="11" name="Picture 10" descr="Qr code&#10;&#10;Description automatically generated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1AD440CF-4DD2-AD76-24EA-98713033AD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29305" y="4004105"/>
                <a:ext cx="1235878" cy="1235878"/>
              </a:xfrm>
              <a:prstGeom prst="rect">
                <a:avLst/>
              </a:prstGeom>
            </p:spPr>
          </p:pic>
          <p:pic>
            <p:nvPicPr>
              <p:cNvPr id="13" name="Picture 12" descr="Graphical user interface, text, application, email&#10;&#10;Description automatically generated">
                <a:extLst>
                  <a:ext uri="{FF2B5EF4-FFF2-40B4-BE49-F238E27FC236}">
                    <a16:creationId xmlns:a16="http://schemas.microsoft.com/office/drawing/2014/main" id="{EBB817EC-83A6-44B8-B25D-453F491C27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95170" y="5473584"/>
                <a:ext cx="1124681" cy="789251"/>
              </a:xfrm>
              <a:prstGeom prst="rect">
                <a:avLst/>
              </a:prstGeom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11B62D4-169A-76E7-B2FD-331C2F9FDC26}"/>
                  </a:ext>
                </a:extLst>
              </p:cNvPr>
              <p:cNvSpPr txBox="1"/>
              <p:nvPr/>
            </p:nvSpPr>
            <p:spPr>
              <a:xfrm>
                <a:off x="10718290" y="5195440"/>
                <a:ext cx="126540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690" dirty="0">
                    <a:hlinkClick r:id="rId9"/>
                  </a:rPr>
                  <a:t>essd.copernicus.org/preprints/essd-2023-31/</a:t>
                </a:r>
                <a:r>
                  <a:rPr lang="en-GB" sz="690" dirty="0"/>
                  <a:t> 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6BD8B84-FF47-1171-29D9-4ACECCA5A817}"/>
                  </a:ext>
                </a:extLst>
              </p:cNvPr>
              <p:cNvSpPr txBox="1"/>
              <p:nvPr/>
            </p:nvSpPr>
            <p:spPr>
              <a:xfrm>
                <a:off x="10668789" y="3404748"/>
                <a:ext cx="136441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b="1" dirty="0">
                    <a:solidFill>
                      <a:srgbClr val="0070C0"/>
                    </a:solidFill>
                  </a:rPr>
                  <a:t>Data paper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75CBF27-6147-E1D9-710F-745F6A244772}"/>
                  </a:ext>
                </a:extLst>
              </p:cNvPr>
              <p:cNvSpPr txBox="1"/>
              <p:nvPr/>
            </p:nvSpPr>
            <p:spPr>
              <a:xfrm>
                <a:off x="10728828" y="6251076"/>
                <a:ext cx="13131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700" dirty="0"/>
                  <a:t>Fontrodona-Bach et al., 2023b </a:t>
                </a:r>
              </a:p>
              <a:p>
                <a:pPr algn="ctr"/>
                <a:r>
                  <a:rPr lang="en-GB" sz="700" dirty="0"/>
                  <a:t>(in review at ESSD)</a:t>
                </a:r>
              </a:p>
            </p:txBody>
          </p: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EFFD3E86-9FB6-9558-AA1C-46D1248852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69356" y="3845388"/>
                <a:ext cx="911" cy="158717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6121C278-03D0-A1C7-A48F-3E84D5226447}"/>
                </a:ext>
              </a:extLst>
            </p:cNvPr>
            <p:cNvSpPr/>
            <p:nvPr/>
          </p:nvSpPr>
          <p:spPr>
            <a:xfrm>
              <a:off x="10629063" y="3263229"/>
              <a:ext cx="1373219" cy="3155466"/>
            </a:xfrm>
            <a:prstGeom prst="roundRect">
              <a:avLst>
                <a:gd name="adj" fmla="val 7503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9" name="Picture 48" descr="Logo&#10;&#10;Description automatically generated">
            <a:extLst>
              <a:ext uri="{FF2B5EF4-FFF2-40B4-BE49-F238E27FC236}">
                <a16:creationId xmlns:a16="http://schemas.microsoft.com/office/drawing/2014/main" id="{AD0BB618-44EF-BFB2-B7F4-3FF711010A6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03" y="161630"/>
            <a:ext cx="553446" cy="774824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305AC270-E4A4-2D53-B225-6CBA6E9BB92D}"/>
              </a:ext>
            </a:extLst>
          </p:cNvPr>
          <p:cNvGrpSpPr/>
          <p:nvPr/>
        </p:nvGrpSpPr>
        <p:grpSpPr>
          <a:xfrm>
            <a:off x="760532" y="50198"/>
            <a:ext cx="1452423" cy="961483"/>
            <a:chOff x="765700" y="3252"/>
            <a:chExt cx="1452423" cy="961483"/>
          </a:xfrm>
        </p:grpSpPr>
        <p:pic>
          <p:nvPicPr>
            <p:cNvPr id="51" name="Picture 50" descr="Qr code&#10;&#10;Description automatically generated">
              <a:extLst>
                <a:ext uri="{FF2B5EF4-FFF2-40B4-BE49-F238E27FC236}">
                  <a16:creationId xmlns:a16="http://schemas.microsoft.com/office/drawing/2014/main" id="{79F20DB6-CC62-4CE5-8BF2-CD30C0C9B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1543" y="275748"/>
              <a:ext cx="613760" cy="613760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F2B1C30-7690-CC10-20B3-F782BF0A397C}"/>
                </a:ext>
              </a:extLst>
            </p:cNvPr>
            <p:cNvSpPr txBox="1"/>
            <p:nvPr/>
          </p:nvSpPr>
          <p:spPr>
            <a:xfrm>
              <a:off x="780293" y="3252"/>
              <a:ext cx="14378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/>
                <a:t>OSPP Participant</a:t>
              </a: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8FC1E57C-5D7C-248C-4796-065F19FB1DD8}"/>
                </a:ext>
              </a:extLst>
            </p:cNvPr>
            <p:cNvSpPr/>
            <p:nvPr/>
          </p:nvSpPr>
          <p:spPr>
            <a:xfrm>
              <a:off x="765700" y="16825"/>
              <a:ext cx="1437830" cy="947910"/>
            </a:xfrm>
            <a:prstGeom prst="roundRect">
              <a:avLst>
                <a:gd name="adj" fmla="val 14913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7" name="Subtitle 2">
            <a:extLst>
              <a:ext uri="{FF2B5EF4-FFF2-40B4-BE49-F238E27FC236}">
                <a16:creationId xmlns:a16="http://schemas.microsoft.com/office/drawing/2014/main" id="{716C0111-AF87-673E-588D-2C4B7D2AA477}"/>
              </a:ext>
            </a:extLst>
          </p:cNvPr>
          <p:cNvSpPr txBox="1">
            <a:spLocks/>
          </p:cNvSpPr>
          <p:nvPr/>
        </p:nvSpPr>
        <p:spPr>
          <a:xfrm>
            <a:off x="3636312" y="622458"/>
            <a:ext cx="6296254" cy="2577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200" b="1" dirty="0">
                <a:ea typeface="Tahoma" panose="020B0604030504040204" pitchFamily="34" charset="0"/>
                <a:cs typeface="Tahoma" panose="020B0604030504040204" pitchFamily="34" charset="0"/>
              </a:rPr>
              <a:t>Adrià Fontrodona-Bach</a:t>
            </a:r>
            <a:r>
              <a:rPr lang="ca-ES" sz="1200" b="1" baseline="30000" dirty="0"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ca-ES" sz="1200" b="1" dirty="0"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a-ES" sz="1200" dirty="0">
                <a:ea typeface="Tahoma" panose="020B0604030504040204" pitchFamily="34" charset="0"/>
                <a:cs typeface="Tahoma" panose="020B0604030504040204" pitchFamily="34" charset="0"/>
              </a:rPr>
              <a:t>Bettina Schaefli</a:t>
            </a:r>
            <a:r>
              <a:rPr lang="ca-ES" sz="1200" baseline="30000" dirty="0"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ca-ES" sz="1200" dirty="0">
                <a:ea typeface="Tahoma" panose="020B0604030504040204" pitchFamily="34" charset="0"/>
                <a:cs typeface="Tahoma" panose="020B0604030504040204" pitchFamily="34" charset="0"/>
              </a:rPr>
              <a:t>, Ross Woods</a:t>
            </a:r>
            <a:r>
              <a:rPr lang="ca-ES" sz="1200" baseline="30000" dirty="0"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ca-ES" sz="1200" dirty="0">
                <a:ea typeface="Tahoma" panose="020B0604030504040204" pitchFamily="34" charset="0"/>
                <a:cs typeface="Tahoma" panose="020B0604030504040204" pitchFamily="34" charset="0"/>
              </a:rPr>
              <a:t>, Ryan Teuling</a:t>
            </a:r>
            <a:r>
              <a:rPr lang="ca-ES" sz="1200" baseline="30000" dirty="0"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ca-ES" sz="1200" dirty="0">
                <a:ea typeface="Tahoma" panose="020B0604030504040204" pitchFamily="34" charset="0"/>
                <a:cs typeface="Tahoma" panose="020B0604030504040204" pitchFamily="34" charset="0"/>
              </a:rPr>
              <a:t> and Josh Larsen</a:t>
            </a:r>
            <a:r>
              <a:rPr lang="ca-ES" sz="1200" baseline="30000" dirty="0"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878044A-676F-C47F-41C4-E6436D34055A}"/>
              </a:ext>
            </a:extLst>
          </p:cNvPr>
          <p:cNvSpPr txBox="1"/>
          <p:nvPr/>
        </p:nvSpPr>
        <p:spPr>
          <a:xfrm>
            <a:off x="2150188" y="836886"/>
            <a:ext cx="870325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" b="1" baseline="30000" dirty="0"/>
              <a:t>1</a:t>
            </a:r>
            <a:r>
              <a:rPr lang="ca-ES" sz="600" b="1" dirty="0"/>
              <a:t> School of Geography, University of Birmingham, UK; </a:t>
            </a:r>
            <a:r>
              <a:rPr lang="ca-ES" sz="600" baseline="30000" dirty="0"/>
              <a:t>2</a:t>
            </a:r>
            <a:r>
              <a:rPr lang="ca-ES" sz="600" dirty="0"/>
              <a:t> Department of Civil Engineering, University of Bristol, UK; </a:t>
            </a:r>
            <a:r>
              <a:rPr lang="ca-ES" sz="600" baseline="30000" dirty="0"/>
              <a:t>3</a:t>
            </a:r>
            <a:r>
              <a:rPr lang="ca-ES" sz="600" dirty="0"/>
              <a:t> Institute of Geography, University of Bern, Switzerland; </a:t>
            </a:r>
            <a:r>
              <a:rPr lang="ca-ES" sz="600" baseline="30000" dirty="0"/>
              <a:t>4</a:t>
            </a:r>
            <a:r>
              <a:rPr lang="ca-ES" sz="600" dirty="0"/>
              <a:t> Hydrology and Quantitative Water Management group, Wageningen University, The Netherlands;</a:t>
            </a:r>
            <a:endParaRPr lang="en-GB" sz="600" dirty="0"/>
          </a:p>
        </p:txBody>
      </p:sp>
      <p:pic>
        <p:nvPicPr>
          <p:cNvPr id="63" name="Picture 4" descr="NERC logo">
            <a:extLst>
              <a:ext uri="{FF2B5EF4-FFF2-40B4-BE49-F238E27FC236}">
                <a16:creationId xmlns:a16="http://schemas.microsoft.com/office/drawing/2014/main" id="{26E48A71-BE3C-2EF3-1C32-6D82655E7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471" y="553098"/>
            <a:ext cx="696783" cy="18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>
            <a:extLst>
              <a:ext uri="{FF2B5EF4-FFF2-40B4-BE49-F238E27FC236}">
                <a16:creationId xmlns:a16="http://schemas.microsoft.com/office/drawing/2014/main" id="{C963394A-2321-AC3D-5EB6-CA5FCDF6C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5441" y="420032"/>
            <a:ext cx="469905" cy="12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4" descr="Text&#10;&#10;Description automatically generated with low confidence">
            <a:extLst>
              <a:ext uri="{FF2B5EF4-FFF2-40B4-BE49-F238E27FC236}">
                <a16:creationId xmlns:a16="http://schemas.microsoft.com/office/drawing/2014/main" id="{AC8FDFC4-05E5-5ECE-0EA9-5A45B78F2228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1" t="19253" r="9719" b="22589"/>
          <a:stretch/>
        </p:blipFill>
        <p:spPr>
          <a:xfrm>
            <a:off x="2453430" y="469475"/>
            <a:ext cx="1076158" cy="302419"/>
          </a:xfrm>
          <a:prstGeom prst="rect">
            <a:avLst/>
          </a:prstGeom>
        </p:spPr>
      </p:pic>
      <p:pic>
        <p:nvPicPr>
          <p:cNvPr id="67" name="Picture 8">
            <a:extLst>
              <a:ext uri="{FF2B5EF4-FFF2-40B4-BE49-F238E27FC236}">
                <a16:creationId xmlns:a16="http://schemas.microsoft.com/office/drawing/2014/main" id="{94D3BE42-4D16-C646-210F-E648F6526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hqprint">
            <a:clrChange>
              <a:clrFrom>
                <a:srgbClr val="FBFFFE"/>
              </a:clrFrom>
              <a:clrTo>
                <a:srgbClr val="FB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3311" y="6628001"/>
            <a:ext cx="246568" cy="18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AFD32EE4-600B-C736-8AC9-1B56110F9FBF}"/>
              </a:ext>
            </a:extLst>
          </p:cNvPr>
          <p:cNvSpPr txBox="1"/>
          <p:nvPr/>
        </p:nvSpPr>
        <p:spPr>
          <a:xfrm>
            <a:off x="11134635" y="6566446"/>
            <a:ext cx="9273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@Fontro22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C1EEF33-5476-AADB-763C-0D733A659B69}"/>
              </a:ext>
            </a:extLst>
          </p:cNvPr>
          <p:cNvSpPr txBox="1"/>
          <p:nvPr/>
        </p:nvSpPr>
        <p:spPr>
          <a:xfrm>
            <a:off x="10813269" y="6400077"/>
            <a:ext cx="13051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>
                <a:ea typeface="Tahoma" panose="020B0604030504040204" pitchFamily="34" charset="0"/>
                <a:cs typeface="Tahoma" panose="020B0604030504040204" pitchFamily="34" charset="0"/>
                <a:hlinkClick r:id="rId16"/>
              </a:rPr>
              <a:t>axf984@bham.ac.uk</a:t>
            </a:r>
            <a:r>
              <a:rPr lang="en-GB" sz="10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D4DBC33B-4315-BFD3-518D-C4DC5C20CDE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36" y="309728"/>
            <a:ext cx="480060" cy="639488"/>
          </a:xfrm>
          <a:prstGeom prst="rect">
            <a:avLst/>
          </a:prstGeom>
        </p:spPr>
      </p:pic>
      <p:sp>
        <p:nvSpPr>
          <p:cNvPr id="3" name="TextBox 2">
            <a:hlinkClick r:id="rId18" action="ppaction://hlinksldjump"/>
            <a:extLst>
              <a:ext uri="{FF2B5EF4-FFF2-40B4-BE49-F238E27FC236}">
                <a16:creationId xmlns:a16="http://schemas.microsoft.com/office/drawing/2014/main" id="{EA3F6DCE-63F3-992D-2B38-E5A45A8AA0E1}"/>
              </a:ext>
            </a:extLst>
          </p:cNvPr>
          <p:cNvSpPr txBox="1"/>
          <p:nvPr/>
        </p:nvSpPr>
        <p:spPr>
          <a:xfrm>
            <a:off x="7451195" y="6458724"/>
            <a:ext cx="1631187" cy="338554"/>
          </a:xfrm>
          <a:prstGeom prst="rect">
            <a:avLst/>
          </a:prstGeom>
          <a:solidFill>
            <a:srgbClr val="548235">
              <a:alpha val="50196"/>
            </a:srgbClr>
          </a:solidFill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NH-SWE dataset</a:t>
            </a:r>
          </a:p>
        </p:txBody>
      </p:sp>
      <p:sp>
        <p:nvSpPr>
          <p:cNvPr id="4" name="TextBox 3">
            <a:hlinkClick r:id="rId19" action="ppaction://hlinksldjump"/>
            <a:extLst>
              <a:ext uri="{FF2B5EF4-FFF2-40B4-BE49-F238E27FC236}">
                <a16:creationId xmlns:a16="http://schemas.microsoft.com/office/drawing/2014/main" id="{F2A5BFAF-D998-9519-F56E-A0F18A5379E5}"/>
              </a:ext>
            </a:extLst>
          </p:cNvPr>
          <p:cNvSpPr txBox="1"/>
          <p:nvPr/>
        </p:nvSpPr>
        <p:spPr>
          <a:xfrm>
            <a:off x="115868" y="6209718"/>
            <a:ext cx="1327615" cy="338554"/>
          </a:xfrm>
          <a:prstGeom prst="rect">
            <a:avLst/>
          </a:prstGeom>
          <a:solidFill>
            <a:srgbClr val="7030A0">
              <a:alpha val="50196"/>
            </a:srgbClr>
          </a:solidFill>
          <a:ln w="57150" cap="rnd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Background</a:t>
            </a:r>
          </a:p>
        </p:txBody>
      </p:sp>
      <p:sp>
        <p:nvSpPr>
          <p:cNvPr id="5" name="TextBox 4">
            <a:hlinkClick r:id="rId20" action="ppaction://hlinksldjump"/>
            <a:extLst>
              <a:ext uri="{FF2B5EF4-FFF2-40B4-BE49-F238E27FC236}">
                <a16:creationId xmlns:a16="http://schemas.microsoft.com/office/drawing/2014/main" id="{70C9BC31-0526-58AE-A17D-4DEDD40845CB}"/>
              </a:ext>
            </a:extLst>
          </p:cNvPr>
          <p:cNvSpPr txBox="1"/>
          <p:nvPr/>
        </p:nvSpPr>
        <p:spPr>
          <a:xfrm>
            <a:off x="1574913" y="6458241"/>
            <a:ext cx="1753879" cy="338554"/>
          </a:xfrm>
          <a:prstGeom prst="rect">
            <a:avLst/>
          </a:prstGeom>
          <a:solidFill>
            <a:srgbClr val="0070C0">
              <a:alpha val="50196"/>
            </a:srgbClr>
          </a:solidFill>
          <a:ln w="571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Snow Depth data</a:t>
            </a:r>
          </a:p>
        </p:txBody>
      </p:sp>
      <p:sp>
        <p:nvSpPr>
          <p:cNvPr id="6" name="TextBox 5">
            <a:hlinkClick r:id="rId21" action="ppaction://hlinksldjump"/>
            <a:extLst>
              <a:ext uri="{FF2B5EF4-FFF2-40B4-BE49-F238E27FC236}">
                <a16:creationId xmlns:a16="http://schemas.microsoft.com/office/drawing/2014/main" id="{CEDFCB62-CE78-8F08-2253-D9B3D008BA0F}"/>
              </a:ext>
            </a:extLst>
          </p:cNvPr>
          <p:cNvSpPr txBox="1"/>
          <p:nvPr/>
        </p:nvSpPr>
        <p:spPr>
          <a:xfrm>
            <a:off x="3439325" y="6457037"/>
            <a:ext cx="2001061" cy="338554"/>
          </a:xfrm>
          <a:prstGeom prst="rect">
            <a:avLst/>
          </a:prstGeom>
          <a:solidFill>
            <a:srgbClr val="C55A11">
              <a:alpha val="50196"/>
            </a:srgbClr>
          </a:solidFill>
          <a:ln w="5715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Model regionalisation</a:t>
            </a:r>
          </a:p>
        </p:txBody>
      </p:sp>
      <p:sp>
        <p:nvSpPr>
          <p:cNvPr id="7" name="TextBox 6">
            <a:hlinkClick r:id="rId22" action="ppaction://hlinksldjump"/>
            <a:extLst>
              <a:ext uri="{FF2B5EF4-FFF2-40B4-BE49-F238E27FC236}">
                <a16:creationId xmlns:a16="http://schemas.microsoft.com/office/drawing/2014/main" id="{098130CC-2C73-5690-FB42-9781AF619523}"/>
              </a:ext>
            </a:extLst>
          </p:cNvPr>
          <p:cNvSpPr txBox="1"/>
          <p:nvPr/>
        </p:nvSpPr>
        <p:spPr>
          <a:xfrm>
            <a:off x="5616857" y="6458615"/>
            <a:ext cx="1631187" cy="338554"/>
          </a:xfrm>
          <a:prstGeom prst="rect">
            <a:avLst/>
          </a:prstGeom>
          <a:solidFill>
            <a:srgbClr val="FFD966">
              <a:alpha val="50196"/>
            </a:srgb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Model Evaluation</a:t>
            </a:r>
          </a:p>
        </p:txBody>
      </p:sp>
      <p:sp>
        <p:nvSpPr>
          <p:cNvPr id="10" name="TextBox 9">
            <a:hlinkClick r:id="rId23" action="ppaction://hlinksldjump"/>
            <a:extLst>
              <a:ext uri="{FF2B5EF4-FFF2-40B4-BE49-F238E27FC236}">
                <a16:creationId xmlns:a16="http://schemas.microsoft.com/office/drawing/2014/main" id="{B03A527C-0D67-3C89-AE5D-795D5CE844F9}"/>
              </a:ext>
            </a:extLst>
          </p:cNvPr>
          <p:cNvSpPr txBox="1"/>
          <p:nvPr/>
        </p:nvSpPr>
        <p:spPr>
          <a:xfrm>
            <a:off x="8501915" y="6071218"/>
            <a:ext cx="1250855" cy="276999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rtlCol="0">
            <a:spAutoFit/>
          </a:bodyPr>
          <a:lstStyle/>
          <a:p>
            <a:r>
              <a:rPr lang="en-GB" sz="1200" dirty="0"/>
              <a:t>Back to overview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34B52AC-8A4D-5ABF-A8CB-75338B700BE2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665529" y="2597912"/>
            <a:ext cx="1854960" cy="704497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62FECF0-8D39-4601-FAF2-958D488A9ACB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805469" y="2796419"/>
            <a:ext cx="1612104" cy="916742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B7F9914-1FCA-3A08-85F9-827CDA3EBA86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665529" y="3401954"/>
            <a:ext cx="1854960" cy="506347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D1618BD-5AB0-2B14-2D36-FA890285E87D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167933" y="4187279"/>
            <a:ext cx="2385063" cy="1308811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31" name="Picture 30" descr="A picture containing snow, outdoor, pile&#10;&#10;Description automatically generated">
            <a:extLst>
              <a:ext uri="{FF2B5EF4-FFF2-40B4-BE49-F238E27FC236}">
                <a16:creationId xmlns:a16="http://schemas.microsoft.com/office/drawing/2014/main" id="{C78E46A5-C2F2-5DAE-76F0-5D10470C200B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57" y="2924575"/>
            <a:ext cx="1644758" cy="2193010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6BD4300-AF34-425F-57C9-809D0EA9688C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813100" y="2145379"/>
            <a:ext cx="3788698" cy="1360251"/>
          </a:xfrm>
          <a:prstGeom prst="rect">
            <a:avLst/>
          </a:prstGeom>
          <a:ln w="19050">
            <a:solidFill>
              <a:srgbClr val="7030A0"/>
            </a:solidFill>
          </a:ln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B95121C-6627-CE12-3FFD-2283524214A4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873521" y="2530589"/>
            <a:ext cx="3611334" cy="1203778"/>
          </a:xfrm>
          <a:prstGeom prst="rect">
            <a:avLst/>
          </a:prstGeom>
          <a:ln w="19050">
            <a:solidFill>
              <a:srgbClr val="7030A0"/>
            </a:solidFill>
          </a:ln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E5D6548-1EC1-C698-E435-F2339E19F0B5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6949532" y="2755727"/>
            <a:ext cx="3457580" cy="1561894"/>
          </a:xfrm>
          <a:prstGeom prst="rect">
            <a:avLst/>
          </a:prstGeom>
          <a:ln w="19050">
            <a:solidFill>
              <a:srgbClr val="7030A0"/>
            </a:solidFill>
          </a:ln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CBFDE1E4-D8BF-8C8C-48ED-14499E04DB2E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005983" y="3008181"/>
            <a:ext cx="3320132" cy="1256753"/>
          </a:xfrm>
          <a:prstGeom prst="rect">
            <a:avLst/>
          </a:prstGeom>
          <a:ln w="19050">
            <a:solidFill>
              <a:srgbClr val="7030A0"/>
            </a:solidFill>
          </a:ln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1A44543B-E3C6-28A4-E69A-1095D35F7DC9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7083271" y="3210354"/>
            <a:ext cx="3146723" cy="1792509"/>
          </a:xfrm>
          <a:prstGeom prst="rect">
            <a:avLst/>
          </a:prstGeom>
          <a:ln w="19050">
            <a:solidFill>
              <a:srgbClr val="7030A0"/>
            </a:solidFill>
          </a:ln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D9508254-4E0D-2519-AC89-6DABBAA644AB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7161975" y="3831394"/>
            <a:ext cx="2967969" cy="1371072"/>
          </a:xfrm>
          <a:prstGeom prst="rect">
            <a:avLst/>
          </a:prstGeom>
          <a:ln w="19050">
            <a:solidFill>
              <a:srgbClr val="7030A0"/>
            </a:solidFill>
          </a:ln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810C1B1C-B85D-8018-B5E6-9DD5B4FBFF3F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7033202" y="4099854"/>
            <a:ext cx="3246859" cy="1571892"/>
          </a:xfrm>
          <a:prstGeom prst="rect">
            <a:avLst/>
          </a:prstGeom>
          <a:ln w="19050">
            <a:solidFill>
              <a:srgbClr val="7030A0"/>
            </a:solidFill>
          </a:ln>
        </p:spPr>
      </p:pic>
      <p:sp>
        <p:nvSpPr>
          <p:cNvPr id="59" name="TextBox 58">
            <a:hlinkClick r:id="rId19" action="ppaction://hlinksldjump"/>
            <a:extLst>
              <a:ext uri="{FF2B5EF4-FFF2-40B4-BE49-F238E27FC236}">
                <a16:creationId xmlns:a16="http://schemas.microsoft.com/office/drawing/2014/main" id="{18950750-9D13-DAAD-79B6-7BDB005BF2FD}"/>
              </a:ext>
            </a:extLst>
          </p:cNvPr>
          <p:cNvSpPr txBox="1"/>
          <p:nvPr/>
        </p:nvSpPr>
        <p:spPr>
          <a:xfrm>
            <a:off x="2983372" y="1269032"/>
            <a:ext cx="4467823" cy="369332"/>
          </a:xfrm>
          <a:prstGeom prst="rect">
            <a:avLst/>
          </a:prstGeom>
          <a:solidFill>
            <a:srgbClr val="7030A0">
              <a:alpha val="50196"/>
            </a:srgbClr>
          </a:solidFill>
          <a:ln w="57150" cap="rnd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Background: Why do we need a SWE dataset?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1D3BFF7-B289-3998-F3C3-359E4053D987}"/>
              </a:ext>
            </a:extLst>
          </p:cNvPr>
          <p:cNvSpPr txBox="1"/>
          <p:nvPr/>
        </p:nvSpPr>
        <p:spPr>
          <a:xfrm>
            <a:off x="294463" y="2152517"/>
            <a:ext cx="2098523" cy="584775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1600" dirty="0"/>
              <a:t>Measuring snow depth</a:t>
            </a:r>
          </a:p>
          <a:p>
            <a:pPr algn="ctr"/>
            <a:r>
              <a:rPr lang="en-GB" sz="1600" dirty="0"/>
              <a:t>vs Measuring SWE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0E49C76-842F-9AA2-8B83-B377BF4EFF4E}"/>
              </a:ext>
            </a:extLst>
          </p:cNvPr>
          <p:cNvSpPr txBox="1"/>
          <p:nvPr/>
        </p:nvSpPr>
        <p:spPr>
          <a:xfrm>
            <a:off x="2498648" y="4106608"/>
            <a:ext cx="15981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/>
              <a:t>Large differences between gridded SWE estimates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/>
              <a:t>Difficulty to estimate SWE over mountain regions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/>
              <a:t>Often inaccessible SWE observations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3EE452A-7E08-7911-6F05-26D759311FD0}"/>
              </a:ext>
            </a:extLst>
          </p:cNvPr>
          <p:cNvSpPr txBox="1"/>
          <p:nvPr/>
        </p:nvSpPr>
        <p:spPr>
          <a:xfrm>
            <a:off x="7099090" y="1754138"/>
            <a:ext cx="3115084" cy="338554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/>
              <a:t>Many HS-SWE conversions models!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9693EBD-5416-F9AA-B1D4-DC92079040AB}"/>
              </a:ext>
            </a:extLst>
          </p:cNvPr>
          <p:cNvSpPr txBox="1"/>
          <p:nvPr/>
        </p:nvSpPr>
        <p:spPr>
          <a:xfrm>
            <a:off x="291016" y="5188403"/>
            <a:ext cx="1875936" cy="529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So… many snow depth observations available!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4864F34-AF39-D413-AC73-EABBF244C6A2}"/>
              </a:ext>
            </a:extLst>
          </p:cNvPr>
          <p:cNvSpPr txBox="1"/>
          <p:nvPr/>
        </p:nvSpPr>
        <p:spPr>
          <a:xfrm>
            <a:off x="3707365" y="2046432"/>
            <a:ext cx="1782667" cy="369332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Lack of SWE data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8833CA2-4E26-CD2A-4C08-545B5CB98B23}"/>
              </a:ext>
            </a:extLst>
          </p:cNvPr>
          <p:cNvSpPr txBox="1"/>
          <p:nvPr/>
        </p:nvSpPr>
        <p:spPr>
          <a:xfrm>
            <a:off x="4851017" y="3984438"/>
            <a:ext cx="109517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/>
              <a:t>Mudryk et al., 2015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FD50D593-6B7B-8AD8-3B87-E06267EE74FD}"/>
              </a:ext>
            </a:extLst>
          </p:cNvPr>
          <p:cNvSpPr txBox="1"/>
          <p:nvPr/>
        </p:nvSpPr>
        <p:spPr>
          <a:xfrm>
            <a:off x="2243832" y="5694397"/>
            <a:ext cx="4228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We bring together the availability of snow depth data and conversion models</a:t>
            </a:r>
          </a:p>
        </p:txBody>
      </p:sp>
      <p:sp>
        <p:nvSpPr>
          <p:cNvPr id="74" name="TextBox 73">
            <a:hlinkClick r:id="rId36" action="ppaction://hlinksldjump"/>
            <a:extLst>
              <a:ext uri="{FF2B5EF4-FFF2-40B4-BE49-F238E27FC236}">
                <a16:creationId xmlns:a16="http://schemas.microsoft.com/office/drawing/2014/main" id="{860E0951-C92E-09E0-24F2-D047BFF65DBA}"/>
              </a:ext>
            </a:extLst>
          </p:cNvPr>
          <p:cNvSpPr txBox="1"/>
          <p:nvPr/>
        </p:nvSpPr>
        <p:spPr>
          <a:xfrm>
            <a:off x="9876408" y="6129243"/>
            <a:ext cx="675531" cy="21544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258658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F1B15-B47E-36BF-D8C8-78D625B89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4732" y="36227"/>
            <a:ext cx="8607804" cy="670675"/>
          </a:xfrm>
        </p:spPr>
        <p:txBody>
          <a:bodyPr>
            <a:noAutofit/>
          </a:bodyPr>
          <a:lstStyle/>
          <a:p>
            <a:pPr algn="ctr"/>
            <a:r>
              <a:rPr lang="en-GB" sz="2000" b="1" dirty="0">
                <a:solidFill>
                  <a:srgbClr val="0070C0"/>
                </a:solidFill>
              </a:rPr>
              <a:t>NH-SWE: A new Northern Hemisphere Snow Water Equivalent dataset </a:t>
            </a:r>
            <a:br>
              <a:rPr lang="en-GB" sz="2000" b="1" dirty="0">
                <a:solidFill>
                  <a:srgbClr val="0070C0"/>
                </a:solidFill>
              </a:rPr>
            </a:br>
            <a:r>
              <a:rPr lang="en-GB" sz="2000" b="1" dirty="0">
                <a:solidFill>
                  <a:srgbClr val="0070C0"/>
                </a:solidFill>
              </a:rPr>
              <a:t>based on in-situ snow depth time series (1950-2022)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E9015AE-5764-C081-AC3B-DAD207A2993D}"/>
              </a:ext>
            </a:extLst>
          </p:cNvPr>
          <p:cNvGrpSpPr/>
          <p:nvPr/>
        </p:nvGrpSpPr>
        <p:grpSpPr>
          <a:xfrm>
            <a:off x="10717358" y="94887"/>
            <a:ext cx="1464883" cy="3057829"/>
            <a:chOff x="10633468" y="136832"/>
            <a:chExt cx="1464883" cy="3057829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804FF56E-E564-060B-D730-820295A29695}"/>
                </a:ext>
              </a:extLst>
            </p:cNvPr>
            <p:cNvGrpSpPr/>
            <p:nvPr/>
          </p:nvGrpSpPr>
          <p:grpSpPr>
            <a:xfrm>
              <a:off x="10648065" y="136832"/>
              <a:ext cx="1450286" cy="3021375"/>
              <a:chOff x="10655903" y="245987"/>
              <a:chExt cx="1450286" cy="3021375"/>
            </a:xfrm>
          </p:grpSpPr>
          <p:pic>
            <p:nvPicPr>
              <p:cNvPr id="15" name="Picture 14" descr="Graphical user interface, text, application, email&#10;&#10;Description automatically generated">
                <a:extLst>
                  <a:ext uri="{FF2B5EF4-FFF2-40B4-BE49-F238E27FC236}">
                    <a16:creationId xmlns:a16="http://schemas.microsoft.com/office/drawing/2014/main" id="{A3E343CD-BDB3-9F10-EB97-920CE91D57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28828" y="2324383"/>
                <a:ext cx="1226930" cy="757624"/>
              </a:xfrm>
              <a:prstGeom prst="rect">
                <a:avLst/>
              </a:prstGeom>
            </p:spPr>
          </p:pic>
          <p:pic>
            <p:nvPicPr>
              <p:cNvPr id="17" name="Picture 16" descr="Qr code&#10;&#10;Description automatically generated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EE59F687-346B-FC4A-488C-D3575B1446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91777" y="874021"/>
                <a:ext cx="1265008" cy="1265008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B83C29C-E8C7-B264-1669-4BFFEA17AEA4}"/>
                  </a:ext>
                </a:extLst>
              </p:cNvPr>
              <p:cNvSpPr txBox="1"/>
              <p:nvPr/>
            </p:nvSpPr>
            <p:spPr>
              <a:xfrm>
                <a:off x="10826913" y="245987"/>
                <a:ext cx="10020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b="1" dirty="0">
                    <a:solidFill>
                      <a:srgbClr val="0070C0"/>
                    </a:solidFill>
                  </a:rPr>
                  <a:t>Dataset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FE4040F-CE66-4132-4DD4-2263441A7E94}"/>
                  </a:ext>
                </a:extLst>
              </p:cNvPr>
              <p:cNvSpPr txBox="1"/>
              <p:nvPr/>
            </p:nvSpPr>
            <p:spPr>
              <a:xfrm>
                <a:off x="10655903" y="2109057"/>
                <a:ext cx="145028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800" dirty="0">
                    <a:hlinkClick r:id="rId5"/>
                  </a:rPr>
                  <a:t>zenodo.org/record/</a:t>
                </a:r>
                <a:r>
                  <a:rPr lang="en-GB" sz="800" b="0" i="0" strike="noStrike" dirty="0">
                    <a:effectLst/>
                    <a:hlinkClick r:id="rId5"/>
                  </a:rPr>
                  <a:t>7515603</a:t>
                </a:r>
                <a:r>
                  <a:rPr lang="en-GB" sz="800" b="0" i="0" strike="noStrike" dirty="0">
                    <a:effectLst/>
                  </a:rPr>
                  <a:t> </a:t>
                </a:r>
                <a:r>
                  <a:rPr lang="en-GB" sz="800" strike="noStrike" dirty="0"/>
                  <a:t> </a:t>
                </a:r>
                <a:endParaRPr lang="en-GB" sz="800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73EB5C8-3A02-5D62-824D-250BAC37D2E2}"/>
                  </a:ext>
                </a:extLst>
              </p:cNvPr>
              <p:cNvSpPr txBox="1"/>
              <p:nvPr/>
            </p:nvSpPr>
            <p:spPr>
              <a:xfrm>
                <a:off x="10683349" y="3067307"/>
                <a:ext cx="1289135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700" dirty="0"/>
                  <a:t>Fontrodona-Bach et al., 2023a</a:t>
                </a:r>
              </a:p>
            </p:txBody>
          </p: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1ED86610-31E8-3A76-4990-A3B099646D7A}"/>
                  </a:ext>
                </a:extLst>
              </p:cNvPr>
              <p:cNvCxnSpPr>
                <a:cxnSpLocks/>
                <a:stCxn id="18" idx="2"/>
                <a:endCxn id="17" idx="0"/>
              </p:cNvCxnSpPr>
              <p:nvPr/>
            </p:nvCxnSpPr>
            <p:spPr>
              <a:xfrm flipH="1">
                <a:off x="11324281" y="646097"/>
                <a:ext cx="3635" cy="227924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D96E701E-F9DE-EC8E-8DC0-471237F49E7B}"/>
                </a:ext>
              </a:extLst>
            </p:cNvPr>
            <p:cNvSpPr/>
            <p:nvPr/>
          </p:nvSpPr>
          <p:spPr>
            <a:xfrm>
              <a:off x="10633468" y="136832"/>
              <a:ext cx="1373219" cy="3057829"/>
            </a:xfrm>
            <a:prstGeom prst="roundRect">
              <a:avLst>
                <a:gd name="adj" fmla="val 7503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EA6BB10-4211-40A2-DA52-59EE8A899EA8}"/>
              </a:ext>
            </a:extLst>
          </p:cNvPr>
          <p:cNvGrpSpPr/>
          <p:nvPr/>
        </p:nvGrpSpPr>
        <p:grpSpPr>
          <a:xfrm>
            <a:off x="10729731" y="3210354"/>
            <a:ext cx="1378938" cy="3183174"/>
            <a:chOff x="10629063" y="3235521"/>
            <a:chExt cx="1378938" cy="3183174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31744F08-B8DD-E08F-4D98-702EE75AF368}"/>
                </a:ext>
              </a:extLst>
            </p:cNvPr>
            <p:cNvGrpSpPr/>
            <p:nvPr/>
          </p:nvGrpSpPr>
          <p:grpSpPr>
            <a:xfrm>
              <a:off x="10634782" y="3235521"/>
              <a:ext cx="1373219" cy="3154105"/>
              <a:chOff x="10668789" y="3404748"/>
              <a:chExt cx="1373219" cy="3154105"/>
            </a:xfrm>
          </p:grpSpPr>
          <p:pic>
            <p:nvPicPr>
              <p:cNvPr id="11" name="Picture 10" descr="Qr code&#10;&#10;Description automatically generated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1AD440CF-4DD2-AD76-24EA-98713033AD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29305" y="4004105"/>
                <a:ext cx="1235878" cy="1235878"/>
              </a:xfrm>
              <a:prstGeom prst="rect">
                <a:avLst/>
              </a:prstGeom>
            </p:spPr>
          </p:pic>
          <p:pic>
            <p:nvPicPr>
              <p:cNvPr id="13" name="Picture 12" descr="Graphical user interface, text, application, email&#10;&#10;Description automatically generated">
                <a:extLst>
                  <a:ext uri="{FF2B5EF4-FFF2-40B4-BE49-F238E27FC236}">
                    <a16:creationId xmlns:a16="http://schemas.microsoft.com/office/drawing/2014/main" id="{EBB817EC-83A6-44B8-B25D-453F491C27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95170" y="5473584"/>
                <a:ext cx="1124681" cy="789251"/>
              </a:xfrm>
              <a:prstGeom prst="rect">
                <a:avLst/>
              </a:prstGeom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11B62D4-169A-76E7-B2FD-331C2F9FDC26}"/>
                  </a:ext>
                </a:extLst>
              </p:cNvPr>
              <p:cNvSpPr txBox="1"/>
              <p:nvPr/>
            </p:nvSpPr>
            <p:spPr>
              <a:xfrm>
                <a:off x="10718290" y="5195440"/>
                <a:ext cx="126540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690" dirty="0">
                    <a:hlinkClick r:id="rId9"/>
                  </a:rPr>
                  <a:t>essd.copernicus.org/preprints/essd-2023-31/</a:t>
                </a:r>
                <a:r>
                  <a:rPr lang="en-GB" sz="690" dirty="0"/>
                  <a:t> 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6BD8B84-FF47-1171-29D9-4ACECCA5A817}"/>
                  </a:ext>
                </a:extLst>
              </p:cNvPr>
              <p:cNvSpPr txBox="1"/>
              <p:nvPr/>
            </p:nvSpPr>
            <p:spPr>
              <a:xfrm>
                <a:off x="10668789" y="3404748"/>
                <a:ext cx="136441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b="1" dirty="0">
                    <a:solidFill>
                      <a:srgbClr val="0070C0"/>
                    </a:solidFill>
                  </a:rPr>
                  <a:t>Data paper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75CBF27-6147-E1D9-710F-745F6A244772}"/>
                  </a:ext>
                </a:extLst>
              </p:cNvPr>
              <p:cNvSpPr txBox="1"/>
              <p:nvPr/>
            </p:nvSpPr>
            <p:spPr>
              <a:xfrm>
                <a:off x="10728828" y="6251076"/>
                <a:ext cx="13131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700" dirty="0"/>
                  <a:t>Fontrodona-Bach et al., 2023b </a:t>
                </a:r>
              </a:p>
              <a:p>
                <a:pPr algn="ctr"/>
                <a:r>
                  <a:rPr lang="en-GB" sz="700" dirty="0"/>
                  <a:t>(in review at ESSD)</a:t>
                </a:r>
              </a:p>
            </p:txBody>
          </p: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EFFD3E86-9FB6-9558-AA1C-46D1248852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69356" y="3845388"/>
                <a:ext cx="911" cy="158717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6121C278-03D0-A1C7-A48F-3E84D5226447}"/>
                </a:ext>
              </a:extLst>
            </p:cNvPr>
            <p:cNvSpPr/>
            <p:nvPr/>
          </p:nvSpPr>
          <p:spPr>
            <a:xfrm>
              <a:off x="10629063" y="3263229"/>
              <a:ext cx="1373219" cy="3155466"/>
            </a:xfrm>
            <a:prstGeom prst="roundRect">
              <a:avLst>
                <a:gd name="adj" fmla="val 7503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9" name="Picture 48" descr="Logo&#10;&#10;Description automatically generated">
            <a:extLst>
              <a:ext uri="{FF2B5EF4-FFF2-40B4-BE49-F238E27FC236}">
                <a16:creationId xmlns:a16="http://schemas.microsoft.com/office/drawing/2014/main" id="{AD0BB618-44EF-BFB2-B7F4-3FF711010A6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03" y="161630"/>
            <a:ext cx="553446" cy="774824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305AC270-E4A4-2D53-B225-6CBA6E9BB92D}"/>
              </a:ext>
            </a:extLst>
          </p:cNvPr>
          <p:cNvGrpSpPr/>
          <p:nvPr/>
        </p:nvGrpSpPr>
        <p:grpSpPr>
          <a:xfrm>
            <a:off x="760532" y="50198"/>
            <a:ext cx="1452423" cy="961483"/>
            <a:chOff x="765700" y="3252"/>
            <a:chExt cx="1452423" cy="961483"/>
          </a:xfrm>
        </p:grpSpPr>
        <p:pic>
          <p:nvPicPr>
            <p:cNvPr id="51" name="Picture 50" descr="Qr code&#10;&#10;Description automatically generated">
              <a:extLst>
                <a:ext uri="{FF2B5EF4-FFF2-40B4-BE49-F238E27FC236}">
                  <a16:creationId xmlns:a16="http://schemas.microsoft.com/office/drawing/2014/main" id="{79F20DB6-CC62-4CE5-8BF2-CD30C0C9B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1543" y="275748"/>
              <a:ext cx="613760" cy="613760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F2B1C30-7690-CC10-20B3-F782BF0A397C}"/>
                </a:ext>
              </a:extLst>
            </p:cNvPr>
            <p:cNvSpPr txBox="1"/>
            <p:nvPr/>
          </p:nvSpPr>
          <p:spPr>
            <a:xfrm>
              <a:off x="780293" y="3252"/>
              <a:ext cx="14378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/>
                <a:t>OSPP Participant</a:t>
              </a: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8FC1E57C-5D7C-248C-4796-065F19FB1DD8}"/>
                </a:ext>
              </a:extLst>
            </p:cNvPr>
            <p:cNvSpPr/>
            <p:nvPr/>
          </p:nvSpPr>
          <p:spPr>
            <a:xfrm>
              <a:off x="765700" y="16825"/>
              <a:ext cx="1437830" cy="947910"/>
            </a:xfrm>
            <a:prstGeom prst="roundRect">
              <a:avLst>
                <a:gd name="adj" fmla="val 14913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7" name="Subtitle 2">
            <a:extLst>
              <a:ext uri="{FF2B5EF4-FFF2-40B4-BE49-F238E27FC236}">
                <a16:creationId xmlns:a16="http://schemas.microsoft.com/office/drawing/2014/main" id="{716C0111-AF87-673E-588D-2C4B7D2AA477}"/>
              </a:ext>
            </a:extLst>
          </p:cNvPr>
          <p:cNvSpPr txBox="1">
            <a:spLocks/>
          </p:cNvSpPr>
          <p:nvPr/>
        </p:nvSpPr>
        <p:spPr>
          <a:xfrm>
            <a:off x="3636312" y="622458"/>
            <a:ext cx="6296254" cy="2577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200" b="1" dirty="0">
                <a:ea typeface="Tahoma" panose="020B0604030504040204" pitchFamily="34" charset="0"/>
                <a:cs typeface="Tahoma" panose="020B0604030504040204" pitchFamily="34" charset="0"/>
              </a:rPr>
              <a:t>Adrià Fontrodona-Bach</a:t>
            </a:r>
            <a:r>
              <a:rPr lang="ca-ES" sz="1200" b="1" baseline="30000" dirty="0"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ca-ES" sz="1200" b="1" dirty="0"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a-ES" sz="1200" dirty="0">
                <a:ea typeface="Tahoma" panose="020B0604030504040204" pitchFamily="34" charset="0"/>
                <a:cs typeface="Tahoma" panose="020B0604030504040204" pitchFamily="34" charset="0"/>
              </a:rPr>
              <a:t>Bettina Schaefli</a:t>
            </a:r>
            <a:r>
              <a:rPr lang="ca-ES" sz="1200" baseline="30000" dirty="0"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ca-ES" sz="1200" dirty="0">
                <a:ea typeface="Tahoma" panose="020B0604030504040204" pitchFamily="34" charset="0"/>
                <a:cs typeface="Tahoma" panose="020B0604030504040204" pitchFamily="34" charset="0"/>
              </a:rPr>
              <a:t>, Ross Woods</a:t>
            </a:r>
            <a:r>
              <a:rPr lang="ca-ES" sz="1200" baseline="30000" dirty="0"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ca-ES" sz="1200" dirty="0">
                <a:ea typeface="Tahoma" panose="020B0604030504040204" pitchFamily="34" charset="0"/>
                <a:cs typeface="Tahoma" panose="020B0604030504040204" pitchFamily="34" charset="0"/>
              </a:rPr>
              <a:t>, Ryan Teuling</a:t>
            </a:r>
            <a:r>
              <a:rPr lang="ca-ES" sz="1200" baseline="30000" dirty="0"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ca-ES" sz="1200" dirty="0">
                <a:ea typeface="Tahoma" panose="020B0604030504040204" pitchFamily="34" charset="0"/>
                <a:cs typeface="Tahoma" panose="020B0604030504040204" pitchFamily="34" charset="0"/>
              </a:rPr>
              <a:t> and Josh Larsen</a:t>
            </a:r>
            <a:r>
              <a:rPr lang="ca-ES" sz="1200" baseline="30000" dirty="0"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878044A-676F-C47F-41C4-E6436D34055A}"/>
              </a:ext>
            </a:extLst>
          </p:cNvPr>
          <p:cNvSpPr txBox="1"/>
          <p:nvPr/>
        </p:nvSpPr>
        <p:spPr>
          <a:xfrm>
            <a:off x="2150188" y="836886"/>
            <a:ext cx="870325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" b="1" baseline="30000" dirty="0"/>
              <a:t>1</a:t>
            </a:r>
            <a:r>
              <a:rPr lang="ca-ES" sz="600" b="1" dirty="0"/>
              <a:t> School of Geography, University of Birmingham, UK; </a:t>
            </a:r>
            <a:r>
              <a:rPr lang="ca-ES" sz="600" baseline="30000" dirty="0"/>
              <a:t>2</a:t>
            </a:r>
            <a:r>
              <a:rPr lang="ca-ES" sz="600" dirty="0"/>
              <a:t> Department of Civil Engineering, University of Bristol, UK; </a:t>
            </a:r>
            <a:r>
              <a:rPr lang="ca-ES" sz="600" baseline="30000" dirty="0"/>
              <a:t>3</a:t>
            </a:r>
            <a:r>
              <a:rPr lang="ca-ES" sz="600" dirty="0"/>
              <a:t> Institute of Geography, University of Bern, Switzerland; </a:t>
            </a:r>
            <a:r>
              <a:rPr lang="ca-ES" sz="600" baseline="30000" dirty="0"/>
              <a:t>4</a:t>
            </a:r>
            <a:r>
              <a:rPr lang="ca-ES" sz="600" dirty="0"/>
              <a:t> Hydrology and Quantitative Water Management group, Wageningen University, The Netherlands;</a:t>
            </a:r>
            <a:endParaRPr lang="en-GB" sz="600" dirty="0"/>
          </a:p>
        </p:txBody>
      </p:sp>
      <p:pic>
        <p:nvPicPr>
          <p:cNvPr id="63" name="Picture 4" descr="NERC logo">
            <a:extLst>
              <a:ext uri="{FF2B5EF4-FFF2-40B4-BE49-F238E27FC236}">
                <a16:creationId xmlns:a16="http://schemas.microsoft.com/office/drawing/2014/main" id="{26E48A71-BE3C-2EF3-1C32-6D82655E7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471" y="553098"/>
            <a:ext cx="696783" cy="18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>
            <a:extLst>
              <a:ext uri="{FF2B5EF4-FFF2-40B4-BE49-F238E27FC236}">
                <a16:creationId xmlns:a16="http://schemas.microsoft.com/office/drawing/2014/main" id="{C963394A-2321-AC3D-5EB6-CA5FCDF6C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5441" y="420032"/>
            <a:ext cx="469905" cy="12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4" descr="Text&#10;&#10;Description automatically generated with low confidence">
            <a:extLst>
              <a:ext uri="{FF2B5EF4-FFF2-40B4-BE49-F238E27FC236}">
                <a16:creationId xmlns:a16="http://schemas.microsoft.com/office/drawing/2014/main" id="{AC8FDFC4-05E5-5ECE-0EA9-5A45B78F2228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1" t="19253" r="9719" b="22589"/>
          <a:stretch/>
        </p:blipFill>
        <p:spPr>
          <a:xfrm>
            <a:off x="2453430" y="469475"/>
            <a:ext cx="1076158" cy="302419"/>
          </a:xfrm>
          <a:prstGeom prst="rect">
            <a:avLst/>
          </a:prstGeom>
        </p:spPr>
      </p:pic>
      <p:pic>
        <p:nvPicPr>
          <p:cNvPr id="67" name="Picture 8">
            <a:extLst>
              <a:ext uri="{FF2B5EF4-FFF2-40B4-BE49-F238E27FC236}">
                <a16:creationId xmlns:a16="http://schemas.microsoft.com/office/drawing/2014/main" id="{94D3BE42-4D16-C646-210F-E648F6526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hqprint">
            <a:clrChange>
              <a:clrFrom>
                <a:srgbClr val="FBFFFE"/>
              </a:clrFrom>
              <a:clrTo>
                <a:srgbClr val="FB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3311" y="6628001"/>
            <a:ext cx="246568" cy="18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AFD32EE4-600B-C736-8AC9-1B56110F9FBF}"/>
              </a:ext>
            </a:extLst>
          </p:cNvPr>
          <p:cNvSpPr txBox="1"/>
          <p:nvPr/>
        </p:nvSpPr>
        <p:spPr>
          <a:xfrm>
            <a:off x="11134635" y="6566446"/>
            <a:ext cx="9273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@Fontro22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C1EEF33-5476-AADB-763C-0D733A659B69}"/>
              </a:ext>
            </a:extLst>
          </p:cNvPr>
          <p:cNvSpPr txBox="1"/>
          <p:nvPr/>
        </p:nvSpPr>
        <p:spPr>
          <a:xfrm>
            <a:off x="10813269" y="6400077"/>
            <a:ext cx="13051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>
                <a:ea typeface="Tahoma" panose="020B0604030504040204" pitchFamily="34" charset="0"/>
                <a:cs typeface="Tahoma" panose="020B0604030504040204" pitchFamily="34" charset="0"/>
                <a:hlinkClick r:id="rId16"/>
              </a:rPr>
              <a:t>axf984@bham.ac.uk</a:t>
            </a:r>
            <a:r>
              <a:rPr lang="en-GB" sz="10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D4DBC33B-4315-BFD3-518D-C4DC5C20CDE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36" y="309728"/>
            <a:ext cx="480060" cy="6394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7CD8AF-5AFB-17D2-6F31-8918ECA2226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663313" y="2141963"/>
            <a:ext cx="2733475" cy="17467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9BDA73-52C7-E08F-563C-F378EB175923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48333"/>
          <a:stretch/>
        </p:blipFill>
        <p:spPr>
          <a:xfrm>
            <a:off x="1743255" y="2037402"/>
            <a:ext cx="2797676" cy="28727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C120EE2-B8D1-816C-FB60-05B63D21FCB7}"/>
              </a:ext>
            </a:extLst>
          </p:cNvPr>
          <p:cNvSpPr txBox="1"/>
          <p:nvPr/>
        </p:nvSpPr>
        <p:spPr>
          <a:xfrm>
            <a:off x="2991508" y="1331334"/>
            <a:ext cx="5470356" cy="369332"/>
          </a:xfrm>
          <a:prstGeom prst="rect">
            <a:avLst/>
          </a:prstGeom>
          <a:solidFill>
            <a:srgbClr val="0070C0">
              <a:alpha val="50196"/>
            </a:srgbClr>
          </a:solidFill>
          <a:ln w="571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Northern Hemisphere in-situ Snow Depth time series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4272EC-1392-7918-821A-31DA36ECFABC}"/>
              </a:ext>
            </a:extLst>
          </p:cNvPr>
          <p:cNvSpPr txBox="1"/>
          <p:nvPr/>
        </p:nvSpPr>
        <p:spPr>
          <a:xfrm>
            <a:off x="432934" y="4953775"/>
            <a:ext cx="530703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Snow depth collection from 6 different sources over the NH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11,071 snow depth time series after quality control, selection and </a:t>
            </a:r>
            <a:endParaRPr lang="en-GB" sz="14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Minimum 40 years of yearly snow cover duration on average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Minimum one full snow season available between 1950-2022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36B5F3-A17A-BE75-2AFB-98479C5CF54F}"/>
              </a:ext>
            </a:extLst>
          </p:cNvPr>
          <p:cNvSpPr txBox="1"/>
          <p:nvPr/>
        </p:nvSpPr>
        <p:spPr>
          <a:xfrm>
            <a:off x="7030050" y="4691646"/>
            <a:ext cx="3160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But how do we convert them to SWE?</a:t>
            </a:r>
          </a:p>
        </p:txBody>
      </p:sp>
      <p:sp>
        <p:nvSpPr>
          <p:cNvPr id="28" name="TextBox 27">
            <a:hlinkClick r:id="rId20" action="ppaction://hlinksldjump"/>
            <a:extLst>
              <a:ext uri="{FF2B5EF4-FFF2-40B4-BE49-F238E27FC236}">
                <a16:creationId xmlns:a16="http://schemas.microsoft.com/office/drawing/2014/main" id="{BCD12491-7A5B-FA83-87EC-E780A72A301E}"/>
              </a:ext>
            </a:extLst>
          </p:cNvPr>
          <p:cNvSpPr txBox="1"/>
          <p:nvPr/>
        </p:nvSpPr>
        <p:spPr>
          <a:xfrm>
            <a:off x="5646329" y="5199105"/>
            <a:ext cx="904480" cy="261610"/>
          </a:xfrm>
          <a:prstGeom prst="rect">
            <a:avLst/>
          </a:prstGeom>
          <a:solidFill>
            <a:srgbClr val="0070C0">
              <a:alpha val="50196"/>
            </a:srgbClr>
          </a:solidFill>
          <a:ln w="571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1100" dirty="0"/>
              <a:t>gap filling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74DB34A-C5BC-9138-76F2-86A53F82050E}"/>
              </a:ext>
            </a:extLst>
          </p:cNvPr>
          <p:cNvSpPr txBox="1"/>
          <p:nvPr/>
        </p:nvSpPr>
        <p:spPr>
          <a:xfrm>
            <a:off x="1660814" y="1786592"/>
            <a:ext cx="311242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800" dirty="0">
                <a:ea typeface="Tahoma" panose="020B0604030504040204" pitchFamily="34" charset="0"/>
                <a:cs typeface="Tahoma" panose="020B0604030504040204" pitchFamily="34" charset="0"/>
              </a:rPr>
              <a:t>Figure taken from Fontrodona-Bach et al., 2023 (in review)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5BFBA57-A68E-8472-7660-022E772B9071}"/>
              </a:ext>
            </a:extLst>
          </p:cNvPr>
          <p:cNvSpPr txBox="1"/>
          <p:nvPr/>
        </p:nvSpPr>
        <p:spPr>
          <a:xfrm>
            <a:off x="5557611" y="1924249"/>
            <a:ext cx="311242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800" dirty="0">
                <a:ea typeface="Tahoma" panose="020B0604030504040204" pitchFamily="34" charset="0"/>
                <a:cs typeface="Tahoma" panose="020B0604030504040204" pitchFamily="34" charset="0"/>
              </a:rPr>
              <a:t>Table taken from Fontrodona-Bach et al., 2023 (in review)</a:t>
            </a:r>
          </a:p>
        </p:txBody>
      </p:sp>
      <p:sp>
        <p:nvSpPr>
          <p:cNvPr id="31" name="TextBox 30">
            <a:hlinkClick r:id="rId21" action="ppaction://hlinksldjump"/>
            <a:extLst>
              <a:ext uri="{FF2B5EF4-FFF2-40B4-BE49-F238E27FC236}">
                <a16:creationId xmlns:a16="http://schemas.microsoft.com/office/drawing/2014/main" id="{A0AE2FE0-CE62-0A8E-AFE9-9DAA6D525042}"/>
              </a:ext>
            </a:extLst>
          </p:cNvPr>
          <p:cNvSpPr txBox="1"/>
          <p:nvPr/>
        </p:nvSpPr>
        <p:spPr>
          <a:xfrm>
            <a:off x="7451195" y="6458724"/>
            <a:ext cx="1631187" cy="338554"/>
          </a:xfrm>
          <a:prstGeom prst="rect">
            <a:avLst/>
          </a:prstGeom>
          <a:solidFill>
            <a:srgbClr val="548235">
              <a:alpha val="50196"/>
            </a:srgbClr>
          </a:solidFill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NH-SWE dataset</a:t>
            </a:r>
          </a:p>
        </p:txBody>
      </p:sp>
      <p:sp>
        <p:nvSpPr>
          <p:cNvPr id="32" name="TextBox 31">
            <a:hlinkClick r:id="rId22" action="ppaction://hlinksldjump"/>
            <a:extLst>
              <a:ext uri="{FF2B5EF4-FFF2-40B4-BE49-F238E27FC236}">
                <a16:creationId xmlns:a16="http://schemas.microsoft.com/office/drawing/2014/main" id="{72B3F9AE-44AD-89D9-A695-DB2169C4CCBC}"/>
              </a:ext>
            </a:extLst>
          </p:cNvPr>
          <p:cNvSpPr txBox="1"/>
          <p:nvPr/>
        </p:nvSpPr>
        <p:spPr>
          <a:xfrm>
            <a:off x="115019" y="6455675"/>
            <a:ext cx="1327615" cy="338554"/>
          </a:xfrm>
          <a:prstGeom prst="rect">
            <a:avLst/>
          </a:prstGeom>
          <a:solidFill>
            <a:srgbClr val="7030A0">
              <a:alpha val="50196"/>
            </a:srgbClr>
          </a:solidFill>
          <a:ln w="57150" cap="rnd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Background</a:t>
            </a:r>
          </a:p>
        </p:txBody>
      </p:sp>
      <p:sp>
        <p:nvSpPr>
          <p:cNvPr id="33" name="TextBox 32">
            <a:hlinkClick r:id="rId23" action="ppaction://hlinksldjump"/>
            <a:extLst>
              <a:ext uri="{FF2B5EF4-FFF2-40B4-BE49-F238E27FC236}">
                <a16:creationId xmlns:a16="http://schemas.microsoft.com/office/drawing/2014/main" id="{0C36A11D-1F36-0640-F26B-6418ABA5CE4F}"/>
              </a:ext>
            </a:extLst>
          </p:cNvPr>
          <p:cNvSpPr txBox="1"/>
          <p:nvPr/>
        </p:nvSpPr>
        <p:spPr>
          <a:xfrm>
            <a:off x="1576490" y="6210570"/>
            <a:ext cx="1753879" cy="338554"/>
          </a:xfrm>
          <a:prstGeom prst="rect">
            <a:avLst/>
          </a:prstGeom>
          <a:solidFill>
            <a:srgbClr val="0070C0">
              <a:alpha val="50196"/>
            </a:srgbClr>
          </a:solidFill>
          <a:ln w="571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Snow Depth data</a:t>
            </a:r>
          </a:p>
        </p:txBody>
      </p:sp>
      <p:sp>
        <p:nvSpPr>
          <p:cNvPr id="34" name="TextBox 33">
            <a:hlinkClick r:id="rId24" action="ppaction://hlinksldjump"/>
            <a:extLst>
              <a:ext uri="{FF2B5EF4-FFF2-40B4-BE49-F238E27FC236}">
                <a16:creationId xmlns:a16="http://schemas.microsoft.com/office/drawing/2014/main" id="{398F9F6E-58C6-EA0A-BA21-9A28DB461D10}"/>
              </a:ext>
            </a:extLst>
          </p:cNvPr>
          <p:cNvSpPr txBox="1"/>
          <p:nvPr/>
        </p:nvSpPr>
        <p:spPr>
          <a:xfrm>
            <a:off x="3439325" y="6457037"/>
            <a:ext cx="2001061" cy="338554"/>
          </a:xfrm>
          <a:prstGeom prst="rect">
            <a:avLst/>
          </a:prstGeom>
          <a:solidFill>
            <a:srgbClr val="C55A11">
              <a:alpha val="50196"/>
            </a:srgbClr>
          </a:solidFill>
          <a:ln w="5715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Model regionalisation</a:t>
            </a:r>
          </a:p>
        </p:txBody>
      </p:sp>
      <p:sp>
        <p:nvSpPr>
          <p:cNvPr id="35" name="TextBox 34">
            <a:hlinkClick r:id="rId25" action="ppaction://hlinksldjump"/>
            <a:extLst>
              <a:ext uri="{FF2B5EF4-FFF2-40B4-BE49-F238E27FC236}">
                <a16:creationId xmlns:a16="http://schemas.microsoft.com/office/drawing/2014/main" id="{71CF4D6C-8E6D-E22A-8F73-36A2A547A20B}"/>
              </a:ext>
            </a:extLst>
          </p:cNvPr>
          <p:cNvSpPr txBox="1"/>
          <p:nvPr/>
        </p:nvSpPr>
        <p:spPr>
          <a:xfrm>
            <a:off x="5616857" y="6458615"/>
            <a:ext cx="1631187" cy="338554"/>
          </a:xfrm>
          <a:prstGeom prst="rect">
            <a:avLst/>
          </a:prstGeom>
          <a:solidFill>
            <a:srgbClr val="FFD966">
              <a:alpha val="50196"/>
            </a:srgb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Model Evaluation</a:t>
            </a:r>
          </a:p>
        </p:txBody>
      </p:sp>
      <p:sp>
        <p:nvSpPr>
          <p:cNvPr id="37" name="TextBox 36">
            <a:hlinkClick r:id="rId26" action="ppaction://hlinksldjump"/>
            <a:extLst>
              <a:ext uri="{FF2B5EF4-FFF2-40B4-BE49-F238E27FC236}">
                <a16:creationId xmlns:a16="http://schemas.microsoft.com/office/drawing/2014/main" id="{E8C2C908-2C21-6D0E-B66B-8E6A44FF0DDD}"/>
              </a:ext>
            </a:extLst>
          </p:cNvPr>
          <p:cNvSpPr txBox="1"/>
          <p:nvPr/>
        </p:nvSpPr>
        <p:spPr>
          <a:xfrm>
            <a:off x="8464018" y="5984826"/>
            <a:ext cx="1250855" cy="276999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rtlCol="0">
            <a:spAutoFit/>
          </a:bodyPr>
          <a:lstStyle/>
          <a:p>
            <a:r>
              <a:rPr lang="en-GB" sz="1200" dirty="0"/>
              <a:t>Back to overview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92C228A0-BF43-2B92-F3D0-B74C328BB5FA}"/>
                  </a:ext>
                </a:extLst>
              </p14:cNvPr>
              <p14:cNvContentPartPr/>
              <p14:nvPr/>
            </p14:nvContentPartPr>
            <p14:xfrm>
              <a:off x="3495120" y="3190410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92C228A0-BF43-2B92-F3D0-B74C328BB5F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441480" y="308277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3A5A1ECE-7CE5-5A68-5232-62F473E564E9}"/>
                  </a:ext>
                </a:extLst>
              </p14:cNvPr>
              <p14:cNvContentPartPr/>
              <p14:nvPr/>
            </p14:nvContentPartPr>
            <p14:xfrm>
              <a:off x="3504840" y="3428730"/>
              <a:ext cx="360" cy="1900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3A5A1ECE-7CE5-5A68-5232-62F473E564E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451200" y="3320730"/>
                <a:ext cx="108000" cy="40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8B567138-83A3-A70C-1F99-D6E9E0ABFCD5}"/>
                  </a:ext>
                </a:extLst>
              </p14:cNvPr>
              <p14:cNvContentPartPr/>
              <p14:nvPr/>
            </p14:nvContentPartPr>
            <p14:xfrm>
              <a:off x="3504840" y="3276450"/>
              <a:ext cx="360" cy="3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8B567138-83A3-A70C-1F99-D6E9E0ABFCD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451200" y="316845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4A5C1DD3-256C-629D-6B38-A1B9FDCA9009}"/>
                  </a:ext>
                </a:extLst>
              </p14:cNvPr>
              <p14:cNvContentPartPr/>
              <p14:nvPr/>
            </p14:nvContentPartPr>
            <p14:xfrm>
              <a:off x="3532560" y="2849850"/>
              <a:ext cx="30240" cy="9658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4A5C1DD3-256C-629D-6B38-A1B9FDCA9009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478560" y="2741850"/>
                <a:ext cx="137880" cy="11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5BF98973-335A-BEF2-F3E6-69AC772455E6}"/>
                  </a:ext>
                </a:extLst>
              </p14:cNvPr>
              <p14:cNvContentPartPr/>
              <p14:nvPr/>
            </p14:nvContentPartPr>
            <p14:xfrm>
              <a:off x="963240" y="2479050"/>
              <a:ext cx="5491800" cy="84492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5BF98973-335A-BEF2-F3E6-69AC772455E6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909240" y="2371050"/>
                <a:ext cx="5599440" cy="10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917D862E-D3EC-BFFF-11D6-638549A6AFEF}"/>
                  </a:ext>
                </a:extLst>
              </p14:cNvPr>
              <p14:cNvContentPartPr/>
              <p14:nvPr/>
            </p14:nvContentPartPr>
            <p14:xfrm>
              <a:off x="3457320" y="3349890"/>
              <a:ext cx="20520" cy="25812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917D862E-D3EC-BFFF-11D6-638549A6AFEF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448680" y="3340890"/>
                <a:ext cx="38160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25BFC9F4-86AF-83B3-8E62-6585FB926BCE}"/>
                  </a:ext>
                </a:extLst>
              </p14:cNvPr>
              <p14:cNvContentPartPr/>
              <p14:nvPr/>
            </p14:nvContentPartPr>
            <p14:xfrm>
              <a:off x="3485760" y="3151890"/>
              <a:ext cx="64800" cy="189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25BFC9F4-86AF-83B3-8E62-6585FB926BCE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477120" y="3143250"/>
                <a:ext cx="8244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289118C5-A159-6CE6-8954-9D629BD426F6}"/>
                  </a:ext>
                </a:extLst>
              </p14:cNvPr>
              <p14:cNvContentPartPr/>
              <p14:nvPr/>
            </p14:nvContentPartPr>
            <p14:xfrm>
              <a:off x="3479501" y="3316294"/>
              <a:ext cx="60120" cy="568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289118C5-A159-6CE6-8954-9D629BD426F6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470501" y="3307294"/>
                <a:ext cx="7776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10CFDFCC-1B6B-B21C-DAA4-71F1BD773619}"/>
                  </a:ext>
                </a:extLst>
              </p14:cNvPr>
              <p14:cNvContentPartPr/>
              <p14:nvPr/>
            </p14:nvContentPartPr>
            <p14:xfrm>
              <a:off x="3454301" y="3125494"/>
              <a:ext cx="23760" cy="2170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10CFDFCC-1B6B-B21C-DAA4-71F1BD773619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445301" y="3116494"/>
                <a:ext cx="4140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14028964-1D2B-BB27-D9C2-3F9E9DE06D72}"/>
                  </a:ext>
                </a:extLst>
              </p14:cNvPr>
              <p14:cNvContentPartPr/>
              <p14:nvPr/>
            </p14:nvContentPartPr>
            <p14:xfrm>
              <a:off x="3483461" y="3304054"/>
              <a:ext cx="37080" cy="9972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14028964-1D2B-BB27-D9C2-3F9E9DE06D72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474461" y="3295054"/>
                <a:ext cx="5472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3B530D52-DAB7-7EE2-F72D-A2471967957F}"/>
                  </a:ext>
                </a:extLst>
              </p14:cNvPr>
              <p14:cNvContentPartPr/>
              <p14:nvPr/>
            </p14:nvContentPartPr>
            <p14:xfrm>
              <a:off x="3501821" y="3399454"/>
              <a:ext cx="8640" cy="15336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3B530D52-DAB7-7EE2-F72D-A2471967957F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448181" y="3291814"/>
                <a:ext cx="116280" cy="36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22F004EE-2BA9-B12A-14D4-A9A42076D965}"/>
                  </a:ext>
                </a:extLst>
              </p14:cNvPr>
              <p14:cNvContentPartPr/>
              <p14:nvPr/>
            </p14:nvContentPartPr>
            <p14:xfrm>
              <a:off x="3513701" y="3394414"/>
              <a:ext cx="360" cy="3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22F004EE-2BA9-B12A-14D4-A9A42076D96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460061" y="3286774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E4B4E2D6-EF23-678A-CC4D-BEB2E6775DE2}"/>
                  </a:ext>
                </a:extLst>
              </p14:cNvPr>
              <p14:cNvContentPartPr/>
              <p14:nvPr/>
            </p14:nvContentPartPr>
            <p14:xfrm>
              <a:off x="3585701" y="3288934"/>
              <a:ext cx="299160" cy="406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E4B4E2D6-EF23-678A-CC4D-BEB2E6775DE2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495701" y="3109294"/>
                <a:ext cx="478800" cy="400320"/>
              </a:xfrm>
              <a:prstGeom prst="rect">
                <a:avLst/>
              </a:prstGeom>
            </p:spPr>
          </p:pic>
        </mc:Fallback>
      </mc:AlternateContent>
      <p:grpSp>
        <p:nvGrpSpPr>
          <p:cNvPr id="95" name="Group 94">
            <a:extLst>
              <a:ext uri="{FF2B5EF4-FFF2-40B4-BE49-F238E27FC236}">
                <a16:creationId xmlns:a16="http://schemas.microsoft.com/office/drawing/2014/main" id="{EC070C8C-A6F5-4E34-BAA6-54B3FD9A7FAF}"/>
              </a:ext>
            </a:extLst>
          </p:cNvPr>
          <p:cNvGrpSpPr/>
          <p:nvPr/>
        </p:nvGrpSpPr>
        <p:grpSpPr>
          <a:xfrm>
            <a:off x="3465461" y="3191014"/>
            <a:ext cx="122040" cy="633960"/>
            <a:chOff x="3465461" y="3191014"/>
            <a:chExt cx="122040" cy="63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C9F81B63-3940-58F9-4777-7232D0E503B9}"/>
                    </a:ext>
                  </a:extLst>
                </p14:cNvPr>
                <p14:cNvContentPartPr/>
                <p14:nvPr/>
              </p14:nvContentPartPr>
              <p14:xfrm>
                <a:off x="3495701" y="3440494"/>
                <a:ext cx="23400" cy="1069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C9F81B63-3940-58F9-4777-7232D0E503B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459701" y="3404494"/>
                  <a:ext cx="950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F13BF0F2-5021-BEE6-0CB9-C76E953E8DE5}"/>
                    </a:ext>
                  </a:extLst>
                </p14:cNvPr>
                <p14:cNvContentPartPr/>
                <p14:nvPr/>
              </p14:nvContentPartPr>
              <p14:xfrm>
                <a:off x="3495701" y="3298654"/>
                <a:ext cx="360" cy="3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F13BF0F2-5021-BEE6-0CB9-C76E953E8DE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460061" y="3262654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1A1FE168-AD15-DB57-C9E4-846E143E5B1A}"/>
                    </a:ext>
                  </a:extLst>
                </p14:cNvPr>
                <p14:cNvContentPartPr/>
                <p14:nvPr/>
              </p14:nvContentPartPr>
              <p14:xfrm>
                <a:off x="3495701" y="3191014"/>
                <a:ext cx="360" cy="3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1A1FE168-AD15-DB57-C9E4-846E143E5B1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460061" y="3155374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1BBE25C5-88E3-89B1-D5D3-260B007DC251}"/>
                    </a:ext>
                  </a:extLst>
                </p14:cNvPr>
                <p14:cNvContentPartPr/>
                <p14:nvPr/>
              </p14:nvContentPartPr>
              <p14:xfrm>
                <a:off x="3495701" y="3263014"/>
                <a:ext cx="360" cy="3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1BBE25C5-88E3-89B1-D5D3-260B007DC25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460061" y="3227014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9056D63-8A1E-97A1-56F1-CFB44E4A1E73}"/>
                    </a:ext>
                  </a:extLst>
                </p14:cNvPr>
                <p14:cNvContentPartPr/>
                <p14:nvPr/>
              </p14:nvContentPartPr>
              <p14:xfrm>
                <a:off x="3525941" y="3370294"/>
                <a:ext cx="360" cy="3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9056D63-8A1E-97A1-56F1-CFB44E4A1E7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490301" y="3334654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E4537BE-ACE0-4935-CC2B-A072A149FF9C}"/>
                    </a:ext>
                  </a:extLst>
                </p14:cNvPr>
                <p14:cNvContentPartPr/>
                <p14:nvPr/>
              </p14:nvContentPartPr>
              <p14:xfrm>
                <a:off x="3465461" y="3603574"/>
                <a:ext cx="13320" cy="1774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E4537BE-ACE0-4935-CC2B-A072A149FF9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456821" y="3594574"/>
                  <a:ext cx="309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6919E5D-AB54-14BD-D1A7-606CB36E1A9E}"/>
                    </a:ext>
                  </a:extLst>
                </p14:cNvPr>
                <p14:cNvContentPartPr/>
                <p14:nvPr/>
              </p14:nvContentPartPr>
              <p14:xfrm>
                <a:off x="3525581" y="3585574"/>
                <a:ext cx="61920" cy="162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6919E5D-AB54-14BD-D1A7-606CB36E1A9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516941" y="3576574"/>
                  <a:ext cx="795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A4EE151-CA54-0827-7565-F72BE0460BA0}"/>
                    </a:ext>
                  </a:extLst>
                </p14:cNvPr>
                <p14:cNvContentPartPr/>
                <p14:nvPr/>
              </p14:nvContentPartPr>
              <p14:xfrm>
                <a:off x="3531701" y="3603574"/>
                <a:ext cx="360" cy="3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A4EE151-CA54-0827-7565-F72BE0460BA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496061" y="3567574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500DB419-7476-3542-5568-EF8356A67A8D}"/>
                    </a:ext>
                  </a:extLst>
                </p14:cNvPr>
                <p14:cNvContentPartPr/>
                <p14:nvPr/>
              </p14:nvContentPartPr>
              <p14:xfrm>
                <a:off x="3495701" y="3764854"/>
                <a:ext cx="360" cy="3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500DB419-7476-3542-5568-EF8356A67A8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460061" y="3728854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62BE5E1-4406-9329-101A-1A41266F84BD}"/>
                    </a:ext>
                  </a:extLst>
                </p14:cNvPr>
                <p14:cNvContentPartPr/>
                <p14:nvPr/>
              </p14:nvContentPartPr>
              <p14:xfrm>
                <a:off x="3507941" y="3698974"/>
                <a:ext cx="360" cy="3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62BE5E1-4406-9329-101A-1A41266F84B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472301" y="3663334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DC5C40E5-6C11-3F96-A621-155BBB276364}"/>
                    </a:ext>
                  </a:extLst>
                </p14:cNvPr>
                <p14:cNvContentPartPr/>
                <p14:nvPr/>
              </p14:nvContentPartPr>
              <p14:xfrm>
                <a:off x="3525941" y="3770974"/>
                <a:ext cx="360" cy="3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DC5C40E5-6C11-3F96-A621-155BBB27636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490301" y="3734974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2201E0F1-4E57-377A-6421-18732E68A179}"/>
                    </a:ext>
                  </a:extLst>
                </p14:cNvPr>
                <p14:cNvContentPartPr/>
                <p14:nvPr/>
              </p14:nvContentPartPr>
              <p14:xfrm>
                <a:off x="3483821" y="3824614"/>
                <a:ext cx="360" cy="3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2201E0F1-4E57-377A-6421-18732E68A17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448181" y="3788974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9797486E-2AD4-24E9-31C7-1E93961D3512}"/>
                    </a:ext>
                  </a:extLst>
                </p14:cNvPr>
                <p14:cNvContentPartPr/>
                <p14:nvPr/>
              </p14:nvContentPartPr>
              <p14:xfrm>
                <a:off x="3483821" y="3764854"/>
                <a:ext cx="360" cy="3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9797486E-2AD4-24E9-31C7-1E93961D351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448181" y="3728854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7419A066-7E00-0F22-2B93-E67374D7CE18}"/>
                    </a:ext>
                  </a:extLst>
                </p14:cNvPr>
                <p14:cNvContentPartPr/>
                <p14:nvPr/>
              </p14:nvContentPartPr>
              <p14:xfrm>
                <a:off x="3483821" y="3687094"/>
                <a:ext cx="360" cy="3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419A066-7E00-0F22-2B93-E67374D7CE1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448181" y="3651454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2B60942-CC8A-07A9-6E4A-ED524EE348C5}"/>
                    </a:ext>
                  </a:extLst>
                </p14:cNvPr>
                <p14:cNvContentPartPr/>
                <p14:nvPr/>
              </p14:nvContentPartPr>
              <p14:xfrm>
                <a:off x="3483821" y="3603574"/>
                <a:ext cx="360" cy="3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2B60942-CC8A-07A9-6E4A-ED524EE348C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448181" y="3567574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570FBFDF-C6F7-ED43-CB0A-81904325AFDD}"/>
                    </a:ext>
                  </a:extLst>
                </p14:cNvPr>
                <p14:cNvContentPartPr/>
                <p14:nvPr/>
              </p14:nvContentPartPr>
              <p14:xfrm>
                <a:off x="3483821" y="3197134"/>
                <a:ext cx="360" cy="3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570FBFDF-C6F7-ED43-CB0A-81904325AFD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448181" y="3161494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96" name="TextBox 95">
            <a:hlinkClick r:id="rId72" action="ppaction://hlinksldjump"/>
            <a:extLst>
              <a:ext uri="{FF2B5EF4-FFF2-40B4-BE49-F238E27FC236}">
                <a16:creationId xmlns:a16="http://schemas.microsoft.com/office/drawing/2014/main" id="{ABB96B9B-E9B7-34D0-4B2E-4DDC4C01DA98}"/>
              </a:ext>
            </a:extLst>
          </p:cNvPr>
          <p:cNvSpPr txBox="1"/>
          <p:nvPr/>
        </p:nvSpPr>
        <p:spPr>
          <a:xfrm>
            <a:off x="9855817" y="6056682"/>
            <a:ext cx="675531" cy="21544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1446990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F1B15-B47E-36BF-D8C8-78D625B89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4732" y="36227"/>
            <a:ext cx="8607804" cy="670675"/>
          </a:xfrm>
        </p:spPr>
        <p:txBody>
          <a:bodyPr>
            <a:noAutofit/>
          </a:bodyPr>
          <a:lstStyle/>
          <a:p>
            <a:pPr algn="ctr"/>
            <a:r>
              <a:rPr lang="en-GB" sz="2000" b="1" dirty="0">
                <a:solidFill>
                  <a:srgbClr val="0070C0"/>
                </a:solidFill>
              </a:rPr>
              <a:t>NH-SWE: A new Northern Hemisphere Snow Water Equivalent dataset </a:t>
            </a:r>
            <a:br>
              <a:rPr lang="en-GB" sz="2000" b="1" dirty="0">
                <a:solidFill>
                  <a:srgbClr val="0070C0"/>
                </a:solidFill>
              </a:rPr>
            </a:br>
            <a:r>
              <a:rPr lang="en-GB" sz="2000" b="1" dirty="0">
                <a:solidFill>
                  <a:srgbClr val="0070C0"/>
                </a:solidFill>
              </a:rPr>
              <a:t>based on in-situ snow depth time series (1950-2022)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E9015AE-5764-C081-AC3B-DAD207A2993D}"/>
              </a:ext>
            </a:extLst>
          </p:cNvPr>
          <p:cNvGrpSpPr/>
          <p:nvPr/>
        </p:nvGrpSpPr>
        <p:grpSpPr>
          <a:xfrm>
            <a:off x="10717358" y="94887"/>
            <a:ext cx="1464883" cy="3057829"/>
            <a:chOff x="10633468" y="136832"/>
            <a:chExt cx="1464883" cy="3057829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804FF56E-E564-060B-D730-820295A29695}"/>
                </a:ext>
              </a:extLst>
            </p:cNvPr>
            <p:cNvGrpSpPr/>
            <p:nvPr/>
          </p:nvGrpSpPr>
          <p:grpSpPr>
            <a:xfrm>
              <a:off x="10648065" y="136832"/>
              <a:ext cx="1450286" cy="3021375"/>
              <a:chOff x="10655903" y="245987"/>
              <a:chExt cx="1450286" cy="3021375"/>
            </a:xfrm>
          </p:grpSpPr>
          <p:pic>
            <p:nvPicPr>
              <p:cNvPr id="15" name="Picture 14" descr="Graphical user interface, text, application, email&#10;&#10;Description automatically generated">
                <a:extLst>
                  <a:ext uri="{FF2B5EF4-FFF2-40B4-BE49-F238E27FC236}">
                    <a16:creationId xmlns:a16="http://schemas.microsoft.com/office/drawing/2014/main" id="{A3E343CD-BDB3-9F10-EB97-920CE91D57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28828" y="2324383"/>
                <a:ext cx="1226930" cy="757624"/>
              </a:xfrm>
              <a:prstGeom prst="rect">
                <a:avLst/>
              </a:prstGeom>
            </p:spPr>
          </p:pic>
          <p:pic>
            <p:nvPicPr>
              <p:cNvPr id="17" name="Picture 16" descr="Qr code&#10;&#10;Description automatically generated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EE59F687-346B-FC4A-488C-D3575B1446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91777" y="874021"/>
                <a:ext cx="1265008" cy="1265008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B83C29C-E8C7-B264-1669-4BFFEA17AEA4}"/>
                  </a:ext>
                </a:extLst>
              </p:cNvPr>
              <p:cNvSpPr txBox="1"/>
              <p:nvPr/>
            </p:nvSpPr>
            <p:spPr>
              <a:xfrm>
                <a:off x="10826913" y="245987"/>
                <a:ext cx="10020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b="1" dirty="0">
                    <a:solidFill>
                      <a:srgbClr val="0070C0"/>
                    </a:solidFill>
                  </a:rPr>
                  <a:t>Dataset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FE4040F-CE66-4132-4DD4-2263441A7E94}"/>
                  </a:ext>
                </a:extLst>
              </p:cNvPr>
              <p:cNvSpPr txBox="1"/>
              <p:nvPr/>
            </p:nvSpPr>
            <p:spPr>
              <a:xfrm>
                <a:off x="10655903" y="2109057"/>
                <a:ext cx="145028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800" dirty="0">
                    <a:hlinkClick r:id="rId5"/>
                  </a:rPr>
                  <a:t>zenodo.org/record/</a:t>
                </a:r>
                <a:r>
                  <a:rPr lang="en-GB" sz="800" b="0" i="0" strike="noStrike" dirty="0">
                    <a:effectLst/>
                    <a:hlinkClick r:id="rId5"/>
                  </a:rPr>
                  <a:t>7515603</a:t>
                </a:r>
                <a:r>
                  <a:rPr lang="en-GB" sz="800" b="0" i="0" strike="noStrike" dirty="0">
                    <a:effectLst/>
                  </a:rPr>
                  <a:t> </a:t>
                </a:r>
                <a:r>
                  <a:rPr lang="en-GB" sz="800" strike="noStrike" dirty="0"/>
                  <a:t> </a:t>
                </a:r>
                <a:endParaRPr lang="en-GB" sz="800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73EB5C8-3A02-5D62-824D-250BAC37D2E2}"/>
                  </a:ext>
                </a:extLst>
              </p:cNvPr>
              <p:cNvSpPr txBox="1"/>
              <p:nvPr/>
            </p:nvSpPr>
            <p:spPr>
              <a:xfrm>
                <a:off x="10683349" y="3067307"/>
                <a:ext cx="1289135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700" dirty="0"/>
                  <a:t>Fontrodona-Bach et al., 2023a</a:t>
                </a:r>
              </a:p>
            </p:txBody>
          </p: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1ED86610-31E8-3A76-4990-A3B099646D7A}"/>
                  </a:ext>
                </a:extLst>
              </p:cNvPr>
              <p:cNvCxnSpPr>
                <a:cxnSpLocks/>
                <a:stCxn id="18" idx="2"/>
                <a:endCxn id="17" idx="0"/>
              </p:cNvCxnSpPr>
              <p:nvPr/>
            </p:nvCxnSpPr>
            <p:spPr>
              <a:xfrm flipH="1">
                <a:off x="11324281" y="646097"/>
                <a:ext cx="3635" cy="227924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D96E701E-F9DE-EC8E-8DC0-471237F49E7B}"/>
                </a:ext>
              </a:extLst>
            </p:cNvPr>
            <p:cNvSpPr/>
            <p:nvPr/>
          </p:nvSpPr>
          <p:spPr>
            <a:xfrm>
              <a:off x="10633468" y="136832"/>
              <a:ext cx="1373219" cy="3057829"/>
            </a:xfrm>
            <a:prstGeom prst="roundRect">
              <a:avLst>
                <a:gd name="adj" fmla="val 7503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EA6BB10-4211-40A2-DA52-59EE8A899EA8}"/>
              </a:ext>
            </a:extLst>
          </p:cNvPr>
          <p:cNvGrpSpPr/>
          <p:nvPr/>
        </p:nvGrpSpPr>
        <p:grpSpPr>
          <a:xfrm>
            <a:off x="10729731" y="3210354"/>
            <a:ext cx="1378938" cy="3183174"/>
            <a:chOff x="10629063" y="3235521"/>
            <a:chExt cx="1378938" cy="3183174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31744F08-B8DD-E08F-4D98-702EE75AF368}"/>
                </a:ext>
              </a:extLst>
            </p:cNvPr>
            <p:cNvGrpSpPr/>
            <p:nvPr/>
          </p:nvGrpSpPr>
          <p:grpSpPr>
            <a:xfrm>
              <a:off x="10634782" y="3235521"/>
              <a:ext cx="1373219" cy="3154105"/>
              <a:chOff x="10668789" y="3404748"/>
              <a:chExt cx="1373219" cy="3154105"/>
            </a:xfrm>
          </p:grpSpPr>
          <p:pic>
            <p:nvPicPr>
              <p:cNvPr id="11" name="Picture 10" descr="Qr code&#10;&#10;Description automatically generated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1AD440CF-4DD2-AD76-24EA-98713033AD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29305" y="4004105"/>
                <a:ext cx="1235878" cy="1235878"/>
              </a:xfrm>
              <a:prstGeom prst="rect">
                <a:avLst/>
              </a:prstGeom>
            </p:spPr>
          </p:pic>
          <p:pic>
            <p:nvPicPr>
              <p:cNvPr id="13" name="Picture 12" descr="Graphical user interface, text, application, email&#10;&#10;Description automatically generated">
                <a:extLst>
                  <a:ext uri="{FF2B5EF4-FFF2-40B4-BE49-F238E27FC236}">
                    <a16:creationId xmlns:a16="http://schemas.microsoft.com/office/drawing/2014/main" id="{EBB817EC-83A6-44B8-B25D-453F491C27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95170" y="5473584"/>
                <a:ext cx="1124681" cy="789251"/>
              </a:xfrm>
              <a:prstGeom prst="rect">
                <a:avLst/>
              </a:prstGeom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11B62D4-169A-76E7-B2FD-331C2F9FDC26}"/>
                  </a:ext>
                </a:extLst>
              </p:cNvPr>
              <p:cNvSpPr txBox="1"/>
              <p:nvPr/>
            </p:nvSpPr>
            <p:spPr>
              <a:xfrm>
                <a:off x="10718290" y="5195440"/>
                <a:ext cx="126540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690" dirty="0">
                    <a:hlinkClick r:id="rId9"/>
                  </a:rPr>
                  <a:t>essd.copernicus.org/preprints/essd-2023-31/</a:t>
                </a:r>
                <a:r>
                  <a:rPr lang="en-GB" sz="690" dirty="0"/>
                  <a:t> 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6BD8B84-FF47-1171-29D9-4ACECCA5A817}"/>
                  </a:ext>
                </a:extLst>
              </p:cNvPr>
              <p:cNvSpPr txBox="1"/>
              <p:nvPr/>
            </p:nvSpPr>
            <p:spPr>
              <a:xfrm>
                <a:off x="10668789" y="3404748"/>
                <a:ext cx="136441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b="1" dirty="0">
                    <a:solidFill>
                      <a:srgbClr val="0070C0"/>
                    </a:solidFill>
                  </a:rPr>
                  <a:t>Data paper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75CBF27-6147-E1D9-710F-745F6A244772}"/>
                  </a:ext>
                </a:extLst>
              </p:cNvPr>
              <p:cNvSpPr txBox="1"/>
              <p:nvPr/>
            </p:nvSpPr>
            <p:spPr>
              <a:xfrm>
                <a:off x="10728828" y="6251076"/>
                <a:ext cx="13131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700" dirty="0"/>
                  <a:t>Fontrodona-Bach et al., 2023b </a:t>
                </a:r>
              </a:p>
              <a:p>
                <a:pPr algn="ctr"/>
                <a:r>
                  <a:rPr lang="en-GB" sz="700" dirty="0"/>
                  <a:t>(in review at ESSD)</a:t>
                </a:r>
              </a:p>
            </p:txBody>
          </p: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EFFD3E86-9FB6-9558-AA1C-46D1248852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69356" y="3845388"/>
                <a:ext cx="911" cy="158717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6121C278-03D0-A1C7-A48F-3E84D5226447}"/>
                </a:ext>
              </a:extLst>
            </p:cNvPr>
            <p:cNvSpPr/>
            <p:nvPr/>
          </p:nvSpPr>
          <p:spPr>
            <a:xfrm>
              <a:off x="10629063" y="3263229"/>
              <a:ext cx="1373219" cy="3155466"/>
            </a:xfrm>
            <a:prstGeom prst="roundRect">
              <a:avLst>
                <a:gd name="adj" fmla="val 7503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9" name="Picture 48" descr="Logo&#10;&#10;Description automatically generated">
            <a:extLst>
              <a:ext uri="{FF2B5EF4-FFF2-40B4-BE49-F238E27FC236}">
                <a16:creationId xmlns:a16="http://schemas.microsoft.com/office/drawing/2014/main" id="{AD0BB618-44EF-BFB2-B7F4-3FF711010A6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03" y="161630"/>
            <a:ext cx="553446" cy="774824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305AC270-E4A4-2D53-B225-6CBA6E9BB92D}"/>
              </a:ext>
            </a:extLst>
          </p:cNvPr>
          <p:cNvGrpSpPr/>
          <p:nvPr/>
        </p:nvGrpSpPr>
        <p:grpSpPr>
          <a:xfrm>
            <a:off x="760532" y="50198"/>
            <a:ext cx="1452423" cy="961483"/>
            <a:chOff x="765700" y="3252"/>
            <a:chExt cx="1452423" cy="961483"/>
          </a:xfrm>
        </p:grpSpPr>
        <p:pic>
          <p:nvPicPr>
            <p:cNvPr id="51" name="Picture 50" descr="Qr code&#10;&#10;Description automatically generated">
              <a:extLst>
                <a:ext uri="{FF2B5EF4-FFF2-40B4-BE49-F238E27FC236}">
                  <a16:creationId xmlns:a16="http://schemas.microsoft.com/office/drawing/2014/main" id="{79F20DB6-CC62-4CE5-8BF2-CD30C0C9B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1543" y="275748"/>
              <a:ext cx="613760" cy="613760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F2B1C30-7690-CC10-20B3-F782BF0A397C}"/>
                </a:ext>
              </a:extLst>
            </p:cNvPr>
            <p:cNvSpPr txBox="1"/>
            <p:nvPr/>
          </p:nvSpPr>
          <p:spPr>
            <a:xfrm>
              <a:off x="780293" y="3252"/>
              <a:ext cx="14378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/>
                <a:t>OSPP Participant</a:t>
              </a: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8FC1E57C-5D7C-248C-4796-065F19FB1DD8}"/>
                </a:ext>
              </a:extLst>
            </p:cNvPr>
            <p:cNvSpPr/>
            <p:nvPr/>
          </p:nvSpPr>
          <p:spPr>
            <a:xfrm>
              <a:off x="765700" y="16825"/>
              <a:ext cx="1437830" cy="947910"/>
            </a:xfrm>
            <a:prstGeom prst="roundRect">
              <a:avLst>
                <a:gd name="adj" fmla="val 14913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7" name="Subtitle 2">
            <a:extLst>
              <a:ext uri="{FF2B5EF4-FFF2-40B4-BE49-F238E27FC236}">
                <a16:creationId xmlns:a16="http://schemas.microsoft.com/office/drawing/2014/main" id="{716C0111-AF87-673E-588D-2C4B7D2AA477}"/>
              </a:ext>
            </a:extLst>
          </p:cNvPr>
          <p:cNvSpPr txBox="1">
            <a:spLocks/>
          </p:cNvSpPr>
          <p:nvPr/>
        </p:nvSpPr>
        <p:spPr>
          <a:xfrm>
            <a:off x="3636312" y="622458"/>
            <a:ext cx="6296254" cy="2577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200" b="1" dirty="0">
                <a:ea typeface="Tahoma" panose="020B0604030504040204" pitchFamily="34" charset="0"/>
                <a:cs typeface="Tahoma" panose="020B0604030504040204" pitchFamily="34" charset="0"/>
              </a:rPr>
              <a:t>Adrià Fontrodona-Bach</a:t>
            </a:r>
            <a:r>
              <a:rPr lang="ca-ES" sz="1200" b="1" baseline="30000" dirty="0"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ca-ES" sz="1200" b="1" dirty="0"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a-ES" sz="1200" dirty="0">
                <a:ea typeface="Tahoma" panose="020B0604030504040204" pitchFamily="34" charset="0"/>
                <a:cs typeface="Tahoma" panose="020B0604030504040204" pitchFamily="34" charset="0"/>
              </a:rPr>
              <a:t>Bettina Schaefli</a:t>
            </a:r>
            <a:r>
              <a:rPr lang="ca-ES" sz="1200" baseline="30000" dirty="0"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ca-ES" sz="1200" dirty="0">
                <a:ea typeface="Tahoma" panose="020B0604030504040204" pitchFamily="34" charset="0"/>
                <a:cs typeface="Tahoma" panose="020B0604030504040204" pitchFamily="34" charset="0"/>
              </a:rPr>
              <a:t>, Ross Woods</a:t>
            </a:r>
            <a:r>
              <a:rPr lang="ca-ES" sz="1200" baseline="30000" dirty="0"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ca-ES" sz="1200" dirty="0">
                <a:ea typeface="Tahoma" panose="020B0604030504040204" pitchFamily="34" charset="0"/>
                <a:cs typeface="Tahoma" panose="020B0604030504040204" pitchFamily="34" charset="0"/>
              </a:rPr>
              <a:t>, Ryan Teuling</a:t>
            </a:r>
            <a:r>
              <a:rPr lang="ca-ES" sz="1200" baseline="30000" dirty="0"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ca-ES" sz="1200" dirty="0">
                <a:ea typeface="Tahoma" panose="020B0604030504040204" pitchFamily="34" charset="0"/>
                <a:cs typeface="Tahoma" panose="020B0604030504040204" pitchFamily="34" charset="0"/>
              </a:rPr>
              <a:t> and Josh Larsen</a:t>
            </a:r>
            <a:r>
              <a:rPr lang="ca-ES" sz="1200" baseline="30000" dirty="0"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878044A-676F-C47F-41C4-E6436D34055A}"/>
              </a:ext>
            </a:extLst>
          </p:cNvPr>
          <p:cNvSpPr txBox="1"/>
          <p:nvPr/>
        </p:nvSpPr>
        <p:spPr>
          <a:xfrm>
            <a:off x="2150188" y="836886"/>
            <a:ext cx="870325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" b="1" baseline="30000" dirty="0"/>
              <a:t>1</a:t>
            </a:r>
            <a:r>
              <a:rPr lang="ca-ES" sz="600" b="1" dirty="0"/>
              <a:t> School of Geography, University of Birmingham, UK; </a:t>
            </a:r>
            <a:r>
              <a:rPr lang="ca-ES" sz="600" baseline="30000" dirty="0"/>
              <a:t>2</a:t>
            </a:r>
            <a:r>
              <a:rPr lang="ca-ES" sz="600" dirty="0"/>
              <a:t> Department of Civil Engineering, University of Bristol, UK; </a:t>
            </a:r>
            <a:r>
              <a:rPr lang="ca-ES" sz="600" baseline="30000" dirty="0"/>
              <a:t>3</a:t>
            </a:r>
            <a:r>
              <a:rPr lang="ca-ES" sz="600" dirty="0"/>
              <a:t> Institute of Geography, University of Bern, Switzerland; </a:t>
            </a:r>
            <a:r>
              <a:rPr lang="ca-ES" sz="600" baseline="30000" dirty="0"/>
              <a:t>4</a:t>
            </a:r>
            <a:r>
              <a:rPr lang="ca-ES" sz="600" dirty="0"/>
              <a:t> Hydrology and Quantitative Water Management group, Wageningen University, The Netherlands;</a:t>
            </a:r>
            <a:endParaRPr lang="en-GB" sz="600" dirty="0"/>
          </a:p>
        </p:txBody>
      </p:sp>
      <p:pic>
        <p:nvPicPr>
          <p:cNvPr id="63" name="Picture 4" descr="NERC logo">
            <a:extLst>
              <a:ext uri="{FF2B5EF4-FFF2-40B4-BE49-F238E27FC236}">
                <a16:creationId xmlns:a16="http://schemas.microsoft.com/office/drawing/2014/main" id="{26E48A71-BE3C-2EF3-1C32-6D82655E7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471" y="553098"/>
            <a:ext cx="696783" cy="18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>
            <a:extLst>
              <a:ext uri="{FF2B5EF4-FFF2-40B4-BE49-F238E27FC236}">
                <a16:creationId xmlns:a16="http://schemas.microsoft.com/office/drawing/2014/main" id="{C963394A-2321-AC3D-5EB6-CA5FCDF6C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5441" y="420032"/>
            <a:ext cx="469905" cy="12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4" descr="Text&#10;&#10;Description automatically generated with low confidence">
            <a:extLst>
              <a:ext uri="{FF2B5EF4-FFF2-40B4-BE49-F238E27FC236}">
                <a16:creationId xmlns:a16="http://schemas.microsoft.com/office/drawing/2014/main" id="{AC8FDFC4-05E5-5ECE-0EA9-5A45B78F2228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1" t="19253" r="9719" b="22589"/>
          <a:stretch/>
        </p:blipFill>
        <p:spPr>
          <a:xfrm>
            <a:off x="2453430" y="469475"/>
            <a:ext cx="1076158" cy="302419"/>
          </a:xfrm>
          <a:prstGeom prst="rect">
            <a:avLst/>
          </a:prstGeom>
        </p:spPr>
      </p:pic>
      <p:pic>
        <p:nvPicPr>
          <p:cNvPr id="67" name="Picture 8">
            <a:extLst>
              <a:ext uri="{FF2B5EF4-FFF2-40B4-BE49-F238E27FC236}">
                <a16:creationId xmlns:a16="http://schemas.microsoft.com/office/drawing/2014/main" id="{94D3BE42-4D16-C646-210F-E648F6526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hqprint">
            <a:clrChange>
              <a:clrFrom>
                <a:srgbClr val="FBFFFE"/>
              </a:clrFrom>
              <a:clrTo>
                <a:srgbClr val="FB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3311" y="6628001"/>
            <a:ext cx="246568" cy="18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AFD32EE4-600B-C736-8AC9-1B56110F9FBF}"/>
              </a:ext>
            </a:extLst>
          </p:cNvPr>
          <p:cNvSpPr txBox="1"/>
          <p:nvPr/>
        </p:nvSpPr>
        <p:spPr>
          <a:xfrm>
            <a:off x="11134635" y="6566446"/>
            <a:ext cx="9273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@Fontro22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C1EEF33-5476-AADB-763C-0D733A659B69}"/>
              </a:ext>
            </a:extLst>
          </p:cNvPr>
          <p:cNvSpPr txBox="1"/>
          <p:nvPr/>
        </p:nvSpPr>
        <p:spPr>
          <a:xfrm>
            <a:off x="10813269" y="6400077"/>
            <a:ext cx="13051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>
                <a:ea typeface="Tahoma" panose="020B0604030504040204" pitchFamily="34" charset="0"/>
                <a:cs typeface="Tahoma" panose="020B0604030504040204" pitchFamily="34" charset="0"/>
                <a:hlinkClick r:id="rId16"/>
              </a:rPr>
              <a:t>axf984@bham.ac.uk</a:t>
            </a:r>
            <a:r>
              <a:rPr lang="en-GB" sz="10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D4DBC33B-4315-BFD3-518D-C4DC5C20CDE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36" y="309728"/>
            <a:ext cx="480060" cy="6394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7CD8AF-5AFB-17D2-6F31-8918ECA2226C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b="30045"/>
          <a:stretch/>
        </p:blipFill>
        <p:spPr>
          <a:xfrm>
            <a:off x="3836993" y="4521732"/>
            <a:ext cx="2347581" cy="1049460"/>
          </a:xfrm>
          <a:prstGeom prst="rect">
            <a:avLst/>
          </a:prstGeom>
          <a:ln w="9525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9BDA73-52C7-E08F-563C-F378EB175923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r="50169"/>
          <a:stretch/>
        </p:blipFill>
        <p:spPr>
          <a:xfrm>
            <a:off x="3924925" y="2124967"/>
            <a:ext cx="2180427" cy="232142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815509B-196D-7933-FEB1-1135B83582D7}"/>
              </a:ext>
            </a:extLst>
          </p:cNvPr>
          <p:cNvSpPr txBox="1"/>
          <p:nvPr/>
        </p:nvSpPr>
        <p:spPr>
          <a:xfrm>
            <a:off x="2332315" y="1314357"/>
            <a:ext cx="6750067" cy="369332"/>
          </a:xfrm>
          <a:prstGeom prst="rect">
            <a:avLst/>
          </a:prstGeom>
          <a:solidFill>
            <a:srgbClr val="C55A11">
              <a:alpha val="50196"/>
            </a:srgbClr>
          </a:solidFill>
          <a:ln w="5715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∆SNOW model parameter regionalisation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490B2AAA-058F-216C-E3B5-9DA336D35F0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83723" y="2394965"/>
            <a:ext cx="2504614" cy="168619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909E00A-AF36-511B-89B1-E05C429FAB7A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511065" y="2653144"/>
            <a:ext cx="3865523" cy="157701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FDA8699-2064-C9BF-771E-B07078D36285}"/>
              </a:ext>
            </a:extLst>
          </p:cNvPr>
          <p:cNvSpPr txBox="1"/>
          <p:nvPr/>
        </p:nvSpPr>
        <p:spPr>
          <a:xfrm>
            <a:off x="305040" y="2043514"/>
            <a:ext cx="32494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The ∆SNOW model (Winkler et al., 2021)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0C71B58-7D72-3A2C-8C32-93CEDD1CCFB7}"/>
              </a:ext>
            </a:extLst>
          </p:cNvPr>
          <p:cNvSpPr txBox="1"/>
          <p:nvPr/>
        </p:nvSpPr>
        <p:spPr>
          <a:xfrm>
            <a:off x="6665294" y="4486136"/>
            <a:ext cx="35722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We found a link between the two most important model parameters and </a:t>
            </a:r>
            <a:r>
              <a:rPr lang="en-GB" sz="1600" b="1" dirty="0"/>
              <a:t>climate variables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69CAE12-253A-F9B6-4B57-CB06F3EF93B8}"/>
              </a:ext>
            </a:extLst>
          </p:cNvPr>
          <p:cNvSpPr txBox="1"/>
          <p:nvPr/>
        </p:nvSpPr>
        <p:spPr>
          <a:xfrm>
            <a:off x="6491304" y="2279579"/>
            <a:ext cx="39050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Regionalisation of snow density parameters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85159D2-78C6-5A1B-FEA5-2B5242003434}"/>
              </a:ext>
            </a:extLst>
          </p:cNvPr>
          <p:cNvSpPr txBox="1"/>
          <p:nvPr/>
        </p:nvSpPr>
        <p:spPr>
          <a:xfrm>
            <a:off x="6178916" y="5539446"/>
            <a:ext cx="4374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But how well does it perform?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2AFB43A-9BEA-8607-6FAA-19421FDF87C7}"/>
              </a:ext>
            </a:extLst>
          </p:cNvPr>
          <p:cNvSpPr txBox="1"/>
          <p:nvPr/>
        </p:nvSpPr>
        <p:spPr>
          <a:xfrm>
            <a:off x="305040" y="4339913"/>
            <a:ext cx="318100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GB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1) We use the ∆SNOW model from Winkler et al. (2021) to </a:t>
            </a:r>
            <a:r>
              <a:rPr lang="en-GB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convert daily time-series of HS to daily time series of SWE. </a:t>
            </a:r>
          </a:p>
          <a:p>
            <a:pPr algn="just">
              <a:spcAft>
                <a:spcPts val="600"/>
              </a:spcAft>
            </a:pPr>
            <a:r>
              <a:rPr lang="en-GB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2) The model uses 7 parameters and the temporal evolution of HS to model SWE</a:t>
            </a:r>
          </a:p>
          <a:p>
            <a:pPr algn="just">
              <a:spcAft>
                <a:spcPts val="600"/>
              </a:spcAft>
            </a:pPr>
            <a:r>
              <a:rPr lang="en-GB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3) We used the SNOTEL dataset to regionalize the model parameters based on climate variables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4E1A551-6C15-8156-CA38-E5643D519165}"/>
              </a:ext>
            </a:extLst>
          </p:cNvPr>
          <p:cNvSpPr txBox="1"/>
          <p:nvPr/>
        </p:nvSpPr>
        <p:spPr>
          <a:xfrm>
            <a:off x="507102" y="4087473"/>
            <a:ext cx="609470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800" dirty="0">
                <a:ea typeface="Tahoma" panose="020B0604030504040204" pitchFamily="34" charset="0"/>
                <a:cs typeface="Tahoma" panose="020B0604030504040204" pitchFamily="34" charset="0"/>
              </a:rPr>
              <a:t>Taken from Winkler et al., 2021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80942DD-8411-6A40-0EE0-895097CCD236}"/>
              </a:ext>
            </a:extLst>
          </p:cNvPr>
          <p:cNvSpPr txBox="1"/>
          <p:nvPr/>
        </p:nvSpPr>
        <p:spPr>
          <a:xfrm>
            <a:off x="3492619" y="5597350"/>
            <a:ext cx="311242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800" dirty="0">
                <a:ea typeface="Tahoma" panose="020B0604030504040204" pitchFamily="34" charset="0"/>
                <a:cs typeface="Tahoma" panose="020B0604030504040204" pitchFamily="34" charset="0"/>
              </a:rPr>
              <a:t>Figure and Table taken from Fontrodona-Bach et al., 2023 (in review)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17F373F-DDF6-FD04-F847-E42D5511BCB9}"/>
              </a:ext>
            </a:extLst>
          </p:cNvPr>
          <p:cNvSpPr txBox="1"/>
          <p:nvPr/>
        </p:nvSpPr>
        <p:spPr>
          <a:xfrm>
            <a:off x="6475821" y="4228419"/>
            <a:ext cx="609470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800" dirty="0">
                <a:ea typeface="Tahoma" panose="020B0604030504040204" pitchFamily="34" charset="0"/>
                <a:cs typeface="Tahoma" panose="020B0604030504040204" pitchFamily="34" charset="0"/>
              </a:rPr>
              <a:t>Taken from Fontrodona-Bach et al., 2023 (in review)</a:t>
            </a:r>
          </a:p>
        </p:txBody>
      </p:sp>
      <p:sp>
        <p:nvSpPr>
          <p:cNvPr id="39" name="TextBox 38">
            <a:hlinkClick r:id="rId22" action="ppaction://hlinksldjump"/>
            <a:extLst>
              <a:ext uri="{FF2B5EF4-FFF2-40B4-BE49-F238E27FC236}">
                <a16:creationId xmlns:a16="http://schemas.microsoft.com/office/drawing/2014/main" id="{857EEE87-BAC7-6F45-0745-B32BF9C6A231}"/>
              </a:ext>
            </a:extLst>
          </p:cNvPr>
          <p:cNvSpPr txBox="1"/>
          <p:nvPr/>
        </p:nvSpPr>
        <p:spPr>
          <a:xfrm>
            <a:off x="7451195" y="6458724"/>
            <a:ext cx="1631187" cy="338554"/>
          </a:xfrm>
          <a:prstGeom prst="rect">
            <a:avLst/>
          </a:prstGeom>
          <a:solidFill>
            <a:srgbClr val="548235">
              <a:alpha val="50196"/>
            </a:srgbClr>
          </a:solidFill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NH-SWE dataset</a:t>
            </a:r>
          </a:p>
        </p:txBody>
      </p:sp>
      <p:sp>
        <p:nvSpPr>
          <p:cNvPr id="46" name="TextBox 45">
            <a:hlinkClick r:id="rId23" action="ppaction://hlinksldjump"/>
            <a:extLst>
              <a:ext uri="{FF2B5EF4-FFF2-40B4-BE49-F238E27FC236}">
                <a16:creationId xmlns:a16="http://schemas.microsoft.com/office/drawing/2014/main" id="{4D8083F3-F259-B73A-4599-2155A6993071}"/>
              </a:ext>
            </a:extLst>
          </p:cNvPr>
          <p:cNvSpPr txBox="1"/>
          <p:nvPr/>
        </p:nvSpPr>
        <p:spPr>
          <a:xfrm>
            <a:off x="111317" y="6455675"/>
            <a:ext cx="1327615" cy="338554"/>
          </a:xfrm>
          <a:prstGeom prst="rect">
            <a:avLst/>
          </a:prstGeom>
          <a:solidFill>
            <a:srgbClr val="7030A0">
              <a:alpha val="50196"/>
            </a:srgbClr>
          </a:solidFill>
          <a:ln w="57150" cap="rnd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Background</a:t>
            </a:r>
          </a:p>
        </p:txBody>
      </p:sp>
      <p:sp>
        <p:nvSpPr>
          <p:cNvPr id="47" name="TextBox 46">
            <a:hlinkClick r:id="rId24" action="ppaction://hlinksldjump"/>
            <a:extLst>
              <a:ext uri="{FF2B5EF4-FFF2-40B4-BE49-F238E27FC236}">
                <a16:creationId xmlns:a16="http://schemas.microsoft.com/office/drawing/2014/main" id="{BA9612B9-E7FD-D876-BBBE-9DA101214BC1}"/>
              </a:ext>
            </a:extLst>
          </p:cNvPr>
          <p:cNvSpPr txBox="1"/>
          <p:nvPr/>
        </p:nvSpPr>
        <p:spPr>
          <a:xfrm>
            <a:off x="1574913" y="6458241"/>
            <a:ext cx="1753879" cy="338554"/>
          </a:xfrm>
          <a:prstGeom prst="rect">
            <a:avLst/>
          </a:prstGeom>
          <a:solidFill>
            <a:srgbClr val="0070C0">
              <a:alpha val="50196"/>
            </a:srgbClr>
          </a:solidFill>
          <a:ln w="571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Snow Depth data</a:t>
            </a:r>
          </a:p>
        </p:txBody>
      </p:sp>
      <p:sp>
        <p:nvSpPr>
          <p:cNvPr id="48" name="TextBox 47">
            <a:hlinkClick r:id="rId25" action="ppaction://hlinksldjump"/>
            <a:extLst>
              <a:ext uri="{FF2B5EF4-FFF2-40B4-BE49-F238E27FC236}">
                <a16:creationId xmlns:a16="http://schemas.microsoft.com/office/drawing/2014/main" id="{EC04CDAB-D4ED-8689-229A-3F40B5BF773B}"/>
              </a:ext>
            </a:extLst>
          </p:cNvPr>
          <p:cNvSpPr txBox="1"/>
          <p:nvPr/>
        </p:nvSpPr>
        <p:spPr>
          <a:xfrm>
            <a:off x="3443318" y="6210570"/>
            <a:ext cx="2047075" cy="338554"/>
          </a:xfrm>
          <a:prstGeom prst="rect">
            <a:avLst/>
          </a:prstGeom>
          <a:solidFill>
            <a:srgbClr val="C55A11">
              <a:alpha val="50196"/>
            </a:srgbClr>
          </a:solidFill>
          <a:ln w="5715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Model regionalisation</a:t>
            </a:r>
          </a:p>
        </p:txBody>
      </p:sp>
      <p:sp>
        <p:nvSpPr>
          <p:cNvPr id="50" name="TextBox 49">
            <a:hlinkClick r:id="rId26" action="ppaction://hlinksldjump"/>
            <a:extLst>
              <a:ext uri="{FF2B5EF4-FFF2-40B4-BE49-F238E27FC236}">
                <a16:creationId xmlns:a16="http://schemas.microsoft.com/office/drawing/2014/main" id="{BECE2331-08AC-6A72-E21A-57A3C3F164C4}"/>
              </a:ext>
            </a:extLst>
          </p:cNvPr>
          <p:cNvSpPr txBox="1"/>
          <p:nvPr/>
        </p:nvSpPr>
        <p:spPr>
          <a:xfrm>
            <a:off x="5616857" y="6458615"/>
            <a:ext cx="1631187" cy="338554"/>
          </a:xfrm>
          <a:prstGeom prst="rect">
            <a:avLst/>
          </a:prstGeom>
          <a:solidFill>
            <a:srgbClr val="FFD966">
              <a:alpha val="50196"/>
            </a:srgb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Model Evaluation</a:t>
            </a:r>
          </a:p>
        </p:txBody>
      </p:sp>
      <p:sp>
        <p:nvSpPr>
          <p:cNvPr id="56" name="TextBox 55">
            <a:hlinkClick r:id="rId27" action="ppaction://hlinksldjump"/>
            <a:extLst>
              <a:ext uri="{FF2B5EF4-FFF2-40B4-BE49-F238E27FC236}">
                <a16:creationId xmlns:a16="http://schemas.microsoft.com/office/drawing/2014/main" id="{B223B53F-4BE4-268F-D9D7-298AF2119B51}"/>
              </a:ext>
            </a:extLst>
          </p:cNvPr>
          <p:cNvSpPr txBox="1"/>
          <p:nvPr/>
        </p:nvSpPr>
        <p:spPr>
          <a:xfrm>
            <a:off x="893314" y="6055149"/>
            <a:ext cx="1250855" cy="276999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rtlCol="0">
            <a:spAutoFit/>
          </a:bodyPr>
          <a:lstStyle/>
          <a:p>
            <a:r>
              <a:rPr lang="en-GB" sz="1200" dirty="0"/>
              <a:t>Back to overview</a:t>
            </a:r>
          </a:p>
        </p:txBody>
      </p:sp>
      <p:sp>
        <p:nvSpPr>
          <p:cNvPr id="58" name="TextBox 57">
            <a:hlinkClick r:id="rId28" action="ppaction://hlinksldjump"/>
            <a:extLst>
              <a:ext uri="{FF2B5EF4-FFF2-40B4-BE49-F238E27FC236}">
                <a16:creationId xmlns:a16="http://schemas.microsoft.com/office/drawing/2014/main" id="{6E622607-351C-C854-5521-93DFA70272BE}"/>
              </a:ext>
            </a:extLst>
          </p:cNvPr>
          <p:cNvSpPr txBox="1"/>
          <p:nvPr/>
        </p:nvSpPr>
        <p:spPr>
          <a:xfrm>
            <a:off x="103257" y="6140379"/>
            <a:ext cx="675531" cy="21544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273202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F1B15-B47E-36BF-D8C8-78D625B89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4732" y="36227"/>
            <a:ext cx="8607804" cy="670675"/>
          </a:xfrm>
        </p:spPr>
        <p:txBody>
          <a:bodyPr>
            <a:noAutofit/>
          </a:bodyPr>
          <a:lstStyle/>
          <a:p>
            <a:pPr algn="ctr"/>
            <a:r>
              <a:rPr lang="en-GB" sz="2000" b="1" dirty="0">
                <a:solidFill>
                  <a:srgbClr val="0070C0"/>
                </a:solidFill>
              </a:rPr>
              <a:t>NH-SWE: A new Northern Hemisphere Snow Water Equivalent dataset </a:t>
            </a:r>
            <a:br>
              <a:rPr lang="en-GB" sz="2000" b="1" dirty="0">
                <a:solidFill>
                  <a:srgbClr val="0070C0"/>
                </a:solidFill>
              </a:rPr>
            </a:br>
            <a:r>
              <a:rPr lang="en-GB" sz="2000" b="1" dirty="0">
                <a:solidFill>
                  <a:srgbClr val="0070C0"/>
                </a:solidFill>
              </a:rPr>
              <a:t>based on in-situ snow depth time series (1950-2022)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E9015AE-5764-C081-AC3B-DAD207A2993D}"/>
              </a:ext>
            </a:extLst>
          </p:cNvPr>
          <p:cNvGrpSpPr/>
          <p:nvPr/>
        </p:nvGrpSpPr>
        <p:grpSpPr>
          <a:xfrm>
            <a:off x="10717358" y="94887"/>
            <a:ext cx="1464883" cy="3057829"/>
            <a:chOff x="10633468" y="136832"/>
            <a:chExt cx="1464883" cy="3057829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804FF56E-E564-060B-D730-820295A29695}"/>
                </a:ext>
              </a:extLst>
            </p:cNvPr>
            <p:cNvGrpSpPr/>
            <p:nvPr/>
          </p:nvGrpSpPr>
          <p:grpSpPr>
            <a:xfrm>
              <a:off x="10648065" y="136832"/>
              <a:ext cx="1450286" cy="3021375"/>
              <a:chOff x="10655903" y="245987"/>
              <a:chExt cx="1450286" cy="3021375"/>
            </a:xfrm>
          </p:grpSpPr>
          <p:pic>
            <p:nvPicPr>
              <p:cNvPr id="15" name="Picture 14" descr="Graphical user interface, text, application, email&#10;&#10;Description automatically generated">
                <a:extLst>
                  <a:ext uri="{FF2B5EF4-FFF2-40B4-BE49-F238E27FC236}">
                    <a16:creationId xmlns:a16="http://schemas.microsoft.com/office/drawing/2014/main" id="{A3E343CD-BDB3-9F10-EB97-920CE91D57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28828" y="2324383"/>
                <a:ext cx="1226930" cy="757624"/>
              </a:xfrm>
              <a:prstGeom prst="rect">
                <a:avLst/>
              </a:prstGeom>
            </p:spPr>
          </p:pic>
          <p:pic>
            <p:nvPicPr>
              <p:cNvPr id="17" name="Picture 16" descr="Qr code&#10;&#10;Description automatically generated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EE59F687-346B-FC4A-488C-D3575B1446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91777" y="874021"/>
                <a:ext cx="1265008" cy="1265008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B83C29C-E8C7-B264-1669-4BFFEA17AEA4}"/>
                  </a:ext>
                </a:extLst>
              </p:cNvPr>
              <p:cNvSpPr txBox="1"/>
              <p:nvPr/>
            </p:nvSpPr>
            <p:spPr>
              <a:xfrm>
                <a:off x="10826913" y="245987"/>
                <a:ext cx="10020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b="1" dirty="0">
                    <a:solidFill>
                      <a:srgbClr val="0070C0"/>
                    </a:solidFill>
                  </a:rPr>
                  <a:t>Dataset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FE4040F-CE66-4132-4DD4-2263441A7E94}"/>
                  </a:ext>
                </a:extLst>
              </p:cNvPr>
              <p:cNvSpPr txBox="1"/>
              <p:nvPr/>
            </p:nvSpPr>
            <p:spPr>
              <a:xfrm>
                <a:off x="10655903" y="2109057"/>
                <a:ext cx="145028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800" dirty="0">
                    <a:hlinkClick r:id="rId5"/>
                  </a:rPr>
                  <a:t>zenodo.org/record/</a:t>
                </a:r>
                <a:r>
                  <a:rPr lang="en-GB" sz="800" b="0" i="0" strike="noStrike" dirty="0">
                    <a:effectLst/>
                    <a:hlinkClick r:id="rId5"/>
                  </a:rPr>
                  <a:t>7515603</a:t>
                </a:r>
                <a:r>
                  <a:rPr lang="en-GB" sz="800" b="0" i="0" strike="noStrike" dirty="0">
                    <a:effectLst/>
                  </a:rPr>
                  <a:t> </a:t>
                </a:r>
                <a:r>
                  <a:rPr lang="en-GB" sz="800" strike="noStrike" dirty="0"/>
                  <a:t> </a:t>
                </a:r>
                <a:endParaRPr lang="en-GB" sz="800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73EB5C8-3A02-5D62-824D-250BAC37D2E2}"/>
                  </a:ext>
                </a:extLst>
              </p:cNvPr>
              <p:cNvSpPr txBox="1"/>
              <p:nvPr/>
            </p:nvSpPr>
            <p:spPr>
              <a:xfrm>
                <a:off x="10683349" y="3067307"/>
                <a:ext cx="1289135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700" dirty="0"/>
                  <a:t>Fontrodona-Bach et al., 2023a</a:t>
                </a:r>
              </a:p>
            </p:txBody>
          </p: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1ED86610-31E8-3A76-4990-A3B099646D7A}"/>
                  </a:ext>
                </a:extLst>
              </p:cNvPr>
              <p:cNvCxnSpPr>
                <a:cxnSpLocks/>
                <a:stCxn id="18" idx="2"/>
                <a:endCxn id="17" idx="0"/>
              </p:cNvCxnSpPr>
              <p:nvPr/>
            </p:nvCxnSpPr>
            <p:spPr>
              <a:xfrm flipH="1">
                <a:off x="11324281" y="646097"/>
                <a:ext cx="3635" cy="227924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D96E701E-F9DE-EC8E-8DC0-471237F49E7B}"/>
                </a:ext>
              </a:extLst>
            </p:cNvPr>
            <p:cNvSpPr/>
            <p:nvPr/>
          </p:nvSpPr>
          <p:spPr>
            <a:xfrm>
              <a:off x="10633468" y="136832"/>
              <a:ext cx="1373219" cy="3057829"/>
            </a:xfrm>
            <a:prstGeom prst="roundRect">
              <a:avLst>
                <a:gd name="adj" fmla="val 7503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EA6BB10-4211-40A2-DA52-59EE8A899EA8}"/>
              </a:ext>
            </a:extLst>
          </p:cNvPr>
          <p:cNvGrpSpPr/>
          <p:nvPr/>
        </p:nvGrpSpPr>
        <p:grpSpPr>
          <a:xfrm>
            <a:off x="10729731" y="3210354"/>
            <a:ext cx="1378938" cy="3183174"/>
            <a:chOff x="10629063" y="3235521"/>
            <a:chExt cx="1378938" cy="3183174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31744F08-B8DD-E08F-4D98-702EE75AF368}"/>
                </a:ext>
              </a:extLst>
            </p:cNvPr>
            <p:cNvGrpSpPr/>
            <p:nvPr/>
          </p:nvGrpSpPr>
          <p:grpSpPr>
            <a:xfrm>
              <a:off x="10634782" y="3235521"/>
              <a:ext cx="1373219" cy="3154105"/>
              <a:chOff x="10668789" y="3404748"/>
              <a:chExt cx="1373219" cy="3154105"/>
            </a:xfrm>
          </p:grpSpPr>
          <p:pic>
            <p:nvPicPr>
              <p:cNvPr id="11" name="Picture 10" descr="Qr code&#10;&#10;Description automatically generated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1AD440CF-4DD2-AD76-24EA-98713033AD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29305" y="4004105"/>
                <a:ext cx="1235878" cy="1235878"/>
              </a:xfrm>
              <a:prstGeom prst="rect">
                <a:avLst/>
              </a:prstGeom>
            </p:spPr>
          </p:pic>
          <p:pic>
            <p:nvPicPr>
              <p:cNvPr id="13" name="Picture 12" descr="Graphical user interface, text, application, email&#10;&#10;Description automatically generated">
                <a:extLst>
                  <a:ext uri="{FF2B5EF4-FFF2-40B4-BE49-F238E27FC236}">
                    <a16:creationId xmlns:a16="http://schemas.microsoft.com/office/drawing/2014/main" id="{EBB817EC-83A6-44B8-B25D-453F491C27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95170" y="5473584"/>
                <a:ext cx="1124681" cy="789251"/>
              </a:xfrm>
              <a:prstGeom prst="rect">
                <a:avLst/>
              </a:prstGeom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11B62D4-169A-76E7-B2FD-331C2F9FDC26}"/>
                  </a:ext>
                </a:extLst>
              </p:cNvPr>
              <p:cNvSpPr txBox="1"/>
              <p:nvPr/>
            </p:nvSpPr>
            <p:spPr>
              <a:xfrm>
                <a:off x="10718290" y="5195440"/>
                <a:ext cx="126540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690" dirty="0">
                    <a:hlinkClick r:id="rId9"/>
                  </a:rPr>
                  <a:t>essd.copernicus.org/preprints/essd-2023-31/</a:t>
                </a:r>
                <a:r>
                  <a:rPr lang="en-GB" sz="690" dirty="0"/>
                  <a:t> 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6BD8B84-FF47-1171-29D9-4ACECCA5A817}"/>
                  </a:ext>
                </a:extLst>
              </p:cNvPr>
              <p:cNvSpPr txBox="1"/>
              <p:nvPr/>
            </p:nvSpPr>
            <p:spPr>
              <a:xfrm>
                <a:off x="10668789" y="3404748"/>
                <a:ext cx="136441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b="1" dirty="0">
                    <a:solidFill>
                      <a:srgbClr val="0070C0"/>
                    </a:solidFill>
                  </a:rPr>
                  <a:t>Data paper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75CBF27-6147-E1D9-710F-745F6A244772}"/>
                  </a:ext>
                </a:extLst>
              </p:cNvPr>
              <p:cNvSpPr txBox="1"/>
              <p:nvPr/>
            </p:nvSpPr>
            <p:spPr>
              <a:xfrm>
                <a:off x="10728828" y="6251076"/>
                <a:ext cx="13131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700" dirty="0"/>
                  <a:t>Fontrodona-Bach et al., 2023b </a:t>
                </a:r>
              </a:p>
              <a:p>
                <a:pPr algn="ctr"/>
                <a:r>
                  <a:rPr lang="en-GB" sz="700" dirty="0"/>
                  <a:t>(in review at ESSD)</a:t>
                </a:r>
              </a:p>
            </p:txBody>
          </p: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EFFD3E86-9FB6-9558-AA1C-46D1248852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69356" y="3845388"/>
                <a:ext cx="911" cy="158717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6121C278-03D0-A1C7-A48F-3E84D5226447}"/>
                </a:ext>
              </a:extLst>
            </p:cNvPr>
            <p:cNvSpPr/>
            <p:nvPr/>
          </p:nvSpPr>
          <p:spPr>
            <a:xfrm>
              <a:off x="10629063" y="3263229"/>
              <a:ext cx="1373219" cy="3155466"/>
            </a:xfrm>
            <a:prstGeom prst="roundRect">
              <a:avLst>
                <a:gd name="adj" fmla="val 7503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9" name="Picture 48" descr="Logo&#10;&#10;Description automatically generated">
            <a:extLst>
              <a:ext uri="{FF2B5EF4-FFF2-40B4-BE49-F238E27FC236}">
                <a16:creationId xmlns:a16="http://schemas.microsoft.com/office/drawing/2014/main" id="{AD0BB618-44EF-BFB2-B7F4-3FF711010A6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03" y="161630"/>
            <a:ext cx="553446" cy="774824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305AC270-E4A4-2D53-B225-6CBA6E9BB92D}"/>
              </a:ext>
            </a:extLst>
          </p:cNvPr>
          <p:cNvGrpSpPr/>
          <p:nvPr/>
        </p:nvGrpSpPr>
        <p:grpSpPr>
          <a:xfrm>
            <a:off x="760532" y="50198"/>
            <a:ext cx="1452423" cy="961483"/>
            <a:chOff x="765700" y="3252"/>
            <a:chExt cx="1452423" cy="961483"/>
          </a:xfrm>
        </p:grpSpPr>
        <p:pic>
          <p:nvPicPr>
            <p:cNvPr id="51" name="Picture 50" descr="Qr code&#10;&#10;Description automatically generated">
              <a:extLst>
                <a:ext uri="{FF2B5EF4-FFF2-40B4-BE49-F238E27FC236}">
                  <a16:creationId xmlns:a16="http://schemas.microsoft.com/office/drawing/2014/main" id="{79F20DB6-CC62-4CE5-8BF2-CD30C0C9B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1543" y="275748"/>
              <a:ext cx="613760" cy="613760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F2B1C30-7690-CC10-20B3-F782BF0A397C}"/>
                </a:ext>
              </a:extLst>
            </p:cNvPr>
            <p:cNvSpPr txBox="1"/>
            <p:nvPr/>
          </p:nvSpPr>
          <p:spPr>
            <a:xfrm>
              <a:off x="780293" y="3252"/>
              <a:ext cx="14378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/>
                <a:t>OSPP Participant</a:t>
              </a: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8FC1E57C-5D7C-248C-4796-065F19FB1DD8}"/>
                </a:ext>
              </a:extLst>
            </p:cNvPr>
            <p:cNvSpPr/>
            <p:nvPr/>
          </p:nvSpPr>
          <p:spPr>
            <a:xfrm>
              <a:off x="765700" y="16825"/>
              <a:ext cx="1437830" cy="947910"/>
            </a:xfrm>
            <a:prstGeom prst="roundRect">
              <a:avLst>
                <a:gd name="adj" fmla="val 14913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7" name="Subtitle 2">
            <a:extLst>
              <a:ext uri="{FF2B5EF4-FFF2-40B4-BE49-F238E27FC236}">
                <a16:creationId xmlns:a16="http://schemas.microsoft.com/office/drawing/2014/main" id="{716C0111-AF87-673E-588D-2C4B7D2AA477}"/>
              </a:ext>
            </a:extLst>
          </p:cNvPr>
          <p:cNvSpPr txBox="1">
            <a:spLocks/>
          </p:cNvSpPr>
          <p:nvPr/>
        </p:nvSpPr>
        <p:spPr>
          <a:xfrm>
            <a:off x="3636312" y="622458"/>
            <a:ext cx="6296254" cy="2577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200" b="1" dirty="0">
                <a:ea typeface="Tahoma" panose="020B0604030504040204" pitchFamily="34" charset="0"/>
                <a:cs typeface="Tahoma" panose="020B0604030504040204" pitchFamily="34" charset="0"/>
              </a:rPr>
              <a:t>Adrià Fontrodona-Bach</a:t>
            </a:r>
            <a:r>
              <a:rPr lang="ca-ES" sz="1200" b="1" baseline="30000" dirty="0"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ca-ES" sz="1200" b="1" dirty="0"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a-ES" sz="1200" dirty="0">
                <a:ea typeface="Tahoma" panose="020B0604030504040204" pitchFamily="34" charset="0"/>
                <a:cs typeface="Tahoma" panose="020B0604030504040204" pitchFamily="34" charset="0"/>
              </a:rPr>
              <a:t>Bettina Schaefli</a:t>
            </a:r>
            <a:r>
              <a:rPr lang="ca-ES" sz="1200" baseline="30000" dirty="0"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ca-ES" sz="1200" dirty="0">
                <a:ea typeface="Tahoma" panose="020B0604030504040204" pitchFamily="34" charset="0"/>
                <a:cs typeface="Tahoma" panose="020B0604030504040204" pitchFamily="34" charset="0"/>
              </a:rPr>
              <a:t>, Ross Woods</a:t>
            </a:r>
            <a:r>
              <a:rPr lang="ca-ES" sz="1200" baseline="30000" dirty="0"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ca-ES" sz="1200" dirty="0">
                <a:ea typeface="Tahoma" panose="020B0604030504040204" pitchFamily="34" charset="0"/>
                <a:cs typeface="Tahoma" panose="020B0604030504040204" pitchFamily="34" charset="0"/>
              </a:rPr>
              <a:t>, Ryan Teuling</a:t>
            </a:r>
            <a:r>
              <a:rPr lang="ca-ES" sz="1200" baseline="30000" dirty="0"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ca-ES" sz="1200" dirty="0">
                <a:ea typeface="Tahoma" panose="020B0604030504040204" pitchFamily="34" charset="0"/>
                <a:cs typeface="Tahoma" panose="020B0604030504040204" pitchFamily="34" charset="0"/>
              </a:rPr>
              <a:t> and Josh Larsen</a:t>
            </a:r>
            <a:r>
              <a:rPr lang="ca-ES" sz="1200" baseline="30000" dirty="0"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878044A-676F-C47F-41C4-E6436D34055A}"/>
              </a:ext>
            </a:extLst>
          </p:cNvPr>
          <p:cNvSpPr txBox="1"/>
          <p:nvPr/>
        </p:nvSpPr>
        <p:spPr>
          <a:xfrm>
            <a:off x="2150188" y="836886"/>
            <a:ext cx="870325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" b="1" baseline="30000" dirty="0"/>
              <a:t>1</a:t>
            </a:r>
            <a:r>
              <a:rPr lang="ca-ES" sz="600" b="1" dirty="0"/>
              <a:t> School of Geography, University of Birmingham, UK; </a:t>
            </a:r>
            <a:r>
              <a:rPr lang="ca-ES" sz="600" baseline="30000" dirty="0"/>
              <a:t>2</a:t>
            </a:r>
            <a:r>
              <a:rPr lang="ca-ES" sz="600" dirty="0"/>
              <a:t> Department of Civil Engineering, University of Bristol, UK; </a:t>
            </a:r>
            <a:r>
              <a:rPr lang="ca-ES" sz="600" baseline="30000" dirty="0"/>
              <a:t>3</a:t>
            </a:r>
            <a:r>
              <a:rPr lang="ca-ES" sz="600" dirty="0"/>
              <a:t> Institute of Geography, University of Bern, Switzerland; </a:t>
            </a:r>
            <a:r>
              <a:rPr lang="ca-ES" sz="600" baseline="30000" dirty="0"/>
              <a:t>4</a:t>
            </a:r>
            <a:r>
              <a:rPr lang="ca-ES" sz="600" dirty="0"/>
              <a:t> Hydrology and Quantitative Water Management group, Wageningen University, The Netherlands;</a:t>
            </a:r>
            <a:endParaRPr lang="en-GB" sz="600" dirty="0"/>
          </a:p>
        </p:txBody>
      </p:sp>
      <p:pic>
        <p:nvPicPr>
          <p:cNvPr id="63" name="Picture 4" descr="NERC logo">
            <a:extLst>
              <a:ext uri="{FF2B5EF4-FFF2-40B4-BE49-F238E27FC236}">
                <a16:creationId xmlns:a16="http://schemas.microsoft.com/office/drawing/2014/main" id="{26E48A71-BE3C-2EF3-1C32-6D82655E7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471" y="553098"/>
            <a:ext cx="696783" cy="18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>
            <a:extLst>
              <a:ext uri="{FF2B5EF4-FFF2-40B4-BE49-F238E27FC236}">
                <a16:creationId xmlns:a16="http://schemas.microsoft.com/office/drawing/2014/main" id="{C963394A-2321-AC3D-5EB6-CA5FCDF6C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5441" y="420032"/>
            <a:ext cx="469905" cy="12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4" descr="Text&#10;&#10;Description automatically generated with low confidence">
            <a:extLst>
              <a:ext uri="{FF2B5EF4-FFF2-40B4-BE49-F238E27FC236}">
                <a16:creationId xmlns:a16="http://schemas.microsoft.com/office/drawing/2014/main" id="{AC8FDFC4-05E5-5ECE-0EA9-5A45B78F2228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1" t="19253" r="9719" b="22589"/>
          <a:stretch/>
        </p:blipFill>
        <p:spPr>
          <a:xfrm>
            <a:off x="2453430" y="469475"/>
            <a:ext cx="1076158" cy="302419"/>
          </a:xfrm>
          <a:prstGeom prst="rect">
            <a:avLst/>
          </a:prstGeom>
        </p:spPr>
      </p:pic>
      <p:pic>
        <p:nvPicPr>
          <p:cNvPr id="67" name="Picture 8">
            <a:extLst>
              <a:ext uri="{FF2B5EF4-FFF2-40B4-BE49-F238E27FC236}">
                <a16:creationId xmlns:a16="http://schemas.microsoft.com/office/drawing/2014/main" id="{94D3BE42-4D16-C646-210F-E648F6526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hqprint">
            <a:clrChange>
              <a:clrFrom>
                <a:srgbClr val="FBFFFE"/>
              </a:clrFrom>
              <a:clrTo>
                <a:srgbClr val="FB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3311" y="6628001"/>
            <a:ext cx="246568" cy="18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AFD32EE4-600B-C736-8AC9-1B56110F9FBF}"/>
              </a:ext>
            </a:extLst>
          </p:cNvPr>
          <p:cNvSpPr txBox="1"/>
          <p:nvPr/>
        </p:nvSpPr>
        <p:spPr>
          <a:xfrm>
            <a:off x="11134635" y="6566446"/>
            <a:ext cx="9273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@Fontro22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C1EEF33-5476-AADB-763C-0D733A659B69}"/>
              </a:ext>
            </a:extLst>
          </p:cNvPr>
          <p:cNvSpPr txBox="1"/>
          <p:nvPr/>
        </p:nvSpPr>
        <p:spPr>
          <a:xfrm>
            <a:off x="10813269" y="6400077"/>
            <a:ext cx="13051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>
                <a:ea typeface="Tahoma" panose="020B0604030504040204" pitchFamily="34" charset="0"/>
                <a:cs typeface="Tahoma" panose="020B0604030504040204" pitchFamily="34" charset="0"/>
                <a:hlinkClick r:id="rId16"/>
              </a:rPr>
              <a:t>axf984@bham.ac.uk</a:t>
            </a:r>
            <a:r>
              <a:rPr lang="en-GB" sz="10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D4DBC33B-4315-BFD3-518D-C4DC5C20CDE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36" y="309728"/>
            <a:ext cx="480060" cy="6394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743ECD-2BA6-F355-AFC9-96C702256B7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63688" y="1919993"/>
            <a:ext cx="2413248" cy="29808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C2675C-9DC3-2C50-86EC-2421EAB40AA2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b="49362"/>
          <a:stretch/>
        </p:blipFill>
        <p:spPr>
          <a:xfrm>
            <a:off x="3439325" y="1925420"/>
            <a:ext cx="3973216" cy="11140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E29A16D-588E-8F96-CB7F-55383C91994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895836" y="3649218"/>
            <a:ext cx="2717545" cy="11476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4BE33D-36A2-F33B-59B1-61FF1D2B0FF9}"/>
              </a:ext>
            </a:extLst>
          </p:cNvPr>
          <p:cNvSpPr txBox="1"/>
          <p:nvPr/>
        </p:nvSpPr>
        <p:spPr>
          <a:xfrm>
            <a:off x="367316" y="4902685"/>
            <a:ext cx="25006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700" dirty="0">
                <a:ea typeface="Tahoma" panose="020B0604030504040204" pitchFamily="34" charset="0"/>
                <a:cs typeface="Tahoma" panose="020B0604030504040204" pitchFamily="34" charset="0"/>
              </a:rPr>
              <a:t>Figure 1. Model performance for daily SWE, peak SWE, and timing of snowmelt onset. </a:t>
            </a:r>
          </a:p>
          <a:p>
            <a:pPr algn="just"/>
            <a:r>
              <a:rPr lang="en-GB" sz="700" dirty="0">
                <a:ea typeface="Tahoma" panose="020B0604030504040204" pitchFamily="34" charset="0"/>
                <a:cs typeface="Tahoma" panose="020B0604030504040204" pitchFamily="34" charset="0"/>
              </a:rPr>
              <a:t>Left column: Model performance for the SNOTEL dataset (used to regionalize the model parameters) </a:t>
            </a:r>
          </a:p>
          <a:p>
            <a:pPr algn="just"/>
            <a:r>
              <a:rPr lang="en-GB" sz="700" dirty="0">
                <a:ea typeface="Tahoma" panose="020B0604030504040204" pitchFamily="34" charset="0"/>
                <a:cs typeface="Tahoma" panose="020B0604030504040204" pitchFamily="34" charset="0"/>
              </a:rPr>
              <a:t>Right column: Model evaluation for independent datasets. Taken from </a:t>
            </a:r>
            <a:r>
              <a:rPr lang="en-GB" sz="600" dirty="0">
                <a:ea typeface="Tahoma" panose="020B0604030504040204" pitchFamily="34" charset="0"/>
                <a:cs typeface="Tahoma" panose="020B0604030504040204" pitchFamily="34" charset="0"/>
              </a:rPr>
              <a:t>Fontrodona-Bach et al., 2023 (in review)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F2449E-B0E4-3FFB-2D1A-1F907ED7BDBC}"/>
              </a:ext>
            </a:extLst>
          </p:cNvPr>
          <p:cNvSpPr txBox="1"/>
          <p:nvPr/>
        </p:nvSpPr>
        <p:spPr>
          <a:xfrm>
            <a:off x="3230499" y="1326686"/>
            <a:ext cx="4705307" cy="369332"/>
          </a:xfrm>
          <a:prstGeom prst="rect">
            <a:avLst/>
          </a:prstGeom>
          <a:solidFill>
            <a:srgbClr val="FFD966">
              <a:alpha val="50196"/>
            </a:srgb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Model performance &amp; Evaluation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AC1381-D074-B31A-3CCF-B5CD4E204A71}"/>
              </a:ext>
            </a:extLst>
          </p:cNvPr>
          <p:cNvSpPr txBox="1"/>
          <p:nvPr/>
        </p:nvSpPr>
        <p:spPr>
          <a:xfrm>
            <a:off x="3366757" y="3033992"/>
            <a:ext cx="408443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/>
              <a:t>Figure 2. Model performance for daily time series . Nash and Sutcliffe Efficiency (NSE) vs Bias of daily SWE for the </a:t>
            </a:r>
            <a:r>
              <a:rPr lang="en-GB" sz="700" dirty="0" err="1"/>
              <a:t>ΔSNOWRegio</a:t>
            </a:r>
            <a:r>
              <a:rPr lang="en-GB" sz="700" dirty="0"/>
              <a:t>. Colours show scatter point density.</a:t>
            </a:r>
          </a:p>
          <a:p>
            <a:r>
              <a:rPr lang="en-GB" sz="700" dirty="0"/>
              <a:t>Taken from Fontrodona-Bach et al., 2023 (in review)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F2FC3F-0995-7744-CDAE-D4F756073E79}"/>
              </a:ext>
            </a:extLst>
          </p:cNvPr>
          <p:cNvSpPr txBox="1"/>
          <p:nvPr/>
        </p:nvSpPr>
        <p:spPr>
          <a:xfrm>
            <a:off x="3709896" y="4796562"/>
            <a:ext cx="4084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/>
              <a:t>Figure 3. Bias in snowmelt duration vs bias in snowmelt depth for </a:t>
            </a:r>
            <a:r>
              <a:rPr lang="en-GB" sz="700" dirty="0" err="1"/>
              <a:t>ΔSNOWRegio</a:t>
            </a:r>
            <a:r>
              <a:rPr lang="en-GB" sz="700" dirty="0"/>
              <a:t>. </a:t>
            </a:r>
          </a:p>
          <a:p>
            <a:r>
              <a:rPr lang="en-GB" sz="700" dirty="0"/>
              <a:t>(a) annual snow season bias and (b) snowmelt season bias only. </a:t>
            </a:r>
          </a:p>
          <a:p>
            <a:r>
              <a:rPr lang="en-GB" sz="700" dirty="0"/>
              <a:t>Taken from Fontrodona-Bach et al., 2023 (in review)</a:t>
            </a:r>
          </a:p>
          <a:p>
            <a:endParaRPr lang="en-GB" sz="7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2A42C97-16C9-2EA7-EE74-13B8578FCEA6}"/>
              </a:ext>
            </a:extLst>
          </p:cNvPr>
          <p:cNvSpPr txBox="1"/>
          <p:nvPr/>
        </p:nvSpPr>
        <p:spPr>
          <a:xfrm>
            <a:off x="7473273" y="1992958"/>
            <a:ext cx="316700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b="1" dirty="0"/>
              <a:t>     KEY MODEL STRENGTHS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Based on real observed snow depth on the ground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Excellent daily temporal SWE dynamics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Small relative bias in peak SWE (-1.7% across all datasets)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Very small model delay in timing of snowmelt onset (1 day late)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9D8A02C-EF0F-7B1D-7D44-37CB07DB2554}"/>
              </a:ext>
            </a:extLst>
          </p:cNvPr>
          <p:cNvSpPr txBox="1"/>
          <p:nvPr/>
        </p:nvSpPr>
        <p:spPr>
          <a:xfrm>
            <a:off x="7359072" y="5073937"/>
            <a:ext cx="32542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So we run the regionalised </a:t>
            </a:r>
            <a:r>
              <a:rPr lang="en-GB" sz="1800" b="1" dirty="0"/>
              <a:t>∆SNOW model over the 11,071 time series of snow depth and… </a:t>
            </a:r>
            <a:endParaRPr lang="en-GB" b="1" dirty="0"/>
          </a:p>
        </p:txBody>
      </p:sp>
      <p:sp>
        <p:nvSpPr>
          <p:cNvPr id="39" name="TextBox 38">
            <a:hlinkClick r:id="rId21" action="ppaction://hlinksldjump"/>
            <a:extLst>
              <a:ext uri="{FF2B5EF4-FFF2-40B4-BE49-F238E27FC236}">
                <a16:creationId xmlns:a16="http://schemas.microsoft.com/office/drawing/2014/main" id="{9AAF334C-3057-4699-F4E6-556B5B810A80}"/>
              </a:ext>
            </a:extLst>
          </p:cNvPr>
          <p:cNvSpPr txBox="1"/>
          <p:nvPr/>
        </p:nvSpPr>
        <p:spPr>
          <a:xfrm>
            <a:off x="4630185" y="5348961"/>
            <a:ext cx="1557580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See definitions figure</a:t>
            </a:r>
          </a:p>
        </p:txBody>
      </p:sp>
      <p:sp>
        <p:nvSpPr>
          <p:cNvPr id="46" name="TextBox 45">
            <a:hlinkClick r:id="rId22" action="ppaction://hlinksldjump"/>
            <a:extLst>
              <a:ext uri="{FF2B5EF4-FFF2-40B4-BE49-F238E27FC236}">
                <a16:creationId xmlns:a16="http://schemas.microsoft.com/office/drawing/2014/main" id="{1A3B3BD4-37C1-F4C0-57BE-98196EE9AABA}"/>
              </a:ext>
            </a:extLst>
          </p:cNvPr>
          <p:cNvSpPr txBox="1"/>
          <p:nvPr/>
        </p:nvSpPr>
        <p:spPr>
          <a:xfrm>
            <a:off x="7451195" y="6458724"/>
            <a:ext cx="1631187" cy="338554"/>
          </a:xfrm>
          <a:prstGeom prst="rect">
            <a:avLst/>
          </a:prstGeom>
          <a:solidFill>
            <a:srgbClr val="548235">
              <a:alpha val="50196"/>
            </a:srgbClr>
          </a:solidFill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NH-SWE dataset</a:t>
            </a:r>
          </a:p>
        </p:txBody>
      </p:sp>
      <p:sp>
        <p:nvSpPr>
          <p:cNvPr id="47" name="TextBox 46">
            <a:hlinkClick r:id="rId23" action="ppaction://hlinksldjump"/>
            <a:extLst>
              <a:ext uri="{FF2B5EF4-FFF2-40B4-BE49-F238E27FC236}">
                <a16:creationId xmlns:a16="http://schemas.microsoft.com/office/drawing/2014/main" id="{E0F8DD45-9401-7766-70AB-1DA7CF1C128F}"/>
              </a:ext>
            </a:extLst>
          </p:cNvPr>
          <p:cNvSpPr txBox="1"/>
          <p:nvPr/>
        </p:nvSpPr>
        <p:spPr>
          <a:xfrm>
            <a:off x="111317" y="6455675"/>
            <a:ext cx="1327615" cy="338554"/>
          </a:xfrm>
          <a:prstGeom prst="rect">
            <a:avLst/>
          </a:prstGeom>
          <a:solidFill>
            <a:srgbClr val="7030A0">
              <a:alpha val="50196"/>
            </a:srgbClr>
          </a:solidFill>
          <a:ln w="57150" cap="rnd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Background</a:t>
            </a:r>
          </a:p>
        </p:txBody>
      </p:sp>
      <p:sp>
        <p:nvSpPr>
          <p:cNvPr id="48" name="TextBox 47">
            <a:hlinkClick r:id="rId24" action="ppaction://hlinksldjump"/>
            <a:extLst>
              <a:ext uri="{FF2B5EF4-FFF2-40B4-BE49-F238E27FC236}">
                <a16:creationId xmlns:a16="http://schemas.microsoft.com/office/drawing/2014/main" id="{47185B84-3351-78AA-5A1C-5416CC77087E}"/>
              </a:ext>
            </a:extLst>
          </p:cNvPr>
          <p:cNvSpPr txBox="1"/>
          <p:nvPr/>
        </p:nvSpPr>
        <p:spPr>
          <a:xfrm>
            <a:off x="1574913" y="6458241"/>
            <a:ext cx="1753879" cy="338554"/>
          </a:xfrm>
          <a:prstGeom prst="rect">
            <a:avLst/>
          </a:prstGeom>
          <a:solidFill>
            <a:srgbClr val="0070C0">
              <a:alpha val="50196"/>
            </a:srgbClr>
          </a:solidFill>
          <a:ln w="571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Snow Depth data</a:t>
            </a:r>
          </a:p>
        </p:txBody>
      </p:sp>
      <p:sp>
        <p:nvSpPr>
          <p:cNvPr id="50" name="TextBox 49">
            <a:hlinkClick r:id="rId25" action="ppaction://hlinksldjump"/>
            <a:extLst>
              <a:ext uri="{FF2B5EF4-FFF2-40B4-BE49-F238E27FC236}">
                <a16:creationId xmlns:a16="http://schemas.microsoft.com/office/drawing/2014/main" id="{74217916-86B8-BA42-2106-25451E330AD1}"/>
              </a:ext>
            </a:extLst>
          </p:cNvPr>
          <p:cNvSpPr txBox="1"/>
          <p:nvPr/>
        </p:nvSpPr>
        <p:spPr>
          <a:xfrm>
            <a:off x="3439325" y="6457037"/>
            <a:ext cx="2001061" cy="338554"/>
          </a:xfrm>
          <a:prstGeom prst="rect">
            <a:avLst/>
          </a:prstGeom>
          <a:solidFill>
            <a:srgbClr val="C55A11">
              <a:alpha val="50196"/>
            </a:srgbClr>
          </a:solidFill>
          <a:ln w="5715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Model regionalisation</a:t>
            </a:r>
          </a:p>
        </p:txBody>
      </p:sp>
      <p:sp>
        <p:nvSpPr>
          <p:cNvPr id="55" name="TextBox 54">
            <a:hlinkClick r:id="rId26" action="ppaction://hlinksldjump"/>
            <a:extLst>
              <a:ext uri="{FF2B5EF4-FFF2-40B4-BE49-F238E27FC236}">
                <a16:creationId xmlns:a16="http://schemas.microsoft.com/office/drawing/2014/main" id="{3476CBEC-6488-F63C-215D-F7FA696EA4F5}"/>
              </a:ext>
            </a:extLst>
          </p:cNvPr>
          <p:cNvSpPr txBox="1"/>
          <p:nvPr/>
        </p:nvSpPr>
        <p:spPr>
          <a:xfrm>
            <a:off x="5578967" y="6210570"/>
            <a:ext cx="1733647" cy="338554"/>
          </a:xfrm>
          <a:prstGeom prst="rect">
            <a:avLst/>
          </a:prstGeom>
          <a:solidFill>
            <a:srgbClr val="FFD966">
              <a:alpha val="50196"/>
            </a:srgb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Model Evaluation</a:t>
            </a:r>
          </a:p>
        </p:txBody>
      </p:sp>
      <p:sp>
        <p:nvSpPr>
          <p:cNvPr id="58" name="TextBox 57">
            <a:hlinkClick r:id="rId27" action="ppaction://hlinksldjump"/>
            <a:extLst>
              <a:ext uri="{FF2B5EF4-FFF2-40B4-BE49-F238E27FC236}">
                <a16:creationId xmlns:a16="http://schemas.microsoft.com/office/drawing/2014/main" id="{D27B1CDF-616A-3DE4-EAF8-5FD77C03E32A}"/>
              </a:ext>
            </a:extLst>
          </p:cNvPr>
          <p:cNvSpPr txBox="1"/>
          <p:nvPr/>
        </p:nvSpPr>
        <p:spPr>
          <a:xfrm>
            <a:off x="890572" y="6066527"/>
            <a:ext cx="1250855" cy="276999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rtlCol="0">
            <a:spAutoFit/>
          </a:bodyPr>
          <a:lstStyle/>
          <a:p>
            <a:r>
              <a:rPr lang="en-GB" sz="1200" dirty="0"/>
              <a:t>Back to overview</a:t>
            </a:r>
          </a:p>
        </p:txBody>
      </p:sp>
      <p:sp>
        <p:nvSpPr>
          <p:cNvPr id="59" name="TextBox 58">
            <a:hlinkClick r:id="rId28" action="ppaction://hlinksldjump"/>
            <a:extLst>
              <a:ext uri="{FF2B5EF4-FFF2-40B4-BE49-F238E27FC236}">
                <a16:creationId xmlns:a16="http://schemas.microsoft.com/office/drawing/2014/main" id="{D56CA8FC-0652-AE47-516D-FBFD21A330A5}"/>
              </a:ext>
            </a:extLst>
          </p:cNvPr>
          <p:cNvSpPr txBox="1"/>
          <p:nvPr/>
        </p:nvSpPr>
        <p:spPr>
          <a:xfrm>
            <a:off x="99593" y="6149015"/>
            <a:ext cx="675531" cy="21544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3539000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1038</TotalTime>
  <Words>3265</Words>
  <Application>Microsoft Office PowerPoint</Application>
  <PresentationFormat>Widescreen</PresentationFormat>
  <Paragraphs>408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Tahoma</vt:lpstr>
      <vt:lpstr>Office Theme</vt:lpstr>
      <vt:lpstr>NH-SWE:  A new Northern Hemisphere Snow Water Equivalent dataset  based on in-situ snow depth time series (1950-2022)</vt:lpstr>
      <vt:lpstr>NH-SWE: A new Northern Hemisphere Snow Water Equivalent dataset  based on in-situ snow depth time series (1950-2022)</vt:lpstr>
      <vt:lpstr>NH-SWE: A new Northern Hemisphere Snow Water Equivalent dataset  based on in-situ snow depth time series (1950-2022)</vt:lpstr>
      <vt:lpstr>NH-SWE: A new Northern Hemisphere Snow Water Equivalent dataset  based on in-situ snow depth time series (1950-2022)</vt:lpstr>
      <vt:lpstr>NH-SWE: A new Northern Hemisphere Snow Water Equivalent dataset  based on in-situ snow depth time series (1950-2022)</vt:lpstr>
      <vt:lpstr>NH-SWE: A new Northern Hemisphere Snow Water Equivalent dataset  based on in-situ snow depth time series (1950-2022)</vt:lpstr>
      <vt:lpstr>NH-SWE: A new Northern Hemisphere Snow Water Equivalent dataset  based on in-situ snow depth time series (1950-2022)</vt:lpstr>
      <vt:lpstr>NH-SWE: A new Northern Hemisphere Snow Water Equivalent dataset  based on in-situ snow depth time series (1950-2022)</vt:lpstr>
      <vt:lpstr>NH-SWE: A new Northern Hemisphere Snow Water Equivalent dataset  based on in-situ snow depth time series (1950-2022)</vt:lpstr>
      <vt:lpstr>NH-SWE: A new Northern Hemisphere Snow Water Equivalent dataset  based on in-situ snow depth time series (1950-2022)</vt:lpstr>
      <vt:lpstr>NH-SWE: A new Northern Hemisphere Snow Water Equivalent dataset  based on in-situ snow depth time series (1950-2022)</vt:lpstr>
      <vt:lpstr>NH-SWE: A new Northern Hemisphere Snow Water Equivalent dataset  based on in-situ snow depth time series (1950-2022)</vt:lpstr>
      <vt:lpstr>NH-SWE: A new Northern Hemisphere Snow Water Equivalent dataset  based on in-situ snow depth time series (1950-2022)</vt:lpstr>
      <vt:lpstr>NH-SWE: A new Northern Hemisphere Snow Water Equivalent dataset  based on in-situ snow depth time series (1950-2022)</vt:lpstr>
      <vt:lpstr>NH-SWE: A new Northern Hemisphere Snow Water Equivalent dataset  based on in-situ snow depth time series (1950-2022)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Adria Fontrodona i Bach</dc:creator>
  <cp:lastModifiedBy>Adria Fontrodona i Bach</cp:lastModifiedBy>
  <cp:revision>2</cp:revision>
  <dcterms:created xsi:type="dcterms:W3CDTF">2023-04-19T08:08:24Z</dcterms:created>
  <dcterms:modified xsi:type="dcterms:W3CDTF">2023-04-27T07:58:06Z</dcterms:modified>
</cp:coreProperties>
</file>