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315" r:id="rId3"/>
    <p:sldId id="324" r:id="rId4"/>
    <p:sldId id="317" r:id="rId5"/>
    <p:sldId id="318" r:id="rId6"/>
    <p:sldId id="320" r:id="rId7"/>
    <p:sldId id="319" r:id="rId8"/>
    <p:sldId id="327" r:id="rId9"/>
    <p:sldId id="321" r:id="rId10"/>
    <p:sldId id="322" r:id="rId11"/>
    <p:sldId id="323" r:id="rId12"/>
    <p:sldId id="325" r:id="rId13"/>
    <p:sldId id="326" r:id="rId14"/>
    <p:sldId id="328" r:id="rId15"/>
  </p:sldIdLst>
  <p:sldSz cx="10080625" cy="5670550"/>
  <p:notesSz cx="7559675" cy="106918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ed Hat Text" panose="02010303040201060303" pitchFamily="2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 Korz" initials="S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D"/>
    <a:srgbClr val="6586A8"/>
    <a:srgbClr val="042C58"/>
    <a:srgbClr val="6AB2E7"/>
    <a:srgbClr val="00518F"/>
    <a:srgbClr val="DCE6F2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5" autoAdjust="0"/>
    <p:restoredTop sz="84561" autoAdjust="0"/>
  </p:normalViewPr>
  <p:slideViewPr>
    <p:cSldViewPr>
      <p:cViewPr>
        <p:scale>
          <a:sx n="66" d="100"/>
          <a:sy n="66" d="100"/>
        </p:scale>
        <p:origin x="1555" y="442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173" y="-58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A3452-26F8-4329-A91A-A06AA53E72A7}" type="datetime1">
              <a:rPr lang="de-DE" smtClean="0"/>
              <a:t>26.04.2023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Sven Korz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CC47-DD9D-4AE1-97F4-0B030F59F5B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75941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0E462-EC6D-484F-A033-CF8B6AD2137F}" type="datetime1">
              <a:rPr lang="de-DE" smtClean="0"/>
              <a:t>26.04.2023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Sven Korz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899A-FFE0-46F2-AF73-048E0AB8BC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69837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A0E462-EC6D-484F-A033-CF8B6AD2137F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Sven Korz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C899A-FFE0-46F2-AF73-048E0AB8BC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52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A0E462-EC6D-484F-A033-CF8B6AD2137F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Sven Korz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C899A-FFE0-46F2-AF73-048E0AB8BC7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24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A0E462-EC6D-484F-A033-CF8B6AD2137F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Sven Korz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C899A-FFE0-46F2-AF73-048E0AB8BC7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52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A0E462-EC6D-484F-A033-CF8B6AD2137F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Sven Korz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C899A-FFE0-46F2-AF73-048E0AB8BC7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12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A0E462-EC6D-484F-A033-CF8B6AD2137F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Sven Korz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C899A-FFE0-46F2-AF73-048E0AB8BC7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20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A0E462-EC6D-484F-A033-CF8B6AD2137F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Sven Korz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C899A-FFE0-46F2-AF73-048E0AB8BC7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54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FC95-CAD6-06FD-23F4-610BF54A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E6D86AE-4FE7-A7C1-9BDD-33B37970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8799407-C34D-DFA7-88CC-6D1EFD35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4875" y="5256213"/>
            <a:ext cx="3190875" cy="301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Korz et al.</a:t>
            </a:r>
            <a:endParaRPr lang="de-DE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4F9F6F30-5C95-85CD-794A-E67233F1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  <a:prstGeom prst="rect">
            <a:avLst/>
          </a:prstGeom>
        </p:spPr>
        <p:txBody>
          <a:bodyPr/>
          <a:lstStyle/>
          <a:p>
            <a:fld id="{43F74805-A7F6-4F62-AFA6-4FA47C9A5F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9C1ABF-F987-22BD-049D-B1FBA16F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1588"/>
            <a:ext cx="8548117" cy="9614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07067D-F625-33DC-49BA-E4594EE8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E5D6CE2-2260-6760-47C0-C04E8D53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4875" y="5256213"/>
            <a:ext cx="3190875" cy="301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Korz et al.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976DA4-812E-EBF8-7BF6-C2DC1CE6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  <a:prstGeom prst="rect">
            <a:avLst/>
          </a:prstGeom>
        </p:spPr>
        <p:txBody>
          <a:bodyPr/>
          <a:lstStyle/>
          <a:p>
            <a:fld id="{43F74805-A7F6-4F62-AFA6-4FA47C9A5F62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519B02-E3A2-6B07-B7F9-CBBCAA5CDF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824" y="1251099"/>
            <a:ext cx="5327575" cy="33123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EB72FD-18B3-D367-1F13-3662C473F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6415" y="1251099"/>
            <a:ext cx="3599385" cy="331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Bild,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732D993-2AB5-14A8-7713-E88488FDF5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90547" cy="5655667"/>
          </a:xfrm>
          <a:prstGeom prst="rect">
            <a:avLst/>
          </a:prstGeom>
        </p:spPr>
        <p:txBody>
          <a:bodyPr lIns="0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B54F96AA-7E63-F1A5-2549-2A9D5FB9E647}"/>
              </a:ext>
            </a:extLst>
          </p:cNvPr>
          <p:cNvSpPr/>
          <p:nvPr userDrawn="1"/>
        </p:nvSpPr>
        <p:spPr>
          <a:xfrm>
            <a:off x="-1" y="446497"/>
            <a:ext cx="4903372" cy="4762668"/>
          </a:xfrm>
          <a:custGeom>
            <a:avLst/>
            <a:gdLst>
              <a:gd name="connsiteX0" fmla="*/ 1 w 5930377"/>
              <a:gd name="connsiteY0" fmla="*/ 0 h 5760002"/>
              <a:gd name="connsiteX1" fmla="*/ 5930377 w 5930377"/>
              <a:gd name="connsiteY1" fmla="*/ 0 h 5760002"/>
              <a:gd name="connsiteX2" fmla="*/ 5930377 w 5930377"/>
              <a:gd name="connsiteY2" fmla="*/ 4713887 h 5760002"/>
              <a:gd name="connsiteX3" fmla="*/ 5928665 w 5930377"/>
              <a:gd name="connsiteY3" fmla="*/ 4713887 h 5760002"/>
              <a:gd name="connsiteX4" fmla="*/ 5924800 w 5930377"/>
              <a:gd name="connsiteY4" fmla="*/ 4790426 h 5760002"/>
              <a:gd name="connsiteX5" fmla="*/ 4850376 w 5930377"/>
              <a:gd name="connsiteY5" fmla="*/ 5760002 h 5760002"/>
              <a:gd name="connsiteX6" fmla="*/ 4832357 w 5930377"/>
              <a:gd name="connsiteY6" fmla="*/ 5759149 h 5760002"/>
              <a:gd name="connsiteX7" fmla="*/ 4832357 w 5930377"/>
              <a:gd name="connsiteY7" fmla="*/ 5760002 h 5760002"/>
              <a:gd name="connsiteX8" fmla="*/ 0 w 5930377"/>
              <a:gd name="connsiteY8" fmla="*/ 5760002 h 5760002"/>
              <a:gd name="connsiteX9" fmla="*/ 0 w 5930377"/>
              <a:gd name="connsiteY9" fmla="*/ 2789584 h 5760002"/>
              <a:gd name="connsiteX10" fmla="*/ 1 w 5930377"/>
              <a:gd name="connsiteY10" fmla="*/ 2789584 h 57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0377" h="5760002">
                <a:moveTo>
                  <a:pt x="1" y="0"/>
                </a:moveTo>
                <a:lnTo>
                  <a:pt x="5930377" y="0"/>
                </a:lnTo>
                <a:lnTo>
                  <a:pt x="5930377" y="4713887"/>
                </a:lnTo>
                <a:lnTo>
                  <a:pt x="5928665" y="4713887"/>
                </a:lnTo>
                <a:lnTo>
                  <a:pt x="5924800" y="4790426"/>
                </a:lnTo>
                <a:cubicBezTo>
                  <a:pt x="5869494" y="5335023"/>
                  <a:pt x="5409565" y="5760002"/>
                  <a:pt x="4850376" y="5760002"/>
                </a:cubicBezTo>
                <a:lnTo>
                  <a:pt x="4832357" y="5759149"/>
                </a:lnTo>
                <a:lnTo>
                  <a:pt x="4832357" y="5760002"/>
                </a:lnTo>
                <a:lnTo>
                  <a:pt x="0" y="5760002"/>
                </a:lnTo>
                <a:lnTo>
                  <a:pt x="0" y="2789584"/>
                </a:lnTo>
                <a:lnTo>
                  <a:pt x="1" y="27895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649D78-CF1E-BA6D-3C8F-D041F2FA2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43" t="37504" r="18368" b="37306"/>
          <a:stretch/>
        </p:blipFill>
        <p:spPr>
          <a:xfrm>
            <a:off x="7824667" y="4344185"/>
            <a:ext cx="1789630" cy="712355"/>
          </a:xfrm>
          <a:prstGeom prst="rect">
            <a:avLst/>
          </a:prstGeom>
        </p:spPr>
      </p:pic>
      <p:cxnSp>
        <p:nvCxnSpPr>
          <p:cNvPr id="7" name="Gerader Verbinder 23">
            <a:extLst>
              <a:ext uri="{FF2B5EF4-FFF2-40B4-BE49-F238E27FC236}">
                <a16:creationId xmlns:a16="http://schemas.microsoft.com/office/drawing/2014/main" id="{276D7BD0-B9F1-A319-DE09-A9F0CCFCD62C}"/>
              </a:ext>
            </a:extLst>
          </p:cNvPr>
          <p:cNvCxnSpPr>
            <a:cxnSpLocks/>
          </p:cNvCxnSpPr>
          <p:nvPr userDrawn="1"/>
        </p:nvCxnSpPr>
        <p:spPr>
          <a:xfrm>
            <a:off x="446485" y="3153474"/>
            <a:ext cx="291515" cy="0"/>
          </a:xfrm>
          <a:prstGeom prst="line">
            <a:avLst/>
          </a:prstGeom>
          <a:ln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21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10080625" cy="963066"/>
          </a:xfrm>
          <a:prstGeom prst="rect">
            <a:avLst/>
          </a:prstGeom>
          <a:solidFill>
            <a:srgbClr val="042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46F653-D5A8-DD5A-2E33-66A34ED69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343" t="37504" r="18368" b="37306"/>
          <a:stretch/>
        </p:blipFill>
        <p:spPr>
          <a:xfrm>
            <a:off x="8017317" y="93763"/>
            <a:ext cx="1804426" cy="718220"/>
          </a:xfrm>
          <a:prstGeom prst="rect">
            <a:avLst/>
          </a:prstGeom>
        </p:spPr>
      </p:pic>
      <p:cxnSp>
        <p:nvCxnSpPr>
          <p:cNvPr id="4" name="Gerade Verbindung 3"/>
          <p:cNvCxnSpPr/>
          <p:nvPr userDrawn="1"/>
        </p:nvCxnSpPr>
        <p:spPr>
          <a:xfrm>
            <a:off x="-144264" y="5139531"/>
            <a:ext cx="10441160" cy="0"/>
          </a:xfrm>
          <a:prstGeom prst="line">
            <a:avLst/>
          </a:prstGeom>
          <a:ln w="19050">
            <a:solidFill>
              <a:srgbClr val="042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FB9F4264-EA1A-4253-CDF5-3919A26F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0"/>
            <a:ext cx="8693150" cy="96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108DAF-CA55-FB54-6A02-12DEFF5A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336888-FF24-0106-3EAE-3BEF5E07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5E76948-AA82-4FF9-AD0E-7A5526DAA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5871-205F-4F6D-B68E-DF94F9DF13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3935F-33E0-6188-FDDE-4F075F4D0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Korz et al.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1" r:id="rId3"/>
  </p:sldLayoutIdLst>
  <p:hf hdr="0"/>
  <p:txStyles>
    <p:titleStyle>
      <a:lvl1pPr algn="l">
        <a:defRPr sz="3200">
          <a:solidFill>
            <a:schemeClr val="bg1"/>
          </a:solidFill>
          <a:latin typeface="+mn-lt"/>
        </a:defRPr>
      </a:lvl1pPr>
    </p:titleStyle>
    <p:bodyStyle>
      <a:lvl1pPr>
        <a:defRPr sz="2000">
          <a:latin typeface="+mn-lt"/>
        </a:defRPr>
      </a:lvl1pPr>
      <a:lvl2pPr>
        <a:defRPr>
          <a:latin typeface="+mn-lt"/>
        </a:defRPr>
      </a:lvl2pPr>
      <a:lvl3pPr>
        <a:defRPr>
          <a:latin typeface="+mn-lt"/>
        </a:defRPr>
      </a:lvl3pPr>
      <a:lvl4pPr>
        <a:defRPr>
          <a:latin typeface="+mn-lt"/>
        </a:defRPr>
      </a:lvl4pPr>
      <a:lvl5pPr>
        <a:defRPr>
          <a:latin typeface="+mn-lt"/>
        </a:defRPr>
      </a:lvl5pPr>
      <a:lvl6pPr>
        <a:defRPr>
          <a:latin typeface="+mj-lt"/>
        </a:defRPr>
      </a:lvl6pPr>
      <a:lvl7pPr>
        <a:defRPr>
          <a:latin typeface="+mj-lt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uw.rptu.de/ags/uchemie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chem.rptu.de/ags/ag-richl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korz\Nextcloud2\2023_01_25_Incubation\Pictures\2023-03-16_11-10-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0"/>
          <a:stretch/>
        </p:blipFill>
        <p:spPr bwMode="auto">
          <a:xfrm>
            <a:off x="0" y="0"/>
            <a:ext cx="10296896" cy="58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ihandform 12">
            <a:extLst>
              <a:ext uri="{FF2B5EF4-FFF2-40B4-BE49-F238E27FC236}">
                <a16:creationId xmlns:a16="http://schemas.microsoft.com/office/drawing/2014/main" id="{EFD460F6-C470-3A0E-63B2-0BFFAF120D8F}"/>
              </a:ext>
            </a:extLst>
          </p:cNvPr>
          <p:cNvSpPr/>
          <p:nvPr/>
        </p:nvSpPr>
        <p:spPr>
          <a:xfrm>
            <a:off x="-1" y="452833"/>
            <a:ext cx="5553543" cy="2879110"/>
          </a:xfrm>
          <a:custGeom>
            <a:avLst/>
            <a:gdLst>
              <a:gd name="connsiteX0" fmla="*/ 1 w 5930377"/>
              <a:gd name="connsiteY0" fmla="*/ 0 h 5760002"/>
              <a:gd name="connsiteX1" fmla="*/ 5930377 w 5930377"/>
              <a:gd name="connsiteY1" fmla="*/ 0 h 5760002"/>
              <a:gd name="connsiteX2" fmla="*/ 5930377 w 5930377"/>
              <a:gd name="connsiteY2" fmla="*/ 4713887 h 5760002"/>
              <a:gd name="connsiteX3" fmla="*/ 5928665 w 5930377"/>
              <a:gd name="connsiteY3" fmla="*/ 4713887 h 5760002"/>
              <a:gd name="connsiteX4" fmla="*/ 5924800 w 5930377"/>
              <a:gd name="connsiteY4" fmla="*/ 4790426 h 5760002"/>
              <a:gd name="connsiteX5" fmla="*/ 4850376 w 5930377"/>
              <a:gd name="connsiteY5" fmla="*/ 5760002 h 5760002"/>
              <a:gd name="connsiteX6" fmla="*/ 4832357 w 5930377"/>
              <a:gd name="connsiteY6" fmla="*/ 5759149 h 5760002"/>
              <a:gd name="connsiteX7" fmla="*/ 4832357 w 5930377"/>
              <a:gd name="connsiteY7" fmla="*/ 5760002 h 5760002"/>
              <a:gd name="connsiteX8" fmla="*/ 0 w 5930377"/>
              <a:gd name="connsiteY8" fmla="*/ 5760002 h 5760002"/>
              <a:gd name="connsiteX9" fmla="*/ 0 w 5930377"/>
              <a:gd name="connsiteY9" fmla="*/ 2789584 h 5760002"/>
              <a:gd name="connsiteX10" fmla="*/ 1 w 5930377"/>
              <a:gd name="connsiteY10" fmla="*/ 2789584 h 57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0377" h="5760002">
                <a:moveTo>
                  <a:pt x="1" y="0"/>
                </a:moveTo>
                <a:lnTo>
                  <a:pt x="5930377" y="0"/>
                </a:lnTo>
                <a:lnTo>
                  <a:pt x="5930377" y="4713887"/>
                </a:lnTo>
                <a:lnTo>
                  <a:pt x="5928665" y="4713887"/>
                </a:lnTo>
                <a:lnTo>
                  <a:pt x="5924800" y="4790426"/>
                </a:lnTo>
                <a:cubicBezTo>
                  <a:pt x="5869494" y="5335023"/>
                  <a:pt x="5409565" y="5760002"/>
                  <a:pt x="4850376" y="5760002"/>
                </a:cubicBezTo>
                <a:lnTo>
                  <a:pt x="4832357" y="5759149"/>
                </a:lnTo>
                <a:lnTo>
                  <a:pt x="4832357" y="5760002"/>
                </a:lnTo>
                <a:lnTo>
                  <a:pt x="0" y="5760002"/>
                </a:lnTo>
                <a:lnTo>
                  <a:pt x="0" y="2789584"/>
                </a:lnTo>
                <a:lnTo>
                  <a:pt x="1" y="27895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2CDB986-B796-4062-9371-66970A8817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1512333"/>
              </p:ext>
            </p:extLst>
          </p:nvPr>
        </p:nvGraphicFramePr>
        <p:xfrm>
          <a:off x="1313" y="1313"/>
          <a:ext cx="1313" cy="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9" imgH="429" progId="TCLayout.ActiveDocument.1">
                  <p:embed/>
                </p:oleObj>
              </mc:Choice>
              <mc:Fallback>
                <p:oleObj name="think-cell Folie" r:id="rId4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3" y="1313"/>
                        <a:ext cx="1313" cy="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Grafik 49">
            <a:extLst>
              <a:ext uri="{FF2B5EF4-FFF2-40B4-BE49-F238E27FC236}">
                <a16:creationId xmlns:a16="http://schemas.microsoft.com/office/drawing/2014/main" id="{845BEE9C-0849-B9F7-4B9A-FD47138AD7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343" t="37504" r="18368" b="37306"/>
          <a:stretch/>
        </p:blipFill>
        <p:spPr>
          <a:xfrm>
            <a:off x="7824667" y="4286768"/>
            <a:ext cx="1789630" cy="712355"/>
          </a:xfrm>
          <a:prstGeom prst="rect">
            <a:avLst/>
          </a:prstGeom>
        </p:spPr>
      </p:pic>
      <p:sp>
        <p:nvSpPr>
          <p:cNvPr id="52" name="Rechteck 51">
            <a:extLst>
              <a:ext uri="{FF2B5EF4-FFF2-40B4-BE49-F238E27FC236}">
                <a16:creationId xmlns:a16="http://schemas.microsoft.com/office/drawing/2014/main" id="{55CED7E6-7703-82FE-C165-0AD9E8AD16AD}"/>
              </a:ext>
            </a:extLst>
          </p:cNvPr>
          <p:cNvSpPr/>
          <p:nvPr/>
        </p:nvSpPr>
        <p:spPr>
          <a:xfrm>
            <a:off x="297206" y="2627483"/>
            <a:ext cx="4340147" cy="27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5603" bIns="0" rtlCol="0" anchor="b"/>
          <a:lstStyle/>
          <a:p>
            <a:endParaRPr lang="en-US" sz="1100" dirty="0">
              <a:solidFill>
                <a:srgbClr val="FFFFFF"/>
              </a:solidFill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endParaRPr lang="en-US" sz="1100" dirty="0">
              <a:solidFill>
                <a:srgbClr val="FFFFFF"/>
              </a:solidFill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r>
              <a:rPr lang="en-GB" sz="1000" dirty="0"/>
              <a:t>EGU General Assembly 2023 – EGU23-12659 – Supplement Version</a:t>
            </a:r>
            <a:endParaRPr lang="de-DE" sz="100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1430B44-15F6-CFAD-DC61-8A9CF375A4B6}"/>
              </a:ext>
            </a:extLst>
          </p:cNvPr>
          <p:cNvSpPr txBox="1">
            <a:spLocks/>
          </p:cNvSpPr>
          <p:nvPr/>
        </p:nvSpPr>
        <p:spPr>
          <a:xfrm>
            <a:off x="297206" y="469951"/>
            <a:ext cx="4887121" cy="1368152"/>
          </a:xfrm>
          <a:prstGeom prst="rect">
            <a:avLst/>
          </a:prstGeom>
          <a:noFill/>
        </p:spPr>
        <p:txBody>
          <a:bodyPr vert="horz" lIns="0" tIns="37801" rIns="75603" bIns="37801" anchor="b"/>
          <a:lstStyle>
            <a:lvl1pPr algn="l" defTabSz="9144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rgbClr val="282827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Mobility of total carbon, nitrogen and polyphenols from grape pomace in the soil column</a:t>
            </a:r>
            <a:endParaRPr lang="de-DE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5B8A7928-531A-6412-83E3-B7DB2835E3B7}"/>
              </a:ext>
            </a:extLst>
          </p:cNvPr>
          <p:cNvSpPr txBox="1">
            <a:spLocks/>
          </p:cNvSpPr>
          <p:nvPr/>
        </p:nvSpPr>
        <p:spPr>
          <a:xfrm>
            <a:off x="297207" y="2130816"/>
            <a:ext cx="5256336" cy="20779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228603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cap="all" baseline="0" dirty="0" smtClean="0">
                <a:solidFill>
                  <a:srgbClr val="319AD1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1pPr>
            <a:lvl2pPr marL="685811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762346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2pPr>
            <a:lvl3pPr marL="1143018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762346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3pPr>
            <a:lvl4pPr marL="1600225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762346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4pPr>
            <a:lvl5pPr marL="2057433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dirty="0">
                <a:solidFill>
                  <a:srgbClr val="762346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5pPr>
            <a:lvl6pPr marL="2514640" indent="-228603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6" indent="-228603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4" indent="-228603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1" indent="-228603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u="sng" dirty="0">
                <a:solidFill>
                  <a:schemeClr val="bg1"/>
                </a:solidFill>
              </a:rPr>
              <a:t>S. Korz</a:t>
            </a:r>
            <a:r>
              <a:rPr lang="en-GB" sz="1100" dirty="0">
                <a:solidFill>
                  <a:schemeClr val="bg1"/>
                </a:solidFill>
              </a:rPr>
              <a:t>, C. More, S. </a:t>
            </a:r>
            <a:r>
              <a:rPr lang="en-GB" sz="1100" dirty="0" err="1">
                <a:solidFill>
                  <a:schemeClr val="bg1"/>
                </a:solidFill>
              </a:rPr>
              <a:t>Sadzik</a:t>
            </a:r>
            <a:r>
              <a:rPr lang="en-GB" sz="1100" dirty="0">
                <a:solidFill>
                  <a:schemeClr val="bg1"/>
                </a:solidFill>
              </a:rPr>
              <a:t>, C. Buchmann, E. Richling </a:t>
            </a:r>
            <a:r>
              <a:rPr lang="en-GB" sz="1100" cap="none" dirty="0">
                <a:solidFill>
                  <a:schemeClr val="bg1"/>
                </a:solidFill>
              </a:rPr>
              <a:t>and</a:t>
            </a:r>
            <a:r>
              <a:rPr lang="en-GB" sz="1100" dirty="0">
                <a:solidFill>
                  <a:schemeClr val="bg1"/>
                </a:solidFill>
              </a:rPr>
              <a:t> K. </a:t>
            </a:r>
            <a:r>
              <a:rPr lang="en-GB" sz="1100" dirty="0" err="1">
                <a:solidFill>
                  <a:schemeClr val="bg1"/>
                </a:solidFill>
              </a:rPr>
              <a:t>MuÑoz</a:t>
            </a:r>
            <a:endParaRPr lang="de-DE" sz="1400" dirty="0">
              <a:solidFill>
                <a:schemeClr val="bg1"/>
              </a:solidFill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06122-0E9D-0B2E-FFA2-09492A248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" y="4183977"/>
            <a:ext cx="917936" cy="917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7E19A-1104-318A-DFC1-3C065752F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60" y="4183977"/>
            <a:ext cx="655668" cy="9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C5C6B30-98EA-EFE2-7B88-4933819F6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" r="1"/>
          <a:stretch/>
        </p:blipFill>
        <p:spPr>
          <a:xfrm>
            <a:off x="472276" y="1083663"/>
            <a:ext cx="4758328" cy="3343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0C9A7-966D-0B1C-7100-86973CD0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Soil and leachate 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133A2-3157-7970-E226-FD7F915D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</p:spPr>
        <p:txBody>
          <a:bodyPr/>
          <a:lstStyle/>
          <a:p>
            <a:r>
              <a:rPr lang="en-GB"/>
              <a:t>Korz et 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90C4C-EA34-1F96-905F-47979A26C285}"/>
              </a:ext>
            </a:extLst>
          </p:cNvPr>
          <p:cNvSpPr txBox="1"/>
          <p:nvPr/>
        </p:nvSpPr>
        <p:spPr>
          <a:xfrm>
            <a:off x="503808" y="4427422"/>
            <a:ext cx="7717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Fig. 4: </a:t>
            </a:r>
            <a:r>
              <a:rPr lang="en-GB" sz="1000" dirty="0"/>
              <a:t>Soil and leachate pH compared to non-treated soil. Error bars indicate the standard deviation of three column replicates. </a:t>
            </a:r>
            <a:br>
              <a:rPr lang="en-GB" sz="1000" dirty="0"/>
            </a:br>
            <a:r>
              <a:rPr lang="en-GB" sz="1000" dirty="0"/>
              <a:t>Statistical differences are </a:t>
            </a:r>
            <a:r>
              <a:rPr lang="en-GB" sz="1000" dirty="0" err="1"/>
              <a:t>analyzed</a:t>
            </a:r>
            <a:r>
              <a:rPr lang="en-GB" sz="1000" dirty="0"/>
              <a:t> by a Dunnett test comparing the values to the untreated reference group via a t-test. </a:t>
            </a:r>
            <a:br>
              <a:rPr lang="en-GB" sz="1000" dirty="0"/>
            </a:br>
            <a:r>
              <a:rPr lang="en-GB" sz="1000" b="1" dirty="0"/>
              <a:t>C</a:t>
            </a:r>
            <a:r>
              <a:rPr lang="en-GB" sz="1000" dirty="0"/>
              <a:t>=Control, </a:t>
            </a:r>
            <a:r>
              <a:rPr lang="en-GB" sz="1000" b="1" dirty="0"/>
              <a:t>DF</a:t>
            </a:r>
            <a:r>
              <a:rPr lang="en-GB" sz="1000" dirty="0"/>
              <a:t>=</a:t>
            </a:r>
            <a:r>
              <a:rPr lang="en-GB" sz="1000" dirty="0" err="1"/>
              <a:t>Dornfelder</a:t>
            </a:r>
            <a:r>
              <a:rPr lang="en-GB" sz="1000" dirty="0"/>
              <a:t>, </a:t>
            </a:r>
            <a:r>
              <a:rPr lang="en-GB" sz="1000" b="1" dirty="0"/>
              <a:t>RS</a:t>
            </a:r>
            <a:r>
              <a:rPr lang="en-GB" sz="1000" dirty="0"/>
              <a:t>=Riesling, </a:t>
            </a:r>
            <a:r>
              <a:rPr lang="en-GB" sz="1000" b="1" dirty="0"/>
              <a:t>PN</a:t>
            </a:r>
            <a:r>
              <a:rPr lang="en-GB" sz="1000" dirty="0"/>
              <a:t>=Pinot noir, </a:t>
            </a:r>
            <a:r>
              <a:rPr lang="en-GB" sz="1000" b="1" dirty="0"/>
              <a:t>PB</a:t>
            </a:r>
            <a:r>
              <a:rPr lang="en-GB" sz="1000" dirty="0"/>
              <a:t>=Pinot </a:t>
            </a:r>
            <a:r>
              <a:rPr lang="en-GB" sz="1000" dirty="0" err="1"/>
              <a:t>blanc</a:t>
            </a:r>
            <a:br>
              <a:rPr lang="en-GB" sz="1000" dirty="0"/>
            </a:br>
            <a:r>
              <a:rPr lang="en-GB" sz="1000" dirty="0"/>
              <a:t>Significant differences are indicated as: </a:t>
            </a:r>
            <a:r>
              <a:rPr lang="en-GB" sz="1000" b="1" dirty="0"/>
              <a:t>ns</a:t>
            </a:r>
            <a:r>
              <a:rPr lang="en-GB" sz="1000" dirty="0"/>
              <a:t>: p &gt; 0.05, </a:t>
            </a:r>
            <a:r>
              <a:rPr lang="en-GB" sz="1000" b="1" dirty="0"/>
              <a:t>*</a:t>
            </a:r>
            <a:r>
              <a:rPr lang="en-GB" sz="1000" dirty="0"/>
              <a:t>: p &lt;= 0.05, </a:t>
            </a:r>
            <a:r>
              <a:rPr lang="en-GB" sz="1000" b="1" dirty="0"/>
              <a:t>**</a:t>
            </a:r>
            <a:r>
              <a:rPr lang="en-GB" sz="1000" dirty="0"/>
              <a:t>: p &lt;= 0.01, </a:t>
            </a:r>
            <a:r>
              <a:rPr lang="en-GB" sz="1000" b="1" dirty="0"/>
              <a:t>***</a:t>
            </a:r>
            <a:r>
              <a:rPr lang="en-GB" sz="1000" dirty="0"/>
              <a:t>: p &lt;= 0.001, </a:t>
            </a:r>
            <a:r>
              <a:rPr lang="en-GB" sz="1000" b="1" dirty="0"/>
              <a:t>****</a:t>
            </a:r>
            <a:r>
              <a:rPr lang="en-GB" sz="1000" dirty="0"/>
              <a:t>: p &lt;= 0.0001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5913D8-0C14-A715-8DDD-AC832E562E4A}"/>
              </a:ext>
            </a:extLst>
          </p:cNvPr>
          <p:cNvGrpSpPr/>
          <p:nvPr/>
        </p:nvGrpSpPr>
        <p:grpSpPr>
          <a:xfrm>
            <a:off x="3930568" y="1054482"/>
            <a:ext cx="3440238" cy="2727444"/>
            <a:chOff x="4801588" y="21110"/>
            <a:chExt cx="3131265" cy="45954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024264F-0567-1020-007A-1B61E0572E81}"/>
                </a:ext>
              </a:extLst>
            </p:cNvPr>
            <p:cNvSpPr/>
            <p:nvPr/>
          </p:nvSpPr>
          <p:spPr>
            <a:xfrm>
              <a:off x="4801588" y="21110"/>
              <a:ext cx="420209" cy="4595415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FC2EC8D-5A88-7D6C-44C5-BAC8A4CBF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1797" y="968516"/>
              <a:ext cx="935353" cy="1281504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279162-7D15-16C8-4EE9-83243519B1B2}"/>
                </a:ext>
              </a:extLst>
            </p:cNvPr>
            <p:cNvSpPr txBox="1"/>
            <p:nvPr/>
          </p:nvSpPr>
          <p:spPr>
            <a:xfrm>
              <a:off x="6204909" y="406080"/>
              <a:ext cx="1727944" cy="88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DF </a:t>
              </a:r>
              <a:r>
                <a:rPr lang="en-GB" sz="1400" b="1" dirty="0"/>
                <a:t>increased</a:t>
              </a:r>
              <a:r>
                <a:rPr lang="en-GB" sz="1400" dirty="0"/>
                <a:t> the pH in the vineyard soil</a:t>
              </a:r>
              <a:endParaRPr lang="en-GB" sz="14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D0C96A-5820-EAE4-B268-01575DE9EA3C}"/>
              </a:ext>
            </a:extLst>
          </p:cNvPr>
          <p:cNvGrpSpPr/>
          <p:nvPr/>
        </p:nvGrpSpPr>
        <p:grpSpPr>
          <a:xfrm>
            <a:off x="2736056" y="2427009"/>
            <a:ext cx="5268584" cy="1579800"/>
            <a:chOff x="2736056" y="2427009"/>
            <a:chExt cx="5268584" cy="15798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178B5EF-B8EF-E940-E796-5311BD107682}"/>
                </a:ext>
              </a:extLst>
            </p:cNvPr>
            <p:cNvSpPr/>
            <p:nvPr/>
          </p:nvSpPr>
          <p:spPr>
            <a:xfrm>
              <a:off x="2736056" y="3160424"/>
              <a:ext cx="2808312" cy="846385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473DDEF-04A7-93AC-57D9-BEEE916BAE64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5390828" y="2796341"/>
              <a:ext cx="715366" cy="542990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D00AFA-CBEF-0E77-13F2-8CB91B9DF53B}"/>
                </a:ext>
              </a:extLst>
            </p:cNvPr>
            <p:cNvSpPr txBox="1"/>
            <p:nvPr/>
          </p:nvSpPr>
          <p:spPr>
            <a:xfrm>
              <a:off x="6106194" y="2427009"/>
              <a:ext cx="18984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 two cases </a:t>
              </a:r>
              <a:r>
                <a:rPr lang="en-GB" sz="1400" b="1" dirty="0"/>
                <a:t>leachate pH was decreased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ACE1A5-9545-BB3A-581A-26600178A419}"/>
              </a:ext>
            </a:extLst>
          </p:cNvPr>
          <p:cNvGrpSpPr/>
          <p:nvPr/>
        </p:nvGrpSpPr>
        <p:grpSpPr>
          <a:xfrm>
            <a:off x="6742113" y="2076591"/>
            <a:ext cx="2800859" cy="1512168"/>
            <a:chOff x="6742113" y="2076591"/>
            <a:chExt cx="2800859" cy="151216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42B2BF-3188-07D6-17A0-9D88944281DE}"/>
                </a:ext>
              </a:extLst>
            </p:cNvPr>
            <p:cNvCxnSpPr>
              <a:cxnSpLocks/>
            </p:cNvCxnSpPr>
            <p:nvPr/>
          </p:nvCxnSpPr>
          <p:spPr>
            <a:xfrm>
              <a:off x="8390844" y="2081734"/>
              <a:ext cx="15359" cy="1507025"/>
            </a:xfrm>
            <a:prstGeom prst="line">
              <a:avLst/>
            </a:prstGeom>
            <a:ln w="19050">
              <a:solidFill>
                <a:srgbClr val="04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066EEEC-CFB1-D8B5-B8D2-0D324054E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2113" y="2076591"/>
              <a:ext cx="1664090" cy="5143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BB66B6C-52BC-01D5-6213-32983EC138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2113" y="3583616"/>
              <a:ext cx="1679449" cy="5143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42768-D3A1-D0D0-1704-361A0C7F9BC1}"/>
                </a:ext>
              </a:extLst>
            </p:cNvPr>
            <p:cNvSpPr txBox="1"/>
            <p:nvPr/>
          </p:nvSpPr>
          <p:spPr>
            <a:xfrm>
              <a:off x="8390844" y="2452006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Leachate pH </a:t>
              </a:r>
              <a:r>
                <a:rPr lang="en-GB" sz="1400" b="1" dirty="0"/>
                <a:t>higher</a:t>
              </a:r>
              <a:r>
                <a:rPr lang="en-GB" sz="1400" dirty="0"/>
                <a:t> than soil pH</a:t>
              </a:r>
              <a:endParaRPr lang="en-GB" sz="1400" b="1" dirty="0"/>
            </a:p>
          </p:txBody>
        </p:sp>
      </p:grp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CD8AFB9-6CCF-09E5-34CA-AE329B83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AE7E14-FB11-8A0E-91D9-84A904B1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7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2B6F-1487-4A9E-B0C0-976542E5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Total polyphenolic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55F2B-B0DC-A5BA-FBFE-EF54E0F2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</p:spPr>
        <p:txBody>
          <a:bodyPr/>
          <a:lstStyle/>
          <a:p>
            <a:r>
              <a:rPr lang="en-GB"/>
              <a:t>Korz et 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C6643-13EE-9C41-2E4A-B080A3AE6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" r="-1"/>
          <a:stretch/>
        </p:blipFill>
        <p:spPr>
          <a:xfrm>
            <a:off x="612676" y="1162282"/>
            <a:ext cx="4436476" cy="3118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6739F-8348-E4A0-A191-383FF2238C24}"/>
              </a:ext>
            </a:extLst>
          </p:cNvPr>
          <p:cNvSpPr txBox="1"/>
          <p:nvPr/>
        </p:nvSpPr>
        <p:spPr>
          <a:xfrm>
            <a:off x="359793" y="4280315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Fig. 5: </a:t>
            </a:r>
            <a:r>
              <a:rPr lang="en-US" sz="1000" dirty="0"/>
              <a:t>: TPC in three different soil depths, leachate and total content. Vertical lines indicate the mass balance between </a:t>
            </a:r>
            <a:br>
              <a:rPr lang="en-US" sz="1000" dirty="0"/>
            </a:br>
            <a:r>
              <a:rPr lang="en-US" sz="1000" dirty="0"/>
              <a:t>leaching and maximum aqueous extractable TPC of fresh GP (rainwater experiment). Points indicate the recovery (%) </a:t>
            </a:r>
            <a:br>
              <a:rPr lang="en-US" sz="1000" dirty="0"/>
            </a:br>
            <a:r>
              <a:rPr lang="en-US" sz="1000" dirty="0"/>
              <a:t>between total and soil water extractable TPC. Mean values of the total content were set to 100%. Numbers indicate the </a:t>
            </a:r>
            <a:br>
              <a:rPr lang="en-US" sz="1000" dirty="0"/>
            </a:br>
            <a:r>
              <a:rPr lang="en-US" sz="1000" dirty="0"/>
              <a:t>recovery (%) of soil water-extractable content based on maximum aqueous-extractable TPC. Blank treatments were subtracted from GP treatments. </a:t>
            </a:r>
            <a:endParaRPr lang="en-GB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665DAD-5027-8103-EAFC-F82124EC63A0}"/>
              </a:ext>
            </a:extLst>
          </p:cNvPr>
          <p:cNvGrpSpPr/>
          <p:nvPr/>
        </p:nvGrpSpPr>
        <p:grpSpPr>
          <a:xfrm>
            <a:off x="4469159" y="1257969"/>
            <a:ext cx="3438814" cy="2727444"/>
            <a:chOff x="4801588" y="21110"/>
            <a:chExt cx="3129969" cy="45954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6D32B5-6169-F6D8-5D41-EA555A1AC720}"/>
                </a:ext>
              </a:extLst>
            </p:cNvPr>
            <p:cNvSpPr/>
            <p:nvPr/>
          </p:nvSpPr>
          <p:spPr>
            <a:xfrm>
              <a:off x="4801588" y="21110"/>
              <a:ext cx="420209" cy="4595415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B9E869-DD44-48F1-AD8F-EFB673F2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1797" y="1835200"/>
              <a:ext cx="981816" cy="414821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FA4859-CA4C-612D-B916-F350EECB1B60}"/>
                </a:ext>
              </a:extLst>
            </p:cNvPr>
            <p:cNvSpPr txBox="1"/>
            <p:nvPr/>
          </p:nvSpPr>
          <p:spPr>
            <a:xfrm>
              <a:off x="6203613" y="1394418"/>
              <a:ext cx="1727944" cy="88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Lowest</a:t>
              </a:r>
              <a:r>
                <a:rPr lang="en-GB" sz="1400" dirty="0"/>
                <a:t> recovery in the vineyard soil</a:t>
              </a:r>
              <a:endParaRPr lang="en-GB" sz="14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027AC0-505A-F083-D420-74ACDB921308}"/>
              </a:ext>
            </a:extLst>
          </p:cNvPr>
          <p:cNvGrpSpPr/>
          <p:nvPr/>
        </p:nvGrpSpPr>
        <p:grpSpPr>
          <a:xfrm>
            <a:off x="1727944" y="2868795"/>
            <a:ext cx="6368388" cy="820908"/>
            <a:chOff x="2167853" y="2478383"/>
            <a:chExt cx="5796433" cy="13831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13F98C-33B3-96CA-CFA8-CD62EF801B82}"/>
                </a:ext>
              </a:extLst>
            </p:cNvPr>
            <p:cNvSpPr/>
            <p:nvPr/>
          </p:nvSpPr>
          <p:spPr>
            <a:xfrm>
              <a:off x="2167853" y="2478383"/>
              <a:ext cx="1823044" cy="930728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0F19E47-71BF-E3F1-61EC-07A1643517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68538" y="2996742"/>
              <a:ext cx="2097307" cy="242493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5156C6-3DAF-6C46-7898-53C7E55B36C3}"/>
                </a:ext>
              </a:extLst>
            </p:cNvPr>
            <p:cNvSpPr txBox="1"/>
            <p:nvPr/>
          </p:nvSpPr>
          <p:spPr>
            <a:xfrm>
              <a:off x="6236342" y="2616955"/>
              <a:ext cx="1727944" cy="1244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Highest </a:t>
              </a:r>
              <a:r>
                <a:rPr lang="en-GB" sz="1400" dirty="0"/>
                <a:t>recovery in the RS treated ref. soils</a:t>
              </a:r>
              <a:endParaRPr lang="en-GB" sz="140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D599A3-B4A0-E94E-7F8E-15D71E96671B}"/>
              </a:ext>
            </a:extLst>
          </p:cNvPr>
          <p:cNvGrpSpPr/>
          <p:nvPr/>
        </p:nvGrpSpPr>
        <p:grpSpPr>
          <a:xfrm>
            <a:off x="1302232" y="1146622"/>
            <a:ext cx="6333853" cy="552400"/>
            <a:chOff x="2167853" y="2478383"/>
            <a:chExt cx="5765000" cy="9307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82B979-89AB-AC72-3F13-DF263CFEBBB1}"/>
                </a:ext>
              </a:extLst>
            </p:cNvPr>
            <p:cNvSpPr/>
            <p:nvPr/>
          </p:nvSpPr>
          <p:spPr>
            <a:xfrm>
              <a:off x="2167853" y="2478383"/>
              <a:ext cx="1823044" cy="930728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515248A-D715-EA3D-5E72-7B4987979DEB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4068538" y="2961544"/>
              <a:ext cx="2136372" cy="35197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D181AA-3F92-C854-F6BE-588E06DB1AB0}"/>
                </a:ext>
              </a:extLst>
            </p:cNvPr>
            <p:cNvSpPr txBox="1"/>
            <p:nvPr/>
          </p:nvSpPr>
          <p:spPr>
            <a:xfrm>
              <a:off x="6204909" y="2520762"/>
              <a:ext cx="1727944" cy="88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Highest </a:t>
              </a:r>
              <a:r>
                <a:rPr lang="en-GB" sz="1400" dirty="0"/>
                <a:t>recovery in the upper soil layer</a:t>
              </a:r>
              <a:endParaRPr lang="en-GB" sz="1400" b="1" dirty="0"/>
            </a:p>
          </p:txBody>
        </p:sp>
      </p:grp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BC6B7DC-694C-7BBF-47A8-1C3BB0F9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104CDCF-C4AA-6D1B-7CFF-03B5EB95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3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6019-A519-3DD7-BB80-03D4E8F8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Soil content after pomace treatment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6683E-2A06-A05B-91EB-3F6A310F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D9A59-51DF-0FFA-B81F-1E345B9D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Korz et al.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6ACD6-D151-4C8E-618C-24E15490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805-A7F6-4F62-AFA6-4FA47C9A5F62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B97C91C-55C5-F57D-FBCE-21023BA29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19468"/>
              </p:ext>
            </p:extLst>
          </p:nvPr>
        </p:nvGraphicFramePr>
        <p:xfrm>
          <a:off x="611533" y="1323975"/>
          <a:ext cx="8857557" cy="361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197">
                  <a:extLst>
                    <a:ext uri="{9D8B030D-6E8A-4147-A177-3AD203B41FA5}">
                      <a16:colId xmlns:a16="http://schemas.microsoft.com/office/drawing/2014/main" val="1579538210"/>
                    </a:ext>
                  </a:extLst>
                </a:gridCol>
                <a:gridCol w="1882090">
                  <a:extLst>
                    <a:ext uri="{9D8B030D-6E8A-4147-A177-3AD203B41FA5}">
                      <a16:colId xmlns:a16="http://schemas.microsoft.com/office/drawing/2014/main" val="574875590"/>
                    </a:ext>
                  </a:extLst>
                </a:gridCol>
                <a:gridCol w="1882090">
                  <a:extLst>
                    <a:ext uri="{9D8B030D-6E8A-4147-A177-3AD203B41FA5}">
                      <a16:colId xmlns:a16="http://schemas.microsoft.com/office/drawing/2014/main" val="498958084"/>
                    </a:ext>
                  </a:extLst>
                </a:gridCol>
                <a:gridCol w="1882090">
                  <a:extLst>
                    <a:ext uri="{9D8B030D-6E8A-4147-A177-3AD203B41FA5}">
                      <a16:colId xmlns:a16="http://schemas.microsoft.com/office/drawing/2014/main" val="1822955440"/>
                    </a:ext>
                  </a:extLst>
                </a:gridCol>
                <a:gridCol w="1882090">
                  <a:extLst>
                    <a:ext uri="{9D8B030D-6E8A-4147-A177-3AD203B41FA5}">
                      <a16:colId xmlns:a16="http://schemas.microsoft.com/office/drawing/2014/main" val="2777545758"/>
                    </a:ext>
                  </a:extLst>
                </a:gridCol>
              </a:tblGrid>
              <a:tr h="4151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TPC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pH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49385"/>
                  </a:ext>
                </a:extLst>
              </a:tr>
              <a:tr h="133065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Soil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No effect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(Exception: Increased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in Sand-PB)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No effect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Silt &lt; Sand,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Lower &lt; Upper,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No effect of GP variety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effect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(Exception: Increased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Vineyard-DF)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07158"/>
                  </a:ext>
                </a:extLst>
              </a:tr>
              <a:tr h="163773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Leachate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increased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RS&lt;PB&lt;PN&lt;DF,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No effect of soil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↓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decreased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Red &lt; White,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No effect of soil type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DF&lt;PN&lt;PB&lt;RS,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No effect of soil type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No effect of GP and soil type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(Exception: Decreased in Vineyard-PB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02A-RS)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3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83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6019-A519-3DD7-BB80-03D4E8F8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Take home messages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6683E-2A06-A05B-91EB-3F6A310F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EGU General Assembly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D9A59-51DF-0FFA-B81F-1E345B9D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Korz et al.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6ACD6-D151-4C8E-618C-24E15490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805-A7F6-4F62-AFA6-4FA47C9A5F62}" type="slidenum">
              <a:rPr lang="de-DE" smtClean="0"/>
              <a:t>13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B422D-DBBB-4633-670A-182BF6BA86D0}"/>
              </a:ext>
            </a:extLst>
          </p:cNvPr>
          <p:cNvSpPr txBox="1"/>
          <p:nvPr/>
        </p:nvSpPr>
        <p:spPr>
          <a:xfrm>
            <a:off x="575816" y="1159708"/>
            <a:ext cx="9217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 and N are more mobile from white GP 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→ </a:t>
            </a:r>
            <a:r>
              <a:rPr lang="en-US" dirty="0"/>
              <a:t>water solubility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 is hardly retained, especially by sandy soils 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→ </a:t>
            </a:r>
            <a:r>
              <a:rPr lang="en-US" dirty="0"/>
              <a:t>C leaching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 input from GP is mainly due to mineralization and not due to initial leaching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→ Seasonality needs to be taken into consideration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 silty soils, polyphenols from GP are most relevant in the upper 10 cm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→ highest microbial activity → </a:t>
            </a:r>
            <a:r>
              <a:rPr lang="en-US" dirty="0"/>
              <a:t>need for incubation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Strong dependency on soil parameters 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→ </a:t>
            </a:r>
            <a:r>
              <a:rPr lang="en-US" dirty="0"/>
              <a:t>chemical stability (soil pH) and sorption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Soil buffer capacity stable against acid GP medium</a:t>
            </a:r>
          </a:p>
        </p:txBody>
      </p:sp>
    </p:spTree>
    <p:extLst>
      <p:ext uri="{BB962C8B-B14F-4D97-AF65-F5344CB8AC3E}">
        <p14:creationId xmlns:p14="http://schemas.microsoft.com/office/powerpoint/2010/main" val="158768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A33A-C102-39E8-51FA-69EB8601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Acknowledgements</a:t>
            </a:r>
          </a:p>
        </p:txBody>
      </p:sp>
      <p:pic>
        <p:nvPicPr>
          <p:cNvPr id="6" name="Picture 4" descr="Datei:Carl-Zeiss-Stiftung Logo.svg – Wikipedia">
            <a:extLst>
              <a:ext uri="{FF2B5EF4-FFF2-40B4-BE49-F238E27FC236}">
                <a16:creationId xmlns:a16="http://schemas.microsoft.com/office/drawing/2014/main" id="{D7022DD3-C45A-0CE2-8824-E13501E0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72" y="4276925"/>
            <a:ext cx="1224136" cy="70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5E38C-344B-2530-123F-C9E24E8057FA}"/>
              </a:ext>
            </a:extLst>
          </p:cNvPr>
          <p:cNvSpPr txBox="1"/>
          <p:nvPr/>
        </p:nvSpPr>
        <p:spPr>
          <a:xfrm>
            <a:off x="2426864" y="4303694"/>
            <a:ext cx="5225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project is being funded by </a:t>
            </a:r>
            <a:r>
              <a:rPr lang="en-US" sz="18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Carl-Zeiss-Foundation</a:t>
            </a:r>
            <a:r>
              <a:rPr lang="en-US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project number P2021-00-004</a:t>
            </a:r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43A6693-13C7-2B92-232C-73D9B637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A0B62C-684B-76FF-2447-D61DE5ED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4875" y="5256213"/>
            <a:ext cx="3190875" cy="301625"/>
          </a:xfrm>
        </p:spPr>
        <p:txBody>
          <a:bodyPr/>
          <a:lstStyle/>
          <a:p>
            <a:r>
              <a:rPr lang="de-DE" dirty="0"/>
              <a:t>Korz et al.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96F8856-BC91-2801-B202-16E87C95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14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5E8D0-9FCB-69C7-530C-3A2B2C2E3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27453" r="10336" b="9868"/>
          <a:stretch/>
        </p:blipFill>
        <p:spPr>
          <a:xfrm>
            <a:off x="4463676" y="1244355"/>
            <a:ext cx="3348000" cy="1934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882F85-76D6-C8F2-048C-FB8050BF89AE}"/>
              </a:ext>
            </a:extLst>
          </p:cNvPr>
          <p:cNvSpPr txBox="1"/>
          <p:nvPr/>
        </p:nvSpPr>
        <p:spPr>
          <a:xfrm>
            <a:off x="4392240" y="3177739"/>
            <a:ext cx="5257156" cy="95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Department of Chemistry</a:t>
            </a:r>
            <a:br>
              <a:rPr lang="en-US" sz="1400" dirty="0"/>
            </a:br>
            <a:r>
              <a:rPr lang="en-US" sz="1400" dirty="0"/>
              <a:t>Division of Food Chemistry and Toxicology</a:t>
            </a:r>
            <a:endParaRPr lang="en-US" sz="14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https://chem.rptu.de/ags/ag-richling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CC5441-5210-1BCE-6C25-D0FC388A73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27978" r="13632" b="13435"/>
          <a:stretch/>
        </p:blipFill>
        <p:spPr>
          <a:xfrm>
            <a:off x="497327" y="1245222"/>
            <a:ext cx="3348000" cy="1932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BA07DD-7E0D-BDFC-54DA-0F6AAE935231}"/>
              </a:ext>
            </a:extLst>
          </p:cNvPr>
          <p:cNvSpPr txBox="1"/>
          <p:nvPr/>
        </p:nvSpPr>
        <p:spPr>
          <a:xfrm>
            <a:off x="431800" y="3177312"/>
            <a:ext cx="3340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Institute for Environmental Sciences</a:t>
            </a:r>
          </a:p>
          <a:p>
            <a:r>
              <a:rPr lang="en-US" sz="1400" dirty="0"/>
              <a:t>Working Group of Soil Chemistry</a:t>
            </a:r>
          </a:p>
          <a:p>
            <a:r>
              <a:rPr lang="en-US" sz="1400" dirty="0">
                <a:hlinkClick r:id="rId6"/>
              </a:rPr>
              <a:t>https://nuw.rptu.de/ags/uchemie</a:t>
            </a:r>
            <a:endParaRPr lang="en-US" sz="1400" dirty="0"/>
          </a:p>
          <a:p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55997-FE9D-2840-CEC2-22D39703234A}"/>
              </a:ext>
            </a:extLst>
          </p:cNvPr>
          <p:cNvCxnSpPr>
            <a:cxnSpLocks/>
          </p:cNvCxnSpPr>
          <p:nvPr/>
        </p:nvCxnSpPr>
        <p:spPr>
          <a:xfrm>
            <a:off x="497327" y="4059411"/>
            <a:ext cx="7314349" cy="0"/>
          </a:xfrm>
          <a:prstGeom prst="line">
            <a:avLst/>
          </a:prstGeom>
          <a:ln>
            <a:solidFill>
              <a:srgbClr val="042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36E2D71-1E6F-C1C9-EB0C-596A2E677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38" y="1816017"/>
            <a:ext cx="1416097" cy="17606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F76289-E61C-4D92-9A1D-078E32D6D4E8}"/>
              </a:ext>
            </a:extLst>
          </p:cNvPr>
          <p:cNvSpPr txBox="1"/>
          <p:nvPr/>
        </p:nvSpPr>
        <p:spPr>
          <a:xfrm>
            <a:off x="8525903" y="1426153"/>
            <a:ext cx="3340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Contact: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21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1358-A489-D54B-BBBA-5675A3A8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ed Hat Text (Headings)"/>
              </a:rPr>
              <a:t>Relevance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4FBB9-FCC5-DD74-5F9D-142CAAFC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FB182-7760-A689-96D9-0455DDD9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Korz et al.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46593-14BE-AA6D-7231-18C2968E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805-A7F6-4F62-AFA6-4FA47C9A5F62}" type="slidenum">
              <a:rPr lang="de-DE" smtClean="0"/>
              <a:t>2</a:t>
            </a:fld>
            <a:endParaRPr lang="de-DE"/>
          </a:p>
        </p:txBody>
      </p:sp>
      <p:pic>
        <p:nvPicPr>
          <p:cNvPr id="8" name="Picture 2" descr="C:\Users\korz\Nextcloud2\2022_03_07_Elution\Pictures\IMG_20221010_170912.jpg">
            <a:extLst>
              <a:ext uri="{FF2B5EF4-FFF2-40B4-BE49-F238E27FC236}">
                <a16:creationId xmlns:a16="http://schemas.microsoft.com/office/drawing/2014/main" id="{5237347C-6584-F73C-A64F-B481C925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34601" y="1864931"/>
            <a:ext cx="5039544" cy="25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AEC5F7-15EC-0EA7-43F5-7BF9E3E48903}"/>
              </a:ext>
            </a:extLst>
          </p:cNvPr>
          <p:cNvSpPr txBox="1"/>
          <p:nvPr/>
        </p:nvSpPr>
        <p:spPr>
          <a:xfrm>
            <a:off x="431800" y="1366046"/>
            <a:ext cx="543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Calibri" panose="020F0502020204030204" pitchFamily="34" charset="0"/>
              </a:rPr>
              <a:t>Use of grape pomace (GP) as an organic fertilizer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A46AE5-9A69-EF5A-DBCA-ED1E673E5708}"/>
              </a:ext>
            </a:extLst>
          </p:cNvPr>
          <p:cNvSpPr/>
          <p:nvPr/>
        </p:nvSpPr>
        <p:spPr>
          <a:xfrm>
            <a:off x="6444679" y="3184151"/>
            <a:ext cx="3204145" cy="145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70D8E9-B786-B1BD-D230-AA1AB65154C6}"/>
              </a:ext>
            </a:extLst>
          </p:cNvPr>
          <p:cNvGrpSpPr/>
          <p:nvPr/>
        </p:nvGrpSpPr>
        <p:grpSpPr>
          <a:xfrm>
            <a:off x="3967114" y="2721511"/>
            <a:ext cx="5825726" cy="1788466"/>
            <a:chOff x="3967114" y="2721511"/>
            <a:chExt cx="5825726" cy="17884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593604-01A4-BBD4-49FE-5AF6513F3385}"/>
                </a:ext>
              </a:extLst>
            </p:cNvPr>
            <p:cNvSpPr txBox="1"/>
            <p:nvPr/>
          </p:nvSpPr>
          <p:spPr>
            <a:xfrm>
              <a:off x="6516148" y="3309648"/>
              <a:ext cx="32766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cs typeface="Calibri" panose="020F0502020204030204" pitchFamily="34" charset="0"/>
                </a:rPr>
                <a:t>→</a:t>
              </a:r>
              <a:r>
                <a:rPr lang="en-GB" dirty="0">
                  <a:cs typeface="Calibri" panose="020F0502020204030204" pitchFamily="34" charset="0"/>
                </a:rPr>
                <a:t> Wide C/N ratio</a:t>
              </a:r>
            </a:p>
            <a:p>
              <a:r>
                <a:rPr lang="en-GB" b="1" dirty="0">
                  <a:cs typeface="Calibri" panose="020F0502020204030204" pitchFamily="34" charset="0"/>
                </a:rPr>
                <a:t>→</a:t>
              </a:r>
              <a:r>
                <a:rPr lang="en-GB" dirty="0">
                  <a:cs typeface="Calibri" panose="020F0502020204030204" pitchFamily="34" charset="0"/>
                </a:rPr>
                <a:t> </a:t>
              </a:r>
              <a:r>
                <a:rPr lang="en-GB" dirty="0"/>
                <a:t>Rich in phenolics</a:t>
              </a:r>
            </a:p>
            <a:p>
              <a:r>
                <a:rPr lang="en-GB" b="1" dirty="0">
                  <a:cs typeface="Calibri" panose="020F0502020204030204" pitchFamily="34" charset="0"/>
                </a:rPr>
                <a:t>→</a:t>
              </a:r>
              <a:r>
                <a:rPr lang="en-GB" dirty="0">
                  <a:cs typeface="Calibri" panose="020F0502020204030204" pitchFamily="34" charset="0"/>
                </a:rPr>
                <a:t> </a:t>
              </a:r>
              <a:r>
                <a:rPr lang="en-GB" dirty="0"/>
                <a:t>Low pH</a:t>
              </a:r>
              <a:br>
                <a:rPr lang="en-GB" dirty="0"/>
              </a:br>
              <a:r>
                <a:rPr lang="en-GB" b="1" dirty="0">
                  <a:cs typeface="Calibri" panose="020F0502020204030204" pitchFamily="34" charset="0"/>
                </a:rPr>
                <a:t>→</a:t>
              </a:r>
              <a:r>
                <a:rPr lang="en-GB" dirty="0">
                  <a:cs typeface="Calibri" panose="020F0502020204030204" pitchFamily="34" charset="0"/>
                </a:rPr>
                <a:t> </a:t>
              </a:r>
              <a:r>
                <a:rPr lang="en-GB" dirty="0"/>
                <a:t>Seasonality depended</a:t>
              </a:r>
            </a:p>
          </p:txBody>
        </p: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8249E548-E300-D376-2340-34954F75D315}"/>
                </a:ext>
              </a:extLst>
            </p:cNvPr>
            <p:cNvSpPr/>
            <p:nvPr/>
          </p:nvSpPr>
          <p:spPr>
            <a:xfrm>
              <a:off x="6299361" y="2935979"/>
              <a:ext cx="656539" cy="471239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53BC0D-926A-F149-60B9-FEC26C40AB5B}"/>
                </a:ext>
              </a:extLst>
            </p:cNvPr>
            <p:cNvSpPr txBox="1"/>
            <p:nvPr/>
          </p:nvSpPr>
          <p:spPr>
            <a:xfrm>
              <a:off x="7718482" y="2721511"/>
              <a:ext cx="656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cs typeface="Calibri" panose="020F0502020204030204" pitchFamily="34" charset="0"/>
                </a:rPr>
                <a:t>but</a:t>
              </a:r>
              <a:endParaRPr lang="en-GB" b="1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DFE5280-9032-E4F7-66CF-8D179FB8F252}"/>
                </a:ext>
              </a:extLst>
            </p:cNvPr>
            <p:cNvCxnSpPr>
              <a:cxnSpLocks/>
            </p:cNvCxnSpPr>
            <p:nvPr/>
          </p:nvCxnSpPr>
          <p:spPr>
            <a:xfrm>
              <a:off x="3967114" y="3075633"/>
              <a:ext cx="2220154" cy="234015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B3A65B6-E1E5-6577-FFF7-E634ABC883D3}"/>
              </a:ext>
            </a:extLst>
          </p:cNvPr>
          <p:cNvSpPr/>
          <p:nvPr/>
        </p:nvSpPr>
        <p:spPr>
          <a:xfrm>
            <a:off x="6492402" y="1467123"/>
            <a:ext cx="3300438" cy="131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62E630-F431-61A5-B0C2-9355CF18F48C}"/>
              </a:ext>
            </a:extLst>
          </p:cNvPr>
          <p:cNvGrpSpPr/>
          <p:nvPr/>
        </p:nvGrpSpPr>
        <p:grpSpPr>
          <a:xfrm>
            <a:off x="3720134" y="1150908"/>
            <a:ext cx="6157256" cy="2040387"/>
            <a:chOff x="3720134" y="1150908"/>
            <a:chExt cx="6157256" cy="20403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61BCFE-6491-1DD5-52FB-24A7565F8327}"/>
                </a:ext>
              </a:extLst>
            </p:cNvPr>
            <p:cNvSpPr txBox="1"/>
            <p:nvPr/>
          </p:nvSpPr>
          <p:spPr>
            <a:xfrm>
              <a:off x="6516148" y="1705317"/>
              <a:ext cx="33612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cs typeface="Calibri" panose="020F0502020204030204" pitchFamily="34" charset="0"/>
                </a:rPr>
                <a:t>→</a:t>
              </a:r>
              <a:r>
                <a:rPr lang="en-GB" dirty="0">
                  <a:cs typeface="Calibri" panose="020F0502020204030204" pitchFamily="34" charset="0"/>
                </a:rPr>
                <a:t> Rich in nutrients (N,P,K)</a:t>
              </a:r>
              <a:br>
                <a:rPr lang="en-GB" dirty="0">
                  <a:cs typeface="Calibri" panose="020F0502020204030204" pitchFamily="34" charset="0"/>
                </a:rPr>
              </a:br>
              <a:r>
                <a:rPr lang="en-GB" b="1" dirty="0">
                  <a:cs typeface="Calibri" panose="020F0502020204030204" pitchFamily="34" charset="0"/>
                </a:rPr>
                <a:t>→</a:t>
              </a:r>
              <a:r>
                <a:rPr lang="en-GB" dirty="0">
                  <a:cs typeface="Calibri" panose="020F0502020204030204" pitchFamily="34" charset="0"/>
                </a:rPr>
                <a:t> Cheap and readily available</a:t>
              </a:r>
            </a:p>
            <a:p>
              <a:r>
                <a:rPr lang="en-GB" b="1" dirty="0">
                  <a:cs typeface="Calibri" panose="020F0502020204030204" pitchFamily="34" charset="0"/>
                </a:rPr>
                <a:t>→</a:t>
              </a:r>
              <a:r>
                <a:rPr lang="en-GB" dirty="0">
                  <a:cs typeface="Calibri" panose="020F0502020204030204" pitchFamily="34" charset="0"/>
                </a:rPr>
                <a:t> Closing nutrient cycles </a:t>
              </a:r>
            </a:p>
          </p:txBody>
        </p:sp>
        <p:sp>
          <p:nvSpPr>
            <p:cNvPr id="11" name="Plus Sign 10">
              <a:extLst>
                <a:ext uri="{FF2B5EF4-FFF2-40B4-BE49-F238E27FC236}">
                  <a16:creationId xmlns:a16="http://schemas.microsoft.com/office/drawing/2014/main" id="{34537F5D-2EF3-ED61-0924-944B1985DB80}"/>
                </a:ext>
              </a:extLst>
            </p:cNvPr>
            <p:cNvSpPr/>
            <p:nvPr/>
          </p:nvSpPr>
          <p:spPr>
            <a:xfrm>
              <a:off x="6292319" y="1150908"/>
              <a:ext cx="670622" cy="615479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342DF8-B497-7BE2-C1AA-4A6B9358A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9242" y="1705317"/>
              <a:ext cx="2267782" cy="1370316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4DDD84-7524-0992-C8D5-8FC3E5C28A26}"/>
                </a:ext>
              </a:extLst>
            </p:cNvPr>
            <p:cNvSpPr/>
            <p:nvPr/>
          </p:nvSpPr>
          <p:spPr>
            <a:xfrm>
              <a:off x="3720134" y="3020645"/>
              <a:ext cx="287719" cy="170650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32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1358-A489-D54B-BBBA-5675A3A8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Relevance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4FBB9-FCC5-DD74-5F9D-142CAAFC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FB182-7760-A689-96D9-0455DDD9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Korz et al.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46593-14BE-AA6D-7231-18C2968E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805-A7F6-4F62-AFA6-4FA47C9A5F62}" type="slidenum">
              <a:rPr lang="de-DE" smtClean="0"/>
              <a:t>3</a:t>
            </a:fld>
            <a:endParaRPr lang="de-DE"/>
          </a:p>
        </p:txBody>
      </p:sp>
      <p:pic>
        <p:nvPicPr>
          <p:cNvPr id="8" name="Picture 2" descr="C:\Users\korz\Nextcloud2\2022_03_07_Elution\Pictures\IMG_20221010_170912.jpg">
            <a:extLst>
              <a:ext uri="{FF2B5EF4-FFF2-40B4-BE49-F238E27FC236}">
                <a16:creationId xmlns:a16="http://schemas.microsoft.com/office/drawing/2014/main" id="{5237347C-6584-F73C-A64F-B481C925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34601" y="1864931"/>
            <a:ext cx="5039544" cy="25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61BCFE-6491-1DD5-52FB-24A7565F8327}"/>
              </a:ext>
            </a:extLst>
          </p:cNvPr>
          <p:cNvSpPr txBox="1"/>
          <p:nvPr/>
        </p:nvSpPr>
        <p:spPr>
          <a:xfrm>
            <a:off x="6286241" y="1705317"/>
            <a:ext cx="35065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cs typeface="Calibri" panose="020F0502020204030204" pitchFamily="34" charset="0"/>
              </a:rPr>
              <a:t>→</a:t>
            </a:r>
            <a:r>
              <a:rPr lang="en-GB" dirty="0">
                <a:cs typeface="Calibri" panose="020F0502020204030204" pitchFamily="34" charset="0"/>
              </a:rPr>
              <a:t> Focus on industrial use of GP </a:t>
            </a:r>
          </a:p>
          <a:p>
            <a:pPr>
              <a:spcAft>
                <a:spcPts val="1200"/>
              </a:spcAft>
            </a:pPr>
            <a:r>
              <a:rPr lang="en-GB" b="1" dirty="0">
                <a:cs typeface="Calibri" panose="020F0502020204030204" pitchFamily="34" charset="0"/>
              </a:rPr>
              <a:t>→</a:t>
            </a:r>
            <a:r>
              <a:rPr lang="en-GB" dirty="0">
                <a:cs typeface="Calibri" panose="020F0502020204030204" pitchFamily="34" charset="0"/>
              </a:rPr>
              <a:t> Maximization of extraction efficacy</a:t>
            </a:r>
          </a:p>
          <a:p>
            <a:pPr>
              <a:spcAft>
                <a:spcPts val="1200"/>
              </a:spcAft>
            </a:pPr>
            <a:r>
              <a:rPr lang="en-GB" b="1" dirty="0">
                <a:cs typeface="Calibri" panose="020F0502020204030204" pitchFamily="34" charset="0"/>
              </a:rPr>
              <a:t>→</a:t>
            </a:r>
            <a:r>
              <a:rPr lang="en-GB" dirty="0">
                <a:cs typeface="Calibri" panose="020F0502020204030204" pitchFamily="34" charset="0"/>
              </a:rPr>
              <a:t> Environmentally relevant processes neglected</a:t>
            </a:r>
          </a:p>
          <a:p>
            <a:pPr>
              <a:spcAft>
                <a:spcPts val="1200"/>
              </a:spcAft>
            </a:pPr>
            <a:r>
              <a:rPr lang="en-GB" b="1" dirty="0">
                <a:cs typeface="Calibri" panose="020F0502020204030204" pitchFamily="34" charset="0"/>
              </a:rPr>
              <a:t>→</a:t>
            </a:r>
            <a:r>
              <a:rPr lang="en-GB" dirty="0">
                <a:cs typeface="Calibri" panose="020F0502020204030204" pitchFamily="34" charset="0"/>
              </a:rPr>
              <a:t> Nutrient mobility between varieties in different soil types is almost unknown</a:t>
            </a:r>
          </a:p>
          <a:p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3A65B6-E1E5-6577-FFF7-E634ABC883D3}"/>
              </a:ext>
            </a:extLst>
          </p:cNvPr>
          <p:cNvSpPr/>
          <p:nvPr/>
        </p:nvSpPr>
        <p:spPr>
          <a:xfrm>
            <a:off x="6286241" y="1515190"/>
            <a:ext cx="3029054" cy="2917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42F08D-0A56-0AB3-B860-0250687A5DF7}"/>
              </a:ext>
            </a:extLst>
          </p:cNvPr>
          <p:cNvGrpSpPr/>
          <p:nvPr/>
        </p:nvGrpSpPr>
        <p:grpSpPr>
          <a:xfrm>
            <a:off x="6026846" y="1259129"/>
            <a:ext cx="579128" cy="702567"/>
            <a:chOff x="6026846" y="1259129"/>
            <a:chExt cx="579128" cy="702567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7E7A157-47DB-AA7E-84FE-7508E1C0592F}"/>
                </a:ext>
              </a:extLst>
            </p:cNvPr>
            <p:cNvSpPr/>
            <p:nvPr/>
          </p:nvSpPr>
          <p:spPr>
            <a:xfrm rot="5253574">
              <a:off x="6123464" y="1162511"/>
              <a:ext cx="321264" cy="514500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487777-0CAA-BAAF-1BA7-784DA4F4901D}"/>
                </a:ext>
              </a:extLst>
            </p:cNvPr>
            <p:cNvSpPr/>
            <p:nvPr/>
          </p:nvSpPr>
          <p:spPr>
            <a:xfrm rot="1085885">
              <a:off x="6095555" y="1828900"/>
              <a:ext cx="115676" cy="1327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DAB35D14-F5C7-E0BC-7850-B058A8D9C5BF}"/>
                </a:ext>
              </a:extLst>
            </p:cNvPr>
            <p:cNvSpPr/>
            <p:nvPr/>
          </p:nvSpPr>
          <p:spPr>
            <a:xfrm rot="15897454">
              <a:off x="6192101" y="1390977"/>
              <a:ext cx="313245" cy="514500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FC5159-2811-4F0B-A394-2966E84C0ECC}"/>
                </a:ext>
              </a:extLst>
            </p:cNvPr>
            <p:cNvSpPr/>
            <p:nvPr/>
          </p:nvSpPr>
          <p:spPr>
            <a:xfrm rot="21213189">
              <a:off x="6317534" y="1506456"/>
              <a:ext cx="47198" cy="513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196801-2AC8-C199-E718-E48186EB8A2E}"/>
                </a:ext>
              </a:extLst>
            </p:cNvPr>
            <p:cNvSpPr/>
            <p:nvPr/>
          </p:nvSpPr>
          <p:spPr>
            <a:xfrm>
              <a:off x="6206790" y="1590675"/>
              <a:ext cx="216024" cy="1262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150776-C6B4-AE4A-735E-84CF29E0434B}"/>
              </a:ext>
            </a:extLst>
          </p:cNvPr>
          <p:cNvSpPr txBox="1"/>
          <p:nvPr/>
        </p:nvSpPr>
        <p:spPr>
          <a:xfrm>
            <a:off x="431800" y="1366046"/>
            <a:ext cx="543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Calibri" panose="020F0502020204030204" pitchFamily="34" charset="0"/>
              </a:rPr>
              <a:t>Use of grape pomace (GP) as an organic fertilizer</a:t>
            </a:r>
          </a:p>
        </p:txBody>
      </p:sp>
    </p:spTree>
    <p:extLst>
      <p:ext uri="{BB962C8B-B14F-4D97-AF65-F5344CB8AC3E}">
        <p14:creationId xmlns:p14="http://schemas.microsoft.com/office/powerpoint/2010/main" val="13844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02FDE-5C02-C99E-4537-6AAB2CF39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8" y="1345992"/>
            <a:ext cx="3300024" cy="3195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3969B-FAFA-CB21-A030-53D53A67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Pomace and soil sampling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A21BB-68EA-D8BC-EEE1-1E0EC858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</p:spPr>
        <p:txBody>
          <a:bodyPr/>
          <a:lstStyle/>
          <a:p>
            <a:r>
              <a:rPr lang="en-GB" dirty="0"/>
              <a:t>Korz et 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55906-7C88-2770-F48D-AC149A63D6E4}"/>
              </a:ext>
            </a:extLst>
          </p:cNvPr>
          <p:cNvSpPr txBox="1"/>
          <p:nvPr/>
        </p:nvSpPr>
        <p:spPr>
          <a:xfrm>
            <a:off x="509921" y="4652538"/>
            <a:ext cx="4402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Fig. 1: </a:t>
            </a:r>
            <a:r>
              <a:rPr lang="en-GB" sz="1000" dirty="0"/>
              <a:t>Sampling site (Map data: </a:t>
            </a:r>
            <a:r>
              <a:rPr lang="en-GB" sz="1000" dirty="0" err="1"/>
              <a:t>Destatis</a:t>
            </a:r>
            <a:r>
              <a:rPr lang="en-GB" sz="1000" dirty="0"/>
              <a:t>, Federal Statistical Office, 2023)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59AFCA-510B-4A4D-58DF-22616CD38090}"/>
              </a:ext>
            </a:extLst>
          </p:cNvPr>
          <p:cNvCxnSpPr>
            <a:cxnSpLocks/>
          </p:cNvCxnSpPr>
          <p:nvPr/>
        </p:nvCxnSpPr>
        <p:spPr>
          <a:xfrm flipH="1">
            <a:off x="2159992" y="1827163"/>
            <a:ext cx="3240360" cy="1735722"/>
          </a:xfrm>
          <a:prstGeom prst="straightConnector1">
            <a:avLst/>
          </a:prstGeom>
          <a:ln w="19050">
            <a:solidFill>
              <a:srgbClr val="042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716B52-A2B6-EDF5-F1A7-A7A0DA05863E}"/>
              </a:ext>
            </a:extLst>
          </p:cNvPr>
          <p:cNvSpPr txBox="1"/>
          <p:nvPr/>
        </p:nvSpPr>
        <p:spPr>
          <a:xfrm>
            <a:off x="5400352" y="1340430"/>
            <a:ext cx="43924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Sampling in Neustadt </a:t>
            </a:r>
            <a:br>
              <a:rPr lang="en-GB" u="sng" dirty="0"/>
            </a:br>
            <a:r>
              <a:rPr lang="en-GB" u="sng" dirty="0"/>
              <a:t>(</a:t>
            </a:r>
            <a:r>
              <a:rPr lang="en-GB" u="sng" dirty="0" err="1"/>
              <a:t>Weinstraße</a:t>
            </a:r>
            <a:r>
              <a:rPr lang="en-GB" u="sng" dirty="0"/>
              <a:t>, Rhineland-Palatinate, Germany</a:t>
            </a:r>
            <a:r>
              <a:rPr lang="en-GB" sz="1600" u="sng" dirty="0"/>
              <a:t>)</a:t>
            </a:r>
            <a:br>
              <a:rPr lang="en-GB" sz="1600" u="sng" dirty="0"/>
            </a:br>
            <a:endParaRPr lang="en-GB" sz="16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/>
              <a:t>Grape pomace </a:t>
            </a:r>
            <a:r>
              <a:rPr lang="en-GB" sz="1600" dirty="0"/>
              <a:t>from 4 </a:t>
            </a:r>
            <a:r>
              <a:rPr lang="en-GB" sz="1600" i="1" dirty="0"/>
              <a:t>Vitis </a:t>
            </a:r>
            <a:r>
              <a:rPr lang="en-GB" sz="1600" dirty="0"/>
              <a:t>varieties: </a:t>
            </a:r>
            <a:r>
              <a:rPr lang="en-GB" sz="1600" dirty="0" err="1"/>
              <a:t>Dornfelder</a:t>
            </a:r>
            <a:r>
              <a:rPr lang="en-GB" sz="1600" dirty="0"/>
              <a:t> (DF), Pinot Noir (PN), </a:t>
            </a:r>
            <a:br>
              <a:rPr lang="en-GB" sz="1600" dirty="0"/>
            </a:br>
            <a:r>
              <a:rPr lang="en-GB" sz="1600" dirty="0"/>
              <a:t>Riesling (RS) and Pinot Blanc (PB) during the harvesting season of 2021 (fresh, directly after pressing)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 representative </a:t>
            </a:r>
            <a:r>
              <a:rPr lang="en-GB" sz="1600" b="1" dirty="0"/>
              <a:t>soil sample </a:t>
            </a:r>
            <a:r>
              <a:rPr lang="en-GB" sz="1600" dirty="0"/>
              <a:t>from the Vineyard + reference soils (sand and silt loam)</a:t>
            </a:r>
            <a:br>
              <a:rPr lang="en-GB" sz="1600" dirty="0"/>
            </a:br>
            <a:endParaRPr lang="en-GB" sz="1600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D16AB1-B7A2-DC70-6849-C4CCAAFE5806}"/>
              </a:ext>
            </a:extLst>
          </p:cNvPr>
          <p:cNvSpPr/>
          <p:nvPr/>
        </p:nvSpPr>
        <p:spPr>
          <a:xfrm>
            <a:off x="1799952" y="3496663"/>
            <a:ext cx="360040" cy="312301"/>
          </a:xfrm>
          <a:prstGeom prst="ellipse">
            <a:avLst/>
          </a:prstGeom>
          <a:noFill/>
          <a:ln>
            <a:solidFill>
              <a:srgbClr val="042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CEB4C05-E98F-8A74-E18D-FB6DA0B9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9505FAC-C53E-F183-CE08-2417E368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4</a:t>
            </a:fld>
            <a:endParaRPr lang="de-D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8B0226-C516-7A7D-6E6B-9B825AA24278}"/>
              </a:ext>
            </a:extLst>
          </p:cNvPr>
          <p:cNvGrpSpPr/>
          <p:nvPr/>
        </p:nvGrpSpPr>
        <p:grpSpPr>
          <a:xfrm>
            <a:off x="269765" y="1101032"/>
            <a:ext cx="3242063" cy="826483"/>
            <a:chOff x="118716" y="1158977"/>
            <a:chExt cx="3242063" cy="8264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8A23FE-7C3D-8B70-9A73-FD1081B35413}"/>
                </a:ext>
              </a:extLst>
            </p:cNvPr>
            <p:cNvSpPr txBox="1"/>
            <p:nvPr/>
          </p:nvSpPr>
          <p:spPr>
            <a:xfrm>
              <a:off x="120419" y="1158977"/>
              <a:ext cx="32403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dirty="0"/>
                <a:t>Proportion of total area </a:t>
              </a:r>
              <a:br>
                <a:rPr lang="en-GB" sz="1000" dirty="0"/>
              </a:br>
              <a:r>
                <a:rPr lang="en-GB" sz="1000" dirty="0"/>
                <a:t>in use for agriculture</a:t>
              </a:r>
              <a:endParaRPr lang="en-US" sz="10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E84DE6-918B-92D4-B384-50D37C2931C6}"/>
                </a:ext>
              </a:extLst>
            </p:cNvPr>
            <p:cNvGrpSpPr/>
            <p:nvPr/>
          </p:nvGrpSpPr>
          <p:grpSpPr>
            <a:xfrm>
              <a:off x="118716" y="1595336"/>
              <a:ext cx="1465212" cy="390124"/>
              <a:chOff x="118716" y="1595336"/>
              <a:chExt cx="1465212" cy="39012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D0A5E-68B7-5A76-20D1-81BF3E4EABF5}"/>
                  </a:ext>
                </a:extLst>
              </p:cNvPr>
              <p:cNvSpPr txBox="1"/>
              <p:nvPr/>
            </p:nvSpPr>
            <p:spPr>
              <a:xfrm>
                <a:off x="118716" y="1739239"/>
                <a:ext cx="14652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/>
                  <a:t>3 %	  80 %</a:t>
                </a:r>
                <a:endParaRPr lang="en-US" sz="10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DD5DD53-7300-A347-DB2A-AA8E6D8C2173}"/>
                  </a:ext>
                </a:extLst>
              </p:cNvPr>
              <p:cNvSpPr/>
              <p:nvPr/>
            </p:nvSpPr>
            <p:spPr>
              <a:xfrm>
                <a:off x="220346" y="1595336"/>
                <a:ext cx="1137239" cy="120082"/>
              </a:xfrm>
              <a:prstGeom prst="rect">
                <a:avLst/>
              </a:prstGeom>
              <a:gradFill>
                <a:gsLst>
                  <a:gs pos="0">
                    <a:srgbClr val="F6F8FD"/>
                  </a:gs>
                  <a:gs pos="100000">
                    <a:srgbClr val="6586A8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62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3EE7-12A4-81D0-526E-CD3DAF11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Methods (Based on OECD)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86B4A-3167-DB0E-D713-951AD234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</p:spPr>
        <p:txBody>
          <a:bodyPr/>
          <a:lstStyle/>
          <a:p>
            <a:r>
              <a:rPr lang="en-GB"/>
              <a:t>Korz et al.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BDF7606C-B26A-A8C0-C213-912B0A8B1507}"/>
              </a:ext>
            </a:extLst>
          </p:cNvPr>
          <p:cNvSpPr txBox="1"/>
          <p:nvPr/>
        </p:nvSpPr>
        <p:spPr>
          <a:xfrm>
            <a:off x="3672160" y="1300048"/>
            <a:ext cx="23743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/>
              <a:t>E2) Rainwater </a:t>
            </a:r>
            <a:br>
              <a:rPr lang="de-DE" sz="1600" b="1" dirty="0"/>
            </a:br>
            <a:r>
              <a:rPr lang="en-GB" sz="1600" b="1" dirty="0"/>
              <a:t>extraction</a:t>
            </a:r>
            <a:endParaRPr lang="en-GB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Ex. in 1:5 sterilized artificial rainwater</a:t>
            </a:r>
            <a:br>
              <a:rPr lang="en-GB" sz="1600" dirty="0"/>
            </a:br>
            <a:r>
              <a:rPr lang="en-GB" sz="1100" dirty="0"/>
              <a:t>(0.01 M CaCl</a:t>
            </a:r>
            <a:r>
              <a:rPr lang="en-GB" sz="1100" baseline="-25000" dirty="0"/>
              <a:t>2</a:t>
            </a:r>
            <a:r>
              <a:rPr lang="en-GB" sz="1100" dirty="0"/>
              <a:t> + 0.05 % NaN</a:t>
            </a:r>
            <a:r>
              <a:rPr lang="en-GB" sz="1100" baseline="-25000" dirty="0"/>
              <a:t>3</a:t>
            </a:r>
            <a:r>
              <a:rPr lang="en-GB" sz="1100" dirty="0"/>
              <a:t>)</a:t>
            </a:r>
            <a:endParaRPr lang="en-GB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Rainwater analysis (TOC and TN)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Polyphenols directly via </a:t>
            </a:r>
            <a:r>
              <a:rPr lang="de-DE" sz="1600" dirty="0"/>
              <a:t>FCR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13" name="Textfeld 18">
            <a:extLst>
              <a:ext uri="{FF2B5EF4-FFF2-40B4-BE49-F238E27FC236}">
                <a16:creationId xmlns:a16="http://schemas.microsoft.com/office/drawing/2014/main" id="{1F881D21-1D00-A691-FED7-4B57EF3D4E0E}"/>
              </a:ext>
            </a:extLst>
          </p:cNvPr>
          <p:cNvSpPr txBox="1"/>
          <p:nvPr/>
        </p:nvSpPr>
        <p:spPr>
          <a:xfrm>
            <a:off x="6389083" y="1300048"/>
            <a:ext cx="2522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/>
              <a:t>E3) Soil column </a:t>
            </a:r>
            <a:br>
              <a:rPr lang="en-US" sz="1600" b="1" dirty="0"/>
            </a:br>
            <a:r>
              <a:rPr lang="en-US" sz="1600" b="1" dirty="0"/>
              <a:t>and leachate</a:t>
            </a:r>
            <a:endParaRPr lang="en-US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Fresh GP </a:t>
            </a:r>
            <a:br>
              <a:rPr lang="en-US" sz="1600" dirty="0"/>
            </a:br>
            <a:r>
              <a:rPr lang="en-US" sz="1600" dirty="0"/>
              <a:t>application at </a:t>
            </a:r>
            <a:br>
              <a:rPr lang="en-US" sz="1600" dirty="0"/>
            </a:br>
            <a:r>
              <a:rPr lang="en-US" sz="1600" dirty="0"/>
              <a:t>max. allowed dose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Simulation of a heavy rainfall event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Soil elementary </a:t>
            </a:r>
            <a:br>
              <a:rPr lang="en-US" sz="1600" dirty="0"/>
            </a:br>
            <a:r>
              <a:rPr lang="en-US" sz="1600" dirty="0"/>
              <a:t>analysis (C and N)</a:t>
            </a:r>
            <a:endParaRPr lang="en-US" sz="16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TPC via aqueous soil extraction</a:t>
            </a:r>
          </a:p>
        </p:txBody>
      </p:sp>
      <p:pic>
        <p:nvPicPr>
          <p:cNvPr id="16" name="Grafik 49">
            <a:extLst>
              <a:ext uri="{FF2B5EF4-FFF2-40B4-BE49-F238E27FC236}">
                <a16:creationId xmlns:a16="http://schemas.microsoft.com/office/drawing/2014/main" id="{1E41AF1D-59E7-D1EA-347B-EBAD3EDFD6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flipH="1">
            <a:off x="3049884" y="1360571"/>
            <a:ext cx="317672" cy="317672"/>
          </a:xfrm>
          <a:prstGeom prst="rect">
            <a:avLst/>
          </a:prstGeom>
          <a:ln w="0">
            <a:noFill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9A045F9-E732-977C-64CE-709CA6F9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0830" y="1300048"/>
            <a:ext cx="671549" cy="12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BDE06B-B7A8-600F-816A-7BF42EF94A14}"/>
              </a:ext>
            </a:extLst>
          </p:cNvPr>
          <p:cNvGrpSpPr/>
          <p:nvPr/>
        </p:nvGrpSpPr>
        <p:grpSpPr>
          <a:xfrm>
            <a:off x="5632201" y="1227571"/>
            <a:ext cx="587635" cy="1283167"/>
            <a:chOff x="4164702" y="2005017"/>
            <a:chExt cx="864096" cy="1886851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E50D6B70-ABE7-0716-52D7-ED3A8A88F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4702" y="2005017"/>
              <a:ext cx="864096" cy="1886851"/>
            </a:xfrm>
            <a:prstGeom prst="rect">
              <a:avLst/>
            </a:prstGeom>
          </p:spPr>
        </p:pic>
        <p:pic>
          <p:nvPicPr>
            <p:cNvPr id="18" name="Grafik 49">
              <a:extLst>
                <a:ext uri="{FF2B5EF4-FFF2-40B4-BE49-F238E27FC236}">
                  <a16:creationId xmlns:a16="http://schemas.microsoft.com/office/drawing/2014/main" id="{8B8620D5-182C-4354-A84C-F6C121559806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AB47BC"/>
                </a:clrFrom>
                <a:clrTo>
                  <a:srgbClr val="AB47B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flipH="1">
              <a:off x="4438085" y="3027158"/>
              <a:ext cx="317329" cy="317329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" name="Rechteck 4">
            <a:extLst>
              <a:ext uri="{FF2B5EF4-FFF2-40B4-BE49-F238E27FC236}">
                <a16:creationId xmlns:a16="http://schemas.microsoft.com/office/drawing/2014/main" id="{2288E249-E01A-37FA-CE11-3643F7823321}"/>
              </a:ext>
            </a:extLst>
          </p:cNvPr>
          <p:cNvSpPr/>
          <p:nvPr/>
        </p:nvSpPr>
        <p:spPr>
          <a:xfrm>
            <a:off x="6389084" y="1247562"/>
            <a:ext cx="2522566" cy="3562544"/>
          </a:xfrm>
          <a:prstGeom prst="rect">
            <a:avLst/>
          </a:prstGeom>
          <a:noFill/>
          <a:ln>
            <a:solidFill>
              <a:srgbClr val="042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4">
            <a:extLst>
              <a:ext uri="{FF2B5EF4-FFF2-40B4-BE49-F238E27FC236}">
                <a16:creationId xmlns:a16="http://schemas.microsoft.com/office/drawing/2014/main" id="{DDFE996A-778C-865C-62AC-B6416E592B7F}"/>
              </a:ext>
            </a:extLst>
          </p:cNvPr>
          <p:cNvSpPr/>
          <p:nvPr/>
        </p:nvSpPr>
        <p:spPr>
          <a:xfrm>
            <a:off x="3672160" y="1251099"/>
            <a:ext cx="2522566" cy="3562544"/>
          </a:xfrm>
          <a:prstGeom prst="rect">
            <a:avLst/>
          </a:prstGeom>
          <a:noFill/>
          <a:ln>
            <a:solidFill>
              <a:srgbClr val="042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A5696319-D31F-A0B3-3758-431B60652BDE}"/>
              </a:ext>
            </a:extLst>
          </p:cNvPr>
          <p:cNvSpPr/>
          <p:nvPr/>
        </p:nvSpPr>
        <p:spPr>
          <a:xfrm>
            <a:off x="955236" y="1247562"/>
            <a:ext cx="2522566" cy="3562544"/>
          </a:xfrm>
          <a:prstGeom prst="rect">
            <a:avLst/>
          </a:prstGeom>
          <a:noFill/>
          <a:ln>
            <a:solidFill>
              <a:srgbClr val="042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5">
            <a:extLst>
              <a:ext uri="{FF2B5EF4-FFF2-40B4-BE49-F238E27FC236}">
                <a16:creationId xmlns:a16="http://schemas.microsoft.com/office/drawing/2014/main" id="{F9A4217A-A640-F659-D37B-61E0A98212C1}"/>
              </a:ext>
            </a:extLst>
          </p:cNvPr>
          <p:cNvSpPr txBox="1"/>
          <p:nvPr/>
        </p:nvSpPr>
        <p:spPr>
          <a:xfrm>
            <a:off x="959981" y="1300048"/>
            <a:ext cx="23743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/>
              <a:t>E1) GP and </a:t>
            </a:r>
            <a:r>
              <a:rPr lang="de-DE" sz="1600" b="1" dirty="0" err="1"/>
              <a:t>soil</a:t>
            </a:r>
            <a:r>
              <a:rPr lang="de-DE" sz="1600" b="1" dirty="0"/>
              <a:t> </a:t>
            </a:r>
            <a:r>
              <a:rPr lang="en-US" sz="1600" b="1" dirty="0"/>
              <a:t>characterization</a:t>
            </a:r>
            <a:endParaRPr lang="de-DE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Freeze </a:t>
            </a:r>
            <a:r>
              <a:rPr lang="de-DE" sz="1600" dirty="0" err="1"/>
              <a:t>drying</a:t>
            </a:r>
            <a:r>
              <a:rPr lang="de-DE" sz="1600" dirty="0"/>
              <a:t> and </a:t>
            </a:r>
            <a:r>
              <a:rPr lang="de-DE" sz="1600" dirty="0" err="1"/>
              <a:t>pulverization</a:t>
            </a:r>
            <a:r>
              <a:rPr lang="de-DE" sz="16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Elementary </a:t>
            </a:r>
            <a:r>
              <a:rPr lang="de-DE" sz="1600" dirty="0" err="1"/>
              <a:t>analysis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(C and 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Polyphenols via SPE and </a:t>
            </a:r>
            <a:r>
              <a:rPr lang="de-DE" sz="1600" dirty="0" err="1"/>
              <a:t>Folin-Ciocalteu</a:t>
            </a:r>
            <a:r>
              <a:rPr lang="de-DE" sz="1600" dirty="0"/>
              <a:t> </a:t>
            </a:r>
            <a:r>
              <a:rPr lang="de-DE" sz="1600" dirty="0" err="1"/>
              <a:t>photometrical</a:t>
            </a:r>
            <a:r>
              <a:rPr lang="de-DE" sz="1600" dirty="0"/>
              <a:t> </a:t>
            </a:r>
            <a:r>
              <a:rPr lang="de-DE" sz="1600" dirty="0" err="1"/>
              <a:t>assay</a:t>
            </a:r>
            <a:endParaRPr lang="en-GB" sz="160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0988CCD-4D56-69A1-347E-38B26B17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8199FDD-2FAB-711C-338E-72EBED5E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3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8A3E-6FD5-5A10-D78C-EFA50AE0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Pomace characterization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31C19-BAB0-2C05-F1B2-DC1F05FA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</p:spPr>
        <p:txBody>
          <a:bodyPr/>
          <a:lstStyle/>
          <a:p>
            <a:r>
              <a:rPr lang="en-GB"/>
              <a:t>Korz et 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1BFDE-C596-994F-428B-DC3E268CE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76" y="1103572"/>
            <a:ext cx="5308707" cy="3463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3EA0AE-76CB-8D7D-C4F5-EB11479CF11D}"/>
              </a:ext>
            </a:extLst>
          </p:cNvPr>
          <p:cNvSpPr txBox="1"/>
          <p:nvPr/>
        </p:nvSpPr>
        <p:spPr>
          <a:xfrm>
            <a:off x="2282506" y="4579046"/>
            <a:ext cx="675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Fig. 2: </a:t>
            </a:r>
            <a:r>
              <a:rPr lang="en-GB" sz="1000" dirty="0"/>
              <a:t>Nutrient content in GP and rainwater extraction. Error bars indicate the standard deviation of four replicates.</a:t>
            </a:r>
            <a:br>
              <a:rPr lang="en-GB" sz="1000" dirty="0"/>
            </a:br>
            <a:r>
              <a:rPr lang="en-GB" sz="1000" b="1" dirty="0"/>
              <a:t>DF</a:t>
            </a:r>
            <a:r>
              <a:rPr lang="en-GB" sz="1000" dirty="0"/>
              <a:t>=</a:t>
            </a:r>
            <a:r>
              <a:rPr lang="en-GB" sz="1000" dirty="0" err="1"/>
              <a:t>Dornfelder</a:t>
            </a:r>
            <a:r>
              <a:rPr lang="en-GB" sz="1000" dirty="0"/>
              <a:t>, </a:t>
            </a:r>
            <a:r>
              <a:rPr lang="en-GB" sz="1000" b="1" dirty="0"/>
              <a:t>RS</a:t>
            </a:r>
            <a:r>
              <a:rPr lang="en-GB" sz="1000" dirty="0"/>
              <a:t>=Riesling, </a:t>
            </a:r>
            <a:r>
              <a:rPr lang="en-GB" sz="1000" b="1" dirty="0"/>
              <a:t>PN</a:t>
            </a:r>
            <a:r>
              <a:rPr lang="en-GB" sz="1000" dirty="0"/>
              <a:t>=Pinot noir, </a:t>
            </a:r>
            <a:r>
              <a:rPr lang="en-GB" sz="1000" b="1" dirty="0"/>
              <a:t>PB</a:t>
            </a:r>
            <a:r>
              <a:rPr lang="en-GB" sz="1000" dirty="0"/>
              <a:t>=Pinot </a:t>
            </a:r>
            <a:r>
              <a:rPr lang="en-GB" sz="1000" dirty="0" err="1"/>
              <a:t>blanc</a:t>
            </a:r>
            <a:endParaRPr lang="en-GB" sz="1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152995-1E35-DDB1-4BE3-61CFB83BFCE9}"/>
              </a:ext>
            </a:extLst>
          </p:cNvPr>
          <p:cNvGrpSpPr/>
          <p:nvPr/>
        </p:nvGrpSpPr>
        <p:grpSpPr>
          <a:xfrm>
            <a:off x="98729" y="1122668"/>
            <a:ext cx="4077487" cy="2739634"/>
            <a:chOff x="98729" y="1122668"/>
            <a:chExt cx="4077487" cy="273963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0E9360F-7EDE-60FB-FD23-63134758CFE5}"/>
                </a:ext>
              </a:extLst>
            </p:cNvPr>
            <p:cNvCxnSpPr>
              <a:cxnSpLocks/>
            </p:cNvCxnSpPr>
            <p:nvPr/>
          </p:nvCxnSpPr>
          <p:spPr>
            <a:xfrm>
              <a:off x="1367904" y="2115195"/>
              <a:ext cx="1592784" cy="1049277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A2061D-3ACA-67DB-3BD2-B75AAAB7FA52}"/>
                </a:ext>
              </a:extLst>
            </p:cNvPr>
            <p:cNvSpPr/>
            <p:nvPr/>
          </p:nvSpPr>
          <p:spPr>
            <a:xfrm>
              <a:off x="2880072" y="3024665"/>
              <a:ext cx="1296144" cy="837637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9F7AA2-EA37-1F4C-55EC-EC76330487FC}"/>
                </a:ext>
              </a:extLst>
            </p:cNvPr>
            <p:cNvSpPr txBox="1"/>
            <p:nvPr/>
          </p:nvSpPr>
          <p:spPr>
            <a:xfrm>
              <a:off x="98729" y="1122668"/>
              <a:ext cx="18992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Despite </a:t>
              </a:r>
              <a:r>
                <a:rPr lang="en-GB" sz="1400" b="1" dirty="0"/>
                <a:t>lower total C</a:t>
              </a:r>
              <a:r>
                <a:rPr lang="en-GB" sz="1400" dirty="0"/>
                <a:t> content, the water </a:t>
              </a:r>
              <a:r>
                <a:rPr lang="en-GB" sz="1400" b="1" dirty="0"/>
                <a:t>extractable</a:t>
              </a:r>
              <a:r>
                <a:rPr lang="en-GB" sz="1400" dirty="0"/>
                <a:t> amount is </a:t>
              </a:r>
              <a:r>
                <a:rPr lang="en-GB" sz="1400" b="1" dirty="0"/>
                <a:t>higher in white GP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BCB768-BE46-212D-A383-934F97CA6146}"/>
              </a:ext>
            </a:extLst>
          </p:cNvPr>
          <p:cNvGrpSpPr/>
          <p:nvPr/>
        </p:nvGrpSpPr>
        <p:grpSpPr>
          <a:xfrm>
            <a:off x="4610227" y="1236805"/>
            <a:ext cx="5136340" cy="3254654"/>
            <a:chOff x="4610228" y="1236805"/>
            <a:chExt cx="4894457" cy="32546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D3EC1A-BE2C-AD23-DA78-1218F16FC56E}"/>
                </a:ext>
              </a:extLst>
            </p:cNvPr>
            <p:cNvSpPr/>
            <p:nvPr/>
          </p:nvSpPr>
          <p:spPr>
            <a:xfrm>
              <a:off x="4610228" y="2559777"/>
              <a:ext cx="1096002" cy="1931682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258EF8-6E79-AEAC-55ED-0ADA32C71F6B}"/>
                </a:ext>
              </a:extLst>
            </p:cNvPr>
            <p:cNvCxnSpPr>
              <a:cxnSpLocks/>
              <a:endCxn id="14" idx="7"/>
            </p:cNvCxnSpPr>
            <p:nvPr/>
          </p:nvCxnSpPr>
          <p:spPr>
            <a:xfrm flipH="1">
              <a:off x="5545724" y="1652304"/>
              <a:ext cx="2212970" cy="1190361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B86A0E-37DF-9BBA-4198-4E2FF5C98239}"/>
                </a:ext>
              </a:extLst>
            </p:cNvPr>
            <p:cNvSpPr txBox="1"/>
            <p:nvPr/>
          </p:nvSpPr>
          <p:spPr>
            <a:xfrm>
              <a:off x="7776741" y="1236805"/>
              <a:ext cx="17279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Despite </a:t>
              </a:r>
              <a:r>
                <a:rPr lang="en-GB" sz="1400" b="1" dirty="0"/>
                <a:t>drastically lower total N</a:t>
              </a:r>
              <a:r>
                <a:rPr lang="en-GB" sz="1400" dirty="0"/>
                <a:t>, the </a:t>
              </a:r>
              <a:r>
                <a:rPr lang="en-GB" sz="1400" b="1" dirty="0"/>
                <a:t>water extractable </a:t>
              </a:r>
              <a:r>
                <a:rPr lang="en-GB" sz="1400" dirty="0"/>
                <a:t>amount is </a:t>
              </a:r>
              <a:r>
                <a:rPr lang="en-GB" sz="1400" b="1" dirty="0"/>
                <a:t>equal in red and white GP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38D62A-AA92-66D8-5E75-9F8C4B1F7259}"/>
              </a:ext>
            </a:extLst>
          </p:cNvPr>
          <p:cNvGrpSpPr/>
          <p:nvPr/>
        </p:nvGrpSpPr>
        <p:grpSpPr>
          <a:xfrm>
            <a:off x="6295276" y="2699449"/>
            <a:ext cx="3569572" cy="1602540"/>
            <a:chOff x="4645878" y="1201660"/>
            <a:chExt cx="4858807" cy="270008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355063-B3FB-ABD0-077C-4807E9B460BD}"/>
                </a:ext>
              </a:extLst>
            </p:cNvPr>
            <p:cNvSpPr/>
            <p:nvPr/>
          </p:nvSpPr>
          <p:spPr>
            <a:xfrm>
              <a:off x="4645878" y="1201660"/>
              <a:ext cx="1517240" cy="2700087"/>
            </a:xfrm>
            <a:prstGeom prst="ellipse">
              <a:avLst/>
            </a:prstGeom>
            <a:noFill/>
            <a:ln>
              <a:solidFill>
                <a:srgbClr val="042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F5BA2E2-C847-A0D6-7649-3D6AB4A769CE}"/>
                </a:ext>
              </a:extLst>
            </p:cNvPr>
            <p:cNvCxnSpPr>
              <a:cxnSpLocks/>
              <a:endCxn id="20" idx="6"/>
            </p:cNvCxnSpPr>
            <p:nvPr/>
          </p:nvCxnSpPr>
          <p:spPr>
            <a:xfrm flipH="1">
              <a:off x="6163118" y="2367509"/>
              <a:ext cx="1447121" cy="184194"/>
            </a:xfrm>
            <a:prstGeom prst="straightConnector1">
              <a:avLst/>
            </a:prstGeom>
            <a:ln w="19050">
              <a:solidFill>
                <a:srgbClr val="042C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9C858-BF24-8273-EE4A-1D8BF34218DF}"/>
                </a:ext>
              </a:extLst>
            </p:cNvPr>
            <p:cNvSpPr txBox="1"/>
            <p:nvPr/>
          </p:nvSpPr>
          <p:spPr>
            <a:xfrm>
              <a:off x="7776741" y="1236805"/>
              <a:ext cx="1727944" cy="160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TPC in red GP is </a:t>
              </a:r>
              <a:r>
                <a:rPr lang="en-GB" sz="1400" b="1" dirty="0"/>
                <a:t>~twice as high</a:t>
              </a:r>
              <a:r>
                <a:rPr lang="en-GB" sz="1400" dirty="0"/>
                <a:t> as in white GP </a:t>
              </a:r>
              <a:endParaRPr lang="en-GB" sz="1400" b="1" dirty="0"/>
            </a:p>
          </p:txBody>
        </p:sp>
      </p:grp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19703ADE-1782-4556-89EB-A3B23C39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12E35BD-21FB-98D3-AEFA-F4CEACF1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8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69C7-4752-67D1-C06B-F52EF094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Soil characterization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D138A-96FB-5CA2-1390-96DBF7F7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</p:spPr>
        <p:txBody>
          <a:bodyPr/>
          <a:lstStyle/>
          <a:p>
            <a:r>
              <a:rPr lang="en-GB"/>
              <a:t>Korz et al.</a:t>
            </a:r>
          </a:p>
        </p:txBody>
      </p:sp>
      <p:graphicFrame>
        <p:nvGraphicFramePr>
          <p:cNvPr id="7" name="Tabelle 4">
            <a:extLst>
              <a:ext uri="{FF2B5EF4-FFF2-40B4-BE49-F238E27FC236}">
                <a16:creationId xmlns:a16="http://schemas.microsoft.com/office/drawing/2014/main" id="{4D2F0067-4EF5-DCE1-EE2F-3BD492BF4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03539"/>
              </p:ext>
            </p:extLst>
          </p:nvPr>
        </p:nvGraphicFramePr>
        <p:xfrm>
          <a:off x="504344" y="1387156"/>
          <a:ext cx="9144480" cy="3341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79799838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R01A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R02A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Vineyard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NW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marR="29718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Texture </a:t>
                      </a:r>
                      <a:endParaRPr lang="de-DE" sz="100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Sandy </a:t>
                      </a:r>
                      <a:r>
                        <a:rPr lang="de-DE" sz="1000" dirty="0" err="1">
                          <a:effectLst/>
                          <a:latin typeface="+mn-lt"/>
                        </a:rPr>
                        <a:t>loam</a:t>
                      </a:r>
                      <a:r>
                        <a:rPr lang="de-DE" sz="1000" dirty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  <a:latin typeface="+mn-lt"/>
                        </a:rPr>
                        <a:t>Silt</a:t>
                      </a:r>
                      <a:r>
                        <a:rPr lang="de-DE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000" dirty="0" err="1">
                          <a:effectLst/>
                          <a:latin typeface="+mn-lt"/>
                        </a:rPr>
                        <a:t>loam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Sandy </a:t>
                      </a:r>
                      <a:r>
                        <a:rPr lang="de-DE" sz="1000" dirty="0" err="1">
                          <a:effectLst/>
                          <a:latin typeface="+mn-lt"/>
                        </a:rPr>
                        <a:t>clay</a:t>
                      </a:r>
                      <a:r>
                        <a:rPr lang="de-DE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000" dirty="0" err="1">
                          <a:effectLst/>
                          <a:latin typeface="+mn-lt"/>
                        </a:rPr>
                        <a:t>loam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 (%)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0.95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1.06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1.5±0.4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N (g kg</a:t>
                      </a:r>
                      <a:r>
                        <a:rPr lang="de-DE" sz="1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0.08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0.12±0.01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WHC (g % </a:t>
                      </a:r>
                      <a:r>
                        <a:rPr lang="de-DE" sz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d.w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29.3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47.1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46.8±1.3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 (CaCl</a:t>
                      </a:r>
                      <a:r>
                        <a:rPr lang="de-DE" sz="10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5.6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6.5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7.3±0.1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85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Basal respiration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(µg CO</a:t>
                      </a:r>
                      <a:r>
                        <a:rPr lang="en-GB" sz="10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-C g</a:t>
                      </a:r>
                      <a:r>
                        <a:rPr lang="en-GB" sz="1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soil h</a:t>
                      </a:r>
                      <a:r>
                        <a:rPr lang="en-GB" sz="1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&lt; LOD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0.05±0.01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0.10±0.06 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84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Glucose respiration</a:t>
                      </a:r>
                      <a:endParaRPr lang="de-DE" sz="10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(µg CO</a:t>
                      </a:r>
                      <a:r>
                        <a:rPr lang="en-GB" sz="1000" baseline="-25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-C g</a:t>
                      </a:r>
                      <a:r>
                        <a:rPr lang="en-GB" sz="10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soil h</a:t>
                      </a:r>
                      <a:r>
                        <a:rPr lang="en-GB" sz="10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00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0.02±0.02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0.26±0.06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1.0 ±0.12 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de-DE" sz="1000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</a:t>
                      </a:r>
                      <a:r>
                        <a:rPr lang="de-DE" sz="10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(mg kg</a:t>
                      </a:r>
                      <a:r>
                        <a:rPr lang="de-DE" sz="1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174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794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</a:rPr>
                        <a:t>449±20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566DC65-3EFF-AABD-E151-E326E9382F29}"/>
              </a:ext>
            </a:extLst>
          </p:cNvPr>
          <p:cNvSpPr txBox="1"/>
          <p:nvPr/>
        </p:nvSpPr>
        <p:spPr>
          <a:xfrm>
            <a:off x="431800" y="1103727"/>
            <a:ext cx="2020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Table 1: </a:t>
            </a:r>
            <a:r>
              <a:rPr lang="en-GB" sz="1000" dirty="0"/>
              <a:t>Parameter of used soils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EBF907-799B-6419-396D-2C165F622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397"/>
          <a:stretch/>
        </p:blipFill>
        <p:spPr bwMode="auto">
          <a:xfrm>
            <a:off x="5544368" y="1548698"/>
            <a:ext cx="3384376" cy="301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B8E55F9-199E-2363-761D-5252495DF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24" t="15475" b="20114"/>
          <a:stretch/>
        </p:blipFill>
        <p:spPr bwMode="auto">
          <a:xfrm>
            <a:off x="8465832" y="1387155"/>
            <a:ext cx="10286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92FCAE4-239B-26CB-F6B3-7540C98E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8FAB590-54C4-AEAE-A07D-AEF234E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8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872A-A021-7940-C8A8-8A40DE81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Leaching parameters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B592A-7CC3-5DCE-44F7-6D238980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</p:spPr>
        <p:txBody>
          <a:bodyPr/>
          <a:lstStyle/>
          <a:p>
            <a:r>
              <a:rPr lang="en-GB"/>
              <a:t>Korz et 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1D226F-2C1E-3B16-2326-1B99D07C5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1" y="1282982"/>
            <a:ext cx="4150514" cy="3208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55483A-1567-A878-2D7F-EE3C6C91EEE5}"/>
              </a:ext>
            </a:extLst>
          </p:cNvPr>
          <p:cNvSpPr txBox="1"/>
          <p:nvPr/>
        </p:nvSpPr>
        <p:spPr>
          <a:xfrm>
            <a:off x="5231831" y="1290842"/>
            <a:ext cx="53530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Column dimensions </a:t>
            </a:r>
            <a:br>
              <a:rPr lang="de-DE" sz="1400" dirty="0"/>
            </a:br>
            <a:r>
              <a:rPr lang="de-DE" sz="1400" dirty="0"/>
              <a:t>Glass, 300 mm x 50 mm (Length x inner diameter)</a:t>
            </a:r>
          </a:p>
          <a:p>
            <a:endParaRPr lang="de-DE" sz="1000" dirty="0"/>
          </a:p>
          <a:p>
            <a:r>
              <a:rPr lang="de-DE" sz="1400" b="1" dirty="0"/>
              <a:t>Soil filling</a:t>
            </a:r>
          </a:p>
          <a:p>
            <a:r>
              <a:rPr lang="de-DE" sz="1400" dirty="0"/>
              <a:t>Dry filling of fixed volume, saturation to 100 % WHC</a:t>
            </a:r>
          </a:p>
          <a:p>
            <a:endParaRPr lang="de-DE" sz="1000" dirty="0"/>
          </a:p>
          <a:p>
            <a:r>
              <a:rPr lang="de-DE" sz="1400" b="1" dirty="0"/>
              <a:t>GP Application rate</a:t>
            </a:r>
            <a:br>
              <a:rPr lang="de-DE" sz="1400" dirty="0"/>
            </a:br>
            <a:r>
              <a:rPr lang="de-DE" sz="1400" dirty="0"/>
              <a:t>30 t ha</a:t>
            </a:r>
            <a:r>
              <a:rPr lang="de-DE" sz="1400" baseline="30000" dirty="0"/>
              <a:t>-1</a:t>
            </a:r>
            <a:r>
              <a:rPr lang="de-DE" sz="1400" dirty="0"/>
              <a:t> or 1:100 (GP:Soil)</a:t>
            </a:r>
          </a:p>
          <a:p>
            <a:endParaRPr lang="de-DE" sz="1000" dirty="0"/>
          </a:p>
          <a:p>
            <a:r>
              <a:rPr lang="de-DE" sz="1400" b="1" dirty="0"/>
              <a:t>Rainfall event simulation</a:t>
            </a:r>
            <a:br>
              <a:rPr lang="de-DE" sz="1400" dirty="0"/>
            </a:br>
            <a:r>
              <a:rPr lang="de-DE" sz="1400" dirty="0"/>
              <a:t>200 mm over 48 h or 400 mL of artificial rainwater</a:t>
            </a:r>
          </a:p>
          <a:p>
            <a:endParaRPr lang="de-DE" sz="1000" dirty="0"/>
          </a:p>
          <a:p>
            <a:r>
              <a:rPr lang="de-DE" sz="1400" b="1" dirty="0"/>
              <a:t>Soil sample preparation</a:t>
            </a:r>
            <a:br>
              <a:rPr lang="de-DE" sz="1400" dirty="0"/>
            </a:br>
            <a:r>
              <a:rPr lang="de-DE" sz="1400" dirty="0"/>
              <a:t>Freezing</a:t>
            </a:r>
            <a:r>
              <a:rPr lang="en-GB" sz="1400" b="1" dirty="0">
                <a:cs typeface="Calibri" panose="020F0502020204030204" pitchFamily="34" charset="0"/>
              </a:rPr>
              <a:t> →</a:t>
            </a:r>
            <a:r>
              <a:rPr lang="de-DE" sz="1400" dirty="0"/>
              <a:t> fractionating by depth</a:t>
            </a:r>
            <a:br>
              <a:rPr lang="en-GB" sz="1400" b="1" dirty="0">
                <a:cs typeface="Calibri" panose="020F0502020204030204" pitchFamily="34" charset="0"/>
              </a:rPr>
            </a:br>
            <a:r>
              <a:rPr lang="en-GB" sz="1400" b="1" dirty="0">
                <a:cs typeface="Calibri" panose="020F0502020204030204" pitchFamily="34" charset="0"/>
              </a:rPr>
              <a:t>→ </a:t>
            </a:r>
            <a:r>
              <a:rPr lang="de-DE" sz="1400" dirty="0"/>
              <a:t>homogenization</a:t>
            </a:r>
            <a:r>
              <a:rPr lang="en-GB" sz="1400" b="1" dirty="0">
                <a:cs typeface="Calibri" panose="020F0502020204030204" pitchFamily="34" charset="0"/>
              </a:rPr>
              <a:t> → </a:t>
            </a:r>
            <a:r>
              <a:rPr lang="de-DE" sz="1400" dirty="0"/>
              <a:t>freeze drying</a:t>
            </a:r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41A34-62C9-FA26-B40F-9AA861EA22C9}"/>
              </a:ext>
            </a:extLst>
          </p:cNvPr>
          <p:cNvSpPr txBox="1"/>
          <p:nvPr/>
        </p:nvSpPr>
        <p:spPr>
          <a:xfrm>
            <a:off x="693738" y="4573248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Fig. 3: </a:t>
            </a:r>
            <a:r>
              <a:rPr lang="en-GB" sz="1000" dirty="0"/>
              <a:t>Soil columns 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572AD7F5-B977-6B0F-69C3-32D46269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E8495DD-C813-8210-CA1F-78340A64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26DA-6AB1-483D-DC4F-4BACCFCF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Total Carbon and Nitrogen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D6A4F-4870-D0C6-248D-2B1FDDAF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</p:spPr>
        <p:txBody>
          <a:bodyPr/>
          <a:lstStyle/>
          <a:p>
            <a:r>
              <a:rPr lang="en-GB"/>
              <a:t>Korz et 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77736-53F4-18E0-E25B-0ED5200D9F8E}"/>
              </a:ext>
            </a:extLst>
          </p:cNvPr>
          <p:cNvSpPr txBox="1"/>
          <p:nvPr/>
        </p:nvSpPr>
        <p:spPr>
          <a:xfrm>
            <a:off x="431800" y="4381900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Fig. 4: </a:t>
            </a:r>
            <a:r>
              <a:rPr lang="en-GB" sz="1000" dirty="0"/>
              <a:t>Total C (4a) and N (4b) content in soils and leachate compared to non-treated soil. Error bars indicate the standard deviation of three column replicates. </a:t>
            </a:r>
            <a:br>
              <a:rPr lang="en-GB" sz="1000" dirty="0"/>
            </a:br>
            <a:r>
              <a:rPr lang="en-GB" sz="1000" dirty="0"/>
              <a:t>Statistical differences are </a:t>
            </a:r>
            <a:r>
              <a:rPr lang="en-GB" sz="1000" dirty="0" err="1"/>
              <a:t>analyzed</a:t>
            </a:r>
            <a:r>
              <a:rPr lang="en-GB" sz="1000" dirty="0"/>
              <a:t> by a Dunnett test comparing the values to the untreated reference group via a t-test. </a:t>
            </a:r>
            <a:br>
              <a:rPr lang="en-GB" sz="1000" dirty="0"/>
            </a:br>
            <a:r>
              <a:rPr lang="en-GB" sz="1000" b="1" dirty="0"/>
              <a:t>C</a:t>
            </a:r>
            <a:r>
              <a:rPr lang="en-GB" sz="1000" dirty="0"/>
              <a:t>=Control, </a:t>
            </a:r>
            <a:r>
              <a:rPr lang="en-GB" sz="1000" b="1" dirty="0"/>
              <a:t>DF</a:t>
            </a:r>
            <a:r>
              <a:rPr lang="en-GB" sz="1000" dirty="0"/>
              <a:t>=</a:t>
            </a:r>
            <a:r>
              <a:rPr lang="en-GB" sz="1000" dirty="0" err="1"/>
              <a:t>Dornfelder</a:t>
            </a:r>
            <a:r>
              <a:rPr lang="en-GB" sz="1000" dirty="0"/>
              <a:t>, </a:t>
            </a:r>
            <a:r>
              <a:rPr lang="en-GB" sz="1000" b="1" dirty="0"/>
              <a:t>RS</a:t>
            </a:r>
            <a:r>
              <a:rPr lang="en-GB" sz="1000" dirty="0"/>
              <a:t>=Riesling, </a:t>
            </a:r>
            <a:r>
              <a:rPr lang="en-GB" sz="1000" b="1" dirty="0"/>
              <a:t>PN</a:t>
            </a:r>
            <a:r>
              <a:rPr lang="en-GB" sz="1000" dirty="0"/>
              <a:t>=Pinot noir, </a:t>
            </a:r>
            <a:r>
              <a:rPr lang="en-GB" sz="1000" b="1" dirty="0"/>
              <a:t>PB</a:t>
            </a:r>
            <a:r>
              <a:rPr lang="en-GB" sz="1000" dirty="0"/>
              <a:t>=Pinot </a:t>
            </a:r>
            <a:r>
              <a:rPr lang="en-GB" sz="1000" dirty="0" err="1"/>
              <a:t>blanc</a:t>
            </a:r>
            <a:br>
              <a:rPr lang="en-GB" sz="1000" dirty="0"/>
            </a:br>
            <a:r>
              <a:rPr lang="en-GB" sz="1000" dirty="0"/>
              <a:t>Significant differences are indicated as: </a:t>
            </a:r>
            <a:r>
              <a:rPr lang="en-GB" sz="1000" b="1" dirty="0"/>
              <a:t>ns</a:t>
            </a:r>
            <a:r>
              <a:rPr lang="en-GB" sz="1000" dirty="0"/>
              <a:t>: p &gt; 0.05, </a:t>
            </a:r>
            <a:r>
              <a:rPr lang="en-GB" sz="1000" b="1" dirty="0"/>
              <a:t>*</a:t>
            </a:r>
            <a:r>
              <a:rPr lang="en-GB" sz="1000" dirty="0"/>
              <a:t>: p &lt;= 0.05, </a:t>
            </a:r>
            <a:r>
              <a:rPr lang="en-GB" sz="1000" b="1" dirty="0"/>
              <a:t>**</a:t>
            </a:r>
            <a:r>
              <a:rPr lang="en-GB" sz="1000" dirty="0"/>
              <a:t>: p &lt;= 0.01, </a:t>
            </a:r>
            <a:r>
              <a:rPr lang="en-GB" sz="1000" b="1" dirty="0"/>
              <a:t>***</a:t>
            </a:r>
            <a:r>
              <a:rPr lang="en-GB" sz="1000" dirty="0"/>
              <a:t>: p &lt;= 0.001, </a:t>
            </a:r>
            <a:r>
              <a:rPr lang="en-GB" sz="1000" b="1" dirty="0"/>
              <a:t>****</a:t>
            </a:r>
            <a:r>
              <a:rPr lang="en-GB" sz="1000" dirty="0"/>
              <a:t>: p &lt;= 0.0001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35F3B-8524-DE48-F8C7-CF97D26AD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"/>
          <a:stretch/>
        </p:blipFill>
        <p:spPr>
          <a:xfrm>
            <a:off x="273050" y="1049873"/>
            <a:ext cx="4536504" cy="3178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2EA7B-AA62-D100-2E97-5BFDDB6FFF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"/>
          <a:stretch/>
        </p:blipFill>
        <p:spPr>
          <a:xfrm>
            <a:off x="5040312" y="1061515"/>
            <a:ext cx="4536504" cy="317884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9F5885A-0677-D699-144B-59B46FE59031}"/>
              </a:ext>
            </a:extLst>
          </p:cNvPr>
          <p:cNvSpPr/>
          <p:nvPr/>
        </p:nvSpPr>
        <p:spPr>
          <a:xfrm>
            <a:off x="273050" y="3235738"/>
            <a:ext cx="3139001" cy="1119408"/>
          </a:xfrm>
          <a:prstGeom prst="ellipse">
            <a:avLst/>
          </a:prstGeom>
          <a:noFill/>
          <a:ln>
            <a:solidFill>
              <a:srgbClr val="042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A038688-1DAD-3DDD-549C-AA0C50DB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825" y="5256213"/>
            <a:ext cx="2351088" cy="301625"/>
          </a:xfrm>
        </p:spPr>
        <p:txBody>
          <a:bodyPr/>
          <a:lstStyle/>
          <a:p>
            <a:r>
              <a:rPr lang="en-GB" dirty="0"/>
              <a:t>EGU General Assembly 2023</a:t>
            </a:r>
            <a:endParaRPr lang="de-DE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09953D8-C5DB-E690-F55B-9CD67795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5256213"/>
            <a:ext cx="2352675" cy="301625"/>
          </a:xfrm>
        </p:spPr>
        <p:txBody>
          <a:bodyPr/>
          <a:lstStyle/>
          <a:p>
            <a:fld id="{43F74805-A7F6-4F62-AFA6-4FA47C9A5F6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2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Red Hat Text"/>
        <a:ea typeface="DejaVu Sans"/>
        <a:cs typeface="DejaVu Sans"/>
      </a:majorFont>
      <a:minorFont>
        <a:latin typeface="Red Hat Text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1358</Words>
  <Application>Microsoft Office PowerPoint</Application>
  <PresentationFormat>Custom</PresentationFormat>
  <Paragraphs>214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Red Hat Text</vt:lpstr>
      <vt:lpstr>Red Hat Text (Headings)</vt:lpstr>
      <vt:lpstr>Calibri</vt:lpstr>
      <vt:lpstr>Arial</vt:lpstr>
      <vt:lpstr>Office Theme</vt:lpstr>
      <vt:lpstr>think-cell Folie</vt:lpstr>
      <vt:lpstr>PowerPoint Presentation</vt:lpstr>
      <vt:lpstr>Relevance</vt:lpstr>
      <vt:lpstr>Relevance</vt:lpstr>
      <vt:lpstr>Pomace and soil sampling</vt:lpstr>
      <vt:lpstr>Methods (Based on OECD)</vt:lpstr>
      <vt:lpstr>Pomace characterization</vt:lpstr>
      <vt:lpstr>Soil characterization</vt:lpstr>
      <vt:lpstr>Leaching parameters</vt:lpstr>
      <vt:lpstr>Total Carbon and Nitrogen</vt:lpstr>
      <vt:lpstr>Soil and leachate pH</vt:lpstr>
      <vt:lpstr>Total polyphenolic content</vt:lpstr>
      <vt:lpstr>Soil content after pomace treatment</vt:lpstr>
      <vt:lpstr>Take home messages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 Korz</dc:creator>
  <cp:lastModifiedBy>ms005696@mslic.uni-kl.de</cp:lastModifiedBy>
  <cp:revision>351</cp:revision>
  <dcterms:created xsi:type="dcterms:W3CDTF">2022-01-12T14:51:52Z</dcterms:created>
  <dcterms:modified xsi:type="dcterms:W3CDTF">2023-04-26T15:11:55Z</dcterms:modified>
  <dc:language>en-GB</dc:language>
</cp:coreProperties>
</file>