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320" r:id="rId2"/>
    <p:sldId id="323" r:id="rId3"/>
    <p:sldId id="280" r:id="rId4"/>
    <p:sldId id="325" r:id="rId5"/>
    <p:sldId id="326" r:id="rId6"/>
    <p:sldId id="334" r:id="rId7"/>
    <p:sldId id="312" r:id="rId8"/>
    <p:sldId id="337" r:id="rId9"/>
    <p:sldId id="336" r:id="rId10"/>
    <p:sldId id="327" r:id="rId11"/>
    <p:sldId id="294" r:id="rId12"/>
    <p:sldId id="276" r:id="rId13"/>
    <p:sldId id="311" r:id="rId14"/>
    <p:sldId id="342" r:id="rId15"/>
    <p:sldId id="329" r:id="rId16"/>
    <p:sldId id="331" r:id="rId17"/>
    <p:sldId id="341" r:id="rId18"/>
    <p:sldId id="340" r:id="rId19"/>
    <p:sldId id="330" r:id="rId20"/>
    <p:sldId id="313" r:id="rId21"/>
    <p:sldId id="335" r:id="rId22"/>
    <p:sldId id="299" r:id="rId23"/>
    <p:sldId id="279" r:id="rId24"/>
  </p:sldIdLst>
  <p:sldSz cx="12192000" cy="6858000"/>
  <p:notesSz cx="6735763" cy="98663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2A66"/>
    <a:srgbClr val="0000FF"/>
    <a:srgbClr val="FF0000"/>
    <a:srgbClr val="0070C0"/>
    <a:srgbClr val="203864"/>
    <a:srgbClr val="FF9393"/>
    <a:srgbClr val="4472C4"/>
    <a:srgbClr val="ADA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6353" autoAdjust="0"/>
  </p:normalViewPr>
  <p:slideViewPr>
    <p:cSldViewPr snapToGrid="0">
      <p:cViewPr varScale="1">
        <p:scale>
          <a:sx n="121" d="100"/>
          <a:sy n="121" d="100"/>
        </p:scale>
        <p:origin x="176"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49437;&#49324;&#49437;&#49324;\2022-2%20&#49688;&#50836;&#49464;&#48120;&#45208;%20&#48156;&#54364;\Valida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ko-KR"/>
              <a:t>Mean Forecast</a:t>
            </a:r>
            <a:r>
              <a:rPr lang="en-US" altLang="ko-KR" baseline="0"/>
              <a:t> RMSVD of Each Channel</a:t>
            </a:r>
            <a:endParaRPr lang="ko-KR"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lineChart>
        <c:grouping val="stacked"/>
        <c:varyColors val="0"/>
        <c:ser>
          <c:idx val="0"/>
          <c:order val="0"/>
          <c:tx>
            <c:strRef>
              <c:f>Forecast!$A$41</c:f>
              <c:strCache>
                <c:ptCount val="1"/>
                <c:pt idx="0">
                  <c:v>Ch10</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Forecast!$C$40:$G$40</c:f>
              <c:strCache>
                <c:ptCount val="5"/>
                <c:pt idx="0">
                  <c:v>0</c:v>
                </c:pt>
                <c:pt idx="1">
                  <c:v>10min</c:v>
                </c:pt>
                <c:pt idx="2">
                  <c:v>20min</c:v>
                </c:pt>
                <c:pt idx="3">
                  <c:v>30min</c:v>
                </c:pt>
                <c:pt idx="4">
                  <c:v>1hr</c:v>
                </c:pt>
              </c:strCache>
            </c:strRef>
          </c:cat>
          <c:val>
            <c:numRef>
              <c:f>Forecast!$C$41:$G$41</c:f>
              <c:numCache>
                <c:formatCode>General</c:formatCode>
                <c:ptCount val="5"/>
                <c:pt idx="1">
                  <c:v>2.2022614166666665</c:v>
                </c:pt>
                <c:pt idx="2">
                  <c:v>2.9292125000000002</c:v>
                </c:pt>
                <c:pt idx="3">
                  <c:v>3.6289750000000005</c:v>
                </c:pt>
                <c:pt idx="4">
                  <c:v>5.6965758333333341</c:v>
                </c:pt>
              </c:numCache>
            </c:numRef>
          </c:val>
          <c:smooth val="0"/>
          <c:extLst>
            <c:ext xmlns:c16="http://schemas.microsoft.com/office/drawing/2014/chart" uri="{C3380CC4-5D6E-409C-BE32-E72D297353CC}">
              <c16:uniqueId val="{00000000-5735-45D6-8807-836E2B4A23E0}"/>
            </c:ext>
          </c:extLst>
        </c:ser>
        <c:ser>
          <c:idx val="1"/>
          <c:order val="1"/>
          <c:tx>
            <c:strRef>
              <c:f>Forecast!$A$42</c:f>
              <c:strCache>
                <c:ptCount val="1"/>
                <c:pt idx="0">
                  <c:v>Ch09</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Forecast!$C$40:$G$40</c:f>
              <c:strCache>
                <c:ptCount val="5"/>
                <c:pt idx="0">
                  <c:v>0</c:v>
                </c:pt>
                <c:pt idx="1">
                  <c:v>10min</c:v>
                </c:pt>
                <c:pt idx="2">
                  <c:v>20min</c:v>
                </c:pt>
                <c:pt idx="3">
                  <c:v>30min</c:v>
                </c:pt>
                <c:pt idx="4">
                  <c:v>1hr</c:v>
                </c:pt>
              </c:strCache>
            </c:strRef>
          </c:cat>
          <c:val>
            <c:numRef>
              <c:f>Forecast!$C$42:$G$42</c:f>
              <c:numCache>
                <c:formatCode>General</c:formatCode>
                <c:ptCount val="5"/>
                <c:pt idx="1">
                  <c:v>1.9377635833333333</c:v>
                </c:pt>
                <c:pt idx="2">
                  <c:v>2.6764116666666666</c:v>
                </c:pt>
                <c:pt idx="3">
                  <c:v>3.3227199999999999</c:v>
                </c:pt>
                <c:pt idx="4">
                  <c:v>5.3730916666666673</c:v>
                </c:pt>
              </c:numCache>
            </c:numRef>
          </c:val>
          <c:smooth val="0"/>
          <c:extLst>
            <c:ext xmlns:c16="http://schemas.microsoft.com/office/drawing/2014/chart" uri="{C3380CC4-5D6E-409C-BE32-E72D297353CC}">
              <c16:uniqueId val="{00000001-5735-45D6-8807-836E2B4A23E0}"/>
            </c:ext>
          </c:extLst>
        </c:ser>
        <c:ser>
          <c:idx val="2"/>
          <c:order val="2"/>
          <c:tx>
            <c:strRef>
              <c:f>Forecast!$A$43</c:f>
              <c:strCache>
                <c:ptCount val="1"/>
                <c:pt idx="0">
                  <c:v>Ch08</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Forecast!$C$40:$G$40</c:f>
              <c:strCache>
                <c:ptCount val="5"/>
                <c:pt idx="0">
                  <c:v>0</c:v>
                </c:pt>
                <c:pt idx="1">
                  <c:v>10min</c:v>
                </c:pt>
                <c:pt idx="2">
                  <c:v>20min</c:v>
                </c:pt>
                <c:pt idx="3">
                  <c:v>30min</c:v>
                </c:pt>
                <c:pt idx="4">
                  <c:v>1hr</c:v>
                </c:pt>
              </c:strCache>
            </c:strRef>
          </c:cat>
          <c:val>
            <c:numRef>
              <c:f>Forecast!$C$43:$G$43</c:f>
              <c:numCache>
                <c:formatCode>General</c:formatCode>
                <c:ptCount val="5"/>
                <c:pt idx="1">
                  <c:v>1.7748449166666667</c:v>
                </c:pt>
                <c:pt idx="2">
                  <c:v>2.3957449999999993</c:v>
                </c:pt>
                <c:pt idx="3">
                  <c:v>3.0165291666666665</c:v>
                </c:pt>
                <c:pt idx="4">
                  <c:v>4.7556433333333326</c:v>
                </c:pt>
              </c:numCache>
            </c:numRef>
          </c:val>
          <c:smooth val="0"/>
          <c:extLst>
            <c:ext xmlns:c16="http://schemas.microsoft.com/office/drawing/2014/chart" uri="{C3380CC4-5D6E-409C-BE32-E72D297353CC}">
              <c16:uniqueId val="{00000002-5735-45D6-8807-836E2B4A23E0}"/>
            </c:ext>
          </c:extLst>
        </c:ser>
        <c:dLbls>
          <c:showLegendKey val="0"/>
          <c:showVal val="0"/>
          <c:showCatName val="0"/>
          <c:showSerName val="0"/>
          <c:showPercent val="0"/>
          <c:showBubbleSize val="0"/>
        </c:dLbls>
        <c:marker val="1"/>
        <c:smooth val="0"/>
        <c:axId val="1864444351"/>
        <c:axId val="1864446015"/>
      </c:lineChart>
      <c:catAx>
        <c:axId val="18644443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ko-KR"/>
                  <a:t>Lead time</a:t>
                </a:r>
                <a:endParaRPr lang="ko-KR"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ko-K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1864446015"/>
        <c:crosses val="autoZero"/>
        <c:auto val="1"/>
        <c:lblAlgn val="ctr"/>
        <c:lblOffset val="100"/>
        <c:noMultiLvlLbl val="0"/>
      </c:catAx>
      <c:valAx>
        <c:axId val="1864446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ko-KR"/>
                  <a:t>RMSVD</a:t>
                </a:r>
                <a:r>
                  <a:rPr lang="en-US" altLang="ko-KR" baseline="0"/>
                  <a:t> [m/s]</a:t>
                </a:r>
                <a:endParaRPr lang="ko-KR"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ko-K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1864444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legend>
    <c:plotVisOnly val="1"/>
    <c:dispBlanksAs val="zero"/>
    <c:showDLblsOverMax val="0"/>
  </c:chart>
  <c:spPr>
    <a:noFill/>
    <a:ln>
      <a:solidFill>
        <a:schemeClr val="tx1"/>
      </a:solid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18831" cy="495029"/>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15375" y="0"/>
            <a:ext cx="2918831" cy="495029"/>
          </a:xfrm>
          <a:prstGeom prst="rect">
            <a:avLst/>
          </a:prstGeom>
        </p:spPr>
        <p:txBody>
          <a:bodyPr vert="horz" lIns="91440" tIns="45720" rIns="91440" bIns="45720" rtlCol="0"/>
          <a:lstStyle>
            <a:lvl1pPr algn="r">
              <a:defRPr sz="1200"/>
            </a:lvl1pPr>
          </a:lstStyle>
          <a:p>
            <a:fld id="{71C19712-5AEC-4B72-9D31-B55476610465}" type="datetimeFigureOut">
              <a:rPr lang="ko-KR" altLang="en-US" smtClean="0"/>
              <a:t>2023. 4. 28.</a:t>
            </a:fld>
            <a:endParaRPr lang="ko-KR" altLang="en-US"/>
          </a:p>
        </p:txBody>
      </p:sp>
      <p:sp>
        <p:nvSpPr>
          <p:cNvPr id="4" name="바닥글 개체 틀 3"/>
          <p:cNvSpPr>
            <a:spLocks noGrp="1"/>
          </p:cNvSpPr>
          <p:nvPr>
            <p:ph type="ftr" sz="quarter" idx="2"/>
          </p:nvPr>
        </p:nvSpPr>
        <p:spPr>
          <a:xfrm>
            <a:off x="2" y="9371287"/>
            <a:ext cx="2918831" cy="495028"/>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15375" y="9371287"/>
            <a:ext cx="2918831" cy="495028"/>
          </a:xfrm>
          <a:prstGeom prst="rect">
            <a:avLst/>
          </a:prstGeom>
        </p:spPr>
        <p:txBody>
          <a:bodyPr vert="horz" lIns="91440" tIns="45720" rIns="91440" bIns="45720" rtlCol="0" anchor="b"/>
          <a:lstStyle>
            <a:lvl1pPr algn="r">
              <a:defRPr sz="1200"/>
            </a:lvl1pPr>
          </a:lstStyle>
          <a:p>
            <a:fld id="{01BC2201-51F3-437B-89AD-C4E348DF3570}" type="slidenum">
              <a:rPr lang="ko-KR" altLang="en-US" smtClean="0"/>
              <a:t>‹#›</a:t>
            </a:fld>
            <a:endParaRPr lang="ko-KR" altLang="en-US"/>
          </a:p>
        </p:txBody>
      </p:sp>
    </p:spTree>
    <p:extLst>
      <p:ext uri="{BB962C8B-B14F-4D97-AF65-F5344CB8AC3E}">
        <p14:creationId xmlns:p14="http://schemas.microsoft.com/office/powerpoint/2010/main" val="13617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18831" cy="495029"/>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15375" y="0"/>
            <a:ext cx="2918831" cy="495029"/>
          </a:xfrm>
          <a:prstGeom prst="rect">
            <a:avLst/>
          </a:prstGeom>
        </p:spPr>
        <p:txBody>
          <a:bodyPr vert="horz" lIns="91440" tIns="45720" rIns="91440" bIns="45720" rtlCol="0"/>
          <a:lstStyle>
            <a:lvl1pPr algn="r">
              <a:defRPr sz="1200"/>
            </a:lvl1pPr>
          </a:lstStyle>
          <a:p>
            <a:fld id="{151AA781-DB35-4903-81D6-5E57CDFDFD7F}" type="datetimeFigureOut">
              <a:rPr lang="ko-KR" altLang="en-US" smtClean="0"/>
              <a:t>2023. 4. 28.</a:t>
            </a:fld>
            <a:endParaRPr lang="ko-KR" altLang="en-US"/>
          </a:p>
        </p:txBody>
      </p:sp>
      <p:sp>
        <p:nvSpPr>
          <p:cNvPr id="4" name="슬라이드 이미지 개체 틀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3577" y="4748166"/>
            <a:ext cx="5388610" cy="3884861"/>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2" y="9371287"/>
            <a:ext cx="2918831" cy="495028"/>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15375" y="9371287"/>
            <a:ext cx="2918831" cy="495028"/>
          </a:xfrm>
          <a:prstGeom prst="rect">
            <a:avLst/>
          </a:prstGeom>
        </p:spPr>
        <p:txBody>
          <a:bodyPr vert="horz" lIns="91440" tIns="45720" rIns="91440" bIns="45720" rtlCol="0" anchor="b"/>
          <a:lstStyle>
            <a:lvl1pPr algn="r">
              <a:defRPr sz="1200"/>
            </a:lvl1pPr>
          </a:lstStyle>
          <a:p>
            <a:fld id="{D71C30F3-C57F-49E4-B8EB-00C5D5E899A6}" type="slidenum">
              <a:rPr lang="ko-KR" altLang="en-US" smtClean="0"/>
              <a:t>‹#›</a:t>
            </a:fld>
            <a:endParaRPr lang="ko-KR" altLang="en-US"/>
          </a:p>
        </p:txBody>
      </p:sp>
    </p:spTree>
    <p:extLst>
      <p:ext uri="{BB962C8B-B14F-4D97-AF65-F5344CB8AC3E}">
        <p14:creationId xmlns:p14="http://schemas.microsoft.com/office/powerpoint/2010/main" val="2887907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A8A1FC6-31D0-470A-AEAE-78E4EBB09C98}"/>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FBEFAB08-17A8-4F30-B3F9-E567E9EF0F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D8C2BFB7-4323-4BFD-B5A4-00E002B52F44}"/>
              </a:ext>
            </a:extLst>
          </p:cNvPr>
          <p:cNvSpPr>
            <a:spLocks noGrp="1"/>
          </p:cNvSpPr>
          <p:nvPr>
            <p:ph type="dt" sz="half" idx="10"/>
          </p:nvPr>
        </p:nvSpPr>
        <p:spPr/>
        <p:txBody>
          <a:bodyPr/>
          <a:lstStyle/>
          <a:p>
            <a:fld id="{1E9E8DB9-B7D4-4D8C-9555-0BB511F0E146}" type="datetime1">
              <a:rPr lang="ko-KR" altLang="en-US" smtClean="0"/>
              <a:t>2023. 4. 28.</a:t>
            </a:fld>
            <a:endParaRPr lang="ko-KR" altLang="en-US"/>
          </a:p>
        </p:txBody>
      </p:sp>
      <p:sp>
        <p:nvSpPr>
          <p:cNvPr id="5" name="바닥글 개체 틀 4">
            <a:extLst>
              <a:ext uri="{FF2B5EF4-FFF2-40B4-BE49-F238E27FC236}">
                <a16:creationId xmlns:a16="http://schemas.microsoft.com/office/drawing/2014/main" id="{54BDC75A-41A3-4C53-A230-9722C36DFCB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370D8E9-10A3-4E41-90D1-AC65D34FB316}"/>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2821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42444D8-F476-46F1-B917-4E7CE7086BEC}"/>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4172A832-9A5A-4D31-9C0C-17B7B8FB65F5}"/>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A1D8DA05-7AAB-484D-B339-F19DD0507EDA}"/>
              </a:ext>
            </a:extLst>
          </p:cNvPr>
          <p:cNvSpPr>
            <a:spLocks noGrp="1"/>
          </p:cNvSpPr>
          <p:nvPr>
            <p:ph type="dt" sz="half" idx="10"/>
          </p:nvPr>
        </p:nvSpPr>
        <p:spPr/>
        <p:txBody>
          <a:bodyPr/>
          <a:lstStyle/>
          <a:p>
            <a:fld id="{745F4AAF-E236-4D6D-90E6-EA1391A9C9FB}" type="datetime1">
              <a:rPr lang="ko-KR" altLang="en-US" smtClean="0"/>
              <a:t>2023. 4. 28.</a:t>
            </a:fld>
            <a:endParaRPr lang="ko-KR" altLang="en-US"/>
          </a:p>
        </p:txBody>
      </p:sp>
      <p:sp>
        <p:nvSpPr>
          <p:cNvPr id="5" name="바닥글 개체 틀 4">
            <a:extLst>
              <a:ext uri="{FF2B5EF4-FFF2-40B4-BE49-F238E27FC236}">
                <a16:creationId xmlns:a16="http://schemas.microsoft.com/office/drawing/2014/main" id="{3407D2DB-DEE2-498B-859E-0BE6EB01E62F}"/>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5F9A3690-BA08-46D8-BB7A-E46DF3D6EF2C}"/>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84000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4D7F4AF7-56F3-4013-93CB-EF0DF4DEE2A0}"/>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588D6BCB-DFC1-400F-BA77-3ACB35DF6026}"/>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0FEF84F-9413-4532-A455-A0436F5FB03D}"/>
              </a:ext>
            </a:extLst>
          </p:cNvPr>
          <p:cNvSpPr>
            <a:spLocks noGrp="1"/>
          </p:cNvSpPr>
          <p:nvPr>
            <p:ph type="dt" sz="half" idx="10"/>
          </p:nvPr>
        </p:nvSpPr>
        <p:spPr/>
        <p:txBody>
          <a:bodyPr/>
          <a:lstStyle/>
          <a:p>
            <a:fld id="{B4943531-2CC3-438B-BE4D-776CA50A4C85}" type="datetime1">
              <a:rPr lang="ko-KR" altLang="en-US" smtClean="0"/>
              <a:t>2023. 4. 28.</a:t>
            </a:fld>
            <a:endParaRPr lang="ko-KR" altLang="en-US"/>
          </a:p>
        </p:txBody>
      </p:sp>
      <p:sp>
        <p:nvSpPr>
          <p:cNvPr id="5" name="바닥글 개체 틀 4">
            <a:extLst>
              <a:ext uri="{FF2B5EF4-FFF2-40B4-BE49-F238E27FC236}">
                <a16:creationId xmlns:a16="http://schemas.microsoft.com/office/drawing/2014/main" id="{CC53E4D6-D321-4D7C-8AB3-2C2C2B3B04D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9A658A1-7180-4853-BA24-FBC9DE5D80AF}"/>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117637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72479BF-E3A1-4A07-B84E-488C66C0C5C7}"/>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12D2ECB0-F488-4EEB-86CD-059CFAFF272F}"/>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8A92406-0AEB-4575-AB57-2603F5AD227E}"/>
              </a:ext>
            </a:extLst>
          </p:cNvPr>
          <p:cNvSpPr>
            <a:spLocks noGrp="1"/>
          </p:cNvSpPr>
          <p:nvPr>
            <p:ph type="dt" sz="half" idx="10"/>
          </p:nvPr>
        </p:nvSpPr>
        <p:spPr/>
        <p:txBody>
          <a:bodyPr/>
          <a:lstStyle/>
          <a:p>
            <a:fld id="{8E7DCC49-1A25-42E0-82D8-17441910536E}" type="datetime1">
              <a:rPr lang="ko-KR" altLang="en-US" smtClean="0"/>
              <a:t>2023. 4. 28.</a:t>
            </a:fld>
            <a:endParaRPr lang="ko-KR" altLang="en-US"/>
          </a:p>
        </p:txBody>
      </p:sp>
      <p:sp>
        <p:nvSpPr>
          <p:cNvPr id="5" name="바닥글 개체 틀 4">
            <a:extLst>
              <a:ext uri="{FF2B5EF4-FFF2-40B4-BE49-F238E27FC236}">
                <a16:creationId xmlns:a16="http://schemas.microsoft.com/office/drawing/2014/main" id="{368727A4-F07E-4A03-A914-5F069410E27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4DCC24F-D321-4BF8-B534-26B8CE3C1615}"/>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257665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F504517-F7B6-475D-9D95-5D53C4B281E5}"/>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2D433CFF-DE41-469D-9F34-D73791974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45894F8F-6CA5-4007-859F-0061EAA77C6C}"/>
              </a:ext>
            </a:extLst>
          </p:cNvPr>
          <p:cNvSpPr>
            <a:spLocks noGrp="1"/>
          </p:cNvSpPr>
          <p:nvPr>
            <p:ph type="dt" sz="half" idx="10"/>
          </p:nvPr>
        </p:nvSpPr>
        <p:spPr/>
        <p:txBody>
          <a:bodyPr/>
          <a:lstStyle/>
          <a:p>
            <a:fld id="{1ABD1B48-80E5-4DAD-8369-ADDCA0968A3D}" type="datetime1">
              <a:rPr lang="ko-KR" altLang="en-US" smtClean="0"/>
              <a:t>2023. 4. 28.</a:t>
            </a:fld>
            <a:endParaRPr lang="ko-KR" altLang="en-US"/>
          </a:p>
        </p:txBody>
      </p:sp>
      <p:sp>
        <p:nvSpPr>
          <p:cNvPr id="5" name="바닥글 개체 틀 4">
            <a:extLst>
              <a:ext uri="{FF2B5EF4-FFF2-40B4-BE49-F238E27FC236}">
                <a16:creationId xmlns:a16="http://schemas.microsoft.com/office/drawing/2014/main" id="{CD80C613-4338-4B2B-8FDD-5AF4E071157F}"/>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398B865-89F0-4B6A-9C0F-315426E0B788}"/>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157548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3DCFDD-D07A-49E1-83E6-B1FE4779A1CC}"/>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7B33BFD5-C88D-4C75-BF37-CE67EF26834B}"/>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458E91FD-04AE-4698-9768-45146FCA7271}"/>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65966DA0-388F-4289-8EF4-FCDD102BE5CE}"/>
              </a:ext>
            </a:extLst>
          </p:cNvPr>
          <p:cNvSpPr>
            <a:spLocks noGrp="1"/>
          </p:cNvSpPr>
          <p:nvPr>
            <p:ph type="dt" sz="half" idx="10"/>
          </p:nvPr>
        </p:nvSpPr>
        <p:spPr/>
        <p:txBody>
          <a:bodyPr/>
          <a:lstStyle/>
          <a:p>
            <a:fld id="{DAFBAC7A-2FFE-4500-B979-3F0DEC818805}" type="datetime1">
              <a:rPr lang="ko-KR" altLang="en-US" smtClean="0"/>
              <a:t>2023. 4. 28.</a:t>
            </a:fld>
            <a:endParaRPr lang="ko-KR" altLang="en-US"/>
          </a:p>
        </p:txBody>
      </p:sp>
      <p:sp>
        <p:nvSpPr>
          <p:cNvPr id="6" name="바닥글 개체 틀 5">
            <a:extLst>
              <a:ext uri="{FF2B5EF4-FFF2-40B4-BE49-F238E27FC236}">
                <a16:creationId xmlns:a16="http://schemas.microsoft.com/office/drawing/2014/main" id="{9375615A-EA6D-4F76-A102-49438F39575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DF4D49C-E46A-4E16-9169-119CCEAA31B8}"/>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278666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D07C0D-08F4-4913-93CA-80DDB0C151AC}"/>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5409D1AA-53BA-4017-83F3-E9A657D0B9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870FF672-1BDF-40BB-887F-585DDD515465}"/>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5F042D5E-9083-468A-82E4-B612C68B11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9930B67F-8BF7-49C3-9A78-FA3129EBC17A}"/>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4D2BE9A4-2F66-4696-B2D4-8B358B08E6D4}"/>
              </a:ext>
            </a:extLst>
          </p:cNvPr>
          <p:cNvSpPr>
            <a:spLocks noGrp="1"/>
          </p:cNvSpPr>
          <p:nvPr>
            <p:ph type="dt" sz="half" idx="10"/>
          </p:nvPr>
        </p:nvSpPr>
        <p:spPr/>
        <p:txBody>
          <a:bodyPr/>
          <a:lstStyle/>
          <a:p>
            <a:fld id="{89F3B3A0-334F-4781-8B53-C40D6A177554}" type="datetime1">
              <a:rPr lang="ko-KR" altLang="en-US" smtClean="0"/>
              <a:t>2023. 4. 28.</a:t>
            </a:fld>
            <a:endParaRPr lang="ko-KR" altLang="en-US"/>
          </a:p>
        </p:txBody>
      </p:sp>
      <p:sp>
        <p:nvSpPr>
          <p:cNvPr id="8" name="바닥글 개체 틀 7">
            <a:extLst>
              <a:ext uri="{FF2B5EF4-FFF2-40B4-BE49-F238E27FC236}">
                <a16:creationId xmlns:a16="http://schemas.microsoft.com/office/drawing/2014/main" id="{0BAA7F9A-CF30-4CF2-83EE-12F9915DBE1A}"/>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30E69961-6BAD-4A07-A66B-EE97E2F34B42}"/>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1829579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7F77CF-8E5A-4BED-BA4A-7884867E02B5}"/>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2F4E77E7-3FCE-4EC6-A157-4051A1B4E9A1}"/>
              </a:ext>
            </a:extLst>
          </p:cNvPr>
          <p:cNvSpPr>
            <a:spLocks noGrp="1"/>
          </p:cNvSpPr>
          <p:nvPr>
            <p:ph type="dt" sz="half" idx="10"/>
          </p:nvPr>
        </p:nvSpPr>
        <p:spPr/>
        <p:txBody>
          <a:bodyPr/>
          <a:lstStyle/>
          <a:p>
            <a:fld id="{ECBA13F6-D881-4A10-968B-6745A7AF1528}" type="datetime1">
              <a:rPr lang="ko-KR" altLang="en-US" smtClean="0"/>
              <a:t>2023. 4. 28.</a:t>
            </a:fld>
            <a:endParaRPr lang="ko-KR" altLang="en-US"/>
          </a:p>
        </p:txBody>
      </p:sp>
      <p:sp>
        <p:nvSpPr>
          <p:cNvPr id="4" name="바닥글 개체 틀 3">
            <a:extLst>
              <a:ext uri="{FF2B5EF4-FFF2-40B4-BE49-F238E27FC236}">
                <a16:creationId xmlns:a16="http://schemas.microsoft.com/office/drawing/2014/main" id="{42F07EF1-0A3A-4FE7-862D-10FE62CFEAC5}"/>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7EAFDB38-1295-47DD-9C40-C36279BEE759}"/>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53607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7EC9C0CD-ABB8-45DD-8839-436D9DC3DAB8}"/>
              </a:ext>
            </a:extLst>
          </p:cNvPr>
          <p:cNvSpPr>
            <a:spLocks noGrp="1"/>
          </p:cNvSpPr>
          <p:nvPr>
            <p:ph type="dt" sz="half" idx="10"/>
          </p:nvPr>
        </p:nvSpPr>
        <p:spPr/>
        <p:txBody>
          <a:bodyPr/>
          <a:lstStyle/>
          <a:p>
            <a:fld id="{44C287F1-FCE9-44CA-ADFC-7743564D5693}" type="datetime1">
              <a:rPr lang="ko-KR" altLang="en-US" smtClean="0"/>
              <a:t>2023. 4. 28.</a:t>
            </a:fld>
            <a:endParaRPr lang="ko-KR" altLang="en-US"/>
          </a:p>
        </p:txBody>
      </p:sp>
      <p:sp>
        <p:nvSpPr>
          <p:cNvPr id="3" name="바닥글 개체 틀 2">
            <a:extLst>
              <a:ext uri="{FF2B5EF4-FFF2-40B4-BE49-F238E27FC236}">
                <a16:creationId xmlns:a16="http://schemas.microsoft.com/office/drawing/2014/main" id="{21A3DD1A-41C6-4FAC-9698-9B07F609ACF1}"/>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3A1D2891-928D-4EE6-8A7B-C7C145B3699F}"/>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3501565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36F484D-96A2-42F6-82F3-A483BDC4896E}"/>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89BBA2FD-62EF-47D9-8064-4722746D8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AB44A0B7-B43A-47FD-B84E-D872C1D6D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80CDF1F2-BC2A-4B1B-87BD-B520E196AABC}"/>
              </a:ext>
            </a:extLst>
          </p:cNvPr>
          <p:cNvSpPr>
            <a:spLocks noGrp="1"/>
          </p:cNvSpPr>
          <p:nvPr>
            <p:ph type="dt" sz="half" idx="10"/>
          </p:nvPr>
        </p:nvSpPr>
        <p:spPr/>
        <p:txBody>
          <a:bodyPr/>
          <a:lstStyle/>
          <a:p>
            <a:fld id="{FDBBA3D9-4D1A-4E55-9ACB-74D79DA4441F}" type="datetime1">
              <a:rPr lang="ko-KR" altLang="en-US" smtClean="0"/>
              <a:t>2023. 4. 28.</a:t>
            </a:fld>
            <a:endParaRPr lang="ko-KR" altLang="en-US"/>
          </a:p>
        </p:txBody>
      </p:sp>
      <p:sp>
        <p:nvSpPr>
          <p:cNvPr id="6" name="바닥글 개체 틀 5">
            <a:extLst>
              <a:ext uri="{FF2B5EF4-FFF2-40B4-BE49-F238E27FC236}">
                <a16:creationId xmlns:a16="http://schemas.microsoft.com/office/drawing/2014/main" id="{EEA807AE-5829-456E-B697-58AFD357585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6BC231F8-70CE-4311-A99E-F9836146EEAC}"/>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129024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33EA670-3680-4425-AE3C-31772DB05745}"/>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02D150ED-8579-43E8-A317-9F3935BD28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9456B36D-A693-4835-87B4-E109C233C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2332E63D-84EF-44F6-B428-286753D900A5}"/>
              </a:ext>
            </a:extLst>
          </p:cNvPr>
          <p:cNvSpPr>
            <a:spLocks noGrp="1"/>
          </p:cNvSpPr>
          <p:nvPr>
            <p:ph type="dt" sz="half" idx="10"/>
          </p:nvPr>
        </p:nvSpPr>
        <p:spPr/>
        <p:txBody>
          <a:bodyPr/>
          <a:lstStyle/>
          <a:p>
            <a:fld id="{CB190442-4BCC-42A4-8C82-02DA2C2A452E}" type="datetime1">
              <a:rPr lang="ko-KR" altLang="en-US" smtClean="0"/>
              <a:t>2023. 4. 28.</a:t>
            </a:fld>
            <a:endParaRPr lang="ko-KR" altLang="en-US"/>
          </a:p>
        </p:txBody>
      </p:sp>
      <p:sp>
        <p:nvSpPr>
          <p:cNvPr id="6" name="바닥글 개체 틀 5">
            <a:extLst>
              <a:ext uri="{FF2B5EF4-FFF2-40B4-BE49-F238E27FC236}">
                <a16:creationId xmlns:a16="http://schemas.microsoft.com/office/drawing/2014/main" id="{743DD5BB-3FF4-4648-A296-C313BCE1B675}"/>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FFE48F88-717D-49DB-9FDA-C68D163EFBB8}"/>
              </a:ext>
            </a:extLst>
          </p:cNvPr>
          <p:cNvSpPr>
            <a:spLocks noGrp="1"/>
          </p:cNvSpPr>
          <p:nvPr>
            <p:ph type="sldNum" sz="quarter" idx="12"/>
          </p:nvPr>
        </p:nvSpPr>
        <p:spPr/>
        <p:txBody>
          <a:body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18435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112C9535-758E-41CF-90B6-28CF11769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9196037D-73C8-4291-8583-DE3013848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1A2DD13-E911-42F7-9F94-DE707A61A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FBC39-335C-47D8-B2DA-7288657B1087}" type="datetime1">
              <a:rPr lang="ko-KR" altLang="en-US" smtClean="0"/>
              <a:t>2023. 4. 28.</a:t>
            </a:fld>
            <a:endParaRPr lang="ko-KR" altLang="en-US"/>
          </a:p>
        </p:txBody>
      </p:sp>
      <p:sp>
        <p:nvSpPr>
          <p:cNvPr id="5" name="바닥글 개체 틀 4">
            <a:extLst>
              <a:ext uri="{FF2B5EF4-FFF2-40B4-BE49-F238E27FC236}">
                <a16:creationId xmlns:a16="http://schemas.microsoft.com/office/drawing/2014/main" id="{C9183318-638A-441E-A072-2E2F62542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FDBE00E1-1336-4DAA-A766-2104C6DE2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83BEC-3336-49A4-B8B4-71A14EA9C546}" type="slidenum">
              <a:rPr lang="ko-KR" altLang="en-US" smtClean="0"/>
              <a:t>‹#›</a:t>
            </a:fld>
            <a:endParaRPr lang="ko-KR" altLang="en-US"/>
          </a:p>
        </p:txBody>
      </p:sp>
    </p:spTree>
    <p:extLst>
      <p:ext uri="{BB962C8B-B14F-4D97-AF65-F5344CB8AC3E}">
        <p14:creationId xmlns:p14="http://schemas.microsoft.com/office/powerpoint/2010/main" val="409303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gif"/><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chart" Target="../charts/chart1.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VTQTBnXBvm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hyperlink" Target="https://www.youtube.com/watch?v=VTQTBnXBvm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4289367"/>
          </a:xfrm>
          <a:prstGeom prst="rect">
            <a:avLst/>
          </a:prstGeom>
        </p:spPr>
      </p:pic>
      <p:sp>
        <p:nvSpPr>
          <p:cNvPr id="5" name="직사각형 4">
            <a:extLst>
              <a:ext uri="{FF2B5EF4-FFF2-40B4-BE49-F238E27FC236}">
                <a16:creationId xmlns:a16="http://schemas.microsoft.com/office/drawing/2014/main" id="{C2D89697-C864-4BC7-B184-E1C488EC0A71}"/>
              </a:ext>
            </a:extLst>
          </p:cNvPr>
          <p:cNvSpPr/>
          <p:nvPr/>
        </p:nvSpPr>
        <p:spPr>
          <a:xfrm>
            <a:off x="1015181" y="1870243"/>
            <a:ext cx="1280160" cy="128016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91105DC6-97EA-46FB-B50D-F5F09A9F8674}"/>
              </a:ext>
            </a:extLst>
          </p:cNvPr>
          <p:cNvSpPr txBox="1"/>
          <p:nvPr/>
        </p:nvSpPr>
        <p:spPr>
          <a:xfrm>
            <a:off x="2639055" y="1665302"/>
            <a:ext cx="9480430" cy="1754326"/>
          </a:xfrm>
          <a:prstGeom prst="rect">
            <a:avLst/>
          </a:prstGeom>
          <a:noFill/>
        </p:spPr>
        <p:txBody>
          <a:bodyPr wrap="square" rtlCol="0">
            <a:spAutoFit/>
          </a:bodyPr>
          <a:lstStyle/>
          <a:p>
            <a:r>
              <a:rPr lang="en-US" altLang="ko-KR" sz="3600" b="1" kern="0" dirty="0">
                <a:solidFill>
                  <a:schemeClr val="bg1"/>
                </a:solidFill>
                <a:latin typeface="Helvetica" panose="020B0604020202020204" pitchFamily="34" charset="0"/>
                <a:cs typeface="Helvetica" panose="020B0604020202020204" pitchFamily="34" charset="0"/>
              </a:rPr>
              <a:t>Development of Geostationary Satellite Atmospheric Motion Vectors </a:t>
            </a:r>
          </a:p>
          <a:p>
            <a:r>
              <a:rPr lang="en-US" altLang="ko-KR" sz="3600" b="1" kern="0" dirty="0">
                <a:solidFill>
                  <a:schemeClr val="bg1"/>
                </a:solidFill>
                <a:latin typeface="Helvetica" panose="020B0604020202020204" pitchFamily="34" charset="0"/>
                <a:cs typeface="Helvetica" panose="020B0604020202020204" pitchFamily="34" charset="0"/>
              </a:rPr>
              <a:t>Forecasting Algorithm by CNN Model</a:t>
            </a:r>
            <a:endParaRPr lang="ko-KR" altLang="ko-KR" sz="3600" kern="100" dirty="0">
              <a:solidFill>
                <a:schemeClr val="bg1"/>
              </a:solidFill>
              <a:effectLst/>
              <a:latin typeface="Helvetica" panose="020B0604020202020204" pitchFamily="34" charset="0"/>
              <a:ea typeface="맑은 고딕" panose="020B0503020000020004" pitchFamily="50" charset="-127"/>
              <a:cs typeface="Helvetica" panose="020B0604020202020204" pitchFamily="34" charset="0"/>
            </a:endParaRPr>
          </a:p>
        </p:txBody>
      </p:sp>
      <p:sp>
        <p:nvSpPr>
          <p:cNvPr id="8" name="TextBox 7">
            <a:extLst>
              <a:ext uri="{FF2B5EF4-FFF2-40B4-BE49-F238E27FC236}">
                <a16:creationId xmlns:a16="http://schemas.microsoft.com/office/drawing/2014/main" id="{F55C150A-BBC6-4487-8DAE-9AA24FAB7D60}"/>
              </a:ext>
            </a:extLst>
          </p:cNvPr>
          <p:cNvSpPr txBox="1"/>
          <p:nvPr/>
        </p:nvSpPr>
        <p:spPr>
          <a:xfrm>
            <a:off x="2710132" y="5216119"/>
            <a:ext cx="6771736" cy="584775"/>
          </a:xfrm>
          <a:prstGeom prst="rect">
            <a:avLst/>
          </a:prstGeom>
          <a:noFill/>
        </p:spPr>
        <p:txBody>
          <a:bodyPr wrap="square" rtlCol="0">
            <a:spAutoFit/>
          </a:bodyPr>
          <a:lstStyle/>
          <a:p>
            <a:pPr algn="ctr"/>
            <a:r>
              <a:rPr lang="en-US" altLang="ko-KR" sz="2000" b="1" dirty="0" err="1">
                <a:solidFill>
                  <a:srgbClr val="002060"/>
                </a:solidFill>
                <a:latin typeface="Helvetica" panose="020B0604020202020204" pitchFamily="34" charset="0"/>
                <a:cs typeface="Helvetica" panose="020B0604020202020204" pitchFamily="34" charset="0"/>
              </a:rPr>
              <a:t>Hwayon</a:t>
            </a:r>
            <a:r>
              <a:rPr lang="en-US" altLang="ko-KR" sz="2000" b="1" dirty="0">
                <a:solidFill>
                  <a:srgbClr val="002060"/>
                </a:solidFill>
                <a:latin typeface="Helvetica" panose="020B0604020202020204" pitchFamily="34" charset="0"/>
                <a:cs typeface="Helvetica" panose="020B0604020202020204" pitchFamily="34" charset="0"/>
              </a:rPr>
              <a:t> Choi, Yong-Sang Choi, and </a:t>
            </a:r>
            <a:r>
              <a:rPr lang="en-US" altLang="ko-KR" sz="2000" b="1" dirty="0" err="1">
                <a:solidFill>
                  <a:srgbClr val="002060"/>
                </a:solidFill>
                <a:latin typeface="Helvetica" panose="020B0604020202020204" pitchFamily="34" charset="0"/>
                <a:cs typeface="Helvetica" panose="020B0604020202020204" pitchFamily="34" charset="0"/>
              </a:rPr>
              <a:t>Gyuyeon</a:t>
            </a:r>
            <a:r>
              <a:rPr lang="en-US" altLang="ko-KR" sz="2000" b="1" dirty="0">
                <a:solidFill>
                  <a:srgbClr val="002060"/>
                </a:solidFill>
                <a:latin typeface="Helvetica" panose="020B0604020202020204" pitchFamily="34" charset="0"/>
                <a:cs typeface="Helvetica" panose="020B0604020202020204" pitchFamily="34" charset="0"/>
              </a:rPr>
              <a:t> Kim</a:t>
            </a:r>
          </a:p>
          <a:p>
            <a:pPr algn="ctr"/>
            <a:r>
              <a:rPr lang="en" altLang="ko-KR" sz="1200" dirty="0" err="1">
                <a:solidFill>
                  <a:srgbClr val="002060"/>
                </a:solidFill>
                <a:effectLst/>
                <a:latin typeface="Helvetica" pitchFamily="2" charset="0"/>
              </a:rPr>
              <a:t>Ewha</a:t>
            </a:r>
            <a:r>
              <a:rPr lang="en" altLang="ko-KR" sz="1200" dirty="0">
                <a:solidFill>
                  <a:srgbClr val="002060"/>
                </a:solidFill>
                <a:effectLst/>
                <a:latin typeface="Helvetica" pitchFamily="2" charset="0"/>
              </a:rPr>
              <a:t> </a:t>
            </a:r>
            <a:r>
              <a:rPr lang="en" altLang="ko-KR" sz="1200" dirty="0" err="1">
                <a:solidFill>
                  <a:srgbClr val="002060"/>
                </a:solidFill>
                <a:effectLst/>
                <a:latin typeface="Helvetica" pitchFamily="2" charset="0"/>
              </a:rPr>
              <a:t>Womans</a:t>
            </a:r>
            <a:r>
              <a:rPr lang="en" altLang="ko-KR" sz="1200" dirty="0">
                <a:solidFill>
                  <a:srgbClr val="002060"/>
                </a:solidFill>
                <a:effectLst/>
                <a:latin typeface="Helvetica" pitchFamily="2" charset="0"/>
              </a:rPr>
              <a:t> University, Climate and Energy Systems Engineering, Seoul, South Korea </a:t>
            </a:r>
            <a:endParaRPr lang="en" altLang="ko-KR" sz="1200" dirty="0">
              <a:solidFill>
                <a:srgbClr val="002060"/>
              </a:solidFill>
              <a:effectLst/>
            </a:endParaRPr>
          </a:p>
        </p:txBody>
      </p:sp>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5191" y="5448607"/>
            <a:ext cx="1160667" cy="1150163"/>
          </a:xfrm>
          <a:prstGeom prst="rect">
            <a:avLst/>
          </a:prstGeom>
        </p:spPr>
      </p:pic>
      <p:cxnSp>
        <p:nvCxnSpPr>
          <p:cNvPr id="9" name="직선 연결선 8"/>
          <p:cNvCxnSpPr/>
          <p:nvPr/>
        </p:nvCxnSpPr>
        <p:spPr>
          <a:xfrm>
            <a:off x="1015181" y="1546168"/>
            <a:ext cx="10273502" cy="166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1015181" y="3490051"/>
            <a:ext cx="10273502" cy="166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5" name="Picture 1" descr="page1image23490752">
            <a:extLst>
              <a:ext uri="{FF2B5EF4-FFF2-40B4-BE49-F238E27FC236}">
                <a16:creationId xmlns:a16="http://schemas.microsoft.com/office/drawing/2014/main" id="{ACBF8B9C-CB35-5C71-7C59-7396655BB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325" y="4674550"/>
            <a:ext cx="1250936" cy="166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931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6463849" y="3972608"/>
            <a:ext cx="2322703" cy="545955"/>
          </a:xfrm>
          <a:prstGeom prst="rect">
            <a:avLst/>
          </a:prstGeom>
        </p:spPr>
      </p:pic>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10</a:t>
            </a:fld>
            <a:endParaRPr lang="ko-KR" altLang="en-US" dirty="0">
              <a:solidFill>
                <a:schemeClr val="bg1"/>
              </a:solidFill>
            </a:endParaRPr>
          </a:p>
        </p:txBody>
      </p:sp>
      <p:sp>
        <p:nvSpPr>
          <p:cNvPr id="8" name="TextBox 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02. Data and Method</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 name="직사각형 1"/>
          <p:cNvSpPr/>
          <p:nvPr/>
        </p:nvSpPr>
        <p:spPr>
          <a:xfrm>
            <a:off x="520931" y="1252097"/>
            <a:ext cx="11532524" cy="4031873"/>
          </a:xfrm>
          <a:prstGeom prst="rect">
            <a:avLst/>
          </a:prstGeom>
        </p:spPr>
        <p:txBody>
          <a:bodyPr wrap="square">
            <a:spAutoFit/>
          </a:bodyPr>
          <a:lstStyle/>
          <a:p>
            <a:pPr marL="342900" indent="-34290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Method</a:t>
            </a:r>
          </a:p>
          <a:p>
            <a:pPr marL="342900" indent="-342900">
              <a:buFont typeface="Arial" panose="020B0604020202020204" pitchFamily="34" charset="0"/>
              <a:buChar char="•"/>
            </a:pPr>
            <a:endParaRPr lang="en-US" altLang="ko-KR" sz="2000" b="1" dirty="0">
              <a:latin typeface="Helvetica" panose="020B0604020202020204" pitchFamily="34" charset="0"/>
              <a:cs typeface="Helvetica" panose="020B0604020202020204" pitchFamily="34" charset="0"/>
            </a:endParaRPr>
          </a:p>
          <a:p>
            <a:pPr marL="342900" indent="-342900">
              <a:lnSpc>
                <a:spcPct val="150000"/>
              </a:lnSpc>
              <a:buAutoNum type="arabicParenR"/>
            </a:pPr>
            <a:r>
              <a:rPr lang="en-US" altLang="ko-KR" dirty="0">
                <a:latin typeface="Helvetica" panose="020B0604020202020204" pitchFamily="34" charset="0"/>
                <a:cs typeface="Helvetica" panose="020B0604020202020204" pitchFamily="34" charset="0"/>
                <a:sym typeface="Wingdings" panose="05000000000000000000" pitchFamily="2" charset="2"/>
              </a:rPr>
              <a:t>                                   </a:t>
            </a:r>
            <a:r>
              <a:rPr lang="en-US" altLang="ko-KR" dirty="0">
                <a:latin typeface="Helvetica" panose="020B0604020202020204" pitchFamily="34" charset="0"/>
                <a:cs typeface="Helvetica" panose="020B0604020202020204" pitchFamily="34" charset="0"/>
              </a:rPr>
              <a:t>PWC-Net Algorithm</a:t>
            </a:r>
          </a:p>
          <a:p>
            <a:pPr marL="342900" indent="-342900">
              <a:lnSpc>
                <a:spcPct val="150000"/>
              </a:lnSpc>
              <a:buAutoNum type="arabicParenR"/>
            </a:pPr>
            <a:endParaRPr lang="en-US" altLang="ko-KR" dirty="0">
              <a:latin typeface="Helvetica" panose="020B0604020202020204" pitchFamily="34" charset="0"/>
              <a:cs typeface="Helvetica" panose="020B0604020202020204" pitchFamily="34" charset="0"/>
            </a:endParaRPr>
          </a:p>
          <a:p>
            <a:pPr>
              <a:lnSpc>
                <a:spcPct val="150000"/>
              </a:lnSpc>
            </a:pPr>
            <a:r>
              <a:rPr lang="en-US" altLang="ko-KR" dirty="0">
                <a:latin typeface="Helvetica" panose="020B0604020202020204" pitchFamily="34" charset="0"/>
                <a:cs typeface="Helvetica" panose="020B0604020202020204" pitchFamily="34" charset="0"/>
              </a:rPr>
              <a:t>2)                                     </a:t>
            </a:r>
            <a:r>
              <a:rPr lang="en-US" altLang="ko-KR" dirty="0">
                <a:latin typeface="Helvetica" panose="020B0604020202020204" pitchFamily="34" charset="0"/>
                <a:cs typeface="Helvetica" panose="020B0604020202020204" pitchFamily="34" charset="0"/>
                <a:sym typeface="Wingdings" panose="05000000000000000000" pitchFamily="2" charset="2"/>
              </a:rPr>
              <a:t> </a:t>
            </a:r>
            <a:r>
              <a:rPr lang="en-US" altLang="ko-KR" dirty="0">
                <a:latin typeface="Helvetica" panose="020B0604020202020204" pitchFamily="34" charset="0"/>
                <a:cs typeface="Helvetica" panose="020B0604020202020204" pitchFamily="34" charset="0"/>
              </a:rPr>
              <a:t>Linear Regression</a:t>
            </a:r>
          </a:p>
          <a:p>
            <a:pPr>
              <a:lnSpc>
                <a:spcPct val="150000"/>
              </a:lnSpc>
            </a:pPr>
            <a:endParaRPr lang="en-US" altLang="ko-KR" dirty="0">
              <a:latin typeface="Helvetica" panose="020B0604020202020204" pitchFamily="34" charset="0"/>
              <a:cs typeface="Helvetica" panose="020B0604020202020204" pitchFamily="34" charset="0"/>
            </a:endParaRPr>
          </a:p>
          <a:p>
            <a:pPr>
              <a:lnSpc>
                <a:spcPct val="150000"/>
              </a:lnSpc>
            </a:pPr>
            <a:r>
              <a:rPr lang="en-US" altLang="ko-KR" dirty="0">
                <a:latin typeface="Helvetica" panose="020B0604020202020204" pitchFamily="34" charset="0"/>
                <a:cs typeface="Helvetica" panose="020B0604020202020204" pitchFamily="34" charset="0"/>
              </a:rPr>
              <a:t>3) Error Analysis  </a:t>
            </a:r>
            <a:r>
              <a:rPr lang="en-US" altLang="ko-KR" dirty="0">
                <a:latin typeface="Helvetica" panose="020B0604020202020204" pitchFamily="34" charset="0"/>
                <a:cs typeface="Helvetica" panose="020B0604020202020204" pitchFamily="34" charset="0"/>
                <a:sym typeface="Wingdings" panose="05000000000000000000" pitchFamily="2" charset="2"/>
              </a:rPr>
              <a:t> Mean Vector difference (MVD)</a:t>
            </a:r>
          </a:p>
          <a:p>
            <a:pPr>
              <a:lnSpc>
                <a:spcPct val="150000"/>
              </a:lnSpc>
            </a:pPr>
            <a:r>
              <a:rPr lang="en-US" altLang="ko-KR" dirty="0">
                <a:latin typeface="Helvetica" panose="020B0604020202020204" pitchFamily="34" charset="0"/>
                <a:cs typeface="Helvetica" panose="020B0604020202020204" pitchFamily="34" charset="0"/>
              </a:rPr>
              <a:t>                         </a:t>
            </a:r>
            <a:r>
              <a:rPr lang="en-US" altLang="ko-KR" sz="3200" dirty="0">
                <a:latin typeface="Helvetica" panose="020B0604020202020204" pitchFamily="34" charset="0"/>
                <a:cs typeface="Helvetica" panose="020B0604020202020204" pitchFamily="34" charset="0"/>
              </a:rPr>
              <a:t>    </a:t>
            </a:r>
            <a:r>
              <a:rPr lang="en-US" altLang="ko-KR" dirty="0">
                <a:latin typeface="Helvetica" panose="020B0604020202020204" pitchFamily="34" charset="0"/>
                <a:cs typeface="Helvetica" panose="020B0604020202020204" pitchFamily="34" charset="0"/>
              </a:rPr>
              <a:t>                                                    ,</a:t>
            </a:r>
          </a:p>
          <a:p>
            <a:pPr>
              <a:lnSpc>
                <a:spcPct val="150000"/>
              </a:lnSpc>
            </a:pPr>
            <a:r>
              <a:rPr lang="en-US" altLang="ko-KR" dirty="0">
                <a:latin typeface="Helvetica" panose="020B0604020202020204" pitchFamily="34" charset="0"/>
                <a:cs typeface="Helvetica" panose="020B0604020202020204" pitchFamily="34" charset="0"/>
                <a:sym typeface="Wingdings" panose="05000000000000000000" pitchFamily="2" charset="2"/>
              </a:rPr>
              <a:t>                              </a:t>
            </a:r>
            <a:r>
              <a:rPr lang="en-US" altLang="ko-KR" dirty="0">
                <a:latin typeface="Helvetica" panose="020B0604020202020204" pitchFamily="34" charset="0"/>
                <a:cs typeface="Helvetica" panose="020B0604020202020204" pitchFamily="34" charset="0"/>
              </a:rPr>
              <a:t>Root-Mean-square vector difference </a:t>
            </a:r>
            <a:r>
              <a:rPr lang="en-US" altLang="ko-KR" b="1" dirty="0">
                <a:latin typeface="Helvetica" panose="020B0604020202020204" pitchFamily="34" charset="0"/>
                <a:cs typeface="Helvetica" panose="020B0604020202020204" pitchFamily="34" charset="0"/>
              </a:rPr>
              <a:t>(RMSVD) </a:t>
            </a:r>
            <a:r>
              <a:rPr lang="en-US" altLang="ko-KR" dirty="0">
                <a:latin typeface="Helvetica" panose="020B0604020202020204" pitchFamily="34" charset="0"/>
                <a:cs typeface="Helvetica" panose="020B0604020202020204" pitchFamily="34" charset="0"/>
              </a:rPr>
              <a:t>where V = (u, v), </a:t>
            </a:r>
            <a:r>
              <a:rPr lang="el-GR" altLang="ko-KR" dirty="0">
                <a:latin typeface="Helvetica" panose="020B0604020202020204" pitchFamily="34" charset="0"/>
                <a:cs typeface="Helvetica" panose="020B0604020202020204" pitchFamily="34" charset="0"/>
              </a:rPr>
              <a:t>Φ</a:t>
            </a:r>
            <a:r>
              <a:rPr lang="en-US" altLang="ko-KR" dirty="0">
                <a:latin typeface="Helvetica" panose="020B0604020202020204" pitchFamily="34" charset="0"/>
                <a:cs typeface="Helvetica" panose="020B0604020202020204" pitchFamily="34" charset="0"/>
              </a:rPr>
              <a:t> is latitude field</a:t>
            </a:r>
          </a:p>
        </p:txBody>
      </p:sp>
      <p:pic>
        <p:nvPicPr>
          <p:cNvPr id="9" name="그림 8"/>
          <p:cNvPicPr>
            <a:picLocks noChangeAspect="1"/>
          </p:cNvPicPr>
          <p:nvPr/>
        </p:nvPicPr>
        <p:blipFill>
          <a:blip r:embed="rId3"/>
          <a:stretch>
            <a:fillRect/>
          </a:stretch>
        </p:blipFill>
        <p:spPr>
          <a:xfrm>
            <a:off x="3139159" y="5087069"/>
            <a:ext cx="5647393" cy="1284039"/>
          </a:xfrm>
          <a:prstGeom prst="rect">
            <a:avLst/>
          </a:prstGeom>
        </p:spPr>
      </p:pic>
      <p:pic>
        <p:nvPicPr>
          <p:cNvPr id="3" name="그림 2"/>
          <p:cNvPicPr>
            <a:picLocks noChangeAspect="1"/>
          </p:cNvPicPr>
          <p:nvPr/>
        </p:nvPicPr>
        <p:blipFill>
          <a:blip r:embed="rId4"/>
          <a:stretch>
            <a:fillRect/>
          </a:stretch>
        </p:blipFill>
        <p:spPr>
          <a:xfrm>
            <a:off x="2742593" y="3972608"/>
            <a:ext cx="3146425" cy="464541"/>
          </a:xfrm>
          <a:prstGeom prst="rect">
            <a:avLst/>
          </a:prstGeom>
        </p:spPr>
      </p:pic>
      <p:sp>
        <p:nvSpPr>
          <p:cNvPr id="10" name="오각형 9"/>
          <p:cNvSpPr/>
          <p:nvPr/>
        </p:nvSpPr>
        <p:spPr>
          <a:xfrm>
            <a:off x="935157" y="1809587"/>
            <a:ext cx="2036619" cy="65568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
        <p:nvSpPr>
          <p:cNvPr id="11" name="오각형 10"/>
          <p:cNvSpPr/>
          <p:nvPr/>
        </p:nvSpPr>
        <p:spPr>
          <a:xfrm>
            <a:off x="935157" y="2652436"/>
            <a:ext cx="2036619" cy="656411"/>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 2</a:t>
            </a:r>
          </a:p>
          <a:p>
            <a:pPr algn="ctr"/>
            <a:r>
              <a:rPr lang="en-US" altLang="ko-KR" b="1" dirty="0">
                <a:latin typeface="Helvetica" panose="020B0604020202020204" pitchFamily="34" charset="0"/>
                <a:cs typeface="Helvetica" panose="020B0604020202020204" pitchFamily="34" charset="0"/>
              </a:rPr>
              <a:t>Forecasting</a:t>
            </a:r>
          </a:p>
        </p:txBody>
      </p:sp>
    </p:spTree>
    <p:extLst>
      <p:ext uri="{BB962C8B-B14F-4D97-AF65-F5344CB8AC3E}">
        <p14:creationId xmlns:p14="http://schemas.microsoft.com/office/powerpoint/2010/main" val="2225140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A793EB2C-0054-3ADA-CC5C-4A9C817D1777}"/>
              </a:ext>
            </a:extLst>
          </p:cNvPr>
          <p:cNvPicPr>
            <a:picLocks noChangeAspect="1"/>
          </p:cNvPicPr>
          <p:nvPr/>
        </p:nvPicPr>
        <p:blipFill>
          <a:blip r:embed="rId2"/>
          <a:stretch>
            <a:fillRect/>
          </a:stretch>
        </p:blipFill>
        <p:spPr>
          <a:xfrm>
            <a:off x="6721514" y="5015636"/>
            <a:ext cx="3089727" cy="513453"/>
          </a:xfrm>
          <a:prstGeom prst="rect">
            <a:avLst/>
          </a:prstGeom>
        </p:spPr>
      </p:pic>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11</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84486E-CD5B-4200-A3D3-DA5C8EA7D8CB}"/>
              </a:ext>
            </a:extLst>
          </p:cNvPr>
          <p:cNvSpPr txBox="1"/>
          <p:nvPr/>
        </p:nvSpPr>
        <p:spPr>
          <a:xfrm>
            <a:off x="763398" y="1348000"/>
            <a:ext cx="10230929" cy="646331"/>
          </a:xfrm>
          <a:prstGeom prst="rect">
            <a:avLst/>
          </a:prstGeom>
          <a:noFill/>
        </p:spPr>
        <p:txBody>
          <a:bodyPr wrap="square">
            <a:spAutoFit/>
          </a:bodyPr>
          <a:lstStyle/>
          <a:p>
            <a:endParaRPr lang="en-US" altLang="ko-KR" b="1" dirty="0">
              <a:latin typeface="맑은 고딕" panose="020B0503020000020004" pitchFamily="50" charset="-127"/>
              <a:cs typeface="Times New Roman" panose="02020603050405020304" pitchFamily="18" charset="0"/>
            </a:endParaRPr>
          </a:p>
          <a:p>
            <a:pPr marL="342900" indent="-342900">
              <a:buAutoNum type="arabicParenR"/>
            </a:pPr>
            <a:endParaRPr lang="en-US" altLang="ko-KR" b="1" dirty="0">
              <a:latin typeface="맑은 고딕" panose="020B0503020000020004" pitchFamily="50" charset="-127"/>
              <a:cs typeface="Times New Roman" panose="02020603050405020304" pitchFamily="18" charset="0"/>
            </a:endParaRPr>
          </a:p>
        </p:txBody>
      </p:sp>
      <p:pic>
        <p:nvPicPr>
          <p:cNvPr id="3" name="그림 2">
            <a:extLst>
              <a:ext uri="{FF2B5EF4-FFF2-40B4-BE49-F238E27FC236}">
                <a16:creationId xmlns:a16="http://schemas.microsoft.com/office/drawing/2014/main" id="{13EA9E9D-E3B8-697B-F5BA-442E53345E61}"/>
              </a:ext>
            </a:extLst>
          </p:cNvPr>
          <p:cNvPicPr>
            <a:picLocks noChangeAspect="1"/>
          </p:cNvPicPr>
          <p:nvPr/>
        </p:nvPicPr>
        <p:blipFill>
          <a:blip r:embed="rId3"/>
          <a:stretch>
            <a:fillRect/>
          </a:stretch>
        </p:blipFill>
        <p:spPr>
          <a:xfrm>
            <a:off x="615796" y="3180365"/>
            <a:ext cx="5475766" cy="3043806"/>
          </a:xfrm>
          <a:prstGeom prst="rect">
            <a:avLst/>
          </a:prstGeom>
        </p:spPr>
      </p:pic>
      <p:sp>
        <p:nvSpPr>
          <p:cNvPr id="10" name="TextBox 9">
            <a:extLst>
              <a:ext uri="{FF2B5EF4-FFF2-40B4-BE49-F238E27FC236}">
                <a16:creationId xmlns:a16="http://schemas.microsoft.com/office/drawing/2014/main" id="{278497BC-6D11-386F-0116-C0770A7EB785}"/>
              </a:ext>
            </a:extLst>
          </p:cNvPr>
          <p:cNvSpPr txBox="1"/>
          <p:nvPr/>
        </p:nvSpPr>
        <p:spPr>
          <a:xfrm>
            <a:off x="6417348" y="1281849"/>
            <a:ext cx="5702607" cy="5232202"/>
          </a:xfrm>
          <a:prstGeom prst="rect">
            <a:avLst/>
          </a:prstGeom>
          <a:noFill/>
        </p:spPr>
        <p:txBody>
          <a:bodyPr wrap="square">
            <a:spAutoFit/>
          </a:bodyPr>
          <a:lstStyle/>
          <a:p>
            <a:r>
              <a:rPr lang="en-US" altLang="ko-KR" dirty="0">
                <a:latin typeface="Helvetica" panose="020B0604020202020204" pitchFamily="34" charset="0"/>
                <a:cs typeface="Helvetica" panose="020B0604020202020204" pitchFamily="34" charset="0"/>
              </a:rPr>
              <a:t>"PWC-net: CNNs for optical flow using pyramid, warping, and cost volume."</a:t>
            </a:r>
          </a:p>
          <a:p>
            <a:r>
              <a:rPr lang="en-US" altLang="ko-KR" b="1" dirty="0">
                <a:latin typeface="Helvetica" panose="020B0604020202020204" pitchFamily="34" charset="0"/>
                <a:cs typeface="Helvetica" panose="020B0604020202020204" pitchFamily="34" charset="0"/>
                <a:sym typeface="Wingdings" panose="05000000000000000000" pitchFamily="2" charset="2"/>
              </a:rPr>
              <a:t> FAST and ACCURATE State-of-the-Art model</a:t>
            </a:r>
            <a:endParaRPr lang="en-US" altLang="ko-KR" b="1" dirty="0">
              <a:latin typeface="Helvetica" panose="020B0604020202020204" pitchFamily="34" charset="0"/>
              <a:cs typeface="Helvetica" panose="020B0604020202020204" pitchFamily="34" charset="0"/>
            </a:endParaRPr>
          </a:p>
          <a:p>
            <a:endParaRPr lang="en-US" altLang="ko-KR" dirty="0">
              <a:latin typeface="Helvetica" panose="020B0604020202020204" pitchFamily="34" charset="0"/>
              <a:cs typeface="Helvetica" panose="020B0604020202020204" pitchFamily="34" charset="0"/>
            </a:endParaRPr>
          </a:p>
          <a:p>
            <a:endParaRPr lang="en-US" altLang="ko-KR" dirty="0">
              <a:latin typeface="Helvetica" panose="020B0604020202020204" pitchFamily="34" charset="0"/>
              <a:cs typeface="Helvetica" panose="020B0604020202020204" pitchFamily="34" charset="0"/>
            </a:endParaRPr>
          </a:p>
          <a:p>
            <a:endParaRPr lang="en-US" altLang="ko-KR" dirty="0">
              <a:latin typeface="Helvetica" panose="020B0604020202020204" pitchFamily="34" charset="0"/>
              <a:cs typeface="Helvetica" panose="020B0604020202020204" pitchFamily="34" charset="0"/>
            </a:endParaRPr>
          </a:p>
          <a:p>
            <a:endParaRPr lang="en-US" altLang="ko-KR"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altLang="ko-KR" sz="1600" dirty="0">
                <a:latin typeface="Helvetica" panose="020B0604020202020204" pitchFamily="34" charset="0"/>
                <a:cs typeface="Helvetica" panose="020B0604020202020204" pitchFamily="34" charset="0"/>
              </a:rPr>
              <a:t>PWC-Net has been designed according to simple and well-established principles: </a:t>
            </a:r>
          </a:p>
          <a:p>
            <a:pPr marL="342900" indent="-342900">
              <a:buAutoNum type="arabicParenR"/>
            </a:pPr>
            <a:r>
              <a:rPr lang="en-US" altLang="ko-KR" sz="1600" dirty="0">
                <a:latin typeface="Helvetica" panose="020B0604020202020204" pitchFamily="34" charset="0"/>
                <a:cs typeface="Helvetica" panose="020B0604020202020204" pitchFamily="34" charset="0"/>
              </a:rPr>
              <a:t>Pyramidal processing</a:t>
            </a:r>
          </a:p>
          <a:p>
            <a:pPr marL="342900" indent="-342900">
              <a:buAutoNum type="arabicParenR"/>
            </a:pPr>
            <a:r>
              <a:rPr lang="en-US" altLang="ko-KR" sz="1600" dirty="0">
                <a:latin typeface="Helvetica" panose="020B0604020202020204" pitchFamily="34" charset="0"/>
                <a:cs typeface="Helvetica" panose="020B0604020202020204" pitchFamily="34" charset="0"/>
              </a:rPr>
              <a:t>Warping layer</a:t>
            </a:r>
          </a:p>
          <a:p>
            <a:pPr marL="342900" indent="-342900">
              <a:buAutoNum type="arabicParenR"/>
            </a:pPr>
            <a:endParaRPr lang="en-US" altLang="ko-KR" sz="1600" dirty="0">
              <a:latin typeface="Helvetica" panose="020B0604020202020204" pitchFamily="34" charset="0"/>
              <a:cs typeface="Helvetica" panose="020B0604020202020204" pitchFamily="34" charset="0"/>
            </a:endParaRPr>
          </a:p>
          <a:p>
            <a:pPr marL="342900" indent="-342900">
              <a:buAutoNum type="arabicParenR"/>
            </a:pPr>
            <a:endParaRPr lang="en-US" altLang="ko-KR" sz="1600" dirty="0">
              <a:latin typeface="Helvetica" panose="020B0604020202020204" pitchFamily="34" charset="0"/>
              <a:cs typeface="Helvetica" panose="020B0604020202020204" pitchFamily="34" charset="0"/>
            </a:endParaRPr>
          </a:p>
          <a:p>
            <a:pPr marL="342900" indent="-342900">
              <a:buAutoNum type="arabicParenR"/>
            </a:pPr>
            <a:r>
              <a:rPr lang="en-US" altLang="ko-KR" sz="1600" dirty="0">
                <a:latin typeface="Helvetica" panose="020B0604020202020204" pitchFamily="34" charset="0"/>
                <a:cs typeface="Helvetica" panose="020B0604020202020204" pitchFamily="34" charset="0"/>
              </a:rPr>
              <a:t>The use of a cost volume</a:t>
            </a:r>
          </a:p>
          <a:p>
            <a:endParaRPr lang="en-US" altLang="ko-KR" sz="1600" dirty="0">
              <a:latin typeface="Helvetica" panose="020B0604020202020204" pitchFamily="34" charset="0"/>
              <a:cs typeface="Helvetica" panose="020B0604020202020204" pitchFamily="34" charset="0"/>
            </a:endParaRPr>
          </a:p>
          <a:p>
            <a:endParaRPr lang="en-US" altLang="ko-KR" sz="1600" dirty="0">
              <a:latin typeface="Helvetica" panose="020B0604020202020204" pitchFamily="34" charset="0"/>
              <a:cs typeface="Helvetica" panose="020B0604020202020204" pitchFamily="34" charset="0"/>
            </a:endParaRPr>
          </a:p>
          <a:p>
            <a:r>
              <a:rPr lang="en-US" altLang="ko-KR" sz="1600" dirty="0">
                <a:latin typeface="Helvetica" panose="020B0604020202020204" pitchFamily="34" charset="0"/>
                <a:cs typeface="Helvetica" panose="020B0604020202020204" pitchFamily="34" charset="0"/>
              </a:rPr>
              <a:t>Cast in a learnable feature pyramid, PWC-Net uses the current optical flow estimate to warp the CNN features of the second image. </a:t>
            </a:r>
          </a:p>
          <a:p>
            <a:pPr marL="342900" indent="-342900">
              <a:buAutoNum type="arabicParenR"/>
            </a:pPr>
            <a:endParaRPr lang="en-US" altLang="ko-KR" sz="1600" b="1" dirty="0">
              <a:latin typeface="Helvetica" panose="020B0604020202020204" pitchFamily="34" charset="0"/>
              <a:cs typeface="Helvetica" panose="020B0604020202020204" pitchFamily="34" charset="0"/>
            </a:endParaRPr>
          </a:p>
        </p:txBody>
      </p:sp>
      <p:pic>
        <p:nvPicPr>
          <p:cNvPr id="13" name="그림 12">
            <a:extLst>
              <a:ext uri="{FF2B5EF4-FFF2-40B4-BE49-F238E27FC236}">
                <a16:creationId xmlns:a16="http://schemas.microsoft.com/office/drawing/2014/main" id="{C8D59B0E-32D2-530C-2C6D-49E62229CBA0}"/>
              </a:ext>
            </a:extLst>
          </p:cNvPr>
          <p:cNvPicPr>
            <a:picLocks noChangeAspect="1"/>
          </p:cNvPicPr>
          <p:nvPr/>
        </p:nvPicPr>
        <p:blipFill>
          <a:blip r:embed="rId4"/>
          <a:stretch>
            <a:fillRect/>
          </a:stretch>
        </p:blipFill>
        <p:spPr>
          <a:xfrm>
            <a:off x="6657854" y="4286281"/>
            <a:ext cx="2981325" cy="447675"/>
          </a:xfrm>
          <a:prstGeom prst="rect">
            <a:avLst/>
          </a:prstGeom>
        </p:spPr>
      </p:pic>
      <p:sp>
        <p:nvSpPr>
          <p:cNvPr id="16" name="TextBox 15">
            <a:extLst>
              <a:ext uri="{FF2B5EF4-FFF2-40B4-BE49-F238E27FC236}">
                <a16:creationId xmlns:a16="http://schemas.microsoft.com/office/drawing/2014/main" id="{AD87E54E-67B9-4250-83C8-AE40034C3EF3}"/>
              </a:ext>
            </a:extLst>
          </p:cNvPr>
          <p:cNvSpPr txBox="1"/>
          <p:nvPr/>
        </p:nvSpPr>
        <p:spPr>
          <a:xfrm>
            <a:off x="419002" y="1157924"/>
            <a:ext cx="5290261"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CNN Model: PWC-Net</a:t>
            </a:r>
          </a:p>
        </p:txBody>
      </p:sp>
      <p:pic>
        <p:nvPicPr>
          <p:cNvPr id="2" name="그림 1"/>
          <p:cNvPicPr>
            <a:picLocks noChangeAspect="1"/>
          </p:cNvPicPr>
          <p:nvPr/>
        </p:nvPicPr>
        <p:blipFill>
          <a:blip r:embed="rId5"/>
          <a:stretch>
            <a:fillRect/>
          </a:stretch>
        </p:blipFill>
        <p:spPr>
          <a:xfrm>
            <a:off x="3919556" y="1205092"/>
            <a:ext cx="2302407" cy="1832365"/>
          </a:xfrm>
          <a:prstGeom prst="rect">
            <a:avLst/>
          </a:prstGeom>
        </p:spPr>
      </p:pic>
      <p:sp>
        <p:nvSpPr>
          <p:cNvPr id="7" name="직사각형 6"/>
          <p:cNvSpPr/>
          <p:nvPr/>
        </p:nvSpPr>
        <p:spPr>
          <a:xfrm>
            <a:off x="4324667" y="2470549"/>
            <a:ext cx="548641" cy="21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6221963" y="2617972"/>
            <a:ext cx="4335108" cy="430887"/>
          </a:xfrm>
          <a:prstGeom prst="rect">
            <a:avLst/>
          </a:prstGeom>
        </p:spPr>
        <p:txBody>
          <a:bodyPr wrap="square">
            <a:spAutoFit/>
          </a:bodyPr>
          <a:lstStyle/>
          <a:p>
            <a:r>
              <a:rPr lang="en-US" altLang="ko-KR" sz="1100" dirty="0">
                <a:latin typeface="Helvetica" panose="020B0604020202020204" pitchFamily="34" charset="0"/>
                <a:cs typeface="Helvetica" panose="020B0604020202020204" pitchFamily="34" charset="0"/>
              </a:rPr>
              <a:t>* MPI Sintel test: A test with data set for the evaluation of optical flow derived from the open source 3D animated short film, Sintel.</a:t>
            </a:r>
            <a:endParaRPr lang="ko-KR" altLang="en-US" sz="1100" dirty="0">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02. Data and Method</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14" name="TextBox 13"/>
          <p:cNvSpPr txBox="1"/>
          <p:nvPr/>
        </p:nvSpPr>
        <p:spPr>
          <a:xfrm>
            <a:off x="4397433" y="6128446"/>
            <a:ext cx="1630575" cy="307777"/>
          </a:xfrm>
          <a:prstGeom prst="rect">
            <a:avLst/>
          </a:prstGeom>
          <a:noFill/>
        </p:spPr>
        <p:txBody>
          <a:bodyPr wrap="none" rtlCol="0">
            <a:spAutoFit/>
          </a:bodyPr>
          <a:lstStyle/>
          <a:p>
            <a:r>
              <a:rPr lang="en-US" altLang="ko-KR" sz="1400" dirty="0">
                <a:latin typeface="Helvetica" panose="020B0604020202020204" pitchFamily="34" charset="0"/>
                <a:cs typeface="Helvetica" panose="020B0604020202020204" pitchFamily="34" charset="0"/>
              </a:rPr>
              <a:t>(Sun et. al (2018))</a:t>
            </a:r>
            <a:endParaRPr lang="ko-KR" altLang="en-US" sz="1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82353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12</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84486E-CD5B-4200-A3D3-DA5C8EA7D8CB}"/>
              </a:ext>
            </a:extLst>
          </p:cNvPr>
          <p:cNvSpPr txBox="1"/>
          <p:nvPr/>
        </p:nvSpPr>
        <p:spPr>
          <a:xfrm>
            <a:off x="880559" y="1681145"/>
            <a:ext cx="10230929" cy="646331"/>
          </a:xfrm>
          <a:prstGeom prst="rect">
            <a:avLst/>
          </a:prstGeom>
          <a:noFill/>
        </p:spPr>
        <p:txBody>
          <a:bodyPr wrap="square">
            <a:spAutoFit/>
          </a:bodyPr>
          <a:lstStyle/>
          <a:p>
            <a:endParaRPr lang="en-US" altLang="ko-KR" b="1" dirty="0">
              <a:latin typeface="맑은 고딕" panose="020B0503020000020004" pitchFamily="50" charset="-127"/>
              <a:cs typeface="Times New Roman" panose="02020603050405020304" pitchFamily="18" charset="0"/>
            </a:endParaRPr>
          </a:p>
          <a:p>
            <a:pPr marL="342900" indent="-342900">
              <a:buAutoNum type="arabicParenR"/>
            </a:pPr>
            <a:endParaRPr lang="en-US" altLang="ko-KR" b="1" dirty="0">
              <a:latin typeface="맑은 고딕" panose="020B0503020000020004" pitchFamily="50" charset="-127"/>
              <a:cs typeface="Times New Roman" panose="02020603050405020304" pitchFamily="18" charset="0"/>
            </a:endParaRPr>
          </a:p>
        </p:txBody>
      </p:sp>
      <p:grpSp>
        <p:nvGrpSpPr>
          <p:cNvPr id="11" name="그룹 10"/>
          <p:cNvGrpSpPr>
            <a:grpSpLocks noChangeAspect="1"/>
          </p:cNvGrpSpPr>
          <p:nvPr/>
        </p:nvGrpSpPr>
        <p:grpSpPr>
          <a:xfrm>
            <a:off x="396508" y="1574882"/>
            <a:ext cx="6427071" cy="4253424"/>
            <a:chOff x="1910612" y="681380"/>
            <a:chExt cx="14099517" cy="9331034"/>
          </a:xfrm>
        </p:grpSpPr>
        <p:cxnSp>
          <p:nvCxnSpPr>
            <p:cNvPr id="14" name="직선 화살표 연결선 13"/>
            <p:cNvCxnSpPr/>
            <p:nvPr/>
          </p:nvCxnSpPr>
          <p:spPr>
            <a:xfrm>
              <a:off x="3177329" y="2860274"/>
              <a:ext cx="9525" cy="278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3167858" y="4603347"/>
              <a:ext cx="9525" cy="278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p:nvPr/>
          </p:nvCxnSpPr>
          <p:spPr>
            <a:xfrm>
              <a:off x="5630098" y="2860272"/>
              <a:ext cx="9525" cy="278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p:nvPr/>
          </p:nvCxnSpPr>
          <p:spPr>
            <a:xfrm>
              <a:off x="5620573" y="4603348"/>
              <a:ext cx="9525" cy="278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직사각형 17"/>
            <p:cNvSpPr/>
            <p:nvPr/>
          </p:nvSpPr>
          <p:spPr>
            <a:xfrm>
              <a:off x="1910612" y="4897561"/>
              <a:ext cx="5000570" cy="2435897"/>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100">
                <a:latin typeface="Helvetica" panose="020B0604020202020204" pitchFamily="34" charset="0"/>
                <a:cs typeface="Helvetica" panose="020B0604020202020204" pitchFamily="34" charset="0"/>
              </a:endParaRPr>
            </a:p>
          </p:txBody>
        </p:sp>
        <p:sp>
          <p:nvSpPr>
            <p:cNvPr id="19" name="직사각형 18"/>
            <p:cNvSpPr/>
            <p:nvPr/>
          </p:nvSpPr>
          <p:spPr>
            <a:xfrm>
              <a:off x="7739912" y="1324663"/>
              <a:ext cx="5000570" cy="2435897"/>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100">
                <a:latin typeface="Helvetica" panose="020B0604020202020204" pitchFamily="34" charset="0"/>
                <a:cs typeface="Helvetica" panose="020B0604020202020204" pitchFamily="34" charset="0"/>
              </a:endParaRPr>
            </a:p>
          </p:txBody>
        </p:sp>
        <p:sp>
          <p:nvSpPr>
            <p:cNvPr id="20" name="TextBox 19"/>
            <p:cNvSpPr txBox="1"/>
            <p:nvPr/>
          </p:nvSpPr>
          <p:spPr>
            <a:xfrm>
              <a:off x="2133167" y="940373"/>
              <a:ext cx="2063379" cy="1084969"/>
            </a:xfrm>
            <a:prstGeom prst="rect">
              <a:avLst/>
            </a:prstGeom>
            <a:noFill/>
          </p:spPr>
          <p:txBody>
            <a:bodyPr wrap="none" rtlCol="0">
              <a:spAutoFit/>
            </a:bodyPr>
            <a:lstStyle/>
            <a:p>
              <a:pPr algn="ctr"/>
              <a:r>
                <a:rPr lang="en-US" altLang="ko-KR" sz="1100" dirty="0">
                  <a:latin typeface="Helvetica" panose="020B0604020202020204" pitchFamily="34" charset="0"/>
                  <a:cs typeface="Helvetica" panose="020B0604020202020204" pitchFamily="34" charset="0"/>
                </a:rPr>
                <a:t>Image</a:t>
              </a:r>
            </a:p>
            <a:p>
              <a:pPr algn="ctr"/>
              <a:r>
                <a:rPr lang="en-US" altLang="ko-KR" sz="1100" dirty="0">
                  <a:latin typeface="Helvetica" panose="020B0604020202020204" pitchFamily="34" charset="0"/>
                  <a:cs typeface="Helvetica" panose="020B0604020202020204" pitchFamily="34" charset="0"/>
                </a:rPr>
                <a:t>Pyramid 1</a:t>
              </a:r>
              <a:endParaRPr lang="ko-KR" altLang="en-US" sz="1100" dirty="0">
                <a:latin typeface="Helvetica" panose="020B0604020202020204" pitchFamily="34" charset="0"/>
                <a:cs typeface="Helvetica" panose="020B0604020202020204" pitchFamily="34" charset="0"/>
              </a:endParaRPr>
            </a:p>
          </p:txBody>
        </p:sp>
        <p:sp>
          <p:nvSpPr>
            <p:cNvPr id="21" name="TextBox 20"/>
            <p:cNvSpPr txBox="1"/>
            <p:nvPr/>
          </p:nvSpPr>
          <p:spPr>
            <a:xfrm>
              <a:off x="4581752" y="974408"/>
              <a:ext cx="2063379" cy="1084969"/>
            </a:xfrm>
            <a:prstGeom prst="rect">
              <a:avLst/>
            </a:prstGeom>
            <a:noFill/>
          </p:spPr>
          <p:txBody>
            <a:bodyPr wrap="none" rtlCol="0">
              <a:spAutoFit/>
            </a:bodyPr>
            <a:lstStyle/>
            <a:p>
              <a:pPr algn="ctr"/>
              <a:r>
                <a:rPr lang="en-US" altLang="ko-KR" sz="1100" dirty="0">
                  <a:latin typeface="Helvetica" panose="020B0604020202020204" pitchFamily="34" charset="0"/>
                  <a:cs typeface="Helvetica" panose="020B0604020202020204" pitchFamily="34" charset="0"/>
                </a:rPr>
                <a:t>Image</a:t>
              </a:r>
            </a:p>
            <a:p>
              <a:pPr algn="ctr"/>
              <a:r>
                <a:rPr lang="en-US" altLang="ko-KR" sz="1100" dirty="0">
                  <a:latin typeface="Helvetica" panose="020B0604020202020204" pitchFamily="34" charset="0"/>
                  <a:cs typeface="Helvetica" panose="020B0604020202020204" pitchFamily="34" charset="0"/>
                </a:rPr>
                <a:t>Pyramid 2</a:t>
              </a:r>
              <a:endParaRPr lang="ko-KR" altLang="en-US" sz="1100" dirty="0">
                <a:latin typeface="Helvetica" panose="020B0604020202020204" pitchFamily="34" charset="0"/>
                <a:cs typeface="Helvetica" panose="020B0604020202020204" pitchFamily="34" charset="0"/>
              </a:endParaRPr>
            </a:p>
          </p:txBody>
        </p:sp>
        <p:cxnSp>
          <p:nvCxnSpPr>
            <p:cNvPr id="22" name="꺾인 연결선 21"/>
            <p:cNvCxnSpPr>
              <a:stCxn id="18" idx="3"/>
              <a:endCxn id="19" idx="1"/>
            </p:cNvCxnSpPr>
            <p:nvPr/>
          </p:nvCxnSpPr>
          <p:spPr>
            <a:xfrm flipV="1">
              <a:off x="6911182" y="2542611"/>
              <a:ext cx="828730" cy="3572898"/>
            </a:xfrm>
            <a:prstGeom prst="bentConnector3">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직사각형 22"/>
            <p:cNvSpPr/>
            <p:nvPr/>
          </p:nvSpPr>
          <p:spPr>
            <a:xfrm>
              <a:off x="9921890" y="6732992"/>
              <a:ext cx="3084438" cy="514742"/>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100">
                <a:latin typeface="Helvetica" panose="020B0604020202020204" pitchFamily="34" charset="0"/>
                <a:cs typeface="Helvetica" panose="020B0604020202020204" pitchFamily="34" charset="0"/>
              </a:endParaRPr>
            </a:p>
          </p:txBody>
        </p:sp>
        <p:sp>
          <p:nvSpPr>
            <p:cNvPr id="24" name="TextBox 23"/>
            <p:cNvSpPr txBox="1"/>
            <p:nvPr/>
          </p:nvSpPr>
          <p:spPr>
            <a:xfrm>
              <a:off x="10446947" y="4065652"/>
              <a:ext cx="2051403" cy="639359"/>
            </a:xfrm>
            <a:prstGeom prst="rect">
              <a:avLst/>
            </a:prstGeom>
            <a:noFill/>
          </p:spPr>
          <p:txBody>
            <a:bodyPr wrap="square" rtlCol="0">
              <a:spAutoFit/>
            </a:bodyPr>
            <a:lstStyle/>
            <a:p>
              <a:pPr algn="ctr"/>
              <a:r>
                <a:rPr lang="en-US" altLang="ko-KR" sz="1050" dirty="0">
                  <a:latin typeface="Helvetica" panose="020B0604020202020204" pitchFamily="34" charset="0"/>
                  <a:cs typeface="Helvetica" panose="020B0604020202020204" pitchFamily="34" charset="0"/>
                </a:rPr>
                <a:t>Warping</a:t>
              </a:r>
              <a:endParaRPr lang="ko-KR" altLang="en-US" sz="1050" dirty="0">
                <a:latin typeface="Helvetica" panose="020B0604020202020204" pitchFamily="34" charset="0"/>
                <a:cs typeface="Helvetica" panose="020B0604020202020204" pitchFamily="34" charset="0"/>
              </a:endParaRPr>
            </a:p>
          </p:txBody>
        </p:sp>
        <p:sp>
          <p:nvSpPr>
            <p:cNvPr id="25" name="TextBox 24"/>
            <p:cNvSpPr txBox="1"/>
            <p:nvPr/>
          </p:nvSpPr>
          <p:spPr>
            <a:xfrm>
              <a:off x="9382620" y="6670681"/>
              <a:ext cx="4089508" cy="639359"/>
            </a:xfrm>
            <a:prstGeom prst="rect">
              <a:avLst/>
            </a:prstGeom>
            <a:noFill/>
          </p:spPr>
          <p:txBody>
            <a:bodyPr wrap="square" rtlCol="0">
              <a:spAutoFit/>
            </a:bodyPr>
            <a:lstStyle/>
            <a:p>
              <a:pPr algn="ctr"/>
              <a:r>
                <a:rPr lang="en-US" altLang="ko-KR" sz="1050" dirty="0">
                  <a:latin typeface="Helvetica" panose="020B0604020202020204" pitchFamily="34" charset="0"/>
                  <a:cs typeface="Helvetica" panose="020B0604020202020204" pitchFamily="34" charset="0"/>
                </a:rPr>
                <a:t>Context network</a:t>
              </a:r>
              <a:endParaRPr lang="ko-KR" altLang="en-US" sz="1050" dirty="0">
                <a:latin typeface="Helvetica" panose="020B0604020202020204" pitchFamily="34" charset="0"/>
                <a:cs typeface="Helvetica" panose="020B0604020202020204" pitchFamily="34" charset="0"/>
              </a:endParaRPr>
            </a:p>
          </p:txBody>
        </p:sp>
        <p:sp>
          <p:nvSpPr>
            <p:cNvPr id="26" name="직사각형 25"/>
            <p:cNvSpPr/>
            <p:nvPr/>
          </p:nvSpPr>
          <p:spPr>
            <a:xfrm>
              <a:off x="9917179" y="4073514"/>
              <a:ext cx="3084438" cy="5130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100">
                <a:latin typeface="Helvetica" panose="020B0604020202020204" pitchFamily="34" charset="0"/>
                <a:cs typeface="Helvetica" panose="020B0604020202020204" pitchFamily="34" charset="0"/>
              </a:endParaRPr>
            </a:p>
          </p:txBody>
        </p:sp>
        <p:sp>
          <p:nvSpPr>
            <p:cNvPr id="27" name="TextBox 26"/>
            <p:cNvSpPr txBox="1"/>
            <p:nvPr/>
          </p:nvSpPr>
          <p:spPr>
            <a:xfrm>
              <a:off x="10044741" y="4928065"/>
              <a:ext cx="3964803" cy="658732"/>
            </a:xfrm>
            <a:prstGeom prst="rect">
              <a:avLst/>
            </a:prstGeom>
            <a:noFill/>
          </p:spPr>
          <p:txBody>
            <a:bodyPr wrap="square" rtlCol="0">
              <a:spAutoFit/>
            </a:bodyPr>
            <a:lstStyle/>
            <a:p>
              <a:r>
                <a:rPr lang="en-US" altLang="ko-KR" sz="1050" dirty="0">
                  <a:latin typeface="Helvetica" panose="020B0604020202020204" pitchFamily="34" charset="0"/>
                  <a:cs typeface="Helvetica" panose="020B0604020202020204" pitchFamily="34" charset="0"/>
                </a:rPr>
                <a:t>Cost volume layer</a:t>
              </a:r>
              <a:endParaRPr lang="ko-KR" altLang="en-US" sz="1050" dirty="0">
                <a:latin typeface="Helvetica" panose="020B0604020202020204" pitchFamily="34" charset="0"/>
                <a:cs typeface="Helvetica" panose="020B0604020202020204" pitchFamily="34" charset="0"/>
              </a:endParaRPr>
            </a:p>
          </p:txBody>
        </p:sp>
        <p:sp>
          <p:nvSpPr>
            <p:cNvPr id="28" name="직사각형 27"/>
            <p:cNvSpPr/>
            <p:nvPr/>
          </p:nvSpPr>
          <p:spPr>
            <a:xfrm>
              <a:off x="9905233" y="5846207"/>
              <a:ext cx="3084438" cy="5102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100">
                <a:latin typeface="Helvetica" panose="020B0604020202020204" pitchFamily="34" charset="0"/>
                <a:cs typeface="Helvetica" panose="020B0604020202020204" pitchFamily="34" charset="0"/>
              </a:endParaRPr>
            </a:p>
          </p:txBody>
        </p:sp>
        <p:sp>
          <p:nvSpPr>
            <p:cNvPr id="29" name="직사각형 28"/>
            <p:cNvSpPr/>
            <p:nvPr/>
          </p:nvSpPr>
          <p:spPr>
            <a:xfrm>
              <a:off x="9917179" y="4961788"/>
              <a:ext cx="3079646" cy="48052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100">
                <a:latin typeface="Helvetica" panose="020B0604020202020204" pitchFamily="34" charset="0"/>
                <a:cs typeface="Helvetica" panose="020B0604020202020204" pitchFamily="34" charset="0"/>
              </a:endParaRPr>
            </a:p>
          </p:txBody>
        </p:sp>
        <p:sp>
          <p:nvSpPr>
            <p:cNvPr id="30" name="TextBox 29"/>
            <p:cNvSpPr txBox="1"/>
            <p:nvPr/>
          </p:nvSpPr>
          <p:spPr>
            <a:xfrm>
              <a:off x="9840940" y="5825953"/>
              <a:ext cx="5695025" cy="557033"/>
            </a:xfrm>
            <a:prstGeom prst="rect">
              <a:avLst/>
            </a:prstGeom>
            <a:noFill/>
          </p:spPr>
          <p:txBody>
            <a:bodyPr wrap="square" rtlCol="0">
              <a:spAutoFit/>
            </a:bodyPr>
            <a:lstStyle/>
            <a:p>
              <a:r>
                <a:rPr lang="en-US" altLang="ko-KR" sz="1050" dirty="0">
                  <a:latin typeface="Helvetica" panose="020B0604020202020204" pitchFamily="34" charset="0"/>
                  <a:cs typeface="Helvetica" panose="020B0604020202020204" pitchFamily="34" charset="0"/>
                </a:rPr>
                <a:t>Optical flow estimator</a:t>
              </a:r>
              <a:endParaRPr lang="ko-KR" altLang="en-US" sz="1050" dirty="0">
                <a:latin typeface="Helvetica" panose="020B0604020202020204" pitchFamily="34" charset="0"/>
                <a:cs typeface="Helvetica" panose="020B0604020202020204" pitchFamily="34" charset="0"/>
              </a:endParaRPr>
            </a:p>
          </p:txBody>
        </p:sp>
        <p:cxnSp>
          <p:nvCxnSpPr>
            <p:cNvPr id="31" name="꺾인 연결선 30"/>
            <p:cNvCxnSpPr/>
            <p:nvPr/>
          </p:nvCxnSpPr>
          <p:spPr>
            <a:xfrm rot="5400000">
              <a:off x="11261540" y="3872694"/>
              <a:ext cx="395719" cy="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꺾인 연결선 31"/>
            <p:cNvCxnSpPr>
              <a:endCxn id="29" idx="1"/>
            </p:cNvCxnSpPr>
            <p:nvPr/>
          </p:nvCxnSpPr>
          <p:spPr>
            <a:xfrm rot="16200000" flipH="1">
              <a:off x="8661219" y="3946089"/>
              <a:ext cx="1542274" cy="96964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꺾인 연결선 32"/>
            <p:cNvCxnSpPr>
              <a:endCxn id="28" idx="1"/>
            </p:cNvCxnSpPr>
            <p:nvPr/>
          </p:nvCxnSpPr>
          <p:spPr>
            <a:xfrm rot="16200000" flipH="1">
              <a:off x="8162684" y="4358804"/>
              <a:ext cx="2527398" cy="95770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꺾인 연결선 33"/>
            <p:cNvCxnSpPr>
              <a:endCxn id="26" idx="3"/>
            </p:cNvCxnSpPr>
            <p:nvPr/>
          </p:nvCxnSpPr>
          <p:spPr>
            <a:xfrm rot="5400000">
              <a:off x="13429319" y="3247133"/>
              <a:ext cx="655220" cy="151062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꺾인 연결선 34"/>
            <p:cNvCxnSpPr>
              <a:endCxn id="28" idx="3"/>
            </p:cNvCxnSpPr>
            <p:nvPr/>
          </p:nvCxnSpPr>
          <p:spPr>
            <a:xfrm rot="5400000">
              <a:off x="12537697" y="4126809"/>
              <a:ext cx="2426518" cy="152257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014354" y="681380"/>
              <a:ext cx="2995775" cy="658731"/>
            </a:xfrm>
            <a:prstGeom prst="rect">
              <a:avLst/>
            </a:prstGeom>
            <a:noFill/>
          </p:spPr>
          <p:txBody>
            <a:bodyPr wrap="none" rtlCol="0">
              <a:spAutoFit/>
            </a:bodyPr>
            <a:lstStyle/>
            <a:p>
              <a:pPr algn="ctr"/>
              <a:r>
                <a:rPr lang="en-US" altLang="ko-KR" sz="1100" dirty="0" err="1">
                  <a:latin typeface="Helvetica" panose="020B0604020202020204" pitchFamily="34" charset="0"/>
                  <a:cs typeface="Helvetica" panose="020B0604020202020204" pitchFamily="34" charset="0"/>
                </a:rPr>
                <a:t>Upsampled</a:t>
              </a:r>
              <a:r>
                <a:rPr lang="en-US" altLang="ko-KR" sz="1100" dirty="0">
                  <a:latin typeface="Helvetica" panose="020B0604020202020204" pitchFamily="34" charset="0"/>
                  <a:cs typeface="Helvetica" panose="020B0604020202020204" pitchFamily="34" charset="0"/>
                </a:rPr>
                <a:t> flow</a:t>
              </a:r>
              <a:endParaRPr lang="ko-KR" altLang="en-US" sz="1100" dirty="0">
                <a:latin typeface="Helvetica" panose="020B0604020202020204" pitchFamily="34" charset="0"/>
                <a:cs typeface="Helvetica" panose="020B0604020202020204" pitchFamily="34" charset="0"/>
              </a:endParaRPr>
            </a:p>
          </p:txBody>
        </p:sp>
        <p:sp>
          <p:nvSpPr>
            <p:cNvPr id="37" name="TextBox 36"/>
            <p:cNvSpPr txBox="1"/>
            <p:nvPr/>
          </p:nvSpPr>
          <p:spPr>
            <a:xfrm>
              <a:off x="7932408" y="9353683"/>
              <a:ext cx="2422615" cy="658731"/>
            </a:xfrm>
            <a:prstGeom prst="rect">
              <a:avLst/>
            </a:prstGeom>
            <a:noFill/>
          </p:spPr>
          <p:txBody>
            <a:bodyPr wrap="none" rtlCol="0">
              <a:spAutoFit/>
            </a:bodyPr>
            <a:lstStyle/>
            <a:p>
              <a:pPr algn="ctr"/>
              <a:r>
                <a:rPr lang="en-US" altLang="ko-KR" sz="1100" dirty="0">
                  <a:latin typeface="Helvetica" panose="020B0604020202020204" pitchFamily="34" charset="0"/>
                  <a:cs typeface="Helvetica" panose="020B0604020202020204" pitchFamily="34" charset="0"/>
                </a:rPr>
                <a:t>Refined flow</a:t>
              </a:r>
              <a:endParaRPr lang="ko-KR" altLang="en-US" sz="1100" dirty="0">
                <a:latin typeface="Helvetica" panose="020B0604020202020204" pitchFamily="34" charset="0"/>
                <a:cs typeface="Helvetica" panose="020B0604020202020204" pitchFamily="34" charset="0"/>
              </a:endParaRPr>
            </a:p>
          </p:txBody>
        </p:sp>
        <p:cxnSp>
          <p:nvCxnSpPr>
            <p:cNvPr id="38" name="직선 화살표 연결선 37"/>
            <p:cNvCxnSpPr>
              <a:stCxn id="26" idx="2"/>
              <a:endCxn id="29" idx="0"/>
            </p:cNvCxnSpPr>
            <p:nvPr/>
          </p:nvCxnSpPr>
          <p:spPr>
            <a:xfrm flipH="1">
              <a:off x="11457002" y="4586595"/>
              <a:ext cx="2396" cy="375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직선 화살표 연결선 38"/>
            <p:cNvCxnSpPr/>
            <p:nvPr/>
          </p:nvCxnSpPr>
          <p:spPr>
            <a:xfrm flipH="1">
              <a:off x="11457002" y="5434434"/>
              <a:ext cx="2396" cy="375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p:cNvCxnSpPr/>
            <p:nvPr/>
          </p:nvCxnSpPr>
          <p:spPr>
            <a:xfrm flipH="1">
              <a:off x="11457002" y="6348699"/>
              <a:ext cx="2396" cy="375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p:nvPr/>
          </p:nvCxnSpPr>
          <p:spPr>
            <a:xfrm flipH="1">
              <a:off x="11447452" y="7242152"/>
              <a:ext cx="2396" cy="375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2" name="그림 4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05965" y="2057274"/>
              <a:ext cx="723600" cy="723600"/>
            </a:xfrm>
            <a:prstGeom prst="rect">
              <a:avLst/>
            </a:prstGeom>
          </p:spPr>
        </p:pic>
        <p:pic>
          <p:nvPicPr>
            <p:cNvPr id="43" name="그림 4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51644" y="2066595"/>
              <a:ext cx="723600" cy="723600"/>
            </a:xfrm>
            <a:prstGeom prst="rect">
              <a:avLst/>
            </a:prstGeom>
          </p:spPr>
        </p:pic>
        <p:pic>
          <p:nvPicPr>
            <p:cNvPr id="44" name="그림 4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1859" y="4972509"/>
              <a:ext cx="2286000" cy="2286000"/>
            </a:xfrm>
            <a:prstGeom prst="rect">
              <a:avLst/>
            </a:prstGeom>
          </p:spPr>
        </p:pic>
        <p:pic>
          <p:nvPicPr>
            <p:cNvPr id="45" name="그림 4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99019" y="4972509"/>
              <a:ext cx="2286000" cy="2286000"/>
            </a:xfrm>
            <a:prstGeom prst="rect">
              <a:avLst/>
            </a:prstGeom>
          </p:spPr>
        </p:pic>
        <p:pic>
          <p:nvPicPr>
            <p:cNvPr id="46" name="그림 4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56669" y="3210449"/>
              <a:ext cx="1306800" cy="1306800"/>
            </a:xfrm>
            <a:prstGeom prst="rect">
              <a:avLst/>
            </a:prstGeom>
          </p:spPr>
        </p:pic>
        <p:pic>
          <p:nvPicPr>
            <p:cNvPr id="47" name="그림 4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60044" y="3210449"/>
              <a:ext cx="1306800" cy="1306800"/>
            </a:xfrm>
            <a:prstGeom prst="rect">
              <a:avLst/>
            </a:prstGeom>
          </p:spPr>
        </p:pic>
        <p:pic>
          <p:nvPicPr>
            <p:cNvPr id="48" name="그림 4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0377" y="1405295"/>
              <a:ext cx="2286000" cy="2286000"/>
            </a:xfrm>
            <a:prstGeom prst="rect">
              <a:avLst/>
            </a:prstGeom>
          </p:spPr>
        </p:pic>
        <p:pic>
          <p:nvPicPr>
            <p:cNvPr id="49" name="그림 4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7537" y="1405295"/>
              <a:ext cx="2286000" cy="2286000"/>
            </a:xfrm>
            <a:prstGeom prst="rect">
              <a:avLst/>
            </a:prstGeom>
          </p:spPr>
        </p:pic>
        <p:pic>
          <p:nvPicPr>
            <p:cNvPr id="50" name="그림 4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4181" y="7617345"/>
              <a:ext cx="2286000" cy="2286000"/>
            </a:xfrm>
            <a:prstGeom prst="rect">
              <a:avLst/>
            </a:prstGeom>
          </p:spPr>
        </p:pic>
        <p:pic>
          <p:nvPicPr>
            <p:cNvPr id="51" name="그림 50"/>
            <p:cNvPicPr>
              <a:picLocks noChangeAspect="1"/>
            </p:cNvPicPr>
            <p:nvPr/>
          </p:nvPicPr>
          <p:blipFill>
            <a:blip r:embed="rId9" cstate="hqprint">
              <a:extLst>
                <a:ext uri="{BEBA8EAE-BF5A-486C-A8C5-ECC9F3942E4B}">
                  <a14:imgProps xmlns:a14="http://schemas.microsoft.com/office/drawing/2010/main">
                    <a14:imgLayer r:embed="rId10">
                      <a14:imgEffect>
                        <a14:artisticBlur radius="50"/>
                      </a14:imgEffect>
                    </a14:imgLayer>
                  </a14:imgProps>
                </a:ext>
                <a:ext uri="{28A0092B-C50C-407E-A947-70E740481C1C}">
                  <a14:useLocalDpi xmlns:a14="http://schemas.microsoft.com/office/drawing/2010/main" val="0"/>
                </a:ext>
              </a:extLst>
            </a:blip>
            <a:stretch>
              <a:fillRect/>
            </a:stretch>
          </p:blipFill>
          <p:spPr>
            <a:xfrm>
              <a:off x="13369241" y="1373774"/>
              <a:ext cx="2286000" cy="2286000"/>
            </a:xfrm>
            <a:prstGeom prst="rect">
              <a:avLst/>
            </a:prstGeom>
          </p:spPr>
        </p:pic>
      </p:grpSp>
      <p:pic>
        <p:nvPicPr>
          <p:cNvPr id="7" name="그림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4089" y="1157924"/>
            <a:ext cx="4613663" cy="4613663"/>
          </a:xfrm>
          <a:prstGeom prst="rect">
            <a:avLst/>
          </a:prstGeom>
        </p:spPr>
      </p:pic>
      <p:sp>
        <p:nvSpPr>
          <p:cNvPr id="53" name="TextBox 52">
            <a:extLst>
              <a:ext uri="{FF2B5EF4-FFF2-40B4-BE49-F238E27FC236}">
                <a16:creationId xmlns:a16="http://schemas.microsoft.com/office/drawing/2014/main" id="{AD87E54E-67B9-4250-83C8-AE40034C3EF3}"/>
              </a:ext>
            </a:extLst>
          </p:cNvPr>
          <p:cNvSpPr txBox="1"/>
          <p:nvPr/>
        </p:nvSpPr>
        <p:spPr>
          <a:xfrm>
            <a:off x="419002" y="1157924"/>
            <a:ext cx="5290261"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CNN Model: PWC-Net</a:t>
            </a:r>
          </a:p>
        </p:txBody>
      </p:sp>
      <p:sp>
        <p:nvSpPr>
          <p:cNvPr id="54" name="TextBox 53">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02. Data and Method</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pic>
        <p:nvPicPr>
          <p:cNvPr id="55" name="그림 54">
            <a:extLst>
              <a:ext uri="{FF2B5EF4-FFF2-40B4-BE49-F238E27FC236}">
                <a16:creationId xmlns:a16="http://schemas.microsoft.com/office/drawing/2014/main" id="{E4B8EB17-89A3-8A8C-AD85-F29B9620E1F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33155" y="5151765"/>
            <a:ext cx="1053000" cy="779449"/>
          </a:xfrm>
          <a:prstGeom prst="rect">
            <a:avLst/>
          </a:prstGeom>
        </p:spPr>
      </p:pic>
    </p:spTree>
    <p:extLst>
      <p:ext uri="{BB962C8B-B14F-4D97-AF65-F5344CB8AC3E}">
        <p14:creationId xmlns:p14="http://schemas.microsoft.com/office/powerpoint/2010/main" val="382818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13</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35" y="1678503"/>
            <a:ext cx="5332466" cy="3502389"/>
          </a:xfrm>
          <a:prstGeom prst="rect">
            <a:avLst/>
          </a:prstGeom>
        </p:spPr>
      </p:pic>
      <p:sp>
        <p:nvSpPr>
          <p:cNvPr id="8" name="TextBox 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02. Data and Method</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11" name="오각형 10"/>
          <p:cNvSpPr/>
          <p:nvPr/>
        </p:nvSpPr>
        <p:spPr>
          <a:xfrm>
            <a:off x="6470810" y="3912117"/>
            <a:ext cx="2036619" cy="847898"/>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 2</a:t>
            </a:r>
          </a:p>
          <a:p>
            <a:pPr algn="ctr"/>
            <a:r>
              <a:rPr lang="en-US" altLang="ko-KR" b="1" dirty="0">
                <a:latin typeface="Helvetica" panose="020B0604020202020204" pitchFamily="34" charset="0"/>
                <a:cs typeface="Helvetica" panose="020B0604020202020204" pitchFamily="34" charset="0"/>
              </a:rPr>
              <a:t>Forecasting</a:t>
            </a:r>
          </a:p>
        </p:txBody>
      </p:sp>
      <p:sp>
        <p:nvSpPr>
          <p:cNvPr id="7" name="왼쪽 중괄호 6"/>
          <p:cNvSpPr/>
          <p:nvPr/>
        </p:nvSpPr>
        <p:spPr>
          <a:xfrm rot="10800000">
            <a:off x="6028964" y="1678503"/>
            <a:ext cx="315884" cy="154917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 name="왼쪽 중괄호 12"/>
          <p:cNvSpPr/>
          <p:nvPr/>
        </p:nvSpPr>
        <p:spPr>
          <a:xfrm rot="10800000">
            <a:off x="6028964" y="3387836"/>
            <a:ext cx="315884" cy="1896460"/>
          </a:xfrm>
          <a:prstGeom prst="leftBrace">
            <a:avLst>
              <a:gd name="adj1" fmla="val 3004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4" name="직사각형 13"/>
          <p:cNvSpPr/>
          <p:nvPr/>
        </p:nvSpPr>
        <p:spPr>
          <a:xfrm>
            <a:off x="8573930" y="4051366"/>
            <a:ext cx="3727099" cy="646331"/>
          </a:xfrm>
          <a:prstGeom prst="rect">
            <a:avLst/>
          </a:prstGeom>
        </p:spPr>
        <p:txBody>
          <a:bodyPr wrap="square">
            <a:spAutoFit/>
          </a:bodyPr>
          <a:lstStyle/>
          <a:p>
            <a:r>
              <a:rPr lang="en-US" altLang="ko-KR" dirty="0">
                <a:latin typeface="Helvetica" panose="020B0604020202020204" pitchFamily="34" charset="0"/>
                <a:cs typeface="Helvetica" panose="020B0604020202020204" pitchFamily="34" charset="0"/>
              </a:rPr>
              <a:t>Linear regression for every pixel makes forecasting possible.</a:t>
            </a:r>
            <a:endParaRPr lang="ko-KR" altLang="en-US" dirty="0">
              <a:latin typeface="Helvetica" panose="020B0604020202020204" pitchFamily="34" charset="0"/>
              <a:cs typeface="Helvetica" panose="020B0604020202020204" pitchFamily="34" charset="0"/>
            </a:endParaRPr>
          </a:p>
        </p:txBody>
      </p:sp>
      <p:sp>
        <p:nvSpPr>
          <p:cNvPr id="15" name="직사각형 14"/>
          <p:cNvSpPr/>
          <p:nvPr/>
        </p:nvSpPr>
        <p:spPr>
          <a:xfrm>
            <a:off x="8573931" y="2141546"/>
            <a:ext cx="3303150" cy="646331"/>
          </a:xfrm>
          <a:prstGeom prst="rect">
            <a:avLst/>
          </a:prstGeom>
        </p:spPr>
        <p:txBody>
          <a:bodyPr wrap="square">
            <a:spAutoFit/>
          </a:bodyPr>
          <a:lstStyle/>
          <a:p>
            <a:r>
              <a:rPr lang="en-US" altLang="ko-KR" dirty="0">
                <a:latin typeface="Helvetica" panose="020B0604020202020204" pitchFamily="34" charset="0"/>
                <a:cs typeface="Helvetica" panose="020B0604020202020204" pitchFamily="34" charset="0"/>
              </a:rPr>
              <a:t>CNN makes High resolution pixel-based AMV.</a:t>
            </a:r>
            <a:endParaRPr lang="ko-KR" altLang="en-US" dirty="0">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AD87E54E-67B9-4250-83C8-AE40034C3EF3}"/>
              </a:ext>
            </a:extLst>
          </p:cNvPr>
          <p:cNvSpPr txBox="1"/>
          <p:nvPr/>
        </p:nvSpPr>
        <p:spPr>
          <a:xfrm>
            <a:off x="419002" y="1157924"/>
            <a:ext cx="5290261"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Flow Chart</a:t>
            </a:r>
          </a:p>
        </p:txBody>
      </p:sp>
      <p:sp>
        <p:nvSpPr>
          <p:cNvPr id="17" name="오각형 16"/>
          <p:cNvSpPr/>
          <p:nvPr/>
        </p:nvSpPr>
        <p:spPr>
          <a:xfrm>
            <a:off x="6470809" y="2040762"/>
            <a:ext cx="2036619" cy="84789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Tree>
    <p:extLst>
      <p:ext uri="{BB962C8B-B14F-4D97-AF65-F5344CB8AC3E}">
        <p14:creationId xmlns:p14="http://schemas.microsoft.com/office/powerpoint/2010/main" val="302272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14</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02. Data and Method</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16" name="TextBox 15">
            <a:extLst>
              <a:ext uri="{FF2B5EF4-FFF2-40B4-BE49-F238E27FC236}">
                <a16:creationId xmlns:a16="http://schemas.microsoft.com/office/drawing/2014/main" id="{AD87E54E-67B9-4250-83C8-AE40034C3EF3}"/>
              </a:ext>
            </a:extLst>
          </p:cNvPr>
          <p:cNvSpPr txBox="1"/>
          <p:nvPr/>
        </p:nvSpPr>
        <p:spPr>
          <a:xfrm>
            <a:off x="419002" y="1157924"/>
            <a:ext cx="5290261"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Flow Chart</a:t>
            </a:r>
          </a:p>
        </p:txBody>
      </p:sp>
      <p:grpSp>
        <p:nvGrpSpPr>
          <p:cNvPr id="18" name="그룹 17"/>
          <p:cNvGrpSpPr/>
          <p:nvPr/>
        </p:nvGrpSpPr>
        <p:grpSpPr>
          <a:xfrm>
            <a:off x="2808369" y="1095728"/>
            <a:ext cx="6575262" cy="5356120"/>
            <a:chOff x="681749" y="1020061"/>
            <a:chExt cx="6575262" cy="5356120"/>
          </a:xfrm>
        </p:grpSpPr>
        <p:grpSp>
          <p:nvGrpSpPr>
            <p:cNvPr id="19" name="그룹 18"/>
            <p:cNvGrpSpPr/>
            <p:nvPr/>
          </p:nvGrpSpPr>
          <p:grpSpPr>
            <a:xfrm>
              <a:off x="681749" y="1020061"/>
              <a:ext cx="5423559" cy="5112966"/>
              <a:chOff x="1368183" y="1020061"/>
              <a:chExt cx="5423559" cy="5112966"/>
            </a:xfrm>
          </p:grpSpPr>
          <p:grpSp>
            <p:nvGrpSpPr>
              <p:cNvPr id="21" name="그룹 20"/>
              <p:cNvGrpSpPr/>
              <p:nvPr/>
            </p:nvGrpSpPr>
            <p:grpSpPr>
              <a:xfrm>
                <a:off x="1368183" y="1020061"/>
                <a:ext cx="5423559" cy="5056931"/>
                <a:chOff x="2644430" y="483890"/>
                <a:chExt cx="9095718" cy="8944995"/>
              </a:xfrm>
            </p:grpSpPr>
            <p:pic>
              <p:nvPicPr>
                <p:cNvPr id="25" name="그림 2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2485" y="1100650"/>
                  <a:ext cx="1371487" cy="1371486"/>
                </a:xfrm>
                <a:prstGeom prst="rect">
                  <a:avLst/>
                </a:prstGeom>
                <a:ln w="38100">
                  <a:solidFill>
                    <a:schemeClr val="accent6"/>
                  </a:solidFill>
                </a:ln>
              </p:spPr>
            </p:pic>
            <p:pic>
              <p:nvPicPr>
                <p:cNvPr id="26" name="그림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29836" y="1100648"/>
                  <a:ext cx="1371487" cy="1371486"/>
                </a:xfrm>
                <a:prstGeom prst="rect">
                  <a:avLst/>
                </a:prstGeom>
                <a:ln w="38100">
                  <a:solidFill>
                    <a:schemeClr val="accent6"/>
                  </a:solidFill>
                </a:ln>
              </p:spPr>
            </p:pic>
            <p:pic>
              <p:nvPicPr>
                <p:cNvPr id="27" name="그림 2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87186" y="1100648"/>
                  <a:ext cx="1371487" cy="1371486"/>
                </a:xfrm>
                <a:prstGeom prst="rect">
                  <a:avLst/>
                </a:prstGeom>
                <a:ln w="38100">
                  <a:solidFill>
                    <a:schemeClr val="accent6"/>
                  </a:solidFill>
                </a:ln>
              </p:spPr>
            </p:pic>
            <p:pic>
              <p:nvPicPr>
                <p:cNvPr id="28" name="그림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62909" y="1553059"/>
                  <a:ext cx="1371487" cy="1371486"/>
                </a:xfrm>
                <a:prstGeom prst="rect">
                  <a:avLst/>
                </a:prstGeom>
                <a:ln w="38100">
                  <a:solidFill>
                    <a:schemeClr val="accent2"/>
                  </a:solidFill>
                </a:ln>
              </p:spPr>
            </p:pic>
            <p:pic>
              <p:nvPicPr>
                <p:cNvPr id="29" name="그림 2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20261" y="1553059"/>
                  <a:ext cx="1371487" cy="1371486"/>
                </a:xfrm>
                <a:prstGeom prst="rect">
                  <a:avLst/>
                </a:prstGeom>
                <a:ln w="38100">
                  <a:solidFill>
                    <a:schemeClr val="accent2"/>
                  </a:solidFill>
                </a:ln>
              </p:spPr>
            </p:pic>
            <p:pic>
              <p:nvPicPr>
                <p:cNvPr id="30" name="그림 2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7610" y="1553059"/>
                  <a:ext cx="1371487" cy="1371486"/>
                </a:xfrm>
                <a:prstGeom prst="rect">
                  <a:avLst/>
                </a:prstGeom>
                <a:ln w="38100">
                  <a:solidFill>
                    <a:schemeClr val="accent2"/>
                  </a:solidFill>
                </a:ln>
              </p:spPr>
            </p:pic>
            <p:pic>
              <p:nvPicPr>
                <p:cNvPr id="31" name="그림 3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53336" y="2019728"/>
                  <a:ext cx="1371487" cy="1371486"/>
                </a:xfrm>
                <a:prstGeom prst="rect">
                  <a:avLst/>
                </a:prstGeom>
                <a:ln w="38100">
                  <a:solidFill>
                    <a:srgbClr val="FF0000"/>
                  </a:solidFill>
                </a:ln>
              </p:spPr>
            </p:pic>
            <p:pic>
              <p:nvPicPr>
                <p:cNvPr id="32" name="그림 3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10685" y="2019726"/>
                  <a:ext cx="1371487" cy="1371486"/>
                </a:xfrm>
                <a:prstGeom prst="rect">
                  <a:avLst/>
                </a:prstGeom>
                <a:ln w="38100">
                  <a:solidFill>
                    <a:srgbClr val="FF0000"/>
                  </a:solidFill>
                </a:ln>
              </p:spPr>
            </p:pic>
            <p:pic>
              <p:nvPicPr>
                <p:cNvPr id="33" name="그림 3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68035" y="2019726"/>
                  <a:ext cx="1371487" cy="1371486"/>
                </a:xfrm>
                <a:prstGeom prst="rect">
                  <a:avLst/>
                </a:prstGeom>
                <a:ln w="38100">
                  <a:solidFill>
                    <a:srgbClr val="FF0000"/>
                  </a:solidFill>
                </a:ln>
              </p:spPr>
            </p:pic>
            <p:cxnSp>
              <p:nvCxnSpPr>
                <p:cNvPr id="34" name="직선 연결선 33"/>
                <p:cNvCxnSpPr/>
                <p:nvPr/>
              </p:nvCxnSpPr>
              <p:spPr>
                <a:xfrm>
                  <a:off x="8838575" y="2299271"/>
                  <a:ext cx="514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8838575" y="2021325"/>
                  <a:ext cx="5143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a:off x="8838575" y="1770968"/>
                  <a:ext cx="5143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406524" y="1481744"/>
                  <a:ext cx="2333624" cy="1143268"/>
                </a:xfrm>
                <a:prstGeom prst="rect">
                  <a:avLst/>
                </a:prstGeom>
                <a:noFill/>
              </p:spPr>
              <p:txBody>
                <a:bodyPr wrap="square" rtlCol="0">
                  <a:spAutoFit/>
                </a:bodyPr>
                <a:lstStyle/>
                <a:p>
                  <a:r>
                    <a:rPr lang="en-US" altLang="ko-KR" sz="1200" dirty="0">
                      <a:latin typeface="Helvetica" panose="020B0604020202020204" pitchFamily="34" charset="0"/>
                      <a:cs typeface="Helvetica" panose="020B0604020202020204" pitchFamily="34" charset="0"/>
                    </a:rPr>
                    <a:t>Ch08 (6.3 ㎛)</a:t>
                  </a:r>
                </a:p>
                <a:p>
                  <a:r>
                    <a:rPr lang="en-US" altLang="ko-KR" sz="1200" dirty="0">
                      <a:latin typeface="Helvetica" panose="020B0604020202020204" pitchFamily="34" charset="0"/>
                      <a:cs typeface="Helvetica" panose="020B0604020202020204" pitchFamily="34" charset="0"/>
                    </a:rPr>
                    <a:t>Ch09 (6.9 ㎛)</a:t>
                  </a:r>
                </a:p>
                <a:p>
                  <a:r>
                    <a:rPr lang="en-US" altLang="ko-KR" sz="1200" dirty="0">
                      <a:latin typeface="Helvetica" panose="020B0604020202020204" pitchFamily="34" charset="0"/>
                      <a:cs typeface="Helvetica" panose="020B0604020202020204" pitchFamily="34" charset="0"/>
                    </a:rPr>
                    <a:t>Ch10 (7.3 ㎛)</a:t>
                  </a:r>
                  <a:endParaRPr lang="ko-KR" altLang="en-US" sz="1200" dirty="0">
                    <a:latin typeface="Helvetica" panose="020B0604020202020204" pitchFamily="34" charset="0"/>
                    <a:cs typeface="Helvetica" panose="020B0604020202020204" pitchFamily="34" charset="0"/>
                  </a:endParaRPr>
                </a:p>
              </p:txBody>
            </p:sp>
            <p:sp>
              <p:nvSpPr>
                <p:cNvPr id="38" name="원호 37"/>
                <p:cNvSpPr/>
                <p:nvPr/>
              </p:nvSpPr>
              <p:spPr>
                <a:xfrm>
                  <a:off x="4601160" y="871220"/>
                  <a:ext cx="1371487" cy="430339"/>
                </a:xfrm>
                <a:prstGeom prst="arc">
                  <a:avLst>
                    <a:gd name="adj1" fmla="val 10786471"/>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a:latin typeface="Helvetica" panose="020B0604020202020204" pitchFamily="34" charset="0"/>
                    <a:cs typeface="Helvetica" panose="020B0604020202020204" pitchFamily="34" charset="0"/>
                  </a:endParaRPr>
                </a:p>
              </p:txBody>
            </p:sp>
            <p:sp>
              <p:nvSpPr>
                <p:cNvPr id="39" name="TextBox 38"/>
                <p:cNvSpPr txBox="1"/>
                <p:nvPr/>
              </p:nvSpPr>
              <p:spPr>
                <a:xfrm>
                  <a:off x="5181280" y="483890"/>
                  <a:ext cx="1403861" cy="489972"/>
                </a:xfrm>
                <a:prstGeom prst="rect">
                  <a:avLst/>
                </a:prstGeom>
                <a:noFill/>
              </p:spPr>
              <p:txBody>
                <a:bodyPr wrap="none" rtlCol="0">
                  <a:spAutoFit/>
                </a:bodyPr>
                <a:lstStyle/>
                <a:p>
                  <a:r>
                    <a:rPr lang="el-GR" altLang="ko-KR" sz="1200" dirty="0">
                      <a:latin typeface="Helvetica" panose="020B0604020202020204" pitchFamily="34" charset="0"/>
                      <a:cs typeface="Helvetica" panose="020B0604020202020204" pitchFamily="34" charset="0"/>
                    </a:rPr>
                    <a:t>Δ</a:t>
                  </a:r>
                  <a:r>
                    <a:rPr lang="en-US" altLang="ko-KR" sz="1200" dirty="0">
                      <a:latin typeface="Helvetica" panose="020B0604020202020204" pitchFamily="34" charset="0"/>
                      <a:cs typeface="Helvetica" panose="020B0604020202020204" pitchFamily="34" charset="0"/>
                    </a:rPr>
                    <a:t>t=10min</a:t>
                  </a:r>
                  <a:endParaRPr lang="ko-KR" altLang="en-US" sz="1200" dirty="0">
                    <a:latin typeface="Helvetica" panose="020B0604020202020204" pitchFamily="34" charset="0"/>
                    <a:cs typeface="Helvetica" panose="020B0604020202020204" pitchFamily="34" charset="0"/>
                  </a:endParaRPr>
                </a:p>
              </p:txBody>
            </p:sp>
            <p:sp>
              <p:nvSpPr>
                <p:cNvPr id="40" name="TextBox 39"/>
                <p:cNvSpPr txBox="1"/>
                <p:nvPr/>
              </p:nvSpPr>
              <p:spPr>
                <a:xfrm>
                  <a:off x="2644430" y="3408188"/>
                  <a:ext cx="5814243" cy="489972"/>
                </a:xfrm>
                <a:prstGeom prst="rect">
                  <a:avLst/>
                </a:prstGeom>
                <a:noFill/>
              </p:spPr>
              <p:txBody>
                <a:bodyPr wrap="square" rtlCol="0">
                  <a:spAutoFit/>
                </a:bodyPr>
                <a:lstStyle/>
                <a:p>
                  <a:r>
                    <a:rPr lang="en-US" altLang="ko-KR" sz="1200" b="1" dirty="0">
                      <a:latin typeface="Helvetica" panose="020B0604020202020204" pitchFamily="34" charset="0"/>
                      <a:cs typeface="Helvetica" panose="020B0604020202020204" pitchFamily="34" charset="0"/>
                    </a:rPr>
                    <a:t>        t-2</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t- </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a:t>
                  </a:r>
                  <a:r>
                    <a:rPr lang="en-US" altLang="ko-KR" sz="1200" b="1" dirty="0" err="1">
                      <a:latin typeface="Helvetica" panose="020B0604020202020204" pitchFamily="34" charset="0"/>
                      <a:cs typeface="Helvetica" panose="020B0604020202020204" pitchFamily="34" charset="0"/>
                    </a:rPr>
                    <a:t>t</a:t>
                  </a:r>
                  <a:endParaRPr lang="ko-KR" altLang="en-US" sz="1200" b="1" dirty="0">
                    <a:latin typeface="Helvetica" panose="020B0604020202020204" pitchFamily="34" charset="0"/>
                    <a:cs typeface="Helvetica" panose="020B0604020202020204" pitchFamily="34" charset="0"/>
                  </a:endParaRPr>
                </a:p>
              </p:txBody>
            </p:sp>
            <p:cxnSp>
              <p:nvCxnSpPr>
                <p:cNvPr id="41" name="직선 화살표 연결선 40"/>
                <p:cNvCxnSpPr/>
                <p:nvPr/>
              </p:nvCxnSpPr>
              <p:spPr>
                <a:xfrm>
                  <a:off x="8209076" y="4784970"/>
                  <a:ext cx="114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직선 화살표 연결선 41"/>
                <p:cNvCxnSpPr/>
                <p:nvPr/>
              </p:nvCxnSpPr>
              <p:spPr>
                <a:xfrm>
                  <a:off x="8209076" y="6908484"/>
                  <a:ext cx="114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직선 화살표 연결선 42"/>
                <p:cNvCxnSpPr/>
                <p:nvPr/>
              </p:nvCxnSpPr>
              <p:spPr>
                <a:xfrm>
                  <a:off x="8209076" y="8855606"/>
                  <a:ext cx="114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4" name="그림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9052" y="4207339"/>
                  <a:ext cx="1371600" cy="1371600"/>
                </a:xfrm>
                <a:prstGeom prst="rect">
                  <a:avLst/>
                </a:prstGeom>
                <a:ln w="38100">
                  <a:solidFill>
                    <a:schemeClr val="accent6"/>
                  </a:solidFill>
                </a:ln>
              </p:spPr>
            </p:pic>
            <p:pic>
              <p:nvPicPr>
                <p:cNvPr id="45" name="그림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2754" y="4207173"/>
                  <a:ext cx="1371600" cy="1371600"/>
                </a:xfrm>
                <a:prstGeom prst="rect">
                  <a:avLst/>
                </a:prstGeom>
                <a:ln w="38100">
                  <a:solidFill>
                    <a:schemeClr val="accent6"/>
                  </a:solidFill>
                </a:ln>
              </p:spPr>
            </p:pic>
            <p:pic>
              <p:nvPicPr>
                <p:cNvPr id="46" name="그림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56456" y="4207173"/>
                  <a:ext cx="1371600" cy="1371600"/>
                </a:xfrm>
                <a:prstGeom prst="rect">
                  <a:avLst/>
                </a:prstGeom>
                <a:ln w="38100">
                  <a:solidFill>
                    <a:schemeClr val="accent6"/>
                  </a:solidFill>
                </a:ln>
              </p:spPr>
            </p:pic>
            <p:pic>
              <p:nvPicPr>
                <p:cNvPr id="47" name="그림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7520" y="6132632"/>
                  <a:ext cx="1371600" cy="1371600"/>
                </a:xfrm>
                <a:prstGeom prst="rect">
                  <a:avLst/>
                </a:prstGeom>
                <a:ln w="38100">
                  <a:solidFill>
                    <a:schemeClr val="accent2"/>
                  </a:solidFill>
                </a:ln>
              </p:spPr>
            </p:pic>
            <p:pic>
              <p:nvPicPr>
                <p:cNvPr id="48" name="그림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35612" y="6131246"/>
                  <a:ext cx="1371600" cy="1371600"/>
                </a:xfrm>
                <a:prstGeom prst="rect">
                  <a:avLst/>
                </a:prstGeom>
                <a:ln w="38100">
                  <a:solidFill>
                    <a:schemeClr val="accent2"/>
                  </a:solidFill>
                </a:ln>
              </p:spPr>
            </p:pic>
            <p:pic>
              <p:nvPicPr>
                <p:cNvPr id="49" name="그림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54924" y="6131246"/>
                  <a:ext cx="1371600" cy="1371600"/>
                </a:xfrm>
                <a:prstGeom prst="rect">
                  <a:avLst/>
                </a:prstGeom>
                <a:ln w="38100">
                  <a:solidFill>
                    <a:schemeClr val="accent2"/>
                  </a:solidFill>
                </a:ln>
              </p:spPr>
            </p:pic>
            <p:pic>
              <p:nvPicPr>
                <p:cNvPr id="50" name="그림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27520" y="8057285"/>
                  <a:ext cx="1371600" cy="1371600"/>
                </a:xfrm>
                <a:prstGeom prst="rect">
                  <a:avLst/>
                </a:prstGeom>
                <a:ln w="38100">
                  <a:solidFill>
                    <a:srgbClr val="FF0000"/>
                  </a:solidFill>
                </a:ln>
              </p:spPr>
            </p:pic>
            <p:pic>
              <p:nvPicPr>
                <p:cNvPr id="51" name="그림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35612" y="8057285"/>
                  <a:ext cx="1371600" cy="1371600"/>
                </a:xfrm>
                <a:prstGeom prst="rect">
                  <a:avLst/>
                </a:prstGeom>
                <a:ln w="38100">
                  <a:solidFill>
                    <a:srgbClr val="FF0000"/>
                  </a:solidFill>
                </a:ln>
              </p:spPr>
            </p:pic>
            <p:pic>
              <p:nvPicPr>
                <p:cNvPr id="52" name="그림 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67518" y="8057285"/>
                  <a:ext cx="1371600" cy="1371600"/>
                </a:xfrm>
                <a:prstGeom prst="rect">
                  <a:avLst/>
                </a:prstGeom>
                <a:ln w="38100">
                  <a:solidFill>
                    <a:srgbClr val="FF0000"/>
                  </a:solidFill>
                </a:ln>
              </p:spPr>
            </p:pic>
            <p:sp>
              <p:nvSpPr>
                <p:cNvPr id="53" name="TextBox 52"/>
                <p:cNvSpPr txBox="1"/>
                <p:nvPr/>
              </p:nvSpPr>
              <p:spPr>
                <a:xfrm>
                  <a:off x="9507560" y="3538627"/>
                  <a:ext cx="2215100" cy="489972"/>
                </a:xfrm>
                <a:prstGeom prst="rect">
                  <a:avLst/>
                </a:prstGeom>
                <a:noFill/>
              </p:spPr>
              <p:txBody>
                <a:bodyPr wrap="none" rtlCol="0">
                  <a:spAutoFit/>
                </a:bodyPr>
                <a:lstStyle/>
                <a:p>
                  <a:r>
                    <a:rPr lang="en-US" altLang="ko-KR" sz="1200" dirty="0">
                      <a:latin typeface="Helvetica" panose="020B0604020202020204" pitchFamily="34" charset="0"/>
                      <a:cs typeface="Helvetica" panose="020B0604020202020204" pitchFamily="34" charset="0"/>
                    </a:rPr>
                    <a:t>Forecasted AMV</a:t>
                  </a:r>
                  <a:endParaRPr lang="ko-KR" altLang="en-US" sz="1200" dirty="0">
                    <a:latin typeface="Helvetica" panose="020B0604020202020204" pitchFamily="34" charset="0"/>
                    <a:cs typeface="Helvetica" panose="020B0604020202020204" pitchFamily="34" charset="0"/>
                  </a:endParaRPr>
                </a:p>
              </p:txBody>
            </p:sp>
          </p:grpSp>
          <p:pic>
            <p:nvPicPr>
              <p:cNvPr id="22" name="그림 21"/>
              <p:cNvPicPr>
                <a:picLocks noChangeAspect="1"/>
              </p:cNvPicPr>
              <p:nvPr/>
            </p:nvPicPr>
            <p:blipFill rotWithShape="1">
              <a:blip r:embed="rId20" cstate="hqprint">
                <a:extLst>
                  <a:ext uri="{28A0092B-C50C-407E-A947-70E740481C1C}">
                    <a14:useLocalDpi xmlns:a14="http://schemas.microsoft.com/office/drawing/2010/main" val="0"/>
                  </a:ext>
                </a:extLst>
              </a:blip>
              <a:srcRect l="22947" t="11534" r="20378" b="8726"/>
              <a:stretch/>
            </p:blipFill>
            <p:spPr>
              <a:xfrm>
                <a:off x="5497979" y="3058656"/>
                <a:ext cx="1245861" cy="895614"/>
              </a:xfrm>
              <a:prstGeom prst="rect">
                <a:avLst/>
              </a:prstGeom>
            </p:spPr>
          </p:pic>
          <p:pic>
            <p:nvPicPr>
              <p:cNvPr id="23" name="그림 22"/>
              <p:cNvPicPr>
                <a:picLocks noChangeAspect="1"/>
              </p:cNvPicPr>
              <p:nvPr/>
            </p:nvPicPr>
            <p:blipFill rotWithShape="1">
              <a:blip r:embed="rId20" cstate="hqprint">
                <a:extLst>
                  <a:ext uri="{28A0092B-C50C-407E-A947-70E740481C1C}">
                    <a14:useLocalDpi xmlns:a14="http://schemas.microsoft.com/office/drawing/2010/main" val="0"/>
                  </a:ext>
                </a:extLst>
              </a:blip>
              <a:srcRect l="22947" t="11534" r="20378" b="8726"/>
              <a:stretch/>
            </p:blipFill>
            <p:spPr>
              <a:xfrm>
                <a:off x="5492832" y="4159236"/>
                <a:ext cx="1245861" cy="895614"/>
              </a:xfrm>
              <a:prstGeom prst="rect">
                <a:avLst/>
              </a:prstGeom>
            </p:spPr>
          </p:pic>
          <p:pic>
            <p:nvPicPr>
              <p:cNvPr id="24" name="그림 23"/>
              <p:cNvPicPr>
                <a:picLocks noChangeAspect="1"/>
              </p:cNvPicPr>
              <p:nvPr/>
            </p:nvPicPr>
            <p:blipFill rotWithShape="1">
              <a:blip r:embed="rId20" cstate="hqprint">
                <a:extLst>
                  <a:ext uri="{28A0092B-C50C-407E-A947-70E740481C1C}">
                    <a14:useLocalDpi xmlns:a14="http://schemas.microsoft.com/office/drawing/2010/main" val="0"/>
                  </a:ext>
                </a:extLst>
              </a:blip>
              <a:srcRect l="22947" t="11534" r="20378" b="8726"/>
              <a:stretch/>
            </p:blipFill>
            <p:spPr>
              <a:xfrm>
                <a:off x="5491044" y="5237413"/>
                <a:ext cx="1245861" cy="895614"/>
              </a:xfrm>
              <a:prstGeom prst="rect">
                <a:avLst/>
              </a:prstGeom>
            </p:spPr>
          </p:pic>
        </p:grpSp>
        <p:sp>
          <p:nvSpPr>
            <p:cNvPr id="20" name="TextBox 19"/>
            <p:cNvSpPr txBox="1"/>
            <p:nvPr/>
          </p:nvSpPr>
          <p:spPr>
            <a:xfrm>
              <a:off x="681749" y="6099182"/>
              <a:ext cx="6575262" cy="276999"/>
            </a:xfrm>
            <a:prstGeom prst="rect">
              <a:avLst/>
            </a:prstGeom>
            <a:noFill/>
          </p:spPr>
          <p:txBody>
            <a:bodyPr wrap="square" rtlCol="0">
              <a:spAutoFit/>
            </a:bodyPr>
            <a:lstStyle/>
            <a:p>
              <a:r>
                <a:rPr lang="en-US" altLang="ko-KR" sz="1200" b="1" dirty="0">
                  <a:latin typeface="Helvetica" panose="020B0604020202020204" pitchFamily="34" charset="0"/>
                  <a:cs typeface="Helvetica" panose="020B0604020202020204" pitchFamily="34" charset="0"/>
                </a:rPr>
                <a:t>        t-2</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t- </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a:t>
              </a:r>
              <a:r>
                <a:rPr lang="en-US" altLang="ko-KR" sz="1200" b="1" dirty="0" err="1">
                  <a:latin typeface="Helvetica" panose="020B0604020202020204" pitchFamily="34" charset="0"/>
                  <a:cs typeface="Helvetica" panose="020B0604020202020204" pitchFamily="34" charset="0"/>
                </a:rPr>
                <a:t>t</a:t>
              </a:r>
              <a:r>
                <a:rPr lang="en-US" altLang="ko-KR" sz="1200" b="1" dirty="0">
                  <a:latin typeface="Helvetica" panose="020B0604020202020204" pitchFamily="34" charset="0"/>
                  <a:cs typeface="Helvetica" panose="020B0604020202020204" pitchFamily="34" charset="0"/>
                </a:rPr>
                <a:t>                                               </a:t>
              </a:r>
              <a:r>
                <a:rPr lang="en-US" altLang="ko-KR" sz="1200" b="1" dirty="0" err="1">
                  <a:latin typeface="Helvetica" panose="020B0604020202020204" pitchFamily="34" charset="0"/>
                  <a:cs typeface="Helvetica" panose="020B0604020202020204" pitchFamily="34" charset="0"/>
                </a:rPr>
                <a:t>t</a:t>
              </a:r>
              <a:r>
                <a:rPr lang="en-US" altLang="ko-KR" sz="1200" b="1" dirty="0">
                  <a:latin typeface="Helvetica" panose="020B0604020202020204" pitchFamily="34" charset="0"/>
                  <a:cs typeface="Helvetica" panose="020B0604020202020204" pitchFamily="34" charset="0"/>
                </a:rPr>
                <a:t>+ </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a:t>
              </a:r>
              <a:endParaRPr lang="ko-KR" altLang="en-US" sz="1200" b="1"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1309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631876" y="4774578"/>
                <a:ext cx="3105337" cy="369332"/>
              </a:xfrm>
              <a:prstGeom prst="rect">
                <a:avLst/>
              </a:prstGeom>
              <a:noFill/>
            </p:spPr>
            <p:txBody>
              <a:bodyPr wrap="none" rtlCol="0">
                <a:spAutoFit/>
              </a:bodyPr>
              <a:lstStyle/>
              <a:p>
                <a:r>
                  <a:rPr lang="en-US" altLang="ko-KR" b="1" dirty="0">
                    <a:latin typeface="Helvetica" panose="020B0604020202020204" pitchFamily="34" charset="0"/>
                    <a:cs typeface="Helvetica" panose="020B0604020202020204" pitchFamily="34" charset="0"/>
                  </a:rPr>
                  <a:t>97 </a:t>
                </a:r>
                <a14:m>
                  <m:oMath xmlns:m="http://schemas.openxmlformats.org/officeDocument/2006/math">
                    <m:r>
                      <a:rPr lang="en-US" altLang="ko-KR" b="1" i="1">
                        <a:latin typeface="Cambria Math" panose="02040503050406030204" pitchFamily="18" charset="0"/>
                        <a:ea typeface="Cambria Math" panose="02040503050406030204" pitchFamily="18" charset="0"/>
                        <a:cs typeface="helvetica" panose="020B0604020202020204" pitchFamily="34" charset="0"/>
                      </a:rPr>
                      <m:t>×</m:t>
                    </m:r>
                  </m:oMath>
                </a14:m>
                <a:r>
                  <a:rPr lang="en-US" altLang="ko-KR" b="1" dirty="0">
                    <a:latin typeface="Helvetica" panose="020B0604020202020204" pitchFamily="34" charset="0"/>
                    <a:cs typeface="Helvetica" panose="020B0604020202020204" pitchFamily="34" charset="0"/>
                  </a:rPr>
                  <a:t> 66 data (0.25°</a:t>
                </a:r>
                <a14:m>
                  <m:oMath xmlns:m="http://schemas.openxmlformats.org/officeDocument/2006/math">
                    <m:r>
                      <a:rPr lang="en-US" altLang="ko-KR" b="1">
                        <a:latin typeface="Cambria Math" panose="02040503050406030204" pitchFamily="18" charset="0"/>
                        <a:ea typeface="Cambria Math" panose="02040503050406030204" pitchFamily="18" charset="0"/>
                        <a:cs typeface="Helvetica" panose="020B0604020202020204" pitchFamily="34" charset="0"/>
                      </a:rPr>
                      <m:t> </m:t>
                    </m:r>
                    <m:r>
                      <a:rPr lang="en-US" altLang="ko-KR" b="1" i="1">
                        <a:latin typeface="Cambria Math" panose="02040503050406030204" pitchFamily="18" charset="0"/>
                        <a:ea typeface="Cambria Math" panose="02040503050406030204" pitchFamily="18" charset="0"/>
                        <a:cs typeface="helvetica" panose="020B0604020202020204" pitchFamily="34" charset="0"/>
                      </a:rPr>
                      <m:t>×</m:t>
                    </m:r>
                  </m:oMath>
                </a14:m>
                <a:r>
                  <a:rPr lang="en-US" altLang="ko-KR" b="1" dirty="0">
                    <a:latin typeface="Helvetica" panose="020B0604020202020204" pitchFamily="34" charset="0"/>
                    <a:cs typeface="Helvetica" panose="020B0604020202020204" pitchFamily="34" charset="0"/>
                  </a:rPr>
                  <a:t> 0.25°)</a:t>
                </a:r>
                <a:endParaRPr lang="ko-KR" altLang="en-US" b="1" dirty="0">
                  <a:latin typeface="Helvetica" panose="020B0604020202020204" pitchFamily="34" charset="0"/>
                  <a:cs typeface="Helvetica"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31876" y="4774578"/>
                <a:ext cx="3105337" cy="369332"/>
              </a:xfrm>
              <a:prstGeom prst="rect">
                <a:avLst/>
              </a:prstGeom>
              <a:blipFill>
                <a:blip r:embed="rId2"/>
                <a:stretch>
                  <a:fillRect l="-1768" t="-8197" r="-982" b="-2623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449365" y="4766920"/>
                <a:ext cx="3648756" cy="369332"/>
              </a:xfrm>
              <a:prstGeom prst="rect">
                <a:avLst/>
              </a:prstGeom>
              <a:noFill/>
            </p:spPr>
            <p:txBody>
              <a:bodyPr wrap="none" rtlCol="0">
                <a:spAutoFit/>
              </a:bodyPr>
              <a:lstStyle/>
              <a:p>
                <a:r>
                  <a:rPr lang="en-US" altLang="ko-KR" b="1" dirty="0">
                    <a:latin typeface="Helvetica" panose="020B0604020202020204" pitchFamily="34" charset="0"/>
                    <a:cs typeface="Helvetica" panose="020B0604020202020204" pitchFamily="34" charset="0"/>
                  </a:rPr>
                  <a:t>900 </a:t>
                </a:r>
                <a14:m>
                  <m:oMath xmlns:m="http://schemas.openxmlformats.org/officeDocument/2006/math">
                    <m:r>
                      <a:rPr lang="en-US" altLang="ko-KR" b="1" i="1">
                        <a:latin typeface="Cambria Math" panose="02040503050406030204" pitchFamily="18" charset="0"/>
                        <a:ea typeface="Cambria Math" panose="02040503050406030204" pitchFamily="18" charset="0"/>
                        <a:cs typeface="helvetica" panose="020B0604020202020204" pitchFamily="34" charset="0"/>
                      </a:rPr>
                      <m:t>×</m:t>
                    </m:r>
                  </m:oMath>
                </a14:m>
                <a:r>
                  <a:rPr lang="en-US" altLang="ko-KR" b="1" dirty="0">
                    <a:latin typeface="Helvetica" panose="020B0604020202020204" pitchFamily="34" charset="0"/>
                    <a:cs typeface="Helvetica" panose="020B0604020202020204" pitchFamily="34" charset="0"/>
                  </a:rPr>
                  <a:t> 900 [Pixels] (2km</a:t>
                </a:r>
                <a:r>
                  <a:rPr lang="en-US" altLang="ko-KR" b="1" dirty="0">
                    <a:ea typeface="Cambria Math" panose="02040503050406030204" pitchFamily="18" charset="0"/>
                    <a:cs typeface="Helvetica" panose="020B0604020202020204" pitchFamily="34" charset="0"/>
                  </a:rPr>
                  <a:t> </a:t>
                </a:r>
                <a14:m>
                  <m:oMath xmlns:m="http://schemas.openxmlformats.org/officeDocument/2006/math">
                    <m:r>
                      <a:rPr lang="en-US" altLang="ko-KR" b="1" i="1">
                        <a:latin typeface="Cambria Math" panose="02040503050406030204" pitchFamily="18" charset="0"/>
                        <a:ea typeface="Cambria Math" panose="02040503050406030204" pitchFamily="18" charset="0"/>
                        <a:cs typeface="helvetica" panose="020B0604020202020204" pitchFamily="34" charset="0"/>
                      </a:rPr>
                      <m:t>× </m:t>
                    </m:r>
                  </m:oMath>
                </a14:m>
                <a:r>
                  <a:rPr lang="en-US" altLang="ko-KR" b="1" dirty="0">
                    <a:latin typeface="Helvetica" panose="020B0604020202020204" pitchFamily="34" charset="0"/>
                    <a:cs typeface="Helvetica" panose="020B0604020202020204" pitchFamily="34" charset="0"/>
                  </a:rPr>
                  <a:t>2km)</a:t>
                </a:r>
                <a:endParaRPr lang="ko-KR" altLang="en-US" b="1" dirty="0">
                  <a:latin typeface="Helvetica" panose="020B0604020202020204" pitchFamily="34" charset="0"/>
                  <a:cs typeface="Helvetica"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49365" y="4766920"/>
                <a:ext cx="3648756" cy="369332"/>
              </a:xfrm>
              <a:prstGeom prst="rect">
                <a:avLst/>
              </a:prstGeom>
              <a:blipFill>
                <a:blip r:embed="rId3"/>
                <a:stretch>
                  <a:fillRect l="-1336" t="-8197" b="-26230"/>
                </a:stretch>
              </a:blipFill>
            </p:spPr>
            <p:txBody>
              <a:bodyPr/>
              <a:lstStyle/>
              <a:p>
                <a:r>
                  <a:rPr lang="ko-KR" altLang="en-US">
                    <a:noFill/>
                  </a:rPr>
                  <a:t> </a:t>
                </a:r>
              </a:p>
            </p:txBody>
          </p:sp>
        </mc:Fallback>
      </mc:AlternateContent>
      <p:grpSp>
        <p:nvGrpSpPr>
          <p:cNvPr id="22" name="그룹 21"/>
          <p:cNvGrpSpPr/>
          <p:nvPr/>
        </p:nvGrpSpPr>
        <p:grpSpPr>
          <a:xfrm>
            <a:off x="107038" y="1017481"/>
            <a:ext cx="3947205" cy="3557285"/>
            <a:chOff x="942975" y="1399623"/>
            <a:chExt cx="4891976" cy="4325883"/>
          </a:xfrm>
        </p:grpSpPr>
        <p:pic>
          <p:nvPicPr>
            <p:cNvPr id="21" name="그림 20"/>
            <p:cNvPicPr>
              <a:picLocks noChangeAspect="1"/>
            </p:cNvPicPr>
            <p:nvPr/>
          </p:nvPicPr>
          <p:blipFill rotWithShape="1">
            <a:blip r:embed="rId4">
              <a:extLst>
                <a:ext uri="{28A0092B-C50C-407E-A947-70E740481C1C}">
                  <a14:useLocalDpi xmlns:a14="http://schemas.microsoft.com/office/drawing/2010/main" val="0"/>
                </a:ext>
              </a:extLst>
            </a:blip>
            <a:srcRect l="3613" r="14356" b="11154"/>
            <a:stretch/>
          </p:blipFill>
          <p:spPr>
            <a:xfrm>
              <a:off x="942975" y="1399623"/>
              <a:ext cx="4739576" cy="3849970"/>
            </a:xfrm>
            <a:prstGeom prst="rect">
              <a:avLst/>
            </a:prstGeom>
          </p:spPr>
        </p:pic>
        <p:pic>
          <p:nvPicPr>
            <p:cNvPr id="12" name="그림 11"/>
            <p:cNvPicPr>
              <a:picLocks noChangeAspect="1"/>
            </p:cNvPicPr>
            <p:nvPr/>
          </p:nvPicPr>
          <p:blipFill rotWithShape="1">
            <a:blip r:embed="rId5"/>
            <a:srcRect t="91076"/>
            <a:stretch/>
          </p:blipFill>
          <p:spPr>
            <a:xfrm>
              <a:off x="1020434" y="5361429"/>
              <a:ext cx="4814517" cy="364077"/>
            </a:xfrm>
            <a:prstGeom prst="rect">
              <a:avLst/>
            </a:prstGeom>
          </p:spPr>
        </p:pic>
        <p:sp>
          <p:nvSpPr>
            <p:cNvPr id="13" name="TextBox 12"/>
            <p:cNvSpPr txBox="1"/>
            <p:nvPr/>
          </p:nvSpPr>
          <p:spPr>
            <a:xfrm>
              <a:off x="2362280" y="1744833"/>
              <a:ext cx="2310912" cy="374276"/>
            </a:xfrm>
            <a:prstGeom prst="rect">
              <a:avLst/>
            </a:prstGeom>
            <a:noFill/>
          </p:spPr>
          <p:txBody>
            <a:bodyPr wrap="none" rtlCol="0">
              <a:spAutoFit/>
            </a:bodyPr>
            <a:lstStyle/>
            <a:p>
              <a:r>
                <a:rPr lang="en-US" altLang="ko-KR" sz="1400" b="1" dirty="0">
                  <a:latin typeface="Helvetica" panose="020B0604020202020204" pitchFamily="34" charset="0"/>
                  <a:cs typeface="Helvetica" panose="020B0604020202020204" pitchFamily="34" charset="0"/>
                </a:rPr>
                <a:t>ERA5 Wind velocity</a:t>
              </a:r>
              <a:endParaRPr lang="ko-KR" altLang="en-US" sz="1400" b="1" dirty="0">
                <a:latin typeface="Helvetica" panose="020B0604020202020204" pitchFamily="34" charset="0"/>
                <a:cs typeface="Helvetica" panose="020B0604020202020204" pitchFamily="34" charset="0"/>
              </a:endParaRPr>
            </a:p>
          </p:txBody>
        </p:sp>
      </p:grpSp>
      <p:grpSp>
        <p:nvGrpSpPr>
          <p:cNvPr id="23" name="그룹 22"/>
          <p:cNvGrpSpPr/>
          <p:nvPr/>
        </p:nvGrpSpPr>
        <p:grpSpPr>
          <a:xfrm>
            <a:off x="8292919" y="1278430"/>
            <a:ext cx="3884705" cy="3354953"/>
            <a:chOff x="5906995" y="1645672"/>
            <a:chExt cx="4814517" cy="4079834"/>
          </a:xfrm>
        </p:grpSpPr>
        <p:pic>
          <p:nvPicPr>
            <p:cNvPr id="7" name="그림 6"/>
            <p:cNvPicPr>
              <a:picLocks noChangeAspect="1"/>
            </p:cNvPicPr>
            <p:nvPr/>
          </p:nvPicPr>
          <p:blipFill>
            <a:blip r:embed="rId5"/>
            <a:stretch>
              <a:fillRect/>
            </a:stretch>
          </p:blipFill>
          <p:spPr>
            <a:xfrm>
              <a:off x="5906995" y="1645672"/>
              <a:ext cx="4814517" cy="4079834"/>
            </a:xfrm>
            <a:prstGeom prst="rect">
              <a:avLst/>
            </a:prstGeom>
          </p:spPr>
        </p:pic>
        <p:sp>
          <p:nvSpPr>
            <p:cNvPr id="14" name="TextBox 13"/>
            <p:cNvSpPr txBox="1"/>
            <p:nvPr/>
          </p:nvSpPr>
          <p:spPr>
            <a:xfrm>
              <a:off x="7287056" y="1722191"/>
              <a:ext cx="2199658" cy="374276"/>
            </a:xfrm>
            <a:prstGeom prst="rect">
              <a:avLst/>
            </a:prstGeom>
            <a:solidFill>
              <a:schemeClr val="bg1"/>
            </a:solidFill>
          </p:spPr>
          <p:txBody>
            <a:bodyPr wrap="none" rtlCol="0">
              <a:spAutoFit/>
            </a:bodyPr>
            <a:lstStyle/>
            <a:p>
              <a:r>
                <a:rPr lang="en-US" altLang="ko-KR" sz="1400" b="1" dirty="0">
                  <a:latin typeface="Helvetica" panose="020B0604020202020204" pitchFamily="34" charset="0"/>
                  <a:cs typeface="Helvetica" panose="020B0604020202020204" pitchFamily="34" charset="0"/>
                </a:rPr>
                <a:t>CNN Wind velocity</a:t>
              </a:r>
              <a:endParaRPr lang="ko-KR" altLang="en-US" sz="1400" b="1" dirty="0">
                <a:latin typeface="Helvetica" panose="020B0604020202020204" pitchFamily="34" charset="0"/>
                <a:cs typeface="Helvetica" panose="020B0604020202020204" pitchFamily="34" charset="0"/>
              </a:endParaRPr>
            </a:p>
          </p:txBody>
        </p:sp>
      </p:grpSp>
      <p:grpSp>
        <p:nvGrpSpPr>
          <p:cNvPr id="8" name="그룹 7"/>
          <p:cNvGrpSpPr/>
          <p:nvPr/>
        </p:nvGrpSpPr>
        <p:grpSpPr>
          <a:xfrm>
            <a:off x="4025523" y="1341354"/>
            <a:ext cx="4114936" cy="3334204"/>
            <a:chOff x="4028234" y="1951497"/>
            <a:chExt cx="4114936" cy="3334204"/>
          </a:xfrm>
        </p:grpSpPr>
        <p:pic>
          <p:nvPicPr>
            <p:cNvPr id="27" name="그림 26"/>
            <p:cNvPicPr>
              <a:picLocks noChangeAspect="1"/>
            </p:cNvPicPr>
            <p:nvPr/>
          </p:nvPicPr>
          <p:blipFill rotWithShape="1">
            <a:blip r:embed="rId6" cstate="hqprint">
              <a:extLst>
                <a:ext uri="{28A0092B-C50C-407E-A947-70E740481C1C}">
                  <a14:useLocalDpi xmlns:a14="http://schemas.microsoft.com/office/drawing/2010/main" val="0"/>
                </a:ext>
              </a:extLst>
            </a:blip>
            <a:srcRect l="7126" t="12146" r="5056" b="84423"/>
            <a:stretch/>
          </p:blipFill>
          <p:spPr>
            <a:xfrm>
              <a:off x="4098112" y="5118052"/>
              <a:ext cx="4045058" cy="167649"/>
            </a:xfrm>
            <a:prstGeom prst="rect">
              <a:avLst/>
            </a:prstGeom>
          </p:spPr>
        </p:pic>
        <p:grpSp>
          <p:nvGrpSpPr>
            <p:cNvPr id="3" name="그룹 2"/>
            <p:cNvGrpSpPr/>
            <p:nvPr/>
          </p:nvGrpSpPr>
          <p:grpSpPr>
            <a:xfrm>
              <a:off x="4028234" y="1951497"/>
              <a:ext cx="4045058" cy="3166554"/>
              <a:chOff x="4028234" y="1951497"/>
              <a:chExt cx="4045058" cy="3166554"/>
            </a:xfrm>
          </p:grpSpPr>
          <p:pic>
            <p:nvPicPr>
              <p:cNvPr id="25" name="그림 24"/>
              <p:cNvPicPr>
                <a:picLocks noChangeAspect="1"/>
              </p:cNvPicPr>
              <p:nvPr/>
            </p:nvPicPr>
            <p:blipFill rotWithShape="1">
              <a:blip r:embed="rId7" cstate="hqprint">
                <a:extLst>
                  <a:ext uri="{28A0092B-C50C-407E-A947-70E740481C1C}">
                    <a14:useLocalDpi xmlns:a14="http://schemas.microsoft.com/office/drawing/2010/main" val="0"/>
                  </a:ext>
                </a:extLst>
              </a:blip>
              <a:srcRect l="7126" t="2838" r="5056" b="87826"/>
              <a:stretch/>
            </p:blipFill>
            <p:spPr>
              <a:xfrm rot="10800000">
                <a:off x="4028234" y="4952376"/>
                <a:ext cx="4045058" cy="165675"/>
              </a:xfrm>
              <a:prstGeom prst="rect">
                <a:avLst/>
              </a:prstGeom>
            </p:spPr>
          </p:pic>
          <p:sp>
            <p:nvSpPr>
              <p:cNvPr id="26" name="TextBox 25"/>
              <p:cNvSpPr txBox="1"/>
              <p:nvPr/>
            </p:nvSpPr>
            <p:spPr>
              <a:xfrm>
                <a:off x="5203819" y="1951497"/>
                <a:ext cx="1833643" cy="307777"/>
              </a:xfrm>
              <a:prstGeom prst="rect">
                <a:avLst/>
              </a:prstGeom>
              <a:noFill/>
            </p:spPr>
            <p:txBody>
              <a:bodyPr wrap="none" rtlCol="0">
                <a:spAutoFit/>
              </a:bodyPr>
              <a:lstStyle/>
              <a:p>
                <a:r>
                  <a:rPr lang="en-US" altLang="ko-KR" sz="1400" b="1" dirty="0">
                    <a:latin typeface="Helvetica" panose="020B0604020202020204" pitchFamily="34" charset="0"/>
                    <a:cs typeface="Helvetica" panose="020B0604020202020204" pitchFamily="34" charset="0"/>
                  </a:rPr>
                  <a:t>GK2A AMV velocity</a:t>
                </a:r>
                <a:endParaRPr lang="ko-KR" altLang="en-US" sz="1400" b="1" dirty="0">
                  <a:latin typeface="Helvetica" panose="020B0604020202020204" pitchFamily="34" charset="0"/>
                  <a:cs typeface="Helvetica" panose="020B0604020202020204" pitchFamily="34" charset="0"/>
                </a:endParaRPr>
              </a:p>
            </p:txBody>
          </p:sp>
          <p:pic>
            <p:nvPicPr>
              <p:cNvPr id="28" name="그림 27"/>
              <p:cNvPicPr>
                <a:picLocks noChangeAspect="1"/>
              </p:cNvPicPr>
              <p:nvPr/>
            </p:nvPicPr>
            <p:blipFill rotWithShape="1">
              <a:blip r:embed="rId8" cstate="hqprint">
                <a:extLst>
                  <a:ext uri="{28A0092B-C50C-407E-A947-70E740481C1C}">
                    <a14:useLocalDpi xmlns:a14="http://schemas.microsoft.com/office/drawing/2010/main" val="0"/>
                  </a:ext>
                </a:extLst>
              </a:blip>
              <a:srcRect l="4174" t="26389" r="9507" b="21528"/>
              <a:stretch/>
            </p:blipFill>
            <p:spPr>
              <a:xfrm>
                <a:off x="4209414" y="2246935"/>
                <a:ext cx="3682699" cy="2666046"/>
              </a:xfrm>
              <a:prstGeom prst="rect">
                <a:avLst/>
              </a:prstGeom>
            </p:spPr>
          </p:pic>
        </p:grpSp>
      </p:grpSp>
      <p:sp>
        <p:nvSpPr>
          <p:cNvPr id="29" name="TextBox 28"/>
          <p:cNvSpPr txBox="1"/>
          <p:nvPr/>
        </p:nvSpPr>
        <p:spPr>
          <a:xfrm>
            <a:off x="5443111" y="4774578"/>
            <a:ext cx="1300356" cy="369332"/>
          </a:xfrm>
          <a:prstGeom prst="rect">
            <a:avLst/>
          </a:prstGeom>
          <a:noFill/>
        </p:spPr>
        <p:txBody>
          <a:bodyPr wrap="none" rtlCol="0">
            <a:spAutoFit/>
          </a:bodyPr>
          <a:lstStyle/>
          <a:p>
            <a:r>
              <a:rPr lang="en-US" altLang="ko-KR" b="1" dirty="0">
                <a:latin typeface="Helvetica" panose="020B0604020202020204" pitchFamily="34" charset="0"/>
                <a:cs typeface="Helvetica" panose="020B0604020202020204" pitchFamily="34" charset="0"/>
              </a:rPr>
              <a:t>1,036 data</a:t>
            </a:r>
            <a:endParaRPr lang="ko-KR" altLang="en-US" b="1" dirty="0">
              <a:latin typeface="Helvetica" panose="020B0604020202020204" pitchFamily="34" charset="0"/>
              <a:cs typeface="Helvetica" panose="020B0604020202020204" pitchFamily="34" charset="0"/>
            </a:endParaRPr>
          </a:p>
        </p:txBody>
      </p:sp>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15</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 name="TextBox 1"/>
          <p:cNvSpPr txBox="1"/>
          <p:nvPr/>
        </p:nvSpPr>
        <p:spPr>
          <a:xfrm>
            <a:off x="631876" y="5594839"/>
            <a:ext cx="9799927" cy="369332"/>
          </a:xfrm>
          <a:prstGeom prst="rect">
            <a:avLst/>
          </a:prstGeom>
          <a:noFill/>
        </p:spPr>
        <p:txBody>
          <a:bodyPr wrap="none" rtlCol="0">
            <a:spAutoFit/>
          </a:bodyPr>
          <a:lstStyle/>
          <a:p>
            <a:r>
              <a:rPr lang="ko-KR" altLang="en-US" b="1" dirty="0"/>
              <a:t>✔</a:t>
            </a:r>
            <a:r>
              <a:rPr lang="en-US" altLang="ko-KR" b="1" dirty="0">
                <a:latin typeface="Helvetica" panose="020B0604020202020204" pitchFamily="34" charset="0"/>
                <a:cs typeface="Helvetica" panose="020B0604020202020204" pitchFamily="34" charset="0"/>
              </a:rPr>
              <a:t> CNN wind clearly shows </a:t>
            </a:r>
            <a:r>
              <a:rPr lang="en-US" altLang="ko-KR" b="1" dirty="0">
                <a:solidFill>
                  <a:srgbClr val="FF0000"/>
                </a:solidFill>
                <a:latin typeface="Helvetica" panose="020B0604020202020204" pitchFamily="34" charset="0"/>
                <a:cs typeface="Helvetica" panose="020B0604020202020204" pitchFamily="34" charset="0"/>
              </a:rPr>
              <a:t>better resolution </a:t>
            </a:r>
            <a:r>
              <a:rPr lang="en-US" altLang="ko-KR" b="1" dirty="0">
                <a:latin typeface="Helvetica" panose="020B0604020202020204" pitchFamily="34" charset="0"/>
                <a:cs typeface="Helvetica" panose="020B0604020202020204" pitchFamily="34" charset="0"/>
              </a:rPr>
              <a:t>than ERA5 wind field data and GK2A AMV. </a:t>
            </a:r>
            <a:r>
              <a:rPr lang="ko-KR" altLang="en-US" b="1" dirty="0">
                <a:latin typeface="Helvetica" panose="020B0604020202020204" pitchFamily="34" charset="0"/>
                <a:cs typeface="Helvetica" panose="020B0604020202020204" pitchFamily="34" charset="0"/>
              </a:rPr>
              <a:t> </a:t>
            </a:r>
          </a:p>
        </p:txBody>
      </p:sp>
      <p:sp>
        <p:nvSpPr>
          <p:cNvPr id="16" name="오각형 15"/>
          <p:cNvSpPr/>
          <p:nvPr/>
        </p:nvSpPr>
        <p:spPr>
          <a:xfrm>
            <a:off x="9703202" y="147357"/>
            <a:ext cx="2036619" cy="66901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Tree>
    <p:extLst>
      <p:ext uri="{BB962C8B-B14F-4D97-AF65-F5344CB8AC3E}">
        <p14:creationId xmlns:p14="http://schemas.microsoft.com/office/powerpoint/2010/main" val="2612542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개체 42"/>
          <p:cNvGraphicFramePr>
            <a:graphicFrameLocks noChangeAspect="1"/>
          </p:cNvGraphicFramePr>
          <p:nvPr>
            <p:extLst>
              <p:ext uri="{D42A27DB-BD31-4B8C-83A1-F6EECF244321}">
                <p14:modId xmlns:p14="http://schemas.microsoft.com/office/powerpoint/2010/main" val="1163946183"/>
              </p:ext>
            </p:extLst>
          </p:nvPr>
        </p:nvGraphicFramePr>
        <p:xfrm>
          <a:off x="697668" y="1157924"/>
          <a:ext cx="3329511" cy="4463322"/>
        </p:xfrm>
        <a:graphic>
          <a:graphicData uri="http://schemas.openxmlformats.org/presentationml/2006/ole">
            <mc:AlternateContent xmlns:mc="http://schemas.openxmlformats.org/markup-compatibility/2006">
              <mc:Choice xmlns:v="urn:schemas-microsoft-com:vml" Requires="v">
                <p:oleObj name="SPW 12.0 Graph" r:id="rId2" imgW="5870436" imgH="7871457" progId="SigmaPlotGraphicObject.11">
                  <p:embed/>
                </p:oleObj>
              </mc:Choice>
              <mc:Fallback>
                <p:oleObj name="SPW 12.0 Graph" r:id="rId2" imgW="5870436" imgH="7871457" progId="SigmaPlotGraphicObject.11">
                  <p:embed/>
                  <p:pic>
                    <p:nvPicPr>
                      <p:cNvPr id="0" name=""/>
                      <p:cNvPicPr/>
                      <p:nvPr/>
                    </p:nvPicPr>
                    <p:blipFill>
                      <a:blip r:embed="rId3"/>
                      <a:stretch>
                        <a:fillRect/>
                      </a:stretch>
                    </p:blipFill>
                    <p:spPr>
                      <a:xfrm>
                        <a:off x="697668" y="1157924"/>
                        <a:ext cx="3329511" cy="4463322"/>
                      </a:xfrm>
                      <a:prstGeom prst="rect">
                        <a:avLst/>
                      </a:prstGeom>
                    </p:spPr>
                  </p:pic>
                </p:oleObj>
              </mc:Fallback>
            </mc:AlternateContent>
          </a:graphicData>
        </a:graphic>
      </p:graphicFrame>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16</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grpSp>
        <p:nvGrpSpPr>
          <p:cNvPr id="48" name="그룹 47"/>
          <p:cNvGrpSpPr/>
          <p:nvPr/>
        </p:nvGrpSpPr>
        <p:grpSpPr>
          <a:xfrm>
            <a:off x="4573392" y="1117193"/>
            <a:ext cx="6992728" cy="3155694"/>
            <a:chOff x="938887" y="1389629"/>
            <a:chExt cx="6992728" cy="3155694"/>
          </a:xfrm>
        </p:grpSpPr>
        <p:pic>
          <p:nvPicPr>
            <p:cNvPr id="49" name="그림 48"/>
            <p:cNvPicPr>
              <a:picLocks noChangeAspect="1"/>
            </p:cNvPicPr>
            <p:nvPr/>
          </p:nvPicPr>
          <p:blipFill rotWithShape="1">
            <a:blip r:embed="rId4">
              <a:extLst>
                <a:ext uri="{28A0092B-C50C-407E-A947-70E740481C1C}">
                  <a14:useLocalDpi xmlns:a14="http://schemas.microsoft.com/office/drawing/2010/main" val="0"/>
                </a:ext>
              </a:extLst>
            </a:blip>
            <a:srcRect t="66344"/>
            <a:stretch/>
          </p:blipFill>
          <p:spPr>
            <a:xfrm>
              <a:off x="938887" y="1389629"/>
              <a:ext cx="6992728" cy="3155694"/>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50" name="직사각형 49"/>
            <p:cNvSpPr/>
            <p:nvPr/>
          </p:nvSpPr>
          <p:spPr>
            <a:xfrm>
              <a:off x="2261062" y="2593571"/>
              <a:ext cx="307571" cy="6733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p:cNvSpPr/>
            <p:nvPr/>
          </p:nvSpPr>
          <p:spPr>
            <a:xfrm>
              <a:off x="2745971" y="2328922"/>
              <a:ext cx="307571" cy="6733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직사각형 51"/>
            <p:cNvSpPr/>
            <p:nvPr/>
          </p:nvSpPr>
          <p:spPr>
            <a:xfrm>
              <a:off x="7229302" y="2328922"/>
              <a:ext cx="307571" cy="6733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직사각형 52"/>
            <p:cNvSpPr/>
            <p:nvPr/>
          </p:nvSpPr>
          <p:spPr>
            <a:xfrm>
              <a:off x="3244735" y="2452255"/>
              <a:ext cx="307571" cy="134666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직사각형 53"/>
            <p:cNvSpPr/>
            <p:nvPr/>
          </p:nvSpPr>
          <p:spPr>
            <a:xfrm>
              <a:off x="3743499" y="2114204"/>
              <a:ext cx="307571" cy="134666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직사각형 54"/>
            <p:cNvSpPr/>
            <p:nvPr/>
          </p:nvSpPr>
          <p:spPr>
            <a:xfrm>
              <a:off x="6203132" y="2847727"/>
              <a:ext cx="307571" cy="95441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8" name="오각형 77"/>
          <p:cNvSpPr/>
          <p:nvPr/>
        </p:nvSpPr>
        <p:spPr>
          <a:xfrm>
            <a:off x="9703202" y="147357"/>
            <a:ext cx="2036619" cy="66901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
        <p:nvSpPr>
          <p:cNvPr id="79" name="직사각형 78"/>
          <p:cNvSpPr/>
          <p:nvPr/>
        </p:nvSpPr>
        <p:spPr>
          <a:xfrm>
            <a:off x="5069802" y="4534860"/>
            <a:ext cx="307571" cy="35013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직사각형 79"/>
          <p:cNvSpPr/>
          <p:nvPr/>
        </p:nvSpPr>
        <p:spPr>
          <a:xfrm>
            <a:off x="5069802" y="5067562"/>
            <a:ext cx="307571" cy="3501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TextBox 82"/>
          <p:cNvSpPr txBox="1"/>
          <p:nvPr/>
        </p:nvSpPr>
        <p:spPr>
          <a:xfrm>
            <a:off x="5498225" y="4534387"/>
            <a:ext cx="4095993" cy="369332"/>
          </a:xfrm>
          <a:prstGeom prst="rect">
            <a:avLst/>
          </a:prstGeom>
          <a:noFill/>
        </p:spPr>
        <p:txBody>
          <a:bodyPr wrap="none" rtlCol="0">
            <a:spAutoFit/>
          </a:bodyPr>
          <a:lstStyle/>
          <a:p>
            <a:r>
              <a:rPr lang="en-US" altLang="ko-KR" dirty="0">
                <a:latin typeface="Helvetica" panose="020B0604020202020204" pitchFamily="34" charset="0"/>
                <a:cs typeface="Helvetica" panose="020B0604020202020204" pitchFamily="34" charset="0"/>
              </a:rPr>
              <a:t>: High-accuracy case (Month: 4, 5, 10)</a:t>
            </a:r>
          </a:p>
        </p:txBody>
      </p:sp>
      <p:sp>
        <p:nvSpPr>
          <p:cNvPr id="84" name="TextBox 83"/>
          <p:cNvSpPr txBox="1"/>
          <p:nvPr/>
        </p:nvSpPr>
        <p:spPr>
          <a:xfrm>
            <a:off x="5499919" y="5051393"/>
            <a:ext cx="4044697" cy="369332"/>
          </a:xfrm>
          <a:prstGeom prst="rect">
            <a:avLst/>
          </a:prstGeom>
          <a:noFill/>
        </p:spPr>
        <p:txBody>
          <a:bodyPr wrap="none" rtlCol="0">
            <a:spAutoFit/>
          </a:bodyPr>
          <a:lstStyle/>
          <a:p>
            <a:r>
              <a:rPr lang="en-US" altLang="ko-KR" dirty="0">
                <a:latin typeface="Helvetica" panose="020B0604020202020204" pitchFamily="34" charset="0"/>
                <a:cs typeface="Helvetica" panose="020B0604020202020204" pitchFamily="34" charset="0"/>
              </a:rPr>
              <a:t>: Low-accuracy case (Month: 2, 3, 12)</a:t>
            </a:r>
          </a:p>
        </p:txBody>
      </p:sp>
      <p:sp>
        <p:nvSpPr>
          <p:cNvPr id="23" name="TextBox 22"/>
          <p:cNvSpPr txBox="1"/>
          <p:nvPr/>
        </p:nvSpPr>
        <p:spPr>
          <a:xfrm>
            <a:off x="648738" y="5621246"/>
            <a:ext cx="11146449" cy="646331"/>
          </a:xfrm>
          <a:prstGeom prst="rect">
            <a:avLst/>
          </a:prstGeom>
          <a:noFill/>
        </p:spPr>
        <p:txBody>
          <a:bodyPr wrap="none" rtlCol="0">
            <a:spAutoFit/>
          </a:bodyPr>
          <a:lstStyle/>
          <a:p>
            <a:r>
              <a:rPr lang="ko-KR" altLang="en-US" b="1" dirty="0"/>
              <a:t>✔</a:t>
            </a:r>
            <a:r>
              <a:rPr lang="en-US" altLang="ko-KR" b="1" dirty="0">
                <a:latin typeface="Helvetica" panose="020B0604020202020204" pitchFamily="34" charset="0"/>
                <a:cs typeface="Helvetica" panose="020B0604020202020204" pitchFamily="34" charset="0"/>
              </a:rPr>
              <a:t> CNN wind shows </a:t>
            </a:r>
            <a:r>
              <a:rPr lang="en-US" altLang="ko-KR" b="1" dirty="0">
                <a:solidFill>
                  <a:srgbClr val="FF0000"/>
                </a:solidFill>
                <a:latin typeface="Helvetica" panose="020B0604020202020204" pitchFamily="34" charset="0"/>
                <a:cs typeface="Helvetica" panose="020B0604020202020204" pitchFamily="34" charset="0"/>
              </a:rPr>
              <a:t>similar or higher tracking performance </a:t>
            </a:r>
            <a:r>
              <a:rPr lang="en-US" altLang="ko-KR" b="1" dirty="0">
                <a:latin typeface="Helvetica" panose="020B0604020202020204" pitchFamily="34" charset="0"/>
                <a:cs typeface="Helvetica" panose="020B0604020202020204" pitchFamily="34" charset="0"/>
              </a:rPr>
              <a:t>compared to the traditional GK2A AMVs. </a:t>
            </a:r>
          </a:p>
          <a:p>
            <a:r>
              <a:rPr lang="ko-KR" altLang="en-US" b="1" dirty="0"/>
              <a:t>✔ </a:t>
            </a:r>
            <a:r>
              <a:rPr lang="en-US" altLang="ko-KR" b="1" dirty="0">
                <a:latin typeface="Helvetica" panose="020B0604020202020204" pitchFamily="34" charset="0"/>
                <a:cs typeface="Helvetica" panose="020B0604020202020204" pitchFamily="34" charset="0"/>
              </a:rPr>
              <a:t>This is especially evident in the </a:t>
            </a:r>
            <a:r>
              <a:rPr lang="en-US" altLang="ko-KR" b="1" dirty="0">
                <a:solidFill>
                  <a:srgbClr val="FF0000"/>
                </a:solidFill>
                <a:latin typeface="Helvetica" panose="020B0604020202020204" pitchFamily="34" charset="0"/>
                <a:cs typeface="Helvetica" panose="020B0604020202020204" pitchFamily="34" charset="0"/>
              </a:rPr>
              <a:t>case of 600 </a:t>
            </a:r>
            <a:r>
              <a:rPr lang="en-US" altLang="ko-KR" b="1" dirty="0" err="1">
                <a:solidFill>
                  <a:srgbClr val="FF0000"/>
                </a:solidFill>
                <a:latin typeface="Helvetica" panose="020B0604020202020204" pitchFamily="34" charset="0"/>
                <a:cs typeface="Helvetica" panose="020B0604020202020204" pitchFamily="34" charset="0"/>
              </a:rPr>
              <a:t>hPa</a:t>
            </a:r>
            <a:r>
              <a:rPr lang="en-US" altLang="ko-KR" b="1" dirty="0">
                <a:latin typeface="Helvetica" panose="020B0604020202020204" pitchFamily="34" charset="0"/>
                <a:cs typeface="Helvetica" panose="020B0604020202020204" pitchFamily="34" charset="0"/>
              </a:rPr>
              <a:t>. </a:t>
            </a:r>
            <a:endParaRPr lang="ko-KR" altLang="en-US" b="1" dirty="0">
              <a:latin typeface="Helvetica" panose="020B0604020202020204" pitchFamily="34" charset="0"/>
              <a:cs typeface="Helvetica" panose="020B0604020202020204" pitchFamily="34" charset="0"/>
            </a:endParaRPr>
          </a:p>
        </p:txBody>
      </p:sp>
      <p:cxnSp>
        <p:nvCxnSpPr>
          <p:cNvPr id="3" name="직선 화살표 연결선 2"/>
          <p:cNvCxnSpPr/>
          <p:nvPr/>
        </p:nvCxnSpPr>
        <p:spPr>
          <a:xfrm flipV="1">
            <a:off x="3873731" y="1117194"/>
            <a:ext cx="699661" cy="32357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p:cNvCxnSpPr/>
          <p:nvPr/>
        </p:nvCxnSpPr>
        <p:spPr>
          <a:xfrm flipV="1">
            <a:off x="3873731" y="4272887"/>
            <a:ext cx="699661" cy="9973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40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17</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43" name="TextBox 242"/>
          <p:cNvSpPr txBox="1"/>
          <p:nvPr/>
        </p:nvSpPr>
        <p:spPr>
          <a:xfrm>
            <a:off x="10402337" y="3994699"/>
            <a:ext cx="1310671" cy="830997"/>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
            </a:pPr>
            <a:r>
              <a:rPr lang="en-US" altLang="ko-KR" sz="1200" b="1" dirty="0">
                <a:latin typeface="Helvetica" panose="020B0604020202020204" pitchFamily="34" charset="0"/>
                <a:cs typeface="Helvetica" panose="020B0604020202020204" pitchFamily="34" charset="0"/>
              </a:rPr>
              <a:t>Accuracy</a:t>
            </a:r>
          </a:p>
          <a:p>
            <a:r>
              <a:rPr lang="en-US" altLang="ko-KR" sz="1200" dirty="0">
                <a:latin typeface="Helvetica" panose="020B0604020202020204" pitchFamily="34" charset="0"/>
                <a:cs typeface="Helvetica" panose="020B0604020202020204" pitchFamily="34" charset="0"/>
              </a:rPr>
              <a:t>A: GK2A &lt; CNN </a:t>
            </a:r>
          </a:p>
          <a:p>
            <a:r>
              <a:rPr lang="en-US" altLang="ko-KR" sz="1200" dirty="0">
                <a:latin typeface="Helvetica" panose="020B0604020202020204" pitchFamily="34" charset="0"/>
                <a:cs typeface="Helvetica" panose="020B0604020202020204" pitchFamily="34" charset="0"/>
              </a:rPr>
              <a:t>B: GK2A &gt; CNN</a:t>
            </a:r>
          </a:p>
          <a:p>
            <a:r>
              <a:rPr lang="en-US" altLang="ko-KR" sz="1200" dirty="0">
                <a:latin typeface="Helvetica" panose="020B0604020202020204" pitchFamily="34" charset="0"/>
                <a:cs typeface="Helvetica" panose="020B0604020202020204" pitchFamily="34" charset="0"/>
              </a:rPr>
              <a:t>C: GK2A </a:t>
            </a:r>
            <a:r>
              <a:rPr lang="ko-KR" altLang="en-US" sz="1200" b="1" dirty="0">
                <a:latin typeface="Helvetica" panose="020B0604020202020204" pitchFamily="34" charset="0"/>
                <a:cs typeface="Helvetica" panose="020B0604020202020204" pitchFamily="34" charset="0"/>
              </a:rPr>
              <a:t>≒ </a:t>
            </a:r>
            <a:r>
              <a:rPr lang="en-US" altLang="ko-KR" sz="1200" dirty="0">
                <a:latin typeface="Helvetica" panose="020B0604020202020204" pitchFamily="34" charset="0"/>
                <a:cs typeface="Helvetica" panose="020B0604020202020204" pitchFamily="34" charset="0"/>
              </a:rPr>
              <a:t>CNN</a:t>
            </a:r>
            <a:r>
              <a:rPr lang="ko-KR" altLang="en-US" sz="1200" dirty="0">
                <a:latin typeface="Helvetica" panose="020B0604020202020204" pitchFamily="34" charset="0"/>
                <a:cs typeface="Helvetica" panose="020B0604020202020204" pitchFamily="34" charset="0"/>
              </a:rPr>
              <a:t> </a:t>
            </a:r>
          </a:p>
        </p:txBody>
      </p:sp>
      <p:grpSp>
        <p:nvGrpSpPr>
          <p:cNvPr id="8" name="그룹 7"/>
          <p:cNvGrpSpPr/>
          <p:nvPr/>
        </p:nvGrpSpPr>
        <p:grpSpPr>
          <a:xfrm>
            <a:off x="10134032" y="2044043"/>
            <a:ext cx="1824698" cy="1854593"/>
            <a:chOff x="10388173" y="4249368"/>
            <a:chExt cx="1824698" cy="1854593"/>
          </a:xfrm>
        </p:grpSpPr>
        <p:grpSp>
          <p:nvGrpSpPr>
            <p:cNvPr id="136" name="그룹 135"/>
            <p:cNvGrpSpPr/>
            <p:nvPr/>
          </p:nvGrpSpPr>
          <p:grpSpPr>
            <a:xfrm>
              <a:off x="10388173" y="4249368"/>
              <a:ext cx="1824698" cy="1854593"/>
              <a:chOff x="5299923" y="2793358"/>
              <a:chExt cx="1824698" cy="1854593"/>
            </a:xfrm>
          </p:grpSpPr>
          <p:sp>
            <p:nvSpPr>
              <p:cNvPr id="137" name="타원 136"/>
              <p:cNvSpPr/>
              <p:nvPr/>
            </p:nvSpPr>
            <p:spPr>
              <a:xfrm>
                <a:off x="6499883" y="3255877"/>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타원 137"/>
              <p:cNvSpPr/>
              <p:nvPr/>
            </p:nvSpPr>
            <p:spPr>
              <a:xfrm>
                <a:off x="6630546" y="3386099"/>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9" name="타원 138"/>
              <p:cNvSpPr/>
              <p:nvPr/>
            </p:nvSpPr>
            <p:spPr>
              <a:xfrm>
                <a:off x="6742550" y="3535623"/>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0" name="타원 139"/>
              <p:cNvSpPr/>
              <p:nvPr/>
            </p:nvSpPr>
            <p:spPr>
              <a:xfrm>
                <a:off x="6393666" y="3125267"/>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1" name="그룹 140"/>
              <p:cNvGrpSpPr/>
              <p:nvPr/>
            </p:nvGrpSpPr>
            <p:grpSpPr>
              <a:xfrm>
                <a:off x="5299923" y="2793358"/>
                <a:ext cx="1824698" cy="1854593"/>
                <a:chOff x="1524121" y="2142484"/>
                <a:chExt cx="2199592" cy="2138572"/>
              </a:xfrm>
            </p:grpSpPr>
            <p:grpSp>
              <p:nvGrpSpPr>
                <p:cNvPr id="143" name="그룹 142"/>
                <p:cNvGrpSpPr/>
                <p:nvPr/>
              </p:nvGrpSpPr>
              <p:grpSpPr>
                <a:xfrm>
                  <a:off x="1524121" y="2142484"/>
                  <a:ext cx="2199592" cy="2138572"/>
                  <a:chOff x="1524121" y="2142484"/>
                  <a:chExt cx="2199592" cy="2138572"/>
                </a:xfrm>
              </p:grpSpPr>
              <p:cxnSp>
                <p:nvCxnSpPr>
                  <p:cNvPr id="146" name="직선 화살표 연결선 145"/>
                  <p:cNvCxnSpPr/>
                  <p:nvPr/>
                </p:nvCxnSpPr>
                <p:spPr>
                  <a:xfrm flipV="1">
                    <a:off x="1662545" y="4257622"/>
                    <a:ext cx="2061168" cy="151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직선 화살표 연결선 146"/>
                  <p:cNvCxnSpPr/>
                  <p:nvPr/>
                </p:nvCxnSpPr>
                <p:spPr>
                  <a:xfrm flipV="1">
                    <a:off x="1662545" y="2142484"/>
                    <a:ext cx="0" cy="21385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타원 147"/>
                  <p:cNvSpPr/>
                  <p:nvPr/>
                </p:nvSpPr>
                <p:spPr>
                  <a:xfrm>
                    <a:off x="2072900" y="2323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9" name="타원 148"/>
                  <p:cNvSpPr/>
                  <p:nvPr/>
                </p:nvSpPr>
                <p:spPr>
                  <a:xfrm>
                    <a:off x="2225300" y="2475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0" name="타원 149"/>
                  <p:cNvSpPr/>
                  <p:nvPr/>
                </p:nvSpPr>
                <p:spPr>
                  <a:xfrm>
                    <a:off x="2377700" y="2628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1" name="타원 150"/>
                  <p:cNvSpPr/>
                  <p:nvPr/>
                </p:nvSpPr>
                <p:spPr>
                  <a:xfrm>
                    <a:off x="2530100" y="2780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2" name="타원 151"/>
                  <p:cNvSpPr/>
                  <p:nvPr/>
                </p:nvSpPr>
                <p:spPr>
                  <a:xfrm>
                    <a:off x="2682500" y="2933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3" name="타원 152"/>
                  <p:cNvSpPr/>
                  <p:nvPr/>
                </p:nvSpPr>
                <p:spPr>
                  <a:xfrm>
                    <a:off x="2834900" y="3085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4" name="타원 153"/>
                  <p:cNvSpPr/>
                  <p:nvPr/>
                </p:nvSpPr>
                <p:spPr>
                  <a:xfrm>
                    <a:off x="2987300" y="3237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5" name="타원 154"/>
                  <p:cNvSpPr/>
                  <p:nvPr/>
                </p:nvSpPr>
                <p:spPr>
                  <a:xfrm>
                    <a:off x="3139700" y="3390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6" name="타원 155"/>
                  <p:cNvSpPr/>
                  <p:nvPr/>
                </p:nvSpPr>
                <p:spPr>
                  <a:xfrm>
                    <a:off x="3292100" y="3542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7" name="타원 156"/>
                  <p:cNvSpPr/>
                  <p:nvPr/>
                </p:nvSpPr>
                <p:spPr>
                  <a:xfrm>
                    <a:off x="3444500" y="3695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8" name="타원 157"/>
                  <p:cNvSpPr/>
                  <p:nvPr/>
                </p:nvSpPr>
                <p:spPr>
                  <a:xfrm>
                    <a:off x="2072900" y="2323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p:cNvSpPr/>
                  <p:nvPr/>
                </p:nvSpPr>
                <p:spPr>
                  <a:xfrm>
                    <a:off x="2225300" y="2475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p:cNvSpPr/>
                  <p:nvPr/>
                </p:nvSpPr>
                <p:spPr>
                  <a:xfrm>
                    <a:off x="2377700" y="2628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p:cNvSpPr/>
                  <p:nvPr/>
                </p:nvSpPr>
                <p:spPr>
                  <a:xfrm>
                    <a:off x="2530100" y="2780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p:cNvSpPr/>
                  <p:nvPr/>
                </p:nvSpPr>
                <p:spPr>
                  <a:xfrm>
                    <a:off x="2682500" y="2933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p:cNvSpPr/>
                  <p:nvPr/>
                </p:nvSpPr>
                <p:spPr>
                  <a:xfrm>
                    <a:off x="2834900" y="3085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p:cNvSpPr/>
                  <p:nvPr/>
                </p:nvSpPr>
                <p:spPr>
                  <a:xfrm>
                    <a:off x="2987300" y="3237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p:cNvSpPr/>
                  <p:nvPr/>
                </p:nvSpPr>
                <p:spPr>
                  <a:xfrm>
                    <a:off x="3139700" y="3390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p:cNvSpPr/>
                  <p:nvPr/>
                </p:nvSpPr>
                <p:spPr>
                  <a:xfrm>
                    <a:off x="3292100" y="3542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p:cNvSpPr/>
                  <p:nvPr/>
                </p:nvSpPr>
                <p:spPr>
                  <a:xfrm>
                    <a:off x="3444500" y="3695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p:cNvSpPr/>
                  <p:nvPr/>
                </p:nvSpPr>
                <p:spPr>
                  <a:xfrm>
                    <a:off x="2381539" y="23564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p:cNvSpPr/>
                  <p:nvPr/>
                </p:nvSpPr>
                <p:spPr>
                  <a:xfrm>
                    <a:off x="2533939" y="25088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p:cNvSpPr/>
                  <p:nvPr/>
                </p:nvSpPr>
                <p:spPr>
                  <a:xfrm>
                    <a:off x="2686339" y="26612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p:cNvSpPr/>
                  <p:nvPr/>
                </p:nvSpPr>
                <p:spPr>
                  <a:xfrm>
                    <a:off x="2838739" y="28136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2" name="타원 171"/>
                  <p:cNvSpPr/>
                  <p:nvPr/>
                </p:nvSpPr>
                <p:spPr>
                  <a:xfrm>
                    <a:off x="2991139" y="29660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p:cNvSpPr/>
                  <p:nvPr/>
                </p:nvSpPr>
                <p:spPr>
                  <a:xfrm>
                    <a:off x="3143539" y="31184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p:cNvSpPr/>
                  <p:nvPr/>
                </p:nvSpPr>
                <p:spPr>
                  <a:xfrm>
                    <a:off x="3295939" y="32708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p:cNvSpPr/>
                  <p:nvPr/>
                </p:nvSpPr>
                <p:spPr>
                  <a:xfrm>
                    <a:off x="3448339" y="34232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p:cNvSpPr/>
                  <p:nvPr/>
                </p:nvSpPr>
                <p:spPr>
                  <a:xfrm>
                    <a:off x="1920500" y="24397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7" name="타원 176"/>
                  <p:cNvSpPr/>
                  <p:nvPr/>
                </p:nvSpPr>
                <p:spPr>
                  <a:xfrm>
                    <a:off x="2072900" y="25921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8" name="타원 177"/>
                  <p:cNvSpPr/>
                  <p:nvPr/>
                </p:nvSpPr>
                <p:spPr>
                  <a:xfrm>
                    <a:off x="2225300" y="27445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9" name="타원 178"/>
                  <p:cNvSpPr/>
                  <p:nvPr/>
                </p:nvSpPr>
                <p:spPr>
                  <a:xfrm>
                    <a:off x="2377700" y="28969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p:cNvSpPr/>
                  <p:nvPr/>
                </p:nvSpPr>
                <p:spPr>
                  <a:xfrm>
                    <a:off x="2530100" y="30493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1" name="타원 180"/>
                  <p:cNvSpPr/>
                  <p:nvPr/>
                </p:nvSpPr>
                <p:spPr>
                  <a:xfrm>
                    <a:off x="2682500" y="32017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2" name="타원 181"/>
                  <p:cNvSpPr/>
                  <p:nvPr/>
                </p:nvSpPr>
                <p:spPr>
                  <a:xfrm>
                    <a:off x="2834900" y="33541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3" name="타원 182"/>
                  <p:cNvSpPr/>
                  <p:nvPr/>
                </p:nvSpPr>
                <p:spPr>
                  <a:xfrm>
                    <a:off x="2987300" y="35065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4" name="타원 183"/>
                  <p:cNvSpPr/>
                  <p:nvPr/>
                </p:nvSpPr>
                <p:spPr>
                  <a:xfrm>
                    <a:off x="3139700" y="36589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5" name="타원 184"/>
                  <p:cNvSpPr/>
                  <p:nvPr/>
                </p:nvSpPr>
                <p:spPr>
                  <a:xfrm>
                    <a:off x="3292100" y="38113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6" name="타원 185"/>
                  <p:cNvSpPr/>
                  <p:nvPr/>
                </p:nvSpPr>
                <p:spPr>
                  <a:xfrm>
                    <a:off x="3444500" y="39637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7" name="타원 186"/>
                  <p:cNvSpPr/>
                  <p:nvPr/>
                </p:nvSpPr>
                <p:spPr>
                  <a:xfrm>
                    <a:off x="1768100" y="2826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8" name="타원 187"/>
                  <p:cNvSpPr/>
                  <p:nvPr/>
                </p:nvSpPr>
                <p:spPr>
                  <a:xfrm>
                    <a:off x="1920500" y="2978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9" name="타원 188"/>
                  <p:cNvSpPr/>
                  <p:nvPr/>
                </p:nvSpPr>
                <p:spPr>
                  <a:xfrm>
                    <a:off x="2072900" y="3130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0" name="타원 189"/>
                  <p:cNvSpPr/>
                  <p:nvPr/>
                </p:nvSpPr>
                <p:spPr>
                  <a:xfrm>
                    <a:off x="2225300" y="3283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1" name="타원 190"/>
                  <p:cNvSpPr/>
                  <p:nvPr/>
                </p:nvSpPr>
                <p:spPr>
                  <a:xfrm>
                    <a:off x="2377700" y="34357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2" name="타원 191"/>
                  <p:cNvSpPr/>
                  <p:nvPr/>
                </p:nvSpPr>
                <p:spPr>
                  <a:xfrm>
                    <a:off x="2530100" y="3588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3" name="타원 192"/>
                  <p:cNvSpPr/>
                  <p:nvPr/>
                </p:nvSpPr>
                <p:spPr>
                  <a:xfrm>
                    <a:off x="2682500" y="3740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4" name="타원 193"/>
                  <p:cNvSpPr/>
                  <p:nvPr/>
                </p:nvSpPr>
                <p:spPr>
                  <a:xfrm>
                    <a:off x="2834900" y="3892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5" name="타원 194"/>
                  <p:cNvSpPr/>
                  <p:nvPr/>
                </p:nvSpPr>
                <p:spPr>
                  <a:xfrm>
                    <a:off x="2987300" y="4045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6" name="타원 195"/>
                  <p:cNvSpPr/>
                  <p:nvPr/>
                </p:nvSpPr>
                <p:spPr>
                  <a:xfrm>
                    <a:off x="1768100" y="2826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7" name="타원 196"/>
                  <p:cNvSpPr/>
                  <p:nvPr/>
                </p:nvSpPr>
                <p:spPr>
                  <a:xfrm>
                    <a:off x="1920500" y="2978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8" name="타원 197"/>
                  <p:cNvSpPr/>
                  <p:nvPr/>
                </p:nvSpPr>
                <p:spPr>
                  <a:xfrm>
                    <a:off x="2072900" y="3130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9" name="타원 198"/>
                  <p:cNvSpPr/>
                  <p:nvPr/>
                </p:nvSpPr>
                <p:spPr>
                  <a:xfrm>
                    <a:off x="2225300" y="3283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0" name="타원 199"/>
                  <p:cNvSpPr/>
                  <p:nvPr/>
                </p:nvSpPr>
                <p:spPr>
                  <a:xfrm>
                    <a:off x="2377700" y="34357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1" name="타원 200"/>
                  <p:cNvSpPr/>
                  <p:nvPr/>
                </p:nvSpPr>
                <p:spPr>
                  <a:xfrm>
                    <a:off x="2530100" y="3588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2" name="타원 201"/>
                  <p:cNvSpPr/>
                  <p:nvPr/>
                </p:nvSpPr>
                <p:spPr>
                  <a:xfrm>
                    <a:off x="2682500" y="3740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3" name="타원 202"/>
                  <p:cNvSpPr/>
                  <p:nvPr/>
                </p:nvSpPr>
                <p:spPr>
                  <a:xfrm>
                    <a:off x="2834900" y="3892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4" name="타원 203"/>
                  <p:cNvSpPr/>
                  <p:nvPr/>
                </p:nvSpPr>
                <p:spPr>
                  <a:xfrm>
                    <a:off x="2987300" y="4045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5" name="타원 204"/>
                  <p:cNvSpPr/>
                  <p:nvPr/>
                </p:nvSpPr>
                <p:spPr>
                  <a:xfrm>
                    <a:off x="1771939" y="25544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6" name="타원 205"/>
                  <p:cNvSpPr/>
                  <p:nvPr/>
                </p:nvSpPr>
                <p:spPr>
                  <a:xfrm>
                    <a:off x="1924339" y="27068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7" name="타원 206"/>
                  <p:cNvSpPr/>
                  <p:nvPr/>
                </p:nvSpPr>
                <p:spPr>
                  <a:xfrm>
                    <a:off x="2076739" y="28592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8" name="타원 207"/>
                  <p:cNvSpPr/>
                  <p:nvPr/>
                </p:nvSpPr>
                <p:spPr>
                  <a:xfrm>
                    <a:off x="2229139" y="30116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9" name="타원 208"/>
                  <p:cNvSpPr/>
                  <p:nvPr/>
                </p:nvSpPr>
                <p:spPr>
                  <a:xfrm>
                    <a:off x="2381539" y="31640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0" name="타원 209"/>
                  <p:cNvSpPr/>
                  <p:nvPr/>
                </p:nvSpPr>
                <p:spPr>
                  <a:xfrm>
                    <a:off x="2533939" y="33164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1" name="타원 210"/>
                  <p:cNvSpPr/>
                  <p:nvPr/>
                </p:nvSpPr>
                <p:spPr>
                  <a:xfrm>
                    <a:off x="2686339" y="34688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2" name="타원 211"/>
                  <p:cNvSpPr/>
                  <p:nvPr/>
                </p:nvSpPr>
                <p:spPr>
                  <a:xfrm>
                    <a:off x="2838739" y="36212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3" name="타원 212"/>
                  <p:cNvSpPr/>
                  <p:nvPr/>
                </p:nvSpPr>
                <p:spPr>
                  <a:xfrm>
                    <a:off x="2991139" y="37736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4" name="타원 213"/>
                  <p:cNvSpPr/>
                  <p:nvPr/>
                </p:nvSpPr>
                <p:spPr>
                  <a:xfrm>
                    <a:off x="3143539" y="39260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5" name="타원 214"/>
                  <p:cNvSpPr/>
                  <p:nvPr/>
                </p:nvSpPr>
                <p:spPr>
                  <a:xfrm>
                    <a:off x="3295939" y="40784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6" name="타원 215"/>
                  <p:cNvSpPr/>
                  <p:nvPr/>
                </p:nvSpPr>
                <p:spPr>
                  <a:xfrm>
                    <a:off x="1768100" y="30949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7" name="타원 216"/>
                  <p:cNvSpPr/>
                  <p:nvPr/>
                </p:nvSpPr>
                <p:spPr>
                  <a:xfrm>
                    <a:off x="1920500" y="32473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8" name="타원 217"/>
                  <p:cNvSpPr/>
                  <p:nvPr/>
                </p:nvSpPr>
                <p:spPr>
                  <a:xfrm>
                    <a:off x="2072900" y="33997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9" name="타원 218"/>
                  <p:cNvSpPr/>
                  <p:nvPr/>
                </p:nvSpPr>
                <p:spPr>
                  <a:xfrm>
                    <a:off x="2225300" y="35521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0" name="타원 219"/>
                  <p:cNvSpPr/>
                  <p:nvPr/>
                </p:nvSpPr>
                <p:spPr>
                  <a:xfrm>
                    <a:off x="2377700" y="37045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1" name="타원 220"/>
                  <p:cNvSpPr/>
                  <p:nvPr/>
                </p:nvSpPr>
                <p:spPr>
                  <a:xfrm>
                    <a:off x="2530100" y="38569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2" name="타원 221"/>
                  <p:cNvSpPr/>
                  <p:nvPr/>
                </p:nvSpPr>
                <p:spPr>
                  <a:xfrm>
                    <a:off x="2682500" y="40093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3" name="타원 222"/>
                  <p:cNvSpPr/>
                  <p:nvPr/>
                </p:nvSpPr>
                <p:spPr>
                  <a:xfrm>
                    <a:off x="1789950" y="36630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4" name="타원 223"/>
                  <p:cNvSpPr/>
                  <p:nvPr/>
                </p:nvSpPr>
                <p:spPr>
                  <a:xfrm>
                    <a:off x="1942350" y="38154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5" name="타원 224"/>
                  <p:cNvSpPr/>
                  <p:nvPr/>
                </p:nvSpPr>
                <p:spPr>
                  <a:xfrm>
                    <a:off x="2094750" y="39678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6" name="타원 225"/>
                  <p:cNvSpPr/>
                  <p:nvPr/>
                </p:nvSpPr>
                <p:spPr>
                  <a:xfrm>
                    <a:off x="2247150" y="41202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7" name="타원 226"/>
                  <p:cNvSpPr/>
                  <p:nvPr/>
                </p:nvSpPr>
                <p:spPr>
                  <a:xfrm>
                    <a:off x="1789950" y="36630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8" name="타원 227"/>
                  <p:cNvSpPr/>
                  <p:nvPr/>
                </p:nvSpPr>
                <p:spPr>
                  <a:xfrm>
                    <a:off x="1942350" y="38154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9" name="타원 228"/>
                  <p:cNvSpPr/>
                  <p:nvPr/>
                </p:nvSpPr>
                <p:spPr>
                  <a:xfrm>
                    <a:off x="2094750" y="39678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0" name="타원 229"/>
                  <p:cNvSpPr/>
                  <p:nvPr/>
                </p:nvSpPr>
                <p:spPr>
                  <a:xfrm>
                    <a:off x="2247150" y="41202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1" name="타원 230"/>
                  <p:cNvSpPr/>
                  <p:nvPr/>
                </p:nvSpPr>
                <p:spPr>
                  <a:xfrm>
                    <a:off x="1793789" y="33913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2" name="타원 231"/>
                  <p:cNvSpPr/>
                  <p:nvPr/>
                </p:nvSpPr>
                <p:spPr>
                  <a:xfrm>
                    <a:off x="1946189" y="35437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3" name="타원 232"/>
                  <p:cNvSpPr/>
                  <p:nvPr/>
                </p:nvSpPr>
                <p:spPr>
                  <a:xfrm>
                    <a:off x="2098589" y="36961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4" name="타원 233"/>
                  <p:cNvSpPr/>
                  <p:nvPr/>
                </p:nvSpPr>
                <p:spPr>
                  <a:xfrm>
                    <a:off x="2250989" y="38485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5" name="타원 234"/>
                  <p:cNvSpPr/>
                  <p:nvPr/>
                </p:nvSpPr>
                <p:spPr>
                  <a:xfrm>
                    <a:off x="2403389" y="40009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6" name="타원 235"/>
                  <p:cNvSpPr/>
                  <p:nvPr/>
                </p:nvSpPr>
                <p:spPr>
                  <a:xfrm>
                    <a:off x="1789950" y="3931833"/>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7" name="타원 236"/>
                  <p:cNvSpPr/>
                  <p:nvPr/>
                </p:nvSpPr>
                <p:spPr>
                  <a:xfrm>
                    <a:off x="1942350" y="4084233"/>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8" name="타원 237"/>
                  <p:cNvSpPr/>
                  <p:nvPr/>
                </p:nvSpPr>
                <p:spPr>
                  <a:xfrm>
                    <a:off x="2533939" y="41289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9" name="타원 238"/>
                  <p:cNvSpPr/>
                  <p:nvPr/>
                </p:nvSpPr>
                <p:spPr>
                  <a:xfrm>
                    <a:off x="2820728" y="4142422"/>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0" name="타원 239"/>
                  <p:cNvSpPr/>
                  <p:nvPr/>
                </p:nvSpPr>
                <p:spPr>
                  <a:xfrm rot="2943353">
                    <a:off x="2124437" y="2296838"/>
                    <a:ext cx="932567" cy="21332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1" name="직각 삼각형 240"/>
                  <p:cNvSpPr/>
                  <p:nvPr/>
                </p:nvSpPr>
                <p:spPr>
                  <a:xfrm flipH="1">
                    <a:off x="2206276" y="3261114"/>
                    <a:ext cx="1371780" cy="961542"/>
                  </a:xfrm>
                  <a:prstGeom prst="rtTriangle">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2" name="직각 삼각형 241"/>
                  <p:cNvSpPr/>
                  <p:nvPr/>
                </p:nvSpPr>
                <p:spPr>
                  <a:xfrm rot="10800000" flipH="1">
                    <a:off x="1747726" y="2351316"/>
                    <a:ext cx="1507175" cy="1003039"/>
                  </a:xfrm>
                  <a:prstGeom prst="rtTriangle">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4" name="TextBox 143"/>
                <p:cNvSpPr txBox="1"/>
                <p:nvPr/>
              </p:nvSpPr>
              <p:spPr>
                <a:xfrm>
                  <a:off x="1967103" y="2434214"/>
                  <a:ext cx="351378" cy="369332"/>
                </a:xfrm>
                <a:prstGeom prst="rect">
                  <a:avLst/>
                </a:prstGeom>
                <a:noFill/>
              </p:spPr>
              <p:txBody>
                <a:bodyPr wrap="none" rtlCol="0">
                  <a:spAutoFit/>
                </a:bodyPr>
                <a:lstStyle/>
                <a:p>
                  <a:r>
                    <a:rPr lang="en-US" altLang="ko-KR" b="1" dirty="0">
                      <a:solidFill>
                        <a:srgbClr val="0000FF"/>
                      </a:solidFill>
                      <a:latin typeface="Helvetica" panose="020B0604020202020204" pitchFamily="34" charset="0"/>
                      <a:cs typeface="Helvetica" panose="020B0604020202020204" pitchFamily="34" charset="0"/>
                    </a:rPr>
                    <a:t>A</a:t>
                  </a:r>
                  <a:endParaRPr lang="ko-KR" altLang="en-US" b="1" dirty="0">
                    <a:solidFill>
                      <a:srgbClr val="0000FF"/>
                    </a:solidFill>
                    <a:latin typeface="Helvetica" panose="020B0604020202020204" pitchFamily="34" charset="0"/>
                    <a:cs typeface="Helvetica" panose="020B0604020202020204" pitchFamily="34" charset="0"/>
                  </a:endParaRPr>
                </a:p>
              </p:txBody>
            </p:sp>
            <p:sp>
              <p:nvSpPr>
                <p:cNvPr id="145" name="TextBox 144"/>
                <p:cNvSpPr txBox="1"/>
                <p:nvPr/>
              </p:nvSpPr>
              <p:spPr>
                <a:xfrm>
                  <a:off x="2925961" y="3765530"/>
                  <a:ext cx="351378" cy="369332"/>
                </a:xfrm>
                <a:prstGeom prst="rect">
                  <a:avLst/>
                </a:prstGeom>
                <a:noFill/>
              </p:spPr>
              <p:txBody>
                <a:bodyPr wrap="none" rtlCol="0">
                  <a:spAutoFit/>
                </a:bodyPr>
                <a:lstStyle/>
                <a:p>
                  <a:r>
                    <a:rPr lang="en-US" altLang="ko-KR" b="1" dirty="0">
                      <a:solidFill>
                        <a:srgbClr val="0000FF"/>
                      </a:solidFill>
                      <a:latin typeface="Helvetica" panose="020B0604020202020204" pitchFamily="34" charset="0"/>
                      <a:cs typeface="Helvetica" panose="020B0604020202020204" pitchFamily="34" charset="0"/>
                    </a:rPr>
                    <a:t>B</a:t>
                  </a:r>
                  <a:endParaRPr lang="ko-KR" altLang="en-US" b="1" dirty="0">
                    <a:solidFill>
                      <a:srgbClr val="0000FF"/>
                    </a:solidFill>
                    <a:latin typeface="Helvetica" panose="020B0604020202020204" pitchFamily="34" charset="0"/>
                    <a:cs typeface="Helvetica" panose="020B0604020202020204" pitchFamily="34" charset="0"/>
                  </a:endParaRPr>
                </a:p>
              </p:txBody>
            </p:sp>
          </p:grpSp>
          <p:sp>
            <p:nvSpPr>
              <p:cNvPr id="142" name="타원 141"/>
              <p:cNvSpPr/>
              <p:nvPr/>
            </p:nvSpPr>
            <p:spPr>
              <a:xfrm>
                <a:off x="6272630" y="3015304"/>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44" name="TextBox 243"/>
            <p:cNvSpPr txBox="1"/>
            <p:nvPr/>
          </p:nvSpPr>
          <p:spPr>
            <a:xfrm>
              <a:off x="11066679" y="5147730"/>
              <a:ext cx="351378" cy="369332"/>
            </a:xfrm>
            <a:prstGeom prst="rect">
              <a:avLst/>
            </a:prstGeom>
            <a:noFill/>
          </p:spPr>
          <p:txBody>
            <a:bodyPr wrap="none" rtlCol="0">
              <a:spAutoFit/>
            </a:bodyPr>
            <a:lstStyle/>
            <a:p>
              <a:r>
                <a:rPr lang="en-US" altLang="ko-KR" b="1" dirty="0">
                  <a:latin typeface="Helvetica" panose="020B0604020202020204" pitchFamily="34" charset="0"/>
                  <a:cs typeface="Helvetica" panose="020B0604020202020204" pitchFamily="34" charset="0"/>
                </a:rPr>
                <a:t>C</a:t>
              </a:r>
              <a:endParaRPr lang="ko-KR" altLang="en-US" b="1" dirty="0">
                <a:latin typeface="Helvetica" panose="020B0604020202020204" pitchFamily="34" charset="0"/>
                <a:cs typeface="Helvetica" panose="020B0604020202020204" pitchFamily="34" charset="0"/>
              </a:endParaRPr>
            </a:p>
          </p:txBody>
        </p:sp>
      </p:grpSp>
      <p:sp>
        <p:nvSpPr>
          <p:cNvPr id="262" name="오각형 261"/>
          <p:cNvSpPr/>
          <p:nvPr/>
        </p:nvSpPr>
        <p:spPr>
          <a:xfrm>
            <a:off x="9703202" y="147357"/>
            <a:ext cx="2036619" cy="66901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
        <p:nvSpPr>
          <p:cNvPr id="263" name="TextBox 262"/>
          <p:cNvSpPr txBox="1"/>
          <p:nvPr/>
        </p:nvSpPr>
        <p:spPr>
          <a:xfrm>
            <a:off x="508903" y="5061520"/>
            <a:ext cx="8410957" cy="369332"/>
          </a:xfrm>
          <a:prstGeom prst="rect">
            <a:avLst/>
          </a:prstGeom>
          <a:noFill/>
        </p:spPr>
        <p:txBody>
          <a:bodyPr wrap="none" rtlCol="0">
            <a:spAutoFit/>
          </a:bodyPr>
          <a:lstStyle/>
          <a:p>
            <a:r>
              <a:rPr lang="ko-KR" altLang="en-US" b="1" dirty="0"/>
              <a:t>✔ </a:t>
            </a:r>
            <a:r>
              <a:rPr lang="en-US" altLang="ko-KR" b="1" dirty="0"/>
              <a:t>“A” area is large! </a:t>
            </a:r>
            <a:r>
              <a:rPr lang="en-US" altLang="ko-KR" b="1" dirty="0">
                <a:sym typeface="Wingdings" panose="05000000000000000000" pitchFamily="2" charset="2"/>
              </a:rPr>
              <a:t> </a:t>
            </a:r>
            <a:r>
              <a:rPr lang="en-US" altLang="ko-KR" b="1" dirty="0">
                <a:latin typeface="Helvetica" panose="020B0604020202020204" pitchFamily="34" charset="0"/>
                <a:cs typeface="Helvetica" panose="020B0604020202020204" pitchFamily="34" charset="0"/>
              </a:rPr>
              <a:t>CNN wind performs well when the </a:t>
            </a:r>
            <a:r>
              <a:rPr lang="en-US" altLang="ko-KR" b="1" dirty="0">
                <a:solidFill>
                  <a:srgbClr val="FF0000"/>
                </a:solidFill>
                <a:latin typeface="Helvetica" panose="020B0604020202020204" pitchFamily="34" charset="0"/>
                <a:cs typeface="Helvetica" panose="020B0604020202020204" pitchFamily="34" charset="0"/>
              </a:rPr>
              <a:t>velocity is small. </a:t>
            </a:r>
            <a:endParaRPr lang="ko-KR" altLang="en-US" b="1" dirty="0">
              <a:latin typeface="Helvetica" panose="020B0604020202020204" pitchFamily="34" charset="0"/>
              <a:cs typeface="Helvetica" panose="020B0604020202020204" pitchFamily="34" charset="0"/>
            </a:endParaRPr>
          </a:p>
        </p:txBody>
      </p:sp>
      <p:sp>
        <p:nvSpPr>
          <p:cNvPr id="11" name="직사각형 10"/>
          <p:cNvSpPr/>
          <p:nvPr/>
        </p:nvSpPr>
        <p:spPr>
          <a:xfrm>
            <a:off x="150770" y="1043505"/>
            <a:ext cx="11219808" cy="707886"/>
          </a:xfrm>
          <a:prstGeom prst="rect">
            <a:avLst/>
          </a:prstGeom>
        </p:spPr>
        <p:txBody>
          <a:bodyPr wrap="square">
            <a:spAutoFit/>
          </a:bodyPr>
          <a:lstStyle/>
          <a:p>
            <a:pPr marL="285750" indent="-28575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Closer look for the case of 600 </a:t>
            </a:r>
            <a:r>
              <a:rPr lang="en-US" altLang="ko-KR" sz="2000" b="1" dirty="0" err="1">
                <a:latin typeface="Helvetica" panose="020B0604020202020204" pitchFamily="34" charset="0"/>
                <a:cs typeface="Helvetica" panose="020B0604020202020204" pitchFamily="34" charset="0"/>
              </a:rPr>
              <a:t>hPa</a:t>
            </a:r>
            <a:endParaRPr lang="en-US" altLang="ko-KR" sz="2000" b="1" dirty="0">
              <a:latin typeface="Helvetica" panose="020B0604020202020204" pitchFamily="34" charset="0"/>
              <a:cs typeface="Helvetica" panose="020B0604020202020204" pitchFamily="34" charset="0"/>
            </a:endParaRPr>
          </a:p>
          <a:p>
            <a:pPr marL="342900" indent="-342900">
              <a:buFontTx/>
              <a:buChar char="-"/>
            </a:pPr>
            <a:r>
              <a:rPr lang="en-US" altLang="ko-KR" sz="2000" b="1" dirty="0">
                <a:latin typeface="Helvetica" panose="020B0604020202020204" pitchFamily="34" charset="0"/>
                <a:cs typeface="Helvetica" panose="020B0604020202020204" pitchFamily="34" charset="0"/>
              </a:rPr>
              <a:t>High-accuracy case (Month: 4, 5, 10)</a:t>
            </a:r>
          </a:p>
        </p:txBody>
      </p:sp>
      <p:grpSp>
        <p:nvGrpSpPr>
          <p:cNvPr id="3" name="그룹 2"/>
          <p:cNvGrpSpPr>
            <a:grpSpLocks noChangeAspect="1"/>
          </p:cNvGrpSpPr>
          <p:nvPr/>
        </p:nvGrpSpPr>
        <p:grpSpPr>
          <a:xfrm>
            <a:off x="221215" y="1864620"/>
            <a:ext cx="9842987" cy="2701846"/>
            <a:chOff x="3578343" y="1334272"/>
            <a:chExt cx="8656639" cy="2376200"/>
          </a:xfrm>
        </p:grpSpPr>
        <p:pic>
          <p:nvPicPr>
            <p:cNvPr id="254" name="그림 25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78343" y="1334272"/>
              <a:ext cx="2970540" cy="2376200"/>
            </a:xfrm>
            <a:prstGeom prst="rect">
              <a:avLst/>
            </a:prstGeom>
          </p:spPr>
        </p:pic>
        <p:pic>
          <p:nvPicPr>
            <p:cNvPr id="255" name="그림 25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1393" y="1334272"/>
              <a:ext cx="2970540" cy="2376200"/>
            </a:xfrm>
            <a:prstGeom prst="rect">
              <a:avLst/>
            </a:prstGeom>
          </p:spPr>
        </p:pic>
        <p:pic>
          <p:nvPicPr>
            <p:cNvPr id="256" name="그림 25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4442" y="1334272"/>
              <a:ext cx="2970540" cy="2376200"/>
            </a:xfrm>
            <a:prstGeom prst="rect">
              <a:avLst/>
            </a:prstGeom>
          </p:spPr>
        </p:pic>
        <p:sp>
          <p:nvSpPr>
            <p:cNvPr id="265" name="직사각형 264"/>
            <p:cNvSpPr/>
            <p:nvPr/>
          </p:nvSpPr>
          <p:spPr>
            <a:xfrm>
              <a:off x="3638533" y="1423043"/>
              <a:ext cx="8477267" cy="219728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080556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18</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62" name="오각형 261"/>
          <p:cNvSpPr/>
          <p:nvPr/>
        </p:nvSpPr>
        <p:spPr>
          <a:xfrm>
            <a:off x="9703202" y="147357"/>
            <a:ext cx="2036619" cy="66901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grpSp>
        <p:nvGrpSpPr>
          <p:cNvPr id="7" name="그룹 6"/>
          <p:cNvGrpSpPr>
            <a:grpSpLocks noChangeAspect="1"/>
          </p:cNvGrpSpPr>
          <p:nvPr/>
        </p:nvGrpSpPr>
        <p:grpSpPr>
          <a:xfrm>
            <a:off x="219600" y="1864800"/>
            <a:ext cx="9847154" cy="2703600"/>
            <a:chOff x="3578343" y="3683972"/>
            <a:chExt cx="8654685" cy="2376200"/>
          </a:xfrm>
        </p:grpSpPr>
        <p:pic>
          <p:nvPicPr>
            <p:cNvPr id="257" name="그림 25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78343" y="3683972"/>
              <a:ext cx="2970540" cy="2376200"/>
            </a:xfrm>
            <a:prstGeom prst="rect">
              <a:avLst/>
            </a:prstGeom>
          </p:spPr>
        </p:pic>
        <p:pic>
          <p:nvPicPr>
            <p:cNvPr id="258" name="그림 25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0415" y="3683972"/>
              <a:ext cx="2970540" cy="2376200"/>
            </a:xfrm>
            <a:prstGeom prst="rect">
              <a:avLst/>
            </a:prstGeom>
          </p:spPr>
        </p:pic>
        <p:pic>
          <p:nvPicPr>
            <p:cNvPr id="259" name="그림 25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2488" y="3683972"/>
              <a:ext cx="2970540" cy="2376200"/>
            </a:xfrm>
            <a:prstGeom prst="rect">
              <a:avLst/>
            </a:prstGeom>
          </p:spPr>
        </p:pic>
        <p:sp>
          <p:nvSpPr>
            <p:cNvPr id="266" name="직사각형 265"/>
            <p:cNvSpPr/>
            <p:nvPr/>
          </p:nvSpPr>
          <p:spPr>
            <a:xfrm>
              <a:off x="3638533" y="3774116"/>
              <a:ext cx="8477267" cy="22074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0" name="직사각형 259"/>
          <p:cNvSpPr/>
          <p:nvPr/>
        </p:nvSpPr>
        <p:spPr>
          <a:xfrm>
            <a:off x="150770" y="1043505"/>
            <a:ext cx="11219808" cy="707886"/>
          </a:xfrm>
          <a:prstGeom prst="rect">
            <a:avLst/>
          </a:prstGeom>
        </p:spPr>
        <p:txBody>
          <a:bodyPr wrap="square">
            <a:spAutoFit/>
          </a:bodyPr>
          <a:lstStyle/>
          <a:p>
            <a:pPr marL="285750" indent="-28575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Closer look for the case of 600 </a:t>
            </a:r>
            <a:r>
              <a:rPr lang="en-US" altLang="ko-KR" sz="2000" b="1" dirty="0" err="1">
                <a:latin typeface="Helvetica" panose="020B0604020202020204" pitchFamily="34" charset="0"/>
                <a:cs typeface="Helvetica" panose="020B0604020202020204" pitchFamily="34" charset="0"/>
              </a:rPr>
              <a:t>hPa</a:t>
            </a:r>
            <a:endParaRPr lang="en-US" altLang="ko-KR" sz="2000" b="1" dirty="0">
              <a:latin typeface="Helvetica" panose="020B0604020202020204" pitchFamily="34" charset="0"/>
              <a:cs typeface="Helvetica" panose="020B0604020202020204" pitchFamily="34" charset="0"/>
            </a:endParaRPr>
          </a:p>
          <a:p>
            <a:pPr marL="342900" indent="-342900">
              <a:buFontTx/>
              <a:buChar char="-"/>
            </a:pPr>
            <a:r>
              <a:rPr lang="en-US" altLang="ko-KR" sz="2000" b="1" dirty="0">
                <a:latin typeface="Helvetica" panose="020B0604020202020204" pitchFamily="34" charset="0"/>
                <a:cs typeface="Helvetica" panose="020B0604020202020204" pitchFamily="34" charset="0"/>
              </a:rPr>
              <a:t>Low-accuracy case (Month: 2, 3, 12)</a:t>
            </a:r>
          </a:p>
        </p:txBody>
      </p:sp>
      <p:sp>
        <p:nvSpPr>
          <p:cNvPr id="261" name="TextBox 260"/>
          <p:cNvSpPr txBox="1"/>
          <p:nvPr/>
        </p:nvSpPr>
        <p:spPr>
          <a:xfrm>
            <a:off x="10402337" y="3994699"/>
            <a:ext cx="1310671" cy="830997"/>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
            </a:pPr>
            <a:r>
              <a:rPr lang="en-US" altLang="ko-KR" sz="1200" b="1" dirty="0">
                <a:latin typeface="Helvetica" panose="020B0604020202020204" pitchFamily="34" charset="0"/>
                <a:cs typeface="Helvetica" panose="020B0604020202020204" pitchFamily="34" charset="0"/>
              </a:rPr>
              <a:t>Accuracy</a:t>
            </a:r>
          </a:p>
          <a:p>
            <a:r>
              <a:rPr lang="en-US" altLang="ko-KR" sz="1200" dirty="0">
                <a:latin typeface="Helvetica" panose="020B0604020202020204" pitchFamily="34" charset="0"/>
                <a:cs typeface="Helvetica" panose="020B0604020202020204" pitchFamily="34" charset="0"/>
              </a:rPr>
              <a:t>A: GK2A &lt; CNN </a:t>
            </a:r>
          </a:p>
          <a:p>
            <a:r>
              <a:rPr lang="en-US" altLang="ko-KR" sz="1200" dirty="0">
                <a:latin typeface="Helvetica" panose="020B0604020202020204" pitchFamily="34" charset="0"/>
                <a:cs typeface="Helvetica" panose="020B0604020202020204" pitchFamily="34" charset="0"/>
              </a:rPr>
              <a:t>B: GK2A &gt; CNN</a:t>
            </a:r>
          </a:p>
          <a:p>
            <a:r>
              <a:rPr lang="en-US" altLang="ko-KR" sz="1200" dirty="0">
                <a:latin typeface="Helvetica" panose="020B0604020202020204" pitchFamily="34" charset="0"/>
                <a:cs typeface="Helvetica" panose="020B0604020202020204" pitchFamily="34" charset="0"/>
              </a:rPr>
              <a:t>C: GK2A </a:t>
            </a:r>
            <a:r>
              <a:rPr lang="ko-KR" altLang="en-US" sz="1200" b="1" dirty="0">
                <a:latin typeface="Helvetica" panose="020B0604020202020204" pitchFamily="34" charset="0"/>
                <a:cs typeface="Helvetica" panose="020B0604020202020204" pitchFamily="34" charset="0"/>
              </a:rPr>
              <a:t>≒ </a:t>
            </a:r>
            <a:r>
              <a:rPr lang="en-US" altLang="ko-KR" sz="1200" dirty="0">
                <a:latin typeface="Helvetica" panose="020B0604020202020204" pitchFamily="34" charset="0"/>
                <a:cs typeface="Helvetica" panose="020B0604020202020204" pitchFamily="34" charset="0"/>
              </a:rPr>
              <a:t>CNN</a:t>
            </a:r>
            <a:r>
              <a:rPr lang="ko-KR" altLang="en-US" sz="1200" dirty="0">
                <a:latin typeface="Helvetica" panose="020B0604020202020204" pitchFamily="34" charset="0"/>
                <a:cs typeface="Helvetica" panose="020B0604020202020204" pitchFamily="34" charset="0"/>
              </a:rPr>
              <a:t> </a:t>
            </a:r>
          </a:p>
        </p:txBody>
      </p:sp>
      <p:grpSp>
        <p:nvGrpSpPr>
          <p:cNvPr id="264" name="그룹 263"/>
          <p:cNvGrpSpPr/>
          <p:nvPr/>
        </p:nvGrpSpPr>
        <p:grpSpPr>
          <a:xfrm>
            <a:off x="10134032" y="2044043"/>
            <a:ext cx="1824698" cy="1854593"/>
            <a:chOff x="10388173" y="4249368"/>
            <a:chExt cx="1824698" cy="1854593"/>
          </a:xfrm>
        </p:grpSpPr>
        <p:grpSp>
          <p:nvGrpSpPr>
            <p:cNvPr id="267" name="그룹 266"/>
            <p:cNvGrpSpPr/>
            <p:nvPr/>
          </p:nvGrpSpPr>
          <p:grpSpPr>
            <a:xfrm>
              <a:off x="10388173" y="4249368"/>
              <a:ext cx="1824698" cy="1854593"/>
              <a:chOff x="5299923" y="2793358"/>
              <a:chExt cx="1824698" cy="1854593"/>
            </a:xfrm>
          </p:grpSpPr>
          <p:sp>
            <p:nvSpPr>
              <p:cNvPr id="269" name="타원 268"/>
              <p:cNvSpPr/>
              <p:nvPr/>
            </p:nvSpPr>
            <p:spPr>
              <a:xfrm>
                <a:off x="6499883" y="3255877"/>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0" name="타원 269"/>
              <p:cNvSpPr/>
              <p:nvPr/>
            </p:nvSpPr>
            <p:spPr>
              <a:xfrm>
                <a:off x="6630546" y="3386099"/>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1" name="타원 270"/>
              <p:cNvSpPr/>
              <p:nvPr/>
            </p:nvSpPr>
            <p:spPr>
              <a:xfrm>
                <a:off x="6742550" y="3535623"/>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2" name="타원 271"/>
              <p:cNvSpPr/>
              <p:nvPr/>
            </p:nvSpPr>
            <p:spPr>
              <a:xfrm>
                <a:off x="6393666" y="3125267"/>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3" name="그룹 272"/>
              <p:cNvGrpSpPr/>
              <p:nvPr/>
            </p:nvGrpSpPr>
            <p:grpSpPr>
              <a:xfrm>
                <a:off x="5299923" y="2793358"/>
                <a:ext cx="1824698" cy="1854593"/>
                <a:chOff x="1524121" y="2142484"/>
                <a:chExt cx="2199592" cy="2138572"/>
              </a:xfrm>
            </p:grpSpPr>
            <p:grpSp>
              <p:nvGrpSpPr>
                <p:cNvPr id="275" name="그룹 274"/>
                <p:cNvGrpSpPr/>
                <p:nvPr/>
              </p:nvGrpSpPr>
              <p:grpSpPr>
                <a:xfrm>
                  <a:off x="1524121" y="2142484"/>
                  <a:ext cx="2199592" cy="2138572"/>
                  <a:chOff x="1524121" y="2142484"/>
                  <a:chExt cx="2199592" cy="2138572"/>
                </a:xfrm>
              </p:grpSpPr>
              <p:cxnSp>
                <p:nvCxnSpPr>
                  <p:cNvPr id="278" name="직선 화살표 연결선 277"/>
                  <p:cNvCxnSpPr/>
                  <p:nvPr/>
                </p:nvCxnSpPr>
                <p:spPr>
                  <a:xfrm flipV="1">
                    <a:off x="1662545" y="4257622"/>
                    <a:ext cx="2061168" cy="151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직선 화살표 연결선 278"/>
                  <p:cNvCxnSpPr/>
                  <p:nvPr/>
                </p:nvCxnSpPr>
                <p:spPr>
                  <a:xfrm flipV="1">
                    <a:off x="1662545" y="2142484"/>
                    <a:ext cx="0" cy="21385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0" name="타원 279"/>
                  <p:cNvSpPr/>
                  <p:nvPr/>
                </p:nvSpPr>
                <p:spPr>
                  <a:xfrm>
                    <a:off x="2072900" y="2323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1" name="타원 280"/>
                  <p:cNvSpPr/>
                  <p:nvPr/>
                </p:nvSpPr>
                <p:spPr>
                  <a:xfrm>
                    <a:off x="2225300" y="2475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2" name="타원 281"/>
                  <p:cNvSpPr/>
                  <p:nvPr/>
                </p:nvSpPr>
                <p:spPr>
                  <a:xfrm>
                    <a:off x="2377700" y="2628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3" name="타원 282"/>
                  <p:cNvSpPr/>
                  <p:nvPr/>
                </p:nvSpPr>
                <p:spPr>
                  <a:xfrm>
                    <a:off x="2530100" y="2780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4" name="타원 283"/>
                  <p:cNvSpPr/>
                  <p:nvPr/>
                </p:nvSpPr>
                <p:spPr>
                  <a:xfrm>
                    <a:off x="2682500" y="2933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5" name="타원 284"/>
                  <p:cNvSpPr/>
                  <p:nvPr/>
                </p:nvSpPr>
                <p:spPr>
                  <a:xfrm>
                    <a:off x="2834900" y="3085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6" name="타원 285"/>
                  <p:cNvSpPr/>
                  <p:nvPr/>
                </p:nvSpPr>
                <p:spPr>
                  <a:xfrm>
                    <a:off x="2987300" y="3237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7" name="타원 286"/>
                  <p:cNvSpPr/>
                  <p:nvPr/>
                </p:nvSpPr>
                <p:spPr>
                  <a:xfrm>
                    <a:off x="3139700" y="3390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8" name="타원 287"/>
                  <p:cNvSpPr/>
                  <p:nvPr/>
                </p:nvSpPr>
                <p:spPr>
                  <a:xfrm>
                    <a:off x="3292100" y="3542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9" name="타원 288"/>
                  <p:cNvSpPr/>
                  <p:nvPr/>
                </p:nvSpPr>
                <p:spPr>
                  <a:xfrm>
                    <a:off x="3444500" y="3695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0" name="타원 289"/>
                  <p:cNvSpPr/>
                  <p:nvPr/>
                </p:nvSpPr>
                <p:spPr>
                  <a:xfrm>
                    <a:off x="2072900" y="2323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1" name="타원 290"/>
                  <p:cNvSpPr/>
                  <p:nvPr/>
                </p:nvSpPr>
                <p:spPr>
                  <a:xfrm>
                    <a:off x="2225300" y="2475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2" name="타원 291"/>
                  <p:cNvSpPr/>
                  <p:nvPr/>
                </p:nvSpPr>
                <p:spPr>
                  <a:xfrm>
                    <a:off x="2377700" y="2628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3" name="타원 292"/>
                  <p:cNvSpPr/>
                  <p:nvPr/>
                </p:nvSpPr>
                <p:spPr>
                  <a:xfrm>
                    <a:off x="2530100" y="2780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4" name="타원 293"/>
                  <p:cNvSpPr/>
                  <p:nvPr/>
                </p:nvSpPr>
                <p:spPr>
                  <a:xfrm>
                    <a:off x="2682500" y="2933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5" name="타원 294"/>
                  <p:cNvSpPr/>
                  <p:nvPr/>
                </p:nvSpPr>
                <p:spPr>
                  <a:xfrm>
                    <a:off x="2834900" y="30854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6" name="타원 295"/>
                  <p:cNvSpPr/>
                  <p:nvPr/>
                </p:nvSpPr>
                <p:spPr>
                  <a:xfrm>
                    <a:off x="2987300" y="32378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7" name="타원 296"/>
                  <p:cNvSpPr/>
                  <p:nvPr/>
                </p:nvSpPr>
                <p:spPr>
                  <a:xfrm>
                    <a:off x="3139700" y="33902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8" name="타원 297"/>
                  <p:cNvSpPr/>
                  <p:nvPr/>
                </p:nvSpPr>
                <p:spPr>
                  <a:xfrm>
                    <a:off x="3292100" y="35426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9" name="타원 298"/>
                  <p:cNvSpPr/>
                  <p:nvPr/>
                </p:nvSpPr>
                <p:spPr>
                  <a:xfrm>
                    <a:off x="3444500" y="369500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0" name="타원 299"/>
                  <p:cNvSpPr/>
                  <p:nvPr/>
                </p:nvSpPr>
                <p:spPr>
                  <a:xfrm>
                    <a:off x="2381539" y="23564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1" name="타원 300"/>
                  <p:cNvSpPr/>
                  <p:nvPr/>
                </p:nvSpPr>
                <p:spPr>
                  <a:xfrm>
                    <a:off x="2533939" y="25088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2" name="타원 301"/>
                  <p:cNvSpPr/>
                  <p:nvPr/>
                </p:nvSpPr>
                <p:spPr>
                  <a:xfrm>
                    <a:off x="2686339" y="26612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3" name="타원 302"/>
                  <p:cNvSpPr/>
                  <p:nvPr/>
                </p:nvSpPr>
                <p:spPr>
                  <a:xfrm>
                    <a:off x="2838739" y="28136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4" name="타원 303"/>
                  <p:cNvSpPr/>
                  <p:nvPr/>
                </p:nvSpPr>
                <p:spPr>
                  <a:xfrm>
                    <a:off x="2991139" y="29660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5" name="타원 304"/>
                  <p:cNvSpPr/>
                  <p:nvPr/>
                </p:nvSpPr>
                <p:spPr>
                  <a:xfrm>
                    <a:off x="3143539" y="31184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6" name="타원 305"/>
                  <p:cNvSpPr/>
                  <p:nvPr/>
                </p:nvSpPr>
                <p:spPr>
                  <a:xfrm>
                    <a:off x="3295939" y="32708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7" name="타원 306"/>
                  <p:cNvSpPr/>
                  <p:nvPr/>
                </p:nvSpPr>
                <p:spPr>
                  <a:xfrm>
                    <a:off x="3448339" y="34232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8" name="타원 307"/>
                  <p:cNvSpPr/>
                  <p:nvPr/>
                </p:nvSpPr>
                <p:spPr>
                  <a:xfrm>
                    <a:off x="1920500" y="24397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9" name="타원 308"/>
                  <p:cNvSpPr/>
                  <p:nvPr/>
                </p:nvSpPr>
                <p:spPr>
                  <a:xfrm>
                    <a:off x="2072900" y="25921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0" name="타원 309"/>
                  <p:cNvSpPr/>
                  <p:nvPr/>
                </p:nvSpPr>
                <p:spPr>
                  <a:xfrm>
                    <a:off x="2225300" y="27445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1" name="타원 310"/>
                  <p:cNvSpPr/>
                  <p:nvPr/>
                </p:nvSpPr>
                <p:spPr>
                  <a:xfrm>
                    <a:off x="2377700" y="28969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2" name="타원 311"/>
                  <p:cNvSpPr/>
                  <p:nvPr/>
                </p:nvSpPr>
                <p:spPr>
                  <a:xfrm>
                    <a:off x="2530100" y="30493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3" name="타원 312"/>
                  <p:cNvSpPr/>
                  <p:nvPr/>
                </p:nvSpPr>
                <p:spPr>
                  <a:xfrm>
                    <a:off x="2682500" y="32017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4" name="타원 313"/>
                  <p:cNvSpPr/>
                  <p:nvPr/>
                </p:nvSpPr>
                <p:spPr>
                  <a:xfrm>
                    <a:off x="2834900" y="33541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5" name="타원 314"/>
                  <p:cNvSpPr/>
                  <p:nvPr/>
                </p:nvSpPr>
                <p:spPr>
                  <a:xfrm>
                    <a:off x="2987300" y="35065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6" name="타원 315"/>
                  <p:cNvSpPr/>
                  <p:nvPr/>
                </p:nvSpPr>
                <p:spPr>
                  <a:xfrm>
                    <a:off x="3139700" y="36589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7" name="타원 316"/>
                  <p:cNvSpPr/>
                  <p:nvPr/>
                </p:nvSpPr>
                <p:spPr>
                  <a:xfrm>
                    <a:off x="3292100" y="38113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8" name="타원 317"/>
                  <p:cNvSpPr/>
                  <p:nvPr/>
                </p:nvSpPr>
                <p:spPr>
                  <a:xfrm>
                    <a:off x="3444500" y="396378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9" name="타원 318"/>
                  <p:cNvSpPr/>
                  <p:nvPr/>
                </p:nvSpPr>
                <p:spPr>
                  <a:xfrm>
                    <a:off x="1768100" y="2826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0" name="타원 319"/>
                  <p:cNvSpPr/>
                  <p:nvPr/>
                </p:nvSpPr>
                <p:spPr>
                  <a:xfrm>
                    <a:off x="1920500" y="2978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1" name="타원 320"/>
                  <p:cNvSpPr/>
                  <p:nvPr/>
                </p:nvSpPr>
                <p:spPr>
                  <a:xfrm>
                    <a:off x="2072900" y="3130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2" name="타원 321"/>
                  <p:cNvSpPr/>
                  <p:nvPr/>
                </p:nvSpPr>
                <p:spPr>
                  <a:xfrm>
                    <a:off x="2225300" y="3283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3" name="타원 322"/>
                  <p:cNvSpPr/>
                  <p:nvPr/>
                </p:nvSpPr>
                <p:spPr>
                  <a:xfrm>
                    <a:off x="2377700" y="34357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4" name="타원 323"/>
                  <p:cNvSpPr/>
                  <p:nvPr/>
                </p:nvSpPr>
                <p:spPr>
                  <a:xfrm>
                    <a:off x="2530100" y="3588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5" name="타원 324"/>
                  <p:cNvSpPr/>
                  <p:nvPr/>
                </p:nvSpPr>
                <p:spPr>
                  <a:xfrm>
                    <a:off x="2682500" y="3740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6" name="타원 325"/>
                  <p:cNvSpPr/>
                  <p:nvPr/>
                </p:nvSpPr>
                <p:spPr>
                  <a:xfrm>
                    <a:off x="2834900" y="3892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7" name="타원 326"/>
                  <p:cNvSpPr/>
                  <p:nvPr/>
                </p:nvSpPr>
                <p:spPr>
                  <a:xfrm>
                    <a:off x="2987300" y="4045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8" name="타원 327"/>
                  <p:cNvSpPr/>
                  <p:nvPr/>
                </p:nvSpPr>
                <p:spPr>
                  <a:xfrm>
                    <a:off x="1768100" y="2826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9" name="타원 328"/>
                  <p:cNvSpPr/>
                  <p:nvPr/>
                </p:nvSpPr>
                <p:spPr>
                  <a:xfrm>
                    <a:off x="1920500" y="2978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0" name="타원 329"/>
                  <p:cNvSpPr/>
                  <p:nvPr/>
                </p:nvSpPr>
                <p:spPr>
                  <a:xfrm>
                    <a:off x="2072900" y="3130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1" name="타원 330"/>
                  <p:cNvSpPr/>
                  <p:nvPr/>
                </p:nvSpPr>
                <p:spPr>
                  <a:xfrm>
                    <a:off x="2225300" y="3283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2" name="타원 331"/>
                  <p:cNvSpPr/>
                  <p:nvPr/>
                </p:nvSpPr>
                <p:spPr>
                  <a:xfrm>
                    <a:off x="2377700" y="34357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3" name="타원 332"/>
                  <p:cNvSpPr/>
                  <p:nvPr/>
                </p:nvSpPr>
                <p:spPr>
                  <a:xfrm>
                    <a:off x="2530100" y="35881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4" name="타원 333"/>
                  <p:cNvSpPr/>
                  <p:nvPr/>
                </p:nvSpPr>
                <p:spPr>
                  <a:xfrm>
                    <a:off x="2682500" y="37405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5" name="타원 334"/>
                  <p:cNvSpPr/>
                  <p:nvPr/>
                </p:nvSpPr>
                <p:spPr>
                  <a:xfrm>
                    <a:off x="2834900" y="38929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6" name="타원 335"/>
                  <p:cNvSpPr/>
                  <p:nvPr/>
                </p:nvSpPr>
                <p:spPr>
                  <a:xfrm>
                    <a:off x="2987300" y="404536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7" name="타원 336"/>
                  <p:cNvSpPr/>
                  <p:nvPr/>
                </p:nvSpPr>
                <p:spPr>
                  <a:xfrm>
                    <a:off x="1771939" y="25544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8" name="타원 337"/>
                  <p:cNvSpPr/>
                  <p:nvPr/>
                </p:nvSpPr>
                <p:spPr>
                  <a:xfrm>
                    <a:off x="1924339" y="27068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9" name="타원 338"/>
                  <p:cNvSpPr/>
                  <p:nvPr/>
                </p:nvSpPr>
                <p:spPr>
                  <a:xfrm>
                    <a:off x="2076739" y="28592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0" name="타원 339"/>
                  <p:cNvSpPr/>
                  <p:nvPr/>
                </p:nvSpPr>
                <p:spPr>
                  <a:xfrm>
                    <a:off x="2229139" y="30116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1" name="타원 340"/>
                  <p:cNvSpPr/>
                  <p:nvPr/>
                </p:nvSpPr>
                <p:spPr>
                  <a:xfrm>
                    <a:off x="2381539" y="31640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2" name="타원 341"/>
                  <p:cNvSpPr/>
                  <p:nvPr/>
                </p:nvSpPr>
                <p:spPr>
                  <a:xfrm>
                    <a:off x="2533939" y="33164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3" name="타원 342"/>
                  <p:cNvSpPr/>
                  <p:nvPr/>
                </p:nvSpPr>
                <p:spPr>
                  <a:xfrm>
                    <a:off x="2686339" y="34688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4" name="타원 343"/>
                  <p:cNvSpPr/>
                  <p:nvPr/>
                </p:nvSpPr>
                <p:spPr>
                  <a:xfrm>
                    <a:off x="2838739" y="36212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5" name="타원 344"/>
                  <p:cNvSpPr/>
                  <p:nvPr/>
                </p:nvSpPr>
                <p:spPr>
                  <a:xfrm>
                    <a:off x="2991139" y="37736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6" name="타원 345"/>
                  <p:cNvSpPr/>
                  <p:nvPr/>
                </p:nvSpPr>
                <p:spPr>
                  <a:xfrm>
                    <a:off x="3143539" y="39260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7" name="타원 346"/>
                  <p:cNvSpPr/>
                  <p:nvPr/>
                </p:nvSpPr>
                <p:spPr>
                  <a:xfrm>
                    <a:off x="3295939" y="407845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8" name="타원 347"/>
                  <p:cNvSpPr/>
                  <p:nvPr/>
                </p:nvSpPr>
                <p:spPr>
                  <a:xfrm>
                    <a:off x="1768100" y="30949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9" name="타원 348"/>
                  <p:cNvSpPr/>
                  <p:nvPr/>
                </p:nvSpPr>
                <p:spPr>
                  <a:xfrm>
                    <a:off x="1920500" y="32473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0" name="타원 349"/>
                  <p:cNvSpPr/>
                  <p:nvPr/>
                </p:nvSpPr>
                <p:spPr>
                  <a:xfrm>
                    <a:off x="2072900" y="33997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1" name="타원 350"/>
                  <p:cNvSpPr/>
                  <p:nvPr/>
                </p:nvSpPr>
                <p:spPr>
                  <a:xfrm>
                    <a:off x="2225300" y="35521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2" name="타원 351"/>
                  <p:cNvSpPr/>
                  <p:nvPr/>
                </p:nvSpPr>
                <p:spPr>
                  <a:xfrm>
                    <a:off x="2377700" y="37045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3" name="타원 352"/>
                  <p:cNvSpPr/>
                  <p:nvPr/>
                </p:nvSpPr>
                <p:spPr>
                  <a:xfrm>
                    <a:off x="2530100" y="38569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4" name="타원 353"/>
                  <p:cNvSpPr/>
                  <p:nvPr/>
                </p:nvSpPr>
                <p:spPr>
                  <a:xfrm>
                    <a:off x="2682500" y="400934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5" name="타원 354"/>
                  <p:cNvSpPr/>
                  <p:nvPr/>
                </p:nvSpPr>
                <p:spPr>
                  <a:xfrm>
                    <a:off x="1789950" y="36630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6" name="타원 355"/>
                  <p:cNvSpPr/>
                  <p:nvPr/>
                </p:nvSpPr>
                <p:spPr>
                  <a:xfrm>
                    <a:off x="1942350" y="38154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7" name="타원 356"/>
                  <p:cNvSpPr/>
                  <p:nvPr/>
                </p:nvSpPr>
                <p:spPr>
                  <a:xfrm>
                    <a:off x="2094750" y="39678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8" name="타원 357"/>
                  <p:cNvSpPr/>
                  <p:nvPr/>
                </p:nvSpPr>
                <p:spPr>
                  <a:xfrm>
                    <a:off x="2247150" y="41202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9" name="타원 358"/>
                  <p:cNvSpPr/>
                  <p:nvPr/>
                </p:nvSpPr>
                <p:spPr>
                  <a:xfrm>
                    <a:off x="1789950" y="36630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0" name="타원 359"/>
                  <p:cNvSpPr/>
                  <p:nvPr/>
                </p:nvSpPr>
                <p:spPr>
                  <a:xfrm>
                    <a:off x="1942350" y="38154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1" name="타원 360"/>
                  <p:cNvSpPr/>
                  <p:nvPr/>
                </p:nvSpPr>
                <p:spPr>
                  <a:xfrm>
                    <a:off x="2094750" y="39678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2" name="타원 361"/>
                  <p:cNvSpPr/>
                  <p:nvPr/>
                </p:nvSpPr>
                <p:spPr>
                  <a:xfrm>
                    <a:off x="2247150" y="4120255"/>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3" name="타원 362"/>
                  <p:cNvSpPr/>
                  <p:nvPr/>
                </p:nvSpPr>
                <p:spPr>
                  <a:xfrm>
                    <a:off x="1793789" y="33913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4" name="타원 363"/>
                  <p:cNvSpPr/>
                  <p:nvPr/>
                </p:nvSpPr>
                <p:spPr>
                  <a:xfrm>
                    <a:off x="1946189" y="35437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5" name="타원 364"/>
                  <p:cNvSpPr/>
                  <p:nvPr/>
                </p:nvSpPr>
                <p:spPr>
                  <a:xfrm>
                    <a:off x="2098589" y="36961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6" name="타원 365"/>
                  <p:cNvSpPr/>
                  <p:nvPr/>
                </p:nvSpPr>
                <p:spPr>
                  <a:xfrm>
                    <a:off x="2250989" y="38485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7" name="타원 366"/>
                  <p:cNvSpPr/>
                  <p:nvPr/>
                </p:nvSpPr>
                <p:spPr>
                  <a:xfrm>
                    <a:off x="2403389" y="4000947"/>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8" name="타원 367"/>
                  <p:cNvSpPr/>
                  <p:nvPr/>
                </p:nvSpPr>
                <p:spPr>
                  <a:xfrm>
                    <a:off x="1789950" y="3931833"/>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9" name="타원 368"/>
                  <p:cNvSpPr/>
                  <p:nvPr/>
                </p:nvSpPr>
                <p:spPr>
                  <a:xfrm>
                    <a:off x="1942350" y="4084233"/>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0" name="타원 369"/>
                  <p:cNvSpPr/>
                  <p:nvPr/>
                </p:nvSpPr>
                <p:spPr>
                  <a:xfrm>
                    <a:off x="2533939" y="4128999"/>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1" name="타원 370"/>
                  <p:cNvSpPr/>
                  <p:nvPr/>
                </p:nvSpPr>
                <p:spPr>
                  <a:xfrm>
                    <a:off x="2820728" y="4142422"/>
                    <a:ext cx="115200" cy="1152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2" name="타원 371"/>
                  <p:cNvSpPr/>
                  <p:nvPr/>
                </p:nvSpPr>
                <p:spPr>
                  <a:xfrm rot="2943353">
                    <a:off x="2124437" y="2296838"/>
                    <a:ext cx="932567" cy="21332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73" name="직각 삼각형 372"/>
                  <p:cNvSpPr/>
                  <p:nvPr/>
                </p:nvSpPr>
                <p:spPr>
                  <a:xfrm flipH="1">
                    <a:off x="2206276" y="3261114"/>
                    <a:ext cx="1371780" cy="961542"/>
                  </a:xfrm>
                  <a:prstGeom prst="rtTriangle">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4" name="직각 삼각형 373"/>
                  <p:cNvSpPr/>
                  <p:nvPr/>
                </p:nvSpPr>
                <p:spPr>
                  <a:xfrm rot="10800000" flipH="1">
                    <a:off x="1747726" y="2351316"/>
                    <a:ext cx="1507175" cy="1003039"/>
                  </a:xfrm>
                  <a:prstGeom prst="rtTriangle">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76" name="TextBox 275"/>
                <p:cNvSpPr txBox="1"/>
                <p:nvPr/>
              </p:nvSpPr>
              <p:spPr>
                <a:xfrm>
                  <a:off x="1967103" y="2434214"/>
                  <a:ext cx="351378" cy="369332"/>
                </a:xfrm>
                <a:prstGeom prst="rect">
                  <a:avLst/>
                </a:prstGeom>
                <a:noFill/>
              </p:spPr>
              <p:txBody>
                <a:bodyPr wrap="none" rtlCol="0">
                  <a:spAutoFit/>
                </a:bodyPr>
                <a:lstStyle/>
                <a:p>
                  <a:r>
                    <a:rPr lang="en-US" altLang="ko-KR" b="1" dirty="0">
                      <a:solidFill>
                        <a:srgbClr val="0000FF"/>
                      </a:solidFill>
                      <a:latin typeface="Helvetica" panose="020B0604020202020204" pitchFamily="34" charset="0"/>
                      <a:cs typeface="Helvetica" panose="020B0604020202020204" pitchFamily="34" charset="0"/>
                    </a:rPr>
                    <a:t>A</a:t>
                  </a:r>
                  <a:endParaRPr lang="ko-KR" altLang="en-US" b="1" dirty="0">
                    <a:solidFill>
                      <a:srgbClr val="0000FF"/>
                    </a:solidFill>
                    <a:latin typeface="Helvetica" panose="020B0604020202020204" pitchFamily="34" charset="0"/>
                    <a:cs typeface="Helvetica" panose="020B0604020202020204" pitchFamily="34" charset="0"/>
                  </a:endParaRPr>
                </a:p>
              </p:txBody>
            </p:sp>
            <p:sp>
              <p:nvSpPr>
                <p:cNvPr id="277" name="TextBox 276"/>
                <p:cNvSpPr txBox="1"/>
                <p:nvPr/>
              </p:nvSpPr>
              <p:spPr>
                <a:xfrm>
                  <a:off x="2925961" y="3765530"/>
                  <a:ext cx="351378" cy="369332"/>
                </a:xfrm>
                <a:prstGeom prst="rect">
                  <a:avLst/>
                </a:prstGeom>
                <a:noFill/>
              </p:spPr>
              <p:txBody>
                <a:bodyPr wrap="none" rtlCol="0">
                  <a:spAutoFit/>
                </a:bodyPr>
                <a:lstStyle/>
                <a:p>
                  <a:r>
                    <a:rPr lang="en-US" altLang="ko-KR" b="1" dirty="0">
                      <a:solidFill>
                        <a:srgbClr val="0000FF"/>
                      </a:solidFill>
                      <a:latin typeface="Helvetica" panose="020B0604020202020204" pitchFamily="34" charset="0"/>
                      <a:cs typeface="Helvetica" panose="020B0604020202020204" pitchFamily="34" charset="0"/>
                    </a:rPr>
                    <a:t>B</a:t>
                  </a:r>
                  <a:endParaRPr lang="ko-KR" altLang="en-US" b="1" dirty="0">
                    <a:solidFill>
                      <a:srgbClr val="0000FF"/>
                    </a:solidFill>
                    <a:latin typeface="Helvetica" panose="020B0604020202020204" pitchFamily="34" charset="0"/>
                    <a:cs typeface="Helvetica" panose="020B0604020202020204" pitchFamily="34" charset="0"/>
                  </a:endParaRPr>
                </a:p>
              </p:txBody>
            </p:sp>
          </p:grpSp>
          <p:sp>
            <p:nvSpPr>
              <p:cNvPr id="274" name="타원 273"/>
              <p:cNvSpPr/>
              <p:nvPr/>
            </p:nvSpPr>
            <p:spPr>
              <a:xfrm>
                <a:off x="6272630" y="3015304"/>
                <a:ext cx="95566" cy="999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8" name="TextBox 267"/>
            <p:cNvSpPr txBox="1"/>
            <p:nvPr/>
          </p:nvSpPr>
          <p:spPr>
            <a:xfrm>
              <a:off x="11066679" y="5147730"/>
              <a:ext cx="351378" cy="369332"/>
            </a:xfrm>
            <a:prstGeom prst="rect">
              <a:avLst/>
            </a:prstGeom>
            <a:noFill/>
          </p:spPr>
          <p:txBody>
            <a:bodyPr wrap="none" rtlCol="0">
              <a:spAutoFit/>
            </a:bodyPr>
            <a:lstStyle/>
            <a:p>
              <a:r>
                <a:rPr lang="en-US" altLang="ko-KR" b="1" dirty="0">
                  <a:latin typeface="Helvetica" panose="020B0604020202020204" pitchFamily="34" charset="0"/>
                  <a:cs typeface="Helvetica" panose="020B0604020202020204" pitchFamily="34" charset="0"/>
                </a:rPr>
                <a:t>C</a:t>
              </a:r>
              <a:endParaRPr lang="ko-KR" altLang="en-US" b="1" dirty="0">
                <a:latin typeface="Helvetica" panose="020B0604020202020204" pitchFamily="34" charset="0"/>
                <a:cs typeface="Helvetica" panose="020B0604020202020204" pitchFamily="34" charset="0"/>
              </a:endParaRPr>
            </a:p>
          </p:txBody>
        </p:sp>
      </p:grpSp>
      <p:sp>
        <p:nvSpPr>
          <p:cNvPr id="375" name="TextBox 374"/>
          <p:cNvSpPr txBox="1"/>
          <p:nvPr/>
        </p:nvSpPr>
        <p:spPr>
          <a:xfrm>
            <a:off x="508903" y="5061520"/>
            <a:ext cx="6811032" cy="369332"/>
          </a:xfrm>
          <a:prstGeom prst="rect">
            <a:avLst/>
          </a:prstGeom>
          <a:noFill/>
        </p:spPr>
        <p:txBody>
          <a:bodyPr wrap="none" rtlCol="0">
            <a:spAutoFit/>
          </a:bodyPr>
          <a:lstStyle/>
          <a:p>
            <a:r>
              <a:rPr lang="ko-KR" altLang="en-US" b="1" dirty="0"/>
              <a:t>✔ </a:t>
            </a:r>
            <a:r>
              <a:rPr lang="en-US" altLang="ko-KR" b="1" dirty="0"/>
              <a:t>The larger the velocity, the larger the error in CNN wind.</a:t>
            </a:r>
            <a:endParaRPr lang="ko-KR" altLang="en-US"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90373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51927" y="1134346"/>
            <a:ext cx="6658459" cy="5599013"/>
            <a:chOff x="2196406" y="309630"/>
            <a:chExt cx="7799187" cy="6238740"/>
          </a:xfrm>
        </p:grpSpPr>
        <p:pic>
          <p:nvPicPr>
            <p:cNvPr id="2" name="그림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96406" y="309630"/>
              <a:ext cx="7799187" cy="6238740"/>
            </a:xfrm>
            <a:prstGeom prst="rect">
              <a:avLst/>
            </a:prstGeom>
          </p:spPr>
        </p:pic>
        <p:pic>
          <p:nvPicPr>
            <p:cNvPr id="3" name="그림 2"/>
            <p:cNvPicPr>
              <a:picLocks noChangeAspect="1"/>
            </p:cNvPicPr>
            <p:nvPr/>
          </p:nvPicPr>
          <p:blipFill rotWithShape="1">
            <a:blip r:embed="rId3" cstate="hqprint">
              <a:extLst>
                <a:ext uri="{28A0092B-C50C-407E-A947-70E740481C1C}">
                  <a14:useLocalDpi xmlns:a14="http://schemas.microsoft.com/office/drawing/2010/main" val="0"/>
                </a:ext>
              </a:extLst>
            </a:blip>
            <a:srcRect r="53175" b="37023"/>
            <a:stretch/>
          </p:blipFill>
          <p:spPr>
            <a:xfrm>
              <a:off x="2196407" y="309630"/>
              <a:ext cx="3651944" cy="3928995"/>
            </a:xfrm>
            <a:prstGeom prst="rect">
              <a:avLst/>
            </a:prstGeom>
          </p:spPr>
        </p:pic>
      </p:grpSp>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19</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9" name="직사각형 8"/>
          <p:cNvSpPr/>
          <p:nvPr/>
        </p:nvSpPr>
        <p:spPr>
          <a:xfrm>
            <a:off x="6835571" y="2113898"/>
            <a:ext cx="4904250" cy="2954655"/>
          </a:xfrm>
          <a:prstGeom prst="rect">
            <a:avLst/>
          </a:prstGeom>
        </p:spPr>
        <p:txBody>
          <a:bodyPr wrap="square">
            <a:spAutoFit/>
          </a:bodyPr>
          <a:lstStyle/>
          <a:p>
            <a:pPr>
              <a:lnSpc>
                <a:spcPct val="150000"/>
              </a:lnSpc>
            </a:pPr>
            <a:r>
              <a:rPr lang="ko-KR" altLang="en-US" sz="2400" b="1" dirty="0"/>
              <a:t>✔ </a:t>
            </a:r>
            <a:r>
              <a:rPr lang="en-US" altLang="ko-KR" sz="2400" b="1" dirty="0">
                <a:latin typeface="Helvetica" panose="020B0604020202020204" pitchFamily="34" charset="0"/>
                <a:cs typeface="Helvetica" panose="020B0604020202020204" pitchFamily="34" charset="0"/>
              </a:rPr>
              <a:t>High error occurs </a:t>
            </a:r>
          </a:p>
          <a:p>
            <a:pPr marL="342900" indent="-342900">
              <a:lnSpc>
                <a:spcPct val="150000"/>
              </a:lnSpc>
              <a:buFontTx/>
              <a:buChar char="-"/>
            </a:pPr>
            <a:r>
              <a:rPr lang="en-US" altLang="ko-KR" sz="2000" dirty="0">
                <a:latin typeface="Helvetica" panose="020B0604020202020204" pitchFamily="34" charset="0"/>
                <a:cs typeface="Helvetica" panose="020B0604020202020204" pitchFamily="34" charset="0"/>
              </a:rPr>
              <a:t>at the edge of the image</a:t>
            </a:r>
          </a:p>
          <a:p>
            <a:pPr marL="342900" indent="-342900">
              <a:lnSpc>
                <a:spcPct val="150000"/>
              </a:lnSpc>
              <a:buFontTx/>
              <a:buChar char="-"/>
            </a:pPr>
            <a:r>
              <a:rPr lang="en-US" altLang="ko-KR" sz="2000" dirty="0">
                <a:latin typeface="Helvetica" panose="020B0604020202020204" pitchFamily="34" charset="0"/>
                <a:cs typeface="Helvetica" panose="020B0604020202020204" pitchFamily="34" charset="0"/>
              </a:rPr>
              <a:t>in areas with thick water vapor layer</a:t>
            </a:r>
          </a:p>
          <a:p>
            <a:pPr marL="342900" indent="-342900">
              <a:lnSpc>
                <a:spcPct val="150000"/>
              </a:lnSpc>
              <a:buFontTx/>
              <a:buChar char="-"/>
            </a:pPr>
            <a:endParaRPr lang="en-US" altLang="ko-KR" sz="2000" dirty="0">
              <a:latin typeface="Helvetica" panose="020B0604020202020204" pitchFamily="34" charset="0"/>
              <a:cs typeface="Helvetica" panose="020B0604020202020204" pitchFamily="34" charset="0"/>
            </a:endParaRPr>
          </a:p>
          <a:p>
            <a:pPr marL="342900" indent="-342900">
              <a:lnSpc>
                <a:spcPct val="150000"/>
              </a:lnSpc>
              <a:buFont typeface="Wingdings" panose="05000000000000000000" pitchFamily="2" charset="2"/>
              <a:buChar char="à"/>
            </a:pPr>
            <a:r>
              <a:rPr lang="en-US" altLang="ko-KR" sz="2000" dirty="0">
                <a:latin typeface="Helvetica" panose="020B0604020202020204" pitchFamily="34" charset="0"/>
                <a:cs typeface="Helvetica" panose="020B0604020202020204" pitchFamily="34" charset="0"/>
                <a:sym typeface="Wingdings" panose="05000000000000000000" pitchFamily="2" charset="2"/>
              </a:rPr>
              <a:t>Error correction is necessary in areas  </a:t>
            </a:r>
          </a:p>
          <a:p>
            <a:pPr>
              <a:lnSpc>
                <a:spcPct val="150000"/>
              </a:lnSpc>
            </a:pPr>
            <a:r>
              <a:rPr lang="en-US" altLang="ko-KR" sz="2000" dirty="0">
                <a:latin typeface="Helvetica" panose="020B0604020202020204" pitchFamily="34" charset="0"/>
                <a:cs typeface="Helvetica" panose="020B0604020202020204" pitchFamily="34" charset="0"/>
                <a:sym typeface="Wingdings" panose="05000000000000000000" pitchFamily="2" charset="2"/>
              </a:rPr>
              <a:t>     with many clouds.</a:t>
            </a:r>
            <a:endParaRPr lang="ko-KR" altLang="en-US" sz="2000" dirty="0"/>
          </a:p>
        </p:txBody>
      </p:sp>
      <p:sp>
        <p:nvSpPr>
          <p:cNvPr id="13" name="오각형 12"/>
          <p:cNvSpPr/>
          <p:nvPr/>
        </p:nvSpPr>
        <p:spPr>
          <a:xfrm>
            <a:off x="9703202" y="147357"/>
            <a:ext cx="2036619" cy="66901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
        <p:nvSpPr>
          <p:cNvPr id="14" name="직사각형 13"/>
          <p:cNvSpPr/>
          <p:nvPr/>
        </p:nvSpPr>
        <p:spPr>
          <a:xfrm>
            <a:off x="150770" y="1043505"/>
            <a:ext cx="7433445" cy="400110"/>
          </a:xfrm>
          <a:prstGeom prst="rect">
            <a:avLst/>
          </a:prstGeom>
        </p:spPr>
        <p:txBody>
          <a:bodyPr wrap="none">
            <a:spAutoFit/>
          </a:bodyPr>
          <a:lstStyle/>
          <a:p>
            <a:pPr marL="285750" indent="-28575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Check where the large error occurred in water vapor field</a:t>
            </a:r>
            <a:endParaRPr lang="ko-KR" altLang="en-US" sz="2000" dirty="0"/>
          </a:p>
        </p:txBody>
      </p:sp>
      <p:sp>
        <p:nvSpPr>
          <p:cNvPr id="7" name="TextBox 6"/>
          <p:cNvSpPr txBox="1"/>
          <p:nvPr/>
        </p:nvSpPr>
        <p:spPr>
          <a:xfrm>
            <a:off x="7067550" y="5512606"/>
            <a:ext cx="3443763" cy="307777"/>
          </a:xfrm>
          <a:prstGeom prst="rect">
            <a:avLst/>
          </a:prstGeom>
          <a:noFill/>
        </p:spPr>
        <p:txBody>
          <a:bodyPr wrap="none" rtlCol="0">
            <a:spAutoFit/>
          </a:bodyPr>
          <a:lstStyle/>
          <a:p>
            <a:r>
              <a:rPr lang="en-US" altLang="ko-KR" sz="1400" dirty="0">
                <a:latin typeface="Helvetica" panose="020B0604020202020204" pitchFamily="34" charset="0"/>
                <a:cs typeface="Helvetica" panose="020B0604020202020204" pitchFamily="34" charset="0"/>
              </a:rPr>
              <a:t>: Where errors greater than mean occur</a:t>
            </a:r>
            <a:endParaRPr lang="ko-KR" altLang="en-US" sz="1400" dirty="0">
              <a:latin typeface="Helvetica" panose="020B0604020202020204" pitchFamily="34" charset="0"/>
              <a:cs typeface="Helvetica" panose="020B0604020202020204" pitchFamily="34" charset="0"/>
            </a:endParaRPr>
          </a:p>
        </p:txBody>
      </p:sp>
      <p:sp>
        <p:nvSpPr>
          <p:cNvPr id="10" name="타원 9"/>
          <p:cNvSpPr/>
          <p:nvPr/>
        </p:nvSpPr>
        <p:spPr>
          <a:xfrm>
            <a:off x="7019925" y="5648601"/>
            <a:ext cx="47625"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6199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857152" y="2069591"/>
            <a:ext cx="3661795" cy="3435617"/>
            <a:chOff x="975919" y="1537228"/>
            <a:chExt cx="3661795" cy="3435617"/>
          </a:xfrm>
        </p:grpSpPr>
        <p:pic>
          <p:nvPicPr>
            <p:cNvPr id="2058" name="Picture 10" descr="https://www.ddaily.co.kr/data/photos/20151147/art_14476512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41379" flipH="1">
              <a:off x="1592302" y="1537228"/>
              <a:ext cx="2395550" cy="1590646"/>
            </a:xfrm>
            <a:prstGeom prst="rect">
              <a:avLst/>
            </a:prstGeom>
            <a:noFill/>
            <a:extLst>
              <a:ext uri="{909E8E84-426E-40DD-AFC4-6F175D3DCCD1}">
                <a14:hiddenFill xmlns:a14="http://schemas.microsoft.com/office/drawing/2010/main">
                  <a:solidFill>
                    <a:srgbClr val="FFFFFF"/>
                  </a:solidFill>
                </a14:hiddenFill>
              </a:ext>
            </a:extLst>
          </p:spPr>
        </p:pic>
        <p:sp>
          <p:nvSpPr>
            <p:cNvPr id="37" name="직사각형 36">
              <a:extLst>
                <a:ext uri="{FF2B5EF4-FFF2-40B4-BE49-F238E27FC236}">
                  <a16:creationId xmlns:a16="http://schemas.microsoft.com/office/drawing/2014/main" id="{5B76B98C-58EB-1E2C-7025-12ED9C4E811D}"/>
                </a:ext>
              </a:extLst>
            </p:cNvPr>
            <p:cNvSpPr/>
            <p:nvPr/>
          </p:nvSpPr>
          <p:spPr>
            <a:xfrm>
              <a:off x="975919" y="3435778"/>
              <a:ext cx="1023457" cy="1140089"/>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a:extLst>
                <a:ext uri="{FF2B5EF4-FFF2-40B4-BE49-F238E27FC236}">
                  <a16:creationId xmlns:a16="http://schemas.microsoft.com/office/drawing/2014/main" id="{CF39AA22-3C93-21FF-638C-40D1C2EC27FC}"/>
                </a:ext>
              </a:extLst>
            </p:cNvPr>
            <p:cNvSpPr/>
            <p:nvPr/>
          </p:nvSpPr>
          <p:spPr>
            <a:xfrm>
              <a:off x="2304176" y="3435777"/>
              <a:ext cx="1023457" cy="1140089"/>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a16="http://schemas.microsoft.com/office/drawing/2014/main" id="{0E122257-64F1-0AA2-E16B-DA5242D1B227}"/>
                </a:ext>
              </a:extLst>
            </p:cNvPr>
            <p:cNvSpPr/>
            <p:nvPr/>
          </p:nvSpPr>
          <p:spPr>
            <a:xfrm>
              <a:off x="3614257" y="3435777"/>
              <a:ext cx="1023457" cy="1140089"/>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구름 39">
              <a:extLst>
                <a:ext uri="{FF2B5EF4-FFF2-40B4-BE49-F238E27FC236}">
                  <a16:creationId xmlns:a16="http://schemas.microsoft.com/office/drawing/2014/main" id="{9F1F7B3F-54F0-842A-DC5B-87148F2B06AA}"/>
                </a:ext>
              </a:extLst>
            </p:cNvPr>
            <p:cNvSpPr/>
            <p:nvPr/>
          </p:nvSpPr>
          <p:spPr>
            <a:xfrm>
              <a:off x="1068197" y="4224475"/>
              <a:ext cx="343950" cy="26306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구름 40">
              <a:extLst>
                <a:ext uri="{FF2B5EF4-FFF2-40B4-BE49-F238E27FC236}">
                  <a16:creationId xmlns:a16="http://schemas.microsoft.com/office/drawing/2014/main" id="{561B2555-B9CE-CA6B-8F68-DB90B8D15DAB}"/>
                </a:ext>
              </a:extLst>
            </p:cNvPr>
            <p:cNvSpPr/>
            <p:nvPr/>
          </p:nvSpPr>
          <p:spPr>
            <a:xfrm>
              <a:off x="2646636" y="3882321"/>
              <a:ext cx="343950" cy="26306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구름 41">
              <a:extLst>
                <a:ext uri="{FF2B5EF4-FFF2-40B4-BE49-F238E27FC236}">
                  <a16:creationId xmlns:a16="http://schemas.microsoft.com/office/drawing/2014/main" id="{3456D7E4-533A-7CFE-7534-30BEA21BF87E}"/>
                </a:ext>
              </a:extLst>
            </p:cNvPr>
            <p:cNvSpPr/>
            <p:nvPr/>
          </p:nvSpPr>
          <p:spPr>
            <a:xfrm>
              <a:off x="4223855" y="3505674"/>
              <a:ext cx="343950" cy="26306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a:extLst>
                <a:ext uri="{FF2B5EF4-FFF2-40B4-BE49-F238E27FC236}">
                  <a16:creationId xmlns:a16="http://schemas.microsoft.com/office/drawing/2014/main" id="{D70CE905-FF65-4751-A191-9022905B5594}"/>
                </a:ext>
              </a:extLst>
            </p:cNvPr>
            <p:cNvSpPr txBox="1"/>
            <p:nvPr/>
          </p:nvSpPr>
          <p:spPr>
            <a:xfrm>
              <a:off x="1305264" y="4603513"/>
              <a:ext cx="472309" cy="369332"/>
            </a:xfrm>
            <a:prstGeom prst="rect">
              <a:avLst/>
            </a:prstGeom>
            <a:noFill/>
          </p:spPr>
          <p:txBody>
            <a:bodyPr wrap="none" rtlCol="0">
              <a:spAutoFit/>
            </a:bodyPr>
            <a:lstStyle/>
            <a:p>
              <a:r>
                <a:rPr lang="en-US" altLang="ko-KR" dirty="0"/>
                <a:t>t-1</a:t>
              </a:r>
              <a:endParaRPr lang="ko-KR" altLang="en-US" dirty="0"/>
            </a:p>
          </p:txBody>
        </p:sp>
        <p:sp>
          <p:nvSpPr>
            <p:cNvPr id="44" name="TextBox 43">
              <a:extLst>
                <a:ext uri="{FF2B5EF4-FFF2-40B4-BE49-F238E27FC236}">
                  <a16:creationId xmlns:a16="http://schemas.microsoft.com/office/drawing/2014/main" id="{72C87848-41CC-8A26-FCAB-50E971A49534}"/>
                </a:ext>
              </a:extLst>
            </p:cNvPr>
            <p:cNvSpPr txBox="1"/>
            <p:nvPr/>
          </p:nvSpPr>
          <p:spPr>
            <a:xfrm>
              <a:off x="2634841" y="4603513"/>
              <a:ext cx="264816" cy="369332"/>
            </a:xfrm>
            <a:prstGeom prst="rect">
              <a:avLst/>
            </a:prstGeom>
            <a:noFill/>
          </p:spPr>
          <p:txBody>
            <a:bodyPr wrap="none" rtlCol="0">
              <a:spAutoFit/>
            </a:bodyPr>
            <a:lstStyle/>
            <a:p>
              <a:r>
                <a:rPr lang="en-US" altLang="ko-KR" dirty="0"/>
                <a:t>t</a:t>
              </a:r>
              <a:endParaRPr lang="ko-KR" altLang="en-US" dirty="0"/>
            </a:p>
          </p:txBody>
        </p:sp>
        <p:sp>
          <p:nvSpPr>
            <p:cNvPr id="45" name="TextBox 44">
              <a:extLst>
                <a:ext uri="{FF2B5EF4-FFF2-40B4-BE49-F238E27FC236}">
                  <a16:creationId xmlns:a16="http://schemas.microsoft.com/office/drawing/2014/main" id="{6677C176-B9C7-2714-27BB-1E9CDDB4B4B3}"/>
                </a:ext>
              </a:extLst>
            </p:cNvPr>
            <p:cNvSpPr txBox="1"/>
            <p:nvPr/>
          </p:nvSpPr>
          <p:spPr>
            <a:xfrm>
              <a:off x="3889830" y="4603513"/>
              <a:ext cx="553357" cy="369332"/>
            </a:xfrm>
            <a:prstGeom prst="rect">
              <a:avLst/>
            </a:prstGeom>
            <a:noFill/>
          </p:spPr>
          <p:txBody>
            <a:bodyPr wrap="none" rtlCol="0">
              <a:spAutoFit/>
            </a:bodyPr>
            <a:lstStyle/>
            <a:p>
              <a:r>
                <a:rPr lang="en-US" altLang="ko-KR" dirty="0"/>
                <a:t>t+1</a:t>
              </a:r>
              <a:endParaRPr lang="ko-KR" altLang="en-US" dirty="0"/>
            </a:p>
          </p:txBody>
        </p:sp>
        <p:sp>
          <p:nvSpPr>
            <p:cNvPr id="46" name="화살표: 오른쪽 33">
              <a:extLst>
                <a:ext uri="{FF2B5EF4-FFF2-40B4-BE49-F238E27FC236}">
                  <a16:creationId xmlns:a16="http://schemas.microsoft.com/office/drawing/2014/main" id="{40670C58-1A50-2175-E340-4C227EF8AA70}"/>
                </a:ext>
              </a:extLst>
            </p:cNvPr>
            <p:cNvSpPr/>
            <p:nvPr/>
          </p:nvSpPr>
          <p:spPr>
            <a:xfrm rot="19132294">
              <a:off x="2955962" y="3584077"/>
              <a:ext cx="296958" cy="21629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화살표: 오른쪽 34">
              <a:extLst>
                <a:ext uri="{FF2B5EF4-FFF2-40B4-BE49-F238E27FC236}">
                  <a16:creationId xmlns:a16="http://schemas.microsoft.com/office/drawing/2014/main" id="{DC138FF0-FD19-693F-E474-8AB81C41E8A8}"/>
                </a:ext>
              </a:extLst>
            </p:cNvPr>
            <p:cNvSpPr/>
            <p:nvPr/>
          </p:nvSpPr>
          <p:spPr>
            <a:xfrm rot="19132294">
              <a:off x="2412916" y="4173876"/>
              <a:ext cx="296958" cy="21629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0" name="직선 화살표 연결선 49">
              <a:extLst>
                <a:ext uri="{FF2B5EF4-FFF2-40B4-BE49-F238E27FC236}">
                  <a16:creationId xmlns:a16="http://schemas.microsoft.com/office/drawing/2014/main" id="{D011382F-FA3D-56C3-860A-7B489411B53B}"/>
                </a:ext>
              </a:extLst>
            </p:cNvPr>
            <p:cNvCxnSpPr>
              <a:cxnSpLocks/>
            </p:cNvCxnSpPr>
            <p:nvPr/>
          </p:nvCxnSpPr>
          <p:spPr>
            <a:xfrm flipV="1">
              <a:off x="2676603" y="3853281"/>
              <a:ext cx="310392" cy="2843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2</a:t>
            </a:fld>
            <a:endParaRPr lang="ko-KR" altLang="en-US" dirty="0">
              <a:solidFill>
                <a:schemeClr val="bg1"/>
              </a:solidFill>
            </a:endParaRPr>
          </a:p>
        </p:txBody>
      </p:sp>
      <p:grpSp>
        <p:nvGrpSpPr>
          <p:cNvPr id="8" name="그룹 7"/>
          <p:cNvGrpSpPr/>
          <p:nvPr/>
        </p:nvGrpSpPr>
        <p:grpSpPr>
          <a:xfrm>
            <a:off x="4805571" y="2625041"/>
            <a:ext cx="7212398" cy="1585562"/>
            <a:chOff x="611734" y="2535794"/>
            <a:chExt cx="7212398" cy="1585562"/>
          </a:xfrm>
        </p:grpSpPr>
        <p:sp>
          <p:nvSpPr>
            <p:cNvPr id="36" name="TextBox 35">
              <a:extLst>
                <a:ext uri="{FF2B5EF4-FFF2-40B4-BE49-F238E27FC236}">
                  <a16:creationId xmlns:a16="http://schemas.microsoft.com/office/drawing/2014/main" id="{3F2052EC-322B-70DA-1108-97491F443244}"/>
                </a:ext>
              </a:extLst>
            </p:cNvPr>
            <p:cNvSpPr txBox="1"/>
            <p:nvPr/>
          </p:nvSpPr>
          <p:spPr>
            <a:xfrm>
              <a:off x="611734" y="2535794"/>
              <a:ext cx="7212398" cy="1585562"/>
            </a:xfrm>
            <a:prstGeom prst="rect">
              <a:avLst/>
            </a:prstGeom>
            <a:noFill/>
          </p:spPr>
          <p:txBody>
            <a:bodyPr wrap="square">
              <a:spAutoFit/>
            </a:bodyPr>
            <a:lstStyle/>
            <a:p>
              <a:pPr algn="just" latinLnBrk="1">
                <a:lnSpc>
                  <a:spcPct val="107000"/>
                </a:lnSpc>
                <a:spcAft>
                  <a:spcPts val="800"/>
                </a:spcAft>
              </a:pPr>
              <a:r>
                <a:rPr lang="en-US" altLang="ko-KR" sz="1800" kern="100" dirty="0">
                  <a:effectLst/>
                  <a:latin typeface="Helvetica" panose="020B0604020202020204" pitchFamily="34" charset="0"/>
                  <a:ea typeface="맑은 고딕" panose="020B0503020000020004" pitchFamily="50" charset="-127"/>
                  <a:cs typeface="Helvetica" panose="020B0604020202020204" pitchFamily="34" charset="0"/>
                </a:rPr>
                <a:t>Three consecutive images were used</a:t>
              </a:r>
              <a:endParaRPr lang="ko-KR" altLang="ko-KR" sz="1800" kern="100" dirty="0">
                <a:effectLst/>
                <a:latin typeface="Helvetica" panose="020B0604020202020204" pitchFamily="34" charset="0"/>
                <a:ea typeface="맑은 고딕" panose="020B0503020000020004" pitchFamily="50" charset="-127"/>
                <a:cs typeface="Helvetica" panose="020B0604020202020204" pitchFamily="34" charset="0"/>
              </a:endParaRPr>
            </a:p>
            <a:p>
              <a:pPr marL="285750" indent="-285750" algn="just" latinLnBrk="1">
                <a:lnSpc>
                  <a:spcPct val="107000"/>
                </a:lnSpc>
                <a:spcAft>
                  <a:spcPts val="800"/>
                </a:spcAft>
                <a:buFontTx/>
                <a:buChar char="-"/>
              </a:pPr>
              <a:r>
                <a:rPr lang="en-US" altLang="ko-KR" sz="1800" kern="100" dirty="0">
                  <a:effectLst/>
                  <a:latin typeface="Helvetica" panose="020B0604020202020204" pitchFamily="34" charset="0"/>
                  <a:ea typeface="맑은 고딕" panose="020B0503020000020004" pitchFamily="50" charset="-127"/>
                  <a:cs typeface="Helvetica" panose="020B0604020202020204" pitchFamily="34" charset="0"/>
                </a:rPr>
                <a:t>The backward vector(    ): </a:t>
              </a:r>
              <a:r>
                <a:rPr lang="en-US" altLang="ko-KR" kern="100" dirty="0">
                  <a:latin typeface="Helvetica" panose="020B0604020202020204" pitchFamily="34" charset="0"/>
                  <a:ea typeface="맑은 고딕" panose="020B0503020000020004" pitchFamily="50" charset="-127"/>
                  <a:cs typeface="Helvetica" panose="020B0604020202020204" pitchFamily="34" charset="0"/>
                </a:rPr>
                <a:t>T</a:t>
              </a:r>
              <a:r>
                <a:rPr lang="en-US" altLang="ko-KR" sz="1800" kern="100" dirty="0">
                  <a:effectLst/>
                  <a:latin typeface="Helvetica" panose="020B0604020202020204" pitchFamily="34" charset="0"/>
                  <a:ea typeface="맑은 고딕" panose="020B0503020000020004" pitchFamily="50" charset="-127"/>
                  <a:cs typeface="Helvetica" panose="020B0604020202020204" pitchFamily="34" charset="0"/>
                </a:rPr>
                <a:t>he first (t-1) and second (t) images </a:t>
              </a:r>
              <a:endParaRPr lang="en-US" altLang="ko-KR" kern="100" dirty="0">
                <a:latin typeface="Helvetica" panose="020B0604020202020204" pitchFamily="34" charset="0"/>
                <a:ea typeface="맑은 고딕" panose="020B0503020000020004" pitchFamily="50" charset="-127"/>
                <a:cs typeface="Helvetica" panose="020B0604020202020204" pitchFamily="34" charset="0"/>
              </a:endParaRPr>
            </a:p>
            <a:p>
              <a:pPr marL="285750" indent="-285750" algn="just" latinLnBrk="1">
                <a:lnSpc>
                  <a:spcPct val="107000"/>
                </a:lnSpc>
                <a:spcAft>
                  <a:spcPts val="800"/>
                </a:spcAft>
                <a:buFontTx/>
                <a:buChar char="-"/>
              </a:pPr>
              <a:r>
                <a:rPr lang="en-US" altLang="ko-KR" sz="1800" kern="100" dirty="0">
                  <a:effectLst/>
                  <a:latin typeface="Helvetica" panose="020B0604020202020204" pitchFamily="34" charset="0"/>
                  <a:ea typeface="맑은 고딕" panose="020B0503020000020004" pitchFamily="50" charset="-127"/>
                  <a:cs typeface="Helvetica" panose="020B0604020202020204" pitchFamily="34" charset="0"/>
                </a:rPr>
                <a:t>The forward vector  (    ): The second (t) and third (t+1) images</a:t>
              </a:r>
            </a:p>
            <a:p>
              <a:pPr marL="285750" indent="-285750" algn="just" latinLnBrk="1">
                <a:lnSpc>
                  <a:spcPct val="107000"/>
                </a:lnSpc>
                <a:spcAft>
                  <a:spcPts val="800"/>
                </a:spcAft>
                <a:buFontTx/>
                <a:buChar char="-"/>
              </a:pPr>
              <a:r>
                <a:rPr lang="en-US" altLang="ko-KR" kern="100" dirty="0">
                  <a:latin typeface="Helvetica" panose="020B0604020202020204" pitchFamily="34" charset="0"/>
                  <a:ea typeface="맑은 고딕" panose="020B0503020000020004" pitchFamily="50" charset="-127"/>
                  <a:cs typeface="Helvetica" panose="020B0604020202020204" pitchFamily="34" charset="0"/>
                </a:rPr>
                <a:t>The final vector (      ) : Average of backward and forward vectors</a:t>
              </a:r>
              <a:endParaRPr lang="ko-KR" altLang="ko-KR" sz="1800" kern="100" dirty="0">
                <a:effectLst/>
                <a:latin typeface="Helvetica" panose="020B0604020202020204" pitchFamily="34" charset="0"/>
                <a:ea typeface="맑은 고딕" panose="020B0503020000020004" pitchFamily="50" charset="-127"/>
                <a:cs typeface="Helvetica" panose="020B0604020202020204" pitchFamily="34" charset="0"/>
              </a:endParaRPr>
            </a:p>
          </p:txBody>
        </p:sp>
        <p:sp>
          <p:nvSpPr>
            <p:cNvPr id="48" name="화살표: 오른쪽 35">
              <a:extLst>
                <a:ext uri="{FF2B5EF4-FFF2-40B4-BE49-F238E27FC236}">
                  <a16:creationId xmlns:a16="http://schemas.microsoft.com/office/drawing/2014/main" id="{1E93F2E3-A225-10AA-0B3F-3133E7F50024}"/>
                </a:ext>
              </a:extLst>
            </p:cNvPr>
            <p:cNvSpPr/>
            <p:nvPr/>
          </p:nvSpPr>
          <p:spPr>
            <a:xfrm rot="19132294">
              <a:off x="3172579" y="3026284"/>
              <a:ext cx="296958" cy="21629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화살표: 오른쪽 36">
              <a:extLst>
                <a:ext uri="{FF2B5EF4-FFF2-40B4-BE49-F238E27FC236}">
                  <a16:creationId xmlns:a16="http://schemas.microsoft.com/office/drawing/2014/main" id="{1EA0FB6E-2AF4-76EE-9E75-291913110B99}"/>
                </a:ext>
              </a:extLst>
            </p:cNvPr>
            <p:cNvSpPr/>
            <p:nvPr/>
          </p:nvSpPr>
          <p:spPr>
            <a:xfrm rot="19132294">
              <a:off x="3086445" y="3428579"/>
              <a:ext cx="296958" cy="21629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1" name="직선 화살표 연결선 50">
              <a:extLst>
                <a:ext uri="{FF2B5EF4-FFF2-40B4-BE49-F238E27FC236}">
                  <a16:creationId xmlns:a16="http://schemas.microsoft.com/office/drawing/2014/main" id="{0CAF1B1F-2E7E-3A02-017F-1E695991432C}"/>
                </a:ext>
              </a:extLst>
            </p:cNvPr>
            <p:cNvCxnSpPr>
              <a:cxnSpLocks/>
            </p:cNvCxnSpPr>
            <p:nvPr/>
          </p:nvCxnSpPr>
          <p:spPr>
            <a:xfrm flipV="1">
              <a:off x="2741559" y="3776752"/>
              <a:ext cx="310392" cy="2843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33" name="TextBox 32">
            <a:extLst>
              <a:ext uri="{FF2B5EF4-FFF2-40B4-BE49-F238E27FC236}">
                <a16:creationId xmlns:a16="http://schemas.microsoft.com/office/drawing/2014/main" id="{AD87E54E-67B9-4250-83C8-AE40034C3EF3}"/>
              </a:ext>
            </a:extLst>
          </p:cNvPr>
          <p:cNvSpPr txBox="1"/>
          <p:nvPr/>
        </p:nvSpPr>
        <p:spPr>
          <a:xfrm>
            <a:off x="419002" y="1157924"/>
            <a:ext cx="10535468"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Traditional Method of Tracking – CCC(Cross Correlation Coefficient) Method</a:t>
            </a:r>
          </a:p>
        </p:txBody>
      </p:sp>
      <p:sp>
        <p:nvSpPr>
          <p:cNvPr id="53" name="화살표: 오른쪽 34">
            <a:extLst>
              <a:ext uri="{FF2B5EF4-FFF2-40B4-BE49-F238E27FC236}">
                <a16:creationId xmlns:a16="http://schemas.microsoft.com/office/drawing/2014/main" id="{DC138FF0-FD19-693F-E474-8AB81C41E8A8}"/>
              </a:ext>
            </a:extLst>
          </p:cNvPr>
          <p:cNvSpPr/>
          <p:nvPr/>
        </p:nvSpPr>
        <p:spPr>
          <a:xfrm rot="19132294">
            <a:off x="1091200" y="4665938"/>
            <a:ext cx="296958" cy="21629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화살표: 오른쪽 33">
            <a:extLst>
              <a:ext uri="{FF2B5EF4-FFF2-40B4-BE49-F238E27FC236}">
                <a16:creationId xmlns:a16="http://schemas.microsoft.com/office/drawing/2014/main" id="{40670C58-1A50-2175-E340-4C227EF8AA70}"/>
              </a:ext>
            </a:extLst>
          </p:cNvPr>
          <p:cNvSpPr/>
          <p:nvPr/>
        </p:nvSpPr>
        <p:spPr>
          <a:xfrm rot="19132294">
            <a:off x="4037897" y="4166097"/>
            <a:ext cx="296958" cy="21629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3322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20</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47" name="오각형 46"/>
          <p:cNvSpPr/>
          <p:nvPr/>
        </p:nvSpPr>
        <p:spPr>
          <a:xfrm>
            <a:off x="9703202" y="147357"/>
            <a:ext cx="2036619" cy="669018"/>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#2</a:t>
            </a:r>
          </a:p>
          <a:p>
            <a:pPr algn="ctr"/>
            <a:r>
              <a:rPr lang="en-US" altLang="ko-KR" b="1" dirty="0">
                <a:latin typeface="Helvetica" panose="020B0604020202020204" pitchFamily="34" charset="0"/>
                <a:cs typeface="Helvetica" panose="020B0604020202020204" pitchFamily="34" charset="0"/>
              </a:rPr>
              <a:t>Forecasting</a:t>
            </a:r>
          </a:p>
        </p:txBody>
      </p:sp>
      <p:sp>
        <p:nvSpPr>
          <p:cNvPr id="50" name="직사각형 49"/>
          <p:cNvSpPr/>
          <p:nvPr/>
        </p:nvSpPr>
        <p:spPr>
          <a:xfrm>
            <a:off x="6859650" y="4358327"/>
            <a:ext cx="5332350" cy="1754326"/>
          </a:xfrm>
          <a:prstGeom prst="rect">
            <a:avLst/>
          </a:prstGeom>
        </p:spPr>
        <p:txBody>
          <a:bodyPr wrap="square">
            <a:spAutoFit/>
          </a:bodyPr>
          <a:lstStyle/>
          <a:p>
            <a:pPr>
              <a:lnSpc>
                <a:spcPct val="150000"/>
              </a:lnSpc>
            </a:pPr>
            <a:r>
              <a:rPr lang="ko-KR" altLang="en-US" b="1" dirty="0"/>
              <a:t>✔ </a:t>
            </a:r>
            <a:r>
              <a:rPr lang="en-US" altLang="ko-KR" dirty="0">
                <a:latin typeface="Helvetica" panose="020B0604020202020204" pitchFamily="34" charset="0"/>
                <a:cs typeface="Helvetica" panose="020B0604020202020204" pitchFamily="34" charset="0"/>
              </a:rPr>
              <a:t>Ch10 with the lowest RMSVD has the highest</a:t>
            </a:r>
          </a:p>
          <a:p>
            <a:pPr>
              <a:lnSpc>
                <a:spcPct val="150000"/>
              </a:lnSpc>
            </a:pPr>
            <a:r>
              <a:rPr lang="en-US" altLang="ko-KR" dirty="0">
                <a:latin typeface="Helvetica" panose="020B0604020202020204" pitchFamily="34" charset="0"/>
                <a:cs typeface="Helvetica" panose="020B0604020202020204" pitchFamily="34" charset="0"/>
              </a:rPr>
              <a:t>     forecasting accuracy.</a:t>
            </a:r>
          </a:p>
          <a:p>
            <a:pPr>
              <a:lnSpc>
                <a:spcPct val="150000"/>
              </a:lnSpc>
            </a:pPr>
            <a:r>
              <a:rPr lang="ko-KR" altLang="en-US" dirty="0">
                <a:latin typeface="Helvetica" panose="020B0604020202020204" pitchFamily="34" charset="0"/>
                <a:cs typeface="Helvetica" panose="020B0604020202020204" pitchFamily="34" charset="0"/>
              </a:rPr>
              <a:t>✔ </a:t>
            </a:r>
            <a:r>
              <a:rPr lang="en-US" altLang="ko-KR" dirty="0">
                <a:latin typeface="Helvetica" panose="020B0604020202020204" pitchFamily="34" charset="0"/>
                <a:cs typeface="Helvetica" panose="020B0604020202020204" pitchFamily="34" charset="0"/>
              </a:rPr>
              <a:t>When the lead time is 1hr, the error is about</a:t>
            </a:r>
          </a:p>
          <a:p>
            <a:pPr>
              <a:lnSpc>
                <a:spcPct val="150000"/>
              </a:lnSpc>
            </a:pPr>
            <a:r>
              <a:rPr lang="en-US" altLang="ko-KR" dirty="0">
                <a:latin typeface="Helvetica" panose="020B0604020202020204" pitchFamily="34" charset="0"/>
                <a:cs typeface="Helvetica" panose="020B0604020202020204" pitchFamily="34" charset="0"/>
              </a:rPr>
              <a:t>    4 times larger than the 10min forecasting.</a:t>
            </a:r>
            <a:endParaRPr lang="ko-KR" altLang="en-US" dirty="0">
              <a:latin typeface="Helvetica" panose="020B0604020202020204" pitchFamily="34" charset="0"/>
              <a:cs typeface="Helvetica" panose="020B0604020202020204" pitchFamily="34" charset="0"/>
            </a:endParaRPr>
          </a:p>
        </p:txBody>
      </p:sp>
      <p:graphicFrame>
        <p:nvGraphicFramePr>
          <p:cNvPr id="55" name="차트 54"/>
          <p:cNvGraphicFramePr>
            <a:graphicFrameLocks/>
          </p:cNvGraphicFramePr>
          <p:nvPr>
            <p:extLst>
              <p:ext uri="{D42A27DB-BD31-4B8C-83A1-F6EECF244321}">
                <p14:modId xmlns:p14="http://schemas.microsoft.com/office/powerpoint/2010/main" val="3062613496"/>
              </p:ext>
            </p:extLst>
          </p:nvPr>
        </p:nvGraphicFramePr>
        <p:xfrm>
          <a:off x="6719180" y="1279288"/>
          <a:ext cx="5048250" cy="2939465"/>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그룹 2"/>
          <p:cNvGrpSpPr/>
          <p:nvPr/>
        </p:nvGrpSpPr>
        <p:grpSpPr>
          <a:xfrm>
            <a:off x="681749" y="1020061"/>
            <a:ext cx="6575262" cy="5356120"/>
            <a:chOff x="681749" y="1020061"/>
            <a:chExt cx="6575262" cy="5356120"/>
          </a:xfrm>
        </p:grpSpPr>
        <p:grpSp>
          <p:nvGrpSpPr>
            <p:cNvPr id="2" name="그룹 1"/>
            <p:cNvGrpSpPr/>
            <p:nvPr/>
          </p:nvGrpSpPr>
          <p:grpSpPr>
            <a:xfrm>
              <a:off x="681749" y="1020061"/>
              <a:ext cx="6037431" cy="5112966"/>
              <a:chOff x="1368183" y="1020061"/>
              <a:chExt cx="6037431" cy="5112966"/>
            </a:xfrm>
          </p:grpSpPr>
          <p:grpSp>
            <p:nvGrpSpPr>
              <p:cNvPr id="9" name="그룹 8"/>
              <p:cNvGrpSpPr/>
              <p:nvPr/>
            </p:nvGrpSpPr>
            <p:grpSpPr>
              <a:xfrm>
                <a:off x="1368183" y="1020061"/>
                <a:ext cx="6037431" cy="5056931"/>
                <a:chOff x="2644430" y="483890"/>
                <a:chExt cx="10125227" cy="8944995"/>
              </a:xfrm>
            </p:grpSpPr>
            <p:pic>
              <p:nvPicPr>
                <p:cNvPr id="12" name="그림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72485" y="1100650"/>
                  <a:ext cx="1371487" cy="1371486"/>
                </a:xfrm>
                <a:prstGeom prst="rect">
                  <a:avLst/>
                </a:prstGeom>
                <a:ln w="38100">
                  <a:solidFill>
                    <a:schemeClr val="accent6"/>
                  </a:solidFill>
                </a:ln>
              </p:spPr>
            </p:pic>
            <p:pic>
              <p:nvPicPr>
                <p:cNvPr id="13" name="그림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29836" y="1100648"/>
                  <a:ext cx="1371487" cy="1371486"/>
                </a:xfrm>
                <a:prstGeom prst="rect">
                  <a:avLst/>
                </a:prstGeom>
                <a:ln w="38100">
                  <a:solidFill>
                    <a:schemeClr val="accent6"/>
                  </a:solidFill>
                </a:ln>
              </p:spPr>
            </p:pic>
            <p:pic>
              <p:nvPicPr>
                <p:cNvPr id="14" name="그림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87186" y="1100648"/>
                  <a:ext cx="1371487" cy="1371486"/>
                </a:xfrm>
                <a:prstGeom prst="rect">
                  <a:avLst/>
                </a:prstGeom>
                <a:ln w="38100">
                  <a:solidFill>
                    <a:schemeClr val="accent6"/>
                  </a:solidFill>
                </a:ln>
              </p:spPr>
            </p:pic>
            <p:pic>
              <p:nvPicPr>
                <p:cNvPr id="15" name="그림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62909" y="1553059"/>
                  <a:ext cx="1371487" cy="1371486"/>
                </a:xfrm>
                <a:prstGeom prst="rect">
                  <a:avLst/>
                </a:prstGeom>
                <a:ln w="38100">
                  <a:solidFill>
                    <a:schemeClr val="accent2"/>
                  </a:solidFill>
                </a:ln>
              </p:spPr>
            </p:pic>
            <p:pic>
              <p:nvPicPr>
                <p:cNvPr id="16" name="그림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20261" y="1553059"/>
                  <a:ext cx="1371487" cy="1371486"/>
                </a:xfrm>
                <a:prstGeom prst="rect">
                  <a:avLst/>
                </a:prstGeom>
                <a:ln w="38100">
                  <a:solidFill>
                    <a:schemeClr val="accent2"/>
                  </a:solidFill>
                </a:ln>
              </p:spPr>
            </p:pic>
            <p:pic>
              <p:nvPicPr>
                <p:cNvPr id="17" name="그림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77610" y="1553059"/>
                  <a:ext cx="1371487" cy="1371486"/>
                </a:xfrm>
                <a:prstGeom prst="rect">
                  <a:avLst/>
                </a:prstGeom>
                <a:ln w="38100">
                  <a:solidFill>
                    <a:schemeClr val="accent2"/>
                  </a:solidFill>
                </a:ln>
              </p:spPr>
            </p:pic>
            <p:pic>
              <p:nvPicPr>
                <p:cNvPr id="18" name="그림 1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953336" y="2019728"/>
                  <a:ext cx="1371487" cy="1371486"/>
                </a:xfrm>
                <a:prstGeom prst="rect">
                  <a:avLst/>
                </a:prstGeom>
                <a:ln w="38100">
                  <a:solidFill>
                    <a:srgbClr val="FF0000"/>
                  </a:solidFill>
                </a:ln>
              </p:spPr>
            </p:pic>
            <p:pic>
              <p:nvPicPr>
                <p:cNvPr id="19" name="그림 1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10685" y="2019726"/>
                  <a:ext cx="1371487" cy="1371486"/>
                </a:xfrm>
                <a:prstGeom prst="rect">
                  <a:avLst/>
                </a:prstGeom>
                <a:ln w="38100">
                  <a:solidFill>
                    <a:srgbClr val="FF0000"/>
                  </a:solidFill>
                </a:ln>
              </p:spPr>
            </p:pic>
            <p:pic>
              <p:nvPicPr>
                <p:cNvPr id="20" name="그림 1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68035" y="2019726"/>
                  <a:ext cx="1371487" cy="1371486"/>
                </a:xfrm>
                <a:prstGeom prst="rect">
                  <a:avLst/>
                </a:prstGeom>
                <a:ln w="38100">
                  <a:solidFill>
                    <a:srgbClr val="FF0000"/>
                  </a:solidFill>
                </a:ln>
              </p:spPr>
            </p:pic>
            <p:cxnSp>
              <p:nvCxnSpPr>
                <p:cNvPr id="21" name="직선 연결선 20"/>
                <p:cNvCxnSpPr/>
                <p:nvPr/>
              </p:nvCxnSpPr>
              <p:spPr>
                <a:xfrm>
                  <a:off x="8838575" y="2299271"/>
                  <a:ext cx="514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8838575" y="2021325"/>
                  <a:ext cx="5143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a:off x="8838575" y="1770968"/>
                  <a:ext cx="5143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406524" y="1481744"/>
                  <a:ext cx="3363133" cy="1143268"/>
                </a:xfrm>
                <a:prstGeom prst="rect">
                  <a:avLst/>
                </a:prstGeom>
                <a:noFill/>
              </p:spPr>
              <p:txBody>
                <a:bodyPr wrap="square" rtlCol="0">
                  <a:spAutoFit/>
                </a:bodyPr>
                <a:lstStyle/>
                <a:p>
                  <a:r>
                    <a:rPr lang="en-US" altLang="ko-KR" sz="1200" dirty="0">
                      <a:latin typeface="Helvetica" panose="020B0604020202020204" pitchFamily="34" charset="0"/>
                      <a:cs typeface="Helvetica" panose="020B0604020202020204" pitchFamily="34" charset="0"/>
                    </a:rPr>
                    <a:t>Ch08 (6.3 ㎛, 350 </a:t>
                  </a:r>
                  <a:r>
                    <a:rPr lang="en-US" altLang="ko-KR" sz="1200" dirty="0" err="1">
                      <a:latin typeface="Helvetica" panose="020B0604020202020204" pitchFamily="34" charset="0"/>
                      <a:cs typeface="Helvetica" panose="020B0604020202020204" pitchFamily="34" charset="0"/>
                    </a:rPr>
                    <a:t>hPa</a:t>
                  </a:r>
                  <a:r>
                    <a:rPr lang="en-US" altLang="ko-KR" sz="1200" dirty="0">
                      <a:latin typeface="Helvetica" panose="020B0604020202020204" pitchFamily="34" charset="0"/>
                      <a:cs typeface="Helvetica" panose="020B0604020202020204" pitchFamily="34" charset="0"/>
                    </a:rPr>
                    <a:t>)</a:t>
                  </a:r>
                </a:p>
                <a:p>
                  <a:r>
                    <a:rPr lang="en-US" altLang="ko-KR" sz="1200" dirty="0">
                      <a:latin typeface="Helvetica" panose="020B0604020202020204" pitchFamily="34" charset="0"/>
                      <a:cs typeface="Helvetica" panose="020B0604020202020204" pitchFamily="34" charset="0"/>
                    </a:rPr>
                    <a:t>Ch09 (6.9 ㎛, 450 </a:t>
                  </a:r>
                  <a:r>
                    <a:rPr lang="en-US" altLang="ko-KR" sz="1200" dirty="0" err="1">
                      <a:latin typeface="Helvetica" panose="020B0604020202020204" pitchFamily="34" charset="0"/>
                      <a:cs typeface="Helvetica" panose="020B0604020202020204" pitchFamily="34" charset="0"/>
                    </a:rPr>
                    <a:t>hPa</a:t>
                  </a:r>
                  <a:r>
                    <a:rPr lang="en-US" altLang="ko-KR" sz="1200" dirty="0">
                      <a:latin typeface="Helvetica" panose="020B0604020202020204" pitchFamily="34" charset="0"/>
                      <a:cs typeface="Helvetica" panose="020B0604020202020204" pitchFamily="34" charset="0"/>
                    </a:rPr>
                    <a:t>)</a:t>
                  </a:r>
                </a:p>
                <a:p>
                  <a:r>
                    <a:rPr lang="en-US" altLang="ko-KR" sz="1200" dirty="0">
                      <a:latin typeface="Helvetica" panose="020B0604020202020204" pitchFamily="34" charset="0"/>
                      <a:cs typeface="Helvetica" panose="020B0604020202020204" pitchFamily="34" charset="0"/>
                    </a:rPr>
                    <a:t>Ch10 (7.3 ㎛, 600 </a:t>
                  </a:r>
                  <a:r>
                    <a:rPr lang="en-US" altLang="ko-KR" sz="1200" dirty="0" err="1">
                      <a:latin typeface="Helvetica" panose="020B0604020202020204" pitchFamily="34" charset="0"/>
                      <a:cs typeface="Helvetica" panose="020B0604020202020204" pitchFamily="34" charset="0"/>
                    </a:rPr>
                    <a:t>hPa</a:t>
                  </a:r>
                  <a:r>
                    <a:rPr lang="en-US" altLang="ko-KR" sz="1200" dirty="0">
                      <a:latin typeface="Helvetica" panose="020B0604020202020204" pitchFamily="34" charset="0"/>
                      <a:cs typeface="Helvetica" panose="020B0604020202020204" pitchFamily="34" charset="0"/>
                    </a:rPr>
                    <a:t>)</a:t>
                  </a:r>
                  <a:endParaRPr lang="ko-KR" altLang="en-US" sz="1200" dirty="0">
                    <a:latin typeface="Helvetica" panose="020B0604020202020204" pitchFamily="34" charset="0"/>
                    <a:cs typeface="Helvetica" panose="020B0604020202020204" pitchFamily="34" charset="0"/>
                  </a:endParaRPr>
                </a:p>
              </p:txBody>
            </p:sp>
            <p:sp>
              <p:nvSpPr>
                <p:cNvPr id="25" name="원호 24"/>
                <p:cNvSpPr/>
                <p:nvPr/>
              </p:nvSpPr>
              <p:spPr>
                <a:xfrm>
                  <a:off x="4601160" y="871220"/>
                  <a:ext cx="1371487" cy="430339"/>
                </a:xfrm>
                <a:prstGeom prst="arc">
                  <a:avLst>
                    <a:gd name="adj1" fmla="val 10786471"/>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a:latin typeface="Helvetica" panose="020B0604020202020204" pitchFamily="34" charset="0"/>
                    <a:cs typeface="Helvetica" panose="020B0604020202020204" pitchFamily="34" charset="0"/>
                  </a:endParaRPr>
                </a:p>
              </p:txBody>
            </p:sp>
            <p:sp>
              <p:nvSpPr>
                <p:cNvPr id="26" name="TextBox 25"/>
                <p:cNvSpPr txBox="1"/>
                <p:nvPr/>
              </p:nvSpPr>
              <p:spPr>
                <a:xfrm>
                  <a:off x="5181280" y="483890"/>
                  <a:ext cx="1403861" cy="489972"/>
                </a:xfrm>
                <a:prstGeom prst="rect">
                  <a:avLst/>
                </a:prstGeom>
                <a:noFill/>
              </p:spPr>
              <p:txBody>
                <a:bodyPr wrap="none" rtlCol="0">
                  <a:spAutoFit/>
                </a:bodyPr>
                <a:lstStyle/>
                <a:p>
                  <a:r>
                    <a:rPr lang="el-GR" altLang="ko-KR" sz="1200" dirty="0">
                      <a:latin typeface="Helvetica" panose="020B0604020202020204" pitchFamily="34" charset="0"/>
                      <a:cs typeface="Helvetica" panose="020B0604020202020204" pitchFamily="34" charset="0"/>
                    </a:rPr>
                    <a:t>Δ</a:t>
                  </a:r>
                  <a:r>
                    <a:rPr lang="en-US" altLang="ko-KR" sz="1200" dirty="0">
                      <a:latin typeface="Helvetica" panose="020B0604020202020204" pitchFamily="34" charset="0"/>
                      <a:cs typeface="Helvetica" panose="020B0604020202020204" pitchFamily="34" charset="0"/>
                    </a:rPr>
                    <a:t>t=10min</a:t>
                  </a:r>
                  <a:endParaRPr lang="ko-KR" altLang="en-US" sz="1200" dirty="0">
                    <a:latin typeface="Helvetica" panose="020B0604020202020204" pitchFamily="34" charset="0"/>
                    <a:cs typeface="Helvetica" panose="020B0604020202020204" pitchFamily="34" charset="0"/>
                  </a:endParaRPr>
                </a:p>
              </p:txBody>
            </p:sp>
            <p:sp>
              <p:nvSpPr>
                <p:cNvPr id="27" name="TextBox 26"/>
                <p:cNvSpPr txBox="1"/>
                <p:nvPr/>
              </p:nvSpPr>
              <p:spPr>
                <a:xfrm>
                  <a:off x="2644430" y="3408188"/>
                  <a:ext cx="5814243" cy="489972"/>
                </a:xfrm>
                <a:prstGeom prst="rect">
                  <a:avLst/>
                </a:prstGeom>
                <a:noFill/>
              </p:spPr>
              <p:txBody>
                <a:bodyPr wrap="square" rtlCol="0">
                  <a:spAutoFit/>
                </a:bodyPr>
                <a:lstStyle/>
                <a:p>
                  <a:r>
                    <a:rPr lang="en-US" altLang="ko-KR" sz="1200" b="1" dirty="0">
                      <a:latin typeface="Helvetica" panose="020B0604020202020204" pitchFamily="34" charset="0"/>
                      <a:cs typeface="Helvetica" panose="020B0604020202020204" pitchFamily="34" charset="0"/>
                    </a:rPr>
                    <a:t>        t-2</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t- </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a:t>
                  </a:r>
                  <a:r>
                    <a:rPr lang="en-US" altLang="ko-KR" sz="1200" b="1" dirty="0" err="1">
                      <a:latin typeface="Helvetica" panose="020B0604020202020204" pitchFamily="34" charset="0"/>
                      <a:cs typeface="Helvetica" panose="020B0604020202020204" pitchFamily="34" charset="0"/>
                    </a:rPr>
                    <a:t>t</a:t>
                  </a:r>
                  <a:endParaRPr lang="ko-KR" altLang="en-US" sz="1200" b="1" dirty="0">
                    <a:latin typeface="Helvetica" panose="020B0604020202020204" pitchFamily="34" charset="0"/>
                    <a:cs typeface="Helvetica" panose="020B0604020202020204" pitchFamily="34" charset="0"/>
                  </a:endParaRPr>
                </a:p>
              </p:txBody>
            </p:sp>
            <p:cxnSp>
              <p:nvCxnSpPr>
                <p:cNvPr id="28" name="직선 화살표 연결선 27"/>
                <p:cNvCxnSpPr/>
                <p:nvPr/>
              </p:nvCxnSpPr>
              <p:spPr>
                <a:xfrm>
                  <a:off x="8209076" y="4784970"/>
                  <a:ext cx="114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a:off x="8209076" y="6908484"/>
                  <a:ext cx="114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8209076" y="8855606"/>
                  <a:ext cx="1143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그림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29052" y="4207339"/>
                  <a:ext cx="1371600" cy="1371600"/>
                </a:xfrm>
                <a:prstGeom prst="rect">
                  <a:avLst/>
                </a:prstGeom>
                <a:ln w="38100">
                  <a:solidFill>
                    <a:schemeClr val="accent6"/>
                  </a:solidFill>
                </a:ln>
              </p:spPr>
            </p:pic>
            <p:pic>
              <p:nvPicPr>
                <p:cNvPr id="32" name="그림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42754" y="4207173"/>
                  <a:ext cx="1371600" cy="1371600"/>
                </a:xfrm>
                <a:prstGeom prst="rect">
                  <a:avLst/>
                </a:prstGeom>
                <a:ln w="38100">
                  <a:solidFill>
                    <a:schemeClr val="accent6"/>
                  </a:solidFill>
                </a:ln>
              </p:spPr>
            </p:pic>
            <p:pic>
              <p:nvPicPr>
                <p:cNvPr id="33" name="그림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56456" y="4207173"/>
                  <a:ext cx="1371600" cy="1371600"/>
                </a:xfrm>
                <a:prstGeom prst="rect">
                  <a:avLst/>
                </a:prstGeom>
                <a:ln w="38100">
                  <a:solidFill>
                    <a:schemeClr val="accent6"/>
                  </a:solidFill>
                </a:ln>
              </p:spPr>
            </p:pic>
            <p:pic>
              <p:nvPicPr>
                <p:cNvPr id="34" name="그림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27520" y="6132632"/>
                  <a:ext cx="1371600" cy="1371600"/>
                </a:xfrm>
                <a:prstGeom prst="rect">
                  <a:avLst/>
                </a:prstGeom>
                <a:ln w="38100">
                  <a:solidFill>
                    <a:schemeClr val="accent2"/>
                  </a:solidFill>
                </a:ln>
              </p:spPr>
            </p:pic>
            <p:pic>
              <p:nvPicPr>
                <p:cNvPr id="35" name="그림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35612" y="6131246"/>
                  <a:ext cx="1371600" cy="1371600"/>
                </a:xfrm>
                <a:prstGeom prst="rect">
                  <a:avLst/>
                </a:prstGeom>
                <a:ln w="38100">
                  <a:solidFill>
                    <a:schemeClr val="accent2"/>
                  </a:solidFill>
                </a:ln>
              </p:spPr>
            </p:pic>
            <p:pic>
              <p:nvPicPr>
                <p:cNvPr id="36" name="그림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4924" y="6131246"/>
                  <a:ext cx="1371600" cy="1371600"/>
                </a:xfrm>
                <a:prstGeom prst="rect">
                  <a:avLst/>
                </a:prstGeom>
                <a:ln w="38100">
                  <a:solidFill>
                    <a:schemeClr val="accent2"/>
                  </a:solidFill>
                </a:ln>
              </p:spPr>
            </p:pic>
            <p:pic>
              <p:nvPicPr>
                <p:cNvPr id="37" name="그림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27520" y="8057285"/>
                  <a:ext cx="1371600" cy="1371600"/>
                </a:xfrm>
                <a:prstGeom prst="rect">
                  <a:avLst/>
                </a:prstGeom>
                <a:ln w="38100">
                  <a:solidFill>
                    <a:srgbClr val="FF0000"/>
                  </a:solidFill>
                </a:ln>
              </p:spPr>
            </p:pic>
            <p:pic>
              <p:nvPicPr>
                <p:cNvPr id="38" name="그림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35612" y="8057285"/>
                  <a:ext cx="1371600" cy="1371600"/>
                </a:xfrm>
                <a:prstGeom prst="rect">
                  <a:avLst/>
                </a:prstGeom>
                <a:ln w="38100">
                  <a:solidFill>
                    <a:srgbClr val="FF0000"/>
                  </a:solidFill>
                </a:ln>
              </p:spPr>
            </p:pic>
            <p:pic>
              <p:nvPicPr>
                <p:cNvPr id="39" name="그림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67518" y="8057285"/>
                  <a:ext cx="1371600" cy="1371600"/>
                </a:xfrm>
                <a:prstGeom prst="rect">
                  <a:avLst/>
                </a:prstGeom>
                <a:ln w="38100">
                  <a:solidFill>
                    <a:srgbClr val="FF0000"/>
                  </a:solidFill>
                </a:ln>
              </p:spPr>
            </p:pic>
            <p:sp>
              <p:nvSpPr>
                <p:cNvPr id="44" name="TextBox 43"/>
                <p:cNvSpPr txBox="1"/>
                <p:nvPr/>
              </p:nvSpPr>
              <p:spPr>
                <a:xfrm>
                  <a:off x="9595046" y="3521961"/>
                  <a:ext cx="2214991" cy="489972"/>
                </a:xfrm>
                <a:prstGeom prst="rect">
                  <a:avLst/>
                </a:prstGeom>
                <a:noFill/>
              </p:spPr>
              <p:txBody>
                <a:bodyPr wrap="none" rtlCol="0">
                  <a:spAutoFit/>
                </a:bodyPr>
                <a:lstStyle/>
                <a:p>
                  <a:r>
                    <a:rPr lang="en-US" altLang="ko-KR" sz="1200" dirty="0">
                      <a:latin typeface="Helvetica" panose="020B0604020202020204" pitchFamily="34" charset="0"/>
                      <a:cs typeface="Helvetica" panose="020B0604020202020204" pitchFamily="34" charset="0"/>
                    </a:rPr>
                    <a:t>Forecasted AMV</a:t>
                  </a:r>
                  <a:endParaRPr lang="ko-KR" altLang="en-US" sz="1200" dirty="0">
                    <a:latin typeface="Helvetica" panose="020B0604020202020204" pitchFamily="34" charset="0"/>
                    <a:cs typeface="Helvetica" panose="020B0604020202020204" pitchFamily="34" charset="0"/>
                  </a:endParaRPr>
                </a:p>
              </p:txBody>
            </p:sp>
          </p:grpSp>
          <p:pic>
            <p:nvPicPr>
              <p:cNvPr id="52" name="그림 51"/>
              <p:cNvPicPr>
                <a:picLocks noChangeAspect="1"/>
              </p:cNvPicPr>
              <p:nvPr/>
            </p:nvPicPr>
            <p:blipFill rotWithShape="1">
              <a:blip r:embed="rId21" cstate="hqprint">
                <a:extLst>
                  <a:ext uri="{28A0092B-C50C-407E-A947-70E740481C1C}">
                    <a14:useLocalDpi xmlns:a14="http://schemas.microsoft.com/office/drawing/2010/main" val="0"/>
                  </a:ext>
                </a:extLst>
              </a:blip>
              <a:srcRect l="22947" t="11534" r="20378" b="8726"/>
              <a:stretch/>
            </p:blipFill>
            <p:spPr>
              <a:xfrm>
                <a:off x="5497979" y="3058656"/>
                <a:ext cx="1245861" cy="895614"/>
              </a:xfrm>
              <a:prstGeom prst="rect">
                <a:avLst/>
              </a:prstGeom>
            </p:spPr>
          </p:pic>
          <p:pic>
            <p:nvPicPr>
              <p:cNvPr id="53" name="그림 52"/>
              <p:cNvPicPr>
                <a:picLocks noChangeAspect="1"/>
              </p:cNvPicPr>
              <p:nvPr/>
            </p:nvPicPr>
            <p:blipFill rotWithShape="1">
              <a:blip r:embed="rId21" cstate="hqprint">
                <a:extLst>
                  <a:ext uri="{28A0092B-C50C-407E-A947-70E740481C1C}">
                    <a14:useLocalDpi xmlns:a14="http://schemas.microsoft.com/office/drawing/2010/main" val="0"/>
                  </a:ext>
                </a:extLst>
              </a:blip>
              <a:srcRect l="22947" t="11534" r="20378" b="8726"/>
              <a:stretch/>
            </p:blipFill>
            <p:spPr>
              <a:xfrm>
                <a:off x="5492832" y="4159236"/>
                <a:ext cx="1245861" cy="895614"/>
              </a:xfrm>
              <a:prstGeom prst="rect">
                <a:avLst/>
              </a:prstGeom>
            </p:spPr>
          </p:pic>
          <p:pic>
            <p:nvPicPr>
              <p:cNvPr id="54" name="그림 53"/>
              <p:cNvPicPr>
                <a:picLocks noChangeAspect="1"/>
              </p:cNvPicPr>
              <p:nvPr/>
            </p:nvPicPr>
            <p:blipFill rotWithShape="1">
              <a:blip r:embed="rId21" cstate="hqprint">
                <a:extLst>
                  <a:ext uri="{28A0092B-C50C-407E-A947-70E740481C1C}">
                    <a14:useLocalDpi xmlns:a14="http://schemas.microsoft.com/office/drawing/2010/main" val="0"/>
                  </a:ext>
                </a:extLst>
              </a:blip>
              <a:srcRect l="22947" t="11534" r="20378" b="8726"/>
              <a:stretch/>
            </p:blipFill>
            <p:spPr>
              <a:xfrm>
                <a:off x="5491044" y="5237413"/>
                <a:ext cx="1245861" cy="895614"/>
              </a:xfrm>
              <a:prstGeom prst="rect">
                <a:avLst/>
              </a:prstGeom>
            </p:spPr>
          </p:pic>
        </p:grpSp>
        <p:sp>
          <p:nvSpPr>
            <p:cNvPr id="48" name="TextBox 47"/>
            <p:cNvSpPr txBox="1"/>
            <p:nvPr/>
          </p:nvSpPr>
          <p:spPr>
            <a:xfrm>
              <a:off x="681749" y="6099182"/>
              <a:ext cx="6575262" cy="276999"/>
            </a:xfrm>
            <a:prstGeom prst="rect">
              <a:avLst/>
            </a:prstGeom>
            <a:noFill/>
          </p:spPr>
          <p:txBody>
            <a:bodyPr wrap="square" rtlCol="0">
              <a:spAutoFit/>
            </a:bodyPr>
            <a:lstStyle/>
            <a:p>
              <a:r>
                <a:rPr lang="en-US" altLang="ko-KR" sz="1200" b="1" dirty="0">
                  <a:latin typeface="Helvetica" panose="020B0604020202020204" pitchFamily="34" charset="0"/>
                  <a:cs typeface="Helvetica" panose="020B0604020202020204" pitchFamily="34" charset="0"/>
                </a:rPr>
                <a:t>        t-2</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t- </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a:t>
              </a:r>
              <a:r>
                <a:rPr lang="en-US" altLang="ko-KR" sz="1200" b="1" dirty="0" err="1">
                  <a:latin typeface="Helvetica" panose="020B0604020202020204" pitchFamily="34" charset="0"/>
                  <a:cs typeface="Helvetica" panose="020B0604020202020204" pitchFamily="34" charset="0"/>
                </a:rPr>
                <a:t>t</a:t>
              </a:r>
              <a:r>
                <a:rPr lang="en-US" altLang="ko-KR" sz="1200" b="1" dirty="0">
                  <a:latin typeface="Helvetica" panose="020B0604020202020204" pitchFamily="34" charset="0"/>
                  <a:cs typeface="Helvetica" panose="020B0604020202020204" pitchFamily="34" charset="0"/>
                </a:rPr>
                <a:t>                                               </a:t>
              </a:r>
              <a:r>
                <a:rPr lang="en-US" altLang="ko-KR" sz="1200" b="1" dirty="0" err="1">
                  <a:latin typeface="Helvetica" panose="020B0604020202020204" pitchFamily="34" charset="0"/>
                  <a:cs typeface="Helvetica" panose="020B0604020202020204" pitchFamily="34" charset="0"/>
                </a:rPr>
                <a:t>t</a:t>
              </a:r>
              <a:r>
                <a:rPr lang="en-US" altLang="ko-KR" sz="1200" b="1" dirty="0">
                  <a:latin typeface="Helvetica" panose="020B0604020202020204" pitchFamily="34" charset="0"/>
                  <a:cs typeface="Helvetica" panose="020B0604020202020204" pitchFamily="34" charset="0"/>
                </a:rPr>
                <a:t>+ </a:t>
              </a:r>
              <a:r>
                <a:rPr lang="el-GR" altLang="ko-KR" sz="1200" b="1" dirty="0">
                  <a:latin typeface="Helvetica" panose="020B0604020202020204" pitchFamily="34" charset="0"/>
                  <a:cs typeface="Helvetica" panose="020B0604020202020204" pitchFamily="34" charset="0"/>
                </a:rPr>
                <a:t>Δ</a:t>
              </a:r>
              <a:r>
                <a:rPr lang="en-US" altLang="ko-KR" sz="1200" b="1" dirty="0">
                  <a:latin typeface="Helvetica" panose="020B0604020202020204" pitchFamily="34" charset="0"/>
                  <a:cs typeface="Helvetica" panose="020B0604020202020204" pitchFamily="34" charset="0"/>
                </a:rPr>
                <a:t>t                                 </a:t>
              </a:r>
              <a:endParaRPr lang="ko-KR" altLang="en-US" sz="1200" b="1"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219562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a:grpSpLocks noChangeAspect="1"/>
          </p:cNvGrpSpPr>
          <p:nvPr/>
        </p:nvGrpSpPr>
        <p:grpSpPr>
          <a:xfrm>
            <a:off x="680659" y="3805317"/>
            <a:ext cx="3531504" cy="2766898"/>
            <a:chOff x="3793309" y="1718737"/>
            <a:chExt cx="4136269" cy="3240726"/>
          </a:xfrm>
        </p:grpSpPr>
        <p:pic>
          <p:nvPicPr>
            <p:cNvPr id="23" name="그림 22"/>
            <p:cNvPicPr>
              <a:picLocks noChangeAspect="1"/>
            </p:cNvPicPr>
            <p:nvPr/>
          </p:nvPicPr>
          <p:blipFill rotWithShape="1">
            <a:blip r:embed="rId2">
              <a:extLst>
                <a:ext uri="{28A0092B-C50C-407E-A947-70E740481C1C}">
                  <a14:useLocalDpi xmlns:a14="http://schemas.microsoft.com/office/drawing/2010/main" val="0"/>
                </a:ext>
              </a:extLst>
            </a:blip>
            <a:srcRect l="20088" r="14685"/>
            <a:stretch/>
          </p:blipFill>
          <p:spPr>
            <a:xfrm>
              <a:off x="3793309" y="1719463"/>
              <a:ext cx="4136269" cy="3240000"/>
            </a:xfrm>
            <a:prstGeom prst="rect">
              <a:avLst/>
            </a:prstGeom>
          </p:spPr>
        </p:pic>
        <p:pic>
          <p:nvPicPr>
            <p:cNvPr id="27" name="그림 26"/>
            <p:cNvPicPr>
              <a:picLocks noChangeAspect="1"/>
            </p:cNvPicPr>
            <p:nvPr/>
          </p:nvPicPr>
          <p:blipFill rotWithShape="1">
            <a:blip r:embed="rId3">
              <a:extLst>
                <a:ext uri="{28A0092B-C50C-407E-A947-70E740481C1C}">
                  <a14:useLocalDpi xmlns:a14="http://schemas.microsoft.com/office/drawing/2010/main" val="0"/>
                </a:ext>
              </a:extLst>
            </a:blip>
            <a:srcRect l="20652" r="15023" b="88394"/>
            <a:stretch/>
          </p:blipFill>
          <p:spPr>
            <a:xfrm>
              <a:off x="3850558" y="1718737"/>
              <a:ext cx="4079020" cy="376037"/>
            </a:xfrm>
            <a:prstGeom prst="rect">
              <a:avLst/>
            </a:prstGeom>
          </p:spPr>
        </p:pic>
      </p:grpSp>
      <p:grpSp>
        <p:nvGrpSpPr>
          <p:cNvPr id="7" name="그룹 6"/>
          <p:cNvGrpSpPr/>
          <p:nvPr/>
        </p:nvGrpSpPr>
        <p:grpSpPr>
          <a:xfrm>
            <a:off x="569827" y="1336828"/>
            <a:ext cx="3315330" cy="2259307"/>
            <a:chOff x="636329" y="1070543"/>
            <a:chExt cx="3315330" cy="2259307"/>
          </a:xfrm>
        </p:grpSpPr>
        <p:pic>
          <p:nvPicPr>
            <p:cNvPr id="22" name="그림 21"/>
            <p:cNvPicPr>
              <a:picLocks noChangeAspect="1"/>
            </p:cNvPicPr>
            <p:nvPr/>
          </p:nvPicPr>
          <p:blipFill rotWithShape="1">
            <a:blip r:embed="rId4" cstate="hqprint">
              <a:extLst>
                <a:ext uri="{28A0092B-C50C-407E-A947-70E740481C1C}">
                  <a14:useLocalDpi xmlns:a14="http://schemas.microsoft.com/office/drawing/2010/main" val="0"/>
                </a:ext>
              </a:extLst>
            </a:blip>
            <a:srcRect l="37404" t="9274" r="47615" b="85106"/>
            <a:stretch/>
          </p:blipFill>
          <p:spPr>
            <a:xfrm>
              <a:off x="2116331" y="1070543"/>
              <a:ext cx="571500" cy="171449"/>
            </a:xfrm>
            <a:prstGeom prst="rect">
              <a:avLst/>
            </a:prstGeom>
          </p:spPr>
        </p:pic>
        <p:pic>
          <p:nvPicPr>
            <p:cNvPr id="29" name="그림 28"/>
            <p:cNvPicPr>
              <a:picLocks noChangeAspect="1"/>
            </p:cNvPicPr>
            <p:nvPr/>
          </p:nvPicPr>
          <p:blipFill rotWithShape="1">
            <a:blip r:embed="rId4" cstate="hqprint">
              <a:extLst>
                <a:ext uri="{28A0092B-C50C-407E-A947-70E740481C1C}">
                  <a14:useLocalDpi xmlns:a14="http://schemas.microsoft.com/office/drawing/2010/main" val="0"/>
                </a:ext>
              </a:extLst>
            </a:blip>
            <a:srcRect l="4980" t="15517" r="8114" b="15695"/>
            <a:stretch/>
          </p:blipFill>
          <p:spPr>
            <a:xfrm>
              <a:off x="636329" y="1230751"/>
              <a:ext cx="3315330" cy="2099099"/>
            </a:xfrm>
            <a:prstGeom prst="rect">
              <a:avLst/>
            </a:prstGeom>
          </p:spPr>
        </p:pic>
      </p:grpSp>
      <p:grpSp>
        <p:nvGrpSpPr>
          <p:cNvPr id="2" name="그룹 1"/>
          <p:cNvGrpSpPr>
            <a:grpSpLocks noChangeAspect="1"/>
          </p:cNvGrpSpPr>
          <p:nvPr/>
        </p:nvGrpSpPr>
        <p:grpSpPr>
          <a:xfrm>
            <a:off x="4415215" y="3805316"/>
            <a:ext cx="3531504" cy="2766279"/>
            <a:chOff x="7902219" y="1719463"/>
            <a:chExt cx="4136269" cy="3240000"/>
          </a:xfrm>
        </p:grpSpPr>
        <p:pic>
          <p:nvPicPr>
            <p:cNvPr id="24" name="그림 23"/>
            <p:cNvPicPr>
              <a:picLocks noChangeAspect="1"/>
            </p:cNvPicPr>
            <p:nvPr/>
          </p:nvPicPr>
          <p:blipFill rotWithShape="1">
            <a:blip r:embed="rId3">
              <a:extLst>
                <a:ext uri="{28A0092B-C50C-407E-A947-70E740481C1C}">
                  <a14:useLocalDpi xmlns:a14="http://schemas.microsoft.com/office/drawing/2010/main" val="0"/>
                </a:ext>
              </a:extLst>
            </a:blip>
            <a:srcRect l="20652" r="15023"/>
            <a:stretch/>
          </p:blipFill>
          <p:spPr>
            <a:xfrm>
              <a:off x="7959468" y="1719463"/>
              <a:ext cx="4079020" cy="3240000"/>
            </a:xfrm>
            <a:prstGeom prst="rect">
              <a:avLst/>
            </a:prstGeom>
          </p:spPr>
        </p:pic>
        <p:pic>
          <p:nvPicPr>
            <p:cNvPr id="26" name="그림 25"/>
            <p:cNvPicPr>
              <a:picLocks noChangeAspect="1"/>
            </p:cNvPicPr>
            <p:nvPr/>
          </p:nvPicPr>
          <p:blipFill rotWithShape="1">
            <a:blip r:embed="rId2">
              <a:extLst>
                <a:ext uri="{28A0092B-C50C-407E-A947-70E740481C1C}">
                  <a14:useLocalDpi xmlns:a14="http://schemas.microsoft.com/office/drawing/2010/main" val="0"/>
                </a:ext>
              </a:extLst>
            </a:blip>
            <a:srcRect l="20088" r="14685" b="88453"/>
            <a:stretch/>
          </p:blipFill>
          <p:spPr>
            <a:xfrm>
              <a:off x="7902219" y="1720652"/>
              <a:ext cx="4136269" cy="374122"/>
            </a:xfrm>
            <a:prstGeom prst="rect">
              <a:avLst/>
            </a:prstGeom>
          </p:spPr>
        </p:pic>
      </p:grpSp>
      <p:pic>
        <p:nvPicPr>
          <p:cNvPr id="25" name="그림 24"/>
          <p:cNvPicPr>
            <a:picLocks noChangeAspect="1"/>
          </p:cNvPicPr>
          <p:nvPr/>
        </p:nvPicPr>
        <p:blipFill rotWithShape="1">
          <a:blip r:embed="rId5">
            <a:extLst>
              <a:ext uri="{28A0092B-C50C-407E-A947-70E740481C1C}">
                <a14:useLocalDpi xmlns:a14="http://schemas.microsoft.com/office/drawing/2010/main" val="0"/>
              </a:ext>
            </a:extLst>
          </a:blip>
          <a:srcRect l="22947" t="8666" r="20378" b="8726"/>
          <a:stretch/>
        </p:blipFill>
        <p:spPr>
          <a:xfrm>
            <a:off x="4464094" y="1358854"/>
            <a:ext cx="3068511" cy="2285189"/>
          </a:xfrm>
          <a:prstGeom prst="rect">
            <a:avLst/>
          </a:prstGeom>
        </p:spPr>
      </p:pic>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21</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03. Results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8" name="오각형 27"/>
          <p:cNvSpPr/>
          <p:nvPr/>
        </p:nvSpPr>
        <p:spPr>
          <a:xfrm>
            <a:off x="9703202" y="147357"/>
            <a:ext cx="2036619" cy="669018"/>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#2</a:t>
            </a:r>
          </a:p>
          <a:p>
            <a:pPr algn="ctr"/>
            <a:r>
              <a:rPr lang="en-US" altLang="ko-KR" b="1" dirty="0">
                <a:latin typeface="Helvetica" panose="020B0604020202020204" pitchFamily="34" charset="0"/>
                <a:cs typeface="Helvetica" panose="020B0604020202020204" pitchFamily="34" charset="0"/>
              </a:rPr>
              <a:t>Forecasting</a:t>
            </a:r>
          </a:p>
        </p:txBody>
      </p:sp>
      <p:sp>
        <p:nvSpPr>
          <p:cNvPr id="19" name="직사각형 18"/>
          <p:cNvSpPr/>
          <p:nvPr/>
        </p:nvSpPr>
        <p:spPr>
          <a:xfrm>
            <a:off x="362250" y="1018692"/>
            <a:ext cx="3946658" cy="307777"/>
          </a:xfrm>
          <a:prstGeom prst="rect">
            <a:avLst/>
          </a:prstGeom>
        </p:spPr>
        <p:txBody>
          <a:bodyPr wrap="none">
            <a:spAutoFit/>
          </a:bodyPr>
          <a:lstStyle/>
          <a:p>
            <a:r>
              <a:rPr lang="en-US" altLang="ko-KR" sz="1400" dirty="0">
                <a:latin typeface="Helvetica" panose="020B0604020202020204" pitchFamily="34" charset="0"/>
                <a:cs typeface="Helvetica" panose="020B0604020202020204" pitchFamily="34" charset="0"/>
              </a:rPr>
              <a:t>(A) Brightness temperature of Water vapor data</a:t>
            </a:r>
          </a:p>
        </p:txBody>
      </p:sp>
      <p:sp>
        <p:nvSpPr>
          <p:cNvPr id="30" name="직사각형 29"/>
          <p:cNvSpPr/>
          <p:nvPr/>
        </p:nvSpPr>
        <p:spPr>
          <a:xfrm>
            <a:off x="8166128" y="2425848"/>
            <a:ext cx="3665700" cy="1015663"/>
          </a:xfrm>
          <a:prstGeom prst="rect">
            <a:avLst/>
          </a:prstGeom>
        </p:spPr>
        <p:txBody>
          <a:bodyPr wrap="square">
            <a:spAutoFit/>
          </a:bodyPr>
          <a:lstStyle/>
          <a:p>
            <a:r>
              <a:rPr lang="ko-KR" altLang="en-US" sz="2000" b="1" dirty="0"/>
              <a:t>✔ </a:t>
            </a:r>
            <a:r>
              <a:rPr lang="en-US" altLang="ko-KR" sz="2000" dirty="0">
                <a:latin typeface="Helvetica" panose="020B0604020202020204" pitchFamily="34" charset="0"/>
                <a:cs typeface="Helvetica" panose="020B0604020202020204" pitchFamily="34" charset="0"/>
              </a:rPr>
              <a:t>CNN wind Forecasting shows high errors </a:t>
            </a:r>
            <a:r>
              <a:rPr lang="en-US" altLang="ko-KR" sz="2000" dirty="0">
                <a:solidFill>
                  <a:srgbClr val="FF0000"/>
                </a:solidFill>
                <a:latin typeface="Helvetica" panose="020B0604020202020204" pitchFamily="34" charset="0"/>
                <a:cs typeface="Helvetica" panose="020B0604020202020204" pitchFamily="34" charset="0"/>
              </a:rPr>
              <a:t>in areas with thick water vapor layer.</a:t>
            </a:r>
            <a:endParaRPr lang="ko-KR" altLang="en-US" sz="2000" dirty="0">
              <a:solidFill>
                <a:srgbClr val="FF0000"/>
              </a:solidFill>
              <a:latin typeface="Helvetica" panose="020B0604020202020204" pitchFamily="34" charset="0"/>
              <a:cs typeface="Helvetica" panose="020B0604020202020204" pitchFamily="34" charset="0"/>
            </a:endParaRPr>
          </a:p>
        </p:txBody>
      </p:sp>
      <p:sp>
        <p:nvSpPr>
          <p:cNvPr id="31" name="직사각형 30"/>
          <p:cNvSpPr/>
          <p:nvPr/>
        </p:nvSpPr>
        <p:spPr>
          <a:xfrm>
            <a:off x="4900131" y="1031814"/>
            <a:ext cx="2196435" cy="307777"/>
          </a:xfrm>
          <a:prstGeom prst="rect">
            <a:avLst/>
          </a:prstGeom>
        </p:spPr>
        <p:txBody>
          <a:bodyPr wrap="none">
            <a:spAutoFit/>
          </a:bodyPr>
          <a:lstStyle/>
          <a:p>
            <a:r>
              <a:rPr lang="en-US" altLang="ko-KR" sz="1400" dirty="0">
                <a:latin typeface="Helvetica" panose="020B0604020202020204" pitchFamily="34" charset="0"/>
                <a:cs typeface="Helvetica" panose="020B0604020202020204" pitchFamily="34" charset="0"/>
              </a:rPr>
              <a:t>(B) Reference CNN Wind</a:t>
            </a:r>
          </a:p>
        </p:txBody>
      </p:sp>
      <p:sp>
        <p:nvSpPr>
          <p:cNvPr id="32" name="직사각형 31"/>
          <p:cNvSpPr/>
          <p:nvPr/>
        </p:nvSpPr>
        <p:spPr>
          <a:xfrm>
            <a:off x="907259" y="3765199"/>
            <a:ext cx="2640466" cy="307777"/>
          </a:xfrm>
          <a:prstGeom prst="rect">
            <a:avLst/>
          </a:prstGeom>
        </p:spPr>
        <p:txBody>
          <a:bodyPr wrap="none">
            <a:spAutoFit/>
          </a:bodyPr>
          <a:lstStyle/>
          <a:p>
            <a:r>
              <a:rPr lang="en-US" altLang="ko-KR" sz="1400" dirty="0">
                <a:latin typeface="Helvetica" panose="020B0604020202020204" pitchFamily="34" charset="0"/>
                <a:cs typeface="Helvetica" panose="020B0604020202020204" pitchFamily="34" charset="0"/>
              </a:rPr>
              <a:t>(C) 10min Prediction and Error</a:t>
            </a:r>
          </a:p>
        </p:txBody>
      </p:sp>
      <p:sp>
        <p:nvSpPr>
          <p:cNvPr id="33" name="직사각형 32"/>
          <p:cNvSpPr/>
          <p:nvPr/>
        </p:nvSpPr>
        <p:spPr>
          <a:xfrm>
            <a:off x="4692542" y="3765199"/>
            <a:ext cx="2611612" cy="307777"/>
          </a:xfrm>
          <a:prstGeom prst="rect">
            <a:avLst/>
          </a:prstGeom>
        </p:spPr>
        <p:txBody>
          <a:bodyPr wrap="none">
            <a:spAutoFit/>
          </a:bodyPr>
          <a:lstStyle/>
          <a:p>
            <a:r>
              <a:rPr lang="en-US" altLang="ko-KR" sz="1400" dirty="0">
                <a:latin typeface="Helvetica" panose="020B0604020202020204" pitchFamily="34" charset="0"/>
                <a:cs typeface="Helvetica" panose="020B0604020202020204" pitchFamily="34" charset="0"/>
              </a:rPr>
              <a:t>(D) 60min Prediction and Error</a:t>
            </a:r>
          </a:p>
        </p:txBody>
      </p:sp>
    </p:spTree>
    <p:extLst>
      <p:ext uri="{BB962C8B-B14F-4D97-AF65-F5344CB8AC3E}">
        <p14:creationId xmlns:p14="http://schemas.microsoft.com/office/powerpoint/2010/main" val="379956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22</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04. Conclusions</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7" name="오각형 6"/>
          <p:cNvSpPr/>
          <p:nvPr/>
        </p:nvSpPr>
        <p:spPr>
          <a:xfrm>
            <a:off x="535822" y="1623777"/>
            <a:ext cx="2036619" cy="66901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
        <p:nvSpPr>
          <p:cNvPr id="9" name="오각형 8"/>
          <p:cNvSpPr/>
          <p:nvPr/>
        </p:nvSpPr>
        <p:spPr>
          <a:xfrm>
            <a:off x="535822" y="4044256"/>
            <a:ext cx="2036619" cy="669018"/>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#2</a:t>
            </a:r>
          </a:p>
          <a:p>
            <a:pPr algn="ctr"/>
            <a:r>
              <a:rPr lang="en-US" altLang="ko-KR" b="1" dirty="0">
                <a:latin typeface="Helvetica" panose="020B0604020202020204" pitchFamily="34" charset="0"/>
                <a:cs typeface="Helvetica" panose="020B0604020202020204" pitchFamily="34" charset="0"/>
              </a:rPr>
              <a:t>Forecasting</a:t>
            </a:r>
          </a:p>
        </p:txBody>
      </p:sp>
      <p:sp>
        <p:nvSpPr>
          <p:cNvPr id="10" name="TextBox 9"/>
          <p:cNvSpPr txBox="1"/>
          <p:nvPr/>
        </p:nvSpPr>
        <p:spPr>
          <a:xfrm>
            <a:off x="2795101" y="1618453"/>
            <a:ext cx="9371909" cy="1754326"/>
          </a:xfrm>
          <a:prstGeom prst="rect">
            <a:avLst/>
          </a:prstGeom>
          <a:noFill/>
        </p:spPr>
        <p:txBody>
          <a:bodyPr wrap="square" rtlCol="0">
            <a:spAutoFit/>
          </a:bodyPr>
          <a:lstStyle/>
          <a:p>
            <a:r>
              <a:rPr lang="ko-KR" altLang="en-US" b="1" dirty="0"/>
              <a:t>✔</a:t>
            </a:r>
            <a:r>
              <a:rPr lang="en-US" altLang="ko-KR" b="1" dirty="0">
                <a:latin typeface="Helvetica" panose="020B0604020202020204" pitchFamily="34" charset="0"/>
                <a:cs typeface="Helvetica" panose="020B0604020202020204" pitchFamily="34" charset="0"/>
              </a:rPr>
              <a:t> Applying CNN to calculate wind vectors from satellite data shows many advantages.</a:t>
            </a:r>
          </a:p>
          <a:p>
            <a:pPr marL="342900" indent="-342900">
              <a:buAutoNum type="arabicParenR"/>
            </a:pPr>
            <a:r>
              <a:rPr lang="en-US" altLang="ko-KR" dirty="0">
                <a:latin typeface="Helvetica" panose="020B0604020202020204" pitchFamily="34" charset="0"/>
                <a:cs typeface="Helvetica" panose="020B0604020202020204" pitchFamily="34" charset="0"/>
              </a:rPr>
              <a:t>CNN wind shows better resolution than any other wind data.</a:t>
            </a:r>
          </a:p>
          <a:p>
            <a:pPr marL="342900" indent="-342900">
              <a:buAutoNum type="arabicParenR"/>
            </a:pPr>
            <a:r>
              <a:rPr lang="en-US" altLang="ko-KR" dirty="0">
                <a:latin typeface="Helvetica" panose="020B0604020202020204" pitchFamily="34" charset="0"/>
                <a:cs typeface="Helvetica" panose="020B0604020202020204" pitchFamily="34" charset="0"/>
              </a:rPr>
              <a:t>Compared to the traditional GK2A AMV algorithm, it shows particularly high accuracy tracking performance in the lower latitude.</a:t>
            </a:r>
          </a:p>
          <a:p>
            <a:pPr marL="342900" indent="-342900">
              <a:buAutoNum type="arabicParenR"/>
            </a:pPr>
            <a:r>
              <a:rPr lang="en-US" altLang="ko-KR" dirty="0">
                <a:latin typeface="Helvetica" panose="020B0604020202020204" pitchFamily="34" charset="0"/>
                <a:cs typeface="Helvetica" panose="020B0604020202020204" pitchFamily="34" charset="0"/>
              </a:rPr>
              <a:t>The tracking performance is more accurate when the wind velocity is small.</a:t>
            </a:r>
            <a:r>
              <a:rPr lang="ko-KR" altLang="en-US" dirty="0">
                <a:latin typeface="Helvetica" panose="020B0604020202020204" pitchFamily="34" charset="0"/>
                <a:cs typeface="Helvetica" panose="020B0604020202020204" pitchFamily="34" charset="0"/>
              </a:rPr>
              <a:t> </a:t>
            </a:r>
          </a:p>
        </p:txBody>
      </p:sp>
      <p:sp>
        <p:nvSpPr>
          <p:cNvPr id="12" name="TextBox 11"/>
          <p:cNvSpPr txBox="1"/>
          <p:nvPr/>
        </p:nvSpPr>
        <p:spPr>
          <a:xfrm>
            <a:off x="2795101" y="4044256"/>
            <a:ext cx="9149248" cy="1477328"/>
          </a:xfrm>
          <a:prstGeom prst="rect">
            <a:avLst/>
          </a:prstGeom>
          <a:noFill/>
        </p:spPr>
        <p:txBody>
          <a:bodyPr wrap="square" rtlCol="0">
            <a:spAutoFit/>
          </a:bodyPr>
          <a:lstStyle/>
          <a:p>
            <a:r>
              <a:rPr lang="ko-KR" altLang="en-US" b="1" dirty="0">
                <a:latin typeface="Helvetica" panose="020B0604020202020204" pitchFamily="34" charset="0"/>
                <a:cs typeface="Helvetica" panose="020B0604020202020204" pitchFamily="34" charset="0"/>
              </a:rPr>
              <a:t>✔ </a:t>
            </a:r>
            <a:r>
              <a:rPr lang="en-US" altLang="ko-KR" b="1" dirty="0">
                <a:latin typeface="Helvetica" panose="020B0604020202020204" pitchFamily="34" charset="0"/>
                <a:cs typeface="Helvetica" panose="020B0604020202020204" pitchFamily="34" charset="0"/>
              </a:rPr>
              <a:t>Forecasting the wind vectors has been attempted </a:t>
            </a:r>
            <a:r>
              <a:rPr lang="en-US" altLang="ko-KR" dirty="0">
                <a:latin typeface="Helvetica" panose="020B0604020202020204" pitchFamily="34" charset="0"/>
                <a:cs typeface="Helvetica" panose="020B0604020202020204" pitchFamily="34" charset="0"/>
              </a:rPr>
              <a:t>with pixel based wind, which</a:t>
            </a:r>
          </a:p>
          <a:p>
            <a:r>
              <a:rPr lang="en-US" altLang="ko-KR" dirty="0">
                <a:latin typeface="Helvetica" panose="020B0604020202020204" pitchFamily="34" charset="0"/>
                <a:cs typeface="Helvetica" panose="020B0604020202020204" pitchFamily="34" charset="0"/>
              </a:rPr>
              <a:t>     was impossible with traditional satellite target based algorithms.</a:t>
            </a:r>
            <a:r>
              <a:rPr lang="ko-KR" altLang="en-US" dirty="0">
                <a:latin typeface="Helvetica" panose="020B0604020202020204" pitchFamily="34" charset="0"/>
                <a:cs typeface="Helvetica" panose="020B0604020202020204" pitchFamily="34" charset="0"/>
              </a:rPr>
              <a:t> </a:t>
            </a:r>
            <a:endParaRPr lang="en-US" altLang="ko-KR" dirty="0">
              <a:latin typeface="Helvetica" panose="020B0604020202020204" pitchFamily="34" charset="0"/>
              <a:cs typeface="Helvetica" panose="020B0604020202020204" pitchFamily="34" charset="0"/>
            </a:endParaRPr>
          </a:p>
          <a:p>
            <a:r>
              <a:rPr lang="ko-KR" altLang="en-US" b="1" dirty="0">
                <a:latin typeface="Helvetica" panose="020B0604020202020204" pitchFamily="34" charset="0"/>
                <a:cs typeface="Helvetica" panose="020B0604020202020204" pitchFamily="34" charset="0"/>
              </a:rPr>
              <a:t>✔ </a:t>
            </a:r>
            <a:r>
              <a:rPr lang="en-US" altLang="ko-KR" dirty="0">
                <a:latin typeface="Helvetica" panose="020B0604020202020204" pitchFamily="34" charset="0"/>
                <a:cs typeface="Helvetica" panose="020B0604020202020204" pitchFamily="34" charset="0"/>
              </a:rPr>
              <a:t>Since the forecasting accuracy was also low at the point where the accuracy of the</a:t>
            </a:r>
          </a:p>
          <a:p>
            <a:r>
              <a:rPr lang="en-US" altLang="ko-KR" dirty="0">
                <a:latin typeface="Helvetica" panose="020B0604020202020204" pitchFamily="34" charset="0"/>
                <a:cs typeface="Helvetica" panose="020B0604020202020204" pitchFamily="34" charset="0"/>
              </a:rPr>
              <a:t>     wind calculated by CNN was low, it is expected that the forecasting accuracy will </a:t>
            </a:r>
          </a:p>
          <a:p>
            <a:r>
              <a:rPr lang="en-US" altLang="ko-KR" dirty="0">
                <a:latin typeface="Helvetica" panose="020B0604020202020204" pitchFamily="34" charset="0"/>
                <a:cs typeface="Helvetica" panose="020B0604020202020204" pitchFamily="34" charset="0"/>
              </a:rPr>
              <a:t>     spontaneously increase if the calculation accuracy can be increased.</a:t>
            </a:r>
            <a:endParaRPr lang="ko-KR" alt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17333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23</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990572-5AD2-5DEA-90C5-AD48CA1BC258}"/>
              </a:ext>
            </a:extLst>
          </p:cNvPr>
          <p:cNvSpPr txBox="1"/>
          <p:nvPr/>
        </p:nvSpPr>
        <p:spPr>
          <a:xfrm>
            <a:off x="523757" y="1282901"/>
            <a:ext cx="11144368" cy="4832092"/>
          </a:xfrm>
          <a:prstGeom prst="rect">
            <a:avLst/>
          </a:prstGeom>
          <a:noFill/>
        </p:spPr>
        <p:txBody>
          <a:bodyPr wrap="square">
            <a:spAutoFit/>
          </a:bodyPr>
          <a:lstStyle/>
          <a:p>
            <a:r>
              <a:rPr lang="en-US" altLang="ko-KR" sz="1400" b="0" i="0" dirty="0">
                <a:effectLst/>
                <a:latin typeface="Helvetica" panose="020B0604020202020204" pitchFamily="34" charset="0"/>
                <a:ea typeface="+mj-ea"/>
                <a:cs typeface="Helvetica" panose="020B0604020202020204" pitchFamily="34" charset="0"/>
              </a:rPr>
              <a:t>[1] </a:t>
            </a:r>
            <a:r>
              <a:rPr lang="en-US" altLang="ko-KR" sz="1400" dirty="0" err="1">
                <a:latin typeface="Helvetica" panose="020B0604020202020204" pitchFamily="34" charset="0"/>
                <a:cs typeface="Helvetica" panose="020B0604020202020204" pitchFamily="34" charset="0"/>
              </a:rPr>
              <a:t>Bresky</a:t>
            </a:r>
            <a:r>
              <a:rPr lang="en-US" altLang="ko-KR" sz="1400" dirty="0">
                <a:latin typeface="Helvetica" panose="020B0604020202020204" pitchFamily="34" charset="0"/>
                <a:cs typeface="Helvetica" panose="020B0604020202020204" pitchFamily="34" charset="0"/>
              </a:rPr>
              <a:t>, W., &amp; Daniels, J. (2006, April). The feasibility of an optical flow algorithm for estimating atmospheric motion. In </a:t>
            </a:r>
            <a:r>
              <a:rPr lang="en-US" altLang="ko-KR" sz="1400" i="1" dirty="0">
                <a:latin typeface="helvetica" panose="020B0604020202020204" pitchFamily="34" charset="0"/>
                <a:cs typeface="helvetica" panose="020B0604020202020204" pitchFamily="34" charset="0"/>
              </a:rPr>
              <a:t>Proceedings of the Eighth Int. Winds Workshop, Beijing, China</a:t>
            </a:r>
            <a:r>
              <a:rPr lang="en-US" altLang="ko-KR" sz="1400" dirty="0">
                <a:latin typeface="Helvetica" panose="020B0604020202020204" pitchFamily="34" charset="0"/>
                <a:cs typeface="Helvetica" panose="020B0604020202020204" pitchFamily="34" charset="0"/>
              </a:rPr>
              <a:t> (pp. 24-28).</a:t>
            </a:r>
          </a:p>
          <a:p>
            <a:endParaRPr lang="en-US" altLang="ko-KR" sz="1400" dirty="0">
              <a:latin typeface="Helvetica" panose="020B0604020202020204" pitchFamily="34" charset="0"/>
              <a:cs typeface="Helvetica" panose="020B0604020202020204" pitchFamily="34" charset="0"/>
            </a:endParaRPr>
          </a:p>
          <a:p>
            <a:r>
              <a:rPr lang="en-US" altLang="ko-KR" sz="1400" dirty="0">
                <a:latin typeface="Helvetica" panose="020B0604020202020204" pitchFamily="34" charset="0"/>
                <a:cs typeface="Helvetica" panose="020B0604020202020204" pitchFamily="34" charset="0"/>
              </a:rPr>
              <a:t>[2]Horn, B. K., &amp; </a:t>
            </a:r>
            <a:r>
              <a:rPr lang="en-US" altLang="ko-KR" sz="1400" dirty="0" err="1">
                <a:latin typeface="Helvetica" panose="020B0604020202020204" pitchFamily="34" charset="0"/>
                <a:cs typeface="Helvetica" panose="020B0604020202020204" pitchFamily="34" charset="0"/>
              </a:rPr>
              <a:t>Schunck</a:t>
            </a:r>
            <a:r>
              <a:rPr lang="en-US" altLang="ko-KR" sz="1400" dirty="0">
                <a:latin typeface="Helvetica" panose="020B0604020202020204" pitchFamily="34" charset="0"/>
                <a:cs typeface="Helvetica" panose="020B0604020202020204" pitchFamily="34" charset="0"/>
              </a:rPr>
              <a:t>, B. G. (1981). Determining optical flow. Artificial intelligence, 17(1-3), 185-203.</a:t>
            </a:r>
          </a:p>
          <a:p>
            <a:endParaRPr lang="en-US" altLang="ko-KR" sz="1400" dirty="0">
              <a:latin typeface="Helvetica" panose="020B0604020202020204" pitchFamily="34" charset="0"/>
              <a:cs typeface="Helvetica" panose="020B0604020202020204" pitchFamily="34" charset="0"/>
            </a:endParaRPr>
          </a:p>
          <a:p>
            <a:r>
              <a:rPr lang="en-US" altLang="ko-KR" sz="1400" dirty="0">
                <a:latin typeface="Helvetica" panose="020B0604020202020204" pitchFamily="34" charset="0"/>
                <a:cs typeface="Helvetica" panose="020B0604020202020204" pitchFamily="34" charset="0"/>
              </a:rPr>
              <a:t>[3] Lee, S. J., &amp; </a:t>
            </a:r>
            <a:r>
              <a:rPr lang="en-US" altLang="ko-KR" sz="1400" dirty="0" err="1">
                <a:latin typeface="Helvetica" panose="020B0604020202020204" pitchFamily="34" charset="0"/>
                <a:cs typeface="Helvetica" panose="020B0604020202020204" pitchFamily="34" charset="0"/>
              </a:rPr>
              <a:t>Ahn</a:t>
            </a:r>
            <a:r>
              <a:rPr lang="en-US" altLang="ko-KR" sz="1400" dirty="0">
                <a:latin typeface="Helvetica" panose="020B0604020202020204" pitchFamily="34" charset="0"/>
                <a:cs typeface="Helvetica" panose="020B0604020202020204" pitchFamily="34" charset="0"/>
              </a:rPr>
              <a:t>, M. H. (2023). Study on the Slant Path Effect in the simulation of clear sky thermal radiance for the GK2A AMI. Monthly Weather Review.</a:t>
            </a:r>
          </a:p>
          <a:p>
            <a:endParaRPr lang="en-US" altLang="ko-KR" sz="1400" b="0" i="0" dirty="0">
              <a:effectLst/>
              <a:latin typeface="Helvetica" panose="020B0604020202020204" pitchFamily="34" charset="0"/>
              <a:ea typeface="+mj-ea"/>
              <a:cs typeface="Helvetica" panose="020B0604020202020204" pitchFamily="34" charset="0"/>
            </a:endParaRPr>
          </a:p>
          <a:p>
            <a:r>
              <a:rPr lang="en-US" altLang="ko-KR" sz="1400" b="0" i="0" dirty="0">
                <a:effectLst/>
                <a:latin typeface="Helvetica" panose="020B0604020202020204" pitchFamily="34" charset="0"/>
                <a:ea typeface="+mj-ea"/>
                <a:cs typeface="Helvetica" panose="020B0604020202020204" pitchFamily="34" charset="0"/>
              </a:rPr>
              <a:t>[</a:t>
            </a:r>
            <a:r>
              <a:rPr lang="en-US" altLang="ko-KR" sz="1400" dirty="0">
                <a:latin typeface="Helvetica" panose="020B0604020202020204" pitchFamily="34" charset="0"/>
                <a:ea typeface="+mj-ea"/>
                <a:cs typeface="Helvetica" panose="020B0604020202020204" pitchFamily="34" charset="0"/>
              </a:rPr>
              <a:t>4</a:t>
            </a:r>
            <a:r>
              <a:rPr lang="en-US" altLang="ko-KR" sz="1400" b="0" i="0" dirty="0">
                <a:effectLst/>
                <a:latin typeface="Helvetica" panose="020B0604020202020204" pitchFamily="34" charset="0"/>
                <a:ea typeface="+mj-ea"/>
                <a:cs typeface="Helvetica" panose="020B0604020202020204" pitchFamily="34" charset="0"/>
              </a:rPr>
              <a:t>] </a:t>
            </a:r>
            <a:r>
              <a:rPr lang="en-US" altLang="ko-KR" sz="1400" dirty="0">
                <a:latin typeface="Helvetica" panose="020B0604020202020204" pitchFamily="34" charset="0"/>
                <a:cs typeface="Helvetica" panose="020B0604020202020204" pitchFamily="34" charset="0"/>
              </a:rPr>
              <a:t>Oh, Soo Min, et al. "Development and </a:t>
            </a:r>
            <a:r>
              <a:rPr lang="en-US" altLang="ko-KR" sz="1400" dirty="0" err="1">
                <a:latin typeface="Helvetica" panose="020B0604020202020204" pitchFamily="34" charset="0"/>
                <a:cs typeface="Helvetica" panose="020B0604020202020204" pitchFamily="34" charset="0"/>
              </a:rPr>
              <a:t>intercomparison</a:t>
            </a:r>
            <a:r>
              <a:rPr lang="en-US" altLang="ko-KR" sz="1400" dirty="0">
                <a:latin typeface="Helvetica" panose="020B0604020202020204" pitchFamily="34" charset="0"/>
                <a:cs typeface="Helvetica" panose="020B0604020202020204" pitchFamily="34" charset="0"/>
              </a:rPr>
              <a:t> study of an atmospheric motion vector retrieval algorithm for GEO-KOMPSAT-2A." </a:t>
            </a:r>
            <a:r>
              <a:rPr lang="en-US" altLang="ko-KR" sz="1400" i="1" dirty="0">
                <a:latin typeface="helvetica" panose="020B0604020202020204" pitchFamily="34" charset="0"/>
                <a:cs typeface="helvetica" panose="020B0604020202020204" pitchFamily="34" charset="0"/>
              </a:rPr>
              <a:t>Remote Sensing</a:t>
            </a:r>
            <a:r>
              <a:rPr lang="en-US" altLang="ko-KR" sz="1400" dirty="0">
                <a:latin typeface="Helvetica" panose="020B0604020202020204" pitchFamily="34" charset="0"/>
                <a:cs typeface="Helvetica" panose="020B0604020202020204" pitchFamily="34" charset="0"/>
              </a:rPr>
              <a:t> 11.17 (2019): 2054.</a:t>
            </a:r>
          </a:p>
          <a:p>
            <a:endParaRPr lang="en-US" altLang="ko-KR" sz="1400" dirty="0">
              <a:latin typeface="Helvetica" panose="020B0604020202020204" pitchFamily="34" charset="0"/>
              <a:ea typeface="+mj-ea"/>
              <a:cs typeface="Helvetica" panose="020B0604020202020204" pitchFamily="34" charset="0"/>
            </a:endParaRPr>
          </a:p>
          <a:p>
            <a:r>
              <a:rPr lang="en-US" altLang="ko-KR" sz="1400" dirty="0">
                <a:latin typeface="Helvetica" panose="020B0604020202020204" pitchFamily="34" charset="0"/>
                <a:cs typeface="Helvetica" panose="020B0604020202020204" pitchFamily="34" charset="0"/>
              </a:rPr>
              <a:t>[5] Oh, Y., Park, H., Kim, J. H., &amp; Kim, S. (2020). Improvements for Atmospheric Motion Vectors Algorithm Using First Guess by Optical Flow Method. </a:t>
            </a:r>
            <a:r>
              <a:rPr lang="en-US" altLang="ko-KR" sz="1400" i="1" dirty="0">
                <a:latin typeface="helvetica" panose="020B0604020202020204" pitchFamily="34" charset="0"/>
                <a:cs typeface="helvetica" panose="020B0604020202020204" pitchFamily="34" charset="0"/>
              </a:rPr>
              <a:t>Korean Journal of Remote Sensing</a:t>
            </a:r>
            <a:r>
              <a:rPr lang="en-US" altLang="ko-KR" sz="1400" dirty="0">
                <a:latin typeface="Helvetica" panose="020B0604020202020204" pitchFamily="34" charset="0"/>
                <a:cs typeface="Helvetica" panose="020B0604020202020204" pitchFamily="34" charset="0"/>
              </a:rPr>
              <a:t>, </a:t>
            </a:r>
            <a:r>
              <a:rPr lang="en-US" altLang="ko-KR" sz="1400" i="1" dirty="0">
                <a:latin typeface="helvetica" panose="020B0604020202020204" pitchFamily="34" charset="0"/>
                <a:cs typeface="helvetica" panose="020B0604020202020204" pitchFamily="34" charset="0"/>
              </a:rPr>
              <a:t>36</a:t>
            </a:r>
            <a:r>
              <a:rPr lang="en-US" altLang="ko-KR" sz="1400" dirty="0">
                <a:latin typeface="Helvetica" panose="020B0604020202020204" pitchFamily="34" charset="0"/>
                <a:cs typeface="Helvetica" panose="020B0604020202020204" pitchFamily="34" charset="0"/>
              </a:rPr>
              <a:t>(5_1), 763-774.</a:t>
            </a:r>
          </a:p>
          <a:p>
            <a:endParaRPr lang="en-US" altLang="ko-KR" sz="1400" dirty="0">
              <a:latin typeface="Helvetica" panose="020B0604020202020204" pitchFamily="34" charset="0"/>
              <a:cs typeface="Helvetica" panose="020B0604020202020204" pitchFamily="34" charset="0"/>
            </a:endParaRPr>
          </a:p>
          <a:p>
            <a:r>
              <a:rPr lang="en-US" altLang="ko-KR" sz="1400" dirty="0">
                <a:latin typeface="Helvetica" panose="020B0604020202020204" pitchFamily="34" charset="0"/>
                <a:cs typeface="Helvetica" panose="020B0604020202020204" pitchFamily="34" charset="0"/>
              </a:rPr>
              <a:t>[6] </a:t>
            </a:r>
            <a:r>
              <a:rPr lang="en-US" altLang="ko-KR" sz="1400" dirty="0" err="1">
                <a:latin typeface="Helvetica" panose="020B0604020202020204" pitchFamily="34" charset="0"/>
                <a:cs typeface="Helvetica" panose="020B0604020202020204" pitchFamily="34" charset="0"/>
              </a:rPr>
              <a:t>Ouyed</a:t>
            </a:r>
            <a:r>
              <a:rPr lang="en-US" altLang="ko-KR" sz="1400" dirty="0">
                <a:latin typeface="Helvetica" panose="020B0604020202020204" pitchFamily="34" charset="0"/>
                <a:cs typeface="Helvetica" panose="020B0604020202020204" pitchFamily="34" charset="0"/>
              </a:rPr>
              <a:t>, A., Zeng, X., Wu, L., </a:t>
            </a:r>
            <a:r>
              <a:rPr lang="en-US" altLang="ko-KR" sz="1400" dirty="0" err="1">
                <a:latin typeface="Helvetica" panose="020B0604020202020204" pitchFamily="34" charset="0"/>
                <a:cs typeface="Helvetica" panose="020B0604020202020204" pitchFamily="34" charset="0"/>
              </a:rPr>
              <a:t>Posselt</a:t>
            </a:r>
            <a:r>
              <a:rPr lang="en-US" altLang="ko-KR" sz="1400" dirty="0">
                <a:latin typeface="Helvetica" panose="020B0604020202020204" pitchFamily="34" charset="0"/>
                <a:cs typeface="Helvetica" panose="020B0604020202020204" pitchFamily="34" charset="0"/>
              </a:rPr>
              <a:t>, D., &amp; Su, H. (2021). Two-Stage Artificial Intelligence Algorithm for Calculating Moisture-Tracking Atmospheric Motion Vectors. </a:t>
            </a:r>
            <a:r>
              <a:rPr lang="en-US" altLang="ko-KR" sz="1400" i="1" dirty="0">
                <a:latin typeface="helvetica" panose="020B0604020202020204" pitchFamily="34" charset="0"/>
                <a:cs typeface="helvetica" panose="020B0604020202020204" pitchFamily="34" charset="0"/>
              </a:rPr>
              <a:t>Journal of Applied Meteorology and Climatology</a:t>
            </a:r>
            <a:r>
              <a:rPr lang="en-US" altLang="ko-KR" sz="1400" dirty="0">
                <a:latin typeface="Helvetica" panose="020B0604020202020204" pitchFamily="34" charset="0"/>
                <a:cs typeface="Helvetica" panose="020B0604020202020204" pitchFamily="34" charset="0"/>
              </a:rPr>
              <a:t>, </a:t>
            </a:r>
            <a:r>
              <a:rPr lang="en-US" altLang="ko-KR" sz="1400" i="1" dirty="0">
                <a:latin typeface="helvetica" panose="020B0604020202020204" pitchFamily="34" charset="0"/>
                <a:cs typeface="helvetica" panose="020B0604020202020204" pitchFamily="34" charset="0"/>
              </a:rPr>
              <a:t>60</a:t>
            </a:r>
            <a:r>
              <a:rPr lang="en-US" altLang="ko-KR" sz="1400" dirty="0">
                <a:latin typeface="Helvetica" panose="020B0604020202020204" pitchFamily="34" charset="0"/>
                <a:cs typeface="Helvetica" panose="020B0604020202020204" pitchFamily="34" charset="0"/>
              </a:rPr>
              <a:t>(12), 1671-1684.</a:t>
            </a:r>
            <a:endParaRPr lang="en-US" altLang="ko-KR" sz="1400" dirty="0">
              <a:latin typeface="Helvetica" panose="020B0604020202020204" pitchFamily="34" charset="0"/>
              <a:cs typeface="Helvetica" panose="020B0604020202020204" pitchFamily="34" charset="0"/>
              <a:hlinkClick r:id="rId2"/>
            </a:endParaRPr>
          </a:p>
          <a:p>
            <a:endParaRPr lang="en-US" altLang="ko-KR" sz="1400" dirty="0">
              <a:latin typeface="Helvetica" panose="020B0604020202020204" pitchFamily="34" charset="0"/>
              <a:cs typeface="Helvetica" panose="020B0604020202020204" pitchFamily="34" charset="0"/>
            </a:endParaRPr>
          </a:p>
          <a:p>
            <a:r>
              <a:rPr lang="en-US" altLang="ko-KR" sz="1400" dirty="0">
                <a:latin typeface="Helvetica" panose="020B0604020202020204" pitchFamily="34" charset="0"/>
                <a:cs typeface="Helvetica" panose="020B0604020202020204" pitchFamily="34" charset="0"/>
              </a:rPr>
              <a:t>[7] Sun, </a:t>
            </a:r>
            <a:r>
              <a:rPr lang="en-US" altLang="ko-KR" sz="1400" dirty="0" err="1">
                <a:latin typeface="Helvetica" panose="020B0604020202020204" pitchFamily="34" charset="0"/>
                <a:cs typeface="Helvetica" panose="020B0604020202020204" pitchFamily="34" charset="0"/>
              </a:rPr>
              <a:t>Deqing</a:t>
            </a:r>
            <a:r>
              <a:rPr lang="en-US" altLang="ko-KR" sz="1400" dirty="0">
                <a:latin typeface="Helvetica" panose="020B0604020202020204" pitchFamily="34" charset="0"/>
                <a:cs typeface="Helvetica" panose="020B0604020202020204" pitchFamily="34" charset="0"/>
              </a:rPr>
              <a:t>, et al. "</a:t>
            </a:r>
            <a:r>
              <a:rPr lang="en-US" altLang="ko-KR" sz="1400" dirty="0" err="1">
                <a:latin typeface="Helvetica" panose="020B0604020202020204" pitchFamily="34" charset="0"/>
                <a:cs typeface="Helvetica" panose="020B0604020202020204" pitchFamily="34" charset="0"/>
              </a:rPr>
              <a:t>Pwc</a:t>
            </a:r>
            <a:r>
              <a:rPr lang="en-US" altLang="ko-KR" sz="1400" dirty="0">
                <a:latin typeface="Helvetica" panose="020B0604020202020204" pitchFamily="34" charset="0"/>
                <a:cs typeface="Helvetica" panose="020B0604020202020204" pitchFamily="34" charset="0"/>
              </a:rPr>
              <a:t>-net: </a:t>
            </a:r>
            <a:r>
              <a:rPr lang="en-US" altLang="ko-KR" sz="1400" dirty="0" err="1">
                <a:latin typeface="Helvetica" panose="020B0604020202020204" pitchFamily="34" charset="0"/>
                <a:cs typeface="Helvetica" panose="020B0604020202020204" pitchFamily="34" charset="0"/>
              </a:rPr>
              <a:t>Cnns</a:t>
            </a:r>
            <a:r>
              <a:rPr lang="en-US" altLang="ko-KR" sz="1400" dirty="0">
                <a:latin typeface="Helvetica" panose="020B0604020202020204" pitchFamily="34" charset="0"/>
                <a:cs typeface="Helvetica" panose="020B0604020202020204" pitchFamily="34" charset="0"/>
              </a:rPr>
              <a:t> for optical flow using pyramid, warping, and cost volume." </a:t>
            </a:r>
            <a:r>
              <a:rPr lang="en-US" altLang="ko-KR" sz="1400" i="1" dirty="0">
                <a:latin typeface="helvetica" panose="020B0604020202020204" pitchFamily="34" charset="0"/>
                <a:cs typeface="helvetica" panose="020B0604020202020204" pitchFamily="34" charset="0"/>
              </a:rPr>
              <a:t>Proceedings of the IEEE conference on computer vision and pattern recognition</a:t>
            </a:r>
            <a:r>
              <a:rPr lang="en-US" altLang="ko-KR" sz="1400" dirty="0">
                <a:latin typeface="Helvetica" panose="020B0604020202020204" pitchFamily="34" charset="0"/>
                <a:cs typeface="Helvetica" panose="020B0604020202020204" pitchFamily="34" charset="0"/>
              </a:rPr>
              <a:t>. 2018.</a:t>
            </a:r>
          </a:p>
          <a:p>
            <a:endParaRPr lang="en-US" altLang="ko-KR" sz="1400" dirty="0">
              <a:latin typeface="Helvetica" panose="020B0604020202020204" pitchFamily="34" charset="0"/>
              <a:cs typeface="Helvetica" panose="020B0604020202020204" pitchFamily="34" charset="0"/>
            </a:endParaRPr>
          </a:p>
          <a:p>
            <a:r>
              <a:rPr lang="en-US" altLang="ko-KR" sz="1400" dirty="0">
                <a:latin typeface="Helvetica" panose="020B0604020202020204" pitchFamily="34" charset="0"/>
                <a:cs typeface="Helvetica" panose="020B0604020202020204" pitchFamily="34" charset="0"/>
              </a:rPr>
              <a:t>[8] Wu, Q., Wang, H. Q., Lin, Y. J., Zhuang, Y. Z., &amp; Zhang, Y. (2016). Deriving AMVs from geostationary satellite images using optical flow algorithm based on polynomial expansion. </a:t>
            </a:r>
            <a:r>
              <a:rPr lang="en-US" altLang="ko-KR" sz="1400" i="1" dirty="0">
                <a:latin typeface="helvetica" panose="020B0604020202020204" pitchFamily="34" charset="0"/>
                <a:cs typeface="helvetica" panose="020B0604020202020204" pitchFamily="34" charset="0"/>
              </a:rPr>
              <a:t>Journal of Atmospheric and Oceanic Technology</a:t>
            </a:r>
            <a:r>
              <a:rPr lang="en-US" altLang="ko-KR" sz="1400" dirty="0">
                <a:latin typeface="Helvetica" panose="020B0604020202020204" pitchFamily="34" charset="0"/>
                <a:cs typeface="Helvetica" panose="020B0604020202020204" pitchFamily="34" charset="0"/>
              </a:rPr>
              <a:t>, </a:t>
            </a:r>
            <a:r>
              <a:rPr lang="en-US" altLang="ko-KR" sz="1400" i="1" dirty="0">
                <a:latin typeface="helvetica" panose="020B0604020202020204" pitchFamily="34" charset="0"/>
                <a:cs typeface="helvetica" panose="020B0604020202020204" pitchFamily="34" charset="0"/>
              </a:rPr>
              <a:t>33</a:t>
            </a:r>
            <a:r>
              <a:rPr lang="en-US" altLang="ko-KR" sz="1400" dirty="0">
                <a:latin typeface="Helvetica" panose="020B0604020202020204" pitchFamily="34" charset="0"/>
                <a:cs typeface="Helvetica" panose="020B0604020202020204" pitchFamily="34" charset="0"/>
              </a:rPr>
              <a:t>(8), 1727-1747.</a:t>
            </a:r>
          </a:p>
        </p:txBody>
      </p:sp>
      <p:sp>
        <p:nvSpPr>
          <p:cNvPr id="7" name="TextBox 6">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05. Reference</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Tree>
    <p:extLst>
      <p:ext uri="{BB962C8B-B14F-4D97-AF65-F5344CB8AC3E}">
        <p14:creationId xmlns:p14="http://schemas.microsoft.com/office/powerpoint/2010/main" val="379323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3</a:t>
            </a:fld>
            <a:endParaRPr lang="ko-KR" altLang="en-US" dirty="0">
              <a:solidFill>
                <a:schemeClr val="bg1"/>
              </a:solidFill>
            </a:endParaRPr>
          </a:p>
        </p:txBody>
      </p:sp>
      <p:pic>
        <p:nvPicPr>
          <p:cNvPr id="4" name="그림 3">
            <a:extLst>
              <a:ext uri="{FF2B5EF4-FFF2-40B4-BE49-F238E27FC236}">
                <a16:creationId xmlns:a16="http://schemas.microsoft.com/office/drawing/2014/main" id="{AFFAD6CA-B283-443E-935B-356DC8E10DC9}"/>
              </a:ext>
            </a:extLst>
          </p:cNvPr>
          <p:cNvPicPr>
            <a:picLocks noChangeAspect="1"/>
          </p:cNvPicPr>
          <p:nvPr/>
        </p:nvPicPr>
        <p:blipFill>
          <a:blip r:embed="rId2"/>
          <a:stretch>
            <a:fillRect/>
          </a:stretch>
        </p:blipFill>
        <p:spPr>
          <a:xfrm>
            <a:off x="1323463" y="1760908"/>
            <a:ext cx="3385846" cy="2222769"/>
          </a:xfrm>
          <a:prstGeom prst="rect">
            <a:avLst/>
          </a:prstGeom>
        </p:spPr>
      </p:pic>
      <p:sp>
        <p:nvSpPr>
          <p:cNvPr id="14" name="TextBox 13">
            <a:extLst>
              <a:ext uri="{FF2B5EF4-FFF2-40B4-BE49-F238E27FC236}">
                <a16:creationId xmlns:a16="http://schemas.microsoft.com/office/drawing/2014/main" id="{8A662CC9-7FF5-4F34-9D1B-F7A1DA272D79}"/>
              </a:ext>
            </a:extLst>
          </p:cNvPr>
          <p:cNvSpPr txBox="1"/>
          <p:nvPr/>
        </p:nvSpPr>
        <p:spPr>
          <a:xfrm>
            <a:off x="320962" y="4151821"/>
            <a:ext cx="5475787" cy="2141805"/>
          </a:xfrm>
          <a:prstGeom prst="rect">
            <a:avLst/>
          </a:prstGeom>
          <a:noFill/>
        </p:spPr>
        <p:txBody>
          <a:bodyPr wrap="square">
            <a:spAutoFit/>
          </a:bodyPr>
          <a:lstStyle/>
          <a:p>
            <a:pPr marL="342900" lvl="0" indent="-342900" algn="just" latinLnBrk="1">
              <a:lnSpc>
                <a:spcPct val="107000"/>
              </a:lnSpc>
              <a:spcAft>
                <a:spcPts val="800"/>
              </a:spcAft>
              <a:buFont typeface="맑은 고딕" panose="020B0503020000020004" pitchFamily="50" charset="-127"/>
              <a:buChar char="-"/>
            </a:pPr>
            <a:r>
              <a:rPr lang="en-US" altLang="ko-KR" sz="1600" kern="100" dirty="0">
                <a:effectLst/>
                <a:latin typeface="Helvetica" panose="020B0604020202020204" pitchFamily="34" charset="0"/>
                <a:ea typeface="맑은 고딕" panose="020B0503020000020004" pitchFamily="50" charset="-127"/>
                <a:cs typeface="Helvetica" panose="020B0604020202020204" pitchFamily="34" charset="0"/>
              </a:rPr>
              <a:t>The targets were divided in to 3X3 boxes and standard deviation of the nine pixels within these boxes.</a:t>
            </a:r>
          </a:p>
          <a:p>
            <a:pPr marL="342900" lvl="0" indent="-342900" algn="just" latinLnBrk="1">
              <a:lnSpc>
                <a:spcPct val="107000"/>
              </a:lnSpc>
              <a:spcAft>
                <a:spcPts val="800"/>
              </a:spcAft>
              <a:buFont typeface="맑은 고딕" panose="020B0503020000020004" pitchFamily="50" charset="-127"/>
              <a:buChar char="-"/>
            </a:pPr>
            <a:r>
              <a:rPr lang="en-US" altLang="ko-KR" sz="1600" kern="100" dirty="0">
                <a:effectLst/>
                <a:latin typeface="Helvetica" panose="020B0604020202020204" pitchFamily="34" charset="0"/>
                <a:ea typeface="맑은 고딕" panose="020B0503020000020004" pitchFamily="50" charset="-127"/>
                <a:cs typeface="Helvetica" panose="020B0604020202020204" pitchFamily="34" charset="0"/>
              </a:rPr>
              <a:t>Move the center of the target to the center of the box with the largest standard deviation.</a:t>
            </a:r>
          </a:p>
          <a:p>
            <a:pPr marL="342900" lvl="0" indent="-342900" algn="just">
              <a:lnSpc>
                <a:spcPct val="107000"/>
              </a:lnSpc>
              <a:spcAft>
                <a:spcPts val="800"/>
              </a:spcAft>
              <a:buFont typeface="맑은 고딕" panose="020B0503020000020004" pitchFamily="50" charset="-127"/>
              <a:buChar char="-"/>
            </a:pPr>
            <a:r>
              <a:rPr lang="en-US" altLang="ko-KR" sz="1600" kern="100" dirty="0">
                <a:latin typeface="Helvetica" panose="020B0604020202020204" pitchFamily="34" charset="0"/>
                <a:cs typeface="Helvetica" panose="020B0604020202020204" pitchFamily="34" charset="0"/>
              </a:rPr>
              <a:t>If the target at time t has the highest correlation coefficient with the tracing area at time t+1, it is calculated that it has moved to that position.</a:t>
            </a:r>
            <a:endParaRPr lang="en-US" altLang="ko-KR" sz="1600" kern="100" dirty="0">
              <a:effectLst/>
              <a:latin typeface="Helvetica" panose="020B0604020202020204" pitchFamily="34" charset="0"/>
              <a:ea typeface="맑은 고딕" panose="020B0503020000020004" pitchFamily="50" charset="-127"/>
              <a:cs typeface="Helvetica" panose="020B0604020202020204" pitchFamily="34" charset="0"/>
            </a:endParaRPr>
          </a:p>
        </p:txBody>
      </p:sp>
      <p:sp>
        <p:nvSpPr>
          <p:cNvPr id="19" name="TextBox 18">
            <a:extLst>
              <a:ext uri="{FF2B5EF4-FFF2-40B4-BE49-F238E27FC236}">
                <a16:creationId xmlns:a16="http://schemas.microsoft.com/office/drawing/2014/main" id="{AD87E54E-67B9-4250-83C8-AE40034C3EF3}"/>
              </a:ext>
            </a:extLst>
          </p:cNvPr>
          <p:cNvSpPr txBox="1"/>
          <p:nvPr/>
        </p:nvSpPr>
        <p:spPr>
          <a:xfrm>
            <a:off x="419002" y="1157924"/>
            <a:ext cx="2961761"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Target based</a:t>
            </a:r>
          </a:p>
        </p:txBody>
      </p:sp>
      <p:sp>
        <p:nvSpPr>
          <p:cNvPr id="13" name="TextBox 12">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7" name="직사각형 6"/>
          <p:cNvSpPr/>
          <p:nvPr/>
        </p:nvSpPr>
        <p:spPr>
          <a:xfrm>
            <a:off x="4643753" y="2851169"/>
            <a:ext cx="410690" cy="261610"/>
          </a:xfrm>
          <a:prstGeom prst="rect">
            <a:avLst/>
          </a:prstGeom>
        </p:spPr>
        <p:txBody>
          <a:bodyPr wrap="none">
            <a:spAutoFit/>
          </a:bodyPr>
          <a:lstStyle/>
          <a:p>
            <a:r>
              <a:rPr lang="en-US" altLang="ko-KR" sz="1050" dirty="0">
                <a:latin typeface="Helvetica" panose="020B0604020202020204" pitchFamily="34" charset="0"/>
                <a:cs typeface="Helvetica" panose="020B0604020202020204" pitchFamily="34" charset="0"/>
              </a:rPr>
              <a:t>(A) </a:t>
            </a:r>
            <a:endParaRPr lang="ko-KR" altLang="en-US" sz="1050" dirty="0"/>
          </a:p>
        </p:txBody>
      </p:sp>
      <p:sp>
        <p:nvSpPr>
          <p:cNvPr id="29" name="직사각형 28"/>
          <p:cNvSpPr/>
          <p:nvPr/>
        </p:nvSpPr>
        <p:spPr>
          <a:xfrm>
            <a:off x="3471121" y="3729761"/>
            <a:ext cx="401072" cy="253916"/>
          </a:xfrm>
          <a:prstGeom prst="rect">
            <a:avLst/>
          </a:prstGeom>
        </p:spPr>
        <p:txBody>
          <a:bodyPr wrap="none">
            <a:spAutoFit/>
          </a:bodyPr>
          <a:lstStyle/>
          <a:p>
            <a:r>
              <a:rPr lang="en-US" altLang="ko-KR" sz="1050" dirty="0">
                <a:latin typeface="Helvetica" panose="020B0604020202020204" pitchFamily="34" charset="0"/>
                <a:cs typeface="Helvetica" panose="020B0604020202020204" pitchFamily="34" charset="0"/>
              </a:rPr>
              <a:t>(B) </a:t>
            </a:r>
            <a:endParaRPr lang="ko-KR" altLang="en-US" sz="1050"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ED8512D-5C20-415C-BDB8-BADD71BA1181}"/>
                  </a:ext>
                </a:extLst>
              </p:cNvPr>
              <p:cNvSpPr txBox="1"/>
              <p:nvPr/>
            </p:nvSpPr>
            <p:spPr>
              <a:xfrm>
                <a:off x="6509338" y="5034735"/>
                <a:ext cx="5560166" cy="1584729"/>
              </a:xfrm>
              <a:prstGeom prst="rect">
                <a:avLst/>
              </a:prstGeom>
              <a:noFill/>
            </p:spPr>
            <p:txBody>
              <a:bodyPr wrap="square" rtlCol="0">
                <a:spAutoFit/>
              </a:bodyPr>
              <a:lstStyle/>
              <a:p>
                <a:pPr marL="285750" indent="-285750">
                  <a:buFont typeface="Wingdings" panose="05000000000000000000" pitchFamily="2" charset="2"/>
                  <a:buChar char="§"/>
                </a:pPr>
                <a:r>
                  <a:rPr lang="en-US" altLang="ko-KR" dirty="0">
                    <a:latin typeface="Helvetica" panose="020B0604020202020204" pitchFamily="34" charset="0"/>
                    <a:cs typeface="Helvetica" panose="020B0604020202020204" pitchFamily="34" charset="0"/>
                  </a:rPr>
                  <a:t>CCC: </a:t>
                </a:r>
                <a14:m>
                  <m:oMath xmlns:m="http://schemas.openxmlformats.org/officeDocument/2006/math">
                    <m:sSub>
                      <m:sSubPr>
                        <m:ctrlPr>
                          <a:rPr lang="en-US" altLang="ko-KR" b="0" i="1" smtClean="0">
                            <a:latin typeface="Cambria Math" panose="02040503050406030204" pitchFamily="18" charset="0"/>
                            <a:cs typeface="helvetica" panose="020B0604020202020204" pitchFamily="34" charset="0"/>
                          </a:rPr>
                        </m:ctrlPr>
                      </m:sSubPr>
                      <m:e>
                        <m:r>
                          <a:rPr lang="en-US" altLang="ko-KR" b="0" i="1" smtClean="0">
                            <a:latin typeface="Cambria Math" panose="02040503050406030204" pitchFamily="18" charset="0"/>
                            <a:cs typeface="helvetica" panose="020B0604020202020204" pitchFamily="34" charset="0"/>
                          </a:rPr>
                          <m:t>𝐶𝐶</m:t>
                        </m:r>
                      </m:e>
                      <m:sub>
                        <m:r>
                          <a:rPr lang="en-US" altLang="ko-KR" b="0" i="1" smtClean="0">
                            <a:latin typeface="Cambria Math" panose="02040503050406030204" pitchFamily="18" charset="0"/>
                            <a:cs typeface="helvetica" panose="020B0604020202020204" pitchFamily="34" charset="0"/>
                          </a:rPr>
                          <m:t>𝑚</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𝑛</m:t>
                        </m:r>
                      </m:sub>
                    </m:sSub>
                    <m:r>
                      <a:rPr lang="en-US" altLang="ko-KR" b="0" i="1" smtClean="0">
                        <a:latin typeface="Cambria Math" panose="02040503050406030204" pitchFamily="18" charset="0"/>
                        <a:cs typeface="helvetica" panose="020B0604020202020204" pitchFamily="34" charset="0"/>
                      </a:rPr>
                      <m:t>=</m:t>
                    </m:r>
                    <m:f>
                      <m:fPr>
                        <m:ctrlPr>
                          <a:rPr lang="en-US" altLang="ko-KR" b="0" i="1" smtClean="0">
                            <a:latin typeface="Cambria Math" panose="02040503050406030204" pitchFamily="18" charset="0"/>
                            <a:cs typeface="helvetica" panose="020B0604020202020204" pitchFamily="34" charset="0"/>
                          </a:rPr>
                        </m:ctrlPr>
                      </m:fPr>
                      <m:num>
                        <m:r>
                          <a:rPr lang="en-US" altLang="ko-KR" b="0" i="1" smtClean="0">
                            <a:latin typeface="Cambria Math" panose="02040503050406030204" pitchFamily="18" charset="0"/>
                            <a:cs typeface="helvetica" panose="020B0604020202020204" pitchFamily="34" charset="0"/>
                          </a:rPr>
                          <m:t>1</m:t>
                        </m:r>
                      </m:num>
                      <m:den>
                        <m:r>
                          <a:rPr lang="en-US" altLang="ko-KR" b="0" i="1" smtClean="0">
                            <a:latin typeface="Cambria Math" panose="02040503050406030204" pitchFamily="18" charset="0"/>
                            <a:cs typeface="helvetica" panose="020B0604020202020204" pitchFamily="34" charset="0"/>
                          </a:rPr>
                          <m:t>𝑀𝑁</m:t>
                        </m:r>
                      </m:den>
                    </m:f>
                    <m:nary>
                      <m:naryPr>
                        <m:chr m:val="∑"/>
                        <m:ctrlPr>
                          <a:rPr lang="en-US" altLang="ko-KR" b="0" i="1" smtClean="0">
                            <a:latin typeface="Cambria Math" panose="02040503050406030204" pitchFamily="18" charset="0"/>
                            <a:cs typeface="helvetica" panose="020B0604020202020204" pitchFamily="34" charset="0"/>
                          </a:rPr>
                        </m:ctrlPr>
                      </m:naryPr>
                      <m:sub>
                        <m:r>
                          <m:rPr>
                            <m:brk m:alnAt="23"/>
                          </m:rPr>
                          <a:rPr lang="en-US" altLang="ko-KR" b="0" i="1" smtClean="0">
                            <a:latin typeface="Cambria Math" panose="02040503050406030204" pitchFamily="18" charset="0"/>
                            <a:cs typeface="helvetica" panose="020B0604020202020204" pitchFamily="34" charset="0"/>
                          </a:rPr>
                          <m:t>𝑗</m:t>
                        </m:r>
                        <m:r>
                          <a:rPr lang="en-US" altLang="ko-KR" b="0" i="1" smtClean="0">
                            <a:latin typeface="Cambria Math" panose="02040503050406030204" pitchFamily="18" charset="0"/>
                            <a:cs typeface="helvetica" panose="020B0604020202020204" pitchFamily="34" charset="0"/>
                          </a:rPr>
                          <m:t>=1</m:t>
                        </m:r>
                      </m:sub>
                      <m:sup>
                        <m:r>
                          <a:rPr lang="en-US" altLang="ko-KR" b="0" i="1" smtClean="0">
                            <a:latin typeface="Cambria Math" panose="02040503050406030204" pitchFamily="18" charset="0"/>
                            <a:cs typeface="helvetica" panose="020B0604020202020204" pitchFamily="34" charset="0"/>
                          </a:rPr>
                          <m:t>𝑁</m:t>
                        </m:r>
                      </m:sup>
                      <m:e>
                        <m:nary>
                          <m:naryPr>
                            <m:chr m:val="∑"/>
                            <m:ctrlPr>
                              <a:rPr lang="en-US" altLang="ko-KR" b="0" i="1" smtClean="0">
                                <a:latin typeface="Cambria Math" panose="02040503050406030204" pitchFamily="18" charset="0"/>
                                <a:cs typeface="helvetica" panose="020B0604020202020204" pitchFamily="34" charset="0"/>
                              </a:rPr>
                            </m:ctrlPr>
                          </m:naryPr>
                          <m:sub>
                            <m:r>
                              <m:rPr>
                                <m:brk m:alnAt="23"/>
                              </m:rPr>
                              <a:rPr lang="en-US" altLang="ko-KR" b="0" i="1" smtClean="0">
                                <a:latin typeface="Cambria Math" panose="02040503050406030204" pitchFamily="18" charset="0"/>
                                <a:cs typeface="helvetica" panose="020B0604020202020204" pitchFamily="34" charset="0"/>
                              </a:rPr>
                              <m:t>𝑖</m:t>
                            </m:r>
                            <m:r>
                              <a:rPr lang="en-US" altLang="ko-KR" b="0" i="1" smtClean="0">
                                <a:latin typeface="Cambria Math" panose="02040503050406030204" pitchFamily="18" charset="0"/>
                                <a:cs typeface="helvetica" panose="020B0604020202020204" pitchFamily="34" charset="0"/>
                              </a:rPr>
                              <m:t>=1</m:t>
                            </m:r>
                          </m:sub>
                          <m:sup>
                            <m:r>
                              <a:rPr lang="en-US" altLang="ko-KR" b="0" i="1" smtClean="0">
                                <a:latin typeface="Cambria Math" panose="02040503050406030204" pitchFamily="18" charset="0"/>
                                <a:cs typeface="helvetica" panose="020B0604020202020204" pitchFamily="34" charset="0"/>
                              </a:rPr>
                              <m:t>𝑀</m:t>
                            </m:r>
                          </m:sup>
                          <m:e>
                            <m:sSub>
                              <m:sSubPr>
                                <m:ctrlPr>
                                  <a:rPr lang="en-US" altLang="ko-KR" b="0" i="1" smtClean="0">
                                    <a:latin typeface="Cambria Math" panose="02040503050406030204" pitchFamily="18" charset="0"/>
                                    <a:cs typeface="helvetica" panose="020B0604020202020204" pitchFamily="34" charset="0"/>
                                  </a:rPr>
                                </m:ctrlPr>
                              </m:sSubPr>
                              <m:e>
                                <m:r>
                                  <a:rPr lang="en-US" altLang="ko-KR" b="0" i="1" smtClean="0">
                                    <a:latin typeface="Cambria Math" panose="02040503050406030204" pitchFamily="18" charset="0"/>
                                    <a:cs typeface="helvetica" panose="020B0604020202020204" pitchFamily="34" charset="0"/>
                                  </a:rPr>
                                  <m:t>𝐶𝐶</m:t>
                                </m:r>
                              </m:e>
                              <m:sub>
                                <m:r>
                                  <a:rPr lang="en-US" altLang="ko-KR" b="0" i="1" smtClean="0">
                                    <a:latin typeface="Cambria Math" panose="02040503050406030204" pitchFamily="18" charset="0"/>
                                    <a:cs typeface="helvetica" panose="020B0604020202020204" pitchFamily="34" charset="0"/>
                                  </a:rPr>
                                  <m:t>𝑖</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𝑗</m:t>
                                </m:r>
                              </m:sub>
                            </m:sSub>
                          </m:e>
                        </m:nary>
                        <m:r>
                          <a:rPr lang="en-US" altLang="ko-KR" b="0" i="1" smtClean="0">
                            <a:latin typeface="Cambria Math" panose="02040503050406030204" pitchFamily="18" charset="0"/>
                            <a:ea typeface="Cambria Math" panose="02040503050406030204" pitchFamily="18" charset="0"/>
                            <a:cs typeface="helvetica" panose="020B0604020202020204" pitchFamily="34" charset="0"/>
                          </a:rPr>
                          <m:t> </m:t>
                        </m:r>
                      </m:e>
                    </m:nary>
                  </m:oMath>
                </a14:m>
                <a:endParaRPr lang="en-US" altLang="ko-KR" b="0" i="1" dirty="0">
                  <a:latin typeface="Cambria Math" panose="02040503050406030204" pitchFamily="18" charset="0"/>
                  <a:cs typeface="helvetica" panose="020B0604020202020204" pitchFamily="34" charset="0"/>
                </a:endParaRPr>
              </a:p>
              <a:p>
                <a:r>
                  <a:rPr lang="en-US" altLang="ko-KR" dirty="0">
                    <a:cs typeface="Helvetica" panose="020B0604020202020204" pitchFamily="34" charset="0"/>
                  </a:rPr>
                  <a:t>                   </a:t>
                </a:r>
                <a14:m>
                  <m:oMath xmlns:m="http://schemas.openxmlformats.org/officeDocument/2006/math">
                    <m:r>
                      <a:rPr lang="en-US" altLang="ko-KR" b="0" i="0" smtClean="0">
                        <a:latin typeface="Cambria Math" panose="02040503050406030204" pitchFamily="18" charset="0"/>
                        <a:cs typeface="Helvetica" panose="020B0604020202020204" pitchFamily="34" charset="0"/>
                      </a:rPr>
                      <m:t>=</m:t>
                    </m:r>
                    <m:f>
                      <m:fPr>
                        <m:ctrlPr>
                          <a:rPr lang="en-US" altLang="ko-KR" i="1">
                            <a:latin typeface="Cambria Math" panose="02040503050406030204" pitchFamily="18" charset="0"/>
                            <a:cs typeface="helvetica" panose="020B0604020202020204" pitchFamily="34" charset="0"/>
                          </a:rPr>
                        </m:ctrlPr>
                      </m:fPr>
                      <m:num>
                        <m:r>
                          <a:rPr lang="en-US" altLang="ko-KR" i="1">
                            <a:latin typeface="Cambria Math" panose="02040503050406030204" pitchFamily="18" charset="0"/>
                            <a:cs typeface="helvetica" panose="020B0604020202020204" pitchFamily="34" charset="0"/>
                          </a:rPr>
                          <m:t>1</m:t>
                        </m:r>
                      </m:num>
                      <m:den>
                        <m:r>
                          <a:rPr lang="en-US" altLang="ko-KR" i="1">
                            <a:latin typeface="Cambria Math" panose="02040503050406030204" pitchFamily="18" charset="0"/>
                            <a:cs typeface="helvetica" panose="020B0604020202020204" pitchFamily="34" charset="0"/>
                          </a:rPr>
                          <m:t>𝑀𝑁</m:t>
                        </m:r>
                      </m:den>
                    </m:f>
                    <m:nary>
                      <m:naryPr>
                        <m:chr m:val="∑"/>
                        <m:ctrlPr>
                          <a:rPr lang="en-US" altLang="ko-KR" b="0" i="1" smtClean="0">
                            <a:latin typeface="Cambria Math" panose="02040503050406030204" pitchFamily="18" charset="0"/>
                            <a:cs typeface="helvetica" panose="020B0604020202020204" pitchFamily="34" charset="0"/>
                          </a:rPr>
                        </m:ctrlPr>
                      </m:naryPr>
                      <m:sub>
                        <m:r>
                          <m:rPr>
                            <m:brk m:alnAt="23"/>
                          </m:rPr>
                          <a:rPr lang="en-US" altLang="ko-KR" b="0" i="1" smtClean="0">
                            <a:latin typeface="Cambria Math" panose="02040503050406030204" pitchFamily="18" charset="0"/>
                            <a:cs typeface="helvetica" panose="020B0604020202020204" pitchFamily="34" charset="0"/>
                          </a:rPr>
                          <m:t>𝑗</m:t>
                        </m:r>
                        <m:r>
                          <a:rPr lang="en-US" altLang="ko-KR" b="0" i="1" smtClean="0">
                            <a:latin typeface="Cambria Math" panose="02040503050406030204" pitchFamily="18" charset="0"/>
                            <a:cs typeface="helvetica" panose="020B0604020202020204" pitchFamily="34" charset="0"/>
                          </a:rPr>
                          <m:t>=1</m:t>
                        </m:r>
                      </m:sub>
                      <m:sup>
                        <m:r>
                          <a:rPr lang="en-US" altLang="ko-KR" b="0" i="1" smtClean="0">
                            <a:latin typeface="Cambria Math" panose="02040503050406030204" pitchFamily="18" charset="0"/>
                            <a:cs typeface="helvetica" panose="020B0604020202020204" pitchFamily="34" charset="0"/>
                          </a:rPr>
                          <m:t>𝑁</m:t>
                        </m:r>
                      </m:sup>
                      <m:e>
                        <m:nary>
                          <m:naryPr>
                            <m:chr m:val="∑"/>
                            <m:ctrlPr>
                              <a:rPr lang="en-US" altLang="ko-KR" b="0" i="1" smtClean="0">
                                <a:latin typeface="Cambria Math" panose="02040503050406030204" pitchFamily="18" charset="0"/>
                                <a:cs typeface="helvetica" panose="020B0604020202020204" pitchFamily="34" charset="0"/>
                              </a:rPr>
                            </m:ctrlPr>
                          </m:naryPr>
                          <m:sub>
                            <m:r>
                              <m:rPr>
                                <m:brk m:alnAt="23"/>
                              </m:rPr>
                              <a:rPr lang="en-US" altLang="ko-KR" b="0" i="1" smtClean="0">
                                <a:latin typeface="Cambria Math" panose="02040503050406030204" pitchFamily="18" charset="0"/>
                                <a:cs typeface="helvetica" panose="020B0604020202020204" pitchFamily="34" charset="0"/>
                              </a:rPr>
                              <m:t>𝑖</m:t>
                            </m:r>
                            <m:r>
                              <a:rPr lang="en-US" altLang="ko-KR" b="0" i="1" smtClean="0">
                                <a:latin typeface="Cambria Math" panose="02040503050406030204" pitchFamily="18" charset="0"/>
                                <a:cs typeface="helvetica" panose="020B0604020202020204" pitchFamily="34" charset="0"/>
                              </a:rPr>
                              <m:t>=1</m:t>
                            </m:r>
                          </m:sub>
                          <m:sup>
                            <m:r>
                              <a:rPr lang="en-US" altLang="ko-KR" b="0" i="1" smtClean="0">
                                <a:latin typeface="Cambria Math" panose="02040503050406030204" pitchFamily="18" charset="0"/>
                                <a:cs typeface="helvetica" panose="020B0604020202020204" pitchFamily="34" charset="0"/>
                              </a:rPr>
                              <m:t>𝑀</m:t>
                            </m:r>
                          </m:sup>
                          <m:e>
                            <m:r>
                              <a:rPr lang="en-US" altLang="ko-KR" b="0" i="1" smtClean="0">
                                <a:latin typeface="Cambria Math" panose="02040503050406030204" pitchFamily="18" charset="0"/>
                                <a:cs typeface="helvetica" panose="020B0604020202020204" pitchFamily="34" charset="0"/>
                              </a:rPr>
                              <m:t>(</m:t>
                            </m:r>
                            <m:f>
                              <m:fPr>
                                <m:ctrlPr>
                                  <a:rPr lang="en-US" altLang="ko-KR" b="0" i="1" smtClean="0">
                                    <a:latin typeface="Cambria Math" panose="02040503050406030204" pitchFamily="18" charset="0"/>
                                    <a:cs typeface="helvetica" panose="020B0604020202020204" pitchFamily="34" charset="0"/>
                                  </a:rPr>
                                </m:ctrlPr>
                              </m:fPr>
                              <m:num>
                                <m:sSub>
                                  <m:sSubPr>
                                    <m:ctrlPr>
                                      <a:rPr lang="en-US" altLang="ko-KR" b="0" i="1" smtClean="0">
                                        <a:latin typeface="Cambria Math" panose="02040503050406030204" pitchFamily="18" charset="0"/>
                                        <a:cs typeface="helvetica" panose="020B0604020202020204" pitchFamily="34" charset="0"/>
                                      </a:rPr>
                                    </m:ctrlPr>
                                  </m:sSubPr>
                                  <m:e>
                                    <m:r>
                                      <a:rPr lang="en-US" altLang="ko-KR" b="0" i="1" smtClean="0">
                                        <a:latin typeface="Cambria Math" panose="02040503050406030204" pitchFamily="18" charset="0"/>
                                        <a:cs typeface="helvetica" panose="020B0604020202020204" pitchFamily="34" charset="0"/>
                                      </a:rPr>
                                      <m:t>𝑎</m:t>
                                    </m:r>
                                  </m:e>
                                  <m:sub>
                                    <m:r>
                                      <a:rPr lang="en-US" altLang="ko-KR" b="0" i="1" smtClean="0">
                                        <a:latin typeface="Cambria Math" panose="02040503050406030204" pitchFamily="18" charset="0"/>
                                        <a:cs typeface="helvetica" panose="020B0604020202020204" pitchFamily="34" charset="0"/>
                                      </a:rPr>
                                      <m:t>𝑖</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𝑗</m:t>
                                    </m:r>
                                  </m:sub>
                                </m:sSub>
                                <m:r>
                                  <a:rPr lang="en-US" altLang="ko-KR" b="0" i="1" smtClean="0">
                                    <a:latin typeface="Cambria Math" panose="02040503050406030204" pitchFamily="18" charset="0"/>
                                    <a:cs typeface="helvetica" panose="020B0604020202020204" pitchFamily="34" charset="0"/>
                                  </a:rPr>
                                  <m:t>−</m:t>
                                </m:r>
                                <m:acc>
                                  <m:accPr>
                                    <m:chr m:val="̅"/>
                                    <m:ctrlPr>
                                      <a:rPr lang="en-US" altLang="ko-KR" b="0" i="1" smtClean="0">
                                        <a:latin typeface="Cambria Math" panose="02040503050406030204" pitchFamily="18" charset="0"/>
                                        <a:cs typeface="helvetica" panose="020B0604020202020204" pitchFamily="34" charset="0"/>
                                      </a:rPr>
                                    </m:ctrlPr>
                                  </m:accPr>
                                  <m:e>
                                    <m:r>
                                      <a:rPr lang="en-US" altLang="ko-KR" b="0" i="1" smtClean="0">
                                        <a:latin typeface="Cambria Math" panose="02040503050406030204" pitchFamily="18" charset="0"/>
                                        <a:cs typeface="helvetica" panose="020B0604020202020204" pitchFamily="34" charset="0"/>
                                      </a:rPr>
                                      <m:t>𝑎</m:t>
                                    </m:r>
                                  </m:e>
                                </m:acc>
                              </m:num>
                              <m:den>
                                <m:sSub>
                                  <m:sSubPr>
                                    <m:ctrlPr>
                                      <a:rPr lang="en-US" altLang="ko-KR" b="0" i="1" smtClean="0">
                                        <a:latin typeface="Cambria Math" panose="02040503050406030204" pitchFamily="18" charset="0"/>
                                        <a:cs typeface="helvetica" panose="020B0604020202020204" pitchFamily="34" charset="0"/>
                                      </a:rPr>
                                    </m:ctrlPr>
                                  </m:sSubPr>
                                  <m:e>
                                    <m:r>
                                      <a:rPr lang="ko-KR" altLang="en-US" b="0" i="1" smtClean="0">
                                        <a:latin typeface="Cambria Math" panose="02040503050406030204" pitchFamily="18" charset="0"/>
                                        <a:cs typeface="helvetica" panose="020B0604020202020204" pitchFamily="34" charset="0"/>
                                      </a:rPr>
                                      <m:t>𝜎</m:t>
                                    </m:r>
                                  </m:e>
                                  <m:sub>
                                    <m:r>
                                      <a:rPr lang="en-US" altLang="ko-KR" b="0" i="1" smtClean="0">
                                        <a:latin typeface="Cambria Math" panose="02040503050406030204" pitchFamily="18" charset="0"/>
                                        <a:cs typeface="helvetica" panose="020B0604020202020204" pitchFamily="34" charset="0"/>
                                      </a:rPr>
                                      <m:t>𝑎</m:t>
                                    </m:r>
                                  </m:sub>
                                </m:sSub>
                              </m:den>
                            </m:f>
                            <m:f>
                              <m:fPr>
                                <m:ctrlPr>
                                  <a:rPr lang="en-US" altLang="ko-KR" b="0" i="1" smtClean="0">
                                    <a:latin typeface="Cambria Math" panose="02040503050406030204" pitchFamily="18" charset="0"/>
                                    <a:cs typeface="helvetica" panose="020B0604020202020204" pitchFamily="34" charset="0"/>
                                  </a:rPr>
                                </m:ctrlPr>
                              </m:fPr>
                              <m:num>
                                <m:sSub>
                                  <m:sSubPr>
                                    <m:ctrlPr>
                                      <a:rPr lang="en-US" altLang="ko-KR" b="0" i="1" smtClean="0">
                                        <a:latin typeface="Cambria Math" panose="02040503050406030204" pitchFamily="18" charset="0"/>
                                        <a:cs typeface="helvetica" panose="020B0604020202020204" pitchFamily="34" charset="0"/>
                                      </a:rPr>
                                    </m:ctrlPr>
                                  </m:sSubPr>
                                  <m:e>
                                    <m:r>
                                      <a:rPr lang="en-US" altLang="ko-KR" b="0" i="1" smtClean="0">
                                        <a:latin typeface="Cambria Math" panose="02040503050406030204" pitchFamily="18" charset="0"/>
                                        <a:cs typeface="helvetica" panose="020B0604020202020204" pitchFamily="34" charset="0"/>
                                      </a:rPr>
                                      <m:t>𝑏</m:t>
                                    </m:r>
                                  </m:e>
                                  <m:sub>
                                    <m:r>
                                      <a:rPr lang="en-US" altLang="ko-KR" b="0" i="1" smtClean="0">
                                        <a:latin typeface="Cambria Math" panose="02040503050406030204" pitchFamily="18" charset="0"/>
                                        <a:cs typeface="helvetica" panose="020B0604020202020204" pitchFamily="34" charset="0"/>
                                      </a:rPr>
                                      <m:t>𝑚</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𝑖</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𝑛</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𝑖</m:t>
                                    </m:r>
                                  </m:sub>
                                </m:sSub>
                                <m:r>
                                  <a:rPr lang="en-US" altLang="ko-KR" b="0" i="1" smtClean="0">
                                    <a:latin typeface="Cambria Math" panose="02040503050406030204" pitchFamily="18" charset="0"/>
                                    <a:cs typeface="helvetica" panose="020B0604020202020204" pitchFamily="34" charset="0"/>
                                  </a:rPr>
                                  <m:t>−</m:t>
                                </m:r>
                                <m:acc>
                                  <m:accPr>
                                    <m:chr m:val="̅"/>
                                    <m:ctrlPr>
                                      <a:rPr lang="en-US" altLang="ko-KR" b="0" i="1" smtClean="0">
                                        <a:latin typeface="Cambria Math" panose="02040503050406030204" pitchFamily="18" charset="0"/>
                                        <a:cs typeface="helvetica" panose="020B0604020202020204" pitchFamily="34" charset="0"/>
                                      </a:rPr>
                                    </m:ctrlPr>
                                  </m:accPr>
                                  <m:e>
                                    <m:sSub>
                                      <m:sSubPr>
                                        <m:ctrlPr>
                                          <a:rPr lang="en-US" altLang="ko-KR" b="0" i="1" smtClean="0">
                                            <a:latin typeface="Cambria Math" panose="02040503050406030204" pitchFamily="18" charset="0"/>
                                            <a:cs typeface="helvetica" panose="020B0604020202020204" pitchFamily="34" charset="0"/>
                                          </a:rPr>
                                        </m:ctrlPr>
                                      </m:sSubPr>
                                      <m:e>
                                        <m:r>
                                          <a:rPr lang="en-US" altLang="ko-KR" b="0" i="1" smtClean="0">
                                            <a:latin typeface="Cambria Math" panose="02040503050406030204" pitchFamily="18" charset="0"/>
                                            <a:cs typeface="helvetica" panose="020B0604020202020204" pitchFamily="34" charset="0"/>
                                          </a:rPr>
                                          <m:t>𝑏</m:t>
                                        </m:r>
                                      </m:e>
                                      <m:sub>
                                        <m:r>
                                          <a:rPr lang="en-US" altLang="ko-KR" b="0" i="1" smtClean="0">
                                            <a:latin typeface="Cambria Math" panose="02040503050406030204" pitchFamily="18" charset="0"/>
                                            <a:cs typeface="helvetica" panose="020B0604020202020204" pitchFamily="34" charset="0"/>
                                          </a:rPr>
                                          <m:t>𝑚</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𝑛</m:t>
                                        </m:r>
                                      </m:sub>
                                    </m:sSub>
                                  </m:e>
                                </m:acc>
                              </m:num>
                              <m:den>
                                <m:sSub>
                                  <m:sSubPr>
                                    <m:ctrlPr>
                                      <a:rPr lang="en-US" altLang="ko-KR" b="0" i="1" smtClean="0">
                                        <a:latin typeface="Cambria Math" panose="02040503050406030204" pitchFamily="18" charset="0"/>
                                        <a:cs typeface="helvetica" panose="020B0604020202020204" pitchFamily="34" charset="0"/>
                                      </a:rPr>
                                    </m:ctrlPr>
                                  </m:sSubPr>
                                  <m:e>
                                    <m:d>
                                      <m:dPr>
                                        <m:ctrlPr>
                                          <a:rPr lang="en-US" altLang="ko-KR" b="0" i="1" smtClean="0">
                                            <a:latin typeface="Cambria Math" panose="02040503050406030204" pitchFamily="18" charset="0"/>
                                            <a:cs typeface="helvetica" panose="020B0604020202020204" pitchFamily="34" charset="0"/>
                                          </a:rPr>
                                        </m:ctrlPr>
                                      </m:dPr>
                                      <m:e>
                                        <m:sSub>
                                          <m:sSubPr>
                                            <m:ctrlPr>
                                              <a:rPr lang="en-US" altLang="ko-KR" b="0" i="1" smtClean="0">
                                                <a:latin typeface="Cambria Math" panose="02040503050406030204" pitchFamily="18" charset="0"/>
                                                <a:cs typeface="helvetica" panose="020B0604020202020204" pitchFamily="34" charset="0"/>
                                              </a:rPr>
                                            </m:ctrlPr>
                                          </m:sSubPr>
                                          <m:e>
                                            <m:r>
                                              <a:rPr lang="ko-KR" altLang="en-US" b="0" i="1" smtClean="0">
                                                <a:latin typeface="Cambria Math" panose="02040503050406030204" pitchFamily="18" charset="0"/>
                                                <a:cs typeface="helvetica" panose="020B0604020202020204" pitchFamily="34" charset="0"/>
                                              </a:rPr>
                                              <m:t>𝜎</m:t>
                                            </m:r>
                                          </m:e>
                                          <m:sub>
                                            <m:r>
                                              <a:rPr lang="en-US" altLang="ko-KR" b="0" i="1" smtClean="0">
                                                <a:latin typeface="Cambria Math" panose="02040503050406030204" pitchFamily="18" charset="0"/>
                                                <a:cs typeface="helvetica" panose="020B0604020202020204" pitchFamily="34" charset="0"/>
                                              </a:rPr>
                                              <m:t>𝑏</m:t>
                                            </m:r>
                                          </m:sub>
                                        </m:sSub>
                                      </m:e>
                                    </m:d>
                                  </m:e>
                                  <m:sub>
                                    <m:r>
                                      <a:rPr lang="en-US" altLang="ko-KR" b="0" i="1" smtClean="0">
                                        <a:latin typeface="Cambria Math" panose="02040503050406030204" pitchFamily="18" charset="0"/>
                                        <a:cs typeface="helvetica" panose="020B0604020202020204" pitchFamily="34" charset="0"/>
                                      </a:rPr>
                                      <m:t>𝑚</m:t>
                                    </m:r>
                                    <m:r>
                                      <a:rPr lang="en-US" altLang="ko-KR" b="0" i="1" smtClean="0">
                                        <a:latin typeface="Cambria Math" panose="02040503050406030204" pitchFamily="18" charset="0"/>
                                        <a:cs typeface="helvetica" panose="020B0604020202020204" pitchFamily="34" charset="0"/>
                                      </a:rPr>
                                      <m:t>,</m:t>
                                    </m:r>
                                    <m:r>
                                      <a:rPr lang="en-US" altLang="ko-KR" b="0" i="1" smtClean="0">
                                        <a:latin typeface="Cambria Math" panose="02040503050406030204" pitchFamily="18" charset="0"/>
                                        <a:cs typeface="helvetica" panose="020B0604020202020204" pitchFamily="34" charset="0"/>
                                      </a:rPr>
                                      <m:t>𝑛</m:t>
                                    </m:r>
                                  </m:sub>
                                </m:sSub>
                              </m:den>
                            </m:f>
                            <m:r>
                              <a:rPr lang="en-US" altLang="ko-KR" b="0" i="1" smtClean="0">
                                <a:latin typeface="Cambria Math" panose="02040503050406030204" pitchFamily="18" charset="0"/>
                                <a:cs typeface="helvetica" panose="020B0604020202020204" pitchFamily="34" charset="0"/>
                              </a:rPr>
                              <m:t>)</m:t>
                            </m:r>
                          </m:e>
                        </m:nary>
                      </m:e>
                    </m:nary>
                  </m:oMath>
                </a14:m>
                <a:r>
                  <a:rPr lang="en-US" altLang="ko-KR" dirty="0">
                    <a:latin typeface="Helvetica" panose="020B0604020202020204" pitchFamily="34" charset="0"/>
                    <a:cs typeface="Helvetica" panose="020B0604020202020204" pitchFamily="34" charset="0"/>
                  </a:rPr>
                  <a:t>                                                       </a:t>
                </a:r>
                <a:endParaRPr lang="en-US" altLang="ko-KR" sz="1400" dirty="0">
                  <a:latin typeface="Helvetica" panose="020B0604020202020204" pitchFamily="34" charset="0"/>
                  <a:cs typeface="Helvetica" panose="020B0604020202020204" pitchFamily="34" charset="0"/>
                </a:endParaRPr>
              </a:p>
              <a:p>
                <a:pPr marL="285750" indent="-285750">
                  <a:buFontTx/>
                  <a:buChar char="-"/>
                </a:pPr>
                <a:r>
                  <a:rPr lang="en-US" altLang="ko-KR" sz="1100" dirty="0">
                    <a:latin typeface="Helvetica" panose="020B0604020202020204" pitchFamily="34" charset="0"/>
                    <a:cs typeface="Helvetica" panose="020B0604020202020204" pitchFamily="34" charset="0"/>
                  </a:rPr>
                  <a:t>M and N are the size of the target, </a:t>
                </a:r>
              </a:p>
              <a:p>
                <a:pPr marL="285750" indent="-285750">
                  <a:buFontTx/>
                  <a:buChar char="-"/>
                </a:pPr>
                <a:r>
                  <a:rPr lang="en-US" altLang="ko-KR" sz="1100" dirty="0">
                    <a:latin typeface="Helvetica" panose="020B0604020202020204" pitchFamily="34" charset="0"/>
                    <a:cs typeface="Helvetica" panose="020B0604020202020204" pitchFamily="34" charset="0"/>
                  </a:rPr>
                  <a:t>a is a variable for tracking and b is a variable for target.</a:t>
                </a:r>
              </a:p>
              <a:p>
                <a:pPr marL="342900" indent="-342900">
                  <a:buFont typeface="Wingdings" panose="05000000000000000000" pitchFamily="2" charset="2"/>
                  <a:buChar char="§"/>
                </a:pPr>
                <a:endParaRPr lang="en-US" altLang="ko-KR" dirty="0">
                  <a:latin typeface="Helvetica" panose="020B0604020202020204" pitchFamily="34" charset="0"/>
                  <a:cs typeface="Helvetica" panose="020B0604020202020204" pitchFamily="34" charset="0"/>
                </a:endParaRPr>
              </a:p>
            </p:txBody>
          </p:sp>
        </mc:Choice>
        <mc:Fallback xmlns="">
          <p:sp>
            <p:nvSpPr>
              <p:cNvPr id="34" name="TextBox 33">
                <a:extLst>
                  <a:ext uri="{FF2B5EF4-FFF2-40B4-BE49-F238E27FC236}">
                    <a16:creationId xmlns:a16="http://schemas.microsoft.com/office/drawing/2014/main" id="{9ED8512D-5C20-415C-BDB8-BADD71BA1181}"/>
                  </a:ext>
                </a:extLst>
              </p:cNvPr>
              <p:cNvSpPr txBox="1">
                <a:spLocks noRot="1" noChangeAspect="1" noMove="1" noResize="1" noEditPoints="1" noAdjustHandles="1" noChangeArrowheads="1" noChangeShapeType="1" noTextEdit="1"/>
              </p:cNvSpPr>
              <p:nvPr/>
            </p:nvSpPr>
            <p:spPr>
              <a:xfrm>
                <a:off x="6509338" y="5034735"/>
                <a:ext cx="5560166" cy="1584729"/>
              </a:xfrm>
              <a:prstGeom prst="rect">
                <a:avLst/>
              </a:prstGeom>
              <a:blipFill>
                <a:blip r:embed="rId3"/>
                <a:stretch>
                  <a:fillRect l="-768" t="-24231"/>
                </a:stretch>
              </a:blipFill>
            </p:spPr>
            <p:txBody>
              <a:bodyPr/>
              <a:lstStyle/>
              <a:p>
                <a:r>
                  <a:rPr lang="ko-KR" altLang="en-US">
                    <a:noFill/>
                  </a:rPr>
                  <a:t> </a:t>
                </a:r>
              </a:p>
            </p:txBody>
          </p:sp>
        </mc:Fallback>
      </mc:AlternateContent>
      <p:grpSp>
        <p:nvGrpSpPr>
          <p:cNvPr id="33" name="그룹 32"/>
          <p:cNvGrpSpPr>
            <a:grpSpLocks noChangeAspect="1"/>
          </p:cNvGrpSpPr>
          <p:nvPr/>
        </p:nvGrpSpPr>
        <p:grpSpPr>
          <a:xfrm>
            <a:off x="5979249" y="1414772"/>
            <a:ext cx="6146884" cy="2156811"/>
            <a:chOff x="969352" y="1272935"/>
            <a:chExt cx="10535594" cy="3696717"/>
          </a:xfrm>
        </p:grpSpPr>
        <p:pic>
          <p:nvPicPr>
            <p:cNvPr id="35" name="그림 34" descr="흐림, 옅은이(가) 표시된 사진&#10;&#10;자동 생성된 설명">
              <a:extLst>
                <a:ext uri="{FF2B5EF4-FFF2-40B4-BE49-F238E27FC236}">
                  <a16:creationId xmlns:a16="http://schemas.microsoft.com/office/drawing/2014/main" id="{E1CD9184-CAE5-4236-9B55-DF60FFB5C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962" y="1281954"/>
              <a:ext cx="2968197" cy="2973228"/>
            </a:xfrm>
            <a:prstGeom prst="rect">
              <a:avLst/>
            </a:prstGeom>
          </p:spPr>
        </p:pic>
        <p:pic>
          <p:nvPicPr>
            <p:cNvPr id="36" name="그림 35">
              <a:extLst>
                <a:ext uri="{FF2B5EF4-FFF2-40B4-BE49-F238E27FC236}">
                  <a16:creationId xmlns:a16="http://schemas.microsoft.com/office/drawing/2014/main" id="{4C614C89-27D5-483D-9251-B45096D30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181" y="1277874"/>
              <a:ext cx="2978075" cy="2968197"/>
            </a:xfrm>
            <a:prstGeom prst="rect">
              <a:avLst/>
            </a:prstGeom>
          </p:spPr>
        </p:pic>
        <p:pic>
          <p:nvPicPr>
            <p:cNvPr id="37" name="그림 36" descr="무기, 흐린이(가) 표시된 사진&#10;&#10;자동 생성된 설명">
              <a:extLst>
                <a:ext uri="{FF2B5EF4-FFF2-40B4-BE49-F238E27FC236}">
                  <a16:creationId xmlns:a16="http://schemas.microsoft.com/office/drawing/2014/main" id="{2454D68C-FA41-4719-8CA6-D42E3AB56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4050" y="1272935"/>
              <a:ext cx="2968197" cy="2973136"/>
            </a:xfrm>
            <a:prstGeom prst="rect">
              <a:avLst/>
            </a:prstGeom>
          </p:spPr>
        </p:pic>
        <p:sp>
          <p:nvSpPr>
            <p:cNvPr id="38" name="직사각형 37">
              <a:extLst>
                <a:ext uri="{FF2B5EF4-FFF2-40B4-BE49-F238E27FC236}">
                  <a16:creationId xmlns:a16="http://schemas.microsoft.com/office/drawing/2014/main" id="{7CCC48E2-EAE0-4F97-9E8F-F8E8E8D99929}"/>
                </a:ext>
              </a:extLst>
            </p:cNvPr>
            <p:cNvSpPr/>
            <p:nvPr/>
          </p:nvSpPr>
          <p:spPr>
            <a:xfrm>
              <a:off x="5927997" y="2574842"/>
              <a:ext cx="380301" cy="3693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a:extLst>
                <a:ext uri="{FF2B5EF4-FFF2-40B4-BE49-F238E27FC236}">
                  <a16:creationId xmlns:a16="http://schemas.microsoft.com/office/drawing/2014/main" id="{6AEAE6F8-8EEB-424F-8B3B-B4824EF43A31}"/>
                </a:ext>
              </a:extLst>
            </p:cNvPr>
            <p:cNvSpPr txBox="1"/>
            <p:nvPr/>
          </p:nvSpPr>
          <p:spPr>
            <a:xfrm>
              <a:off x="2127059" y="4241133"/>
              <a:ext cx="1106322" cy="474769"/>
            </a:xfrm>
            <a:prstGeom prst="rect">
              <a:avLst/>
            </a:prstGeom>
            <a:noFill/>
          </p:spPr>
          <p:txBody>
            <a:bodyPr wrap="square">
              <a:spAutoFit/>
            </a:bodyPr>
            <a:lstStyle/>
            <a:p>
              <a:r>
                <a:rPr lang="en-US" altLang="ko-KR" sz="600" b="0" i="0" dirty="0">
                  <a:solidFill>
                    <a:srgbClr val="222222"/>
                  </a:solidFill>
                  <a:effectLst/>
                  <a:latin typeface="Malgun Gothic" panose="020B0503020000020004" pitchFamily="50" charset="-127"/>
                  <a:ea typeface="Malgun Gothic" panose="020B0503020000020004" pitchFamily="50" charset="-127"/>
                </a:rPr>
                <a:t>202108180010</a:t>
              </a:r>
              <a:endParaRPr lang="ko-KR" altLang="en-US" sz="600" dirty="0"/>
            </a:p>
          </p:txBody>
        </p:sp>
        <p:sp>
          <p:nvSpPr>
            <p:cNvPr id="40" name="TextBox 39">
              <a:extLst>
                <a:ext uri="{FF2B5EF4-FFF2-40B4-BE49-F238E27FC236}">
                  <a16:creationId xmlns:a16="http://schemas.microsoft.com/office/drawing/2014/main" id="{1171507B-CE4E-43E5-A86B-E130BE242B72}"/>
                </a:ext>
              </a:extLst>
            </p:cNvPr>
            <p:cNvSpPr txBox="1"/>
            <p:nvPr/>
          </p:nvSpPr>
          <p:spPr>
            <a:xfrm>
              <a:off x="5536576" y="4259851"/>
              <a:ext cx="1106322" cy="474769"/>
            </a:xfrm>
            <a:prstGeom prst="rect">
              <a:avLst/>
            </a:prstGeom>
            <a:noFill/>
          </p:spPr>
          <p:txBody>
            <a:bodyPr wrap="square">
              <a:spAutoFit/>
            </a:bodyPr>
            <a:lstStyle/>
            <a:p>
              <a:r>
                <a:rPr lang="en-US" altLang="ko-KR" sz="600" b="0" i="0" dirty="0">
                  <a:solidFill>
                    <a:srgbClr val="222222"/>
                  </a:solidFill>
                  <a:effectLst/>
                  <a:latin typeface="Malgun Gothic" panose="020B0503020000020004" pitchFamily="50" charset="-127"/>
                  <a:ea typeface="Malgun Gothic" panose="020B0503020000020004" pitchFamily="50" charset="-127"/>
                </a:rPr>
                <a:t>202108180020</a:t>
              </a:r>
              <a:endParaRPr lang="ko-KR" altLang="en-US" sz="600" dirty="0"/>
            </a:p>
          </p:txBody>
        </p:sp>
        <p:pic>
          <p:nvPicPr>
            <p:cNvPr id="41" name="그림 40">
              <a:extLst>
                <a:ext uri="{FF2B5EF4-FFF2-40B4-BE49-F238E27FC236}">
                  <a16:creationId xmlns:a16="http://schemas.microsoft.com/office/drawing/2014/main" id="{3D03EC19-A933-47CF-844C-31DDE3CF1397}"/>
                </a:ext>
              </a:extLst>
            </p:cNvPr>
            <p:cNvPicPr>
              <a:picLocks noChangeAspect="1"/>
            </p:cNvPicPr>
            <p:nvPr/>
          </p:nvPicPr>
          <p:blipFill>
            <a:blip r:embed="rId7"/>
            <a:stretch>
              <a:fillRect/>
            </a:stretch>
          </p:blipFill>
          <p:spPr>
            <a:xfrm>
              <a:off x="7884375" y="4474564"/>
              <a:ext cx="3620571" cy="488356"/>
            </a:xfrm>
            <a:prstGeom prst="rect">
              <a:avLst/>
            </a:prstGeom>
          </p:spPr>
        </p:pic>
        <p:pic>
          <p:nvPicPr>
            <p:cNvPr id="42" name="그림 41">
              <a:extLst>
                <a:ext uri="{FF2B5EF4-FFF2-40B4-BE49-F238E27FC236}">
                  <a16:creationId xmlns:a16="http://schemas.microsoft.com/office/drawing/2014/main" id="{E45E71A6-F889-4492-953A-3B4FCE0625FF}"/>
                </a:ext>
              </a:extLst>
            </p:cNvPr>
            <p:cNvPicPr>
              <a:picLocks noChangeAspect="1"/>
            </p:cNvPicPr>
            <p:nvPr/>
          </p:nvPicPr>
          <p:blipFill>
            <a:blip r:embed="rId8"/>
            <a:stretch>
              <a:fillRect/>
            </a:stretch>
          </p:blipFill>
          <p:spPr>
            <a:xfrm>
              <a:off x="969352" y="4464071"/>
              <a:ext cx="3362976" cy="470179"/>
            </a:xfrm>
            <a:prstGeom prst="rect">
              <a:avLst/>
            </a:prstGeom>
          </p:spPr>
        </p:pic>
        <p:pic>
          <p:nvPicPr>
            <p:cNvPr id="43" name="그림 42">
              <a:extLst>
                <a:ext uri="{FF2B5EF4-FFF2-40B4-BE49-F238E27FC236}">
                  <a16:creationId xmlns:a16="http://schemas.microsoft.com/office/drawing/2014/main" id="{8802C0C6-D9CC-4086-9FB2-64591E1AD884}"/>
                </a:ext>
              </a:extLst>
            </p:cNvPr>
            <p:cNvPicPr>
              <a:picLocks noChangeAspect="1"/>
            </p:cNvPicPr>
            <p:nvPr/>
          </p:nvPicPr>
          <p:blipFill>
            <a:blip r:embed="rId8"/>
            <a:stretch>
              <a:fillRect/>
            </a:stretch>
          </p:blipFill>
          <p:spPr>
            <a:xfrm>
              <a:off x="4295100" y="4467833"/>
              <a:ext cx="3589276" cy="501819"/>
            </a:xfrm>
            <a:prstGeom prst="rect">
              <a:avLst/>
            </a:prstGeom>
          </p:spPr>
        </p:pic>
      </p:grpSp>
      <p:sp>
        <p:nvSpPr>
          <p:cNvPr id="44" name="직사각형 43"/>
          <p:cNvSpPr/>
          <p:nvPr/>
        </p:nvSpPr>
        <p:spPr>
          <a:xfrm>
            <a:off x="6775416" y="1096706"/>
            <a:ext cx="4637808" cy="307777"/>
          </a:xfrm>
          <a:prstGeom prst="rect">
            <a:avLst/>
          </a:prstGeom>
        </p:spPr>
        <p:txBody>
          <a:bodyPr wrap="none">
            <a:spAutoFit/>
          </a:bodyPr>
          <a:lstStyle/>
          <a:p>
            <a:r>
              <a:rPr lang="en-US" altLang="ko-KR" sz="1400" dirty="0">
                <a:latin typeface="Helvetica" panose="020B0604020202020204" pitchFamily="34" charset="0"/>
                <a:cs typeface="Helvetica" panose="020B0604020202020204" pitchFamily="34" charset="0"/>
              </a:rPr>
              <a:t>(A)                                    (B)                                    (C) </a:t>
            </a:r>
            <a:endParaRPr lang="ko-KR" altLang="en-US" sz="1400" dirty="0"/>
          </a:p>
        </p:txBody>
      </p:sp>
      <p:sp>
        <p:nvSpPr>
          <p:cNvPr id="48" name="TextBox 47">
            <a:extLst>
              <a:ext uri="{FF2B5EF4-FFF2-40B4-BE49-F238E27FC236}">
                <a16:creationId xmlns:a16="http://schemas.microsoft.com/office/drawing/2014/main" id="{A952C277-30A6-4EA1-B2AA-02F58A4C85AE}"/>
              </a:ext>
            </a:extLst>
          </p:cNvPr>
          <p:cNvSpPr txBox="1"/>
          <p:nvPr/>
        </p:nvSpPr>
        <p:spPr>
          <a:xfrm>
            <a:off x="6972584" y="3575872"/>
            <a:ext cx="4236353" cy="307777"/>
          </a:xfrm>
          <a:prstGeom prst="rect">
            <a:avLst/>
          </a:prstGeom>
          <a:noFill/>
        </p:spPr>
        <p:txBody>
          <a:bodyPr wrap="none" rtlCol="0">
            <a:spAutoFit/>
          </a:bodyPr>
          <a:lstStyle/>
          <a:p>
            <a:r>
              <a:rPr lang="en-US" altLang="ko-KR" sz="1400" dirty="0">
                <a:latin typeface="Helvetica" panose="020B0604020202020204" pitchFamily="34" charset="0"/>
                <a:cs typeface="Helvetica" panose="020B0604020202020204" pitchFamily="34" charset="0"/>
              </a:rPr>
              <a:t>(A) Target: Brightness temperature of target (time t)</a:t>
            </a:r>
            <a:endParaRPr lang="ko-KR" altLang="en-US" sz="1400" dirty="0">
              <a:latin typeface="Helvetica" panose="020B0604020202020204" pitchFamily="34" charset="0"/>
              <a:cs typeface="Helvetica" panose="020B0604020202020204" pitchFamily="34" charset="0"/>
            </a:endParaRPr>
          </a:p>
        </p:txBody>
      </p:sp>
      <p:sp>
        <p:nvSpPr>
          <p:cNvPr id="49" name="TextBox 48">
            <a:extLst>
              <a:ext uri="{FF2B5EF4-FFF2-40B4-BE49-F238E27FC236}">
                <a16:creationId xmlns:a16="http://schemas.microsoft.com/office/drawing/2014/main" id="{26A3AB75-3273-4319-A26D-B04063036859}"/>
              </a:ext>
            </a:extLst>
          </p:cNvPr>
          <p:cNvSpPr txBox="1"/>
          <p:nvPr/>
        </p:nvSpPr>
        <p:spPr>
          <a:xfrm>
            <a:off x="6976677" y="3882015"/>
            <a:ext cx="4443845" cy="523220"/>
          </a:xfrm>
          <a:prstGeom prst="rect">
            <a:avLst/>
          </a:prstGeom>
          <a:noFill/>
        </p:spPr>
        <p:txBody>
          <a:bodyPr wrap="none" rtlCol="0">
            <a:spAutoFit/>
          </a:bodyPr>
          <a:lstStyle/>
          <a:p>
            <a:r>
              <a:rPr lang="en-US" altLang="ko-KR" sz="1400" dirty="0">
                <a:latin typeface="Helvetica" panose="020B0604020202020204" pitchFamily="34" charset="0"/>
                <a:cs typeface="Helvetica" panose="020B0604020202020204" pitchFamily="34" charset="0"/>
              </a:rPr>
              <a:t>(B) Tracing Area with target (red box)</a:t>
            </a:r>
          </a:p>
          <a:p>
            <a:r>
              <a:rPr lang="en-US" altLang="ko-KR" sz="1400" dirty="0">
                <a:latin typeface="Helvetica" panose="020B0604020202020204" pitchFamily="34" charset="0"/>
                <a:cs typeface="Helvetica" panose="020B0604020202020204" pitchFamily="34" charset="0"/>
              </a:rPr>
              <a:t>     : Brightness temperature of tracing area (time t+1)</a:t>
            </a:r>
            <a:endParaRPr lang="ko-KR" altLang="en-US" sz="1400" dirty="0">
              <a:latin typeface="Helvetica" panose="020B0604020202020204" pitchFamily="34" charset="0"/>
              <a:cs typeface="Helvetica" panose="020B0604020202020204" pitchFamily="34" charset="0"/>
            </a:endParaRPr>
          </a:p>
        </p:txBody>
      </p:sp>
      <p:sp>
        <p:nvSpPr>
          <p:cNvPr id="50" name="TextBox 49">
            <a:extLst>
              <a:ext uri="{FF2B5EF4-FFF2-40B4-BE49-F238E27FC236}">
                <a16:creationId xmlns:a16="http://schemas.microsoft.com/office/drawing/2014/main" id="{C950B89A-6657-4091-AC65-B521B72DC45A}"/>
              </a:ext>
            </a:extLst>
          </p:cNvPr>
          <p:cNvSpPr txBox="1"/>
          <p:nvPr/>
        </p:nvSpPr>
        <p:spPr>
          <a:xfrm>
            <a:off x="6972584" y="4329949"/>
            <a:ext cx="4257832" cy="307777"/>
          </a:xfrm>
          <a:prstGeom prst="rect">
            <a:avLst/>
          </a:prstGeom>
          <a:noFill/>
        </p:spPr>
        <p:txBody>
          <a:bodyPr wrap="none" rtlCol="0">
            <a:spAutoFit/>
          </a:bodyPr>
          <a:lstStyle/>
          <a:p>
            <a:r>
              <a:rPr lang="en-US" altLang="ko-KR" sz="1400" dirty="0">
                <a:latin typeface="Helvetica" panose="020B0604020202020204" pitchFamily="34" charset="0"/>
                <a:cs typeface="Helvetica" panose="020B0604020202020204" pitchFamily="34" charset="0"/>
              </a:rPr>
              <a:t>(C) Correlation coefficient of target and tracing area</a:t>
            </a:r>
            <a:endParaRPr lang="ko-KR" altLang="en-US" sz="1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15862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4</a:t>
            </a:fld>
            <a:endParaRPr lang="ko-KR" altLang="en-US" dirty="0">
              <a:solidFill>
                <a:schemeClr val="bg1"/>
              </a:solidFill>
            </a:endParaRPr>
          </a:p>
        </p:txBody>
      </p:sp>
      <p:sp>
        <p:nvSpPr>
          <p:cNvPr id="26" name="TextBox 25">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 name="TextBox 1"/>
          <p:cNvSpPr txBox="1"/>
          <p:nvPr/>
        </p:nvSpPr>
        <p:spPr>
          <a:xfrm>
            <a:off x="2813637" y="1816646"/>
            <a:ext cx="7843279" cy="1954381"/>
          </a:xfrm>
          <a:prstGeom prst="rect">
            <a:avLst/>
          </a:prstGeom>
          <a:noFill/>
        </p:spPr>
        <p:txBody>
          <a:bodyPr wrap="square" rtlCol="0">
            <a:spAutoFit/>
          </a:bodyPr>
          <a:lstStyle/>
          <a:p>
            <a:r>
              <a:rPr lang="en-US" altLang="ko-KR" sz="2000" b="1" dirty="0">
                <a:latin typeface="Helvetica" panose="020B0604020202020204" pitchFamily="34" charset="0"/>
                <a:cs typeface="Helvetica" panose="020B0604020202020204" pitchFamily="34" charset="0"/>
              </a:rPr>
              <a:t>Limitation of CCC Method </a:t>
            </a:r>
          </a:p>
          <a:p>
            <a:endParaRPr lang="en-US" altLang="ko-KR" sz="1100" b="1" dirty="0">
              <a:latin typeface="Helvetica" panose="020B0604020202020204" pitchFamily="34" charset="0"/>
              <a:cs typeface="Helvetica" panose="020B0604020202020204" pitchFamily="34" charset="0"/>
              <a:sym typeface="Wingdings" panose="05000000000000000000" pitchFamily="2" charset="2"/>
            </a:endParaRPr>
          </a:p>
          <a:p>
            <a:pPr marL="285750" indent="-285750">
              <a:buFontTx/>
              <a:buChar char="-"/>
            </a:pPr>
            <a:r>
              <a:rPr lang="en-US" altLang="ko-KR" dirty="0">
                <a:latin typeface="Helvetica" panose="020B0604020202020204" pitchFamily="34" charset="0"/>
                <a:cs typeface="Helvetica" panose="020B0604020202020204" pitchFamily="34" charset="0"/>
              </a:rPr>
              <a:t>If there is more than one max correlation positions, </a:t>
            </a:r>
          </a:p>
          <a:p>
            <a:r>
              <a:rPr lang="en-US" altLang="ko-KR" dirty="0">
                <a:latin typeface="Helvetica" panose="020B0604020202020204" pitchFamily="34" charset="0"/>
                <a:cs typeface="Helvetica" panose="020B0604020202020204" pitchFamily="34" charset="0"/>
              </a:rPr>
              <a:t>     it is </a:t>
            </a:r>
            <a:r>
              <a:rPr lang="en-US" altLang="ko-KR" b="1" dirty="0">
                <a:solidFill>
                  <a:schemeClr val="accent5">
                    <a:lumMod val="75000"/>
                  </a:schemeClr>
                </a:solidFill>
                <a:latin typeface="Helvetica" panose="020B0604020202020204" pitchFamily="34" charset="0"/>
                <a:cs typeface="Helvetica" panose="020B0604020202020204" pitchFamily="34" charset="0"/>
              </a:rPr>
              <a:t>not clear to choose the moved position</a:t>
            </a:r>
            <a:r>
              <a:rPr lang="en-US" altLang="ko-KR" dirty="0">
                <a:latin typeface="Helvetica" panose="020B0604020202020204" pitchFamily="34" charset="0"/>
                <a:cs typeface="Helvetica" panose="020B0604020202020204" pitchFamily="34" charset="0"/>
              </a:rPr>
              <a:t>. </a:t>
            </a:r>
          </a:p>
          <a:p>
            <a:pPr marL="285750" indent="-285750">
              <a:buFontTx/>
              <a:buChar char="-"/>
            </a:pPr>
            <a:r>
              <a:rPr lang="en-US" altLang="ko-KR" dirty="0">
                <a:latin typeface="Helvetica" panose="020B0604020202020204" pitchFamily="34" charset="0"/>
                <a:cs typeface="Helvetica" panose="020B0604020202020204" pitchFamily="34" charset="0"/>
              </a:rPr>
              <a:t>It is difficult to track water vapor that has little or no change in shape when the amount of water vapor is small or water vapor that disappears or greatly changes shape over time.</a:t>
            </a:r>
          </a:p>
        </p:txBody>
      </p:sp>
      <p:sp>
        <p:nvSpPr>
          <p:cNvPr id="4" name="오각형 3"/>
          <p:cNvSpPr/>
          <p:nvPr/>
        </p:nvSpPr>
        <p:spPr>
          <a:xfrm>
            <a:off x="642851" y="1912914"/>
            <a:ext cx="2036619" cy="847898"/>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Limitation #1</a:t>
            </a:r>
          </a:p>
        </p:txBody>
      </p:sp>
      <p:sp>
        <p:nvSpPr>
          <p:cNvPr id="27" name="오각형 26"/>
          <p:cNvSpPr/>
          <p:nvPr/>
        </p:nvSpPr>
        <p:spPr>
          <a:xfrm>
            <a:off x="642850" y="4607080"/>
            <a:ext cx="2036619" cy="847898"/>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Limitation #2</a:t>
            </a:r>
          </a:p>
        </p:txBody>
      </p:sp>
      <p:sp>
        <p:nvSpPr>
          <p:cNvPr id="8" name="직사각형 7"/>
          <p:cNvSpPr/>
          <p:nvPr/>
        </p:nvSpPr>
        <p:spPr>
          <a:xfrm>
            <a:off x="2928324" y="4551096"/>
            <a:ext cx="8734432" cy="1123384"/>
          </a:xfrm>
          <a:prstGeom prst="rect">
            <a:avLst/>
          </a:prstGeom>
        </p:spPr>
        <p:txBody>
          <a:bodyPr wrap="square">
            <a:spAutoFit/>
          </a:bodyPr>
          <a:lstStyle/>
          <a:p>
            <a:r>
              <a:rPr lang="en-US" altLang="ko-KR" sz="2000" b="1" dirty="0">
                <a:latin typeface="Helvetica" panose="020B0604020202020204" pitchFamily="34" charset="0"/>
                <a:cs typeface="Helvetica" panose="020B0604020202020204" pitchFamily="34" charset="0"/>
              </a:rPr>
              <a:t>Impossible to Forecast  </a:t>
            </a:r>
          </a:p>
          <a:p>
            <a:endParaRPr lang="en-US" altLang="ko-KR" sz="1100" b="1" dirty="0">
              <a:latin typeface="Helvetica" panose="020B0604020202020204" pitchFamily="34" charset="0"/>
              <a:cs typeface="Helvetica" panose="020B0604020202020204" pitchFamily="34" charset="0"/>
            </a:endParaRPr>
          </a:p>
          <a:p>
            <a:pPr marL="285750" indent="-285750">
              <a:buFontTx/>
              <a:buChar char="-"/>
            </a:pPr>
            <a:r>
              <a:rPr lang="en-US" altLang="ko-KR" dirty="0">
                <a:latin typeface="Helvetica" panose="020B0604020202020204" pitchFamily="34" charset="0"/>
                <a:cs typeface="Helvetica" panose="020B0604020202020204" pitchFamily="34" charset="0"/>
              </a:rPr>
              <a:t>Traditional method </a:t>
            </a:r>
            <a:r>
              <a:rPr lang="en-US" altLang="ko-KR" b="1" dirty="0">
                <a:solidFill>
                  <a:schemeClr val="accent5">
                    <a:lumMod val="75000"/>
                  </a:schemeClr>
                </a:solidFill>
                <a:latin typeface="Helvetica" panose="020B0604020202020204" pitchFamily="34" charset="0"/>
                <a:cs typeface="Helvetica" panose="020B0604020202020204" pitchFamily="34" charset="0"/>
              </a:rPr>
              <a:t>requires time t+1 data to obtain the wind vector at time t,</a:t>
            </a:r>
            <a:r>
              <a:rPr lang="en-US" altLang="ko-KR" b="1" dirty="0">
                <a:latin typeface="Helvetica" panose="020B0604020202020204" pitchFamily="34" charset="0"/>
                <a:cs typeface="Helvetica" panose="020B0604020202020204" pitchFamily="34" charset="0"/>
              </a:rPr>
              <a:t> </a:t>
            </a:r>
            <a:r>
              <a:rPr lang="en-US" altLang="ko-KR" dirty="0">
                <a:latin typeface="Helvetica" panose="020B0604020202020204" pitchFamily="34" charset="0"/>
                <a:cs typeface="Helvetica" panose="020B0604020202020204" pitchFamily="34" charset="0"/>
              </a:rPr>
              <a:t>making forecasting impossible.</a:t>
            </a:r>
          </a:p>
        </p:txBody>
      </p:sp>
      <p:sp>
        <p:nvSpPr>
          <p:cNvPr id="29" name="TextBox 28"/>
          <p:cNvSpPr txBox="1"/>
          <p:nvPr/>
        </p:nvSpPr>
        <p:spPr>
          <a:xfrm>
            <a:off x="642850" y="1172418"/>
            <a:ext cx="1896673" cy="400110"/>
          </a:xfrm>
          <a:prstGeom prst="rect">
            <a:avLst/>
          </a:prstGeom>
          <a:noFill/>
        </p:spPr>
        <p:txBody>
          <a:bodyPr wrap="none" rtlCol="0">
            <a:spAutoFit/>
          </a:bodyPr>
          <a:lstStyle/>
          <a:p>
            <a:pPr marL="342900" indent="-34290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Limitations</a:t>
            </a:r>
          </a:p>
        </p:txBody>
      </p:sp>
    </p:spTree>
    <p:extLst>
      <p:ext uri="{BB962C8B-B14F-4D97-AF65-F5344CB8AC3E}">
        <p14:creationId xmlns:p14="http://schemas.microsoft.com/office/powerpoint/2010/main" val="943561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5</a:t>
            </a:fld>
            <a:endParaRPr lang="ko-KR" altLang="en-US" dirty="0">
              <a:solidFill>
                <a:schemeClr val="bg1"/>
              </a:solidFill>
            </a:endParaRPr>
          </a:p>
        </p:txBody>
      </p:sp>
      <p:sp>
        <p:nvSpPr>
          <p:cNvPr id="26" name="TextBox 25">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8" name="TextBox 7">
            <a:extLst>
              <a:ext uri="{FF2B5EF4-FFF2-40B4-BE49-F238E27FC236}">
                <a16:creationId xmlns:a16="http://schemas.microsoft.com/office/drawing/2014/main" id="{1950C12A-753C-36FF-2E5B-3738F0A01711}"/>
              </a:ext>
            </a:extLst>
          </p:cNvPr>
          <p:cNvSpPr txBox="1"/>
          <p:nvPr/>
        </p:nvSpPr>
        <p:spPr>
          <a:xfrm>
            <a:off x="589523" y="2907695"/>
            <a:ext cx="5196135" cy="2785378"/>
          </a:xfrm>
          <a:prstGeom prst="rect">
            <a:avLst/>
          </a:prstGeom>
          <a:noFill/>
        </p:spPr>
        <p:txBody>
          <a:bodyPr wrap="square" rtlCol="0">
            <a:spAutoFit/>
          </a:bodyPr>
          <a:lstStyle/>
          <a:p>
            <a:pPr marL="342900" indent="-342900">
              <a:buFont typeface="Arial" panose="020B0604020202020204" pitchFamily="34" charset="0"/>
              <a:buChar char="•"/>
            </a:pPr>
            <a:r>
              <a:rPr lang="en-US" altLang="ko-KR" sz="2000" dirty="0">
                <a:latin typeface="Helvetica" panose="020B0604020202020204" pitchFamily="34" charset="0"/>
                <a:cs typeface="Helvetica" panose="020B0604020202020204" pitchFamily="34" charset="0"/>
              </a:rPr>
              <a:t>What is </a:t>
            </a:r>
            <a:r>
              <a:rPr lang="en-US" altLang="ko-KR" sz="2000" b="1" dirty="0">
                <a:solidFill>
                  <a:srgbClr val="0070C0"/>
                </a:solidFill>
                <a:latin typeface="Helvetica" panose="020B0604020202020204" pitchFamily="34" charset="0"/>
                <a:cs typeface="Helvetica" panose="020B0604020202020204" pitchFamily="34" charset="0"/>
              </a:rPr>
              <a:t>Optical Flow?</a:t>
            </a:r>
          </a:p>
          <a:p>
            <a:pPr marL="342900" indent="-342900">
              <a:buFont typeface="Arial" panose="020B0604020202020204" pitchFamily="34" charset="0"/>
              <a:buChar char="•"/>
            </a:pPr>
            <a:endParaRPr lang="en-US" altLang="ko-KR" sz="1100" b="1" dirty="0">
              <a:solidFill>
                <a:srgbClr val="0070C0"/>
              </a:solidFill>
              <a:latin typeface="Helvetica" panose="020B0604020202020204" pitchFamily="34" charset="0"/>
              <a:cs typeface="Helvetica" panose="020B0604020202020204" pitchFamily="34" charset="0"/>
            </a:endParaRPr>
          </a:p>
          <a:p>
            <a:pPr marL="285750" indent="-285750">
              <a:buFontTx/>
              <a:buChar char="-"/>
            </a:pPr>
            <a:r>
              <a:rPr lang="en-US" altLang="ko-KR" b="1" dirty="0">
                <a:latin typeface="Helvetica" panose="020B0604020202020204" pitchFamily="34" charset="0"/>
                <a:cs typeface="Helvetica" panose="020B0604020202020204" pitchFamily="34" charset="0"/>
              </a:rPr>
              <a:t>The pattern of apparent motion of objects, surfaces, and edges in a visual scene </a:t>
            </a:r>
            <a:r>
              <a:rPr lang="en-US" altLang="ko-KR" dirty="0">
                <a:latin typeface="Helvetica" panose="020B0604020202020204" pitchFamily="34" charset="0"/>
                <a:cs typeface="Helvetica" panose="020B0604020202020204" pitchFamily="34" charset="0"/>
              </a:rPr>
              <a:t>caused by the relative motion between an observer and a scene. Optical flow can also be defined as </a:t>
            </a:r>
            <a:r>
              <a:rPr lang="en-US" altLang="ko-KR" b="1" dirty="0">
                <a:latin typeface="Helvetica" panose="020B0604020202020204" pitchFamily="34" charset="0"/>
                <a:cs typeface="Helvetica" panose="020B0604020202020204" pitchFamily="34" charset="0"/>
              </a:rPr>
              <a:t>the distribution of apparent velocities of movement of brightness pattern in an image </a:t>
            </a:r>
            <a:r>
              <a:rPr lang="en-US" altLang="ko-KR" dirty="0">
                <a:latin typeface="Helvetica" panose="020B0604020202020204" pitchFamily="34" charset="0"/>
                <a:cs typeface="Helvetica" panose="020B0604020202020204" pitchFamily="34" charset="0"/>
              </a:rPr>
              <a:t>(Horn &amp; </a:t>
            </a:r>
            <a:r>
              <a:rPr lang="en-US" altLang="ko-KR" dirty="0" err="1">
                <a:latin typeface="Helvetica" panose="020B0604020202020204" pitchFamily="34" charset="0"/>
                <a:cs typeface="Helvetica" panose="020B0604020202020204" pitchFamily="34" charset="0"/>
              </a:rPr>
              <a:t>Schunck</a:t>
            </a:r>
            <a:r>
              <a:rPr lang="en-US" altLang="ko-KR" dirty="0">
                <a:latin typeface="Helvetica" panose="020B0604020202020204" pitchFamily="34" charset="0"/>
                <a:cs typeface="Helvetica" panose="020B0604020202020204" pitchFamily="34" charset="0"/>
              </a:rPr>
              <a:t> (1981)).</a:t>
            </a:r>
          </a:p>
          <a:p>
            <a:pPr marL="285750" indent="-285750">
              <a:buFontTx/>
              <a:buChar char="-"/>
            </a:pPr>
            <a:endParaRPr lang="ko-KR" altLang="en-US" dirty="0">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6565D1D7-7764-8B61-0814-CB69672992E2}"/>
              </a:ext>
            </a:extLst>
          </p:cNvPr>
          <p:cNvSpPr txBox="1"/>
          <p:nvPr/>
        </p:nvSpPr>
        <p:spPr>
          <a:xfrm>
            <a:off x="6372538" y="5254492"/>
            <a:ext cx="4068743" cy="538609"/>
          </a:xfrm>
          <a:prstGeom prst="rect">
            <a:avLst/>
          </a:prstGeom>
          <a:noFill/>
        </p:spPr>
        <p:txBody>
          <a:bodyPr wrap="none" rtlCol="0">
            <a:spAutoFit/>
          </a:bodyPr>
          <a:lstStyle/>
          <a:p>
            <a:r>
              <a:rPr lang="en-US" altLang="ko-KR" sz="1100" dirty="0">
                <a:latin typeface="맑은 고딕" panose="020B0503020000020004" pitchFamily="50" charset="-127"/>
                <a:cs typeface="Times New Roman" panose="02020603050405020304" pitchFamily="18" charset="0"/>
                <a:hlinkClick r:id="rId4"/>
              </a:rPr>
              <a:t>Source: https://www.youtube.com/watch?v=VTQTBnXBvmw</a:t>
            </a:r>
            <a:endParaRPr lang="en-US" altLang="ko-KR" sz="1100" dirty="0">
              <a:latin typeface="맑은 고딕" panose="020B0503020000020004" pitchFamily="50" charset="-127"/>
              <a:cs typeface="Times New Roman" panose="02020603050405020304" pitchFamily="18" charset="0"/>
            </a:endParaRPr>
          </a:p>
          <a:p>
            <a:endParaRPr lang="ko-KR" altLang="en-US" dirty="0"/>
          </a:p>
        </p:txBody>
      </p:sp>
      <p:pic>
        <p:nvPicPr>
          <p:cNvPr id="10" name="녹화_2022_06_07_22_50_03_106">
            <a:hlinkClick r:id="" action="ppaction://media"/>
            <a:extLst>
              <a:ext uri="{FF2B5EF4-FFF2-40B4-BE49-F238E27FC236}">
                <a16:creationId xmlns:a16="http://schemas.microsoft.com/office/drawing/2014/main" id="{7E9FC03D-27D7-497D-43A1-59330D44D6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2538" y="1560098"/>
            <a:ext cx="5250264" cy="3636453"/>
          </a:xfrm>
          <a:prstGeom prst="rect">
            <a:avLst/>
          </a:prstGeom>
        </p:spPr>
      </p:pic>
      <p:sp>
        <p:nvSpPr>
          <p:cNvPr id="2" name="직사각형 1"/>
          <p:cNvSpPr/>
          <p:nvPr/>
        </p:nvSpPr>
        <p:spPr>
          <a:xfrm>
            <a:off x="589523" y="1292251"/>
            <a:ext cx="5595146" cy="1400383"/>
          </a:xfrm>
          <a:prstGeom prst="rect">
            <a:avLst/>
          </a:prstGeom>
        </p:spPr>
        <p:txBody>
          <a:bodyPr wrap="square">
            <a:spAutoFit/>
          </a:bodyPr>
          <a:lstStyle/>
          <a:p>
            <a:pPr marL="285750" indent="-28575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To solve the                           </a:t>
            </a:r>
          </a:p>
          <a:p>
            <a:endParaRPr lang="en-US" altLang="ko-KR" sz="1100" dirty="0">
              <a:latin typeface="Helvetica" panose="020B0604020202020204" pitchFamily="34" charset="0"/>
              <a:cs typeface="Helvetica" panose="020B0604020202020204" pitchFamily="34" charset="0"/>
            </a:endParaRPr>
          </a:p>
          <a:p>
            <a:pPr marL="285750" indent="-285750">
              <a:buFontTx/>
              <a:buChar char="-"/>
            </a:pPr>
            <a:r>
              <a:rPr lang="en-US" altLang="ko-KR" dirty="0">
                <a:latin typeface="Helvetica" panose="020B0604020202020204" pitchFamily="34" charset="0"/>
                <a:cs typeface="Helvetica" panose="020B0604020202020204" pitchFamily="34" charset="0"/>
              </a:rPr>
              <a:t>There are previous studies that applied</a:t>
            </a:r>
          </a:p>
          <a:p>
            <a:r>
              <a:rPr lang="en-US" altLang="ko-KR" dirty="0">
                <a:latin typeface="Helvetica" panose="020B0604020202020204" pitchFamily="34" charset="0"/>
                <a:cs typeface="Helvetica" panose="020B0604020202020204" pitchFamily="34" charset="0"/>
              </a:rPr>
              <a:t>     the optical flow estimation method.</a:t>
            </a:r>
          </a:p>
          <a:p>
            <a:endParaRPr lang="ko-KR" altLang="en-US" dirty="0">
              <a:latin typeface="Helvetica" panose="020B0604020202020204" pitchFamily="34" charset="0"/>
              <a:cs typeface="Helvetica" panose="020B0604020202020204" pitchFamily="34" charset="0"/>
            </a:endParaRPr>
          </a:p>
        </p:txBody>
      </p:sp>
      <p:sp>
        <p:nvSpPr>
          <p:cNvPr id="11" name="오각형 10"/>
          <p:cNvSpPr/>
          <p:nvPr/>
        </p:nvSpPr>
        <p:spPr>
          <a:xfrm>
            <a:off x="2508717" y="1292251"/>
            <a:ext cx="1756757" cy="409787"/>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Limitation #1</a:t>
            </a:r>
          </a:p>
        </p:txBody>
      </p:sp>
    </p:spTree>
    <p:extLst>
      <p:ext uri="{BB962C8B-B14F-4D97-AF65-F5344CB8AC3E}">
        <p14:creationId xmlns:p14="http://schemas.microsoft.com/office/powerpoint/2010/main" val="36889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6</a:t>
            </a:fld>
            <a:endParaRPr lang="ko-KR" altLang="en-US" dirty="0">
              <a:solidFill>
                <a:schemeClr val="bg1"/>
              </a:solidFill>
            </a:endParaRPr>
          </a:p>
        </p:txBody>
      </p:sp>
      <p:sp>
        <p:nvSpPr>
          <p:cNvPr id="26" name="TextBox 25">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pic>
        <p:nvPicPr>
          <p:cNvPr id="11266" name="그림 21"/>
          <p:cNvPicPr>
            <a:picLocks noChangeAspect="1" noChangeArrowheads="1"/>
          </p:cNvPicPr>
          <p:nvPr/>
        </p:nvPicPr>
        <p:blipFill>
          <a:blip r:embed="rId2">
            <a:extLst>
              <a:ext uri="{28A0092B-C50C-407E-A947-70E740481C1C}">
                <a14:useLocalDpi xmlns:a14="http://schemas.microsoft.com/office/drawing/2010/main" val="0"/>
              </a:ext>
            </a:extLst>
          </a:blip>
          <a:srcRect l="4298" t="13515"/>
          <a:stretch>
            <a:fillRect/>
          </a:stretch>
        </p:blipFill>
        <p:spPr bwMode="auto">
          <a:xfrm>
            <a:off x="6662389" y="2755863"/>
            <a:ext cx="3219438" cy="3921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2808" y="1562565"/>
            <a:ext cx="8417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b="0" i="0" u="none" strike="noStrike" cap="none" normalizeH="0" baseline="0" dirty="0">
                <a:ln>
                  <a:noFill/>
                </a:ln>
                <a:solidFill>
                  <a:schemeClr val="tx1"/>
                </a:solidFill>
                <a:effectLst/>
                <a:latin typeface="Helvetica" panose="020B0604020202020204" pitchFamily="34" charset="0"/>
                <a:ea typeface="맑은 고딕" panose="020B0503020000020004" pitchFamily="50" charset="-127"/>
                <a:cs typeface="Helvetica" panose="020B0604020202020204" pitchFamily="34" charset="0"/>
              </a:rPr>
              <a:t>Estimates the AMV field V* at time t, used “</a:t>
            </a:r>
            <a:r>
              <a:rPr kumimoji="0" lang="en-US" altLang="ko-KR" b="0" i="0" u="none" strike="noStrike" cap="none" normalizeH="0" baseline="0" dirty="0" err="1">
                <a:ln>
                  <a:noFill/>
                </a:ln>
                <a:solidFill>
                  <a:schemeClr val="tx1"/>
                </a:solidFill>
                <a:effectLst/>
                <a:latin typeface="Helvetica" panose="020B0604020202020204" pitchFamily="34" charset="0"/>
                <a:ea typeface="맑은 고딕" panose="020B0503020000020004" pitchFamily="50" charset="-127"/>
                <a:cs typeface="Helvetica" panose="020B0604020202020204" pitchFamily="34" charset="0"/>
              </a:rPr>
              <a:t>deepflow</a:t>
            </a:r>
            <a:r>
              <a:rPr kumimoji="0" lang="en-US" altLang="ko-KR" b="0" i="0" u="none" strike="noStrike" cap="none" normalizeH="0" baseline="0" dirty="0">
                <a:ln>
                  <a:noFill/>
                </a:ln>
                <a:solidFill>
                  <a:schemeClr val="tx1"/>
                </a:solidFill>
                <a:effectLst/>
                <a:latin typeface="Helvetica" panose="020B0604020202020204" pitchFamily="34" charset="0"/>
                <a:ea typeface="맑은 고딕" panose="020B0503020000020004" pitchFamily="50" charset="-127"/>
                <a:cs typeface="Helvetica" panose="020B0604020202020204" pitchFamily="34" charset="0"/>
              </a:rPr>
              <a:t>” implementation of </a:t>
            </a:r>
            <a:r>
              <a:rPr kumimoji="0" lang="en-US" altLang="ko-KR" b="0" i="0" u="none" strike="noStrike" cap="none" normalizeH="0" baseline="0" dirty="0" err="1">
                <a:ln>
                  <a:noFill/>
                </a:ln>
                <a:solidFill>
                  <a:schemeClr val="tx1"/>
                </a:solidFill>
                <a:effectLst/>
                <a:latin typeface="Helvetica" panose="020B0604020202020204" pitchFamily="34" charset="0"/>
                <a:ea typeface="맑은 고딕" panose="020B0503020000020004" pitchFamily="50" charset="-127"/>
                <a:cs typeface="Helvetica" panose="020B0604020202020204" pitchFamily="34" charset="0"/>
              </a:rPr>
              <a:t>OpenCV</a:t>
            </a:r>
            <a:endParaRPr kumimoji="0" lang="en-US" altLang="ko-KR" b="0" i="0" u="none" strike="noStrike" cap="none" normalizeH="0" baseline="0" dirty="0">
              <a:ln>
                <a:noFill/>
              </a:ln>
              <a:solidFill>
                <a:schemeClr val="tx1"/>
              </a:solidFill>
              <a:effectLst/>
              <a:latin typeface="Helvetica" panose="020B0604020202020204" pitchFamily="34" charset="0"/>
              <a:ea typeface="맑은 고딕" panose="020B0503020000020004" pitchFamily="50" charset="-127"/>
              <a:cs typeface="Helvetica" panose="020B0604020202020204" pitchFamily="34" charset="0"/>
            </a:endParaRPr>
          </a:p>
        </p:txBody>
      </p:sp>
      <p:sp>
        <p:nvSpPr>
          <p:cNvPr id="4" name="Rectangle 4"/>
          <p:cNvSpPr>
            <a:spLocks noChangeArrowheads="1"/>
          </p:cNvSpPr>
          <p:nvPr/>
        </p:nvSpPr>
        <p:spPr bwMode="auto">
          <a:xfrm>
            <a:off x="686369" y="2153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latin typeface="Helvetica" panose="020B0604020202020204" pitchFamily="34" charset="0"/>
              <a:cs typeface="Helvetica" panose="020B0604020202020204" pitchFamily="34" charset="0"/>
            </a:endParaRPr>
          </a:p>
        </p:txBody>
      </p:sp>
      <p:pic>
        <p:nvPicPr>
          <p:cNvPr id="16" name="그림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142" y="3317829"/>
            <a:ext cx="3105933" cy="505617"/>
          </a:xfrm>
          <a:prstGeom prst="rect">
            <a:avLst/>
          </a:prstGeom>
          <a:noFill/>
          <a:extLst>
            <a:ext uri="{909E8E84-426E-40DD-AFC4-6F175D3DCCD1}">
              <a14:hiddenFill xmlns:a14="http://schemas.microsoft.com/office/drawing/2010/main">
                <a:solidFill>
                  <a:srgbClr val="FFFFFF"/>
                </a:solidFill>
              </a14:hiddenFill>
            </a:ext>
          </a:extLst>
        </p:spPr>
      </p:pic>
      <p:sp>
        <p:nvSpPr>
          <p:cNvPr id="18" name="직사각형 17"/>
          <p:cNvSpPr/>
          <p:nvPr/>
        </p:nvSpPr>
        <p:spPr>
          <a:xfrm>
            <a:off x="431582" y="1165877"/>
            <a:ext cx="7133000" cy="400110"/>
          </a:xfrm>
          <a:prstGeom prst="rect">
            <a:avLst/>
          </a:prstGeom>
        </p:spPr>
        <p:txBody>
          <a:bodyPr wrap="square">
            <a:spAutoFit/>
          </a:bodyPr>
          <a:lstStyle/>
          <a:p>
            <a:pPr marL="285750" indent="-28575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Application Example</a:t>
            </a:r>
            <a:endParaRPr lang="ko-KR" altLang="en-US" dirty="0">
              <a:latin typeface="Helvetica" panose="020B0604020202020204" pitchFamily="34" charset="0"/>
              <a:cs typeface="Helvetica" panose="020B0604020202020204" pitchFamily="34" charset="0"/>
            </a:endParaRPr>
          </a:p>
        </p:txBody>
      </p:sp>
      <p:sp>
        <p:nvSpPr>
          <p:cNvPr id="13" name="직사각형 12"/>
          <p:cNvSpPr/>
          <p:nvPr/>
        </p:nvSpPr>
        <p:spPr>
          <a:xfrm>
            <a:off x="431582" y="5128343"/>
            <a:ext cx="11172304" cy="1200329"/>
          </a:xfrm>
          <a:prstGeom prst="rect">
            <a:avLst/>
          </a:prstGeom>
        </p:spPr>
        <p:txBody>
          <a:bodyPr wrap="square">
            <a:spAutoFit/>
          </a:bodyPr>
          <a:lstStyle/>
          <a:p>
            <a:pPr lvl="0" eaLnBrk="0" fontAlgn="base" latinLnBrk="0" hangingPunct="0">
              <a:spcBef>
                <a:spcPct val="0"/>
              </a:spcBef>
              <a:spcAft>
                <a:spcPct val="0"/>
              </a:spcAft>
            </a:pPr>
            <a:r>
              <a:rPr lang="en-US" altLang="ko-KR" dirty="0">
                <a:latin typeface="Helvetica" panose="020B0604020202020204" pitchFamily="34" charset="0"/>
                <a:cs typeface="Helvetica" panose="020B0604020202020204" pitchFamily="34" charset="0"/>
              </a:rPr>
              <a:t>The horizontal wind was obtained using the optical flow method rather than the correlation tracking method.</a:t>
            </a:r>
          </a:p>
          <a:p>
            <a:pPr marL="285750" lvl="0" indent="-285750" eaLnBrk="0" fontAlgn="base" latinLnBrk="0" hangingPunct="0">
              <a:spcBef>
                <a:spcPct val="0"/>
              </a:spcBef>
              <a:spcAft>
                <a:spcPct val="0"/>
              </a:spcAft>
              <a:buFont typeface="Wingdings" panose="05000000000000000000" pitchFamily="2" charset="2"/>
              <a:buChar char="à"/>
            </a:pPr>
            <a:r>
              <a:rPr lang="en-US" altLang="ko-KR" dirty="0">
                <a:latin typeface="Helvetica" panose="020B0604020202020204" pitchFamily="34" charset="0"/>
                <a:cs typeface="Helvetica" panose="020B0604020202020204" pitchFamily="34" charset="0"/>
              </a:rPr>
              <a:t>Optical Flow method ((c) UA) has a </a:t>
            </a:r>
            <a:r>
              <a:rPr lang="en-US" altLang="ko-KR" b="1" dirty="0">
                <a:solidFill>
                  <a:schemeClr val="accent5">
                    <a:lumMod val="75000"/>
                  </a:schemeClr>
                </a:solidFill>
                <a:latin typeface="Helvetica" panose="020B0604020202020204" pitchFamily="34" charset="0"/>
                <a:cs typeface="Helvetica" panose="020B0604020202020204" pitchFamily="34" charset="0"/>
              </a:rPr>
              <a:t>higher resolution </a:t>
            </a:r>
            <a:r>
              <a:rPr lang="en-US" altLang="ko-KR" dirty="0">
                <a:latin typeface="Helvetica" panose="020B0604020202020204" pitchFamily="34" charset="0"/>
                <a:cs typeface="Helvetica" panose="020B0604020202020204" pitchFamily="34" charset="0"/>
              </a:rPr>
              <a:t>since it outputs an AMV per pixel.</a:t>
            </a:r>
          </a:p>
          <a:p>
            <a:pPr marL="285750" lvl="0" indent="-285750" eaLnBrk="0" fontAlgn="base" latinLnBrk="0" hangingPunct="0">
              <a:spcBef>
                <a:spcPct val="0"/>
              </a:spcBef>
              <a:spcAft>
                <a:spcPct val="0"/>
              </a:spcAft>
              <a:buFont typeface="Wingdings" panose="05000000000000000000" pitchFamily="2" charset="2"/>
              <a:buChar char="à"/>
            </a:pPr>
            <a:r>
              <a:rPr lang="en-US" altLang="ko-KR" dirty="0">
                <a:latin typeface="Helvetica" panose="020B0604020202020204" pitchFamily="34" charset="0"/>
                <a:cs typeface="Helvetica" panose="020B0604020202020204" pitchFamily="34" charset="0"/>
              </a:rPr>
              <a:t>The RMSVD(Root-Mean-Squared Vector Difference) of optical flow method (c) is about 4-8 m/s lower than the traditional method (b) (in the 60°N region), so the </a:t>
            </a:r>
            <a:r>
              <a:rPr lang="en-US" altLang="ko-KR" b="1" dirty="0">
                <a:solidFill>
                  <a:schemeClr val="accent5">
                    <a:lumMod val="75000"/>
                  </a:schemeClr>
                </a:solidFill>
                <a:latin typeface="Helvetica" panose="020B0604020202020204" pitchFamily="34" charset="0"/>
                <a:cs typeface="Helvetica" panose="020B0604020202020204" pitchFamily="34" charset="0"/>
              </a:rPr>
              <a:t>tracking performance is improved.</a:t>
            </a:r>
          </a:p>
        </p:txBody>
      </p:sp>
      <p:pic>
        <p:nvPicPr>
          <p:cNvPr id="15" name="그림 14"/>
          <p:cNvPicPr>
            <a:picLocks noChangeAspect="1"/>
          </p:cNvPicPr>
          <p:nvPr/>
        </p:nvPicPr>
        <p:blipFill>
          <a:blip r:embed="rId4"/>
          <a:stretch>
            <a:fillRect/>
          </a:stretch>
        </p:blipFill>
        <p:spPr>
          <a:xfrm>
            <a:off x="1270159" y="2016661"/>
            <a:ext cx="4060461" cy="2992109"/>
          </a:xfrm>
          <a:prstGeom prst="rect">
            <a:avLst/>
          </a:prstGeom>
        </p:spPr>
      </p:pic>
      <p:sp>
        <p:nvSpPr>
          <p:cNvPr id="2" name="직사각형 1"/>
          <p:cNvSpPr/>
          <p:nvPr/>
        </p:nvSpPr>
        <p:spPr>
          <a:xfrm>
            <a:off x="5330620" y="4755668"/>
            <a:ext cx="1388522" cy="261610"/>
          </a:xfrm>
          <a:prstGeom prst="rect">
            <a:avLst/>
          </a:prstGeom>
        </p:spPr>
        <p:txBody>
          <a:bodyPr wrap="none">
            <a:spAutoFit/>
          </a:bodyPr>
          <a:lstStyle/>
          <a:p>
            <a:r>
              <a:rPr lang="en-US" altLang="ko-KR" sz="1100" dirty="0">
                <a:latin typeface="Helvetica" panose="020B0604020202020204" pitchFamily="34" charset="0"/>
                <a:cs typeface="Helvetica" panose="020B0604020202020204" pitchFamily="34" charset="0"/>
              </a:rPr>
              <a:t>(</a:t>
            </a:r>
            <a:r>
              <a:rPr lang="en-US" altLang="ko-KR" sz="1100" kern="100" dirty="0" err="1">
                <a:latin typeface="Helvetica" panose="020B0604020202020204" pitchFamily="34" charset="0"/>
                <a:cs typeface="Helvetica" panose="020B0604020202020204" pitchFamily="34" charset="0"/>
              </a:rPr>
              <a:t>Ouyed</a:t>
            </a:r>
            <a:r>
              <a:rPr lang="en-US" altLang="ko-KR" sz="1100" kern="100" dirty="0">
                <a:latin typeface="Helvetica" panose="020B0604020202020204" pitchFamily="34" charset="0"/>
                <a:cs typeface="Helvetica" panose="020B0604020202020204" pitchFamily="34" charset="0"/>
              </a:rPr>
              <a:t> et al. 2021)</a:t>
            </a:r>
            <a:endParaRPr lang="ko-KR" altLang="en-US" sz="1100"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7" name="직사각형 6"/>
              <p:cNvSpPr/>
              <p:nvPr/>
            </p:nvSpPr>
            <p:spPr>
              <a:xfrm>
                <a:off x="6552090" y="4033307"/>
                <a:ext cx="3648756" cy="276999"/>
              </a:xfrm>
              <a:prstGeom prst="rect">
                <a:avLst/>
              </a:prstGeom>
            </p:spPr>
            <p:txBody>
              <a:bodyPr wrap="none">
                <a:spAutoFit/>
              </a:bodyPr>
              <a:lstStyle/>
              <a:p>
                <a:pPr lvl="0" eaLnBrk="0" fontAlgn="base" latinLnBrk="0" hangingPunct="0">
                  <a:spcBef>
                    <a:spcPct val="0"/>
                  </a:spcBef>
                  <a:spcAft>
                    <a:spcPct val="0"/>
                  </a:spcAft>
                </a:pPr>
                <a:r>
                  <a:rPr lang="en-US" altLang="ko-KR" sz="1200" dirty="0">
                    <a:latin typeface="Helvetica" panose="020B0604020202020204" pitchFamily="34" charset="0"/>
                    <a:cs typeface="Helvetica" panose="020B0604020202020204" pitchFamily="34" charset="0"/>
                  </a:rPr>
                  <a:t>* q is water vapor fields and </a:t>
                </a:r>
                <a14:m>
                  <m:oMath xmlns:m="http://schemas.openxmlformats.org/officeDocument/2006/math">
                    <m:r>
                      <a:rPr lang="en-US" altLang="ko-KR" sz="1200" i="1">
                        <a:latin typeface="Cambria Math" panose="02040503050406030204" pitchFamily="18" charset="0"/>
                        <a:ea typeface="Cambria Math" panose="02040503050406030204" pitchFamily="18" charset="0"/>
                        <a:cs typeface="helvetica" panose="020B0604020202020204" pitchFamily="34" charset="0"/>
                      </a:rPr>
                      <m:t>∆</m:t>
                    </m:r>
                  </m:oMath>
                </a14:m>
                <a:r>
                  <a:rPr lang="en-US" altLang="ko-KR" sz="1200" dirty="0">
                    <a:latin typeface="Helvetica" panose="020B0604020202020204" pitchFamily="34" charset="0"/>
                    <a:cs typeface="Helvetica" panose="020B0604020202020204" pitchFamily="34" charset="0"/>
                  </a:rPr>
                  <a:t>t is the time-step size</a:t>
                </a:r>
              </a:p>
            </p:txBody>
          </p:sp>
        </mc:Choice>
        <mc:Fallback xmlns="">
          <p:sp>
            <p:nvSpPr>
              <p:cNvPr id="7" name="직사각형 6"/>
              <p:cNvSpPr>
                <a:spLocks noRot="1" noChangeAspect="1" noMove="1" noResize="1" noEditPoints="1" noAdjustHandles="1" noChangeArrowheads="1" noChangeShapeType="1" noTextEdit="1"/>
              </p:cNvSpPr>
              <p:nvPr/>
            </p:nvSpPr>
            <p:spPr>
              <a:xfrm>
                <a:off x="6552090" y="4033307"/>
                <a:ext cx="3648756" cy="276999"/>
              </a:xfrm>
              <a:prstGeom prst="rect">
                <a:avLst/>
              </a:prstGeom>
              <a:blipFill>
                <a:blip r:embed="rId5"/>
                <a:stretch>
                  <a:fillRect l="-167" t="-4444" b="-1555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15480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7</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72" y="1750775"/>
            <a:ext cx="4573171" cy="2976772"/>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46" y="2062853"/>
            <a:ext cx="6040895" cy="2372866"/>
          </a:xfrm>
          <a:prstGeom prst="rect">
            <a:avLst/>
          </a:prstGeom>
        </p:spPr>
      </p:pic>
      <p:sp>
        <p:nvSpPr>
          <p:cNvPr id="9" name="TextBox 8">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7" name="직사각형 6"/>
          <p:cNvSpPr/>
          <p:nvPr/>
        </p:nvSpPr>
        <p:spPr>
          <a:xfrm>
            <a:off x="607671" y="5089520"/>
            <a:ext cx="10971957" cy="1015663"/>
          </a:xfrm>
          <a:prstGeom prst="rect">
            <a:avLst/>
          </a:prstGeom>
        </p:spPr>
        <p:txBody>
          <a:bodyPr wrap="square">
            <a:spAutoFit/>
          </a:bodyPr>
          <a:lstStyle/>
          <a:p>
            <a:r>
              <a:rPr lang="en-US" altLang="ko-KR" sz="2000" dirty="0">
                <a:latin typeface="Helvetica" panose="020B0604020202020204" pitchFamily="34" charset="0"/>
                <a:cs typeface="Helvetica" panose="020B0604020202020204" pitchFamily="34" charset="0"/>
                <a:sym typeface="Wingdings" panose="05000000000000000000" pitchFamily="2" charset="2"/>
              </a:rPr>
              <a:t> Wind vectors are calculated at every pixel in the input image.</a:t>
            </a:r>
          </a:p>
          <a:p>
            <a:r>
              <a:rPr lang="en-US" altLang="ko-KR" sz="2000" dirty="0">
                <a:latin typeface="Helvetica" panose="020B0604020202020204" pitchFamily="34" charset="0"/>
                <a:cs typeface="Helvetica" panose="020B0604020202020204" pitchFamily="34" charset="0"/>
                <a:sym typeface="Wingdings" panose="05000000000000000000" pitchFamily="2" charset="2"/>
              </a:rPr>
              <a:t> </a:t>
            </a:r>
            <a:r>
              <a:rPr lang="en-US" altLang="ko-KR" sz="2000" dirty="0">
                <a:latin typeface="Helvetica" panose="020B0604020202020204" pitchFamily="34" charset="0"/>
                <a:cs typeface="Helvetica" panose="020B0604020202020204" pitchFamily="34" charset="0"/>
              </a:rPr>
              <a:t>However, the methods of previous studies are still </a:t>
            </a:r>
            <a:r>
              <a:rPr lang="en-US" altLang="ko-KR" sz="2000" b="1" dirty="0">
                <a:solidFill>
                  <a:schemeClr val="accent5">
                    <a:lumMod val="75000"/>
                  </a:schemeClr>
                </a:solidFill>
                <a:latin typeface="Helvetica" panose="020B0604020202020204" pitchFamily="34" charset="0"/>
                <a:cs typeface="Helvetica" panose="020B0604020202020204" pitchFamily="34" charset="0"/>
              </a:rPr>
              <a:t>impossible to Forecast! (Limitation #2)</a:t>
            </a:r>
            <a:r>
              <a:rPr lang="en-US" altLang="ko-KR" sz="2000" b="1" dirty="0">
                <a:latin typeface="Helvetica" panose="020B0604020202020204" pitchFamily="34" charset="0"/>
                <a:cs typeface="Helvetica" panose="020B0604020202020204" pitchFamily="34" charset="0"/>
              </a:rPr>
              <a:t>.</a:t>
            </a:r>
          </a:p>
          <a:p>
            <a:r>
              <a:rPr lang="en-US" altLang="ko-KR" sz="2000" dirty="0">
                <a:latin typeface="Helvetica" panose="020B0604020202020204" pitchFamily="34" charset="0"/>
                <a:cs typeface="Helvetica" panose="020B0604020202020204" pitchFamily="34" charset="0"/>
              </a:rPr>
              <a:t>     Also, previous studies did not use CNNs with better optical flow computational performance.</a:t>
            </a:r>
            <a:endParaRPr lang="ko-KR" altLang="en-US" sz="2000" dirty="0">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AD87E54E-67B9-4250-83C8-AE40034C3EF3}"/>
              </a:ext>
            </a:extLst>
          </p:cNvPr>
          <p:cNvSpPr txBox="1"/>
          <p:nvPr/>
        </p:nvSpPr>
        <p:spPr>
          <a:xfrm>
            <a:off x="419002" y="1157924"/>
            <a:ext cx="2961761" cy="400110"/>
          </a:xfrm>
          <a:prstGeom prst="rect">
            <a:avLst/>
          </a:prstGeom>
          <a:noFill/>
        </p:spPr>
        <p:txBody>
          <a:bodyPr wrap="square">
            <a:spAutoFit/>
          </a:bodyPr>
          <a:lstStyle/>
          <a:p>
            <a:pPr marL="285750" indent="-285750">
              <a:buFont typeface="Arial" panose="020B0604020202020204" pitchFamily="34" charset="0"/>
              <a:buChar char="•"/>
            </a:pPr>
            <a:r>
              <a:rPr lang="en-US" altLang="ko-KR" sz="2000" b="1" dirty="0">
                <a:solidFill>
                  <a:schemeClr val="tx1">
                    <a:lumMod val="85000"/>
                    <a:lumOff val="15000"/>
                  </a:schemeClr>
                </a:solidFill>
                <a:latin typeface="Helvetica" panose="020B0604020202020204" pitchFamily="34" charset="0"/>
                <a:cs typeface="Helvetica" panose="020B0604020202020204" pitchFamily="34" charset="0"/>
              </a:rPr>
              <a:t>Pixel based</a:t>
            </a:r>
          </a:p>
        </p:txBody>
      </p:sp>
    </p:spTree>
    <p:extLst>
      <p:ext uri="{BB962C8B-B14F-4D97-AF65-F5344CB8AC3E}">
        <p14:creationId xmlns:p14="http://schemas.microsoft.com/office/powerpoint/2010/main" val="224432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슬라이드 번호 개체 틀 3">
            <a:extLst>
              <a:ext uri="{FF2B5EF4-FFF2-40B4-BE49-F238E27FC236}">
                <a16:creationId xmlns:a16="http://schemas.microsoft.com/office/drawing/2014/main" id="{A05B2395-2631-4580-AF92-E1378693E5E9}"/>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8</a:t>
            </a:fld>
            <a:endParaRPr lang="ko-KR" altLang="en-US" dirty="0">
              <a:solidFill>
                <a:schemeClr val="bg1"/>
              </a:solidFill>
            </a:endParaRPr>
          </a:p>
        </p:txBody>
      </p:sp>
      <p:sp>
        <p:nvSpPr>
          <p:cNvPr id="26" name="TextBox 25">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01. Introduction</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sp>
        <p:nvSpPr>
          <p:cNvPr id="2" name="TextBox 1"/>
          <p:cNvSpPr txBox="1"/>
          <p:nvPr/>
        </p:nvSpPr>
        <p:spPr>
          <a:xfrm>
            <a:off x="4938494" y="2134303"/>
            <a:ext cx="6765826" cy="1400383"/>
          </a:xfrm>
          <a:prstGeom prst="rect">
            <a:avLst/>
          </a:prstGeom>
          <a:noFill/>
        </p:spPr>
        <p:txBody>
          <a:bodyPr wrap="square" rtlCol="0">
            <a:spAutoFit/>
          </a:bodyPr>
          <a:lstStyle/>
          <a:p>
            <a:r>
              <a:rPr lang="en-US" altLang="ko-KR" sz="2000" b="1" dirty="0">
                <a:latin typeface="Helvetica" panose="020B0604020202020204" pitchFamily="34" charset="0"/>
                <a:cs typeface="Helvetica" panose="020B0604020202020204" pitchFamily="34" charset="0"/>
              </a:rPr>
              <a:t>Limitation of CCC Method </a:t>
            </a:r>
          </a:p>
          <a:p>
            <a:endParaRPr lang="en-US" altLang="ko-KR" sz="1100" b="1" dirty="0">
              <a:latin typeface="Helvetica" panose="020B0604020202020204" pitchFamily="34" charset="0"/>
              <a:cs typeface="Helvetica" panose="020B0604020202020204" pitchFamily="34" charset="0"/>
              <a:sym typeface="Wingdings" panose="05000000000000000000" pitchFamily="2" charset="2"/>
            </a:endParaRPr>
          </a:p>
          <a:p>
            <a:pPr marL="285750" indent="-285750">
              <a:buFont typeface="Wingdings" panose="05000000000000000000" pitchFamily="2" charset="2"/>
              <a:buChar char="à"/>
            </a:pPr>
            <a:r>
              <a:rPr lang="en-US" altLang="ko-KR" dirty="0">
                <a:latin typeface="Helvetica" panose="020B0604020202020204" pitchFamily="34" charset="0"/>
                <a:cs typeface="Helvetica" panose="020B0604020202020204" pitchFamily="34" charset="0"/>
              </a:rPr>
              <a:t> Wind calculation with CNN model for </a:t>
            </a:r>
            <a:r>
              <a:rPr lang="en-US" altLang="ko-KR" b="1" dirty="0">
                <a:solidFill>
                  <a:schemeClr val="accent1"/>
                </a:solidFill>
                <a:latin typeface="Helvetica" panose="020B0604020202020204" pitchFamily="34" charset="0"/>
                <a:cs typeface="Helvetica" panose="020B0604020202020204" pitchFamily="34" charset="0"/>
              </a:rPr>
              <a:t>high accuracy and high resolution</a:t>
            </a:r>
            <a:r>
              <a:rPr lang="en-US" altLang="ko-KR" dirty="0">
                <a:latin typeface="Helvetica" panose="020B0604020202020204" pitchFamily="34" charset="0"/>
                <a:cs typeface="Helvetica" panose="020B0604020202020204" pitchFamily="34" charset="0"/>
              </a:rPr>
              <a:t> by supplementing the limitations of the </a:t>
            </a:r>
          </a:p>
          <a:p>
            <a:r>
              <a:rPr lang="en-US" altLang="ko-KR" dirty="0">
                <a:latin typeface="Helvetica" panose="020B0604020202020204" pitchFamily="34" charset="0"/>
                <a:cs typeface="Helvetica" panose="020B0604020202020204" pitchFamily="34" charset="0"/>
              </a:rPr>
              <a:t>    CCC method</a:t>
            </a:r>
          </a:p>
        </p:txBody>
      </p:sp>
      <p:sp>
        <p:nvSpPr>
          <p:cNvPr id="4" name="오각형 3"/>
          <p:cNvSpPr/>
          <p:nvPr/>
        </p:nvSpPr>
        <p:spPr>
          <a:xfrm>
            <a:off x="642850" y="2131110"/>
            <a:ext cx="2036619" cy="847898"/>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Limitation #1</a:t>
            </a:r>
          </a:p>
        </p:txBody>
      </p:sp>
      <p:sp>
        <p:nvSpPr>
          <p:cNvPr id="27" name="오각형 26"/>
          <p:cNvSpPr/>
          <p:nvPr/>
        </p:nvSpPr>
        <p:spPr>
          <a:xfrm>
            <a:off x="642850" y="4179914"/>
            <a:ext cx="2036619" cy="847898"/>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Limitation #2</a:t>
            </a:r>
          </a:p>
        </p:txBody>
      </p:sp>
      <p:sp>
        <p:nvSpPr>
          <p:cNvPr id="8" name="직사각형 7"/>
          <p:cNvSpPr/>
          <p:nvPr/>
        </p:nvSpPr>
        <p:spPr>
          <a:xfrm>
            <a:off x="5053182" y="4223391"/>
            <a:ext cx="6402006" cy="1123384"/>
          </a:xfrm>
          <a:prstGeom prst="rect">
            <a:avLst/>
          </a:prstGeom>
        </p:spPr>
        <p:txBody>
          <a:bodyPr wrap="square">
            <a:spAutoFit/>
          </a:bodyPr>
          <a:lstStyle/>
          <a:p>
            <a:r>
              <a:rPr lang="en-US" altLang="ko-KR" sz="2000" b="1" dirty="0">
                <a:latin typeface="Helvetica" panose="020B0604020202020204" pitchFamily="34" charset="0"/>
                <a:cs typeface="Helvetica" panose="020B0604020202020204" pitchFamily="34" charset="0"/>
              </a:rPr>
              <a:t>Impossible to Forecast  </a:t>
            </a:r>
          </a:p>
          <a:p>
            <a:endParaRPr lang="en-US" altLang="ko-KR" sz="1100" b="1" dirty="0">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à"/>
            </a:pPr>
            <a:r>
              <a:rPr lang="en-US" altLang="ko-KR" dirty="0">
                <a:latin typeface="Helvetica" panose="020B0604020202020204" pitchFamily="34" charset="0"/>
                <a:cs typeface="Helvetica" panose="020B0604020202020204" pitchFamily="34" charset="0"/>
              </a:rPr>
              <a:t> </a:t>
            </a:r>
            <a:r>
              <a:rPr lang="en-US" altLang="ko-KR" b="1" dirty="0">
                <a:solidFill>
                  <a:schemeClr val="accent1"/>
                </a:solidFill>
                <a:latin typeface="Helvetica" panose="020B0604020202020204" pitchFamily="34" charset="0"/>
                <a:cs typeface="Helvetica" panose="020B0604020202020204" pitchFamily="34" charset="0"/>
              </a:rPr>
              <a:t>Attempt Forecasting</a:t>
            </a:r>
            <a:r>
              <a:rPr lang="en-US" altLang="ko-KR" dirty="0">
                <a:latin typeface="Helvetica" panose="020B0604020202020204" pitchFamily="34" charset="0"/>
                <a:cs typeface="Helvetica" panose="020B0604020202020204" pitchFamily="34" charset="0"/>
              </a:rPr>
              <a:t> by applying linear regression </a:t>
            </a:r>
          </a:p>
          <a:p>
            <a:r>
              <a:rPr lang="en-US" altLang="ko-KR" dirty="0">
                <a:latin typeface="Helvetica" panose="020B0604020202020204" pitchFamily="34" charset="0"/>
                <a:cs typeface="Helvetica" panose="020B0604020202020204" pitchFamily="34" charset="0"/>
              </a:rPr>
              <a:t>     to pixel-based wind</a:t>
            </a:r>
          </a:p>
        </p:txBody>
      </p:sp>
      <p:sp>
        <p:nvSpPr>
          <p:cNvPr id="29" name="TextBox 28"/>
          <p:cNvSpPr txBox="1"/>
          <p:nvPr/>
        </p:nvSpPr>
        <p:spPr>
          <a:xfrm>
            <a:off x="642850" y="1172418"/>
            <a:ext cx="2326278" cy="400110"/>
          </a:xfrm>
          <a:prstGeom prst="rect">
            <a:avLst/>
          </a:prstGeom>
          <a:noFill/>
        </p:spPr>
        <p:txBody>
          <a:bodyPr wrap="none" rtlCol="0">
            <a:spAutoFit/>
          </a:bodyPr>
          <a:lstStyle/>
          <a:p>
            <a:pPr marL="342900" indent="-34290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Research Goal</a:t>
            </a:r>
          </a:p>
        </p:txBody>
      </p:sp>
      <p:sp>
        <p:nvSpPr>
          <p:cNvPr id="31" name="오각형 30"/>
          <p:cNvSpPr/>
          <p:nvPr/>
        </p:nvSpPr>
        <p:spPr>
          <a:xfrm>
            <a:off x="2679468" y="2131110"/>
            <a:ext cx="2036619" cy="84789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#1 CNN</a:t>
            </a:r>
          </a:p>
          <a:p>
            <a:pPr algn="ctr"/>
            <a:r>
              <a:rPr lang="en-US" altLang="ko-KR" b="1" dirty="0">
                <a:latin typeface="Helvetica" panose="020B0604020202020204" pitchFamily="34" charset="0"/>
                <a:cs typeface="Helvetica" panose="020B0604020202020204" pitchFamily="34" charset="0"/>
              </a:rPr>
              <a:t>Application</a:t>
            </a:r>
          </a:p>
        </p:txBody>
      </p:sp>
      <p:sp>
        <p:nvSpPr>
          <p:cNvPr id="32" name="오각형 31"/>
          <p:cNvSpPr/>
          <p:nvPr/>
        </p:nvSpPr>
        <p:spPr>
          <a:xfrm>
            <a:off x="2679469" y="4179914"/>
            <a:ext cx="2036619" cy="847898"/>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Helvetica" panose="020B0604020202020204" pitchFamily="34" charset="0"/>
                <a:cs typeface="Helvetica" panose="020B0604020202020204" pitchFamily="34" charset="0"/>
              </a:rPr>
              <a:t># 2</a:t>
            </a:r>
          </a:p>
          <a:p>
            <a:pPr algn="ctr"/>
            <a:r>
              <a:rPr lang="en-US" altLang="ko-KR" b="1" dirty="0">
                <a:latin typeface="Helvetica" panose="020B0604020202020204" pitchFamily="34" charset="0"/>
                <a:cs typeface="Helvetica" panose="020B0604020202020204" pitchFamily="34" charset="0"/>
              </a:rPr>
              <a:t>Forecasting</a:t>
            </a:r>
          </a:p>
        </p:txBody>
      </p:sp>
    </p:spTree>
    <p:extLst>
      <p:ext uri="{BB962C8B-B14F-4D97-AF65-F5344CB8AC3E}">
        <p14:creationId xmlns:p14="http://schemas.microsoft.com/office/powerpoint/2010/main" val="395861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F3045873-FBFF-40B8-99FB-19AAFBACB96E}"/>
              </a:ext>
            </a:extLst>
          </p:cNvPr>
          <p:cNvCxnSpPr/>
          <p:nvPr/>
        </p:nvCxnSpPr>
        <p:spPr>
          <a:xfrm>
            <a:off x="0" y="6572215"/>
            <a:ext cx="121920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4" name="슬라이드 번호 개체 틀 3">
            <a:extLst>
              <a:ext uri="{FF2B5EF4-FFF2-40B4-BE49-F238E27FC236}">
                <a16:creationId xmlns:a16="http://schemas.microsoft.com/office/drawing/2014/main" id="{435C67B2-7E32-44BD-BD3F-1330783AA375}"/>
              </a:ext>
            </a:extLst>
          </p:cNvPr>
          <p:cNvSpPr>
            <a:spLocks noGrp="1"/>
          </p:cNvSpPr>
          <p:nvPr>
            <p:ph type="sldNum" sz="quarter" idx="12"/>
          </p:nvPr>
        </p:nvSpPr>
        <p:spPr>
          <a:xfrm>
            <a:off x="8627378" y="6389652"/>
            <a:ext cx="2743200" cy="365125"/>
          </a:xfrm>
        </p:spPr>
        <p:txBody>
          <a:bodyPr/>
          <a:lstStyle/>
          <a:p>
            <a:fld id="{82183BEC-3336-49A4-B8B4-71A14EA9C546}" type="slidenum">
              <a:rPr lang="ko-KR" altLang="en-US" smtClean="0">
                <a:solidFill>
                  <a:schemeClr val="bg1"/>
                </a:solidFill>
              </a:rPr>
              <a:t>9</a:t>
            </a:fld>
            <a:endParaRPr lang="ko-KR" altLang="en-US" dirty="0">
              <a:solidFill>
                <a:schemeClr val="bg1"/>
              </a:solidFill>
            </a:endParaRPr>
          </a:p>
        </p:txBody>
      </p:sp>
      <p:cxnSp>
        <p:nvCxnSpPr>
          <p:cNvPr id="5" name="직선 연결선 4">
            <a:extLst>
              <a:ext uri="{FF2B5EF4-FFF2-40B4-BE49-F238E27FC236}">
                <a16:creationId xmlns:a16="http://schemas.microsoft.com/office/drawing/2014/main" id="{A4F9E6B3-AA6D-4C5C-A2BA-F78F0DD4E975}"/>
              </a:ext>
            </a:extLst>
          </p:cNvPr>
          <p:cNvCxnSpPr/>
          <p:nvPr/>
        </p:nvCxnSpPr>
        <p:spPr>
          <a:xfrm>
            <a:off x="0" y="97536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950C12A-753C-36FF-2E5B-3738F0A01711}"/>
              </a:ext>
            </a:extLst>
          </p:cNvPr>
          <p:cNvSpPr txBox="1"/>
          <p:nvPr/>
        </p:nvSpPr>
        <p:spPr>
          <a:xfrm>
            <a:off x="324501" y="1087161"/>
            <a:ext cx="12054850" cy="400110"/>
          </a:xfrm>
          <a:prstGeom prst="rect">
            <a:avLst/>
          </a:prstGeom>
          <a:noFill/>
        </p:spPr>
        <p:txBody>
          <a:bodyPr wrap="square" rtlCol="0">
            <a:spAutoFit/>
          </a:bodyPr>
          <a:lstStyle/>
          <a:p>
            <a:pPr marL="342900" indent="-342900">
              <a:buFont typeface="Arial" panose="020B0604020202020204" pitchFamily="34" charset="0"/>
              <a:buChar char="•"/>
            </a:pPr>
            <a:r>
              <a:rPr lang="en-US" altLang="ko-KR" sz="2000" b="1" dirty="0">
                <a:latin typeface="Helvetica" panose="020B0604020202020204" pitchFamily="34" charset="0"/>
                <a:cs typeface="Helvetica" panose="020B0604020202020204" pitchFamily="34" charset="0"/>
              </a:rPr>
              <a:t>Data</a:t>
            </a:r>
            <a:r>
              <a:rPr lang="en-US" altLang="ko-KR" dirty="0">
                <a:latin typeface="Helvetica" panose="020B0604020202020204" pitchFamily="34" charset="0"/>
                <a:cs typeface="Helvetica" panose="020B0604020202020204" pitchFamily="34" charset="0"/>
              </a:rPr>
              <a:t>: selected and calculated based on the Korean peninsula, 1</a:t>
            </a:r>
            <a:r>
              <a:rPr lang="en-US" altLang="ko-KR" baseline="30000" dirty="0">
                <a:latin typeface="Helvetica" panose="020B0604020202020204" pitchFamily="34" charset="0"/>
                <a:cs typeface="Helvetica" panose="020B0604020202020204" pitchFamily="34" charset="0"/>
              </a:rPr>
              <a:t>st</a:t>
            </a:r>
            <a:r>
              <a:rPr lang="en-US" altLang="ko-KR" dirty="0">
                <a:latin typeface="Helvetica" panose="020B0604020202020204" pitchFamily="34" charset="0"/>
                <a:cs typeface="Helvetica" panose="020B0604020202020204" pitchFamily="34" charset="0"/>
              </a:rPr>
              <a:t> day of every month in 2022</a:t>
            </a:r>
          </a:p>
        </p:txBody>
      </p:sp>
      <p:sp>
        <p:nvSpPr>
          <p:cNvPr id="9" name="TextBox 8">
            <a:extLst>
              <a:ext uri="{FF2B5EF4-FFF2-40B4-BE49-F238E27FC236}">
                <a16:creationId xmlns:a16="http://schemas.microsoft.com/office/drawing/2014/main" id="{30B4628C-B6D0-4F85-9C6A-D9E653311E99}"/>
              </a:ext>
            </a:extLst>
          </p:cNvPr>
          <p:cNvSpPr txBox="1"/>
          <p:nvPr/>
        </p:nvSpPr>
        <p:spPr>
          <a:xfrm flipH="1">
            <a:off x="251927" y="189479"/>
            <a:ext cx="11940073" cy="584775"/>
          </a:xfrm>
          <a:prstGeom prst="rect">
            <a:avLst/>
          </a:prstGeom>
          <a:noFill/>
        </p:spPr>
        <p:txBody>
          <a:bodyPr wrap="square" rtlCol="0">
            <a:spAutoFit/>
          </a:bodyPr>
          <a:lstStyle/>
          <a:p>
            <a:r>
              <a:rPr lang="en-US" altLang="ko-KR" sz="3200" b="1" dirty="0">
                <a:solidFill>
                  <a:schemeClr val="accent1">
                    <a:lumMod val="50000"/>
                  </a:schemeClr>
                </a:solidFill>
                <a:latin typeface="Helvetica" panose="020B0604020202020204" pitchFamily="34" charset="0"/>
                <a:ea typeface="+mj-ea"/>
                <a:cs typeface="Helvetica" panose="020B0604020202020204" pitchFamily="34" charset="0"/>
              </a:rPr>
              <a:t>02. Data and Method</a:t>
            </a:r>
            <a:endParaRPr lang="ko-KR" altLang="en-US" sz="3200" b="1" dirty="0">
              <a:solidFill>
                <a:schemeClr val="accent1">
                  <a:lumMod val="50000"/>
                </a:schemeClr>
              </a:solidFill>
              <a:latin typeface="Helvetica" panose="020B0604020202020204" pitchFamily="34" charset="0"/>
              <a:ea typeface="+mj-ea"/>
              <a:cs typeface="Helvetica" panose="020B0604020202020204" pitchFamily="34" charset="0"/>
            </a:endParaRPr>
          </a:p>
        </p:txBody>
      </p:sp>
      <p:graphicFrame>
        <p:nvGraphicFramePr>
          <p:cNvPr id="2" name="표 1"/>
          <p:cNvGraphicFramePr>
            <a:graphicFrameLocks noGrp="1"/>
          </p:cNvGraphicFramePr>
          <p:nvPr>
            <p:extLst>
              <p:ext uri="{D42A27DB-BD31-4B8C-83A1-F6EECF244321}">
                <p14:modId xmlns:p14="http://schemas.microsoft.com/office/powerpoint/2010/main" val="2974558551"/>
              </p:ext>
            </p:extLst>
          </p:nvPr>
        </p:nvGraphicFramePr>
        <p:xfrm>
          <a:off x="501097" y="1874075"/>
          <a:ext cx="7850673" cy="2755900"/>
        </p:xfrm>
        <a:graphic>
          <a:graphicData uri="http://schemas.openxmlformats.org/drawingml/2006/table">
            <a:tbl>
              <a:tblPr firstRow="1" bandRow="1">
                <a:tableStyleId>{5C22544A-7EE6-4342-B048-85BDC9FD1C3A}</a:tableStyleId>
              </a:tblPr>
              <a:tblGrid>
                <a:gridCol w="695353">
                  <a:extLst>
                    <a:ext uri="{9D8B030D-6E8A-4147-A177-3AD203B41FA5}">
                      <a16:colId xmlns:a16="http://schemas.microsoft.com/office/drawing/2014/main" val="2704277446"/>
                    </a:ext>
                  </a:extLst>
                </a:gridCol>
                <a:gridCol w="822960">
                  <a:extLst>
                    <a:ext uri="{9D8B030D-6E8A-4147-A177-3AD203B41FA5}">
                      <a16:colId xmlns:a16="http://schemas.microsoft.com/office/drawing/2014/main" val="725050758"/>
                    </a:ext>
                  </a:extLst>
                </a:gridCol>
                <a:gridCol w="2710532">
                  <a:extLst>
                    <a:ext uri="{9D8B030D-6E8A-4147-A177-3AD203B41FA5}">
                      <a16:colId xmlns:a16="http://schemas.microsoft.com/office/drawing/2014/main" val="2721246667"/>
                    </a:ext>
                  </a:extLst>
                </a:gridCol>
                <a:gridCol w="1271264">
                  <a:extLst>
                    <a:ext uri="{9D8B030D-6E8A-4147-A177-3AD203B41FA5}">
                      <a16:colId xmlns:a16="http://schemas.microsoft.com/office/drawing/2014/main" val="547366271"/>
                    </a:ext>
                  </a:extLst>
                </a:gridCol>
                <a:gridCol w="1272219">
                  <a:extLst>
                    <a:ext uri="{9D8B030D-6E8A-4147-A177-3AD203B41FA5}">
                      <a16:colId xmlns:a16="http://schemas.microsoft.com/office/drawing/2014/main" val="544522412"/>
                    </a:ext>
                  </a:extLst>
                </a:gridCol>
                <a:gridCol w="1078345">
                  <a:extLst>
                    <a:ext uri="{9D8B030D-6E8A-4147-A177-3AD203B41FA5}">
                      <a16:colId xmlns:a16="http://schemas.microsoft.com/office/drawing/2014/main" val="1192509755"/>
                    </a:ext>
                  </a:extLst>
                </a:gridCol>
              </a:tblGrid>
              <a:tr h="370840">
                <a:tc>
                  <a:txBody>
                    <a:bodyPr/>
                    <a:lstStyle/>
                    <a:p>
                      <a:pPr algn="ctr" latinLnBrk="1"/>
                      <a:endParaRPr lang="ko-KR" altLang="en-US"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ko-KR" sz="1600" dirty="0">
                          <a:latin typeface="Helvetica" panose="020B0604020202020204" pitchFamily="34" charset="0"/>
                          <a:cs typeface="Helvetica" panose="020B0604020202020204" pitchFamily="34" charset="0"/>
                        </a:rPr>
                        <a:t>Level</a:t>
                      </a:r>
                      <a:endParaRPr lang="ko-KR" altLang="en-US"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ko-KR" sz="1600" dirty="0">
                          <a:latin typeface="Helvetica" panose="020B0604020202020204" pitchFamily="34" charset="0"/>
                          <a:cs typeface="Helvetica" panose="020B0604020202020204" pitchFamily="34" charset="0"/>
                        </a:rPr>
                        <a:t>Details</a:t>
                      </a:r>
                      <a:endParaRPr lang="ko-KR" altLang="en-US"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latinLnBrk="1"/>
                      <a:r>
                        <a:rPr lang="en-US" altLang="ko-KR" sz="1600" dirty="0">
                          <a:latin typeface="Helvetica" panose="020B0604020202020204" pitchFamily="34" charset="0"/>
                          <a:cs typeface="Helvetica" panose="020B0604020202020204" pitchFamily="34" charset="0"/>
                        </a:rPr>
                        <a:t>Resolution</a:t>
                      </a:r>
                      <a:endParaRPr lang="ko-KR" altLang="en-US"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latinLnBrk="1"/>
                      <a:r>
                        <a:rPr lang="en-US" altLang="ko-KR" sz="1600" dirty="0">
                          <a:latin typeface="Helvetica" panose="020B0604020202020204" pitchFamily="34" charset="0"/>
                          <a:cs typeface="Helvetica" panose="020B0604020202020204" pitchFamily="34" charset="0"/>
                        </a:rPr>
                        <a:t>Time [UTC]</a:t>
                      </a:r>
                      <a:endParaRPr lang="ko-KR" altLang="en-US"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latinLnBrk="1"/>
                      <a:r>
                        <a:rPr lang="en-US" altLang="ko-KR" sz="1600" dirty="0">
                          <a:latin typeface="Helvetica" panose="020B0604020202020204" pitchFamily="34" charset="0"/>
                          <a:cs typeface="Helvetica" panose="020B0604020202020204" pitchFamily="34" charset="0"/>
                        </a:rPr>
                        <a:t>Usage</a:t>
                      </a:r>
                      <a:endParaRPr lang="ko-KR" altLang="en-US"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94201879"/>
                  </a:ext>
                </a:extLst>
              </a:tr>
              <a:tr h="370840">
                <a:tc rowSpan="2">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GK2A</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ko-KR" sz="1200" dirty="0">
                          <a:latin typeface="Helvetica" panose="020B0604020202020204" pitchFamily="34" charset="0"/>
                          <a:cs typeface="Helvetica" panose="020B0604020202020204" pitchFamily="34" charset="0"/>
                        </a:rPr>
                        <a:t>Level 1B</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ko-KR" sz="1200" b="1" dirty="0">
                          <a:solidFill>
                            <a:schemeClr val="tx1"/>
                          </a:solidFill>
                          <a:latin typeface="Helvetica" panose="020B0604020202020204" pitchFamily="34" charset="0"/>
                          <a:cs typeface="Helvetica" panose="020B0604020202020204" pitchFamily="34" charset="0"/>
                        </a:rPr>
                        <a:t>Vapor</a:t>
                      </a:r>
                      <a:r>
                        <a:rPr lang="en-US" altLang="ko-KR" sz="1200" dirty="0">
                          <a:solidFill>
                            <a:schemeClr val="tx1"/>
                          </a:solidFill>
                          <a:latin typeface="Helvetica" panose="020B0604020202020204" pitchFamily="34" charset="0"/>
                          <a:cs typeface="Helvetica" panose="020B0604020202020204" pitchFamily="34" charset="0"/>
                        </a:rPr>
                        <a:t> </a:t>
                      </a:r>
                    </a:p>
                    <a:p>
                      <a:pPr algn="ctr"/>
                      <a:r>
                        <a:rPr lang="en-US" altLang="ko-KR" sz="1200" dirty="0">
                          <a:solidFill>
                            <a:schemeClr val="tx1"/>
                          </a:solidFill>
                          <a:latin typeface="Helvetica" panose="020B0604020202020204" pitchFamily="34" charset="0"/>
                          <a:cs typeface="Helvetica" panose="020B0604020202020204" pitchFamily="34" charset="0"/>
                        </a:rPr>
                        <a:t>- Ch08(6.3 ㎛), Ch09(6.9 ㎛), Ch10(7.3 ㎛)</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2 km</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1"/>
                          </a:solidFill>
                          <a:latin typeface="Helvetica" panose="020B0604020202020204" pitchFamily="34" charset="0"/>
                          <a:cs typeface="Helvetica" panose="020B0604020202020204" pitchFamily="34" charset="0"/>
                        </a:rPr>
                        <a:t>Every 10min</a:t>
                      </a:r>
                      <a:r>
                        <a:rPr lang="en-US" altLang="ko-KR" sz="1200" baseline="0" dirty="0">
                          <a:solidFill>
                            <a:schemeClr val="tx1"/>
                          </a:solidFill>
                          <a:latin typeface="Helvetica" panose="020B0604020202020204" pitchFamily="34" charset="0"/>
                          <a:cs typeface="Helvetica" panose="020B0604020202020204" pitchFamily="34" charset="0"/>
                        </a:rPr>
                        <a:t> from </a:t>
                      </a:r>
                      <a:r>
                        <a:rPr lang="en-US" altLang="ko-KR" sz="1200" dirty="0">
                          <a:solidFill>
                            <a:schemeClr val="tx1"/>
                          </a:solidFill>
                          <a:latin typeface="Helvetica" panose="020B0604020202020204" pitchFamily="34" charset="0"/>
                          <a:cs typeface="Helvetica" panose="020B0604020202020204" pitchFamily="34" charset="0"/>
                        </a:rPr>
                        <a:t>06:00</a:t>
                      </a:r>
                      <a:r>
                        <a:rPr lang="en-US" altLang="ko-KR" sz="1200" baseline="0" dirty="0">
                          <a:solidFill>
                            <a:schemeClr val="tx1"/>
                          </a:solidFill>
                          <a:latin typeface="Helvetica" panose="020B0604020202020204" pitchFamily="34" charset="0"/>
                          <a:cs typeface="Helvetica" panose="020B0604020202020204" pitchFamily="34" charset="0"/>
                        </a:rPr>
                        <a:t> </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aseline="0" dirty="0">
                          <a:solidFill>
                            <a:schemeClr val="tx1"/>
                          </a:solidFill>
                          <a:latin typeface="Helvetica" panose="020B0604020202020204" pitchFamily="34" charset="0"/>
                          <a:cs typeface="Helvetica" panose="020B0604020202020204" pitchFamily="34" charset="0"/>
                        </a:rPr>
                        <a:t>to</a:t>
                      </a:r>
                      <a:r>
                        <a:rPr lang="en-US" altLang="ko-KR" sz="1200" dirty="0">
                          <a:solidFill>
                            <a:schemeClr val="tx1"/>
                          </a:solidFill>
                          <a:latin typeface="Helvetica" panose="020B0604020202020204" pitchFamily="34" charset="0"/>
                          <a:cs typeface="Helvetica" panose="020B0604020202020204" pitchFamily="34" charset="0"/>
                        </a:rPr>
                        <a:t> 08:00</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Calculation</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7611826"/>
                  </a:ext>
                </a:extLst>
              </a:tr>
              <a:tr h="370840">
                <a:tc vMerge="1">
                  <a:txBody>
                    <a:bodyPr/>
                    <a:lstStyle/>
                    <a:p>
                      <a:pPr latinLnBrk="1"/>
                      <a:endParaRPr lang="ko-KR" altLang="en-US" dirty="0">
                        <a:latin typeface="Helvetica" panose="020B0604020202020204" pitchFamily="34" charset="0"/>
                        <a:cs typeface="Helvetica"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1200" dirty="0">
                          <a:solidFill>
                            <a:schemeClr val="tx1"/>
                          </a:solidFill>
                          <a:latin typeface="Helvetica" panose="020B0604020202020204" pitchFamily="34" charset="0"/>
                          <a:cs typeface="Helvetica" panose="020B0604020202020204" pitchFamily="34" charset="0"/>
                        </a:rPr>
                        <a:t>Level 2</a:t>
                      </a:r>
                      <a:endParaRPr lang="ko-KR" altLang="en-US" sz="1200" dirty="0">
                        <a:solidFill>
                          <a:schemeClr val="tx1"/>
                        </a:solidFill>
                        <a:latin typeface="Helvetica" panose="020B0604020202020204" pitchFamily="34" charset="0"/>
                        <a:cs typeface="Helvetica" panose="020B0604020202020204" pitchFamily="34" charset="0"/>
                      </a:endParaRPr>
                    </a:p>
                  </a:txBody>
                  <a:tcPr marL="142875"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ko-KR" sz="1200" b="1" dirty="0">
                          <a:solidFill>
                            <a:schemeClr val="tx1"/>
                          </a:solidFill>
                          <a:latin typeface="Helvetica" panose="020B0604020202020204" pitchFamily="34" charset="0"/>
                          <a:cs typeface="Helvetica" panose="020B0604020202020204" pitchFamily="34" charset="0"/>
                        </a:rPr>
                        <a:t>Atmospheric Motion Vector-Vapor </a:t>
                      </a:r>
                    </a:p>
                    <a:p>
                      <a:pPr algn="ctr"/>
                      <a:r>
                        <a:rPr lang="en-US" altLang="ko-KR" sz="1200" dirty="0">
                          <a:solidFill>
                            <a:schemeClr val="tx1"/>
                          </a:solidFill>
                          <a:latin typeface="Helvetica" panose="020B0604020202020204" pitchFamily="34" charset="0"/>
                          <a:cs typeface="Helvetica" panose="020B0604020202020204" pitchFamily="34" charset="0"/>
                        </a:rPr>
                        <a:t>- 6.3 ㎛, 6.9 ㎛, 7.3 ㎛</a:t>
                      </a:r>
                    </a:p>
                    <a:p>
                      <a:pPr algn="ctr"/>
                      <a:r>
                        <a:rPr lang="en-US" altLang="ko-KR" sz="1200" dirty="0">
                          <a:solidFill>
                            <a:schemeClr val="tx1"/>
                          </a:solidFill>
                          <a:latin typeface="Helvetica" panose="020B0604020202020204" pitchFamily="34" charset="0"/>
                          <a:cs typeface="Helvetica" panose="020B0604020202020204" pitchFamily="34" charset="0"/>
                        </a:rPr>
                        <a:t>- Clear Sky target / </a:t>
                      </a:r>
                      <a:r>
                        <a:rPr lang="en-US" altLang="ko-KR" sz="1200" b="0" i="0" kern="1200" dirty="0">
                          <a:solidFill>
                            <a:schemeClr val="dk1"/>
                          </a:solidFill>
                          <a:effectLst/>
                          <a:latin typeface="Helvetica" panose="020B0604020202020204" pitchFamily="34" charset="0"/>
                          <a:ea typeface="+mn-ea"/>
                          <a:cs typeface="Helvetica" panose="020B0604020202020204" pitchFamily="34" charset="0"/>
                        </a:rPr>
                        <a:t>Cloud target</a:t>
                      </a:r>
                      <a:endParaRPr lang="ko-KR" altLang="en-US" sz="1200" dirty="0">
                        <a:solidFill>
                          <a:schemeClr val="tx1"/>
                        </a:solidFill>
                        <a:latin typeface="Helvetica" panose="020B0604020202020204" pitchFamily="34" charset="0"/>
                        <a:cs typeface="Helvetica" panose="020B0604020202020204" pitchFamily="34" charset="0"/>
                      </a:endParaRPr>
                    </a:p>
                  </a:txBody>
                  <a:tcPr marL="142875"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dirty="0">
                          <a:solidFill>
                            <a:schemeClr val="tx1"/>
                          </a:solidFill>
                          <a:effectLst/>
                          <a:latin typeface="Helvetica" panose="020B0604020202020204" pitchFamily="34" charset="0"/>
                          <a:cs typeface="Helvetica" panose="020B0604020202020204" pitchFamily="34" charset="0"/>
                        </a:rPr>
                        <a:t>unknown/</a:t>
                      </a:r>
                    </a:p>
                    <a:p>
                      <a:pPr algn="ctr" fontAlgn="ctr"/>
                      <a:r>
                        <a:rPr lang="en-US" sz="1200" dirty="0">
                          <a:solidFill>
                            <a:schemeClr val="tx1"/>
                          </a:solidFill>
                          <a:effectLst/>
                          <a:latin typeface="Helvetica" panose="020B0604020202020204" pitchFamily="34" charset="0"/>
                          <a:cs typeface="Helvetica" panose="020B0604020202020204" pitchFamily="34" charset="0"/>
                        </a:rPr>
                        <a:t>mixed</a:t>
                      </a:r>
                    </a:p>
                  </a:txBody>
                  <a:tcPr marL="142875"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1200" dirty="0">
                          <a:solidFill>
                            <a:schemeClr val="tx1"/>
                          </a:solidFill>
                          <a:latin typeface="Helvetica" panose="020B0604020202020204" pitchFamily="34" charset="0"/>
                          <a:cs typeface="Helvetica" panose="020B0604020202020204" pitchFamily="34" charset="0"/>
                        </a:rPr>
                        <a:t>07:00, 08:00</a:t>
                      </a:r>
                      <a:endParaRPr lang="ko-KR" altLang="en-US" sz="1200" dirty="0">
                        <a:solidFill>
                          <a:schemeClr val="tx1"/>
                        </a:solidFill>
                        <a:latin typeface="Helvetica" panose="020B0604020202020204" pitchFamily="34" charset="0"/>
                        <a:cs typeface="Helvetica" panose="020B0604020202020204" pitchFamily="34" charset="0"/>
                      </a:endParaRPr>
                    </a:p>
                  </a:txBody>
                  <a:tcPr marL="142875"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Validation</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184712"/>
                  </a:ext>
                </a:extLst>
              </a:tr>
              <a:tr h="370840">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ERA</a:t>
                      </a:r>
                      <a:r>
                        <a:rPr lang="en-US" altLang="ko-KR" sz="1200" baseline="0" dirty="0">
                          <a:solidFill>
                            <a:schemeClr val="tx1"/>
                          </a:solidFill>
                          <a:latin typeface="Helvetica" panose="020B0604020202020204" pitchFamily="34" charset="0"/>
                          <a:cs typeface="Helvetica" panose="020B0604020202020204" pitchFamily="34" charset="0"/>
                        </a:rPr>
                        <a:t>5</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b="1" dirty="0">
                          <a:solidFill>
                            <a:schemeClr val="tx1"/>
                          </a:solidFill>
                          <a:latin typeface="Helvetica" panose="020B0604020202020204" pitchFamily="34" charset="0"/>
                          <a:cs typeface="Helvetica" panose="020B0604020202020204" pitchFamily="34" charset="0"/>
                        </a:rPr>
                        <a:t>hourly data on pressure levels from 1940 to present </a:t>
                      </a:r>
                    </a:p>
                    <a:p>
                      <a:pPr algn="ctr" latinLnBrk="1"/>
                      <a:r>
                        <a:rPr lang="en-US" altLang="ko-KR" sz="1200" dirty="0">
                          <a:solidFill>
                            <a:schemeClr val="tx1"/>
                          </a:solidFill>
                          <a:latin typeface="Helvetica" panose="020B0604020202020204" pitchFamily="34" charset="0"/>
                          <a:cs typeface="Helvetica" panose="020B0604020202020204" pitchFamily="34" charset="0"/>
                        </a:rPr>
                        <a:t> -</a:t>
                      </a:r>
                      <a:r>
                        <a:rPr lang="en-US" altLang="ko-KR" sz="1200" baseline="0" dirty="0">
                          <a:solidFill>
                            <a:schemeClr val="tx1"/>
                          </a:solidFill>
                          <a:latin typeface="Helvetica" panose="020B0604020202020204" pitchFamily="34" charset="0"/>
                          <a:cs typeface="Helvetica" panose="020B0604020202020204" pitchFamily="34" charset="0"/>
                        </a:rPr>
                        <a:t> </a:t>
                      </a:r>
                      <a:r>
                        <a:rPr lang="en-US" altLang="ko-KR" sz="1200" dirty="0">
                          <a:solidFill>
                            <a:schemeClr val="tx1"/>
                          </a:solidFill>
                          <a:latin typeface="Helvetica" panose="020B0604020202020204" pitchFamily="34" charset="0"/>
                          <a:cs typeface="Helvetica" panose="020B0604020202020204" pitchFamily="34" charset="0"/>
                        </a:rPr>
                        <a:t>U-component of wind, </a:t>
                      </a:r>
                    </a:p>
                    <a:p>
                      <a:pPr algn="ctr" latinLnBrk="1"/>
                      <a:r>
                        <a:rPr lang="en-US" altLang="ko-KR" sz="1200" dirty="0">
                          <a:solidFill>
                            <a:schemeClr val="tx1"/>
                          </a:solidFill>
                          <a:latin typeface="Helvetica" panose="020B0604020202020204" pitchFamily="34" charset="0"/>
                          <a:cs typeface="Helvetica" panose="020B0604020202020204" pitchFamily="34" charset="0"/>
                        </a:rPr>
                        <a:t>V-component of wind </a:t>
                      </a:r>
                    </a:p>
                    <a:p>
                      <a:pPr algn="ctr" latinLnBrk="1"/>
                      <a:r>
                        <a:rPr lang="en-US" altLang="ko-KR" sz="1200" dirty="0">
                          <a:solidFill>
                            <a:schemeClr val="tx1"/>
                          </a:solidFill>
                          <a:latin typeface="Helvetica" panose="020B0604020202020204" pitchFamily="34" charset="0"/>
                          <a:cs typeface="Helvetica" panose="020B0604020202020204" pitchFamily="34" charset="0"/>
                        </a:rPr>
                        <a:t>- 350</a:t>
                      </a:r>
                      <a:r>
                        <a:rPr lang="ko-KR" altLang="en-US" sz="1200" baseline="0" dirty="0">
                          <a:solidFill>
                            <a:schemeClr val="tx1"/>
                          </a:solidFill>
                          <a:latin typeface="Helvetica" panose="020B0604020202020204" pitchFamily="34" charset="0"/>
                          <a:cs typeface="Helvetica" panose="020B0604020202020204" pitchFamily="34" charset="0"/>
                        </a:rPr>
                        <a:t> </a:t>
                      </a:r>
                      <a:r>
                        <a:rPr lang="en-US" altLang="ko-KR" sz="1200" baseline="0" dirty="0" err="1">
                          <a:solidFill>
                            <a:schemeClr val="tx1"/>
                          </a:solidFill>
                          <a:latin typeface="Helvetica" panose="020B0604020202020204" pitchFamily="34" charset="0"/>
                          <a:cs typeface="Helvetica" panose="020B0604020202020204" pitchFamily="34" charset="0"/>
                        </a:rPr>
                        <a:t>hPa</a:t>
                      </a:r>
                      <a:r>
                        <a:rPr lang="en-US" altLang="ko-KR" sz="1200" baseline="0" dirty="0">
                          <a:solidFill>
                            <a:schemeClr val="tx1"/>
                          </a:solidFill>
                          <a:latin typeface="Helvetica" panose="020B0604020202020204" pitchFamily="34" charset="0"/>
                          <a:cs typeface="Helvetica" panose="020B0604020202020204" pitchFamily="34" charset="0"/>
                        </a:rPr>
                        <a:t>, 450 </a:t>
                      </a:r>
                      <a:r>
                        <a:rPr lang="en-US" altLang="ko-KR" sz="1200" baseline="0" dirty="0" err="1">
                          <a:solidFill>
                            <a:schemeClr val="tx1"/>
                          </a:solidFill>
                          <a:latin typeface="Helvetica" panose="020B0604020202020204" pitchFamily="34" charset="0"/>
                          <a:cs typeface="Helvetica" panose="020B0604020202020204" pitchFamily="34" charset="0"/>
                        </a:rPr>
                        <a:t>hPa</a:t>
                      </a:r>
                      <a:r>
                        <a:rPr lang="en-US" altLang="ko-KR" sz="1200" baseline="0" dirty="0">
                          <a:solidFill>
                            <a:schemeClr val="tx1"/>
                          </a:solidFill>
                          <a:latin typeface="Helvetica" panose="020B0604020202020204" pitchFamily="34" charset="0"/>
                          <a:cs typeface="Helvetica" panose="020B0604020202020204" pitchFamily="34" charset="0"/>
                        </a:rPr>
                        <a:t>, 600 </a:t>
                      </a:r>
                      <a:r>
                        <a:rPr lang="en-US" altLang="ko-KR" sz="1200" baseline="0" dirty="0" err="1">
                          <a:solidFill>
                            <a:schemeClr val="tx1"/>
                          </a:solidFill>
                          <a:latin typeface="Helvetica" panose="020B0604020202020204" pitchFamily="34" charset="0"/>
                          <a:cs typeface="Helvetica" panose="020B0604020202020204" pitchFamily="34" charset="0"/>
                        </a:rPr>
                        <a:t>hPa</a:t>
                      </a:r>
                      <a:endParaRPr lang="en-US" altLang="ko-KR"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0.25° x 0.25°</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07:00, 08:00</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Helvetica" panose="020B0604020202020204" pitchFamily="34" charset="0"/>
                          <a:cs typeface="Helvetica" panose="020B0604020202020204" pitchFamily="34" charset="0"/>
                        </a:rPr>
                        <a:t>Validation</a:t>
                      </a:r>
                    </a:p>
                    <a:p>
                      <a:pPr algn="ctr" latinLnBrk="1"/>
                      <a:r>
                        <a:rPr lang="en-US" altLang="ko-KR" sz="1200" dirty="0">
                          <a:solidFill>
                            <a:schemeClr val="tx1"/>
                          </a:solidFill>
                          <a:latin typeface="Helvetica" panose="020B0604020202020204" pitchFamily="34" charset="0"/>
                          <a:cs typeface="Helvetica" panose="020B0604020202020204" pitchFamily="34" charset="0"/>
                        </a:rPr>
                        <a:t>(Ground Truth)</a:t>
                      </a:r>
                      <a:endParaRPr lang="ko-KR" altLang="en-US" sz="120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1222802"/>
                  </a:ext>
                </a:extLst>
              </a:tr>
            </a:tbl>
          </a:graphicData>
        </a:graphic>
      </p:graphicFrame>
      <p:pic>
        <p:nvPicPr>
          <p:cNvPr id="7" name="그림 6"/>
          <p:cNvPicPr>
            <a:picLocks noChangeAspect="1"/>
          </p:cNvPicPr>
          <p:nvPr/>
        </p:nvPicPr>
        <p:blipFill>
          <a:blip r:embed="rId2"/>
          <a:stretch>
            <a:fillRect/>
          </a:stretch>
        </p:blipFill>
        <p:spPr>
          <a:xfrm>
            <a:off x="8465343" y="1475937"/>
            <a:ext cx="3526006" cy="4143183"/>
          </a:xfrm>
          <a:prstGeom prst="rect">
            <a:avLst/>
          </a:prstGeom>
        </p:spPr>
      </p:pic>
      <p:sp>
        <p:nvSpPr>
          <p:cNvPr id="12" name="직사각형 11"/>
          <p:cNvSpPr/>
          <p:nvPr/>
        </p:nvSpPr>
        <p:spPr>
          <a:xfrm>
            <a:off x="10437462" y="5641084"/>
            <a:ext cx="1553887" cy="273473"/>
          </a:xfrm>
          <a:prstGeom prst="rect">
            <a:avLst/>
          </a:prstGeom>
        </p:spPr>
        <p:txBody>
          <a:bodyPr wrap="none">
            <a:spAutoFit/>
          </a:bodyPr>
          <a:lstStyle/>
          <a:p>
            <a:pPr algn="just">
              <a:lnSpc>
                <a:spcPct val="107000"/>
              </a:lnSpc>
              <a:spcAft>
                <a:spcPts val="800"/>
              </a:spcAft>
            </a:pPr>
            <a:r>
              <a:rPr lang="en-US" altLang="ko-KR" sz="1100" kern="100" dirty="0">
                <a:latin typeface="Helvetica" panose="020B0604020202020204" pitchFamily="34" charset="0"/>
                <a:cs typeface="Helvetica" panose="020B0604020202020204" pitchFamily="34" charset="0"/>
              </a:rPr>
              <a:t>(Lee and </a:t>
            </a:r>
            <a:r>
              <a:rPr lang="en-US" altLang="ko-KR" sz="1100" kern="100" dirty="0" err="1">
                <a:latin typeface="Helvetica" panose="020B0604020202020204" pitchFamily="34" charset="0"/>
                <a:cs typeface="Helvetica" panose="020B0604020202020204" pitchFamily="34" charset="0"/>
              </a:rPr>
              <a:t>Ahn</a:t>
            </a:r>
            <a:r>
              <a:rPr lang="en-US" altLang="ko-KR" sz="1100" kern="100" dirty="0">
                <a:latin typeface="Helvetica" panose="020B0604020202020204" pitchFamily="34" charset="0"/>
                <a:cs typeface="Helvetica" panose="020B0604020202020204" pitchFamily="34" charset="0"/>
              </a:rPr>
              <a:t>. (2023))</a:t>
            </a:r>
          </a:p>
        </p:txBody>
      </p:sp>
      <p:sp>
        <p:nvSpPr>
          <p:cNvPr id="13" name="직사각형 12"/>
          <p:cNvSpPr/>
          <p:nvPr/>
        </p:nvSpPr>
        <p:spPr>
          <a:xfrm>
            <a:off x="159609" y="5617338"/>
            <a:ext cx="9447394" cy="553998"/>
          </a:xfrm>
          <a:prstGeom prst="rect">
            <a:avLst/>
          </a:prstGeom>
        </p:spPr>
        <p:txBody>
          <a:bodyPr wrap="none">
            <a:spAutoFit/>
          </a:bodyPr>
          <a:lstStyle/>
          <a:p>
            <a:pPr marL="171450" indent="-171450">
              <a:buFont typeface="Wingdings" panose="05000000000000000000" pitchFamily="2" charset="2"/>
              <a:buChar char="à"/>
            </a:pPr>
            <a:r>
              <a:rPr lang="en-US" altLang="ko-KR" sz="1500" dirty="0">
                <a:latin typeface="Helvetica" panose="020B0604020202020204" pitchFamily="34" charset="0"/>
                <a:cs typeface="Helvetica" panose="020B0604020202020204" pitchFamily="34" charset="0"/>
                <a:sym typeface="Wingdings" panose="05000000000000000000" pitchFamily="2" charset="2"/>
              </a:rPr>
              <a:t> Based on the weight function of the GK2A output, the representative altitude of each channel is assumed. </a:t>
            </a:r>
          </a:p>
          <a:p>
            <a:pPr marL="171450" indent="-171450">
              <a:buFont typeface="Wingdings" panose="05000000000000000000" pitchFamily="2" charset="2"/>
              <a:buChar char="à"/>
            </a:pPr>
            <a:r>
              <a:rPr lang="en-US" altLang="ko-KR" sz="1500" b="1" dirty="0">
                <a:latin typeface="Helvetica" panose="020B0604020202020204" pitchFamily="34" charset="0"/>
                <a:cs typeface="Helvetica" panose="020B0604020202020204" pitchFamily="34" charset="0"/>
                <a:sym typeface="Wingdings" panose="05000000000000000000" pitchFamily="2" charset="2"/>
              </a:rPr>
              <a:t> </a:t>
            </a:r>
            <a:r>
              <a:rPr lang="en-US" altLang="ko-KR" sz="1500" b="1" dirty="0">
                <a:solidFill>
                  <a:srgbClr val="0070C0"/>
                </a:solidFill>
                <a:latin typeface="Helvetica" panose="020B0604020202020204" pitchFamily="34" charset="0"/>
                <a:cs typeface="Helvetica" panose="020B0604020202020204" pitchFamily="34" charset="0"/>
                <a:sym typeface="Wingdings" panose="05000000000000000000" pitchFamily="2" charset="2"/>
              </a:rPr>
              <a:t>Ch08: 350 </a:t>
            </a:r>
            <a:r>
              <a:rPr lang="en-US" altLang="ko-KR" sz="1500" b="1" dirty="0" err="1">
                <a:solidFill>
                  <a:srgbClr val="0070C0"/>
                </a:solidFill>
                <a:latin typeface="Helvetica" panose="020B0604020202020204" pitchFamily="34" charset="0"/>
                <a:cs typeface="Helvetica" panose="020B0604020202020204" pitchFamily="34" charset="0"/>
                <a:sym typeface="Wingdings" panose="05000000000000000000" pitchFamily="2" charset="2"/>
              </a:rPr>
              <a:t>hPa</a:t>
            </a:r>
            <a:r>
              <a:rPr lang="en-US" altLang="ko-KR" sz="1500" b="1" dirty="0">
                <a:solidFill>
                  <a:srgbClr val="0070C0"/>
                </a:solidFill>
                <a:latin typeface="Helvetica" panose="020B0604020202020204" pitchFamily="34" charset="0"/>
                <a:cs typeface="Helvetica" panose="020B0604020202020204" pitchFamily="34" charset="0"/>
                <a:sym typeface="Wingdings" panose="05000000000000000000" pitchFamily="2" charset="2"/>
              </a:rPr>
              <a:t>, Ch09: 450 </a:t>
            </a:r>
            <a:r>
              <a:rPr lang="en-US" altLang="ko-KR" sz="1500" b="1" dirty="0" err="1">
                <a:solidFill>
                  <a:srgbClr val="0070C0"/>
                </a:solidFill>
                <a:latin typeface="Helvetica" panose="020B0604020202020204" pitchFamily="34" charset="0"/>
                <a:cs typeface="Helvetica" panose="020B0604020202020204" pitchFamily="34" charset="0"/>
                <a:sym typeface="Wingdings" panose="05000000000000000000" pitchFamily="2" charset="2"/>
              </a:rPr>
              <a:t>hPa</a:t>
            </a:r>
            <a:r>
              <a:rPr lang="en-US" altLang="ko-KR" sz="1500" b="1" dirty="0">
                <a:solidFill>
                  <a:srgbClr val="0070C0"/>
                </a:solidFill>
                <a:latin typeface="Helvetica" panose="020B0604020202020204" pitchFamily="34" charset="0"/>
                <a:cs typeface="Helvetica" panose="020B0604020202020204" pitchFamily="34" charset="0"/>
                <a:sym typeface="Wingdings" panose="05000000000000000000" pitchFamily="2" charset="2"/>
              </a:rPr>
              <a:t>, </a:t>
            </a:r>
            <a:r>
              <a:rPr lang="en-US" altLang="ko-KR" sz="1500" b="1" dirty="0">
                <a:latin typeface="Helvetica" panose="020B0604020202020204" pitchFamily="34" charset="0"/>
                <a:cs typeface="Helvetica" panose="020B0604020202020204" pitchFamily="34" charset="0"/>
                <a:sym typeface="Wingdings" panose="05000000000000000000" pitchFamily="2" charset="2"/>
              </a:rPr>
              <a:t>and</a:t>
            </a:r>
            <a:r>
              <a:rPr lang="en-US" altLang="ko-KR" sz="1500" b="1" dirty="0">
                <a:solidFill>
                  <a:srgbClr val="0070C0"/>
                </a:solidFill>
                <a:latin typeface="Helvetica" panose="020B0604020202020204" pitchFamily="34" charset="0"/>
                <a:cs typeface="Helvetica" panose="020B0604020202020204" pitchFamily="34" charset="0"/>
                <a:sym typeface="Wingdings" panose="05000000000000000000" pitchFamily="2" charset="2"/>
              </a:rPr>
              <a:t> Ch10: 600 </a:t>
            </a:r>
            <a:r>
              <a:rPr lang="en-US" altLang="ko-KR" sz="1500" b="1" dirty="0" err="1">
                <a:solidFill>
                  <a:srgbClr val="0070C0"/>
                </a:solidFill>
                <a:latin typeface="Helvetica" panose="020B0604020202020204" pitchFamily="34" charset="0"/>
                <a:cs typeface="Helvetica" panose="020B0604020202020204" pitchFamily="34" charset="0"/>
                <a:sym typeface="Wingdings" panose="05000000000000000000" pitchFamily="2" charset="2"/>
              </a:rPr>
              <a:t>hPa</a:t>
            </a:r>
            <a:endParaRPr lang="en-US" altLang="ko-KR" sz="1500" b="1" dirty="0">
              <a:solidFill>
                <a:srgbClr val="0070C0"/>
              </a:solidFill>
              <a:latin typeface="Helvetica" panose="020B0604020202020204" pitchFamily="34" charset="0"/>
              <a:cs typeface="Helvetica" panose="020B0604020202020204" pitchFamily="34" charset="0"/>
            </a:endParaRPr>
          </a:p>
        </p:txBody>
      </p:sp>
      <p:sp>
        <p:nvSpPr>
          <p:cNvPr id="14" name="직사각형 13"/>
          <p:cNvSpPr/>
          <p:nvPr/>
        </p:nvSpPr>
        <p:spPr>
          <a:xfrm>
            <a:off x="10299469" y="4580313"/>
            <a:ext cx="980902" cy="773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15941" y="4686216"/>
            <a:ext cx="8653207" cy="400110"/>
          </a:xfrm>
          <a:prstGeom prst="rect">
            <a:avLst/>
          </a:prstGeom>
        </p:spPr>
        <p:txBody>
          <a:bodyPr wrap="square">
            <a:spAutoFit/>
          </a:bodyPr>
          <a:lstStyle/>
          <a:p>
            <a:r>
              <a:rPr lang="en-US" altLang="ko-KR" sz="1000" dirty="0">
                <a:latin typeface="Helvetica" panose="020B0604020202020204" pitchFamily="34" charset="0"/>
                <a:cs typeface="Helvetica" panose="020B0604020202020204" pitchFamily="34" charset="0"/>
              </a:rPr>
              <a:t>* GK2A(GEO-KOMPSAT-2A): A geostationary meteorological satellite operated by KMA(Korea Meteorological Administration).</a:t>
            </a:r>
          </a:p>
          <a:p>
            <a:r>
              <a:rPr lang="en-US" altLang="ko-KR" sz="1000" dirty="0">
                <a:latin typeface="Helvetica" panose="020B0604020202020204" pitchFamily="34" charset="0"/>
                <a:cs typeface="Helvetica" panose="020B0604020202020204" pitchFamily="34" charset="0"/>
              </a:rPr>
              <a:t>** ERA5: ECMWF (European Center for Medium-Range Weather Forecasts) reanalysis data</a:t>
            </a:r>
            <a:endParaRPr lang="ko-KR" alt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7993101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45665</TotalTime>
  <Words>2126</Words>
  <Application>Microsoft Macintosh PowerPoint</Application>
  <PresentationFormat>와이드스크린</PresentationFormat>
  <Paragraphs>313</Paragraphs>
  <Slides>23</Slides>
  <Notes>0</Notes>
  <HiddenSlides>0</HiddenSlides>
  <MMClips>1</MMClips>
  <ScaleCrop>false</ScaleCrop>
  <HeadingPairs>
    <vt:vector size="8" baseType="variant">
      <vt:variant>
        <vt:lpstr>사용한 글꼴</vt:lpstr>
      </vt:variant>
      <vt:variant>
        <vt:i4>7</vt:i4>
      </vt:variant>
      <vt:variant>
        <vt:lpstr>테마</vt:lpstr>
      </vt:variant>
      <vt:variant>
        <vt:i4>1</vt:i4>
      </vt:variant>
      <vt:variant>
        <vt:lpstr>포함된 OLE 서버</vt:lpstr>
      </vt:variant>
      <vt:variant>
        <vt:i4>1</vt:i4>
      </vt:variant>
      <vt:variant>
        <vt:lpstr>슬라이드 제목</vt:lpstr>
      </vt:variant>
      <vt:variant>
        <vt:i4>23</vt:i4>
      </vt:variant>
    </vt:vector>
  </HeadingPairs>
  <TitlesOfParts>
    <vt:vector size="32" baseType="lpstr">
      <vt:lpstr>Malgun Gothic</vt:lpstr>
      <vt:lpstr>Malgun Gothic</vt:lpstr>
      <vt:lpstr>Arial</vt:lpstr>
      <vt:lpstr>Cambria Math</vt:lpstr>
      <vt:lpstr>Helvetica</vt:lpstr>
      <vt:lpstr>Helvetica</vt:lpstr>
      <vt:lpstr>Wingdings</vt:lpstr>
      <vt:lpstr>Office 테마</vt:lpstr>
      <vt:lpstr>SPW 12.0 Graph</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Choi</dc:creator>
  <cp:lastModifiedBy>최화연(기후·에너지시스템공학전공)</cp:lastModifiedBy>
  <cp:revision>593</cp:revision>
  <cp:lastPrinted>2023-04-11T11:33:23Z</cp:lastPrinted>
  <dcterms:created xsi:type="dcterms:W3CDTF">2021-09-13T11:48:09Z</dcterms:created>
  <dcterms:modified xsi:type="dcterms:W3CDTF">2023-04-28T07:43:11Z</dcterms:modified>
</cp:coreProperties>
</file>