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67" r:id="rId3"/>
  </p:sldMasterIdLst>
  <p:notesMasterIdLst>
    <p:notesMasterId r:id="rId23"/>
  </p:notesMasterIdLst>
  <p:sldIdLst>
    <p:sldId id="256" r:id="rId4"/>
    <p:sldId id="257" r:id="rId5"/>
    <p:sldId id="258" r:id="rId6"/>
    <p:sldId id="275" r:id="rId7"/>
    <p:sldId id="261" r:id="rId8"/>
    <p:sldId id="262" r:id="rId9"/>
    <p:sldId id="274" r:id="rId10"/>
    <p:sldId id="269" r:id="rId11"/>
    <p:sldId id="268" r:id="rId12"/>
    <p:sldId id="267" r:id="rId13"/>
    <p:sldId id="266" r:id="rId14"/>
    <p:sldId id="265" r:id="rId15"/>
    <p:sldId id="264" r:id="rId16"/>
    <p:sldId id="263" r:id="rId17"/>
    <p:sldId id="270" r:id="rId18"/>
    <p:sldId id="271" r:id="rId19"/>
    <p:sldId id="272" r:id="rId20"/>
    <p:sldId id="273" r:id="rId21"/>
    <p:sldId id="276" r:id="rId22"/>
  </p:sldIdLst>
  <p:sldSz cx="12192000" cy="6858000"/>
  <p:notesSz cx="6858000" cy="9144000"/>
  <p:defaultTextStyle>
    <a:defPPr lvl="0">
      <a:defRPr lang="nl-NL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  <a:srgbClr val="F4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50EBF-3250-46B2-9BDC-D74F912EB8A7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E0B19-C426-4C67-A075-40CD446A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1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E0B19-C426-4C67-A075-40CD446ADD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32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E0B19-C426-4C67-A075-40CD446ADD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95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E0B19-C426-4C67-A075-40CD446ADD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87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E0B19-C426-4C67-A075-40CD446ADD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77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E0B19-C426-4C67-A075-40CD446ADD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84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E0B19-C426-4C67-A075-40CD446ADD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90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E0B19-C426-4C67-A075-40CD446ADD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66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E0B19-C426-4C67-A075-40CD446ADD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38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E0B19-C426-4C67-A075-40CD446ADD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32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E0B19-C426-4C67-A075-40CD446ADD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20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BE0B19-C426-4C67-A075-40CD446ADD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896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BE0B19-C426-4C67-A075-40CD446ADD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250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BE0B19-C426-4C67-A075-40CD446ADD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494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E0B19-C426-4C67-A075-40CD446ADD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27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E0B19-C426-4C67-A075-40CD446ADD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42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E0B19-C426-4C67-A075-40CD446ADD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43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E0B19-C426-4C67-A075-40CD446ADD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28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E0B19-C426-4C67-A075-40CD446ADD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50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9608-497F-44C4-94CE-49CC91161FC8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771-220D-406B-BB01-AEB55EE9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6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9608-497F-44C4-94CE-49CC91161FC8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771-220D-406B-BB01-AEB55EE9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9608-497F-44C4-94CE-49CC91161FC8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771-220D-406B-BB01-AEB55EE9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99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513D4-D0A3-41C5-9CA1-8BF0A3455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89E291-460D-4F6E-8F5D-5D2595EBD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BF748-A72C-456B-8C4D-C30AD75C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5D36-DAAD-4869-A903-3930426E6B26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D107E-AC40-409A-9992-5B57F55F6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FE63E-9ED7-4D17-B14A-DF714E6B5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198A-90B8-42A8-A18A-1A8019F160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5045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15A83-C9EC-411B-966D-DA663B617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8C2C3-1B69-4EE4-B6EC-BCE904F45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FE408-668E-4B0C-A039-289C8CFC5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5D36-DAAD-4869-A903-3930426E6B26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479B8-B23B-47DC-91BB-83E7BF336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D7F5-5345-4C03-A294-81C52CC9F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198A-90B8-42A8-A18A-1A8019F160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8250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80CBF-A305-4AF8-A7CA-B6233DCE9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F3EF4-1A89-4729-A2BD-99D2106FB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95D0D-F835-46C7-9B39-0CDE16A02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5D36-DAAD-4869-A903-3930426E6B26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BB8F9-FFA1-46EC-9610-C347ADD3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33C1E-7F0F-483F-B877-9B175CCC3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198A-90B8-42A8-A18A-1A8019F160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796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DC029-5B3B-48EB-8CFB-692A038C0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E7240-D713-42A4-9B5F-6F759336E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F88FE-E9CE-4A88-B4FA-446424912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B8FF5-7C74-4D67-8D11-471B279C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5D36-DAAD-4869-A903-3930426E6B26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BE066-D0B6-443C-B6B0-5DFF8F7AA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D23D8-06BC-401E-9D19-E8F1CBBF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198A-90B8-42A8-A18A-1A8019F160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385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AF75B-EC42-4929-9E0F-CA0FFCD9B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03A82-6424-4BA7-B4B6-3BBBB1471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481BD-EF4C-4807-9FF9-91A6C9347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833F95-C79D-4F60-9AD6-B4EF3A73F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CE133B-4361-48FF-8F33-CBFB467B4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E1E0A8-5483-4670-B33C-2DC953307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5D36-DAAD-4869-A903-3930426E6B26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590449-385D-4A1F-8DF1-7DBD0FAF0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60B31E-8C8B-4BE7-A526-75664BC5A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198A-90B8-42A8-A18A-1A8019F160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4536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8446-D838-4475-B3B4-4C02DE537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F0D88-85BC-4E05-B432-1AC1C76CA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5D36-DAAD-4869-A903-3930426E6B26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D49D62-75DB-4785-8BA7-3004E99E7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464306-DCC0-4BA8-9599-A461970C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198A-90B8-42A8-A18A-1A8019F160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2435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34F95D-DBE3-4721-97B5-09008C075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5D36-DAAD-4869-A903-3930426E6B26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8685A2-3870-4069-8E3D-78838B685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182A8-C63B-4A96-BAE7-53DC92D81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198A-90B8-42A8-A18A-1A8019F160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4222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FBC12-A3C2-474D-8C1F-CE6B2544E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F9D7A-9D1A-43D2-9038-CEC3E216E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3281F-186D-45EB-BF9B-EF374372D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668BB-9D65-4AC1-9F74-342DB48EE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5D36-DAAD-4869-A903-3930426E6B26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18871-C492-4BBB-9E9E-5A706C28C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C0F4A-9F7E-4BC8-89EC-F9C3AB8F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198A-90B8-42A8-A18A-1A8019F160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385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9608-497F-44C4-94CE-49CC91161FC8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771-220D-406B-BB01-AEB55EE9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96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85B70-5620-4D8E-9FD2-085022302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252C1C-FCBF-4FCB-BC6B-69218E3714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107D3-A268-4568-BE60-059CB59AE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85C0F-501D-49F8-B265-05D02F65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5D36-DAAD-4869-A903-3930426E6B26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983BD-D9CB-4722-A963-70E08F1DE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1ACED-CA06-40E9-B78E-CCEEB9340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198A-90B8-42A8-A18A-1A8019F160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306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418AE-E431-4C91-B6F3-54C7380C5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112765-502C-48BE-BE99-3A158B713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A8CDE-71E5-4C6D-B695-DFBF1AD65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5D36-DAAD-4869-A903-3930426E6B26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1BDF5-AFE9-4569-AADF-FAB0A37FC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94083-ED59-4B73-9975-696C7CB1F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198A-90B8-42A8-A18A-1A8019F160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3714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728ADB-9557-4AC6-AF15-AA1271CA3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8C163-8F9B-49A4-8908-99008BE82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05771-783F-43A1-8565-9EE6E6924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5D36-DAAD-4869-A903-3930426E6B26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A0256-0DDD-472D-91A3-994738786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43170-691A-4156-9A69-FA03D1595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198A-90B8-42A8-A18A-1A8019F160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071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39" y="158407"/>
            <a:ext cx="11544304" cy="714380"/>
          </a:xfrm>
          <a:prstGeom prst="rect">
            <a:avLst/>
          </a:prstGeom>
        </p:spPr>
        <p:txBody>
          <a:bodyPr anchor="ctr" anchorCtr="0"/>
          <a:lstStyle>
            <a:lvl1pPr algn="l" defTabSz="914377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lang="en-US" sz="2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39" y="1142986"/>
            <a:ext cx="11544304" cy="4643469"/>
          </a:xfrm>
          <a:prstGeom prst="rect">
            <a:avLst/>
          </a:prstGeom>
        </p:spPr>
        <p:txBody>
          <a:bodyPr anchor="t" anchorCtr="0"/>
          <a:lstStyle>
            <a:lvl1pPr marL="268281" indent="-268281" algn="l" defTabSz="914377" rtl="0" eaLnBrk="1" latinLnBrk="0" hangingPunct="1">
              <a:spcBef>
                <a:spcPts val="18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  <a:defRPr lang="en-US" sz="24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1476" indent="-203195" algn="l" defTabSz="914377" rtl="0" eaLnBrk="1" latinLnBrk="0" hangingPunct="1">
              <a:spcBef>
                <a:spcPts val="300"/>
              </a:spcBef>
              <a:buFont typeface="Arial" pitchFamily="34" charset="0"/>
              <a:buChar char="•"/>
              <a:defRPr lang="en-US" sz="22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57220" indent="-266693" algn="l" defTabSz="720707" rtl="0" eaLnBrk="1" latinLnBrk="0" hangingPunct="1"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&gt;"/>
              <a:defRPr lang="en-US" sz="20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1061" indent="-265107" algn="l" defTabSz="914377" rtl="0" eaLnBrk="1" latinLnBrk="0" hangingPunct="1">
              <a:spcBef>
                <a:spcPts val="0"/>
              </a:spcBef>
              <a:buClr>
                <a:srgbClr val="06368B"/>
              </a:buClr>
              <a:buFont typeface="Arial" pitchFamily="34" charset="0"/>
              <a:buChar char="–"/>
              <a:defRPr lang="en-US" sz="20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7279" indent="-277806" algn="l" defTabSz="914377" rtl="0" eaLnBrk="1" latinLnBrk="0" hangingPunct="1">
              <a:spcBef>
                <a:spcPts val="0"/>
              </a:spcBef>
              <a:defRPr lang="en-US" sz="2000" kern="120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60954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266741" y="1285860"/>
            <a:ext cx="5638763" cy="4429156"/>
          </a:xfrm>
          <a:prstGeom prst="rect">
            <a:avLst/>
          </a:prstGeom>
        </p:spPr>
        <p:txBody>
          <a:bodyPr/>
          <a:lstStyle>
            <a:lvl1pPr marL="268281" indent="-268281" algn="l" defTabSz="914377" rtl="0" eaLnBrk="1" latinLnBrk="0" hangingPunct="1">
              <a:spcBef>
                <a:spcPts val="12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  <a:defRPr lang="en-US" sz="22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1476" indent="-203195" algn="l" defTabSz="914377" rtl="0" eaLnBrk="1" latinLnBrk="0" hangingPunct="1">
              <a:spcBef>
                <a:spcPts val="300"/>
              </a:spcBef>
              <a:buFont typeface="Arial" pitchFamily="34" charset="0"/>
              <a:buChar char="•"/>
              <a:defRPr lang="en-US" sz="20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57220" indent="-266693" algn="l" defTabSz="720707" rtl="0" eaLnBrk="1" latinLnBrk="0" hangingPunct="1"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&gt;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1061" indent="-265107" algn="l" defTabSz="914377" rtl="0" eaLnBrk="1" latinLnBrk="0" hangingPunct="1">
              <a:spcBef>
                <a:spcPts val="0"/>
              </a:spcBef>
              <a:buClr>
                <a:srgbClr val="06368B"/>
              </a:buClr>
              <a:buFont typeface="Arial" pitchFamily="34" charset="0"/>
              <a:buChar char="–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7279" indent="-277806" algn="l" defTabSz="914377" rtl="0" eaLnBrk="1" latinLnBrk="0" hangingPunct="1">
              <a:spcBef>
                <a:spcPts val="0"/>
              </a:spcBef>
              <a:defRPr lang="en-US" sz="1800" kern="120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6265144" y="1285860"/>
            <a:ext cx="5638763" cy="4429156"/>
          </a:xfrm>
          <a:prstGeom prst="rect">
            <a:avLst/>
          </a:prstGeom>
        </p:spPr>
        <p:txBody>
          <a:bodyPr/>
          <a:lstStyle>
            <a:lvl1pPr marL="268281" indent="-268281" algn="l" defTabSz="914377" rtl="0" eaLnBrk="1" latinLnBrk="0" hangingPunct="1">
              <a:spcBef>
                <a:spcPts val="12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  <a:defRPr lang="en-US" sz="22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1476" indent="-203195" algn="l" defTabSz="914377" rtl="0" eaLnBrk="1" latinLnBrk="0" hangingPunct="1">
              <a:spcBef>
                <a:spcPts val="300"/>
              </a:spcBef>
              <a:buFont typeface="Arial" pitchFamily="34" charset="0"/>
              <a:buChar char="•"/>
              <a:defRPr lang="en-US" sz="20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57220" indent="-266693" algn="l" defTabSz="720707" rtl="0" eaLnBrk="1" latinLnBrk="0" hangingPunct="1"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&gt;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1061" indent="-265107" algn="l" defTabSz="914377" rtl="0" eaLnBrk="1" latinLnBrk="0" hangingPunct="1">
              <a:spcBef>
                <a:spcPts val="0"/>
              </a:spcBef>
              <a:buClr>
                <a:srgbClr val="06368B"/>
              </a:buClr>
              <a:buFont typeface="Arial" pitchFamily="34" charset="0"/>
              <a:buChar char="–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7279" indent="-277806" algn="l" defTabSz="914377" rtl="0" eaLnBrk="1" latinLnBrk="0" hangingPunct="1">
              <a:spcBef>
                <a:spcPts val="0"/>
              </a:spcBef>
              <a:defRPr lang="en-US" sz="1800" kern="120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6739" y="158407"/>
            <a:ext cx="11544304" cy="714380"/>
          </a:xfrm>
          <a:prstGeom prst="rect">
            <a:avLst/>
          </a:prstGeom>
        </p:spPr>
        <p:txBody>
          <a:bodyPr anchor="ctr" anchorCtr="0"/>
          <a:lstStyle>
            <a:lvl1pPr algn="l" defTabSz="914377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lang="en-US" sz="2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43680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13" y="1285860"/>
            <a:ext cx="5619791" cy="63976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200" b="1">
                <a:solidFill>
                  <a:srgbClr val="05368B"/>
                </a:solidFill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5139" y="1285860"/>
            <a:ext cx="5664000" cy="63976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200" b="1">
                <a:solidFill>
                  <a:srgbClr val="05368B"/>
                </a:solidFill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266741" y="1912505"/>
            <a:ext cx="5638763" cy="3678686"/>
          </a:xfrm>
          <a:prstGeom prst="rect">
            <a:avLst/>
          </a:prstGeom>
        </p:spPr>
        <p:txBody>
          <a:bodyPr/>
          <a:lstStyle>
            <a:lvl1pPr marL="268281" indent="-268281" algn="l" defTabSz="914377" rtl="0" eaLnBrk="1" latinLnBrk="0" hangingPunct="1">
              <a:spcBef>
                <a:spcPts val="12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  <a:defRPr lang="en-US" sz="22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1476" indent="-203195" algn="l" defTabSz="914377" rtl="0" eaLnBrk="1" latinLnBrk="0" hangingPunct="1">
              <a:spcBef>
                <a:spcPts val="300"/>
              </a:spcBef>
              <a:buFont typeface="Arial" pitchFamily="34" charset="0"/>
              <a:buChar char="•"/>
              <a:defRPr lang="en-US" sz="20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57220" indent="-266693" algn="l" defTabSz="720707" rtl="0" eaLnBrk="1" latinLnBrk="0" hangingPunct="1"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&gt;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1061" indent="-265107" algn="l" defTabSz="914377" rtl="0" eaLnBrk="1" latinLnBrk="0" hangingPunct="1">
              <a:spcBef>
                <a:spcPts val="0"/>
              </a:spcBef>
              <a:buClr>
                <a:srgbClr val="06368B"/>
              </a:buClr>
              <a:buFont typeface="Arial" pitchFamily="34" charset="0"/>
              <a:buChar char="–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7279" indent="-277806" algn="l" defTabSz="914377" rtl="0" eaLnBrk="1" latinLnBrk="0" hangingPunct="1">
              <a:spcBef>
                <a:spcPts val="0"/>
              </a:spcBef>
              <a:defRPr lang="en-US" sz="1800" kern="120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265144" y="1912505"/>
            <a:ext cx="5638763" cy="3678686"/>
          </a:xfrm>
          <a:prstGeom prst="rect">
            <a:avLst/>
          </a:prstGeom>
        </p:spPr>
        <p:txBody>
          <a:bodyPr/>
          <a:lstStyle>
            <a:lvl1pPr marL="268281" indent="-268281" algn="l" defTabSz="914377" rtl="0" eaLnBrk="1" latinLnBrk="0" hangingPunct="1">
              <a:spcBef>
                <a:spcPts val="1200"/>
              </a:spcBef>
              <a:buClr>
                <a:srgbClr val="06368B"/>
              </a:buClr>
              <a:buSzPct val="110000"/>
              <a:buFont typeface="Wingdings" pitchFamily="2" charset="2"/>
              <a:buChar char="§"/>
              <a:defRPr lang="en-US" sz="22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1476" indent="-203195" algn="l" defTabSz="914377" rtl="0" eaLnBrk="1" latinLnBrk="0" hangingPunct="1">
              <a:spcBef>
                <a:spcPts val="300"/>
              </a:spcBef>
              <a:buFont typeface="Arial" pitchFamily="34" charset="0"/>
              <a:buChar char="•"/>
              <a:defRPr lang="en-US" sz="20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57220" indent="-266693" algn="l" defTabSz="720707" rtl="0" eaLnBrk="1" latinLnBrk="0" hangingPunct="1"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&gt;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1061" indent="-265107" algn="l" defTabSz="914377" rtl="0" eaLnBrk="1" latinLnBrk="0" hangingPunct="1">
              <a:spcBef>
                <a:spcPts val="0"/>
              </a:spcBef>
              <a:buClr>
                <a:srgbClr val="06368B"/>
              </a:buClr>
              <a:buFont typeface="Arial" pitchFamily="34" charset="0"/>
              <a:buChar char="–"/>
              <a:defRPr lang="en-US" sz="1800" kern="1200" smtClean="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7279" indent="-277806" algn="l" defTabSz="914377" rtl="0" eaLnBrk="1" latinLnBrk="0" hangingPunct="1">
              <a:spcBef>
                <a:spcPts val="0"/>
              </a:spcBef>
              <a:defRPr lang="en-US" sz="1800" kern="1200">
                <a:solidFill>
                  <a:srgbClr val="05368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6739" y="158407"/>
            <a:ext cx="11544304" cy="714380"/>
          </a:xfrm>
          <a:prstGeom prst="rect">
            <a:avLst/>
          </a:prstGeom>
        </p:spPr>
        <p:txBody>
          <a:bodyPr anchor="ctr" anchorCtr="0"/>
          <a:lstStyle>
            <a:lvl1pPr algn="l" defTabSz="914377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lang="en-US" sz="2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41739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66739" y="158407"/>
            <a:ext cx="11544304" cy="714380"/>
          </a:xfrm>
          <a:prstGeom prst="rect">
            <a:avLst/>
          </a:prstGeom>
        </p:spPr>
        <p:txBody>
          <a:bodyPr anchor="ctr" anchorCtr="0"/>
          <a:lstStyle>
            <a:lvl1pPr algn="l" defTabSz="914377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lang="en-US" sz="2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36175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285710" y="5107521"/>
            <a:ext cx="11525330" cy="72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3394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9608-497F-44C4-94CE-49CC91161FC8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771-220D-406B-BB01-AEB55EE9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4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9608-497F-44C4-94CE-49CC91161FC8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771-220D-406B-BB01-AEB55EE9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4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9608-497F-44C4-94CE-49CC91161FC8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771-220D-406B-BB01-AEB55EE9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9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9608-497F-44C4-94CE-49CC91161FC8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771-220D-406B-BB01-AEB55EE9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7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9608-497F-44C4-94CE-49CC91161FC8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771-220D-406B-BB01-AEB55EE9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9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9608-497F-44C4-94CE-49CC91161FC8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771-220D-406B-BB01-AEB55EE9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1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9608-497F-44C4-94CE-49CC91161FC8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771-220D-406B-BB01-AEB55EE9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9608-497F-44C4-94CE-49CC91161FC8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771-220D-406B-BB01-AEB55EE9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9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69608-497F-44C4-94CE-49CC91161FC8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73771-220D-406B-BB01-AEB55EE9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5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84659-42F1-4596-9FD9-06EA97D54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EAD9C-5C7E-4ED2-A80F-A59786F89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995E1-E172-46F4-BCF1-D48EC5B8CC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15D36-DAAD-4869-A903-3930426E6B26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CD6C0-C269-49CA-BCF1-95E62D004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75E32-E6B1-4797-908A-8A3CBDF05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B198A-90B8-42A8-A18A-1A8019F160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680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0" y="6196610"/>
            <a:ext cx="12192000" cy="0"/>
          </a:xfrm>
          <a:prstGeom prst="line">
            <a:avLst/>
          </a:prstGeom>
          <a:ln w="22225">
            <a:solidFill>
              <a:srgbClr val="7FB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325739" y="6468936"/>
            <a:ext cx="666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F440C9E-8CD4-414B-A1A4-9B21F6505BF4}" type="slidenum">
              <a:rPr lang="en-US" sz="1000" smtClean="0">
                <a:solidFill>
                  <a:srgbClr val="06368B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400" dirty="0">
              <a:solidFill>
                <a:srgbClr val="06368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ENG_log_ivm_F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8110" y="6311837"/>
            <a:ext cx="3493547" cy="501547"/>
          </a:xfrm>
          <a:prstGeom prst="rect">
            <a:avLst/>
          </a:prstGeom>
        </p:spPr>
      </p:pic>
      <p:pic>
        <p:nvPicPr>
          <p:cNvPr id="12" name="Picture 11" descr="content_head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2192000" cy="110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9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1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22.sv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25.png"/><Relationship Id="rId5" Type="http://schemas.openxmlformats.org/officeDocument/2006/relationships/image" Target="../media/image6.png"/><Relationship Id="rId10" Type="http://schemas.openxmlformats.org/officeDocument/2006/relationships/image" Target="../media/image24.svg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8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9.svg"/><Relationship Id="rId9" Type="http://schemas.openxmlformats.org/officeDocument/2006/relationships/image" Target="../media/image15.svg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25.png"/><Relationship Id="rId5" Type="http://schemas.openxmlformats.org/officeDocument/2006/relationships/image" Target="../media/image6.png"/><Relationship Id="rId10" Type="http://schemas.openxmlformats.org/officeDocument/2006/relationships/image" Target="../media/image24.svg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6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2323011" y="3611487"/>
            <a:ext cx="7792720" cy="1054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Google Shape;113;p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ECE6D9F-5A0B-4EAF-86FB-248473819824}"/>
              </a:ext>
            </a:extLst>
          </p:cNvPr>
          <p:cNvSpPr txBox="1"/>
          <p:nvPr/>
        </p:nvSpPr>
        <p:spPr>
          <a:xfrm>
            <a:off x="1148170" y="3143015"/>
            <a:ext cx="9918645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Jens de Bruijn, Mikhail </a:t>
            </a:r>
            <a:r>
              <a:rPr lang="en-US" sz="2800" i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Smilovic</a:t>
            </a:r>
            <a:r>
              <a:rPr lang="en-US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Peter </a:t>
            </a:r>
            <a:r>
              <a:rPr lang="en-US" sz="2800" i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Burek</a:t>
            </a:r>
            <a:r>
              <a:rPr lang="en-US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Luca Guillaumot, </a:t>
            </a:r>
            <a:r>
              <a:rPr lang="en-US" sz="2800" i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Yoshide</a:t>
            </a:r>
            <a:r>
              <a:rPr lang="en-US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Wada, Jeroen Aerts</a:t>
            </a:r>
          </a:p>
          <a:p>
            <a:pPr lvl="0" algn="ctr"/>
            <a:r>
              <a:rPr lang="en-US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jens.de.bruijn@vu.nl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8A887F9-A9E2-9D07-DE6D-7E4B7AA4EF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11" y="5705629"/>
            <a:ext cx="819276" cy="1146985"/>
          </a:xfrm>
          <a:prstGeom prst="rect">
            <a:avLst/>
          </a:prstGeom>
        </p:spPr>
      </p:pic>
      <p:pic>
        <p:nvPicPr>
          <p:cNvPr id="22" name="Google Shape;116;p1">
            <a:extLst>
              <a:ext uri="{FF2B5EF4-FFF2-40B4-BE49-F238E27FC236}">
                <a16:creationId xmlns:a16="http://schemas.microsoft.com/office/drawing/2014/main" id="{9BEEDC8D-68C1-3E64-77A3-45A542F8A6F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6356"/>
            <a:ext cx="3178120" cy="5473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501" y="2001685"/>
            <a:ext cx="10072998" cy="844408"/>
          </a:xfrm>
        </p:spPr>
        <p:txBody>
          <a:bodyPr>
            <a:noAutofit/>
          </a:bodyPr>
          <a:lstStyle/>
          <a:p>
            <a:r>
              <a:rPr lang="en-GB" sz="3200" i="1" dirty="0">
                <a:solidFill>
                  <a:schemeClr val="tx2"/>
                </a:solidFill>
                <a:latin typeface="+mn-lt"/>
              </a:rPr>
              <a:t>GEB: A large-scale agent-based socio-hydrological model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2BA387-2DC9-48A2-08F3-3725C410F0D6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12" name="Picture 11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2F7FA2A6-06D4-4D49-6303-5C5009091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13" name="Picture 12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3AD7A7B-161A-FCD3-DBF1-4306E6BD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15" name="Picture 14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E5C6346-3C52-092E-E186-CCCA906E0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DB777640-1E3F-D677-431E-33952E76BB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2276" y="5079292"/>
            <a:ext cx="1525544" cy="1525544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BA8C5D3B-FF60-9236-8BB9-9CD399C7AD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73" y="113167"/>
            <a:ext cx="2194842" cy="61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39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343CF68-35BE-4C7B-96E7-15F779D43806}"/>
              </a:ext>
            </a:extLst>
          </p:cNvPr>
          <p:cNvSpPr/>
          <p:nvPr/>
        </p:nvSpPr>
        <p:spPr>
          <a:xfrm>
            <a:off x="152400" y="128946"/>
            <a:ext cx="4930140" cy="768617"/>
          </a:xfrm>
          <a:prstGeom prst="rect">
            <a:avLst/>
          </a:prstGeom>
          <a:solidFill>
            <a:srgbClr val="00486C"/>
          </a:solidFill>
          <a:ln>
            <a:noFill/>
          </a:ln>
        </p:spPr>
        <p:txBody>
          <a:bodyPr vert="horz" wrap="square" lIns="251999" tIns="216000" rIns="216000" bIns="216000" rtlCol="0" anchor="ctr">
            <a:spAutoFit/>
          </a:bodyPr>
          <a:lstStyle/>
          <a:p>
            <a:pPr defTabSz="685731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An optional web interface</a:t>
            </a:r>
          </a:p>
        </p:txBody>
      </p:sp>
      <p:pic>
        <p:nvPicPr>
          <p:cNvPr id="6" name="Google Shape;116;p1">
            <a:extLst>
              <a:ext uri="{FF2B5EF4-FFF2-40B4-BE49-F238E27FC236}">
                <a16:creationId xmlns:a16="http://schemas.microsoft.com/office/drawing/2014/main" id="{8CA92C4B-32B2-824C-DDB4-8275709771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878" y="6205892"/>
            <a:ext cx="3518887" cy="556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16CCCD5-57A7-06BB-9FFC-571DFAAB3E64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8" name="Picture 7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56BF87B0-1E81-6F8F-4DF8-945E40AE4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9" name="Picture 8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3E83A64-6FB0-4E6B-C695-9B2A07872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10" name="Picture 9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5F6A273-CC5E-CD36-ACED-376D79F4D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92BD48FB-2CED-9900-AB5F-36ACDA1FB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7694" y="4599002"/>
            <a:ext cx="1525544" cy="15255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ECE986-5475-90C0-B06B-5C27207FAC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689" y="1105832"/>
            <a:ext cx="7191240" cy="48917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56BD33-9E67-994B-A82C-DFA46125C897}"/>
              </a:ext>
            </a:extLst>
          </p:cNvPr>
          <p:cNvSpPr txBox="1"/>
          <p:nvPr/>
        </p:nvSpPr>
        <p:spPr>
          <a:xfrm>
            <a:off x="350982" y="1520334"/>
            <a:ext cx="24476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model runs on a normal laptop and has an (optional) web interface, shown here for a small part of the Krishna basin</a:t>
            </a:r>
          </a:p>
        </p:txBody>
      </p:sp>
    </p:spTree>
    <p:extLst>
      <p:ext uri="{BB962C8B-B14F-4D97-AF65-F5344CB8AC3E}">
        <p14:creationId xmlns:p14="http://schemas.microsoft.com/office/powerpoint/2010/main" val="1113535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343CF68-35BE-4C7B-96E7-15F779D43806}"/>
              </a:ext>
            </a:extLst>
          </p:cNvPr>
          <p:cNvSpPr/>
          <p:nvPr/>
        </p:nvSpPr>
        <p:spPr>
          <a:xfrm>
            <a:off x="152400" y="128946"/>
            <a:ext cx="4930140" cy="768617"/>
          </a:xfrm>
          <a:prstGeom prst="rect">
            <a:avLst/>
          </a:prstGeom>
          <a:solidFill>
            <a:srgbClr val="00486C"/>
          </a:solidFill>
          <a:ln>
            <a:noFill/>
          </a:ln>
        </p:spPr>
        <p:txBody>
          <a:bodyPr vert="horz" wrap="square" lIns="251999" tIns="216000" rIns="216000" bIns="216000" rtlCol="0" anchor="ctr">
            <a:spAutoFit/>
          </a:bodyPr>
          <a:lstStyle/>
          <a:p>
            <a:pPr defTabSz="685731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Hydrological response units</a:t>
            </a:r>
          </a:p>
        </p:txBody>
      </p:sp>
      <p:pic>
        <p:nvPicPr>
          <p:cNvPr id="6" name="Google Shape;116;p1">
            <a:extLst>
              <a:ext uri="{FF2B5EF4-FFF2-40B4-BE49-F238E27FC236}">
                <a16:creationId xmlns:a16="http://schemas.microsoft.com/office/drawing/2014/main" id="{8CA92C4B-32B2-824C-DDB4-8275709771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878" y="6205892"/>
            <a:ext cx="3518887" cy="556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16CCCD5-57A7-06BB-9FFC-571DFAAB3E64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8" name="Picture 7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56BF87B0-1E81-6F8F-4DF8-945E40AE4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9" name="Picture 8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3E83A64-6FB0-4E6B-C695-9B2A07872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10" name="Picture 9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5F6A273-CC5E-CD36-ACED-376D79F4D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92BD48FB-2CED-9900-AB5F-36ACDA1FB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7694" y="4599002"/>
            <a:ext cx="1525544" cy="15255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386906-D7ED-8781-6CA3-84744E76FB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" b="12"/>
          <a:stretch>
            <a:fillRect/>
          </a:stretch>
        </p:blipFill>
        <p:spPr bwMode="auto">
          <a:xfrm>
            <a:off x="3017056" y="1580475"/>
            <a:ext cx="8691813" cy="32589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0A4B11-2927-ED65-9E70-C10402BDB165}"/>
              </a:ext>
            </a:extLst>
          </p:cNvPr>
          <p:cNvSpPr txBox="1"/>
          <p:nvPr/>
        </p:nvSpPr>
        <p:spPr>
          <a:xfrm>
            <a:off x="569419" y="1834370"/>
            <a:ext cx="24476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By integrating hydrological response units (HRUs) at sub-grid level each agents has their individually operated hydrological environment (e.g., a farm)</a:t>
            </a:r>
          </a:p>
        </p:txBody>
      </p:sp>
    </p:spTree>
    <p:extLst>
      <p:ext uri="{BB962C8B-B14F-4D97-AF65-F5344CB8AC3E}">
        <p14:creationId xmlns:p14="http://schemas.microsoft.com/office/powerpoint/2010/main" val="1282405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6347CC-B426-8F66-27CE-E5EA29E24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8396" y="513254"/>
            <a:ext cx="4667401" cy="540725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343CF68-35BE-4C7B-96E7-15F779D43806}"/>
              </a:ext>
            </a:extLst>
          </p:cNvPr>
          <p:cNvSpPr/>
          <p:nvPr/>
        </p:nvSpPr>
        <p:spPr>
          <a:xfrm>
            <a:off x="152399" y="128946"/>
            <a:ext cx="5555673" cy="768617"/>
          </a:xfrm>
          <a:prstGeom prst="rect">
            <a:avLst/>
          </a:prstGeom>
          <a:solidFill>
            <a:srgbClr val="00486C"/>
          </a:solidFill>
          <a:ln>
            <a:noFill/>
          </a:ln>
        </p:spPr>
        <p:txBody>
          <a:bodyPr vert="horz" wrap="square" lIns="251999" tIns="216000" rIns="216000" bIns="216000" rtlCol="0" anchor="ctr">
            <a:spAutoFit/>
          </a:bodyPr>
          <a:lstStyle/>
          <a:p>
            <a:pPr defTabSz="685731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Hydrological response units (2)</a:t>
            </a:r>
          </a:p>
        </p:txBody>
      </p:sp>
      <p:pic>
        <p:nvPicPr>
          <p:cNvPr id="6" name="Google Shape;116;p1">
            <a:extLst>
              <a:ext uri="{FF2B5EF4-FFF2-40B4-BE49-F238E27FC236}">
                <a16:creationId xmlns:a16="http://schemas.microsoft.com/office/drawing/2014/main" id="{8CA92C4B-32B2-824C-DDB4-8275709771D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878" y="6205892"/>
            <a:ext cx="3518887" cy="556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16CCCD5-57A7-06BB-9FFC-571DFAAB3E64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8" name="Picture 7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56BF87B0-1E81-6F8F-4DF8-945E40AE4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9" name="Picture 8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3E83A64-6FB0-4E6B-C695-9B2A07872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10" name="Picture 9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5F6A273-CC5E-CD36-ACED-376D79F4D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92BD48FB-2CED-9900-AB5F-36ACDA1FB4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7694" y="4599002"/>
            <a:ext cx="1525544" cy="1525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3E2CFB-588A-9596-B9C1-18994849602E}"/>
              </a:ext>
            </a:extLst>
          </p:cNvPr>
          <p:cNvSpPr txBox="1"/>
          <p:nvPr/>
        </p:nvSpPr>
        <p:spPr>
          <a:xfrm>
            <a:off x="569419" y="1490381"/>
            <a:ext cx="24476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By aggregating the runoff from sub-grid cells within a 1x1 km grid cell, runoff discharge and groundwater are computed for the entire grid cell</a:t>
            </a:r>
          </a:p>
        </p:txBody>
      </p:sp>
    </p:spTree>
    <p:extLst>
      <p:ext uri="{BB962C8B-B14F-4D97-AF65-F5344CB8AC3E}">
        <p14:creationId xmlns:p14="http://schemas.microsoft.com/office/powerpoint/2010/main" val="3283320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343CF68-35BE-4C7B-96E7-15F779D43806}"/>
              </a:ext>
            </a:extLst>
          </p:cNvPr>
          <p:cNvSpPr/>
          <p:nvPr/>
        </p:nvSpPr>
        <p:spPr>
          <a:xfrm>
            <a:off x="152400" y="128946"/>
            <a:ext cx="4930140" cy="768617"/>
          </a:xfrm>
          <a:prstGeom prst="rect">
            <a:avLst/>
          </a:prstGeom>
          <a:solidFill>
            <a:srgbClr val="00486C"/>
          </a:solidFill>
          <a:ln>
            <a:noFill/>
          </a:ln>
        </p:spPr>
        <p:txBody>
          <a:bodyPr vert="horz" wrap="square" lIns="251999" tIns="216000" rIns="216000" bIns="216000" rtlCol="0" anchor="ctr">
            <a:spAutoFit/>
          </a:bodyPr>
          <a:lstStyle/>
          <a:p>
            <a:pPr defTabSz="685731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The Krishna basin</a:t>
            </a:r>
          </a:p>
        </p:txBody>
      </p:sp>
      <p:pic>
        <p:nvPicPr>
          <p:cNvPr id="6" name="Google Shape;116;p1">
            <a:extLst>
              <a:ext uri="{FF2B5EF4-FFF2-40B4-BE49-F238E27FC236}">
                <a16:creationId xmlns:a16="http://schemas.microsoft.com/office/drawing/2014/main" id="{8CA92C4B-32B2-824C-DDB4-8275709771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878" y="6205892"/>
            <a:ext cx="3518887" cy="556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16CCCD5-57A7-06BB-9FFC-571DFAAB3E64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8" name="Picture 7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56BF87B0-1E81-6F8F-4DF8-945E40AE4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9" name="Picture 8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3E83A64-6FB0-4E6B-C695-9B2A07872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10" name="Picture 9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5F6A273-CC5E-CD36-ACED-376D79F4D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92BD48FB-2CED-9900-AB5F-36ACDA1FB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7694" y="4599002"/>
            <a:ext cx="1525544" cy="1525544"/>
          </a:xfrm>
          <a:prstGeom prst="rect">
            <a:avLst/>
          </a:prstGeom>
        </p:spPr>
      </p:pic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77979A9E-336D-C1FD-AA59-876737CA831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9532"/>
          <a:stretch/>
        </p:blipFill>
        <p:spPr bwMode="auto">
          <a:xfrm>
            <a:off x="5391485" y="1128446"/>
            <a:ext cx="6403841" cy="4996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10EE0B-EBC2-1358-0485-91C29A89D26D}"/>
              </a:ext>
            </a:extLst>
          </p:cNvPr>
          <p:cNvSpPr txBox="1"/>
          <p:nvPr/>
        </p:nvSpPr>
        <p:spPr>
          <a:xfrm>
            <a:off x="396674" y="1397675"/>
            <a:ext cx="24476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Krishna basin encompasses 8% of India’s land area and has more than 10 million farmers. All famers are simulated individually</a:t>
            </a:r>
          </a:p>
        </p:txBody>
      </p:sp>
    </p:spTree>
    <p:extLst>
      <p:ext uri="{BB962C8B-B14F-4D97-AF65-F5344CB8AC3E}">
        <p14:creationId xmlns:p14="http://schemas.microsoft.com/office/powerpoint/2010/main" val="2260762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343CF68-35BE-4C7B-96E7-15F779D43806}"/>
              </a:ext>
            </a:extLst>
          </p:cNvPr>
          <p:cNvSpPr/>
          <p:nvPr/>
        </p:nvSpPr>
        <p:spPr>
          <a:xfrm>
            <a:off x="152400" y="128946"/>
            <a:ext cx="5481782" cy="768617"/>
          </a:xfrm>
          <a:prstGeom prst="rect">
            <a:avLst/>
          </a:prstGeom>
          <a:solidFill>
            <a:srgbClr val="00486C"/>
          </a:solidFill>
          <a:ln>
            <a:noFill/>
          </a:ln>
        </p:spPr>
        <p:txBody>
          <a:bodyPr vert="horz" wrap="square" lIns="251999" tIns="216000" rIns="216000" bIns="216000" rtlCol="0" anchor="ctr">
            <a:spAutoFit/>
          </a:bodyPr>
          <a:lstStyle/>
          <a:p>
            <a:pPr defTabSz="685731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Generating farmer characteristics</a:t>
            </a:r>
          </a:p>
        </p:txBody>
      </p:sp>
      <p:pic>
        <p:nvPicPr>
          <p:cNvPr id="6" name="Google Shape;116;p1">
            <a:extLst>
              <a:ext uri="{FF2B5EF4-FFF2-40B4-BE49-F238E27FC236}">
                <a16:creationId xmlns:a16="http://schemas.microsoft.com/office/drawing/2014/main" id="{8CA92C4B-32B2-824C-DDB4-8275709771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878" y="6205892"/>
            <a:ext cx="3518887" cy="556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16CCCD5-57A7-06BB-9FFC-571DFAAB3E64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8" name="Picture 7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56BF87B0-1E81-6F8F-4DF8-945E40AE4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9" name="Picture 8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3E83A64-6FB0-4E6B-C695-9B2A07872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10" name="Picture 9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5F6A273-CC5E-CD36-ACED-376D79F4D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92BD48FB-2CED-9900-AB5F-36ACDA1FB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7694" y="4599002"/>
            <a:ext cx="1525544" cy="15255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B3F61A-30D6-BE91-134E-947A9F84BB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0" y="1856994"/>
            <a:ext cx="8107108" cy="28955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0A6ADF-1DA2-E4A9-4237-3900DD9CCF6D}"/>
              </a:ext>
            </a:extLst>
          </p:cNvPr>
          <p:cNvSpPr txBox="1"/>
          <p:nvPr/>
        </p:nvSpPr>
        <p:spPr>
          <a:xfrm>
            <a:off x="569419" y="1490381"/>
            <a:ext cx="24476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By resampling survey data with census data at sub-district level we generated a realistic synthetic population with heterogeneous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00057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343CF68-35BE-4C7B-96E7-15F779D43806}"/>
              </a:ext>
            </a:extLst>
          </p:cNvPr>
          <p:cNvSpPr/>
          <p:nvPr/>
        </p:nvSpPr>
        <p:spPr>
          <a:xfrm>
            <a:off x="152400" y="128946"/>
            <a:ext cx="4930140" cy="768617"/>
          </a:xfrm>
          <a:prstGeom prst="rect">
            <a:avLst/>
          </a:prstGeom>
          <a:solidFill>
            <a:srgbClr val="00486C"/>
          </a:solidFill>
          <a:ln>
            <a:noFill/>
          </a:ln>
        </p:spPr>
        <p:txBody>
          <a:bodyPr vert="horz" wrap="square" lIns="251999" tIns="216000" rIns="216000" bIns="216000" rtlCol="0" anchor="ctr">
            <a:spAutoFit/>
          </a:bodyPr>
          <a:lstStyle/>
          <a:p>
            <a:pPr defTabSz="685731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Agent decision making</a:t>
            </a:r>
          </a:p>
        </p:txBody>
      </p:sp>
      <p:pic>
        <p:nvPicPr>
          <p:cNvPr id="6" name="Google Shape;116;p1">
            <a:extLst>
              <a:ext uri="{FF2B5EF4-FFF2-40B4-BE49-F238E27FC236}">
                <a16:creationId xmlns:a16="http://schemas.microsoft.com/office/drawing/2014/main" id="{8CA92C4B-32B2-824C-DDB4-8275709771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878" y="6205892"/>
            <a:ext cx="3518887" cy="556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16CCCD5-57A7-06BB-9FFC-571DFAAB3E64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8" name="Picture 7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56BF87B0-1E81-6F8F-4DF8-945E40AE4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9" name="Picture 8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3E83A64-6FB0-4E6B-C695-9B2A07872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10" name="Picture 9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5F6A273-CC5E-CD36-ACED-376D79F4D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92BD48FB-2CED-9900-AB5F-36ACDA1FB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7694" y="4599002"/>
            <a:ext cx="1525544" cy="15255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004064-C690-23C7-121F-41B4412329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0728" y="1438957"/>
            <a:ext cx="7466280" cy="39228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E1D793-6200-AED4-1D73-AA99B688B300}"/>
              </a:ext>
            </a:extLst>
          </p:cNvPr>
          <p:cNvSpPr txBox="1"/>
          <p:nvPr/>
        </p:nvSpPr>
        <p:spPr>
          <a:xfrm>
            <a:off x="569419" y="1490381"/>
            <a:ext cx="2447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Farmers can make decisions at a daily time scale. Here the logic for irrigation is shown</a:t>
            </a:r>
          </a:p>
        </p:txBody>
      </p:sp>
    </p:spTree>
    <p:extLst>
      <p:ext uri="{BB962C8B-B14F-4D97-AF65-F5344CB8AC3E}">
        <p14:creationId xmlns:p14="http://schemas.microsoft.com/office/powerpoint/2010/main" val="2235082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48EE80-AC37-B390-F0C2-3F8BBB03BC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85" y="513254"/>
            <a:ext cx="7136744" cy="535255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343CF68-35BE-4C7B-96E7-15F779D43806}"/>
              </a:ext>
            </a:extLst>
          </p:cNvPr>
          <p:cNvSpPr/>
          <p:nvPr/>
        </p:nvSpPr>
        <p:spPr>
          <a:xfrm>
            <a:off x="152400" y="128946"/>
            <a:ext cx="4930140" cy="768617"/>
          </a:xfrm>
          <a:prstGeom prst="rect">
            <a:avLst/>
          </a:prstGeom>
          <a:solidFill>
            <a:srgbClr val="00486C"/>
          </a:solidFill>
          <a:ln>
            <a:noFill/>
          </a:ln>
        </p:spPr>
        <p:txBody>
          <a:bodyPr vert="horz" wrap="square" lIns="251999" tIns="216000" rIns="216000" bIns="216000" rtlCol="0" anchor="ctr">
            <a:spAutoFit/>
          </a:bodyPr>
          <a:lstStyle/>
          <a:p>
            <a:pPr defTabSz="685731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Model performance</a:t>
            </a:r>
          </a:p>
        </p:txBody>
      </p:sp>
      <p:pic>
        <p:nvPicPr>
          <p:cNvPr id="6" name="Google Shape;116;p1">
            <a:extLst>
              <a:ext uri="{FF2B5EF4-FFF2-40B4-BE49-F238E27FC236}">
                <a16:creationId xmlns:a16="http://schemas.microsoft.com/office/drawing/2014/main" id="{8CA92C4B-32B2-824C-DDB4-8275709771D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878" y="6205892"/>
            <a:ext cx="3518887" cy="556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16CCCD5-57A7-06BB-9FFC-571DFAAB3E64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8" name="Picture 7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56BF87B0-1E81-6F8F-4DF8-945E40AE4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9" name="Picture 8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3E83A64-6FB0-4E6B-C695-9B2A07872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10" name="Picture 9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5F6A273-CC5E-CD36-ACED-376D79F4D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92BD48FB-2CED-9900-AB5F-36ACDA1FB4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7694" y="4599002"/>
            <a:ext cx="1525544" cy="15255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53B0CB-77D6-42F1-87A9-65CBD0B4742B}"/>
              </a:ext>
            </a:extLst>
          </p:cNvPr>
          <p:cNvSpPr txBox="1"/>
          <p:nvPr/>
        </p:nvSpPr>
        <p:spPr>
          <a:xfrm>
            <a:off x="569419" y="1490381"/>
            <a:ext cx="2447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model is calibrated and manages to match observed streamflow well (KGE=0.834)</a:t>
            </a:r>
          </a:p>
        </p:txBody>
      </p:sp>
    </p:spTree>
    <p:extLst>
      <p:ext uri="{BB962C8B-B14F-4D97-AF65-F5344CB8AC3E}">
        <p14:creationId xmlns:p14="http://schemas.microsoft.com/office/powerpoint/2010/main" val="1944505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5FA6B70-40DB-4A10-D6FC-DE5F730D9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1318210" y="1189951"/>
            <a:ext cx="10532780" cy="351011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343CF68-35BE-4C7B-96E7-15F779D43806}"/>
              </a:ext>
            </a:extLst>
          </p:cNvPr>
          <p:cNvSpPr/>
          <p:nvPr/>
        </p:nvSpPr>
        <p:spPr>
          <a:xfrm>
            <a:off x="152400" y="128946"/>
            <a:ext cx="4930140" cy="768617"/>
          </a:xfrm>
          <a:prstGeom prst="rect">
            <a:avLst/>
          </a:prstGeom>
          <a:solidFill>
            <a:srgbClr val="00486C"/>
          </a:solidFill>
          <a:ln>
            <a:noFill/>
          </a:ln>
        </p:spPr>
        <p:txBody>
          <a:bodyPr vert="horz" wrap="square" lIns="251999" tIns="216000" rIns="216000" bIns="216000" rtlCol="0" anchor="ctr">
            <a:spAutoFit/>
          </a:bodyPr>
          <a:lstStyle/>
          <a:p>
            <a:pPr defTabSz="685731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Spatial patterns</a:t>
            </a:r>
          </a:p>
        </p:txBody>
      </p:sp>
      <p:pic>
        <p:nvPicPr>
          <p:cNvPr id="6" name="Google Shape;116;p1">
            <a:extLst>
              <a:ext uri="{FF2B5EF4-FFF2-40B4-BE49-F238E27FC236}">
                <a16:creationId xmlns:a16="http://schemas.microsoft.com/office/drawing/2014/main" id="{8CA92C4B-32B2-824C-DDB4-8275709771D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878" y="6205892"/>
            <a:ext cx="3518887" cy="556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16CCCD5-57A7-06BB-9FFC-571DFAAB3E64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8" name="Picture 7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56BF87B0-1E81-6F8F-4DF8-945E40AE4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9" name="Picture 8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3E83A64-6FB0-4E6B-C695-9B2A07872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10" name="Picture 9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5F6A273-CC5E-CD36-ACED-376D79F4D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92BD48FB-2CED-9900-AB5F-36ACDA1FB4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7694" y="4599002"/>
            <a:ext cx="1525544" cy="15255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59A035-05FD-9786-0751-3FC08FE6CC9A}"/>
              </a:ext>
            </a:extLst>
          </p:cNvPr>
          <p:cNvSpPr txBox="1"/>
          <p:nvPr/>
        </p:nvSpPr>
        <p:spPr>
          <a:xfrm>
            <a:off x="2017219" y="4846045"/>
            <a:ext cx="8593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can see how much individual farmers, but also see how patterns change throughout the basin. Note that the population is synthetic yet statistically representative.</a:t>
            </a:r>
          </a:p>
        </p:txBody>
      </p:sp>
    </p:spTree>
    <p:extLst>
      <p:ext uri="{BB962C8B-B14F-4D97-AF65-F5344CB8AC3E}">
        <p14:creationId xmlns:p14="http://schemas.microsoft.com/office/powerpoint/2010/main" val="28084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343CF68-35BE-4C7B-96E7-15F779D43806}"/>
              </a:ext>
            </a:extLst>
          </p:cNvPr>
          <p:cNvSpPr/>
          <p:nvPr/>
        </p:nvSpPr>
        <p:spPr>
          <a:xfrm>
            <a:off x="152400" y="128946"/>
            <a:ext cx="4930140" cy="768617"/>
          </a:xfrm>
          <a:prstGeom prst="rect">
            <a:avLst/>
          </a:prstGeom>
          <a:solidFill>
            <a:srgbClr val="00486C"/>
          </a:solidFill>
          <a:ln>
            <a:noFill/>
          </a:ln>
        </p:spPr>
        <p:txBody>
          <a:bodyPr vert="horz" wrap="square" lIns="251999" tIns="216000" rIns="216000" bIns="216000" rtlCol="0" anchor="ctr">
            <a:spAutoFit/>
          </a:bodyPr>
          <a:lstStyle/>
          <a:p>
            <a:pPr defTabSz="685731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Time series</a:t>
            </a:r>
          </a:p>
        </p:txBody>
      </p:sp>
      <p:pic>
        <p:nvPicPr>
          <p:cNvPr id="6" name="Google Shape;116;p1">
            <a:extLst>
              <a:ext uri="{FF2B5EF4-FFF2-40B4-BE49-F238E27FC236}">
                <a16:creationId xmlns:a16="http://schemas.microsoft.com/office/drawing/2014/main" id="{8CA92C4B-32B2-824C-DDB4-8275709771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878" y="6205892"/>
            <a:ext cx="3518887" cy="556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16CCCD5-57A7-06BB-9FFC-571DFAAB3E64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8" name="Picture 7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56BF87B0-1E81-6F8F-4DF8-945E40AE4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9" name="Picture 8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3E83A64-6FB0-4E6B-C695-9B2A07872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10" name="Picture 9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5F6A273-CC5E-CD36-ACED-376D79F4D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92BD48FB-2CED-9900-AB5F-36ACDA1FB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7694" y="4599002"/>
            <a:ext cx="1525544" cy="15255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AAF89B-331C-C2B1-65C8-AE65076ED4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3906" y="1079687"/>
            <a:ext cx="9466905" cy="37871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F4D995-D31F-E8D0-F78F-FA6A92C916FB}"/>
              </a:ext>
            </a:extLst>
          </p:cNvPr>
          <p:cNvSpPr txBox="1"/>
          <p:nvPr/>
        </p:nvSpPr>
        <p:spPr>
          <a:xfrm>
            <a:off x="2423948" y="5035297"/>
            <a:ext cx="8593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can see how hydrological stores/fluxes, such as discharge, reservoir volume, and groundwater change over time. We can also see how different types of farmers are affected differently. </a:t>
            </a:r>
          </a:p>
        </p:txBody>
      </p:sp>
    </p:spTree>
    <p:extLst>
      <p:ext uri="{BB962C8B-B14F-4D97-AF65-F5344CB8AC3E}">
        <p14:creationId xmlns:p14="http://schemas.microsoft.com/office/powerpoint/2010/main" val="2138472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4CEB05C-A7D4-4D90-AC17-8BD49A8F0DA7}"/>
              </a:ext>
            </a:extLst>
          </p:cNvPr>
          <p:cNvSpPr/>
          <p:nvPr/>
        </p:nvSpPr>
        <p:spPr>
          <a:xfrm>
            <a:off x="0" y="807770"/>
            <a:ext cx="12192000" cy="901342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E22A8B-34F5-49C4-99E2-87DC898AF59F}"/>
              </a:ext>
            </a:extLst>
          </p:cNvPr>
          <p:cNvSpPr txBox="1"/>
          <p:nvPr/>
        </p:nvSpPr>
        <p:spPr>
          <a:xfrm>
            <a:off x="0" y="916047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Thank you! </a:t>
            </a:r>
            <a:endParaRPr lang="nl-N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AEFF64-5909-F890-0A74-FFCC89D41AC2}"/>
              </a:ext>
            </a:extLst>
          </p:cNvPr>
          <p:cNvSpPr txBox="1"/>
          <p:nvPr/>
        </p:nvSpPr>
        <p:spPr>
          <a:xfrm>
            <a:off x="566824" y="2972819"/>
            <a:ext cx="16874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800" i="1" dirty="0">
                <a:solidFill>
                  <a:schemeClr val="tx1"/>
                </a:solidFill>
              </a:rPr>
              <a:t>The paper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4A2D1F-9BE6-9843-DDCF-DC398E1020EA}"/>
              </a:ext>
            </a:extLst>
          </p:cNvPr>
          <p:cNvSpPr txBox="1"/>
          <p:nvPr/>
        </p:nvSpPr>
        <p:spPr>
          <a:xfrm>
            <a:off x="2803688" y="2107274"/>
            <a:ext cx="5829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800" i="1" dirty="0">
                <a:solidFill>
                  <a:schemeClr val="tx1"/>
                </a:solidFill>
              </a:rPr>
              <a:t>OPEN SOURCE model + </a:t>
            </a:r>
            <a:r>
              <a:rPr lang="nl-NL" sz="1800" i="1" dirty="0" err="1">
                <a:solidFill>
                  <a:schemeClr val="tx1"/>
                </a:solidFill>
              </a:rPr>
              <a:t>documentation</a:t>
            </a:r>
            <a:endParaRPr lang="nl-NL" sz="1800" i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9C717C-5A6B-C0B5-AA92-97C401A74026}"/>
              </a:ext>
            </a:extLst>
          </p:cNvPr>
          <p:cNvSpPr/>
          <p:nvPr/>
        </p:nvSpPr>
        <p:spPr>
          <a:xfrm>
            <a:off x="485864" y="2861350"/>
            <a:ext cx="1890257" cy="22432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9AC9CC-27E8-66D1-6E99-1C5F0DB5FD6F}"/>
              </a:ext>
            </a:extLst>
          </p:cNvPr>
          <p:cNvSpPr/>
          <p:nvPr/>
        </p:nvSpPr>
        <p:spPr>
          <a:xfrm>
            <a:off x="2803689" y="2063728"/>
            <a:ext cx="9209581" cy="38160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Google Shape;116;p1">
            <a:extLst>
              <a:ext uri="{FF2B5EF4-FFF2-40B4-BE49-F238E27FC236}">
                <a16:creationId xmlns:a16="http://schemas.microsoft.com/office/drawing/2014/main" id="{8D400417-B52E-422F-D8A6-A132359F14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7" y="6285897"/>
            <a:ext cx="3178120" cy="5473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76A425B-40A3-EBF1-95E5-D4039A2F8653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20" name="Picture 19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78F1D452-413F-19B1-5847-26A9142C57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21" name="Picture 20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7A582833-336C-F4C5-AB0B-A5E7E321B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23" name="Picture 22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9E967296-2CB6-C814-6830-2A21A03BE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D00F1A0C-FAC9-77BE-32A6-27EC2F083C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7786" y="3453620"/>
            <a:ext cx="1525544" cy="1525544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6FD583E4-E989-7C3B-6AD7-C87B44CDE0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08285" y="2778616"/>
            <a:ext cx="2677417" cy="26774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668161B-8338-29F9-85B5-81409CD5D3A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2926" b="31649"/>
          <a:stretch/>
        </p:blipFill>
        <p:spPr>
          <a:xfrm>
            <a:off x="3010438" y="2683251"/>
            <a:ext cx="5585415" cy="299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65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9203A31F-BCD9-591D-8207-4353858DC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276" y="5079292"/>
            <a:ext cx="1525544" cy="15255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B5E7261-3F70-2DB3-C4A0-053308DD3BE3}"/>
              </a:ext>
            </a:extLst>
          </p:cNvPr>
          <p:cNvSpPr txBox="1"/>
          <p:nvPr/>
        </p:nvSpPr>
        <p:spPr>
          <a:xfrm>
            <a:off x="385985" y="1103245"/>
            <a:ext cx="2609048" cy="3862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GB" sz="2000" dirty="0"/>
              <a:t>Adaption behaviour</a:t>
            </a:r>
          </a:p>
          <a:p>
            <a:pPr algn="r">
              <a:spcBef>
                <a:spcPts val="600"/>
              </a:spcBef>
            </a:pPr>
            <a:r>
              <a:rPr lang="en-GB" sz="2000" dirty="0"/>
              <a:t>Irrigation</a:t>
            </a:r>
          </a:p>
          <a:p>
            <a:pPr algn="r">
              <a:spcBef>
                <a:spcPts val="600"/>
              </a:spcBef>
            </a:pPr>
            <a:r>
              <a:rPr lang="en-GB" sz="2000" dirty="0"/>
              <a:t>Crop types</a:t>
            </a:r>
          </a:p>
          <a:p>
            <a:pPr algn="r">
              <a:spcBef>
                <a:spcPts val="600"/>
              </a:spcBef>
            </a:pPr>
            <a:r>
              <a:rPr lang="en-GB" sz="2000" dirty="0"/>
              <a:t>Groundwater wells</a:t>
            </a:r>
          </a:p>
          <a:p>
            <a:pPr algn="r">
              <a:spcBef>
                <a:spcPts val="600"/>
              </a:spcBef>
            </a:pPr>
            <a:r>
              <a:rPr lang="en-GB" sz="2000" dirty="0"/>
              <a:t>Giving trainings</a:t>
            </a:r>
          </a:p>
          <a:p>
            <a:pPr algn="r">
              <a:spcBef>
                <a:spcPts val="600"/>
              </a:spcBef>
            </a:pPr>
            <a:r>
              <a:rPr lang="en-GB" sz="2000" dirty="0"/>
              <a:t>Providing subsidies</a:t>
            </a:r>
          </a:p>
          <a:p>
            <a:pPr algn="r">
              <a:spcBef>
                <a:spcPts val="600"/>
              </a:spcBef>
            </a:pPr>
            <a:r>
              <a:rPr lang="en-GB" sz="2000" dirty="0"/>
              <a:t>Setting prices</a:t>
            </a:r>
          </a:p>
          <a:p>
            <a:pPr algn="r">
              <a:spcBef>
                <a:spcPts val="600"/>
              </a:spcBef>
            </a:pPr>
            <a:r>
              <a:rPr lang="en-GB" sz="2000" dirty="0"/>
              <a:t>Reservoir management</a:t>
            </a:r>
          </a:p>
          <a:p>
            <a:pPr algn="r">
              <a:spcBef>
                <a:spcPts val="600"/>
              </a:spcBef>
            </a:pPr>
            <a:r>
              <a:rPr lang="en-GB" sz="2000" dirty="0"/>
              <a:t>Networks</a:t>
            </a:r>
          </a:p>
          <a:p>
            <a:pPr algn="r">
              <a:spcBef>
                <a:spcPts val="600"/>
              </a:spcBef>
            </a:pPr>
            <a:r>
              <a:rPr lang="en-GB" sz="2000" dirty="0"/>
              <a:t>Etc.</a:t>
            </a:r>
          </a:p>
        </p:txBody>
      </p:sp>
      <p:pic>
        <p:nvPicPr>
          <p:cNvPr id="38" name="Picture 37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805B025-182C-0E4F-BF92-0DE272F583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35" y="1778708"/>
            <a:ext cx="2681604" cy="1845605"/>
          </a:xfrm>
          <a:prstGeom prst="rect">
            <a:avLst/>
          </a:prstGeom>
        </p:spPr>
      </p:pic>
      <p:pic>
        <p:nvPicPr>
          <p:cNvPr id="39" name="Graphic 38" descr="Bank with solid fill">
            <a:extLst>
              <a:ext uri="{FF2B5EF4-FFF2-40B4-BE49-F238E27FC236}">
                <a16:creationId xmlns:a16="http://schemas.microsoft.com/office/drawing/2014/main" id="{E22EC1CA-73C4-A56B-0737-C8B8A9304E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33760" y="3264304"/>
            <a:ext cx="891948" cy="891948"/>
          </a:xfrm>
          <a:prstGeom prst="rect">
            <a:avLst/>
          </a:prstGeom>
        </p:spPr>
      </p:pic>
      <p:pic>
        <p:nvPicPr>
          <p:cNvPr id="41" name="Graphic 40" descr="Group with solid fill">
            <a:extLst>
              <a:ext uri="{FF2B5EF4-FFF2-40B4-BE49-F238E27FC236}">
                <a16:creationId xmlns:a16="http://schemas.microsoft.com/office/drawing/2014/main" id="{69F23C18-EC4C-E59D-04B4-A9869B305F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60793" y="4548143"/>
            <a:ext cx="891948" cy="891948"/>
          </a:xfrm>
          <a:prstGeom prst="rect">
            <a:avLst/>
          </a:prstGeom>
        </p:spPr>
      </p:pic>
      <p:pic>
        <p:nvPicPr>
          <p:cNvPr id="43" name="Graphic 42" descr="World with solid fill">
            <a:extLst>
              <a:ext uri="{FF2B5EF4-FFF2-40B4-BE49-F238E27FC236}">
                <a16:creationId xmlns:a16="http://schemas.microsoft.com/office/drawing/2014/main" id="{CD7DB8B0-1799-4B01-DEEE-0309D4A3AD8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51525" y="1875243"/>
            <a:ext cx="891948" cy="891948"/>
          </a:xfrm>
          <a:prstGeom prst="rect">
            <a:avLst/>
          </a:prstGeom>
        </p:spPr>
      </p:pic>
      <p:pic>
        <p:nvPicPr>
          <p:cNvPr id="44" name="Graphic 43" descr="Farmer female with solid fill">
            <a:extLst>
              <a:ext uri="{FF2B5EF4-FFF2-40B4-BE49-F238E27FC236}">
                <a16:creationId xmlns:a16="http://schemas.microsoft.com/office/drawing/2014/main" id="{6D58831D-6437-1A57-2C2B-2474811F52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60793" y="405936"/>
            <a:ext cx="914400" cy="9144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14BC55A-D9BC-F7D4-BB8A-DAD48C5AB748}"/>
              </a:ext>
            </a:extLst>
          </p:cNvPr>
          <p:cNvSpPr txBox="1"/>
          <p:nvPr/>
        </p:nvSpPr>
        <p:spPr>
          <a:xfrm>
            <a:off x="9469704" y="1424237"/>
            <a:ext cx="208743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Climate</a:t>
            </a:r>
          </a:p>
          <a:p>
            <a:r>
              <a:rPr lang="en-GB" sz="2000" dirty="0"/>
              <a:t>Biodiversity</a:t>
            </a:r>
          </a:p>
          <a:p>
            <a:r>
              <a:rPr lang="en-GB" sz="2000" dirty="0"/>
              <a:t>Soil water balance</a:t>
            </a:r>
          </a:p>
          <a:p>
            <a:r>
              <a:rPr lang="en-GB" sz="2000" dirty="0"/>
              <a:t>Evaporation</a:t>
            </a:r>
          </a:p>
          <a:p>
            <a:r>
              <a:rPr lang="en-GB" sz="2000" dirty="0"/>
              <a:t>Groundwater</a:t>
            </a:r>
          </a:p>
          <a:p>
            <a:r>
              <a:rPr lang="en-GB" sz="2000" dirty="0"/>
              <a:t>Streamflow</a:t>
            </a:r>
          </a:p>
          <a:p>
            <a:r>
              <a:rPr lang="en-GB" sz="2000" dirty="0"/>
              <a:t>Floods</a:t>
            </a:r>
          </a:p>
          <a:p>
            <a:r>
              <a:rPr lang="en-GB" sz="2000" dirty="0"/>
              <a:t>Etc.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47C89B5-41B9-9BFD-75F2-77CF4E733884}"/>
              </a:ext>
            </a:extLst>
          </p:cNvPr>
          <p:cNvCxnSpPr>
            <a:cxnSpLocks/>
          </p:cNvCxnSpPr>
          <p:nvPr/>
        </p:nvCxnSpPr>
        <p:spPr>
          <a:xfrm>
            <a:off x="4230253" y="920149"/>
            <a:ext cx="2060723" cy="1283854"/>
          </a:xfrm>
          <a:prstGeom prst="line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C1A0DBE-DD02-B80C-A9B8-3548E8F5C269}"/>
              </a:ext>
            </a:extLst>
          </p:cNvPr>
          <p:cNvCxnSpPr>
            <a:cxnSpLocks/>
          </p:cNvCxnSpPr>
          <p:nvPr/>
        </p:nvCxnSpPr>
        <p:spPr>
          <a:xfrm>
            <a:off x="4230253" y="2134044"/>
            <a:ext cx="2068946" cy="454236"/>
          </a:xfrm>
          <a:prstGeom prst="line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C9899BF-E317-63F0-654C-ED42EC1E1D95}"/>
              </a:ext>
            </a:extLst>
          </p:cNvPr>
          <p:cNvCxnSpPr>
            <a:cxnSpLocks/>
          </p:cNvCxnSpPr>
          <p:nvPr/>
        </p:nvCxnSpPr>
        <p:spPr>
          <a:xfrm flipV="1">
            <a:off x="4230253" y="3515245"/>
            <a:ext cx="2068946" cy="1450596"/>
          </a:xfrm>
          <a:prstGeom prst="line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B65DE66-DA13-4425-6FEA-EE065E9FDA90}"/>
              </a:ext>
            </a:extLst>
          </p:cNvPr>
          <p:cNvCxnSpPr>
            <a:cxnSpLocks/>
          </p:cNvCxnSpPr>
          <p:nvPr/>
        </p:nvCxnSpPr>
        <p:spPr>
          <a:xfrm flipV="1">
            <a:off x="4230253" y="3129114"/>
            <a:ext cx="2068946" cy="454236"/>
          </a:xfrm>
          <a:prstGeom prst="line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3CE0D40-C39F-24C1-8819-DB48F05560F9}"/>
              </a:ext>
            </a:extLst>
          </p:cNvPr>
          <p:cNvCxnSpPr>
            <a:cxnSpLocks/>
          </p:cNvCxnSpPr>
          <p:nvPr/>
        </p:nvCxnSpPr>
        <p:spPr>
          <a:xfrm flipH="1">
            <a:off x="3596728" y="1361698"/>
            <a:ext cx="8223" cy="430820"/>
          </a:xfrm>
          <a:prstGeom prst="line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6A61771-94B5-A685-8B7A-EA676DF61F0B}"/>
              </a:ext>
            </a:extLst>
          </p:cNvPr>
          <p:cNvCxnSpPr>
            <a:cxnSpLocks/>
          </p:cNvCxnSpPr>
          <p:nvPr/>
        </p:nvCxnSpPr>
        <p:spPr>
          <a:xfrm flipH="1">
            <a:off x="3569827" y="2819133"/>
            <a:ext cx="8223" cy="430820"/>
          </a:xfrm>
          <a:prstGeom prst="line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6458610-6920-0F45-EE36-A843BA5CB19E}"/>
              </a:ext>
            </a:extLst>
          </p:cNvPr>
          <p:cNvCxnSpPr>
            <a:cxnSpLocks/>
          </p:cNvCxnSpPr>
          <p:nvPr/>
        </p:nvCxnSpPr>
        <p:spPr>
          <a:xfrm flipH="1">
            <a:off x="3571511" y="4151141"/>
            <a:ext cx="8223" cy="430820"/>
          </a:xfrm>
          <a:prstGeom prst="line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92A1DBE-1184-BD84-68D1-8AF7097101D7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88" name="Picture 87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B510634-C266-1E62-91CB-D7B32FA885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89" name="Picture 88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B8DEF07-3614-531F-8C23-D3A82A689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90" name="Picture 89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7715C39E-E120-7AED-6DC8-6047E1C8E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678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Map&#10;&#10;Description automatically generated">
            <a:extLst>
              <a:ext uri="{FF2B5EF4-FFF2-40B4-BE49-F238E27FC236}">
                <a16:creationId xmlns:a16="http://schemas.microsoft.com/office/drawing/2014/main" id="{172BA1A4-4182-052E-8EA6-AD160914E9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9532"/>
          <a:stretch/>
        </p:blipFill>
        <p:spPr bwMode="auto">
          <a:xfrm>
            <a:off x="2462697" y="88013"/>
            <a:ext cx="7942699" cy="6196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33B7BD4-AA49-8FA9-F6E5-67F32A400DE5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31" name="Picture 30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27BD0986-8F2F-47E5-C344-68DA9B92C4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34" name="Picture 33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2E4BBFD-63EC-957B-C2EB-5A39CB1A2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36" name="Picture 35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7BDB858B-8CCA-57BA-B18E-59A6526EA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6364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A33B7BD4-AA49-8FA9-F6E5-67F32A400DE5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31" name="Picture 30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27BD0986-8F2F-47E5-C344-68DA9B92C4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34" name="Picture 33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2E4BBFD-63EC-957B-C2EB-5A39CB1A2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36" name="Picture 35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7BDB858B-8CCA-57BA-B18E-59A6526EA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198FB54E-64B3-B826-BBE8-C0731304F2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92364" y="1167527"/>
            <a:ext cx="12099636" cy="4032278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5FB53C54-380D-3C3C-F5F9-5B516BA052E8}"/>
              </a:ext>
            </a:extLst>
          </p:cNvPr>
          <p:cNvSpPr/>
          <p:nvPr/>
        </p:nvSpPr>
        <p:spPr>
          <a:xfrm>
            <a:off x="632691" y="1546631"/>
            <a:ext cx="471054" cy="4710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85FC31E-837D-623A-4E1A-EDE71434A352}"/>
              </a:ext>
            </a:extLst>
          </p:cNvPr>
          <p:cNvCxnSpPr>
            <a:cxnSpLocks/>
            <a:stCxn id="19" idx="6"/>
            <a:endCxn id="39" idx="2"/>
          </p:cNvCxnSpPr>
          <p:nvPr/>
        </p:nvCxnSpPr>
        <p:spPr>
          <a:xfrm>
            <a:off x="1103745" y="1782158"/>
            <a:ext cx="4521201" cy="7731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8133C159-34D7-5282-0DA4-91DAE7B03DBA}"/>
              </a:ext>
            </a:extLst>
          </p:cNvPr>
          <p:cNvSpPr/>
          <p:nvPr/>
        </p:nvSpPr>
        <p:spPr>
          <a:xfrm>
            <a:off x="5624946" y="2319788"/>
            <a:ext cx="471054" cy="4710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B457141-9DF1-9FDB-96AD-3CA6BEFFCB12}"/>
              </a:ext>
            </a:extLst>
          </p:cNvPr>
          <p:cNvCxnSpPr>
            <a:cxnSpLocks/>
            <a:stCxn id="39" idx="6"/>
            <a:endCxn id="47" idx="2"/>
          </p:cNvCxnSpPr>
          <p:nvPr/>
        </p:nvCxnSpPr>
        <p:spPr>
          <a:xfrm>
            <a:off x="6096000" y="2555315"/>
            <a:ext cx="5137727" cy="599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435D8490-3A40-CE7E-B554-915DF030F318}"/>
              </a:ext>
            </a:extLst>
          </p:cNvPr>
          <p:cNvSpPr/>
          <p:nvPr/>
        </p:nvSpPr>
        <p:spPr>
          <a:xfrm>
            <a:off x="11233727" y="2379728"/>
            <a:ext cx="471054" cy="4710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3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27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4CEB05C-A7D4-4D90-AC17-8BD49A8F0DA7}"/>
              </a:ext>
            </a:extLst>
          </p:cNvPr>
          <p:cNvSpPr/>
          <p:nvPr/>
        </p:nvSpPr>
        <p:spPr>
          <a:xfrm>
            <a:off x="0" y="807770"/>
            <a:ext cx="12192000" cy="901342"/>
          </a:xfrm>
          <a:prstGeom prst="rect">
            <a:avLst/>
          </a:prstGeom>
          <a:solidFill>
            <a:srgbClr val="44546A">
              <a:lumMod val="75000"/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E22A8B-34F5-49C4-99E2-87DC898AF59F}"/>
              </a:ext>
            </a:extLst>
          </p:cNvPr>
          <p:cNvSpPr txBox="1"/>
          <p:nvPr/>
        </p:nvSpPr>
        <p:spPr>
          <a:xfrm>
            <a:off x="0" y="916047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Thank you for listening! </a:t>
            </a:r>
            <a:endParaRPr lang="nl-N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AEFF64-5909-F890-0A74-FFCC89D41AC2}"/>
              </a:ext>
            </a:extLst>
          </p:cNvPr>
          <p:cNvSpPr txBox="1"/>
          <p:nvPr/>
        </p:nvSpPr>
        <p:spPr>
          <a:xfrm>
            <a:off x="566824" y="2972819"/>
            <a:ext cx="16874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800" i="1" dirty="0">
                <a:solidFill>
                  <a:schemeClr val="tx1"/>
                </a:solidFill>
              </a:rPr>
              <a:t>The paper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4A2D1F-9BE6-9843-DDCF-DC398E1020EA}"/>
              </a:ext>
            </a:extLst>
          </p:cNvPr>
          <p:cNvSpPr txBox="1"/>
          <p:nvPr/>
        </p:nvSpPr>
        <p:spPr>
          <a:xfrm>
            <a:off x="2803688" y="2107274"/>
            <a:ext cx="5829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800" i="1" dirty="0">
                <a:solidFill>
                  <a:schemeClr val="tx1"/>
                </a:solidFill>
              </a:rPr>
              <a:t>OPEN SOURCE model + </a:t>
            </a:r>
            <a:r>
              <a:rPr lang="nl-NL" sz="1800" i="1" dirty="0" err="1">
                <a:solidFill>
                  <a:schemeClr val="tx1"/>
                </a:solidFill>
              </a:rPr>
              <a:t>documentation</a:t>
            </a:r>
            <a:endParaRPr lang="nl-NL" sz="1800" i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9C717C-5A6B-C0B5-AA92-97C401A74026}"/>
              </a:ext>
            </a:extLst>
          </p:cNvPr>
          <p:cNvSpPr/>
          <p:nvPr/>
        </p:nvSpPr>
        <p:spPr>
          <a:xfrm>
            <a:off x="485864" y="2861350"/>
            <a:ext cx="1890257" cy="22432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9AC9CC-27E8-66D1-6E99-1C5F0DB5FD6F}"/>
              </a:ext>
            </a:extLst>
          </p:cNvPr>
          <p:cNvSpPr/>
          <p:nvPr/>
        </p:nvSpPr>
        <p:spPr>
          <a:xfrm>
            <a:off x="2803689" y="2063728"/>
            <a:ext cx="9209581" cy="38160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Google Shape;116;p1">
            <a:extLst>
              <a:ext uri="{FF2B5EF4-FFF2-40B4-BE49-F238E27FC236}">
                <a16:creationId xmlns:a16="http://schemas.microsoft.com/office/drawing/2014/main" id="{8D400417-B52E-422F-D8A6-A132359F14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7" y="6285897"/>
            <a:ext cx="3178120" cy="5473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76A425B-40A3-EBF1-95E5-D4039A2F8653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20" name="Picture 19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78F1D452-413F-19B1-5847-26A9142C57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21" name="Picture 20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7A582833-336C-F4C5-AB0B-A5E7E321B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23" name="Picture 22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9E967296-2CB6-C814-6830-2A21A03BE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D00F1A0C-FAC9-77BE-32A6-27EC2F083C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7786" y="3453620"/>
            <a:ext cx="1525544" cy="1525544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6FD583E4-E989-7C3B-6AD7-C87B44CDE0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08285" y="2778616"/>
            <a:ext cx="2677417" cy="26774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668161B-8338-29F9-85B5-81409CD5D3A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2926" b="31649"/>
          <a:stretch/>
        </p:blipFill>
        <p:spPr>
          <a:xfrm>
            <a:off x="3010438" y="2683251"/>
            <a:ext cx="5585415" cy="299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0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343CF68-35BE-4C7B-96E7-15F779D43806}"/>
              </a:ext>
            </a:extLst>
          </p:cNvPr>
          <p:cNvSpPr/>
          <p:nvPr/>
        </p:nvSpPr>
        <p:spPr>
          <a:xfrm>
            <a:off x="152400" y="128946"/>
            <a:ext cx="4930140" cy="768617"/>
          </a:xfrm>
          <a:prstGeom prst="rect">
            <a:avLst/>
          </a:prstGeom>
          <a:solidFill>
            <a:srgbClr val="00486C"/>
          </a:solidFill>
          <a:ln>
            <a:noFill/>
          </a:ln>
        </p:spPr>
        <p:txBody>
          <a:bodyPr vert="horz" wrap="square" lIns="251999" tIns="216000" rIns="216000" bIns="216000" rtlCol="0" anchor="ctr">
            <a:spAutoFit/>
          </a:bodyPr>
          <a:lstStyle/>
          <a:p>
            <a:pPr defTabSz="685731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Supplementary material</a:t>
            </a:r>
          </a:p>
        </p:txBody>
      </p:sp>
      <p:pic>
        <p:nvPicPr>
          <p:cNvPr id="6" name="Google Shape;116;p1">
            <a:extLst>
              <a:ext uri="{FF2B5EF4-FFF2-40B4-BE49-F238E27FC236}">
                <a16:creationId xmlns:a16="http://schemas.microsoft.com/office/drawing/2014/main" id="{8CA92C4B-32B2-824C-DDB4-8275709771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878" y="6205892"/>
            <a:ext cx="3518887" cy="556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16CCCD5-57A7-06BB-9FFC-571DFAAB3E64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8" name="Picture 7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56BF87B0-1E81-6F8F-4DF8-945E40AE4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9" name="Picture 8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3E83A64-6FB0-4E6B-C695-9B2A07872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10" name="Picture 9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5F6A273-CC5E-CD36-ACED-376D79F4D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92BD48FB-2CED-9900-AB5F-36ACDA1FB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7694" y="4599002"/>
            <a:ext cx="1525544" cy="152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3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C0EEC-942B-3371-D165-1B31EE17D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91" y="1339705"/>
            <a:ext cx="10515600" cy="479323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b="0" i="0" dirty="0">
                <a:solidFill>
                  <a:srgbClr val="404040"/>
                </a:solidFill>
                <a:effectLst/>
                <a:latin typeface="Lato" panose="020F0502020204030203" pitchFamily="34" charset="0"/>
              </a:rPr>
              <a:t>GEB aims to simulates the hydrological system, the individual behaviour of people and their interactions at large scale. The model does so by coupling an agent-based model and hydrological model (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Lato" panose="020F0502020204030203" pitchFamily="34" charset="0"/>
              </a:rPr>
              <a:t>CWatM</a:t>
            </a:r>
            <a:r>
              <a:rPr lang="en-GB" b="0" i="0" dirty="0">
                <a:solidFill>
                  <a:srgbClr val="404040"/>
                </a:solidFill>
                <a:effectLst/>
                <a:latin typeface="Lato" panose="020F0502020204030203" pitchFamily="34" charset="0"/>
              </a:rPr>
              <a:t>) at high resolution. The ABM simulates millions of individual people and households one-to-one.</a:t>
            </a:r>
          </a:p>
          <a:p>
            <a:pPr algn="just">
              <a:buFontTx/>
              <a:buChar char="-"/>
            </a:pPr>
            <a:r>
              <a:rPr lang="en-GB" dirty="0">
                <a:solidFill>
                  <a:srgbClr val="404040"/>
                </a:solidFill>
                <a:latin typeface="Lato" panose="020F0502020204030203" pitchFamily="34" charset="0"/>
              </a:rPr>
              <a:t>How flood and drought risk evolve over time</a:t>
            </a:r>
          </a:p>
          <a:p>
            <a:pPr algn="just">
              <a:buFontTx/>
              <a:buChar char="-"/>
            </a:pPr>
            <a:r>
              <a:rPr lang="en-GB" dirty="0">
                <a:solidFill>
                  <a:srgbClr val="404040"/>
                </a:solidFill>
                <a:latin typeface="Lato" panose="020F0502020204030203" pitchFamily="34" charset="0"/>
              </a:rPr>
              <a:t>How downstream farmers are affected by upstream farmers</a:t>
            </a:r>
          </a:p>
          <a:p>
            <a:pPr algn="just">
              <a:buFontTx/>
              <a:buChar char="-"/>
            </a:pPr>
            <a:r>
              <a:rPr lang="en-GB" dirty="0">
                <a:solidFill>
                  <a:srgbClr val="404040"/>
                </a:solidFill>
                <a:latin typeface="Lato" panose="020F0502020204030203" pitchFamily="34" charset="0"/>
              </a:rPr>
              <a:t>How different groups of people (e.g., farmers) behave, and how they are affected differently depending on their individual characteristics, location and environment</a:t>
            </a:r>
          </a:p>
          <a:p>
            <a:pPr algn="just">
              <a:buFontTx/>
              <a:buChar char="-"/>
            </a:pPr>
            <a:r>
              <a:rPr lang="en-GB" dirty="0">
                <a:solidFill>
                  <a:srgbClr val="404040"/>
                </a:solidFill>
                <a:latin typeface="Lato" panose="020F0502020204030203" pitchFamily="34" charset="0"/>
              </a:rPr>
              <a:t>Etc.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B6818-CCC5-991B-F910-35B0F084B816}"/>
              </a:ext>
            </a:extLst>
          </p:cNvPr>
          <p:cNvSpPr/>
          <p:nvPr/>
        </p:nvSpPr>
        <p:spPr>
          <a:xfrm>
            <a:off x="152400" y="128946"/>
            <a:ext cx="4930140" cy="768617"/>
          </a:xfrm>
          <a:prstGeom prst="rect">
            <a:avLst/>
          </a:prstGeom>
          <a:solidFill>
            <a:srgbClr val="00486C"/>
          </a:solidFill>
          <a:ln>
            <a:noFill/>
          </a:ln>
        </p:spPr>
        <p:txBody>
          <a:bodyPr vert="horz" wrap="square" lIns="251999" tIns="216000" rIns="216000" bIns="216000" rtlCol="0" anchor="ctr">
            <a:spAutoFit/>
          </a:bodyPr>
          <a:lstStyle/>
          <a:p>
            <a:pPr defTabSz="685731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GEB in short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034B72-7BCC-D38E-7B29-B739B756EEC9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8" name="Picture 7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7E2BCBF0-9D0E-4484-3B26-FE23566189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9" name="Picture 8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6519E2E-DEDF-B44C-2A3E-AC85A8AF3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10" name="Picture 9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29FD1717-452B-A11C-81F3-3CCC5E9F6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3446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343CF68-35BE-4C7B-96E7-15F779D43806}"/>
              </a:ext>
            </a:extLst>
          </p:cNvPr>
          <p:cNvSpPr/>
          <p:nvPr/>
        </p:nvSpPr>
        <p:spPr>
          <a:xfrm>
            <a:off x="152400" y="128946"/>
            <a:ext cx="4930140" cy="768617"/>
          </a:xfrm>
          <a:prstGeom prst="rect">
            <a:avLst/>
          </a:prstGeom>
          <a:solidFill>
            <a:srgbClr val="00486C"/>
          </a:solidFill>
          <a:ln>
            <a:noFill/>
          </a:ln>
        </p:spPr>
        <p:txBody>
          <a:bodyPr vert="horz" wrap="square" lIns="251999" tIns="216000" rIns="216000" bIns="216000" rtlCol="0" anchor="ctr">
            <a:spAutoFit/>
          </a:bodyPr>
          <a:lstStyle/>
          <a:p>
            <a:pPr defTabSz="685731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Using scenarios to drive GEB</a:t>
            </a:r>
          </a:p>
        </p:txBody>
      </p:sp>
      <p:pic>
        <p:nvPicPr>
          <p:cNvPr id="6" name="Google Shape;116;p1">
            <a:extLst>
              <a:ext uri="{FF2B5EF4-FFF2-40B4-BE49-F238E27FC236}">
                <a16:creationId xmlns:a16="http://schemas.microsoft.com/office/drawing/2014/main" id="{8CA92C4B-32B2-824C-DDB4-8275709771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878" y="6205892"/>
            <a:ext cx="3518887" cy="556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16CCCD5-57A7-06BB-9FFC-571DFAAB3E64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8" name="Picture 7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56BF87B0-1E81-6F8F-4DF8-945E40AE4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9" name="Picture 8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3E83A64-6FB0-4E6B-C695-9B2A07872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10" name="Picture 9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5F6A273-CC5E-CD36-ACED-376D79F4D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92BD48FB-2CED-9900-AB5F-36ACDA1FB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7694" y="4599002"/>
            <a:ext cx="1525544" cy="15255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80879B-DCF9-25D6-F26F-BDE8D7CF807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0290" y="1532403"/>
            <a:ext cx="8721541" cy="4217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B264DC-D0DF-8B86-C053-FA9B28BACDB0}"/>
              </a:ext>
            </a:extLst>
          </p:cNvPr>
          <p:cNvSpPr txBox="1"/>
          <p:nvPr/>
        </p:nvSpPr>
        <p:spPr>
          <a:xfrm>
            <a:off x="380816" y="1142009"/>
            <a:ext cx="21151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ABM can be driven by scenarios, which are, for example, developed by stakeholders as well as climatological projections to evaluate how the system may behave under future conditions</a:t>
            </a:r>
          </a:p>
        </p:txBody>
      </p:sp>
    </p:spTree>
    <p:extLst>
      <p:ext uri="{BB962C8B-B14F-4D97-AF65-F5344CB8AC3E}">
        <p14:creationId xmlns:p14="http://schemas.microsoft.com/office/powerpoint/2010/main" val="257184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343CF68-35BE-4C7B-96E7-15F779D43806}"/>
              </a:ext>
            </a:extLst>
          </p:cNvPr>
          <p:cNvSpPr/>
          <p:nvPr/>
        </p:nvSpPr>
        <p:spPr>
          <a:xfrm>
            <a:off x="152400" y="128946"/>
            <a:ext cx="4930140" cy="768617"/>
          </a:xfrm>
          <a:prstGeom prst="rect">
            <a:avLst/>
          </a:prstGeom>
          <a:solidFill>
            <a:srgbClr val="00486C"/>
          </a:solidFill>
          <a:ln>
            <a:noFill/>
          </a:ln>
        </p:spPr>
        <p:txBody>
          <a:bodyPr vert="horz" wrap="square" lIns="251999" tIns="216000" rIns="216000" bIns="216000" rtlCol="0" anchor="ctr">
            <a:spAutoFit/>
          </a:bodyPr>
          <a:lstStyle/>
          <a:p>
            <a:pPr defTabSz="685731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Flowchart of the model</a:t>
            </a:r>
          </a:p>
        </p:txBody>
      </p:sp>
      <p:pic>
        <p:nvPicPr>
          <p:cNvPr id="6" name="Google Shape;116;p1">
            <a:extLst>
              <a:ext uri="{FF2B5EF4-FFF2-40B4-BE49-F238E27FC236}">
                <a16:creationId xmlns:a16="http://schemas.microsoft.com/office/drawing/2014/main" id="{8CA92C4B-32B2-824C-DDB4-8275709771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878" y="6205892"/>
            <a:ext cx="3518887" cy="556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16CCCD5-57A7-06BB-9FFC-571DFAAB3E64}"/>
              </a:ext>
            </a:extLst>
          </p:cNvPr>
          <p:cNvGrpSpPr/>
          <p:nvPr/>
        </p:nvGrpSpPr>
        <p:grpSpPr>
          <a:xfrm>
            <a:off x="5184638" y="6246232"/>
            <a:ext cx="1822721" cy="611768"/>
            <a:chOff x="8133984" y="6328160"/>
            <a:chExt cx="1822721" cy="611768"/>
          </a:xfrm>
        </p:grpSpPr>
        <p:pic>
          <p:nvPicPr>
            <p:cNvPr id="8" name="Picture 7" descr="Shape&#10;&#10;Description automatically generated with low confidence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56BF87B0-1E81-6F8F-4DF8-945E40AE4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45"/>
            <a:stretch/>
          </p:blipFill>
          <p:spPr>
            <a:xfrm>
              <a:off x="8752492" y="6328160"/>
              <a:ext cx="598310" cy="446068"/>
            </a:xfrm>
            <a:prstGeom prst="rect">
              <a:avLst/>
            </a:prstGeom>
          </p:spPr>
        </p:pic>
        <p:pic>
          <p:nvPicPr>
            <p:cNvPr id="9" name="Picture 8" descr="Shape&#10;&#10;Description automatically generated with low confidence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3E83A64-6FB0-4E6B-C695-9B2A07872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393" y="6357710"/>
              <a:ext cx="573312" cy="573312"/>
            </a:xfrm>
            <a:prstGeom prst="rect">
              <a:avLst/>
            </a:prstGeom>
          </p:spPr>
        </p:pic>
        <p:pic>
          <p:nvPicPr>
            <p:cNvPr id="10" name="Picture 9" descr="Shape&#10;&#10;Description automatically generated with low confidence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5F6A273-CC5E-CD36-ACED-376D79F4D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3984" y="6366616"/>
              <a:ext cx="607517" cy="573312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92BD48FB-2CED-9900-AB5F-36ACDA1FB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7694" y="4599002"/>
            <a:ext cx="1525544" cy="1525544"/>
          </a:xfrm>
          <a:prstGeom prst="rect">
            <a:avLst/>
          </a:prstGeom>
        </p:spPr>
      </p:pic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AFC986A3-089C-DF15-420D-E97DA9F0C3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8715" y="1247866"/>
            <a:ext cx="7475538" cy="46929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458C1B-3A3B-DCC4-F39A-5FEF9FD54FC3}"/>
              </a:ext>
            </a:extLst>
          </p:cNvPr>
          <p:cNvSpPr txBox="1"/>
          <p:nvPr/>
        </p:nvSpPr>
        <p:spPr>
          <a:xfrm>
            <a:off x="267694" y="1797401"/>
            <a:ext cx="21151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hydrological system affects the people (</a:t>
            </a:r>
            <a:r>
              <a:rPr lang="en-GB" dirty="0">
                <a:solidFill>
                  <a:srgbClr val="F4B183"/>
                </a:solidFill>
              </a:rPr>
              <a:t>orange</a:t>
            </a:r>
            <a:r>
              <a:rPr lang="en-GB" dirty="0"/>
              <a:t>), and the people affect the hydrological system (</a:t>
            </a:r>
            <a:r>
              <a:rPr lang="en-GB" dirty="0">
                <a:solidFill>
                  <a:srgbClr val="B4C7E7"/>
                </a:solidFill>
              </a:rPr>
              <a:t>blue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2807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Custom Design">
  <a:themeElements>
    <a:clrScheme name="IVM Theme">
      <a:dk1>
        <a:srgbClr val="05368B"/>
      </a:dk1>
      <a:lt1>
        <a:sysClr val="window" lastClr="FFFFFF"/>
      </a:lt1>
      <a:dk2>
        <a:srgbClr val="0055A5"/>
      </a:dk2>
      <a:lt2>
        <a:srgbClr val="E5EEF6"/>
      </a:lt2>
      <a:accent1>
        <a:srgbClr val="7FB92F"/>
      </a:accent1>
      <a:accent2>
        <a:srgbClr val="BEE18F"/>
      </a:accent2>
      <a:accent3>
        <a:srgbClr val="DCF0C2"/>
      </a:accent3>
      <a:accent4>
        <a:srgbClr val="4281BB"/>
      </a:accent4>
      <a:accent5>
        <a:srgbClr val="B2CCE4"/>
      </a:accent5>
      <a:accent6>
        <a:srgbClr val="CCE3E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EDBF"/>
        </a:solidFill>
        <a:ln w="12700">
          <a:solidFill>
            <a:srgbClr val="05368B"/>
          </a:solidFill>
        </a:ln>
      </a:spPr>
      <a:bodyPr rtlCol="0" anchor="ctr"/>
      <a:lstStyle>
        <a:defPPr marL="180975" indent="-180975" algn="l" defTabSz="914400" rtl="0" eaLnBrk="1" latinLnBrk="0" hangingPunct="1">
          <a:spcBef>
            <a:spcPts val="600"/>
          </a:spcBef>
          <a:buClr>
            <a:srgbClr val="06368B"/>
          </a:buClr>
          <a:buSzPct val="110000"/>
          <a:buFont typeface="Wingdings" pitchFamily="2" charset="2"/>
          <a:buChar char="§"/>
          <a:defRPr sz="1800" kern="1200" dirty="0" err="1" smtClean="0">
            <a:solidFill>
              <a:srgbClr val="05368B"/>
            </a:solidFill>
            <a:latin typeface="Arial" pitchFamily="34" charset="0"/>
            <a:ea typeface="+mn-ea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/>
      <a:lstStyle>
        <a:defPPr marL="180975" indent="-180975">
          <a:spcBef>
            <a:spcPts val="600"/>
          </a:spcBef>
          <a:buClr>
            <a:srgbClr val="06368B"/>
          </a:buClr>
          <a:buSzPct val="110000"/>
          <a:buFont typeface="Wingdings" pitchFamily="2" charset="2"/>
          <a:buChar char="§"/>
          <a:defRPr dirty="0" err="1" smtClean="0">
            <a:solidFill>
              <a:srgbClr val="05368B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514</Words>
  <Application>Microsoft Office PowerPoint</Application>
  <PresentationFormat>Widescreen</PresentationFormat>
  <Paragraphs>77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Lato</vt:lpstr>
      <vt:lpstr>Wingdings</vt:lpstr>
      <vt:lpstr>Office Theme</vt:lpstr>
      <vt:lpstr>1_Office Theme</vt:lpstr>
      <vt:lpstr>7_Custom Design</vt:lpstr>
      <vt:lpstr>GEB: A large-scale agent-based socio-hydrological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GEB: A large-scale agent-based socio-hydrological model</dc:title>
  <cp:lastModifiedBy>Bruijn, J.A. de (Jens)</cp:lastModifiedBy>
  <cp:revision>4</cp:revision>
  <dcterms:modified xsi:type="dcterms:W3CDTF">2023-04-24T11:25:47Z</dcterms:modified>
</cp:coreProperties>
</file>