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761"/>
    <a:srgbClr val="F8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947" autoAdjust="0"/>
  </p:normalViewPr>
  <p:slideViewPr>
    <p:cSldViewPr snapToGrid="0">
      <p:cViewPr varScale="1">
        <p:scale>
          <a:sx n="108" d="100"/>
          <a:sy n="108" d="100"/>
        </p:scale>
        <p:origin x="6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7D4E6-1B49-4A99-838B-01C8A3692D1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B15F8-0C27-43DE-ABDD-3303B086D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2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B15F8-0C27-43DE-ABDD-3303B086DB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5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B15F8-0C27-43DE-ABDD-3303B086DB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2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B15F8-0C27-43DE-ABDD-3303B086DB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4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7D06-F72B-AD3E-89C9-FC8A63982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51F27-1EBF-B637-6D13-F2671E52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992A4-D296-58B6-D7E2-9F6A1E78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E31-8E1D-3149-859B-FD41B68DFBC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A170B-2D7A-54DE-A283-BBFF1959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E0DAD-B9C1-2B46-A4B2-99E620B2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DA0F-43B5-6540-9F9A-21905739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2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0936-A67F-B7F9-F60E-E6438217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C82E5-7ACF-9128-07AA-CB588B3E6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4535B-FD26-4FB2-4210-554C7A78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E31-8E1D-3149-859B-FD41B68DFBC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A4198-8CAD-915F-8FFC-76FE0567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4E12B-CFB2-9E18-5FBA-22C7D0DD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DA0F-43B5-6540-9F9A-21905739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C68218-2C7F-72F2-6A94-9AF421ADF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B4A58-FFF3-6B75-D844-DA88CF9A6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A9B70-9C14-19DE-3BF8-80058C31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E31-8E1D-3149-859B-FD41B68DFBC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644A1-FE4D-60CC-8C30-1A21DBC4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35D95-5B44-1A14-A042-7782BDFD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DA0F-43B5-6540-9F9A-21905739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5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E8D4-3B8E-3A6D-3912-AF29C1A1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2D9F2-0415-CC60-17C3-CA46471CD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FDF1F-CB89-2B39-C897-AD355817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E31-8E1D-3149-859B-FD41B68DFBC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A1054-FD97-E0B2-3FA5-A3D21932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ADCE2-CB19-A4B5-7A36-626BD76A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DA0F-43B5-6540-9F9A-21905739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9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60AE-A9E9-2761-9942-CD2AE79B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35DBB-41CF-AD62-C705-02D3C3C9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AB32A-007A-70E2-85A3-9975439A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E31-8E1D-3149-859B-FD41B68DFBC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5606B-BF57-0464-0898-A3F1EB63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8F78D-E210-D5F7-DFD5-9F61D9E8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DA0F-43B5-6540-9F9A-21905739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7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9314-72F0-2EFC-7A26-8B89022A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CCE9E-D094-EDE2-4E56-3D75B7F06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13B12-E103-B6C1-7082-9BC34B855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CFF52-4277-8E40-46D9-465EACC4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E31-8E1D-3149-859B-FD41B68DFBC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BCFE7-9A09-01D0-51AC-CC70B6D1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E496E-DACA-1FC7-B70F-4ABAB4D8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DA0F-43B5-6540-9F9A-21905739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1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829B3-F656-3919-32F3-0DD3F2D1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F7E4F-034D-2438-ED89-3C26B942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4D5A9-F598-CB5C-B0D5-405C0D3FB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A9562-32A7-C595-1C31-11F342215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00C90-4643-008B-1A49-0CF9B4641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1F647-E19E-9847-A5AB-8EA06494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E31-8E1D-3149-859B-FD41B68DFBC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16219-7D24-6A6A-0E8B-445EE3AC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68649-5E51-D74F-2E69-EF9E86AE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DA0F-43B5-6540-9F9A-21905739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0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85EF-F373-3B86-2F25-78C8B96A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9EA7B-633B-1FE2-A3FD-AD814CA0C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E31-8E1D-3149-859B-FD41B68DFBC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A1DCD-AA1A-3384-13D4-5EBE69BA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44689-83D8-B60E-164E-492DA91F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DA0F-43B5-6540-9F9A-21905739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6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00618-3083-8F08-47B3-008604D1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E31-8E1D-3149-859B-FD41B68DFBC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ECEDE-D770-FF1B-80ED-C955F6A8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9EEBC-1FF5-F30F-66A3-CD360680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DA0F-43B5-6540-9F9A-21905739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1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9A99-E7B3-81C1-8624-EE80F1B3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E82B8-9138-B5A0-9C53-358C539B8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D9CD6-3DD6-5BFA-9C77-B618482E5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6A203-56BF-C1CA-3797-CB639D50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E31-8E1D-3149-859B-FD41B68DFBC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235EC-4C24-171F-A0EC-B5A74232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EEBA0-5246-F903-B1C6-C2B1245F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DA0F-43B5-6540-9F9A-21905739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7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6AE7A-769B-0F9F-572A-06412AF9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7E352-5FF8-57F3-0C37-4C18AA02E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B2F2E-1CA2-67AC-3417-8F53958A0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C4F85-17E0-B572-AFD9-AB2A3958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E31-8E1D-3149-859B-FD41B68DFBC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1D14D-248F-F607-4DAB-244FF75B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C79EC-7AE8-94C4-02C1-866E8151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DA0F-43B5-6540-9F9A-21905739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A22E7-BFC4-FAAC-F3A9-F535885D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4EC54-D83F-F8DB-3A08-5BA35470B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FF7FD-62D8-5D68-7DF8-C7BDF7A3A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D9E31-8E1D-3149-859B-FD41B68DFBC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8620-0855-0D30-CDEB-F106F61D4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AEE08-A07B-DBE2-E3D3-5F119F9A0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DA0F-43B5-6540-9F9A-21905739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8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5.png"/><Relationship Id="rId5" Type="http://schemas.openxmlformats.org/officeDocument/2006/relationships/slide" Target="slide7.xml"/><Relationship Id="rId10" Type="http://schemas.openxmlformats.org/officeDocument/2006/relationships/image" Target="../media/image4.png"/><Relationship Id="rId4" Type="http://schemas.openxmlformats.org/officeDocument/2006/relationships/slide" Target="slide3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0E92919E-0104-1A32-1414-A4DC18D4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3288828"/>
            <a:ext cx="7282773" cy="3266061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6522924-B966-081D-4AAD-9EF2838A484C}"/>
              </a:ext>
            </a:extLst>
          </p:cNvPr>
          <p:cNvSpPr/>
          <p:nvPr/>
        </p:nvSpPr>
        <p:spPr>
          <a:xfrm>
            <a:off x="9457003" y="5675667"/>
            <a:ext cx="2355929" cy="379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3418FB1-BC36-A994-35EB-121E0994BBF2}"/>
              </a:ext>
            </a:extLst>
          </p:cNvPr>
          <p:cNvSpPr/>
          <p:nvPr/>
        </p:nvSpPr>
        <p:spPr>
          <a:xfrm>
            <a:off x="9457004" y="5113023"/>
            <a:ext cx="2355929" cy="379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7F6CA0A-7696-3894-ED90-18EE01F77C87}"/>
              </a:ext>
            </a:extLst>
          </p:cNvPr>
          <p:cNvSpPr/>
          <p:nvPr/>
        </p:nvSpPr>
        <p:spPr>
          <a:xfrm>
            <a:off x="9432884" y="4564403"/>
            <a:ext cx="2355929" cy="379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CDCD60E-BB3A-2758-94B7-467DBC9ABD2B}"/>
              </a:ext>
            </a:extLst>
          </p:cNvPr>
          <p:cNvSpPr/>
          <p:nvPr/>
        </p:nvSpPr>
        <p:spPr>
          <a:xfrm>
            <a:off x="9438777" y="4001759"/>
            <a:ext cx="2355929" cy="379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E3C3D8D-A589-6B5C-2339-D8B88094A42A}"/>
              </a:ext>
            </a:extLst>
          </p:cNvPr>
          <p:cNvSpPr/>
          <p:nvPr/>
        </p:nvSpPr>
        <p:spPr>
          <a:xfrm>
            <a:off x="9432887" y="3452431"/>
            <a:ext cx="2355929" cy="379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91EFA-AF32-7167-37D1-4AFAD1C73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264" y="-872547"/>
            <a:ext cx="9577137" cy="2387600"/>
          </a:xfrm>
        </p:spPr>
        <p:txBody>
          <a:bodyPr>
            <a:normAutofit/>
          </a:bodyPr>
          <a:lstStyle/>
          <a:p>
            <a:r>
              <a:rPr lang="en-US" sz="4000" dirty="0"/>
              <a:t>Unreported VOC emissions from road transport including from electric vehicles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5F141-B616-D079-BD2B-BFDC21B42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206" y="1558713"/>
            <a:ext cx="6946155" cy="544168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/>
              <a:t>Samuel J. Cliff</a:t>
            </a:r>
            <a:r>
              <a:rPr lang="en-US" sz="1800" dirty="0"/>
              <a:t>, Alastair C. Lewis, Marvin  D. Shaw, James D. Lee, Michael Flynn, Stephen J. Andrews, James R. Hopkins, Ruth M. Purvis and Amber M. Yeoman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882E7-8B52-3DBD-1529-1C4F4BDE61EF}"/>
              </a:ext>
            </a:extLst>
          </p:cNvPr>
          <p:cNvSpPr txBox="1"/>
          <p:nvPr/>
        </p:nvSpPr>
        <p:spPr>
          <a:xfrm>
            <a:off x="9435020" y="3461588"/>
            <a:ext cx="2242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Motivation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Methodology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Measurement results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Inventory comparison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 implications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3C435E-B95E-3447-6EE8-F8BE09AA3E52}"/>
              </a:ext>
            </a:extLst>
          </p:cNvPr>
          <p:cNvGrpSpPr/>
          <p:nvPr/>
        </p:nvGrpSpPr>
        <p:grpSpPr>
          <a:xfrm>
            <a:off x="1242138" y="5276371"/>
            <a:ext cx="453495" cy="544112"/>
            <a:chOff x="1242138" y="5276371"/>
            <a:chExt cx="453495" cy="54411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0B51C9-4113-149E-D27A-1AF10379A211}"/>
                </a:ext>
              </a:extLst>
            </p:cNvPr>
            <p:cNvSpPr/>
            <p:nvPr/>
          </p:nvSpPr>
          <p:spPr>
            <a:xfrm flipV="1">
              <a:off x="1649914" y="577476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EBACF5-DA4D-AAD8-DADF-6C5F624BA47C}"/>
                </a:ext>
              </a:extLst>
            </p:cNvPr>
            <p:cNvSpPr/>
            <p:nvPr/>
          </p:nvSpPr>
          <p:spPr>
            <a:xfrm rot="8227318" flipV="1">
              <a:off x="1571652" y="545760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1C9645B-63DF-BABB-E8C0-93B868498F6B}"/>
                </a:ext>
              </a:extLst>
            </p:cNvPr>
            <p:cNvSpPr/>
            <p:nvPr/>
          </p:nvSpPr>
          <p:spPr>
            <a:xfrm flipV="1">
              <a:off x="1242138" y="5276371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AA1BC88-AD3D-7712-801F-3325F23D7866}"/>
              </a:ext>
            </a:extLst>
          </p:cNvPr>
          <p:cNvSpPr txBox="1"/>
          <p:nvPr/>
        </p:nvSpPr>
        <p:spPr>
          <a:xfrm>
            <a:off x="374250" y="2498205"/>
            <a:ext cx="99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Exhaust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BE996B-70FF-E7B3-8E64-2D1DA252F588}"/>
              </a:ext>
            </a:extLst>
          </p:cNvPr>
          <p:cNvGrpSpPr/>
          <p:nvPr/>
        </p:nvGrpSpPr>
        <p:grpSpPr>
          <a:xfrm>
            <a:off x="7296936" y="5614123"/>
            <a:ext cx="371117" cy="684156"/>
            <a:chOff x="7296936" y="5614123"/>
            <a:chExt cx="371117" cy="6841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E6B603-2DA2-7B66-11DC-57E101FB1871}"/>
                </a:ext>
              </a:extLst>
            </p:cNvPr>
            <p:cNvSpPr/>
            <p:nvPr/>
          </p:nvSpPr>
          <p:spPr>
            <a:xfrm flipV="1">
              <a:off x="7362841" y="5614123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B065D3-5757-DE7E-B4B8-0962579AD554}"/>
                </a:ext>
              </a:extLst>
            </p:cNvPr>
            <p:cNvSpPr/>
            <p:nvPr/>
          </p:nvSpPr>
          <p:spPr>
            <a:xfrm flipV="1">
              <a:off x="7296936" y="587773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CCB5E01-BEC5-2044-410D-65D0269FF19A}"/>
                </a:ext>
              </a:extLst>
            </p:cNvPr>
            <p:cNvSpPr/>
            <p:nvPr/>
          </p:nvSpPr>
          <p:spPr>
            <a:xfrm flipV="1">
              <a:off x="7498763" y="5774761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1A52D6B-0C36-A62E-5D35-E19172E6035C}"/>
                </a:ext>
              </a:extLst>
            </p:cNvPr>
            <p:cNvSpPr/>
            <p:nvPr/>
          </p:nvSpPr>
          <p:spPr>
            <a:xfrm flipV="1">
              <a:off x="7416385" y="6252560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4CC412-9124-CD27-6F9D-2C0323265B53}"/>
                </a:ext>
              </a:extLst>
            </p:cNvPr>
            <p:cNvSpPr/>
            <p:nvPr/>
          </p:nvSpPr>
          <p:spPr>
            <a:xfrm flipV="1">
              <a:off x="7507002" y="590948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A598CB4-4E0F-64BD-70E5-3460091D035A}"/>
                </a:ext>
              </a:extLst>
            </p:cNvPr>
            <p:cNvSpPr/>
            <p:nvPr/>
          </p:nvSpPr>
          <p:spPr>
            <a:xfrm flipV="1">
              <a:off x="7622334" y="6219610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0773931-E0A9-2D3D-792B-4E4D09E53A80}"/>
                </a:ext>
              </a:extLst>
            </p:cNvPr>
            <p:cNvSpPr/>
            <p:nvPr/>
          </p:nvSpPr>
          <p:spPr>
            <a:xfrm flipV="1">
              <a:off x="7449336" y="603013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A79CC43-E4E8-720C-58B0-AAB539E7A0A2}"/>
              </a:ext>
            </a:extLst>
          </p:cNvPr>
          <p:cNvSpPr txBox="1"/>
          <p:nvPr/>
        </p:nvSpPr>
        <p:spPr>
          <a:xfrm>
            <a:off x="2507342" y="2515808"/>
            <a:ext cx="148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Fuel-tank evaporation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95DC6E-3C30-0F84-AF8A-7C7EF89E22EE}"/>
              </a:ext>
            </a:extLst>
          </p:cNvPr>
          <p:cNvSpPr txBox="1"/>
          <p:nvPr/>
        </p:nvSpPr>
        <p:spPr>
          <a:xfrm>
            <a:off x="7253668" y="4488853"/>
            <a:ext cx="1341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Brake and tire wear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1442E3-3754-94EC-9753-83BA29D74773}"/>
              </a:ext>
            </a:extLst>
          </p:cNvPr>
          <p:cNvSpPr txBox="1"/>
          <p:nvPr/>
        </p:nvSpPr>
        <p:spPr>
          <a:xfrm>
            <a:off x="4877983" y="2961209"/>
            <a:ext cx="219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screenwash source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4A9E81-CD85-FBA0-73F2-64304D49A188}"/>
              </a:ext>
            </a:extLst>
          </p:cNvPr>
          <p:cNvSpPr txBox="1"/>
          <p:nvPr/>
        </p:nvSpPr>
        <p:spPr>
          <a:xfrm>
            <a:off x="4867226" y="3562723"/>
            <a:ext cx="2195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58 mg veh</a:t>
            </a:r>
            <a:r>
              <a:rPr lang="en-US" sz="1400" baseline="30000" dirty="0"/>
              <a:t>-1</a:t>
            </a:r>
            <a:r>
              <a:rPr lang="en-US" sz="1400" dirty="0"/>
              <a:t> km</a:t>
            </a:r>
            <a:r>
              <a:rPr lang="en-US" sz="1400" baseline="30000" dirty="0"/>
              <a:t>-1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283C6B-ACDC-EB78-C7B8-2747C5CBE132}"/>
              </a:ext>
            </a:extLst>
          </p:cNvPr>
          <p:cNvSpPr txBox="1"/>
          <p:nvPr/>
        </p:nvSpPr>
        <p:spPr>
          <a:xfrm>
            <a:off x="2154512" y="3084876"/>
            <a:ext cx="2195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24 mg veh</a:t>
            </a:r>
            <a:r>
              <a:rPr lang="en-US" sz="1400" baseline="30000" dirty="0"/>
              <a:t>-1</a:t>
            </a:r>
            <a:r>
              <a:rPr lang="en-US" sz="1400" dirty="0"/>
              <a:t> km</a:t>
            </a:r>
            <a:r>
              <a:rPr lang="en-US" sz="1400" baseline="30000" dirty="0"/>
              <a:t>-1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BDECA8-D878-F3F0-F08A-A79F1186437E}"/>
              </a:ext>
            </a:extLst>
          </p:cNvPr>
          <p:cNvSpPr txBox="1"/>
          <p:nvPr/>
        </p:nvSpPr>
        <p:spPr>
          <a:xfrm>
            <a:off x="-162781" y="2784240"/>
            <a:ext cx="2195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31 mg veh</a:t>
            </a:r>
            <a:r>
              <a:rPr lang="en-US" sz="1400" baseline="30000" dirty="0"/>
              <a:t>-1</a:t>
            </a:r>
            <a:r>
              <a:rPr lang="en-US" sz="1400" dirty="0"/>
              <a:t> km</a:t>
            </a:r>
            <a:r>
              <a:rPr lang="en-US" sz="1400" baseline="30000" dirty="0"/>
              <a:t>-1</a:t>
            </a:r>
          </a:p>
        </p:txBody>
      </p:sp>
      <p:pic>
        <p:nvPicPr>
          <p:cNvPr id="1026" name="Picture 2" descr="National Centre for Atmospheric Science | DTP in ...">
            <a:extLst>
              <a:ext uri="{FF2B5EF4-FFF2-40B4-BE49-F238E27FC236}">
                <a16:creationId xmlns:a16="http://schemas.microsoft.com/office/drawing/2014/main" id="{A46BAEFA-00F4-10F8-C4E4-5F60F8302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4" t="32831" r="18026" b="39677"/>
          <a:stretch/>
        </p:blipFill>
        <p:spPr bwMode="auto">
          <a:xfrm>
            <a:off x="9185385" y="1299387"/>
            <a:ext cx="2652410" cy="80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York">
            <a:extLst>
              <a:ext uri="{FF2B5EF4-FFF2-40B4-BE49-F238E27FC236}">
                <a16:creationId xmlns:a16="http://schemas.microsoft.com/office/drawing/2014/main" id="{A1F47E8F-4CC8-6A32-E922-25624F4C2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04" y="309812"/>
            <a:ext cx="2109173" cy="80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6719DC1E-ABC5-FDA7-53EB-E2A8CD5F4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6181" y="3488172"/>
            <a:ext cx="1308235" cy="2480201"/>
          </a:xfrm>
          <a:prstGeom prst="rect">
            <a:avLst/>
          </a:prstGeom>
        </p:spPr>
      </p:pic>
      <p:pic>
        <p:nvPicPr>
          <p:cNvPr id="35" name="Picture 34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5362DF2-DD5E-F327-6275-678A1B735B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6563" y="4267200"/>
            <a:ext cx="869483" cy="807719"/>
          </a:xfrm>
          <a:prstGeom prst="rect">
            <a:avLst/>
          </a:prstGeom>
        </p:spPr>
      </p:pic>
      <p:pic>
        <p:nvPicPr>
          <p:cNvPr id="42" name="Picture 41" descr="Shape, circle&#10;&#10;Description automatically generated">
            <a:extLst>
              <a:ext uri="{FF2B5EF4-FFF2-40B4-BE49-F238E27FC236}">
                <a16:creationId xmlns:a16="http://schemas.microsoft.com/office/drawing/2014/main" id="{A5A33D9F-4F6D-7D99-C860-AB90777841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7759" y="5772027"/>
            <a:ext cx="517016" cy="517016"/>
          </a:xfrm>
          <a:prstGeom prst="rect">
            <a:avLst/>
          </a:prstGeom>
        </p:spPr>
      </p:pic>
      <p:pic>
        <p:nvPicPr>
          <p:cNvPr id="44" name="Picture 43" descr="A picture containing mollusk, invertebrate&#10;&#10;Description automatically generated">
            <a:extLst>
              <a:ext uri="{FF2B5EF4-FFF2-40B4-BE49-F238E27FC236}">
                <a16:creationId xmlns:a16="http://schemas.microsoft.com/office/drawing/2014/main" id="{84A94089-948F-DF24-9648-D0E758C880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4042" y="5727227"/>
            <a:ext cx="241188" cy="55783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B1401B-E164-550E-6ADB-DCB697B1AAA3}"/>
              </a:ext>
            </a:extLst>
          </p:cNvPr>
          <p:cNvSpPr/>
          <p:nvPr/>
        </p:nvSpPr>
        <p:spPr>
          <a:xfrm>
            <a:off x="5264727" y="4100945"/>
            <a:ext cx="1452537" cy="1175426"/>
          </a:xfrm>
          <a:prstGeom prst="rect">
            <a:avLst/>
          </a:prstGeom>
          <a:noFill/>
          <a:ln w="19050">
            <a:solidFill>
              <a:srgbClr val="F26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46AFCEF-00C8-EBCE-81A5-8D94E111A343}"/>
              </a:ext>
            </a:extLst>
          </p:cNvPr>
          <p:cNvSpPr txBox="1">
            <a:spLocks/>
          </p:cNvSpPr>
          <p:nvPr/>
        </p:nvSpPr>
        <p:spPr>
          <a:xfrm>
            <a:off x="1370840" y="2019171"/>
            <a:ext cx="6946155" cy="54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sjc613@york.ac.uk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35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  <p:bldP spid="28" grpId="0"/>
      <p:bldP spid="29" grpId="0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51692-62F2-8D5E-00DC-523AA68B9057}"/>
              </a:ext>
            </a:extLst>
          </p:cNvPr>
          <p:cNvSpPr/>
          <p:nvPr/>
        </p:nvSpPr>
        <p:spPr>
          <a:xfrm>
            <a:off x="-16041" y="-16042"/>
            <a:ext cx="12224084" cy="7218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59D40D-1870-7E22-CB35-AE28BD528FC9}"/>
              </a:ext>
            </a:extLst>
          </p:cNvPr>
          <p:cNvSpPr txBox="1">
            <a:spLocks/>
          </p:cNvSpPr>
          <p:nvPr/>
        </p:nvSpPr>
        <p:spPr>
          <a:xfrm>
            <a:off x="132348" y="-291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Implications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0913F2C4-57E0-0AB6-6771-1024B6774E82}"/>
              </a:ext>
            </a:extLst>
          </p:cNvPr>
          <p:cNvSpPr/>
          <p:nvPr/>
        </p:nvSpPr>
        <p:spPr>
          <a:xfrm>
            <a:off x="421756" y="1305731"/>
            <a:ext cx="4553698" cy="4351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8C50-F295-8E0C-F566-D8787681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2" y="1569002"/>
            <a:ext cx="4215063" cy="4351338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6 %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UK’s VOC National Emission Ceilings Directive (NECD) ceiling.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Relatively simple source for policy consideration to reduce a country’s VOC emissions.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respeciation of road transport VOCs over the coming decade.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 which do not include NFNE emissions may underestimate future ozone concentrations.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production of PAN.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Peroxyacetyl nitrate - Wikipedia">
            <a:extLst>
              <a:ext uri="{FF2B5EF4-FFF2-40B4-BE49-F238E27FC236}">
                <a16:creationId xmlns:a16="http://schemas.microsoft.com/office/drawing/2014/main" id="{34B436FC-2C38-4B7D-EAB1-A79D24D1C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22" y="4768640"/>
            <a:ext cx="1754642" cy="9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ceetaldehyde - Wikipedia">
            <a:extLst>
              <a:ext uri="{FF2B5EF4-FFF2-40B4-BE49-F238E27FC236}">
                <a16:creationId xmlns:a16="http://schemas.microsoft.com/office/drawing/2014/main" id="{65E2589F-4F0F-493D-66D7-7B21CB2E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13" y="4892956"/>
            <a:ext cx="1059361" cy="8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246B12C-D477-C2BF-D8F1-CCBB6EC8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10" y="5016756"/>
            <a:ext cx="921879" cy="5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hart, bar chart, histogram&#10;&#10;Description automatically generated">
            <a:extLst>
              <a:ext uri="{FF2B5EF4-FFF2-40B4-BE49-F238E27FC236}">
                <a16:creationId xmlns:a16="http://schemas.microsoft.com/office/drawing/2014/main" id="{9945EE72-B163-9A56-E525-EE184A964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0148" y="981598"/>
            <a:ext cx="5921465" cy="33584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A408EE-B447-26B2-776B-9B9283A9ACF3}"/>
              </a:ext>
            </a:extLst>
          </p:cNvPr>
          <p:cNvSpPr txBox="1">
            <a:spLocks/>
          </p:cNvSpPr>
          <p:nvPr/>
        </p:nvSpPr>
        <p:spPr>
          <a:xfrm>
            <a:off x="5543110" y="5830981"/>
            <a:ext cx="2455030" cy="39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Peroxyacetyl nitrate (PAN)</a:t>
            </a: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DE0E66-A3E7-CD68-3E72-6A85104912B3}"/>
              </a:ext>
            </a:extLst>
          </p:cNvPr>
          <p:cNvSpPr txBox="1">
            <a:spLocks/>
          </p:cNvSpPr>
          <p:nvPr/>
        </p:nvSpPr>
        <p:spPr>
          <a:xfrm>
            <a:off x="10837164" y="5822385"/>
            <a:ext cx="1477647" cy="39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Ozone (O</a:t>
            </a:r>
            <a:r>
              <a:rPr lang="en-US" sz="1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4A1855-01DF-8ACA-A79F-0F006A696313}"/>
              </a:ext>
            </a:extLst>
          </p:cNvPr>
          <p:cNvSpPr txBox="1">
            <a:spLocks/>
          </p:cNvSpPr>
          <p:nvPr/>
        </p:nvSpPr>
        <p:spPr>
          <a:xfrm>
            <a:off x="8069213" y="5810054"/>
            <a:ext cx="2436892" cy="39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Acetaldehyde/formaldehyde</a:t>
            </a: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E61B81-89DE-EEB7-F924-1007ECC1978D}"/>
              </a:ext>
            </a:extLst>
          </p:cNvPr>
          <p:cNvSpPr txBox="1"/>
          <p:nvPr/>
        </p:nvSpPr>
        <p:spPr>
          <a:xfrm>
            <a:off x="30913" y="6467022"/>
            <a:ext cx="11820776" cy="33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Lewis, A. C. 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 increasing role for solvent emissions and implications for future measurements of volatile organic compounds, 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Phil. Trans. A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378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20190328, 2020.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8BF3C2-C90F-D40B-0874-CB9B097895E1}"/>
              </a:ext>
            </a:extLst>
          </p:cNvPr>
          <p:cNvCxnSpPr>
            <a:cxnSpLocks/>
          </p:cNvCxnSpPr>
          <p:nvPr/>
        </p:nvCxnSpPr>
        <p:spPr>
          <a:xfrm>
            <a:off x="132348" y="6512888"/>
            <a:ext cx="52983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BB56C0-B90F-FBCB-8EEE-6AD0A3E7DE87}"/>
              </a:ext>
            </a:extLst>
          </p:cNvPr>
          <p:cNvSpPr txBox="1"/>
          <p:nvPr/>
        </p:nvSpPr>
        <p:spPr>
          <a:xfrm>
            <a:off x="5684999" y="947625"/>
            <a:ext cx="512604" cy="33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1026" name="Picture 2" descr="formaldehyde - Wiktionary">
            <a:extLst>
              <a:ext uri="{FF2B5EF4-FFF2-40B4-BE49-F238E27FC236}">
                <a16:creationId xmlns:a16="http://schemas.microsoft.com/office/drawing/2014/main" id="{0B645037-4B02-D56F-7CC1-32293F7F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140" y="4870144"/>
            <a:ext cx="825848" cy="7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35">
            <a:extLst>
              <a:ext uri="{FF2B5EF4-FFF2-40B4-BE49-F238E27FC236}">
                <a16:creationId xmlns:a16="http://schemas.microsoft.com/office/drawing/2014/main" id="{78E5BEB1-333F-6A58-DB32-265CA6C7DFFB}"/>
              </a:ext>
            </a:extLst>
          </p:cNvPr>
          <p:cNvSpPr/>
          <p:nvPr/>
        </p:nvSpPr>
        <p:spPr>
          <a:xfrm>
            <a:off x="10967038" y="146179"/>
            <a:ext cx="944225" cy="379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074345-84C3-1055-4C3D-EAE1BCE23A2F}"/>
              </a:ext>
            </a:extLst>
          </p:cNvPr>
          <p:cNvSpPr txBox="1"/>
          <p:nvPr/>
        </p:nvSpPr>
        <p:spPr>
          <a:xfrm>
            <a:off x="11080611" y="151361"/>
            <a:ext cx="97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1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1D9DA2E-312B-58B7-EA28-DCBCB13DF109}"/>
              </a:ext>
            </a:extLst>
          </p:cNvPr>
          <p:cNvSpPr/>
          <p:nvPr/>
        </p:nvSpPr>
        <p:spPr>
          <a:xfrm>
            <a:off x="740198" y="1030408"/>
            <a:ext cx="4649949" cy="1252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51014569-ABC8-C6E1-3023-13E4AF97C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1" y="2607488"/>
            <a:ext cx="5293342" cy="3705339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815E86A-5558-CF12-7805-E17FE57B7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620" y="1090525"/>
            <a:ext cx="3714350" cy="5059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E10F24-5A7F-662F-220C-EBFB25099F73}"/>
              </a:ext>
            </a:extLst>
          </p:cNvPr>
          <p:cNvSpPr txBox="1"/>
          <p:nvPr/>
        </p:nvSpPr>
        <p:spPr>
          <a:xfrm>
            <a:off x="993942" y="1414222"/>
            <a:ext cx="4203700" cy="694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monitoring coverage.</a:t>
            </a:r>
          </a:p>
          <a:p>
            <a:pPr marL="571500" indent="-57150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oxygenated VOC measurements.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B4315-FABF-74CC-CA80-DF2F117A093A}"/>
              </a:ext>
            </a:extLst>
          </p:cNvPr>
          <p:cNvSpPr txBox="1"/>
          <p:nvPr/>
        </p:nvSpPr>
        <p:spPr>
          <a:xfrm>
            <a:off x="854242" y="1030409"/>
            <a:ext cx="42037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UK there is: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E4259B-A8E7-A258-C4C7-EBEF1AD08A63}"/>
              </a:ext>
            </a:extLst>
          </p:cNvPr>
          <p:cNvSpPr/>
          <p:nvPr/>
        </p:nvSpPr>
        <p:spPr>
          <a:xfrm>
            <a:off x="-16041" y="-16042"/>
            <a:ext cx="12224084" cy="7218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8699FA-9D87-7028-E70D-23751B359BAA}"/>
              </a:ext>
            </a:extLst>
          </p:cNvPr>
          <p:cNvSpPr txBox="1">
            <a:spLocks/>
          </p:cNvSpPr>
          <p:nvPr/>
        </p:nvSpPr>
        <p:spPr>
          <a:xfrm>
            <a:off x="132348" y="-291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4985C5-D73D-D3D8-DFDB-13ECF6B04AA4}"/>
              </a:ext>
            </a:extLst>
          </p:cNvPr>
          <p:cNvSpPr txBox="1"/>
          <p:nvPr/>
        </p:nvSpPr>
        <p:spPr>
          <a:xfrm>
            <a:off x="30913" y="6467022"/>
            <a:ext cx="11308895" cy="33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for Business, Energy and Industrial Strategy, National Atmospheric Emissions Inventory (NAEI), 2019, https://naei.beis.gov.uk/data/.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331547-7DA7-35A6-B717-8E8B557C5588}"/>
              </a:ext>
            </a:extLst>
          </p:cNvPr>
          <p:cNvCxnSpPr>
            <a:cxnSpLocks/>
          </p:cNvCxnSpPr>
          <p:nvPr/>
        </p:nvCxnSpPr>
        <p:spPr>
          <a:xfrm>
            <a:off x="132348" y="6512888"/>
            <a:ext cx="52983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F01AA01-9A32-8693-2FF4-CE00CE5D0724}"/>
              </a:ext>
            </a:extLst>
          </p:cNvPr>
          <p:cNvSpPr txBox="1"/>
          <p:nvPr/>
        </p:nvSpPr>
        <p:spPr>
          <a:xfrm>
            <a:off x="418501" y="2517645"/>
            <a:ext cx="512604" cy="33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4" name="Rounded Rectangle 35">
            <a:extLst>
              <a:ext uri="{FF2B5EF4-FFF2-40B4-BE49-F238E27FC236}">
                <a16:creationId xmlns:a16="http://schemas.microsoft.com/office/drawing/2014/main" id="{4F9F601E-27A2-AD6A-8464-63B6041FB628}"/>
              </a:ext>
            </a:extLst>
          </p:cNvPr>
          <p:cNvSpPr/>
          <p:nvPr/>
        </p:nvSpPr>
        <p:spPr>
          <a:xfrm>
            <a:off x="10967038" y="146179"/>
            <a:ext cx="944225" cy="379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BB238E-355B-F590-581B-D7AE9C8B5B6D}"/>
              </a:ext>
            </a:extLst>
          </p:cNvPr>
          <p:cNvSpPr txBox="1"/>
          <p:nvPr/>
        </p:nvSpPr>
        <p:spPr>
          <a:xfrm>
            <a:off x="11080611" y="151361"/>
            <a:ext cx="97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2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C4FCAA8-5970-0202-F894-68971515432D}"/>
              </a:ext>
            </a:extLst>
          </p:cNvPr>
          <p:cNvSpPr/>
          <p:nvPr/>
        </p:nvSpPr>
        <p:spPr>
          <a:xfrm>
            <a:off x="2321097" y="5918433"/>
            <a:ext cx="7081601" cy="7807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E0962CEE-0EAF-5EE1-18B2-169E7BC8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39" y="934161"/>
            <a:ext cx="8672061" cy="4850935"/>
          </a:xfrm>
          <a:prstGeom prst="rect">
            <a:avLst/>
          </a:prstGeom>
        </p:spPr>
      </p:pic>
      <p:pic>
        <p:nvPicPr>
          <p:cNvPr id="5" name="Picture 4" descr="A picture containing outdoor, road, sky, tree&#10;&#10;Description automatically generated">
            <a:extLst>
              <a:ext uri="{FF2B5EF4-FFF2-40B4-BE49-F238E27FC236}">
                <a16:creationId xmlns:a16="http://schemas.microsoft.com/office/drawing/2014/main" id="{9F454EBB-C978-CDA8-CA47-43A47675C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6" y="3429000"/>
            <a:ext cx="3148669" cy="2361502"/>
          </a:xfrm>
          <a:prstGeom prst="rect">
            <a:avLst/>
          </a:prstGeom>
        </p:spPr>
      </p:pic>
      <p:pic>
        <p:nvPicPr>
          <p:cNvPr id="6" name="Picture 5" descr="A picture containing outdoor, road, street&#10;&#10;Description automatically generated">
            <a:extLst>
              <a:ext uri="{FF2B5EF4-FFF2-40B4-BE49-F238E27FC236}">
                <a16:creationId xmlns:a16="http://schemas.microsoft.com/office/drawing/2014/main" id="{F016AE00-8B03-ABA7-63E0-D9DF7FF40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6" y="934161"/>
            <a:ext cx="3148669" cy="2361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F075A-91E9-4DD9-3C1A-44B7B8F8ABF5}"/>
              </a:ext>
            </a:extLst>
          </p:cNvPr>
          <p:cNvSpPr txBox="1"/>
          <p:nvPr/>
        </p:nvSpPr>
        <p:spPr>
          <a:xfrm>
            <a:off x="2321097" y="5918434"/>
            <a:ext cx="7081602" cy="780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x weeks of measurements in summer 2021 &amp; winter 2022 in Manchester, UK.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F7FA8C-FFB2-E671-4408-BC5BDAE7ABAB}"/>
              </a:ext>
            </a:extLst>
          </p:cNvPr>
          <p:cNvSpPr/>
          <p:nvPr/>
        </p:nvSpPr>
        <p:spPr>
          <a:xfrm>
            <a:off x="-16041" y="-16042"/>
            <a:ext cx="12224084" cy="7218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DCB37F-17C5-F155-8808-CBF037ABF33F}"/>
              </a:ext>
            </a:extLst>
          </p:cNvPr>
          <p:cNvSpPr txBox="1">
            <a:spLocks/>
          </p:cNvSpPr>
          <p:nvPr/>
        </p:nvSpPr>
        <p:spPr>
          <a:xfrm>
            <a:off x="132348" y="-291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Measurement sites</a:t>
            </a:r>
          </a:p>
        </p:txBody>
      </p:sp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D00E88D1-7247-4E6B-6505-728C2A151A2C}"/>
              </a:ext>
            </a:extLst>
          </p:cNvPr>
          <p:cNvSpPr/>
          <p:nvPr/>
        </p:nvSpPr>
        <p:spPr>
          <a:xfrm>
            <a:off x="10967038" y="146179"/>
            <a:ext cx="944225" cy="379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1C6563-EE0E-6EAF-2546-80F5F671CFCE}"/>
              </a:ext>
            </a:extLst>
          </p:cNvPr>
          <p:cNvSpPr txBox="1"/>
          <p:nvPr/>
        </p:nvSpPr>
        <p:spPr>
          <a:xfrm>
            <a:off x="11080611" y="151361"/>
            <a:ext cx="97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1E11DA5-792B-B675-3ADF-9B48996E5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682" y="1025657"/>
            <a:ext cx="1008805" cy="2061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590AEF-A2CF-0445-AD79-B80E1DA0AE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682" y="3523971"/>
            <a:ext cx="1658410" cy="19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8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72B4E58-20EA-424B-A2DD-7F9DEB916BBF}"/>
              </a:ext>
            </a:extLst>
          </p:cNvPr>
          <p:cNvSpPr/>
          <p:nvPr/>
        </p:nvSpPr>
        <p:spPr>
          <a:xfrm>
            <a:off x="-16041" y="-16042"/>
            <a:ext cx="12224084" cy="7218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8F96DA-0F74-65BF-B1F9-F4346A3A296C}"/>
              </a:ext>
            </a:extLst>
          </p:cNvPr>
          <p:cNvSpPr txBox="1">
            <a:spLocks/>
          </p:cNvSpPr>
          <p:nvPr/>
        </p:nvSpPr>
        <p:spPr>
          <a:xfrm>
            <a:off x="132348" y="-291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Measured data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EB95D72-D302-4C5E-A685-98F95A9F59F5}"/>
              </a:ext>
            </a:extLst>
          </p:cNvPr>
          <p:cNvSpPr/>
          <p:nvPr/>
        </p:nvSpPr>
        <p:spPr>
          <a:xfrm>
            <a:off x="678212" y="927240"/>
            <a:ext cx="5521643" cy="1888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4C0FCA-1E5D-AFE4-85D5-6B9D3F35EABC}"/>
              </a:ext>
            </a:extLst>
          </p:cNvPr>
          <p:cNvSpPr txBox="1"/>
          <p:nvPr/>
        </p:nvSpPr>
        <p:spPr>
          <a:xfrm>
            <a:off x="758422" y="927240"/>
            <a:ext cx="5521643" cy="188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roadside increment observed for summer and winter measurements.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Winter tracks traffic flow diel.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is influenced by meteorology and boundary layer height.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61E8D29-B733-B829-AE04-BB54EBBA9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19" y="930109"/>
            <a:ext cx="4971898" cy="5876402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ADAF8FC-D577-8622-3F9E-447D7D8F0D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98"/>
          <a:stretch/>
        </p:blipFill>
        <p:spPr>
          <a:xfrm>
            <a:off x="927595" y="3062796"/>
            <a:ext cx="4420266" cy="3686026"/>
          </a:xfrm>
          <a:prstGeom prst="rect">
            <a:avLst/>
          </a:prstGeom>
        </p:spPr>
      </p:pic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D0D31AB7-13B5-0CDD-3D4F-AEC3F3CE3362}"/>
              </a:ext>
            </a:extLst>
          </p:cNvPr>
          <p:cNvSpPr/>
          <p:nvPr/>
        </p:nvSpPr>
        <p:spPr>
          <a:xfrm>
            <a:off x="10967038" y="146179"/>
            <a:ext cx="944225" cy="379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2158F-9999-4451-0083-BDC8802B6B1A}"/>
              </a:ext>
            </a:extLst>
          </p:cNvPr>
          <p:cNvSpPr txBox="1"/>
          <p:nvPr/>
        </p:nvSpPr>
        <p:spPr>
          <a:xfrm>
            <a:off x="11080611" y="151361"/>
            <a:ext cx="97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4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9E63125-8F87-1A0A-5688-5390C700C780}"/>
              </a:ext>
            </a:extLst>
          </p:cNvPr>
          <p:cNvSpPr/>
          <p:nvPr/>
        </p:nvSpPr>
        <p:spPr>
          <a:xfrm>
            <a:off x="7395268" y="1825625"/>
            <a:ext cx="4459296" cy="3708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15E75-9930-E468-EE07-FB7DAD45AC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61606" y="2039197"/>
                <a:ext cx="4956599" cy="51181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Where: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concentration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tracer species (CO</a:t>
                </a:r>
                <a:r>
                  <a:rPr lang="en-US" sz="2000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or NO</a:t>
                </a:r>
                <a:r>
                  <a:rPr lang="en-US" sz="2000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dilution factor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𝐸𝐹</m:t>
                    </m:r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emission factor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𝑖</m:t>
                    </m:r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vehicle type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number of vehicles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VOC species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15E75-9930-E468-EE07-FB7DAD45AC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61606" y="2039197"/>
                <a:ext cx="4956599" cy="5118184"/>
              </a:xfrm>
              <a:blipFill>
                <a:blip r:embed="rId2"/>
                <a:stretch>
                  <a:fillRect l="-1279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5127F4-13B5-3DCA-922B-FF0E78523801}"/>
                  </a:ext>
                </a:extLst>
              </p:cNvPr>
              <p:cNvSpPr txBox="1"/>
              <p:nvPr/>
            </p:nvSpPr>
            <p:spPr>
              <a:xfrm>
                <a:off x="2360109" y="1429804"/>
                <a:ext cx="3364511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𝑟𝑜𝑎𝑑𝑠𝑖𝑑𝑒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𝑏𝑎𝑐𝑘𝑔𝑟𝑜𝑢𝑛𝑑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5127F4-13B5-3DCA-922B-FF0E78523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109" y="1429804"/>
                <a:ext cx="3364511" cy="299569"/>
              </a:xfrm>
              <a:prstGeom prst="rect">
                <a:avLst/>
              </a:prstGeom>
              <a:blipFill>
                <a:blip r:embed="rId3"/>
                <a:stretch>
                  <a:fillRect l="-1128" r="-752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8BF6DC-87C3-B129-F323-439D8A732CA1}"/>
                  </a:ext>
                </a:extLst>
              </p:cNvPr>
              <p:cNvSpPr txBox="1"/>
              <p:nvPr/>
            </p:nvSpPr>
            <p:spPr>
              <a:xfrm>
                <a:off x="2791672" y="2517639"/>
                <a:ext cx="18601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𝐸𝐹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8BF6DC-87C3-B129-F323-439D8A732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672" y="2517639"/>
                <a:ext cx="1860189" cy="580800"/>
              </a:xfrm>
              <a:prstGeom prst="rect">
                <a:avLst/>
              </a:prstGeom>
              <a:blipFill>
                <a:blip r:embed="rId4"/>
                <a:stretch>
                  <a:fillRect t="-82609" b="-6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8B4734-7134-A30E-84CD-85BF4B072BAD}"/>
                  </a:ext>
                </a:extLst>
              </p:cNvPr>
              <p:cNvSpPr txBox="1"/>
              <p:nvPr/>
            </p:nvSpPr>
            <p:spPr>
              <a:xfrm>
                <a:off x="2619057" y="5717447"/>
                <a:ext cx="2205411" cy="571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𝑓𝑙𝑒𝑒𝑡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8B4734-7134-A30E-84CD-85BF4B072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057" y="5717447"/>
                <a:ext cx="2205411" cy="571247"/>
              </a:xfrm>
              <a:prstGeom prst="rect">
                <a:avLst/>
              </a:prstGeom>
              <a:blipFill>
                <a:blip r:embed="rId5"/>
                <a:stretch>
                  <a:fillRect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238DE-8496-AEA1-A753-589B1F1BA4B6}"/>
                  </a:ext>
                </a:extLst>
              </p:cNvPr>
              <p:cNvSpPr txBox="1"/>
              <p:nvPr/>
            </p:nvSpPr>
            <p:spPr>
              <a:xfrm>
                <a:off x="352506" y="4394740"/>
                <a:ext cx="6738511" cy="616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𝐸𝐹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𝑐𝑎𝑟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𝑐𝑎𝑟𝑠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𝐸𝐹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𝑏𝑢𝑠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𝑏𝑢𝑠𝑒𝑠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𝐸𝐹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𝐻𝐺𝑉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𝐻𝐺𝑉𝑠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238DE-8496-AEA1-A753-589B1F1BA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6" y="4394740"/>
                <a:ext cx="6738511" cy="616900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D083B6-5795-D5E3-A379-E48D150F6B72}"/>
              </a:ext>
            </a:extLst>
          </p:cNvPr>
          <p:cNvCxnSpPr/>
          <p:nvPr/>
        </p:nvCxnSpPr>
        <p:spPr>
          <a:xfrm>
            <a:off x="4042364" y="3191439"/>
            <a:ext cx="0" cy="1028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5358CB-3C8D-1F9B-D66D-B97599B8D987}"/>
              </a:ext>
            </a:extLst>
          </p:cNvPr>
          <p:cNvSpPr txBox="1"/>
          <p:nvPr/>
        </p:nvSpPr>
        <p:spPr>
          <a:xfrm>
            <a:off x="4157537" y="3419432"/>
            <a:ext cx="227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66DF62-96C0-3E20-9965-79D27684D7DC}"/>
              </a:ext>
            </a:extLst>
          </p:cNvPr>
          <p:cNvSpPr/>
          <p:nvPr/>
        </p:nvSpPr>
        <p:spPr>
          <a:xfrm>
            <a:off x="-16041" y="-16042"/>
            <a:ext cx="12224084" cy="7218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8759E0-B685-D53D-3318-9B0CDDE5E0A8}"/>
              </a:ext>
            </a:extLst>
          </p:cNvPr>
          <p:cNvSpPr txBox="1">
            <a:spLocks/>
          </p:cNvSpPr>
          <p:nvPr/>
        </p:nvSpPr>
        <p:spPr>
          <a:xfrm>
            <a:off x="132348" y="-291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Emission factor calculation methodology</a:t>
            </a:r>
          </a:p>
        </p:txBody>
      </p:sp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0BAA07CE-CADF-2697-33DE-0C73C191FF31}"/>
              </a:ext>
            </a:extLst>
          </p:cNvPr>
          <p:cNvSpPr/>
          <p:nvPr/>
        </p:nvSpPr>
        <p:spPr>
          <a:xfrm>
            <a:off x="10967038" y="146179"/>
            <a:ext cx="944225" cy="379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0BC20-3FBA-A002-DB64-75FE2FB39299}"/>
              </a:ext>
            </a:extLst>
          </p:cNvPr>
          <p:cNvSpPr txBox="1"/>
          <p:nvPr/>
        </p:nvSpPr>
        <p:spPr>
          <a:xfrm>
            <a:off x="11080611" y="151361"/>
            <a:ext cx="97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4EC3089-6523-E21C-8B87-ADEDF706188B}"/>
              </a:ext>
            </a:extLst>
          </p:cNvPr>
          <p:cNvSpPr/>
          <p:nvPr/>
        </p:nvSpPr>
        <p:spPr>
          <a:xfrm>
            <a:off x="207952" y="3522674"/>
            <a:ext cx="2033323" cy="11350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579AAF8-FD0A-1F56-C161-7E26EF9CA068}"/>
              </a:ext>
            </a:extLst>
          </p:cNvPr>
          <p:cNvSpPr/>
          <p:nvPr/>
        </p:nvSpPr>
        <p:spPr>
          <a:xfrm>
            <a:off x="9544438" y="3144167"/>
            <a:ext cx="2324974" cy="944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49B8DD2-EEFF-BFF3-030D-64357999AD12}"/>
              </a:ext>
            </a:extLst>
          </p:cNvPr>
          <p:cNvSpPr/>
          <p:nvPr/>
        </p:nvSpPr>
        <p:spPr>
          <a:xfrm>
            <a:off x="9791568" y="5264406"/>
            <a:ext cx="1926955" cy="898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923F71E9-C3D0-78F8-4297-4C413A8E7573}"/>
              </a:ext>
            </a:extLst>
          </p:cNvPr>
          <p:cNvSpPr/>
          <p:nvPr/>
        </p:nvSpPr>
        <p:spPr>
          <a:xfrm>
            <a:off x="2232113" y="5482195"/>
            <a:ext cx="2660728" cy="11158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9E8AB07-AA5D-9F40-8F17-AA8232F752B7}"/>
              </a:ext>
            </a:extLst>
          </p:cNvPr>
          <p:cNvSpPr/>
          <p:nvPr/>
        </p:nvSpPr>
        <p:spPr>
          <a:xfrm>
            <a:off x="427352" y="966342"/>
            <a:ext cx="2704389" cy="645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Revealed: London's worst roads for traffic as capital named most congested  in world | Evening Standard">
            <a:extLst>
              <a:ext uri="{FF2B5EF4-FFF2-40B4-BE49-F238E27FC236}">
                <a16:creationId xmlns:a16="http://schemas.microsoft.com/office/drawing/2014/main" id="{76AC42B6-0D5F-61FE-35FD-6A3221B23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4" y="1709911"/>
            <a:ext cx="2236161" cy="14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ain cloud icon flat style Royalty Free Vector Image">
            <a:extLst>
              <a:ext uri="{FF2B5EF4-FFF2-40B4-BE49-F238E27FC236}">
                <a16:creationId xmlns:a16="http://schemas.microsoft.com/office/drawing/2014/main" id="{3CD3E507-D9BE-E750-4951-3C87A8AD7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3" b="17019"/>
          <a:stretch/>
        </p:blipFill>
        <p:spPr bwMode="auto">
          <a:xfrm>
            <a:off x="410070" y="4750307"/>
            <a:ext cx="1592968" cy="125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4031F3-B446-5F7E-5098-5982C539A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864" y="2548587"/>
            <a:ext cx="5334000" cy="18288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0A4ED7-35D3-BF1D-B213-0C2F1EAE7FAE}"/>
              </a:ext>
            </a:extLst>
          </p:cNvPr>
          <p:cNvCxnSpPr/>
          <p:nvPr/>
        </p:nvCxnSpPr>
        <p:spPr>
          <a:xfrm>
            <a:off x="8109466" y="3630821"/>
            <a:ext cx="101506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B5468E6-CD18-CEC8-3FB0-2EB06CA5B630}"/>
              </a:ext>
            </a:extLst>
          </p:cNvPr>
          <p:cNvSpPr txBox="1"/>
          <p:nvPr/>
        </p:nvSpPr>
        <p:spPr>
          <a:xfrm>
            <a:off x="9669047" y="3217780"/>
            <a:ext cx="212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Inventory estimated annual emissions for different VOCs.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D04677-16B8-F986-F70B-1FAE55696DB5}"/>
              </a:ext>
            </a:extLst>
          </p:cNvPr>
          <p:cNvCxnSpPr>
            <a:cxnSpLocks/>
          </p:cNvCxnSpPr>
          <p:nvPr/>
        </p:nvCxnSpPr>
        <p:spPr>
          <a:xfrm>
            <a:off x="3223290" y="2220664"/>
            <a:ext cx="881507" cy="9775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C598750-1583-486D-1879-2837D15F599F}"/>
              </a:ext>
            </a:extLst>
          </p:cNvPr>
          <p:cNvSpPr txBox="1"/>
          <p:nvPr/>
        </p:nvSpPr>
        <p:spPr>
          <a:xfrm>
            <a:off x="424998" y="995197"/>
            <a:ext cx="2704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Traffic data breakdown at roadside site.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E8A9BE-9E93-F610-B983-DBD204D928B6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2376491" y="3851868"/>
            <a:ext cx="1407881" cy="2242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47413C-D4BB-D07A-27E8-890B5278E23B}"/>
              </a:ext>
            </a:extLst>
          </p:cNvPr>
          <p:cNvCxnSpPr>
            <a:cxnSpLocks/>
          </p:cNvCxnSpPr>
          <p:nvPr/>
        </p:nvCxnSpPr>
        <p:spPr>
          <a:xfrm flipV="1">
            <a:off x="3716864" y="4246841"/>
            <a:ext cx="658363" cy="1060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13E47C7-4AFF-1604-2A8A-CA1844C19330}"/>
              </a:ext>
            </a:extLst>
          </p:cNvPr>
          <p:cNvSpPr txBox="1"/>
          <p:nvPr/>
        </p:nvSpPr>
        <p:spPr>
          <a:xfrm>
            <a:off x="2407480" y="5604114"/>
            <a:ext cx="2221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 specific characteristics e.g. average trip length.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918E01-BCB6-EC4B-C56D-B0B79418C721}"/>
              </a:ext>
            </a:extLst>
          </p:cNvPr>
          <p:cNvCxnSpPr>
            <a:cxnSpLocks/>
          </p:cNvCxnSpPr>
          <p:nvPr/>
        </p:nvCxnSpPr>
        <p:spPr>
          <a:xfrm>
            <a:off x="10668218" y="4266465"/>
            <a:ext cx="0" cy="8985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B21A7A4-8EB8-EE8F-3FEC-94799567DACF}"/>
              </a:ext>
            </a:extLst>
          </p:cNvPr>
          <p:cNvSpPr txBox="1"/>
          <p:nvPr/>
        </p:nvSpPr>
        <p:spPr>
          <a:xfrm>
            <a:off x="9919905" y="5304231"/>
            <a:ext cx="162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Convert into mg veh</a:t>
            </a:r>
            <a:r>
              <a:rPr lang="en-GB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hr</a:t>
            </a:r>
            <a:r>
              <a:rPr lang="en-GB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emission factor.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738CE3-E14C-3389-9048-B0E2234E1EB7}"/>
              </a:ext>
            </a:extLst>
          </p:cNvPr>
          <p:cNvSpPr/>
          <p:nvPr/>
        </p:nvSpPr>
        <p:spPr>
          <a:xfrm>
            <a:off x="-16041" y="-16042"/>
            <a:ext cx="12224084" cy="7218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FFD49B0-0B0A-58BE-FB8D-F9C6AD63E80E}"/>
              </a:ext>
            </a:extLst>
          </p:cNvPr>
          <p:cNvSpPr txBox="1">
            <a:spLocks/>
          </p:cNvSpPr>
          <p:nvPr/>
        </p:nvSpPr>
        <p:spPr>
          <a:xfrm>
            <a:off x="132348" y="-291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Generating inventory estimations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E65562-463E-0FE3-F3AD-380DBE4E9956}"/>
              </a:ext>
            </a:extLst>
          </p:cNvPr>
          <p:cNvSpPr txBox="1"/>
          <p:nvPr/>
        </p:nvSpPr>
        <p:spPr>
          <a:xfrm>
            <a:off x="-1263" y="3660621"/>
            <a:ext cx="2377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Meteorological conditions e.g. Temperature, RH.</a:t>
            </a:r>
          </a:p>
        </p:txBody>
      </p:sp>
      <p:pic>
        <p:nvPicPr>
          <p:cNvPr id="46" name="Picture 8" descr="Countries of the United Kingdom - Wikipedia">
            <a:extLst>
              <a:ext uri="{FF2B5EF4-FFF2-40B4-BE49-F238E27FC236}">
                <a16:creationId xmlns:a16="http://schemas.microsoft.com/office/drawing/2014/main" id="{22EF1344-0040-FC68-BEA4-F87D2D291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47" y="4898266"/>
            <a:ext cx="1045910" cy="182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36E8BB88-AA2E-032D-7449-CB733EFF243C}"/>
              </a:ext>
            </a:extLst>
          </p:cNvPr>
          <p:cNvSpPr/>
          <p:nvPr/>
        </p:nvSpPr>
        <p:spPr>
          <a:xfrm>
            <a:off x="10967038" y="146179"/>
            <a:ext cx="944225" cy="379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7F0A7A-54D3-80DB-8A2D-C80224B785F9}"/>
              </a:ext>
            </a:extLst>
          </p:cNvPr>
          <p:cNvSpPr txBox="1"/>
          <p:nvPr/>
        </p:nvSpPr>
        <p:spPr>
          <a:xfrm>
            <a:off x="11080611" y="151361"/>
            <a:ext cx="97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6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11D11F-D6CD-0D14-0AB0-1EE9C9849283}"/>
              </a:ext>
            </a:extLst>
          </p:cNvPr>
          <p:cNvSpPr/>
          <p:nvPr/>
        </p:nvSpPr>
        <p:spPr>
          <a:xfrm>
            <a:off x="3239830" y="6126741"/>
            <a:ext cx="6112717" cy="5579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5C7DB-B257-7866-80F7-FA25FC23FC7E}"/>
              </a:ext>
            </a:extLst>
          </p:cNvPr>
          <p:cNvSpPr/>
          <p:nvPr/>
        </p:nvSpPr>
        <p:spPr>
          <a:xfrm>
            <a:off x="-16041" y="-16042"/>
            <a:ext cx="12224084" cy="7218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C87B9-018F-7769-4EA1-6472F311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8" y="-29178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Emission factors</a:t>
            </a:r>
          </a:p>
        </p:txBody>
      </p:sp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A9CEDA79-D3E3-89BD-DE7F-AFC40040D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"/>
          <a:stretch/>
        </p:blipFill>
        <p:spPr>
          <a:xfrm>
            <a:off x="100287" y="986463"/>
            <a:ext cx="11991425" cy="4962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AD77EE-8FFE-75B8-63D2-E83BD8C0641F}"/>
              </a:ext>
            </a:extLst>
          </p:cNvPr>
          <p:cNvSpPr txBox="1"/>
          <p:nvPr/>
        </p:nvSpPr>
        <p:spPr>
          <a:xfrm>
            <a:off x="2325436" y="6223000"/>
            <a:ext cx="7912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factor of 45 underestimation in ethanol and methanol!</a:t>
            </a:r>
            <a:endParaRPr lang="en-GB" dirty="0"/>
          </a:p>
        </p:txBody>
      </p:sp>
      <p:sp>
        <p:nvSpPr>
          <p:cNvPr id="3" name="Rounded Rectangle 35">
            <a:extLst>
              <a:ext uri="{FF2B5EF4-FFF2-40B4-BE49-F238E27FC236}">
                <a16:creationId xmlns:a16="http://schemas.microsoft.com/office/drawing/2014/main" id="{5CF170EB-802C-3042-E925-7C5B35DBA49D}"/>
              </a:ext>
            </a:extLst>
          </p:cNvPr>
          <p:cNvSpPr/>
          <p:nvPr/>
        </p:nvSpPr>
        <p:spPr>
          <a:xfrm>
            <a:off x="10967038" y="146179"/>
            <a:ext cx="944225" cy="379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FC8D9-8B95-5876-3852-CAF4171F9C1F}"/>
              </a:ext>
            </a:extLst>
          </p:cNvPr>
          <p:cNvSpPr txBox="1"/>
          <p:nvPr/>
        </p:nvSpPr>
        <p:spPr>
          <a:xfrm>
            <a:off x="11080611" y="151361"/>
            <a:ext cx="97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6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2277C6B6-C163-12A2-C9FC-5FB187EEFC1F}"/>
              </a:ext>
            </a:extLst>
          </p:cNvPr>
          <p:cNvSpPr/>
          <p:nvPr/>
        </p:nvSpPr>
        <p:spPr>
          <a:xfrm>
            <a:off x="437159" y="1762951"/>
            <a:ext cx="6808175" cy="45181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6D2CF1-ECF5-E75A-9365-920FB67CA2BD}"/>
              </a:ext>
            </a:extLst>
          </p:cNvPr>
          <p:cNvSpPr/>
          <p:nvPr/>
        </p:nvSpPr>
        <p:spPr>
          <a:xfrm>
            <a:off x="-16041" y="-16042"/>
            <a:ext cx="12224084" cy="7218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F73B39-0075-D5AA-F795-1BEDD1EFD612}"/>
              </a:ext>
            </a:extLst>
          </p:cNvPr>
          <p:cNvSpPr txBox="1">
            <a:spLocks/>
          </p:cNvSpPr>
          <p:nvPr/>
        </p:nvSpPr>
        <p:spPr>
          <a:xfrm>
            <a:off x="132348" y="-291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Comparison with industry sales statistics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B54C43-FAC8-B311-8DE1-1B201385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450735"/>
            <a:ext cx="10833100" cy="1933575"/>
          </a:xfrm>
        </p:spPr>
        <p:txBody>
          <a:bodyPr>
            <a:noAutofit/>
          </a:bodyPr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Discrepancy between measured and COPERT for ethanol and methanol agrees very well with scaled industry sales statistics for </a:t>
            </a:r>
            <a:r>
              <a:rPr lang="en-GB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screenwash</a:t>
            </a:r>
            <a:b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1DAFD2-12AC-BFC1-B6C1-CAB6B12E9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14" y="1929778"/>
            <a:ext cx="6691221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 kT of screenwash VOC emissions in 2018 for 537 billion vehicle km.</a:t>
            </a:r>
          </a:p>
          <a:p>
            <a:pPr lvl="1">
              <a:lnSpc>
                <a:spcPct val="120000"/>
              </a:lnSpc>
              <a:buFont typeface="Calibri" panose="020F0502020204030204" pitchFamily="34" charset="0"/>
              <a:buChar char="→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 mg veh</a:t>
            </a:r>
            <a:r>
              <a:rPr lang="en-GB" sz="1600" b="1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en-GB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km</a:t>
            </a:r>
            <a:r>
              <a:rPr lang="en-GB" sz="1600" b="1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en-GB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 typeface="Calibri" panose="020F0502020204030204" pitchFamily="34" charset="0"/>
              <a:buChar char="→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Inventory estimates 92 % (32 kT) is from ethanol and methanol.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Discrepancy of seasonal average measured ethanol and methanol emission factors.</a:t>
            </a:r>
          </a:p>
          <a:p>
            <a:pPr lvl="1">
              <a:lnSpc>
                <a:spcPct val="120000"/>
              </a:lnSpc>
              <a:buFont typeface="Calibri" panose="020F0502020204030204" pitchFamily="34" charset="0"/>
              <a:buChar char="→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 ± 39 mg veh</a:t>
            </a:r>
            <a:r>
              <a:rPr lang="en-GB" sz="1600" b="1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en-GB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km</a:t>
            </a:r>
            <a:r>
              <a:rPr lang="en-GB" sz="1600" b="1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Excellent agreement!</a:t>
            </a:r>
          </a:p>
          <a:p>
            <a:pPr lvl="1">
              <a:lnSpc>
                <a:spcPct val="120000"/>
              </a:lnSpc>
              <a:buFont typeface="Calibri" panose="020F0502020204030204" pitchFamily="34" charset="0"/>
              <a:buChar char="→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Speciation agrees well with headspace analysis of different screen wash brands on the UK market.</a:t>
            </a:r>
          </a:p>
          <a:p>
            <a:pPr lvl="1">
              <a:lnSpc>
                <a:spcPct val="120000"/>
              </a:lnSpc>
              <a:buFont typeface="Calibri" panose="020F0502020204030204" pitchFamily="34" charset="0"/>
              <a:buChar char="→"/>
            </a:pP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 wash emissions are 2x greater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 exhaust emissions (31 mg veh</a:t>
            </a:r>
            <a:r>
              <a:rPr lang="en-GB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km</a:t>
            </a:r>
            <a:r>
              <a:rPr lang="en-GB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and not in road transport emissions inventories.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9C9868A-8C34-E2B1-92A4-0752FDCBC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18019"/>
              </p:ext>
            </p:extLst>
          </p:nvPr>
        </p:nvGraphicFramePr>
        <p:xfrm>
          <a:off x="7736398" y="2384310"/>
          <a:ext cx="3893106" cy="3657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23272">
                  <a:extLst>
                    <a:ext uri="{9D8B030D-6E8A-4147-A177-3AD203B41FA5}">
                      <a16:colId xmlns:a16="http://schemas.microsoft.com/office/drawing/2014/main" val="910947308"/>
                    </a:ext>
                  </a:extLst>
                </a:gridCol>
                <a:gridCol w="1447060">
                  <a:extLst>
                    <a:ext uri="{9D8B030D-6E8A-4147-A177-3AD203B41FA5}">
                      <a16:colId xmlns:a16="http://schemas.microsoft.com/office/drawing/2014/main" val="417888027"/>
                    </a:ext>
                  </a:extLst>
                </a:gridCol>
                <a:gridCol w="1322774">
                  <a:extLst>
                    <a:ext uri="{9D8B030D-6E8A-4147-A177-3AD203B41FA5}">
                      <a16:colId xmlns:a16="http://schemas.microsoft.com/office/drawing/2014/main" val="2462878317"/>
                    </a:ext>
                  </a:extLst>
                </a:gridCol>
              </a:tblGrid>
              <a:tr h="2962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Methanol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Ethanol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92350"/>
                  </a:ext>
                </a:extLst>
              </a:tr>
              <a:tr h="2962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76665"/>
                  </a:ext>
                </a:extLst>
              </a:tr>
              <a:tr h="2962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366622"/>
                  </a:ext>
                </a:extLst>
              </a:tr>
              <a:tr h="2962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900169"/>
                  </a:ext>
                </a:extLst>
              </a:tr>
              <a:tr h="2962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969740"/>
                  </a:ext>
                </a:extLst>
              </a:tr>
              <a:tr h="2962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271845"/>
                  </a:ext>
                </a:extLst>
              </a:tr>
              <a:tr h="2962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985096"/>
                  </a:ext>
                </a:extLst>
              </a:tr>
              <a:tr h="2962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165758"/>
                  </a:ext>
                </a:extLst>
              </a:tr>
              <a:tr h="2962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240892"/>
                  </a:ext>
                </a:extLst>
              </a:tr>
              <a:tr h="2962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088112"/>
                  </a:ext>
                </a:extLst>
              </a:tr>
              <a:tr h="2962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853036"/>
                  </a:ext>
                </a:extLst>
              </a:tr>
              <a:tr h="2962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830695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B68141F-84A6-3DCB-FEAF-77DC7FF42207}"/>
              </a:ext>
            </a:extLst>
          </p:cNvPr>
          <p:cNvSpPr txBox="1">
            <a:spLocks/>
          </p:cNvSpPr>
          <p:nvPr/>
        </p:nvSpPr>
        <p:spPr>
          <a:xfrm>
            <a:off x="7659273" y="1733732"/>
            <a:ext cx="3970231" cy="54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1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Headspace analysis results of different screen wash brands on the UK market.</a:t>
            </a:r>
          </a:p>
        </p:txBody>
      </p:sp>
      <p:sp>
        <p:nvSpPr>
          <p:cNvPr id="7" name="Rounded Rectangle 35">
            <a:extLst>
              <a:ext uri="{FF2B5EF4-FFF2-40B4-BE49-F238E27FC236}">
                <a16:creationId xmlns:a16="http://schemas.microsoft.com/office/drawing/2014/main" id="{5BD9F2C9-6921-6043-0543-DEE191189B2D}"/>
              </a:ext>
            </a:extLst>
          </p:cNvPr>
          <p:cNvSpPr/>
          <p:nvPr/>
        </p:nvSpPr>
        <p:spPr>
          <a:xfrm>
            <a:off x="10967038" y="146179"/>
            <a:ext cx="944225" cy="379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11A26-A247-AD17-1544-55D4850C6692}"/>
              </a:ext>
            </a:extLst>
          </p:cNvPr>
          <p:cNvSpPr txBox="1"/>
          <p:nvPr/>
        </p:nvSpPr>
        <p:spPr>
          <a:xfrm>
            <a:off x="11080611" y="151361"/>
            <a:ext cx="97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7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12B2F8A-DE27-1FEA-5CB9-8EA7704723CC}"/>
              </a:ext>
            </a:extLst>
          </p:cNvPr>
          <p:cNvSpPr/>
          <p:nvPr/>
        </p:nvSpPr>
        <p:spPr>
          <a:xfrm>
            <a:off x="493023" y="1646604"/>
            <a:ext cx="4553698" cy="40064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712B3-6D78-70E4-D96C-251A715A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79" y="1909875"/>
            <a:ext cx="4215063" cy="435133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predictions of vehicle mileage and electric vehicle uptake to estimate future emissions.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in vehicle kilometers expected due to increased population and reduced running costs of electric vehicles.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 from fuel to non-fuel-related emissions.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Globally important transition due to planned bans on sales of new petrol and diesel-powered vehicles.</a:t>
            </a:r>
          </a:p>
        </p:txBody>
      </p:sp>
      <p:pic>
        <p:nvPicPr>
          <p:cNvPr id="4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6BF12C76-64F5-B80B-854F-7210A14BD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6" y="747890"/>
            <a:ext cx="6521263" cy="61261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FC3D7F-D2F4-6C8F-526C-56AA6C7AF9BE}"/>
              </a:ext>
            </a:extLst>
          </p:cNvPr>
          <p:cNvSpPr/>
          <p:nvPr/>
        </p:nvSpPr>
        <p:spPr>
          <a:xfrm>
            <a:off x="-16041" y="-16042"/>
            <a:ext cx="12224084" cy="7218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7FF97-C6BE-8F43-E5EF-E1A170C5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36" y="-3178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Future predictions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BE734-9A0F-AC2C-5401-9E8B277F71DA}"/>
              </a:ext>
            </a:extLst>
          </p:cNvPr>
          <p:cNvSpPr/>
          <p:nvPr/>
        </p:nvSpPr>
        <p:spPr>
          <a:xfrm>
            <a:off x="-16041" y="-16042"/>
            <a:ext cx="12224084" cy="7218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641FB3-F122-168C-2DEB-327CEE95BFFF}"/>
              </a:ext>
            </a:extLst>
          </p:cNvPr>
          <p:cNvSpPr txBox="1">
            <a:spLocks/>
          </p:cNvSpPr>
          <p:nvPr/>
        </p:nvSpPr>
        <p:spPr>
          <a:xfrm>
            <a:off x="132348" y="-291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Future emissions</a:t>
            </a:r>
          </a:p>
        </p:txBody>
      </p: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E9B53BE8-3628-B4FC-2DC5-A7D959324744}"/>
              </a:ext>
            </a:extLst>
          </p:cNvPr>
          <p:cNvSpPr/>
          <p:nvPr/>
        </p:nvSpPr>
        <p:spPr>
          <a:xfrm>
            <a:off x="10967038" y="146179"/>
            <a:ext cx="944225" cy="379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82C7D5-8849-B2EF-E8C6-76A49BFF2098}"/>
              </a:ext>
            </a:extLst>
          </p:cNvPr>
          <p:cNvSpPr txBox="1"/>
          <p:nvPr/>
        </p:nvSpPr>
        <p:spPr>
          <a:xfrm>
            <a:off x="11080611" y="151361"/>
            <a:ext cx="97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4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10710</TotalTime>
  <Words>649</Words>
  <Application>Microsoft Office PowerPoint</Application>
  <PresentationFormat>Widescreen</PresentationFormat>
  <Paragraphs>128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Tahoma</vt:lpstr>
      <vt:lpstr>Office Theme</vt:lpstr>
      <vt:lpstr>Unreported VOC emissions from road transport including from electric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Emission factors</vt:lpstr>
      <vt:lpstr>Discrepancy between measured and COPERT for ethanol and methanol agrees very well with scaled industry sales statistics for screenwash </vt:lpstr>
      <vt:lpstr>Future predictions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Unreported VOC emissions from road transport including from electric vehicles</dc:title>
  <dc:creator>Samuel Cliff</dc:creator>
  <cp:lastModifiedBy>Samuel Cliff</cp:lastModifiedBy>
  <cp:revision>10</cp:revision>
  <dcterms:created xsi:type="dcterms:W3CDTF">2023-04-10T09:40:33Z</dcterms:created>
  <dcterms:modified xsi:type="dcterms:W3CDTF">2023-04-21T15:03:50Z</dcterms:modified>
</cp:coreProperties>
</file>