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960" r:id="rId4"/>
    <p:sldId id="893" r:id="rId5"/>
    <p:sldId id="1062" r:id="rId7"/>
    <p:sldId id="1609" r:id="rId8"/>
    <p:sldId id="1610" r:id="rId9"/>
    <p:sldId id="1561" r:id="rId10"/>
    <p:sldId id="1562" r:id="rId11"/>
    <p:sldId id="1499" r:id="rId12"/>
    <p:sldId id="1500" r:id="rId13"/>
    <p:sldId id="1449" r:id="rId14"/>
    <p:sldId id="1426" r:id="rId15"/>
    <p:sldId id="1410" r:id="rId16"/>
    <p:sldId id="1408" r:id="rId17"/>
    <p:sldId id="1409" r:id="rId18"/>
    <p:sldId id="1635" r:id="rId19"/>
    <p:sldId id="1450" r:id="rId20"/>
    <p:sldId id="1501" r:id="rId21"/>
    <p:sldId id="1503" r:id="rId22"/>
    <p:sldId id="1506" r:id="rId23"/>
    <p:sldId id="1411" r:id="rId24"/>
    <p:sldId id="1402" r:id="rId25"/>
    <p:sldId id="1403" r:id="rId26"/>
    <p:sldId id="1404" r:id="rId27"/>
    <p:sldId id="1557" r:id="rId28"/>
    <p:sldId id="1558" r:id="rId29"/>
    <p:sldId id="1634" r:id="rId30"/>
    <p:sldId id="279" r:id="rId31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9D7"/>
    <a:srgbClr val="003300"/>
    <a:srgbClr val="25F00A"/>
    <a:srgbClr val="B3F939"/>
    <a:srgbClr val="63FF34"/>
    <a:srgbClr val="33CCFF"/>
    <a:srgbClr val="66FFFF"/>
    <a:srgbClr val="99CCFF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60"/>
      </p:cViewPr>
      <p:guideLst>
        <p:guide orient="horz" pos="1888"/>
        <p:guide pos="27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14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9DCB8E-3A12-4360-A20F-8E53B1A104C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34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E9D80D-1CF6-4C88-9FA1-510CB795F559}" type="slidenum">
              <a:rPr kumimoji="0" lang="zh-CN" altLang="en-US" sz="1200" b="0" i="0" u="none" strike="noStrike" kern="1200" cap="none" spc="0" normalizeH="0" baseline="0" noProof="1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697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r>
              <a:rPr lang="zh-CN" altLang="en-US" b="1">
                <a:solidFill>
                  <a:srgbClr val="1D41D5"/>
                </a:solidFill>
                <a:latin typeface="Times New Roman" panose="02020603050405020304" pitchFamily="18" charset="0"/>
              </a:rPr>
              <a:t>我们的工作很可能为这一国际难题的解决带来新的突破口！</a:t>
            </a:r>
            <a:endParaRPr lang="zh-CN" altLang="en-US" b="1">
              <a:solidFill>
                <a:srgbClr val="1D41D5"/>
              </a:solidFill>
              <a:latin typeface="Times New Roman" panose="02020603050405020304" pitchFamily="18" charset="0"/>
            </a:endParaRPr>
          </a:p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LIDEtoME\TP模板\新建文件夹 (16)\b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479425" y="2052638"/>
            <a:ext cx="5395913" cy="7096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474663" y="2767013"/>
            <a:ext cx="5391150" cy="547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kern="1200">
                <a:solidFill>
                  <a:schemeClr val="tx2"/>
                </a:solidFill>
              </a:defRPr>
            </a:lvl1pPr>
            <a:lvl2pPr marL="0" lvl="1" indent="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96C8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solidFill>
                  <a:srgbClr val="ABABA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en-US" altLang="en-US" strike="noStrike" noProof="1" dirty="0">
              <a:solidFill>
                <a:srgbClr val="ABABA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D:\SLIDEtoME\TP模板\新建文件夹 (16)\bg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ABABAB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ABABAB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ABABAB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E06438C-47EA-4E77-824B-28105DC679EB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ABABAB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1032" name="任意多边形 10"/>
          <p:cNvSpPr>
            <a:spLocks noChangeArrowheads="1"/>
          </p:cNvSpPr>
          <p:nvPr/>
        </p:nvSpPr>
        <p:spPr bwMode="auto">
          <a:xfrm rot="-384470">
            <a:off x="5432425" y="4816475"/>
            <a:ext cx="3763963" cy="1700213"/>
          </a:xfrm>
          <a:custGeom>
            <a:avLst/>
            <a:gdLst>
              <a:gd name="T0" fmla="*/ 2473511 w 4275363"/>
              <a:gd name="T1" fmla="*/ 6141 h 2020487"/>
              <a:gd name="T2" fmla="*/ 4153692 w 4275363"/>
              <a:gd name="T3" fmla="*/ 707336 h 2020487"/>
              <a:gd name="T4" fmla="*/ 4275363 w 4275363"/>
              <a:gd name="T5" fmla="*/ 801230 h 2020487"/>
              <a:gd name="T6" fmla="*/ 4159750 w 4275363"/>
              <a:gd name="T7" fmla="*/ 1830676 h 2020487"/>
              <a:gd name="T8" fmla="*/ 4150691 w 4275363"/>
              <a:gd name="T9" fmla="*/ 1833548 h 2020487"/>
              <a:gd name="T10" fmla="*/ 2308131 w 4275363"/>
              <a:gd name="T11" fmla="*/ 2018119 h 2020487"/>
              <a:gd name="T12" fmla="*/ 1 w 4275363"/>
              <a:gd name="T13" fmla="*/ 1545449 h 2020487"/>
              <a:gd name="T14" fmla="*/ 2317615 w 4275363"/>
              <a:gd name="T15" fmla="*/ 492 h 2020487"/>
              <a:gd name="T16" fmla="*/ 2473511 w 4275363"/>
              <a:gd name="T17" fmla="*/ 6141 h 2020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75363" h="2020487">
                <a:moveTo>
                  <a:pt x="2473511" y="6141"/>
                </a:moveTo>
                <a:cubicBezTo>
                  <a:pt x="2966364" y="52725"/>
                  <a:pt x="3669800" y="358097"/>
                  <a:pt x="4153692" y="707336"/>
                </a:cubicBezTo>
                <a:lnTo>
                  <a:pt x="4275363" y="801230"/>
                </a:lnTo>
                <a:lnTo>
                  <a:pt x="4159750" y="1830676"/>
                </a:lnTo>
                <a:lnTo>
                  <a:pt x="4150691" y="1833548"/>
                </a:lnTo>
                <a:cubicBezTo>
                  <a:pt x="3610254" y="1982405"/>
                  <a:pt x="2797851" y="2003033"/>
                  <a:pt x="2308131" y="2018119"/>
                </a:cubicBezTo>
                <a:cubicBezTo>
                  <a:pt x="1524580" y="2042257"/>
                  <a:pt x="-1580" y="1881720"/>
                  <a:pt x="1" y="1545449"/>
                </a:cubicBezTo>
                <a:cubicBezTo>
                  <a:pt x="1582" y="1209178"/>
                  <a:pt x="1534064" y="24630"/>
                  <a:pt x="2317615" y="492"/>
                </a:cubicBezTo>
                <a:cubicBezTo>
                  <a:pt x="2366587" y="-1016"/>
                  <a:pt x="2418749" y="965"/>
                  <a:pt x="2473511" y="6141"/>
                </a:cubicBezTo>
                <a:close/>
              </a:path>
            </a:pathLst>
          </a:cu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98C125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8C125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"/>
        <a:defRPr sz="2000" kern="1200">
          <a:solidFill>
            <a:srgbClr val="96C829"/>
          </a:solidFill>
          <a:latin typeface="+mn-lt"/>
          <a:ea typeface="+mn-ea"/>
          <a:cs typeface="+mn-cs"/>
        </a:defRPr>
      </a:lvl1pPr>
      <a:lvl2pPr marL="357505" lvl="1" indent="-357505" algn="l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CBE6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tags" Target="../tags/tag25.xml"/><Relationship Id="rId4" Type="http://schemas.openxmlformats.org/officeDocument/2006/relationships/image" Target="../media/image21.png"/><Relationship Id="rId3" Type="http://schemas.openxmlformats.org/officeDocument/2006/relationships/tags" Target="../tags/tag24.xml"/><Relationship Id="rId2" Type="http://schemas.openxmlformats.org/officeDocument/2006/relationships/image" Target="../media/image20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27.png"/><Relationship Id="rId7" Type="http://schemas.openxmlformats.org/officeDocument/2006/relationships/tags" Target="../tags/tag32.xml"/><Relationship Id="rId6" Type="http://schemas.openxmlformats.org/officeDocument/2006/relationships/image" Target="../media/image26.png"/><Relationship Id="rId5" Type="http://schemas.openxmlformats.org/officeDocument/2006/relationships/tags" Target="../tags/tag31.xml"/><Relationship Id="rId4" Type="http://schemas.openxmlformats.org/officeDocument/2006/relationships/image" Target="../media/image25.png"/><Relationship Id="rId3" Type="http://schemas.openxmlformats.org/officeDocument/2006/relationships/tags" Target="../tags/tag30.xml"/><Relationship Id="rId27" Type="http://schemas.openxmlformats.org/officeDocument/2006/relationships/slideLayout" Target="../slideLayouts/slideLayout13.xml"/><Relationship Id="rId26" Type="http://schemas.openxmlformats.org/officeDocument/2006/relationships/image" Target="../media/image35.png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image" Target="../media/image34.png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image" Target="../media/image24.png"/><Relationship Id="rId19" Type="http://schemas.openxmlformats.org/officeDocument/2006/relationships/image" Target="../media/image33.png"/><Relationship Id="rId18" Type="http://schemas.openxmlformats.org/officeDocument/2006/relationships/image" Target="../media/image32.png"/><Relationship Id="rId17" Type="http://schemas.openxmlformats.org/officeDocument/2006/relationships/tags" Target="../tags/tag37.xml"/><Relationship Id="rId16" Type="http://schemas.openxmlformats.org/officeDocument/2006/relationships/image" Target="../media/image31.png"/><Relationship Id="rId15" Type="http://schemas.openxmlformats.org/officeDocument/2006/relationships/tags" Target="../tags/tag36.xml"/><Relationship Id="rId14" Type="http://schemas.openxmlformats.org/officeDocument/2006/relationships/image" Target="../media/image30.png"/><Relationship Id="rId13" Type="http://schemas.openxmlformats.org/officeDocument/2006/relationships/tags" Target="../tags/tag35.xml"/><Relationship Id="rId12" Type="http://schemas.openxmlformats.org/officeDocument/2006/relationships/image" Target="../media/image29.png"/><Relationship Id="rId11" Type="http://schemas.openxmlformats.org/officeDocument/2006/relationships/tags" Target="../tags/tag34.xml"/><Relationship Id="rId10" Type="http://schemas.openxmlformats.org/officeDocument/2006/relationships/image" Target="../media/image28.png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tags" Target="../tags/tag47.xml"/><Relationship Id="rId7" Type="http://schemas.openxmlformats.org/officeDocument/2006/relationships/image" Target="../media/image38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37.png"/><Relationship Id="rId3" Type="http://schemas.openxmlformats.org/officeDocument/2006/relationships/tags" Target="../tags/tag44.xml"/><Relationship Id="rId22" Type="http://schemas.openxmlformats.org/officeDocument/2006/relationships/slideLayout" Target="../slideLayouts/slideLayout13.xml"/><Relationship Id="rId21" Type="http://schemas.openxmlformats.org/officeDocument/2006/relationships/image" Target="../media/image44.png"/><Relationship Id="rId20" Type="http://schemas.openxmlformats.org/officeDocument/2006/relationships/tags" Target="../tags/tag54.xml"/><Relationship Id="rId2" Type="http://schemas.openxmlformats.org/officeDocument/2006/relationships/image" Target="../media/image36.png"/><Relationship Id="rId19" Type="http://schemas.openxmlformats.org/officeDocument/2006/relationships/image" Target="../media/image43.png"/><Relationship Id="rId18" Type="http://schemas.openxmlformats.org/officeDocument/2006/relationships/tags" Target="../tags/tag53.xml"/><Relationship Id="rId17" Type="http://schemas.openxmlformats.org/officeDocument/2006/relationships/image" Target="../media/image42.png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image" Target="../media/image41.png"/><Relationship Id="rId12" Type="http://schemas.openxmlformats.org/officeDocument/2006/relationships/tags" Target="../tags/tag49.xml"/><Relationship Id="rId11" Type="http://schemas.openxmlformats.org/officeDocument/2006/relationships/image" Target="../media/image40.png"/><Relationship Id="rId10" Type="http://schemas.openxmlformats.org/officeDocument/2006/relationships/tags" Target="../tags/tag48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../media/image48.png"/><Relationship Id="rId7" Type="http://schemas.openxmlformats.org/officeDocument/2006/relationships/tags" Target="../tags/tag58.xml"/><Relationship Id="rId6" Type="http://schemas.openxmlformats.org/officeDocument/2006/relationships/image" Target="../media/image47.png"/><Relationship Id="rId5" Type="http://schemas.openxmlformats.org/officeDocument/2006/relationships/tags" Target="../tags/tag57.xml"/><Relationship Id="rId4" Type="http://schemas.openxmlformats.org/officeDocument/2006/relationships/image" Target="../media/image46.png"/><Relationship Id="rId3" Type="http://schemas.openxmlformats.org/officeDocument/2006/relationships/tags" Target="../tags/tag56.xml"/><Relationship Id="rId26" Type="http://schemas.openxmlformats.org/officeDocument/2006/relationships/slideLayout" Target="../slideLayouts/slideLayout13.xml"/><Relationship Id="rId25" Type="http://schemas.openxmlformats.org/officeDocument/2006/relationships/image" Target="../media/image56.png"/><Relationship Id="rId24" Type="http://schemas.openxmlformats.org/officeDocument/2006/relationships/tags" Target="../tags/tag67.xml"/><Relationship Id="rId23" Type="http://schemas.openxmlformats.org/officeDocument/2006/relationships/image" Target="../media/image55.png"/><Relationship Id="rId22" Type="http://schemas.openxmlformats.org/officeDocument/2006/relationships/tags" Target="../tags/tag66.xml"/><Relationship Id="rId21" Type="http://schemas.openxmlformats.org/officeDocument/2006/relationships/tags" Target="../tags/tag65.xml"/><Relationship Id="rId20" Type="http://schemas.openxmlformats.org/officeDocument/2006/relationships/image" Target="../media/image54.png"/><Relationship Id="rId2" Type="http://schemas.openxmlformats.org/officeDocument/2006/relationships/image" Target="../media/image45.png"/><Relationship Id="rId19" Type="http://schemas.openxmlformats.org/officeDocument/2006/relationships/tags" Target="../tags/tag64.xml"/><Relationship Id="rId18" Type="http://schemas.openxmlformats.org/officeDocument/2006/relationships/image" Target="../media/image53.png"/><Relationship Id="rId17" Type="http://schemas.openxmlformats.org/officeDocument/2006/relationships/tags" Target="../tags/tag63.xml"/><Relationship Id="rId16" Type="http://schemas.openxmlformats.org/officeDocument/2006/relationships/image" Target="../media/image52.png"/><Relationship Id="rId15" Type="http://schemas.openxmlformats.org/officeDocument/2006/relationships/tags" Target="../tags/tag62.xml"/><Relationship Id="rId14" Type="http://schemas.openxmlformats.org/officeDocument/2006/relationships/image" Target="../media/image51.png"/><Relationship Id="rId13" Type="http://schemas.openxmlformats.org/officeDocument/2006/relationships/tags" Target="../tags/tag61.xml"/><Relationship Id="rId12" Type="http://schemas.openxmlformats.org/officeDocument/2006/relationships/image" Target="../media/image50.png"/><Relationship Id="rId11" Type="http://schemas.openxmlformats.org/officeDocument/2006/relationships/tags" Target="../tags/tag60.xml"/><Relationship Id="rId10" Type="http://schemas.openxmlformats.org/officeDocument/2006/relationships/image" Target="../media/image49.png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6" Type="http://schemas.openxmlformats.org/officeDocument/2006/relationships/tags" Target="../tags/tag71.xml"/><Relationship Id="rId5" Type="http://schemas.openxmlformats.org/officeDocument/2006/relationships/image" Target="../media/image58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57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61.png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image" Target="../media/image66.png"/><Relationship Id="rId5" Type="http://schemas.openxmlformats.org/officeDocument/2006/relationships/tags" Target="../tags/tag76.xml"/><Relationship Id="rId4" Type="http://schemas.openxmlformats.org/officeDocument/2006/relationships/image" Target="../media/image65.png"/><Relationship Id="rId3" Type="http://schemas.openxmlformats.org/officeDocument/2006/relationships/tags" Target="../tags/tag75.xml"/><Relationship Id="rId2" Type="http://schemas.openxmlformats.org/officeDocument/2006/relationships/image" Target="../media/image64.pn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67.png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70.png"/><Relationship Id="rId7" Type="http://schemas.openxmlformats.org/officeDocument/2006/relationships/tags" Target="../tags/tag87.xml"/><Relationship Id="rId6" Type="http://schemas.openxmlformats.org/officeDocument/2006/relationships/image" Target="../media/image69.png"/><Relationship Id="rId5" Type="http://schemas.openxmlformats.org/officeDocument/2006/relationships/tags" Target="../tags/tag86.xml"/><Relationship Id="rId4" Type="http://schemas.openxmlformats.org/officeDocument/2006/relationships/image" Target="../media/image46.png"/><Relationship Id="rId3" Type="http://schemas.openxmlformats.org/officeDocument/2006/relationships/tags" Target="../tags/tag85.xml"/><Relationship Id="rId2" Type="http://schemas.openxmlformats.org/officeDocument/2006/relationships/image" Target="../media/image68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73.png"/><Relationship Id="rId12" Type="http://schemas.openxmlformats.org/officeDocument/2006/relationships/image" Target="../media/image72.png"/><Relationship Id="rId11" Type="http://schemas.openxmlformats.org/officeDocument/2006/relationships/tags" Target="../tags/tag89.xml"/><Relationship Id="rId10" Type="http://schemas.openxmlformats.org/officeDocument/2006/relationships/image" Target="../media/image71.png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../media/image77.png"/><Relationship Id="rId7" Type="http://schemas.openxmlformats.org/officeDocument/2006/relationships/tags" Target="../tags/tag93.xml"/><Relationship Id="rId6" Type="http://schemas.openxmlformats.org/officeDocument/2006/relationships/image" Target="../media/image76.png"/><Relationship Id="rId5" Type="http://schemas.openxmlformats.org/officeDocument/2006/relationships/tags" Target="../tags/tag92.xml"/><Relationship Id="rId4" Type="http://schemas.openxmlformats.org/officeDocument/2006/relationships/image" Target="../media/image75.png"/><Relationship Id="rId33" Type="http://schemas.openxmlformats.org/officeDocument/2006/relationships/notesSlide" Target="../notesSlides/notesSlide3.xml"/><Relationship Id="rId32" Type="http://schemas.openxmlformats.org/officeDocument/2006/relationships/slideLayout" Target="../slideLayouts/slideLayout13.xml"/><Relationship Id="rId31" Type="http://schemas.openxmlformats.org/officeDocument/2006/relationships/tags" Target="../tags/tag107.xml"/><Relationship Id="rId30" Type="http://schemas.openxmlformats.org/officeDocument/2006/relationships/tags" Target="../tags/tag106.xml"/><Relationship Id="rId3" Type="http://schemas.openxmlformats.org/officeDocument/2006/relationships/tags" Target="../tags/tag91.xml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image" Target="../media/image47.png"/><Relationship Id="rId26" Type="http://schemas.openxmlformats.org/officeDocument/2006/relationships/tags" Target="../tags/tag103.xml"/><Relationship Id="rId25" Type="http://schemas.openxmlformats.org/officeDocument/2006/relationships/image" Target="../media/image85.png"/><Relationship Id="rId24" Type="http://schemas.openxmlformats.org/officeDocument/2006/relationships/tags" Target="../tags/tag102.xml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image" Target="../media/image84.png"/><Relationship Id="rId20" Type="http://schemas.openxmlformats.org/officeDocument/2006/relationships/image" Target="../media/image83.png"/><Relationship Id="rId2" Type="http://schemas.openxmlformats.org/officeDocument/2006/relationships/image" Target="../media/image74.png"/><Relationship Id="rId19" Type="http://schemas.openxmlformats.org/officeDocument/2006/relationships/tags" Target="../tags/tag99.xml"/><Relationship Id="rId18" Type="http://schemas.openxmlformats.org/officeDocument/2006/relationships/image" Target="../media/image82.png"/><Relationship Id="rId17" Type="http://schemas.openxmlformats.org/officeDocument/2006/relationships/tags" Target="../tags/tag98.xml"/><Relationship Id="rId16" Type="http://schemas.openxmlformats.org/officeDocument/2006/relationships/image" Target="../media/image81.png"/><Relationship Id="rId15" Type="http://schemas.openxmlformats.org/officeDocument/2006/relationships/tags" Target="../tags/tag97.xml"/><Relationship Id="rId14" Type="http://schemas.openxmlformats.org/officeDocument/2006/relationships/image" Target="../media/image80.png"/><Relationship Id="rId13" Type="http://schemas.openxmlformats.org/officeDocument/2006/relationships/tags" Target="../tags/tag96.xml"/><Relationship Id="rId12" Type="http://schemas.openxmlformats.org/officeDocument/2006/relationships/image" Target="../media/image79.png"/><Relationship Id="rId11" Type="http://schemas.openxmlformats.org/officeDocument/2006/relationships/tags" Target="../tags/tag95.xml"/><Relationship Id="rId10" Type="http://schemas.openxmlformats.org/officeDocument/2006/relationships/image" Target="../media/image78.png"/><Relationship Id="rId1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tags" Target="../tags/tag111.xml"/><Relationship Id="rId6" Type="http://schemas.openxmlformats.org/officeDocument/2006/relationships/image" Target="../media/image88.png"/><Relationship Id="rId5" Type="http://schemas.openxmlformats.org/officeDocument/2006/relationships/tags" Target="../tags/tag110.xml"/><Relationship Id="rId4" Type="http://schemas.openxmlformats.org/officeDocument/2006/relationships/image" Target="../media/image87.png"/><Relationship Id="rId3" Type="http://schemas.openxmlformats.org/officeDocument/2006/relationships/tags" Target="../tags/tag109.xml"/><Relationship Id="rId2" Type="http://schemas.openxmlformats.org/officeDocument/2006/relationships/image" Target="../media/image86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91.png"/><Relationship Id="rId1" Type="http://schemas.openxmlformats.org/officeDocument/2006/relationships/tags" Target="../tags/tag10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../media/image95.png"/><Relationship Id="rId7" Type="http://schemas.openxmlformats.org/officeDocument/2006/relationships/tags" Target="../tags/tag115.xml"/><Relationship Id="rId6" Type="http://schemas.openxmlformats.org/officeDocument/2006/relationships/image" Target="../media/image94.png"/><Relationship Id="rId5" Type="http://schemas.openxmlformats.org/officeDocument/2006/relationships/tags" Target="../tags/tag114.xml"/><Relationship Id="rId4" Type="http://schemas.openxmlformats.org/officeDocument/2006/relationships/image" Target="../media/image93.png"/><Relationship Id="rId3" Type="http://schemas.openxmlformats.org/officeDocument/2006/relationships/tags" Target="../tags/tag113.xml"/><Relationship Id="rId2" Type="http://schemas.openxmlformats.org/officeDocument/2006/relationships/image" Target="../media/image92.png"/><Relationship Id="rId16" Type="http://schemas.openxmlformats.org/officeDocument/2006/relationships/slideLayout" Target="../slideLayouts/slideLayout13.xml"/><Relationship Id="rId15" Type="http://schemas.openxmlformats.org/officeDocument/2006/relationships/image" Target="../media/image98.png"/><Relationship Id="rId14" Type="http://schemas.openxmlformats.org/officeDocument/2006/relationships/tags" Target="../tags/tag119.xml"/><Relationship Id="rId13" Type="http://schemas.openxmlformats.org/officeDocument/2006/relationships/image" Target="../media/image97.png"/><Relationship Id="rId12" Type="http://schemas.openxmlformats.org/officeDocument/2006/relationships/tags" Target="../tags/tag118.xml"/><Relationship Id="rId11" Type="http://schemas.openxmlformats.org/officeDocument/2006/relationships/image" Target="../media/image96.png"/><Relationship Id="rId10" Type="http://schemas.openxmlformats.org/officeDocument/2006/relationships/tags" Target="../tags/tag117.xml"/><Relationship Id="rId1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../media/image97.png"/><Relationship Id="rId7" Type="http://schemas.openxmlformats.org/officeDocument/2006/relationships/tags" Target="../tags/tag123.xml"/><Relationship Id="rId6" Type="http://schemas.openxmlformats.org/officeDocument/2006/relationships/image" Target="../media/image96.png"/><Relationship Id="rId5" Type="http://schemas.openxmlformats.org/officeDocument/2006/relationships/tags" Target="../tags/tag122.xml"/><Relationship Id="rId4" Type="http://schemas.openxmlformats.org/officeDocument/2006/relationships/image" Target="../media/image100.png"/><Relationship Id="rId3" Type="http://schemas.openxmlformats.org/officeDocument/2006/relationships/tags" Target="../tags/tag121.xml"/><Relationship Id="rId2" Type="http://schemas.openxmlformats.org/officeDocument/2006/relationships/image" Target="../media/image99.png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25.xml"/><Relationship Id="rId10" Type="http://schemas.openxmlformats.org/officeDocument/2006/relationships/image" Target="../media/image98.png"/><Relationship Id="rId1" Type="http://schemas.openxmlformats.org/officeDocument/2006/relationships/tags" Target="../tags/tag12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../media/image104.png"/><Relationship Id="rId7" Type="http://schemas.openxmlformats.org/officeDocument/2006/relationships/tags" Target="../tags/tag129.xml"/><Relationship Id="rId6" Type="http://schemas.openxmlformats.org/officeDocument/2006/relationships/image" Target="../media/image103.png"/><Relationship Id="rId5" Type="http://schemas.openxmlformats.org/officeDocument/2006/relationships/tags" Target="../tags/tag128.xml"/><Relationship Id="rId4" Type="http://schemas.openxmlformats.org/officeDocument/2006/relationships/image" Target="../media/image102.png"/><Relationship Id="rId3" Type="http://schemas.openxmlformats.org/officeDocument/2006/relationships/tags" Target="../tags/tag127.xml"/><Relationship Id="rId26" Type="http://schemas.openxmlformats.org/officeDocument/2006/relationships/slideLayout" Target="../slideLayouts/slideLayout13.xml"/><Relationship Id="rId25" Type="http://schemas.openxmlformats.org/officeDocument/2006/relationships/image" Target="../media/image112.png"/><Relationship Id="rId24" Type="http://schemas.openxmlformats.org/officeDocument/2006/relationships/tags" Target="../tags/tag137.xml"/><Relationship Id="rId23" Type="http://schemas.openxmlformats.org/officeDocument/2006/relationships/image" Target="../media/image111.png"/><Relationship Id="rId22" Type="http://schemas.openxmlformats.org/officeDocument/2006/relationships/tags" Target="../tags/tag136.xml"/><Relationship Id="rId21" Type="http://schemas.openxmlformats.org/officeDocument/2006/relationships/image" Target="../media/image110.png"/><Relationship Id="rId20" Type="http://schemas.openxmlformats.org/officeDocument/2006/relationships/tags" Target="../tags/tag135.xml"/><Relationship Id="rId2" Type="http://schemas.openxmlformats.org/officeDocument/2006/relationships/image" Target="../media/image101.png"/><Relationship Id="rId19" Type="http://schemas.openxmlformats.org/officeDocument/2006/relationships/image" Target="../media/image109.png"/><Relationship Id="rId18" Type="http://schemas.openxmlformats.org/officeDocument/2006/relationships/tags" Target="../tags/tag134.xml"/><Relationship Id="rId17" Type="http://schemas.openxmlformats.org/officeDocument/2006/relationships/image" Target="../media/image108.jpeg"/><Relationship Id="rId16" Type="http://schemas.openxmlformats.org/officeDocument/2006/relationships/tags" Target="../tags/tag133.xml"/><Relationship Id="rId15" Type="http://schemas.openxmlformats.org/officeDocument/2006/relationships/image" Target="../media/image107.png"/><Relationship Id="rId14" Type="http://schemas.openxmlformats.org/officeDocument/2006/relationships/tags" Target="../tags/tag132.xml"/><Relationship Id="rId13" Type="http://schemas.openxmlformats.org/officeDocument/2006/relationships/image" Target="../media/image106.png"/><Relationship Id="rId12" Type="http://schemas.openxmlformats.org/officeDocument/2006/relationships/image" Target="../media/image55.png"/><Relationship Id="rId11" Type="http://schemas.openxmlformats.org/officeDocument/2006/relationships/tags" Target="../tags/tag131.xml"/><Relationship Id="rId10" Type="http://schemas.openxmlformats.org/officeDocument/2006/relationships/image" Target="../media/image105.png"/><Relationship Id="rId1" Type="http://schemas.openxmlformats.org/officeDocument/2006/relationships/tags" Target="../tags/tag126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4.png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image" Target="../media/image113.png"/><Relationship Id="rId1" Type="http://schemas.openxmlformats.org/officeDocument/2006/relationships/tags" Target="../tags/tag1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tags" Target="../tags/tag8.xml"/><Relationship Id="rId4" Type="http://schemas.openxmlformats.org/officeDocument/2006/relationships/image" Target="../media/image7.png"/><Relationship Id="rId3" Type="http://schemas.openxmlformats.org/officeDocument/2006/relationships/tags" Target="../tags/tag7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tags" Target="../tags/tag13.xml"/><Relationship Id="rId4" Type="http://schemas.openxmlformats.org/officeDocument/2006/relationships/image" Target="../media/image14.png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tags" Target="../tags/tag17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1916430"/>
            <a:ext cx="8552180" cy="1031240"/>
          </a:xfrm>
          <a:prstGeom prst="rect">
            <a:avLst/>
          </a:prstGeom>
          <a:noFill/>
          <a:ln w="12700" cmpd="sng">
            <a:noFill/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1" smtClean="0">
                <a:ln>
                  <a:solidFill>
                    <a:srgbClr val="2B19D7"/>
                  </a:solidFill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Equatorial waves atop the Earth’s core and potential mechanism</a:t>
            </a:r>
            <a:endParaRPr kumimoji="0" lang="en-US" altLang="en-US" sz="2800" b="1" i="0" u="none" strike="noStrike" kern="1200" cap="none" spc="0" normalizeH="0" baseline="0" noProof="1" smtClean="0">
              <a:ln>
                <a:solidFill>
                  <a:srgbClr val="2B19D7"/>
                </a:solidFill>
              </a:ln>
              <a:solidFill>
                <a:srgbClr val="0033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1378" name="文本框 5"/>
          <p:cNvSpPr txBox="1"/>
          <p:nvPr/>
        </p:nvSpPr>
        <p:spPr>
          <a:xfrm>
            <a:off x="251460" y="3500120"/>
            <a:ext cx="8685213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Pengshuo Duan, </a:t>
            </a:r>
            <a:r>
              <a:rPr lang="en-US" altLang="zh-CN" sz="24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Chengli Huang &amp; Cancan Xu</a:t>
            </a:r>
            <a:endParaRPr lang="en-US" altLang="zh-CN" sz="24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24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CAS Key Laboratory of Planetary Sciences, Shanghai Astronomical Observatory, Chinese</a:t>
            </a:r>
            <a:endParaRPr lang="en-US" altLang="zh-CN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Academy of Sciences, Shanghai 200030, China </a:t>
            </a:r>
            <a:endParaRPr lang="en-US" altLang="zh-CN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E-mail: duanps@shao.ac.cn; clhuang@shao.ac.cn</a:t>
            </a:r>
            <a:endParaRPr lang="en-US" altLang="zh-CN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1379" name="文本框 6"/>
          <p:cNvSpPr txBox="1"/>
          <p:nvPr/>
        </p:nvSpPr>
        <p:spPr>
          <a:xfrm>
            <a:off x="2314575" y="6032500"/>
            <a:ext cx="4810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2023-04-27</a:t>
            </a:r>
            <a:endParaRPr lang="en-US" altLang="zh-CN" sz="24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2570" y="332105"/>
            <a:ext cx="8704580" cy="1006475"/>
          </a:xfrm>
          <a:prstGeom prst="rect">
            <a:avLst/>
          </a:prstGeom>
          <a:ln w="28575">
            <a:solidFill>
              <a:srgbClr val="2B19D7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23215" y="620395"/>
            <a:ext cx="5845810" cy="36830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1)  Fast quasi-geostrophic Magneto-Coriolis (MC) modes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90845" y="2132965"/>
            <a:ext cx="3594100" cy="7594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2095" y="1340485"/>
            <a:ext cx="5238750" cy="2049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5" y="3820160"/>
            <a:ext cx="5426075" cy="23215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31595" y="3356610"/>
            <a:ext cx="2586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(Gerick et al, 2020, GRL)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9840" y="6255385"/>
            <a:ext cx="35915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(Gillet et al, 2022, PNAS)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868670" y="4392930"/>
                <a:ext cx="2459990" cy="1327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/>
                <a:r>
                  <a:rPr lang="en-US" altLang="zh-CN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7.16yr  period magnetic waves propagating weastward  (Latitude within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±</m:t>
                    </m:r>
                    <m:r>
                      <a:rPr lang="en-US" altLang="zh-CN" sz="1400" b="1" i="1">
                        <a:latin typeface="Cambria Math" panose="02040503050406030204" charset="0"/>
                        <a:cs typeface="Cambria Math" panose="02040503050406030204" charset="0"/>
                      </a:rPr>
                      <m:t>𝟏𝟎</m:t>
                    </m:r>
                    <m:r>
                      <a:rPr lang="en-US" altLang="zh-CN" sz="14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altLang="zh-CN" sz="14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US" altLang="zh-CN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were interpreted as the signatures of MC modes </a:t>
                </a:r>
                <a:endPara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670" y="4392930"/>
                <a:ext cx="2459990" cy="1327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27025" y="278130"/>
            <a:ext cx="7124065" cy="36830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2)  Equatorially trapped magnetic-Archimedes-Coriolis (eMAC) waves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270" y="980440"/>
            <a:ext cx="8542020" cy="645160"/>
          </a:xfrm>
          <a:prstGeom prst="rect">
            <a:avLst/>
          </a:prstGeom>
          <a:noFill/>
          <a:ln w="19050">
            <a:solidFill>
              <a:srgbClr val="2B19D7"/>
            </a:solidFill>
          </a:ln>
        </p:spPr>
        <p:txBody>
          <a:bodyPr wrap="square" rtlCol="0" anchor="t">
            <a:spAutoFit/>
          </a:bodyPr>
          <a:p>
            <a:pPr algn="just"/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eMAC wave meschanism (Buffett and Matsui, 2019, GJI) may explain t</a:t>
            </a: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origin of the ~8.6yr  magnetic waves propagating eastward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-Durá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et al, 2020, GRL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1460" y="2274570"/>
            <a:ext cx="6515100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eMAC wave theory has some issues need to be clarified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51460" y="2703830"/>
            <a:ext cx="8253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latitude range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eMAC wave model 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can own the enough accuracy to describe the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low-latitude waves is unclear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2. What are t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detailed physical factors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which can determine the related physical properties 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(e.g., the </a:t>
            </a:r>
            <a:r>
              <a:rPr lang="zh-CN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equatorial confinement and latitudinal distribution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law</a:t>
            </a:r>
            <a:r>
              <a:rPr lang="zh-CN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damping rate, eigen-period </a:t>
            </a:r>
            <a:r>
              <a:rPr lang="zh-CN" altLang="en-US" sz="1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propagating speed, perturbed magnetic field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The systematically analytical expressions have not been given. 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395605" y="5084445"/>
            <a:ext cx="8315960" cy="922020"/>
          </a:xfrm>
          <a:prstGeom prst="rect">
            <a:avLst/>
          </a:prstGeom>
          <a:noFill/>
          <a:ln w="25400">
            <a:solidFill>
              <a:srgbClr val="2B19D7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B3F939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Duan, P. S., Huang, C. L., &amp;</a:t>
            </a:r>
            <a:r>
              <a:rPr lang="en-US" altLang="zh-CN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zh-CN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C.C.</a:t>
            </a:r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altLang="zh-CN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8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 the model of equatorial Magnetic-Archimedes-Coriolis waves propagating at Earth</a:t>
            </a:r>
            <a:r>
              <a:rPr lang="en-US" altLang="zh-CN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 core surface and the potential implications</a:t>
            </a:r>
            <a:r>
              <a:rPr lang="zh-CN" altLang="en-US" sz="18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J. Geophys. Res: Solid Earth.  https://doi.org/10.1029/2022JB025199</a:t>
            </a:r>
            <a:endParaRPr lang="zh-CN" altLang="en-US" sz="180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91610" y="404495"/>
            <a:ext cx="4008755" cy="808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4300" y="1124585"/>
            <a:ext cx="3425190" cy="613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10" y="1628775"/>
            <a:ext cx="1258570" cy="683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96055" y="2204720"/>
            <a:ext cx="1767840" cy="615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r="2891" b="-3236"/>
          <a:stretch>
            <a:fillRect/>
          </a:stretch>
        </p:blipFill>
        <p:spPr>
          <a:xfrm>
            <a:off x="2700020" y="3083560"/>
            <a:ext cx="926465" cy="5213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03985" y="4004945"/>
            <a:ext cx="4797425" cy="824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211955" y="2945765"/>
            <a:ext cx="4037965" cy="1005840"/>
          </a:xfrm>
          <a:prstGeom prst="rect">
            <a:avLst/>
          </a:prstGeom>
        </p:spPr>
      </p:pic>
      <p:sp>
        <p:nvSpPr>
          <p:cNvPr id="2" name="右大括号 1"/>
          <p:cNvSpPr/>
          <p:nvPr/>
        </p:nvSpPr>
        <p:spPr>
          <a:xfrm>
            <a:off x="8090535" y="404495"/>
            <a:ext cx="180975" cy="2360930"/>
          </a:xfrm>
          <a:prstGeom prst="rightBrace">
            <a:avLst/>
          </a:prstGeom>
          <a:ln w="19050"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上下箭头 2"/>
          <p:cNvSpPr/>
          <p:nvPr/>
        </p:nvSpPr>
        <p:spPr>
          <a:xfrm>
            <a:off x="3204210" y="3606165"/>
            <a:ext cx="245110" cy="535940"/>
          </a:xfrm>
          <a:prstGeom prst="upDownArrow">
            <a:avLst/>
          </a:prstGeom>
          <a:solidFill>
            <a:srgbClr val="63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8655" y="528955"/>
            <a:ext cx="2800985" cy="21793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2620" y="2632075"/>
            <a:ext cx="3137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stratification</a:t>
            </a:r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at the core surface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(Schematic illustration)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111250" y="5229225"/>
            <a:ext cx="6078220" cy="1460500"/>
          </a:xfrm>
          <a:prstGeom prst="rect">
            <a:avLst/>
          </a:prstGeom>
          <a:ln w="28575" cmpd="sng">
            <a:solidFill>
              <a:srgbClr val="2B19D7"/>
            </a:solidFill>
            <a:prstDash val="solid"/>
          </a:ln>
        </p:spPr>
      </p:pic>
      <p:sp>
        <p:nvSpPr>
          <p:cNvPr id="12" name="下箭头 11"/>
          <p:cNvSpPr/>
          <p:nvPr/>
        </p:nvSpPr>
        <p:spPr>
          <a:xfrm>
            <a:off x="4068445" y="4725035"/>
            <a:ext cx="360045" cy="492760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7172325" y="1226820"/>
                <a:ext cx="979805" cy="30797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𝛻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zh-CN" sz="1600"/>
                  <a:t>=0)</a:t>
                </a:r>
                <a:endParaRPr lang="en-US" altLang="zh-CN" sz="160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1226820"/>
                <a:ext cx="979805" cy="3079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弧形箭头 14"/>
          <p:cNvSpPr/>
          <p:nvPr/>
        </p:nvSpPr>
        <p:spPr>
          <a:xfrm rot="360000">
            <a:off x="8164195" y="2099945"/>
            <a:ext cx="360045" cy="1440180"/>
          </a:xfrm>
          <a:prstGeom prst="curvedLeftArrow">
            <a:avLst/>
          </a:prstGeom>
          <a:solidFill>
            <a:srgbClr val="B3F939"/>
          </a:solidFill>
          <a:ln>
            <a:solidFill>
              <a:srgbClr val="B3F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左箭头 18"/>
          <p:cNvSpPr/>
          <p:nvPr/>
        </p:nvSpPr>
        <p:spPr>
          <a:xfrm>
            <a:off x="3780155" y="3284855"/>
            <a:ext cx="60071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43940" y="3213100"/>
            <a:ext cx="1829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</a:t>
            </a:r>
            <a:endParaRPr lang="en-US" altLang="zh-C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3708400" y="620395"/>
            <a:ext cx="360045" cy="2016760"/>
          </a:xfrm>
          <a:prstGeom prst="leftBrace">
            <a:avLst/>
          </a:prstGeom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9070" y="116840"/>
            <a:ext cx="4244975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b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equatorial trapped MAC waves </a:t>
            </a:r>
            <a:endParaRPr lang="en-US" altLang="zh-CN" b="1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390005" y="4006215"/>
                <a:ext cx="1151890" cy="28829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𝜃</m:t>
                      </m:r>
                    </m:oMath>
                  </m:oMathPara>
                </a14:m>
                <a:endParaRPr lang="zh-CN" altLang="en-US" sz="140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6390005" y="4006215"/>
                <a:ext cx="1151890" cy="28829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7305040" y="3957320"/>
            <a:ext cx="15532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(    is co-latitude)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7229475" y="3991610"/>
                <a:ext cx="654050" cy="28448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𝜃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7229475" y="3991610"/>
                <a:ext cx="654050" cy="28448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/>
          <p:nvPr/>
        </p:nvCxnSpPr>
        <p:spPr>
          <a:xfrm flipV="1">
            <a:off x="6732270" y="3716655"/>
            <a:ext cx="215900" cy="360045"/>
          </a:xfrm>
          <a:prstGeom prst="straightConnector1">
            <a:avLst/>
          </a:prstGeom>
          <a:ln>
            <a:solidFill>
              <a:srgbClr val="2B19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1595" y="549275"/>
            <a:ext cx="6122035" cy="63055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4145915" y="188595"/>
            <a:ext cx="360045" cy="501015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5740" y="1556385"/>
            <a:ext cx="5861050" cy="1066800"/>
          </a:xfrm>
          <a:prstGeom prst="rect">
            <a:avLst/>
          </a:prstGeom>
        </p:spPr>
      </p:pic>
      <p:sp>
        <p:nvSpPr>
          <p:cNvPr id="2" name="下箭头 1"/>
          <p:cNvSpPr/>
          <p:nvPr>
            <p:custDataLst>
              <p:tags r:id="rId5"/>
            </p:custDataLst>
          </p:nvPr>
        </p:nvSpPr>
        <p:spPr>
          <a:xfrm>
            <a:off x="4145915" y="1124585"/>
            <a:ext cx="360045" cy="501015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7317" r="49457"/>
          <a:stretch>
            <a:fillRect/>
          </a:stretch>
        </p:blipFill>
        <p:spPr>
          <a:xfrm>
            <a:off x="-108585" y="4149725"/>
            <a:ext cx="2808605" cy="579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560" y="4653915"/>
            <a:ext cx="2565400" cy="469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560" y="5085715"/>
            <a:ext cx="1111250" cy="52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131820" y="2479675"/>
            <a:ext cx="2605405" cy="2239010"/>
          </a:xfrm>
          <a:prstGeom prst="rect">
            <a:avLst/>
          </a:prstGeom>
          <a:ln w="12700">
            <a:solidFill>
              <a:srgbClr val="2B19D7"/>
            </a:solidFill>
            <a:prstDash val="lgDash"/>
          </a:ln>
        </p:spPr>
      </p:pic>
      <p:sp>
        <p:nvSpPr>
          <p:cNvPr id="12" name="右大括号 11"/>
          <p:cNvSpPr/>
          <p:nvPr>
            <p:custDataLst>
              <p:tags r:id="rId14"/>
            </p:custDataLst>
          </p:nvPr>
        </p:nvSpPr>
        <p:spPr>
          <a:xfrm>
            <a:off x="2725420" y="4258945"/>
            <a:ext cx="480695" cy="1434465"/>
          </a:xfrm>
          <a:prstGeom prst="rightBrace">
            <a:avLst>
              <a:gd name="adj1" fmla="val 17437"/>
              <a:gd name="adj2" fmla="val 50000"/>
            </a:avLst>
          </a:prstGeom>
          <a:ln w="19050"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>
            <p:custDataLst>
              <p:tags r:id="rId15"/>
            </p:custDataLst>
          </p:nvPr>
        </p:nvSpPr>
        <p:spPr>
          <a:xfrm>
            <a:off x="3448685" y="4797425"/>
            <a:ext cx="2177415" cy="444500"/>
          </a:xfrm>
          <a:prstGeom prst="righ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t="7098" r="3114"/>
          <a:stretch>
            <a:fillRect/>
          </a:stretch>
        </p:blipFill>
        <p:spPr>
          <a:xfrm>
            <a:off x="5868035" y="4509135"/>
            <a:ext cx="3239770" cy="947420"/>
          </a:xfrm>
          <a:prstGeom prst="rect">
            <a:avLst/>
          </a:prstGeom>
        </p:spPr>
      </p:pic>
      <p:sp>
        <p:nvSpPr>
          <p:cNvPr id="16" name="左大括号 15"/>
          <p:cNvSpPr/>
          <p:nvPr/>
        </p:nvSpPr>
        <p:spPr>
          <a:xfrm>
            <a:off x="5795645" y="4581525"/>
            <a:ext cx="216535" cy="864235"/>
          </a:xfrm>
          <a:prstGeom prst="leftBrace">
            <a:avLst/>
          </a:prstGeom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11505" y="5877560"/>
            <a:ext cx="7794625" cy="744220"/>
          </a:xfrm>
          <a:prstGeom prst="rect">
            <a:avLst/>
          </a:prstGeom>
          <a:ln w="1587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22555" y="140335"/>
            <a:ext cx="3527425" cy="368300"/>
          </a:xfrm>
          <a:prstGeom prst="rect">
            <a:avLst/>
          </a:prstGeom>
          <a:solidFill>
            <a:srgbClr val="B3F939"/>
          </a:solidFill>
          <a:ln>
            <a:solidFill>
              <a:srgbClr val="B3F939"/>
            </a:solidFill>
          </a:ln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‘Weber equation’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01690" y="3178810"/>
            <a:ext cx="2847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Series expansion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[the quadratic terms+o(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3707765" y="5335270"/>
            <a:ext cx="1644650" cy="398145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3850" y="5876925"/>
            <a:ext cx="8280400" cy="744220"/>
          </a:xfrm>
          <a:prstGeom prst="ellipse">
            <a:avLst/>
          </a:prstGeom>
          <a:noFill/>
          <a:ln w="19050">
            <a:solidFill>
              <a:srgbClr val="2B19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195830" y="1124585"/>
            <a:ext cx="1955800" cy="349250"/>
          </a:xfrm>
          <a:prstGeom prst="rect">
            <a:avLst/>
          </a:prstGeom>
          <a:ln w="19050">
            <a:solidFill>
              <a:srgbClr val="2B19D7"/>
            </a:solidFill>
          </a:ln>
        </p:spPr>
      </p:pic>
      <p:sp>
        <p:nvSpPr>
          <p:cNvPr id="21" name="右大括号 20"/>
          <p:cNvSpPr/>
          <p:nvPr/>
        </p:nvSpPr>
        <p:spPr>
          <a:xfrm>
            <a:off x="5796280" y="2492375"/>
            <a:ext cx="75565" cy="2088515"/>
          </a:xfrm>
          <a:prstGeom prst="rightBrace">
            <a:avLst/>
          </a:prstGeom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9867" r="6287" b="9511"/>
          <a:stretch>
            <a:fillRect/>
          </a:stretch>
        </p:blipFill>
        <p:spPr>
          <a:xfrm>
            <a:off x="6012815" y="545465"/>
            <a:ext cx="2006600" cy="575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75680" y="2565400"/>
            <a:ext cx="2229485" cy="655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5009" t="11277"/>
          <a:stretch>
            <a:fillRect/>
          </a:stretch>
        </p:blipFill>
        <p:spPr>
          <a:xfrm>
            <a:off x="469265" y="2853055"/>
            <a:ext cx="2487295" cy="584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2095" y="3669030"/>
            <a:ext cx="3378200" cy="1757680"/>
          </a:xfrm>
          <a:prstGeom prst="rect">
            <a:avLst/>
          </a:prstGeom>
          <a:ln w="19050">
            <a:solidFill>
              <a:srgbClr val="2B19D7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850" t="-219" r="2470"/>
          <a:stretch>
            <a:fillRect/>
          </a:stretch>
        </p:blipFill>
        <p:spPr>
          <a:xfrm>
            <a:off x="3780155" y="3411220"/>
            <a:ext cx="5256530" cy="3415030"/>
          </a:xfrm>
          <a:prstGeom prst="rect">
            <a:avLst/>
          </a:prstGeom>
        </p:spPr>
      </p:pic>
      <p:sp>
        <p:nvSpPr>
          <p:cNvPr id="2" name="下箭头 1"/>
          <p:cNvSpPr/>
          <p:nvPr/>
        </p:nvSpPr>
        <p:spPr>
          <a:xfrm>
            <a:off x="7158355" y="2106930"/>
            <a:ext cx="215900" cy="584200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11545" y="2186305"/>
            <a:ext cx="1275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solution</a:t>
            </a:r>
            <a:endParaRPr lang="en-US" altLang="zh-CN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1350" y="979805"/>
            <a:ext cx="1217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as 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2956" r="2132" b="16208"/>
          <a:stretch>
            <a:fillRect/>
          </a:stretch>
        </p:blipFill>
        <p:spPr>
          <a:xfrm>
            <a:off x="6510655" y="1557020"/>
            <a:ext cx="1661795" cy="5035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89930" y="1148080"/>
            <a:ext cx="1301750" cy="317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331710" y="1123950"/>
            <a:ext cx="615950" cy="374650"/>
          </a:xfrm>
          <a:prstGeom prst="rect">
            <a:avLst/>
          </a:prstGeom>
        </p:spPr>
      </p:pic>
      <p:sp>
        <p:nvSpPr>
          <p:cNvPr id="12" name="上下箭头 11"/>
          <p:cNvSpPr/>
          <p:nvPr/>
        </p:nvSpPr>
        <p:spPr>
          <a:xfrm>
            <a:off x="7092315" y="985520"/>
            <a:ext cx="216535" cy="645795"/>
          </a:xfrm>
          <a:prstGeom prst="up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80385" y="2462530"/>
            <a:ext cx="1831340" cy="460375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 and Necessary Condition </a:t>
            </a:r>
            <a:endParaRPr lang="en-US" altLang="zh-CN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2095" y="368935"/>
            <a:ext cx="3429635" cy="3498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2095" y="908685"/>
            <a:ext cx="1640840" cy="309245"/>
          </a:xfrm>
          <a:prstGeom prst="rect">
            <a:avLst/>
          </a:prstGeom>
        </p:spPr>
      </p:pic>
      <p:sp>
        <p:nvSpPr>
          <p:cNvPr id="19" name="右大括号 18"/>
          <p:cNvSpPr/>
          <p:nvPr/>
        </p:nvSpPr>
        <p:spPr>
          <a:xfrm>
            <a:off x="3708400" y="403860"/>
            <a:ext cx="215900" cy="953770"/>
          </a:xfrm>
          <a:prstGeom prst="rightBrace">
            <a:avLst/>
          </a:prstGeom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4137025" y="835660"/>
            <a:ext cx="1746885" cy="220980"/>
          </a:xfrm>
          <a:prstGeom prst="righ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25755" y="2747010"/>
            <a:ext cx="2589530" cy="701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>
            <p:custDataLst>
              <p:tags r:id="rId21"/>
            </p:custDataLst>
          </p:nvPr>
        </p:nvSpPr>
        <p:spPr>
          <a:xfrm>
            <a:off x="5646420" y="2691130"/>
            <a:ext cx="2764790" cy="7556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l="7554" r="1068" b="8741"/>
          <a:stretch>
            <a:fillRect/>
          </a:stretch>
        </p:blipFill>
        <p:spPr>
          <a:xfrm>
            <a:off x="3996690" y="143510"/>
            <a:ext cx="2014855" cy="704850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5220335" y="332105"/>
            <a:ext cx="379095" cy="35115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9160" y="1528445"/>
            <a:ext cx="4562475" cy="645160"/>
          </a:xfrm>
          <a:prstGeom prst="rect">
            <a:avLst/>
          </a:prstGeom>
          <a:noFill/>
          <a:ln w="19050">
            <a:solidFill>
              <a:srgbClr val="2B19D7"/>
            </a:solidFill>
          </a:ln>
        </p:spPr>
        <p:txBody>
          <a:bodyPr wrap="square" rtlCol="0">
            <a:spAutoFit/>
          </a:bodyPr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eigen-equation of one-dimensional harmonic oscillator in quantum mechanics</a:t>
            </a:r>
            <a:endParaRPr lang="en-US" altLang="zh-C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左右箭头 24"/>
          <p:cNvSpPr/>
          <p:nvPr/>
        </p:nvSpPr>
        <p:spPr>
          <a:xfrm>
            <a:off x="5561330" y="1700530"/>
            <a:ext cx="883285" cy="286385"/>
          </a:xfrm>
          <a:prstGeom prst="leftRigh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153910" y="209550"/>
            <a:ext cx="14509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‘Weber equation’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6675755" y="476885"/>
            <a:ext cx="560705" cy="2324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361430" y="3142615"/>
            <a:ext cx="1675765" cy="30099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V="1">
            <a:off x="6654165" y="2997200"/>
            <a:ext cx="94234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95605" y="5877560"/>
            <a:ext cx="3145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Synthetic numerical simulation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左右箭头 30"/>
          <p:cNvSpPr/>
          <p:nvPr/>
        </p:nvSpPr>
        <p:spPr>
          <a:xfrm>
            <a:off x="3060065" y="3068955"/>
            <a:ext cx="2232025" cy="215900"/>
          </a:xfrm>
          <a:prstGeom prst="leftRightArrow">
            <a:avLst/>
          </a:prstGeom>
          <a:solidFill>
            <a:srgbClr val="B3F939"/>
          </a:solidFill>
          <a:ln>
            <a:solidFill>
              <a:srgbClr val="B3F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1" grpId="0" bldLvl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950" y="767080"/>
            <a:ext cx="5005705" cy="4953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51460" y="3373120"/>
            <a:ext cx="4585970" cy="65913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241300" y="4436745"/>
            <a:ext cx="4739005" cy="5194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03800" y="3428365"/>
            <a:ext cx="3760470" cy="2524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2270" y="4004945"/>
            <a:ext cx="1758950" cy="348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803390" y="6380480"/>
                <a:ext cx="956945" cy="20701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𝛽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90" y="6380480"/>
                <a:ext cx="956945" cy="207010"/>
              </a:xfrm>
              <a:prstGeom prst="rect">
                <a:avLst/>
              </a:prstGeom>
              <a:blipFill rotWithShape="1">
                <a:blip r:embed="rId8"/>
                <a:stretch>
                  <a:fillRect r="-17983" b="-546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07315" y="332740"/>
            <a:ext cx="4387850" cy="39878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Physical parameters used in our work 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6280" y="6020435"/>
            <a:ext cx="2605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Two parameters are involved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2146" r="6247" b="-1679"/>
          <a:stretch>
            <a:fillRect/>
          </a:stretch>
        </p:blipFill>
        <p:spPr>
          <a:xfrm>
            <a:off x="5292090" y="548640"/>
            <a:ext cx="3544570" cy="29648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07990" y="2924810"/>
            <a:ext cx="24428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(e.g., Gillet et al, 2022 PNAS)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19700" y="332740"/>
            <a:ext cx="288290" cy="36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38725" y="620395"/>
            <a:ext cx="2992755" cy="521970"/>
          </a:xfrm>
          <a:prstGeom prst="rect">
            <a:avLst/>
          </a:prstGeom>
          <a:noFill/>
          <a:ln w="19050">
            <a:solidFill>
              <a:srgbClr val="2B19D7"/>
            </a:solidFill>
          </a:ln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background magnetic field is not constant over the core surface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420110" y="3933190"/>
            <a:ext cx="2736215" cy="503555"/>
          </a:xfrm>
          <a:prstGeom prst="straightConnector1">
            <a:avLst/>
          </a:prstGeom>
          <a:ln w="28575">
            <a:solidFill>
              <a:srgbClr val="2B19D7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8900" y="835025"/>
            <a:ext cx="6146165" cy="58115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070" y="403860"/>
            <a:ext cx="6473825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Equatorially trapped features of MAC waves (degrees n=0,1,2,3)</a:t>
            </a:r>
            <a:endParaRPr lang="en-US" altLang="zh-C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300" y="982345"/>
            <a:ext cx="1411605" cy="2132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Using the real (or close to real) physical parameters listed in the Table mentioned above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07251" y="3502914"/>
                <a:ext cx="1222375" cy="3067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1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</m:acc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 =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3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~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1400" i="1">
                          <a:latin typeface="Cambria Math" panose="02040503050406030204" charset="0"/>
                          <a:cs typeface="Cambria Math" panose="02040503050406030204" charset="0"/>
                        </a:rPr>
                        <m:t>5</m:t>
                      </m:r>
                    </m:oMath>
                  </m:oMathPara>
                </a14:m>
                <a:endParaRPr lang="zh-CN" altLang="en-US" sz="14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1" y="3502914"/>
                <a:ext cx="1222375" cy="306705"/>
              </a:xfrm>
              <a:prstGeom prst="rect">
                <a:avLst/>
              </a:prstGeom>
              <a:blipFill rotWithShape="1">
                <a:blip r:embed="rId3"/>
                <a:stretch>
                  <a:fillRect l="-47" t="-83" r="47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91640" y="620395"/>
            <a:ext cx="2348230" cy="674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9885" y="1268730"/>
            <a:ext cx="6253480" cy="675005"/>
          </a:xfrm>
          <a:prstGeom prst="rect">
            <a:avLst/>
          </a:prstGeom>
        </p:spPr>
      </p:pic>
      <p:sp>
        <p:nvSpPr>
          <p:cNvPr id="2" name="左大括号 1"/>
          <p:cNvSpPr/>
          <p:nvPr/>
        </p:nvSpPr>
        <p:spPr>
          <a:xfrm>
            <a:off x="1548130" y="890905"/>
            <a:ext cx="215900" cy="720090"/>
          </a:xfrm>
          <a:prstGeom prst="leftBrace">
            <a:avLst/>
          </a:prstGeom>
          <a:ln w="19050">
            <a:solidFill>
              <a:srgbClr val="2B19D7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9705" y="217170"/>
            <a:ext cx="3831590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perturbed magnetic field model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505" y="1917065"/>
            <a:ext cx="5821045" cy="472884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67360" y="1917065"/>
            <a:ext cx="6264275" cy="23761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rcRect r="65765"/>
          <a:stretch>
            <a:fillRect/>
          </a:stretch>
        </p:blipFill>
        <p:spPr>
          <a:xfrm>
            <a:off x="7308215" y="2767965"/>
            <a:ext cx="803910" cy="674370"/>
          </a:xfrm>
          <a:prstGeom prst="rect">
            <a:avLst/>
          </a:prstGeom>
        </p:spPr>
      </p:pic>
      <p:sp>
        <p:nvSpPr>
          <p:cNvPr id="10" name="右大括号 9"/>
          <p:cNvSpPr/>
          <p:nvPr/>
        </p:nvSpPr>
        <p:spPr>
          <a:xfrm>
            <a:off x="6804025" y="1988820"/>
            <a:ext cx="504190" cy="22320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467360" y="4364990"/>
            <a:ext cx="6264275" cy="2376170"/>
          </a:xfrm>
          <a:prstGeom prst="roundRect">
            <a:avLst/>
          </a:prstGeom>
          <a:noFill/>
          <a:ln w="19050">
            <a:solidFill>
              <a:srgbClr val="2B19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>
            <p:custDataLst>
              <p:tags r:id="rId9"/>
            </p:custDataLst>
          </p:nvPr>
        </p:nvSpPr>
        <p:spPr>
          <a:xfrm>
            <a:off x="6804025" y="4436745"/>
            <a:ext cx="504190" cy="2232025"/>
          </a:xfrm>
          <a:prstGeom prst="rightBrace">
            <a:avLst/>
          </a:prstGeom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rcRect r="87338"/>
          <a:stretch>
            <a:fillRect/>
          </a:stretch>
        </p:blipFill>
        <p:spPr>
          <a:xfrm>
            <a:off x="7380605" y="5255895"/>
            <a:ext cx="791845" cy="6750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47255" y="3296285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(Latitudinal)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307580" y="5661025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(azimuthal)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96240" y="980440"/>
            <a:ext cx="992505" cy="504190"/>
          </a:xfrm>
          <a:prstGeom prst="rightArrow">
            <a:avLst/>
          </a:prstGeom>
          <a:ln>
            <a:solidFill>
              <a:srgbClr val="2B1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140835" y="76454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(Latitudinal)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7873365" y="1340485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(azimuthal)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14"/>
          <a:srcRect t="6490" r="188"/>
          <a:stretch>
            <a:fillRect/>
          </a:stretch>
        </p:blipFill>
        <p:spPr>
          <a:xfrm>
            <a:off x="3524250" y="5372735"/>
            <a:ext cx="2907665" cy="136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071"/>
          <a:stretch>
            <a:fillRect/>
          </a:stretch>
        </p:blipFill>
        <p:spPr>
          <a:xfrm>
            <a:off x="107315" y="980440"/>
            <a:ext cx="4528820" cy="2663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2580" y="189865"/>
            <a:ext cx="7680325" cy="64516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 on the equatorial confinement degree from the radial geomagnetic field at the CMB equator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755" y="3644900"/>
            <a:ext cx="2229485" cy="655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67810" y="3571875"/>
            <a:ext cx="4872990" cy="2986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31410" y="980440"/>
            <a:ext cx="3790315" cy="2553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638" b="-31567"/>
          <a:stretch>
            <a:fillRect/>
          </a:stretch>
        </p:blipFill>
        <p:spPr>
          <a:xfrm>
            <a:off x="292735" y="4939665"/>
            <a:ext cx="3890645" cy="476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92735" y="4435475"/>
            <a:ext cx="463550" cy="425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48590" y="5515610"/>
                <a:ext cx="1379855" cy="52387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𝑀</m:t>
                      </m:r>
                      <m:r>
                        <a:rPr lang="en-US" altLang="zh-CN" sz="1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1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1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1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1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0</m:t>
                          </m:r>
                          <m:r>
                            <a:rPr lang="en-US" altLang="zh-CN" sz="1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1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1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𝜒</m:t>
                          </m:r>
                          <m:sSub>
                            <m:sSubPr>
                              <m:ctrlP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" y="5515610"/>
                <a:ext cx="1379855" cy="5238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/>
          <p:cNvSpPr/>
          <p:nvPr/>
        </p:nvSpPr>
        <p:spPr>
          <a:xfrm>
            <a:off x="175895" y="4652010"/>
            <a:ext cx="76200" cy="1177925"/>
          </a:xfrm>
          <a:prstGeom prst="leftBrace">
            <a:avLst/>
          </a:prstGeom>
          <a:ln w="12700"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36245" y="4076700"/>
            <a:ext cx="1759585" cy="492760"/>
          </a:xfrm>
          <a:prstGeom prst="straightConnector1">
            <a:avLst/>
          </a:prstGeom>
          <a:ln>
            <a:solidFill>
              <a:srgbClr val="2B19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00050" y="4796790"/>
            <a:ext cx="211455" cy="235585"/>
          </a:xfrm>
          <a:prstGeom prst="straightConnector1">
            <a:avLst/>
          </a:prstGeom>
          <a:ln>
            <a:solidFill>
              <a:srgbClr val="2B19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487045" y="5300980"/>
            <a:ext cx="412750" cy="289560"/>
          </a:xfrm>
          <a:prstGeom prst="straightConnector1">
            <a:avLst/>
          </a:prstGeom>
          <a:ln>
            <a:solidFill>
              <a:srgbClr val="2B19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4500" y="2060575"/>
            <a:ext cx="8305800" cy="1840865"/>
          </a:xfrm>
          <a:prstGeom prst="rect">
            <a:avLst/>
          </a:prstGeom>
          <a:solidFill>
            <a:srgbClr val="B3F939"/>
          </a:solidFill>
          <a:ln w="19050">
            <a:solidFill>
              <a:srgbClr val="2B19D7"/>
            </a:soli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other physical properties of the eMAC waves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damping rate</a:t>
            </a:r>
            <a:endParaRPr lang="en-US" altLang="zh-CN" b="1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eigen-period</a:t>
            </a:r>
            <a:endParaRPr lang="en-US" altLang="zh-CN" b="1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propagation speed and direction</a:t>
            </a:r>
            <a:endParaRPr lang="en-US" altLang="zh-CN" b="1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1" name="TextBox 1"/>
          <p:cNvSpPr txBox="1"/>
          <p:nvPr/>
        </p:nvSpPr>
        <p:spPr>
          <a:xfrm>
            <a:off x="427038" y="1448435"/>
            <a:ext cx="14541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2B19D7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Outline</a:t>
            </a:r>
            <a:endParaRPr lang="en-US" altLang="zh-CN" sz="2800" b="1" dirty="0">
              <a:solidFill>
                <a:srgbClr val="2B19D7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02" name="AutoShape 51"/>
          <p:cNvSpPr/>
          <p:nvPr/>
        </p:nvSpPr>
        <p:spPr>
          <a:xfrm>
            <a:off x="859155" y="3030855"/>
            <a:ext cx="7451725" cy="68770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P</a:t>
            </a:r>
            <a:r>
              <a:rPr lang="en-US" altLang="zh-CN" sz="2000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otential mechanisms for the s</a:t>
            </a:r>
            <a:r>
              <a:rPr lang="en-US" altLang="zh-CN" sz="2000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ubdecadal equatorial core waves</a:t>
            </a:r>
            <a:endParaRPr lang="en-US" altLang="zh-CN" sz="2000" b="1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 equatorially trapped Magnetic-Archimedes-Coriolis waves)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403" name="Group 60"/>
          <p:cNvGrpSpPr/>
          <p:nvPr/>
        </p:nvGrpSpPr>
        <p:grpSpPr>
          <a:xfrm>
            <a:off x="438150" y="4145280"/>
            <a:ext cx="381000" cy="381000"/>
            <a:chOff x="2078" y="1680"/>
            <a:chExt cx="1615" cy="1615"/>
          </a:xfrm>
        </p:grpSpPr>
        <p:sp>
          <p:nvSpPr>
            <p:cNvPr id="102404" name="Oval 61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2405" name="Oval 6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07" name="Oval 64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09" name="Oval 66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10" name="Group 67"/>
          <p:cNvGrpSpPr/>
          <p:nvPr/>
        </p:nvGrpSpPr>
        <p:grpSpPr>
          <a:xfrm>
            <a:off x="457200" y="3166110"/>
            <a:ext cx="381000" cy="381000"/>
            <a:chOff x="2078" y="1680"/>
            <a:chExt cx="1615" cy="1615"/>
          </a:xfrm>
        </p:grpSpPr>
        <p:sp>
          <p:nvSpPr>
            <p:cNvPr id="102411" name="Oval 68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2412" name="Oval 69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14" name="Oval 71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16" name="Oval 73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2417" name="AutoShape 51"/>
          <p:cNvSpPr/>
          <p:nvPr/>
        </p:nvSpPr>
        <p:spPr>
          <a:xfrm>
            <a:off x="939800" y="2072640"/>
            <a:ext cx="2192655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Background 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2418" name="Group 60"/>
          <p:cNvGrpSpPr/>
          <p:nvPr/>
        </p:nvGrpSpPr>
        <p:grpSpPr>
          <a:xfrm>
            <a:off x="477838" y="2135823"/>
            <a:ext cx="381000" cy="381000"/>
            <a:chOff x="2078" y="1680"/>
            <a:chExt cx="1615" cy="1615"/>
          </a:xfrm>
        </p:grpSpPr>
        <p:sp>
          <p:nvSpPr>
            <p:cNvPr id="102419" name="Oval 61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2420" name="Oval 6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22" name="Oval 64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24" name="Oval 66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2425" name="AutoShape 50"/>
          <p:cNvSpPr/>
          <p:nvPr/>
        </p:nvSpPr>
        <p:spPr>
          <a:xfrm>
            <a:off x="878205" y="4065905"/>
            <a:ext cx="1938020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Summary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4517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95885"/>
            <a:ext cx="971550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Picture 9" descr="twt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00060" y="44450"/>
            <a:ext cx="971550" cy="9715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64519" name="Rectangle 10"/>
          <p:cNvSpPr/>
          <p:nvPr>
            <p:custDataLst>
              <p:tags r:id="rId5"/>
            </p:custDataLst>
          </p:nvPr>
        </p:nvSpPr>
        <p:spPr>
          <a:xfrm>
            <a:off x="1115695" y="922973"/>
            <a:ext cx="7129463" cy="144462"/>
          </a:xfrm>
          <a:prstGeom prst="rect">
            <a:avLst/>
          </a:prstGeom>
          <a:gradFill rotWithShape="0">
            <a:gsLst>
              <a:gs pos="0">
                <a:srgbClr val="FF3399">
                  <a:alpha val="100000"/>
                </a:srgbClr>
              </a:gs>
              <a:gs pos="25000">
                <a:srgbClr val="FF6633">
                  <a:alpha val="100000"/>
                </a:srgbClr>
              </a:gs>
              <a:gs pos="50000">
                <a:srgbClr val="FFFF00">
                  <a:alpha val="100000"/>
                </a:srgbClr>
              </a:gs>
              <a:gs pos="75000">
                <a:srgbClr val="01A78F">
                  <a:alpha val="100000"/>
                </a:srgbClr>
              </a:gs>
              <a:gs pos="100000">
                <a:srgbClr val="3366FF">
                  <a:alpha val="100000"/>
                </a:srgbClr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36010" y="692785"/>
            <a:ext cx="2004060" cy="484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605" y="1196975"/>
            <a:ext cx="8319135" cy="550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68090" y="1974215"/>
            <a:ext cx="2202180" cy="407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1505" y="2454910"/>
            <a:ext cx="7318375" cy="7575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7950" y="188595"/>
            <a:ext cx="7316470" cy="368300"/>
          </a:xfrm>
          <a:prstGeom prst="rect">
            <a:avLst/>
          </a:prstGeom>
          <a:solidFill>
            <a:srgbClr val="66FFFF"/>
          </a:solidFill>
          <a:ln>
            <a:solidFill>
              <a:srgbClr val="25F00A"/>
            </a:solidFill>
          </a:ln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Formulas of the damping rate and eigenperiods for the eMAC waves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左大括号 7"/>
          <p:cNvSpPr/>
          <p:nvPr/>
        </p:nvSpPr>
        <p:spPr>
          <a:xfrm>
            <a:off x="4161155" y="3429000"/>
            <a:ext cx="216535" cy="1059180"/>
          </a:xfrm>
          <a:prstGeom prst="leftBrace">
            <a:avLst/>
          </a:prstGeom>
          <a:ln w="28575"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56735" y="3213735"/>
            <a:ext cx="1541780" cy="528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6630" t="5000" r="3579"/>
          <a:stretch>
            <a:fillRect/>
          </a:stretch>
        </p:blipFill>
        <p:spPr>
          <a:xfrm>
            <a:off x="4356100" y="4070985"/>
            <a:ext cx="1943735" cy="482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95605" y="4851400"/>
            <a:ext cx="5147310" cy="4171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11480" y="5300980"/>
            <a:ext cx="4946650" cy="360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3070" y="5661660"/>
            <a:ext cx="3442970" cy="4260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18770" y="6114415"/>
            <a:ext cx="5651500" cy="539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803961" y="3293999"/>
                <a:ext cx="222440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𝐼𝑚𝑎𝑔𝑖𝑛𝑎𝑟𝑦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𝑝𝑎𝑟𝑡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61" y="3293999"/>
                <a:ext cx="2224405" cy="368300"/>
              </a:xfrm>
              <a:prstGeom prst="rect">
                <a:avLst/>
              </a:prstGeom>
              <a:blipFill rotWithShape="1">
                <a:blip r:embed="rId21"/>
                <a:stretch>
                  <a:fillRect l="-26" t="-69" r="26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右箭头 16"/>
          <p:cNvSpPr/>
          <p:nvPr/>
        </p:nvSpPr>
        <p:spPr>
          <a:xfrm>
            <a:off x="5911850" y="3374390"/>
            <a:ext cx="892175" cy="246380"/>
          </a:xfrm>
          <a:prstGeom prst="leftRightArrow">
            <a:avLst/>
          </a:prstGeom>
          <a:solidFill>
            <a:srgbClr val="63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右箭头 17"/>
          <p:cNvSpPr/>
          <p:nvPr>
            <p:custDataLst>
              <p:tags r:id="rId22"/>
            </p:custDataLst>
          </p:nvPr>
        </p:nvSpPr>
        <p:spPr>
          <a:xfrm>
            <a:off x="6228080" y="4202430"/>
            <a:ext cx="887730" cy="234315"/>
          </a:xfrm>
          <a:prstGeom prst="leftRightArrow">
            <a:avLst/>
          </a:prstGeom>
          <a:solidFill>
            <a:srgbClr val="63F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7164006" y="4120134"/>
                <a:ext cx="157035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𝑅𝑒𝑎𝑙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𝑝𝑎𝑟𝑡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7164006" y="4120134"/>
                <a:ext cx="1570355" cy="368300"/>
              </a:xfrm>
              <a:prstGeom prst="rect">
                <a:avLst/>
              </a:prstGeom>
              <a:blipFill rotWithShape="1">
                <a:blip r:embed="rId25"/>
                <a:stretch>
                  <a:fillRect l="-36" t="-69" r="36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左大括号 19"/>
          <p:cNvSpPr/>
          <p:nvPr/>
        </p:nvSpPr>
        <p:spPr>
          <a:xfrm>
            <a:off x="179705" y="5013325"/>
            <a:ext cx="215900" cy="1440180"/>
          </a:xfrm>
          <a:prstGeom prst="leftBrace">
            <a:avLst/>
          </a:prstGeom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rcRect l="35009" t="11277"/>
          <a:stretch>
            <a:fillRect/>
          </a:stretch>
        </p:blipFill>
        <p:spPr>
          <a:xfrm>
            <a:off x="683260" y="646430"/>
            <a:ext cx="2487295" cy="58420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22" name="右箭头 21"/>
          <p:cNvSpPr/>
          <p:nvPr/>
        </p:nvSpPr>
        <p:spPr>
          <a:xfrm>
            <a:off x="3347720" y="869950"/>
            <a:ext cx="360045" cy="182880"/>
          </a:xfrm>
          <a:prstGeom prst="rightArrow">
            <a:avLst/>
          </a:prstGeom>
          <a:solidFill>
            <a:srgbClr val="B3F939"/>
          </a:solidFill>
          <a:ln>
            <a:solidFill>
              <a:srgbClr val="B3F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>
            <p:custDataLst>
              <p:tags r:id="rId28"/>
            </p:custDataLst>
          </p:nvPr>
        </p:nvCxnSpPr>
        <p:spPr>
          <a:xfrm flipH="1">
            <a:off x="683260" y="3573145"/>
            <a:ext cx="4896485" cy="187198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29"/>
            </p:custDataLst>
          </p:nvPr>
        </p:nvCxnSpPr>
        <p:spPr>
          <a:xfrm flipH="1">
            <a:off x="683260" y="4437380"/>
            <a:ext cx="3797300" cy="136779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30"/>
            </p:custDataLst>
          </p:nvPr>
        </p:nvCxnSpPr>
        <p:spPr>
          <a:xfrm flipH="1">
            <a:off x="539750" y="4485005"/>
            <a:ext cx="5100320" cy="204025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4427855" y="3215640"/>
            <a:ext cx="1374140" cy="47307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>
            <p:custDataLst>
              <p:tags r:id="rId31"/>
            </p:custDataLst>
          </p:nvPr>
        </p:nvCxnSpPr>
        <p:spPr>
          <a:xfrm flipH="1">
            <a:off x="611505" y="4436745"/>
            <a:ext cx="4516755" cy="165671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下箭头 28"/>
          <p:cNvSpPr/>
          <p:nvPr/>
        </p:nvSpPr>
        <p:spPr>
          <a:xfrm>
            <a:off x="4283710" y="1628775"/>
            <a:ext cx="648335" cy="360045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弧形箭头 30"/>
          <p:cNvSpPr/>
          <p:nvPr/>
        </p:nvSpPr>
        <p:spPr>
          <a:xfrm>
            <a:off x="3303270" y="2824480"/>
            <a:ext cx="621030" cy="1251585"/>
          </a:xfrm>
          <a:prstGeom prst="curvedRightArrow">
            <a:avLst/>
          </a:prstGeom>
          <a:solidFill>
            <a:srgbClr val="2B1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611505" y="3620770"/>
            <a:ext cx="3940810" cy="1320165"/>
          </a:xfrm>
          <a:prstGeom prst="straightConnector1">
            <a:avLst/>
          </a:prstGeom>
          <a:ln w="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505" y="1340485"/>
            <a:ext cx="7054215" cy="5387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1789" t="20425" r="-522" b="12633"/>
          <a:stretch>
            <a:fillRect/>
          </a:stretch>
        </p:blipFill>
        <p:spPr>
          <a:xfrm>
            <a:off x="2195195" y="332740"/>
            <a:ext cx="1080135" cy="360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95195" y="706755"/>
            <a:ext cx="1259205" cy="491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10" r="1705" b="29776"/>
          <a:stretch>
            <a:fillRect/>
          </a:stretch>
        </p:blipFill>
        <p:spPr>
          <a:xfrm>
            <a:off x="3709670" y="545465"/>
            <a:ext cx="1866900" cy="4102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8270" y="151130"/>
            <a:ext cx="1974215" cy="92202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Damping rate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can be estimated by a simple formula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右大括号 2"/>
          <p:cNvSpPr/>
          <p:nvPr/>
        </p:nvSpPr>
        <p:spPr>
          <a:xfrm>
            <a:off x="3420110" y="339725"/>
            <a:ext cx="215900" cy="824230"/>
          </a:xfrm>
          <a:prstGeom prst="rightBrace">
            <a:avLst/>
          </a:prstGeom>
          <a:solidFill>
            <a:srgbClr val="B3F939"/>
          </a:solidFill>
          <a:ln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187450" y="1124585"/>
            <a:ext cx="1007745" cy="288290"/>
          </a:xfrm>
          <a:prstGeom prst="straightConnector1">
            <a:avLst/>
          </a:prstGeom>
          <a:ln w="19050">
            <a:solidFill>
              <a:srgbClr val="2B19D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267585" y="1124585"/>
            <a:ext cx="5112385" cy="360045"/>
          </a:xfrm>
          <a:prstGeom prst="straightConnector1">
            <a:avLst/>
          </a:prstGeom>
          <a:ln w="19050">
            <a:solidFill>
              <a:srgbClr val="2B19D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51195" y="223520"/>
            <a:ext cx="36569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conductivity at the core surface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77255" y="60261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thickness of the stratified layer atop the Earth’s core 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362511" y="188849"/>
                <a:ext cx="74041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𝝈</m:t>
                      </m:r>
                    </m:oMath>
                  </m:oMathPara>
                </a14:m>
                <a:endParaRPr lang="en-US" altLang="zh-CN" b="1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11" y="188849"/>
                <a:ext cx="740410" cy="368300"/>
              </a:xfrm>
              <a:prstGeom prst="rect">
                <a:avLst/>
              </a:prstGeom>
              <a:blipFill rotWithShape="1">
                <a:blip r:embed="rId9"/>
                <a:stretch>
                  <a:fillRect l="-77" t="-69" r="77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292661" y="585089"/>
                <a:ext cx="118046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𝐻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61" y="585089"/>
                <a:ext cx="1180465" cy="368300"/>
              </a:xfrm>
              <a:prstGeom prst="rect">
                <a:avLst/>
              </a:prstGeom>
              <a:blipFill rotWithShape="1">
                <a:blip r:embed="rId10"/>
                <a:stretch>
                  <a:fillRect l="-48" t="-69" r="48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7405" y="1143000"/>
            <a:ext cx="7259955" cy="3924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7540" y="0"/>
            <a:ext cx="2139950" cy="1162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505" y="5805170"/>
            <a:ext cx="2792095" cy="528320"/>
          </a:xfrm>
          <a:prstGeom prst="rect">
            <a:avLst/>
          </a:prstGeom>
          <a:ln w="28575">
            <a:solidFill>
              <a:srgbClr val="2B19D7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23665" y="4940935"/>
            <a:ext cx="4358640" cy="18929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908175" y="136525"/>
            <a:ext cx="2109470" cy="471170"/>
          </a:xfrm>
          <a:prstGeom prst="roundRect">
            <a:avLst/>
          </a:prstGeom>
          <a:noFill/>
          <a:ln w="28575" cmpd="sng">
            <a:solidFill>
              <a:srgbClr val="2B19D7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3675" y="5327015"/>
            <a:ext cx="3636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Quality factor formula is also given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28270" y="151130"/>
            <a:ext cx="1351280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Eigenperiod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r="10415" b="-3495"/>
          <a:stretch>
            <a:fillRect/>
          </a:stretch>
        </p:blipFill>
        <p:spPr>
          <a:xfrm>
            <a:off x="4643120" y="116205"/>
            <a:ext cx="3168015" cy="432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34213" b="-23906"/>
          <a:stretch>
            <a:fillRect/>
          </a:stretch>
        </p:blipFill>
        <p:spPr>
          <a:xfrm>
            <a:off x="4601845" y="476885"/>
            <a:ext cx="1950085" cy="477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01845" y="911860"/>
            <a:ext cx="3639820" cy="33528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4427855" y="188595"/>
            <a:ext cx="4032250" cy="1080135"/>
          </a:xfrm>
          <a:prstGeom prst="roundRect">
            <a:avLst/>
          </a:prstGeom>
          <a:noFill/>
          <a:ln>
            <a:solidFill>
              <a:srgbClr val="2B19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弧形箭头 11"/>
          <p:cNvSpPr/>
          <p:nvPr/>
        </p:nvSpPr>
        <p:spPr>
          <a:xfrm rot="1560000">
            <a:off x="842645" y="139700"/>
            <a:ext cx="609600" cy="2181860"/>
          </a:xfrm>
          <a:prstGeom prst="curvedRightArrow">
            <a:avLst/>
          </a:prstGeom>
          <a:solidFill>
            <a:srgbClr val="FF0000"/>
          </a:solidFill>
          <a:ln>
            <a:solidFill>
              <a:srgbClr val="B3F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90" y="977265"/>
            <a:ext cx="4067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root can match the target 8.5yr period</a:t>
            </a:r>
            <a:endParaRPr lang="en-US" altLang="zh-CN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7405" y="2060575"/>
            <a:ext cx="7178040" cy="4360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47720" y="512445"/>
            <a:ext cx="2658110" cy="802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6920" y="1134745"/>
            <a:ext cx="3536315" cy="417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3594" r="25036" b="-8125"/>
          <a:stretch>
            <a:fillRect/>
          </a:stretch>
        </p:blipFill>
        <p:spPr>
          <a:xfrm>
            <a:off x="4501515" y="1196975"/>
            <a:ext cx="2344420" cy="424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0055" y="144145"/>
            <a:ext cx="6179820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predicted propagation speed and direction of the waves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8675" y="1708785"/>
            <a:ext cx="3639820" cy="3352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01515" y="1701165"/>
            <a:ext cx="486410" cy="3695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rcRect l="78274" t="-17031" r="995" b="16875"/>
          <a:stretch>
            <a:fillRect/>
          </a:stretch>
        </p:blipFill>
        <p:spPr>
          <a:xfrm>
            <a:off x="5156200" y="1485900"/>
            <a:ext cx="843915" cy="529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84570" y="1708785"/>
            <a:ext cx="2018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(Eastward propagation)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6280" y="6408420"/>
            <a:ext cx="5466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Predicted propagation velocity of the eMAC waves 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140" y="738505"/>
            <a:ext cx="279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Formula of the propagation speed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347720" y="620395"/>
            <a:ext cx="2592070" cy="5765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115" y="3096895"/>
            <a:ext cx="3298190" cy="81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4465" y="1701800"/>
            <a:ext cx="2936875" cy="424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6055" y="1341755"/>
            <a:ext cx="2578100" cy="712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95420" y="2348865"/>
            <a:ext cx="4819015" cy="3595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813" t="19336" r="2056" b="22743"/>
          <a:stretch>
            <a:fillRect/>
          </a:stretch>
        </p:blipFill>
        <p:spPr>
          <a:xfrm>
            <a:off x="179070" y="4820920"/>
            <a:ext cx="3672840" cy="431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340" y="260350"/>
            <a:ext cx="3024505" cy="368300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On the perturbation analysis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3188335" y="1268730"/>
            <a:ext cx="76200" cy="720725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7554" r="1068" b="8741"/>
          <a:stretch>
            <a:fillRect/>
          </a:stretch>
        </p:blipFill>
        <p:spPr>
          <a:xfrm>
            <a:off x="3564255" y="333375"/>
            <a:ext cx="2880360" cy="10077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7251" y="1197229"/>
                <a:ext cx="1962785" cy="3606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1" y="1197229"/>
                <a:ext cx="1962785" cy="360680"/>
              </a:xfrm>
              <a:prstGeom prst="rect">
                <a:avLst/>
              </a:prstGeom>
              <a:blipFill rotWithShape="1">
                <a:blip r:embed="rId13"/>
                <a:stretch>
                  <a:fillRect l="-29" t="-70" r="29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弧形箭头 6"/>
          <p:cNvSpPr/>
          <p:nvPr/>
        </p:nvSpPr>
        <p:spPr>
          <a:xfrm rot="1200000">
            <a:off x="6392545" y="948055"/>
            <a:ext cx="474980" cy="848360"/>
          </a:xfrm>
          <a:prstGeom prst="curvedLef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3491865" y="1557655"/>
            <a:ext cx="436880" cy="165735"/>
          </a:xfrm>
          <a:prstGeom prst="righ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91455" y="620395"/>
            <a:ext cx="575945" cy="431800"/>
          </a:xfrm>
          <a:prstGeom prst="roundRect">
            <a:avLst/>
          </a:prstGeom>
          <a:noFill/>
          <a:ln w="19050">
            <a:solidFill>
              <a:srgbClr val="2B19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r="3748" b="6368"/>
          <a:stretch>
            <a:fillRect/>
          </a:stretch>
        </p:blipFill>
        <p:spPr>
          <a:xfrm>
            <a:off x="611505" y="3716020"/>
            <a:ext cx="903605" cy="52768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63525" y="4255770"/>
            <a:ext cx="117983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39115" y="5589270"/>
            <a:ext cx="2496820" cy="610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7360" y="6236970"/>
            <a:ext cx="1806575" cy="578485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467360" y="3535680"/>
            <a:ext cx="113030" cy="9791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弧形箭头 14"/>
          <p:cNvSpPr/>
          <p:nvPr/>
        </p:nvSpPr>
        <p:spPr>
          <a:xfrm>
            <a:off x="107315" y="3871595"/>
            <a:ext cx="317500" cy="925195"/>
          </a:xfrm>
          <a:prstGeom prst="curvedRigh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460" y="5589270"/>
            <a:ext cx="2736850" cy="1151890"/>
          </a:xfrm>
          <a:prstGeom prst="rect">
            <a:avLst/>
          </a:prstGeom>
          <a:noFill/>
          <a:ln w="28575">
            <a:solidFill>
              <a:srgbClr val="2B19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1475105" y="5300980"/>
            <a:ext cx="576580" cy="215900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045460" y="6184900"/>
            <a:ext cx="2882900" cy="2603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063615" y="6064250"/>
            <a:ext cx="2727960" cy="46799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5985510" y="5949315"/>
            <a:ext cx="2952115" cy="720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24460" y="2534920"/>
            <a:ext cx="3803650" cy="583565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mportance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higher order 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the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term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5150" y="1772920"/>
            <a:ext cx="5191125" cy="41954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0660" y="404495"/>
            <a:ext cx="5008880" cy="36830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txBody>
          <a:bodyPr wrap="square" rtlCol="0">
            <a:spAutoFit/>
          </a:bodyPr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Relative errors for the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latitude distribution function</a:t>
            </a:r>
            <a:endParaRPr lang="en-US" altLang="zh-C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3620" y="1124585"/>
            <a:ext cx="1717675" cy="732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2620" y="6118860"/>
            <a:ext cx="7981315" cy="306705"/>
          </a:xfrm>
          <a:prstGeom prst="rect">
            <a:avLst/>
          </a:prstGeom>
          <a:solidFill>
            <a:srgbClr val="B3F939"/>
          </a:solidFill>
        </p:spPr>
        <p:txBody>
          <a:bodyPr wrap="square" rtlCol="0">
            <a:spAutoFit/>
          </a:bodyPr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developed eMAC wave model is significant to understand the origin of the equatorial core waves</a:t>
            </a:r>
            <a:endParaRPr lang="en-US" altLang="zh-C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49" name="文本框 3"/>
          <p:cNvSpPr txBox="1"/>
          <p:nvPr/>
        </p:nvSpPr>
        <p:spPr>
          <a:xfrm>
            <a:off x="233680" y="327025"/>
            <a:ext cx="8712200" cy="5817235"/>
          </a:xfrm>
          <a:prstGeom prst="rect">
            <a:avLst/>
          </a:prstGeom>
          <a:solidFill>
            <a:srgbClr val="66FFFF"/>
          </a:solidFill>
          <a:ln w="38100" cap="flat" cmpd="sng">
            <a:solidFill>
              <a:srgbClr val="2B19D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p>
            <a:pPr algn="just"/>
            <a:r>
              <a:rPr lang="en-US" altLang="zh-CN" sz="2800" b="1">
                <a:solidFill>
                  <a:srgbClr val="2B19D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Summary</a:t>
            </a:r>
            <a:endParaRPr lang="en-US" altLang="zh-CN" sz="2800" b="1">
              <a:solidFill>
                <a:srgbClr val="2B19D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1) T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he latitudinal distribution law of the MAC waves is essentially determined by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y</a:t>
            </a:r>
            <a:r>
              <a:rPr lang="en-US" altLang="zh-CN" sz="1600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(x)=A</a:t>
            </a:r>
            <a:r>
              <a:rPr lang="en-US" altLang="zh-CN" sz="1600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e^(-1/2 α ̃^2 x^2 ) H</a:t>
            </a:r>
            <a:r>
              <a:rPr lang="en-US" altLang="zh-CN" sz="1600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(α ̃x), where, H</a:t>
            </a:r>
            <a:r>
              <a:rPr lang="en-US" altLang="zh-CN" sz="1600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(α ̃x) being the Hermite polynomial term of the degree n, impling that </a:t>
            </a:r>
            <a:r>
              <a:rPr lang="en-US" altLang="zh-CN" sz="16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MAC waves have the equatorially symmetric and antisymmetric characteristics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while the equatorial confinement degree is determined by α ̃, which depends on the joint effects from the (not well-known) physical parameters, i.e., </a:t>
            </a:r>
            <a:r>
              <a:rPr lang="en-US" altLang="zh-CN" sz="1600" i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1600" i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1600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(0). Besides the parameter β,  the weaker B</a:t>
            </a:r>
            <a:r>
              <a:rPr lang="en-US" altLang="zh-CN" sz="1600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(0) (&lt;0.5mT) also can obviously increase the confinement degree.</a:t>
            </a: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2) The damping rate α of the eMAC waves can be estimated by α≈-π</a:t>
            </a:r>
            <a:r>
              <a:rPr lang="en-US" altLang="zh-CN" sz="1600" baseline="30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/(μσH</a:t>
            </a:r>
            <a:r>
              <a:rPr lang="en-US" altLang="zh-CN" sz="1600" baseline="30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). Therefore,</a:t>
            </a:r>
            <a:r>
              <a:rPr lang="en-US" altLang="zh-CN" sz="16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detection of the damping effects of the eMAC waves will be helpful to infer the information of the electrical conductivity and the stratification atop the Earth’s core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The </a:t>
            </a:r>
            <a:r>
              <a:rPr lang="en-US" altLang="zh-CN" sz="1600" i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value is predicted to be larger than 20km, when the eigen-periods of the eMAC waves with the degrees (e.g., </a:t>
            </a:r>
            <a:r>
              <a:rPr lang="en-US" altLang="zh-CN" sz="1600" i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0,1,2,3) match the 8.5yr period. </a:t>
            </a: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3) The azimuthal perturbed magnetic field model b</a:t>
            </a:r>
            <a:r>
              <a:rPr lang="en-US" altLang="zh-CN" sz="1600" i="1" baseline="-250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φ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with degree n=1 is shown to be </a:t>
            </a:r>
            <a:r>
              <a:rPr lang="en-US" altLang="zh-CN" sz="16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mainly confined to the equatorial regions with latitude below 15 degrees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profile of which is generally consistent with that of the time-varying, non-zonal azimuthal core flows inferred from the geomagnetic observations.</a:t>
            </a: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4) Relative errors of the developed analytical eMAC wave model in describing the hydromagnetic waves with the latitude below 25 degrees are less than 5%, the developed model is significant to deeply understand the origin of the equatorial waves.</a:t>
            </a: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文本框 32769"/>
          <p:cNvSpPr txBox="1"/>
          <p:nvPr/>
        </p:nvSpPr>
        <p:spPr>
          <a:xfrm>
            <a:off x="1522413" y="2574925"/>
            <a:ext cx="6157912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sym typeface="华文行楷" panose="02010800040101010101" pitchFamily="2" charset="-122"/>
              </a:rPr>
              <a:t>Thanks for your attention!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49" name="AutoShape 51"/>
          <p:cNvSpPr/>
          <p:nvPr/>
        </p:nvSpPr>
        <p:spPr>
          <a:xfrm>
            <a:off x="3275965" y="2780665"/>
            <a:ext cx="1980565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Background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692785"/>
            <a:ext cx="3755390" cy="2693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2704" r="47544"/>
          <a:stretch>
            <a:fillRect/>
          </a:stretch>
        </p:blipFill>
        <p:spPr>
          <a:xfrm>
            <a:off x="4860290" y="764540"/>
            <a:ext cx="3425825" cy="4337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49874" r="1751"/>
          <a:stretch>
            <a:fillRect/>
          </a:stretch>
        </p:blipFill>
        <p:spPr>
          <a:xfrm>
            <a:off x="467360" y="3860800"/>
            <a:ext cx="3456305" cy="20262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1550" y="3429000"/>
            <a:ext cx="3036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Finlay &amp; Jackson, 2003. Science</a:t>
            </a:r>
            <a:endParaRPr lang="en-US" altLang="zh-CN" sz="14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15695" y="6021070"/>
            <a:ext cx="23488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Kloss &amp; Finlay, 2019. GJI</a:t>
            </a:r>
            <a:endParaRPr lang="en-US" altLang="zh-CN" sz="14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3924300" y="4653280"/>
            <a:ext cx="144145" cy="431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31435" y="5102225"/>
            <a:ext cx="385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Fast subdecadal equatorial waves</a:t>
            </a:r>
            <a:endParaRPr lang="en-US" altLang="zh-CN" b="1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Chulliat et al, 2015, GRL</a:t>
            </a:r>
            <a:endParaRPr lang="en-US" altLang="zh-CN" b="1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50" y="237490"/>
            <a:ext cx="8948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Localised, alternating interannual core flow motions and geomagnetic acceleration pluses at the equatorial regions</a:t>
            </a:r>
            <a:endParaRPr lang="en-US" altLang="zh-CN" sz="1600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139501" y="4725289"/>
                <a:ext cx="774065" cy="3143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0033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±~</m:t>
                      </m:r>
                      <m:r>
                        <a:rPr lang="en-US" altLang="zh-CN" sz="1400" i="1">
                          <a:solidFill>
                            <a:srgbClr val="0033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15</m:t>
                      </m:r>
                      <m:r>
                        <a:rPr lang="en-US" altLang="zh-CN" sz="1400" i="1">
                          <a:solidFill>
                            <a:srgbClr val="0033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°</m:t>
                      </m:r>
                    </m:oMath>
                  </m:oMathPara>
                </a14:m>
                <a:endParaRPr lang="en-US" altLang="zh-CN" sz="1400" i="1">
                  <a:solidFill>
                    <a:srgbClr val="0033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01" y="4725289"/>
                <a:ext cx="774065" cy="314325"/>
              </a:xfrm>
              <a:prstGeom prst="rect">
                <a:avLst/>
              </a:prstGeom>
              <a:blipFill rotWithShape="1">
                <a:blip r:embed="rId8"/>
                <a:stretch>
                  <a:fillRect l="-74" t="-81" r="7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902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4158615"/>
            <a:ext cx="6919595" cy="2143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6" name="文本框 1"/>
          <p:cNvSpPr txBox="1"/>
          <p:nvPr/>
        </p:nvSpPr>
        <p:spPr>
          <a:xfrm>
            <a:off x="97155" y="319405"/>
            <a:ext cx="7413625" cy="368300"/>
          </a:xfrm>
          <a:prstGeom prst="rect">
            <a:avLst/>
          </a:prstGeom>
          <a:solidFill>
            <a:srgbClr val="B2EC0A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8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Different periodic core waves inferred from the geomagnetic accelerations </a:t>
            </a:r>
            <a:endParaRPr lang="en-US" altLang="zh-CN" sz="18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9027" name="文本框 1"/>
          <p:cNvSpPr txBox="1"/>
          <p:nvPr/>
        </p:nvSpPr>
        <p:spPr>
          <a:xfrm>
            <a:off x="3533775" y="6236970"/>
            <a:ext cx="26803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[Chi-Durán et al, 2020, GRL]</a:t>
            </a:r>
            <a:endParaRPr lang="en-US" altLang="zh-CN" sz="160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987675" y="4939983"/>
            <a:ext cx="1223963" cy="2873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圆角矩形 3"/>
          <p:cNvSpPr/>
          <p:nvPr/>
        </p:nvSpPr>
        <p:spPr>
          <a:xfrm>
            <a:off x="2970213" y="5223828"/>
            <a:ext cx="1225550" cy="287338"/>
          </a:xfrm>
          <a:prstGeom prst="roundRect">
            <a:avLst/>
          </a:prstGeom>
          <a:noFill/>
          <a:ln w="28575">
            <a:solidFill>
              <a:srgbClr val="2B19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2903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30" y="970280"/>
            <a:ext cx="6700520" cy="243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右箭头 4"/>
          <p:cNvSpPr/>
          <p:nvPr/>
        </p:nvSpPr>
        <p:spPr>
          <a:xfrm>
            <a:off x="2987675" y="2060575"/>
            <a:ext cx="777875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左箭头 5"/>
          <p:cNvSpPr/>
          <p:nvPr/>
        </p:nvSpPr>
        <p:spPr>
          <a:xfrm>
            <a:off x="4467225" y="1895475"/>
            <a:ext cx="985838" cy="360363"/>
          </a:xfrm>
          <a:prstGeom prst="leftArrow">
            <a:avLst/>
          </a:prstGeom>
          <a:solidFill>
            <a:srgbClr val="2B1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4410" y="3573145"/>
            <a:ext cx="4877435" cy="527050"/>
          </a:xfrm>
          <a:prstGeom prst="rect">
            <a:avLst/>
          </a:prstGeom>
          <a:ln w="19050">
            <a:solidFill>
              <a:srgbClr val="003300"/>
            </a:solidFill>
          </a:ln>
        </p:spPr>
      </p:pic>
      <p:cxnSp>
        <p:nvCxnSpPr>
          <p:cNvPr id="7" name="直接箭头连接符 6"/>
          <p:cNvCxnSpPr>
            <a:stCxn id="4" idx="3"/>
          </p:cNvCxnSpPr>
          <p:nvPr/>
        </p:nvCxnSpPr>
        <p:spPr>
          <a:xfrm flipV="1">
            <a:off x="4195763" y="2636203"/>
            <a:ext cx="1528763" cy="2732088"/>
          </a:xfrm>
          <a:prstGeom prst="straightConnector1">
            <a:avLst/>
          </a:prstGeom>
          <a:ln w="28575">
            <a:solidFill>
              <a:srgbClr val="2B19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 flipH="1" flipV="1">
            <a:off x="3276283" y="2420621"/>
            <a:ext cx="863600" cy="2520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7" name="文本框 4"/>
          <p:cNvSpPr txBox="1"/>
          <p:nvPr/>
        </p:nvSpPr>
        <p:spPr>
          <a:xfrm>
            <a:off x="257175" y="424815"/>
            <a:ext cx="5327650" cy="39878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Subdecadal variations in length-of-day (LOD)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altLang="zh-CN" sz="20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6498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996" t="2051" r="47939" b="34223"/>
          <a:stretch>
            <a:fillRect/>
          </a:stretch>
        </p:blipFill>
        <p:spPr>
          <a:xfrm>
            <a:off x="61595" y="1831975"/>
            <a:ext cx="3198495" cy="2510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3"/>
          <p:cNvSpPr txBox="1"/>
          <p:nvPr/>
        </p:nvSpPr>
        <p:spPr>
          <a:xfrm>
            <a:off x="3708400" y="4364990"/>
            <a:ext cx="2068195" cy="3683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3F939"/>
                </a:solidFill>
              </a14:hiddenFill>
            </a:ext>
          </a:extLst>
        </p:spPr>
        <p:txBody>
          <a:bodyPr wrap="square" anchor="t" anchorCtr="0">
            <a:spAutoFit/>
          </a:bodyPr>
          <a:p>
            <a:r>
              <a:rPr lang="en-US" altLang="zh-CN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NMWT spectrum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6503" name="文本框 2"/>
          <p:cNvSpPr txBox="1"/>
          <p:nvPr/>
        </p:nvSpPr>
        <p:spPr>
          <a:xfrm>
            <a:off x="189230" y="1138555"/>
            <a:ext cx="69138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solidFill>
                  <a:srgbClr val="2B19D7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Subdecadal (5~10yr) variations in LOD present three periodic oscillations.</a:t>
            </a:r>
            <a:endParaRPr lang="en-US" altLang="zh-CN" sz="1600" b="1">
              <a:solidFill>
                <a:srgbClr val="2B19D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7521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178" r="710" b="34946"/>
          <a:stretch>
            <a:fillRect/>
          </a:stretch>
        </p:blipFill>
        <p:spPr>
          <a:xfrm>
            <a:off x="3060065" y="2986405"/>
            <a:ext cx="3159760" cy="1035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6" name="图片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43905" y="1844675"/>
            <a:ext cx="3036570" cy="2265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7" name="文本框 1"/>
          <p:cNvSpPr txBox="1"/>
          <p:nvPr>
            <p:custDataLst>
              <p:tags r:id="rId7"/>
            </p:custDataLst>
          </p:nvPr>
        </p:nvSpPr>
        <p:spPr>
          <a:xfrm>
            <a:off x="6084570" y="4220845"/>
            <a:ext cx="29794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FFT spectrum </a:t>
            </a:r>
            <a:endParaRPr lang="en-US" altLang="zh-CN" sz="1600" b="1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Silva et al, 2012. JGR</a:t>
            </a:r>
            <a:endParaRPr lang="en-US" altLang="zh-CN" sz="1600">
              <a:solidFill>
                <a:srgbClr val="00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5625" y="4364990"/>
            <a:ext cx="257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en-US" altLang="zh-CN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LOD variations</a:t>
            </a:r>
            <a:endParaRPr lang="en-US" altLang="zh-CN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9305" y="2628900"/>
            <a:ext cx="2343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zh-CN" sz="16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175" y="5020310"/>
            <a:ext cx="8569325" cy="1322070"/>
          </a:xfrm>
          <a:prstGeom prst="rect">
            <a:avLst/>
          </a:prstGeom>
          <a:solidFill>
            <a:srgbClr val="CCFFFF"/>
          </a:solidFill>
          <a:ln w="22225">
            <a:solidFill>
              <a:srgbClr val="2B19D7"/>
            </a:solidFill>
          </a:ln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The 6yr LOD signal ~0.124ms (reflecting the signatures of inner core gravitational oscillation and the torsional waves within the fluid core)  </a:t>
            </a:r>
            <a:r>
              <a:rPr lang="en-US" altLang="zh-CN" sz="16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Duan et al, 2015, EPS; 2019, PEPI; 2018, EPSL; 2020, JGR)</a:t>
            </a:r>
            <a:endParaRPr lang="en-US" altLang="zh-CN" sz="1600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The 8.6yr LOD signal ~0.08ms</a:t>
            </a:r>
            <a:endParaRPr lang="en-US" altLang="zh-CN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 The 7yr LOD signal ~0.04ms(weakest)</a:t>
            </a:r>
            <a:endParaRPr lang="en-US" altLang="zh-CN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3918585" y="5876290"/>
            <a:ext cx="75565" cy="36004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94150" y="5876290"/>
            <a:ext cx="48914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(Duan and Huang, 2020  Nat. Commun; Hsu et al, 2021, J.Geod)</a:t>
            </a:r>
            <a:endParaRPr lang="zh-CN" altLang="en-US" sz="14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60065" y="1790700"/>
            <a:ext cx="3089910" cy="12674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36290" y="3280410"/>
            <a:ext cx="153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zh-CN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772410" y="2780665"/>
            <a:ext cx="647700" cy="791845"/>
          </a:xfrm>
          <a:prstGeom prst="straightConnector1">
            <a:avLst/>
          </a:prstGeom>
          <a:ln w="38100">
            <a:solidFill>
              <a:srgbClr val="2B19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3" name="图片 4"/>
          <p:cNvPicPr>
            <a:picLocks noChangeAspect="1"/>
          </p:cNvPicPr>
          <p:nvPr/>
        </p:nvPicPr>
        <p:blipFill>
          <a:blip r:embed="rId1"/>
          <a:srcRect t="4826" r="6374" b="7426"/>
          <a:stretch>
            <a:fillRect/>
          </a:stretch>
        </p:blipFill>
        <p:spPr>
          <a:xfrm>
            <a:off x="36195" y="1124268"/>
            <a:ext cx="4813300" cy="2509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4" name="文本框 1"/>
          <p:cNvSpPr txBox="1"/>
          <p:nvPr/>
        </p:nvSpPr>
        <p:spPr>
          <a:xfrm>
            <a:off x="163513" y="335598"/>
            <a:ext cx="8823325" cy="460375"/>
          </a:xfrm>
          <a:prstGeom prst="rect">
            <a:avLst/>
          </a:prstGeom>
          <a:solidFill>
            <a:srgbClr val="B2EC0A"/>
          </a:solidFill>
          <a:ln w="28575" cap="flat" cmpd="sng">
            <a:solidFill>
              <a:srgbClr val="1D41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8.6yr signal in LOD closely correlates with geomagnetic jerks</a:t>
            </a:r>
            <a:endParaRPr lang="en-US" altLang="zh-CN" sz="2400" b="1" dirty="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55" name="文本框 1"/>
          <p:cNvSpPr txBox="1"/>
          <p:nvPr/>
        </p:nvSpPr>
        <p:spPr>
          <a:xfrm>
            <a:off x="618490" y="3783330"/>
            <a:ext cx="4445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dirty="0">
                <a:solidFill>
                  <a:srgbClr val="00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[Duan P.S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&amp; Huang C.L., Nature Commun, 2020]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5956" name="文本框 7"/>
          <p:cNvSpPr txBox="1"/>
          <p:nvPr/>
        </p:nvSpPr>
        <p:spPr>
          <a:xfrm>
            <a:off x="2412365" y="5659120"/>
            <a:ext cx="45650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nature of the 8.6yr signal origin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7" name="文本框 8"/>
          <p:cNvSpPr txBox="1"/>
          <p:nvPr/>
        </p:nvSpPr>
        <p:spPr>
          <a:xfrm>
            <a:off x="2392045" y="6019800"/>
            <a:ext cx="5680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nature of the jerk origin and the jerk prediction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275840" y="5685155"/>
            <a:ext cx="116205" cy="615950"/>
          </a:xfrm>
          <a:prstGeom prst="leftBrace">
            <a:avLst/>
          </a:prstGeom>
          <a:ln w="28575"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5962" name="文本框 20"/>
          <p:cNvSpPr txBox="1"/>
          <p:nvPr/>
        </p:nvSpPr>
        <p:spPr>
          <a:xfrm>
            <a:off x="361315" y="4727575"/>
            <a:ext cx="1226185" cy="173291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txBody>
          <a:bodyPr wrap="square" anchor="t" anchorCtr="0">
            <a:noAutofit/>
          </a:bodyPr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Providing the new ideas for solving the issues</a:t>
            </a:r>
            <a:endParaRPr lang="en-US" altLang="zh-CN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4929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495" t="-323"/>
          <a:stretch>
            <a:fillRect/>
          </a:stretch>
        </p:blipFill>
        <p:spPr>
          <a:xfrm>
            <a:off x="4860290" y="1052195"/>
            <a:ext cx="2224405" cy="2404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84695" y="1268730"/>
            <a:ext cx="1918335" cy="2007235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4572000" y="4364990"/>
            <a:ext cx="431800" cy="575945"/>
          </a:xfrm>
          <a:prstGeom prst="down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30425" y="4939665"/>
            <a:ext cx="6482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same physical source: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The equatorial hydromagnetic waves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5" name="文本框 7"/>
          <p:cNvSpPr txBox="1"/>
          <p:nvPr>
            <p:custDataLst>
              <p:tags r:id="rId6"/>
            </p:custDataLst>
          </p:nvPr>
        </p:nvSpPr>
        <p:spPr>
          <a:xfrm>
            <a:off x="5076190" y="3573145"/>
            <a:ext cx="3924300" cy="82994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2EC0A"/>
                </a:solidFill>
              </a14:hiddenFill>
            </a:ext>
          </a:extLst>
        </p:spPr>
        <p:txBody>
          <a:bodyPr wrap="square" anchor="t" anchorCtr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Geomagnetic jerks: related to the fluid core motions atop the Earth core </a:t>
            </a:r>
            <a:r>
              <a:rPr lang="en-US" altLang="zh-CN" sz="1600">
                <a:latin typeface="Times New Roman" panose="02020603050405020304" pitchFamily="18" charset="0"/>
                <a:sym typeface="+mn-ea"/>
              </a:rPr>
              <a:t>(Aubert and Finlay, 2019, Nat.Geosci)</a:t>
            </a:r>
            <a:endParaRPr lang="zh-CN" altLang="en-US" sz="1600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左弧形箭头 5"/>
          <p:cNvSpPr/>
          <p:nvPr/>
        </p:nvSpPr>
        <p:spPr>
          <a:xfrm>
            <a:off x="1619885" y="5044440"/>
            <a:ext cx="534670" cy="1048385"/>
          </a:xfrm>
          <a:prstGeom prst="curvedRightArrow">
            <a:avLst/>
          </a:prstGeom>
          <a:solidFill>
            <a:srgbClr val="B3F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AutoShape 51"/>
          <p:cNvSpPr/>
          <p:nvPr>
            <p:custDataLst>
              <p:tags r:id="rId1"/>
            </p:custDataLst>
          </p:nvPr>
        </p:nvSpPr>
        <p:spPr>
          <a:xfrm>
            <a:off x="252730" y="2600325"/>
            <a:ext cx="8587740" cy="56007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P</a:t>
            </a:r>
            <a:r>
              <a:rPr lang="en-US" altLang="zh-CN" sz="2000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otential mechanisms responsible for the s</a:t>
            </a:r>
            <a:r>
              <a:rPr lang="en-US" altLang="zh-CN" sz="2000" b="1">
                <a:solidFill>
                  <a:srgbClr val="2B19D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ubdecadal equatorial core waves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79070" y="2924810"/>
            <a:ext cx="2763520" cy="368300"/>
          </a:xfrm>
          <a:prstGeom prst="rect">
            <a:avLst/>
          </a:prstGeom>
          <a:solidFill>
            <a:srgbClr val="CCFFFF"/>
          </a:solidFill>
          <a:ln w="19050">
            <a:solidFill>
              <a:srgbClr val="2B19D7"/>
            </a:solidFill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mechanisms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131185" y="2491740"/>
            <a:ext cx="144780" cy="1233170"/>
          </a:xfrm>
          <a:prstGeom prst="leftBrace">
            <a:avLst/>
          </a:prstGeom>
          <a:ln w="28575">
            <a:solidFill>
              <a:srgbClr val="2B19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275965" y="2419985"/>
            <a:ext cx="5365750" cy="3683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Fast quasi-geostrophic Magneto-Coriolis modes</a:t>
            </a:r>
            <a:endParaRPr lang="en-US" altLang="zh-CN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268345" y="3140710"/>
            <a:ext cx="5329555" cy="6451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Equatorially trapped magnetic-Archimedes-Coriolis waves </a:t>
            </a:r>
            <a:endParaRPr lang="en-US" altLang="zh-CN">
              <a:solidFill>
                <a:srgbClr val="2B19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3953,&quot;width&quot;:5037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  <p:tag name="KSO_WM_UNIT_PLACING_PICTURE_USER_VIEWPORT" val="{&quot;height&quot;:832,&quot;width&quot;:4397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  <p:tag name="KSO_WM_UNIT_PLACING_PICTURE_USER_VIEWPORT" val="{&quot;height&quot;:3670,&quot;width&quot;:5349}"/>
</p:tagLst>
</file>

<file path=ppt/tags/tag120.xml><?xml version="1.0" encoding="utf-8"?>
<p:tagLst xmlns:p="http://schemas.openxmlformats.org/presentationml/2006/main">
  <p:tag name="KSO_WM_BEAUTIFY_FLAG" val=""/>
  <p:tag name="KSO_WM_UNIT_PLACING_PICTURE_USER_VIEWPORT" val="{&quot;height&quot;:6867,&quot;width&quot;:11304}"/>
</p:tagLst>
</file>

<file path=ppt/tags/tag121.xml><?xml version="1.0" encoding="utf-8"?>
<p:tagLst xmlns:p="http://schemas.openxmlformats.org/presentationml/2006/main">
  <p:tag name="KSO_WM_BEAUTIFY_FLAG" val=""/>
  <p:tag name="KSO_WM_UNIT_PLACING_PICTURE_USER_VIEWPORT" val="{&quot;height&quot;:1264,&quot;width&quot;:4186}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  <p:tag name="KSO_WM_UNIT_PLACING_PICTURE_USER_VIEWPORT" val="{&quot;height&quot;:1587,&quot;width&quot;:4536}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  <p:tag name="KSO_WM_UNIT_PLACING_PICTURE_USER_VIEWPORT" val="{&quot;height&quot;:4930,&quot;width&quot;:6100}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PP_MARK_KEY" val="fde9bbfb-3e3f-443a-89ae-a578e0af8106"/>
  <p:tag name="COMMONDATA" val="eyJoZGlkIjoiMDJmNTc0MzUyZmJlOWUyMTVlMDRiNmVmNGI4NzdjNjgifQ=="/>
</p:tagLst>
</file>

<file path=ppt/tags/tag15.xml><?xml version="1.0" encoding="utf-8"?>
<p:tagLst xmlns:p="http://schemas.openxmlformats.org/presentationml/2006/main">
  <p:tag name="KSO_WM_BEAUTIFY_FLAG" val=""/>
  <p:tag name="KSO_WM_UNIT_PLACING_PICTURE_USER_VIEWPORT" val="{&quot;height&quot;:1996,&quot;width&quot;:4866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  <p:tag name="KSO_WM_UNIT_PLACING_PICTURE_USER_VIEWPORT" val="{&quot;height&quot;:454,&quot;width&quot;:1814}"/>
</p:tagLst>
</file>

<file path=ppt/tags/tag39.xml><?xml version="1.0" encoding="utf-8"?>
<p:tagLst xmlns:p="http://schemas.openxmlformats.org/presentationml/2006/main">
  <p:tag name="KSO_WM_BEAUTIFY_FLAG" val=""/>
  <p:tag name="KSO_WM_UNIT_PLACING_PICTURE_USER_VIEWPORT" val="{&quot;height&quot;:454,&quot;width&quot;:1814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  <p:tag name="KSO_WM_UNIT_PLACING_PICTURE_USER_VIEWPORT" val="{&quot;height&quot;:907,&quot;width&quot;:3160}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  <p:tag name="KSO_WM_UNIT_PLACING_PICTURE_USER_VIEWPORT" val="{&quot;height&quot;:6310,&quot;width&quot;:8800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  <p:tag name="KSO_WM_UNIT_PLACING_PICTURE_USER_VIEWPORT" val="{&quot;height&quot;:500,&quot;width&quot;:205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  <p:tag name="KSO_WM_UNIT_PLACING_PICTURE_USER_VIEWPORT" val="{&quot;height&quot;:1587,&quot;width&quot;:4536}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  <p:tag name="KSO_WM_UNIT_PLACING_PICTURE_USER_VIEWPORT" val="{&quot;height&quot;:6831,&quot;width&quot;:539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  <p:tag name="KSO_WM_UNIT_PLACING_PICTURE_USER_VIEWPORT" val="{&quot;height&quot;:9150,&quot;width&quot;:8310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440d1be7d17a">
  <a:themeElements>
    <a:clrScheme name="">
      <a:dk1>
        <a:srgbClr val="7F7F7F"/>
      </a:dk1>
      <a:lt1>
        <a:srgbClr val="FFFFFF"/>
      </a:lt1>
      <a:dk2>
        <a:srgbClr val="7F7F7F"/>
      </a:dk2>
      <a:lt2>
        <a:srgbClr val="E5DEDB"/>
      </a:lt2>
      <a:accent1>
        <a:srgbClr val="B8DF62"/>
      </a:accent1>
      <a:accent2>
        <a:srgbClr val="A7D328"/>
      </a:accent2>
      <a:accent3>
        <a:srgbClr val="FFFFFF"/>
      </a:accent3>
      <a:accent4>
        <a:srgbClr val="6C6C6C"/>
      </a:accent4>
      <a:accent5>
        <a:srgbClr val="D8ECB8"/>
      </a:accent5>
      <a:accent6>
        <a:srgbClr val="95BD23"/>
      </a:accent6>
      <a:hlink>
        <a:srgbClr val="7F723D"/>
      </a:hlink>
      <a:folHlink>
        <a:srgbClr val="9C6A6A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5440d1be7d17a 1">
        <a:dk1>
          <a:srgbClr val="7F7F7F"/>
        </a:dk1>
        <a:lt1>
          <a:srgbClr val="FFFFFF"/>
        </a:lt1>
        <a:dk2>
          <a:srgbClr val="7F7F7F"/>
        </a:dk2>
        <a:lt2>
          <a:srgbClr val="E5DEDB"/>
        </a:lt2>
        <a:accent1>
          <a:srgbClr val="B8DF62"/>
        </a:accent1>
        <a:accent2>
          <a:srgbClr val="A7D328"/>
        </a:accent2>
        <a:accent3>
          <a:srgbClr val="FFFFFF"/>
        </a:accent3>
        <a:accent4>
          <a:srgbClr val="6C6C6C"/>
        </a:accent4>
        <a:accent5>
          <a:srgbClr val="D8ECB7"/>
        </a:accent5>
        <a:accent6>
          <a:srgbClr val="97BF23"/>
        </a:accent6>
        <a:hlink>
          <a:srgbClr val="7F723D"/>
        </a:hlink>
        <a:folHlink>
          <a:srgbClr val="9C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6739</Words>
  <Application>WPS 演示</Application>
  <PresentationFormat>全屏显示(4:3)</PresentationFormat>
  <Paragraphs>220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Arial Black</vt:lpstr>
      <vt:lpstr>微软雅黑</vt:lpstr>
      <vt:lpstr>Wingdings 2</vt:lpstr>
      <vt:lpstr>幼圆</vt:lpstr>
      <vt:lpstr>Times New Roman</vt:lpstr>
      <vt:lpstr>黑体</vt:lpstr>
      <vt:lpstr>Calibri</vt:lpstr>
      <vt:lpstr>Cambria Math</vt:lpstr>
      <vt:lpstr>MS Mincho</vt:lpstr>
      <vt:lpstr>Segoe Print</vt:lpstr>
      <vt:lpstr>Arial Unicode MS</vt:lpstr>
      <vt:lpstr>华文行楷</vt:lpstr>
      <vt:lpstr>5440d1be7d17a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Pengshuo Duan</cp:lastModifiedBy>
  <cp:revision>3358</cp:revision>
  <dcterms:created xsi:type="dcterms:W3CDTF">2012-06-06T01:30:00Z</dcterms:created>
  <dcterms:modified xsi:type="dcterms:W3CDTF">2023-04-24T19:27:46Z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AD8CC398F9D343159BB355D236E0C230</vt:lpwstr>
  </property>
</Properties>
</file>