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79" r:id="rId3"/>
    <p:sldId id="262" r:id="rId4"/>
    <p:sldId id="276" r:id="rId5"/>
    <p:sldId id="277" r:id="rId6"/>
    <p:sldId id="268" r:id="rId7"/>
    <p:sldId id="282" r:id="rId8"/>
    <p:sldId id="259" r:id="rId9"/>
    <p:sldId id="264" r:id="rId10"/>
    <p:sldId id="281" r:id="rId11"/>
    <p:sldId id="266" r:id="rId12"/>
    <p:sldId id="280" r:id="rId13"/>
    <p:sldId id="258"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28D4"/>
    <a:srgbClr val="DB1F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7" autoAdjust="0"/>
    <p:restoredTop sz="92056" autoAdjust="0"/>
  </p:normalViewPr>
  <p:slideViewPr>
    <p:cSldViewPr snapToGrid="0">
      <p:cViewPr varScale="1">
        <p:scale>
          <a:sx n="79" d="100"/>
          <a:sy n="79" d="100"/>
        </p:scale>
        <p:origin x="21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145A0F-7D79-4770-970E-E93FEFDF8281}" type="datetimeFigureOut">
              <a:rPr lang="zh-CN" altLang="en-US" smtClean="0"/>
              <a:t>2023/4/22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B185F3-A044-4C23-8640-B99E81E3BE02}" type="slidenum">
              <a:rPr lang="zh-CN" altLang="en-US" smtClean="0"/>
              <a:t>‹#›</a:t>
            </a:fld>
            <a:endParaRPr lang="zh-CN" altLang="en-US"/>
          </a:p>
        </p:txBody>
      </p:sp>
    </p:spTree>
    <p:extLst>
      <p:ext uri="{BB962C8B-B14F-4D97-AF65-F5344CB8AC3E}">
        <p14:creationId xmlns:p14="http://schemas.microsoft.com/office/powerpoint/2010/main" val="998831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8DB185F3-A044-4C23-8640-B99E81E3BE02}" type="slidenum">
              <a:rPr lang="zh-CN" altLang="en-US" smtClean="0"/>
              <a:t>1</a:t>
            </a:fld>
            <a:endParaRPr lang="zh-CN" altLang="en-US"/>
          </a:p>
        </p:txBody>
      </p:sp>
    </p:spTree>
    <p:extLst>
      <p:ext uri="{BB962C8B-B14F-4D97-AF65-F5344CB8AC3E}">
        <p14:creationId xmlns:p14="http://schemas.microsoft.com/office/powerpoint/2010/main" val="3906374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8DB185F3-A044-4C23-8640-B99E81E3BE02}" type="slidenum">
              <a:rPr lang="zh-CN" altLang="en-US" smtClean="0"/>
              <a:t>11</a:t>
            </a:fld>
            <a:endParaRPr lang="zh-CN" altLang="en-US"/>
          </a:p>
        </p:txBody>
      </p:sp>
    </p:spTree>
    <p:extLst>
      <p:ext uri="{BB962C8B-B14F-4D97-AF65-F5344CB8AC3E}">
        <p14:creationId xmlns:p14="http://schemas.microsoft.com/office/powerpoint/2010/main" val="4109731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285750" lvl="0" indent="-285750">
              <a:buFont typeface="Arial" panose="020B0604020202020204" pitchFamily="34" charset="0"/>
              <a:buNone/>
              <a:defRPr/>
            </a:pPr>
            <a:endParaRPr lang="en-US" dirty="0"/>
          </a:p>
        </p:txBody>
      </p:sp>
      <p:sp>
        <p:nvSpPr>
          <p:cNvPr id="4" name="灯片编号占位符 3"/>
          <p:cNvSpPr>
            <a:spLocks noGrp="1"/>
          </p:cNvSpPr>
          <p:nvPr>
            <p:ph type="sldNum" sz="quarter" idx="10"/>
          </p:nvPr>
        </p:nvSpPr>
        <p:spPr/>
        <p:txBody>
          <a:bodyPr/>
          <a:lstStyle/>
          <a:p>
            <a:fld id="{1A91946A-A95F-4F72-96C1-706E639B20B4}" type="slidenum">
              <a:rPr lang="zh-CN" altLang="en-US" smtClean="0"/>
              <a:t>2</a:t>
            </a:fld>
            <a:endParaRPr lang="zh-CN" altLang="en-US"/>
          </a:p>
        </p:txBody>
      </p:sp>
    </p:spTree>
    <p:extLst>
      <p:ext uri="{BB962C8B-B14F-4D97-AF65-F5344CB8AC3E}">
        <p14:creationId xmlns:p14="http://schemas.microsoft.com/office/powerpoint/2010/main" val="3100543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Accurate quantification of long-term trends in stratospheric ozone can be challenging due to their sensitivity to natural variability, the quality of the observational datasets, non-linear changes in forcing processes as well as the statistical methodologies. </a:t>
            </a:r>
            <a:endParaRPr lang="zh-CN" altLang="en-US" dirty="0"/>
          </a:p>
          <a:p>
            <a:pPr marL="0" marR="0" lvl="0" indent="0" algn="l" defTabSz="914400" rtl="0" eaLnBrk="1" fontAlgn="auto" latinLnBrk="0" hangingPunct="1">
              <a:lnSpc>
                <a:spcPct val="100000"/>
              </a:lnSpc>
              <a:spcBef>
                <a:spcPts val="0"/>
              </a:spcBef>
              <a:spcAft>
                <a:spcPts val="0"/>
              </a:spcAft>
              <a:buClrTx/>
              <a:buSzTx/>
              <a:buFontTx/>
              <a:buNone/>
              <a:defRPr/>
            </a:pPr>
            <a:endParaRPr lang="en-GB" altLang="zh-CN" sz="1200" baseline="0" dirty="0">
              <a:latin typeface="Arial" panose="020B0604020202020204" pitchFamily="34" charset="0"/>
              <a:cs typeface="Arial" panose="020B0604020202020204" pitchFamily="34" charset="0"/>
            </a:endParaRPr>
          </a:p>
        </p:txBody>
      </p:sp>
      <p:sp>
        <p:nvSpPr>
          <p:cNvPr id="4" name="灯片编号占位符 3"/>
          <p:cNvSpPr>
            <a:spLocks noGrp="1"/>
          </p:cNvSpPr>
          <p:nvPr>
            <p:ph type="sldNum" sz="quarter" idx="10"/>
          </p:nvPr>
        </p:nvSpPr>
        <p:spPr/>
        <p:txBody>
          <a:bodyPr/>
          <a:lstStyle/>
          <a:p>
            <a:fld id="{1A91946A-A95F-4F72-96C1-706E639B20B4}" type="slidenum">
              <a:rPr lang="zh-CN" altLang="en-US" smtClean="0"/>
              <a:t>3</a:t>
            </a:fld>
            <a:endParaRPr lang="zh-CN" altLang="en-US"/>
          </a:p>
        </p:txBody>
      </p:sp>
    </p:spTree>
    <p:extLst>
      <p:ext uri="{BB962C8B-B14F-4D97-AF65-F5344CB8AC3E}">
        <p14:creationId xmlns:p14="http://schemas.microsoft.com/office/powerpoint/2010/main" val="791009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285750" indent="-285750">
              <a:lnSpc>
                <a:spcPct val="120000"/>
              </a:lnSpc>
              <a:buFont typeface="Arial" panose="020B0604020202020204" pitchFamily="34" charset="0"/>
              <a:buChar char="•"/>
            </a:pPr>
            <a:r>
              <a:rPr lang="zh-CN" altLang="en-US" dirty="0">
                <a:solidFill>
                  <a:srgbClr val="C00000"/>
                </a:solidFill>
                <a:latin typeface="Arial" panose="020B0604020202020204" pitchFamily="34" charset="0"/>
                <a:cs typeface="Arial" panose="020B0604020202020204" pitchFamily="34" charset="0"/>
                <a:sym typeface="+mn-ea"/>
              </a:rPr>
              <a:t>Multivariate regression models are widely used to quantify the influence of a particular process</a:t>
            </a:r>
            <a:r>
              <a:rPr lang="en-US" altLang="zh-CN" dirty="0">
                <a:solidFill>
                  <a:srgbClr val="C00000"/>
                </a:solidFill>
                <a:latin typeface="Arial" panose="020B0604020202020204" pitchFamily="34" charset="0"/>
                <a:cs typeface="Arial" panose="020B0604020202020204" pitchFamily="34" charset="0"/>
                <a:sym typeface="+mn-ea"/>
              </a:rPr>
              <a:t>.</a:t>
            </a:r>
            <a:endParaRPr lang="zh-CN" altLang="en-US" dirty="0">
              <a:solidFill>
                <a:srgbClr val="C00000"/>
              </a:solidFill>
              <a:latin typeface="Arial" panose="020B0604020202020204" pitchFamily="34" charset="0"/>
              <a:cs typeface="Arial" panose="020B0604020202020204" pitchFamily="34" charset="0"/>
            </a:endParaRPr>
          </a:p>
          <a:p>
            <a:pPr marL="285750" indent="-285750">
              <a:lnSpc>
                <a:spcPct val="120000"/>
              </a:lnSpc>
              <a:buFont typeface="Arial" panose="020B0604020202020204" pitchFamily="34" charset="0"/>
              <a:buChar char="•"/>
            </a:pPr>
            <a:r>
              <a:rPr lang="zh-CN" altLang="en-US" dirty="0">
                <a:solidFill>
                  <a:srgbClr val="00B050"/>
                </a:solidFill>
                <a:latin typeface="Arial" panose="020B0604020202020204" pitchFamily="34" charset="0"/>
                <a:cs typeface="Arial" panose="020B0604020202020204" pitchFamily="34" charset="0"/>
                <a:sym typeface="+mn-ea"/>
              </a:rPr>
              <a:t>In the stratosphere (~10-50 km) ozone concentrations are controlled by different processes at different altitudes/latitudes, but almost all previous studies used same regression model for all locations</a:t>
            </a:r>
            <a:r>
              <a:rPr lang="en-US" altLang="zh-CN" dirty="0">
                <a:solidFill>
                  <a:srgbClr val="00B050"/>
                </a:solidFill>
                <a:latin typeface="Arial" panose="020B0604020202020204" pitchFamily="34" charset="0"/>
                <a:cs typeface="Arial" panose="020B0604020202020204" pitchFamily="34" charset="0"/>
                <a:sym typeface="+mn-ea"/>
              </a:rPr>
              <a:t>.</a:t>
            </a:r>
            <a:endParaRPr lang="zh-CN" altLang="en-US" dirty="0">
              <a:solidFill>
                <a:srgbClr val="00B050"/>
              </a:solidFill>
              <a:latin typeface="Arial" panose="020B0604020202020204" pitchFamily="34" charset="0"/>
              <a:cs typeface="Arial" panose="020B0604020202020204" pitchFamily="34" charset="0"/>
            </a:endParaRPr>
          </a:p>
          <a:p>
            <a:pPr marL="285750" indent="-285750">
              <a:lnSpc>
                <a:spcPct val="120000"/>
              </a:lnSpc>
              <a:buFont typeface="Arial" panose="020B0604020202020204" pitchFamily="34" charset="0"/>
              <a:buChar char="•"/>
            </a:pPr>
            <a:r>
              <a:rPr dirty="0">
                <a:solidFill>
                  <a:srgbClr val="7030A0"/>
                </a:solidFill>
                <a:latin typeface="Arial" panose="020B0604020202020204" pitchFamily="34" charset="0"/>
                <a:cs typeface="Arial" panose="020B0604020202020204" pitchFamily="34" charset="0"/>
                <a:sym typeface="+mn-ea"/>
              </a:rPr>
              <a:t>Explanatory variables are generally</a:t>
            </a:r>
            <a:r>
              <a:rPr b="1" dirty="0">
                <a:solidFill>
                  <a:srgbClr val="7030A0"/>
                </a:solidFill>
                <a:latin typeface="Arial" panose="020B0604020202020204" pitchFamily="34" charset="0"/>
                <a:cs typeface="Arial" panose="020B0604020202020204" pitchFamily="34" charset="0"/>
                <a:sym typeface="+mn-ea"/>
              </a:rPr>
              <a:t> correlated</a:t>
            </a:r>
            <a:r>
              <a:rPr dirty="0">
                <a:solidFill>
                  <a:srgbClr val="7030A0"/>
                </a:solidFill>
                <a:latin typeface="Arial" panose="020B0604020202020204" pitchFamily="34" charset="0"/>
                <a:cs typeface="Arial" panose="020B0604020202020204" pitchFamily="34" charset="0"/>
                <a:sym typeface="+mn-ea"/>
              </a:rPr>
              <a:t> and finding optimum/suitable variables is </a:t>
            </a:r>
            <a:r>
              <a:rPr b="1" dirty="0">
                <a:solidFill>
                  <a:srgbClr val="7030A0"/>
                </a:solidFill>
                <a:latin typeface="Arial" panose="020B0604020202020204" pitchFamily="34" charset="0"/>
                <a:cs typeface="Arial" panose="020B0604020202020204" pitchFamily="34" charset="0"/>
                <a:sym typeface="+mn-ea"/>
              </a:rPr>
              <a:t>tricky</a:t>
            </a:r>
            <a:r>
              <a:rPr dirty="0">
                <a:solidFill>
                  <a:srgbClr val="7030A0"/>
                </a:solidFill>
                <a:latin typeface="Arial" panose="020B0604020202020204" pitchFamily="34" charset="0"/>
                <a:cs typeface="Arial" panose="020B0604020202020204" pitchFamily="34" charset="0"/>
                <a:sym typeface="+mn-ea"/>
              </a:rPr>
              <a:t>.</a:t>
            </a:r>
            <a:endParaRPr dirty="0">
              <a:solidFill>
                <a:srgbClr val="7030A0"/>
              </a:solidFill>
              <a:latin typeface="Arial" panose="020B0604020202020204" pitchFamily="34" charset="0"/>
              <a:cs typeface="Arial" panose="020B0604020202020204" pitchFamily="34" charset="0"/>
            </a:endParaRPr>
          </a:p>
          <a:p>
            <a:pPr marL="285750" indent="-285750">
              <a:lnSpc>
                <a:spcPct val="120000"/>
              </a:lnSpc>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sym typeface="+mn-ea"/>
              </a:rPr>
              <a:t>Hence, here we use </a:t>
            </a:r>
            <a:r>
              <a:rPr lang="en-US" altLang="en-GB" dirty="0">
                <a:solidFill>
                  <a:srgbClr val="002060"/>
                </a:solidFill>
                <a:latin typeface="Arial" panose="020B0604020202020204" pitchFamily="34" charset="0"/>
                <a:cs typeface="Arial" panose="020B0604020202020204" pitchFamily="34" charset="0"/>
                <a:sym typeface="+mn-ea"/>
              </a:rPr>
              <a:t>a </a:t>
            </a:r>
            <a:r>
              <a:rPr lang="en-GB" b="1" dirty="0">
                <a:solidFill>
                  <a:srgbClr val="002060"/>
                </a:solidFill>
                <a:latin typeface="Arial" panose="020B0604020202020204" pitchFamily="34" charset="0"/>
                <a:cs typeface="Arial" panose="020B0604020202020204" pitchFamily="34" charset="0"/>
                <a:sym typeface="+mn-ea"/>
              </a:rPr>
              <a:t>regularised</a:t>
            </a:r>
            <a:r>
              <a:rPr lang="en-GB" dirty="0">
                <a:solidFill>
                  <a:srgbClr val="002060"/>
                </a:solidFill>
                <a:latin typeface="Arial" panose="020B0604020202020204" pitchFamily="34" charset="0"/>
                <a:cs typeface="Arial" panose="020B0604020202020204" pitchFamily="34" charset="0"/>
                <a:sym typeface="+mn-ea"/>
              </a:rPr>
              <a:t> multi</a:t>
            </a:r>
            <a:r>
              <a:rPr lang="en-US" altLang="en-GB" dirty="0">
                <a:solidFill>
                  <a:srgbClr val="002060"/>
                </a:solidFill>
                <a:latin typeface="Arial" panose="020B0604020202020204" pitchFamily="34" charset="0"/>
                <a:cs typeface="Arial" panose="020B0604020202020204" pitchFamily="34" charset="0"/>
                <a:sym typeface="+mn-ea"/>
              </a:rPr>
              <a:t>-</a:t>
            </a:r>
            <a:r>
              <a:rPr lang="en-GB" dirty="0">
                <a:solidFill>
                  <a:srgbClr val="002060"/>
                </a:solidFill>
                <a:latin typeface="Arial" panose="020B0604020202020204" pitchFamily="34" charset="0"/>
                <a:cs typeface="Arial" panose="020B0604020202020204" pitchFamily="34" charset="0"/>
                <a:sym typeface="+mn-ea"/>
              </a:rPr>
              <a:t>variate regression model</a:t>
            </a:r>
            <a:r>
              <a:rPr lang="en-US" altLang="en-GB" dirty="0">
                <a:solidFill>
                  <a:srgbClr val="002060"/>
                </a:solidFill>
                <a:latin typeface="Arial" panose="020B0604020202020204" pitchFamily="34" charset="0"/>
                <a:cs typeface="Arial" panose="020B0604020202020204" pitchFamily="34" charset="0"/>
                <a:sym typeface="+mn-ea"/>
              </a:rPr>
              <a:t> (</a:t>
            </a:r>
            <a:r>
              <a:rPr lang="en-US" altLang="en-GB" b="1" dirty="0">
                <a:solidFill>
                  <a:srgbClr val="002060"/>
                </a:solidFill>
                <a:latin typeface="Arial" panose="020B0604020202020204" pitchFamily="34" charset="0"/>
                <a:cs typeface="Arial" panose="020B0604020202020204" pitchFamily="34" charset="0"/>
                <a:sym typeface="+mn-ea"/>
              </a:rPr>
              <a:t>Ridge</a:t>
            </a:r>
            <a:r>
              <a:rPr lang="en-US" altLang="en-GB" dirty="0">
                <a:solidFill>
                  <a:srgbClr val="002060"/>
                </a:solidFill>
                <a:latin typeface="Arial" panose="020B0604020202020204" pitchFamily="34" charset="0"/>
                <a:cs typeface="Arial" panose="020B0604020202020204" pitchFamily="34" charset="0"/>
                <a:sym typeface="+mn-ea"/>
              </a:rPr>
              <a:t>) for ozone trend analysis.</a:t>
            </a:r>
          </a:p>
          <a:p>
            <a:endParaRPr lang="zh-CN" altLang="en-US"/>
          </a:p>
        </p:txBody>
      </p:sp>
    </p:spTree>
    <p:extLst>
      <p:ext uri="{BB962C8B-B14F-4D97-AF65-F5344CB8AC3E}">
        <p14:creationId xmlns:p14="http://schemas.microsoft.com/office/powerpoint/2010/main" val="1658798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OLS with unbiased estimators performs well only when all key regression assumptions are satisfied, e.g. linear relationship, more observations (n) than features (p), no or little multi-collinearity among the explanatory variables.</a:t>
            </a:r>
          </a:p>
          <a:p>
            <a:endParaRPr lang="zh-CN" altLang="en-US"/>
          </a:p>
          <a:p>
            <a:r>
              <a:rPr lang="en-US" altLang="zh-CN"/>
              <a:t>OLS: </a:t>
            </a:r>
            <a:r>
              <a:rPr lang="zh-CN" altLang="en-US"/>
              <a:t>minimise the residual errors but with relatively high variance</a:t>
            </a:r>
          </a:p>
          <a:p>
            <a:endParaRPr lang="zh-CN" altLang="en-US"/>
          </a:p>
          <a:p>
            <a:r>
              <a:rPr lang="zh-CN" altLang="en-US"/>
              <a:t>Most atmospheric processes are correlated. Hence if we use different combinations of data points, regression coefficients will not be unbiased</a:t>
            </a:r>
          </a:p>
          <a:p>
            <a:endParaRPr lang="zh-CN" altLang="en-US"/>
          </a:p>
          <a:p>
            <a:r>
              <a:rPr lang="zh-CN" altLang="en-US"/>
              <a:t>Ridge regression is a type of regularized regression which gives a penalty (called an L2 penalty)  to constrain the magnitudes and fluctuations of the coefficient estimates. This constraint helps to reduce the variance of the model at the expense of no longer being unbiased</a:t>
            </a:r>
            <a:r>
              <a:rPr lang="en-US" altLang="zh-CN"/>
              <a:t>.</a:t>
            </a:r>
          </a:p>
        </p:txBody>
      </p:sp>
    </p:spTree>
    <p:extLst>
      <p:ext uri="{BB962C8B-B14F-4D97-AF65-F5344CB8AC3E}">
        <p14:creationId xmlns:p14="http://schemas.microsoft.com/office/powerpoint/2010/main" val="4288220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1A91946A-A95F-4F72-96C1-706E639B20B4}" type="slidenum">
              <a:rPr lang="zh-CN" altLang="en-US" smtClean="0"/>
              <a:t>6</a:t>
            </a:fld>
            <a:endParaRPr lang="zh-CN" altLang="en-US"/>
          </a:p>
        </p:txBody>
      </p:sp>
    </p:spTree>
    <p:extLst>
      <p:ext uri="{BB962C8B-B14F-4D97-AF65-F5344CB8AC3E}">
        <p14:creationId xmlns:p14="http://schemas.microsoft.com/office/powerpoint/2010/main" val="170169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extLst>
      <p:ext uri="{BB962C8B-B14F-4D97-AF65-F5344CB8AC3E}">
        <p14:creationId xmlns:p14="http://schemas.microsoft.com/office/powerpoint/2010/main" val="4256257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Tree>
    <p:extLst>
      <p:ext uri="{BB962C8B-B14F-4D97-AF65-F5344CB8AC3E}">
        <p14:creationId xmlns:p14="http://schemas.microsoft.com/office/powerpoint/2010/main" val="2092767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780593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01C7D70-262B-478A-A2FF-97B05EC1DDB9}" type="datetimeFigureOut">
              <a:rPr lang="zh-CN" altLang="en-US" smtClean="0"/>
              <a:t>2023/4/22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26257A-04CC-4B5F-855D-07FB56B8414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01C7D70-262B-478A-A2FF-97B05EC1DDB9}" type="datetimeFigureOut">
              <a:rPr lang="zh-CN" altLang="en-US" smtClean="0"/>
              <a:t>2023/4/22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26257A-04CC-4B5F-855D-07FB56B8414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01C7D70-262B-478A-A2FF-97B05EC1DDB9}" type="datetimeFigureOut">
              <a:rPr lang="zh-CN" altLang="en-US" smtClean="0"/>
              <a:t>2023/4/22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26257A-04CC-4B5F-855D-07FB56B8414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01C7D70-262B-478A-A2FF-97B05EC1DDB9}" type="datetimeFigureOut">
              <a:rPr lang="zh-CN" altLang="en-US" smtClean="0"/>
              <a:t>2023/4/22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26257A-04CC-4B5F-855D-07FB56B8414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01C7D70-262B-478A-A2FF-97B05EC1DDB9}" type="datetimeFigureOut">
              <a:rPr lang="zh-CN" altLang="en-US" smtClean="0"/>
              <a:t>2023/4/22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26257A-04CC-4B5F-855D-07FB56B8414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01C7D70-262B-478A-A2FF-97B05EC1DDB9}" type="datetimeFigureOut">
              <a:rPr lang="zh-CN" altLang="en-US" smtClean="0"/>
              <a:t>2023/4/22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26257A-04CC-4B5F-855D-07FB56B8414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01C7D70-262B-478A-A2FF-97B05EC1DDB9}" type="datetimeFigureOut">
              <a:rPr lang="zh-CN" altLang="en-US" smtClean="0"/>
              <a:t>2023/4/22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26257A-04CC-4B5F-855D-07FB56B8414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01C7D70-262B-478A-A2FF-97B05EC1DDB9}" type="datetimeFigureOut">
              <a:rPr lang="zh-CN" altLang="en-US" smtClean="0"/>
              <a:t>2023/4/22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A26257A-04CC-4B5F-855D-07FB56B8414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01C7D70-262B-478A-A2FF-97B05EC1DDB9}" type="datetimeFigureOut">
              <a:rPr lang="zh-CN" altLang="en-US" smtClean="0"/>
              <a:t>2023/4/22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A26257A-04CC-4B5F-855D-07FB56B8414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01C7D70-262B-478A-A2FF-97B05EC1DDB9}" type="datetimeFigureOut">
              <a:rPr lang="zh-CN" altLang="en-US" smtClean="0"/>
              <a:t>2023/4/22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26257A-04CC-4B5F-855D-07FB56B8414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01C7D70-262B-478A-A2FF-97B05EC1DDB9}" type="datetimeFigureOut">
              <a:rPr lang="zh-CN" altLang="en-US" smtClean="0"/>
              <a:t>2023/4/22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26257A-04CC-4B5F-855D-07FB56B8414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C7D70-262B-478A-A2FF-97B05EC1DDB9}" type="datetimeFigureOut">
              <a:rPr lang="zh-CN" altLang="en-US" smtClean="0"/>
              <a:t>2023/4/22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6257A-04CC-4B5F-855D-07FB56B8414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research.reading.ac.uk/sparc-ga2022/"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35.xml"/><Relationship Id="rId7" Type="http://schemas.openxmlformats.org/officeDocument/2006/relationships/slideLayout" Target="../slideLayouts/slideLayout7.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10" Type="http://schemas.openxmlformats.org/officeDocument/2006/relationships/image" Target="../media/image21.png"/><Relationship Id="rId4" Type="http://schemas.openxmlformats.org/officeDocument/2006/relationships/tags" Target="../tags/tag36.xml"/><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hyperlink" Target="https://egusphere.copernicus.org/preprints/2023/egusphere-2023-591/"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doi.org/10.5194/acp-22-10635-2022" TargetMode="External"/><Relationship Id="rId3" Type="http://schemas.openxmlformats.org/officeDocument/2006/relationships/hyperlink" Target="https://doi.org/10.5194/acp-18-1379-2018" TargetMode="External"/><Relationship Id="rId7" Type="http://schemas.openxmlformats.org/officeDocument/2006/relationships/hyperlink" Target="https://doi.org/10.5194/acp-22-903-2022" TargetMode="External"/><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hyperlink" Target="https://doi.org/10.5194/essd-13-5711-2021" TargetMode="External"/><Relationship Id="rId5" Type="http://schemas.openxmlformats.org/officeDocument/2006/relationships/hyperlink" Target="https://doi.org/10.5194/acp-21-6811-2021" TargetMode="External"/><Relationship Id="rId4" Type="http://schemas.openxmlformats.org/officeDocument/2006/relationships/hyperlink" Target="https://doi.org/10.5194/essd-8-461-2016" TargetMode="External"/><Relationship Id="rId9" Type="http://schemas.openxmlformats.org/officeDocument/2006/relationships/hyperlink" Target="https://csl.noaa.gov/assessments/ozone/202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4.xml"/><Relationship Id="rId7" Type="http://schemas.openxmlformats.org/officeDocument/2006/relationships/image" Target="../media/image7.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image" Target="../media/image10.jpeg"/><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image" Target="../media/image9.jpeg"/><Relationship Id="rId2" Type="http://schemas.openxmlformats.org/officeDocument/2006/relationships/tags" Target="../tags/tag7.xml"/><Relationship Id="rId16" Type="http://schemas.openxmlformats.org/officeDocument/2006/relationships/image" Target="../media/image13.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notesSlide" Target="../notesSlides/notesSlide5.xml"/><Relationship Id="rId5" Type="http://schemas.openxmlformats.org/officeDocument/2006/relationships/tags" Target="../tags/tag10.xml"/><Relationship Id="rId15" Type="http://schemas.openxmlformats.org/officeDocument/2006/relationships/image" Target="../media/image12.png"/><Relationship Id="rId10" Type="http://schemas.openxmlformats.org/officeDocument/2006/relationships/slideLayout" Target="../slideLayouts/slideLayout7.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6.xml"/><Relationship Id="rId5" Type="http://schemas.openxmlformats.org/officeDocument/2006/relationships/slideLayout" Target="../slideLayouts/slideLayout6.xml"/><Relationship Id="rId4" Type="http://schemas.openxmlformats.org/officeDocument/2006/relationships/tags" Target="../tags/tag18.xml"/></Relationships>
</file>

<file path=ppt/slides/_rels/slide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4.png"/><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5.png"/><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27.xml"/><Relationship Id="rId7" Type="http://schemas.openxmlformats.org/officeDocument/2006/relationships/notesSlide" Target="../notesSlides/notesSlide9.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7.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768963" y="3425633"/>
            <a:ext cx="6221095" cy="2772478"/>
            <a:chOff x="3016952" y="2288003"/>
            <a:chExt cx="8914286" cy="4009998"/>
          </a:xfrm>
        </p:grpSpPr>
        <p:pic>
          <p:nvPicPr>
            <p:cNvPr id="5" name="图片 4"/>
            <p:cNvPicPr>
              <a:picLocks noChangeAspect="1"/>
            </p:cNvPicPr>
            <p:nvPr/>
          </p:nvPicPr>
          <p:blipFill>
            <a:blip r:embed="rId3"/>
            <a:stretch>
              <a:fillRect/>
            </a:stretch>
          </p:blipFill>
          <p:spPr>
            <a:xfrm>
              <a:off x="3016952" y="2455258"/>
              <a:ext cx="8914286" cy="3842743"/>
            </a:xfrm>
            <a:prstGeom prst="rect">
              <a:avLst/>
            </a:prstGeom>
          </p:spPr>
        </p:pic>
        <p:pic>
          <p:nvPicPr>
            <p:cNvPr id="4" name="图片 3"/>
            <p:cNvPicPr>
              <a:picLocks noChangeAspect="1"/>
            </p:cNvPicPr>
            <p:nvPr/>
          </p:nvPicPr>
          <p:blipFill rotWithShape="1">
            <a:blip r:embed="rId4"/>
            <a:srcRect l="71480" b="58573"/>
            <a:stretch>
              <a:fillRect/>
            </a:stretch>
          </p:blipFill>
          <p:spPr>
            <a:xfrm>
              <a:off x="9990861" y="2288003"/>
              <a:ext cx="1940377" cy="895610"/>
            </a:xfrm>
            <a:prstGeom prst="rect">
              <a:avLst/>
            </a:prstGeom>
          </p:spPr>
        </p:pic>
        <p:sp>
          <p:nvSpPr>
            <p:cNvPr id="6" name="矩形 5"/>
            <p:cNvSpPr/>
            <p:nvPr/>
          </p:nvSpPr>
          <p:spPr>
            <a:xfrm>
              <a:off x="6288399" y="3349426"/>
              <a:ext cx="3421202" cy="71320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2400" b="1" dirty="0">
                  <a:solidFill>
                    <a:schemeClr val="tx1"/>
                  </a:solidFill>
                </a:rPr>
                <a:t>Under review</a:t>
              </a:r>
              <a:endParaRPr lang="zh-CN" altLang="en-US" sz="2400" b="1" dirty="0">
                <a:solidFill>
                  <a:schemeClr val="tx1"/>
                </a:solidFill>
              </a:endParaRPr>
            </a:p>
          </p:txBody>
        </p:sp>
      </p:grpSp>
      <p:sp>
        <p:nvSpPr>
          <p:cNvPr id="8" name="矩形 7"/>
          <p:cNvSpPr/>
          <p:nvPr/>
        </p:nvSpPr>
        <p:spPr>
          <a:xfrm>
            <a:off x="635" y="153670"/>
            <a:ext cx="12191365" cy="1735455"/>
          </a:xfrm>
          <a:prstGeom prst="rect">
            <a:avLst/>
          </a:prstGeom>
        </p:spPr>
        <p:txBody>
          <a:bodyPr wrap="square">
            <a:noAutofit/>
            <a:scene3d>
              <a:camera prst="orthographicFront"/>
              <a:lightRig rig="threePt" dir="t"/>
            </a:scene3d>
          </a:bodyPr>
          <a:lstStyle/>
          <a:p>
            <a:pPr algn="ctr">
              <a:spcBef>
                <a:spcPts val="600"/>
              </a:spcBef>
            </a:pPr>
            <a:r>
              <a:rPr lang="en-US" altLang="zh-CN" sz="3600" b="1"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Stratospheric </a:t>
            </a:r>
            <a:r>
              <a:rPr lang="en-US" altLang="zh-CN" sz="3600" b="1" dirty="0" smtClean="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Ozone </a:t>
            </a:r>
            <a:r>
              <a:rPr lang="en-US" altLang="zh-CN" sz="3600" b="1"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Trends </a:t>
            </a:r>
            <a:r>
              <a:rPr lang="en-US" altLang="zh-CN" sz="3600" b="1" dirty="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&amp;</a:t>
            </a:r>
            <a:r>
              <a:rPr lang="en-US" altLang="zh-CN" sz="3600" b="1"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Attribution </a:t>
            </a:r>
            <a:r>
              <a:rPr lang="en-US" altLang="zh-CN" sz="3600" b="1" dirty="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over 1984–2020 using </a:t>
            </a:r>
            <a:r>
              <a:rPr lang="en-US" altLang="zh-CN" sz="3600" b="1" dirty="0" smtClean="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Ordinary </a:t>
            </a:r>
            <a:r>
              <a:rPr lang="en-US" altLang="zh-CN" sz="3600" b="1"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and </a:t>
            </a:r>
            <a:r>
              <a:rPr lang="en-US" altLang="zh-CN" sz="3600" b="1" dirty="0" err="1">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Regularised</a:t>
            </a:r>
            <a:r>
              <a:rPr lang="en-US" altLang="zh-CN" sz="3600" b="1" dirty="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Multivariate Regression Models</a:t>
            </a:r>
          </a:p>
        </p:txBody>
      </p:sp>
      <p:sp>
        <p:nvSpPr>
          <p:cNvPr id="11" name="副标题 2"/>
          <p:cNvSpPr txBox="1"/>
          <p:nvPr/>
        </p:nvSpPr>
        <p:spPr>
          <a:xfrm>
            <a:off x="267337" y="1915176"/>
            <a:ext cx="11620894" cy="9639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2800"/>
              </a:lnSpc>
            </a:pPr>
            <a:r>
              <a:rPr lang="en-US" altLang="zh-CN" sz="1800" b="1" dirty="0" err="1">
                <a:solidFill>
                  <a:schemeClr val="tx2">
                    <a:lumMod val="75000"/>
                  </a:schemeClr>
                </a:solidFill>
                <a:latin typeface="Arial" panose="020B0604020202020204" pitchFamily="34" charset="0"/>
                <a:cs typeface="Arial" panose="020B0604020202020204" pitchFamily="34" charset="0"/>
              </a:rPr>
              <a:t>Yajuan</a:t>
            </a:r>
            <a:r>
              <a:rPr lang="en-US" altLang="zh-CN" sz="1800" b="1" dirty="0">
                <a:solidFill>
                  <a:schemeClr val="tx2">
                    <a:lumMod val="75000"/>
                  </a:schemeClr>
                </a:solidFill>
                <a:latin typeface="Arial" panose="020B0604020202020204" pitchFamily="34" charset="0"/>
                <a:cs typeface="Arial" panose="020B0604020202020204" pitchFamily="34" charset="0"/>
              </a:rPr>
              <a:t> Li</a:t>
            </a:r>
            <a:r>
              <a:rPr lang="en-US" altLang="zh-CN" sz="1800" b="1" baseline="30000" dirty="0">
                <a:solidFill>
                  <a:schemeClr val="tx2">
                    <a:lumMod val="75000"/>
                  </a:schemeClr>
                </a:solidFill>
                <a:latin typeface="Arial" panose="020B0604020202020204" pitchFamily="34" charset="0"/>
                <a:cs typeface="Arial" panose="020B0604020202020204" pitchFamily="34" charset="0"/>
              </a:rPr>
              <a:t>1,2</a:t>
            </a:r>
            <a:r>
              <a:rPr lang="en-US" altLang="zh-CN" sz="1800" dirty="0">
                <a:solidFill>
                  <a:schemeClr val="tx2">
                    <a:lumMod val="75000"/>
                  </a:schemeClr>
                </a:solidFill>
                <a:latin typeface="Arial" panose="020B0604020202020204" pitchFamily="34" charset="0"/>
                <a:cs typeface="Arial" panose="020B0604020202020204" pitchFamily="34" charset="0"/>
              </a:rPr>
              <a:t>, </a:t>
            </a:r>
            <a:r>
              <a:rPr lang="en-GB" sz="1800" dirty="0" err="1">
                <a:solidFill>
                  <a:schemeClr val="tx2">
                    <a:lumMod val="75000"/>
                  </a:schemeClr>
                </a:solidFill>
                <a:latin typeface="Arial" panose="020B0604020202020204" pitchFamily="34" charset="0"/>
                <a:cs typeface="Arial" panose="020B0604020202020204" pitchFamily="34" charset="0"/>
              </a:rPr>
              <a:t>Sandip</a:t>
            </a:r>
            <a:r>
              <a:rPr lang="en-GB" sz="1800" dirty="0">
                <a:solidFill>
                  <a:schemeClr val="tx2">
                    <a:lumMod val="75000"/>
                  </a:schemeClr>
                </a:solidFill>
                <a:latin typeface="Arial" panose="020B0604020202020204" pitchFamily="34" charset="0"/>
                <a:cs typeface="Arial" panose="020B0604020202020204" pitchFamily="34" charset="0"/>
              </a:rPr>
              <a:t> </a:t>
            </a:r>
            <a:r>
              <a:rPr lang="en-GB" sz="1800" dirty="0" err="1">
                <a:solidFill>
                  <a:schemeClr val="tx2">
                    <a:lumMod val="75000"/>
                  </a:schemeClr>
                </a:solidFill>
                <a:latin typeface="Arial" panose="020B0604020202020204" pitchFamily="34" charset="0"/>
                <a:cs typeface="Arial" panose="020B0604020202020204" pitchFamily="34" charset="0"/>
              </a:rPr>
              <a:t>Dhomse</a:t>
            </a:r>
            <a:r>
              <a:rPr lang="en-US" sz="1800" baseline="30000" dirty="0">
                <a:solidFill>
                  <a:schemeClr val="tx2">
                    <a:lumMod val="75000"/>
                  </a:schemeClr>
                </a:solidFill>
                <a:latin typeface="Arial" panose="020B0604020202020204" pitchFamily="34" charset="0"/>
                <a:cs typeface="Arial" panose="020B0604020202020204" pitchFamily="34" charset="0"/>
              </a:rPr>
              <a:t>3</a:t>
            </a:r>
            <a:r>
              <a:rPr lang="en-GB" sz="1800" dirty="0">
                <a:solidFill>
                  <a:schemeClr val="tx2">
                    <a:lumMod val="75000"/>
                  </a:schemeClr>
                </a:solidFill>
                <a:latin typeface="Arial" panose="020B0604020202020204" pitchFamily="34" charset="0"/>
                <a:cs typeface="Arial" panose="020B0604020202020204" pitchFamily="34" charset="0"/>
              </a:rPr>
              <a:t>, Martyn </a:t>
            </a:r>
            <a:r>
              <a:rPr lang="en-GB" sz="1800" dirty="0" err="1">
                <a:solidFill>
                  <a:schemeClr val="tx2">
                    <a:lumMod val="75000"/>
                  </a:schemeClr>
                </a:solidFill>
                <a:latin typeface="Arial" panose="020B0604020202020204" pitchFamily="34" charset="0"/>
                <a:cs typeface="Arial" panose="020B0604020202020204" pitchFamily="34" charset="0"/>
              </a:rPr>
              <a:t>Chipperfield</a:t>
            </a:r>
            <a:r>
              <a:rPr lang="en-US" sz="1800" baseline="30000" dirty="0">
                <a:solidFill>
                  <a:schemeClr val="tx2">
                    <a:lumMod val="75000"/>
                  </a:schemeClr>
                </a:solidFill>
                <a:latin typeface="Arial" panose="020B0604020202020204" pitchFamily="34" charset="0"/>
                <a:cs typeface="Arial" panose="020B0604020202020204" pitchFamily="34" charset="0"/>
              </a:rPr>
              <a:t>3</a:t>
            </a:r>
            <a:r>
              <a:rPr lang="en-GB" sz="1800" dirty="0">
                <a:solidFill>
                  <a:schemeClr val="tx2">
                    <a:lumMod val="75000"/>
                  </a:schemeClr>
                </a:solidFill>
                <a:latin typeface="Arial" panose="020B0604020202020204" pitchFamily="34" charset="0"/>
                <a:cs typeface="Arial" panose="020B0604020202020204" pitchFamily="34" charset="0"/>
              </a:rPr>
              <a:t>, Wuhu Feng</a:t>
            </a:r>
            <a:r>
              <a:rPr lang="en-US" sz="1800" baseline="30000" dirty="0">
                <a:solidFill>
                  <a:schemeClr val="tx2">
                    <a:lumMod val="75000"/>
                  </a:schemeClr>
                </a:solidFill>
                <a:latin typeface="Arial" panose="020B0604020202020204" pitchFamily="34" charset="0"/>
                <a:cs typeface="Arial" panose="020B0604020202020204" pitchFamily="34" charset="0"/>
              </a:rPr>
              <a:t>3</a:t>
            </a:r>
            <a:r>
              <a:rPr lang="en-GB" altLang="zh-CN" sz="1800" dirty="0">
                <a:solidFill>
                  <a:schemeClr val="tx2">
                    <a:lumMod val="75000"/>
                  </a:schemeClr>
                </a:solidFill>
                <a:latin typeface="Arial" panose="020B0604020202020204" pitchFamily="34" charset="0"/>
                <a:cs typeface="Arial" panose="020B0604020202020204" pitchFamily="34" charset="0"/>
              </a:rPr>
              <a:t>, </a:t>
            </a:r>
            <a:r>
              <a:rPr lang="en-US" altLang="zh-CN" sz="1800" dirty="0" err="1">
                <a:solidFill>
                  <a:schemeClr val="tx2">
                    <a:lumMod val="75000"/>
                  </a:schemeClr>
                </a:solidFill>
                <a:latin typeface="Arial" panose="020B0604020202020204" pitchFamily="34" charset="0"/>
                <a:cs typeface="Arial" panose="020B0604020202020204" pitchFamily="34" charset="0"/>
              </a:rPr>
              <a:t>Jianchun</a:t>
            </a:r>
            <a:r>
              <a:rPr lang="en-US" altLang="zh-CN" sz="1800" dirty="0">
                <a:solidFill>
                  <a:schemeClr val="tx2">
                    <a:lumMod val="75000"/>
                  </a:schemeClr>
                </a:solidFill>
                <a:latin typeface="Arial" panose="020B0604020202020204" pitchFamily="34" charset="0"/>
                <a:cs typeface="Arial" panose="020B0604020202020204" pitchFamily="34" charset="0"/>
              </a:rPr>
              <a:t> Bian</a:t>
            </a:r>
            <a:r>
              <a:rPr lang="en-US" altLang="zh-CN" sz="1800" baseline="30000" dirty="0">
                <a:solidFill>
                  <a:schemeClr val="tx2">
                    <a:lumMod val="75000"/>
                  </a:schemeClr>
                </a:solidFill>
                <a:latin typeface="Arial" panose="020B0604020202020204" pitchFamily="34" charset="0"/>
                <a:cs typeface="Arial" panose="020B0604020202020204" pitchFamily="34" charset="0"/>
              </a:rPr>
              <a:t>2</a:t>
            </a:r>
            <a:r>
              <a:rPr lang="en-US" altLang="zh-CN" sz="1800" dirty="0">
                <a:solidFill>
                  <a:schemeClr val="tx2">
                    <a:lumMod val="75000"/>
                  </a:schemeClr>
                </a:solidFill>
                <a:latin typeface="Arial" panose="020B0604020202020204" pitchFamily="34" charset="0"/>
                <a:cs typeface="Arial" panose="020B0604020202020204" pitchFamily="34" charset="0"/>
              </a:rPr>
              <a:t>,</a:t>
            </a:r>
            <a:r>
              <a:rPr lang="zh-CN" altLang="en-US" sz="1800" dirty="0">
                <a:solidFill>
                  <a:schemeClr val="tx2">
                    <a:lumMod val="75000"/>
                  </a:schemeClr>
                </a:solidFill>
                <a:latin typeface="Arial" panose="020B0604020202020204" pitchFamily="34" charset="0"/>
                <a:cs typeface="Arial" panose="020B0604020202020204" pitchFamily="34" charset="0"/>
              </a:rPr>
              <a:t> </a:t>
            </a:r>
            <a:r>
              <a:rPr lang="en-US" altLang="zh-CN" sz="1800" dirty="0">
                <a:solidFill>
                  <a:schemeClr val="tx2">
                    <a:lumMod val="75000"/>
                  </a:schemeClr>
                </a:solidFill>
                <a:latin typeface="Arial" panose="020B0604020202020204" pitchFamily="34" charset="0"/>
                <a:cs typeface="Arial" panose="020B0604020202020204" pitchFamily="34" charset="0"/>
              </a:rPr>
              <a:t>Yuan</a:t>
            </a:r>
            <a:r>
              <a:rPr lang="zh-CN" altLang="en-US" sz="1800" dirty="0">
                <a:solidFill>
                  <a:schemeClr val="tx2">
                    <a:lumMod val="75000"/>
                  </a:schemeClr>
                </a:solidFill>
                <a:latin typeface="Arial" panose="020B0604020202020204" pitchFamily="34" charset="0"/>
                <a:cs typeface="Arial" panose="020B0604020202020204" pitchFamily="34" charset="0"/>
              </a:rPr>
              <a:t> </a:t>
            </a:r>
            <a:r>
              <a:rPr lang="en-US" altLang="zh-CN" sz="1800" dirty="0">
                <a:solidFill>
                  <a:schemeClr val="tx2">
                    <a:lumMod val="75000"/>
                  </a:schemeClr>
                </a:solidFill>
                <a:latin typeface="Arial" panose="020B0604020202020204" pitchFamily="34" charset="0"/>
                <a:cs typeface="Arial" panose="020B0604020202020204" pitchFamily="34" charset="0"/>
              </a:rPr>
              <a:t>Xia</a:t>
            </a:r>
            <a:r>
              <a:rPr lang="en-GB" sz="1800" baseline="30000" dirty="0">
                <a:solidFill>
                  <a:schemeClr val="tx2">
                    <a:lumMod val="75000"/>
                  </a:schemeClr>
                </a:solidFill>
                <a:latin typeface="Arial" panose="020B0604020202020204" pitchFamily="34" charset="0"/>
                <a:cs typeface="Arial" panose="020B0604020202020204" pitchFamily="34" charset="0"/>
              </a:rPr>
              <a:t>1</a:t>
            </a:r>
            <a:r>
              <a:rPr lang="zh-CN" altLang="en-US" sz="1800" baseline="30000" dirty="0">
                <a:solidFill>
                  <a:schemeClr val="tx2">
                    <a:lumMod val="75000"/>
                  </a:schemeClr>
                </a:solidFill>
                <a:latin typeface="Arial" panose="020B0604020202020204" pitchFamily="34" charset="0"/>
                <a:cs typeface="Arial" panose="020B0604020202020204" pitchFamily="34" charset="0"/>
              </a:rPr>
              <a:t> </a:t>
            </a:r>
            <a:r>
              <a:rPr lang="en-US" altLang="zh-CN" sz="1800" dirty="0">
                <a:solidFill>
                  <a:schemeClr val="tx2">
                    <a:lumMod val="75000"/>
                  </a:schemeClr>
                </a:solidFill>
                <a:latin typeface="Arial" panose="020B0604020202020204" pitchFamily="34" charset="0"/>
                <a:cs typeface="Arial" panose="020B0604020202020204" pitchFamily="34" charset="0"/>
              </a:rPr>
              <a:t>a</a:t>
            </a:r>
            <a:r>
              <a:rPr lang="en-GB" sz="1800" dirty="0" err="1">
                <a:solidFill>
                  <a:schemeClr val="tx2">
                    <a:lumMod val="75000"/>
                  </a:schemeClr>
                </a:solidFill>
                <a:latin typeface="Arial" panose="020B0604020202020204" pitchFamily="34" charset="0"/>
                <a:cs typeface="Arial" panose="020B0604020202020204" pitchFamily="34" charset="0"/>
              </a:rPr>
              <a:t>nd</a:t>
            </a:r>
            <a:r>
              <a:rPr lang="en-GB" sz="1800" dirty="0">
                <a:solidFill>
                  <a:schemeClr val="tx2">
                    <a:lumMod val="75000"/>
                  </a:schemeClr>
                </a:solidFill>
                <a:latin typeface="Arial" panose="020B0604020202020204" pitchFamily="34" charset="0"/>
                <a:cs typeface="Arial" panose="020B0604020202020204" pitchFamily="34" charset="0"/>
              </a:rPr>
              <a:t> Dong Guo</a:t>
            </a:r>
            <a:r>
              <a:rPr lang="en-GB" sz="1800" baseline="30000" dirty="0">
                <a:solidFill>
                  <a:schemeClr val="tx2">
                    <a:lumMod val="75000"/>
                  </a:schemeClr>
                </a:solidFill>
                <a:latin typeface="Arial" panose="020B0604020202020204" pitchFamily="34" charset="0"/>
                <a:cs typeface="Arial" panose="020B0604020202020204" pitchFamily="34" charset="0"/>
              </a:rPr>
              <a:t>4</a:t>
            </a:r>
            <a:endParaRPr lang="en-GB" altLang="en-US" sz="1800" u="sng" baseline="30000" dirty="0">
              <a:solidFill>
                <a:schemeClr val="tx2">
                  <a:lumMod val="75000"/>
                </a:schemeClr>
              </a:solidFill>
              <a:latin typeface="Arial" panose="020B0604020202020204" pitchFamily="34" charset="0"/>
              <a:cs typeface="Arial" panose="020B0604020202020204" pitchFamily="34" charset="0"/>
            </a:endParaRPr>
          </a:p>
        </p:txBody>
      </p:sp>
      <p:sp>
        <p:nvSpPr>
          <p:cNvPr id="13" name="矩形 12"/>
          <p:cNvSpPr/>
          <p:nvPr/>
        </p:nvSpPr>
        <p:spPr>
          <a:xfrm>
            <a:off x="4594314" y="6200386"/>
            <a:ext cx="7395744" cy="353943"/>
          </a:xfrm>
          <a:prstGeom prst="rect">
            <a:avLst/>
          </a:prstGeom>
        </p:spPr>
        <p:txBody>
          <a:bodyPr wrap="square">
            <a:spAutoFit/>
          </a:bodyPr>
          <a:lstStyle/>
          <a:p>
            <a:pPr algn="r"/>
            <a:r>
              <a:rPr lang="en-US" sz="1700" b="1" dirty="0">
                <a:solidFill>
                  <a:srgbClr val="0070C0"/>
                </a:solidFill>
                <a:latin typeface="Arial" panose="020B0604020202020204" pitchFamily="34" charset="0"/>
                <a:cs typeface="Arial" panose="020B0604020202020204" pitchFamily="34" charset="0"/>
              </a:rPr>
              <a:t>Contact: </a:t>
            </a:r>
            <a:r>
              <a:rPr lang="en-US" altLang="zh-CN" sz="1700" b="1" dirty="0" smtClean="0">
                <a:solidFill>
                  <a:srgbClr val="0070C0"/>
                </a:solidFill>
                <a:latin typeface="Arial" panose="020B0604020202020204" pitchFamily="34" charset="0"/>
                <a:cs typeface="Arial" panose="020B0604020202020204" pitchFamily="34" charset="0"/>
              </a:rPr>
              <a:t>yajuanli@njxzc.edu.cn; </a:t>
            </a:r>
            <a:r>
              <a:rPr lang="en-US" altLang="zh-CN" sz="1700" b="1" dirty="0">
                <a:solidFill>
                  <a:srgbClr val="0070C0"/>
                </a:solidFill>
                <a:latin typeface="Arial" panose="020B0604020202020204" pitchFamily="34" charset="0"/>
                <a:cs typeface="Arial" panose="020B0604020202020204" pitchFamily="34" charset="0"/>
              </a:rPr>
              <a:t>S.S.Dhomse@leeds.ac.uk</a:t>
            </a:r>
            <a:endParaRPr lang="en-US" sz="1700" b="1" dirty="0">
              <a:solidFill>
                <a:srgbClr val="0070C0"/>
              </a:solidFill>
              <a:latin typeface="Arial" panose="020B0604020202020204" pitchFamily="34" charset="0"/>
              <a:cs typeface="Arial" panose="020B0604020202020204" pitchFamily="34" charset="0"/>
              <a:hlinkClick r:id="rId5"/>
            </a:endParaRPr>
          </a:p>
        </p:txBody>
      </p:sp>
      <p:sp>
        <p:nvSpPr>
          <p:cNvPr id="18" name="Rectangle 6"/>
          <p:cNvSpPr/>
          <p:nvPr/>
        </p:nvSpPr>
        <p:spPr>
          <a:xfrm>
            <a:off x="270800" y="2955618"/>
            <a:ext cx="5351366" cy="3600986"/>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Key points</a:t>
            </a:r>
          </a:p>
          <a:p>
            <a:pPr marL="285750" indent="-285750" algn="just">
              <a:spcBef>
                <a:spcPts val="600"/>
              </a:spcBef>
              <a:buFont typeface="Arial" panose="020B0604020202020204" pitchFamily="34" charset="0"/>
              <a:buChar char="•"/>
            </a:pPr>
            <a:r>
              <a:rPr lang="en-US" altLang="zh-CN" sz="1600" b="1" dirty="0">
                <a:solidFill>
                  <a:srgbClr val="00B0F0"/>
                </a:solidFill>
                <a:latin typeface="Arial" panose="020B0604020202020204" pitchFamily="34" charset="0"/>
                <a:cs typeface="Arial" panose="020B0604020202020204" pitchFamily="34" charset="0"/>
              </a:rPr>
              <a:t>For the first time a </a:t>
            </a:r>
            <a:r>
              <a:rPr lang="en-US" altLang="zh-CN" sz="1600" b="1" dirty="0" err="1">
                <a:solidFill>
                  <a:srgbClr val="00B0F0"/>
                </a:solidFill>
                <a:latin typeface="Arial" panose="020B0604020202020204" pitchFamily="34" charset="0"/>
                <a:cs typeface="Arial" panose="020B0604020202020204" pitchFamily="34" charset="0"/>
              </a:rPr>
              <a:t>regularised</a:t>
            </a:r>
            <a:r>
              <a:rPr lang="en-US" altLang="zh-CN" sz="1600" b="1" dirty="0">
                <a:solidFill>
                  <a:srgbClr val="00B0F0"/>
                </a:solidFill>
                <a:latin typeface="Arial" panose="020B0604020202020204" pitchFamily="34" charset="0"/>
                <a:cs typeface="Arial" panose="020B0604020202020204" pitchFamily="34" charset="0"/>
              </a:rPr>
              <a:t> multi-variate regression model is used to estimate </a:t>
            </a:r>
            <a:r>
              <a:rPr lang="en-US" altLang="zh-CN" sz="1600" b="1" dirty="0" err="1" smtClean="0">
                <a:solidFill>
                  <a:srgbClr val="00B0F0"/>
                </a:solidFill>
                <a:latin typeface="Arial" panose="020B0604020202020204" pitchFamily="34" charset="0"/>
                <a:cs typeface="Arial" panose="020B0604020202020204" pitchFamily="34" charset="0"/>
              </a:rPr>
              <a:t>strat</a:t>
            </a:r>
            <a:r>
              <a:rPr lang="en-US" altLang="zh-CN" sz="1600" b="1" dirty="0">
                <a:solidFill>
                  <a:srgbClr val="00B0F0"/>
                </a:solidFill>
                <a:latin typeface="Arial" panose="020B0604020202020204" pitchFamily="34" charset="0"/>
                <a:cs typeface="Arial" panose="020B0604020202020204" pitchFamily="34" charset="0"/>
              </a:rPr>
              <a:t>.</a:t>
            </a:r>
            <a:r>
              <a:rPr lang="en-US" altLang="zh-CN" sz="1600" b="1" dirty="0" smtClean="0">
                <a:solidFill>
                  <a:srgbClr val="00B0F0"/>
                </a:solidFill>
                <a:latin typeface="Arial" panose="020B0604020202020204" pitchFamily="34" charset="0"/>
                <a:cs typeface="Arial" panose="020B0604020202020204" pitchFamily="34" charset="0"/>
              </a:rPr>
              <a:t> </a:t>
            </a:r>
            <a:r>
              <a:rPr lang="en-US" altLang="zh-CN" sz="1600" b="1" dirty="0">
                <a:solidFill>
                  <a:srgbClr val="00B0F0"/>
                </a:solidFill>
                <a:latin typeface="Arial" panose="020B0604020202020204" pitchFamily="34" charset="0"/>
                <a:cs typeface="Arial" panose="020B0604020202020204" pitchFamily="34" charset="0"/>
              </a:rPr>
              <a:t>ozone trends.</a:t>
            </a:r>
          </a:p>
          <a:p>
            <a:pPr marL="285750" indent="-285750" algn="just">
              <a:spcBef>
                <a:spcPts val="600"/>
              </a:spcBef>
              <a:buFont typeface="Arial" panose="020B0604020202020204" pitchFamily="34" charset="0"/>
              <a:buChar char="•"/>
            </a:pPr>
            <a:r>
              <a:rPr lang="en-US" altLang="zh-CN" sz="1600" b="1" dirty="0" err="1">
                <a:solidFill>
                  <a:srgbClr val="7030A0"/>
                </a:solidFill>
                <a:latin typeface="Arial" panose="020B0604020202020204" pitchFamily="34" charset="0"/>
                <a:cs typeface="Arial" panose="020B0604020202020204" pitchFamily="34" charset="0"/>
              </a:rPr>
              <a:t>Regularised</a:t>
            </a:r>
            <a:r>
              <a:rPr lang="en-US" altLang="zh-CN" sz="1600" b="1" dirty="0">
                <a:solidFill>
                  <a:srgbClr val="7030A0"/>
                </a:solidFill>
                <a:latin typeface="Arial" panose="020B0604020202020204" pitchFamily="34" charset="0"/>
                <a:cs typeface="Arial" panose="020B0604020202020204" pitchFamily="34" charset="0"/>
              </a:rPr>
              <a:t> regression avoids the over-fitting issue due to correlation among explanatory variables.</a:t>
            </a:r>
          </a:p>
          <a:p>
            <a:pPr marL="285750" indent="-285750" algn="just">
              <a:spcBef>
                <a:spcPts val="600"/>
              </a:spcBef>
              <a:buFont typeface="Arial" panose="020B0604020202020204" pitchFamily="34" charset="0"/>
              <a:buChar char="•"/>
            </a:pPr>
            <a:r>
              <a:rPr lang="en-US" altLang="zh-CN" sz="1600" b="1" dirty="0">
                <a:solidFill>
                  <a:srgbClr val="C00000"/>
                </a:solidFill>
                <a:latin typeface="Arial" panose="020B0604020202020204" pitchFamily="34" charset="0"/>
                <a:cs typeface="Arial" panose="020B0604020202020204" pitchFamily="34" charset="0"/>
              </a:rPr>
              <a:t>Considerable differences in satellite and chemical model-based ozone trends highlight large uncertainties in our understanding about ozone variability. </a:t>
            </a:r>
          </a:p>
          <a:p>
            <a:pPr marL="285750" indent="-285750" algn="just">
              <a:spcBef>
                <a:spcPts val="600"/>
              </a:spcBef>
              <a:buFont typeface="Arial" panose="020B0604020202020204" pitchFamily="34" charset="0"/>
              <a:buChar char="•"/>
            </a:pPr>
            <a:r>
              <a:rPr lang="en-US" altLang="zh-CN" sz="1600" b="1" dirty="0">
                <a:solidFill>
                  <a:srgbClr val="00B050"/>
                </a:solidFill>
                <a:latin typeface="Arial" panose="020B0604020202020204" pitchFamily="34" charset="0"/>
                <a:cs typeface="Arial" panose="020B0604020202020204" pitchFamily="34" charset="0"/>
              </a:rPr>
              <a:t>Caution is needed while interpreting results with different methods and data sets. </a:t>
            </a:r>
            <a:endParaRPr lang="en-US" altLang="zh-CN" sz="1600" b="1" dirty="0">
              <a:latin typeface="Arial" panose="020B0604020202020204" pitchFamily="34" charset="0"/>
              <a:cs typeface="Arial" panose="020B0604020202020204" pitchFamily="34" charset="0"/>
            </a:endParaRPr>
          </a:p>
        </p:txBody>
      </p:sp>
      <p:sp>
        <p:nvSpPr>
          <p:cNvPr id="19" name="Rectangle 6"/>
          <p:cNvSpPr/>
          <p:nvPr/>
        </p:nvSpPr>
        <p:spPr>
          <a:xfrm>
            <a:off x="425331" y="2338673"/>
            <a:ext cx="11462900" cy="523220"/>
          </a:xfrm>
          <a:prstGeom prst="rect">
            <a:avLst/>
          </a:prstGeom>
        </p:spPr>
        <p:txBody>
          <a:bodyPr wrap="square">
            <a:spAutoFit/>
          </a:bodyPr>
          <a:lstStyle/>
          <a:p>
            <a:pPr algn="ctr"/>
            <a:r>
              <a:rPr lang="en-GB" sz="1400" dirty="0">
                <a:solidFill>
                  <a:schemeClr val="bg1">
                    <a:lumMod val="50000"/>
                  </a:schemeClr>
                </a:solidFill>
                <a:latin typeface="Arial" panose="020B0604020202020204" pitchFamily="34" charset="0"/>
                <a:cs typeface="Arial" panose="020B0604020202020204" pitchFamily="34" charset="0"/>
              </a:rPr>
              <a:t>1 Nanjing </a:t>
            </a:r>
            <a:r>
              <a:rPr lang="en-GB" sz="1400" dirty="0" err="1">
                <a:solidFill>
                  <a:schemeClr val="bg1">
                    <a:lumMod val="50000"/>
                  </a:schemeClr>
                </a:solidFill>
                <a:latin typeface="Arial" panose="020B0604020202020204" pitchFamily="34" charset="0"/>
                <a:cs typeface="Arial" panose="020B0604020202020204" pitchFamily="34" charset="0"/>
              </a:rPr>
              <a:t>Xiaozhuang</a:t>
            </a:r>
            <a:r>
              <a:rPr lang="en-GB" sz="1400" dirty="0">
                <a:solidFill>
                  <a:schemeClr val="bg1">
                    <a:lumMod val="50000"/>
                  </a:schemeClr>
                </a:solidFill>
                <a:latin typeface="Arial" panose="020B0604020202020204" pitchFamily="34" charset="0"/>
                <a:cs typeface="Arial" panose="020B0604020202020204" pitchFamily="34" charset="0"/>
              </a:rPr>
              <a:t> University, Nanjing, China.  </a:t>
            </a:r>
            <a:r>
              <a:rPr lang="en-US" altLang="zh-CN" sz="1400" dirty="0">
                <a:solidFill>
                  <a:schemeClr val="bg1">
                    <a:lumMod val="50000"/>
                  </a:schemeClr>
                </a:solidFill>
                <a:latin typeface="Arial" panose="020B0604020202020204" pitchFamily="34" charset="0"/>
                <a:cs typeface="Arial" panose="020B0604020202020204" pitchFamily="34" charset="0"/>
              </a:rPr>
              <a:t>2 Institute of Atmospheric Physics, Chinese Academy of Sciences, Beijing, China.</a:t>
            </a:r>
            <a:endParaRPr lang="en-US" sz="1400" dirty="0">
              <a:solidFill>
                <a:schemeClr val="bg1">
                  <a:lumMod val="50000"/>
                </a:schemeClr>
              </a:solidFill>
              <a:latin typeface="Arial" panose="020B0604020202020204" pitchFamily="34" charset="0"/>
              <a:cs typeface="Arial" panose="020B0604020202020204" pitchFamily="34" charset="0"/>
            </a:endParaRPr>
          </a:p>
          <a:p>
            <a:pPr algn="ctr"/>
            <a:r>
              <a:rPr lang="en-US" altLang="zh-CN" sz="1400" dirty="0">
                <a:solidFill>
                  <a:schemeClr val="bg1">
                    <a:lumMod val="50000"/>
                  </a:schemeClr>
                </a:solidFill>
                <a:latin typeface="Arial" panose="020B0604020202020204" pitchFamily="34" charset="0"/>
                <a:cs typeface="Arial" panose="020B0604020202020204" pitchFamily="34" charset="0"/>
              </a:rPr>
              <a:t>3 School of Earth and Environment, University of Leeds, Leeds, UK.  4 </a:t>
            </a:r>
            <a:r>
              <a:rPr lang="en-GB" sz="1400" dirty="0">
                <a:solidFill>
                  <a:schemeClr val="bg1">
                    <a:lumMod val="50000"/>
                  </a:schemeClr>
                </a:solidFill>
                <a:latin typeface="Arial" panose="020B0604020202020204" pitchFamily="34" charset="0"/>
                <a:cs typeface="Arial" panose="020B0604020202020204" pitchFamily="34" charset="0"/>
              </a:rPr>
              <a:t>Nanjing University of Information Science &amp; Technology, Nanjing, China.</a:t>
            </a:r>
            <a:endParaRPr lang="en-US" sz="1400" dirty="0">
              <a:solidFill>
                <a:schemeClr val="bg1">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5" cstate="print"/>
          <a:stretch>
            <a:fillRect/>
          </a:stretch>
        </p:blipFill>
        <p:spPr>
          <a:xfrm>
            <a:off x="394017" y="1271435"/>
            <a:ext cx="5695076" cy="4140015"/>
          </a:xfrm>
          <a:prstGeom prst="rect">
            <a:avLst/>
          </a:prstGeom>
        </p:spPr>
      </p:pic>
      <p:pic>
        <p:nvPicPr>
          <p:cNvPr id="3" name="图片 2"/>
          <p:cNvPicPr/>
          <p:nvPr/>
        </p:nvPicPr>
        <p:blipFill>
          <a:blip r:embed="rId6" cstate="print"/>
          <a:stretch>
            <a:fillRect/>
          </a:stretch>
        </p:blipFill>
        <p:spPr>
          <a:xfrm>
            <a:off x="6206491" y="1271906"/>
            <a:ext cx="5695700" cy="4139544"/>
          </a:xfrm>
          <a:prstGeom prst="rect">
            <a:avLst/>
          </a:prstGeom>
        </p:spPr>
      </p:pic>
      <p:sp>
        <p:nvSpPr>
          <p:cNvPr id="5" name="标题 1"/>
          <p:cNvSpPr txBox="1"/>
          <p:nvPr>
            <p:custDataLst>
              <p:tags r:id="rId1"/>
            </p:custDataLst>
          </p:nvPr>
        </p:nvSpPr>
        <p:spPr>
          <a:xfrm>
            <a:off x="0" y="203200"/>
            <a:ext cx="12192000" cy="772795"/>
          </a:xfrm>
          <a:prstGeom prst="rect">
            <a:avLst/>
          </a:prstGeom>
        </p:spPr>
        <p:txBody>
          <a:bodyPr>
            <a:noAutofit/>
          </a:bodyPr>
          <a:lstStyle/>
          <a:p>
            <a:pPr algn="ctr">
              <a:buClrTx/>
              <a:buSzTx/>
              <a:buFontTx/>
            </a:pPr>
            <a:r>
              <a:rPr lang="en-US" altLang="zh-CN" sz="3200" dirty="0">
                <a:latin typeface="Arial" panose="020B0604020202020204" pitchFamily="34" charset="0"/>
                <a:cs typeface="Arial" panose="020B0604020202020204" pitchFamily="34" charset="0"/>
              </a:rPr>
              <a:t>Ozone </a:t>
            </a:r>
            <a:r>
              <a:rPr lang="en-US" altLang="zh-CN" sz="3200" dirty="0">
                <a:latin typeface="Arial" panose="020B0604020202020204" pitchFamily="34" charset="0"/>
                <a:cs typeface="Arial" panose="020B0604020202020204" pitchFamily="34" charset="0"/>
                <a:sym typeface="+mn-ea"/>
              </a:rPr>
              <a:t>variations associated with natural processes</a:t>
            </a:r>
            <a:endParaRPr lang="en-US" altLang="zh-CN" sz="3200" dirty="0">
              <a:latin typeface="Arial" panose="020B0604020202020204" pitchFamily="34" charset="0"/>
              <a:cs typeface="Arial" panose="020B0604020202020204" pitchFamily="34" charset="0"/>
            </a:endParaRPr>
          </a:p>
        </p:txBody>
      </p:sp>
      <p:sp>
        <p:nvSpPr>
          <p:cNvPr id="103" name="文本框 102"/>
          <p:cNvSpPr txBox="1"/>
          <p:nvPr/>
        </p:nvSpPr>
        <p:spPr>
          <a:xfrm>
            <a:off x="300990" y="903605"/>
            <a:ext cx="5674360" cy="368300"/>
          </a:xfrm>
          <a:prstGeom prst="rect">
            <a:avLst/>
          </a:prstGeom>
          <a:noFill/>
          <a:ln w="9525">
            <a:noFill/>
          </a:ln>
        </p:spPr>
        <p:txBody>
          <a:bodyPr wrap="square">
            <a:spAutoFit/>
          </a:bodyPr>
          <a:lstStyle/>
          <a:p>
            <a:pPr marL="285750" indent="-285750">
              <a:buFont typeface="Arial" panose="020B0604020202020204" pitchFamily="34" charset="0"/>
              <a:buChar char="•"/>
            </a:pPr>
            <a:r>
              <a:rPr lang="en-US" b="0" dirty="0">
                <a:solidFill>
                  <a:srgbClr val="3C28D4"/>
                </a:solidFill>
                <a:latin typeface="Arial" panose="020B0604020202020204" pitchFamily="34" charset="0"/>
                <a:ea typeface="宋体" panose="02010600030101010101" pitchFamily="2" charset="-122"/>
                <a:cs typeface="Arial" panose="020B0604020202020204" pitchFamily="34" charset="0"/>
              </a:rPr>
              <a:t>seasonal </a:t>
            </a:r>
            <a:r>
              <a:rPr lang="en-US" dirty="0">
                <a:solidFill>
                  <a:srgbClr val="3C28D4"/>
                </a:solidFill>
                <a:latin typeface="Arial" panose="020B0604020202020204" pitchFamily="34" charset="0"/>
                <a:ea typeface="宋体" panose="02010600030101010101" pitchFamily="2" charset="-122"/>
                <a:cs typeface="Arial" panose="020B0604020202020204" pitchFamily="34" charset="0"/>
                <a:sym typeface="+mn-ea"/>
              </a:rPr>
              <a:t>ozone</a:t>
            </a:r>
            <a:r>
              <a:rPr lang="en-US" b="0" dirty="0">
                <a:solidFill>
                  <a:srgbClr val="3C28D4"/>
                </a:solidFill>
                <a:latin typeface="Arial" panose="020B0604020202020204" pitchFamily="34" charset="0"/>
                <a:ea typeface="宋体" panose="02010600030101010101" pitchFamily="2" charset="-122"/>
                <a:cs typeface="Arial" panose="020B0604020202020204" pitchFamily="34" charset="0"/>
              </a:rPr>
              <a:t> response to</a:t>
            </a:r>
            <a:r>
              <a:rPr lang="en-US" b="1" dirty="0">
                <a:solidFill>
                  <a:srgbClr val="3C28D4"/>
                </a:solidFill>
                <a:latin typeface="Arial" panose="020B0604020202020204" pitchFamily="34" charset="0"/>
                <a:ea typeface="宋体" panose="02010600030101010101" pitchFamily="2" charset="-122"/>
                <a:cs typeface="Arial" panose="020B0604020202020204" pitchFamily="34" charset="0"/>
              </a:rPr>
              <a:t> </a:t>
            </a:r>
            <a:r>
              <a:rPr lang="en-US" b="1" dirty="0">
                <a:solidFill>
                  <a:srgbClr val="3C28D4"/>
                </a:solidFill>
                <a:latin typeface="Arial" panose="020B0604020202020204" pitchFamily="34" charset="0"/>
                <a:ea typeface="宋体" panose="02010600030101010101" pitchFamily="2" charset="-122"/>
                <a:cs typeface="Arial" panose="020B0604020202020204" pitchFamily="34" charset="0"/>
                <a:sym typeface="+mn-ea"/>
              </a:rPr>
              <a:t>30 </a:t>
            </a:r>
            <a:r>
              <a:rPr lang="en-US" b="1" dirty="0" err="1">
                <a:solidFill>
                  <a:srgbClr val="3C28D4"/>
                </a:solidFill>
                <a:latin typeface="Arial" panose="020B0604020202020204" pitchFamily="34" charset="0"/>
                <a:ea typeface="宋体" panose="02010600030101010101" pitchFamily="2" charset="-122"/>
                <a:cs typeface="Arial" panose="020B0604020202020204" pitchFamily="34" charset="0"/>
                <a:sym typeface="+mn-ea"/>
              </a:rPr>
              <a:t>hPa</a:t>
            </a:r>
            <a:r>
              <a:rPr lang="en-US" b="1" dirty="0">
                <a:solidFill>
                  <a:srgbClr val="3C28D4"/>
                </a:solidFill>
                <a:latin typeface="Arial" panose="020B0604020202020204" pitchFamily="34" charset="0"/>
                <a:ea typeface="宋体" panose="02010600030101010101" pitchFamily="2" charset="-122"/>
                <a:cs typeface="Arial" panose="020B0604020202020204" pitchFamily="34" charset="0"/>
                <a:sym typeface="+mn-ea"/>
              </a:rPr>
              <a:t> </a:t>
            </a:r>
            <a:r>
              <a:rPr lang="en-US" b="1" dirty="0">
                <a:solidFill>
                  <a:srgbClr val="3C28D4"/>
                </a:solidFill>
                <a:latin typeface="Arial" panose="020B0604020202020204" pitchFamily="34" charset="0"/>
                <a:ea typeface="宋体" panose="02010600030101010101" pitchFamily="2" charset="-122"/>
                <a:cs typeface="Arial" panose="020B0604020202020204" pitchFamily="34" charset="0"/>
              </a:rPr>
              <a:t>QBO </a:t>
            </a:r>
            <a:r>
              <a:rPr lang="en-US" dirty="0">
                <a:solidFill>
                  <a:srgbClr val="3C28D4"/>
                </a:solidFill>
                <a:latin typeface="Arial" panose="020B0604020202020204" pitchFamily="34" charset="0"/>
                <a:ea typeface="宋体" panose="02010600030101010101" pitchFamily="2" charset="-122"/>
                <a:cs typeface="Arial" panose="020B0604020202020204" pitchFamily="34" charset="0"/>
              </a:rPr>
              <a:t>(Ridge) </a:t>
            </a:r>
            <a:endParaRPr lang="en-US" altLang="en-US" dirty="0">
              <a:solidFill>
                <a:srgbClr val="3C28D4"/>
              </a:solidFill>
              <a:latin typeface="Arial" panose="020B0604020202020204" pitchFamily="34" charset="0"/>
              <a:ea typeface="宋体" panose="02010600030101010101" pitchFamily="2" charset="-122"/>
              <a:cs typeface="Arial" panose="020B0604020202020204" pitchFamily="34" charset="0"/>
            </a:endParaRPr>
          </a:p>
        </p:txBody>
      </p:sp>
      <p:sp>
        <p:nvSpPr>
          <p:cNvPr id="6" name="文本框 5"/>
          <p:cNvSpPr txBox="1"/>
          <p:nvPr>
            <p:custDataLst>
              <p:tags r:id="rId2"/>
            </p:custDataLst>
          </p:nvPr>
        </p:nvSpPr>
        <p:spPr>
          <a:xfrm>
            <a:off x="6174740" y="903605"/>
            <a:ext cx="5984875" cy="368300"/>
          </a:xfrm>
          <a:prstGeom prst="rect">
            <a:avLst/>
          </a:prstGeom>
          <a:noFill/>
          <a:ln w="9525">
            <a:noFill/>
          </a:ln>
        </p:spPr>
        <p:txBody>
          <a:bodyPr wrap="square">
            <a:spAutoFit/>
          </a:bodyPr>
          <a:lstStyle/>
          <a:p>
            <a:pPr marL="285750" indent="-285750">
              <a:buFont typeface="Arial" panose="020B0604020202020204" pitchFamily="34" charset="0"/>
              <a:buChar char="•"/>
            </a:pPr>
            <a:r>
              <a:rPr lang="en-US" b="0">
                <a:solidFill>
                  <a:srgbClr val="FF0000"/>
                </a:solidFill>
                <a:latin typeface="Arial" panose="020B0604020202020204" pitchFamily="34" charset="0"/>
                <a:ea typeface="宋体" panose="02010600030101010101" pitchFamily="2" charset="-122"/>
                <a:cs typeface="Arial" panose="020B0604020202020204" pitchFamily="34" charset="0"/>
              </a:rPr>
              <a:t>seasonal </a:t>
            </a:r>
            <a:r>
              <a:rPr lang="en-US">
                <a:solidFill>
                  <a:srgbClr val="FF0000"/>
                </a:solidFill>
                <a:latin typeface="Arial" panose="020B0604020202020204" pitchFamily="34" charset="0"/>
                <a:ea typeface="宋体" panose="02010600030101010101" pitchFamily="2" charset="-122"/>
                <a:cs typeface="Arial" panose="020B0604020202020204" pitchFamily="34" charset="0"/>
                <a:sym typeface="+mn-ea"/>
              </a:rPr>
              <a:t>ozone</a:t>
            </a:r>
            <a:r>
              <a:rPr lang="en-US" b="0">
                <a:solidFill>
                  <a:srgbClr val="FF0000"/>
                </a:solidFill>
                <a:latin typeface="Arial" panose="020B0604020202020204" pitchFamily="34" charset="0"/>
                <a:ea typeface="宋体" panose="02010600030101010101" pitchFamily="2" charset="-122"/>
                <a:cs typeface="Arial" panose="020B0604020202020204" pitchFamily="34" charset="0"/>
              </a:rPr>
              <a:t> response to</a:t>
            </a:r>
            <a:r>
              <a:rPr lang="en-US" b="1">
                <a:solidFill>
                  <a:srgbClr val="FF0000"/>
                </a:solidFill>
                <a:latin typeface="Arial" panose="020B0604020202020204" pitchFamily="34" charset="0"/>
                <a:ea typeface="宋体" panose="02010600030101010101" pitchFamily="2" charset="-122"/>
                <a:cs typeface="Arial" panose="020B0604020202020204" pitchFamily="34" charset="0"/>
              </a:rPr>
              <a:t> 5</a:t>
            </a:r>
            <a:r>
              <a:rPr lang="en-US" b="1">
                <a:solidFill>
                  <a:srgbClr val="FF0000"/>
                </a:solidFill>
                <a:latin typeface="Arial" panose="020B0604020202020204" pitchFamily="34" charset="0"/>
                <a:ea typeface="宋体" panose="02010600030101010101" pitchFamily="2" charset="-122"/>
                <a:cs typeface="Arial" panose="020B0604020202020204" pitchFamily="34" charset="0"/>
                <a:sym typeface="+mn-ea"/>
              </a:rPr>
              <a:t>0 hPa </a:t>
            </a:r>
            <a:r>
              <a:rPr lang="en-US" b="1">
                <a:solidFill>
                  <a:srgbClr val="FF0000"/>
                </a:solidFill>
                <a:latin typeface="Arial" panose="020B0604020202020204" pitchFamily="34" charset="0"/>
                <a:ea typeface="宋体" panose="02010600030101010101" pitchFamily="2" charset="-122"/>
                <a:cs typeface="Arial" panose="020B0604020202020204" pitchFamily="34" charset="0"/>
              </a:rPr>
              <a:t>QBO</a:t>
            </a:r>
            <a:r>
              <a:rPr lang="en-US" b="1">
                <a:solidFill>
                  <a:srgbClr val="3C28D4"/>
                </a:solidFill>
                <a:latin typeface="Arial" panose="020B0604020202020204" pitchFamily="34" charset="0"/>
                <a:ea typeface="宋体" panose="02010600030101010101" pitchFamily="2" charset="-122"/>
                <a:cs typeface="Arial" panose="020B0604020202020204" pitchFamily="34" charset="0"/>
                <a:sym typeface="+mn-ea"/>
              </a:rPr>
              <a:t> </a:t>
            </a:r>
            <a:r>
              <a:rPr lang="en-US">
                <a:solidFill>
                  <a:srgbClr val="FF0000"/>
                </a:solidFill>
                <a:latin typeface="Arial" panose="020B0604020202020204" pitchFamily="34" charset="0"/>
                <a:ea typeface="宋体" panose="02010600030101010101" pitchFamily="2" charset="-122"/>
                <a:cs typeface="Arial" panose="020B0604020202020204" pitchFamily="34" charset="0"/>
                <a:sym typeface="+mn-ea"/>
              </a:rPr>
              <a:t>(Ridge) </a:t>
            </a:r>
            <a:r>
              <a:rPr lang="en-US" b="1">
                <a:solidFill>
                  <a:srgbClr val="FF0000"/>
                </a:solidFill>
                <a:latin typeface="Arial" panose="020B0604020202020204" pitchFamily="34" charset="0"/>
                <a:ea typeface="宋体" panose="02010600030101010101" pitchFamily="2" charset="-122"/>
                <a:cs typeface="Arial" panose="020B0604020202020204" pitchFamily="34" charset="0"/>
              </a:rPr>
              <a:t> </a:t>
            </a:r>
            <a:endParaRPr lang="en-US" altLang="en-US" b="1">
              <a:solidFill>
                <a:srgbClr val="FF0000"/>
              </a:solidFill>
              <a:latin typeface="Arial" panose="020B0604020202020204" pitchFamily="34" charset="0"/>
              <a:ea typeface="宋体" panose="02010600030101010101" pitchFamily="2" charset="-122"/>
              <a:cs typeface="Arial" panose="020B0604020202020204" pitchFamily="34" charset="0"/>
            </a:endParaRPr>
          </a:p>
        </p:txBody>
      </p:sp>
      <p:sp>
        <p:nvSpPr>
          <p:cNvPr id="23" name="灯片编号占位符 7"/>
          <p:cNvSpPr>
            <a:spLocks noGrp="1"/>
          </p:cNvSpPr>
          <p:nvPr>
            <p:ph type="sldNum" sz="quarter" idx="12"/>
            <p:custDataLst>
              <p:tags r:id="rId3"/>
            </p:custDataLst>
          </p:nvPr>
        </p:nvSpPr>
        <p:spPr>
          <a:xfrm>
            <a:off x="9239272" y="6492899"/>
            <a:ext cx="2844800" cy="365125"/>
          </a:xfrm>
        </p:spPr>
        <p:txBody>
          <a:bodyPr/>
          <a:lstStyle/>
          <a:p>
            <a:fld id="{A23DB813-0433-49D4-A189-A3833368A774}" type="slidenum">
              <a:rPr lang="zh-CN" altLang="en-US" smtClean="0"/>
              <a:t>10</a:t>
            </a:fld>
            <a:endParaRPr lang="zh-CN" altLang="en-US" dirty="0"/>
          </a:p>
        </p:txBody>
      </p:sp>
      <p:sp>
        <p:nvSpPr>
          <p:cNvPr id="4" name="矩形 3"/>
          <p:cNvSpPr/>
          <p:nvPr/>
        </p:nvSpPr>
        <p:spPr>
          <a:xfrm>
            <a:off x="380626" y="5600939"/>
            <a:ext cx="11371662" cy="1010533"/>
          </a:xfrm>
          <a:prstGeom prst="rect">
            <a:avLst/>
          </a:prstGeom>
          <a:solidFill>
            <a:schemeClr val="accent5">
              <a:lumMod val="20000"/>
              <a:lumOff val="80000"/>
            </a:schemeClr>
          </a:solidFill>
        </p:spPr>
        <p:txBody>
          <a:bodyPr wrap="square">
            <a:spAutoFit/>
          </a:bodyPr>
          <a:lstStyle/>
          <a:p>
            <a:pPr marL="285750" indent="-285750">
              <a:spcBef>
                <a:spcPts val="400"/>
              </a:spcBef>
              <a:spcAft>
                <a:spcPts val="600"/>
              </a:spcAft>
              <a:buFont typeface="Arial" panose="020B0604020202020204" pitchFamily="34" charset="0"/>
              <a:buChar char="•"/>
            </a:pPr>
            <a:r>
              <a:rPr lang="en-GB" altLang="zh-CN" sz="1600" dirty="0">
                <a:latin typeface="Arial" panose="020B0604020202020204" pitchFamily="34" charset="0"/>
                <a:cs typeface="Arial" panose="020B0604020202020204" pitchFamily="34" charset="0"/>
              </a:rPr>
              <a:t>The positive QBO influences on the tropical lower stratospheric ozone and negative influences in the subtropical region:</a:t>
            </a:r>
          </a:p>
          <a:p>
            <a:pPr lvl="1">
              <a:spcBef>
                <a:spcPts val="400"/>
              </a:spcBef>
            </a:pPr>
            <a:r>
              <a:rPr lang="en-GB" altLang="zh-CN" sz="1600" dirty="0">
                <a:latin typeface="Arial" panose="020B0604020202020204" pitchFamily="34" charset="0"/>
                <a:cs typeface="Arial" panose="020B0604020202020204" pitchFamily="34" charset="0"/>
              </a:rPr>
              <a:t>- </a:t>
            </a:r>
            <a:r>
              <a:rPr lang="en-GB" altLang="zh-CN" sz="1600" b="1" dirty="0">
                <a:solidFill>
                  <a:srgbClr val="3C28D4"/>
                </a:solidFill>
                <a:latin typeface="Arial" panose="020B0604020202020204" pitchFamily="34" charset="0"/>
                <a:cs typeface="Arial" panose="020B0604020202020204" pitchFamily="34" charset="0"/>
              </a:rPr>
              <a:t>Model simulations </a:t>
            </a:r>
            <a:r>
              <a:rPr lang="en-GB" altLang="zh-CN" sz="1600" dirty="0">
                <a:latin typeface="Arial" panose="020B0604020202020204" pitchFamily="34" charset="0"/>
                <a:cs typeface="Arial" panose="020B0604020202020204" pitchFamily="34" charset="0"/>
              </a:rPr>
              <a:t>show more</a:t>
            </a:r>
            <a:r>
              <a:rPr lang="en-GB" altLang="zh-CN" sz="1600" b="1" dirty="0">
                <a:latin typeface="Arial" panose="020B0604020202020204" pitchFamily="34" charset="0"/>
                <a:cs typeface="Arial" panose="020B0604020202020204" pitchFamily="34" charset="0"/>
              </a:rPr>
              <a:t> negative ozone anomalies</a:t>
            </a:r>
            <a:r>
              <a:rPr lang="en-GB" altLang="zh-CN" sz="1600" dirty="0">
                <a:latin typeface="Arial" panose="020B0604020202020204" pitchFamily="34" charset="0"/>
                <a:cs typeface="Arial" panose="020B0604020202020204" pitchFamily="34" charset="0"/>
              </a:rPr>
              <a:t> compared to </a:t>
            </a:r>
            <a:r>
              <a:rPr lang="en-GB" altLang="zh-CN" sz="1600" b="1" dirty="0">
                <a:solidFill>
                  <a:srgbClr val="00B050"/>
                </a:solidFill>
                <a:latin typeface="Arial" panose="020B0604020202020204" pitchFamily="34" charset="0"/>
                <a:cs typeface="Arial" panose="020B0604020202020204" pitchFamily="34" charset="0"/>
              </a:rPr>
              <a:t>SWOOSH</a:t>
            </a:r>
            <a:r>
              <a:rPr lang="en-GB" altLang="zh-CN" sz="1600" dirty="0">
                <a:latin typeface="Arial" panose="020B0604020202020204" pitchFamily="34" charset="0"/>
                <a:cs typeface="Arial" panose="020B0604020202020204" pitchFamily="34" charset="0"/>
              </a:rPr>
              <a:t> and </a:t>
            </a:r>
            <a:r>
              <a:rPr lang="en-GB" altLang="zh-CN" sz="1600" b="1" dirty="0">
                <a:solidFill>
                  <a:srgbClr val="DB1FA4"/>
                </a:solidFill>
                <a:latin typeface="Arial" panose="020B0604020202020204" pitchFamily="34" charset="0"/>
                <a:cs typeface="Arial" panose="020B0604020202020204" pitchFamily="34" charset="0"/>
              </a:rPr>
              <a:t>ML-TOMCAT</a:t>
            </a:r>
            <a:r>
              <a:rPr lang="en-GB" altLang="zh-CN" sz="1600" dirty="0">
                <a:latin typeface="Arial" panose="020B0604020202020204" pitchFamily="34" charset="0"/>
                <a:cs typeface="Arial" panose="020B0604020202020204" pitchFamily="34" charset="0"/>
              </a:rPr>
              <a:t> (</a:t>
            </a:r>
            <a:r>
              <a:rPr lang="en-GB" altLang="zh-CN" sz="1600" b="1" dirty="0" smtClean="0">
                <a:latin typeface="Arial" panose="020B0604020202020204" pitchFamily="34" charset="0"/>
                <a:cs typeface="Arial" panose="020B0604020202020204" pitchFamily="34" charset="0"/>
              </a:rPr>
              <a:t>mid-</a:t>
            </a:r>
            <a:r>
              <a:rPr lang="en-GB" altLang="zh-CN" sz="1600" b="1" dirty="0" err="1" smtClean="0">
                <a:latin typeface="Arial" panose="020B0604020202020204" pitchFamily="34" charset="0"/>
                <a:cs typeface="Arial" panose="020B0604020202020204" pitchFamily="34" charset="0"/>
              </a:rPr>
              <a:t>lats</a:t>
            </a:r>
            <a:r>
              <a:rPr lang="en-GB" altLang="zh-CN" sz="1600" dirty="0" smtClean="0">
                <a:latin typeface="Arial" panose="020B0604020202020204" pitchFamily="34" charset="0"/>
                <a:cs typeface="Arial" panose="020B0604020202020204" pitchFamily="34" charset="0"/>
              </a:rPr>
              <a:t>)</a:t>
            </a:r>
            <a:endParaRPr lang="en-GB" altLang="zh-CN" sz="1600" dirty="0">
              <a:latin typeface="Arial" panose="020B0604020202020204" pitchFamily="34" charset="0"/>
              <a:cs typeface="Arial" panose="020B0604020202020204" pitchFamily="34" charset="0"/>
            </a:endParaRPr>
          </a:p>
          <a:p>
            <a:pPr lvl="1">
              <a:spcBef>
                <a:spcPts val="400"/>
              </a:spcBef>
            </a:pPr>
            <a:r>
              <a:rPr lang="en-GB" altLang="zh-CN" sz="1600" dirty="0">
                <a:latin typeface="Arial" panose="020B0604020202020204" pitchFamily="34" charset="0"/>
                <a:cs typeface="Arial" panose="020B0604020202020204" pitchFamily="34" charset="0"/>
              </a:rPr>
              <a:t>-</a:t>
            </a:r>
            <a:r>
              <a:rPr lang="en-GB" altLang="zh-CN" sz="1600" b="1" dirty="0">
                <a:latin typeface="Arial" panose="020B0604020202020204" pitchFamily="34" charset="0"/>
                <a:cs typeface="Arial" panose="020B0604020202020204" pitchFamily="34" charset="0"/>
              </a:rPr>
              <a:t> Tropics</a:t>
            </a:r>
            <a:r>
              <a:rPr lang="en-GB" altLang="zh-CN" sz="1600" dirty="0">
                <a:latin typeface="Arial" panose="020B0604020202020204" pitchFamily="34" charset="0"/>
                <a:cs typeface="Arial" panose="020B0604020202020204" pitchFamily="34" charset="0"/>
              </a:rPr>
              <a:t>: more </a:t>
            </a:r>
            <a:r>
              <a:rPr lang="en-GB" altLang="zh-CN" sz="1600" b="1" dirty="0">
                <a:latin typeface="Arial" panose="020B0604020202020204" pitchFamily="34" charset="0"/>
                <a:cs typeface="Arial" panose="020B0604020202020204" pitchFamily="34" charset="0"/>
              </a:rPr>
              <a:t>positive ozone anomalies </a:t>
            </a:r>
            <a:r>
              <a:rPr lang="en-GB" altLang="zh-CN" sz="1600" dirty="0">
                <a:latin typeface="Arial" panose="020B0604020202020204" pitchFamily="34" charset="0"/>
                <a:cs typeface="Arial" panose="020B0604020202020204" pitchFamily="34" charset="0"/>
              </a:rPr>
              <a:t>from model simulations near 30 </a:t>
            </a:r>
            <a:r>
              <a:rPr lang="en-GB" altLang="zh-CN" sz="1600" dirty="0" err="1">
                <a:latin typeface="Arial" panose="020B0604020202020204" pitchFamily="34" charset="0"/>
                <a:cs typeface="Arial" panose="020B0604020202020204" pitchFamily="34" charset="0"/>
              </a:rPr>
              <a:t>hPa</a:t>
            </a:r>
            <a:r>
              <a:rPr lang="en-GB" altLang="zh-CN" sz="1600" dirty="0">
                <a:latin typeface="Arial" panose="020B0604020202020204" pitchFamily="34" charset="0"/>
                <a:cs typeface="Arial" panose="020B0604020202020204" pitchFamily="34" charset="0"/>
              </a:rPr>
              <a:t> and the lower stratosphere (DJF)</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custDataLst>
              <p:tags r:id="rId1"/>
            </p:custDataLst>
          </p:nvPr>
        </p:nvSpPr>
        <p:spPr>
          <a:xfrm>
            <a:off x="0" y="203176"/>
            <a:ext cx="12192000" cy="1143000"/>
          </a:xfrm>
          <a:prstGeom prst="rect">
            <a:avLst/>
          </a:prstGeom>
        </p:spPr>
        <p:txBody>
          <a:bodyPr>
            <a:noAutofit/>
          </a:bodyPr>
          <a:lstStyle/>
          <a:p>
            <a:pPr algn="ctr">
              <a:buClrTx/>
              <a:buSzTx/>
              <a:buFontTx/>
            </a:pPr>
            <a:r>
              <a:rPr lang="en-US" altLang="zh-CN" sz="3200" dirty="0">
                <a:latin typeface="Arial" panose="020B0604020202020204" pitchFamily="34" charset="0"/>
                <a:cs typeface="Arial" panose="020B0604020202020204" pitchFamily="34" charset="0"/>
              </a:rPr>
              <a:t>Ozone </a:t>
            </a:r>
            <a:r>
              <a:rPr lang="en-US" altLang="zh-CN" sz="3200" dirty="0">
                <a:latin typeface="Arial" panose="020B0604020202020204" pitchFamily="34" charset="0"/>
                <a:cs typeface="Arial" panose="020B0604020202020204" pitchFamily="34" charset="0"/>
                <a:sym typeface="+mn-ea"/>
              </a:rPr>
              <a:t>variations associated with natural processes</a:t>
            </a:r>
            <a:endParaRPr lang="en-US" altLang="zh-CN" sz="3200" dirty="0">
              <a:latin typeface="Arial" panose="020B0604020202020204" pitchFamily="34" charset="0"/>
              <a:cs typeface="Arial" panose="020B0604020202020204" pitchFamily="34" charset="0"/>
            </a:endParaRPr>
          </a:p>
          <a:p>
            <a:pPr algn="ctr">
              <a:spcBef>
                <a:spcPct val="0"/>
              </a:spcBef>
            </a:pPr>
            <a:endParaRPr lang="en-US" altLang="zh-CN" sz="3200" dirty="0">
              <a:latin typeface="Arial" panose="020B0604020202020204" pitchFamily="34" charset="0"/>
              <a:cs typeface="Arial" panose="020B0604020202020204" pitchFamily="34" charset="0"/>
            </a:endParaRPr>
          </a:p>
        </p:txBody>
      </p:sp>
      <p:pic>
        <p:nvPicPr>
          <p:cNvPr id="6" name="图片 5"/>
          <p:cNvPicPr>
            <a:picLocks noChangeAspect="1"/>
          </p:cNvPicPr>
          <p:nvPr>
            <p:custDataLst>
              <p:tags r:id="rId2"/>
            </p:custDataLst>
          </p:nvPr>
        </p:nvPicPr>
        <p:blipFill>
          <a:blip r:embed="rId9"/>
          <a:stretch>
            <a:fillRect/>
          </a:stretch>
        </p:blipFill>
        <p:spPr>
          <a:xfrm>
            <a:off x="6291639" y="1309041"/>
            <a:ext cx="5414359" cy="4643848"/>
          </a:xfrm>
          <a:prstGeom prst="rect">
            <a:avLst/>
          </a:prstGeom>
        </p:spPr>
      </p:pic>
      <p:pic>
        <p:nvPicPr>
          <p:cNvPr id="7" name="图片 6"/>
          <p:cNvPicPr>
            <a:picLocks noChangeAspect="1"/>
          </p:cNvPicPr>
          <p:nvPr>
            <p:custDataLst>
              <p:tags r:id="rId3"/>
            </p:custDataLst>
          </p:nvPr>
        </p:nvPicPr>
        <p:blipFill>
          <a:blip r:embed="rId10"/>
          <a:stretch>
            <a:fillRect/>
          </a:stretch>
        </p:blipFill>
        <p:spPr>
          <a:xfrm>
            <a:off x="446796" y="1271905"/>
            <a:ext cx="5414359" cy="4643848"/>
          </a:xfrm>
          <a:prstGeom prst="rect">
            <a:avLst/>
          </a:prstGeom>
        </p:spPr>
      </p:pic>
      <p:sp>
        <p:nvSpPr>
          <p:cNvPr id="103" name="文本框 102"/>
          <p:cNvSpPr txBox="1"/>
          <p:nvPr>
            <p:custDataLst>
              <p:tags r:id="rId4"/>
            </p:custDataLst>
          </p:nvPr>
        </p:nvSpPr>
        <p:spPr>
          <a:xfrm>
            <a:off x="300990" y="903605"/>
            <a:ext cx="5674360" cy="368300"/>
          </a:xfrm>
          <a:prstGeom prst="rect">
            <a:avLst/>
          </a:prstGeom>
          <a:noFill/>
          <a:ln w="9525">
            <a:noFill/>
          </a:ln>
        </p:spPr>
        <p:txBody>
          <a:bodyPr wrap="square">
            <a:spAutoFit/>
          </a:bodyPr>
          <a:lstStyle/>
          <a:p>
            <a:pPr marL="285750" indent="-285750">
              <a:buFont typeface="Arial" panose="020B0604020202020204" pitchFamily="34" charset="0"/>
              <a:buChar char="•"/>
            </a:pPr>
            <a:r>
              <a:rPr lang="en-US" dirty="0">
                <a:solidFill>
                  <a:srgbClr val="3C28D4"/>
                </a:solidFill>
                <a:latin typeface="Arial" panose="020B0604020202020204" pitchFamily="34" charset="0"/>
                <a:ea typeface="宋体" panose="02010600030101010101" pitchFamily="2" charset="-122"/>
                <a:cs typeface="Arial" panose="020B0604020202020204" pitchFamily="34" charset="0"/>
                <a:sym typeface="+mn-ea"/>
              </a:rPr>
              <a:t>ozone</a:t>
            </a:r>
            <a:r>
              <a:rPr lang="en-US" b="0" dirty="0">
                <a:solidFill>
                  <a:srgbClr val="3C28D4"/>
                </a:solidFill>
                <a:latin typeface="Arial" panose="020B0604020202020204" pitchFamily="34" charset="0"/>
                <a:ea typeface="宋体" panose="02010600030101010101" pitchFamily="2" charset="-122"/>
                <a:cs typeface="Arial" panose="020B0604020202020204" pitchFamily="34" charset="0"/>
              </a:rPr>
              <a:t> response to</a:t>
            </a:r>
            <a:r>
              <a:rPr lang="en-US" b="1" dirty="0">
                <a:solidFill>
                  <a:srgbClr val="3C28D4"/>
                </a:solidFill>
                <a:latin typeface="Arial" panose="020B0604020202020204" pitchFamily="34" charset="0"/>
                <a:ea typeface="宋体" panose="02010600030101010101" pitchFamily="2" charset="-122"/>
                <a:cs typeface="Arial" panose="020B0604020202020204" pitchFamily="34" charset="0"/>
              </a:rPr>
              <a:t> </a:t>
            </a:r>
            <a:r>
              <a:rPr lang="en-US" b="1" dirty="0">
                <a:solidFill>
                  <a:srgbClr val="3C28D4"/>
                </a:solidFill>
                <a:latin typeface="Arial" panose="020B0604020202020204" pitchFamily="34" charset="0"/>
                <a:ea typeface="宋体" panose="02010600030101010101" pitchFamily="2" charset="-122"/>
                <a:cs typeface="Arial" panose="020B0604020202020204" pitchFamily="34" charset="0"/>
                <a:sym typeface="+mn-ea"/>
              </a:rPr>
              <a:t>solar, ENSO, AO, AAO</a:t>
            </a:r>
            <a:r>
              <a:rPr lang="en-US" b="1" dirty="0">
                <a:solidFill>
                  <a:srgbClr val="3C28D4"/>
                </a:solidFill>
                <a:latin typeface="Arial" panose="020B0604020202020204" pitchFamily="34" charset="0"/>
                <a:ea typeface="宋体" panose="02010600030101010101" pitchFamily="2" charset="-122"/>
                <a:cs typeface="Arial" panose="020B0604020202020204" pitchFamily="34" charset="0"/>
              </a:rPr>
              <a:t> (OLS)</a:t>
            </a:r>
            <a:r>
              <a:rPr lang="en-US" dirty="0">
                <a:solidFill>
                  <a:srgbClr val="3C28D4"/>
                </a:solidFill>
                <a:latin typeface="Arial" panose="020B0604020202020204" pitchFamily="34" charset="0"/>
                <a:ea typeface="宋体" panose="02010600030101010101" pitchFamily="2" charset="-122"/>
                <a:cs typeface="Arial" panose="020B0604020202020204" pitchFamily="34" charset="0"/>
              </a:rPr>
              <a:t> </a:t>
            </a:r>
            <a:endParaRPr lang="en-US" altLang="en-US" dirty="0">
              <a:solidFill>
                <a:srgbClr val="3C28D4"/>
              </a:solidFill>
              <a:latin typeface="Arial" panose="020B0604020202020204" pitchFamily="34" charset="0"/>
              <a:ea typeface="宋体" panose="02010600030101010101" pitchFamily="2" charset="-122"/>
              <a:cs typeface="Arial" panose="020B0604020202020204" pitchFamily="34" charset="0"/>
            </a:endParaRPr>
          </a:p>
        </p:txBody>
      </p:sp>
      <p:sp>
        <p:nvSpPr>
          <p:cNvPr id="9" name="文本框 8"/>
          <p:cNvSpPr txBox="1"/>
          <p:nvPr>
            <p:custDataLst>
              <p:tags r:id="rId5"/>
            </p:custDataLst>
          </p:nvPr>
        </p:nvSpPr>
        <p:spPr>
          <a:xfrm>
            <a:off x="6114780" y="903605"/>
            <a:ext cx="5984875" cy="368300"/>
          </a:xfrm>
          <a:prstGeom prst="rect">
            <a:avLst/>
          </a:prstGeom>
          <a:noFill/>
          <a:ln w="9525">
            <a:noFill/>
          </a:ln>
        </p:spPr>
        <p:txBody>
          <a:bodyPr wrap="square">
            <a:spAutoFit/>
          </a:bodyPr>
          <a:lstStyle/>
          <a:p>
            <a:pPr marL="285750" indent="-285750">
              <a:buFont typeface="Arial" panose="020B0604020202020204" pitchFamily="34" charset="0"/>
              <a:buChar char="•"/>
            </a:pPr>
            <a:r>
              <a:rPr lang="en-US">
                <a:solidFill>
                  <a:srgbClr val="FF0000"/>
                </a:solidFill>
                <a:latin typeface="Arial" panose="020B0604020202020204" pitchFamily="34" charset="0"/>
                <a:ea typeface="宋体" panose="02010600030101010101" pitchFamily="2" charset="-122"/>
                <a:cs typeface="Arial" panose="020B0604020202020204" pitchFamily="34" charset="0"/>
                <a:sym typeface="+mn-ea"/>
              </a:rPr>
              <a:t>ozone</a:t>
            </a:r>
            <a:r>
              <a:rPr lang="en-US" b="0">
                <a:solidFill>
                  <a:srgbClr val="FF0000"/>
                </a:solidFill>
                <a:latin typeface="Arial" panose="020B0604020202020204" pitchFamily="34" charset="0"/>
                <a:ea typeface="宋体" panose="02010600030101010101" pitchFamily="2" charset="-122"/>
                <a:cs typeface="Arial" panose="020B0604020202020204" pitchFamily="34" charset="0"/>
              </a:rPr>
              <a:t> response to</a:t>
            </a:r>
            <a:r>
              <a:rPr lang="en-US" b="1">
                <a:solidFill>
                  <a:srgbClr val="FF0000"/>
                </a:solidFill>
                <a:latin typeface="Arial" panose="020B0604020202020204" pitchFamily="34" charset="0"/>
                <a:ea typeface="宋体" panose="02010600030101010101" pitchFamily="2" charset="-122"/>
                <a:cs typeface="Arial" panose="020B0604020202020204" pitchFamily="34" charset="0"/>
              </a:rPr>
              <a:t> </a:t>
            </a:r>
            <a:r>
              <a:rPr lang="en-US" b="1">
                <a:solidFill>
                  <a:srgbClr val="FF0000"/>
                </a:solidFill>
                <a:latin typeface="Arial" panose="020B0604020202020204" pitchFamily="34" charset="0"/>
                <a:ea typeface="宋体" panose="02010600030101010101" pitchFamily="2" charset="-122"/>
                <a:cs typeface="Arial" panose="020B0604020202020204" pitchFamily="34" charset="0"/>
                <a:sym typeface="+mn-ea"/>
              </a:rPr>
              <a:t>solar, ENSO, AO, AAO (Ridge)</a:t>
            </a:r>
            <a:r>
              <a:rPr lang="en-US">
                <a:solidFill>
                  <a:srgbClr val="FF0000"/>
                </a:solidFill>
                <a:latin typeface="Arial" panose="020B0604020202020204" pitchFamily="34" charset="0"/>
                <a:ea typeface="宋体" panose="02010600030101010101" pitchFamily="2" charset="-122"/>
                <a:cs typeface="Arial" panose="020B0604020202020204" pitchFamily="34" charset="0"/>
                <a:sym typeface="+mn-ea"/>
              </a:rPr>
              <a:t> </a:t>
            </a:r>
            <a:r>
              <a:rPr lang="en-US" b="1">
                <a:solidFill>
                  <a:srgbClr val="FF0000"/>
                </a:solidFill>
                <a:latin typeface="Arial" panose="020B0604020202020204" pitchFamily="34" charset="0"/>
                <a:ea typeface="宋体" panose="02010600030101010101" pitchFamily="2" charset="-122"/>
                <a:cs typeface="Arial" panose="020B0604020202020204" pitchFamily="34" charset="0"/>
              </a:rPr>
              <a:t> </a:t>
            </a:r>
            <a:endParaRPr lang="en-US" altLang="en-US" b="1">
              <a:solidFill>
                <a:srgbClr val="FF0000"/>
              </a:solidFill>
              <a:latin typeface="Arial" panose="020B0604020202020204" pitchFamily="34" charset="0"/>
              <a:ea typeface="宋体" panose="02010600030101010101" pitchFamily="2" charset="-122"/>
              <a:cs typeface="Arial" panose="020B0604020202020204" pitchFamily="34" charset="0"/>
            </a:endParaRPr>
          </a:p>
        </p:txBody>
      </p:sp>
      <p:sp>
        <p:nvSpPr>
          <p:cNvPr id="2" name="矩形 1"/>
          <p:cNvSpPr/>
          <p:nvPr/>
        </p:nvSpPr>
        <p:spPr>
          <a:xfrm>
            <a:off x="154893" y="5940371"/>
            <a:ext cx="11837237" cy="830997"/>
          </a:xfrm>
          <a:prstGeom prst="rect">
            <a:avLst/>
          </a:prstGeom>
          <a:solidFill>
            <a:schemeClr val="accent3">
              <a:lumMod val="20000"/>
              <a:lumOff val="80000"/>
            </a:schemeClr>
          </a:solidFill>
        </p:spPr>
        <p:txBody>
          <a:bodyPr wrap="square">
            <a:spAutoFit/>
          </a:bodyPr>
          <a:lstStyle/>
          <a:p>
            <a:pPr algn="just"/>
            <a:r>
              <a:rPr lang="en-US" altLang="zh-CN" sz="1600" dirty="0">
                <a:latin typeface="Arial" panose="020B0604020202020204" pitchFamily="34" charset="0"/>
                <a:cs typeface="Arial" panose="020B0604020202020204" pitchFamily="34" charset="0"/>
              </a:rPr>
              <a:t>1) </a:t>
            </a:r>
            <a:r>
              <a:rPr lang="en-US" altLang="zh-CN" sz="1600" b="1" dirty="0">
                <a:latin typeface="Arial" panose="020B0604020202020204" pitchFamily="34" charset="0"/>
                <a:cs typeface="Arial" panose="020B0604020202020204" pitchFamily="34" charset="0"/>
              </a:rPr>
              <a:t>Ridge</a:t>
            </a:r>
            <a:r>
              <a:rPr lang="en-US" altLang="zh-CN" sz="1600" dirty="0">
                <a:latin typeface="Arial" panose="020B0604020202020204" pitchFamily="34" charset="0"/>
                <a:cs typeface="Arial" panose="020B0604020202020204" pitchFamily="34" charset="0"/>
              </a:rPr>
              <a:t> regression </a:t>
            </a:r>
            <a:r>
              <a:rPr lang="en-US" altLang="zh-CN" sz="1600" b="1" dirty="0">
                <a:latin typeface="Arial" panose="020B0604020202020204" pitchFamily="34" charset="0"/>
                <a:cs typeface="Arial" panose="020B0604020202020204" pitchFamily="34" charset="0"/>
              </a:rPr>
              <a:t>constrains</a:t>
            </a:r>
            <a:r>
              <a:rPr lang="en-US" altLang="zh-CN" sz="1600" dirty="0">
                <a:latin typeface="Arial" panose="020B0604020202020204" pitchFamily="34" charset="0"/>
                <a:cs typeface="Arial" panose="020B0604020202020204" pitchFamily="34" charset="0"/>
              </a:rPr>
              <a:t> the coefficients compared to the </a:t>
            </a:r>
            <a:r>
              <a:rPr lang="en-US" altLang="zh-CN" sz="1600" b="1" dirty="0">
                <a:latin typeface="Arial" panose="020B0604020202020204" pitchFamily="34" charset="0"/>
                <a:cs typeface="Arial" panose="020B0604020202020204" pitchFamily="34" charset="0"/>
              </a:rPr>
              <a:t>OLS</a:t>
            </a:r>
            <a:r>
              <a:rPr lang="en-US" altLang="zh-CN" sz="1600" dirty="0">
                <a:latin typeface="Arial" panose="020B0604020202020204" pitchFamily="34" charset="0"/>
                <a:cs typeface="Arial" panose="020B0604020202020204" pitchFamily="34" charset="0"/>
              </a:rPr>
              <a:t>-based estimates; 2) Very </a:t>
            </a:r>
            <a:r>
              <a:rPr lang="en-US" altLang="zh-CN" sz="1600" b="1" dirty="0">
                <a:latin typeface="Arial" panose="020B0604020202020204" pitchFamily="34" charset="0"/>
                <a:cs typeface="Arial" panose="020B0604020202020204" pitchFamily="34" charset="0"/>
              </a:rPr>
              <a:t>similar characteristics </a:t>
            </a:r>
            <a:r>
              <a:rPr lang="en-US" altLang="zh-CN" sz="1600" dirty="0">
                <a:latin typeface="Arial" panose="020B0604020202020204" pitchFamily="34" charset="0"/>
                <a:cs typeface="Arial" panose="020B0604020202020204" pitchFamily="34" charset="0"/>
              </a:rPr>
              <a:t>in natural ozone variations for both regression methods; 3) Still, </a:t>
            </a:r>
            <a:r>
              <a:rPr lang="en-US" altLang="zh-CN" sz="1600" b="1" dirty="0">
                <a:solidFill>
                  <a:srgbClr val="DB1FA4"/>
                </a:solidFill>
                <a:latin typeface="Arial" panose="020B0604020202020204" pitchFamily="34" charset="0"/>
                <a:cs typeface="Arial" panose="020B0604020202020204" pitchFamily="34" charset="0"/>
              </a:rPr>
              <a:t>ML-TOMCAT</a:t>
            </a:r>
            <a:r>
              <a:rPr lang="en-US" altLang="zh-CN" sz="1600" dirty="0">
                <a:latin typeface="Arial" panose="020B0604020202020204" pitchFamily="34" charset="0"/>
                <a:cs typeface="Arial" panose="020B0604020202020204" pitchFamily="34" charset="0"/>
              </a:rPr>
              <a:t> shows </a:t>
            </a:r>
            <a:r>
              <a:rPr lang="en-US" altLang="zh-CN" sz="1600" b="1" dirty="0">
                <a:latin typeface="Arial" panose="020B0604020202020204" pitchFamily="34" charset="0"/>
                <a:cs typeface="Arial" panose="020B0604020202020204" pitchFamily="34" charset="0"/>
              </a:rPr>
              <a:t>similar </a:t>
            </a:r>
            <a:r>
              <a:rPr lang="en-US" altLang="zh-CN" sz="1600" dirty="0">
                <a:latin typeface="Arial" panose="020B0604020202020204" pitchFamily="34" charset="0"/>
                <a:cs typeface="Arial" panose="020B0604020202020204" pitchFamily="34" charset="0"/>
              </a:rPr>
              <a:t>results to those using </a:t>
            </a:r>
            <a:r>
              <a:rPr lang="en-US" altLang="zh-CN" sz="1600" b="1" dirty="0">
                <a:solidFill>
                  <a:srgbClr val="00B050"/>
                </a:solidFill>
                <a:latin typeface="Arial" panose="020B0604020202020204" pitchFamily="34" charset="0"/>
                <a:cs typeface="Arial" panose="020B0604020202020204" pitchFamily="34" charset="0"/>
              </a:rPr>
              <a:t>SWOOSH</a:t>
            </a:r>
            <a:r>
              <a:rPr lang="en-US" altLang="zh-CN" sz="1600" dirty="0">
                <a:latin typeface="Arial" panose="020B0604020202020204" pitchFamily="34" charset="0"/>
                <a:cs typeface="Arial" panose="020B0604020202020204" pitchFamily="34" charset="0"/>
              </a:rPr>
              <a:t> data, while </a:t>
            </a:r>
            <a:r>
              <a:rPr lang="en-US" altLang="zh-CN" sz="1600" b="1" dirty="0">
                <a:solidFill>
                  <a:srgbClr val="3C28D4"/>
                </a:solidFill>
                <a:latin typeface="Arial" panose="020B0604020202020204" pitchFamily="34" charset="0"/>
                <a:cs typeface="Arial" panose="020B0604020202020204" pitchFamily="34" charset="0"/>
              </a:rPr>
              <a:t>model simulations </a:t>
            </a:r>
            <a:r>
              <a:rPr lang="en-US" altLang="zh-CN" sz="1600" dirty="0">
                <a:latin typeface="Arial" panose="020B0604020202020204" pitchFamily="34" charset="0"/>
                <a:cs typeface="Arial" panose="020B0604020202020204" pitchFamily="34" charset="0"/>
              </a:rPr>
              <a:t>show </a:t>
            </a:r>
            <a:r>
              <a:rPr lang="en-US" altLang="zh-CN" sz="1600" b="1" dirty="0">
                <a:latin typeface="Arial" panose="020B0604020202020204" pitchFamily="34" charset="0"/>
                <a:cs typeface="Arial" panose="020B0604020202020204" pitchFamily="34" charset="0"/>
              </a:rPr>
              <a:t>larger inconsistencies </a:t>
            </a:r>
            <a:r>
              <a:rPr lang="en-US" altLang="zh-CN" sz="1600" dirty="0">
                <a:latin typeface="Arial" panose="020B0604020202020204" pitchFamily="34" charset="0"/>
                <a:cs typeface="Arial" panose="020B0604020202020204" pitchFamily="34" charset="0"/>
              </a:rPr>
              <a:t>especially </a:t>
            </a:r>
            <a:r>
              <a:rPr lang="en-US" altLang="zh-CN" sz="1600" b="1" dirty="0">
                <a:latin typeface="Arial" panose="020B0604020202020204" pitchFamily="34" charset="0"/>
                <a:cs typeface="Arial" panose="020B0604020202020204" pitchFamily="34" charset="0"/>
              </a:rPr>
              <a:t>in the lower stratosphere</a:t>
            </a:r>
            <a:r>
              <a:rPr lang="en-US" altLang="zh-CN" sz="1600" dirty="0">
                <a:latin typeface="Arial" panose="020B0604020202020204" pitchFamily="34" charset="0"/>
                <a:cs typeface="Arial" panose="020B0604020202020204" pitchFamily="34" charset="0"/>
              </a:rPr>
              <a:t>.</a:t>
            </a:r>
          </a:p>
        </p:txBody>
      </p:sp>
      <p:sp>
        <p:nvSpPr>
          <p:cNvPr id="12" name="灯片编号占位符 7"/>
          <p:cNvSpPr>
            <a:spLocks noGrp="1"/>
          </p:cNvSpPr>
          <p:nvPr>
            <p:ph type="sldNum" sz="quarter" idx="12"/>
            <p:custDataLst>
              <p:tags r:id="rId6"/>
            </p:custDataLst>
          </p:nvPr>
        </p:nvSpPr>
        <p:spPr>
          <a:xfrm>
            <a:off x="9239272" y="6492899"/>
            <a:ext cx="2844800" cy="365125"/>
          </a:xfrm>
        </p:spPr>
        <p:txBody>
          <a:bodyPr/>
          <a:lstStyle/>
          <a:p>
            <a:r>
              <a:rPr lang="en-US" altLang="zh-CN" dirty="0"/>
              <a:t>11</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0146" y="1036352"/>
            <a:ext cx="11586736" cy="5349875"/>
          </a:xfrm>
          <a:prstGeom prst="rect">
            <a:avLst/>
          </a:prstGeom>
          <a:noFill/>
        </p:spPr>
        <p:txBody>
          <a:bodyPr wrap="square" rtlCol="0">
            <a:spAutoFit/>
          </a:bodyPr>
          <a:lstStyle/>
          <a:p>
            <a:pPr marL="285750" indent="-285750">
              <a:lnSpc>
                <a:spcPct val="120000"/>
              </a:lnSpc>
              <a:spcBef>
                <a:spcPts val="600"/>
              </a:spcBef>
              <a:buFont typeface="Wingdings" panose="05000000000000000000" pitchFamily="2" charset="2"/>
              <a:buChar char="q"/>
            </a:pPr>
            <a:r>
              <a:rPr lang="en-GB" sz="2400" dirty="0">
                <a:solidFill>
                  <a:srgbClr val="00B050"/>
                </a:solidFill>
                <a:latin typeface="Arial" panose="020B0604020202020204" pitchFamily="34" charset="0"/>
                <a:cs typeface="Arial" panose="020B0604020202020204" pitchFamily="34" charset="0"/>
              </a:rPr>
              <a:t>Ridge regression method </a:t>
            </a:r>
            <a:r>
              <a:rPr lang="en-US" altLang="en-GB" sz="2400" dirty="0">
                <a:solidFill>
                  <a:srgbClr val="00B050"/>
                </a:solidFill>
                <a:latin typeface="Arial" panose="020B0604020202020204" pitchFamily="34" charset="0"/>
                <a:cs typeface="Arial" panose="020B0604020202020204" pitchFamily="34" charset="0"/>
              </a:rPr>
              <a:t>is used </a:t>
            </a:r>
            <a:r>
              <a:rPr lang="en-GB" sz="2400" dirty="0">
                <a:solidFill>
                  <a:srgbClr val="00B050"/>
                </a:solidFill>
                <a:latin typeface="Arial" panose="020B0604020202020204" pitchFamily="34" charset="0"/>
                <a:cs typeface="Arial" panose="020B0604020202020204" pitchFamily="34" charset="0"/>
              </a:rPr>
              <a:t>to overcome the </a:t>
            </a:r>
            <a:r>
              <a:rPr lang="en-US" altLang="en-GB" sz="2400" dirty="0">
                <a:solidFill>
                  <a:srgbClr val="00B050"/>
                </a:solidFill>
                <a:latin typeface="Arial" panose="020B0604020202020204" pitchFamily="34" charset="0"/>
                <a:cs typeface="Arial" panose="020B0604020202020204" pitchFamily="34" charset="0"/>
              </a:rPr>
              <a:t>over-fitting</a:t>
            </a:r>
            <a:r>
              <a:rPr lang="en-GB" sz="2400" dirty="0">
                <a:solidFill>
                  <a:srgbClr val="00B050"/>
                </a:solidFill>
                <a:latin typeface="Arial" panose="020B0604020202020204" pitchFamily="34" charset="0"/>
                <a:cs typeface="Arial" panose="020B0604020202020204" pitchFamily="34" charset="0"/>
              </a:rPr>
              <a:t> (multi-collinearity) issue due to the complex coupling in most atmospheric processes.</a:t>
            </a:r>
          </a:p>
          <a:p>
            <a:pPr marL="285750" indent="-285750">
              <a:lnSpc>
                <a:spcPct val="120000"/>
              </a:lnSpc>
              <a:spcBef>
                <a:spcPts val="600"/>
              </a:spcBef>
              <a:buFont typeface="Wingdings" panose="05000000000000000000" pitchFamily="2" charset="2"/>
              <a:buChar char="q"/>
            </a:pPr>
            <a:r>
              <a:rPr lang="en-GB" sz="2400" dirty="0">
                <a:solidFill>
                  <a:srgbClr val="6600CC"/>
                </a:solidFill>
                <a:latin typeface="Arial" panose="020B0604020202020204" pitchFamily="34" charset="0"/>
                <a:cs typeface="Arial" panose="020B0604020202020204" pitchFamily="34" charset="0"/>
              </a:rPr>
              <a:t>The coefficients of trend estimates at different altitudes and seasons are constrained by Ridge regression in magnitudes and fluctuations.</a:t>
            </a:r>
          </a:p>
          <a:p>
            <a:pPr marL="285750" indent="-285750">
              <a:lnSpc>
                <a:spcPct val="120000"/>
              </a:lnSpc>
              <a:spcBef>
                <a:spcPts val="600"/>
              </a:spcBef>
              <a:buFont typeface="Wingdings" panose="05000000000000000000" pitchFamily="2" charset="2"/>
              <a:buChar char="q"/>
            </a:pPr>
            <a:r>
              <a:rPr lang="en-GB" sz="2400" dirty="0">
                <a:solidFill>
                  <a:srgbClr val="C00000"/>
                </a:solidFill>
                <a:latin typeface="Arial" panose="020B0604020202020204" pitchFamily="34" charset="0"/>
                <a:cs typeface="Arial" panose="020B0604020202020204" pitchFamily="34" charset="0"/>
              </a:rPr>
              <a:t>The largest difference</a:t>
            </a:r>
            <a:r>
              <a:rPr lang="en-US" altLang="en-GB" sz="2400" dirty="0">
                <a:solidFill>
                  <a:srgbClr val="C00000"/>
                </a:solidFill>
                <a:latin typeface="Arial" panose="020B0604020202020204" pitchFamily="34" charset="0"/>
                <a:cs typeface="Arial" panose="020B0604020202020204" pitchFamily="34" charset="0"/>
              </a:rPr>
              <a:t> </a:t>
            </a:r>
            <a:r>
              <a:rPr lang="en-GB" sz="2400" dirty="0">
                <a:solidFill>
                  <a:srgbClr val="C00000"/>
                </a:solidFill>
                <a:latin typeface="Arial" panose="020B0604020202020204" pitchFamily="34" charset="0"/>
                <a:cs typeface="Arial" panose="020B0604020202020204" pitchFamily="34" charset="0"/>
              </a:rPr>
              <a:t>between OLS and Ridge regression methods appears in the tropical lower stratosphere</a:t>
            </a:r>
            <a:r>
              <a:rPr lang="en-US" altLang="en-GB" sz="2400" dirty="0">
                <a:solidFill>
                  <a:srgbClr val="C00000"/>
                </a:solidFill>
                <a:latin typeface="Arial" panose="020B0604020202020204" pitchFamily="34" charset="0"/>
                <a:cs typeface="Arial" panose="020B0604020202020204" pitchFamily="34" charset="0"/>
              </a:rPr>
              <a:t>.</a:t>
            </a:r>
          </a:p>
          <a:p>
            <a:pPr marL="285750" indent="-285750">
              <a:lnSpc>
                <a:spcPct val="120000"/>
              </a:lnSpc>
              <a:spcBef>
                <a:spcPts val="600"/>
              </a:spcBef>
              <a:buFont typeface="Wingdings" panose="05000000000000000000" pitchFamily="2" charset="2"/>
              <a:buChar char="q"/>
            </a:pPr>
            <a:r>
              <a:rPr lang="en-GB" sz="2400" dirty="0">
                <a:solidFill>
                  <a:srgbClr val="CC0066"/>
                </a:solidFill>
                <a:latin typeface="Arial" panose="020B0604020202020204" pitchFamily="34" charset="0"/>
                <a:cs typeface="Arial" panose="020B0604020202020204" pitchFamily="34" charset="0"/>
                <a:sym typeface="+mn-ea"/>
              </a:rPr>
              <a:t>ML-TOMCAT shows similar results to SWOOSH data while</a:t>
            </a:r>
            <a:r>
              <a:rPr lang="en-US" altLang="en-GB" sz="2400" dirty="0">
                <a:solidFill>
                  <a:srgbClr val="CC0066"/>
                </a:solidFill>
                <a:latin typeface="Arial" panose="020B0604020202020204" pitchFamily="34" charset="0"/>
                <a:cs typeface="Arial" panose="020B0604020202020204" pitchFamily="34" charset="0"/>
                <a:sym typeface="+mn-ea"/>
              </a:rPr>
              <a:t> </a:t>
            </a:r>
            <a:r>
              <a:rPr lang="en-GB" sz="2400" dirty="0">
                <a:solidFill>
                  <a:srgbClr val="CC0066"/>
                </a:solidFill>
                <a:latin typeface="Arial" panose="020B0604020202020204" pitchFamily="34" charset="0"/>
                <a:cs typeface="Arial" panose="020B0604020202020204" pitchFamily="34" charset="0"/>
                <a:sym typeface="+mn-ea"/>
              </a:rPr>
              <a:t>model simulations show larger inconsistencies especially in the lower stratosphere.</a:t>
            </a:r>
          </a:p>
          <a:p>
            <a:pPr marL="285750" indent="-285750">
              <a:lnSpc>
                <a:spcPct val="120000"/>
              </a:lnSpc>
              <a:spcBef>
                <a:spcPts val="600"/>
              </a:spcBef>
              <a:buFont typeface="Wingdings" panose="05000000000000000000" pitchFamily="2" charset="2"/>
              <a:buChar char="q"/>
            </a:pPr>
            <a:r>
              <a:rPr lang="en-GB" sz="2400" dirty="0">
                <a:solidFill>
                  <a:srgbClr val="003300"/>
                </a:solidFill>
                <a:latin typeface="Arial" panose="020B0604020202020204" pitchFamily="34" charset="0"/>
                <a:cs typeface="Arial" panose="020B0604020202020204" pitchFamily="34" charset="0"/>
              </a:rPr>
              <a:t>Still large uncertainty about the lowermost stratospheric signal</a:t>
            </a:r>
            <a:r>
              <a:rPr lang="en-US" altLang="en-GB" sz="2400" dirty="0">
                <a:solidFill>
                  <a:srgbClr val="003300"/>
                </a:solidFill>
                <a:latin typeface="Arial" panose="020B0604020202020204" pitchFamily="34" charset="0"/>
                <a:cs typeface="Arial" panose="020B0604020202020204" pitchFamily="34" charset="0"/>
              </a:rPr>
              <a:t>.</a:t>
            </a:r>
            <a:endParaRPr lang="en-GB" sz="2400" dirty="0">
              <a:solidFill>
                <a:srgbClr val="CC0066"/>
              </a:solidFill>
              <a:latin typeface="Arial" panose="020B0604020202020204" pitchFamily="34" charset="0"/>
              <a:cs typeface="Arial" panose="020B0604020202020204" pitchFamily="34" charset="0"/>
            </a:endParaRPr>
          </a:p>
          <a:p>
            <a:pPr marL="285750" indent="-285750">
              <a:lnSpc>
                <a:spcPct val="120000"/>
              </a:lnSpc>
              <a:spcBef>
                <a:spcPts val="600"/>
              </a:spcBef>
              <a:buFont typeface="Wingdings" panose="05000000000000000000" pitchFamily="2" charset="2"/>
              <a:buChar char="q"/>
            </a:pPr>
            <a:r>
              <a:rPr lang="en-US" altLang="en-GB" sz="2400" dirty="0">
                <a:solidFill>
                  <a:srgbClr val="0070C0"/>
                </a:solidFill>
                <a:latin typeface="Arial" panose="020B0604020202020204" pitchFamily="34" charset="0"/>
                <a:cs typeface="Arial" panose="020B0604020202020204" pitchFamily="34" charset="0"/>
              </a:rPr>
              <a:t>C</a:t>
            </a:r>
            <a:r>
              <a:rPr lang="en-GB" sz="2400" dirty="0" err="1">
                <a:solidFill>
                  <a:srgbClr val="0070C0"/>
                </a:solidFill>
                <a:latin typeface="Arial" panose="020B0604020202020204" pitchFamily="34" charset="0"/>
                <a:cs typeface="Arial" panose="020B0604020202020204" pitchFamily="34" charset="0"/>
              </a:rPr>
              <a:t>aution</a:t>
            </a:r>
            <a:r>
              <a:rPr lang="en-GB" sz="2400" dirty="0">
                <a:solidFill>
                  <a:srgbClr val="0070C0"/>
                </a:solidFill>
                <a:latin typeface="Arial" panose="020B0604020202020204" pitchFamily="34" charset="0"/>
                <a:cs typeface="Arial" panose="020B0604020202020204" pitchFamily="34" charset="0"/>
              </a:rPr>
              <a:t> is needed while interpreting results with different methodologies &amp; data set sources.</a:t>
            </a:r>
          </a:p>
        </p:txBody>
      </p:sp>
      <p:sp>
        <p:nvSpPr>
          <p:cNvPr id="4" name="Title 1"/>
          <p:cNvSpPr txBox="1"/>
          <p:nvPr>
            <p:custDataLst>
              <p:tags r:id="rId1"/>
            </p:custDataLst>
          </p:nvPr>
        </p:nvSpPr>
        <p:spPr>
          <a:xfrm>
            <a:off x="-2655" y="-821"/>
            <a:ext cx="12192000" cy="1325563"/>
          </a:xfrm>
          <a:prstGeom prst="rect">
            <a:avLst/>
          </a:prstGeom>
        </p:spPr>
        <p:txBody>
          <a:bodyPr vert="horz" lIns="121920" tIns="60960" rIns="121920" bIns="60960" rtlCol="0" anchor="ctr">
            <a:normAutofit/>
          </a:bodyPr>
          <a:lstStyle/>
          <a:p>
            <a:pPr algn="ctr" defTabSz="1219200">
              <a:spcBef>
                <a:spcPct val="0"/>
              </a:spcBef>
              <a:defRPr/>
            </a:pPr>
            <a:r>
              <a:rPr lang="en-US" altLang="en-GB" sz="4000" dirty="0">
                <a:latin typeface="Arial" panose="020B0604020202020204" pitchFamily="34" charset="0"/>
                <a:ea typeface="+mj-ea"/>
                <a:cs typeface="Arial" panose="020B0604020202020204" pitchFamily="34" charset="0"/>
              </a:rPr>
              <a:t>Summary &amp; Outlook</a:t>
            </a:r>
            <a:r>
              <a:rPr lang="en-GB" sz="4000" dirty="0">
                <a:latin typeface="Arial" panose="020B0604020202020204" pitchFamily="34" charset="0"/>
                <a:ea typeface="+mj-ea"/>
                <a:cs typeface="Arial" panose="020B0604020202020204" pitchFamily="34" charset="0"/>
              </a:rPr>
              <a:t> </a:t>
            </a:r>
          </a:p>
        </p:txBody>
      </p:sp>
      <p:sp>
        <p:nvSpPr>
          <p:cNvPr id="23" name="灯片编号占位符 7"/>
          <p:cNvSpPr>
            <a:spLocks noGrp="1"/>
          </p:cNvSpPr>
          <p:nvPr>
            <p:ph type="sldNum" sz="quarter" idx="12"/>
            <p:custDataLst>
              <p:tags r:id="rId2"/>
            </p:custDataLst>
          </p:nvPr>
        </p:nvSpPr>
        <p:spPr>
          <a:xfrm>
            <a:off x="9239272" y="6492899"/>
            <a:ext cx="2844800" cy="365125"/>
          </a:xfrm>
        </p:spPr>
        <p:txBody>
          <a:bodyPr/>
          <a:lstStyle/>
          <a:p>
            <a:fld id="{A23DB813-0433-49D4-A189-A3833368A774}" type="slidenum">
              <a:rPr lang="zh-CN" altLang="en-US" smtClean="0"/>
              <a:t>12</a:t>
            </a:fld>
            <a:endParaRPr lang="zh-CN" altLang="en-US" dirty="0"/>
          </a:p>
        </p:txBody>
      </p:sp>
      <p:sp>
        <p:nvSpPr>
          <p:cNvPr id="6" name="文本框 5"/>
          <p:cNvSpPr txBox="1"/>
          <p:nvPr/>
        </p:nvSpPr>
        <p:spPr>
          <a:xfrm>
            <a:off x="494528" y="6241301"/>
            <a:ext cx="11521986" cy="646331"/>
          </a:xfrm>
          <a:prstGeom prst="rect">
            <a:avLst/>
          </a:prstGeom>
          <a:noFill/>
        </p:spPr>
        <p:txBody>
          <a:bodyPr wrap="square" rtlCol="0" anchor="t">
            <a:spAutoFit/>
          </a:bodyPr>
          <a:lstStyle/>
          <a:p>
            <a:pPr algn="ctr"/>
            <a:r>
              <a:rPr lang="en-US" altLang="zh-CN" b="1" dirty="0">
                <a:highlight>
                  <a:srgbClr val="FFFF00"/>
                </a:highlight>
                <a:latin typeface="Arial" panose="020B0604020202020204" pitchFamily="34" charset="0"/>
                <a:cs typeface="Arial" panose="020B0604020202020204" pitchFamily="34" charset="0"/>
                <a:sym typeface="+mn-ea"/>
              </a:rPr>
              <a:t>D</a:t>
            </a:r>
            <a:r>
              <a:rPr lang="zh-CN" altLang="en-US" b="1" dirty="0">
                <a:highlight>
                  <a:srgbClr val="FFFF00"/>
                </a:highlight>
                <a:latin typeface="Arial" panose="020B0604020202020204" pitchFamily="34" charset="0"/>
                <a:cs typeface="Arial" panose="020B0604020202020204" pitchFamily="34" charset="0"/>
                <a:sym typeface="+mn-ea"/>
              </a:rPr>
              <a:t>etailed </a:t>
            </a:r>
            <a:r>
              <a:rPr lang="zh-CN" altLang="en-US" b="1" dirty="0" smtClean="0">
                <a:highlight>
                  <a:srgbClr val="FFFF00"/>
                </a:highlight>
                <a:latin typeface="Arial" panose="020B0604020202020204" pitchFamily="34" charset="0"/>
                <a:cs typeface="Arial" panose="020B0604020202020204" pitchFamily="34" charset="0"/>
                <a:sym typeface="+mn-ea"/>
              </a:rPr>
              <a:t>information</a:t>
            </a:r>
            <a:r>
              <a:rPr lang="en-US" altLang="zh-CN" b="1" dirty="0" smtClean="0">
                <a:highlight>
                  <a:srgbClr val="FFFF00"/>
                </a:highlight>
                <a:latin typeface="Arial" panose="020B0604020202020204" pitchFamily="34" charset="0"/>
                <a:cs typeface="Arial" panose="020B0604020202020204" pitchFamily="34" charset="0"/>
                <a:sym typeface="+mn-ea"/>
              </a:rPr>
              <a:t>—</a:t>
            </a:r>
            <a:r>
              <a:rPr lang="en-US" b="1" dirty="0">
                <a:highlight>
                  <a:srgbClr val="FFFF00"/>
                </a:highlight>
                <a:latin typeface="Arial" panose="020B0604020202020204" pitchFamily="34" charset="0"/>
                <a:cs typeface="Arial" panose="020B0604020202020204" pitchFamily="34" charset="0"/>
                <a:sym typeface="+mn-ea"/>
              </a:rPr>
              <a:t>https://</a:t>
            </a:r>
            <a:r>
              <a:rPr lang="en-US" b="1" dirty="0" smtClean="0">
                <a:highlight>
                  <a:srgbClr val="FFFF00"/>
                </a:highlight>
                <a:latin typeface="Arial" panose="020B0604020202020204" pitchFamily="34" charset="0"/>
                <a:cs typeface="Arial" panose="020B0604020202020204" pitchFamily="34" charset="0"/>
                <a:sym typeface="+mn-ea"/>
              </a:rPr>
              <a:t>meetingorganizer.copernicus.org/EGU23/session/46914</a:t>
            </a:r>
          </a:p>
          <a:p>
            <a:pPr algn="ctr"/>
            <a:r>
              <a:rPr lang="zh-CN" altLang="zh-CN" b="1" dirty="0">
                <a:highlight>
                  <a:srgbClr val="FFFF00"/>
                </a:highlight>
                <a:latin typeface="Arial" panose="020B0604020202020204" pitchFamily="34" charset="0"/>
                <a:cs typeface="Arial" panose="020B0604020202020204" pitchFamily="34" charset="0"/>
                <a:hlinkClick r:id="rId4"/>
              </a:rPr>
              <a:t>https</a:t>
            </a:r>
            <a:r>
              <a:rPr lang="zh-CN" altLang="zh-CN" b="1" dirty="0">
                <a:highlight>
                  <a:srgbClr val="FFFF00"/>
                </a:highlight>
                <a:latin typeface="Arial" panose="020B0604020202020204" pitchFamily="34" charset="0"/>
                <a:cs typeface="Arial" panose="020B0604020202020204" pitchFamily="34" charset="0"/>
                <a:hlinkClick r:id="rId4"/>
              </a:rPr>
              <a:t>://egusphere.copernicus.org/preprints/2023/egusphere-2023-591/</a:t>
            </a:r>
            <a:r>
              <a:rPr lang="zh-CN" altLang="zh-CN" b="1" dirty="0">
                <a:highlight>
                  <a:srgbClr val="FFFF00"/>
                </a:highlight>
                <a:latin typeface="Arial" panose="020B0604020202020204" pitchFamily="34" charset="0"/>
                <a:cs typeface="Arial" panose="020B0604020202020204" pitchFamily="34" charset="0"/>
              </a:rPr>
              <a:t> </a:t>
            </a:r>
            <a:r>
              <a:rPr lang="en-US" b="1" dirty="0">
                <a:highlight>
                  <a:srgbClr val="FFFF00"/>
                </a:highlight>
                <a:latin typeface="Arial" panose="020B0604020202020204" pitchFamily="34" charset="0"/>
                <a:cs typeface="Arial" panose="020B0604020202020204" pitchFamily="34" charset="0"/>
                <a:sym typeface="+mn-ea"/>
              </a:rPr>
              <a:t>  </a:t>
            </a:r>
            <a:endParaRPr lang="en-US" b="1" dirty="0">
              <a:highlight>
                <a:srgbClr val="FFFF00"/>
              </a:highlight>
              <a:latin typeface="Arial" panose="020B0604020202020204" pitchFamily="34" charset="0"/>
              <a:cs typeface="Arial" panose="020B0604020202020204" pitchFamily="34" charset="0"/>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0" y="288901"/>
            <a:ext cx="12192000" cy="1143000"/>
          </a:xfrm>
          <a:prstGeom prst="rect">
            <a:avLst/>
          </a:prstGeom>
        </p:spPr>
        <p:txBody>
          <a:bodyPr>
            <a:noAutofit/>
          </a:bodyPr>
          <a:lstStyle/>
          <a:p>
            <a:pPr algn="ctr">
              <a:spcBef>
                <a:spcPct val="0"/>
              </a:spcBef>
            </a:pPr>
            <a:r>
              <a:rPr lang="en-US" altLang="zh-CN" sz="4000" dirty="0">
                <a:latin typeface="Arial" panose="020B0604020202020204" pitchFamily="34" charset="0"/>
                <a:cs typeface="Arial" panose="020B0604020202020204" pitchFamily="34" charset="0"/>
              </a:rPr>
              <a:t>REFERENCES</a:t>
            </a:r>
          </a:p>
        </p:txBody>
      </p:sp>
      <p:sp>
        <p:nvSpPr>
          <p:cNvPr id="103" name="文本框 102"/>
          <p:cNvSpPr txBox="1"/>
          <p:nvPr/>
        </p:nvSpPr>
        <p:spPr>
          <a:xfrm>
            <a:off x="502357" y="1141365"/>
            <a:ext cx="11217265" cy="5446395"/>
          </a:xfrm>
          <a:prstGeom prst="rect">
            <a:avLst/>
          </a:prstGeom>
          <a:noFill/>
          <a:ln w="9525">
            <a:noFill/>
          </a:ln>
        </p:spPr>
        <p:txBody>
          <a:bodyPr wrap="square">
            <a:spAutoFit/>
          </a:bodyPr>
          <a:lstStyle/>
          <a:p>
            <a:pPr marL="285750" indent="-285750">
              <a:spcBef>
                <a:spcPts val="1200"/>
              </a:spcBef>
              <a:buFont typeface="Arial" panose="020B0604020202020204" pitchFamily="34" charset="0"/>
              <a:buChar char="•"/>
            </a:pPr>
            <a:r>
              <a:rPr lang="en-US" b="0" dirty="0">
                <a:solidFill>
                  <a:srgbClr val="000000"/>
                </a:solidFill>
                <a:latin typeface="Times New Roman" panose="02020603050405020304" pitchFamily="18" charset="0"/>
                <a:ea typeface="宋体" panose="02010600030101010101" pitchFamily="2" charset="-122"/>
              </a:rPr>
              <a:t>Ball</a:t>
            </a:r>
            <a:r>
              <a:rPr lang="en-US" dirty="0">
                <a:solidFill>
                  <a:srgbClr val="000000"/>
                </a:solidFill>
                <a:latin typeface="Times New Roman" panose="02020603050405020304" pitchFamily="18" charset="0"/>
                <a:ea typeface="宋体" panose="02010600030101010101" pitchFamily="2" charset="-122"/>
              </a:rPr>
              <a:t> et al</a:t>
            </a:r>
            <a:r>
              <a:rPr lang="en-US" dirty="0" smtClean="0">
                <a:solidFill>
                  <a:srgbClr val="000000"/>
                </a:solidFill>
                <a:latin typeface="Times New Roman" panose="02020603050405020304" pitchFamily="18" charset="0"/>
                <a:ea typeface="宋体" panose="02010600030101010101" pitchFamily="2" charset="-122"/>
              </a:rPr>
              <a:t>.</a:t>
            </a:r>
            <a:r>
              <a:rPr lang="en-US" b="0" dirty="0" smtClean="0">
                <a:solidFill>
                  <a:srgbClr val="000000"/>
                </a:solidFill>
                <a:latin typeface="Times New Roman" panose="02020603050405020304" pitchFamily="18" charset="0"/>
                <a:ea typeface="宋体" panose="02010600030101010101" pitchFamily="2" charset="-122"/>
              </a:rPr>
              <a:t>: </a:t>
            </a:r>
            <a:r>
              <a:rPr lang="en-US" b="0" dirty="0">
                <a:solidFill>
                  <a:srgbClr val="000000"/>
                </a:solidFill>
                <a:latin typeface="Times New Roman" panose="02020603050405020304" pitchFamily="18" charset="0"/>
                <a:ea typeface="宋体" panose="02010600030101010101" pitchFamily="2" charset="-122"/>
              </a:rPr>
              <a:t>Evidence for a continuous decline in lower stratospheric ozone </a:t>
            </a:r>
            <a:r>
              <a:rPr lang="en-US"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offsetting ozone layer recovery, Atmos. Chem. Phys., 18, 1379–1394,</a:t>
            </a:r>
            <a:r>
              <a:rPr lang="en-US" b="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hlinkClick r:id="rId3"/>
              </a:rPr>
              <a:t>https</a:t>
            </a:r>
            <a:r>
              <a:rPr lang="en-US" altLang="zh-CN" dirty="0">
                <a:latin typeface="Times New Roman" panose="02020603050405020304" pitchFamily="18" charset="0"/>
                <a:cs typeface="Times New Roman" panose="02020603050405020304" pitchFamily="18" charset="0"/>
                <a:hlinkClick r:id="rId3"/>
              </a:rPr>
              <a:t>://</a:t>
            </a:r>
            <a:r>
              <a:rPr lang="en-US" altLang="zh-CN" dirty="0" smtClean="0">
                <a:latin typeface="Times New Roman" panose="02020603050405020304" pitchFamily="18" charset="0"/>
                <a:cs typeface="Times New Roman" panose="02020603050405020304" pitchFamily="18" charset="0"/>
                <a:hlinkClick r:id="rId3"/>
              </a:rPr>
              <a:t>doi.org/10.5194/acp-18-1379-2018</a:t>
            </a:r>
            <a:r>
              <a:rPr lang="en-US" altLang="zh-CN" dirty="0" smtClean="0">
                <a:latin typeface="Times New Roman" panose="02020603050405020304" pitchFamily="18" charset="0"/>
                <a:cs typeface="Times New Roman" panose="02020603050405020304" pitchFamily="18" charset="0"/>
              </a:rPr>
              <a:t>, </a:t>
            </a:r>
            <a:r>
              <a:rPr lang="en-US" b="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2018</a:t>
            </a:r>
            <a:r>
              <a:rPr lang="en-US"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p>
          <a:p>
            <a:pPr marL="285750" indent="-285750">
              <a:spcBef>
                <a:spcPts val="1200"/>
              </a:spcBef>
              <a:buFont typeface="Arial" panose="020B0604020202020204" pitchFamily="34" charset="0"/>
              <a:buChar char="•"/>
            </a:pPr>
            <a:r>
              <a:rPr lang="en-US" b="0" dirty="0">
                <a:solidFill>
                  <a:srgbClr val="000000"/>
                </a:solidFill>
                <a:latin typeface="Times New Roman" panose="02020603050405020304" pitchFamily="18" charset="0"/>
                <a:ea typeface="宋体" panose="02010600030101010101" pitchFamily="2" charset="-122"/>
              </a:rPr>
              <a:t>Davis et al</a:t>
            </a:r>
            <a:r>
              <a:rPr lang="en-US" b="0" dirty="0" smtClean="0">
                <a:solidFill>
                  <a:srgbClr val="000000"/>
                </a:solidFill>
                <a:latin typeface="Times New Roman" panose="02020603050405020304" pitchFamily="18" charset="0"/>
                <a:ea typeface="宋体" panose="02010600030101010101" pitchFamily="2" charset="-122"/>
              </a:rPr>
              <a:t>.: </a:t>
            </a:r>
            <a:r>
              <a:rPr lang="en-US" b="0" dirty="0">
                <a:solidFill>
                  <a:srgbClr val="000000"/>
                </a:solidFill>
                <a:latin typeface="Times New Roman" panose="02020603050405020304" pitchFamily="18" charset="0"/>
                <a:ea typeface="宋体" panose="02010600030101010101" pitchFamily="2" charset="-122"/>
              </a:rPr>
              <a:t>The Stratospheric Water and Ozone Satellite Homogenized (SWOOSH) database: a long-term database for climate studies, Earth Syst. Sci. Data, 8, 461–490,</a:t>
            </a:r>
            <a:r>
              <a:rPr lang="en-US" b="0" u="sng" dirty="0">
                <a:solidFill>
                  <a:srgbClr val="0000FF"/>
                </a:solidFill>
                <a:latin typeface="Times New Roman" panose="02020603050405020304" pitchFamily="18" charset="0"/>
                <a:ea typeface="宋体" panose="02010600030101010101" pitchFamily="2" charset="-122"/>
              </a:rPr>
              <a:t> </a:t>
            </a:r>
            <a:r>
              <a:rPr lang="en-US" b="0" u="sng" dirty="0">
                <a:solidFill>
                  <a:srgbClr val="3C28D4"/>
                </a:solidFill>
                <a:latin typeface="Times New Roman" panose="02020603050405020304" pitchFamily="18" charset="0"/>
                <a:ea typeface="宋体" panose="02010600030101010101" pitchFamily="2" charset="-122"/>
                <a:hlinkClick r:id="rId4"/>
              </a:rPr>
              <a:t>https://doi.org/10.5194/essd-8-461-2016</a:t>
            </a:r>
            <a:r>
              <a:rPr lang="en-US" b="0" dirty="0">
                <a:solidFill>
                  <a:srgbClr val="000000"/>
                </a:solidFill>
                <a:latin typeface="Times New Roman" panose="02020603050405020304" pitchFamily="18" charset="0"/>
                <a:ea typeface="宋体" panose="02010600030101010101" pitchFamily="2" charset="-122"/>
              </a:rPr>
              <a:t>, 2016.</a:t>
            </a:r>
          </a:p>
          <a:p>
            <a:pPr marL="285750" indent="-285750">
              <a:spcBef>
                <a:spcPts val="1200"/>
              </a:spcBef>
              <a:buFont typeface="Arial" panose="020B0604020202020204" pitchFamily="34" charset="0"/>
              <a:buChar char="•"/>
            </a:pPr>
            <a:r>
              <a:rPr lang="en-US" b="0" dirty="0" err="1">
                <a:solidFill>
                  <a:srgbClr val="000000"/>
                </a:solidFill>
                <a:latin typeface="Times New Roman" panose="02020603050405020304" pitchFamily="18" charset="0"/>
                <a:ea typeface="宋体" panose="02010600030101010101" pitchFamily="2" charset="-122"/>
              </a:rPr>
              <a:t>Dietmüller</a:t>
            </a:r>
            <a:r>
              <a:rPr lang="en-US" b="0" dirty="0">
                <a:solidFill>
                  <a:srgbClr val="000000"/>
                </a:solidFill>
                <a:latin typeface="Times New Roman" panose="02020603050405020304" pitchFamily="18" charset="0"/>
                <a:ea typeface="宋体" panose="02010600030101010101" pitchFamily="2" charset="-122"/>
              </a:rPr>
              <a:t> et al</a:t>
            </a:r>
            <a:r>
              <a:rPr lang="en-US" b="0" dirty="0" smtClean="0">
                <a:solidFill>
                  <a:srgbClr val="000000"/>
                </a:solidFill>
                <a:latin typeface="Times New Roman" panose="02020603050405020304" pitchFamily="18" charset="0"/>
                <a:ea typeface="宋体" panose="02010600030101010101" pitchFamily="2" charset="-122"/>
              </a:rPr>
              <a:t>.: </a:t>
            </a:r>
            <a:r>
              <a:rPr lang="en-US" b="0" dirty="0">
                <a:solidFill>
                  <a:srgbClr val="000000"/>
                </a:solidFill>
                <a:latin typeface="Times New Roman" panose="02020603050405020304" pitchFamily="18" charset="0"/>
                <a:ea typeface="宋体" panose="02010600030101010101" pitchFamily="2" charset="-122"/>
              </a:rPr>
              <a:t>Analysis of recent lower-stratospheric ozone trends </a:t>
            </a:r>
            <a:r>
              <a:rPr lang="en-US"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in chemistry climate models, Atmos. Chem. Phys., 21, 6811–6837, </a:t>
            </a:r>
            <a:r>
              <a:rPr lang="en-US" altLang="zh-CN" dirty="0" smtClean="0">
                <a:latin typeface="Times New Roman" panose="02020603050405020304" pitchFamily="18" charset="0"/>
                <a:cs typeface="Times New Roman" panose="02020603050405020304" pitchFamily="18" charset="0"/>
                <a:hlinkClick r:id="rId5"/>
              </a:rPr>
              <a:t>https</a:t>
            </a:r>
            <a:r>
              <a:rPr lang="en-US" altLang="zh-CN" dirty="0">
                <a:latin typeface="Times New Roman" panose="02020603050405020304" pitchFamily="18" charset="0"/>
                <a:cs typeface="Times New Roman" panose="02020603050405020304" pitchFamily="18" charset="0"/>
                <a:hlinkClick r:id="rId5"/>
              </a:rPr>
              <a:t>://</a:t>
            </a:r>
            <a:r>
              <a:rPr lang="en-US" altLang="zh-CN" dirty="0" smtClean="0">
                <a:latin typeface="Times New Roman" panose="02020603050405020304" pitchFamily="18" charset="0"/>
                <a:cs typeface="Times New Roman" panose="02020603050405020304" pitchFamily="18" charset="0"/>
                <a:hlinkClick r:id="rId5"/>
              </a:rPr>
              <a:t>doi.org/10.5194/acp-21-6811-2021</a:t>
            </a:r>
            <a:r>
              <a:rPr lang="en-US" altLang="zh-CN" dirty="0" smtClean="0">
                <a:latin typeface="Times New Roman" panose="02020603050405020304" pitchFamily="18" charset="0"/>
                <a:cs typeface="Times New Roman" panose="02020603050405020304" pitchFamily="18" charset="0"/>
              </a:rPr>
              <a:t>, </a:t>
            </a:r>
            <a:r>
              <a:rPr lang="en-US" b="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2021.</a:t>
            </a:r>
            <a:r>
              <a:rPr lang="en-US"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p>
          <a:p>
            <a:pPr marL="285750" indent="-285750">
              <a:spcBef>
                <a:spcPts val="1200"/>
              </a:spcBef>
              <a:buFont typeface="Arial" panose="020B0604020202020204" pitchFamily="34" charset="0"/>
              <a:buChar char="•"/>
            </a:pPr>
            <a:r>
              <a:rPr lang="en-US" altLang="en-US" b="0" dirty="0">
                <a:solidFill>
                  <a:srgbClr val="000000"/>
                </a:solidFill>
                <a:latin typeface="Times New Roman" panose="02020603050405020304" pitchFamily="18" charset="0"/>
                <a:ea typeface="宋体" panose="02010600030101010101" pitchFamily="2" charset="-122"/>
              </a:rPr>
              <a:t>Dhomse et al</a:t>
            </a:r>
            <a:r>
              <a:rPr lang="en-US" altLang="en-US" b="0" dirty="0" smtClean="0">
                <a:solidFill>
                  <a:srgbClr val="000000"/>
                </a:solidFill>
                <a:latin typeface="Times New Roman" panose="02020603050405020304" pitchFamily="18" charset="0"/>
                <a:ea typeface="宋体" panose="02010600030101010101" pitchFamily="2" charset="-122"/>
              </a:rPr>
              <a:t>.: </a:t>
            </a:r>
            <a:r>
              <a:rPr lang="en-US" altLang="en-US" b="0" dirty="0">
                <a:solidFill>
                  <a:srgbClr val="000000"/>
                </a:solidFill>
                <a:latin typeface="Times New Roman" panose="02020603050405020304" pitchFamily="18" charset="0"/>
                <a:ea typeface="宋体" panose="02010600030101010101" pitchFamily="2" charset="-122"/>
              </a:rPr>
              <a:t>ML-TOMCAT: machine-learning-based satellite-corrected global stratospheric ozone profile data set from a chemical transport model, Earth Syst. Sci. Data, </a:t>
            </a:r>
            <a:r>
              <a:rPr lang="en-US" altLang="en-US"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13, 5711–5729</a:t>
            </a:r>
            <a:r>
              <a:rPr lang="en-US" altLang="en-US" b="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hlinkClick r:id="rId6"/>
              </a:rPr>
              <a:t>https://doi.org/10.5194/essd-13-5711-2021</a:t>
            </a:r>
            <a:r>
              <a:rPr lang="en-US" altLang="en-US" b="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en-US"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2021.</a:t>
            </a:r>
          </a:p>
          <a:p>
            <a:pPr marL="285750" indent="-285750">
              <a:spcBef>
                <a:spcPts val="1200"/>
              </a:spcBef>
              <a:buFont typeface="Arial" panose="020B0604020202020204" pitchFamily="34" charset="0"/>
              <a:buChar char="•"/>
            </a:pPr>
            <a:r>
              <a:rPr lang="en-US" altLang="en-US" b="0" dirty="0">
                <a:solidFill>
                  <a:srgbClr val="000000"/>
                </a:solidFill>
                <a:latin typeface="Times New Roman" panose="02020603050405020304" pitchFamily="18" charset="0"/>
                <a:ea typeface="宋体" panose="02010600030101010101" pitchFamily="2" charset="-122"/>
              </a:rPr>
              <a:t>Dhomse</a:t>
            </a:r>
            <a:r>
              <a:rPr lang="en-US" altLang="en-US" dirty="0">
                <a:solidFill>
                  <a:srgbClr val="000000"/>
                </a:solidFill>
                <a:latin typeface="Times New Roman" panose="02020603050405020304" pitchFamily="18" charset="0"/>
                <a:ea typeface="宋体" panose="02010600030101010101" pitchFamily="2" charset="-122"/>
              </a:rPr>
              <a:t> et al</a:t>
            </a:r>
            <a:r>
              <a:rPr lang="en-US" altLang="en-US" dirty="0" smtClean="0">
                <a:solidFill>
                  <a:srgbClr val="000000"/>
                </a:solidFill>
                <a:latin typeface="Times New Roman" panose="02020603050405020304" pitchFamily="18" charset="0"/>
                <a:ea typeface="宋体" panose="02010600030101010101" pitchFamily="2" charset="-122"/>
              </a:rPr>
              <a:t>.</a:t>
            </a:r>
            <a:r>
              <a:rPr lang="en-US" altLang="en-US" b="0" dirty="0" smtClean="0">
                <a:solidFill>
                  <a:srgbClr val="000000"/>
                </a:solidFill>
                <a:latin typeface="Times New Roman" panose="02020603050405020304" pitchFamily="18" charset="0"/>
                <a:ea typeface="宋体" panose="02010600030101010101" pitchFamily="2" charset="-122"/>
              </a:rPr>
              <a:t>: </a:t>
            </a:r>
            <a:r>
              <a:rPr lang="en-US" altLang="en-US" b="0" dirty="0">
                <a:solidFill>
                  <a:srgbClr val="000000"/>
                </a:solidFill>
                <a:latin typeface="Times New Roman" panose="02020603050405020304" pitchFamily="18" charset="0"/>
                <a:ea typeface="宋体" panose="02010600030101010101" pitchFamily="2" charset="-122"/>
              </a:rPr>
              <a:t>A single-peak-structured solar cycle signal in stratospheric ozone based on Microwave Limb Sounder observations and model simulations, A</a:t>
            </a:r>
            <a:r>
              <a:rPr lang="en-US" altLang="en-US"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tmos. Chem. Phys., 22, 903–916,</a:t>
            </a:r>
            <a:r>
              <a:rPr lang="en-US" b="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hlinkClick r:id="rId7"/>
              </a:rPr>
              <a:t>https://</a:t>
            </a:r>
            <a:r>
              <a:rPr lang="en-US" altLang="zh-CN" dirty="0" smtClean="0">
                <a:latin typeface="Times New Roman" panose="02020603050405020304" pitchFamily="18" charset="0"/>
                <a:cs typeface="Times New Roman" panose="02020603050405020304" pitchFamily="18" charset="0"/>
                <a:hlinkClick r:id="rId7"/>
              </a:rPr>
              <a:t>doi.org/10.5194/acp-22-903-2022</a:t>
            </a:r>
            <a:r>
              <a:rPr lang="en-US" altLang="zh-CN" dirty="0" smtClean="0">
                <a:latin typeface="Times New Roman" panose="02020603050405020304" pitchFamily="18" charset="0"/>
                <a:cs typeface="Times New Roman" panose="02020603050405020304" pitchFamily="18" charset="0"/>
              </a:rPr>
              <a:t>, </a:t>
            </a:r>
            <a:r>
              <a:rPr lang="en-US" altLang="en-US" b="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2022</a:t>
            </a:r>
            <a:r>
              <a:rPr lang="en-US" altLang="en-US"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p>
          <a:p>
            <a:pPr marL="285750" indent="-285750">
              <a:spcBef>
                <a:spcPts val="1200"/>
              </a:spcBef>
              <a:buFont typeface="Arial" panose="020B0604020202020204" pitchFamily="34" charset="0"/>
              <a:buChar char="•"/>
            </a:pPr>
            <a:r>
              <a:rPr lang="en-US" altLang="en-US" b="0" dirty="0">
                <a:solidFill>
                  <a:srgbClr val="000000"/>
                </a:solidFill>
                <a:latin typeface="Times New Roman" panose="02020603050405020304" pitchFamily="18" charset="0"/>
                <a:ea typeface="宋体" panose="02010600030101010101" pitchFamily="2" charset="-122"/>
              </a:rPr>
              <a:t>Li et al</a:t>
            </a:r>
            <a:r>
              <a:rPr lang="en-US" altLang="en-US" b="0" dirty="0" smtClean="0">
                <a:solidFill>
                  <a:srgbClr val="000000"/>
                </a:solidFill>
                <a:latin typeface="Times New Roman" panose="02020603050405020304" pitchFamily="18" charset="0"/>
                <a:ea typeface="宋体" panose="02010600030101010101" pitchFamily="2" charset="-122"/>
              </a:rPr>
              <a:t>.: </a:t>
            </a:r>
            <a:r>
              <a:rPr lang="en-US" altLang="en-US" b="0" dirty="0">
                <a:solidFill>
                  <a:srgbClr val="000000"/>
                </a:solidFill>
                <a:latin typeface="Times New Roman" panose="02020603050405020304" pitchFamily="18" charset="0"/>
                <a:ea typeface="宋体" panose="02010600030101010101" pitchFamily="2" charset="-122"/>
              </a:rPr>
              <a:t>Effects of reanalysis forcing fields on ozone trends and age of air from a </a:t>
            </a:r>
            <a:r>
              <a:rPr lang="en-US" altLang="en-US"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chemical transport model, Atmos. Chem. Phys., 22, 10635–10656</a:t>
            </a:r>
            <a:r>
              <a:rPr lang="en-US" altLang="en-US" b="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hlinkClick r:id="rId8"/>
              </a:rPr>
              <a:t>https://</a:t>
            </a:r>
            <a:r>
              <a:rPr lang="en-US" altLang="zh-CN" dirty="0" smtClean="0">
                <a:latin typeface="Times New Roman" panose="02020603050405020304" pitchFamily="18" charset="0"/>
                <a:cs typeface="Times New Roman" panose="02020603050405020304" pitchFamily="18" charset="0"/>
                <a:hlinkClick r:id="rId8"/>
              </a:rPr>
              <a:t>doi.org/10.5194/acp-22-10635-2022</a:t>
            </a:r>
            <a:r>
              <a:rPr lang="en-US" altLang="zh-CN" dirty="0" smtClean="0">
                <a:latin typeface="Times New Roman" panose="02020603050405020304" pitchFamily="18" charset="0"/>
                <a:cs typeface="Times New Roman" panose="02020603050405020304" pitchFamily="18" charset="0"/>
              </a:rPr>
              <a:t>, </a:t>
            </a:r>
            <a:r>
              <a:rPr lang="en-US" altLang="en-US" b="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2022</a:t>
            </a:r>
            <a:r>
              <a:rPr lang="en-US" altLang="en-US"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p>
          <a:p>
            <a:pPr marL="285750" indent="-285750">
              <a:spcBef>
                <a:spcPts val="1200"/>
              </a:spcBef>
              <a:buFont typeface="Arial" panose="020B0604020202020204" pitchFamily="34" charset="0"/>
              <a:buChar char="•"/>
            </a:pPr>
            <a:r>
              <a:rPr lang="en-US" altLang="en-US" b="0" dirty="0">
                <a:solidFill>
                  <a:srgbClr val="000000"/>
                </a:solidFill>
                <a:latin typeface="Times New Roman" panose="02020603050405020304" pitchFamily="18" charset="0"/>
                <a:ea typeface="宋体" panose="02010600030101010101" pitchFamily="2" charset="-122"/>
              </a:rPr>
              <a:t>WMO: Scientific Assessment of Ozone Depletion: 2022, GAW Report No. 278, ISBN 978-9914-733-97-6, </a:t>
            </a:r>
            <a:r>
              <a:rPr lang="en-US" altLang="en-US" dirty="0">
                <a:solidFill>
                  <a:srgbClr val="000000"/>
                </a:solidFill>
                <a:latin typeface="Times New Roman" panose="02020603050405020304" pitchFamily="18" charset="0"/>
                <a:ea typeface="宋体" panose="02010600030101010101" pitchFamily="2" charset="-122"/>
                <a:hlinkClick r:id="rId9"/>
              </a:rPr>
              <a:t>https://csl.noaa.gov/assessments/ozone/2022</a:t>
            </a:r>
            <a:r>
              <a:rPr lang="en-US" altLang="en-US" dirty="0" smtClean="0">
                <a:solidFill>
                  <a:srgbClr val="000000"/>
                </a:solidFill>
                <a:latin typeface="Times New Roman" panose="02020603050405020304" pitchFamily="18" charset="0"/>
                <a:ea typeface="宋体" panose="02010600030101010101" pitchFamily="2" charset="-122"/>
                <a:hlinkClick r:id="rId9"/>
              </a:rPr>
              <a:t>/</a:t>
            </a:r>
            <a:r>
              <a:rPr lang="en-US" altLang="en-US" dirty="0" smtClean="0">
                <a:solidFill>
                  <a:srgbClr val="000000"/>
                </a:solidFill>
                <a:latin typeface="Times New Roman" panose="02020603050405020304" pitchFamily="18" charset="0"/>
                <a:ea typeface="宋体" panose="02010600030101010101" pitchFamily="2" charset="-122"/>
              </a:rPr>
              <a:t>, 2022</a:t>
            </a:r>
            <a:r>
              <a:rPr lang="en-US" altLang="en-US" b="0" dirty="0">
                <a:solidFill>
                  <a:srgbClr val="000000"/>
                </a:solidFill>
                <a:latin typeface="Times New Roman" panose="02020603050405020304" pitchFamily="18" charset="0"/>
                <a:ea typeface="宋体" panose="02010600030101010101" pitchFamily="2" charset="-122"/>
              </a:rPr>
              <a:t>.</a:t>
            </a:r>
          </a:p>
        </p:txBody>
      </p:sp>
      <p:sp>
        <p:nvSpPr>
          <p:cNvPr id="23" name="灯片编号占位符 7"/>
          <p:cNvSpPr>
            <a:spLocks noGrp="1"/>
          </p:cNvSpPr>
          <p:nvPr>
            <p:ph type="sldNum" sz="quarter" idx="12"/>
            <p:custDataLst>
              <p:tags r:id="rId1"/>
            </p:custDataLst>
          </p:nvPr>
        </p:nvSpPr>
        <p:spPr>
          <a:xfrm>
            <a:off x="9239272" y="6492899"/>
            <a:ext cx="2844800" cy="365125"/>
          </a:xfrm>
        </p:spPr>
        <p:txBody>
          <a:bodyPr/>
          <a:lstStyle/>
          <a:p>
            <a:fld id="{A23DB813-0433-49D4-A189-A3833368A774}" type="slidenum">
              <a:rPr lang="zh-CN" altLang="en-US" smtClean="0"/>
              <a:t>13</a:t>
            </a:fld>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4"/>
            <a:ext cx="12192000" cy="1143000"/>
          </a:xfrm>
        </p:spPr>
        <p:txBody>
          <a:bodyPr>
            <a:noAutofit/>
          </a:bodyPr>
          <a:lstStyle/>
          <a:p>
            <a:pPr algn="ctr"/>
            <a:r>
              <a:rPr lang="en-GB" sz="4265" dirty="0">
                <a:latin typeface="Arial" panose="020B0604020202020204" pitchFamily="34" charset="0"/>
                <a:cs typeface="Arial" panose="020B0604020202020204" pitchFamily="34" charset="0"/>
              </a:rPr>
              <a:t>Ozone evolution in the stratosphere</a:t>
            </a:r>
            <a:endParaRPr lang="zh-CN" altLang="en-US" sz="4265" dirty="0">
              <a:latin typeface="Arial" panose="020B0604020202020204" pitchFamily="34" charset="0"/>
              <a:cs typeface="Arial" panose="020B0604020202020204" pitchFamily="34" charset="0"/>
            </a:endParaRPr>
          </a:p>
        </p:txBody>
      </p:sp>
      <p:pic>
        <p:nvPicPr>
          <p:cNvPr id="12" name="Picture 10"/>
          <p:cNvPicPr>
            <a:picLocks noChangeAspect="1"/>
          </p:cNvPicPr>
          <p:nvPr/>
        </p:nvPicPr>
        <p:blipFill>
          <a:blip r:embed="rId3" cstate="print"/>
          <a:stretch>
            <a:fillRect/>
          </a:stretch>
        </p:blipFill>
        <p:spPr>
          <a:xfrm>
            <a:off x="0" y="1714488"/>
            <a:ext cx="6576053" cy="2762269"/>
          </a:xfrm>
          <a:prstGeom prst="rect">
            <a:avLst/>
          </a:prstGeom>
        </p:spPr>
      </p:pic>
      <p:sp>
        <p:nvSpPr>
          <p:cNvPr id="21" name="矩形 20"/>
          <p:cNvSpPr/>
          <p:nvPr/>
        </p:nvSpPr>
        <p:spPr>
          <a:xfrm>
            <a:off x="0" y="4476758"/>
            <a:ext cx="9239272" cy="1118127"/>
          </a:xfrm>
          <a:prstGeom prst="rect">
            <a:avLst/>
          </a:prstGeom>
        </p:spPr>
        <p:txBody>
          <a:bodyPr wrap="square">
            <a:spAutoFit/>
          </a:bodyPr>
          <a:lstStyle/>
          <a:p>
            <a:pPr marL="285750" indent="-285750">
              <a:spcBef>
                <a:spcPts val="1800"/>
              </a:spcBef>
              <a:buFont typeface="Arial" panose="020B0604020202020204" pitchFamily="34" charset="0"/>
              <a:buChar char="•"/>
              <a:defRPr/>
            </a:pPr>
            <a:r>
              <a:rPr lang="en-US" sz="2400" b="1" u="sng" dirty="0">
                <a:latin typeface="Arial" panose="020B0604020202020204" pitchFamily="34" charset="0"/>
                <a:cs typeface="Arial" panose="020B0604020202020204" pitchFamily="34" charset="0"/>
              </a:rPr>
              <a:t>Observed LS ozone decrease: </a:t>
            </a:r>
            <a:endParaRPr lang="en-US" sz="2400" dirty="0">
              <a:latin typeface="Arial" panose="020B0604020202020204" pitchFamily="34" charset="0"/>
              <a:cs typeface="Arial" panose="020B0604020202020204" pitchFamily="34" charset="0"/>
            </a:endParaRPr>
          </a:p>
          <a:p>
            <a:pPr lvl="1">
              <a:defRPr/>
            </a:pPr>
            <a:r>
              <a:rPr lang="en-US" sz="2135" b="1" dirty="0">
                <a:latin typeface="Arial" panose="020B0604020202020204" pitchFamily="34" charset="0"/>
                <a:cs typeface="Arial" panose="020B0604020202020204" pitchFamily="34" charset="0"/>
              </a:rPr>
              <a:t>– Tropics</a:t>
            </a:r>
            <a:r>
              <a:rPr lang="en-US" sz="2135" dirty="0">
                <a:latin typeface="Arial" panose="020B0604020202020204" pitchFamily="34" charset="0"/>
                <a:cs typeface="Arial" panose="020B0604020202020204" pitchFamily="34" charset="0"/>
              </a:rPr>
              <a:t>: </a:t>
            </a:r>
            <a:r>
              <a:rPr lang="en-US" sz="2135" dirty="0"/>
              <a:t>increasing GHGs</a:t>
            </a:r>
            <a:r>
              <a:rPr lang="en-US" sz="2135" dirty="0">
                <a:latin typeface="Arial" panose="020B0604020202020204" pitchFamily="34" charset="0"/>
                <a:cs typeface="Arial" panose="020B0604020202020204" pitchFamily="34" charset="0"/>
              </a:rPr>
              <a:t> -&gt; enhanced upwelling </a:t>
            </a:r>
          </a:p>
          <a:p>
            <a:pPr lvl="1">
              <a:defRPr/>
            </a:pPr>
            <a:r>
              <a:rPr lang="en-US" sz="2135" b="1" dirty="0">
                <a:latin typeface="Arial" panose="020B0604020202020204" pitchFamily="34" charset="0"/>
                <a:cs typeface="Arial" panose="020B0604020202020204" pitchFamily="34" charset="0"/>
              </a:rPr>
              <a:t>– Mid-lat</a:t>
            </a:r>
            <a:r>
              <a:rPr lang="en-US" sz="2135" dirty="0">
                <a:latin typeface="Arial" panose="020B0604020202020204" pitchFamily="34" charset="0"/>
                <a:cs typeface="Arial" panose="020B0604020202020204" pitchFamily="34" charset="0"/>
              </a:rPr>
              <a:t>: stronger negative trends at NH mid-lat (BDC…) </a:t>
            </a:r>
          </a:p>
        </p:txBody>
      </p:sp>
      <p:sp>
        <p:nvSpPr>
          <p:cNvPr id="14" name="矩形 13"/>
          <p:cNvSpPr/>
          <p:nvPr/>
        </p:nvSpPr>
        <p:spPr>
          <a:xfrm>
            <a:off x="-43" y="1117432"/>
            <a:ext cx="12490358" cy="429895"/>
          </a:xfrm>
          <a:prstGeom prst="rect">
            <a:avLst/>
          </a:prstGeom>
        </p:spPr>
        <p:txBody>
          <a:bodyPr wrap="square">
            <a:spAutoFit/>
          </a:bodyPr>
          <a:lstStyle/>
          <a:p>
            <a:pPr marL="381000" indent="-381000">
              <a:buFont typeface="Arial" panose="020B0604020202020204" pitchFamily="34" charset="0"/>
              <a:buChar char="•"/>
              <a:defRPr/>
            </a:pPr>
            <a:r>
              <a:rPr lang="en-US" sz="2200" b="1" dirty="0">
                <a:latin typeface="Arial" panose="020B0604020202020204" pitchFamily="34" charset="0"/>
                <a:cs typeface="Arial" panose="020B0604020202020204" pitchFamily="34" charset="0"/>
              </a:rPr>
              <a:t>WMO, 2022</a:t>
            </a:r>
            <a:r>
              <a:rPr lang="en-US" sz="2200" dirty="0">
                <a:latin typeface="Arial" panose="020B0604020202020204" pitchFamily="34" charset="0"/>
                <a:cs typeface="Arial" panose="020B0604020202020204" pitchFamily="34" charset="0"/>
              </a:rPr>
              <a:t>: Column ozone does not show</a:t>
            </a:r>
            <a:r>
              <a:rPr lang="en-US" sz="2200" dirty="0">
                <a:solidFill>
                  <a:srgbClr val="FF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statistically significant increase since 1998</a:t>
            </a:r>
            <a:r>
              <a:rPr lang="en-US" sz="2200" b="1" dirty="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sp>
        <p:nvSpPr>
          <p:cNvPr id="15" name="矩形 14"/>
          <p:cNvSpPr/>
          <p:nvPr/>
        </p:nvSpPr>
        <p:spPr>
          <a:xfrm>
            <a:off x="6858006" y="2177492"/>
            <a:ext cx="5048285" cy="4205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135" dirty="0">
                <a:solidFill>
                  <a:schemeClr val="tx1">
                    <a:lumMod val="85000"/>
                    <a:lumOff val="15000"/>
                  </a:schemeClr>
                </a:solidFill>
                <a:latin typeface="Arial" panose="020B0604020202020204" pitchFamily="34" charset="0"/>
                <a:cs typeface="Arial" panose="020B0604020202020204" pitchFamily="34" charset="0"/>
              </a:rPr>
              <a:t>– </a:t>
            </a:r>
            <a:r>
              <a:rPr lang="en-US" sz="2135" dirty="0" err="1">
                <a:solidFill>
                  <a:schemeClr val="tx1">
                    <a:lumMod val="85000"/>
                    <a:lumOff val="15000"/>
                  </a:schemeClr>
                </a:solidFill>
                <a:latin typeface="Arial" panose="020B0604020202020204" pitchFamily="34" charset="0"/>
                <a:cs typeface="Arial" panose="020B0604020202020204" pitchFamily="34" charset="0"/>
              </a:rPr>
              <a:t>Upp</a:t>
            </a:r>
            <a:r>
              <a:rPr lang="en-US" sz="2135" dirty="0">
                <a:solidFill>
                  <a:schemeClr val="tx1">
                    <a:lumMod val="85000"/>
                    <a:lumOff val="15000"/>
                  </a:schemeClr>
                </a:solidFill>
                <a:latin typeface="Arial" panose="020B0604020202020204" pitchFamily="34" charset="0"/>
                <a:cs typeface="Arial" panose="020B0604020202020204" pitchFamily="34" charset="0"/>
              </a:rPr>
              <a:t>. </a:t>
            </a:r>
            <a:r>
              <a:rPr lang="en-US" sz="2135" dirty="0" err="1">
                <a:solidFill>
                  <a:schemeClr val="tx1">
                    <a:lumMod val="85000"/>
                    <a:lumOff val="15000"/>
                  </a:schemeClr>
                </a:solidFill>
                <a:latin typeface="Arial" panose="020B0604020202020204" pitchFamily="34" charset="0"/>
                <a:cs typeface="Arial" panose="020B0604020202020204" pitchFamily="34" charset="0"/>
              </a:rPr>
              <a:t>strat</a:t>
            </a:r>
            <a:r>
              <a:rPr lang="en-US" sz="2135" dirty="0">
                <a:solidFill>
                  <a:schemeClr val="tx1">
                    <a:lumMod val="85000"/>
                    <a:lumOff val="15000"/>
                  </a:schemeClr>
                </a:solidFill>
                <a:latin typeface="Arial" panose="020B0604020202020204" pitchFamily="34" charset="0"/>
                <a:cs typeface="Arial" panose="020B0604020202020204" pitchFamily="34" charset="0"/>
              </a:rPr>
              <a:t>. (US) ozone is </a:t>
            </a:r>
            <a:r>
              <a:rPr lang="en-US" sz="2135" b="1" dirty="0">
                <a:solidFill>
                  <a:srgbClr val="FF0000"/>
                </a:solidFill>
                <a:latin typeface="Arial" panose="020B0604020202020204" pitchFamily="34" charset="0"/>
                <a:cs typeface="Arial" panose="020B0604020202020204" pitchFamily="34" charset="0"/>
              </a:rPr>
              <a:t>recovering</a:t>
            </a:r>
            <a:r>
              <a:rPr lang="en-US" sz="2135" dirty="0">
                <a:solidFill>
                  <a:schemeClr val="tx1">
                    <a:lumMod val="85000"/>
                    <a:lumOff val="15000"/>
                  </a:schemeClr>
                </a:solidFill>
                <a:latin typeface="Arial" panose="020B0604020202020204" pitchFamily="34" charset="0"/>
                <a:cs typeface="Arial" panose="020B0604020202020204" pitchFamily="34" charset="0"/>
              </a:rPr>
              <a:t>.</a:t>
            </a:r>
          </a:p>
        </p:txBody>
      </p:sp>
      <p:cxnSp>
        <p:nvCxnSpPr>
          <p:cNvPr id="20" name="Straight Arrow Connector 23"/>
          <p:cNvCxnSpPr>
            <a:stCxn id="15" idx="1"/>
          </p:cNvCxnSpPr>
          <p:nvPr/>
        </p:nvCxnSpPr>
        <p:spPr>
          <a:xfrm flipH="1" flipV="1">
            <a:off x="6381753" y="2247896"/>
            <a:ext cx="476253" cy="13987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6" idx="1"/>
          </p:cNvCxnSpPr>
          <p:nvPr/>
        </p:nvCxnSpPr>
        <p:spPr>
          <a:xfrm flipH="1">
            <a:off x="6405884" y="3224278"/>
            <a:ext cx="496572" cy="273308"/>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6902456" y="2849880"/>
            <a:ext cx="5003835" cy="74879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2135" dirty="0">
                <a:solidFill>
                  <a:schemeClr val="tx1">
                    <a:lumMod val="85000"/>
                    <a:lumOff val="15000"/>
                  </a:schemeClr>
                </a:solidFill>
                <a:latin typeface="Arial" panose="020B0604020202020204" pitchFamily="34" charset="0"/>
                <a:cs typeface="Arial" panose="020B0604020202020204" pitchFamily="34" charset="0"/>
              </a:rPr>
              <a:t>– Lower </a:t>
            </a:r>
            <a:r>
              <a:rPr lang="en-US" sz="2135" dirty="0" err="1">
                <a:solidFill>
                  <a:schemeClr val="tx1">
                    <a:lumMod val="85000"/>
                    <a:lumOff val="15000"/>
                  </a:schemeClr>
                </a:solidFill>
                <a:latin typeface="Arial" panose="020B0604020202020204" pitchFamily="34" charset="0"/>
                <a:cs typeface="Arial" panose="020B0604020202020204" pitchFamily="34" charset="0"/>
              </a:rPr>
              <a:t>strat</a:t>
            </a:r>
            <a:r>
              <a:rPr lang="en-US" sz="2135" dirty="0">
                <a:solidFill>
                  <a:schemeClr val="tx1">
                    <a:lumMod val="85000"/>
                    <a:lumOff val="15000"/>
                  </a:schemeClr>
                </a:solidFill>
                <a:latin typeface="Arial" panose="020B0604020202020204" pitchFamily="34" charset="0"/>
                <a:cs typeface="Arial" panose="020B0604020202020204" pitchFamily="34" charset="0"/>
              </a:rPr>
              <a:t>. (LS) ozone is likely</a:t>
            </a:r>
            <a:r>
              <a:rPr lang="en-US" sz="2135" b="1" dirty="0">
                <a:solidFill>
                  <a:schemeClr val="tx1">
                    <a:lumMod val="85000"/>
                    <a:lumOff val="15000"/>
                  </a:schemeClr>
                </a:solidFill>
                <a:latin typeface="Arial" panose="020B0604020202020204" pitchFamily="34" charset="0"/>
                <a:cs typeface="Arial" panose="020B0604020202020204" pitchFamily="34" charset="0"/>
              </a:rPr>
              <a:t> </a:t>
            </a:r>
            <a:r>
              <a:rPr lang="en-US" sz="2135" b="1" dirty="0">
                <a:solidFill>
                  <a:srgbClr val="0000FF"/>
                </a:solidFill>
                <a:latin typeface="Arial" panose="020B0604020202020204" pitchFamily="34" charset="0"/>
                <a:cs typeface="Arial" panose="020B0604020202020204" pitchFamily="34" charset="0"/>
              </a:rPr>
              <a:t>decreasing</a:t>
            </a:r>
            <a:r>
              <a:rPr lang="en-US" sz="2135" dirty="0">
                <a:solidFill>
                  <a:schemeClr val="tx1">
                    <a:lumMod val="85000"/>
                    <a:lumOff val="15000"/>
                  </a:schemeClr>
                </a:solidFill>
                <a:latin typeface="Arial" panose="020B0604020202020204" pitchFamily="34" charset="0"/>
                <a:cs typeface="Arial" panose="020B0604020202020204" pitchFamily="34" charset="0"/>
              </a:rPr>
              <a:t>, offsetting recovery.</a:t>
            </a:r>
          </a:p>
        </p:txBody>
      </p:sp>
      <p:sp>
        <p:nvSpPr>
          <p:cNvPr id="33" name="矩形 32"/>
          <p:cNvSpPr/>
          <p:nvPr/>
        </p:nvSpPr>
        <p:spPr>
          <a:xfrm>
            <a:off x="0" y="5619765"/>
            <a:ext cx="8382016" cy="789896"/>
          </a:xfrm>
          <a:prstGeom prst="rect">
            <a:avLst/>
          </a:prstGeom>
        </p:spPr>
        <p:txBody>
          <a:bodyPr wrap="square">
            <a:spAutoFit/>
          </a:bodyPr>
          <a:lstStyle/>
          <a:p>
            <a:pPr marL="285750" indent="-285750">
              <a:spcBef>
                <a:spcPts val="1800"/>
              </a:spcBef>
              <a:buFont typeface="Arial" panose="020B0604020202020204" pitchFamily="34" charset="0"/>
              <a:buChar char="•"/>
              <a:defRPr/>
            </a:pPr>
            <a:r>
              <a:rPr lang="en-GB" sz="2400" b="1" u="sng" dirty="0">
                <a:latin typeface="Arial" panose="020B0604020202020204" pitchFamily="34" charset="0"/>
                <a:cs typeface="Arial" panose="020B0604020202020204" pitchFamily="34" charset="0"/>
              </a:rPr>
              <a:t>Model simulations do not reproduce</a:t>
            </a:r>
            <a:r>
              <a:rPr lang="en-GB" sz="2135" b="1" u="sng" dirty="0">
                <a:latin typeface="Arial" panose="020B0604020202020204" pitchFamily="34" charset="0"/>
                <a:cs typeface="Arial" panose="020B0604020202020204" pitchFamily="34" charset="0"/>
              </a:rPr>
              <a:t> </a:t>
            </a:r>
            <a:r>
              <a:rPr lang="en-GB" sz="2135" dirty="0">
                <a:latin typeface="Arial" panose="020B0604020202020204" pitchFamily="34" charset="0"/>
                <a:cs typeface="Arial" panose="020B0604020202020204" pitchFamily="34" charset="0"/>
              </a:rPr>
              <a:t>the observed </a:t>
            </a:r>
            <a:r>
              <a:rPr lang="en-US" sz="2135" dirty="0">
                <a:latin typeface="Arial" panose="020B0604020202020204" pitchFamily="34" charset="0"/>
                <a:cs typeface="Arial" panose="020B0604020202020204" pitchFamily="34" charset="0"/>
              </a:rPr>
              <a:t>LS ozone decrease.</a:t>
            </a:r>
            <a:endParaRPr lang="en-GB" sz="2135" dirty="0">
              <a:latin typeface="Arial" panose="020B0604020202020204" pitchFamily="34" charset="0"/>
              <a:cs typeface="Arial" panose="020B0604020202020204" pitchFamily="34" charset="0"/>
            </a:endParaRPr>
          </a:p>
        </p:txBody>
      </p:sp>
      <p:grpSp>
        <p:nvGrpSpPr>
          <p:cNvPr id="3" name="组合 22"/>
          <p:cNvGrpSpPr/>
          <p:nvPr/>
        </p:nvGrpSpPr>
        <p:grpSpPr>
          <a:xfrm>
            <a:off x="6234398" y="3905252"/>
            <a:ext cx="5671893" cy="2705119"/>
            <a:chOff x="5461848" y="2785079"/>
            <a:chExt cx="3467870" cy="2172701"/>
          </a:xfrm>
        </p:grpSpPr>
        <p:pic>
          <p:nvPicPr>
            <p:cNvPr id="18433" name="Picture 1"/>
            <p:cNvPicPr>
              <a:picLocks noChangeAspect="1" noChangeArrowheads="1"/>
            </p:cNvPicPr>
            <p:nvPr/>
          </p:nvPicPr>
          <p:blipFill>
            <a:blip r:embed="rId4" cstate="print"/>
            <a:srcRect/>
            <a:stretch>
              <a:fillRect/>
            </a:stretch>
          </p:blipFill>
          <p:spPr bwMode="auto">
            <a:xfrm>
              <a:off x="6786578" y="2785079"/>
              <a:ext cx="2143140" cy="2172701"/>
            </a:xfrm>
            <a:prstGeom prst="rect">
              <a:avLst/>
            </a:prstGeom>
            <a:noFill/>
            <a:ln w="9525">
              <a:noFill/>
              <a:miter lim="800000"/>
              <a:headEnd/>
              <a:tailEnd/>
            </a:ln>
            <a:effectLst/>
          </p:spPr>
        </p:pic>
        <p:sp>
          <p:nvSpPr>
            <p:cNvPr id="22" name="矩形 21"/>
            <p:cNvSpPr/>
            <p:nvPr/>
          </p:nvSpPr>
          <p:spPr>
            <a:xfrm>
              <a:off x="5461848" y="4639256"/>
              <a:ext cx="1728522" cy="296641"/>
            </a:xfrm>
            <a:prstGeom prst="rect">
              <a:avLst/>
            </a:prstGeom>
          </p:spPr>
          <p:txBody>
            <a:bodyPr wrap="square">
              <a:spAutoFit/>
            </a:bodyPr>
            <a:lstStyle/>
            <a:p>
              <a:pPr algn="ctr"/>
              <a:r>
                <a:rPr lang="en-US" i="1" dirty="0" err="1">
                  <a:ea typeface="微软雅黑" panose="020B0503020204020204" pitchFamily="34" charset="-122"/>
                </a:rPr>
                <a:t>Dietmüller</a:t>
              </a:r>
              <a:r>
                <a:rPr lang="en-US" i="1" dirty="0">
                  <a:ea typeface="微软雅黑" panose="020B0503020204020204" pitchFamily="34" charset="-122"/>
                </a:rPr>
                <a:t> </a:t>
              </a:r>
              <a:r>
                <a:rPr lang="en-GB" altLang="zh-CN" i="1" dirty="0">
                  <a:ea typeface="微软雅黑" panose="020B0503020204020204" pitchFamily="34" charset="-122"/>
                </a:rPr>
                <a:t>et al., 2021</a:t>
              </a:r>
              <a:endParaRPr lang="zh-CN" altLang="en-US" i="1" dirty="0"/>
            </a:p>
          </p:txBody>
        </p:sp>
      </p:grpSp>
      <p:cxnSp>
        <p:nvCxnSpPr>
          <p:cNvPr id="16" name="Straight Arrow Connector 23"/>
          <p:cNvCxnSpPr/>
          <p:nvPr/>
        </p:nvCxnSpPr>
        <p:spPr>
          <a:xfrm flipV="1">
            <a:off x="7810512" y="5810267"/>
            <a:ext cx="666755" cy="28575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灯片编号占位符 7"/>
          <p:cNvSpPr>
            <a:spLocks noGrp="1"/>
          </p:cNvSpPr>
          <p:nvPr>
            <p:ph type="sldNum" sz="quarter" idx="12"/>
          </p:nvPr>
        </p:nvSpPr>
        <p:spPr>
          <a:xfrm>
            <a:off x="9239272" y="6492899"/>
            <a:ext cx="2844800" cy="365125"/>
          </a:xfrm>
        </p:spPr>
        <p:txBody>
          <a:bodyPr/>
          <a:lstStyle/>
          <a:p>
            <a:fld id="{A23DB813-0433-49D4-A189-A3833368A774}" type="slidenum">
              <a:rPr lang="zh-CN" altLang="en-US" smtClean="0"/>
              <a:t>2</a:t>
            </a:fld>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查看源图像"/>
          <p:cNvPicPr>
            <a:picLocks noChangeAspect="1" noChangeArrowheads="1"/>
          </p:cNvPicPr>
          <p:nvPr/>
        </p:nvPicPr>
        <p:blipFill>
          <a:blip r:embed="rId3" cstate="print"/>
          <a:srcRect/>
          <a:stretch>
            <a:fillRect/>
          </a:stretch>
        </p:blipFill>
        <p:spPr bwMode="auto">
          <a:xfrm>
            <a:off x="1012825" y="2604770"/>
            <a:ext cx="4697095" cy="3890010"/>
          </a:xfrm>
          <a:prstGeom prst="rect">
            <a:avLst/>
          </a:prstGeom>
          <a:noFill/>
        </p:spPr>
      </p:pic>
      <p:sp>
        <p:nvSpPr>
          <p:cNvPr id="4" name="内容占位符 2"/>
          <p:cNvSpPr txBox="1"/>
          <p:nvPr/>
        </p:nvSpPr>
        <p:spPr>
          <a:xfrm>
            <a:off x="571461" y="666731"/>
            <a:ext cx="4914896" cy="506399"/>
          </a:xfrm>
          <a:prstGeom prst="rect">
            <a:avLst/>
          </a:prstGeom>
        </p:spPr>
        <p:txBody>
          <a:bodyPr vert="horz" lIns="121920" tIns="60960" rIns="121920" bIns="60960" rtlCol="0">
            <a:normAutofit fontScale="70000" lnSpcReduction="20000"/>
          </a:bodyPr>
          <a:lstStyle/>
          <a:p>
            <a:pPr marL="457200" indent="-457200" defTabSz="1219200">
              <a:spcBef>
                <a:spcPct val="20000"/>
              </a:spcBef>
              <a:buFont typeface="Arial" panose="020B0604020202020204" pitchFamily="34" charset="0"/>
              <a:buChar char="•"/>
              <a:defRPr/>
            </a:pPr>
            <a:endParaRPr lang="zh-CN" altLang="en-US" sz="4265" dirty="0"/>
          </a:p>
        </p:txBody>
      </p:sp>
      <p:sp>
        <p:nvSpPr>
          <p:cNvPr id="7" name="标题 1"/>
          <p:cNvSpPr txBox="1"/>
          <p:nvPr/>
        </p:nvSpPr>
        <p:spPr>
          <a:xfrm>
            <a:off x="609600" y="-24"/>
            <a:ext cx="10972800" cy="1143000"/>
          </a:xfrm>
          <a:prstGeom prst="rect">
            <a:avLst/>
          </a:prstGeom>
        </p:spPr>
        <p:txBody>
          <a:bodyPr>
            <a:noAutofit/>
          </a:bodyPr>
          <a:lstStyle/>
          <a:p>
            <a:pPr algn="ctr" defTabSz="1219200">
              <a:spcBef>
                <a:spcPct val="0"/>
              </a:spcBef>
              <a:defRPr/>
            </a:pPr>
            <a:endParaRPr lang="zh-CN" altLang="en-US" sz="4265" dirty="0">
              <a:latin typeface="Arial" panose="020B0604020202020204" pitchFamily="34" charset="0"/>
              <a:ea typeface="+mj-ea"/>
              <a:cs typeface="Arial" panose="020B0604020202020204" pitchFamily="34" charset="0"/>
            </a:endParaRPr>
          </a:p>
        </p:txBody>
      </p:sp>
      <p:sp>
        <p:nvSpPr>
          <p:cNvPr id="8" name="标题 1"/>
          <p:cNvSpPr txBox="1"/>
          <p:nvPr/>
        </p:nvSpPr>
        <p:spPr>
          <a:xfrm>
            <a:off x="0" y="279376"/>
            <a:ext cx="12192000" cy="1143000"/>
          </a:xfrm>
          <a:prstGeom prst="rect">
            <a:avLst/>
          </a:prstGeom>
        </p:spPr>
        <p:txBody>
          <a:bodyPr>
            <a:noAutofit/>
            <a:scene3d>
              <a:camera prst="orthographicFront"/>
              <a:lightRig rig="threePt" dir="t"/>
            </a:scene3d>
          </a:bodyPr>
          <a:lstStyle/>
          <a:p>
            <a:pPr algn="ctr">
              <a:buClrTx/>
              <a:buSzTx/>
              <a:buFontTx/>
            </a:pPr>
            <a:r>
              <a:rPr lang="en-GB" sz="2800" b="1" dirty="0">
                <a:solidFill>
                  <a:schemeClr val="tx1"/>
                </a:solidFill>
                <a:latin typeface="Arial" panose="020B0604020202020204" pitchFamily="34" charset="0"/>
                <a:cs typeface="Arial" panose="020B0604020202020204" pitchFamily="34" charset="0"/>
                <a:sym typeface="+mn-ea"/>
              </a:rPr>
              <a:t>Accurate quantification of stratospheric</a:t>
            </a:r>
            <a:r>
              <a:rPr lang="en-GB" sz="2800" b="1" dirty="0">
                <a:solidFill>
                  <a:schemeClr val="tx1"/>
                </a:solidFill>
                <a:latin typeface="Arial" panose="020B0604020202020204" pitchFamily="34" charset="0"/>
                <a:cs typeface="Arial" panose="020B0604020202020204" pitchFamily="34" charset="0"/>
              </a:rPr>
              <a:t> ozone trends and attribution </a:t>
            </a:r>
            <a:r>
              <a:rPr lang="en-GB" sz="2800" b="1" dirty="0">
                <a:solidFill>
                  <a:schemeClr val="tx1"/>
                </a:solidFill>
                <a:latin typeface="Arial" panose="020B0604020202020204" pitchFamily="34" charset="0"/>
                <a:cs typeface="Arial" panose="020B0604020202020204" pitchFamily="34" charset="0"/>
                <a:sym typeface="+mn-ea"/>
              </a:rPr>
              <a:t>remains an unresolved challenge</a:t>
            </a:r>
            <a:endParaRPr lang="en-GB" sz="2800" b="1" dirty="0">
              <a:solidFill>
                <a:schemeClr val="tx1"/>
              </a:solidFill>
              <a:latin typeface="Arial" panose="020B0604020202020204" pitchFamily="34" charset="0"/>
              <a:cs typeface="Arial" panose="020B0604020202020204" pitchFamily="34" charset="0"/>
            </a:endParaRPr>
          </a:p>
          <a:p>
            <a:pPr algn="ctr">
              <a:buClrTx/>
              <a:buSzTx/>
              <a:buFontTx/>
            </a:pPr>
            <a:endParaRPr lang="en-GB" sz="2800" b="1" dirty="0">
              <a:solidFill>
                <a:schemeClr val="tx1"/>
              </a:solidFill>
              <a:latin typeface="Arial" panose="020B0604020202020204" pitchFamily="34" charset="0"/>
              <a:cs typeface="Arial" panose="020B0604020202020204" pitchFamily="34" charset="0"/>
            </a:endParaRPr>
          </a:p>
          <a:p>
            <a:pPr algn="ctr" defTabSz="1219200">
              <a:spcBef>
                <a:spcPct val="0"/>
              </a:spcBef>
              <a:defRPr/>
            </a:pPr>
            <a:endParaRPr lang="zh-CN" altLang="en-US" sz="2800" b="1" dirty="0">
              <a:solidFill>
                <a:schemeClr val="tx1"/>
              </a:solidFill>
              <a:effectLst>
                <a:outerShdw blurRad="38100" dist="19050" dir="2700000" algn="tl" rotWithShape="0">
                  <a:schemeClr val="dk1">
                    <a:alpha val="40000"/>
                  </a:schemeClr>
                </a:outerShdw>
              </a:effectLst>
              <a:latin typeface="Arial" panose="020B0604020202020204" pitchFamily="34" charset="0"/>
              <a:ea typeface="+mj-ea"/>
              <a:cs typeface="Arial" panose="020B0604020202020204" pitchFamily="34" charset="0"/>
            </a:endParaRPr>
          </a:p>
        </p:txBody>
      </p:sp>
      <p:sp>
        <p:nvSpPr>
          <p:cNvPr id="21" name="灯片编号占位符 7"/>
          <p:cNvSpPr>
            <a:spLocks noGrp="1"/>
          </p:cNvSpPr>
          <p:nvPr>
            <p:ph type="sldNum" sz="quarter" idx="12"/>
          </p:nvPr>
        </p:nvSpPr>
        <p:spPr>
          <a:xfrm>
            <a:off x="9239272" y="6492899"/>
            <a:ext cx="2844800" cy="365125"/>
          </a:xfrm>
        </p:spPr>
        <p:txBody>
          <a:bodyPr/>
          <a:lstStyle/>
          <a:p>
            <a:fld id="{A23DB813-0433-49D4-A189-A3833368A774}" type="slidenum">
              <a:rPr lang="zh-CN" altLang="en-US" smtClean="0"/>
              <a:t>3</a:t>
            </a:fld>
            <a:endParaRPr lang="zh-CN" altLang="en-US" dirty="0"/>
          </a:p>
        </p:txBody>
      </p:sp>
      <p:grpSp>
        <p:nvGrpSpPr>
          <p:cNvPr id="27" name="组合 26"/>
          <p:cNvGrpSpPr/>
          <p:nvPr/>
        </p:nvGrpSpPr>
        <p:grpSpPr>
          <a:xfrm>
            <a:off x="297774" y="1358822"/>
            <a:ext cx="11537005" cy="996218"/>
            <a:chOff x="272374" y="1735497"/>
            <a:chExt cx="11537005" cy="996218"/>
          </a:xfrm>
        </p:grpSpPr>
        <p:sp>
          <p:nvSpPr>
            <p:cNvPr id="26" name="圆角矩形 25"/>
            <p:cNvSpPr/>
            <p:nvPr/>
          </p:nvSpPr>
          <p:spPr>
            <a:xfrm>
              <a:off x="272374" y="1735497"/>
              <a:ext cx="11537005" cy="996218"/>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20659" y="1824397"/>
              <a:ext cx="4940300" cy="398780"/>
            </a:xfrm>
            <a:prstGeom prst="rect">
              <a:avLst/>
            </a:prstGeom>
          </p:spPr>
          <p:txBody>
            <a:bodyPr wrap="square">
              <a:spAutoFit/>
            </a:bodyPr>
            <a:lstStyle/>
            <a:p>
              <a:pPr marL="342900" lvl="0" indent="-342900">
                <a:buFont typeface="Wingdings" panose="05000000000000000000" pitchFamily="2" charset="2"/>
                <a:buChar char="Ø"/>
                <a:defRPr/>
              </a:pPr>
              <a:r>
                <a:rPr lang="en-US" altLang="zh-CN" sz="2000" b="1" dirty="0">
                  <a:latin typeface="Arial" panose="020B0604020202020204" pitchFamily="34" charset="0"/>
                  <a:cs typeface="Arial" panose="020B0604020202020204" pitchFamily="34" charset="0"/>
                </a:rPr>
                <a:t>Sensitivity to natural variability</a:t>
              </a:r>
            </a:p>
          </p:txBody>
        </p:sp>
        <p:sp>
          <p:nvSpPr>
            <p:cNvPr id="20" name="矩形 19"/>
            <p:cNvSpPr/>
            <p:nvPr/>
          </p:nvSpPr>
          <p:spPr>
            <a:xfrm>
              <a:off x="6336421" y="2276892"/>
              <a:ext cx="5133299" cy="398780"/>
            </a:xfrm>
            <a:prstGeom prst="rect">
              <a:avLst/>
            </a:prstGeom>
          </p:spPr>
          <p:txBody>
            <a:bodyPr wrap="square" anchor="b" anchorCtr="0">
              <a:spAutoFit/>
            </a:bodyPr>
            <a:lstStyle/>
            <a:p>
              <a:pPr marL="342900" lvl="0" indent="-342900">
                <a:buFont typeface="Wingdings" panose="05000000000000000000" pitchFamily="2" charset="2"/>
                <a:buChar char="Ø"/>
                <a:defRPr/>
              </a:pPr>
              <a:r>
                <a:rPr lang="en-US" altLang="zh-CN" sz="2000" b="1" dirty="0">
                  <a:latin typeface="Arial" panose="020B0604020202020204" pitchFamily="34" charset="0"/>
                  <a:cs typeface="Arial" panose="020B0604020202020204" pitchFamily="34" charset="0"/>
                </a:rPr>
                <a:t>Different statistical methodologies …</a:t>
              </a:r>
            </a:p>
          </p:txBody>
        </p:sp>
        <p:sp>
          <p:nvSpPr>
            <p:cNvPr id="23" name="矩形 22"/>
            <p:cNvSpPr/>
            <p:nvPr/>
          </p:nvSpPr>
          <p:spPr>
            <a:xfrm>
              <a:off x="847689" y="2271905"/>
              <a:ext cx="5461710" cy="398780"/>
            </a:xfrm>
            <a:prstGeom prst="rect">
              <a:avLst/>
            </a:prstGeom>
          </p:spPr>
          <p:txBody>
            <a:bodyPr wrap="square" anchor="b" anchorCtr="0">
              <a:spAutoFit/>
            </a:bodyPr>
            <a:lstStyle/>
            <a:p>
              <a:pPr marL="342900" indent="-342900">
                <a:buFont typeface="Wingdings" panose="05000000000000000000" pitchFamily="2" charset="2"/>
                <a:buChar char="Ø"/>
              </a:pPr>
              <a:r>
                <a:rPr lang="en-US" altLang="zh-CN" sz="2000" b="1" dirty="0">
                  <a:latin typeface="Arial" panose="020B0604020202020204" pitchFamily="34" charset="0"/>
                  <a:cs typeface="Arial" panose="020B0604020202020204" pitchFamily="34" charset="0"/>
                </a:rPr>
                <a:t>Quality of the observational datasets</a:t>
              </a:r>
            </a:p>
          </p:txBody>
        </p:sp>
        <p:sp>
          <p:nvSpPr>
            <p:cNvPr id="24" name="矩形 23"/>
            <p:cNvSpPr/>
            <p:nvPr/>
          </p:nvSpPr>
          <p:spPr>
            <a:xfrm>
              <a:off x="5793644" y="1827307"/>
              <a:ext cx="5933187" cy="398780"/>
            </a:xfrm>
            <a:prstGeom prst="rect">
              <a:avLst/>
            </a:prstGeom>
          </p:spPr>
          <p:txBody>
            <a:bodyPr wrap="square">
              <a:spAutoFit/>
            </a:bodyPr>
            <a:lstStyle/>
            <a:p>
              <a:pPr marL="342900" lvl="0" indent="-342900">
                <a:buFont typeface="Wingdings" panose="05000000000000000000" pitchFamily="2" charset="2"/>
                <a:buChar char="Ø"/>
                <a:defRPr/>
              </a:pPr>
              <a:r>
                <a:rPr lang="en-US" altLang="zh-CN" sz="2000" b="1" dirty="0">
                  <a:latin typeface="Arial" panose="020B0604020202020204" pitchFamily="34" charset="0"/>
                  <a:cs typeface="Arial" panose="020B0604020202020204" pitchFamily="34" charset="0"/>
                </a:rPr>
                <a:t>Non-linear changes in forcing processes </a:t>
              </a:r>
            </a:p>
          </p:txBody>
        </p:sp>
      </p:grpSp>
      <p:pic>
        <p:nvPicPr>
          <p:cNvPr id="25" name="Picture 4"/>
          <p:cNvPicPr>
            <a:picLocks noChangeAspect="1" noChangeArrowheads="1"/>
          </p:cNvPicPr>
          <p:nvPr/>
        </p:nvPicPr>
        <p:blipFill>
          <a:blip r:embed="rId4" cstate="print"/>
          <a:srcRect/>
          <a:stretch>
            <a:fillRect/>
          </a:stretch>
        </p:blipFill>
        <p:spPr bwMode="auto">
          <a:xfrm>
            <a:off x="6293809" y="2754888"/>
            <a:ext cx="5087373" cy="368734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qph.fs.quoracdn.net/main-qimg-a325988f5d10604f93b6ed1906d8e6fe-c"/>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651510" y="1610995"/>
            <a:ext cx="4721225" cy="30213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as-variance tradeoff | Data science learning"/>
          <p:cNvPicPr>
            <a:picLocks noChangeAspect="1" noChangeArrowheads="1"/>
          </p:cNvPicPr>
          <p:nvPr>
            <p:custDataLst>
              <p:tags r:id="rId2"/>
            </p:custDataLst>
          </p:nvPr>
        </p:nvPicPr>
        <p:blipFill rotWithShape="1">
          <a:blip r:embed="rId8">
            <a:extLst>
              <a:ext uri="{28A0092B-C50C-407E-A947-70E740481C1C}">
                <a14:useLocalDpi xmlns:a14="http://schemas.microsoft.com/office/drawing/2010/main" val="0"/>
              </a:ext>
            </a:extLst>
          </a:blip>
          <a:srcRect b="59914"/>
          <a:stretch>
            <a:fillRect/>
          </a:stretch>
        </p:blipFill>
        <p:spPr bwMode="auto">
          <a:xfrm>
            <a:off x="5628911" y="1532250"/>
            <a:ext cx="5691505" cy="2884805"/>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custDataLst>
              <p:tags r:id="rId3"/>
            </p:custDataLst>
          </p:nvPr>
        </p:nvSpPr>
        <p:spPr>
          <a:xfrm>
            <a:off x="511117" y="4752051"/>
            <a:ext cx="11227435" cy="1982470"/>
          </a:xfrm>
          <a:prstGeom prst="rect">
            <a:avLst/>
          </a:prstGeom>
          <a:noFill/>
        </p:spPr>
        <p:txBody>
          <a:bodyPr wrap="square" rtlCol="0" anchor="t">
            <a:spAutoFit/>
          </a:bodyPr>
          <a:lstStyle/>
          <a:p>
            <a:pPr marL="285750" indent="-285750">
              <a:lnSpc>
                <a:spcPct val="120000"/>
              </a:lnSpc>
              <a:spcBef>
                <a:spcPts val="600"/>
              </a:spcBef>
              <a:buFont typeface="Arial" panose="020B0604020202020204" pitchFamily="34" charset="0"/>
              <a:buChar char="•"/>
            </a:pPr>
            <a:r>
              <a:rPr lang="zh-CN" altLang="en-US" b="1" dirty="0">
                <a:solidFill>
                  <a:srgbClr val="C00000"/>
                </a:solidFill>
                <a:latin typeface="Arial" panose="020B0604020202020204" pitchFamily="34" charset="0"/>
                <a:cs typeface="Arial" panose="020B0604020202020204" pitchFamily="34" charset="0"/>
              </a:rPr>
              <a:t>Multivariate regression models</a:t>
            </a:r>
            <a:r>
              <a:rPr lang="zh-CN" altLang="en-US" dirty="0">
                <a:solidFill>
                  <a:srgbClr val="C00000"/>
                </a:solidFill>
                <a:latin typeface="Arial" panose="020B0604020202020204" pitchFamily="34" charset="0"/>
                <a:cs typeface="Arial" panose="020B0604020202020204" pitchFamily="34" charset="0"/>
              </a:rPr>
              <a:t> are widely </a:t>
            </a:r>
            <a:r>
              <a:rPr lang="zh-CN" altLang="en-US" dirty="0" smtClean="0">
                <a:solidFill>
                  <a:srgbClr val="C00000"/>
                </a:solidFill>
                <a:latin typeface="Arial" panose="020B0604020202020204" pitchFamily="34" charset="0"/>
                <a:cs typeface="Arial" panose="020B0604020202020204" pitchFamily="34" charset="0"/>
              </a:rPr>
              <a:t>used</a:t>
            </a:r>
            <a:r>
              <a:rPr lang="en-US" altLang="zh-CN" dirty="0" smtClean="0">
                <a:solidFill>
                  <a:srgbClr val="C00000"/>
                </a:solidFill>
                <a:latin typeface="Arial" panose="020B0604020202020204" pitchFamily="34" charset="0"/>
                <a:cs typeface="Arial" panose="020B0604020202020204" pitchFamily="34" charset="0"/>
              </a:rPr>
              <a:t> </a:t>
            </a:r>
            <a:r>
              <a:rPr lang="zh-CN" altLang="en-US" dirty="0">
                <a:solidFill>
                  <a:srgbClr val="C00000"/>
                </a:solidFill>
                <a:latin typeface="Arial" panose="020B0604020202020204" pitchFamily="34" charset="0"/>
                <a:cs typeface="Arial" panose="020B0604020202020204" pitchFamily="34" charset="0"/>
                <a:sym typeface="+mn-ea"/>
              </a:rPr>
              <a:t>to quantify the long-term ozone t</a:t>
            </a:r>
            <a:r>
              <a:rPr lang="en-US" altLang="zh-CN" dirty="0">
                <a:solidFill>
                  <a:srgbClr val="C00000"/>
                </a:solidFill>
                <a:latin typeface="Arial" panose="020B0604020202020204" pitchFamily="34" charset="0"/>
                <a:cs typeface="Arial" panose="020B0604020202020204" pitchFamily="34" charset="0"/>
                <a:sym typeface="+mn-ea"/>
              </a:rPr>
              <a:t>r</a:t>
            </a:r>
            <a:r>
              <a:rPr lang="zh-CN" altLang="en-US" dirty="0">
                <a:solidFill>
                  <a:srgbClr val="C00000"/>
                </a:solidFill>
                <a:latin typeface="Arial" panose="020B0604020202020204" pitchFamily="34" charset="0"/>
                <a:cs typeface="Arial" panose="020B0604020202020204" pitchFamily="34" charset="0"/>
                <a:sym typeface="+mn-ea"/>
              </a:rPr>
              <a:t>ends and variability</a:t>
            </a:r>
            <a:r>
              <a:rPr lang="en-US" altLang="zh-CN" dirty="0">
                <a:solidFill>
                  <a:srgbClr val="C00000"/>
                </a:solidFill>
                <a:latin typeface="Arial" panose="020B0604020202020204" pitchFamily="34" charset="0"/>
                <a:cs typeface="Arial" panose="020B0604020202020204" pitchFamily="34" charset="0"/>
                <a:sym typeface="+mn-ea"/>
              </a:rPr>
              <a:t>.</a:t>
            </a:r>
            <a:endParaRPr lang="zh-CN" altLang="en-US" dirty="0">
              <a:solidFill>
                <a:srgbClr val="C00000"/>
              </a:solidFill>
              <a:latin typeface="Arial" panose="020B0604020202020204" pitchFamily="34" charset="0"/>
              <a:cs typeface="Arial" panose="020B0604020202020204" pitchFamily="34" charset="0"/>
            </a:endParaRPr>
          </a:p>
          <a:p>
            <a:pPr marL="285750" indent="-285750">
              <a:lnSpc>
                <a:spcPct val="120000"/>
              </a:lnSpc>
              <a:spcBef>
                <a:spcPts val="600"/>
              </a:spcBef>
              <a:buFont typeface="Arial" panose="020B0604020202020204" pitchFamily="34" charset="0"/>
              <a:buChar char="•"/>
            </a:pPr>
            <a:r>
              <a:rPr lang="zh-CN" altLang="en-US" dirty="0">
                <a:solidFill>
                  <a:srgbClr val="00B050"/>
                </a:solidFill>
                <a:latin typeface="Arial" panose="020B0604020202020204" pitchFamily="34" charset="0"/>
                <a:cs typeface="Arial" panose="020B0604020202020204" pitchFamily="34" charset="0"/>
              </a:rPr>
              <a:t>In the stratosphere (~10-50 km) ozone concentrations are controlled by</a:t>
            </a:r>
            <a:r>
              <a:rPr lang="zh-CN" altLang="en-US" b="1" dirty="0">
                <a:solidFill>
                  <a:srgbClr val="00B050"/>
                </a:solidFill>
                <a:latin typeface="Arial" panose="020B0604020202020204" pitchFamily="34" charset="0"/>
                <a:cs typeface="Arial" panose="020B0604020202020204" pitchFamily="34" charset="0"/>
              </a:rPr>
              <a:t> different processes</a:t>
            </a:r>
            <a:r>
              <a:rPr lang="zh-CN" altLang="en-US" dirty="0">
                <a:solidFill>
                  <a:srgbClr val="00B050"/>
                </a:solidFill>
                <a:latin typeface="Arial" panose="020B0604020202020204" pitchFamily="34" charset="0"/>
                <a:cs typeface="Arial" panose="020B0604020202020204" pitchFamily="34" charset="0"/>
              </a:rPr>
              <a:t> at different altitudes/latitudes, but almost all previous studies used same regression model for all locations</a:t>
            </a:r>
            <a:r>
              <a:rPr lang="en-US" altLang="zh-CN" dirty="0">
                <a:solidFill>
                  <a:srgbClr val="00B050"/>
                </a:solidFill>
                <a:latin typeface="Arial" panose="020B0604020202020204" pitchFamily="34" charset="0"/>
                <a:cs typeface="Arial" panose="020B0604020202020204" pitchFamily="34" charset="0"/>
              </a:rPr>
              <a:t>.</a:t>
            </a:r>
            <a:endParaRPr lang="zh-CN" altLang="en-US" dirty="0">
              <a:solidFill>
                <a:srgbClr val="00B050"/>
              </a:solidFill>
              <a:latin typeface="Arial" panose="020B0604020202020204" pitchFamily="34" charset="0"/>
              <a:cs typeface="Arial" panose="020B0604020202020204" pitchFamily="34" charset="0"/>
            </a:endParaRPr>
          </a:p>
          <a:p>
            <a:pPr marL="285750" indent="-285750">
              <a:lnSpc>
                <a:spcPct val="120000"/>
              </a:lnSpc>
              <a:spcBef>
                <a:spcPts val="600"/>
              </a:spcBef>
              <a:buFont typeface="Arial" panose="020B0604020202020204" pitchFamily="34" charset="0"/>
              <a:buChar char="•"/>
            </a:pPr>
            <a:r>
              <a:rPr dirty="0">
                <a:solidFill>
                  <a:srgbClr val="7030A0"/>
                </a:solidFill>
                <a:latin typeface="Arial" panose="020B0604020202020204" pitchFamily="34" charset="0"/>
                <a:cs typeface="Arial" panose="020B0604020202020204" pitchFamily="34" charset="0"/>
              </a:rPr>
              <a:t>Explanatory variables are generally</a:t>
            </a:r>
            <a:r>
              <a:rPr b="1" dirty="0">
                <a:solidFill>
                  <a:srgbClr val="7030A0"/>
                </a:solidFill>
                <a:latin typeface="Arial" panose="020B0604020202020204" pitchFamily="34" charset="0"/>
                <a:cs typeface="Arial" panose="020B0604020202020204" pitchFamily="34" charset="0"/>
              </a:rPr>
              <a:t> correlated</a:t>
            </a:r>
            <a:r>
              <a:rPr dirty="0">
                <a:solidFill>
                  <a:srgbClr val="7030A0"/>
                </a:solidFill>
                <a:latin typeface="Arial" panose="020B0604020202020204" pitchFamily="34" charset="0"/>
                <a:cs typeface="Arial" panose="020B0604020202020204" pitchFamily="34" charset="0"/>
              </a:rPr>
              <a:t> and finding optimum/suitable variables is </a:t>
            </a:r>
            <a:r>
              <a:rPr b="1" dirty="0">
                <a:solidFill>
                  <a:srgbClr val="7030A0"/>
                </a:solidFill>
                <a:latin typeface="Arial" panose="020B0604020202020204" pitchFamily="34" charset="0"/>
                <a:cs typeface="Arial" panose="020B0604020202020204" pitchFamily="34" charset="0"/>
              </a:rPr>
              <a:t>tricky</a:t>
            </a:r>
            <a:r>
              <a:rPr dirty="0">
                <a:solidFill>
                  <a:srgbClr val="7030A0"/>
                </a:solidFill>
                <a:latin typeface="Arial" panose="020B0604020202020204" pitchFamily="34" charset="0"/>
                <a:cs typeface="Arial" panose="020B0604020202020204" pitchFamily="34" charset="0"/>
              </a:rPr>
              <a:t>.</a:t>
            </a:r>
          </a:p>
          <a:p>
            <a:pPr marL="285750" indent="-285750">
              <a:lnSpc>
                <a:spcPct val="120000"/>
              </a:lnSpc>
              <a:spcBef>
                <a:spcPts val="600"/>
              </a:spcBef>
              <a:buFont typeface="Arial" panose="020B0604020202020204" pitchFamily="34" charset="0"/>
              <a:buChar char="•"/>
            </a:pPr>
            <a:r>
              <a:rPr lang="en-GB" dirty="0">
                <a:solidFill>
                  <a:srgbClr val="002060"/>
                </a:solidFill>
                <a:latin typeface="Arial" panose="020B0604020202020204" pitchFamily="34" charset="0"/>
                <a:cs typeface="Arial" panose="020B0604020202020204" pitchFamily="34" charset="0"/>
                <a:sym typeface="+mn-ea"/>
              </a:rPr>
              <a:t>Hence, here we use </a:t>
            </a:r>
            <a:r>
              <a:rPr lang="en-US" altLang="en-GB" dirty="0">
                <a:solidFill>
                  <a:srgbClr val="002060"/>
                </a:solidFill>
                <a:latin typeface="Arial" panose="020B0604020202020204" pitchFamily="34" charset="0"/>
                <a:cs typeface="Arial" panose="020B0604020202020204" pitchFamily="34" charset="0"/>
                <a:sym typeface="+mn-ea"/>
              </a:rPr>
              <a:t>a </a:t>
            </a:r>
            <a:r>
              <a:rPr lang="en-GB" b="1" dirty="0">
                <a:solidFill>
                  <a:srgbClr val="002060"/>
                </a:solidFill>
                <a:latin typeface="Arial" panose="020B0604020202020204" pitchFamily="34" charset="0"/>
                <a:cs typeface="Arial" panose="020B0604020202020204" pitchFamily="34" charset="0"/>
                <a:sym typeface="+mn-ea"/>
              </a:rPr>
              <a:t>regularised</a:t>
            </a:r>
            <a:r>
              <a:rPr lang="en-GB" dirty="0">
                <a:solidFill>
                  <a:srgbClr val="002060"/>
                </a:solidFill>
                <a:latin typeface="Arial" panose="020B0604020202020204" pitchFamily="34" charset="0"/>
                <a:cs typeface="Arial" panose="020B0604020202020204" pitchFamily="34" charset="0"/>
                <a:sym typeface="+mn-ea"/>
              </a:rPr>
              <a:t> multi</a:t>
            </a:r>
            <a:r>
              <a:rPr lang="en-US" altLang="en-GB" dirty="0">
                <a:solidFill>
                  <a:srgbClr val="002060"/>
                </a:solidFill>
                <a:latin typeface="Arial" panose="020B0604020202020204" pitchFamily="34" charset="0"/>
                <a:cs typeface="Arial" panose="020B0604020202020204" pitchFamily="34" charset="0"/>
                <a:sym typeface="+mn-ea"/>
              </a:rPr>
              <a:t>-</a:t>
            </a:r>
            <a:r>
              <a:rPr lang="en-GB" dirty="0">
                <a:solidFill>
                  <a:srgbClr val="002060"/>
                </a:solidFill>
                <a:latin typeface="Arial" panose="020B0604020202020204" pitchFamily="34" charset="0"/>
                <a:cs typeface="Arial" panose="020B0604020202020204" pitchFamily="34" charset="0"/>
                <a:sym typeface="+mn-ea"/>
              </a:rPr>
              <a:t>variate regression model</a:t>
            </a:r>
            <a:r>
              <a:rPr lang="en-US" altLang="en-GB" dirty="0">
                <a:solidFill>
                  <a:srgbClr val="002060"/>
                </a:solidFill>
                <a:latin typeface="Arial" panose="020B0604020202020204" pitchFamily="34" charset="0"/>
                <a:cs typeface="Arial" panose="020B0604020202020204" pitchFamily="34" charset="0"/>
                <a:sym typeface="+mn-ea"/>
              </a:rPr>
              <a:t> (</a:t>
            </a:r>
            <a:r>
              <a:rPr lang="en-US" altLang="en-GB" b="1" dirty="0">
                <a:solidFill>
                  <a:srgbClr val="002060"/>
                </a:solidFill>
                <a:latin typeface="Arial" panose="020B0604020202020204" pitchFamily="34" charset="0"/>
                <a:cs typeface="Arial" panose="020B0604020202020204" pitchFamily="34" charset="0"/>
                <a:sym typeface="+mn-ea"/>
              </a:rPr>
              <a:t>Ridge</a:t>
            </a:r>
            <a:r>
              <a:rPr lang="en-US" altLang="en-GB" dirty="0">
                <a:solidFill>
                  <a:srgbClr val="002060"/>
                </a:solidFill>
                <a:latin typeface="Arial" panose="020B0604020202020204" pitchFamily="34" charset="0"/>
                <a:cs typeface="Arial" panose="020B0604020202020204" pitchFamily="34" charset="0"/>
                <a:sym typeface="+mn-ea"/>
              </a:rPr>
              <a:t>) for ozone trend analysis.</a:t>
            </a:r>
          </a:p>
        </p:txBody>
      </p:sp>
      <p:sp>
        <p:nvSpPr>
          <p:cNvPr id="3" name="文本框 2"/>
          <p:cNvSpPr txBox="1"/>
          <p:nvPr/>
        </p:nvSpPr>
        <p:spPr>
          <a:xfrm>
            <a:off x="0" y="312420"/>
            <a:ext cx="12192000" cy="953135"/>
          </a:xfrm>
          <a:prstGeom prst="rect">
            <a:avLst/>
          </a:prstGeom>
          <a:noFill/>
        </p:spPr>
        <p:txBody>
          <a:bodyPr wrap="square" rtlCol="0" anchor="t">
            <a:spAutoFit/>
          </a:bodyPr>
          <a:lstStyle/>
          <a:p>
            <a:pPr algn="ctr">
              <a:spcBef>
                <a:spcPct val="0"/>
              </a:spcBef>
            </a:pPr>
            <a:r>
              <a:rPr lang="en-GB" sz="2800" b="1" dirty="0">
                <a:latin typeface="Arial" panose="020B0604020202020204" pitchFamily="34" charset="0"/>
                <a:cs typeface="Arial" panose="020B0604020202020204" pitchFamily="34" charset="0"/>
                <a:sym typeface="+mn-ea"/>
              </a:rPr>
              <a:t>Historically </a:t>
            </a:r>
            <a:r>
              <a:rPr lang="en-US" altLang="en-GB" sz="2800" b="1" dirty="0">
                <a:latin typeface="Arial" panose="020B0604020202020204" pitchFamily="34" charset="0"/>
                <a:cs typeface="Arial" panose="020B0604020202020204" pitchFamily="34" charset="0"/>
                <a:sym typeface="+mn-ea"/>
              </a:rPr>
              <a:t>m</a:t>
            </a:r>
            <a:r>
              <a:rPr lang="en-GB" sz="2800" b="1" dirty="0">
                <a:latin typeface="Arial" panose="020B0604020202020204" pitchFamily="34" charset="0"/>
                <a:cs typeface="Arial" panose="020B0604020202020204" pitchFamily="34" charset="0"/>
                <a:sym typeface="+mn-ea"/>
              </a:rPr>
              <a:t>ulti</a:t>
            </a:r>
            <a:r>
              <a:rPr lang="en-US" altLang="en-GB" sz="2800" b="1" dirty="0">
                <a:latin typeface="Arial" panose="020B0604020202020204" pitchFamily="34" charset="0"/>
                <a:cs typeface="Arial" panose="020B0604020202020204" pitchFamily="34" charset="0"/>
                <a:sym typeface="+mn-ea"/>
              </a:rPr>
              <a:t>-</a:t>
            </a:r>
            <a:r>
              <a:rPr lang="en-GB" sz="2800" b="1" dirty="0">
                <a:latin typeface="Arial" panose="020B0604020202020204" pitchFamily="34" charset="0"/>
                <a:cs typeface="Arial" panose="020B0604020202020204" pitchFamily="34" charset="0"/>
                <a:sym typeface="+mn-ea"/>
              </a:rPr>
              <a:t>variate </a:t>
            </a:r>
            <a:r>
              <a:rPr lang="en-US" altLang="en-GB" sz="2800" b="1" dirty="0">
                <a:latin typeface="Arial" panose="020B0604020202020204" pitchFamily="34" charset="0"/>
                <a:cs typeface="Arial" panose="020B0604020202020204" pitchFamily="34" charset="0"/>
                <a:sym typeface="+mn-ea"/>
              </a:rPr>
              <a:t>r</a:t>
            </a:r>
            <a:r>
              <a:rPr lang="en-GB" sz="2800" b="1" dirty="0">
                <a:latin typeface="Arial" panose="020B0604020202020204" pitchFamily="34" charset="0"/>
                <a:cs typeface="Arial" panose="020B0604020202020204" pitchFamily="34" charset="0"/>
                <a:sym typeface="+mn-ea"/>
              </a:rPr>
              <a:t>egression </a:t>
            </a:r>
            <a:r>
              <a:rPr lang="en-US" altLang="en-GB" sz="2800" b="1" dirty="0">
                <a:latin typeface="Arial" panose="020B0604020202020204" pitchFamily="34" charset="0"/>
                <a:cs typeface="Arial" panose="020B0604020202020204" pitchFamily="34" charset="0"/>
                <a:sym typeface="+mn-ea"/>
              </a:rPr>
              <a:t>m</a:t>
            </a:r>
            <a:r>
              <a:rPr lang="en-GB" sz="2800" b="1" dirty="0">
                <a:latin typeface="Arial" panose="020B0604020202020204" pitchFamily="34" charset="0"/>
                <a:cs typeface="Arial" panose="020B0604020202020204" pitchFamily="34" charset="0"/>
                <a:sym typeface="+mn-ea"/>
              </a:rPr>
              <a:t>odels with </a:t>
            </a:r>
            <a:r>
              <a:rPr lang="en-US" altLang="en-GB" sz="2800" b="1" dirty="0">
                <a:latin typeface="Arial" panose="020B0604020202020204" pitchFamily="34" charset="0"/>
                <a:cs typeface="Arial" panose="020B0604020202020204" pitchFamily="34" charset="0"/>
                <a:sym typeface="+mn-ea"/>
              </a:rPr>
              <a:t>o</a:t>
            </a:r>
            <a:r>
              <a:rPr lang="en-GB" sz="2800" b="1" dirty="0">
                <a:latin typeface="Arial" panose="020B0604020202020204" pitchFamily="34" charset="0"/>
                <a:cs typeface="Arial" panose="020B0604020202020204" pitchFamily="34" charset="0"/>
                <a:sym typeface="+mn-ea"/>
              </a:rPr>
              <a:t>rdinary </a:t>
            </a:r>
            <a:r>
              <a:rPr lang="en-US" altLang="en-GB" sz="2800" b="1" dirty="0">
                <a:latin typeface="Arial" panose="020B0604020202020204" pitchFamily="34" charset="0"/>
                <a:cs typeface="Arial" panose="020B0604020202020204" pitchFamily="34" charset="0"/>
                <a:sym typeface="+mn-ea"/>
              </a:rPr>
              <a:t>l</a:t>
            </a:r>
            <a:r>
              <a:rPr lang="en-GB" sz="2800" b="1" dirty="0">
                <a:latin typeface="Arial" panose="020B0604020202020204" pitchFamily="34" charset="0"/>
                <a:cs typeface="Arial" panose="020B0604020202020204" pitchFamily="34" charset="0"/>
                <a:sym typeface="+mn-ea"/>
              </a:rPr>
              <a:t>east </a:t>
            </a:r>
            <a:r>
              <a:rPr lang="en-US" altLang="en-GB" sz="2800" b="1" dirty="0">
                <a:latin typeface="Arial" panose="020B0604020202020204" pitchFamily="34" charset="0"/>
                <a:cs typeface="Arial" panose="020B0604020202020204" pitchFamily="34" charset="0"/>
                <a:sym typeface="+mn-ea"/>
              </a:rPr>
              <a:t>s</a:t>
            </a:r>
            <a:r>
              <a:rPr lang="en-GB" sz="2800" b="1" dirty="0">
                <a:latin typeface="Arial" panose="020B0604020202020204" pitchFamily="34" charset="0"/>
                <a:cs typeface="Arial" panose="020B0604020202020204" pitchFamily="34" charset="0"/>
                <a:sym typeface="+mn-ea"/>
              </a:rPr>
              <a:t>quare (OLS) </a:t>
            </a:r>
            <a:r>
              <a:rPr lang="en-US" altLang="en-GB" sz="2800" b="1" dirty="0">
                <a:latin typeface="Arial" panose="020B0604020202020204" pitchFamily="34" charset="0"/>
                <a:cs typeface="Arial" panose="020B0604020202020204" pitchFamily="34" charset="0"/>
                <a:sym typeface="+mn-ea"/>
              </a:rPr>
              <a:t>f</a:t>
            </a:r>
            <a:r>
              <a:rPr lang="en-GB" sz="2800" b="1" dirty="0">
                <a:latin typeface="Arial" panose="020B0604020202020204" pitchFamily="34" charset="0"/>
                <a:cs typeface="Arial" panose="020B0604020202020204" pitchFamily="34" charset="0"/>
                <a:sym typeface="+mn-ea"/>
              </a:rPr>
              <a:t>it method are used to estimate</a:t>
            </a:r>
            <a:r>
              <a:rPr lang="en-US" altLang="en-GB" sz="2800" b="1" dirty="0">
                <a:latin typeface="Arial" panose="020B0604020202020204" pitchFamily="34" charset="0"/>
                <a:cs typeface="Arial" panose="020B0604020202020204" pitchFamily="34" charset="0"/>
                <a:sym typeface="+mn-ea"/>
              </a:rPr>
              <a:t> ozone trends</a:t>
            </a:r>
          </a:p>
        </p:txBody>
      </p:sp>
      <p:sp>
        <p:nvSpPr>
          <p:cNvPr id="21" name="灯片编号占位符 7"/>
          <p:cNvSpPr>
            <a:spLocks noGrp="1"/>
          </p:cNvSpPr>
          <p:nvPr>
            <p:ph type="sldNum" sz="quarter" idx="12"/>
            <p:custDataLst>
              <p:tags r:id="rId4"/>
            </p:custDataLst>
          </p:nvPr>
        </p:nvSpPr>
        <p:spPr>
          <a:xfrm>
            <a:off x="9239272" y="6492899"/>
            <a:ext cx="2844800" cy="365125"/>
          </a:xfrm>
        </p:spPr>
        <p:txBody>
          <a:bodyPr/>
          <a:lstStyle/>
          <a:p>
            <a:fld id="{A23DB813-0433-49D4-A189-A3833368A774}" type="slidenum">
              <a:rPr lang="zh-CN" altLang="en-US" smtClean="0"/>
              <a:t>4</a:t>
            </a:fld>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custDataLst>
              <p:tags r:id="rId1"/>
            </p:custDataLst>
          </p:nvPr>
        </p:nvSpPr>
        <p:spPr>
          <a:xfrm>
            <a:off x="2142490" y="260985"/>
            <a:ext cx="8154670" cy="521970"/>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 </a:t>
            </a:r>
          </a:p>
        </p:txBody>
      </p:sp>
      <p:sp>
        <p:nvSpPr>
          <p:cNvPr id="2" name="文本框 1"/>
          <p:cNvSpPr txBox="1"/>
          <p:nvPr>
            <p:custDataLst>
              <p:tags r:id="rId2"/>
            </p:custDataLst>
          </p:nvPr>
        </p:nvSpPr>
        <p:spPr>
          <a:xfrm>
            <a:off x="0" y="312420"/>
            <a:ext cx="12192000" cy="953135"/>
          </a:xfrm>
          <a:prstGeom prst="rect">
            <a:avLst/>
          </a:prstGeom>
          <a:noFill/>
        </p:spPr>
        <p:txBody>
          <a:bodyPr wrap="square" rtlCol="0" anchor="t">
            <a:spAutoFit/>
          </a:bodyPr>
          <a:lstStyle/>
          <a:p>
            <a:pPr algn="ctr">
              <a:buClrTx/>
              <a:buSzTx/>
              <a:buFontTx/>
            </a:pPr>
            <a:r>
              <a:rPr lang="en-GB" sz="2800" b="1" dirty="0">
                <a:latin typeface="Arial" panose="020B0604020202020204" pitchFamily="34" charset="0"/>
                <a:cs typeface="Arial" panose="020B0604020202020204" pitchFamily="34" charset="0"/>
                <a:sym typeface="+mn-ea"/>
              </a:rPr>
              <a:t>Regularised regression avoids the over-fitting issue due to correlation among explanatory variables</a:t>
            </a:r>
          </a:p>
        </p:txBody>
      </p:sp>
      <p:sp>
        <p:nvSpPr>
          <p:cNvPr id="5" name="文本框 4"/>
          <p:cNvSpPr txBox="1"/>
          <p:nvPr/>
        </p:nvSpPr>
        <p:spPr>
          <a:xfrm>
            <a:off x="0" y="1454150"/>
            <a:ext cx="6211570" cy="368300"/>
          </a:xfrm>
          <a:prstGeom prst="rect">
            <a:avLst/>
          </a:prstGeom>
          <a:noFill/>
        </p:spPr>
        <p:txBody>
          <a:bodyPr wrap="square" rtlCol="0" anchor="t">
            <a:spAutoFit/>
          </a:bodyPr>
          <a:lstStyle/>
          <a:p>
            <a:pPr marL="285750" indent="-285750">
              <a:buFont typeface="Arial" panose="020B0604020202020204" pitchFamily="34" charset="0"/>
              <a:buChar char="•"/>
            </a:pPr>
            <a:r>
              <a:rPr lang="en-US" altLang="zh-CN" b="1">
                <a:highlight>
                  <a:srgbClr val="FF0000"/>
                </a:highlight>
                <a:latin typeface="Arial" panose="020B0604020202020204" pitchFamily="34" charset="0"/>
                <a:cs typeface="Arial" panose="020B0604020202020204" pitchFamily="34" charset="0"/>
              </a:rPr>
              <a:t>OLS </a:t>
            </a:r>
            <a:r>
              <a:rPr lang="zh-CN" altLang="en-US" b="1">
                <a:highlight>
                  <a:srgbClr val="FF0000"/>
                </a:highlight>
                <a:latin typeface="Arial" panose="020B0604020202020204" pitchFamily="34" charset="0"/>
                <a:cs typeface="Arial" panose="020B0604020202020204" pitchFamily="34" charset="0"/>
              </a:rPr>
              <a:t>regression</a:t>
            </a:r>
            <a:r>
              <a:rPr lang="en-US" altLang="zh-CN">
                <a:latin typeface="Arial" panose="020B0604020202020204" pitchFamily="34" charset="0"/>
                <a:cs typeface="Arial" panose="020B0604020202020204" pitchFamily="34" charset="0"/>
              </a:rPr>
              <a:t>: </a:t>
            </a:r>
            <a:r>
              <a:rPr lang="zh-CN" altLang="en-US">
                <a:latin typeface="Arial" panose="020B0604020202020204" pitchFamily="34" charset="0"/>
                <a:cs typeface="Arial" panose="020B0604020202020204" pitchFamily="34" charset="0"/>
              </a:rPr>
              <a:t>minimum residuals but </a:t>
            </a:r>
            <a:r>
              <a:rPr lang="zh-CN" altLang="en-US" b="1">
                <a:latin typeface="Arial" panose="020B0604020202020204" pitchFamily="34" charset="0"/>
                <a:cs typeface="Arial" panose="020B0604020202020204" pitchFamily="34" charset="0"/>
              </a:rPr>
              <a:t>high variance</a:t>
            </a:r>
            <a:r>
              <a:rPr lang="zh-CN" altLang="en-US">
                <a:latin typeface="Arial" panose="020B0604020202020204" pitchFamily="34" charset="0"/>
                <a:cs typeface="Arial" panose="020B0604020202020204" pitchFamily="34" charset="0"/>
              </a:rPr>
              <a:t> </a:t>
            </a:r>
          </a:p>
        </p:txBody>
      </p:sp>
      <p:pic>
        <p:nvPicPr>
          <p:cNvPr id="100" name="图片 99"/>
          <p:cNvPicPr/>
          <p:nvPr>
            <p:custDataLst>
              <p:tags r:id="rId3"/>
            </p:custDataLst>
          </p:nvPr>
        </p:nvPicPr>
        <p:blipFill>
          <a:blip r:embed="rId12"/>
          <a:stretch>
            <a:fillRect/>
          </a:stretch>
        </p:blipFill>
        <p:spPr>
          <a:xfrm>
            <a:off x="1287145" y="1901190"/>
            <a:ext cx="3991610" cy="857250"/>
          </a:xfrm>
          <a:prstGeom prst="rect">
            <a:avLst/>
          </a:prstGeom>
          <a:noFill/>
          <a:ln w="9525">
            <a:noFill/>
          </a:ln>
        </p:spPr>
      </p:pic>
      <p:pic>
        <p:nvPicPr>
          <p:cNvPr id="101" name="图片 100"/>
          <p:cNvPicPr/>
          <p:nvPr>
            <p:custDataLst>
              <p:tags r:id="rId4"/>
            </p:custDataLst>
          </p:nvPr>
        </p:nvPicPr>
        <p:blipFill>
          <a:blip r:embed="rId13"/>
          <a:stretch>
            <a:fillRect/>
          </a:stretch>
        </p:blipFill>
        <p:spPr>
          <a:xfrm>
            <a:off x="7244715" y="1838325"/>
            <a:ext cx="3319145" cy="964565"/>
          </a:xfrm>
          <a:prstGeom prst="rect">
            <a:avLst/>
          </a:prstGeom>
          <a:noFill/>
          <a:ln w="9525">
            <a:noFill/>
          </a:ln>
        </p:spPr>
      </p:pic>
      <p:sp>
        <p:nvSpPr>
          <p:cNvPr id="6" name="文本框 5"/>
          <p:cNvSpPr txBox="1"/>
          <p:nvPr/>
        </p:nvSpPr>
        <p:spPr>
          <a:xfrm>
            <a:off x="6243320" y="1454150"/>
            <a:ext cx="6096000" cy="368300"/>
          </a:xfrm>
          <a:prstGeom prst="rect">
            <a:avLst/>
          </a:prstGeom>
          <a:noFill/>
        </p:spPr>
        <p:txBody>
          <a:bodyPr wrap="square" rtlCol="0" anchor="t">
            <a:spAutoFit/>
          </a:bodyPr>
          <a:lstStyle/>
          <a:p>
            <a:pPr marL="285750" indent="-285750">
              <a:buFont typeface="Arial" panose="020B0604020202020204" pitchFamily="34" charset="0"/>
              <a:buChar char="•"/>
            </a:pPr>
            <a:r>
              <a:rPr lang="zh-CN" altLang="en-US" b="1">
                <a:highlight>
                  <a:srgbClr val="00FF00"/>
                </a:highlight>
                <a:latin typeface="Arial" panose="020B0604020202020204" pitchFamily="34" charset="0"/>
                <a:cs typeface="Arial" panose="020B0604020202020204" pitchFamily="34" charset="0"/>
              </a:rPr>
              <a:t>Ridge regression</a:t>
            </a:r>
            <a:r>
              <a:rPr lang="zh-CN" altLang="en-US">
                <a:latin typeface="Arial" panose="020B0604020202020204" pitchFamily="34" charset="0"/>
                <a:cs typeface="Arial" panose="020B0604020202020204" pitchFamily="34" charset="0"/>
              </a:rPr>
              <a:t>: </a:t>
            </a:r>
            <a:r>
              <a:rPr lang="en-US" altLang="zh-CN">
                <a:latin typeface="Arial" panose="020B0604020202020204" pitchFamily="34" charset="0"/>
                <a:cs typeface="Arial" panose="020B0604020202020204" pitchFamily="34" charset="0"/>
              </a:rPr>
              <a:t> </a:t>
            </a:r>
            <a:r>
              <a:rPr lang="zh-CN" altLang="en-US">
                <a:latin typeface="Arial" panose="020B0604020202020204" pitchFamily="34" charset="0"/>
                <a:cs typeface="Arial" panose="020B0604020202020204" pitchFamily="34" charset="0"/>
                <a:sym typeface="+mn-ea"/>
              </a:rPr>
              <a:t>minimum residuals</a:t>
            </a:r>
            <a:r>
              <a:rPr lang="en-US" altLang="zh-CN">
                <a:latin typeface="Arial" panose="020B0604020202020204" pitchFamily="34" charset="0"/>
                <a:cs typeface="Arial" panose="020B0604020202020204" pitchFamily="34" charset="0"/>
                <a:sym typeface="+mn-ea"/>
              </a:rPr>
              <a:t> +</a:t>
            </a:r>
            <a:r>
              <a:rPr lang="en-US" altLang="zh-CN">
                <a:latin typeface="Arial" panose="020B0604020202020204" pitchFamily="34" charset="0"/>
                <a:cs typeface="Arial" panose="020B0604020202020204" pitchFamily="34" charset="0"/>
              </a:rPr>
              <a:t> </a:t>
            </a:r>
            <a:r>
              <a:rPr lang="en-US" altLang="zh-CN" b="1">
                <a:latin typeface="Arial" panose="020B0604020202020204" pitchFamily="34" charset="0"/>
                <a:cs typeface="Arial" panose="020B0604020202020204" pitchFamily="34" charset="0"/>
              </a:rPr>
              <a:t>L2 penalty</a:t>
            </a:r>
          </a:p>
        </p:txBody>
      </p:sp>
      <p:sp>
        <p:nvSpPr>
          <p:cNvPr id="7" name="文本框 6"/>
          <p:cNvSpPr txBox="1"/>
          <p:nvPr/>
        </p:nvSpPr>
        <p:spPr>
          <a:xfrm>
            <a:off x="95250" y="4901565"/>
            <a:ext cx="11938000" cy="645160"/>
          </a:xfrm>
          <a:prstGeom prst="rect">
            <a:avLst/>
          </a:prstGeom>
          <a:ln>
            <a:solidFill>
              <a:schemeClr val="accent2"/>
            </a:solidFill>
          </a:ln>
        </p:spPr>
        <p:style>
          <a:lnRef idx="2">
            <a:schemeClr val="accent6"/>
          </a:lnRef>
          <a:fillRef idx="1">
            <a:schemeClr val="lt1"/>
          </a:fillRef>
          <a:effectRef idx="0">
            <a:schemeClr val="accent6"/>
          </a:effectRef>
          <a:fontRef idx="minor">
            <a:schemeClr val="dk1"/>
          </a:fontRef>
        </p:style>
        <p:txBody>
          <a:bodyPr wrap="square" rtlCol="0" anchor="t">
            <a:spAutoFit/>
          </a:bodyPr>
          <a:lstStyle/>
          <a:p>
            <a:pPr marL="285750" indent="-285750">
              <a:buFont typeface="Wingdings" panose="05000000000000000000" charset="0"/>
              <a:buChar char="Ø"/>
            </a:pPr>
            <a:r>
              <a:rPr lang="zh-CN" altLang="en-US" b="1">
                <a:solidFill>
                  <a:schemeClr val="tx1"/>
                </a:solidFill>
                <a:sym typeface="+mn-ea"/>
              </a:rPr>
              <a:t>OLS </a:t>
            </a:r>
            <a:r>
              <a:rPr lang="zh-CN" altLang="en-US" b="1">
                <a:sym typeface="+mn-ea"/>
              </a:rPr>
              <a:t>regression</a:t>
            </a:r>
            <a:r>
              <a:rPr lang="en-US" altLang="zh-CN" b="1">
                <a:sym typeface="+mn-ea"/>
              </a:rPr>
              <a:t> </a:t>
            </a:r>
            <a:r>
              <a:rPr lang="zh-CN" altLang="en-US">
                <a:solidFill>
                  <a:schemeClr val="tx1"/>
                </a:solidFill>
                <a:sym typeface="+mn-ea"/>
              </a:rPr>
              <a:t>with unbiased estimators performs well only when all key assumptions are satisfied, e.g. linear relationship,  no or little multi-collinearity among the explanatory variables</a:t>
            </a:r>
            <a:r>
              <a:rPr lang="en-US" altLang="zh-CN">
                <a:solidFill>
                  <a:schemeClr val="tx1"/>
                </a:solidFill>
                <a:sym typeface="+mn-ea"/>
              </a:rPr>
              <a:t> </a:t>
            </a:r>
            <a:r>
              <a:rPr lang="zh-CN" altLang="en-US">
                <a:solidFill>
                  <a:schemeClr val="tx1"/>
                </a:solidFill>
                <a:sym typeface="+mn-ea"/>
              </a:rPr>
              <a:t>.</a:t>
            </a:r>
            <a:r>
              <a:rPr lang="en-US" altLang="zh-CN">
                <a:solidFill>
                  <a:schemeClr val="tx1"/>
                </a:solidFill>
                <a:sym typeface="+mn-ea"/>
              </a:rPr>
              <a:t>..</a:t>
            </a:r>
          </a:p>
        </p:txBody>
      </p:sp>
      <p:sp>
        <p:nvSpPr>
          <p:cNvPr id="8" name="文本框 7"/>
          <p:cNvSpPr txBox="1"/>
          <p:nvPr/>
        </p:nvSpPr>
        <p:spPr>
          <a:xfrm>
            <a:off x="95250" y="5530850"/>
            <a:ext cx="11938000" cy="857885"/>
          </a:xfrm>
          <a:prstGeom prst="rect">
            <a:avLst/>
          </a:prstGeom>
          <a:noFill/>
        </p:spPr>
        <p:txBody>
          <a:bodyPr wrap="square" rtlCol="0" anchor="t">
            <a:noAutofit/>
          </a:bodyPr>
          <a:lstStyle/>
          <a:p>
            <a:pPr marL="285750" indent="-285750">
              <a:buFont typeface="Wingdings" panose="05000000000000000000" charset="0"/>
              <a:buChar char="Ø"/>
            </a:pPr>
            <a:r>
              <a:rPr lang="zh-CN" altLang="en-US" b="1">
                <a:sym typeface="+mn-ea"/>
              </a:rPr>
              <a:t>Most atmospheric processes are correlated</a:t>
            </a:r>
            <a:r>
              <a:rPr lang="zh-CN" altLang="en-US">
                <a:sym typeface="+mn-ea"/>
              </a:rPr>
              <a:t>. Hence if we use different combinations of data points, regression coefficients will not be unbiased</a:t>
            </a:r>
            <a:r>
              <a:rPr lang="en-US" altLang="zh-CN">
                <a:sym typeface="+mn-ea"/>
              </a:rPr>
              <a:t>.</a:t>
            </a:r>
          </a:p>
        </p:txBody>
      </p:sp>
      <p:sp>
        <p:nvSpPr>
          <p:cNvPr id="10" name="文本框 9"/>
          <p:cNvSpPr txBox="1"/>
          <p:nvPr/>
        </p:nvSpPr>
        <p:spPr>
          <a:xfrm>
            <a:off x="95250" y="6159500"/>
            <a:ext cx="11937365" cy="645160"/>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nchor="t">
            <a:spAutoFit/>
          </a:bodyPr>
          <a:lstStyle/>
          <a:p>
            <a:pPr marL="285750" indent="-285750">
              <a:buFont typeface="Wingdings" panose="05000000000000000000" charset="0"/>
              <a:buChar char="Ø"/>
            </a:pPr>
            <a:r>
              <a:rPr lang="zh-CN" altLang="en-US" b="1">
                <a:solidFill>
                  <a:schemeClr val="tx1"/>
                </a:solidFill>
                <a:sym typeface="+mn-ea"/>
              </a:rPr>
              <a:t>Ridge regression</a:t>
            </a:r>
            <a:r>
              <a:rPr lang="zh-CN" altLang="en-US">
                <a:solidFill>
                  <a:schemeClr val="tx1"/>
                </a:solidFill>
                <a:sym typeface="+mn-ea"/>
              </a:rPr>
              <a:t> gives a penalty</a:t>
            </a:r>
            <a:r>
              <a:rPr lang="en-US" altLang="zh-CN">
                <a:solidFill>
                  <a:schemeClr val="tx1"/>
                </a:solidFill>
                <a:sym typeface="+mn-ea"/>
              </a:rPr>
              <a:t> (L2)</a:t>
            </a:r>
            <a:r>
              <a:rPr lang="zh-CN" altLang="en-US">
                <a:solidFill>
                  <a:schemeClr val="tx1"/>
                </a:solidFill>
                <a:sym typeface="+mn-ea"/>
              </a:rPr>
              <a:t> to constrain the magnitudes and fluctuations of the coefficient estimates</a:t>
            </a:r>
            <a:r>
              <a:rPr lang="en-US" altLang="zh-CN">
                <a:solidFill>
                  <a:schemeClr val="tx1"/>
                </a:solidFill>
                <a:sym typeface="+mn-ea"/>
              </a:rPr>
              <a:t> and</a:t>
            </a:r>
            <a:r>
              <a:rPr lang="zh-CN" altLang="en-US">
                <a:solidFill>
                  <a:schemeClr val="tx1"/>
                </a:solidFill>
                <a:sym typeface="+mn-ea"/>
              </a:rPr>
              <a:t> reduce the variance of the model at the expense of no longer being unbiased</a:t>
            </a:r>
            <a:r>
              <a:rPr lang="en-US" altLang="zh-CN">
                <a:solidFill>
                  <a:schemeClr val="tx1"/>
                </a:solidFill>
                <a:sym typeface="+mn-ea"/>
              </a:rPr>
              <a:t>.</a:t>
            </a:r>
          </a:p>
        </p:txBody>
      </p:sp>
      <p:grpSp>
        <p:nvGrpSpPr>
          <p:cNvPr id="14" name="组合 13"/>
          <p:cNvGrpSpPr/>
          <p:nvPr/>
        </p:nvGrpSpPr>
        <p:grpSpPr>
          <a:xfrm>
            <a:off x="775970" y="2895600"/>
            <a:ext cx="10440035" cy="1931670"/>
            <a:chOff x="568" y="6595"/>
            <a:chExt cx="17782" cy="4294"/>
          </a:xfrm>
        </p:grpSpPr>
        <p:pic>
          <p:nvPicPr>
            <p:cNvPr id="11" name="图片 10"/>
            <p:cNvPicPr>
              <a:picLocks noChangeAspect="1"/>
            </p:cNvPicPr>
            <p:nvPr>
              <p:custDataLst>
                <p:tags r:id="rId7"/>
              </p:custDataLst>
            </p:nvPr>
          </p:nvPicPr>
          <p:blipFill>
            <a:blip r:embed="rId14"/>
            <a:stretch>
              <a:fillRect/>
            </a:stretch>
          </p:blipFill>
          <p:spPr>
            <a:xfrm>
              <a:off x="568" y="6659"/>
              <a:ext cx="5865" cy="3960"/>
            </a:xfrm>
            <a:prstGeom prst="rect">
              <a:avLst/>
            </a:prstGeom>
          </p:spPr>
        </p:pic>
        <p:pic>
          <p:nvPicPr>
            <p:cNvPr id="12" name="图片 11"/>
            <p:cNvPicPr>
              <a:picLocks noChangeAspect="1"/>
            </p:cNvPicPr>
            <p:nvPr>
              <p:custDataLst>
                <p:tags r:id="rId8"/>
              </p:custDataLst>
            </p:nvPr>
          </p:nvPicPr>
          <p:blipFill>
            <a:blip r:embed="rId15"/>
            <a:stretch>
              <a:fillRect/>
            </a:stretch>
          </p:blipFill>
          <p:spPr>
            <a:xfrm>
              <a:off x="6641" y="6659"/>
              <a:ext cx="5730" cy="4230"/>
            </a:xfrm>
            <a:prstGeom prst="rect">
              <a:avLst/>
            </a:prstGeom>
          </p:spPr>
        </p:pic>
        <p:pic>
          <p:nvPicPr>
            <p:cNvPr id="13" name="图片 12"/>
            <p:cNvPicPr>
              <a:picLocks noChangeAspect="1"/>
            </p:cNvPicPr>
            <p:nvPr>
              <p:custDataLst>
                <p:tags r:id="rId9"/>
              </p:custDataLst>
            </p:nvPr>
          </p:nvPicPr>
          <p:blipFill>
            <a:blip r:embed="rId16"/>
            <a:stretch>
              <a:fillRect/>
            </a:stretch>
          </p:blipFill>
          <p:spPr>
            <a:xfrm>
              <a:off x="12590" y="6595"/>
              <a:ext cx="5760" cy="4230"/>
            </a:xfrm>
            <a:prstGeom prst="rect">
              <a:avLst/>
            </a:prstGeom>
          </p:spPr>
        </p:pic>
      </p:grpSp>
      <p:cxnSp>
        <p:nvCxnSpPr>
          <p:cNvPr id="15" name="直接箭头连接符 14"/>
          <p:cNvCxnSpPr/>
          <p:nvPr/>
        </p:nvCxnSpPr>
        <p:spPr>
          <a:xfrm flipH="1">
            <a:off x="5472430" y="2620645"/>
            <a:ext cx="3890645" cy="7581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custDataLst>
              <p:tags r:id="rId5"/>
            </p:custDataLst>
          </p:nvPr>
        </p:nvCxnSpPr>
        <p:spPr>
          <a:xfrm flipH="1">
            <a:off x="8902700" y="2637155"/>
            <a:ext cx="511175" cy="5937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2" name="文本框 101"/>
          <p:cNvSpPr txBox="1"/>
          <p:nvPr/>
        </p:nvSpPr>
        <p:spPr>
          <a:xfrm rot="20940000">
            <a:off x="7466330" y="2420302"/>
            <a:ext cx="5080000" cy="368300"/>
          </a:xfrm>
          <a:prstGeom prst="rect">
            <a:avLst/>
          </a:prstGeom>
          <a:noFill/>
          <a:ln w="9525">
            <a:noFill/>
          </a:ln>
        </p:spPr>
        <p:txBody>
          <a:bodyPr>
            <a:spAutoFit/>
          </a:bodyPr>
          <a:lstStyle/>
          <a:p>
            <a:pPr indent="0"/>
            <a:r>
              <a:rPr lang="en-US" b="0">
                <a:solidFill>
                  <a:srgbClr val="FF0000"/>
                </a:solidFill>
                <a:latin typeface="Times New Roman" panose="02020603050405020304" pitchFamily="18" charset="0"/>
                <a:ea typeface="宋体" panose="02010600030101010101" pitchFamily="2" charset="-122"/>
              </a:rPr>
              <a:t>optimal alpha </a:t>
            </a:r>
            <a:endParaRPr lang="en-US" altLang="en-US" b="0">
              <a:solidFill>
                <a:srgbClr val="FF0000"/>
              </a:solidFill>
              <a:latin typeface="Times New Roman" panose="02020603050405020304" pitchFamily="18" charset="0"/>
              <a:ea typeface="宋体" panose="02010600030101010101" pitchFamily="2" charset="-122"/>
            </a:endParaRPr>
          </a:p>
        </p:txBody>
      </p:sp>
      <p:sp>
        <p:nvSpPr>
          <p:cNvPr id="21" name="灯片编号占位符 7"/>
          <p:cNvSpPr>
            <a:spLocks noGrp="1"/>
          </p:cNvSpPr>
          <p:nvPr>
            <p:ph type="sldNum" sz="quarter" idx="12"/>
            <p:custDataLst>
              <p:tags r:id="rId6"/>
            </p:custDataLst>
          </p:nvPr>
        </p:nvSpPr>
        <p:spPr>
          <a:xfrm>
            <a:off x="9239272" y="6492899"/>
            <a:ext cx="2844800" cy="365125"/>
          </a:xfrm>
        </p:spPr>
        <p:txBody>
          <a:bodyPr/>
          <a:lstStyle/>
          <a:p>
            <a:fld id="{A23DB813-0433-49D4-A189-A3833368A774}" type="slidenum">
              <a:rPr lang="zh-CN" altLang="en-US" smtClean="0"/>
              <a:t>5</a:t>
            </a:fld>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 y="-246220"/>
            <a:ext cx="246286" cy="492443"/>
          </a:xfrm>
          <a:prstGeom prst="rect">
            <a:avLst/>
          </a:prstGeom>
          <a:noFill/>
          <a:ln w="9525">
            <a:noFill/>
            <a:miter lim="800000"/>
          </a:ln>
          <a:effectLst/>
        </p:spPr>
        <p:txBody>
          <a:bodyPr vert="horz" wrap="none" lIns="121920" tIns="60960" rIns="121920" bIns="60960" numCol="1" anchor="ctr" anchorCtr="0" compatLnSpc="1">
            <a:spAutoFit/>
          </a:bodyPr>
          <a:lstStyle/>
          <a:p>
            <a:endParaRPr lang="zh-CN" altLang="en-US" sz="2400"/>
          </a:p>
        </p:txBody>
      </p:sp>
      <p:sp>
        <p:nvSpPr>
          <p:cNvPr id="5124" name="Rectangle 4"/>
          <p:cNvSpPr>
            <a:spLocks noChangeArrowheads="1"/>
          </p:cNvSpPr>
          <p:nvPr/>
        </p:nvSpPr>
        <p:spPr bwMode="auto">
          <a:xfrm>
            <a:off x="1" y="58580"/>
            <a:ext cx="246286" cy="492443"/>
          </a:xfrm>
          <a:prstGeom prst="rect">
            <a:avLst/>
          </a:prstGeom>
          <a:noFill/>
          <a:ln w="9525">
            <a:noFill/>
            <a:miter lim="800000"/>
          </a:ln>
          <a:effectLst/>
        </p:spPr>
        <p:txBody>
          <a:bodyPr vert="horz" wrap="none" lIns="121920" tIns="60960" rIns="121920" bIns="60960" numCol="1" anchor="ctr" anchorCtr="0" compatLnSpc="1">
            <a:spAutoFit/>
          </a:bodyPr>
          <a:lstStyle/>
          <a:p>
            <a:endParaRPr lang="zh-CN" altLang="en-US" sz="2400"/>
          </a:p>
        </p:txBody>
      </p:sp>
      <p:sp>
        <p:nvSpPr>
          <p:cNvPr id="5125" name="Rectangle 5"/>
          <p:cNvSpPr>
            <a:spLocks noChangeArrowheads="1"/>
          </p:cNvSpPr>
          <p:nvPr/>
        </p:nvSpPr>
        <p:spPr bwMode="auto">
          <a:xfrm>
            <a:off x="1" y="1112680"/>
            <a:ext cx="246286" cy="492443"/>
          </a:xfrm>
          <a:prstGeom prst="rect">
            <a:avLst/>
          </a:prstGeom>
          <a:noFill/>
          <a:ln w="9525">
            <a:noFill/>
            <a:miter lim="800000"/>
          </a:ln>
          <a:effectLst/>
        </p:spPr>
        <p:txBody>
          <a:bodyPr vert="horz" wrap="none" lIns="121920" tIns="60960" rIns="121920" bIns="60960" numCol="1" anchor="ctr" anchorCtr="0" compatLnSpc="1">
            <a:spAutoFit/>
          </a:bodyPr>
          <a:lstStyle/>
          <a:p>
            <a:pPr defTabSz="1219200" fontAlgn="base">
              <a:spcBef>
                <a:spcPct val="0"/>
              </a:spcBef>
              <a:spcAft>
                <a:spcPct val="0"/>
              </a:spcAft>
            </a:pPr>
            <a:endParaRPr lang="zh-CN" altLang="zh-CN" sz="2400">
              <a:latin typeface="Arial" panose="020B0604020202020204" pitchFamily="34" charset="0"/>
              <a:ea typeface="宋体" panose="02010600030101010101" pitchFamily="2" charset="-122"/>
              <a:cs typeface="宋体" panose="02010600030101010101" pitchFamily="2" charset="-122"/>
            </a:endParaRPr>
          </a:p>
        </p:txBody>
      </p:sp>
      <p:sp>
        <p:nvSpPr>
          <p:cNvPr id="5127" name="Rectangle 7"/>
          <p:cNvSpPr>
            <a:spLocks noChangeArrowheads="1"/>
          </p:cNvSpPr>
          <p:nvPr/>
        </p:nvSpPr>
        <p:spPr bwMode="auto">
          <a:xfrm>
            <a:off x="1" y="58580"/>
            <a:ext cx="246286" cy="492443"/>
          </a:xfrm>
          <a:prstGeom prst="rect">
            <a:avLst/>
          </a:prstGeom>
          <a:noFill/>
          <a:ln w="9525">
            <a:noFill/>
            <a:miter lim="800000"/>
          </a:ln>
          <a:effectLst/>
        </p:spPr>
        <p:txBody>
          <a:bodyPr vert="horz" wrap="none" lIns="121920" tIns="60960" rIns="121920" bIns="60960" numCol="1" anchor="ctr" anchorCtr="0" compatLnSpc="1">
            <a:spAutoFit/>
          </a:bodyPr>
          <a:lstStyle/>
          <a:p>
            <a:endParaRPr lang="zh-CN" altLang="en-US" sz="2400"/>
          </a:p>
        </p:txBody>
      </p:sp>
      <p:sp>
        <p:nvSpPr>
          <p:cNvPr id="9" name="Title 1"/>
          <p:cNvSpPr txBox="1"/>
          <p:nvPr/>
        </p:nvSpPr>
        <p:spPr>
          <a:xfrm>
            <a:off x="0" y="-95274"/>
            <a:ext cx="12192000" cy="1325563"/>
          </a:xfrm>
          <a:prstGeom prst="rect">
            <a:avLst/>
          </a:prstGeom>
        </p:spPr>
        <p:txBody>
          <a:bodyPr vert="horz" lIns="121920" tIns="60960" rIns="121920" bIns="60960" rtlCol="0" anchor="ctr">
            <a:normAutofit/>
          </a:bodyPr>
          <a:lstStyle/>
          <a:p>
            <a:pPr algn="ctr" defTabSz="1219200">
              <a:spcBef>
                <a:spcPct val="0"/>
              </a:spcBef>
              <a:defRPr/>
            </a:pPr>
            <a:r>
              <a:rPr lang="en-US" altLang="en-GB" sz="4000" dirty="0">
                <a:latin typeface="Arial" panose="020B0604020202020204" pitchFamily="34" charset="0"/>
                <a:ea typeface="+mj-ea"/>
                <a:cs typeface="Arial" panose="020B0604020202020204" pitchFamily="34" charset="0"/>
              </a:rPr>
              <a:t>Data and </a:t>
            </a:r>
            <a:r>
              <a:rPr lang="en-GB" sz="4000" dirty="0">
                <a:latin typeface="Arial" panose="020B0604020202020204" pitchFamily="34" charset="0"/>
                <a:ea typeface="+mj-ea"/>
                <a:cs typeface="Arial" panose="020B0604020202020204" pitchFamily="34" charset="0"/>
              </a:rPr>
              <a:t>Methodology </a:t>
            </a:r>
          </a:p>
        </p:txBody>
      </p:sp>
      <p:sp>
        <p:nvSpPr>
          <p:cNvPr id="23" name="灯片编号占位符 7"/>
          <p:cNvSpPr>
            <a:spLocks noGrp="1"/>
          </p:cNvSpPr>
          <p:nvPr>
            <p:ph type="sldNum" sz="quarter" idx="12"/>
          </p:nvPr>
        </p:nvSpPr>
        <p:spPr>
          <a:xfrm>
            <a:off x="9239272" y="6492899"/>
            <a:ext cx="2844800" cy="365125"/>
          </a:xfrm>
        </p:spPr>
        <p:txBody>
          <a:bodyPr/>
          <a:lstStyle/>
          <a:p>
            <a:fld id="{A23DB813-0433-49D4-A189-A3833368A774}" type="slidenum">
              <a:rPr lang="zh-CN" altLang="en-US" smtClean="0"/>
              <a:t>6</a:t>
            </a:fld>
            <a:endParaRPr lang="zh-CN" altLang="en-US" dirty="0"/>
          </a:p>
        </p:txBody>
      </p:sp>
      <p:sp>
        <p:nvSpPr>
          <p:cNvPr id="3" name="内容占位符 2"/>
          <p:cNvSpPr>
            <a:spLocks noGrp="1"/>
          </p:cNvSpPr>
          <p:nvPr>
            <p:ph idx="1"/>
            <p:custDataLst>
              <p:tags r:id="rId1"/>
            </p:custDataLst>
          </p:nvPr>
        </p:nvSpPr>
        <p:spPr>
          <a:xfrm>
            <a:off x="358140" y="1017270"/>
            <a:ext cx="11893550" cy="5808980"/>
          </a:xfrm>
        </p:spPr>
        <p:txBody>
          <a:bodyPr>
            <a:noAutofit/>
          </a:bodyPr>
          <a:lstStyle/>
          <a:p>
            <a:pPr lvl="0"/>
            <a:r>
              <a:rPr lang="en-US" altLang="en-US" sz="2000" b="1" u="sng" dirty="0">
                <a:solidFill>
                  <a:srgbClr val="00B050"/>
                </a:solidFill>
                <a:latin typeface="Arial" panose="020B0604020202020204" pitchFamily="34" charset="0"/>
                <a:ea typeface="Calibri" panose="020F0502020204030204" pitchFamily="34" charset="0"/>
                <a:cs typeface="Arial" panose="020B0604020202020204" pitchFamily="34" charset="0"/>
                <a:sym typeface="+mn-ea"/>
              </a:rPr>
              <a:t>SWOOSH</a:t>
            </a:r>
            <a:r>
              <a:rPr lang="en-US" altLang="en-US" sz="2000" b="1" u="sng" dirty="0">
                <a:solidFill>
                  <a:srgbClr val="007A37"/>
                </a:solidFill>
                <a:latin typeface="Arial" panose="020B0604020202020204" pitchFamily="34" charset="0"/>
                <a:ea typeface="Calibri" panose="020F0502020204030204" pitchFamily="34" charset="0"/>
                <a:cs typeface="Arial" panose="020B0604020202020204" pitchFamily="34" charset="0"/>
                <a:sym typeface="+mn-ea"/>
              </a:rPr>
              <a:t>: </a:t>
            </a:r>
            <a:r>
              <a:rPr lang="en-GB" altLang="en-US" sz="2000" u="sng" dirty="0">
                <a:latin typeface="Arial" panose="020B0604020202020204" pitchFamily="34" charset="0"/>
                <a:ea typeface="Calibri" panose="020F0502020204030204" pitchFamily="34" charset="0"/>
                <a:cs typeface="Arial" panose="020B0604020202020204" pitchFamily="34" charset="0"/>
              </a:rPr>
              <a:t>Stratospheric Water and </a:t>
            </a:r>
            <a:r>
              <a:rPr lang="en-GB" altLang="en-US" sz="2000" u="sng" dirty="0" err="1">
                <a:latin typeface="Arial" panose="020B0604020202020204" pitchFamily="34" charset="0"/>
                <a:ea typeface="Calibri" panose="020F0502020204030204" pitchFamily="34" charset="0"/>
                <a:cs typeface="Arial" panose="020B0604020202020204" pitchFamily="34" charset="0"/>
              </a:rPr>
              <a:t>OzOne</a:t>
            </a:r>
            <a:r>
              <a:rPr lang="en-GB" altLang="en-US" sz="2000" u="sng" dirty="0">
                <a:latin typeface="Arial" panose="020B0604020202020204" pitchFamily="34" charset="0"/>
                <a:ea typeface="Calibri" panose="020F0502020204030204" pitchFamily="34" charset="0"/>
                <a:cs typeface="Arial" panose="020B0604020202020204" pitchFamily="34" charset="0"/>
              </a:rPr>
              <a:t> Satellite Homogenized dataset</a:t>
            </a:r>
          </a:p>
          <a:p>
            <a:pPr lvl="1" algn="l">
              <a:buClrTx/>
              <a:buSzTx/>
            </a:pPr>
            <a:r>
              <a:rPr lang="en-US" altLang="zh-CN" sz="1600" dirty="0">
                <a:latin typeface="Arial" panose="020B0604020202020204" pitchFamily="34" charset="0"/>
                <a:cs typeface="Arial" panose="020B0604020202020204" pitchFamily="34" charset="0"/>
              </a:rPr>
              <a:t>Monthly mean zonal-mean data  from 1984 to present (v2.7) </a:t>
            </a:r>
          </a:p>
          <a:p>
            <a:pPr lvl="1" algn="l">
              <a:buClrTx/>
              <a:buSzTx/>
            </a:pPr>
            <a:r>
              <a:rPr lang="en-US" altLang="zh-CN" sz="1600" dirty="0">
                <a:latin typeface="Arial" panose="020B0604020202020204" pitchFamily="34" charset="0"/>
                <a:cs typeface="Arial" panose="020B0604020202020204" pitchFamily="34" charset="0"/>
              </a:rPr>
              <a:t>at grids of 2.5° from 316 to 1 hPa (31 levels)</a:t>
            </a:r>
          </a:p>
          <a:p>
            <a:pPr lvl="1" algn="l">
              <a:buClrTx/>
              <a:buSzTx/>
            </a:pPr>
            <a:r>
              <a:rPr lang="en-US" altLang="zh-CN" sz="1600" dirty="0">
                <a:latin typeface="Arial" panose="020B0604020202020204" pitchFamily="34" charset="0"/>
                <a:cs typeface="Arial" panose="020B0604020202020204" pitchFamily="34" charset="0"/>
              </a:rPr>
              <a:t>Merged record of Aura MLS, UARS MLS, UARS HALOE, SAGE II and SAGE III</a:t>
            </a:r>
            <a:endParaRPr lang="en-GB" sz="1400" dirty="0">
              <a:latin typeface="Arial" panose="020B0604020202020204" pitchFamily="34" charset="0"/>
              <a:cs typeface="Arial" panose="020B0604020202020204" pitchFamily="34" charset="0"/>
            </a:endParaRPr>
          </a:p>
          <a:p>
            <a:pPr lvl="0"/>
            <a:r>
              <a:rPr lang="en-GB" altLang="zh-CN" sz="2000" b="1" u="sng" dirty="0">
                <a:solidFill>
                  <a:schemeClr val="tx1"/>
                </a:solidFill>
                <a:latin typeface="Arial" panose="020B0604020202020204" pitchFamily="34" charset="0"/>
                <a:cs typeface="Arial" panose="020B0604020202020204" pitchFamily="34" charset="0"/>
              </a:rPr>
              <a:t>TOMCAT/SLIMCAT</a:t>
            </a:r>
            <a:r>
              <a:rPr lang="en-GB" altLang="zh-CN" sz="2000" b="1" u="sng" dirty="0">
                <a:latin typeface="Arial" panose="020B0604020202020204" pitchFamily="34" charset="0"/>
                <a:cs typeface="Arial" panose="020B0604020202020204" pitchFamily="34" charset="0"/>
              </a:rPr>
              <a:t>:</a:t>
            </a:r>
            <a:r>
              <a:rPr lang="en-GB" altLang="zh-CN" sz="2000" u="sng" dirty="0">
                <a:latin typeface="Arial" panose="020B0604020202020204" pitchFamily="34" charset="0"/>
                <a:cs typeface="Arial" panose="020B0604020202020204" pitchFamily="34" charset="0"/>
              </a:rPr>
              <a:t> </a:t>
            </a:r>
            <a:r>
              <a:rPr lang="en-US" altLang="zh-CN" sz="2000" u="sng" dirty="0">
                <a:latin typeface="Arial" panose="020B0604020202020204" pitchFamily="34" charset="0"/>
                <a:ea typeface="Batang" pitchFamily="18" charset="-127"/>
                <a:cs typeface="Arial" panose="020B0604020202020204" pitchFamily="34" charset="0"/>
              </a:rPr>
              <a:t>a </a:t>
            </a:r>
            <a:r>
              <a:rPr lang="en-GB" altLang="zh-CN" sz="2000" u="sng" dirty="0">
                <a:latin typeface="Arial" panose="020B0604020202020204" pitchFamily="34" charset="0"/>
                <a:ea typeface="Batang" pitchFamily="18" charset="-127"/>
                <a:cs typeface="Arial" panose="020B0604020202020204" pitchFamily="34" charset="0"/>
              </a:rPr>
              <a:t>global 3-D </a:t>
            </a:r>
            <a:r>
              <a:rPr lang="en-US" altLang="zh-CN" sz="2000" u="sng" dirty="0">
                <a:latin typeface="Arial" panose="020B0604020202020204" pitchFamily="34" charset="0"/>
                <a:ea typeface="Batang" pitchFamily="18" charset="-127"/>
                <a:cs typeface="Arial" panose="020B0604020202020204" pitchFamily="34" charset="0"/>
              </a:rPr>
              <a:t>Off-line chemical transport model (</a:t>
            </a:r>
            <a:r>
              <a:rPr lang="en-GB" altLang="zh-CN" sz="2000" u="sng" dirty="0">
                <a:latin typeface="Arial" panose="020B0604020202020204" pitchFamily="34" charset="0"/>
                <a:cs typeface="Arial" panose="020B0604020202020204" pitchFamily="34" charset="0"/>
              </a:rPr>
              <a:t>CTM</a:t>
            </a:r>
            <a:r>
              <a:rPr lang="en-US" altLang="zh-CN" sz="2000" u="sng" dirty="0">
                <a:latin typeface="Arial" panose="020B0604020202020204" pitchFamily="34" charset="0"/>
                <a:ea typeface="Batang" pitchFamily="18" charset="-127"/>
                <a:cs typeface="Arial" panose="020B0604020202020204" pitchFamily="34" charset="0"/>
              </a:rPr>
              <a:t>)</a:t>
            </a:r>
            <a:endParaRPr lang="en-US" altLang="zh-CN" sz="1800" dirty="0">
              <a:latin typeface="Arial" panose="020B0604020202020204" pitchFamily="34" charset="0"/>
              <a:cs typeface="Arial" panose="020B0604020202020204" pitchFamily="34" charset="0"/>
              <a:sym typeface="+mn-ea"/>
            </a:endParaRPr>
          </a:p>
          <a:p>
            <a:pPr lvl="1" algn="l">
              <a:spcBef>
                <a:spcPts val="500"/>
              </a:spcBef>
              <a:buClrTx/>
              <a:buSzTx/>
            </a:pPr>
            <a:r>
              <a:rPr lang="en-US" altLang="zh-CN" sz="1800" b="1" dirty="0">
                <a:solidFill>
                  <a:srgbClr val="0070C0"/>
                </a:solidFill>
                <a:latin typeface="Arial" panose="020B0604020202020204" pitchFamily="34" charset="0"/>
                <a:cs typeface="Arial" panose="020B0604020202020204" pitchFamily="34" charset="0"/>
                <a:sym typeface="+mn-ea"/>
              </a:rPr>
              <a:t>A_ERAI</a:t>
            </a:r>
            <a:r>
              <a:rPr lang="en-US" altLang="zh-CN" sz="1800" dirty="0">
                <a:latin typeface="Arial" panose="020B0604020202020204" pitchFamily="34" charset="0"/>
                <a:cs typeface="Arial" panose="020B0604020202020204" pitchFamily="34" charset="0"/>
                <a:sym typeface="+mn-ea"/>
              </a:rPr>
              <a:t>: </a:t>
            </a:r>
            <a:r>
              <a:rPr lang="en-US" altLang="zh-CN" sz="1600" dirty="0">
                <a:latin typeface="Arial" panose="020B0604020202020204" pitchFamily="34" charset="0"/>
                <a:cs typeface="Arial" panose="020B0604020202020204" pitchFamily="34" charset="0"/>
                <a:sym typeface="+mn-ea"/>
              </a:rPr>
              <a:t>simulation forced by ECMWF ERA-Interim (1979 - 2019.08) </a:t>
            </a:r>
            <a:endParaRPr lang="en-US" altLang="zh-CN" sz="1800" dirty="0">
              <a:solidFill>
                <a:schemeClr val="tx1"/>
              </a:solidFill>
              <a:highlight>
                <a:srgbClr val="FF0000"/>
              </a:highlight>
              <a:latin typeface="Arial" panose="020B0604020202020204" pitchFamily="34" charset="0"/>
              <a:cs typeface="Arial" panose="020B0604020202020204" pitchFamily="34" charset="0"/>
              <a:sym typeface="+mn-ea"/>
            </a:endParaRPr>
          </a:p>
          <a:p>
            <a:pPr lvl="1" algn="l">
              <a:spcBef>
                <a:spcPts val="500"/>
              </a:spcBef>
              <a:buClrTx/>
              <a:buSzTx/>
            </a:pPr>
            <a:r>
              <a:rPr lang="en-US" altLang="zh-CN" sz="1800" b="1" dirty="0">
                <a:solidFill>
                  <a:srgbClr val="FF0000"/>
                </a:solidFill>
                <a:latin typeface="Arial" panose="020B0604020202020204" pitchFamily="34" charset="0"/>
                <a:cs typeface="Arial" panose="020B0604020202020204" pitchFamily="34" charset="0"/>
                <a:sym typeface="+mn-ea"/>
              </a:rPr>
              <a:t>B_ERA5</a:t>
            </a:r>
            <a:r>
              <a:rPr lang="en-US" altLang="zh-CN" sz="1800" dirty="0">
                <a:latin typeface="Arial" panose="020B0604020202020204" pitchFamily="34" charset="0"/>
                <a:cs typeface="Arial" panose="020B0604020202020204" pitchFamily="34" charset="0"/>
                <a:sym typeface="+mn-ea"/>
              </a:rPr>
              <a:t>: </a:t>
            </a:r>
            <a:r>
              <a:rPr lang="en-US" altLang="zh-CN" sz="1600" dirty="0">
                <a:latin typeface="Arial" panose="020B0604020202020204" pitchFamily="34" charset="0"/>
                <a:cs typeface="Arial" panose="020B0604020202020204" pitchFamily="34" charset="0"/>
                <a:sym typeface="+mn-ea"/>
              </a:rPr>
              <a:t>simulation forced by ERA5 (1979 - present)</a:t>
            </a:r>
          </a:p>
          <a:p>
            <a:pPr lvl="1" algn="l">
              <a:spcBef>
                <a:spcPts val="500"/>
              </a:spcBef>
              <a:buClrTx/>
              <a:buSzTx/>
            </a:pPr>
            <a:r>
              <a:rPr lang="en-US" altLang="zh-CN" sz="1600" dirty="0">
                <a:latin typeface="Arial" panose="020B0604020202020204" pitchFamily="34" charset="0"/>
                <a:cs typeface="Arial" panose="020B0604020202020204" pitchFamily="34" charset="0"/>
                <a:sym typeface="+mn-ea"/>
              </a:rPr>
              <a:t>2.8°× 2.8°grids (T42), 32 hybrid sigma-pressure levels (surface to ~60km)</a:t>
            </a:r>
            <a:endParaRPr lang="en-US" altLang="zh-CN" sz="1600" dirty="0">
              <a:latin typeface="Arial" panose="020B0604020202020204" pitchFamily="34" charset="0"/>
              <a:cs typeface="Arial" panose="020B0604020202020204" pitchFamily="34" charset="0"/>
            </a:endParaRPr>
          </a:p>
          <a:p>
            <a:pPr lvl="0">
              <a:spcBef>
                <a:spcPts val="600"/>
              </a:spcBef>
            </a:pPr>
            <a:r>
              <a:rPr lang="en-GB" altLang="zh-CN" sz="2000" b="1" u="sng" dirty="0">
                <a:solidFill>
                  <a:srgbClr val="DB1FA4"/>
                </a:solidFill>
                <a:latin typeface="Arial" panose="020B0604020202020204" pitchFamily="34" charset="0"/>
                <a:cs typeface="Arial" panose="020B0604020202020204" pitchFamily="34" charset="0"/>
                <a:sym typeface="+mn-ea"/>
              </a:rPr>
              <a:t>ML-TOMCAT</a:t>
            </a:r>
            <a:r>
              <a:rPr lang="en-GB" altLang="zh-CN" sz="2000" b="1" u="sng" dirty="0">
                <a:solidFill>
                  <a:schemeClr val="tx1"/>
                </a:solidFill>
                <a:latin typeface="Arial" panose="020B0604020202020204" pitchFamily="34" charset="0"/>
                <a:cs typeface="Arial" panose="020B0604020202020204" pitchFamily="34" charset="0"/>
                <a:sym typeface="+mn-ea"/>
              </a:rPr>
              <a:t>: </a:t>
            </a:r>
            <a:r>
              <a:rPr lang="en-GB" altLang="zh-CN" sz="2000" u="sng" dirty="0">
                <a:latin typeface="Arial" panose="020B0604020202020204" pitchFamily="34" charset="0"/>
                <a:ea typeface="Batang" pitchFamily="18" charset="-127"/>
                <a:cs typeface="Arial" panose="020B0604020202020204" pitchFamily="34" charset="0"/>
                <a:sym typeface="+mn-ea"/>
              </a:rPr>
              <a:t>Machine-learning-based satellite-corrected global stratospheric ozone profile dataset from a CTM </a:t>
            </a:r>
            <a:endParaRPr lang="en-US" altLang="en-US" sz="2000" u="sng" dirty="0">
              <a:latin typeface="Arial" panose="020B0604020202020204" pitchFamily="34" charset="0"/>
              <a:ea typeface="Calibri" panose="020F0502020204030204" pitchFamily="34" charset="0"/>
              <a:cs typeface="Arial" panose="020B0604020202020204" pitchFamily="34" charset="0"/>
            </a:endParaRPr>
          </a:p>
          <a:p>
            <a:pPr lvl="1">
              <a:spcBef>
                <a:spcPts val="600"/>
              </a:spcBef>
            </a:pPr>
            <a:r>
              <a:rPr lang="en-US" altLang="en-US" sz="1600" dirty="0">
                <a:latin typeface="Arial" panose="020B0604020202020204" pitchFamily="34" charset="0"/>
                <a:ea typeface="Calibri" panose="020F0502020204030204" pitchFamily="34" charset="0"/>
                <a:cs typeface="Arial" panose="020B0604020202020204" pitchFamily="34" charset="0"/>
                <a:sym typeface="+mn-ea"/>
              </a:rPr>
              <a:t>ML-TOMCAT is gap-free ozone profile dataset.</a:t>
            </a:r>
            <a:endParaRPr lang="en-US" altLang="en-US" sz="1600" dirty="0">
              <a:latin typeface="Arial" panose="020B0604020202020204" pitchFamily="34" charset="0"/>
              <a:ea typeface="Calibri" panose="020F0502020204030204" pitchFamily="34" charset="0"/>
              <a:cs typeface="Arial" panose="020B0604020202020204" pitchFamily="34" charset="0"/>
            </a:endParaRPr>
          </a:p>
          <a:p>
            <a:pPr lvl="1" algn="l">
              <a:buClrTx/>
              <a:buSzTx/>
            </a:pPr>
            <a:r>
              <a:rPr lang="en-US" altLang="zh-CN" sz="1600" dirty="0">
                <a:latin typeface="Arial" panose="020B0604020202020204" pitchFamily="34" charset="0"/>
                <a:cs typeface="Arial" panose="020B0604020202020204" pitchFamily="34" charset="0"/>
                <a:sym typeface="+mn-ea"/>
              </a:rPr>
              <a:t>Satellite-model differences are used to train ML algorithms.</a:t>
            </a:r>
            <a:endParaRPr lang="en-US" altLang="zh-CN" sz="1600" dirty="0">
              <a:latin typeface="Arial" panose="020B0604020202020204" pitchFamily="34" charset="0"/>
              <a:cs typeface="Arial" panose="020B0604020202020204" pitchFamily="34" charset="0"/>
            </a:endParaRPr>
          </a:p>
          <a:p>
            <a:pPr lvl="1" algn="l">
              <a:buClrTx/>
              <a:buSzTx/>
            </a:pPr>
            <a:r>
              <a:rPr lang="en-US" altLang="zh-CN" sz="1600" dirty="0">
                <a:latin typeface="Arial" panose="020B0604020202020204" pitchFamily="34" charset="0"/>
                <a:cs typeface="Arial" panose="020B0604020202020204" pitchFamily="34" charset="0"/>
                <a:sym typeface="+mn-ea"/>
              </a:rPr>
              <a:t>Seamlessly combines up-to–date knowledge about the chemistry, meteorology (reanalysis data) and satellite datasets.</a:t>
            </a:r>
            <a:endParaRPr lang="en-US" altLang="zh-CN" sz="1600" dirty="0">
              <a:latin typeface="Arial" panose="020B0604020202020204" pitchFamily="34" charset="0"/>
              <a:cs typeface="Arial" panose="020B0604020202020204" pitchFamily="34" charset="0"/>
            </a:endParaRPr>
          </a:p>
          <a:p>
            <a:pPr lvl="0"/>
            <a:r>
              <a:rPr lang="en-GB" altLang="zh-CN" sz="2000" b="1" u="sng" dirty="0">
                <a:solidFill>
                  <a:schemeClr val="accent5">
                    <a:lumMod val="75000"/>
                  </a:schemeClr>
                </a:solidFill>
                <a:latin typeface="Arial" panose="020B0604020202020204" pitchFamily="34" charset="0"/>
                <a:cs typeface="Arial" panose="020B0604020202020204" pitchFamily="34" charset="0"/>
                <a:sym typeface="+mn-ea"/>
              </a:rPr>
              <a:t>Multivariate regression model (MLR)</a:t>
            </a:r>
            <a:r>
              <a:rPr lang="en-US" altLang="en-GB" sz="2000" b="1" u="sng" dirty="0">
                <a:latin typeface="Arial" panose="020B0604020202020204" pitchFamily="34" charset="0"/>
                <a:cs typeface="Arial" panose="020B0604020202020204" pitchFamily="34" charset="0"/>
                <a:sym typeface="+mn-ea"/>
              </a:rPr>
              <a:t>: </a:t>
            </a:r>
            <a:r>
              <a:rPr lang="en-GB" altLang="zh-CN" sz="2000" u="sng" dirty="0">
                <a:latin typeface="Arial" panose="020B0604020202020204" pitchFamily="34" charset="0"/>
                <a:ea typeface="Batang" pitchFamily="18" charset="-127"/>
                <a:cs typeface="Arial" panose="020B0604020202020204" pitchFamily="34" charset="0"/>
                <a:sym typeface="+mn-ea"/>
              </a:rPr>
              <a:t>modified version of that used in Dhomse et al., (20</a:t>
            </a:r>
            <a:r>
              <a:rPr lang="en-US" altLang="en-GB" sz="2000" u="sng" dirty="0">
                <a:latin typeface="Arial" panose="020B0604020202020204" pitchFamily="34" charset="0"/>
                <a:ea typeface="Batang" pitchFamily="18" charset="-127"/>
                <a:cs typeface="Arial" panose="020B0604020202020204" pitchFamily="34" charset="0"/>
                <a:sym typeface="+mn-ea"/>
              </a:rPr>
              <a:t>22</a:t>
            </a:r>
            <a:r>
              <a:rPr lang="en-GB" altLang="zh-CN" sz="2000" u="sng" dirty="0">
                <a:latin typeface="Arial" panose="020B0604020202020204" pitchFamily="34" charset="0"/>
                <a:ea typeface="Batang" pitchFamily="18" charset="-127"/>
                <a:cs typeface="Arial" panose="020B0604020202020204" pitchFamily="34" charset="0"/>
                <a:sym typeface="+mn-ea"/>
              </a:rPr>
              <a:t>)</a:t>
            </a:r>
          </a:p>
          <a:p>
            <a:pPr lvl="0"/>
            <a:endParaRPr lang="en-GB" altLang="zh-CN" sz="2000" u="sng" dirty="0">
              <a:latin typeface="Arial" panose="020B0604020202020204" pitchFamily="34" charset="0"/>
              <a:ea typeface="Batang" pitchFamily="18" charset="-127"/>
              <a:cs typeface="Arial" panose="020B0604020202020204" pitchFamily="34" charset="0"/>
              <a:sym typeface="+mn-ea"/>
            </a:endParaRPr>
          </a:p>
          <a:p>
            <a:pPr marL="0" lvl="0" indent="0">
              <a:buNone/>
            </a:pPr>
            <a:endParaRPr lang="en-GB" altLang="zh-CN" sz="2000" u="sng" dirty="0">
              <a:latin typeface="Arial" panose="020B0604020202020204" pitchFamily="34" charset="0"/>
              <a:ea typeface="Batang" pitchFamily="18" charset="-127"/>
              <a:cs typeface="Arial" panose="020B0604020202020204" pitchFamily="34" charset="0"/>
              <a:sym typeface="+mn-ea"/>
            </a:endParaRPr>
          </a:p>
          <a:p>
            <a:pPr lvl="1" algn="l">
              <a:buClrTx/>
              <a:buSzTx/>
            </a:pPr>
            <a:r>
              <a:rPr lang="en-US" altLang="zh-CN" sz="1600" dirty="0">
                <a:latin typeface="Arial" panose="020B0604020202020204" pitchFamily="34" charset="0"/>
                <a:cs typeface="Arial" panose="020B0604020202020204" pitchFamily="34" charset="0"/>
                <a:sym typeface="+mn-ea"/>
              </a:rPr>
              <a:t> QBO, ENSO, AO and AAO from Climate Prediction Center, Solar (Mg ii index) from IUP Bremen, Fz50 from TOMCAT.</a:t>
            </a:r>
            <a:endParaRPr lang="en-GB" altLang="zh-CN" sz="2400" u="sng" dirty="0">
              <a:latin typeface="Arial" panose="020B0604020202020204" pitchFamily="34" charset="0"/>
              <a:ea typeface="Batang" pitchFamily="18" charset="-127"/>
              <a:cs typeface="Arial" panose="020B0604020202020204" pitchFamily="34" charset="0"/>
            </a:endParaRPr>
          </a:p>
          <a:p>
            <a:pPr marL="457200" lvl="1" indent="0">
              <a:buNone/>
            </a:pPr>
            <a:endParaRPr lang="en-GB" altLang="zh-CN" sz="2400" u="sng" dirty="0">
              <a:latin typeface="Arial" panose="020B0604020202020204" pitchFamily="34" charset="0"/>
              <a:ea typeface="Batang" pitchFamily="18" charset="-127"/>
              <a:cs typeface="Arial" panose="020B0604020202020204" pitchFamily="34" charset="0"/>
            </a:endParaRPr>
          </a:p>
        </p:txBody>
      </p:sp>
      <p:sp>
        <p:nvSpPr>
          <p:cNvPr id="8" name="矩形 7"/>
          <p:cNvSpPr/>
          <p:nvPr>
            <p:custDataLst>
              <p:tags r:id="rId2"/>
            </p:custDataLst>
          </p:nvPr>
        </p:nvSpPr>
        <p:spPr>
          <a:xfrm>
            <a:off x="9239266" y="1525272"/>
            <a:ext cx="1850186" cy="338554"/>
          </a:xfrm>
          <a:prstGeom prst="rect">
            <a:avLst/>
          </a:prstGeom>
          <a:ln>
            <a:solidFill>
              <a:srgbClr val="00B050"/>
            </a:solidFill>
          </a:ln>
        </p:spPr>
        <p:txBody>
          <a:bodyPr wrap="none">
            <a:spAutoFit/>
          </a:bodyPr>
          <a:lstStyle/>
          <a:p>
            <a:r>
              <a:rPr lang="en-GB" sz="1600" dirty="0">
                <a:latin typeface="Arial" panose="020B0604020202020204" pitchFamily="34" charset="0"/>
                <a:cs typeface="Arial" panose="020B0604020202020204" pitchFamily="34" charset="0"/>
              </a:rPr>
              <a:t>Davis et al. (2016)</a:t>
            </a:r>
            <a:endParaRPr lang="zh-CN" altLang="en-US" sz="1600" dirty="0"/>
          </a:p>
        </p:txBody>
      </p:sp>
      <p:sp>
        <p:nvSpPr>
          <p:cNvPr id="4" name="矩形 3"/>
          <p:cNvSpPr/>
          <p:nvPr>
            <p:custDataLst>
              <p:tags r:id="rId3"/>
            </p:custDataLst>
          </p:nvPr>
        </p:nvSpPr>
        <p:spPr>
          <a:xfrm>
            <a:off x="8569825" y="2850974"/>
            <a:ext cx="1503566" cy="337539"/>
          </a:xfrm>
          <a:prstGeom prst="rect">
            <a:avLst/>
          </a:prstGeom>
          <a:ln>
            <a:solidFill>
              <a:schemeClr val="accent1"/>
            </a:solidFill>
          </a:ln>
        </p:spPr>
        <p:txBody>
          <a:bodyPr wrap="square">
            <a:spAutoFit/>
          </a:bodyPr>
          <a:lstStyle/>
          <a:p>
            <a:r>
              <a:rPr lang="en-US" altLang="en-GB" sz="1600" dirty="0" err="1">
                <a:latin typeface="Arial" panose="020B0604020202020204" pitchFamily="34" charset="0"/>
                <a:cs typeface="Arial" panose="020B0604020202020204" pitchFamily="34" charset="0"/>
              </a:rPr>
              <a:t>Li</a:t>
            </a:r>
            <a:r>
              <a:rPr lang="en-GB" sz="1600" dirty="0">
                <a:latin typeface="Arial" panose="020B0604020202020204" pitchFamily="34" charset="0"/>
                <a:cs typeface="Arial" panose="020B0604020202020204" pitchFamily="34" charset="0"/>
              </a:rPr>
              <a:t> et al. (202</a:t>
            </a:r>
            <a:r>
              <a:rPr lang="en-US" altLang="en-GB" sz="1600" dirty="0">
                <a:latin typeface="Arial" panose="020B0604020202020204" pitchFamily="34" charset="0"/>
                <a:cs typeface="Arial" panose="020B0604020202020204" pitchFamily="34" charset="0"/>
              </a:rPr>
              <a:t>2</a:t>
            </a:r>
            <a:r>
              <a:rPr lang="en-GB" sz="1600" dirty="0">
                <a:latin typeface="Arial" panose="020B0604020202020204" pitchFamily="34" charset="0"/>
                <a:cs typeface="Arial" panose="020B0604020202020204" pitchFamily="34" charset="0"/>
              </a:rPr>
              <a:t>)</a:t>
            </a:r>
            <a:endParaRPr lang="zh-CN" altLang="en-US" sz="1600" dirty="0"/>
          </a:p>
        </p:txBody>
      </p:sp>
      <p:sp>
        <p:nvSpPr>
          <p:cNvPr id="5" name="矩形 4"/>
          <p:cNvSpPr/>
          <p:nvPr>
            <p:custDataLst>
              <p:tags r:id="rId4"/>
            </p:custDataLst>
          </p:nvPr>
        </p:nvSpPr>
        <p:spPr>
          <a:xfrm>
            <a:off x="7137264" y="4175303"/>
            <a:ext cx="2101857" cy="338554"/>
          </a:xfrm>
          <a:prstGeom prst="rect">
            <a:avLst/>
          </a:prstGeom>
          <a:ln>
            <a:solidFill>
              <a:srgbClr val="CC00FF"/>
            </a:solidFill>
          </a:ln>
        </p:spPr>
        <p:txBody>
          <a:bodyPr wrap="none">
            <a:spAutoFit/>
          </a:bodyPr>
          <a:lstStyle/>
          <a:p>
            <a:r>
              <a:rPr lang="en-GB" sz="1600" dirty="0" err="1">
                <a:latin typeface="Arial" panose="020B0604020202020204" pitchFamily="34" charset="0"/>
                <a:cs typeface="Arial" panose="020B0604020202020204" pitchFamily="34" charset="0"/>
              </a:rPr>
              <a:t>Dhomse</a:t>
            </a:r>
            <a:r>
              <a:rPr lang="en-GB" sz="1600" dirty="0">
                <a:latin typeface="Arial" panose="020B0604020202020204" pitchFamily="34" charset="0"/>
                <a:cs typeface="Arial" panose="020B0604020202020204" pitchFamily="34" charset="0"/>
              </a:rPr>
              <a:t> et al. (2021)</a:t>
            </a:r>
            <a:endParaRPr lang="zh-CN" altLang="en-US" sz="1600" dirty="0"/>
          </a:p>
        </p:txBody>
      </p:sp>
      <p:sp>
        <p:nvSpPr>
          <p:cNvPr id="6" name="文本框 5"/>
          <p:cNvSpPr txBox="1"/>
          <p:nvPr/>
        </p:nvSpPr>
        <p:spPr>
          <a:xfrm>
            <a:off x="972185" y="5501005"/>
            <a:ext cx="9772015" cy="660400"/>
          </a:xfrm>
          <a:prstGeom prst="rect">
            <a:avLst/>
          </a:prstGeom>
          <a:noFill/>
        </p:spPr>
        <p:txBody>
          <a:bodyPr wrap="square" rtlCol="0" anchor="t">
            <a:spAutoFit/>
          </a:bodyPr>
          <a:lstStyle/>
          <a:p>
            <a:pPr algn="ctr">
              <a:spcBef>
                <a:spcPts val="900"/>
              </a:spcBef>
            </a:pPr>
            <a:r>
              <a:rPr lang="en-GB" sz="1600" b="1" dirty="0" err="1">
                <a:solidFill>
                  <a:srgbClr val="002060"/>
                </a:solidFill>
                <a:latin typeface="Arial" panose="020B0604020202020204" pitchFamily="34" charset="0"/>
                <a:cs typeface="Arial" panose="020B0604020202020204" pitchFamily="34" charset="0"/>
                <a:sym typeface="+mn-ea"/>
              </a:rPr>
              <a:t>dOzone</a:t>
            </a:r>
            <a:r>
              <a:rPr lang="en-GB" sz="1600" b="1" dirty="0">
                <a:solidFill>
                  <a:srgbClr val="002060"/>
                </a:solidFill>
                <a:latin typeface="Arial" panose="020B0604020202020204" pitchFamily="34" charset="0"/>
                <a:cs typeface="Arial" panose="020B0604020202020204" pitchFamily="34" charset="0"/>
                <a:sym typeface="+mn-ea"/>
              </a:rPr>
              <a:t> = Independent linear trends (ILTs, pre-1998 and post-1998)</a:t>
            </a:r>
            <a:r>
              <a:rPr lang="en-US" altLang="en-GB" sz="1600" b="1" dirty="0">
                <a:solidFill>
                  <a:srgbClr val="002060"/>
                </a:solidFill>
                <a:latin typeface="Arial" panose="020B0604020202020204" pitchFamily="34" charset="0"/>
                <a:cs typeface="Arial" panose="020B0604020202020204" pitchFamily="34" charset="0"/>
                <a:sym typeface="+mn-ea"/>
              </a:rPr>
              <a:t> + </a:t>
            </a:r>
            <a:r>
              <a:rPr lang="en-GB" sz="1600" b="1" dirty="0">
                <a:solidFill>
                  <a:srgbClr val="002060"/>
                </a:solidFill>
                <a:latin typeface="Arial" panose="020B0604020202020204" pitchFamily="34" charset="0"/>
                <a:cs typeface="Arial" panose="020B0604020202020204" pitchFamily="34" charset="0"/>
                <a:sym typeface="+mn-ea"/>
              </a:rPr>
              <a:t>QBO terms (</a:t>
            </a:r>
            <a:r>
              <a:rPr lang="en-US" altLang="en-GB" sz="1600" b="1" dirty="0">
                <a:solidFill>
                  <a:srgbClr val="002060"/>
                </a:solidFill>
                <a:latin typeface="Arial" panose="020B0604020202020204" pitchFamily="34" charset="0"/>
                <a:cs typeface="Arial" panose="020B0604020202020204" pitchFamily="34" charset="0"/>
                <a:sym typeface="+mn-ea"/>
              </a:rPr>
              <a:t>Q</a:t>
            </a:r>
            <a:r>
              <a:rPr lang="en-GB" sz="1600" b="1" dirty="0">
                <a:solidFill>
                  <a:srgbClr val="002060"/>
                </a:solidFill>
                <a:latin typeface="Arial" panose="020B0604020202020204" pitchFamily="34" charset="0"/>
                <a:cs typeface="Arial" panose="020B0604020202020204" pitchFamily="34" charset="0"/>
                <a:sym typeface="+mn-ea"/>
              </a:rPr>
              <a:t>30 and </a:t>
            </a:r>
            <a:r>
              <a:rPr lang="en-US" altLang="en-GB" sz="1600" b="1" dirty="0">
                <a:solidFill>
                  <a:srgbClr val="002060"/>
                </a:solidFill>
                <a:latin typeface="Arial" panose="020B0604020202020204" pitchFamily="34" charset="0"/>
                <a:cs typeface="Arial" panose="020B0604020202020204" pitchFamily="34" charset="0"/>
                <a:sym typeface="+mn-ea"/>
              </a:rPr>
              <a:t>Q5</a:t>
            </a:r>
            <a:r>
              <a:rPr lang="en-GB" sz="1600" b="1" dirty="0">
                <a:solidFill>
                  <a:srgbClr val="002060"/>
                </a:solidFill>
                <a:latin typeface="Arial" panose="020B0604020202020204" pitchFamily="34" charset="0"/>
                <a:cs typeface="Arial" panose="020B0604020202020204" pitchFamily="34" charset="0"/>
                <a:sym typeface="+mn-ea"/>
              </a:rPr>
              <a:t>0)  </a:t>
            </a:r>
            <a:endParaRPr lang="en-GB" sz="1600" b="1" dirty="0">
              <a:solidFill>
                <a:srgbClr val="002060"/>
              </a:solidFill>
              <a:latin typeface="Arial" panose="020B0604020202020204" pitchFamily="34" charset="0"/>
              <a:cs typeface="Arial" panose="020B0604020202020204" pitchFamily="34" charset="0"/>
            </a:endParaRPr>
          </a:p>
          <a:p>
            <a:pPr algn="ctr">
              <a:spcBef>
                <a:spcPts val="600"/>
              </a:spcBef>
            </a:pPr>
            <a:r>
              <a:rPr lang="en-GB" sz="1600" b="1" dirty="0">
                <a:solidFill>
                  <a:srgbClr val="002060"/>
                </a:solidFill>
                <a:latin typeface="Arial" panose="020B0604020202020204" pitchFamily="34" charset="0"/>
                <a:cs typeface="Arial" panose="020B0604020202020204" pitchFamily="34" charset="0"/>
                <a:sym typeface="+mn-ea"/>
              </a:rPr>
              <a:t>+ Solar</a:t>
            </a:r>
            <a:r>
              <a:rPr lang="en-US" altLang="en-GB" sz="1600" b="1" dirty="0">
                <a:solidFill>
                  <a:srgbClr val="002060"/>
                </a:solidFill>
                <a:latin typeface="Arial" panose="020B0604020202020204" pitchFamily="34" charset="0"/>
                <a:cs typeface="Arial" panose="020B0604020202020204" pitchFamily="34" charset="0"/>
                <a:sym typeface="+mn-ea"/>
              </a:rPr>
              <a:t> </a:t>
            </a:r>
            <a:r>
              <a:rPr lang="en-GB" sz="1600" b="1" dirty="0">
                <a:solidFill>
                  <a:srgbClr val="002060"/>
                </a:solidFill>
                <a:latin typeface="Arial" panose="020B0604020202020204" pitchFamily="34" charset="0"/>
                <a:cs typeface="Arial" panose="020B0604020202020204" pitchFamily="34" charset="0"/>
                <a:sym typeface="+mn-ea"/>
              </a:rPr>
              <a:t>+ ENSO + AO + AAO </a:t>
            </a:r>
            <a:r>
              <a:rPr lang="en-US" altLang="en-GB" sz="1600" b="1" dirty="0">
                <a:solidFill>
                  <a:srgbClr val="002060"/>
                </a:solidFill>
                <a:latin typeface="Arial" panose="020B0604020202020204" pitchFamily="34" charset="0"/>
                <a:cs typeface="Arial" panose="020B0604020202020204" pitchFamily="34" charset="0"/>
                <a:sym typeface="+mn-ea"/>
              </a:rPr>
              <a:t>+ EP flux (Fz50)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custDataLst>
              <p:tags r:id="rId1"/>
            </p:custDataLst>
          </p:nvPr>
        </p:nvSpPr>
        <p:spPr>
          <a:xfrm>
            <a:off x="0" y="203176"/>
            <a:ext cx="12192000" cy="1143000"/>
          </a:xfrm>
          <a:prstGeom prst="rect">
            <a:avLst/>
          </a:prstGeom>
        </p:spPr>
        <p:txBody>
          <a:bodyPr>
            <a:noAutofit/>
          </a:bodyPr>
          <a:lstStyle/>
          <a:p>
            <a:pPr algn="ctr">
              <a:spcBef>
                <a:spcPct val="0"/>
              </a:spcBef>
            </a:pPr>
            <a:r>
              <a:rPr lang="en-US" altLang="zh-CN" sz="3200" dirty="0">
                <a:latin typeface="Arial" panose="020B0604020202020204" pitchFamily="34" charset="0"/>
                <a:cs typeface="Arial" panose="020B0604020202020204" pitchFamily="34" charset="0"/>
              </a:rPr>
              <a:t>Ozone profile trends with OLS and Ridge regression</a:t>
            </a:r>
          </a:p>
        </p:txBody>
      </p:sp>
      <p:pic>
        <p:nvPicPr>
          <p:cNvPr id="2" name="图片 1"/>
          <p:cNvPicPr/>
          <p:nvPr/>
        </p:nvPicPr>
        <p:blipFill>
          <a:blip r:embed="rId6" cstate="print"/>
          <a:stretch>
            <a:fillRect/>
          </a:stretch>
        </p:blipFill>
        <p:spPr>
          <a:xfrm>
            <a:off x="791197" y="1121598"/>
            <a:ext cx="5663565" cy="5639435"/>
          </a:xfrm>
          <a:prstGeom prst="rect">
            <a:avLst/>
          </a:prstGeom>
        </p:spPr>
      </p:pic>
      <p:sp>
        <p:nvSpPr>
          <p:cNvPr id="46" name="矩形 45"/>
          <p:cNvSpPr/>
          <p:nvPr>
            <p:custDataLst>
              <p:tags r:id="rId2"/>
            </p:custDataLst>
          </p:nvPr>
        </p:nvSpPr>
        <p:spPr>
          <a:xfrm>
            <a:off x="2774835" y="833743"/>
            <a:ext cx="1518285" cy="306705"/>
          </a:xfrm>
          <a:prstGeom prst="rect">
            <a:avLst/>
          </a:prstGeom>
        </p:spPr>
        <p:txBody>
          <a:bodyPr wrap="none">
            <a:spAutoFit/>
          </a:bodyPr>
          <a:lstStyle/>
          <a:p>
            <a:r>
              <a:rPr lang="en-US" altLang="zh-CN" sz="1400" b="1" dirty="0">
                <a:solidFill>
                  <a:srgbClr val="0000FF"/>
                </a:solidFill>
                <a:latin typeface="Arial" panose="020B0604020202020204" pitchFamily="34" charset="0"/>
                <a:cs typeface="Arial" panose="020B0604020202020204" pitchFamily="34" charset="0"/>
              </a:rPr>
              <a:t>Pre-1998 trends</a:t>
            </a:r>
          </a:p>
        </p:txBody>
      </p:sp>
      <p:sp>
        <p:nvSpPr>
          <p:cNvPr id="23" name="灯片编号占位符 7"/>
          <p:cNvSpPr>
            <a:spLocks noGrp="1"/>
          </p:cNvSpPr>
          <p:nvPr>
            <p:ph type="sldNum" sz="quarter" idx="12"/>
            <p:custDataLst>
              <p:tags r:id="rId3"/>
            </p:custDataLst>
          </p:nvPr>
        </p:nvSpPr>
        <p:spPr>
          <a:xfrm>
            <a:off x="9239272" y="6492899"/>
            <a:ext cx="2844800" cy="365125"/>
          </a:xfrm>
        </p:spPr>
        <p:txBody>
          <a:bodyPr/>
          <a:lstStyle/>
          <a:p>
            <a:fld id="{A23DB813-0433-49D4-A189-A3833368A774}" type="slidenum">
              <a:rPr lang="zh-CN" altLang="en-US" smtClean="0"/>
              <a:t>7</a:t>
            </a:fld>
            <a:endParaRPr lang="zh-CN" altLang="en-US" dirty="0"/>
          </a:p>
        </p:txBody>
      </p:sp>
      <p:sp>
        <p:nvSpPr>
          <p:cNvPr id="5" name="矩形 4"/>
          <p:cNvSpPr/>
          <p:nvPr/>
        </p:nvSpPr>
        <p:spPr>
          <a:xfrm>
            <a:off x="1935130" y="1773256"/>
            <a:ext cx="1332725" cy="369332"/>
          </a:xfrm>
          <a:prstGeom prst="rect">
            <a:avLst/>
          </a:prstGeom>
          <a:ln>
            <a:solidFill>
              <a:srgbClr val="00B050"/>
            </a:solidFill>
          </a:ln>
        </p:spPr>
        <p:txBody>
          <a:bodyPr wrap="square">
            <a:spAutoFit/>
          </a:bodyPr>
          <a:lstStyle/>
          <a:p>
            <a:r>
              <a:rPr lang="en-US" altLang="zh-CN" b="1" dirty="0">
                <a:solidFill>
                  <a:srgbClr val="00B050"/>
                </a:solidFill>
                <a:latin typeface="Arial" panose="020B0604020202020204" pitchFamily="34" charset="0"/>
                <a:cs typeface="Arial" panose="020B0604020202020204" pitchFamily="34" charset="0"/>
              </a:rPr>
              <a:t>SWOOSH </a:t>
            </a:r>
          </a:p>
        </p:txBody>
      </p:sp>
      <p:sp>
        <p:nvSpPr>
          <p:cNvPr id="12" name="矩形 11"/>
          <p:cNvSpPr/>
          <p:nvPr/>
        </p:nvSpPr>
        <p:spPr>
          <a:xfrm>
            <a:off x="6699541" y="1186158"/>
            <a:ext cx="5157680" cy="5442516"/>
          </a:xfrm>
          <a:prstGeom prst="rect">
            <a:avLst/>
          </a:prstGeom>
          <a:solidFill>
            <a:schemeClr val="accent4">
              <a:lumMod val="20000"/>
              <a:lumOff val="80000"/>
            </a:schemeClr>
          </a:solidFill>
        </p:spPr>
        <p:txBody>
          <a:bodyPr wrap="square">
            <a:spAutoFit/>
          </a:bodyPr>
          <a:lstStyle/>
          <a:p>
            <a:pPr marL="285750" indent="-285750">
              <a:lnSpc>
                <a:spcPct val="150000"/>
              </a:lnSpc>
              <a:buFont typeface="Arial" panose="020B0604020202020204" pitchFamily="34" charset="0"/>
              <a:buChar char="•"/>
            </a:pPr>
            <a:r>
              <a:rPr lang="en-GB" altLang="zh-CN" dirty="0">
                <a:latin typeface="Arial" panose="020B0604020202020204" pitchFamily="34" charset="0"/>
                <a:cs typeface="Arial" panose="020B0604020202020204" pitchFamily="34" charset="0"/>
              </a:rPr>
              <a:t>O</a:t>
            </a:r>
            <a:r>
              <a:rPr lang="en-US" altLang="zh-CN" dirty="0">
                <a:latin typeface="Arial" panose="020B0604020202020204" pitchFamily="34" charset="0"/>
                <a:cs typeface="Arial" panose="020B0604020202020204" pitchFamily="34" charset="0"/>
              </a:rPr>
              <a:t>zone declines during 1984-1997 are </a:t>
            </a:r>
            <a:r>
              <a:rPr lang="en-US" altLang="zh-CN" b="1" dirty="0">
                <a:latin typeface="Arial" panose="020B0604020202020204" pitchFamily="34" charset="0"/>
                <a:cs typeface="Arial" panose="020B0604020202020204" pitchFamily="34" charset="0"/>
              </a:rPr>
              <a:t>smaller </a:t>
            </a:r>
            <a:r>
              <a:rPr lang="en-US" altLang="zh-CN" dirty="0">
                <a:latin typeface="Arial" panose="020B0604020202020204" pitchFamily="34" charset="0"/>
                <a:cs typeface="Arial" panose="020B0604020202020204" pitchFamily="34" charset="0"/>
              </a:rPr>
              <a:t>in</a:t>
            </a:r>
            <a:r>
              <a:rPr lang="en-US" altLang="zh-CN" b="1" dirty="0">
                <a:latin typeface="Arial" panose="020B0604020202020204" pitchFamily="34" charset="0"/>
                <a:cs typeface="Arial" panose="020B0604020202020204" pitchFamily="34" charset="0"/>
              </a:rPr>
              <a:t> Ridge </a:t>
            </a:r>
            <a:r>
              <a:rPr lang="en-US" altLang="zh-CN" dirty="0">
                <a:latin typeface="Arial" panose="020B0604020202020204" pitchFamily="34" charset="0"/>
                <a:cs typeface="Arial" panose="020B0604020202020204" pitchFamily="34" charset="0"/>
              </a:rPr>
              <a:t>regression.</a:t>
            </a:r>
          </a:p>
          <a:p>
            <a:pPr marL="285750" indent="-285750">
              <a:lnSpc>
                <a:spcPct val="150000"/>
              </a:lnSpc>
              <a:buFont typeface="Arial" panose="020B0604020202020204" pitchFamily="34" charset="0"/>
              <a:buChar char="•"/>
            </a:pPr>
            <a:r>
              <a:rPr lang="en-US" altLang="zh-CN" b="1" dirty="0">
                <a:solidFill>
                  <a:srgbClr val="FF0000"/>
                </a:solidFill>
                <a:latin typeface="Arial" panose="020B0604020202020204" pitchFamily="34" charset="0"/>
                <a:cs typeface="Arial" panose="020B0604020202020204" pitchFamily="34" charset="0"/>
              </a:rPr>
              <a:t>OLS-Ridge differences </a:t>
            </a:r>
            <a:r>
              <a:rPr lang="en-US" altLang="zh-CN" dirty="0">
                <a:latin typeface="Arial" panose="020B0604020202020204" pitchFamily="34" charset="0"/>
                <a:cs typeface="Arial" panose="020B0604020202020204" pitchFamily="34" charset="0"/>
              </a:rPr>
              <a:t>appear in the </a:t>
            </a:r>
            <a:r>
              <a:rPr lang="en-US" altLang="zh-CN" b="1" dirty="0">
                <a:latin typeface="Arial" panose="020B0604020202020204" pitchFamily="34" charset="0"/>
                <a:cs typeface="Arial" panose="020B0604020202020204" pitchFamily="34" charset="0"/>
              </a:rPr>
              <a:t>upper</a:t>
            </a:r>
            <a:r>
              <a:rPr lang="en-US" altLang="zh-CN" dirty="0">
                <a:latin typeface="Arial" panose="020B0604020202020204" pitchFamily="34" charset="0"/>
                <a:cs typeface="Arial" panose="020B0604020202020204" pitchFamily="34" charset="0"/>
              </a:rPr>
              <a:t> stratosphere </a:t>
            </a:r>
            <a:r>
              <a:rPr lang="en-US" altLang="zh-CN" dirty="0" smtClean="0">
                <a:latin typeface="Arial" panose="020B0604020202020204" pitchFamily="34" charset="0"/>
                <a:cs typeface="Arial" panose="020B0604020202020204" pitchFamily="34" charset="0"/>
              </a:rPr>
              <a:t>(~2 </a:t>
            </a:r>
            <a:r>
              <a:rPr lang="en-US" altLang="zh-CN" dirty="0" err="1">
                <a:latin typeface="Arial" panose="020B0604020202020204" pitchFamily="34" charset="0"/>
                <a:cs typeface="Arial" panose="020B0604020202020204" pitchFamily="34" charset="0"/>
              </a:rPr>
              <a:t>hPa</a:t>
            </a:r>
            <a:r>
              <a:rPr lang="en-US" altLang="zh-CN" dirty="0">
                <a:latin typeface="Arial" panose="020B0604020202020204" pitchFamily="34" charset="0"/>
                <a:cs typeface="Arial" panose="020B0604020202020204" pitchFamily="34" charset="0"/>
              </a:rPr>
              <a:t>) &amp; the </a:t>
            </a:r>
            <a:r>
              <a:rPr lang="en-US" altLang="zh-CN" b="1" dirty="0">
                <a:latin typeface="Arial" panose="020B0604020202020204" pitchFamily="34" charset="0"/>
                <a:cs typeface="Arial" panose="020B0604020202020204" pitchFamily="34" charset="0"/>
              </a:rPr>
              <a:t>lowermost </a:t>
            </a:r>
            <a:r>
              <a:rPr lang="en-US" altLang="zh-CN" dirty="0">
                <a:latin typeface="Arial" panose="020B0604020202020204" pitchFamily="34" charset="0"/>
                <a:cs typeface="Arial" panose="020B0604020202020204" pitchFamily="34" charset="0"/>
              </a:rPr>
              <a:t>stratosphere </a:t>
            </a:r>
            <a:r>
              <a:rPr lang="en-US" altLang="zh-CN" dirty="0" smtClean="0">
                <a:latin typeface="Arial" panose="020B0604020202020204" pitchFamily="34" charset="0"/>
                <a:cs typeface="Arial" panose="020B0604020202020204" pitchFamily="34" charset="0"/>
              </a:rPr>
              <a:t>(~100 </a:t>
            </a:r>
            <a:r>
              <a:rPr lang="en-US" altLang="zh-CN" dirty="0" err="1">
                <a:latin typeface="Arial" panose="020B0604020202020204" pitchFamily="34" charset="0"/>
                <a:cs typeface="Arial" panose="020B0604020202020204" pitchFamily="34" charset="0"/>
              </a:rPr>
              <a:t>hPa</a:t>
            </a:r>
            <a:r>
              <a:rPr lang="en-US" altLang="zh-CN" dirty="0">
                <a:latin typeface="Arial" panose="020B0604020202020204" pitchFamily="34" charset="0"/>
                <a:cs typeface="Arial" panose="020B0604020202020204" pitchFamily="34" charset="0"/>
              </a:rPr>
              <a:t>).</a:t>
            </a:r>
            <a:endParaRPr lang="en-GB" altLang="zh-CN"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altLang="zh-CN" b="1" dirty="0">
                <a:solidFill>
                  <a:srgbClr val="DB1FA4"/>
                </a:solidFill>
                <a:latin typeface="Arial" panose="020B0604020202020204" pitchFamily="34" charset="0"/>
                <a:cs typeface="Arial" panose="020B0604020202020204" pitchFamily="34" charset="0"/>
              </a:rPr>
              <a:t>ML-TOMCAT</a:t>
            </a:r>
            <a:r>
              <a:rPr lang="en-GB" altLang="zh-CN" dirty="0">
                <a:latin typeface="Arial" panose="020B0604020202020204" pitchFamily="34" charset="0"/>
                <a:cs typeface="Arial" panose="020B0604020202020204" pitchFamily="34" charset="0"/>
              </a:rPr>
              <a:t> and two </a:t>
            </a:r>
            <a:r>
              <a:rPr lang="en-GB" altLang="zh-CN" b="1" dirty="0">
                <a:solidFill>
                  <a:srgbClr val="3C28D4"/>
                </a:solidFill>
                <a:latin typeface="Arial" panose="020B0604020202020204" pitchFamily="34" charset="0"/>
                <a:cs typeface="Arial" panose="020B0604020202020204" pitchFamily="34" charset="0"/>
              </a:rPr>
              <a:t>model simulations </a:t>
            </a:r>
            <a:r>
              <a:rPr lang="en-GB" altLang="zh-CN" dirty="0">
                <a:latin typeface="Arial" panose="020B0604020202020204" pitchFamily="34" charset="0"/>
                <a:cs typeface="Arial" panose="020B0604020202020204" pitchFamily="34" charset="0"/>
              </a:rPr>
              <a:t>show good </a:t>
            </a:r>
            <a:r>
              <a:rPr lang="en-GB" altLang="zh-CN" b="1" dirty="0">
                <a:latin typeface="Arial" panose="020B0604020202020204" pitchFamily="34" charset="0"/>
                <a:cs typeface="Arial" panose="020B0604020202020204" pitchFamily="34" charset="0"/>
              </a:rPr>
              <a:t>agreement</a:t>
            </a:r>
            <a:r>
              <a:rPr lang="en-GB" altLang="zh-CN" dirty="0">
                <a:latin typeface="Arial" panose="020B0604020202020204" pitchFamily="34" charset="0"/>
                <a:cs typeface="Arial" panose="020B0604020202020204" pitchFamily="34" charset="0"/>
              </a:rPr>
              <a:t> with those from </a:t>
            </a:r>
            <a:r>
              <a:rPr lang="en-GB" altLang="zh-CN" b="1" dirty="0">
                <a:solidFill>
                  <a:srgbClr val="00B050"/>
                </a:solidFill>
                <a:latin typeface="Arial" panose="020B0604020202020204" pitchFamily="34" charset="0"/>
                <a:cs typeface="Arial" panose="020B0604020202020204" pitchFamily="34" charset="0"/>
              </a:rPr>
              <a:t>SWOOSH</a:t>
            </a:r>
            <a:r>
              <a:rPr lang="en-GB" altLang="zh-CN" dirty="0">
                <a:latin typeface="Arial" panose="020B0604020202020204" pitchFamily="34" charset="0"/>
                <a:cs typeface="Arial" panose="020B0604020202020204" pitchFamily="34" charset="0"/>
              </a:rPr>
              <a:t> data at </a:t>
            </a:r>
            <a:r>
              <a:rPr lang="en-GB" altLang="zh-CN" dirty="0" smtClean="0">
                <a:latin typeface="Arial" panose="020B0604020202020204" pitchFamily="34" charset="0"/>
                <a:cs typeface="Arial" panose="020B0604020202020204" pitchFamily="34" charset="0"/>
              </a:rPr>
              <a:t>NH/SH </a:t>
            </a:r>
            <a:r>
              <a:rPr lang="en-GB" altLang="zh-CN" b="1" dirty="0">
                <a:latin typeface="Arial" panose="020B0604020202020204" pitchFamily="34" charset="0"/>
                <a:cs typeface="Arial" panose="020B0604020202020204" pitchFamily="34" charset="0"/>
              </a:rPr>
              <a:t>mid-latitudes</a:t>
            </a:r>
            <a:r>
              <a:rPr lang="en-GB" altLang="zh-CN" dirty="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en-GB" altLang="zh-CN" dirty="0">
                <a:latin typeface="Arial" panose="020B0604020202020204" pitchFamily="34" charset="0"/>
                <a:cs typeface="Arial" panose="020B0604020202020204" pitchFamily="34" charset="0"/>
              </a:rPr>
              <a:t>Large differences in the tropical middle</a:t>
            </a:r>
            <a:r>
              <a:rPr lang="en-US" altLang="zh-CN" dirty="0">
                <a:latin typeface="Arial" panose="020B0604020202020204" pitchFamily="34" charset="0"/>
                <a:cs typeface="Arial" panose="020B0604020202020204" pitchFamily="34" charset="0"/>
              </a:rPr>
              <a:t>-</a:t>
            </a:r>
            <a:r>
              <a:rPr lang="en-GB" altLang="zh-CN" dirty="0">
                <a:latin typeface="Arial" panose="020B0604020202020204" pitchFamily="34" charset="0"/>
                <a:cs typeface="Arial" panose="020B0604020202020204" pitchFamily="34" charset="0"/>
              </a:rPr>
              <a:t>lower stratosphere for </a:t>
            </a:r>
            <a:r>
              <a:rPr lang="en-GB" altLang="zh-CN" b="1" dirty="0">
                <a:solidFill>
                  <a:srgbClr val="3C28D4"/>
                </a:solidFill>
                <a:latin typeface="Arial" panose="020B0604020202020204" pitchFamily="34" charset="0"/>
                <a:cs typeface="Arial" panose="020B0604020202020204" pitchFamily="34" charset="0"/>
              </a:rPr>
              <a:t>A_ERAI</a:t>
            </a:r>
            <a:r>
              <a:rPr lang="en-US" altLang="zh-CN" dirty="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en-GB" altLang="zh-CN" dirty="0">
                <a:latin typeface="Arial" panose="020B0604020202020204" pitchFamily="34" charset="0"/>
                <a:cs typeface="Arial" panose="020B0604020202020204" pitchFamily="34" charset="0"/>
              </a:rPr>
              <a:t>Large </a:t>
            </a:r>
            <a:r>
              <a:rPr lang="en-GB" altLang="zh-CN" b="1" dirty="0">
                <a:latin typeface="Arial" panose="020B0604020202020204" pitchFamily="34" charset="0"/>
                <a:cs typeface="Arial" panose="020B0604020202020204" pitchFamily="34" charset="0"/>
              </a:rPr>
              <a:t>uncertainties</a:t>
            </a:r>
            <a:r>
              <a:rPr lang="en-GB" altLang="zh-CN" dirty="0">
                <a:latin typeface="Arial" panose="020B0604020202020204" pitchFamily="34" charset="0"/>
                <a:cs typeface="Arial" panose="020B0604020202020204" pitchFamily="34" charset="0"/>
              </a:rPr>
              <a:t> in the </a:t>
            </a:r>
            <a:r>
              <a:rPr lang="en-GB" altLang="zh-CN" b="1" dirty="0">
                <a:latin typeface="Arial" panose="020B0604020202020204" pitchFamily="34" charset="0"/>
                <a:cs typeface="Arial" panose="020B0604020202020204" pitchFamily="34" charset="0"/>
              </a:rPr>
              <a:t>lower stratosphere </a:t>
            </a:r>
            <a:r>
              <a:rPr lang="en-GB" altLang="zh-CN" dirty="0">
                <a:latin typeface="Arial" panose="020B0604020202020204" pitchFamily="34" charset="0"/>
                <a:cs typeface="Arial" panose="020B0604020202020204" pitchFamily="34" charset="0"/>
              </a:rPr>
              <a:t>for both satellite data and model simulations.</a:t>
            </a:r>
          </a:p>
        </p:txBody>
      </p:sp>
      <p:sp>
        <p:nvSpPr>
          <p:cNvPr id="20" name="矩形 19"/>
          <p:cNvSpPr/>
          <p:nvPr/>
        </p:nvSpPr>
        <p:spPr>
          <a:xfrm>
            <a:off x="1993541" y="4567155"/>
            <a:ext cx="1031051" cy="369332"/>
          </a:xfrm>
          <a:prstGeom prst="rect">
            <a:avLst/>
          </a:prstGeom>
          <a:ln>
            <a:solidFill>
              <a:srgbClr val="3C28D4"/>
            </a:solidFill>
          </a:ln>
        </p:spPr>
        <p:txBody>
          <a:bodyPr wrap="none">
            <a:spAutoFit/>
          </a:bodyPr>
          <a:lstStyle/>
          <a:p>
            <a:r>
              <a:rPr lang="en-GB" altLang="zh-CN" b="1" dirty="0">
                <a:solidFill>
                  <a:srgbClr val="3C28D4"/>
                </a:solidFill>
                <a:latin typeface="Arial" panose="020B0604020202020204" pitchFamily="34" charset="0"/>
                <a:cs typeface="Arial" panose="020B0604020202020204" pitchFamily="34" charset="0"/>
              </a:rPr>
              <a:t>A_ERAI</a:t>
            </a:r>
            <a:endParaRPr lang="zh-CN" altLang="en-US" b="1" dirty="0">
              <a:solidFill>
                <a:srgbClr val="3C28D4"/>
              </a:solidFill>
              <a:latin typeface="Arial" panose="020B0604020202020204" pitchFamily="34" charset="0"/>
              <a:cs typeface="Arial" panose="020B0604020202020204" pitchFamily="34" charset="0"/>
            </a:endParaRPr>
          </a:p>
        </p:txBody>
      </p:sp>
      <p:sp>
        <p:nvSpPr>
          <p:cNvPr id="21" name="左箭头 20"/>
          <p:cNvSpPr/>
          <p:nvPr/>
        </p:nvSpPr>
        <p:spPr>
          <a:xfrm>
            <a:off x="4147747" y="4781862"/>
            <a:ext cx="290746" cy="246634"/>
          </a:xfrm>
          <a:prstGeom prst="leftArrow">
            <a:avLst/>
          </a:prstGeom>
          <a:solidFill>
            <a:srgbClr val="3C28D4"/>
          </a:solidFill>
          <a:ln>
            <a:solidFill>
              <a:srgbClr val="3C28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929420" y="5888635"/>
            <a:ext cx="1095172" cy="369332"/>
          </a:xfrm>
          <a:prstGeom prst="rect">
            <a:avLst/>
          </a:prstGeom>
          <a:ln>
            <a:solidFill>
              <a:srgbClr val="FF0000"/>
            </a:solidFill>
          </a:ln>
        </p:spPr>
        <p:txBody>
          <a:bodyPr wrap="none">
            <a:spAutoFit/>
          </a:bodyPr>
          <a:lstStyle/>
          <a:p>
            <a:r>
              <a:rPr lang="en-US" altLang="zh-CN" b="1" dirty="0">
                <a:solidFill>
                  <a:srgbClr val="FF0000"/>
                </a:solidFill>
                <a:latin typeface="Arial" panose="020B0604020202020204" pitchFamily="34" charset="0"/>
                <a:cs typeface="Arial" panose="020B0604020202020204" pitchFamily="34" charset="0"/>
                <a:sym typeface="+mn-ea"/>
              </a:rPr>
              <a:t>B_ERA5</a:t>
            </a:r>
            <a:endParaRPr lang="zh-CN" altLang="en-US" dirty="0"/>
          </a:p>
        </p:txBody>
      </p:sp>
      <p:sp>
        <p:nvSpPr>
          <p:cNvPr id="26" name="矩形 25"/>
          <p:cNvSpPr/>
          <p:nvPr/>
        </p:nvSpPr>
        <p:spPr>
          <a:xfrm>
            <a:off x="1929420" y="3139461"/>
            <a:ext cx="1561197" cy="369332"/>
          </a:xfrm>
          <a:prstGeom prst="rect">
            <a:avLst/>
          </a:prstGeom>
          <a:ln>
            <a:solidFill>
              <a:srgbClr val="DB1FA4"/>
            </a:solidFill>
          </a:ln>
        </p:spPr>
        <p:txBody>
          <a:bodyPr wrap="none">
            <a:spAutoFit/>
          </a:bodyPr>
          <a:lstStyle/>
          <a:p>
            <a:r>
              <a:rPr lang="en-GB" altLang="zh-CN" b="1" dirty="0">
                <a:solidFill>
                  <a:srgbClr val="DB1FA4"/>
                </a:solidFill>
                <a:latin typeface="Arial" panose="020B0604020202020204" pitchFamily="34" charset="0"/>
                <a:cs typeface="Arial" panose="020B0604020202020204" pitchFamily="34" charset="0"/>
                <a:sym typeface="+mn-ea"/>
              </a:rPr>
              <a:t>ML-TOMCAT</a:t>
            </a:r>
            <a:endParaRPr lang="zh-CN"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custDataLst>
              <p:tags r:id="rId1"/>
            </p:custDataLst>
          </p:nvPr>
        </p:nvSpPr>
        <p:spPr>
          <a:xfrm>
            <a:off x="0" y="203176"/>
            <a:ext cx="12192000" cy="1143000"/>
          </a:xfrm>
          <a:prstGeom prst="rect">
            <a:avLst/>
          </a:prstGeom>
        </p:spPr>
        <p:txBody>
          <a:bodyPr>
            <a:noAutofit/>
          </a:bodyPr>
          <a:lstStyle/>
          <a:p>
            <a:pPr algn="ctr">
              <a:spcBef>
                <a:spcPct val="0"/>
              </a:spcBef>
            </a:pPr>
            <a:r>
              <a:rPr lang="en-US" altLang="zh-CN" sz="3200" dirty="0">
                <a:latin typeface="Arial" panose="020B0604020202020204" pitchFamily="34" charset="0"/>
                <a:cs typeface="Arial" panose="020B0604020202020204" pitchFamily="34" charset="0"/>
              </a:rPr>
              <a:t>Ozone profile trends with OLS and Ridge regression</a:t>
            </a:r>
          </a:p>
        </p:txBody>
      </p:sp>
      <p:pic>
        <p:nvPicPr>
          <p:cNvPr id="3" name="图片 2"/>
          <p:cNvPicPr/>
          <p:nvPr/>
        </p:nvPicPr>
        <p:blipFill>
          <a:blip r:embed="rId6" cstate="print"/>
          <a:stretch>
            <a:fillRect/>
          </a:stretch>
        </p:blipFill>
        <p:spPr>
          <a:xfrm>
            <a:off x="742385" y="1140319"/>
            <a:ext cx="5663565" cy="5639435"/>
          </a:xfrm>
          <a:prstGeom prst="rect">
            <a:avLst/>
          </a:prstGeom>
        </p:spPr>
      </p:pic>
      <p:sp>
        <p:nvSpPr>
          <p:cNvPr id="49" name="矩形 48"/>
          <p:cNvSpPr/>
          <p:nvPr>
            <p:custDataLst>
              <p:tags r:id="rId2"/>
            </p:custDataLst>
          </p:nvPr>
        </p:nvSpPr>
        <p:spPr>
          <a:xfrm>
            <a:off x="2618262" y="833614"/>
            <a:ext cx="1616710" cy="306705"/>
          </a:xfrm>
          <a:prstGeom prst="rect">
            <a:avLst/>
          </a:prstGeom>
        </p:spPr>
        <p:txBody>
          <a:bodyPr wrap="none">
            <a:spAutoFit/>
          </a:bodyPr>
          <a:lstStyle/>
          <a:p>
            <a:r>
              <a:rPr lang="en-US" altLang="zh-CN" sz="1400" b="1" dirty="0">
                <a:solidFill>
                  <a:srgbClr val="FF0000"/>
                </a:solidFill>
                <a:latin typeface="Arial" panose="020B0604020202020204" pitchFamily="34" charset="0"/>
                <a:cs typeface="Arial" panose="020B0604020202020204" pitchFamily="34" charset="0"/>
              </a:rPr>
              <a:t>Post-1998 trends</a:t>
            </a:r>
          </a:p>
        </p:txBody>
      </p:sp>
      <p:sp>
        <p:nvSpPr>
          <p:cNvPr id="23" name="灯片编号占位符 7"/>
          <p:cNvSpPr>
            <a:spLocks noGrp="1"/>
          </p:cNvSpPr>
          <p:nvPr>
            <p:ph type="sldNum" sz="quarter" idx="12"/>
            <p:custDataLst>
              <p:tags r:id="rId3"/>
            </p:custDataLst>
          </p:nvPr>
        </p:nvSpPr>
        <p:spPr>
          <a:xfrm>
            <a:off x="9239272" y="6492899"/>
            <a:ext cx="2844800" cy="365125"/>
          </a:xfrm>
        </p:spPr>
        <p:txBody>
          <a:bodyPr/>
          <a:lstStyle/>
          <a:p>
            <a:fld id="{A23DB813-0433-49D4-A189-A3833368A774}" type="slidenum">
              <a:rPr lang="zh-CN" altLang="en-US" smtClean="0"/>
              <a:t>8</a:t>
            </a:fld>
            <a:endParaRPr lang="zh-CN" altLang="en-US" dirty="0"/>
          </a:p>
        </p:txBody>
      </p:sp>
      <p:sp>
        <p:nvSpPr>
          <p:cNvPr id="17" name="矩形 16"/>
          <p:cNvSpPr/>
          <p:nvPr/>
        </p:nvSpPr>
        <p:spPr>
          <a:xfrm>
            <a:off x="2115010" y="1728286"/>
            <a:ext cx="1332725" cy="369332"/>
          </a:xfrm>
          <a:prstGeom prst="rect">
            <a:avLst/>
          </a:prstGeom>
          <a:ln>
            <a:solidFill>
              <a:srgbClr val="00B050"/>
            </a:solidFill>
          </a:ln>
        </p:spPr>
        <p:txBody>
          <a:bodyPr wrap="square">
            <a:spAutoFit/>
          </a:bodyPr>
          <a:lstStyle/>
          <a:p>
            <a:r>
              <a:rPr lang="en-US" altLang="zh-CN" b="1" dirty="0">
                <a:solidFill>
                  <a:srgbClr val="00B050"/>
                </a:solidFill>
                <a:latin typeface="Arial" panose="020B0604020202020204" pitchFamily="34" charset="0"/>
                <a:cs typeface="Arial" panose="020B0604020202020204" pitchFamily="34" charset="0"/>
              </a:rPr>
              <a:t>SWOOSH </a:t>
            </a:r>
          </a:p>
        </p:txBody>
      </p:sp>
      <p:sp>
        <p:nvSpPr>
          <p:cNvPr id="18" name="矩形 17"/>
          <p:cNvSpPr/>
          <p:nvPr/>
        </p:nvSpPr>
        <p:spPr>
          <a:xfrm>
            <a:off x="2173421" y="4522185"/>
            <a:ext cx="1031051" cy="369332"/>
          </a:xfrm>
          <a:prstGeom prst="rect">
            <a:avLst/>
          </a:prstGeom>
          <a:ln>
            <a:solidFill>
              <a:srgbClr val="3C28D4"/>
            </a:solidFill>
          </a:ln>
        </p:spPr>
        <p:txBody>
          <a:bodyPr wrap="none">
            <a:spAutoFit/>
          </a:bodyPr>
          <a:lstStyle/>
          <a:p>
            <a:r>
              <a:rPr lang="en-GB" altLang="zh-CN" b="1" dirty="0">
                <a:solidFill>
                  <a:srgbClr val="3C28D4"/>
                </a:solidFill>
                <a:latin typeface="Arial" panose="020B0604020202020204" pitchFamily="34" charset="0"/>
                <a:cs typeface="Arial" panose="020B0604020202020204" pitchFamily="34" charset="0"/>
              </a:rPr>
              <a:t>A_ERAI</a:t>
            </a:r>
            <a:endParaRPr lang="zh-CN" altLang="en-US" b="1" dirty="0">
              <a:solidFill>
                <a:srgbClr val="3C28D4"/>
              </a:solidFill>
              <a:latin typeface="Arial" panose="020B0604020202020204" pitchFamily="34" charset="0"/>
              <a:cs typeface="Arial" panose="020B0604020202020204" pitchFamily="34" charset="0"/>
            </a:endParaRPr>
          </a:p>
        </p:txBody>
      </p:sp>
      <p:sp>
        <p:nvSpPr>
          <p:cNvPr id="19" name="矩形 18"/>
          <p:cNvSpPr/>
          <p:nvPr/>
        </p:nvSpPr>
        <p:spPr>
          <a:xfrm>
            <a:off x="2109300" y="5843665"/>
            <a:ext cx="1095172" cy="369332"/>
          </a:xfrm>
          <a:prstGeom prst="rect">
            <a:avLst/>
          </a:prstGeom>
          <a:ln>
            <a:solidFill>
              <a:srgbClr val="FF0000"/>
            </a:solidFill>
          </a:ln>
        </p:spPr>
        <p:txBody>
          <a:bodyPr wrap="none">
            <a:spAutoFit/>
          </a:bodyPr>
          <a:lstStyle/>
          <a:p>
            <a:r>
              <a:rPr lang="en-US" altLang="zh-CN" b="1" dirty="0">
                <a:solidFill>
                  <a:srgbClr val="FF0000"/>
                </a:solidFill>
                <a:latin typeface="Arial" panose="020B0604020202020204" pitchFamily="34" charset="0"/>
                <a:cs typeface="Arial" panose="020B0604020202020204" pitchFamily="34" charset="0"/>
                <a:sym typeface="+mn-ea"/>
              </a:rPr>
              <a:t>B_ERA5</a:t>
            </a:r>
            <a:endParaRPr lang="zh-CN" altLang="en-US" dirty="0"/>
          </a:p>
        </p:txBody>
      </p:sp>
      <p:sp>
        <p:nvSpPr>
          <p:cNvPr id="20" name="矩形 19"/>
          <p:cNvSpPr/>
          <p:nvPr/>
        </p:nvSpPr>
        <p:spPr>
          <a:xfrm>
            <a:off x="2109300" y="3094491"/>
            <a:ext cx="1561197" cy="369332"/>
          </a:xfrm>
          <a:prstGeom prst="rect">
            <a:avLst/>
          </a:prstGeom>
          <a:ln>
            <a:solidFill>
              <a:srgbClr val="DB1FA4"/>
            </a:solidFill>
          </a:ln>
        </p:spPr>
        <p:txBody>
          <a:bodyPr wrap="none">
            <a:spAutoFit/>
          </a:bodyPr>
          <a:lstStyle/>
          <a:p>
            <a:r>
              <a:rPr lang="en-GB" altLang="zh-CN" b="1" dirty="0">
                <a:solidFill>
                  <a:srgbClr val="DB1FA4"/>
                </a:solidFill>
                <a:latin typeface="Arial" panose="020B0604020202020204" pitchFamily="34" charset="0"/>
                <a:cs typeface="Arial" panose="020B0604020202020204" pitchFamily="34" charset="0"/>
                <a:sym typeface="+mn-ea"/>
              </a:rPr>
              <a:t>ML-TOMCAT</a:t>
            </a:r>
            <a:endParaRPr lang="zh-CN" altLang="en-US" dirty="0"/>
          </a:p>
        </p:txBody>
      </p:sp>
      <p:sp>
        <p:nvSpPr>
          <p:cNvPr id="21" name="矩形 20"/>
          <p:cNvSpPr/>
          <p:nvPr/>
        </p:nvSpPr>
        <p:spPr>
          <a:xfrm>
            <a:off x="6663060" y="1140156"/>
            <a:ext cx="5271830" cy="5487035"/>
          </a:xfrm>
          <a:prstGeom prst="rect">
            <a:avLst/>
          </a:prstGeom>
          <a:solidFill>
            <a:schemeClr val="accent2">
              <a:lumMod val="20000"/>
              <a:lumOff val="80000"/>
            </a:schemeClr>
          </a:solidFill>
        </p:spPr>
        <p:txBody>
          <a:bodyPr wrap="square">
            <a:spAutoFit/>
          </a:bodyPr>
          <a:lstStyle/>
          <a:p>
            <a:pPr marL="285750" indent="-285750">
              <a:lnSpc>
                <a:spcPct val="130000"/>
              </a:lnSpc>
              <a:buFont typeface="Arial" panose="020B0604020202020204" pitchFamily="34" charset="0"/>
              <a:buChar char="•"/>
            </a:pPr>
            <a:r>
              <a:rPr lang="en-US" altLang="zh-CN" dirty="0">
                <a:latin typeface="Arial" panose="020B0604020202020204" pitchFamily="34" charset="0"/>
                <a:cs typeface="Arial" panose="020B0604020202020204" pitchFamily="34" charset="0"/>
              </a:rPr>
              <a:t>Since 1998, </a:t>
            </a:r>
            <a:r>
              <a:rPr lang="en-US" altLang="zh-CN" b="1" dirty="0">
                <a:latin typeface="Arial" panose="020B0604020202020204" pitchFamily="34" charset="0"/>
                <a:cs typeface="Arial" panose="020B0604020202020204" pitchFamily="34" charset="0"/>
              </a:rPr>
              <a:t>upper stratospheric ozone </a:t>
            </a:r>
            <a:r>
              <a:rPr lang="en-US" altLang="zh-CN" dirty="0">
                <a:latin typeface="Arial" panose="020B0604020202020204" pitchFamily="34" charset="0"/>
                <a:cs typeface="Arial" panose="020B0604020202020204" pitchFamily="34" charset="0"/>
              </a:rPr>
              <a:t>has </a:t>
            </a:r>
            <a:r>
              <a:rPr lang="en-US" altLang="zh-CN" b="1" dirty="0">
                <a:latin typeface="Arial" panose="020B0604020202020204" pitchFamily="34" charset="0"/>
                <a:cs typeface="Arial" panose="020B0604020202020204" pitchFamily="34" charset="0"/>
              </a:rPr>
              <a:t>recovered</a:t>
            </a:r>
            <a:r>
              <a:rPr lang="en-US" altLang="zh-CN" dirty="0">
                <a:latin typeface="Arial" panose="020B0604020202020204" pitchFamily="34" charset="0"/>
                <a:cs typeface="Arial" panose="020B0604020202020204" pitchFamily="34" charset="0"/>
              </a:rPr>
              <a:t> </a:t>
            </a:r>
            <a:r>
              <a:rPr lang="en-GB" altLang="zh-CN" dirty="0">
                <a:latin typeface="Arial" panose="020B0604020202020204" pitchFamily="34" charset="0"/>
                <a:cs typeface="Arial" panose="020B0604020202020204" pitchFamily="34" charset="0"/>
              </a:rPr>
              <a:t>and the increase based on </a:t>
            </a:r>
            <a:r>
              <a:rPr lang="en-GB" altLang="zh-CN" b="1" dirty="0">
                <a:latin typeface="Arial" panose="020B0604020202020204" pitchFamily="34" charset="0"/>
                <a:cs typeface="Arial" panose="020B0604020202020204" pitchFamily="34" charset="0"/>
              </a:rPr>
              <a:t>Ridge </a:t>
            </a:r>
            <a:r>
              <a:rPr lang="en-GB" altLang="zh-CN" dirty="0">
                <a:latin typeface="Arial" panose="020B0604020202020204" pitchFamily="34" charset="0"/>
                <a:cs typeface="Arial" panose="020B0604020202020204" pitchFamily="34" charset="0"/>
              </a:rPr>
              <a:t>regression is </a:t>
            </a:r>
            <a:r>
              <a:rPr lang="en-US" altLang="zh-CN" dirty="0">
                <a:latin typeface="Arial" panose="020B0604020202020204" pitchFamily="34" charset="0"/>
                <a:cs typeface="Arial" panose="020B0604020202020204" pitchFamily="34" charset="0"/>
              </a:rPr>
              <a:t>relatively </a:t>
            </a:r>
            <a:r>
              <a:rPr lang="en-GB" altLang="zh-CN" b="1" dirty="0">
                <a:latin typeface="Arial" panose="020B0604020202020204" pitchFamily="34" charset="0"/>
                <a:cs typeface="Arial" panose="020B0604020202020204" pitchFamily="34" charset="0"/>
              </a:rPr>
              <a:t>smaller.</a:t>
            </a:r>
            <a:endParaRPr lang="en-US" altLang="zh-CN" b="1" dirty="0">
              <a:latin typeface="Arial" panose="020B0604020202020204" pitchFamily="34" charset="0"/>
              <a:cs typeface="Arial" panose="020B0604020202020204" pitchFamily="34" charset="0"/>
            </a:endParaRPr>
          </a:p>
          <a:p>
            <a:pPr marL="285750" indent="-285750">
              <a:lnSpc>
                <a:spcPct val="130000"/>
              </a:lnSpc>
              <a:buFont typeface="Arial" panose="020B0604020202020204" pitchFamily="34" charset="0"/>
              <a:buChar char="•"/>
            </a:pPr>
            <a:r>
              <a:rPr lang="en-GB" altLang="zh-CN" b="1" dirty="0">
                <a:latin typeface="Arial" panose="020B0604020202020204" pitchFamily="34" charset="0"/>
                <a:cs typeface="Arial" panose="020B0604020202020204" pitchFamily="34" charset="0"/>
              </a:rPr>
              <a:t>Negative</a:t>
            </a:r>
            <a:r>
              <a:rPr lang="en-GB" altLang="zh-CN" dirty="0">
                <a:latin typeface="Arial" panose="020B0604020202020204" pitchFamily="34" charset="0"/>
                <a:cs typeface="Arial" panose="020B0604020202020204" pitchFamily="34" charset="0"/>
              </a:rPr>
              <a:t> trends with large uncertainties are observed in the </a:t>
            </a:r>
            <a:r>
              <a:rPr lang="en-GB" altLang="zh-CN" b="1" dirty="0">
                <a:latin typeface="Arial" panose="020B0604020202020204" pitchFamily="34" charset="0"/>
                <a:cs typeface="Arial" panose="020B0604020202020204" pitchFamily="34" charset="0"/>
              </a:rPr>
              <a:t>lower</a:t>
            </a:r>
            <a:r>
              <a:rPr lang="en-GB" altLang="zh-CN" dirty="0">
                <a:latin typeface="Arial" panose="020B0604020202020204" pitchFamily="34" charset="0"/>
                <a:cs typeface="Arial" panose="020B0604020202020204" pitchFamily="34" charset="0"/>
              </a:rPr>
              <a:t> </a:t>
            </a:r>
            <a:r>
              <a:rPr lang="en-GB" altLang="zh-CN" b="1" dirty="0">
                <a:latin typeface="Arial" panose="020B0604020202020204" pitchFamily="34" charset="0"/>
                <a:cs typeface="Arial" panose="020B0604020202020204" pitchFamily="34" charset="0"/>
              </a:rPr>
              <a:t>stratosphere</a:t>
            </a:r>
            <a:r>
              <a:rPr lang="en-GB" altLang="zh-CN" dirty="0">
                <a:latin typeface="Arial" panose="020B0604020202020204" pitchFamily="34" charset="0"/>
                <a:cs typeface="Arial" panose="020B0604020202020204" pitchFamily="34" charset="0"/>
              </a:rPr>
              <a:t> with the most pronounced in the </a:t>
            </a:r>
            <a:r>
              <a:rPr lang="en-GB" altLang="zh-CN" b="1" dirty="0">
                <a:latin typeface="Arial" panose="020B0604020202020204" pitchFamily="34" charset="0"/>
                <a:cs typeface="Arial" panose="020B0604020202020204" pitchFamily="34" charset="0"/>
              </a:rPr>
              <a:t>tropics</a:t>
            </a:r>
            <a:r>
              <a:rPr lang="en-GB" altLang="zh-CN" dirty="0">
                <a:latin typeface="Arial" panose="020B0604020202020204" pitchFamily="34" charset="0"/>
                <a:cs typeface="Arial" panose="020B0604020202020204" pitchFamily="34" charset="0"/>
              </a:rPr>
              <a:t>. </a:t>
            </a:r>
          </a:p>
          <a:p>
            <a:pPr marL="285750" indent="-285750">
              <a:lnSpc>
                <a:spcPct val="130000"/>
              </a:lnSpc>
              <a:buFont typeface="Arial" panose="020B0604020202020204" pitchFamily="34" charset="0"/>
              <a:buChar char="•"/>
            </a:pPr>
            <a:r>
              <a:rPr lang="en-GB" altLang="zh-CN" dirty="0">
                <a:latin typeface="Arial" panose="020B0604020202020204" pitchFamily="34" charset="0"/>
                <a:cs typeface="Arial" panose="020B0604020202020204" pitchFamily="34" charset="0"/>
              </a:rPr>
              <a:t>The largest </a:t>
            </a:r>
            <a:r>
              <a:rPr lang="en-US" altLang="zh-CN" b="1" dirty="0">
                <a:solidFill>
                  <a:srgbClr val="FF0000"/>
                </a:solidFill>
                <a:latin typeface="Arial" panose="020B0604020202020204" pitchFamily="34" charset="0"/>
                <a:cs typeface="Arial" panose="020B0604020202020204" pitchFamily="34" charset="0"/>
              </a:rPr>
              <a:t>OLS-Ridge differences </a:t>
            </a:r>
            <a:r>
              <a:rPr lang="en-GB" altLang="zh-CN" dirty="0">
                <a:latin typeface="Arial" panose="020B0604020202020204" pitchFamily="34" charset="0"/>
                <a:cs typeface="Arial" panose="020B0604020202020204" pitchFamily="34" charset="0"/>
              </a:rPr>
              <a:t>in post-1998 trend estimates appear in the </a:t>
            </a:r>
            <a:r>
              <a:rPr lang="en-GB" altLang="zh-CN" b="1" dirty="0">
                <a:latin typeface="Arial" panose="020B0604020202020204" pitchFamily="34" charset="0"/>
                <a:cs typeface="Arial" panose="020B0604020202020204" pitchFamily="34" charset="0"/>
              </a:rPr>
              <a:t>tropical lower </a:t>
            </a:r>
            <a:r>
              <a:rPr lang="en-GB" altLang="zh-CN" dirty="0">
                <a:latin typeface="Arial" panose="020B0604020202020204" pitchFamily="34" charset="0"/>
                <a:cs typeface="Arial" panose="020B0604020202020204" pitchFamily="34" charset="0"/>
              </a:rPr>
              <a:t>stratosphere (with ~7 </a:t>
            </a:r>
            <a:r>
              <a:rPr lang="en-US" altLang="zh-CN" dirty="0">
                <a:latin typeface="Arial" panose="020B0604020202020204" pitchFamily="34" charset="0"/>
                <a:cs typeface="Arial" panose="020B0604020202020204" pitchFamily="34" charset="0"/>
              </a:rPr>
              <a:t>%/</a:t>
            </a:r>
            <a:r>
              <a:rPr lang="en-US" altLang="zh-CN" dirty="0" err="1">
                <a:latin typeface="Arial" panose="020B0604020202020204" pitchFamily="34" charset="0"/>
                <a:cs typeface="Arial" panose="020B0604020202020204" pitchFamily="34" charset="0"/>
              </a:rPr>
              <a:t>dec</a:t>
            </a:r>
            <a:r>
              <a:rPr lang="en-US" altLang="zh-CN" dirty="0">
                <a:latin typeface="Arial" panose="020B0604020202020204" pitchFamily="34" charset="0"/>
                <a:cs typeface="Arial" panose="020B0604020202020204" pitchFamily="34" charset="0"/>
              </a:rPr>
              <a:t> </a:t>
            </a:r>
            <a:r>
              <a:rPr lang="en-GB" altLang="zh-CN" dirty="0">
                <a:latin typeface="Arial" panose="020B0604020202020204" pitchFamily="34" charset="0"/>
                <a:cs typeface="Arial" panose="020B0604020202020204" pitchFamily="34" charset="0"/>
              </a:rPr>
              <a:t>difference at 100 </a:t>
            </a:r>
            <a:r>
              <a:rPr lang="en-GB" altLang="zh-CN" dirty="0" err="1">
                <a:latin typeface="Arial" panose="020B0604020202020204" pitchFamily="34" charset="0"/>
                <a:cs typeface="Arial" panose="020B0604020202020204" pitchFamily="34" charset="0"/>
              </a:rPr>
              <a:t>hPa</a:t>
            </a:r>
            <a:r>
              <a:rPr lang="en-GB" altLang="zh-CN" dirty="0">
                <a:latin typeface="Arial" panose="020B0604020202020204" pitchFamily="34" charset="0"/>
                <a:cs typeface="Arial" panose="020B0604020202020204" pitchFamily="34" charset="0"/>
              </a:rPr>
              <a:t>).</a:t>
            </a:r>
          </a:p>
          <a:p>
            <a:pPr marL="285750" indent="-285750">
              <a:lnSpc>
                <a:spcPct val="130000"/>
              </a:lnSpc>
              <a:buFont typeface="Arial" panose="020B0604020202020204" pitchFamily="34" charset="0"/>
              <a:buChar char="•"/>
            </a:pPr>
            <a:r>
              <a:rPr lang="en-US" altLang="zh-CN" b="1" dirty="0">
                <a:solidFill>
                  <a:srgbClr val="DB1FA4"/>
                </a:solidFill>
                <a:latin typeface="Arial" panose="020B0604020202020204" pitchFamily="34" charset="0"/>
                <a:cs typeface="Arial" panose="020B0604020202020204" pitchFamily="34" charset="0"/>
              </a:rPr>
              <a:t>ML-TOMCAT</a:t>
            </a:r>
            <a:r>
              <a:rPr lang="en-US" altLang="zh-CN" dirty="0">
                <a:solidFill>
                  <a:srgbClr val="DB1FA4"/>
                </a:solidFill>
                <a:latin typeface="Arial" panose="020B0604020202020204" pitchFamily="34" charset="0"/>
                <a:cs typeface="Arial" panose="020B0604020202020204" pitchFamily="34" charset="0"/>
              </a:rPr>
              <a:t> </a:t>
            </a:r>
            <a:r>
              <a:rPr lang="en-US" altLang="zh-CN" dirty="0">
                <a:latin typeface="Arial" panose="020B0604020202020204" pitchFamily="34" charset="0"/>
                <a:cs typeface="Arial" panose="020B0604020202020204" pitchFamily="34" charset="0"/>
              </a:rPr>
              <a:t>trends are consistent with those using </a:t>
            </a:r>
            <a:r>
              <a:rPr lang="en-US" altLang="zh-CN" b="1" dirty="0">
                <a:solidFill>
                  <a:srgbClr val="00B050"/>
                </a:solidFill>
                <a:latin typeface="Arial" panose="020B0604020202020204" pitchFamily="34" charset="0"/>
                <a:cs typeface="Arial" panose="020B0604020202020204" pitchFamily="34" charset="0"/>
              </a:rPr>
              <a:t>SWOOSH</a:t>
            </a:r>
            <a:r>
              <a:rPr lang="en-US" altLang="zh-CN" dirty="0">
                <a:latin typeface="Arial" panose="020B0604020202020204" pitchFamily="34" charset="0"/>
                <a:cs typeface="Arial" panose="020B0604020202020204" pitchFamily="34" charset="0"/>
              </a:rPr>
              <a:t> data.</a:t>
            </a:r>
          </a:p>
          <a:p>
            <a:pPr marL="285750" indent="-285750">
              <a:lnSpc>
                <a:spcPct val="130000"/>
              </a:lnSpc>
              <a:buFont typeface="Arial" panose="020B0604020202020204" pitchFamily="34" charset="0"/>
              <a:buChar char="•"/>
            </a:pPr>
            <a:r>
              <a:rPr lang="en-GB" altLang="zh-CN" b="1" dirty="0">
                <a:solidFill>
                  <a:srgbClr val="3C28D4"/>
                </a:solidFill>
                <a:latin typeface="Arial" panose="020B0604020202020204" pitchFamily="34" charset="0"/>
                <a:cs typeface="Arial" panose="020B0604020202020204" pitchFamily="34" charset="0"/>
              </a:rPr>
              <a:t>Model simulations </a:t>
            </a:r>
            <a:r>
              <a:rPr lang="en-GB" altLang="zh-CN" dirty="0">
                <a:latin typeface="Arial" panose="020B0604020202020204" pitchFamily="34" charset="0"/>
                <a:cs typeface="Arial" panose="020B0604020202020204" pitchFamily="34" charset="0"/>
              </a:rPr>
              <a:t>show largest inconsistencies w.r.t. SWOOSH-based trends in the</a:t>
            </a:r>
            <a:r>
              <a:rPr lang="en-GB" altLang="zh-CN" b="1" dirty="0">
                <a:latin typeface="Arial" panose="020B0604020202020204" pitchFamily="34" charset="0"/>
                <a:cs typeface="Arial" panose="020B0604020202020204" pitchFamily="34" charset="0"/>
              </a:rPr>
              <a:t> lower stratosphere</a:t>
            </a:r>
            <a:r>
              <a:rPr lang="en-GB" altLang="zh-CN" dirty="0">
                <a:latin typeface="Arial" panose="020B0604020202020204" pitchFamily="34" charset="0"/>
                <a:cs typeface="Arial" panose="020B0604020202020204" pitchFamily="34" charset="0"/>
              </a:rPr>
              <a:t>.</a:t>
            </a:r>
          </a:p>
        </p:txBody>
      </p:sp>
      <p:sp>
        <p:nvSpPr>
          <p:cNvPr id="11" name="左箭头 10"/>
          <p:cNvSpPr/>
          <p:nvPr/>
        </p:nvSpPr>
        <p:spPr>
          <a:xfrm>
            <a:off x="3974206" y="2100042"/>
            <a:ext cx="260766" cy="29838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custDataLst>
              <p:tags r:id="rId1"/>
            </p:custDataLst>
          </p:nvPr>
        </p:nvSpPr>
        <p:spPr>
          <a:xfrm>
            <a:off x="0" y="203176"/>
            <a:ext cx="12192000" cy="1143000"/>
          </a:xfrm>
          <a:prstGeom prst="rect">
            <a:avLst/>
          </a:prstGeom>
        </p:spPr>
        <p:txBody>
          <a:bodyPr>
            <a:noAutofit/>
          </a:bodyPr>
          <a:lstStyle/>
          <a:p>
            <a:pPr algn="ctr">
              <a:spcBef>
                <a:spcPct val="0"/>
              </a:spcBef>
            </a:pPr>
            <a:r>
              <a:rPr lang="en-US" altLang="zh-CN" sz="3200" dirty="0">
                <a:latin typeface="Arial" panose="020B0604020202020204" pitchFamily="34" charset="0"/>
                <a:cs typeface="Arial" panose="020B0604020202020204" pitchFamily="34" charset="0"/>
              </a:rPr>
              <a:t>Seasonal ozone trends based on Ridge regression</a:t>
            </a:r>
          </a:p>
        </p:txBody>
      </p:sp>
      <p:sp>
        <p:nvSpPr>
          <p:cNvPr id="49" name="矩形 48"/>
          <p:cNvSpPr/>
          <p:nvPr>
            <p:custDataLst>
              <p:tags r:id="rId2"/>
            </p:custDataLst>
          </p:nvPr>
        </p:nvSpPr>
        <p:spPr>
          <a:xfrm>
            <a:off x="10541000" y="752475"/>
            <a:ext cx="1562100" cy="306705"/>
          </a:xfrm>
          <a:prstGeom prst="rect">
            <a:avLst/>
          </a:prstGeom>
        </p:spPr>
        <p:txBody>
          <a:bodyPr wrap="square">
            <a:spAutoFit/>
          </a:bodyPr>
          <a:lstStyle/>
          <a:p>
            <a:r>
              <a:rPr lang="zh-CN" altLang="en-US" sz="1400" b="1" dirty="0">
                <a:solidFill>
                  <a:srgbClr val="FF0000"/>
                </a:solidFill>
                <a:latin typeface="Arial" panose="020B0604020202020204" pitchFamily="34" charset="0"/>
                <a:cs typeface="Arial" panose="020B0604020202020204" pitchFamily="34" charset="0"/>
              </a:rPr>
              <a:t>（</a:t>
            </a:r>
            <a:r>
              <a:rPr lang="en-US" altLang="zh-CN" sz="1400" b="1" dirty="0">
                <a:solidFill>
                  <a:srgbClr val="FF0000"/>
                </a:solidFill>
                <a:latin typeface="Arial" panose="020B0604020202020204" pitchFamily="34" charset="0"/>
                <a:cs typeface="Arial" panose="020B0604020202020204" pitchFamily="34" charset="0"/>
              </a:rPr>
              <a:t>Post-1998</a:t>
            </a:r>
            <a:r>
              <a:rPr lang="zh-CN" altLang="en-US" sz="1400" b="1" dirty="0">
                <a:solidFill>
                  <a:srgbClr val="FF0000"/>
                </a:solidFill>
                <a:latin typeface="Arial" panose="020B0604020202020204" pitchFamily="34" charset="0"/>
                <a:cs typeface="Arial" panose="020B0604020202020204" pitchFamily="34" charset="0"/>
              </a:rPr>
              <a:t>）</a:t>
            </a:r>
          </a:p>
        </p:txBody>
      </p:sp>
      <p:sp>
        <p:nvSpPr>
          <p:cNvPr id="23" name="灯片编号占位符 7"/>
          <p:cNvSpPr>
            <a:spLocks noGrp="1"/>
          </p:cNvSpPr>
          <p:nvPr>
            <p:ph type="sldNum" sz="quarter" idx="12"/>
            <p:custDataLst>
              <p:tags r:id="rId3"/>
            </p:custDataLst>
          </p:nvPr>
        </p:nvSpPr>
        <p:spPr>
          <a:xfrm>
            <a:off x="9239272" y="6492899"/>
            <a:ext cx="2844800" cy="365125"/>
          </a:xfrm>
        </p:spPr>
        <p:txBody>
          <a:bodyPr/>
          <a:lstStyle/>
          <a:p>
            <a:fld id="{A23DB813-0433-49D4-A189-A3833368A774}" type="slidenum">
              <a:rPr lang="zh-CN" altLang="en-US" smtClean="0"/>
              <a:t>9</a:t>
            </a:fld>
            <a:endParaRPr lang="zh-CN" altLang="en-US" dirty="0"/>
          </a:p>
        </p:txBody>
      </p:sp>
      <p:grpSp>
        <p:nvGrpSpPr>
          <p:cNvPr id="9" name="组合 8"/>
          <p:cNvGrpSpPr/>
          <p:nvPr/>
        </p:nvGrpSpPr>
        <p:grpSpPr>
          <a:xfrm>
            <a:off x="278062" y="984230"/>
            <a:ext cx="11719513" cy="4921895"/>
            <a:chOff x="278062" y="1014210"/>
            <a:chExt cx="11719513" cy="4921895"/>
          </a:xfrm>
        </p:grpSpPr>
        <p:pic>
          <p:nvPicPr>
            <p:cNvPr id="15" name="图片 15"/>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a:xfrm>
              <a:off x="6631433" y="1029200"/>
              <a:ext cx="5366142" cy="4906905"/>
            </a:xfrm>
            <a:prstGeom prst="rect">
              <a:avLst/>
            </a:prstGeom>
            <a:noFill/>
            <a:ln>
              <a:noFill/>
            </a:ln>
          </p:spPr>
        </p:pic>
        <p:pic>
          <p:nvPicPr>
            <p:cNvPr id="5" name="图片 4"/>
            <p:cNvPicPr>
              <a:picLocks noChangeAspect="1"/>
            </p:cNvPicPr>
            <p:nvPr>
              <p:custDataLst>
                <p:tags r:id="rId5"/>
              </p:custDataLst>
            </p:nvPr>
          </p:nvPicPr>
          <p:blipFill>
            <a:blip r:embed="rId9"/>
            <a:stretch>
              <a:fillRect/>
            </a:stretch>
          </p:blipFill>
          <p:spPr>
            <a:xfrm>
              <a:off x="278062" y="1014210"/>
              <a:ext cx="5794477" cy="4906905"/>
            </a:xfrm>
            <a:prstGeom prst="rect">
              <a:avLst/>
            </a:prstGeom>
          </p:spPr>
        </p:pic>
        <p:sp>
          <p:nvSpPr>
            <p:cNvPr id="12" name="矩形 11"/>
            <p:cNvSpPr/>
            <p:nvPr/>
          </p:nvSpPr>
          <p:spPr>
            <a:xfrm>
              <a:off x="5748128" y="1581782"/>
              <a:ext cx="1332725" cy="369332"/>
            </a:xfrm>
            <a:prstGeom prst="rect">
              <a:avLst/>
            </a:prstGeom>
            <a:ln>
              <a:solidFill>
                <a:srgbClr val="00B050"/>
              </a:solidFill>
            </a:ln>
          </p:spPr>
          <p:txBody>
            <a:bodyPr wrap="square">
              <a:spAutoFit/>
            </a:bodyPr>
            <a:lstStyle/>
            <a:p>
              <a:r>
                <a:rPr lang="en-US" altLang="zh-CN" b="1" dirty="0">
                  <a:solidFill>
                    <a:srgbClr val="00B050"/>
                  </a:solidFill>
                  <a:latin typeface="Arial" panose="020B0604020202020204" pitchFamily="34" charset="0"/>
                  <a:cs typeface="Arial" panose="020B0604020202020204" pitchFamily="34" charset="0"/>
                </a:rPr>
                <a:t>SWOOSH </a:t>
              </a:r>
            </a:p>
          </p:txBody>
        </p:sp>
        <p:sp>
          <p:nvSpPr>
            <p:cNvPr id="13" name="矩形 12"/>
            <p:cNvSpPr/>
            <p:nvPr/>
          </p:nvSpPr>
          <p:spPr>
            <a:xfrm>
              <a:off x="5810966" y="4135841"/>
              <a:ext cx="1031051" cy="369332"/>
            </a:xfrm>
            <a:prstGeom prst="rect">
              <a:avLst/>
            </a:prstGeom>
            <a:ln>
              <a:solidFill>
                <a:srgbClr val="3C28D4"/>
              </a:solidFill>
            </a:ln>
          </p:spPr>
          <p:txBody>
            <a:bodyPr wrap="none">
              <a:spAutoFit/>
            </a:bodyPr>
            <a:lstStyle/>
            <a:p>
              <a:r>
                <a:rPr lang="en-GB" altLang="zh-CN" b="1" dirty="0">
                  <a:solidFill>
                    <a:srgbClr val="3C28D4"/>
                  </a:solidFill>
                  <a:latin typeface="Arial" panose="020B0604020202020204" pitchFamily="34" charset="0"/>
                  <a:cs typeface="Arial" panose="020B0604020202020204" pitchFamily="34" charset="0"/>
                </a:rPr>
                <a:t>A_ERAI</a:t>
              </a:r>
              <a:endParaRPr lang="zh-CN" altLang="en-US" b="1" dirty="0">
                <a:solidFill>
                  <a:srgbClr val="3C28D4"/>
                </a:solidFill>
                <a:latin typeface="Arial" panose="020B0604020202020204" pitchFamily="34" charset="0"/>
                <a:cs typeface="Arial" panose="020B0604020202020204" pitchFamily="34" charset="0"/>
              </a:endParaRPr>
            </a:p>
          </p:txBody>
        </p:sp>
        <p:sp>
          <p:nvSpPr>
            <p:cNvPr id="14" name="矩形 13"/>
            <p:cNvSpPr/>
            <p:nvPr/>
          </p:nvSpPr>
          <p:spPr>
            <a:xfrm>
              <a:off x="5760063" y="5337401"/>
              <a:ext cx="1095172" cy="369332"/>
            </a:xfrm>
            <a:prstGeom prst="rect">
              <a:avLst/>
            </a:prstGeom>
            <a:ln>
              <a:solidFill>
                <a:srgbClr val="FF0000"/>
              </a:solidFill>
            </a:ln>
          </p:spPr>
          <p:txBody>
            <a:bodyPr wrap="none">
              <a:spAutoFit/>
            </a:bodyPr>
            <a:lstStyle/>
            <a:p>
              <a:r>
                <a:rPr lang="en-US" altLang="zh-CN" b="1" dirty="0">
                  <a:solidFill>
                    <a:srgbClr val="FF0000"/>
                  </a:solidFill>
                  <a:latin typeface="Arial" panose="020B0604020202020204" pitchFamily="34" charset="0"/>
                  <a:cs typeface="Arial" panose="020B0604020202020204" pitchFamily="34" charset="0"/>
                  <a:sym typeface="+mn-ea"/>
                </a:rPr>
                <a:t>B_ERA5</a:t>
              </a:r>
              <a:endParaRPr lang="zh-CN" altLang="en-US" dirty="0"/>
            </a:p>
          </p:txBody>
        </p:sp>
        <p:sp>
          <p:nvSpPr>
            <p:cNvPr id="16" name="矩形 15"/>
            <p:cNvSpPr/>
            <p:nvPr/>
          </p:nvSpPr>
          <p:spPr>
            <a:xfrm>
              <a:off x="5679805" y="2813077"/>
              <a:ext cx="1561197" cy="369332"/>
            </a:xfrm>
            <a:prstGeom prst="rect">
              <a:avLst/>
            </a:prstGeom>
            <a:ln>
              <a:solidFill>
                <a:srgbClr val="DB1FA4"/>
              </a:solidFill>
            </a:ln>
          </p:spPr>
          <p:txBody>
            <a:bodyPr wrap="none">
              <a:spAutoFit/>
            </a:bodyPr>
            <a:lstStyle/>
            <a:p>
              <a:r>
                <a:rPr lang="en-GB" altLang="zh-CN" b="1" dirty="0">
                  <a:solidFill>
                    <a:srgbClr val="DB1FA4"/>
                  </a:solidFill>
                  <a:latin typeface="Arial" panose="020B0604020202020204" pitchFamily="34" charset="0"/>
                  <a:cs typeface="Arial" panose="020B0604020202020204" pitchFamily="34" charset="0"/>
                  <a:sym typeface="+mn-ea"/>
                </a:rPr>
                <a:t>ML-TOMCAT</a:t>
              </a:r>
              <a:endParaRPr lang="zh-CN" altLang="en-US" dirty="0"/>
            </a:p>
          </p:txBody>
        </p:sp>
      </p:grpSp>
      <p:sp>
        <p:nvSpPr>
          <p:cNvPr id="2" name="矩形 1"/>
          <p:cNvSpPr/>
          <p:nvPr/>
        </p:nvSpPr>
        <p:spPr>
          <a:xfrm>
            <a:off x="145040" y="5954180"/>
            <a:ext cx="6255759" cy="338554"/>
          </a:xfrm>
          <a:prstGeom prst="rect">
            <a:avLst/>
          </a:prstGeom>
        </p:spPr>
        <p:txBody>
          <a:bodyPr wrap="square">
            <a:spAutoFit/>
          </a:bodyPr>
          <a:lstStyle/>
          <a:p>
            <a:pPr marL="285750" indent="-285750">
              <a:buFont typeface="Arial" panose="020B0604020202020204" pitchFamily="34" charset="0"/>
              <a:buChar char="•"/>
            </a:pPr>
            <a:r>
              <a:rPr lang="en-GB" altLang="zh-CN" sz="1600" b="1" dirty="0">
                <a:latin typeface="Arial" panose="020B0604020202020204" pitchFamily="34" charset="0"/>
                <a:cs typeface="Arial" panose="020B0604020202020204" pitchFamily="34" charset="0"/>
              </a:rPr>
              <a:t>Strong seasonal dependence </a:t>
            </a:r>
            <a:r>
              <a:rPr lang="en-GB" altLang="zh-CN" sz="1600" dirty="0">
                <a:latin typeface="Arial" panose="020B0604020202020204" pitchFamily="34" charset="0"/>
                <a:cs typeface="Arial" panose="020B0604020202020204" pitchFamily="34" charset="0"/>
              </a:rPr>
              <a:t>in stratospheric ozone trends</a:t>
            </a:r>
          </a:p>
        </p:txBody>
      </p:sp>
      <p:sp>
        <p:nvSpPr>
          <p:cNvPr id="3" name="矩形 2"/>
          <p:cNvSpPr/>
          <p:nvPr/>
        </p:nvSpPr>
        <p:spPr>
          <a:xfrm>
            <a:off x="145040" y="6232803"/>
            <a:ext cx="12326776" cy="584775"/>
          </a:xfrm>
          <a:prstGeom prst="rect">
            <a:avLst/>
          </a:prstGeom>
        </p:spPr>
        <p:txBody>
          <a:bodyPr wrap="square">
            <a:spAutoFit/>
          </a:bodyPr>
          <a:lstStyle/>
          <a:p>
            <a:pPr marL="285750" indent="-285750">
              <a:buFont typeface="Arial" panose="020B0604020202020204" pitchFamily="34" charset="0"/>
              <a:buChar char="•"/>
            </a:pPr>
            <a:r>
              <a:rPr lang="en-GB" altLang="zh-CN" sz="1600" b="1" dirty="0">
                <a:solidFill>
                  <a:srgbClr val="DB1FA4"/>
                </a:solidFill>
                <a:latin typeface="Arial" panose="020B0604020202020204" pitchFamily="34" charset="0"/>
                <a:cs typeface="Arial" panose="020B0604020202020204" pitchFamily="34" charset="0"/>
              </a:rPr>
              <a:t>ML-TOMCAT</a:t>
            </a:r>
            <a:r>
              <a:rPr lang="en-GB" altLang="zh-CN" sz="1600" dirty="0">
                <a:latin typeface="Arial" panose="020B0604020202020204" pitchFamily="34" charset="0"/>
                <a:cs typeface="Arial" panose="020B0604020202020204" pitchFamily="34" charset="0"/>
              </a:rPr>
              <a:t> shows similar seasonal trends to those using </a:t>
            </a:r>
            <a:r>
              <a:rPr lang="en-GB" altLang="zh-CN" sz="1600" b="1" dirty="0">
                <a:solidFill>
                  <a:srgbClr val="00B050"/>
                </a:solidFill>
                <a:latin typeface="Arial" panose="020B0604020202020204" pitchFamily="34" charset="0"/>
                <a:cs typeface="Arial" panose="020B0604020202020204" pitchFamily="34" charset="0"/>
              </a:rPr>
              <a:t>SWOOSH</a:t>
            </a:r>
            <a:r>
              <a:rPr lang="en-GB" altLang="zh-CN" sz="1600" dirty="0">
                <a:latin typeface="Arial" panose="020B0604020202020204" pitchFamily="34" charset="0"/>
                <a:cs typeface="Arial" panose="020B0604020202020204" pitchFamily="34" charset="0"/>
              </a:rPr>
              <a:t> data; </a:t>
            </a:r>
            <a:r>
              <a:rPr lang="en-GB" altLang="zh-CN" sz="1600" b="1" dirty="0">
                <a:solidFill>
                  <a:srgbClr val="3C28D4"/>
                </a:solidFill>
                <a:latin typeface="Arial" panose="020B0604020202020204" pitchFamily="34" charset="0"/>
                <a:cs typeface="Arial" panose="020B0604020202020204" pitchFamily="34" charset="0"/>
              </a:rPr>
              <a:t>model simulations </a:t>
            </a:r>
            <a:r>
              <a:rPr lang="en-GB" altLang="zh-CN" sz="1600" dirty="0">
                <a:latin typeface="Arial" panose="020B0604020202020204" pitchFamily="34" charset="0"/>
                <a:cs typeface="Arial" panose="020B0604020202020204" pitchFamily="34" charset="0"/>
              </a:rPr>
              <a:t>show larger inconsistencies especially in the lower stratosphere.</a:t>
            </a:r>
            <a:endParaRPr lang="zh-CN" altLang="en-US" sz="1600" dirty="0">
              <a:latin typeface="Arial" panose="020B0604020202020204" pitchFamily="34" charset="0"/>
              <a:cs typeface="Arial" panose="020B0604020202020204" pitchFamily="34" charset="0"/>
            </a:endParaRPr>
          </a:p>
        </p:txBody>
      </p:sp>
      <p:sp>
        <p:nvSpPr>
          <p:cNvPr id="18" name="矩形 17"/>
          <p:cNvSpPr/>
          <p:nvPr/>
        </p:nvSpPr>
        <p:spPr>
          <a:xfrm>
            <a:off x="6054816" y="5941374"/>
            <a:ext cx="6255759" cy="338554"/>
          </a:xfrm>
          <a:prstGeom prst="rect">
            <a:avLst/>
          </a:prstGeom>
        </p:spPr>
        <p:txBody>
          <a:bodyPr wrap="square">
            <a:spAutoFit/>
          </a:bodyPr>
          <a:lstStyle/>
          <a:p>
            <a:pPr marL="285750" indent="-285750">
              <a:buFont typeface="Arial" panose="020B0604020202020204" pitchFamily="34" charset="0"/>
              <a:buChar char="•"/>
            </a:pPr>
            <a:r>
              <a:rPr lang="en-GB" altLang="zh-CN" sz="1600" b="1" dirty="0">
                <a:latin typeface="Arial" panose="020B0604020202020204" pitchFamily="34" charset="0"/>
                <a:cs typeface="Arial" panose="020B0604020202020204" pitchFamily="34" charset="0"/>
              </a:rPr>
              <a:t>Ridge</a:t>
            </a:r>
            <a:r>
              <a:rPr lang="en-GB" altLang="zh-CN" sz="1600" dirty="0">
                <a:latin typeface="Arial" panose="020B0604020202020204" pitchFamily="34" charset="0"/>
                <a:cs typeface="Arial" panose="020B0604020202020204" pitchFamily="34" charset="0"/>
              </a:rPr>
              <a:t>-based trends are constrained with </a:t>
            </a:r>
            <a:r>
              <a:rPr lang="en-GB" altLang="zh-CN" sz="1600" b="1" dirty="0">
                <a:latin typeface="Arial" panose="020B0604020202020204" pitchFamily="34" charset="0"/>
                <a:cs typeface="Arial" panose="020B0604020202020204" pitchFamily="34" charset="0"/>
              </a:rPr>
              <a:t>smaller</a:t>
            </a:r>
            <a:r>
              <a:rPr lang="en-GB" altLang="zh-CN" sz="1600" dirty="0">
                <a:latin typeface="Arial" panose="020B0604020202020204" pitchFamily="34" charset="0"/>
                <a:cs typeface="Arial" panose="020B0604020202020204" pitchFamily="34" charset="0"/>
              </a:rPr>
              <a:t> coefficients</a:t>
            </a:r>
            <a:endParaRPr lang="zh-CN" altLang="en-US" sz="1600" dirty="0">
              <a:latin typeface="Arial" panose="020B0604020202020204" pitchFamily="34" charset="0"/>
              <a:cs typeface="Arial" panose="020B0604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3d30b7fc-60db-4234-a055-c5e5852354e4"/>
  <p:tag name="COMMONDATA" val="eyJoZGlkIjoiZTA4NzIyN2MxYTlmMzQ1NGE2MjU5NWRkMjhlOGMxYTA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1542</Words>
  <Application>Microsoft Office PowerPoint</Application>
  <PresentationFormat>宽屏</PresentationFormat>
  <Paragraphs>147</Paragraphs>
  <Slides>13</Slides>
  <Notes>10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Batang</vt:lpstr>
      <vt:lpstr>宋体</vt:lpstr>
      <vt:lpstr>微软雅黑</vt:lpstr>
      <vt:lpstr>Arial</vt:lpstr>
      <vt:lpstr>Calibri</vt:lpstr>
      <vt:lpstr>Calibri Light</vt:lpstr>
      <vt:lpstr>Times New Roman</vt:lpstr>
      <vt:lpstr>Wingdings</vt:lpstr>
      <vt:lpstr>Office 主题</vt:lpstr>
      <vt:lpstr>PowerPoint 演示文稿</vt:lpstr>
      <vt:lpstr>Ozone evolution in the stratosphere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76</cp:revision>
  <dcterms:created xsi:type="dcterms:W3CDTF">2023-04-15T06:29:00Z</dcterms:created>
  <dcterms:modified xsi:type="dcterms:W3CDTF">2023-04-22T14:44:49Z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EBC4BB64D9B34809B7CF99FFA3D3FDAA_13</vt:lpwstr>
  </property>
  <property fmtid="{D5CDD505-2E9C-101B-9397-08002B2CF9AE}" pid="3" name="KSOProductBuildVer">
    <vt:lpwstr>2052-11.1.0.14036</vt:lpwstr>
  </property>
</Properties>
</file>