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Lst>
  <p:sldSz cx="42481500" cy="30238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 d="100"/>
          <a:sy n="15" d="100"/>
        </p:scale>
        <p:origin x="1252"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Titolo e contenuto">
    <p:spTree>
      <p:nvGrpSpPr>
        <p:cNvPr id="1" name=""/>
        <p:cNvGrpSpPr/>
        <p:nvPr/>
      </p:nvGrpSpPr>
      <p:grpSpPr>
        <a:xfrm>
          <a:off x="0" y="0"/>
          <a:ext cx="0" cy="0"/>
          <a:chOff x="0" y="0"/>
          <a:chExt cx="0" cy="0"/>
        </a:xfrm>
      </p:grpSpPr>
      <p:sp>
        <p:nvSpPr>
          <p:cNvPr id="11" name="Titolo Testo"/>
          <p:cNvSpPr txBox="1">
            <a:spLocks noGrp="1"/>
          </p:cNvSpPr>
          <p:nvPr>
            <p:ph type="title"/>
          </p:nvPr>
        </p:nvSpPr>
        <p:spPr>
          <a:prstGeom prst="rect">
            <a:avLst/>
          </a:prstGeom>
        </p:spPr>
        <p:txBody>
          <a:bodyPr/>
          <a:lstStyle/>
          <a:p>
            <a:r>
              <a:t>Titolo Testo</a:t>
            </a:r>
          </a:p>
        </p:txBody>
      </p:sp>
      <p:sp>
        <p:nvSpPr>
          <p:cNvPr id="12"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99223698"/>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2124075" y="1211262"/>
            <a:ext cx="38234938" cy="5845176"/>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Titolo Testo</a:t>
            </a:r>
          </a:p>
        </p:txBody>
      </p:sp>
      <p:sp>
        <p:nvSpPr>
          <p:cNvPr id="3" name="Corpo livello uno…"/>
          <p:cNvSpPr txBox="1">
            <a:spLocks noGrp="1"/>
          </p:cNvSpPr>
          <p:nvPr>
            <p:ph type="body" idx="1"/>
          </p:nvPr>
        </p:nvSpPr>
        <p:spPr>
          <a:xfrm>
            <a:off x="2124075" y="7056437"/>
            <a:ext cx="38234938" cy="23182263"/>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444875" indent="-1308100">
              <a:spcBef>
                <a:spcPts val="3000"/>
              </a:spcBef>
              <a:buChar char="–"/>
              <a:defRPr sz="12900"/>
            </a:lvl2pPr>
            <a:lvl3pPr marL="5278437" indent="-1046162">
              <a:spcBef>
                <a:spcPts val="2600"/>
              </a:spcBef>
              <a:defRPr sz="11100"/>
            </a:lvl3pPr>
            <a:lvl4pPr marL="7373939" indent="-1047750">
              <a:spcBef>
                <a:spcPts val="2100"/>
              </a:spcBef>
              <a:buChar char="–"/>
              <a:defRPr sz="9200"/>
            </a:lvl4pPr>
            <a:lvl5pPr marL="9471025" indent="-1047750">
              <a:spcBef>
                <a:spcPts val="2100"/>
              </a:spcBef>
              <a:buChar char="»"/>
              <a:defRPr sz="9200"/>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40090725" y="29357324"/>
            <a:ext cx="266700" cy="285627"/>
          </a:xfrm>
          <a:prstGeom prst="rect">
            <a:avLst/>
          </a:prstGeom>
          <a:ln w="12700">
            <a:miter lim="400000"/>
          </a:ln>
        </p:spPr>
        <p:txBody>
          <a:bodyPr wrap="none" lIns="50800" tIns="50800" rIns="50800" bIns="50800">
            <a:spAutoFit/>
          </a:bodyPr>
          <a:lstStyle>
            <a:lvl1pPr algn="r">
              <a:buClrTx/>
              <a:defRPr sz="1200"/>
            </a:lvl1pPr>
          </a:lstStyle>
          <a:p>
            <a:fld id="{86CB4B4D-7CA3-9044-876B-883B54F8677D}" type="slidenum">
              <a:t>‹N›</a:t>
            </a:fld>
            <a:endParaRPr/>
          </a:p>
        </p:txBody>
      </p:sp>
    </p:spTree>
    <p:extLst>
      <p:ext uri="{BB962C8B-B14F-4D97-AF65-F5344CB8AC3E}">
        <p14:creationId xmlns:p14="http://schemas.microsoft.com/office/powerpoint/2010/main" val="3119927201"/>
      </p:ext>
    </p:extLst>
  </p:cSld>
  <p:clrMap bg1="lt1" tx1="dk1" bg2="lt2" tx2="dk2" accent1="accent1" accent2="accent2" accent3="accent3" accent4="accent4" accent5="accent5" accent6="accent6" hlink="hlink" folHlink="folHlink"/>
  <p:sldLayoutIdLst>
    <p:sldLayoutId id="2147483697" r:id="rId1"/>
  </p:sldLayoutIdLst>
  <p:transition spd="med"/>
  <p:txStyles>
    <p:titleStyle>
      <a:lvl1pPr marL="39687" marR="0" indent="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1pPr>
      <a:lvl2pPr marL="39687" marR="0" indent="2286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2pPr>
      <a:lvl3pPr marL="39687" marR="0" indent="4572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3pPr>
      <a:lvl4pPr marL="39687" marR="0" indent="6858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4pPr>
      <a:lvl5pPr marL="39687" marR="0" indent="9144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5pPr>
      <a:lvl6pPr marL="39687" marR="0" indent="11430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6pPr>
      <a:lvl7pPr marL="39687" marR="0" indent="13716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7pPr>
      <a:lvl8pPr marL="39687" marR="0" indent="16002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8pPr>
      <a:lvl9pPr marL="39687" marR="0" indent="1828800" algn="ctr" defTabSz="914400" rtl="0" latinLnBrk="0">
        <a:lnSpc>
          <a:spcPct val="100000"/>
        </a:lnSpc>
        <a:spcBef>
          <a:spcPts val="0"/>
        </a:spcBef>
        <a:spcAft>
          <a:spcPts val="0"/>
        </a:spcAft>
        <a:buClrTx/>
        <a:buSzTx/>
        <a:buFontTx/>
        <a:buNone/>
        <a:tabLst/>
        <a:defRPr sz="20200" b="0" i="0" u="none" strike="noStrike" cap="none" spc="0" baseline="0">
          <a:solidFill>
            <a:srgbClr val="000000"/>
          </a:solidFill>
          <a:uFill>
            <a:solidFill>
              <a:srgbClr val="000000"/>
            </a:solidFill>
          </a:uFill>
          <a:latin typeface="+mn-lt"/>
          <a:ea typeface="+mn-ea"/>
          <a:cs typeface="+mn-cs"/>
          <a:sym typeface="Times New Roman"/>
        </a:defRPr>
      </a:lvl9pPr>
    </p:titleStyle>
    <p:bodyStyle>
      <a:lvl1pPr marL="1611312" marR="0" indent="-157162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1pPr>
      <a:lvl2pPr marL="3617260" marR="0" indent="-148048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2pPr>
      <a:lvl3pPr marL="5608309" marR="0" indent="-1376034"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3pPr>
      <a:lvl4pPr marL="7988922" marR="0" indent="-1662733"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4pPr>
      <a:lvl5pPr marL="10086009" marR="0" indent="-1662734"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5pPr>
      <a:lvl6pPr marL="3358045" marR="0" indent="-90694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6pPr>
      <a:lvl7pPr marL="3713645" marR="0" indent="-90694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7pPr>
      <a:lvl8pPr marL="4069245" marR="0" indent="-90694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8pPr>
      <a:lvl9pPr marL="4424845" marR="0" indent="-906945" algn="l" defTabSz="914400" rtl="0" latinLnBrk="0">
        <a:lnSpc>
          <a:spcPct val="100000"/>
        </a:lnSpc>
        <a:spcBef>
          <a:spcPts val="3400"/>
        </a:spcBef>
        <a:spcAft>
          <a:spcPts val="0"/>
        </a:spcAft>
        <a:buClr>
          <a:srgbClr val="000000"/>
        </a:buClr>
        <a:buSzPct val="100000"/>
        <a:buFontTx/>
        <a:buChar char="•"/>
        <a:tabLst/>
        <a:defRPr sz="14600" b="0" i="0" u="none" strike="noStrike" cap="none" spc="0" baseline="0">
          <a:solidFill>
            <a:srgbClr val="000000"/>
          </a:solidFill>
          <a:uFill>
            <a:solidFill>
              <a:srgbClr val="000000"/>
            </a:solidFill>
          </a:uFill>
          <a:latin typeface="+mn-lt"/>
          <a:ea typeface="+mn-ea"/>
          <a:cs typeface="+mn-cs"/>
          <a:sym typeface="Times New Roman"/>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1pPr>
      <a:lvl2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2pPr>
      <a:lvl3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3pPr>
      <a:lvl4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4pPr>
      <a:lvl5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5pPr>
      <a:lvl6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6pPr>
      <a:lvl7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7pPr>
      <a:lvl8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8pPr>
      <a:lvl9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
            <a:solidFill>
              <a:srgbClr val="000000"/>
            </a:solidFill>
          </a:u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7.png"/><Relationship Id="rId2" Type="http://schemas.openxmlformats.org/officeDocument/2006/relationships/image" Target="../media/image2.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doi.org/10.5194/hess-22-2409-2018" TargetMode="External"/><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hyperlink" Target="mailto:matteo.giuliani@polimi.it" TargetMode="External"/><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86E7E9F-6BF8-C1E8-0259-406F9AC942F3}"/>
              </a:ext>
            </a:extLst>
          </p:cNvPr>
          <p:cNvPicPr>
            <a:picLocks noChangeAspect="1"/>
          </p:cNvPicPr>
          <p:nvPr/>
        </p:nvPicPr>
        <p:blipFill rotWithShape="1">
          <a:blip r:embed="rId2">
            <a:extLst>
              <a:ext uri="{28A0092B-C50C-407E-A947-70E740481C1C}">
                <a14:useLocalDpi xmlns:a14="http://schemas.microsoft.com/office/drawing/2010/main" val="0"/>
              </a:ext>
            </a:extLst>
          </a:blip>
          <a:srcRect l="5403"/>
          <a:stretch/>
        </p:blipFill>
        <p:spPr>
          <a:xfrm>
            <a:off x="857655" y="10781965"/>
            <a:ext cx="7801470" cy="5148118"/>
          </a:xfrm>
          <a:prstGeom prst="rect">
            <a:avLst/>
          </a:prstGeom>
        </p:spPr>
      </p:pic>
      <p:sp>
        <p:nvSpPr>
          <p:cNvPr id="22" name="(3) THE FLOOD PROTECTION SYSTEM"/>
          <p:cNvSpPr/>
          <p:nvPr/>
        </p:nvSpPr>
        <p:spPr>
          <a:xfrm>
            <a:off x="748109" y="17565265"/>
            <a:ext cx="6803663" cy="12595594"/>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639" marR="40639">
              <a:spcBef>
                <a:spcPts val="2000"/>
              </a:spcBef>
              <a:defRPr sz="3400">
                <a:latin typeface="Josefin Sans Regular"/>
                <a:ea typeface="Josefin Sans Regular"/>
                <a:cs typeface="Josefin Sans Regular"/>
                <a:sym typeface="Josefin Sans Regular"/>
              </a:defRPr>
            </a:lvl1pPr>
          </a:lstStyle>
          <a:p>
            <a:pPr marL="40639" marR="40639" lvl="0" indent="0" algn="l" defTabSz="914400" rtl="0" eaLnBrk="1" fontAlgn="auto" latinLnBrk="0" hangingPunct="0">
              <a:lnSpc>
                <a:spcPct val="100000"/>
              </a:lnSpc>
              <a:spcBef>
                <a:spcPts val="2000"/>
              </a:spcBef>
              <a:spcAft>
                <a:spcPts val="0"/>
              </a:spcAft>
              <a:buClr>
                <a:srgbClr val="000000"/>
              </a:buClr>
              <a:buSzTx/>
              <a:buFontTx/>
              <a:buNone/>
              <a:tabLst/>
              <a:defRPr/>
            </a:pPr>
            <a:r>
              <a:rPr kumimoji="0" lang="en-US" sz="3400" b="0" i="0" u="none" strike="noStrike" kern="0" cap="none" spc="0" normalizeH="0" baseline="0" noProof="0" dirty="0">
                <a:ln>
                  <a:noFill/>
                </a:ln>
                <a:effectLst/>
                <a:uLnTx/>
                <a:uFill>
                  <a:solidFill>
                    <a:srgbClr val="000000"/>
                  </a:solidFill>
                </a:uFill>
                <a:latin typeface="Josefin Sans Regular"/>
                <a:sym typeface="Josefin Sans Regular"/>
              </a:rPr>
              <a:t>(3) The FRIDA framework</a:t>
            </a:r>
          </a:p>
        </p:txBody>
      </p:sp>
      <p:sp>
        <p:nvSpPr>
          <p:cNvPr id="23" name="(4) THE COMO DROUGHT INDEX"/>
          <p:cNvSpPr/>
          <p:nvPr/>
        </p:nvSpPr>
        <p:spPr>
          <a:xfrm>
            <a:off x="7791921" y="17565265"/>
            <a:ext cx="9385736" cy="12595594"/>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639" marR="40639">
              <a:spcBef>
                <a:spcPts val="2000"/>
              </a:spcBef>
              <a:defRPr sz="3400">
                <a:latin typeface="Josefin Sans Regular"/>
                <a:ea typeface="Josefin Sans Regular"/>
                <a:cs typeface="Josefin Sans Regular"/>
                <a:sym typeface="Josefin Sans Regular"/>
              </a:defRPr>
            </a:lvl1pPr>
          </a:lstStyle>
          <a:p>
            <a:pPr marL="40639" marR="40639" lvl="0" indent="0" algn="l" defTabSz="914400" rtl="0" eaLnBrk="1" fontAlgn="auto" latinLnBrk="0" hangingPunct="0">
              <a:lnSpc>
                <a:spcPct val="100000"/>
              </a:lnSpc>
              <a:spcBef>
                <a:spcPts val="2000"/>
              </a:spcBef>
              <a:spcAft>
                <a:spcPts val="0"/>
              </a:spcAft>
              <a:buClr>
                <a:srgbClr val="000000"/>
              </a:buClr>
              <a:buSzTx/>
              <a:buFontTx/>
              <a:buNone/>
              <a:tabLst/>
              <a:defRPr/>
            </a:pPr>
            <a:r>
              <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(4) </a:t>
            </a:r>
            <a:r>
              <a:rPr kumimoji="0" lang="en-US"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TEMPORAL TRENDS OF EUROPEAN DROUGHTS</a:t>
            </a:r>
            <a:endPar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endParaRPr>
          </a:p>
        </p:txBody>
      </p:sp>
      <p:sp>
        <p:nvSpPr>
          <p:cNvPr id="24" name="(5) SEASONAL DROUGHT FORECASTS"/>
          <p:cNvSpPr txBox="1"/>
          <p:nvPr/>
        </p:nvSpPr>
        <p:spPr>
          <a:xfrm>
            <a:off x="17409188" y="3773245"/>
            <a:ext cx="12648306" cy="11818139"/>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181" marR="40181">
              <a:buClr>
                <a:srgbClr val="007600"/>
              </a:buClr>
              <a:buFont typeface="Lucida Sans Unicode"/>
              <a:defRPr sz="3400">
                <a:latin typeface="Josefin Sans Regular"/>
                <a:ea typeface="Josefin Sans Regular"/>
                <a:cs typeface="Josefin Sans Regular"/>
                <a:sym typeface="Josefin Sans Regular"/>
              </a:defRPr>
            </a:lvl1pPr>
          </a:lstStyle>
          <a:p>
            <a:pPr marL="40181" marR="40181" lvl="0" indent="0" algn="l" defTabSz="914400" rtl="0" eaLnBrk="1" fontAlgn="auto" latinLnBrk="0" hangingPunct="0">
              <a:lnSpc>
                <a:spcPct val="100000"/>
              </a:lnSpc>
              <a:spcBef>
                <a:spcPts val="0"/>
              </a:spcBef>
              <a:spcAft>
                <a:spcPts val="0"/>
              </a:spcAft>
              <a:buClr>
                <a:srgbClr val="007600"/>
              </a:buClr>
              <a:buSzTx/>
              <a:buFont typeface="Lucida Sans Unicode"/>
              <a:buNone/>
              <a:tabLst/>
              <a:defRPr sz="1600"/>
            </a:pPr>
            <a:r>
              <a:rPr kumimoji="0" sz="3400" b="0" i="0" u="none" strike="noStrike" kern="0" cap="none" spc="0" normalizeH="0" baseline="0" noProof="0" dirty="0">
                <a:ln>
                  <a:noFill/>
                </a:ln>
                <a:effectLst/>
                <a:uLnTx/>
                <a:uFill>
                  <a:solidFill>
                    <a:srgbClr val="000000"/>
                  </a:solidFill>
                </a:uFill>
                <a:latin typeface="Josefin Sans Regular"/>
                <a:sym typeface="Josefin Sans Regular"/>
              </a:rPr>
              <a:t>(5) </a:t>
            </a:r>
            <a:r>
              <a:rPr kumimoji="0" lang="it-IT" sz="3400" b="0" i="0" u="none" strike="noStrike" kern="0" cap="none" spc="0" normalizeH="0" baseline="0" noProof="0" dirty="0">
                <a:ln>
                  <a:noFill/>
                </a:ln>
                <a:effectLst/>
                <a:uLnTx/>
                <a:uFill>
                  <a:solidFill>
                    <a:srgbClr val="000000"/>
                  </a:solidFill>
                </a:uFill>
                <a:latin typeface="Josefin Sans Regular"/>
                <a:sym typeface="Josefin Sans Regular"/>
              </a:rPr>
              <a:t>COMPARISON OF STATISTICAL DROUGHT INDEXES</a:t>
            </a:r>
            <a:endParaRPr kumimoji="0" sz="3400" b="0" i="0" u="none" strike="noStrike" kern="0" cap="none" spc="0" normalizeH="0" baseline="0" noProof="0" dirty="0">
              <a:ln>
                <a:noFill/>
              </a:ln>
              <a:effectLst/>
              <a:uLnTx/>
              <a:uFill>
                <a:solidFill>
                  <a:srgbClr val="000000"/>
                </a:solidFill>
              </a:uFill>
              <a:latin typeface="Josefin Sans Regular"/>
              <a:sym typeface="Josefin Sans Regular"/>
            </a:endParaRPr>
          </a:p>
        </p:txBody>
      </p:sp>
      <p:sp>
        <p:nvSpPr>
          <p:cNvPr id="25" name="(6) FORECAST-BASED DROUGHT MANAGEMENT"/>
          <p:cNvSpPr txBox="1"/>
          <p:nvPr/>
        </p:nvSpPr>
        <p:spPr>
          <a:xfrm>
            <a:off x="17426304" y="15930083"/>
            <a:ext cx="12622571" cy="11014127"/>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181" marR="40181">
              <a:buClr>
                <a:srgbClr val="007600"/>
              </a:buClr>
              <a:buFont typeface="Lucida Sans Unicode"/>
              <a:defRPr sz="3400">
                <a:latin typeface="Josefin Sans Regular"/>
                <a:ea typeface="Josefin Sans Regular"/>
                <a:cs typeface="Josefin Sans Regular"/>
                <a:sym typeface="Josefin Sans Regular"/>
              </a:defRPr>
            </a:lvl1pPr>
          </a:lstStyle>
          <a:p>
            <a:pPr marL="40181" marR="40181" lvl="0" indent="0" algn="l" defTabSz="914400" rtl="0" eaLnBrk="1" fontAlgn="auto" latinLnBrk="0" hangingPunct="0">
              <a:lnSpc>
                <a:spcPct val="100000"/>
              </a:lnSpc>
              <a:spcBef>
                <a:spcPts val="0"/>
              </a:spcBef>
              <a:spcAft>
                <a:spcPts val="0"/>
              </a:spcAft>
              <a:buClr>
                <a:srgbClr val="007600"/>
              </a:buClr>
              <a:buSzTx/>
              <a:buFont typeface="Lucida Sans Unicode"/>
              <a:buNone/>
              <a:tabLst/>
              <a:defRPr sz="1600"/>
            </a:pPr>
            <a:r>
              <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a:t>
            </a:r>
            <a:r>
              <a:rPr kumimoji="0" lang="it-IT"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6</a:t>
            </a:r>
            <a:r>
              <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 </a:t>
            </a:r>
            <a:r>
              <a:rPr kumimoji="0" lang="it-IT"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GDIS IMPACTS</a:t>
            </a:r>
            <a:endPar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endParaRPr>
          </a:p>
        </p:txBody>
      </p:sp>
      <p:sp>
        <p:nvSpPr>
          <p:cNvPr id="26" name="(2) THE LAKE COMO BASIN"/>
          <p:cNvSpPr/>
          <p:nvPr/>
        </p:nvSpPr>
        <p:spPr>
          <a:xfrm>
            <a:off x="748108" y="10356973"/>
            <a:ext cx="16429549" cy="6952831"/>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639" marR="40639">
              <a:spcBef>
                <a:spcPts val="1000"/>
              </a:spcBef>
              <a:defRPr sz="3400">
                <a:latin typeface="Josefin Sans Regular"/>
                <a:ea typeface="Josefin Sans Regular"/>
                <a:cs typeface="Josefin Sans Regular"/>
                <a:sym typeface="Josefin Sans Regular"/>
              </a:defRPr>
            </a:lvl1pPr>
          </a:lstStyle>
          <a:p>
            <a:pPr defTabSz="914400" hangingPunct="0">
              <a:buClr>
                <a:srgbClr val="000000"/>
              </a:buClr>
              <a:defRPr>
                <a:solidFill>
                  <a:srgbClr val="008E2A"/>
                </a:solidFill>
                <a:uFill>
                  <a:solidFill>
                    <a:srgbClr val="008E2A"/>
                  </a:solidFill>
                </a:uFill>
              </a:defRPr>
            </a:pPr>
            <a:endParaRPr kumimoji="0" sz="3400" b="0" i="0" u="none" strike="noStrike" kern="0" cap="none" spc="0" normalizeH="0" baseline="0" noProof="0" dirty="0">
              <a:ln>
                <a:noFill/>
              </a:ln>
              <a:effectLst/>
              <a:uLnTx/>
              <a:uFill>
                <a:solidFill>
                  <a:srgbClr val="000000"/>
                </a:solidFill>
              </a:uFill>
              <a:latin typeface="Josefin Sans Regular"/>
              <a:sym typeface="Josefin Sans Regular"/>
            </a:endParaRPr>
          </a:p>
        </p:txBody>
      </p:sp>
      <p:sp>
        <p:nvSpPr>
          <p:cNvPr id="27" name="Can we use flood control infrastructures in…"/>
          <p:cNvSpPr txBox="1"/>
          <p:nvPr/>
        </p:nvSpPr>
        <p:spPr>
          <a:xfrm>
            <a:off x="754852" y="729232"/>
            <a:ext cx="31444013"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584200" rtl="0" eaLnBrk="1" fontAlgn="auto" latinLnBrk="0" hangingPunct="0">
              <a:lnSpc>
                <a:spcPct val="100000"/>
              </a:lnSpc>
              <a:spcBef>
                <a:spcPts val="1000"/>
              </a:spcBef>
              <a:spcAft>
                <a:spcPts val="0"/>
              </a:spcAft>
              <a:buClr>
                <a:srgbClr val="000000"/>
              </a:buClr>
              <a:buSzTx/>
              <a:buFont typeface="Lucida Sans Unicode"/>
              <a:buNone/>
              <a:tabLst/>
              <a:defRPr sz="7000" cap="all">
                <a:uFillTx/>
                <a:latin typeface="Josefin Sans Bold"/>
                <a:ea typeface="Josefin Sans Bold"/>
                <a:cs typeface="Josefin Sans Bold"/>
                <a:sym typeface="Josefin Sans Bold"/>
              </a:defRPr>
            </a:pPr>
            <a:r>
              <a:rPr kumimoji="0" lang="en-US" sz="7000" b="0" i="0" u="none" strike="noStrike" kern="0" cap="all" spc="0" normalizeH="0" baseline="0" noProof="0" dirty="0">
                <a:ln>
                  <a:noFill/>
                </a:ln>
                <a:solidFill>
                  <a:srgbClr val="000000"/>
                </a:solidFill>
                <a:effectLst/>
                <a:uLnTx/>
                <a:uFillTx/>
                <a:latin typeface="Josefin Sans Bold"/>
                <a:sym typeface="Josefin Sans Bold"/>
              </a:rPr>
              <a:t>A pan-European analysis of drought events and impacts</a:t>
            </a:r>
          </a:p>
        </p:txBody>
      </p:sp>
      <p:sp>
        <p:nvSpPr>
          <p:cNvPr id="28" name="F. Robba, M. Giuliani, A. Amaranto, and A. Castelletti"/>
          <p:cNvSpPr txBox="1"/>
          <p:nvPr/>
        </p:nvSpPr>
        <p:spPr>
          <a:xfrm>
            <a:off x="748108" y="1904936"/>
            <a:ext cx="30153046"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0" defTabSz="914400" hangingPunct="0">
              <a:buClr>
                <a:srgbClr val="000000"/>
              </a:buClr>
              <a:defRPr>
                <a:latin typeface="Lato Regular"/>
                <a:ea typeface="Lato Regular"/>
                <a:cs typeface="Lato Regular"/>
                <a:sym typeface="Lato Regular"/>
              </a:defRPr>
            </a:pPr>
            <a:r>
              <a:rPr kumimoji="0" lang="it-IT" sz="4800" b="0" i="0" u="none" strike="noStrike" kern="0" cap="none" spc="0" normalizeH="0" baseline="0" noProof="0" dirty="0">
                <a:ln>
                  <a:noFill/>
                </a:ln>
                <a:effectLst/>
                <a:uLnTx/>
                <a:uFill>
                  <a:solidFill>
                    <a:srgbClr val="000000"/>
                  </a:solidFill>
                </a:uFill>
                <a:latin typeface="Lato Regular"/>
                <a:sym typeface="Lato Regular"/>
              </a:rPr>
              <a:t>Martina Merlo</a:t>
            </a:r>
            <a:r>
              <a:rPr kumimoji="0" lang="it-IT" sz="4800" b="0" i="0" u="none" strike="noStrike" kern="0" cap="none" spc="0" normalizeH="0" baseline="30000" noProof="0" dirty="0">
                <a:ln>
                  <a:noFill/>
                </a:ln>
                <a:effectLst/>
                <a:uLnTx/>
                <a:uFill>
                  <a:solidFill>
                    <a:srgbClr val="000000"/>
                  </a:solidFill>
                </a:uFill>
                <a:latin typeface="Lato Regular"/>
                <a:sym typeface="Lato Regular"/>
              </a:rPr>
              <a:t>1</a:t>
            </a:r>
            <a:r>
              <a:rPr kumimoji="0" lang="it-IT" sz="4800" b="0" i="0" u="none" strike="noStrike" kern="0" cap="none" spc="0" normalizeH="0" baseline="0" noProof="0" dirty="0">
                <a:ln>
                  <a:noFill/>
                </a:ln>
                <a:effectLst/>
                <a:uLnTx/>
                <a:uFill>
                  <a:solidFill>
                    <a:srgbClr val="000000"/>
                  </a:solidFill>
                </a:uFill>
                <a:latin typeface="Lato Regular"/>
                <a:sym typeface="Lato Regular"/>
              </a:rPr>
              <a:t>, Matteo Giuliani</a:t>
            </a:r>
            <a:r>
              <a:rPr lang="it-IT" sz="4800" kern="0" baseline="30000" dirty="0">
                <a:uFill>
                  <a:solidFill>
                    <a:srgbClr val="000000"/>
                  </a:solidFill>
                </a:uFill>
                <a:latin typeface="Lato Regular"/>
                <a:sym typeface="Lato Regular"/>
              </a:rPr>
              <a:t>1*</a:t>
            </a:r>
            <a:r>
              <a:rPr kumimoji="0" lang="it-IT" sz="4800" b="0" i="0" u="none" strike="noStrike" kern="0" cap="none" spc="0" normalizeH="0" baseline="0" noProof="0" dirty="0">
                <a:ln>
                  <a:noFill/>
                </a:ln>
                <a:effectLst/>
                <a:uLnTx/>
                <a:uFill>
                  <a:solidFill>
                    <a:srgbClr val="000000"/>
                  </a:solidFill>
                </a:uFill>
                <a:latin typeface="Lato Regular"/>
                <a:sym typeface="Lato Regular"/>
              </a:rPr>
              <a:t>, Yiheng Du</a:t>
            </a:r>
            <a:r>
              <a:rPr kumimoji="0" lang="it-IT" sz="4800" b="0" i="0" u="none" strike="noStrike" kern="0" cap="none" spc="0" normalizeH="0" baseline="30000" noProof="0" dirty="0">
                <a:ln>
                  <a:noFill/>
                </a:ln>
                <a:effectLst/>
                <a:uLnTx/>
                <a:uFill>
                  <a:solidFill>
                    <a:srgbClr val="000000"/>
                  </a:solidFill>
                </a:uFill>
                <a:latin typeface="Lato Regular"/>
                <a:sym typeface="Lato Regular"/>
              </a:rPr>
              <a:t>2</a:t>
            </a:r>
            <a:r>
              <a:rPr kumimoji="0" lang="it-IT" sz="4800" b="0" i="0" u="none" strike="noStrike" kern="0" cap="none" spc="0" normalizeH="0" baseline="0" noProof="0" dirty="0">
                <a:ln>
                  <a:noFill/>
                </a:ln>
                <a:effectLst/>
                <a:uLnTx/>
                <a:uFill>
                  <a:solidFill>
                    <a:srgbClr val="000000"/>
                  </a:solidFill>
                </a:uFill>
                <a:latin typeface="Lato Regular"/>
                <a:sym typeface="Lato Regular"/>
              </a:rPr>
              <a:t>, Ilias Pechlivanidis</a:t>
            </a:r>
            <a:r>
              <a:rPr kumimoji="0" lang="it-IT" sz="4800" b="0" i="0" u="none" strike="noStrike" kern="0" cap="none" spc="0" normalizeH="0" baseline="30000" noProof="0" dirty="0">
                <a:ln>
                  <a:noFill/>
                </a:ln>
                <a:effectLst/>
                <a:uLnTx/>
                <a:uFill>
                  <a:solidFill>
                    <a:srgbClr val="000000"/>
                  </a:solidFill>
                </a:uFill>
                <a:latin typeface="Lato Regular"/>
                <a:sym typeface="Lato Regular"/>
              </a:rPr>
              <a:t>2</a:t>
            </a:r>
            <a:r>
              <a:rPr kumimoji="0" lang="it-IT" sz="4800" b="0" i="0" u="none" strike="noStrike" kern="0" cap="none" spc="0" normalizeH="0" baseline="0" noProof="0" dirty="0">
                <a:ln>
                  <a:noFill/>
                </a:ln>
                <a:effectLst/>
                <a:uLnTx/>
                <a:uFill>
                  <a:solidFill>
                    <a:srgbClr val="000000"/>
                  </a:solidFill>
                </a:uFill>
                <a:latin typeface="Lato Regular"/>
                <a:sym typeface="Lato Regular"/>
              </a:rPr>
              <a:t>, and Andrea Castelletti</a:t>
            </a:r>
            <a:r>
              <a:rPr lang="it-IT" sz="4800" kern="0" baseline="30000" dirty="0">
                <a:uFill>
                  <a:solidFill>
                    <a:srgbClr val="000000"/>
                  </a:solidFill>
                </a:uFill>
                <a:latin typeface="Lato Regular"/>
                <a:sym typeface="Lato Regular"/>
              </a:rPr>
              <a:t>1</a:t>
            </a:r>
            <a:endParaRPr kumimoji="0" lang="it-IT" sz="4800" b="0" i="0" u="none" strike="noStrike" kern="0" cap="none" spc="0" normalizeH="0" baseline="0" noProof="0" dirty="0">
              <a:ln>
                <a:noFill/>
              </a:ln>
              <a:effectLst/>
              <a:uLnTx/>
              <a:uFill>
                <a:solidFill>
                  <a:srgbClr val="000000"/>
                </a:solidFill>
              </a:uFill>
              <a:latin typeface="Lato Regular"/>
              <a:sym typeface="Lato Regular"/>
            </a:endParaRPr>
          </a:p>
        </p:txBody>
      </p:sp>
      <p:sp>
        <p:nvSpPr>
          <p:cNvPr id="29" name="(1) ABSTRACT…"/>
          <p:cNvSpPr txBox="1"/>
          <p:nvPr/>
        </p:nvSpPr>
        <p:spPr>
          <a:xfrm>
            <a:off x="754852" y="3793300"/>
            <a:ext cx="16422805" cy="6212089"/>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marL="40181" marR="40181" lvl="0" indent="0" algn="l" defTabSz="914400" rtl="0" eaLnBrk="1" fontAlgn="auto" latinLnBrk="0" hangingPunct="0">
              <a:lnSpc>
                <a:spcPct val="100000"/>
              </a:lnSpc>
              <a:spcBef>
                <a:spcPts val="300"/>
              </a:spcBef>
              <a:spcAft>
                <a:spcPts val="0"/>
              </a:spcAft>
              <a:buClr>
                <a:srgbClr val="000000"/>
              </a:buClr>
              <a:buSzTx/>
              <a:buFont typeface="Lucida Sans Unicode"/>
              <a:buNone/>
              <a:tabLst/>
              <a:defRPr sz="3400">
                <a:latin typeface="Josefin Sans Regular"/>
                <a:ea typeface="Josefin Sans Regular"/>
                <a:cs typeface="Josefin Sans Regular"/>
                <a:sym typeface="Josefin Sans Regular"/>
              </a:defRPr>
            </a:pPr>
            <a:r>
              <a:rPr kumimoji="0" sz="3400" b="0" i="0" u="none" strike="noStrike" kern="0" cap="none" spc="0" normalizeH="0" baseline="0" noProof="0" dirty="0">
                <a:ln>
                  <a:noFill/>
                </a:ln>
                <a:effectLst/>
                <a:uLnTx/>
                <a:uFill>
                  <a:solidFill>
                    <a:srgbClr val="000000"/>
                  </a:solidFill>
                </a:uFill>
                <a:latin typeface="Josefin Sans Regular"/>
                <a:sym typeface="Josefin Sans Regular"/>
              </a:rPr>
              <a:t>(1) ABSTRACT</a:t>
            </a:r>
            <a:endParaRPr kumimoji="0" sz="3000" b="0" i="0" u="none" strike="noStrike" kern="0" cap="none" spc="0" normalizeH="0" baseline="0" noProof="0" dirty="0">
              <a:ln>
                <a:noFill/>
              </a:ln>
              <a:effectLst/>
              <a:uLnTx/>
              <a:uFill>
                <a:solidFill>
                  <a:srgbClr val="000000"/>
                </a:solidFill>
              </a:uFill>
              <a:latin typeface="Josefin Sans Regular"/>
              <a:sym typeface="Josefin Sans Regular"/>
            </a:endParaRPr>
          </a:p>
          <a:p>
            <a:pPr marL="0" marR="0" lvl="0" indent="0" algn="l" defTabSz="584200" rtl="0" eaLnBrk="1" fontAlgn="auto" latinLnBrk="0" hangingPunct="0">
              <a:lnSpc>
                <a:spcPct val="100000"/>
              </a:lnSpc>
              <a:spcBef>
                <a:spcPts val="10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uFillTx/>
                <a:latin typeface="Lato Regular"/>
                <a:ea typeface="Lato Regular"/>
                <a:cs typeface="Lato Regular"/>
                <a:sym typeface="Lato Regular"/>
              </a:defRPr>
            </a:pPr>
            <a:r>
              <a:rPr kumimoji="0" lang="en-US" sz="2600" b="0" i="0" u="none" strike="noStrike" kern="0" cap="none" spc="0" normalizeH="0" baseline="0" noProof="0" dirty="0">
                <a:ln>
                  <a:noFill/>
                </a:ln>
                <a:effectLst/>
                <a:uLnTx/>
                <a:uFillTx/>
                <a:latin typeface="Lato Regular"/>
                <a:sym typeface="Lato Regular"/>
              </a:rPr>
              <a:t>Today drought detection is becoming more and more important for supporting water management strategies, especially in a changing climate.</a:t>
            </a:r>
          </a:p>
          <a:p>
            <a:pPr marL="0" marR="0" lvl="0" indent="0" algn="l" defTabSz="584200" rtl="0" eaLnBrk="1" fontAlgn="auto" latinLnBrk="0" hangingPunct="0">
              <a:lnSpc>
                <a:spcPct val="100000"/>
              </a:lnSpc>
              <a:spcBef>
                <a:spcPts val="10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uFillTx/>
                <a:latin typeface="Lato Regular"/>
                <a:ea typeface="Lato Regular"/>
                <a:cs typeface="Lato Regular"/>
                <a:sym typeface="Lato Regular"/>
              </a:defRPr>
            </a:pPr>
            <a:r>
              <a:rPr kumimoji="0" lang="en-US" sz="2600" b="0" i="0" u="none" strike="noStrike" kern="0" cap="none" spc="0" normalizeH="0" baseline="0" noProof="0" dirty="0">
                <a:ln>
                  <a:noFill/>
                </a:ln>
                <a:effectLst/>
                <a:uLnTx/>
                <a:uFillTx/>
                <a:latin typeface="Lato Regular"/>
                <a:sym typeface="Lato Regular"/>
              </a:rPr>
              <a:t>Here we assess the ability of traditional standardized drought indexes (the most common tools used in the literature) in detecting drought events and their impacts at the pan-European scale, using data from HydroGFD2.0 reanalysis and E-HYPE hydrological model simulations over the time period 1993-2018.</a:t>
            </a:r>
          </a:p>
          <a:p>
            <a:pPr marL="0" marR="0" lvl="0" indent="0" algn="l" defTabSz="584200" rtl="0" eaLnBrk="1" fontAlgn="auto" latinLnBrk="0" hangingPunct="0">
              <a:lnSpc>
                <a:spcPct val="100000"/>
              </a:lnSpc>
              <a:spcBef>
                <a:spcPts val="20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uFillTx/>
                <a:latin typeface="Lato Bold"/>
                <a:ea typeface="Lato Bold"/>
                <a:cs typeface="Lato Bold"/>
                <a:sym typeface="Lato Bold"/>
              </a:defRPr>
            </a:pPr>
            <a:r>
              <a:rPr kumimoji="0" sz="2800" b="0" i="0" u="sng" strike="noStrike" kern="0" cap="none" spc="0" normalizeH="0" baseline="0" noProof="0" dirty="0">
                <a:ln>
                  <a:noFill/>
                </a:ln>
                <a:effectLst/>
                <a:uLnTx/>
                <a:uFillTx/>
                <a:latin typeface="Lato Bold"/>
                <a:sym typeface="Lato Bold"/>
              </a:rPr>
              <a:t>HIGHLIGHTS</a:t>
            </a:r>
            <a:r>
              <a:rPr kumimoji="0" sz="2800" b="0" i="0" u="none" strike="noStrike" kern="0" cap="none" spc="0" normalizeH="0" baseline="0" noProof="0" dirty="0">
                <a:ln>
                  <a:noFill/>
                </a:ln>
                <a:effectLst/>
                <a:uLnTx/>
                <a:uFillTx/>
                <a:latin typeface="Lato Bold"/>
                <a:sym typeface="Lato Bold"/>
              </a:rPr>
              <a:t>:</a:t>
            </a:r>
          </a:p>
          <a:p>
            <a:pPr marL="341095" marR="0" lvl="0" indent="-301407" algn="l" defTabSz="584200" rtl="0" eaLnBrk="1" fontAlgn="auto" latinLnBrk="0" hangingPunct="0">
              <a:lnSpc>
                <a:spcPct val="100000"/>
              </a:lnSpc>
              <a:spcBef>
                <a:spcPts val="1000"/>
              </a:spcBef>
              <a:spcAft>
                <a:spcPts val="0"/>
              </a:spcAft>
              <a:buClr>
                <a:srgbClr val="000000"/>
              </a:buClr>
              <a:buSzPct val="100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uFillTx/>
                <a:latin typeface="Lato Bold"/>
                <a:ea typeface="Lato Bold"/>
                <a:cs typeface="Lato Bold"/>
                <a:sym typeface="Lato Bold"/>
              </a:defRPr>
            </a:pPr>
            <a:r>
              <a:rPr lang="en-US" sz="2800" kern="0" dirty="0">
                <a:latin typeface="Lato Bold"/>
                <a:sym typeface="Lato Bold"/>
              </a:rPr>
              <a:t>B</a:t>
            </a:r>
            <a:r>
              <a:rPr kumimoji="0" lang="en-US" sz="2800" b="0" i="0" u="none" strike="noStrike" kern="0" cap="none" spc="0" normalizeH="0" baseline="0" noProof="0" dirty="0" err="1">
                <a:ln>
                  <a:noFill/>
                </a:ln>
                <a:effectLst/>
                <a:uLnTx/>
                <a:uFillTx/>
                <a:latin typeface="Lato Bold"/>
                <a:sym typeface="Lato Bold"/>
              </a:rPr>
              <a:t>eside</a:t>
            </a:r>
            <a:r>
              <a:rPr kumimoji="0" lang="en-US" sz="2800" b="0" i="0" u="none" strike="noStrike" kern="0" cap="none" spc="0" normalizeH="0" baseline="0" noProof="0" dirty="0">
                <a:ln>
                  <a:noFill/>
                </a:ln>
                <a:effectLst/>
                <a:uLnTx/>
                <a:uFillTx/>
                <a:latin typeface="Lato Bold"/>
                <a:sym typeface="Lato Bold"/>
              </a:rPr>
              <a:t> some inconsistencies across the drought indexes, substantial disagreements emerge between observed impacts and detected droughts. Such asymmetry suggests that traditional drought indexes are not always consistent in detecting droughts impacts, especially in highly regulated contexts.</a:t>
            </a:r>
          </a:p>
          <a:p>
            <a:pPr marL="341095" marR="0" lvl="0" indent="-301407" algn="l" defTabSz="584200" rtl="0" eaLnBrk="1" fontAlgn="auto" latinLnBrk="0" hangingPunct="0">
              <a:lnSpc>
                <a:spcPct val="100000"/>
              </a:lnSpc>
              <a:spcBef>
                <a:spcPts val="1000"/>
              </a:spcBef>
              <a:spcAft>
                <a:spcPts val="0"/>
              </a:spcAft>
              <a:buClr>
                <a:srgbClr val="000000"/>
              </a:buClr>
              <a:buSzPct val="100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uFillTx/>
                <a:latin typeface="Lato Bold"/>
                <a:ea typeface="Lato Bold"/>
                <a:cs typeface="Lato Bold"/>
                <a:sym typeface="Lato Bold"/>
              </a:defRPr>
            </a:pPr>
            <a:r>
              <a:rPr lang="en-US" sz="2800" kern="0" dirty="0">
                <a:latin typeface="Lato Bold"/>
                <a:sym typeface="Lato Bold"/>
              </a:rPr>
              <a:t>A</a:t>
            </a:r>
            <a:r>
              <a:rPr kumimoji="0" lang="en-US" sz="2800" b="0" i="0" u="none" strike="noStrike" kern="0" cap="none" spc="0" normalizeH="0" baseline="0" noProof="0" dirty="0">
                <a:ln>
                  <a:noFill/>
                </a:ln>
                <a:effectLst/>
                <a:uLnTx/>
                <a:uFillTx/>
                <a:latin typeface="Lato Bold"/>
                <a:sym typeface="Lato Bold"/>
              </a:rPr>
              <a:t>n evolution of the FRIDA framework for index-based drought analysis succeeds in constructing a new composite drought index that better capture the underlying drought impacts.</a:t>
            </a:r>
          </a:p>
        </p:txBody>
      </p:sp>
      <p:pic>
        <p:nvPicPr>
          <p:cNvPr id="30" name="PolimiLogo.png" descr="PolimiLogo.png"/>
          <p:cNvPicPr>
            <a:picLocks noChangeAspect="1"/>
          </p:cNvPicPr>
          <p:nvPr/>
        </p:nvPicPr>
        <p:blipFill>
          <a:blip r:embed="rId3"/>
          <a:stretch>
            <a:fillRect/>
          </a:stretch>
        </p:blipFill>
        <p:spPr>
          <a:xfrm>
            <a:off x="34253763" y="350973"/>
            <a:ext cx="3948623" cy="2875825"/>
          </a:xfrm>
          <a:prstGeom prst="rect">
            <a:avLst/>
          </a:prstGeom>
          <a:ln w="12700">
            <a:miter lim="400000"/>
          </a:ln>
        </p:spPr>
      </p:pic>
      <p:sp>
        <p:nvSpPr>
          <p:cNvPr id="31" name="(1) Dept. Electronics, Information, and Bioengineering, Politecnico di Milano, Italy"/>
          <p:cNvSpPr txBox="1"/>
          <p:nvPr/>
        </p:nvSpPr>
        <p:spPr>
          <a:xfrm>
            <a:off x="22228044" y="-4122006"/>
            <a:ext cx="9879808" cy="884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lstStyle>
            <a:lvl1pPr marR="48465" indent="48465" defTabSz="241300">
              <a:defRPr sz="2200">
                <a:latin typeface="Stellar Regular"/>
                <a:ea typeface="Stellar Regular"/>
                <a:cs typeface="Stellar Regular"/>
                <a:sym typeface="Stellar Regular"/>
              </a:defRPr>
            </a:lvl1pPr>
          </a:lstStyle>
          <a:p>
            <a:pPr marL="0" marR="48465" lvl="0" indent="48465" algn="l" defTabSz="24130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Stellar Regular"/>
                <a:sym typeface="Stellar Regular"/>
              </a:rPr>
              <a:t>(1) Dept. Electronics, Information, and Bioengineering, Politecnico di Milano, Italy </a:t>
            </a:r>
          </a:p>
        </p:txBody>
      </p:sp>
      <p:sp>
        <p:nvSpPr>
          <p:cNvPr id="33" name="Operating objectives:…"/>
          <p:cNvSpPr txBox="1"/>
          <p:nvPr/>
        </p:nvSpPr>
        <p:spPr>
          <a:xfrm>
            <a:off x="9298625" y="11109467"/>
            <a:ext cx="7336447" cy="4009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marL="0" marR="0" lvl="0" indent="0" algn="l" defTabSz="584200" rtl="0" eaLnBrk="1" fontAlgn="auto" latinLnBrk="0" hangingPunct="0">
              <a:lnSpc>
                <a:spcPct val="100000"/>
              </a:lnSpc>
              <a:spcBef>
                <a:spcPts val="1000"/>
              </a:spcBef>
              <a:spcAft>
                <a:spcPts val="0"/>
              </a:spcAft>
              <a:buClr>
                <a:srgbClr val="000000"/>
              </a:buClr>
              <a:buSzTx/>
              <a:buFontTx/>
              <a:buNone/>
              <a:tabLst/>
              <a:defRPr sz="3000">
                <a:uFillTx/>
                <a:latin typeface="Lato Regular"/>
                <a:ea typeface="Lato Regular"/>
                <a:cs typeface="Lato Regular"/>
                <a:sym typeface="Lato Regular"/>
              </a:defRPr>
            </a:pPr>
            <a:r>
              <a:rPr lang="en-US" sz="3000" kern="0" dirty="0">
                <a:latin typeface="Lato Bold"/>
                <a:sym typeface="Lato Regular"/>
              </a:rPr>
              <a:t>Based on the E-HYPE hydrological model, the</a:t>
            </a:r>
            <a:r>
              <a:rPr kumimoji="0" lang="en-US" sz="3000" b="0" i="0" u="none" strike="noStrike" kern="0" cap="none" spc="0" normalizeH="0" baseline="0" noProof="0" dirty="0">
                <a:ln>
                  <a:noFill/>
                </a:ln>
                <a:effectLst/>
                <a:uLnTx/>
                <a:uFillTx/>
                <a:latin typeface="Lato Bold"/>
                <a:sym typeface="Lato Regular"/>
              </a:rPr>
              <a:t> pan-European domain consists of 35,408 sub-basins that can be grouped into 11 clusters (Pechlivanidis et al., 2020).</a:t>
            </a:r>
          </a:p>
          <a:p>
            <a:pPr marL="0" marR="0" lvl="0" indent="0" algn="l" defTabSz="584200" rtl="0" eaLnBrk="1" fontAlgn="auto" latinLnBrk="0" hangingPunct="0">
              <a:lnSpc>
                <a:spcPct val="100000"/>
              </a:lnSpc>
              <a:spcBef>
                <a:spcPts val="1000"/>
              </a:spcBef>
              <a:spcAft>
                <a:spcPts val="0"/>
              </a:spcAft>
              <a:buClr>
                <a:srgbClr val="000000"/>
              </a:buClr>
              <a:buSzTx/>
              <a:buFontTx/>
              <a:buNone/>
              <a:tabLst/>
              <a:defRPr sz="3000">
                <a:uFillTx/>
                <a:latin typeface="Lato Regular"/>
                <a:ea typeface="Lato Regular"/>
                <a:cs typeface="Lato Regular"/>
                <a:sym typeface="Lato Regular"/>
              </a:defRPr>
            </a:pPr>
            <a:r>
              <a:rPr lang="en-US" sz="3000" kern="0" dirty="0">
                <a:latin typeface="Lato Bold"/>
                <a:sym typeface="Lato Regular"/>
              </a:rPr>
              <a:t>For</a:t>
            </a:r>
            <a:r>
              <a:rPr kumimoji="0" lang="en-US" sz="3000" b="0" i="0" u="none" strike="noStrike" kern="0" cap="none" spc="0" normalizeH="0" baseline="0" noProof="0" dirty="0">
                <a:ln>
                  <a:noFill/>
                </a:ln>
                <a:effectLst/>
                <a:uLnTx/>
                <a:uFillTx/>
                <a:latin typeface="Lato Bold"/>
                <a:sym typeface="Lato Regular"/>
              </a:rPr>
              <a:t> every sub-basin eight statistical indexes have been computed on a monthly basis over the period 1993-2018: SPI-1, SPI-3, SPEI-1, SPEI-3, SSI-1, SSI-3, SSI-6, and SRI-6.</a:t>
            </a:r>
          </a:p>
        </p:txBody>
      </p:sp>
      <p:sp>
        <p:nvSpPr>
          <p:cNvPr id="34" name="CONTACT…"/>
          <p:cNvSpPr txBox="1"/>
          <p:nvPr/>
        </p:nvSpPr>
        <p:spPr>
          <a:xfrm>
            <a:off x="17426304" y="27319441"/>
            <a:ext cx="24307087" cy="2841418"/>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marL="40181" marR="40181" lvl="0" indent="0" algn="l" defTabSz="865187" rtl="0" eaLnBrk="1" fontAlgn="auto" latinLnBrk="0" hangingPunct="0">
              <a:lnSpc>
                <a:spcPct val="100000"/>
              </a:lnSpc>
              <a:spcBef>
                <a:spcPts val="2100"/>
              </a:spcBef>
              <a:spcAft>
                <a:spcPts val="0"/>
              </a:spcAft>
              <a:buClr>
                <a:srgbClr val="000000"/>
              </a:buClr>
              <a:buSzTx/>
              <a:buFont typeface="Lucida Sans Unicode"/>
              <a:buNone/>
              <a:tabLst/>
              <a:defRPr sz="3400">
                <a:latin typeface="Josefin Sans Regular"/>
                <a:ea typeface="Josefin Sans Regular"/>
                <a:cs typeface="Josefin Sans Regular"/>
                <a:sym typeface="Josefin Sans Regular"/>
              </a:defRPr>
            </a:pPr>
            <a:r>
              <a:rPr kumimoji="0" lang="sv-SE" sz="3400" b="0" i="0" u="none" strike="noStrike" kern="0" cap="none" spc="0" normalizeH="0" baseline="0" noProof="0" dirty="0">
                <a:ln>
                  <a:noFill/>
                </a:ln>
                <a:effectLst/>
                <a:uLnTx/>
                <a:uFill>
                  <a:solidFill>
                    <a:srgbClr val="000000"/>
                  </a:solidFill>
                </a:uFill>
                <a:latin typeface="Josefin Sans Regular"/>
                <a:sym typeface="Josefin Sans Regular"/>
              </a:rPr>
              <a:t>REFERENCES</a:t>
            </a:r>
            <a:endParaRPr kumimoji="0" sz="3400" b="0" i="0" u="none" strike="noStrike" kern="0" cap="none" spc="0" normalizeH="0" baseline="0" noProof="0" dirty="0">
              <a:ln>
                <a:noFill/>
              </a:ln>
              <a:effectLst/>
              <a:uLnTx/>
              <a:uFill>
                <a:solidFill>
                  <a:srgbClr val="000000"/>
                </a:solidFill>
              </a:uFill>
              <a:latin typeface="Josefin Sans Regular"/>
              <a:sym typeface="Josefin Sans Regular"/>
            </a:endParaRPr>
          </a:p>
        </p:txBody>
      </p:sp>
      <p:sp>
        <p:nvSpPr>
          <p:cNvPr id="37" name="Rettangolo"/>
          <p:cNvSpPr/>
          <p:nvPr/>
        </p:nvSpPr>
        <p:spPr>
          <a:xfrm>
            <a:off x="31171315" y="14258125"/>
            <a:ext cx="4345386" cy="384378"/>
          </a:xfrm>
          <a:prstGeom prst="rect">
            <a:avLst/>
          </a:prstGeom>
          <a:solidFill>
            <a:srgbClr val="FFFFFF"/>
          </a:solidFill>
          <a:ln w="12700">
            <a:miter lim="400000"/>
          </a:ln>
        </p:spPr>
        <p:txBody>
          <a:bodyPr lIns="50800" tIns="50800" rIns="50800" bIns="50800" anchor="ctr"/>
          <a:lstStyle/>
          <a:p>
            <a:pPr marL="0" marR="0" lvl="0" indent="0" algn="l" defTabSz="914400" rtl="0" eaLnBrk="1" fontAlgn="auto" latinLnBrk="0" hangingPunct="0">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
                <a:solidFill>
                  <a:srgbClr val="000000"/>
                </a:solidFill>
              </a:uFill>
              <a:latin typeface="Times New Roman"/>
              <a:cs typeface="Times New Roman"/>
              <a:sym typeface="Times New Roman"/>
            </a:endParaRPr>
          </a:p>
        </p:txBody>
      </p:sp>
      <p:pic>
        <p:nvPicPr>
          <p:cNvPr id="55" name="Immagine 7" descr="Immagine 7"/>
          <p:cNvPicPr>
            <a:picLocks noChangeAspect="1"/>
          </p:cNvPicPr>
          <p:nvPr/>
        </p:nvPicPr>
        <p:blipFill>
          <a:blip r:embed="rId4"/>
          <a:stretch>
            <a:fillRect/>
          </a:stretch>
        </p:blipFill>
        <p:spPr>
          <a:xfrm>
            <a:off x="32392299" y="28160435"/>
            <a:ext cx="6644257" cy="1246495"/>
          </a:xfrm>
          <a:prstGeom prst="rect">
            <a:avLst/>
          </a:prstGeom>
          <a:ln w="12700">
            <a:miter lim="400000"/>
          </a:ln>
        </p:spPr>
      </p:pic>
      <p:sp>
        <p:nvSpPr>
          <p:cNvPr id="12" name="(5) SEASONAL DROUGHT FORECASTS">
            <a:extLst>
              <a:ext uri="{FF2B5EF4-FFF2-40B4-BE49-F238E27FC236}">
                <a16:creationId xmlns:a16="http://schemas.microsoft.com/office/drawing/2014/main" id="{111DAF49-4892-F2DD-A65A-70FA3182EEE6}"/>
              </a:ext>
            </a:extLst>
          </p:cNvPr>
          <p:cNvSpPr txBox="1"/>
          <p:nvPr/>
        </p:nvSpPr>
        <p:spPr>
          <a:xfrm>
            <a:off x="30289025" y="3802537"/>
            <a:ext cx="11444367" cy="11788847"/>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181" marR="40181">
              <a:buClr>
                <a:srgbClr val="007600"/>
              </a:buClr>
              <a:buFont typeface="Lucida Sans Unicode"/>
              <a:defRPr sz="3400">
                <a:latin typeface="Josefin Sans Regular"/>
                <a:ea typeface="Josefin Sans Regular"/>
                <a:cs typeface="Josefin Sans Regular"/>
                <a:sym typeface="Josefin Sans Regular"/>
              </a:defRPr>
            </a:lvl1pPr>
          </a:lstStyle>
          <a:p>
            <a:pPr marL="40181" marR="40181" lvl="0" indent="0" algn="l" defTabSz="914400" rtl="0" eaLnBrk="1" fontAlgn="auto" latinLnBrk="0" hangingPunct="0">
              <a:lnSpc>
                <a:spcPct val="100000"/>
              </a:lnSpc>
              <a:spcBef>
                <a:spcPts val="0"/>
              </a:spcBef>
              <a:spcAft>
                <a:spcPts val="0"/>
              </a:spcAft>
              <a:buClr>
                <a:srgbClr val="007600"/>
              </a:buClr>
              <a:buSzTx/>
              <a:buFont typeface="Lucida Sans Unicode"/>
              <a:buNone/>
              <a:tabLst/>
              <a:defRPr sz="1600"/>
            </a:pPr>
            <a:r>
              <a:rPr kumimoji="0" sz="3400" b="0" i="0" u="none" strike="noStrike" kern="0" cap="none" spc="0" normalizeH="0" baseline="0" noProof="0" dirty="0">
                <a:ln>
                  <a:noFill/>
                </a:ln>
                <a:effectLst/>
                <a:uLnTx/>
                <a:uFill>
                  <a:solidFill>
                    <a:srgbClr val="000000"/>
                  </a:solidFill>
                </a:uFill>
                <a:latin typeface="Josefin Sans Regular"/>
                <a:sym typeface="Josefin Sans Regular"/>
              </a:rPr>
              <a:t>(</a:t>
            </a:r>
            <a:r>
              <a:rPr kumimoji="0" lang="it-IT" sz="3400" b="0" i="0" u="none" strike="noStrike" kern="0" cap="none" spc="0" normalizeH="0" baseline="0" noProof="0" dirty="0">
                <a:ln>
                  <a:noFill/>
                </a:ln>
                <a:effectLst/>
                <a:uLnTx/>
                <a:uFill>
                  <a:solidFill>
                    <a:srgbClr val="000000"/>
                  </a:solidFill>
                </a:uFill>
                <a:latin typeface="Josefin Sans Regular"/>
                <a:sym typeface="Josefin Sans Regular"/>
              </a:rPr>
              <a:t>7</a:t>
            </a:r>
            <a:r>
              <a:rPr kumimoji="0" sz="3400" b="0" i="0" u="none" strike="noStrike" kern="0" cap="none" spc="0" normalizeH="0" baseline="0" noProof="0" dirty="0">
                <a:ln>
                  <a:noFill/>
                </a:ln>
                <a:effectLst/>
                <a:uLnTx/>
                <a:uFill>
                  <a:solidFill>
                    <a:srgbClr val="000000"/>
                  </a:solidFill>
                </a:uFill>
                <a:latin typeface="Josefin Sans Regular"/>
                <a:sym typeface="Josefin Sans Regular"/>
              </a:rPr>
              <a:t>) </a:t>
            </a:r>
            <a:r>
              <a:rPr kumimoji="0" lang="it-IT" sz="3400" b="0" i="0" u="none" strike="noStrike" kern="0" cap="none" spc="0" normalizeH="0" baseline="0" noProof="0" dirty="0">
                <a:ln>
                  <a:noFill/>
                </a:ln>
                <a:effectLst/>
                <a:uLnTx/>
                <a:uFill>
                  <a:solidFill>
                    <a:srgbClr val="000000"/>
                  </a:solidFill>
                </a:uFill>
                <a:latin typeface="Josefin Sans Regular"/>
                <a:sym typeface="Josefin Sans Regular"/>
              </a:rPr>
              <a:t>IMPACTS USING THE FAPAN INDEX</a:t>
            </a:r>
            <a:endParaRPr kumimoji="0" sz="3400" b="0" i="0" u="none" strike="noStrike" kern="0" cap="none" spc="0" normalizeH="0" baseline="0" noProof="0" dirty="0">
              <a:ln>
                <a:noFill/>
              </a:ln>
              <a:effectLst/>
              <a:uLnTx/>
              <a:uFill>
                <a:solidFill>
                  <a:srgbClr val="000000"/>
                </a:solidFill>
              </a:uFill>
              <a:latin typeface="Josefin Sans Regular"/>
              <a:sym typeface="Josefin Sans Regular"/>
            </a:endParaRPr>
          </a:p>
        </p:txBody>
      </p:sp>
      <p:sp>
        <p:nvSpPr>
          <p:cNvPr id="13" name="(6) FORECAST-BASED DROUGHT MANAGEMENT">
            <a:extLst>
              <a:ext uri="{FF2B5EF4-FFF2-40B4-BE49-F238E27FC236}">
                <a16:creationId xmlns:a16="http://schemas.microsoft.com/office/drawing/2014/main" id="{47535704-C364-7B8D-3D7B-9F3A14E3D7CB}"/>
              </a:ext>
            </a:extLst>
          </p:cNvPr>
          <p:cNvSpPr txBox="1"/>
          <p:nvPr/>
        </p:nvSpPr>
        <p:spPr>
          <a:xfrm>
            <a:off x="30289024" y="15930083"/>
            <a:ext cx="11444368" cy="11014127"/>
          </a:xfrm>
          <a:prstGeom prst="rect">
            <a:avLst/>
          </a:prstGeom>
          <a:ln w="76200">
            <a:solidFill>
              <a:srgbClr val="EBEBEB"/>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40181" marR="40181">
              <a:buClr>
                <a:srgbClr val="007600"/>
              </a:buClr>
              <a:buFont typeface="Lucida Sans Unicode"/>
              <a:defRPr sz="3400">
                <a:latin typeface="Josefin Sans Regular"/>
                <a:ea typeface="Josefin Sans Regular"/>
                <a:cs typeface="Josefin Sans Regular"/>
                <a:sym typeface="Josefin Sans Regular"/>
              </a:defRPr>
            </a:lvl1pPr>
          </a:lstStyle>
          <a:p>
            <a:pPr marL="40181" marR="40181" lvl="0" indent="0" algn="l" defTabSz="914400" rtl="0" eaLnBrk="1" fontAlgn="auto" latinLnBrk="0" hangingPunct="0">
              <a:lnSpc>
                <a:spcPct val="100000"/>
              </a:lnSpc>
              <a:spcBef>
                <a:spcPts val="0"/>
              </a:spcBef>
              <a:spcAft>
                <a:spcPts val="0"/>
              </a:spcAft>
              <a:buClr>
                <a:srgbClr val="007600"/>
              </a:buClr>
              <a:buSzTx/>
              <a:buFont typeface="Lucida Sans Unicode"/>
              <a:buNone/>
              <a:tabLst/>
              <a:defRPr sz="1600"/>
            </a:pPr>
            <a:r>
              <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a:t>
            </a:r>
            <a:r>
              <a:rPr kumimoji="0" lang="it-IT"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8</a:t>
            </a:r>
            <a:r>
              <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 </a:t>
            </a:r>
            <a:r>
              <a:rPr kumimoji="0" lang="it-IT"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rPr>
              <a:t>IMPACT-BASED DROUGHT INDEX FORMULATION</a:t>
            </a:r>
            <a:endParaRPr kumimoji="0" sz="3400" b="0" i="0" u="none" strike="noStrike" kern="0" cap="none" spc="0" normalizeH="0" baseline="0" noProof="0" dirty="0">
              <a:ln>
                <a:noFill/>
              </a:ln>
              <a:solidFill>
                <a:srgbClr val="000000"/>
              </a:solidFill>
              <a:effectLst/>
              <a:uLnTx/>
              <a:uFill>
                <a:solidFill>
                  <a:srgbClr val="000000"/>
                </a:solidFill>
              </a:uFill>
              <a:latin typeface="Josefin Sans Regular"/>
              <a:sym typeface="Josefin Sans Regular"/>
            </a:endParaRPr>
          </a:p>
        </p:txBody>
      </p:sp>
      <p:pic>
        <p:nvPicPr>
          <p:cNvPr id="18" name="Immagine 17">
            <a:extLst>
              <a:ext uri="{FF2B5EF4-FFF2-40B4-BE49-F238E27FC236}">
                <a16:creationId xmlns:a16="http://schemas.microsoft.com/office/drawing/2014/main" id="{579293A6-B22A-CF03-33B6-0A06F98BF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585" y="642571"/>
            <a:ext cx="1721063" cy="2292627"/>
          </a:xfrm>
          <a:prstGeom prst="rect">
            <a:avLst/>
          </a:prstGeom>
        </p:spPr>
      </p:pic>
      <p:sp>
        <p:nvSpPr>
          <p:cNvPr id="19" name="Figure 1.…">
            <a:extLst>
              <a:ext uri="{FF2B5EF4-FFF2-40B4-BE49-F238E27FC236}">
                <a16:creationId xmlns:a16="http://schemas.microsoft.com/office/drawing/2014/main" id="{E7862E56-1500-3792-AF26-2EBB8C77989A}"/>
              </a:ext>
            </a:extLst>
          </p:cNvPr>
          <p:cNvSpPr txBox="1"/>
          <p:nvPr/>
        </p:nvSpPr>
        <p:spPr>
          <a:xfrm>
            <a:off x="7987820" y="26366765"/>
            <a:ext cx="9116724" cy="364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effectLst/>
                <a:uLnTx/>
                <a:uFillTx/>
                <a:latin typeface="Lato Regular"/>
                <a:sym typeface="Lato Regular"/>
              </a:rPr>
              <a:t>Figure </a:t>
            </a:r>
            <a:r>
              <a:rPr lang="it-IT" sz="2500" i="1" kern="0" dirty="0">
                <a:latin typeface="Lato Regular"/>
                <a:sym typeface="Lato Regular"/>
              </a:rPr>
              <a:t>3</a:t>
            </a:r>
            <a:r>
              <a:rPr kumimoji="0" sz="2500" b="0" i="1" u="none" strike="noStrike" kern="0" cap="none" spc="0" normalizeH="0" baseline="0" noProof="0" dirty="0">
                <a:ln>
                  <a:noFill/>
                </a:ln>
                <a:effectLst/>
                <a:uLnTx/>
                <a:uFillTx/>
                <a:latin typeface="Lato Regular"/>
                <a:sym typeface="Lato Regular"/>
              </a:rPr>
              <a:t>. </a:t>
            </a:r>
          </a:p>
          <a:p>
            <a:pPr lvl="0" hangingPunct="0">
              <a:buClr>
                <a:srgbClr val="000000"/>
              </a:buClr>
              <a:defRPr sz="2500">
                <a:uFillTx/>
                <a:latin typeface="Lato Regular"/>
                <a:ea typeface="Lato Regular"/>
                <a:cs typeface="Lato Regular"/>
                <a:sym typeface="Lato Regular"/>
              </a:defRPr>
            </a:pPr>
            <a:r>
              <a:rPr kumimoji="0" lang="en-US" sz="2500" b="0" i="1" u="none" strike="noStrike" kern="0" cap="none" spc="0" normalizeH="0" baseline="0" noProof="0" dirty="0">
                <a:ln>
                  <a:noFill/>
                </a:ln>
                <a:effectLst/>
                <a:uLnTx/>
                <a:uFillTx/>
                <a:latin typeface="Lato Regular"/>
                <a:sym typeface="Lato Regular"/>
              </a:rPr>
              <a:t>(a) Number of droughts </a:t>
            </a:r>
            <a:r>
              <a:rPr lang="en-US" sz="2500" i="1" kern="0" dirty="0">
                <a:latin typeface="Lato Regular"/>
                <a:sym typeface="Lato Regular"/>
              </a:rPr>
              <a:t>during</a:t>
            </a:r>
            <a:r>
              <a:rPr kumimoji="0" lang="en-US" sz="2500" b="0" i="1" u="none" strike="noStrike" kern="0" cap="none" spc="0" normalizeH="0" baseline="0" noProof="0" dirty="0">
                <a:ln>
                  <a:noFill/>
                </a:ln>
                <a:effectLst/>
                <a:uLnTx/>
                <a:uFillTx/>
                <a:latin typeface="Lato Regular"/>
                <a:sym typeface="Lato Regular"/>
              </a:rPr>
              <a:t> 1993-1997 (left) and 2014-2018 (right). (b) Mean duration of droughts </a:t>
            </a:r>
            <a:r>
              <a:rPr lang="en-US" sz="2500" i="1" kern="0" dirty="0">
                <a:latin typeface="Lato Regular"/>
                <a:sym typeface="Lato Regular"/>
              </a:rPr>
              <a:t>during</a:t>
            </a:r>
            <a:r>
              <a:rPr kumimoji="0" lang="en-US" sz="2500" b="0" i="1" u="none" strike="noStrike" kern="0" cap="none" spc="0" normalizeH="0" baseline="0" noProof="0" dirty="0">
                <a:ln>
                  <a:noFill/>
                </a:ln>
                <a:effectLst/>
                <a:uLnTx/>
                <a:uFillTx/>
                <a:latin typeface="Lato Regular"/>
                <a:sym typeface="Lato Regular"/>
              </a:rPr>
              <a:t> 1993-1997 (left) and 2014-2018 (right).</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endParaRPr kumimoji="0" lang="en-US" sz="2500" b="0" i="0" u="none" strike="noStrike" kern="0" cap="none" spc="0" normalizeH="0" baseline="0" noProof="0" dirty="0">
              <a:ln>
                <a:noFill/>
              </a:ln>
              <a:effectLst/>
              <a:uLnTx/>
              <a:uFillTx/>
              <a:latin typeface="Lato Regular"/>
              <a:sym typeface="Lato Regular"/>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lang="en-US" sz="2500" kern="0" dirty="0">
                <a:latin typeface="Lato Regular"/>
                <a:sym typeface="Lato Regular"/>
              </a:rPr>
              <a:t>Although</a:t>
            </a:r>
            <a:r>
              <a:rPr kumimoji="0" lang="en-US" sz="2500" b="0" i="0" u="none" strike="noStrike" kern="0" cap="none" spc="0" normalizeH="0" baseline="0" noProof="0" dirty="0">
                <a:ln>
                  <a:noFill/>
                </a:ln>
                <a:effectLst/>
                <a:uLnTx/>
                <a:uFillTx/>
                <a:latin typeface="Lato Regular"/>
                <a:sym typeface="Lato Regular"/>
              </a:rPr>
              <a:t> the occurrence of the events seems to decrease in areas that experience a large number of droughts, the mean duration is substantially growing, with high risk for severe impacts for different socio-economic sectors.</a:t>
            </a:r>
          </a:p>
        </p:txBody>
      </p:sp>
      <p:sp>
        <p:nvSpPr>
          <p:cNvPr id="20" name="(b)">
            <a:extLst>
              <a:ext uri="{FF2B5EF4-FFF2-40B4-BE49-F238E27FC236}">
                <a16:creationId xmlns:a16="http://schemas.microsoft.com/office/drawing/2014/main" id="{59F1C46B-A287-9AD0-ADA5-496DC277D020}"/>
              </a:ext>
            </a:extLst>
          </p:cNvPr>
          <p:cNvSpPr txBox="1"/>
          <p:nvPr/>
        </p:nvSpPr>
        <p:spPr>
          <a:xfrm>
            <a:off x="8428139" y="18485792"/>
            <a:ext cx="870486"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584200">
              <a:defRPr sz="2500">
                <a:uFillTx/>
                <a:latin typeface="Lato Bold"/>
                <a:ea typeface="Lato Bold"/>
                <a:cs typeface="Lato Bold"/>
                <a:sym typeface="Lato Bold"/>
              </a:defRPr>
            </a:lvl1pPr>
          </a:lstStyle>
          <a:p>
            <a:r>
              <a:rPr dirty="0"/>
              <a:t>(</a:t>
            </a:r>
            <a:r>
              <a:rPr lang="it-IT" dirty="0"/>
              <a:t>a</a:t>
            </a:r>
            <a:r>
              <a:rPr dirty="0"/>
              <a:t>)</a:t>
            </a:r>
          </a:p>
        </p:txBody>
      </p:sp>
      <p:sp>
        <p:nvSpPr>
          <p:cNvPr id="21" name="(b)">
            <a:extLst>
              <a:ext uri="{FF2B5EF4-FFF2-40B4-BE49-F238E27FC236}">
                <a16:creationId xmlns:a16="http://schemas.microsoft.com/office/drawing/2014/main" id="{7B192FB1-D299-DD90-39B7-B7B8A3FFCEC6}"/>
              </a:ext>
            </a:extLst>
          </p:cNvPr>
          <p:cNvSpPr txBox="1"/>
          <p:nvPr/>
        </p:nvSpPr>
        <p:spPr>
          <a:xfrm>
            <a:off x="8500447" y="22070631"/>
            <a:ext cx="870486"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584200">
              <a:defRPr sz="2500">
                <a:uFillTx/>
                <a:latin typeface="Lato Bold"/>
                <a:ea typeface="Lato Bold"/>
                <a:cs typeface="Lato Bold"/>
                <a:sym typeface="Lato Bold"/>
              </a:defRPr>
            </a:lvl1pPr>
          </a:lstStyle>
          <a:p>
            <a:r>
              <a:rPr dirty="0"/>
              <a:t>(b)</a:t>
            </a:r>
          </a:p>
        </p:txBody>
      </p:sp>
      <p:sp>
        <p:nvSpPr>
          <p:cNvPr id="70" name="Figure 1.…">
            <a:extLst>
              <a:ext uri="{FF2B5EF4-FFF2-40B4-BE49-F238E27FC236}">
                <a16:creationId xmlns:a16="http://schemas.microsoft.com/office/drawing/2014/main" id="{B04CF9C1-087D-B1B4-B6D7-FFCF5BC773C8}"/>
              </a:ext>
            </a:extLst>
          </p:cNvPr>
          <p:cNvSpPr txBox="1"/>
          <p:nvPr/>
        </p:nvSpPr>
        <p:spPr>
          <a:xfrm>
            <a:off x="17562880" y="14055437"/>
            <a:ext cx="12494614" cy="1256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effectLst/>
                <a:uLnTx/>
                <a:uFillTx/>
                <a:latin typeface="Lato Regular"/>
                <a:sym typeface="Lato Regular"/>
              </a:rPr>
              <a:t>Figure </a:t>
            </a:r>
            <a:r>
              <a:rPr kumimoji="0" lang="it-IT" sz="2500" b="0" i="1" u="none" strike="noStrike" kern="0" cap="none" spc="0" normalizeH="0" baseline="0" noProof="0" dirty="0">
                <a:ln>
                  <a:noFill/>
                </a:ln>
                <a:effectLst/>
                <a:uLnTx/>
                <a:uFillTx/>
                <a:latin typeface="Lato Regular"/>
                <a:sym typeface="Lato Regular"/>
              </a:rPr>
              <a:t>4</a:t>
            </a:r>
            <a:r>
              <a:rPr kumimoji="0" sz="2500" b="0" i="1" u="none" strike="noStrike" kern="0" cap="none" spc="0" normalizeH="0" baseline="0" noProof="0" dirty="0">
                <a:ln>
                  <a:noFill/>
                </a:ln>
                <a:effectLst/>
                <a:uLnTx/>
                <a:uFillTx/>
                <a:latin typeface="Lato Regular"/>
                <a:sym typeface="Lato Regular"/>
              </a:rPr>
              <a:t>. </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kumimoji="0" lang="en-US" sz="2500" b="0" i="1" u="none" strike="noStrike" kern="0" cap="none" spc="0" normalizeH="0" baseline="0" noProof="0" dirty="0">
                <a:ln>
                  <a:noFill/>
                </a:ln>
                <a:effectLst/>
                <a:uLnTx/>
                <a:uFillTx/>
                <a:latin typeface="Lato Regular"/>
                <a:sym typeface="Lato Regular"/>
              </a:rPr>
              <a:t>Occurrence of droughts (left) and mean duration of droughts measured in months </a:t>
            </a:r>
            <a:r>
              <a:rPr lang="en-US" sz="2500" i="1" kern="0" dirty="0">
                <a:latin typeface="Lato Regular"/>
                <a:sym typeface="Lato Regular"/>
              </a:rPr>
              <a:t>(right)</a:t>
            </a:r>
            <a:r>
              <a:rPr kumimoji="0" lang="en-US" sz="2500" b="0" i="1" u="none" strike="noStrike" kern="0" cap="none" spc="0" normalizeH="0" baseline="0" noProof="0" dirty="0">
                <a:ln>
                  <a:noFill/>
                </a:ln>
                <a:effectLst/>
                <a:uLnTx/>
                <a:uFillTx/>
                <a:latin typeface="Lato Regular"/>
                <a:sym typeface="Lato Regular"/>
              </a:rPr>
              <a:t> in 1993-2018, </a:t>
            </a:r>
            <a:r>
              <a:rPr lang="en-US" sz="2500" i="1" kern="0" dirty="0">
                <a:latin typeface="Lato Regular"/>
                <a:sym typeface="Lato Regular"/>
              </a:rPr>
              <a:t>according to the different statistical drought indexes.</a:t>
            </a:r>
            <a:endParaRPr kumimoji="0" lang="en-US" sz="2500" b="0" i="1" u="none" strike="noStrike" kern="0" cap="none" spc="0" normalizeH="0" baseline="0" noProof="0" dirty="0">
              <a:ln>
                <a:noFill/>
              </a:ln>
              <a:effectLst/>
              <a:uLnTx/>
              <a:uFillTx/>
              <a:latin typeface="Lato Regular"/>
              <a:sym typeface="Lato Regular"/>
            </a:endParaRPr>
          </a:p>
        </p:txBody>
      </p:sp>
      <p:sp>
        <p:nvSpPr>
          <p:cNvPr id="73" name="Figure 1.…">
            <a:extLst>
              <a:ext uri="{FF2B5EF4-FFF2-40B4-BE49-F238E27FC236}">
                <a16:creationId xmlns:a16="http://schemas.microsoft.com/office/drawing/2014/main" id="{C60E5505-37E8-7A29-A4C7-38C9F812B80E}"/>
              </a:ext>
            </a:extLst>
          </p:cNvPr>
          <p:cNvSpPr txBox="1"/>
          <p:nvPr/>
        </p:nvSpPr>
        <p:spPr>
          <a:xfrm>
            <a:off x="24366389" y="16698679"/>
            <a:ext cx="5371600" cy="97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solidFill>
                  <a:srgbClr val="000000"/>
                </a:solidFill>
                <a:effectLst/>
                <a:uLnTx/>
                <a:uFillTx/>
                <a:latin typeface="Lato Regular"/>
                <a:sym typeface="Lato Regular"/>
              </a:rPr>
              <a:t>Figure </a:t>
            </a:r>
            <a:r>
              <a:rPr lang="it-IT" sz="2500" i="1" kern="0" dirty="0">
                <a:solidFill>
                  <a:srgbClr val="000000"/>
                </a:solidFill>
                <a:latin typeface="Lato Regular"/>
                <a:sym typeface="Lato Regular"/>
              </a:rPr>
              <a:t>5</a:t>
            </a:r>
            <a:r>
              <a:rPr kumimoji="0" sz="2500" b="0" i="1" u="none" strike="noStrike" kern="0" cap="none" spc="0" normalizeH="0" baseline="0" noProof="0" dirty="0">
                <a:ln>
                  <a:noFill/>
                </a:ln>
                <a:solidFill>
                  <a:srgbClr val="000000"/>
                </a:solidFill>
                <a:effectLst/>
                <a:uLnTx/>
                <a:uFillTx/>
                <a:latin typeface="Lato Regular"/>
                <a:sym typeface="Lato Regular"/>
              </a:rPr>
              <a:t>. </a:t>
            </a:r>
            <a:endParaRPr kumimoji="0" lang="it-IT" sz="2500" b="0" i="1" u="none" strike="noStrike" kern="0" cap="none" spc="0" normalizeH="0" baseline="0" noProof="0" dirty="0">
              <a:ln>
                <a:noFill/>
              </a:ln>
              <a:solidFill>
                <a:srgbClr val="000000"/>
              </a:solidFill>
              <a:effectLst/>
              <a:uLnTx/>
              <a:uFillTx/>
              <a:latin typeface="Lato Regular"/>
              <a:sym typeface="Lato Regular"/>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lang="en-US" sz="2500" b="0" i="1" u="none" strike="noStrike" kern="0" cap="none" spc="0" normalizeH="0" baseline="0" noProof="0" dirty="0">
                <a:ln>
                  <a:noFill/>
                </a:ln>
                <a:solidFill>
                  <a:srgbClr val="000000"/>
                </a:solidFill>
                <a:effectLst/>
                <a:uLnTx/>
                <a:uFillTx/>
                <a:latin typeface="Lato Regular"/>
                <a:sym typeface="Lato Regular"/>
              </a:rPr>
              <a:t>Comparison between GDIS droughts (black points) and Index-detected droughts in 2012.</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endParaRPr kumimoji="0" lang="en-US" sz="2800" b="0" i="0" u="none" strike="noStrike" kern="0" cap="none" spc="0" normalizeH="0" baseline="0" noProof="0" dirty="0">
              <a:ln>
                <a:noFill/>
              </a:ln>
              <a:solidFill>
                <a:srgbClr val="000000"/>
              </a:solidFill>
              <a:effectLst/>
              <a:uLnTx/>
              <a:uFillTx/>
              <a:latin typeface="Lato Regular"/>
              <a:sym typeface="Lato Regular"/>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lang="en-US" sz="2500" kern="0" dirty="0">
                <a:solidFill>
                  <a:srgbClr val="000000"/>
                </a:solidFill>
                <a:latin typeface="Lato Regular"/>
                <a:sym typeface="Lato Regular"/>
              </a:rPr>
              <a:t>The Geocoded Disasters dataset (GDIS) is an extension of the Emergency Events Database (EM-DAT). It contains location information and geographic information system (GIS) polygons of any administrative units affected by any kind of dominant geophysical, meteorological, hydrological, and</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lang="en-US" sz="2500" kern="0" dirty="0">
                <a:solidFill>
                  <a:srgbClr val="000000"/>
                </a:solidFill>
                <a:latin typeface="Lato Regular"/>
                <a:sym typeface="Lato Regular"/>
              </a:rPr>
              <a:t>climatological disaster types: floods, storms, earthquakes, volcanic activity, extreme temperatures, landslides, droughts, and (dry) mass movements. However, one significant limit that characterizes the GDIS is related to the temporal information provided: each disaster is associated only with the year in which it happened, neither the month nor the day. </a:t>
            </a:r>
          </a:p>
        </p:txBody>
      </p:sp>
      <p:pic>
        <p:nvPicPr>
          <p:cNvPr id="77" name="Immagine 76">
            <a:extLst>
              <a:ext uri="{FF2B5EF4-FFF2-40B4-BE49-F238E27FC236}">
                <a16:creationId xmlns:a16="http://schemas.microsoft.com/office/drawing/2014/main" id="{EF6E7895-B726-9444-AED2-3DF20D057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51072" y="4883535"/>
            <a:ext cx="11173473" cy="5732225"/>
          </a:xfrm>
          <a:prstGeom prst="rect">
            <a:avLst/>
          </a:prstGeom>
        </p:spPr>
      </p:pic>
      <p:sp>
        <p:nvSpPr>
          <p:cNvPr id="78" name="Figure 1.…">
            <a:extLst>
              <a:ext uri="{FF2B5EF4-FFF2-40B4-BE49-F238E27FC236}">
                <a16:creationId xmlns:a16="http://schemas.microsoft.com/office/drawing/2014/main" id="{CCC9EA56-3DF9-1472-023D-1A9578E966DF}"/>
              </a:ext>
            </a:extLst>
          </p:cNvPr>
          <p:cNvSpPr txBox="1"/>
          <p:nvPr/>
        </p:nvSpPr>
        <p:spPr>
          <a:xfrm>
            <a:off x="30582695" y="11062453"/>
            <a:ext cx="10938771" cy="4334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effectLst/>
                <a:uLnTx/>
                <a:uFillTx/>
                <a:latin typeface="Lato Regular"/>
                <a:sym typeface="Lato Regular"/>
              </a:rPr>
              <a:t>Figure </a:t>
            </a:r>
            <a:r>
              <a:rPr lang="it-IT" sz="2500" i="1" kern="0" dirty="0">
                <a:latin typeface="Lato Regular"/>
                <a:sym typeface="Lato Regular"/>
              </a:rPr>
              <a:t>6</a:t>
            </a:r>
            <a:r>
              <a:rPr kumimoji="0" sz="2500" b="0" i="1" u="none" strike="noStrike" kern="0" cap="none" spc="0" normalizeH="0" baseline="0" noProof="0" dirty="0">
                <a:ln>
                  <a:noFill/>
                </a:ln>
                <a:effectLst/>
                <a:uLnTx/>
                <a:uFillTx/>
                <a:latin typeface="Lato Regular"/>
                <a:sym typeface="Lato Regular"/>
              </a:rPr>
              <a:t>. </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kumimoji="0" lang="en-US" sz="2500" b="0" i="1" u="none" strike="noStrike" kern="0" cap="none" spc="0" normalizeH="0" baseline="0" noProof="0" dirty="0">
                <a:ln>
                  <a:noFill/>
                </a:ln>
                <a:effectLst/>
                <a:uLnTx/>
                <a:uFillTx/>
                <a:latin typeface="Lato Regular"/>
                <a:sym typeface="Lato Regular"/>
              </a:rPr>
              <a:t>Correlation between drought indexes and FAPAN for sub-basins in cluster 10. </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endParaRPr kumimoji="0" lang="en-US" sz="2500" b="0" i="0" u="none" strike="noStrike" kern="0" cap="none" spc="0" normalizeH="0" baseline="0" noProof="0" dirty="0">
              <a:ln>
                <a:noFill/>
              </a:ln>
              <a:effectLst/>
              <a:uLnTx/>
              <a:uFillTx/>
              <a:latin typeface="Lato Regular"/>
              <a:sym typeface="Lato Regular"/>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lang="en-US" sz="2500" kern="0" dirty="0">
                <a:latin typeface="Lato Regular"/>
                <a:sym typeface="Lato Regular"/>
              </a:rPr>
              <a:t>O</a:t>
            </a:r>
            <a:r>
              <a:rPr kumimoji="0" lang="en-US" sz="2500" b="0" i="0" u="none" strike="noStrike" kern="0" cap="none" spc="0" normalizeH="0" baseline="0" noProof="0" dirty="0">
                <a:ln>
                  <a:noFill/>
                </a:ln>
                <a:effectLst/>
                <a:uLnTx/>
                <a:uFillTx/>
                <a:latin typeface="Lato Regular"/>
                <a:sym typeface="Lato Regular"/>
              </a:rPr>
              <a:t>ne limit characterizing any kind of disaster dataset is related to its eventual incomplete spatial and temporal coverage. In order to overcome these drawbacks, the GDIS is here replaced with a proxy of drought impacts on vegetation stress as represented by the Fraction of Absorbed Photosynthetically Active Radiation Anomaly (FAPAN) index.</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lang="en-US" sz="2500" kern="0" dirty="0">
                <a:latin typeface="Lato Regular"/>
                <a:sym typeface="Lato Regular"/>
              </a:rPr>
              <a:t>The maximum correlation between drought indexes and FAPAN (last column) is equal to 0.17. These low values suggest that traditional drought indexes are not always consistent in detecting droughts impacts.</a:t>
            </a:r>
            <a:endParaRPr kumimoji="0" lang="en-US" sz="2500" b="0" i="0" u="none" strike="noStrike" kern="0" cap="none" spc="0" normalizeH="0" baseline="0" noProof="0" dirty="0">
              <a:ln>
                <a:noFill/>
              </a:ln>
              <a:effectLst/>
              <a:uLnTx/>
              <a:uFillTx/>
              <a:latin typeface="Lato Regular"/>
              <a:sym typeface="Lato Regular"/>
            </a:endParaRPr>
          </a:p>
        </p:txBody>
      </p:sp>
      <p:pic>
        <p:nvPicPr>
          <p:cNvPr id="80" name="Immagine 79">
            <a:extLst>
              <a:ext uri="{FF2B5EF4-FFF2-40B4-BE49-F238E27FC236}">
                <a16:creationId xmlns:a16="http://schemas.microsoft.com/office/drawing/2014/main" id="{8EB3A811-DAD8-00FA-183E-142AEB65D9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33739" y="16969044"/>
            <a:ext cx="9154935" cy="6860541"/>
          </a:xfrm>
          <a:prstGeom prst="rect">
            <a:avLst/>
          </a:prstGeom>
        </p:spPr>
      </p:pic>
      <p:sp>
        <p:nvSpPr>
          <p:cNvPr id="81" name="Figure 1.…">
            <a:extLst>
              <a:ext uri="{FF2B5EF4-FFF2-40B4-BE49-F238E27FC236}">
                <a16:creationId xmlns:a16="http://schemas.microsoft.com/office/drawing/2014/main" id="{7D5BF8F5-F01E-721F-87F1-224690D9C715}"/>
              </a:ext>
            </a:extLst>
          </p:cNvPr>
          <p:cNvSpPr txBox="1"/>
          <p:nvPr/>
        </p:nvSpPr>
        <p:spPr>
          <a:xfrm>
            <a:off x="30447966" y="23901121"/>
            <a:ext cx="11126483" cy="3257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effectLst/>
                <a:uLnTx/>
                <a:uFillTx/>
                <a:latin typeface="Lato Regular"/>
                <a:sym typeface="Lato Regular"/>
              </a:rPr>
              <a:t>Figure </a:t>
            </a:r>
            <a:r>
              <a:rPr kumimoji="0" lang="it-IT" sz="2500" b="0" i="1" u="none" strike="noStrike" kern="0" cap="none" spc="0" normalizeH="0" baseline="0" noProof="0" dirty="0">
                <a:ln>
                  <a:noFill/>
                </a:ln>
                <a:effectLst/>
                <a:uLnTx/>
                <a:uFillTx/>
                <a:latin typeface="Lato Regular"/>
                <a:sym typeface="Lato Regular"/>
              </a:rPr>
              <a:t>7</a:t>
            </a:r>
            <a:r>
              <a:rPr kumimoji="0" sz="2500" b="0" i="1" u="none" strike="noStrike" kern="0" cap="none" spc="0" normalizeH="0" baseline="0" noProof="0" dirty="0">
                <a:ln>
                  <a:noFill/>
                </a:ln>
                <a:effectLst/>
                <a:uLnTx/>
                <a:uFillTx/>
                <a:latin typeface="Lato Regular"/>
                <a:sym typeface="Lato Regular"/>
              </a:rPr>
              <a:t>. </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kumimoji="0" lang="en-US" sz="2500" b="0" i="1" u="none" strike="noStrike" kern="0" cap="none" spc="0" normalizeH="0" baseline="0" noProof="0" dirty="0">
                <a:ln>
                  <a:noFill/>
                </a:ln>
                <a:effectLst/>
                <a:uLnTx/>
                <a:uFillTx/>
                <a:latin typeface="Lato Regular"/>
                <a:sym typeface="Lato Regular"/>
              </a:rPr>
              <a:t>Scatterplot </a:t>
            </a:r>
            <a:r>
              <a:rPr lang="en-US" sz="2500" i="1" kern="0" dirty="0">
                <a:latin typeface="Lato Regular"/>
                <a:sym typeface="Lato Regular"/>
              </a:rPr>
              <a:t>o</a:t>
            </a:r>
            <a:r>
              <a:rPr kumimoji="0" lang="en-US" sz="2500" b="0" i="1" u="none" strike="noStrike" kern="0" cap="none" spc="0" normalizeH="0" baseline="0" noProof="0" dirty="0" err="1">
                <a:ln>
                  <a:noFill/>
                </a:ln>
                <a:effectLst/>
                <a:uLnTx/>
                <a:uFillTx/>
                <a:latin typeface="Lato Regular"/>
                <a:sym typeface="Lato Regular"/>
              </a:rPr>
              <a:t>bserved</a:t>
            </a:r>
            <a:r>
              <a:rPr kumimoji="0" lang="en-US" sz="2500" b="0" i="1" u="none" strike="noStrike" kern="0" cap="none" spc="0" normalizeH="0" baseline="0" noProof="0" dirty="0">
                <a:ln>
                  <a:noFill/>
                </a:ln>
                <a:effectLst/>
                <a:uLnTx/>
                <a:uFillTx/>
                <a:latin typeface="Lato Regular"/>
                <a:sym typeface="Lato Regular"/>
              </a:rPr>
              <a:t>-predicted FAPAN for sub-basins in cluster 10.</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endParaRPr kumimoji="0" lang="en-US" sz="2500" b="0" i="0" u="none" strike="noStrike" kern="0" cap="none" spc="0" normalizeH="0" baseline="0" noProof="0" dirty="0">
              <a:ln>
                <a:noFill/>
              </a:ln>
              <a:effectLst/>
              <a:uLnTx/>
              <a:uFillTx/>
              <a:latin typeface="Lato Regular"/>
              <a:sym typeface="Lato Regular"/>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kumimoji="0" lang="en-US" sz="2500" b="0" i="0" u="none" strike="noStrike" kern="0" cap="none" spc="0" normalizeH="0" baseline="0" noProof="0" dirty="0">
                <a:ln>
                  <a:noFill/>
                </a:ln>
                <a:effectLst/>
                <a:uLnTx/>
                <a:uFillTx/>
                <a:latin typeface="Lato Regular"/>
                <a:sym typeface="Lato Regular"/>
              </a:rPr>
              <a:t>The predicted FAPAN was designed using FRIDA, considering as surrogate of the drought conditions of the basin the FAPAN itself.</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lang="en-US" sz="2500" kern="0" dirty="0">
                <a:latin typeface="Lato Regular"/>
                <a:sym typeface="Lato Regular"/>
              </a:rPr>
              <a:t>T</a:t>
            </a:r>
            <a:r>
              <a:rPr kumimoji="0" lang="en-US" sz="2500" b="0" i="0" u="none" strike="noStrike" kern="0" cap="none" spc="0" normalizeH="0" baseline="0" noProof="0" dirty="0">
                <a:ln>
                  <a:noFill/>
                </a:ln>
                <a:effectLst/>
                <a:uLnTx/>
                <a:uFillTx/>
                <a:latin typeface="Lato Regular"/>
                <a:sym typeface="Lato Regular"/>
              </a:rPr>
              <a:t>heir correlation is equal to 0.45. This result is substantially better than all correlation values between FAPAN and statistical indexes for this cluster.</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endParaRPr kumimoji="0" lang="en-US" sz="2500" b="0" i="0" u="none" strike="noStrike" kern="0" cap="none" spc="0" normalizeH="0" baseline="0" noProof="0" dirty="0">
              <a:ln>
                <a:noFill/>
              </a:ln>
              <a:effectLst/>
              <a:uLnTx/>
              <a:uFillTx/>
              <a:latin typeface="Lato Regular"/>
              <a:sym typeface="Lato Regular"/>
            </a:endParaRPr>
          </a:p>
        </p:txBody>
      </p:sp>
      <p:sp>
        <p:nvSpPr>
          <p:cNvPr id="57" name="Figure 1.…"/>
          <p:cNvSpPr txBox="1"/>
          <p:nvPr/>
        </p:nvSpPr>
        <p:spPr>
          <a:xfrm>
            <a:off x="884273" y="15629857"/>
            <a:ext cx="1621403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2800">
                <a:uFillTx/>
                <a:latin typeface="Lato Regular"/>
                <a:ea typeface="Lato Regular"/>
                <a:cs typeface="Lato Regular"/>
                <a:sym typeface="Lato Regular"/>
              </a:defRPr>
            </a:pPr>
            <a:r>
              <a:rPr kumimoji="0" sz="2500" b="0" i="1" u="none" strike="noStrike" kern="0" cap="none" spc="0" normalizeH="0" baseline="0" noProof="0" dirty="0">
                <a:ln>
                  <a:noFill/>
                </a:ln>
                <a:effectLst/>
                <a:uLnTx/>
                <a:uFillTx/>
                <a:latin typeface="Lato Regular"/>
                <a:sym typeface="Lato Regular"/>
              </a:rPr>
              <a:t>Figure 1.</a:t>
            </a:r>
            <a:r>
              <a:rPr kumimoji="0" sz="2500" b="0" i="0" u="none" strike="noStrike" kern="0" cap="none" spc="0" normalizeH="0" baseline="0" noProof="0" dirty="0">
                <a:ln>
                  <a:noFill/>
                </a:ln>
                <a:effectLst/>
                <a:uLnTx/>
                <a:uFillTx/>
                <a:latin typeface="Lato Regular"/>
                <a:sym typeface="Lato Regular"/>
              </a:rPr>
              <a:t> </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sz="2500">
                <a:uFillTx/>
                <a:latin typeface="Lato Regular"/>
                <a:ea typeface="Lato Regular"/>
                <a:cs typeface="Lato Regular"/>
                <a:sym typeface="Lato Regular"/>
              </a:defRPr>
            </a:pPr>
            <a:r>
              <a:rPr kumimoji="0" lang="en-US" sz="2500" b="0" i="1" u="none" strike="noStrike" kern="0" cap="none" spc="0" normalizeH="0" baseline="0" noProof="0" dirty="0">
                <a:ln>
                  <a:noFill/>
                </a:ln>
                <a:effectLst/>
                <a:uLnTx/>
                <a:uFillTx/>
                <a:latin typeface="Lato Regular"/>
                <a:sym typeface="Lato Regular"/>
              </a:rPr>
              <a:t>Spatial distribution of hydrological clusters. The sub-basins are grouped according to their hydrological similarity: 15 streamflow signatures from the E-HYPE hydrological model setup were analyzed, resulting in 11 clusters of different sizes and variable distributions in the signatures (Pechlivanidis et al., 2020).</a:t>
            </a:r>
          </a:p>
        </p:txBody>
      </p:sp>
      <p:pic>
        <p:nvPicPr>
          <p:cNvPr id="4" name="Immagine 3">
            <a:extLst>
              <a:ext uri="{FF2B5EF4-FFF2-40B4-BE49-F238E27FC236}">
                <a16:creationId xmlns:a16="http://schemas.microsoft.com/office/drawing/2014/main" id="{568DF3A6-8DE2-BE95-90B0-BCD09FF5B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237" y="18127968"/>
            <a:ext cx="5660009" cy="4796618"/>
          </a:xfrm>
          <a:prstGeom prst="rect">
            <a:avLst/>
          </a:prstGeom>
        </p:spPr>
      </p:pic>
      <p:sp>
        <p:nvSpPr>
          <p:cNvPr id="6" name="CasellaDiTesto 5">
            <a:extLst>
              <a:ext uri="{FF2B5EF4-FFF2-40B4-BE49-F238E27FC236}">
                <a16:creationId xmlns:a16="http://schemas.microsoft.com/office/drawing/2014/main" id="{29B9C64A-D19A-04DA-E6DA-AB0D206BCEF9}"/>
              </a:ext>
            </a:extLst>
          </p:cNvPr>
          <p:cNvSpPr txBox="1"/>
          <p:nvPr/>
        </p:nvSpPr>
        <p:spPr>
          <a:xfrm>
            <a:off x="960034" y="22669827"/>
            <a:ext cx="6650420"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
                <a:srgbClr val="000000"/>
              </a:buClr>
              <a:buSzTx/>
              <a:buFontTx/>
              <a:buNone/>
              <a:tabLst/>
            </a:pPr>
            <a:r>
              <a:rPr kumimoji="0" lang="it-IT" sz="2500" b="0" i="1" u="none" strike="noStrike" cap="none" spc="0" normalizeH="0" baseline="0" dirty="0">
                <a:ln>
                  <a:noFill/>
                </a:ln>
                <a:effectLst/>
                <a:uFill>
                  <a:solidFill>
                    <a:srgbClr val="000000"/>
                  </a:solidFill>
                </a:uFill>
                <a:latin typeface="Lato Regular"/>
                <a:sym typeface="Times New Roman"/>
              </a:rPr>
              <a:t>Figure 2.</a:t>
            </a:r>
          </a:p>
          <a:p>
            <a:pPr defTabSz="914400" hangingPunct="0">
              <a:buClr>
                <a:srgbClr val="000000"/>
              </a:buClr>
            </a:pPr>
            <a:r>
              <a:rPr kumimoji="0" lang="it-IT" sz="2500" b="0" i="1" u="none" strike="noStrike" cap="none" spc="0" normalizeH="0" baseline="0" dirty="0">
                <a:ln>
                  <a:noFill/>
                </a:ln>
                <a:effectLst/>
                <a:uFill>
                  <a:solidFill>
                    <a:srgbClr val="000000"/>
                  </a:solidFill>
                </a:uFill>
                <a:latin typeface="Lato Regular"/>
                <a:sym typeface="Times New Roman"/>
              </a:rPr>
              <a:t>FRIDA framework: </a:t>
            </a:r>
            <a:r>
              <a:rPr kumimoji="0" lang="en-US" sz="2500" b="0" i="1" u="none" strike="noStrike" cap="none" spc="0" normalizeH="0" baseline="0" dirty="0">
                <a:ln>
                  <a:noFill/>
                </a:ln>
                <a:effectLst/>
                <a:uFill>
                  <a:solidFill>
                    <a:srgbClr val="000000"/>
                  </a:solidFill>
                </a:uFill>
                <a:latin typeface="Lato Regular"/>
                <a:sym typeface="Times New Roman"/>
              </a:rPr>
              <a:t>1) Identification of basin characteristics; 2</a:t>
            </a:r>
            <a:r>
              <a:rPr lang="en-US" sz="2500" i="1" dirty="0">
                <a:uFill>
                  <a:solidFill>
                    <a:srgbClr val="000000"/>
                  </a:solidFill>
                </a:uFill>
                <a:latin typeface="Lato Regular"/>
                <a:sym typeface="Times New Roman"/>
              </a:rPr>
              <a:t>)</a:t>
            </a:r>
            <a:r>
              <a:rPr kumimoji="0" lang="en-US" sz="2500" b="0" i="1" u="none" strike="noStrike" cap="none" spc="0" normalizeH="0" baseline="0" dirty="0">
                <a:ln>
                  <a:noFill/>
                </a:ln>
                <a:effectLst/>
                <a:uFill>
                  <a:solidFill>
                    <a:srgbClr val="000000"/>
                  </a:solidFill>
                </a:uFill>
                <a:latin typeface="Lato Regular"/>
                <a:sym typeface="Times New Roman"/>
              </a:rPr>
              <a:t> feature extraction, and 3. drought index modeling (</a:t>
            </a:r>
            <a:r>
              <a:rPr kumimoji="0" lang="en-US" sz="2500" b="0" i="1" u="none" strike="noStrike" kern="0" cap="none" spc="0" normalizeH="0" baseline="0" noProof="0" dirty="0" err="1">
                <a:ln>
                  <a:noFill/>
                </a:ln>
                <a:effectLst/>
                <a:uLnTx/>
                <a:uFillTx/>
                <a:latin typeface="Lato Regular"/>
                <a:sym typeface="Lato Regular"/>
              </a:rPr>
              <a:t>Zaniolo</a:t>
            </a:r>
            <a:r>
              <a:rPr kumimoji="0" lang="en-US" sz="2500" b="0" i="1" u="none" strike="noStrike" kern="0" cap="none" spc="0" normalizeH="0" baseline="0" noProof="0" dirty="0">
                <a:ln>
                  <a:noFill/>
                </a:ln>
                <a:effectLst/>
                <a:uLnTx/>
                <a:uFillTx/>
                <a:latin typeface="Lato Regular"/>
                <a:sym typeface="Lato Regular"/>
              </a:rPr>
              <a:t> et al., 2018).</a:t>
            </a:r>
          </a:p>
          <a:p>
            <a:pPr defTabSz="914400" hangingPunct="0">
              <a:buClr>
                <a:srgbClr val="000000"/>
              </a:buClr>
            </a:pPr>
            <a:endParaRPr kumimoji="0" lang="it-IT" sz="2500" b="0" i="0" u="none" strike="noStrike" cap="none" spc="0" normalizeH="0" baseline="0" dirty="0">
              <a:ln>
                <a:noFill/>
              </a:ln>
              <a:effectLst/>
              <a:uFill>
                <a:solidFill>
                  <a:srgbClr val="000000"/>
                </a:solidFill>
              </a:uFill>
              <a:latin typeface="Lato Regular"/>
              <a:sym typeface="Times New Roman"/>
            </a:endParaRPr>
          </a:p>
          <a:p>
            <a:pPr marL="0" marR="0" indent="0" algn="l" defTabSz="914400" rtl="0" fontAlgn="auto" latinLnBrk="0" hangingPunct="0">
              <a:lnSpc>
                <a:spcPct val="100000"/>
              </a:lnSpc>
              <a:spcBef>
                <a:spcPts val="0"/>
              </a:spcBef>
              <a:spcAft>
                <a:spcPts val="0"/>
              </a:spcAft>
              <a:buClr>
                <a:srgbClr val="000000"/>
              </a:buClr>
              <a:buSzTx/>
              <a:buFontTx/>
              <a:buNone/>
              <a:tabLst/>
            </a:pPr>
            <a:r>
              <a:rPr lang="en-US" sz="2500" dirty="0">
                <a:uFill>
                  <a:solidFill>
                    <a:srgbClr val="000000"/>
                  </a:solidFill>
                </a:uFill>
                <a:latin typeface="Lato Regular"/>
                <a:sym typeface="Times New Roman"/>
              </a:rPr>
              <a:t>T</a:t>
            </a:r>
            <a:r>
              <a:rPr kumimoji="0" lang="en-US" sz="2500" b="0" i="0" u="none" strike="noStrike" cap="none" spc="0" normalizeH="0" baseline="0" dirty="0">
                <a:ln>
                  <a:noFill/>
                </a:ln>
                <a:effectLst/>
                <a:uFill>
                  <a:solidFill>
                    <a:srgbClr val="000000"/>
                  </a:solidFill>
                </a:uFill>
                <a:latin typeface="Lato Regular"/>
                <a:sym typeface="Times New Roman"/>
              </a:rPr>
              <a:t>he </a:t>
            </a:r>
            <a:r>
              <a:rPr kumimoji="0" lang="en-US" sz="2500" b="0" i="0" u="none" strike="noStrike" cap="none" spc="0" normalizeH="0" baseline="0" dirty="0" err="1">
                <a:ln>
                  <a:noFill/>
                </a:ln>
                <a:effectLst/>
                <a:uFill>
                  <a:solidFill>
                    <a:srgbClr val="000000"/>
                  </a:solidFill>
                </a:uFill>
                <a:latin typeface="Lato Regular"/>
                <a:sym typeface="Times New Roman"/>
              </a:rPr>
              <a:t>FRamework</a:t>
            </a:r>
            <a:r>
              <a:rPr kumimoji="0" lang="en-US" sz="2500" b="0" i="0" u="none" strike="noStrike" cap="none" spc="0" normalizeH="0" baseline="0" dirty="0">
                <a:ln>
                  <a:noFill/>
                </a:ln>
                <a:effectLst/>
                <a:uFill>
                  <a:solidFill>
                    <a:srgbClr val="000000"/>
                  </a:solidFill>
                </a:uFill>
                <a:latin typeface="Lato Regular"/>
                <a:sym typeface="Times New Roman"/>
              </a:rPr>
              <a:t> for Index-based Drought Analysis was developed to support the construction of new composite drought indexes that can be tailored to the unique hydrological and meteorological conditions of a particular region, being able to better capture the impacts of a drought event. </a:t>
            </a:r>
            <a:r>
              <a:rPr lang="en-US" sz="2500" dirty="0">
                <a:uFill>
                  <a:solidFill>
                    <a:srgbClr val="000000"/>
                  </a:solidFill>
                </a:uFill>
                <a:latin typeface="Lato Regular"/>
                <a:sym typeface="Times New Roman"/>
              </a:rPr>
              <a:t>In particular, </a:t>
            </a:r>
            <a:r>
              <a:rPr kumimoji="0" lang="en-US" sz="2500" b="0" i="0" u="none" strike="noStrike" kern="0" cap="none" spc="0" normalizeH="0" baseline="0" noProof="0" dirty="0">
                <a:ln>
                  <a:noFill/>
                </a:ln>
                <a:effectLst/>
                <a:uLnTx/>
                <a:uFillTx/>
                <a:latin typeface="Lato Regular"/>
                <a:sym typeface="Lato Regular"/>
              </a:rPr>
              <a:t>FRIDA is a Machine Learning framework that builds an index representing a surrogate of the drought conditions of the basin, computed by combining all the relevant available information about the water circulating in the system identified by means of a feature extraction algorithm.</a:t>
            </a:r>
          </a:p>
        </p:txBody>
      </p:sp>
      <p:sp>
        <p:nvSpPr>
          <p:cNvPr id="7" name="CasellaDiTesto 6">
            <a:extLst>
              <a:ext uri="{FF2B5EF4-FFF2-40B4-BE49-F238E27FC236}">
                <a16:creationId xmlns:a16="http://schemas.microsoft.com/office/drawing/2014/main" id="{BA9CE181-ED2A-3C23-B039-4748890A2952}"/>
              </a:ext>
            </a:extLst>
          </p:cNvPr>
          <p:cNvSpPr txBox="1"/>
          <p:nvPr/>
        </p:nvSpPr>
        <p:spPr>
          <a:xfrm>
            <a:off x="754852" y="2703595"/>
            <a:ext cx="2953417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00" hangingPunct="0">
              <a:buClr>
                <a:srgbClr val="000000"/>
              </a:buClr>
            </a:pPr>
            <a:r>
              <a:rPr lang="it-IT" sz="2800" kern="0" baseline="30000" dirty="0">
                <a:uFill>
                  <a:solidFill>
                    <a:srgbClr val="000000"/>
                  </a:solidFill>
                </a:uFill>
                <a:latin typeface="Lato Regular"/>
                <a:sym typeface="Lato Regular"/>
              </a:rPr>
              <a:t>1 </a:t>
            </a:r>
            <a:r>
              <a:rPr lang="it-IT" sz="2600" kern="0" dirty="0">
                <a:latin typeface="Lato Regular"/>
                <a:sym typeface="Times New Roman"/>
              </a:rPr>
              <a:t>Politecnico di Milano, University, Electronics, Information and Bioengineering, Italy (*corresponding to: </a:t>
            </a:r>
            <a:r>
              <a:rPr lang="en-US" sz="2800" kern="0" dirty="0">
                <a:uFill>
                  <a:solidFill>
                    <a:srgbClr val="000000"/>
                  </a:solidFill>
                </a:uFill>
                <a:latin typeface="Lato Regular"/>
                <a:sym typeface="Lato Regular"/>
                <a:hlinkClick r:id="rId9">
                  <a:extLst>
                    <a:ext uri="{A12FA001-AC4F-418D-AE19-62706E023703}">
                      <ahyp:hlinkClr xmlns:ahyp="http://schemas.microsoft.com/office/drawing/2018/hyperlinkcolor" val="tx"/>
                    </a:ext>
                  </a:extLst>
                </a:hlinkClick>
              </a:rPr>
              <a:t>matteo.giuliani@polimi.it</a:t>
            </a:r>
            <a:r>
              <a:rPr lang="it-IT" sz="2600" kern="0" dirty="0">
                <a:latin typeface="Lato Regular"/>
                <a:sym typeface="Times New Roman"/>
              </a:rPr>
              <a:t>) </a:t>
            </a:r>
          </a:p>
          <a:p>
            <a:pPr defTabSz="914400" hangingPunct="0">
              <a:buClr>
                <a:srgbClr val="000000"/>
              </a:buClr>
            </a:pPr>
            <a:r>
              <a:rPr lang="it-IT" sz="2800" kern="0" baseline="30000" dirty="0">
                <a:uFill>
                  <a:solidFill>
                    <a:srgbClr val="000000"/>
                  </a:solidFill>
                </a:uFill>
                <a:latin typeface="Lato Regular"/>
                <a:sym typeface="Lato Regular"/>
              </a:rPr>
              <a:t>2 </a:t>
            </a:r>
            <a:r>
              <a:rPr lang="it-IT" sz="2600" kern="0" dirty="0">
                <a:latin typeface="Lato Regular"/>
                <a:sym typeface="Times New Roman"/>
              </a:rPr>
              <a:t>Swedish Meteorological and Hydrological Institute (SMHI), Hydrology Research Unit, Norrköping, Sweden</a:t>
            </a:r>
          </a:p>
        </p:txBody>
      </p:sp>
      <p:pic>
        <p:nvPicPr>
          <p:cNvPr id="8" name="Immagine 7">
            <a:extLst>
              <a:ext uri="{FF2B5EF4-FFF2-40B4-BE49-F238E27FC236}">
                <a16:creationId xmlns:a16="http://schemas.microsoft.com/office/drawing/2014/main" id="{D68D1B65-C78B-B32B-34DD-C30423B2B6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00286" y="27692016"/>
            <a:ext cx="2121180" cy="2121180"/>
          </a:xfrm>
          <a:prstGeom prst="rect">
            <a:avLst/>
          </a:prstGeom>
        </p:spPr>
      </p:pic>
      <p:sp>
        <p:nvSpPr>
          <p:cNvPr id="2" name="Rectangle 1">
            <a:extLst>
              <a:ext uri="{FF2B5EF4-FFF2-40B4-BE49-F238E27FC236}">
                <a16:creationId xmlns:a16="http://schemas.microsoft.com/office/drawing/2014/main" id="{EBAB0DD4-D8CF-4FE1-85DE-3F0905AD005B}"/>
              </a:ext>
            </a:extLst>
          </p:cNvPr>
          <p:cNvSpPr/>
          <p:nvPr/>
        </p:nvSpPr>
        <p:spPr>
          <a:xfrm>
            <a:off x="17484987" y="27944786"/>
            <a:ext cx="14713878" cy="2108269"/>
          </a:xfrm>
          <a:prstGeom prst="rect">
            <a:avLst/>
          </a:prstGeom>
        </p:spPr>
        <p:txBody>
          <a:bodyPr wrap="square">
            <a:spAutoFit/>
          </a:bodyPr>
          <a:lstStyle/>
          <a:p>
            <a:r>
              <a:rPr lang="en-US" sz="2500" dirty="0">
                <a:latin typeface="Lato Regular"/>
              </a:rPr>
              <a:t>Pechlivanidis I.G., Crochemore L., Rosberg J., Bosshard T. (2020) What are the key drivers controlling the forecasts of seasonal streamflow volumes?, Water Resources Research, </a:t>
            </a:r>
            <a:r>
              <a:rPr lang="en-US" sz="2500" dirty="0" err="1">
                <a:latin typeface="Lato Regular"/>
              </a:rPr>
              <a:t>doi</a:t>
            </a:r>
            <a:r>
              <a:rPr lang="en-US" sz="2500" dirty="0">
                <a:latin typeface="Lato Regular"/>
              </a:rPr>
              <a:t>: 10.1029/2019WR026987</a:t>
            </a:r>
          </a:p>
          <a:p>
            <a:endParaRPr lang="en-US" sz="600" dirty="0">
              <a:latin typeface="Lato Regular"/>
            </a:endParaRPr>
          </a:p>
          <a:p>
            <a:r>
              <a:rPr lang="en-US" sz="2500" dirty="0" err="1">
                <a:latin typeface="Lato Regular"/>
              </a:rPr>
              <a:t>Zaniolo</a:t>
            </a:r>
            <a:r>
              <a:rPr lang="en-US" sz="2500" dirty="0">
                <a:latin typeface="Lato Regular"/>
              </a:rPr>
              <a:t>, M., Giuliani, M., </a:t>
            </a:r>
            <a:r>
              <a:rPr lang="en-US" sz="2500" dirty="0" err="1">
                <a:latin typeface="Lato Regular"/>
              </a:rPr>
              <a:t>Castelletti</a:t>
            </a:r>
            <a:r>
              <a:rPr lang="en-US" sz="2500" dirty="0">
                <a:latin typeface="Lato Regular"/>
              </a:rPr>
              <a:t>, A. F., Pulido-Velazquez, M. (2019) Automatic design of basin-specific drought indexes for highly regulated water systems, </a:t>
            </a:r>
            <a:r>
              <a:rPr lang="en-US" sz="2500" dirty="0" err="1">
                <a:latin typeface="Lato Regular"/>
              </a:rPr>
              <a:t>Hydrol</a:t>
            </a:r>
            <a:r>
              <a:rPr lang="en-US" sz="2500" dirty="0">
                <a:latin typeface="Lato Regular"/>
              </a:rPr>
              <a:t>. Earth Syst. Sci., 22, 2409–2424, </a:t>
            </a:r>
            <a:r>
              <a:rPr lang="en-US" sz="2500" dirty="0">
                <a:latin typeface="Lato Regular"/>
                <a:hlinkClick r:id="rId11">
                  <a:extLst>
                    <a:ext uri="{A12FA001-AC4F-418D-AE19-62706E023703}">
                      <ahyp:hlinkClr xmlns:ahyp="http://schemas.microsoft.com/office/drawing/2018/hyperlinkcolor" val="tx"/>
                    </a:ext>
                  </a:extLst>
                </a:hlinkClick>
              </a:rPr>
              <a:t>https://doi.org/10.5194/hess-22-2409-2018</a:t>
            </a:r>
            <a:r>
              <a:rPr lang="en-US" sz="2500" dirty="0">
                <a:latin typeface="Lato Regular"/>
              </a:rPr>
              <a:t> </a:t>
            </a:r>
          </a:p>
        </p:txBody>
      </p:sp>
      <p:sp>
        <p:nvSpPr>
          <p:cNvPr id="10" name="CasellaDiTesto 9">
            <a:extLst>
              <a:ext uri="{FF2B5EF4-FFF2-40B4-BE49-F238E27FC236}">
                <a16:creationId xmlns:a16="http://schemas.microsoft.com/office/drawing/2014/main" id="{8865DE96-BE2A-1309-57DA-632ADCA101E4}"/>
              </a:ext>
            </a:extLst>
          </p:cNvPr>
          <p:cNvSpPr txBox="1"/>
          <p:nvPr/>
        </p:nvSpPr>
        <p:spPr>
          <a:xfrm>
            <a:off x="754852" y="10342982"/>
            <a:ext cx="1548385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00" hangingPunct="0">
              <a:buClr>
                <a:srgbClr val="000000"/>
              </a:buClr>
            </a:pPr>
            <a:r>
              <a:rPr kumimoji="0" lang="en-US" sz="3400" b="0" i="0" u="none" strike="noStrike" kern="0" cap="none" spc="0" normalizeH="0" baseline="0" noProof="0" dirty="0">
                <a:ln>
                  <a:noFill/>
                </a:ln>
                <a:effectLst/>
                <a:uLnTx/>
                <a:uFill>
                  <a:solidFill>
                    <a:srgbClr val="000000"/>
                  </a:solidFill>
                </a:uFill>
                <a:latin typeface="Josefin Sans Regular"/>
                <a:sym typeface="Josefin Sans Regular"/>
              </a:rPr>
              <a:t>(2) HYDROLOGICAL SIMILARITY OVER THE PAN-EUROPEAN DOMAIN</a:t>
            </a:r>
          </a:p>
          <a:p>
            <a:pPr marL="0" marR="0" indent="0" algn="l" defTabSz="914400" rtl="0" fontAlgn="auto" latinLnBrk="0" hangingPunct="0">
              <a:lnSpc>
                <a:spcPct val="100000"/>
              </a:lnSpc>
              <a:spcBef>
                <a:spcPts val="0"/>
              </a:spcBef>
              <a:spcAft>
                <a:spcPts val="0"/>
              </a:spcAft>
              <a:buClr>
                <a:srgbClr val="000000"/>
              </a:buClr>
              <a:buSzTx/>
              <a:buFontTx/>
              <a:buNone/>
              <a:tabLst/>
            </a:pPr>
            <a:endParaRPr kumimoji="0" lang="it-IT" sz="1600" b="0" i="0" u="none" strike="noStrike" cap="none" spc="0" normalizeH="0" baseline="0" dirty="0">
              <a:ln>
                <a:noFill/>
              </a:ln>
              <a:solidFill>
                <a:srgbClr val="000000"/>
              </a:solidFill>
              <a:effectLst/>
              <a:uFill>
                <a:solidFill>
                  <a:srgbClr val="000000"/>
                </a:solidFill>
              </a:uFill>
              <a:latin typeface="+mn-lt"/>
              <a:ea typeface="+mn-ea"/>
              <a:cs typeface="+mn-cs"/>
              <a:sym typeface="Times New Roman"/>
            </a:endParaRPr>
          </a:p>
        </p:txBody>
      </p:sp>
      <p:grpSp>
        <p:nvGrpSpPr>
          <p:cNvPr id="11" name="Gruppo 10">
            <a:extLst>
              <a:ext uri="{FF2B5EF4-FFF2-40B4-BE49-F238E27FC236}">
                <a16:creationId xmlns:a16="http://schemas.microsoft.com/office/drawing/2014/main" id="{C408E69A-B388-60F2-D077-EF68B1D35924}"/>
              </a:ext>
            </a:extLst>
          </p:cNvPr>
          <p:cNvGrpSpPr>
            <a:grpSpLocks noChangeAspect="1"/>
          </p:cNvGrpSpPr>
          <p:nvPr/>
        </p:nvGrpSpPr>
        <p:grpSpPr>
          <a:xfrm>
            <a:off x="17912516" y="16638088"/>
            <a:ext cx="6005429" cy="10104049"/>
            <a:chOff x="-4744" y="-1"/>
            <a:chExt cx="3650844" cy="6142493"/>
          </a:xfrm>
          <a:solidFill>
            <a:schemeClr val="bg1"/>
          </a:solidFill>
        </p:grpSpPr>
        <p:pic>
          <p:nvPicPr>
            <p:cNvPr id="14" name="Immagine 13">
              <a:extLst>
                <a:ext uri="{FF2B5EF4-FFF2-40B4-BE49-F238E27FC236}">
                  <a16:creationId xmlns:a16="http://schemas.microsoft.com/office/drawing/2014/main" id="{E6685DDD-40C4-2E95-BDAC-8891E2748F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37" y="4306162"/>
              <a:ext cx="1801463" cy="1440000"/>
            </a:xfrm>
            <a:prstGeom prst="rect">
              <a:avLst/>
            </a:prstGeom>
            <a:grpFill/>
          </p:spPr>
        </p:pic>
        <p:pic>
          <p:nvPicPr>
            <p:cNvPr id="15" name="Immagine 14">
              <a:extLst>
                <a:ext uri="{FF2B5EF4-FFF2-40B4-BE49-F238E27FC236}">
                  <a16:creationId xmlns:a16="http://schemas.microsoft.com/office/drawing/2014/main" id="{01532792-8455-90E8-A601-688E8058BF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00" y="5746162"/>
              <a:ext cx="3600000" cy="396330"/>
            </a:xfrm>
            <a:prstGeom prst="rect">
              <a:avLst/>
            </a:prstGeom>
            <a:grpFill/>
          </p:spPr>
        </p:pic>
        <p:pic>
          <p:nvPicPr>
            <p:cNvPr id="16" name="Immagine 15">
              <a:extLst>
                <a:ext uri="{FF2B5EF4-FFF2-40B4-BE49-F238E27FC236}">
                  <a16:creationId xmlns:a16="http://schemas.microsoft.com/office/drawing/2014/main" id="{209F6FD6-A5A7-5B93-E2CC-13FF7F750E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43" y="1486626"/>
              <a:ext cx="1799634" cy="1440000"/>
            </a:xfrm>
            <a:prstGeom prst="rect">
              <a:avLst/>
            </a:prstGeom>
            <a:grpFill/>
          </p:spPr>
        </p:pic>
        <p:pic>
          <p:nvPicPr>
            <p:cNvPr id="17" name="Immagine 16">
              <a:extLst>
                <a:ext uri="{FF2B5EF4-FFF2-40B4-BE49-F238E27FC236}">
                  <a16:creationId xmlns:a16="http://schemas.microsoft.com/office/drawing/2014/main" id="{CDDD172B-6D03-7E2D-E722-C604AE52206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44271" y="1486626"/>
              <a:ext cx="1801463" cy="1440000"/>
            </a:xfrm>
            <a:prstGeom prst="rect">
              <a:avLst/>
            </a:prstGeom>
            <a:grpFill/>
          </p:spPr>
        </p:pic>
        <p:pic>
          <p:nvPicPr>
            <p:cNvPr id="32" name="Immagine 31">
              <a:extLst>
                <a:ext uri="{FF2B5EF4-FFF2-40B4-BE49-F238E27FC236}">
                  <a16:creationId xmlns:a16="http://schemas.microsoft.com/office/drawing/2014/main" id="{63AD10DC-89DC-C031-AEB8-F507BD64B71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44" y="-1"/>
              <a:ext cx="1799635" cy="1440000"/>
            </a:xfrm>
            <a:prstGeom prst="rect">
              <a:avLst/>
            </a:prstGeom>
            <a:grpFill/>
            <a:ln>
              <a:noFill/>
            </a:ln>
          </p:spPr>
        </p:pic>
        <p:pic>
          <p:nvPicPr>
            <p:cNvPr id="35" name="Immagine 34">
              <a:extLst>
                <a:ext uri="{FF2B5EF4-FFF2-40B4-BE49-F238E27FC236}">
                  <a16:creationId xmlns:a16="http://schemas.microsoft.com/office/drawing/2014/main" id="{9047FE59-B4F0-79B4-6C88-C202713294D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94891" y="13653"/>
              <a:ext cx="1801464" cy="1440000"/>
            </a:xfrm>
            <a:prstGeom prst="rect">
              <a:avLst/>
            </a:prstGeom>
            <a:grpFill/>
            <a:ln>
              <a:noFill/>
            </a:ln>
          </p:spPr>
        </p:pic>
        <p:pic>
          <p:nvPicPr>
            <p:cNvPr id="36" name="Immagine 35">
              <a:extLst>
                <a:ext uri="{FF2B5EF4-FFF2-40B4-BE49-F238E27FC236}">
                  <a16:creationId xmlns:a16="http://schemas.microsoft.com/office/drawing/2014/main" id="{60B16F19-DE8B-EF4E-E0FD-DF330FDBE3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39110" y="4306162"/>
              <a:ext cx="1799635" cy="1440000"/>
            </a:xfrm>
            <a:prstGeom prst="rect">
              <a:avLst/>
            </a:prstGeom>
            <a:grpFill/>
          </p:spPr>
        </p:pic>
        <p:pic>
          <p:nvPicPr>
            <p:cNvPr id="38" name="Immagine 37">
              <a:extLst>
                <a:ext uri="{FF2B5EF4-FFF2-40B4-BE49-F238E27FC236}">
                  <a16:creationId xmlns:a16="http://schemas.microsoft.com/office/drawing/2014/main" id="{DFDBF949-FF1A-55C1-84A9-2A91989D6B2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47" y="2866162"/>
              <a:ext cx="1801463" cy="1440000"/>
            </a:xfrm>
            <a:prstGeom prst="rect">
              <a:avLst/>
            </a:prstGeom>
            <a:grpFill/>
          </p:spPr>
        </p:pic>
        <p:pic>
          <p:nvPicPr>
            <p:cNvPr id="39" name="Immagine 38">
              <a:extLst>
                <a:ext uri="{FF2B5EF4-FFF2-40B4-BE49-F238E27FC236}">
                  <a16:creationId xmlns:a16="http://schemas.microsoft.com/office/drawing/2014/main" id="{4DB6444A-81E8-DE65-3744-890D08ECC6D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6100" y="2866162"/>
              <a:ext cx="1799634" cy="1440000"/>
            </a:xfrm>
            <a:prstGeom prst="rect">
              <a:avLst/>
            </a:prstGeom>
            <a:grpFill/>
          </p:spPr>
        </p:pic>
      </p:grpSp>
      <p:grpSp>
        <p:nvGrpSpPr>
          <p:cNvPr id="40" name="Gruppo 39">
            <a:extLst>
              <a:ext uri="{FF2B5EF4-FFF2-40B4-BE49-F238E27FC236}">
                <a16:creationId xmlns:a16="http://schemas.microsoft.com/office/drawing/2014/main" id="{BC03C9FA-6BCF-2C5F-A9F6-E4247C138163}"/>
              </a:ext>
            </a:extLst>
          </p:cNvPr>
          <p:cNvGrpSpPr>
            <a:grpSpLocks noChangeAspect="1"/>
          </p:cNvGrpSpPr>
          <p:nvPr/>
        </p:nvGrpSpPr>
        <p:grpSpPr>
          <a:xfrm>
            <a:off x="17817157" y="4587633"/>
            <a:ext cx="5585294" cy="9360000"/>
            <a:chOff x="-1280" y="0"/>
            <a:chExt cx="3604206" cy="6040035"/>
          </a:xfrm>
        </p:grpSpPr>
        <p:pic>
          <p:nvPicPr>
            <p:cNvPr id="41" name="Immagine 40">
              <a:extLst>
                <a:ext uri="{FF2B5EF4-FFF2-40B4-BE49-F238E27FC236}">
                  <a16:creationId xmlns:a16="http://schemas.microsoft.com/office/drawing/2014/main" id="{ECAEC69A-06A6-5DD6-1821-778C7258FC3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4345168"/>
              <a:ext cx="1801463" cy="1440000"/>
            </a:xfrm>
            <a:prstGeom prst="rect">
              <a:avLst/>
            </a:prstGeom>
          </p:spPr>
        </p:pic>
        <p:pic>
          <p:nvPicPr>
            <p:cNvPr id="42" name="Immagine 41">
              <a:extLst>
                <a:ext uri="{FF2B5EF4-FFF2-40B4-BE49-F238E27FC236}">
                  <a16:creationId xmlns:a16="http://schemas.microsoft.com/office/drawing/2014/main" id="{70258545-80C3-C2D7-79A2-1B9CDC895AB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80" y="5785168"/>
              <a:ext cx="3600000" cy="254867"/>
            </a:xfrm>
            <a:prstGeom prst="rect">
              <a:avLst/>
            </a:prstGeom>
          </p:spPr>
        </p:pic>
        <p:pic>
          <p:nvPicPr>
            <p:cNvPr id="43" name="Immagine 42">
              <a:extLst>
                <a:ext uri="{FF2B5EF4-FFF2-40B4-BE49-F238E27FC236}">
                  <a16:creationId xmlns:a16="http://schemas.microsoft.com/office/drawing/2014/main" id="{155A5B71-37D9-5E72-466A-26107E99144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28" y="1440000"/>
              <a:ext cx="1799635" cy="1440000"/>
            </a:xfrm>
            <a:prstGeom prst="rect">
              <a:avLst/>
            </a:prstGeom>
          </p:spPr>
        </p:pic>
        <p:pic>
          <p:nvPicPr>
            <p:cNvPr id="44" name="Immagine 43">
              <a:extLst>
                <a:ext uri="{FF2B5EF4-FFF2-40B4-BE49-F238E27FC236}">
                  <a16:creationId xmlns:a16="http://schemas.microsoft.com/office/drawing/2014/main" id="{9364BC83-F5A7-E7EA-3DFB-CC961F86C75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2376" y="1440000"/>
              <a:ext cx="1799635" cy="1440000"/>
            </a:xfrm>
            <a:prstGeom prst="rect">
              <a:avLst/>
            </a:prstGeom>
          </p:spPr>
        </p:pic>
        <p:pic>
          <p:nvPicPr>
            <p:cNvPr id="45" name="Immagine 44">
              <a:extLst>
                <a:ext uri="{FF2B5EF4-FFF2-40B4-BE49-F238E27FC236}">
                  <a16:creationId xmlns:a16="http://schemas.microsoft.com/office/drawing/2014/main" id="{AD75A715-86A3-5D2D-C7E2-1356A3152FE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801463" cy="1440000"/>
            </a:xfrm>
            <a:prstGeom prst="rect">
              <a:avLst/>
            </a:prstGeom>
          </p:spPr>
        </p:pic>
        <p:pic>
          <p:nvPicPr>
            <p:cNvPr id="46" name="Immagine 45">
              <a:extLst>
                <a:ext uri="{FF2B5EF4-FFF2-40B4-BE49-F238E27FC236}">
                  <a16:creationId xmlns:a16="http://schemas.microsoft.com/office/drawing/2014/main" id="{EE73E6CC-D3BB-72CB-A47C-A16AE1D9325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1463" y="0"/>
              <a:ext cx="1801463" cy="1440000"/>
            </a:xfrm>
            <a:prstGeom prst="rect">
              <a:avLst/>
            </a:prstGeom>
          </p:spPr>
        </p:pic>
        <p:pic>
          <p:nvPicPr>
            <p:cNvPr id="47" name="Immagine 46">
              <a:extLst>
                <a:ext uri="{FF2B5EF4-FFF2-40B4-BE49-F238E27FC236}">
                  <a16:creationId xmlns:a16="http://schemas.microsoft.com/office/drawing/2014/main" id="{806E04C8-26DA-1365-046B-7F8DA467AAE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798720" y="4345168"/>
              <a:ext cx="1801463" cy="1440000"/>
            </a:xfrm>
            <a:prstGeom prst="rect">
              <a:avLst/>
            </a:prstGeom>
          </p:spPr>
        </p:pic>
        <p:pic>
          <p:nvPicPr>
            <p:cNvPr id="48" name="Immagine 47">
              <a:extLst>
                <a:ext uri="{FF2B5EF4-FFF2-40B4-BE49-F238E27FC236}">
                  <a16:creationId xmlns:a16="http://schemas.microsoft.com/office/drawing/2014/main" id="{FC83AEA8-07BB-021B-33DF-40E5ADB18FC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13" y="2905168"/>
              <a:ext cx="1799635" cy="1440000"/>
            </a:xfrm>
            <a:prstGeom prst="rect">
              <a:avLst/>
            </a:prstGeom>
          </p:spPr>
        </p:pic>
        <p:pic>
          <p:nvPicPr>
            <p:cNvPr id="49" name="Immagine 48">
              <a:extLst>
                <a:ext uri="{FF2B5EF4-FFF2-40B4-BE49-F238E27FC236}">
                  <a16:creationId xmlns:a16="http://schemas.microsoft.com/office/drawing/2014/main" id="{7A64C8F6-2CDD-D76F-7C89-33365E58191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00548" y="2905168"/>
              <a:ext cx="1799635" cy="1440000"/>
            </a:xfrm>
            <a:prstGeom prst="rect">
              <a:avLst/>
            </a:prstGeom>
          </p:spPr>
        </p:pic>
      </p:grpSp>
      <p:grpSp>
        <p:nvGrpSpPr>
          <p:cNvPr id="50" name="Gruppo 49">
            <a:extLst>
              <a:ext uri="{FF2B5EF4-FFF2-40B4-BE49-F238E27FC236}">
                <a16:creationId xmlns:a16="http://schemas.microsoft.com/office/drawing/2014/main" id="{B724991F-030E-6BC3-81C1-E1A30B5908E0}"/>
              </a:ext>
            </a:extLst>
          </p:cNvPr>
          <p:cNvGrpSpPr>
            <a:grpSpLocks noChangeAspect="1"/>
          </p:cNvGrpSpPr>
          <p:nvPr/>
        </p:nvGrpSpPr>
        <p:grpSpPr>
          <a:xfrm>
            <a:off x="24307807" y="4587633"/>
            <a:ext cx="5430182" cy="9360000"/>
            <a:chOff x="0" y="853"/>
            <a:chExt cx="3663341" cy="6314497"/>
          </a:xfrm>
        </p:grpSpPr>
        <p:pic>
          <p:nvPicPr>
            <p:cNvPr id="51" name="Immagine 50">
              <a:extLst>
                <a:ext uri="{FF2B5EF4-FFF2-40B4-BE49-F238E27FC236}">
                  <a16:creationId xmlns:a16="http://schemas.microsoft.com/office/drawing/2014/main" id="{86AB3AC8-385D-8287-F10A-6F38A2C2A09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4320853"/>
              <a:ext cx="1801464" cy="1440000"/>
            </a:xfrm>
            <a:prstGeom prst="rect">
              <a:avLst/>
            </a:prstGeom>
          </p:spPr>
        </p:pic>
        <p:pic>
          <p:nvPicPr>
            <p:cNvPr id="52" name="Immagine 51">
              <a:extLst>
                <a:ext uri="{FF2B5EF4-FFF2-40B4-BE49-F238E27FC236}">
                  <a16:creationId xmlns:a16="http://schemas.microsoft.com/office/drawing/2014/main" id="{3D85EABC-D5A6-C35C-6139-5526A6DC2E2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97817" y="5760853"/>
              <a:ext cx="2160000" cy="554497"/>
            </a:xfrm>
            <a:prstGeom prst="rect">
              <a:avLst/>
            </a:prstGeom>
          </p:spPr>
        </p:pic>
        <p:pic>
          <p:nvPicPr>
            <p:cNvPr id="53" name="Immagine 52">
              <a:extLst>
                <a:ext uri="{FF2B5EF4-FFF2-40B4-BE49-F238E27FC236}">
                  <a16:creationId xmlns:a16="http://schemas.microsoft.com/office/drawing/2014/main" id="{7B296504-020D-1E7E-20BF-5D0AD86C827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1440853"/>
              <a:ext cx="1801464" cy="1440000"/>
            </a:xfrm>
            <a:prstGeom prst="rect">
              <a:avLst/>
            </a:prstGeom>
          </p:spPr>
        </p:pic>
        <p:pic>
          <p:nvPicPr>
            <p:cNvPr id="54" name="Immagine 53">
              <a:extLst>
                <a:ext uri="{FF2B5EF4-FFF2-40B4-BE49-F238E27FC236}">
                  <a16:creationId xmlns:a16="http://schemas.microsoft.com/office/drawing/2014/main" id="{7CF3B566-EAFA-ED87-6665-D58FED3694DA}"/>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858000" y="1440853"/>
              <a:ext cx="1799635" cy="1440000"/>
            </a:xfrm>
            <a:prstGeom prst="rect">
              <a:avLst/>
            </a:prstGeom>
          </p:spPr>
        </p:pic>
        <p:pic>
          <p:nvPicPr>
            <p:cNvPr id="56" name="Immagine 55">
              <a:extLst>
                <a:ext uri="{FF2B5EF4-FFF2-40B4-BE49-F238E27FC236}">
                  <a16:creationId xmlns:a16="http://schemas.microsoft.com/office/drawing/2014/main" id="{1CDF6815-7103-D725-D46B-C1123C89E760}"/>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853"/>
              <a:ext cx="1801464" cy="1440000"/>
            </a:xfrm>
            <a:prstGeom prst="rect">
              <a:avLst/>
            </a:prstGeom>
          </p:spPr>
        </p:pic>
        <p:pic>
          <p:nvPicPr>
            <p:cNvPr id="58" name="Immagine 57">
              <a:extLst>
                <a:ext uri="{FF2B5EF4-FFF2-40B4-BE49-F238E27FC236}">
                  <a16:creationId xmlns:a16="http://schemas.microsoft.com/office/drawing/2014/main" id="{3C5DCA49-6BC6-7C63-5615-DC9A53E7378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858142" y="853"/>
              <a:ext cx="1801464" cy="1440000"/>
            </a:xfrm>
            <a:prstGeom prst="rect">
              <a:avLst/>
            </a:prstGeom>
          </p:spPr>
        </p:pic>
        <p:pic>
          <p:nvPicPr>
            <p:cNvPr id="59" name="Immagine 58">
              <a:extLst>
                <a:ext uri="{FF2B5EF4-FFF2-40B4-BE49-F238E27FC236}">
                  <a16:creationId xmlns:a16="http://schemas.microsoft.com/office/drawing/2014/main" id="{F55F40BB-5D05-5FF3-A41B-B609CB12AB0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850432" y="4320853"/>
              <a:ext cx="1801464" cy="1440000"/>
            </a:xfrm>
            <a:prstGeom prst="rect">
              <a:avLst/>
            </a:prstGeom>
          </p:spPr>
        </p:pic>
        <p:pic>
          <p:nvPicPr>
            <p:cNvPr id="60" name="Immagine 59">
              <a:extLst>
                <a:ext uri="{FF2B5EF4-FFF2-40B4-BE49-F238E27FC236}">
                  <a16:creationId xmlns:a16="http://schemas.microsoft.com/office/drawing/2014/main" id="{659BD6A0-A9B2-0BD8-0046-2996E86E822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829" y="2880853"/>
              <a:ext cx="1799635" cy="1440000"/>
            </a:xfrm>
            <a:prstGeom prst="rect">
              <a:avLst/>
            </a:prstGeom>
          </p:spPr>
        </p:pic>
        <p:pic>
          <p:nvPicPr>
            <p:cNvPr id="61" name="Immagine 60">
              <a:extLst>
                <a:ext uri="{FF2B5EF4-FFF2-40B4-BE49-F238E27FC236}">
                  <a16:creationId xmlns:a16="http://schemas.microsoft.com/office/drawing/2014/main" id="{2D124758-9440-3D5D-715D-DDFBC9CE3074}"/>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861877" y="2880853"/>
              <a:ext cx="1801464" cy="1440000"/>
            </a:xfrm>
            <a:prstGeom prst="rect">
              <a:avLst/>
            </a:prstGeom>
          </p:spPr>
        </p:pic>
      </p:grpSp>
      <p:grpSp>
        <p:nvGrpSpPr>
          <p:cNvPr id="62" name="Gruppo 61">
            <a:extLst>
              <a:ext uri="{FF2B5EF4-FFF2-40B4-BE49-F238E27FC236}">
                <a16:creationId xmlns:a16="http://schemas.microsoft.com/office/drawing/2014/main" id="{12DB2872-5AFC-A95F-D05D-9FF092F82A9B}"/>
              </a:ext>
            </a:extLst>
          </p:cNvPr>
          <p:cNvGrpSpPr>
            <a:grpSpLocks noChangeAspect="1"/>
          </p:cNvGrpSpPr>
          <p:nvPr/>
        </p:nvGrpSpPr>
        <p:grpSpPr>
          <a:xfrm>
            <a:off x="9038710" y="18879646"/>
            <a:ext cx="7200000" cy="7113461"/>
            <a:chOff x="0" y="0"/>
            <a:chExt cx="5429940" cy="5364676"/>
          </a:xfrm>
        </p:grpSpPr>
        <p:pic>
          <p:nvPicPr>
            <p:cNvPr id="63" name="Immagine 62">
              <a:extLst>
                <a:ext uri="{FF2B5EF4-FFF2-40B4-BE49-F238E27FC236}">
                  <a16:creationId xmlns:a16="http://schemas.microsoft.com/office/drawing/2014/main" id="{6A889E07-1766-1E22-53B6-7DFC1669D235}"/>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028110" y="0"/>
              <a:ext cx="2401830" cy="1800000"/>
            </a:xfrm>
            <a:prstGeom prst="rect">
              <a:avLst/>
            </a:prstGeom>
          </p:spPr>
        </p:pic>
        <p:pic>
          <p:nvPicPr>
            <p:cNvPr id="64" name="Immagine 63">
              <a:extLst>
                <a:ext uri="{FF2B5EF4-FFF2-40B4-BE49-F238E27FC236}">
                  <a16:creationId xmlns:a16="http://schemas.microsoft.com/office/drawing/2014/main" id="{8B369717-7E6B-BE00-9ED5-2A5B4CF7C15E}"/>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470937" y="1800000"/>
              <a:ext cx="2520000" cy="616088"/>
            </a:xfrm>
            <a:prstGeom prst="rect">
              <a:avLst/>
            </a:prstGeom>
          </p:spPr>
        </p:pic>
        <p:pic>
          <p:nvPicPr>
            <p:cNvPr id="65" name="Immagine 64">
              <a:extLst>
                <a:ext uri="{FF2B5EF4-FFF2-40B4-BE49-F238E27FC236}">
                  <a16:creationId xmlns:a16="http://schemas.microsoft.com/office/drawing/2014/main" id="{721931F9-55BE-C79A-756C-8812017886F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470937" y="4717763"/>
              <a:ext cx="2520000" cy="646913"/>
            </a:xfrm>
            <a:prstGeom prst="rect">
              <a:avLst/>
            </a:prstGeom>
          </p:spPr>
        </p:pic>
        <p:pic>
          <p:nvPicPr>
            <p:cNvPr id="66" name="Immagine 65">
              <a:extLst>
                <a:ext uri="{FF2B5EF4-FFF2-40B4-BE49-F238E27FC236}">
                  <a16:creationId xmlns:a16="http://schemas.microsoft.com/office/drawing/2014/main" id="{66039622-5A86-8A5F-777F-30ABCE19521B}"/>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439" y="2860040"/>
              <a:ext cx="2399391" cy="1800000"/>
            </a:xfrm>
            <a:prstGeom prst="rect">
              <a:avLst/>
            </a:prstGeom>
          </p:spPr>
        </p:pic>
        <p:pic>
          <p:nvPicPr>
            <p:cNvPr id="68" name="Immagine 67">
              <a:extLst>
                <a:ext uri="{FF2B5EF4-FFF2-40B4-BE49-F238E27FC236}">
                  <a16:creationId xmlns:a16="http://schemas.microsoft.com/office/drawing/2014/main" id="{575968F4-9B4E-7563-68CB-56324A39C918}"/>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028110" y="2860040"/>
              <a:ext cx="2401830" cy="1800000"/>
            </a:xfrm>
            <a:prstGeom prst="rect">
              <a:avLst/>
            </a:prstGeom>
          </p:spPr>
        </p:pic>
        <p:pic>
          <p:nvPicPr>
            <p:cNvPr id="71" name="Immagine 70">
              <a:extLst>
                <a:ext uri="{FF2B5EF4-FFF2-40B4-BE49-F238E27FC236}">
                  <a16:creationId xmlns:a16="http://schemas.microsoft.com/office/drawing/2014/main" id="{16151F78-B198-E5F1-311C-1C25CF730DD5}"/>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0" y="0"/>
              <a:ext cx="2401830" cy="1800000"/>
            </a:xfrm>
            <a:prstGeom prst="rect">
              <a:avLst/>
            </a:prstGeom>
          </p:spPr>
        </p:pic>
      </p:grpSp>
    </p:spTree>
    <p:extLst>
      <p:ext uri="{BB962C8B-B14F-4D97-AF65-F5344CB8AC3E}">
        <p14:creationId xmlns:p14="http://schemas.microsoft.com/office/powerpoint/2010/main" val="9771320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
            <a:srgbClr val="000000"/>
          </a:buClr>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
            <a:srgbClr val="000000"/>
          </a:buClr>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4940</TotalTime>
  <Words>1007</Words>
  <Application>Microsoft Office PowerPoint</Application>
  <PresentationFormat>Personalizzato</PresentationFormat>
  <Paragraphs>53</Paragraphs>
  <Slides>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vt:i4>
      </vt:variant>
    </vt:vector>
  </HeadingPairs>
  <TitlesOfParts>
    <vt:vector size="9" baseType="lpstr">
      <vt:lpstr>Josefin Sans Bold</vt:lpstr>
      <vt:lpstr>Josefin Sans Regular</vt:lpstr>
      <vt:lpstr>Lato Bold</vt:lpstr>
      <vt:lpstr>Lato Regular</vt:lpstr>
      <vt:lpstr>Lucida Sans Unicode</vt:lpstr>
      <vt:lpstr>Stellar Regular</vt:lpstr>
      <vt:lpstr>Times New Roman</vt:lpstr>
      <vt:lpstr>White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Merlo</dc:creator>
  <cp:lastModifiedBy>Martina Merlo</cp:lastModifiedBy>
  <cp:revision>29</cp:revision>
  <dcterms:created xsi:type="dcterms:W3CDTF">2023-04-19T16:08:19Z</dcterms:created>
  <dcterms:modified xsi:type="dcterms:W3CDTF">2023-04-25T17:19:31Z</dcterms:modified>
</cp:coreProperties>
</file>