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handoutMasterIdLst>
    <p:handoutMasterId r:id="rId23"/>
  </p:handoutMasterIdLst>
  <p:sldIdLst>
    <p:sldId id="403" r:id="rId3"/>
    <p:sldId id="409" r:id="rId4"/>
    <p:sldId id="413" r:id="rId5"/>
    <p:sldId id="414" r:id="rId6"/>
    <p:sldId id="412" r:id="rId7"/>
    <p:sldId id="416" r:id="rId8"/>
    <p:sldId id="418" r:id="rId9"/>
    <p:sldId id="420" r:id="rId10"/>
    <p:sldId id="422" r:id="rId11"/>
    <p:sldId id="408" r:id="rId12"/>
    <p:sldId id="406" r:id="rId13"/>
    <p:sldId id="407" r:id="rId14"/>
    <p:sldId id="410" r:id="rId15"/>
    <p:sldId id="411" r:id="rId16"/>
    <p:sldId id="415" r:id="rId17"/>
    <p:sldId id="417" r:id="rId18"/>
    <p:sldId id="419" r:id="rId19"/>
    <p:sldId id="421" r:id="rId20"/>
    <p:sldId id="362" r:id="rId21"/>
  </p:sldIdLst>
  <p:sldSz cx="12192000" cy="6858000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01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B58D71-54E9-B4C2-7204-4DDA1273F21D}" name="Kele Zsombor [STUDENT]" initials="KZ[" userId="S::G6N2IY@uni-sopron.hu::d85a5cd6-5936-4e67-be54-f82ef16493b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23" initials="123" lastIdx="4" clrIdx="0"/>
  <p:cmAuthor id="1" name="Csuzdi Szonja" initials="CSSZ" lastIdx="1" clrIdx="1"/>
  <p:cmAuthor id="2" name="Jeney Nóra" initials="JN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B6D37A"/>
    <a:srgbClr val="72B240"/>
    <a:srgbClr val="666666"/>
    <a:srgbClr val="6864A2"/>
    <a:srgbClr val="FBFCF6"/>
    <a:srgbClr val="51A200"/>
    <a:srgbClr val="7D7D7D"/>
    <a:srgbClr val="39BA24"/>
    <a:srgbClr val="0A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8"/>
        <p:guide pos="2101"/>
        <p:guide orient="horz" pos="3127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9D374-4ABF-4A74-B475-C217D3141879}" type="datetimeFigureOut">
              <a:rPr lang="hu-HU" smtClean="0"/>
              <a:t>2023. 04. 25.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1" y="9428582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2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C6F45-C139-463C-B125-E14BFEA4D00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1654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85964-301B-4E05-A0AC-A222FD1D8677}" type="datetimeFigureOut">
              <a:rPr lang="hu-HU" smtClean="0"/>
              <a:t>2023. 04. 25.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1" y="9428582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2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CD048-3DD1-4962-B730-99E29D05AA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199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CD048-3DD1-4962-B730-99E29D05AA1F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8625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CD048-3DD1-4962-B730-99E29D05AA1F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1400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- egy so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1522800" y="1711354"/>
            <a:ext cx="10080000" cy="880844"/>
          </a:xfrm>
          <a:prstGeom prst="rect">
            <a:avLst/>
          </a:prstGeom>
        </p:spPr>
        <p:txBody>
          <a:bodyPr anchor="b"/>
          <a:lstStyle>
            <a:lvl1pPr algn="l">
              <a:defRPr sz="6000" cap="all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r>
              <a:rPr lang="hu-HU"/>
              <a:t>A prezentáció címe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522800" y="2734812"/>
            <a:ext cx="10080000" cy="729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Alcíme egy sorban</a:t>
            </a:r>
          </a:p>
        </p:txBody>
      </p:sp>
    </p:spTree>
    <p:extLst>
      <p:ext uri="{BB962C8B-B14F-4D97-AF65-F5344CB8AC3E}">
        <p14:creationId xmlns:p14="http://schemas.microsoft.com/office/powerpoint/2010/main" val="175743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- két so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1522800" y="1306279"/>
            <a:ext cx="10080000" cy="1845947"/>
          </a:xfrm>
          <a:prstGeom prst="rect">
            <a:avLst/>
          </a:prstGeom>
        </p:spPr>
        <p:txBody>
          <a:bodyPr anchor="b"/>
          <a:lstStyle>
            <a:lvl1pPr algn="l">
              <a:defRPr sz="6000" b="0" cap="all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r>
              <a:rPr lang="hu-HU"/>
              <a:t>A prezentáció címe </a:t>
            </a:r>
            <a:br>
              <a:rPr lang="hu-HU"/>
            </a:br>
            <a:r>
              <a:rPr lang="hu-HU"/>
              <a:t>Két sorban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522800" y="3261284"/>
            <a:ext cx="10080000" cy="8786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Alcíme</a:t>
            </a:r>
            <a:br>
              <a:rPr lang="hu-HU"/>
            </a:br>
            <a:r>
              <a:rPr lang="hu-HU"/>
              <a:t>két sorban</a:t>
            </a:r>
          </a:p>
        </p:txBody>
      </p:sp>
    </p:spTree>
    <p:extLst>
      <p:ext uri="{BB962C8B-B14F-4D97-AF65-F5344CB8AC3E}">
        <p14:creationId xmlns:p14="http://schemas.microsoft.com/office/powerpoint/2010/main" val="111454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54400" y="1519200"/>
            <a:ext cx="9126000" cy="3633825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>
                <a:latin typeface="Garamond" pitchFamily="18" charset="0"/>
              </a:defRPr>
            </a:lvl1pPr>
            <a:lvl2pPr>
              <a:buClr>
                <a:srgbClr val="72B240"/>
              </a:buClr>
              <a:defRPr>
                <a:latin typeface="Garamond" pitchFamily="18" charset="0"/>
              </a:defRPr>
            </a:lvl2pPr>
            <a:lvl3pPr>
              <a:buClr>
                <a:srgbClr val="72B240"/>
              </a:buClr>
              <a:defRPr>
                <a:latin typeface="Garamond" pitchFamily="18" charset="0"/>
              </a:defRPr>
            </a:lvl3pPr>
            <a:lvl4pPr>
              <a:buClr>
                <a:srgbClr val="72B240"/>
              </a:buClr>
              <a:defRPr>
                <a:latin typeface="Garamond" pitchFamily="18" charset="0"/>
              </a:defRPr>
            </a:lvl4pPr>
            <a:lvl5pPr>
              <a:buClr>
                <a:srgbClr val="72B240"/>
              </a:buClr>
              <a:defRPr>
                <a:latin typeface="Garamond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0291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54400" y="1519200"/>
            <a:ext cx="4500000" cy="3643350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/>
            </a:lvl1pPr>
            <a:lvl2pPr>
              <a:buClr>
                <a:srgbClr val="72B240"/>
              </a:buClr>
              <a:defRPr/>
            </a:lvl2pPr>
            <a:lvl3pPr>
              <a:buClr>
                <a:srgbClr val="72B240"/>
              </a:buClr>
              <a:defRPr/>
            </a:lvl3pPr>
            <a:lvl4pPr>
              <a:buClr>
                <a:srgbClr val="72B240"/>
              </a:buClr>
              <a:defRPr/>
            </a:lvl4pPr>
            <a:lvl5pPr>
              <a:buClr>
                <a:srgbClr val="72B240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30800" y="1519200"/>
            <a:ext cx="4500000" cy="3643350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/>
            </a:lvl1pPr>
            <a:lvl2pPr>
              <a:buClr>
                <a:srgbClr val="72B240"/>
              </a:buClr>
              <a:defRPr/>
            </a:lvl2pPr>
            <a:lvl3pPr>
              <a:buClr>
                <a:srgbClr val="72B240"/>
              </a:buClr>
              <a:defRPr/>
            </a:lvl3pPr>
            <a:lvl4pPr>
              <a:buClr>
                <a:srgbClr val="72B240"/>
              </a:buClr>
              <a:defRPr/>
            </a:lvl4pPr>
            <a:lvl5pPr>
              <a:buClr>
                <a:srgbClr val="72B240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98869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454401" y="1519200"/>
            <a:ext cx="45000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454401" y="2355168"/>
            <a:ext cx="4500000" cy="2816907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/>
            </a:lvl1pPr>
            <a:lvl2pPr>
              <a:buClr>
                <a:srgbClr val="72B240"/>
              </a:buClr>
              <a:defRPr/>
            </a:lvl2pPr>
            <a:lvl3pPr>
              <a:buClr>
                <a:srgbClr val="72B240"/>
              </a:buClr>
              <a:defRPr/>
            </a:lvl3pPr>
            <a:lvl4pPr>
              <a:buClr>
                <a:srgbClr val="72B240"/>
              </a:buClr>
              <a:defRPr/>
            </a:lvl4pPr>
            <a:lvl5pPr>
              <a:buClr>
                <a:srgbClr val="72B240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29511" y="1519200"/>
            <a:ext cx="45000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29511" y="2355168"/>
            <a:ext cx="4500000" cy="2816907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/>
            </a:lvl1pPr>
            <a:lvl2pPr>
              <a:buClr>
                <a:srgbClr val="72B240"/>
              </a:buClr>
              <a:defRPr/>
            </a:lvl2pPr>
            <a:lvl3pPr>
              <a:buClr>
                <a:srgbClr val="72B240"/>
              </a:buClr>
              <a:defRPr/>
            </a:lvl3pPr>
            <a:lvl4pPr>
              <a:buClr>
                <a:srgbClr val="72B240"/>
              </a:buClr>
              <a:defRPr/>
            </a:lvl4pPr>
            <a:lvl5pPr>
              <a:buClr>
                <a:srgbClr val="72B240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86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75386" y="1519200"/>
            <a:ext cx="5365818" cy="3633825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 sz="3200"/>
            </a:lvl1pPr>
            <a:lvl2pPr>
              <a:buClr>
                <a:srgbClr val="72B240"/>
              </a:buClr>
              <a:defRPr sz="2800"/>
            </a:lvl2pPr>
            <a:lvl3pPr>
              <a:buClr>
                <a:srgbClr val="72B240"/>
              </a:buClr>
              <a:defRPr sz="2400"/>
            </a:lvl3pPr>
            <a:lvl4pPr>
              <a:buClr>
                <a:srgbClr val="72B240"/>
              </a:buClr>
              <a:defRPr sz="2000"/>
            </a:lvl4pPr>
            <a:lvl5pPr>
              <a:buClr>
                <a:srgbClr val="72B240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54401" y="1519200"/>
            <a:ext cx="3620018" cy="363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56304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817996" y="1519200"/>
            <a:ext cx="4863401" cy="363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54400" y="1519200"/>
            <a:ext cx="3932237" cy="363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4239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454400" y="1519200"/>
            <a:ext cx="6805345" cy="3700500"/>
          </a:xfrm>
          <a:prstGeom prst="rect">
            <a:avLst/>
          </a:prstGeom>
        </p:spPr>
        <p:txBody>
          <a:bodyPr vert="eaVert"/>
          <a:lstStyle>
            <a:lvl1pPr>
              <a:buClr>
                <a:srgbClr val="72B240"/>
              </a:buClr>
              <a:defRPr/>
            </a:lvl1pPr>
            <a:lvl2pPr>
              <a:buClr>
                <a:srgbClr val="72B240"/>
              </a:buClr>
              <a:defRPr/>
            </a:lvl2pPr>
            <a:lvl3pPr>
              <a:buClr>
                <a:srgbClr val="72B240"/>
              </a:buClr>
              <a:defRPr/>
            </a:lvl3pPr>
            <a:lvl4pPr>
              <a:buClr>
                <a:srgbClr val="72B240"/>
              </a:buClr>
              <a:defRPr/>
            </a:lvl4pPr>
            <a:lvl5pPr>
              <a:buClr>
                <a:srgbClr val="72B240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8391525" y="1524001"/>
            <a:ext cx="2200274" cy="362902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vert="vert"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6157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7" y="12997"/>
            <a:ext cx="12327801" cy="683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6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32723"/>
            <a:ext cx="12189705" cy="171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5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7" r:id="rId2"/>
    <p:sldLayoutId id="2147483678" r:id="rId3"/>
    <p:sldLayoutId id="2147483680" r:id="rId4"/>
    <p:sldLayoutId id="2147483681" r:id="rId5"/>
    <p:sldLayoutId id="214748368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27362" y="1258152"/>
            <a:ext cx="7579219" cy="2090387"/>
          </a:xfrm>
        </p:spPr>
        <p:txBody>
          <a:bodyPr/>
          <a:lstStyle/>
          <a:p>
            <a:r>
              <a:rPr lang="hu-HU" sz="3600" err="1">
                <a:solidFill>
                  <a:srgbClr val="FF0000"/>
                </a:solidFill>
              </a:rPr>
              <a:t>Groundwater</a:t>
            </a:r>
            <a:r>
              <a:rPr lang="hu-HU" sz="3600">
                <a:solidFill>
                  <a:srgbClr val="FF0000"/>
                </a:solidFill>
              </a:rPr>
              <a:t> </a:t>
            </a:r>
            <a:r>
              <a:rPr lang="hu-HU" sz="3600" err="1">
                <a:solidFill>
                  <a:srgbClr val="FF0000"/>
                </a:solidFill>
              </a:rPr>
              <a:t>transpiration</a:t>
            </a:r>
            <a:r>
              <a:rPr lang="hu-HU" sz="3600">
                <a:solidFill>
                  <a:srgbClr val="FF0000"/>
                </a:solidFill>
              </a:rPr>
              <a:t> of a </a:t>
            </a:r>
            <a:r>
              <a:rPr lang="hu-HU" sz="3600" err="1">
                <a:solidFill>
                  <a:srgbClr val="FF0000"/>
                </a:solidFill>
              </a:rPr>
              <a:t>salt</a:t>
            </a:r>
            <a:r>
              <a:rPr lang="hu-HU" sz="3600">
                <a:solidFill>
                  <a:srgbClr val="FF0000"/>
                </a:solidFill>
              </a:rPr>
              <a:t> </a:t>
            </a:r>
            <a:r>
              <a:rPr lang="hu-HU" sz="3600" err="1">
                <a:solidFill>
                  <a:srgbClr val="FF0000"/>
                </a:solidFill>
              </a:rPr>
              <a:t>steppic</a:t>
            </a:r>
            <a:r>
              <a:rPr lang="hu-HU" sz="3600">
                <a:solidFill>
                  <a:srgbClr val="FF0000"/>
                </a:solidFill>
              </a:rPr>
              <a:t> </a:t>
            </a:r>
            <a:r>
              <a:rPr lang="hu-HU" sz="3600" err="1">
                <a:solidFill>
                  <a:srgbClr val="FF0000"/>
                </a:solidFill>
              </a:rPr>
              <a:t>oak</a:t>
            </a:r>
            <a:r>
              <a:rPr lang="hu-HU" sz="3600">
                <a:solidFill>
                  <a:srgbClr val="FF0000"/>
                </a:solidFill>
              </a:rPr>
              <a:t> </a:t>
            </a:r>
            <a:r>
              <a:rPr lang="hu-HU" sz="3600" err="1">
                <a:solidFill>
                  <a:srgbClr val="FF0000"/>
                </a:solidFill>
              </a:rPr>
              <a:t>forest</a:t>
            </a:r>
            <a:r>
              <a:rPr lang="hu-HU" sz="3600">
                <a:solidFill>
                  <a:srgbClr val="FF0000"/>
                </a:solidFill>
              </a:rPr>
              <a:t> in </a:t>
            </a:r>
            <a:r>
              <a:rPr lang="hu-HU" sz="3600" err="1">
                <a:solidFill>
                  <a:srgbClr val="FF0000"/>
                </a:solidFill>
              </a:rPr>
              <a:t>the</a:t>
            </a:r>
            <a:r>
              <a:rPr lang="hu-HU" sz="3600">
                <a:solidFill>
                  <a:srgbClr val="FF0000"/>
                </a:solidFill>
              </a:rPr>
              <a:t> </a:t>
            </a:r>
            <a:r>
              <a:rPr lang="hu-HU" sz="3600" err="1">
                <a:solidFill>
                  <a:srgbClr val="FF0000"/>
                </a:solidFill>
              </a:rPr>
              <a:t>extreme</a:t>
            </a:r>
            <a:r>
              <a:rPr lang="hu-HU" sz="3600">
                <a:solidFill>
                  <a:srgbClr val="FF0000"/>
                </a:solidFill>
              </a:rPr>
              <a:t> </a:t>
            </a:r>
            <a:r>
              <a:rPr lang="hu-HU" sz="3600" err="1">
                <a:solidFill>
                  <a:srgbClr val="FF0000"/>
                </a:solidFill>
              </a:rPr>
              <a:t>dryness</a:t>
            </a:r>
            <a:r>
              <a:rPr lang="hu-HU" sz="3600">
                <a:solidFill>
                  <a:srgbClr val="FF0000"/>
                </a:solidFill>
              </a:rPr>
              <a:t> of 2022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827362" y="3944180"/>
            <a:ext cx="10080000" cy="729842"/>
          </a:xfrm>
        </p:spPr>
        <p:txBody>
          <a:bodyPr>
            <a:normAutofit/>
          </a:bodyPr>
          <a:lstStyle/>
          <a:p>
            <a:r>
              <a:rPr lang="hu-HU" sz="2000"/>
              <a:t>Zsombor Kele</a:t>
            </a:r>
          </a:p>
        </p:txBody>
      </p:sp>
      <p:sp>
        <p:nvSpPr>
          <p:cNvPr id="4" name="Szövegdoboz 2"/>
          <p:cNvSpPr txBox="1">
            <a:spLocks noChangeArrowheads="1"/>
          </p:cNvSpPr>
          <p:nvPr/>
        </p:nvSpPr>
        <p:spPr bwMode="auto">
          <a:xfrm>
            <a:off x="1598400" y="5115600"/>
            <a:ext cx="1971675" cy="1047750"/>
          </a:xfrm>
          <a:prstGeom prst="roundRect">
            <a:avLst/>
          </a:prstGeom>
          <a:noFill/>
          <a:ln w="9525">
            <a:solidFill>
              <a:srgbClr val="000000"/>
            </a:solidFill>
            <a:prstDash val="lgDash"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u-HU" sz="1400" cap="small">
                <a:effectLst/>
                <a:latin typeface="Garamond"/>
                <a:ea typeface="Calibri"/>
                <a:cs typeface="Calibri"/>
              </a:rPr>
              <a:t>A</a:t>
            </a:r>
            <a:br>
              <a:rPr lang="hu-HU" sz="1400" cap="small">
                <a:effectLst/>
                <a:latin typeface="Garamond"/>
                <a:ea typeface="Calibri"/>
                <a:cs typeface="Calibri"/>
              </a:rPr>
            </a:br>
            <a:r>
              <a:rPr lang="hu-HU" sz="1400" cap="small">
                <a:effectLst/>
                <a:latin typeface="Garamond"/>
                <a:ea typeface="Calibri"/>
                <a:cs typeface="Calibri"/>
              </a:rPr>
              <a:t>kedvezményezett</a:t>
            </a:r>
            <a:br>
              <a:rPr lang="hu-HU" sz="1800" cap="small">
                <a:effectLst/>
                <a:latin typeface="Garamond"/>
                <a:ea typeface="Calibri"/>
                <a:cs typeface="Calibri"/>
              </a:rPr>
            </a:br>
            <a:r>
              <a:rPr lang="hu-HU" sz="1400" cap="small">
                <a:effectLst/>
                <a:latin typeface="Garamond"/>
                <a:ea typeface="Calibri"/>
                <a:cs typeface="Calibri"/>
              </a:rPr>
              <a:t>logója</a:t>
            </a:r>
            <a:endParaRPr lang="hu-HU" sz="110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FC1526C-4B20-399B-EF38-D7160AF9A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389" y="1258152"/>
            <a:ext cx="3448611" cy="349020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39868D5-F679-602A-4CEC-5A9E83AC4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00" y="5127828"/>
            <a:ext cx="3435513" cy="104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464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E121FA05-424B-3CA0-841E-E5B00611E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174" y="1381548"/>
            <a:ext cx="5890297" cy="5097910"/>
          </a:xfrm>
        </p:spPr>
        <p:txBody>
          <a:bodyPr/>
          <a:lstStyle/>
          <a:p>
            <a:r>
              <a:rPr lang="en-US"/>
              <a:t>The forest is a remnant of a Sicilian oak forest, a hardwood grove that formerly dominated the Tisza area</a:t>
            </a:r>
            <a:endParaRPr lang="hu-HU"/>
          </a:p>
          <a:p>
            <a:r>
              <a:rPr lang="en-US"/>
              <a:t>For centuries it was owned by the city of Debrecen and was a great treasure</a:t>
            </a:r>
            <a:endParaRPr lang="hu-HU"/>
          </a:p>
          <a:p>
            <a:r>
              <a:rPr lang="en-US"/>
              <a:t>In general, deforestation, forest resting, forest grazing</a:t>
            </a:r>
            <a:endParaRPr lang="hu-HU"/>
          </a:p>
          <a:p>
            <a:r>
              <a:rPr lang="en-US"/>
              <a:t>Since 1973 under the management of the </a:t>
            </a:r>
            <a:r>
              <a:rPr lang="en-US" err="1"/>
              <a:t>Hortobágy</a:t>
            </a:r>
            <a:r>
              <a:rPr lang="en-US"/>
              <a:t> National Park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169C06F-ACB9-AE6D-4F27-F834AE0AB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48799" y="6160299"/>
            <a:ext cx="179110" cy="423402"/>
          </a:xfrm>
        </p:spPr>
        <p:txBody>
          <a:bodyPr/>
          <a:lstStyle/>
          <a:p>
            <a:pPr marL="0" indent="0">
              <a:buNone/>
            </a:pPr>
            <a:r>
              <a:rPr lang="hu-HU"/>
              <a:t> </a:t>
            </a: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807F28DB-D57A-9A28-F562-8740E8661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err="1"/>
              <a:t>History</a:t>
            </a:r>
            <a:r>
              <a:rPr lang="hu-HU" sz="3600"/>
              <a:t> of </a:t>
            </a:r>
            <a:r>
              <a:rPr lang="hu-HU" sz="3600" err="1"/>
              <a:t>the</a:t>
            </a:r>
            <a:r>
              <a:rPr lang="hu-HU" sz="3600"/>
              <a:t> </a:t>
            </a:r>
            <a:r>
              <a:rPr lang="hu-HU" sz="3600" err="1"/>
              <a:t>Ohat</a:t>
            </a:r>
            <a:r>
              <a:rPr lang="hu-HU" sz="3600"/>
              <a:t> </a:t>
            </a:r>
            <a:r>
              <a:rPr lang="hu-HU" sz="3600" err="1"/>
              <a:t>forest</a:t>
            </a:r>
            <a:endParaRPr lang="hu-HU" sz="360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5507288-4B91-9F9E-4C2A-573585FC1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471" y="96901"/>
            <a:ext cx="5035732" cy="240812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E249A27-6259-CF25-9238-9C819FE2E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466" y="2590849"/>
            <a:ext cx="327993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25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9665" y="1612087"/>
            <a:ext cx="7099665" cy="3633825"/>
          </a:xfrm>
        </p:spPr>
        <p:txBody>
          <a:bodyPr/>
          <a:lstStyle/>
          <a:p>
            <a:r>
              <a:rPr lang="en-US" err="1"/>
              <a:t>Gyula</a:t>
            </a:r>
            <a:r>
              <a:rPr lang="en-US"/>
              <a:t> Roth (1935): ...the forestry of our country is mainly a question of water, of water management.</a:t>
            </a:r>
            <a:endParaRPr lang="hu-HU"/>
          </a:p>
          <a:p>
            <a:r>
              <a:rPr lang="en-US"/>
              <a:t>1908: first initiatives by </a:t>
            </a:r>
            <a:r>
              <a:rPr lang="en-US" err="1"/>
              <a:t>Gyula</a:t>
            </a:r>
            <a:r>
              <a:rPr lang="en-US"/>
              <a:t> Roth</a:t>
            </a:r>
            <a:endParaRPr lang="hu-HU"/>
          </a:p>
          <a:p>
            <a:r>
              <a:rPr lang="en-US"/>
              <a:t>1920: Groundwater monitoring network in the Great Plain</a:t>
            </a:r>
            <a:endParaRPr lang="hu-HU"/>
          </a:p>
          <a:p>
            <a:r>
              <a:rPr lang="en-US"/>
              <a:t>1936: Ervin </a:t>
            </a:r>
            <a:r>
              <a:rPr lang="en-US" err="1"/>
              <a:t>IjjászThe</a:t>
            </a:r>
            <a:r>
              <a:rPr lang="en-US"/>
              <a:t> work of </a:t>
            </a:r>
            <a:r>
              <a:rPr lang="en-US" err="1"/>
              <a:t>Pál</a:t>
            </a:r>
            <a:r>
              <a:rPr lang="en-US"/>
              <a:t> Magyar</a:t>
            </a:r>
            <a:endParaRPr lang="hu-HU"/>
          </a:p>
          <a:p>
            <a:r>
              <a:rPr lang="en-US"/>
              <a:t>VITUKI studies-forests investigating the relationship between vineyards and water resources (</a:t>
            </a:r>
            <a:r>
              <a:rPr lang="en-US" err="1"/>
              <a:t>Komlósi-telep</a:t>
            </a:r>
            <a:r>
              <a:rPr lang="en-US"/>
              <a:t>)</a:t>
            </a:r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Groundwater-forest </a:t>
            </a:r>
            <a:r>
              <a:rPr lang="hu-HU" sz="3200" err="1"/>
              <a:t>relationship</a:t>
            </a:r>
            <a:r>
              <a:rPr lang="en-US" sz="3200"/>
              <a:t> in the Great</a:t>
            </a:r>
            <a:r>
              <a:rPr lang="hu-HU" sz="3200"/>
              <a:t> </a:t>
            </a:r>
            <a:r>
              <a:rPr lang="hu-HU" sz="3200" err="1"/>
              <a:t>Hungarian</a:t>
            </a:r>
            <a:r>
              <a:rPr lang="en-US" sz="3200"/>
              <a:t> Plain</a:t>
            </a:r>
            <a:endParaRPr lang="hu-HU" sz="320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E1D18EE-E827-F5C2-59DB-F93D30C18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594" y="1533832"/>
            <a:ext cx="4529789" cy="343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83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87A4BB5C-F60F-815A-E366-E168847328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2000s: </a:t>
            </a:r>
            <a:r>
              <a:rPr lang="en-US" err="1"/>
              <a:t>Zsolt</a:t>
            </a:r>
            <a:r>
              <a:rPr lang="en-US"/>
              <a:t> </a:t>
            </a:r>
            <a:r>
              <a:rPr lang="en-US" err="1"/>
              <a:t>Gácsi</a:t>
            </a:r>
            <a:r>
              <a:rPr lang="en-US"/>
              <a:t> Groundwater flow modelling</a:t>
            </a:r>
            <a:endParaRPr lang="hu-HU"/>
          </a:p>
          <a:p>
            <a:r>
              <a:rPr lang="en-US" err="1"/>
              <a:t>Tóth</a:t>
            </a:r>
            <a:r>
              <a:rPr lang="en-US"/>
              <a:t> Tibor-Szabó A.: Groundwater well network -now managed by ERTI - with </a:t>
            </a:r>
            <a:r>
              <a:rPr lang="en-US" err="1"/>
              <a:t>Bolla</a:t>
            </a:r>
            <a:r>
              <a:rPr lang="en-US"/>
              <a:t> Bence.</a:t>
            </a:r>
            <a:endParaRPr lang="hu-HU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3C9AE4AD-5186-01FF-F5D4-C1F9EC63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/>
              <a:t>2000: New </a:t>
            </a:r>
            <a:r>
              <a:rPr lang="hu-HU" sz="3600" err="1"/>
              <a:t>researches</a:t>
            </a:r>
            <a:endParaRPr lang="hu-HU" sz="3600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87639E1-2F7B-28C5-E0AB-B9CCB0D44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936" y="395056"/>
            <a:ext cx="208606" cy="344744"/>
          </a:xfrm>
        </p:spPr>
        <p:txBody>
          <a:bodyPr/>
          <a:lstStyle/>
          <a:p>
            <a:pPr marL="0" indent="0">
              <a:buNone/>
            </a:pPr>
            <a:r>
              <a:rPr lang="hu-HU"/>
              <a:t>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0844E9B-7549-B0CC-29CB-579B2D570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02" y="993600"/>
            <a:ext cx="5708592" cy="396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57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005849C8-6CEA-60F2-A721-E91ED770E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5973" y="1420878"/>
            <a:ext cx="5693653" cy="4665290"/>
          </a:xfrm>
        </p:spPr>
        <p:txBody>
          <a:bodyPr/>
          <a:lstStyle/>
          <a:p>
            <a:r>
              <a:rPr lang="en-US"/>
              <a:t>Well drilling: drillable, with hand-held auger</a:t>
            </a:r>
            <a:endParaRPr lang="hu-HU"/>
          </a:p>
          <a:p>
            <a:r>
              <a:rPr lang="en-US"/>
              <a:t>The first well is 6.3 m deep, the second 5.3 m deep, the walls of the wells are PVC pipes</a:t>
            </a:r>
            <a:endParaRPr lang="hu-HU"/>
          </a:p>
          <a:p>
            <a:r>
              <a:rPr lang="en-US"/>
              <a:t>Groundwater level detection: </a:t>
            </a:r>
            <a:r>
              <a:rPr lang="en-US" err="1"/>
              <a:t>Dataqua</a:t>
            </a:r>
            <a:r>
              <a:rPr lang="en-US"/>
              <a:t> DA-S-LTRB 122- every 10 minutes</a:t>
            </a:r>
            <a:endParaRPr lang="hu-HU"/>
          </a:p>
          <a:p>
            <a:r>
              <a:rPr lang="en-US"/>
              <a:t>Marking and measuring at 130 cm to measure the circumference increase</a:t>
            </a:r>
            <a:endParaRPr lang="hu-HU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5559D34A-596B-3DBB-4B1D-416F90A74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/>
              <a:t>Drilling, </a:t>
            </a:r>
            <a:r>
              <a:rPr lang="hu-HU" sz="3600" err="1"/>
              <a:t>stock</a:t>
            </a:r>
            <a:r>
              <a:rPr lang="hu-HU" sz="3600"/>
              <a:t> </a:t>
            </a:r>
            <a:r>
              <a:rPr lang="hu-HU" sz="3600" err="1"/>
              <a:t>survey</a:t>
            </a:r>
            <a:endParaRPr lang="hu-HU" sz="360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D787703-B4AB-CCCF-5F0F-F08275B72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934" y="41710"/>
            <a:ext cx="3151905" cy="235935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275CDDCC-8140-8EEB-AE9E-2FAD84540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934" y="2534041"/>
            <a:ext cx="4800771" cy="256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58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C8E87B98-314C-A177-7B47-B367FC5CD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2955" y="1302889"/>
            <a:ext cx="7209726" cy="4684955"/>
          </a:xfrm>
        </p:spPr>
        <p:txBody>
          <a:bodyPr/>
          <a:lstStyle/>
          <a:p>
            <a:r>
              <a:rPr lang="hu-HU" err="1"/>
              <a:t>Eye</a:t>
            </a:r>
            <a:r>
              <a:rPr lang="hu-HU"/>
              <a:t> </a:t>
            </a:r>
            <a:r>
              <a:rPr lang="hu-HU" err="1"/>
              <a:t>distribution</a:t>
            </a:r>
            <a:r>
              <a:rPr lang="hu-HU"/>
              <a:t> </a:t>
            </a:r>
            <a:r>
              <a:rPr lang="hu-HU" err="1"/>
              <a:t>analysis</a:t>
            </a:r>
            <a:r>
              <a:rPr lang="hu-HU"/>
              <a:t>: </a:t>
            </a:r>
            <a:r>
              <a:rPr lang="hu-HU" err="1"/>
              <a:t>sieving</a:t>
            </a:r>
            <a:r>
              <a:rPr lang="hu-HU"/>
              <a:t> (</a:t>
            </a:r>
            <a:r>
              <a:rPr lang="hu-HU" err="1"/>
              <a:t>with</a:t>
            </a:r>
            <a:r>
              <a:rPr lang="hu-HU"/>
              <a:t> </a:t>
            </a:r>
            <a:r>
              <a:rPr lang="hu-HU" err="1"/>
              <a:t>shaking</a:t>
            </a:r>
            <a:r>
              <a:rPr lang="hu-HU"/>
              <a:t> </a:t>
            </a:r>
            <a:r>
              <a:rPr lang="hu-HU" err="1"/>
              <a:t>machine</a:t>
            </a:r>
            <a:r>
              <a:rPr lang="hu-HU"/>
              <a:t>): </a:t>
            </a:r>
            <a:r>
              <a:rPr lang="hu-HU" err="1"/>
              <a:t>soil</a:t>
            </a:r>
            <a:r>
              <a:rPr lang="hu-HU"/>
              <a:t> </a:t>
            </a:r>
            <a:r>
              <a:rPr lang="hu-HU" err="1"/>
              <a:t>particles</a:t>
            </a:r>
            <a:r>
              <a:rPr lang="hu-HU"/>
              <a:t> </a:t>
            </a:r>
            <a:r>
              <a:rPr lang="hu-HU" err="1"/>
              <a:t>larger</a:t>
            </a:r>
            <a:r>
              <a:rPr lang="hu-HU"/>
              <a:t> </a:t>
            </a:r>
            <a:r>
              <a:rPr lang="hu-HU" err="1"/>
              <a:t>than</a:t>
            </a:r>
            <a:r>
              <a:rPr lang="hu-HU"/>
              <a:t> 0,063 mm</a:t>
            </a:r>
          </a:p>
          <a:p>
            <a:r>
              <a:rPr lang="hu-HU" err="1"/>
              <a:t>Hydrometry</a:t>
            </a:r>
            <a:r>
              <a:rPr lang="hu-HU"/>
              <a:t>: </a:t>
            </a:r>
            <a:r>
              <a:rPr lang="hu-HU" err="1"/>
              <a:t>soil</a:t>
            </a:r>
            <a:r>
              <a:rPr lang="hu-HU"/>
              <a:t> </a:t>
            </a:r>
            <a:r>
              <a:rPr lang="hu-HU" err="1"/>
              <a:t>particles</a:t>
            </a:r>
            <a:r>
              <a:rPr lang="hu-HU"/>
              <a:t> </a:t>
            </a:r>
            <a:r>
              <a:rPr lang="hu-HU" err="1"/>
              <a:t>smaller</a:t>
            </a:r>
            <a:r>
              <a:rPr lang="hu-HU"/>
              <a:t> </a:t>
            </a:r>
            <a:r>
              <a:rPr lang="hu-HU" err="1"/>
              <a:t>than</a:t>
            </a:r>
            <a:r>
              <a:rPr lang="hu-HU"/>
              <a:t> 0,063 mm</a:t>
            </a:r>
          </a:p>
          <a:p>
            <a:r>
              <a:rPr lang="hu-HU" err="1"/>
              <a:t>Use</a:t>
            </a:r>
            <a:r>
              <a:rPr lang="hu-HU"/>
              <a:t>: </a:t>
            </a:r>
            <a:r>
              <a:rPr lang="hu-HU" err="1"/>
              <a:t>Sy</a:t>
            </a:r>
            <a:r>
              <a:rPr lang="hu-HU"/>
              <a:t> (</a:t>
            </a:r>
            <a:r>
              <a:rPr lang="hu-HU" err="1"/>
              <a:t>rapidly</a:t>
            </a:r>
            <a:r>
              <a:rPr lang="hu-HU"/>
              <a:t> </a:t>
            </a:r>
            <a:r>
              <a:rPr lang="hu-HU" err="1"/>
              <a:t>draining</a:t>
            </a:r>
            <a:r>
              <a:rPr lang="hu-HU"/>
              <a:t> </a:t>
            </a:r>
            <a:r>
              <a:rPr lang="hu-HU" err="1"/>
              <a:t>gravity</a:t>
            </a:r>
            <a:r>
              <a:rPr lang="hu-HU"/>
              <a:t> </a:t>
            </a:r>
            <a:r>
              <a:rPr lang="hu-HU" err="1"/>
              <a:t>pore</a:t>
            </a:r>
            <a:r>
              <a:rPr lang="hu-HU"/>
              <a:t> </a:t>
            </a:r>
            <a:r>
              <a:rPr lang="hu-HU" err="1"/>
              <a:t>space</a:t>
            </a:r>
            <a:r>
              <a:rPr lang="hu-HU"/>
              <a:t>) </a:t>
            </a:r>
            <a:r>
              <a:rPr lang="hu-HU" err="1"/>
              <a:t>to</a:t>
            </a:r>
            <a:r>
              <a:rPr lang="hu-HU"/>
              <a:t> </a:t>
            </a:r>
            <a:r>
              <a:rPr lang="hu-HU" err="1"/>
              <a:t>determine</a:t>
            </a:r>
            <a:r>
              <a:rPr lang="hu-HU"/>
              <a:t>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Loheide</a:t>
            </a:r>
            <a:r>
              <a:rPr lang="hu-HU"/>
              <a:t> diagram (</a:t>
            </a:r>
            <a:r>
              <a:rPr lang="hu-HU" err="1"/>
              <a:t>Loheide</a:t>
            </a:r>
            <a:r>
              <a:rPr lang="hu-HU"/>
              <a:t> 2005), </a:t>
            </a:r>
            <a:r>
              <a:rPr lang="hu-HU" err="1"/>
              <a:t>Meyboom</a:t>
            </a:r>
            <a:r>
              <a:rPr lang="hu-HU"/>
              <a:t> </a:t>
            </a:r>
            <a:r>
              <a:rPr lang="hu-HU" err="1"/>
              <a:t>correction</a:t>
            </a:r>
            <a:r>
              <a:rPr lang="hu-HU"/>
              <a:t> (</a:t>
            </a:r>
            <a:r>
              <a:rPr lang="hu-HU" err="1"/>
              <a:t>Meyboom</a:t>
            </a:r>
            <a:r>
              <a:rPr lang="hu-HU"/>
              <a:t> 1965)</a:t>
            </a: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ABE4C9F9-B341-FE0E-CC8D-E034675B0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err="1"/>
              <a:t>Laboratory</a:t>
            </a:r>
            <a:r>
              <a:rPr lang="hu-HU" sz="3600"/>
              <a:t> </a:t>
            </a:r>
            <a:r>
              <a:rPr lang="hu-HU" sz="3600" err="1"/>
              <a:t>tests</a:t>
            </a:r>
            <a:endParaRPr lang="hu-HU" sz="360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F30D42E-3816-3F50-6131-277DA3957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681" y="326479"/>
            <a:ext cx="3907875" cy="343234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92126C4-A069-EFED-F12F-C133A5B14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52" y="4444181"/>
            <a:ext cx="6823587" cy="215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65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B101D1E6-848B-80DC-6274-906BA8DDE9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529" y="1253889"/>
            <a:ext cx="4500000" cy="3643350"/>
          </a:xfrm>
        </p:spPr>
        <p:txBody>
          <a:bodyPr/>
          <a:lstStyle/>
          <a:p>
            <a:r>
              <a:rPr lang="en-US"/>
              <a:t>Close relationship between evapotranspiration and amplitude</a:t>
            </a:r>
            <a:endParaRPr lang="hu-HU"/>
          </a:p>
          <a:p>
            <a:r>
              <a:rPr lang="en-US"/>
              <a:t>Correlation</a:t>
            </a:r>
            <a:r>
              <a:rPr lang="hu-HU"/>
              <a:t>: </a:t>
            </a:r>
            <a:r>
              <a:rPr lang="en-US"/>
              <a:t>0,9</a:t>
            </a:r>
            <a:endParaRPr lang="hu-HU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D6F95975-6BA6-1325-B40D-FBFEAB903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Relationship between evapotranspiration and amplitude</a:t>
            </a:r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0B7AF01-5BFD-A0EA-375C-3DC937965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152" y="993599"/>
            <a:ext cx="6901270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31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86C3B5BB-874A-B569-712F-55D4AADF7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0168" y="4930994"/>
            <a:ext cx="5998452" cy="1676284"/>
          </a:xfrm>
        </p:spPr>
        <p:txBody>
          <a:bodyPr/>
          <a:lstStyle/>
          <a:p>
            <a:r>
              <a:rPr lang="en-US"/>
              <a:t>The processes mentioned for amplitude can also be observed here, but there is no strong relationship between temperature and ET</a:t>
            </a:r>
            <a:endParaRPr lang="hu-HU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42611777-0AB9-47D2-FC58-A1A33FF8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68" y="250722"/>
            <a:ext cx="8784000" cy="507600"/>
          </a:xfrm>
        </p:spPr>
        <p:txBody>
          <a:bodyPr/>
          <a:lstStyle/>
          <a:p>
            <a:r>
              <a:rPr lang="hu-HU" sz="3600"/>
              <a:t>The 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0EECBA1-ADA5-B131-6E4C-7C5D43F30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84" y="1337827"/>
            <a:ext cx="5645385" cy="339576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8277A50-0268-FB17-593E-FE493DDC8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133" y="1337827"/>
            <a:ext cx="5773412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61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CB74F795-7C2B-EE8D-5973-83B3D82D62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297" y="830942"/>
            <a:ext cx="11857703" cy="820877"/>
          </a:xfrm>
        </p:spPr>
        <p:txBody>
          <a:bodyPr/>
          <a:lstStyle/>
          <a:p>
            <a:r>
              <a:rPr lang="en-US"/>
              <a:t>Not strictly related to the topic, but it is instructive to compare the groundwater evapotranspiration data of a </a:t>
            </a:r>
            <a:r>
              <a:rPr lang="en-US" err="1"/>
              <a:t>Siki</a:t>
            </a:r>
            <a:r>
              <a:rPr lang="en-US"/>
              <a:t>-oak and an alder with good water supply.</a:t>
            </a:r>
            <a:endParaRPr lang="hu-HU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90984FF3-D161-ACA5-D362-A2C8F1FF4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42" y="191032"/>
            <a:ext cx="10349574" cy="507600"/>
          </a:xfrm>
        </p:spPr>
        <p:txBody>
          <a:bodyPr lIns="91440" tIns="45720" rIns="91440" bIns="45720" anchor="t"/>
          <a:lstStyle/>
          <a:p>
            <a:r>
              <a:rPr lang="en-US" sz="3600" dirty="0"/>
              <a:t>Comparison with alder data in the </a:t>
            </a:r>
            <a:r>
              <a:rPr lang="en-US" sz="3600" dirty="0" err="1"/>
              <a:t>Hidegvíz</a:t>
            </a:r>
            <a:r>
              <a:rPr lang="en-US" sz="3600" dirty="0"/>
              <a:t> Valley</a:t>
            </a:r>
            <a:endParaRPr lang="hu-HU" sz="36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2BFA00F-800E-8482-DEE0-1A594F053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88" y="1780783"/>
            <a:ext cx="4377307" cy="246909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97A8712-D64A-9DC3-0328-0D403DBF3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88" y="4423446"/>
            <a:ext cx="4377307" cy="224352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600C131-E099-7D6C-CEED-F5358B179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529" y="1651819"/>
            <a:ext cx="4078577" cy="246909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F53B09D-8430-0E4F-E62D-1D9FE8D59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528" y="4258729"/>
            <a:ext cx="4078577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13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52DAE192-51AA-B4E0-0CBC-0160D0261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465" y="1519200"/>
            <a:ext cx="6577780" cy="2049910"/>
          </a:xfrm>
        </p:spPr>
        <p:txBody>
          <a:bodyPr/>
          <a:lstStyle/>
          <a:p>
            <a:r>
              <a:rPr lang="en-US"/>
              <a:t>Filling of the </a:t>
            </a:r>
            <a:r>
              <a:rPr lang="en-US" err="1"/>
              <a:t>Völgyes-ér</a:t>
            </a:r>
            <a:endParaRPr lang="hu-HU"/>
          </a:p>
          <a:p>
            <a:r>
              <a:rPr lang="en-US"/>
              <a:t>In times of flooding and major floods, significant amounts of water could be diverted into the former </a:t>
            </a:r>
            <a:r>
              <a:rPr lang="en-US" err="1"/>
              <a:t>Völgyes-ér</a:t>
            </a:r>
            <a:r>
              <a:rPr lang="en-US"/>
              <a:t> riverbed</a:t>
            </a:r>
            <a:endParaRPr lang="hu-HU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1E378DBF-7921-83A5-954D-6C9188A22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486000"/>
            <a:ext cx="9928335" cy="507600"/>
          </a:xfrm>
        </p:spPr>
        <p:txBody>
          <a:bodyPr/>
          <a:lstStyle/>
          <a:p>
            <a:r>
              <a:rPr lang="en-US" sz="3600"/>
              <a:t>Outlook - how can the situation of oak be improved?</a:t>
            </a:r>
            <a:endParaRPr lang="hu-HU" sz="360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8EA1E98-56EC-8C5A-4115-AB63FB55A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115" y="1111044"/>
            <a:ext cx="5123986" cy="384734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30EB36C-8047-6B8F-84E1-569F807A7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99" y="3346949"/>
            <a:ext cx="6329553" cy="302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75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cím 2"/>
          <p:cNvSpPr txBox="1">
            <a:spLocks/>
          </p:cNvSpPr>
          <p:nvPr/>
        </p:nvSpPr>
        <p:spPr>
          <a:xfrm>
            <a:off x="9661894" y="195538"/>
            <a:ext cx="2377711" cy="923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hu-HU" sz="2000" i="1">
              <a:latin typeface="Garamond" panose="02020404030301010803" pitchFamily="18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F9DB17C-C780-35A0-88A7-17BA119CBDAF}"/>
              </a:ext>
            </a:extLst>
          </p:cNvPr>
          <p:cNvSpPr txBox="1">
            <a:spLocks/>
          </p:cNvSpPr>
          <p:nvPr/>
        </p:nvSpPr>
        <p:spPr>
          <a:xfrm>
            <a:off x="1108930" y="2589353"/>
            <a:ext cx="9974141" cy="1069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hu-HU" sz="3600" dirty="0">
                <a:latin typeface="Garamond" panose="02020404030301010803" pitchFamily="18" charset="0"/>
              </a:rPr>
              <a:t>www.uni-sopron.hu</a:t>
            </a:r>
            <a:endParaRPr lang="en-US" sz="3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416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C30FB7A-E7B8-6244-B2F1-A6F897A123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1278" y="291145"/>
            <a:ext cx="7511845" cy="49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31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8B4AFAB6-24EC-A01C-4755-1C75825B7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978" y="1519200"/>
            <a:ext cx="5584422" cy="3643350"/>
          </a:xfrm>
        </p:spPr>
        <p:txBody>
          <a:bodyPr/>
          <a:lstStyle/>
          <a:p>
            <a:r>
              <a:rPr lang="en-US"/>
              <a:t>Much more drought than in the past, and in the growing season</a:t>
            </a:r>
            <a:endParaRPr lang="hu-HU"/>
          </a:p>
          <a:p>
            <a:r>
              <a:rPr lang="en-US"/>
              <a:t>Continuous warming and drying over the last 120 years based on Debrecen time series</a:t>
            </a:r>
            <a:endParaRPr lang="hu-HU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4D97D2B9-BAC0-465E-520B-B63C650D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hu-HU" sz="3600" dirty="0" err="1"/>
              <a:t>Results</a:t>
            </a:r>
            <a:r>
              <a:rPr lang="hu-HU" sz="3600" dirty="0"/>
              <a:t> </a:t>
            </a:r>
            <a:r>
              <a:rPr lang="hu-HU" sz="2800" dirty="0"/>
              <a:t>(</a:t>
            </a:r>
            <a:r>
              <a:rPr lang="hu-HU" sz="2800" dirty="0" err="1"/>
              <a:t>Precipitation</a:t>
            </a:r>
            <a:r>
              <a:rPr lang="hu-HU" sz="2800" dirty="0"/>
              <a:t> and </a:t>
            </a:r>
            <a:r>
              <a:rPr lang="hu-HU" sz="2800" dirty="0" err="1"/>
              <a:t>temperature</a:t>
            </a:r>
            <a:r>
              <a:rPr lang="hu-HU" sz="2800" dirty="0"/>
              <a:t> )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F85920E-32A6-72CD-35D9-E69371AD1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02" y="1202797"/>
            <a:ext cx="5584420" cy="189602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59C3610-10A1-D8C8-99D3-6CE6C3F2C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867" y="3205315"/>
            <a:ext cx="5771350" cy="178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51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B1B010F5-D3CC-AD5E-4350-F91C878038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316" y="1393818"/>
            <a:ext cx="5938684" cy="752052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Garamond"/>
              </a:rPr>
              <a:t>There is a strong correlation between water table decline, temperature and precipitation deficits.</a:t>
            </a:r>
            <a:endParaRPr lang="hu-HU" dirty="0">
              <a:latin typeface="Garamond"/>
            </a:endParaRP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CCD1793C-F47F-4872-A057-91D7303B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16" y="302141"/>
            <a:ext cx="5836568" cy="507600"/>
          </a:xfrm>
        </p:spPr>
        <p:txBody>
          <a:bodyPr lIns="91440" tIns="45720" rIns="91440" bIns="45720" anchor="t"/>
          <a:lstStyle/>
          <a:p>
            <a:r>
              <a:rPr lang="en-US" sz="3600" dirty="0"/>
              <a:t>Groundwater time series </a:t>
            </a:r>
            <a:br>
              <a:rPr lang="en-US" sz="3600" dirty="0"/>
            </a:br>
            <a:r>
              <a:rPr lang="en-US" sz="3600" dirty="0"/>
              <a:t>(two wells)</a:t>
            </a:r>
            <a:endParaRPr lang="hu-HU" sz="36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68B3C52-799D-7F59-2AD2-31A15033C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981" y="2576146"/>
            <a:ext cx="8849032" cy="251962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18A6A3E-F8F6-2CEE-D232-022277624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510" y="87003"/>
            <a:ext cx="5041829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11D263C9-0F27-F6F0-8EDB-0C36D0118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774" y="1519200"/>
            <a:ext cx="4729316" cy="3643350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Garamond"/>
              </a:rPr>
              <a:t>White (1932) method </a:t>
            </a:r>
            <a:br>
              <a:rPr lang="en-US" dirty="0">
                <a:latin typeface="Garamond"/>
              </a:rPr>
            </a:br>
            <a:r>
              <a:rPr lang="en-US" dirty="0">
                <a:latin typeface="Garamond"/>
              </a:rPr>
              <a:t>(Escalante Valley, Utah)</a:t>
            </a:r>
            <a:endParaRPr lang="hu-HU" dirty="0">
              <a:latin typeface="Garamond"/>
            </a:endParaRPr>
          </a:p>
          <a:p>
            <a:r>
              <a:rPr lang="en-US" dirty="0">
                <a:latin typeface="Garamond"/>
              </a:rPr>
              <a:t>between 0 and 4 h ET=0, so that   </a:t>
            </a:r>
            <a:r>
              <a:rPr lang="hu-HU" dirty="0">
                <a:latin typeface="Garamond"/>
              </a:rPr>
              <a:t> </a:t>
            </a:r>
            <a:r>
              <a:rPr lang="en-US" dirty="0">
                <a:latin typeface="Garamond"/>
              </a:rPr>
              <a:t>ET_GW=</a:t>
            </a:r>
            <a:r>
              <a:rPr lang="en-US" dirty="0" err="1">
                <a:latin typeface="Garamond"/>
              </a:rPr>
              <a:t>S_y</a:t>
            </a:r>
            <a:r>
              <a:rPr lang="en-US" dirty="0">
                <a:latin typeface="Garamond"/>
              </a:rPr>
              <a:t> (24r±s)</a:t>
            </a:r>
            <a:br>
              <a:rPr lang="en-US" dirty="0">
                <a:latin typeface="Garamond"/>
              </a:rPr>
            </a:br>
            <a:r>
              <a:rPr lang="en-US" dirty="0">
                <a:latin typeface="Garamond"/>
              </a:rPr>
              <a:t>Based on the recharge, and daily GW change</a:t>
            </a: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A93E9641-5DB6-45AB-B6B8-333E01AD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/>
              <a:t>White-</a:t>
            </a:r>
            <a:r>
              <a:rPr lang="hu-HU" sz="3600" err="1"/>
              <a:t>method</a:t>
            </a:r>
            <a:endParaRPr lang="hu-HU" sz="360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8BD6863-E1A2-0E7E-CBED-026CD103C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440" y="1505119"/>
            <a:ext cx="6847912" cy="344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93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03230D9E-F1F2-B4AF-1624-D3FB4320D0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445" y="1519200"/>
            <a:ext cx="5452955" cy="3643350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Garamond"/>
              </a:rPr>
              <a:t>Amplitude (closely related to ET) is largely independent of temperature</a:t>
            </a:r>
            <a:endParaRPr lang="hu-HU" dirty="0">
              <a:latin typeface="Garamond"/>
            </a:endParaRPr>
          </a:p>
          <a:p>
            <a:r>
              <a:rPr lang="en-US" dirty="0">
                <a:latin typeface="Garamond"/>
              </a:rPr>
              <a:t>The amplitude decreases in spite of the warming and thus the increase in PET</a:t>
            </a:r>
            <a:endParaRPr lang="hu-HU" dirty="0">
              <a:latin typeface="Garamond"/>
            </a:endParaRP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47896AE9-4622-4C7F-01BF-8D6CF0B88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Analysis of the daily amplitude</a:t>
            </a:r>
            <a:endParaRPr lang="hu-HU" sz="360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68ED27A-FB0E-189F-4415-B106ADC28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07" y="3694941"/>
            <a:ext cx="5456393" cy="275563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573D80D-F50D-E79B-5DFF-B53304990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276" y="1311992"/>
            <a:ext cx="5084505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8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22E3D213-441A-178D-74E3-DB6DFB084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4400" y="1519200"/>
            <a:ext cx="1741084" cy="437419"/>
          </a:xfrm>
        </p:spPr>
        <p:txBody>
          <a:bodyPr/>
          <a:lstStyle/>
          <a:p>
            <a:pPr marL="0" indent="0">
              <a:buNone/>
            </a:pPr>
            <a:r>
              <a:rPr lang="hu-HU" sz="2000" err="1"/>
              <a:t>Results</a:t>
            </a:r>
            <a:r>
              <a:rPr lang="hu-HU" sz="2000"/>
              <a:t> of 2021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D884D7-3AE9-CC69-F7E7-A614EDFEB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96516" y="1438141"/>
            <a:ext cx="1741084" cy="299768"/>
          </a:xfrm>
        </p:spPr>
        <p:txBody>
          <a:bodyPr/>
          <a:lstStyle/>
          <a:p>
            <a:pPr marL="0" indent="0">
              <a:buNone/>
            </a:pPr>
            <a:r>
              <a:rPr lang="hu-HU" sz="2000" err="1"/>
              <a:t>Results</a:t>
            </a:r>
            <a:r>
              <a:rPr lang="hu-HU" sz="2000"/>
              <a:t> of 2022</a:t>
            </a: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209CC167-1BB3-51C5-19CF-CAD83FB6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0" y="151492"/>
            <a:ext cx="8784000" cy="507600"/>
          </a:xfrm>
        </p:spPr>
        <p:txBody>
          <a:bodyPr/>
          <a:lstStyle/>
          <a:p>
            <a:r>
              <a:rPr lang="en-US" sz="3600"/>
              <a:t>Comparison with previous year's results</a:t>
            </a:r>
            <a:endParaRPr lang="hu-HU" sz="360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FBA8B7F-796D-88B0-4BB2-C595CE347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0" y="1823813"/>
            <a:ext cx="4538858" cy="246909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41305C12-22E8-C063-D3BA-49D9137F5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77" y="4299753"/>
            <a:ext cx="4538858" cy="246909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813D1F2-2E31-F784-17E7-05481A555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163" y="1790376"/>
            <a:ext cx="4078577" cy="245690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E2030AA-74FB-7640-5F15-0C5A95E95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3461" y="4299753"/>
            <a:ext cx="4078577" cy="247569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C99B2D0-CF9C-1E39-D810-00F72020D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502" y="668569"/>
            <a:ext cx="4078576" cy="184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71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773DA557-360B-097B-9557-CECD01578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297" y="1519200"/>
            <a:ext cx="5620103" cy="3643350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Garamond"/>
              </a:rPr>
              <a:t>Clear groundwater abstraction from 4-5 </a:t>
            </a:r>
            <a:r>
              <a:rPr lang="en-US">
                <a:latin typeface="Garamond"/>
              </a:rPr>
              <a:t>metres</a:t>
            </a:r>
            <a:endParaRPr lang="hu-HU" dirty="0">
              <a:latin typeface="Garamond"/>
            </a:endParaRPr>
          </a:p>
          <a:p>
            <a:r>
              <a:rPr lang="en-US">
                <a:latin typeface="Garamond"/>
              </a:rPr>
              <a:t>Continuous drying out </a:t>
            </a:r>
            <a:r>
              <a:rPr lang="en-US" dirty="0">
                <a:latin typeface="Garamond"/>
              </a:rPr>
              <a:t>is evident, oak may be threatened</a:t>
            </a:r>
            <a:endParaRPr lang="hu-HU">
              <a:latin typeface="Garamond"/>
            </a:endParaRP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C85E6766-7F71-92E1-E614-68501FA04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03" y="289355"/>
            <a:ext cx="8784000" cy="507600"/>
          </a:xfrm>
        </p:spPr>
        <p:txBody>
          <a:bodyPr/>
          <a:lstStyle/>
          <a:p>
            <a:r>
              <a:rPr lang="hu-HU" sz="3600" err="1"/>
              <a:t>Summary</a:t>
            </a:r>
            <a:endParaRPr lang="hu-HU" sz="360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A22C5BA-1FBE-EC6A-E70E-3443A361B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163" y="603487"/>
            <a:ext cx="5459540" cy="409263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D7988F0-96D3-B5D4-B033-6F3F5FE7A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81" y="3234562"/>
            <a:ext cx="4331164" cy="325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45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AA4F6401-BF22-ADF4-23D1-C3C5DF776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4400" y="1519200"/>
            <a:ext cx="9508568" cy="3643350"/>
          </a:xfrm>
        </p:spPr>
        <p:txBody>
          <a:bodyPr/>
          <a:lstStyle/>
          <a:p>
            <a:r>
              <a:rPr lang="en-US" dirty="0"/>
              <a:t>I would like to thank my fellow students for all the little help, listening and comments.</a:t>
            </a:r>
            <a:endParaRPr lang="hu-HU" dirty="0"/>
          </a:p>
          <a:p>
            <a:r>
              <a:rPr lang="en-US" dirty="0"/>
              <a:t>This research was funded by the NRDI Fund under grant FK 20. 134547 and TKP2021-NKTA-43 project at the University of Sopron, and the National Research, Development and Innovation Office -NKFIH, grant 143972SNN.</a:t>
            </a:r>
            <a:endParaRPr lang="hu-HU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B5F93678-A4B2-B27C-2543-5C20BE4E7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err="1"/>
              <a:t>Acknowledgements</a:t>
            </a:r>
            <a:endParaRPr lang="hu-HU" sz="3600"/>
          </a:p>
        </p:txBody>
      </p:sp>
    </p:spTree>
    <p:extLst>
      <p:ext uri="{BB962C8B-B14F-4D97-AF65-F5344CB8AC3E}">
        <p14:creationId xmlns:p14="http://schemas.microsoft.com/office/powerpoint/2010/main" val="38934108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éni 2. séma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616</Words>
  <Application>Microsoft Office PowerPoint</Application>
  <PresentationFormat>Szélesvásznú</PresentationFormat>
  <Paragraphs>61</Paragraphs>
  <Slides>19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19</vt:i4>
      </vt:variant>
    </vt:vector>
  </HeadingPairs>
  <TitlesOfParts>
    <vt:vector size="24" baseType="lpstr">
      <vt:lpstr>Arial</vt:lpstr>
      <vt:lpstr>Calibri</vt:lpstr>
      <vt:lpstr>Garamond</vt:lpstr>
      <vt:lpstr>1_Office-téma</vt:lpstr>
      <vt:lpstr>2_Office-téma</vt:lpstr>
      <vt:lpstr>Groundwater transpiration of a salt steppic oak forest in the extreme dryness of 2022</vt:lpstr>
      <vt:lpstr>PowerPoint-bemutató</vt:lpstr>
      <vt:lpstr>Results (Precipitation and temperature )</vt:lpstr>
      <vt:lpstr>Groundwater time series  (two wells)</vt:lpstr>
      <vt:lpstr>White-method</vt:lpstr>
      <vt:lpstr>Analysis of the daily amplitude</vt:lpstr>
      <vt:lpstr>Comparison with previous year's results</vt:lpstr>
      <vt:lpstr>Summary</vt:lpstr>
      <vt:lpstr>Acknowledgements</vt:lpstr>
      <vt:lpstr>History of the Ohat forest</vt:lpstr>
      <vt:lpstr>Groundwater-forest relationship in the Great Hungarian Plain</vt:lpstr>
      <vt:lpstr>2000: New researches</vt:lpstr>
      <vt:lpstr>Drilling, stock survey</vt:lpstr>
      <vt:lpstr>Laboratory tests</vt:lpstr>
      <vt:lpstr>Relationship between evapotranspiration and amplitude</vt:lpstr>
      <vt:lpstr>The ET</vt:lpstr>
      <vt:lpstr>Comparison with alder data in the Hidegvíz Valley</vt:lpstr>
      <vt:lpstr>Outlook - how can the situation of oak be improved?</vt:lpstr>
      <vt:lpstr>PowerPoint-bemutató</vt:lpstr>
    </vt:vector>
  </TitlesOfParts>
  <Company>NKFIH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Führer Zsuzsanna</dc:creator>
  <cp:lastModifiedBy>Zagyvainé Kiss Katalin</cp:lastModifiedBy>
  <cp:revision>38</cp:revision>
  <cp:lastPrinted>2016-03-01T15:05:05Z</cp:lastPrinted>
  <dcterms:created xsi:type="dcterms:W3CDTF">2015-04-13T10:08:26Z</dcterms:created>
  <dcterms:modified xsi:type="dcterms:W3CDTF">2023-04-25T07:06:38Z</dcterms:modified>
</cp:coreProperties>
</file>