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801E4-B986-4FF6-B128-11ADA881674B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34A5-95C9-4367-B3BC-8559C72F7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C515-FDE8-47C5-81FA-495B17237C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1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505FB-B529-4BCC-B94E-67C6E38FA0E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93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5989-D2E7-44A4-A967-B564C7570AB7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6642-BD17-4267-96B8-2FEEE894B3D9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D8F6-21CA-4DE7-801E-7B08B811B91D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8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C5A8-0737-4DAA-9ABF-C41A7E42D33D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6FA0-1929-45D2-8BDA-CA82CE595ED1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2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E08A-BAC8-4FA8-A280-4EBBDD30878D}" type="datetime1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D3D3-8EA4-4F0F-B178-8974481FED05}" type="datetime1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6D29-D745-4DF7-9F52-E7A2B8891C6B}" type="datetime1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095E-38F8-4F97-B695-7D38E9FBED34}" type="datetime1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Vrije Universiteit  Amsterdam / TNO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BC1BB1-B089-490E-B7AB-A83CF8E82FAB}" type="datetime1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Vrije Universiteit  Amsterdam / TNO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EE82-0E00-4A4E-8614-05191FFC0698}" type="datetime1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Vrije Universiteit  Amsterdam / TNO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9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59A73C-C469-48B2-B42C-39A7BF9007FF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Vrije Universiteit  Amsterdam / TNO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EF7BA8-88B3-4B80-81D4-92E499B27E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6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01BAF-389D-6B85-F925-CA9AA966A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091233"/>
            <a:ext cx="10058400" cy="2585222"/>
          </a:xfrm>
        </p:spPr>
        <p:txBody>
          <a:bodyPr>
            <a:noAutofit/>
          </a:bodyPr>
          <a:lstStyle/>
          <a:p>
            <a:r>
              <a:rPr lang="en-US" sz="4800" dirty="0"/>
              <a:t>Miocene Depocenters and Sediment Supply in the Roer Valley Rift System of the southern Netherlands</a:t>
            </a:r>
            <a:endParaRPr lang="en-GB" sz="4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A69E10E-F0D6-8DFA-6ABE-E132CACF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7188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000" b="1" dirty="0"/>
              <a:t>Alexandra Siebels</a:t>
            </a:r>
            <a:r>
              <a:rPr lang="en-GB" sz="2000" b="1" baseline="30000" dirty="0"/>
              <a:t>1,2</a:t>
            </a:r>
            <a:r>
              <a:rPr lang="en-GB" sz="2000" b="1" dirty="0"/>
              <a:t>, Johan ten Veen</a:t>
            </a:r>
            <a:r>
              <a:rPr lang="en-GB" sz="2000" b="1" baseline="30000" dirty="0"/>
              <a:t>2</a:t>
            </a:r>
            <a:r>
              <a:rPr lang="en-GB" sz="2000" b="1" dirty="0"/>
              <a:t>, Dirk </a:t>
            </a:r>
            <a:r>
              <a:rPr lang="en-GB" sz="2000" b="1" cap="none" dirty="0"/>
              <a:t>MUNSTERMAN</a:t>
            </a:r>
            <a:r>
              <a:rPr lang="en-GB" sz="2000" b="1" baseline="30000" dirty="0"/>
              <a:t>2</a:t>
            </a:r>
            <a:r>
              <a:rPr lang="en-GB" sz="2000" b="1" dirty="0"/>
              <a:t>, Jef Deckers</a:t>
            </a:r>
            <a:r>
              <a:rPr lang="en-GB" sz="2000" b="1" baseline="30000" dirty="0"/>
              <a:t>3</a:t>
            </a:r>
            <a:r>
              <a:rPr lang="en-GB" sz="2000" b="1" dirty="0"/>
              <a:t>, Cornelis Kasse</a:t>
            </a:r>
            <a:r>
              <a:rPr lang="en-GB" sz="2000" b="1" baseline="30000" dirty="0"/>
              <a:t>1</a:t>
            </a:r>
            <a:r>
              <a:rPr lang="en-GB" sz="2000" b="1" dirty="0"/>
              <a:t>, Ronald van Balen</a:t>
            </a:r>
            <a:r>
              <a:rPr lang="en-GB" sz="2000" b="1" baseline="30000" dirty="0"/>
              <a:t>1,2</a:t>
            </a:r>
          </a:p>
          <a:p>
            <a:pPr algn="ctr"/>
            <a:endParaRPr lang="en-GB" b="1" dirty="0"/>
          </a:p>
          <a:p>
            <a:pPr algn="ctr"/>
            <a:r>
              <a:rPr lang="en-GB" sz="1400" i="1" baseline="30000" dirty="0"/>
              <a:t>1</a:t>
            </a:r>
            <a:r>
              <a:rPr lang="en-GB" sz="1400" i="1" dirty="0"/>
              <a:t>Vrije Universiteit Amsterdam, </a:t>
            </a:r>
            <a:r>
              <a:rPr lang="en-GB" sz="1400" i="1" baseline="30000" dirty="0"/>
              <a:t>2</a:t>
            </a:r>
            <a:r>
              <a:rPr lang="en-GB" sz="1400" i="1" dirty="0"/>
              <a:t>TNO (Geological Survey of the Netherlands), </a:t>
            </a:r>
            <a:r>
              <a:rPr lang="en-GB" sz="1400" i="1" baseline="30000" dirty="0"/>
              <a:t>3</a:t>
            </a:r>
            <a:r>
              <a:rPr lang="en-GB" sz="1400" i="1" dirty="0"/>
              <a:t>VITO (Flemish Institute for Technological Research)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BCBF1-D2C8-6BA7-1203-F07457A4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 Universiteit  Amsterdam / TNO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82C5D-8667-E02B-FD6A-B6DFE9B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F7BA8-88B3-4B80-81D4-92E499B27E03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et TNO-merk | TNO">
            <a:extLst>
              <a:ext uri="{FF2B5EF4-FFF2-40B4-BE49-F238E27FC236}">
                <a16:creationId xmlns:a16="http://schemas.microsoft.com/office/drawing/2014/main" id="{D8307567-77A7-242B-3C37-07DFB9D2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388" y1="44192" x2="61388" y2="44192"/>
                        <a14:foregroundMark x1="61590" y1="56766" x2="61590" y2="5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524" y="-52334"/>
            <a:ext cx="2032476" cy="114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5881B3A-6258-50D9-19B4-717C58766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6"/>
          <a:stretch/>
        </p:blipFill>
        <p:spPr bwMode="auto">
          <a:xfrm>
            <a:off x="248797" y="171767"/>
            <a:ext cx="2347912" cy="5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BC31A-CF33-0B6E-3B7A-28AE6F50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" y="6326364"/>
            <a:ext cx="531636" cy="531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FA7FF-42FC-09FD-8476-93DDBB55BF58}"/>
              </a:ext>
            </a:extLst>
          </p:cNvPr>
          <p:cNvSpPr txBox="1"/>
          <p:nvPr/>
        </p:nvSpPr>
        <p:spPr>
          <a:xfrm>
            <a:off x="527051" y="6442292"/>
            <a:ext cx="61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abstract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4AB4E-8231-B05A-E9AE-121CDEE7C1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44" y="6334842"/>
            <a:ext cx="373856" cy="5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6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36EAA-3A28-EBFA-EFC8-0858D4B45906}"/>
              </a:ext>
            </a:extLst>
          </p:cNvPr>
          <p:cNvSpPr txBox="1"/>
          <p:nvPr/>
        </p:nvSpPr>
        <p:spPr>
          <a:xfrm>
            <a:off x="1667515" y="194118"/>
            <a:ext cx="9007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Introduction Roer Valley Rift System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B2759E-FFD2-9BB5-9AED-FDED2CE69ECC}"/>
              </a:ext>
            </a:extLst>
          </p:cNvPr>
          <p:cNvSpPr txBox="1"/>
          <p:nvPr/>
        </p:nvSpPr>
        <p:spPr>
          <a:xfrm>
            <a:off x="4866255" y="1380952"/>
            <a:ext cx="2176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Tectonic Setting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227CD479-A960-784A-3720-820B137E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 Universiteit  Amsterdam / TNO</a:t>
            </a:r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AF5D270E-4DF8-2605-4EA9-DE56343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F7BA8-88B3-4B80-81D4-92E499B27E03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B0E41D-6942-0126-17C4-BE2E845CF4B0}"/>
              </a:ext>
            </a:extLst>
          </p:cNvPr>
          <p:cNvSpPr txBox="1"/>
          <p:nvPr/>
        </p:nvSpPr>
        <p:spPr>
          <a:xfrm>
            <a:off x="581809" y="1380952"/>
            <a:ext cx="344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Miocene Paleogeography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D2EA9A-4C7A-672A-48EB-56626F4EFD90}"/>
              </a:ext>
            </a:extLst>
          </p:cNvPr>
          <p:cNvSpPr txBox="1"/>
          <p:nvPr/>
        </p:nvSpPr>
        <p:spPr>
          <a:xfrm>
            <a:off x="9304335" y="138095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74231-B158-EA62-B688-44BB13AE246A}"/>
              </a:ext>
            </a:extLst>
          </p:cNvPr>
          <p:cNvSpPr txBox="1"/>
          <p:nvPr/>
        </p:nvSpPr>
        <p:spPr>
          <a:xfrm>
            <a:off x="675499" y="4952490"/>
            <a:ext cx="325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Relatively warm climate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Mainly marine environment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Proto-Rhine and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Eridanos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988E99-E413-ECF4-0917-74EA842AC5DA}"/>
              </a:ext>
            </a:extLst>
          </p:cNvPr>
          <p:cNvGrpSpPr>
            <a:grpSpLocks noChangeAspect="1"/>
          </p:cNvGrpSpPr>
          <p:nvPr/>
        </p:nvGrpSpPr>
        <p:grpSpPr>
          <a:xfrm>
            <a:off x="4034537" y="2061000"/>
            <a:ext cx="3839863" cy="2736000"/>
            <a:chOff x="6585626" y="2046240"/>
            <a:chExt cx="5349160" cy="381141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22BA2D-6AC1-B123-CA86-162EC4A3E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63" t="11226" r="22703" b="16233"/>
            <a:stretch/>
          </p:blipFill>
          <p:spPr>
            <a:xfrm>
              <a:off x="6585626" y="2046240"/>
              <a:ext cx="5349160" cy="381141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68B07AE-C07C-2AF3-3C95-DF9EFD4F99D9}"/>
                </a:ext>
              </a:extLst>
            </p:cNvPr>
            <p:cNvSpPr/>
            <p:nvPr/>
          </p:nvSpPr>
          <p:spPr>
            <a:xfrm rot="8317577">
              <a:off x="8606548" y="4414362"/>
              <a:ext cx="637662" cy="495300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F88C08E7-E33D-ED98-6706-1A37B1F58EA0}"/>
                </a:ext>
              </a:extLst>
            </p:cNvPr>
            <p:cNvSpPr/>
            <p:nvPr/>
          </p:nvSpPr>
          <p:spPr>
            <a:xfrm rot="19145010">
              <a:off x="11282418" y="2235538"/>
              <a:ext cx="637662" cy="495300"/>
            </a:xfrm>
            <a:prstGeom prst="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D622F9-6FAD-67BA-4871-E6BC0A6B4368}"/>
              </a:ext>
            </a:extLst>
          </p:cNvPr>
          <p:cNvGrpSpPr>
            <a:grpSpLocks noChangeAspect="1"/>
          </p:cNvGrpSpPr>
          <p:nvPr/>
        </p:nvGrpSpPr>
        <p:grpSpPr>
          <a:xfrm>
            <a:off x="7977558" y="2061000"/>
            <a:ext cx="3817659" cy="2736000"/>
            <a:chOff x="8389244" y="1221459"/>
            <a:chExt cx="4283230" cy="30696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2474475-72E7-FB3B-B4AB-21ECB776D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96" t="7440" r="6579" b="24959"/>
            <a:stretch/>
          </p:blipFill>
          <p:spPr>
            <a:xfrm>
              <a:off x="8389244" y="1221459"/>
              <a:ext cx="4283230" cy="306966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76CD1D-B1D5-7287-3AC2-5CF97B22C763}"/>
                </a:ext>
              </a:extLst>
            </p:cNvPr>
            <p:cNvSpPr/>
            <p:nvPr/>
          </p:nvSpPr>
          <p:spPr>
            <a:xfrm>
              <a:off x="8449461" y="3794760"/>
              <a:ext cx="1791819" cy="450563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8BA1E36-D9E4-9B8F-D431-B206C824D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7484" y="3817575"/>
              <a:ext cx="2675220" cy="450564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272207-F8C8-591E-7BF2-0D963BFDBE54}"/>
              </a:ext>
            </a:extLst>
          </p:cNvPr>
          <p:cNvGrpSpPr/>
          <p:nvPr/>
        </p:nvGrpSpPr>
        <p:grpSpPr>
          <a:xfrm>
            <a:off x="675499" y="2061000"/>
            <a:ext cx="3255880" cy="2736000"/>
            <a:chOff x="675503" y="2061000"/>
            <a:chExt cx="3255880" cy="2736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1329F-B36D-3B88-B87A-5338DEAAD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" t="2529" r="1916" b="19262"/>
            <a:stretch/>
          </p:blipFill>
          <p:spPr>
            <a:xfrm>
              <a:off x="675503" y="2061000"/>
              <a:ext cx="3253946" cy="2736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C201C3-B49B-7244-9DF9-351E4B94B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" t="81156" r="1916" b="2031"/>
            <a:stretch/>
          </p:blipFill>
          <p:spPr>
            <a:xfrm>
              <a:off x="1359190" y="2061000"/>
              <a:ext cx="2572193" cy="44574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CAB67A-52CD-3B10-3AB1-963824913446}"/>
                </a:ext>
              </a:extLst>
            </p:cNvPr>
            <p:cNvSpPr txBox="1"/>
            <p:nvPr/>
          </p:nvSpPr>
          <p:spPr>
            <a:xfrm>
              <a:off x="2127704" y="2565661"/>
              <a:ext cx="1136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Fennoscandian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Shield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356BBF-63AB-D951-A257-9B31E27468C5}"/>
              </a:ext>
            </a:extLst>
          </p:cNvPr>
          <p:cNvSpPr txBox="1"/>
          <p:nvPr/>
        </p:nvSpPr>
        <p:spPr>
          <a:xfrm>
            <a:off x="4034536" y="4952489"/>
            <a:ext cx="383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during the Miocene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Half-graben geometry along the Peel Boundary Fault Zone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16514-3240-23FA-A603-4EB744EB2D5C}"/>
              </a:ext>
            </a:extLst>
          </p:cNvPr>
          <p:cNvSpPr txBox="1"/>
          <p:nvPr/>
        </p:nvSpPr>
        <p:spPr>
          <a:xfrm>
            <a:off x="7977558" y="4952489"/>
            <a:ext cx="381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310x 	2-D seismic 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52x 	wells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18x 	dinocyst palynology records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C4F82B-19D6-B68D-1A62-000852268B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" y="6326364"/>
            <a:ext cx="531636" cy="53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2E362-DD82-09DE-ABE3-D93360850E8E}"/>
              </a:ext>
            </a:extLst>
          </p:cNvPr>
          <p:cNvSpPr txBox="1"/>
          <p:nvPr/>
        </p:nvSpPr>
        <p:spPr>
          <a:xfrm>
            <a:off x="527051" y="6442292"/>
            <a:ext cx="61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abstract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8697A-080C-5622-3804-59DAA8CA78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44" y="6334842"/>
            <a:ext cx="373856" cy="5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4482C5-3671-966E-3724-1AB7EE0A228D}"/>
              </a:ext>
            </a:extLst>
          </p:cNvPr>
          <p:cNvGrpSpPr>
            <a:grpSpLocks noChangeAspect="1"/>
          </p:cNvGrpSpPr>
          <p:nvPr/>
        </p:nvGrpSpPr>
        <p:grpSpPr>
          <a:xfrm>
            <a:off x="680674" y="1821821"/>
            <a:ext cx="6659500" cy="4402697"/>
            <a:chOff x="3106421" y="2104490"/>
            <a:chExt cx="6096002" cy="38491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815975-7033-E735-1D5D-7FB2287EA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41"/>
            <a:stretch/>
          </p:blipFill>
          <p:spPr>
            <a:xfrm>
              <a:off x="3106421" y="2104490"/>
              <a:ext cx="6096000" cy="20222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E24EEB-B21C-5A54-3E5D-1C8382512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76"/>
            <a:stretch/>
          </p:blipFill>
          <p:spPr>
            <a:xfrm>
              <a:off x="3106421" y="4157070"/>
              <a:ext cx="6096002" cy="17965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582DD-A87C-A333-0128-DBD10743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 Universiteit  Amsterdam / TNO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0FB681B-A75E-0F90-022F-C75439B8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F7BA8-88B3-4B80-81D4-92E499B27E03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A265E-F12F-3B4E-025E-7C9B9E9D50A2}"/>
              </a:ext>
            </a:extLst>
          </p:cNvPr>
          <p:cNvSpPr txBox="1"/>
          <p:nvPr/>
        </p:nvSpPr>
        <p:spPr>
          <a:xfrm>
            <a:off x="1178013" y="1303150"/>
            <a:ext cx="566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seismic interpretations using well logs and palynological analyses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FF77F-19F0-29A4-FFA2-9BD4E1AB401F}"/>
              </a:ext>
            </a:extLst>
          </p:cNvPr>
          <p:cNvSpPr txBox="1"/>
          <p:nvPr/>
        </p:nvSpPr>
        <p:spPr>
          <a:xfrm>
            <a:off x="8143523" y="1163988"/>
            <a:ext cx="31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Differentiating between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Eustacy, Tectonics and Sediment Supply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E396A-D83E-A6F7-556B-35CA4B715E53}"/>
              </a:ext>
            </a:extLst>
          </p:cNvPr>
          <p:cNvSpPr txBox="1"/>
          <p:nvPr/>
        </p:nvSpPr>
        <p:spPr>
          <a:xfrm>
            <a:off x="379082" y="183652"/>
            <a:ext cx="1143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Miocene Sediment Distribution Mechanisms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3C1EBC-D5AD-E679-D652-3EF52D5B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28" y="1821821"/>
            <a:ext cx="3360832" cy="4415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0C58D7-0FCB-82BC-2D42-D4CA2D21A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" y="6326364"/>
            <a:ext cx="531636" cy="53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4F835-2563-18B8-ABE1-8FA512B8877D}"/>
              </a:ext>
            </a:extLst>
          </p:cNvPr>
          <p:cNvSpPr txBox="1"/>
          <p:nvPr/>
        </p:nvSpPr>
        <p:spPr>
          <a:xfrm>
            <a:off x="527051" y="6442292"/>
            <a:ext cx="61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abstract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73B6C-5F20-1BBA-5AF2-844B43868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44" y="6334842"/>
            <a:ext cx="373856" cy="5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A879BB4-1850-5C1D-749D-01F7F4C622EB}"/>
              </a:ext>
            </a:extLst>
          </p:cNvPr>
          <p:cNvSpPr txBox="1"/>
          <p:nvPr/>
        </p:nvSpPr>
        <p:spPr>
          <a:xfrm>
            <a:off x="404160" y="194118"/>
            <a:ext cx="11383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Miocene Depocenters Roer Valley Rift System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A53C5F-43D7-B052-80D7-20379D81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 Universiteit  Amsterdam / TNO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2B20F-C7FD-908E-9A4D-D917CF35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F7BA8-88B3-4B80-81D4-92E499B27E03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1B078A-F362-734C-D859-41581CB12EEC}"/>
              </a:ext>
            </a:extLst>
          </p:cNvPr>
          <p:cNvGrpSpPr/>
          <p:nvPr/>
        </p:nvGrpSpPr>
        <p:grpSpPr>
          <a:xfrm>
            <a:off x="2006183" y="1196060"/>
            <a:ext cx="8179632" cy="4990831"/>
            <a:chOff x="1599352" y="1179282"/>
            <a:chExt cx="8179632" cy="49908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F8A8CB-A1A0-8E2C-679B-B80F3F04D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55" t="11058" r="21210" b="10569"/>
            <a:stretch/>
          </p:blipFill>
          <p:spPr>
            <a:xfrm>
              <a:off x="5729936" y="3110113"/>
              <a:ext cx="4049048" cy="30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7707C2-9E5D-D2EE-A051-EFFC05FFA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74" t="11295" r="21310" b="10556"/>
            <a:stretch/>
          </p:blipFill>
          <p:spPr>
            <a:xfrm>
              <a:off x="1599353" y="3110113"/>
              <a:ext cx="4059670" cy="30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9F2F8D-1A2A-8F73-A5BF-321D01248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19" t="11333" r="10749" b="7317"/>
            <a:stretch/>
          </p:blipFill>
          <p:spPr>
            <a:xfrm>
              <a:off x="4467898" y="1179282"/>
              <a:ext cx="2407408" cy="18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173F74-A760-7E65-E669-01E50C50A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620" t="10569" r="10592" b="7317"/>
            <a:stretch/>
          </p:blipFill>
          <p:spPr>
            <a:xfrm>
              <a:off x="1599353" y="1179282"/>
              <a:ext cx="2390097" cy="18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8B90F5-68E3-DC7A-0D77-23E040B5C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620" t="11332" r="10479" b="7317"/>
            <a:stretch/>
          </p:blipFill>
          <p:spPr>
            <a:xfrm>
              <a:off x="7356439" y="1179282"/>
              <a:ext cx="2416102" cy="18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A7DDD7-AD49-4CF0-38EA-C09D7F80F45D}"/>
                </a:ext>
              </a:extLst>
            </p:cNvPr>
            <p:cNvSpPr txBox="1"/>
            <p:nvPr/>
          </p:nvSpPr>
          <p:spPr>
            <a:xfrm>
              <a:off x="1599352" y="3110113"/>
              <a:ext cx="2270541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E. - M. Miocene Depocenter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FDEB90-C55D-24E2-3228-BA219E69CFB7}"/>
                </a:ext>
              </a:extLst>
            </p:cNvPr>
            <p:cNvSpPr txBox="1"/>
            <p:nvPr/>
          </p:nvSpPr>
          <p:spPr>
            <a:xfrm>
              <a:off x="5729936" y="3110113"/>
              <a:ext cx="2095767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Late Miocene Depocenter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A2BA463-B047-3E7E-C8D4-97D63180FBBE}"/>
              </a:ext>
            </a:extLst>
          </p:cNvPr>
          <p:cNvSpPr txBox="1"/>
          <p:nvPr/>
        </p:nvSpPr>
        <p:spPr>
          <a:xfrm>
            <a:off x="133568" y="1911394"/>
            <a:ext cx="16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Unconformities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C1BC5-0D33-8825-6486-3ABB91C45D56}"/>
              </a:ext>
            </a:extLst>
          </p:cNvPr>
          <p:cNvSpPr txBox="1"/>
          <p:nvPr/>
        </p:nvSpPr>
        <p:spPr>
          <a:xfrm>
            <a:off x="133568" y="4577275"/>
            <a:ext cx="16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Thickness Maps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3E3C35-122B-1B82-7B78-98EBC3317972}"/>
              </a:ext>
            </a:extLst>
          </p:cNvPr>
          <p:cNvCxnSpPr/>
          <p:nvPr/>
        </p:nvCxnSpPr>
        <p:spPr>
          <a:xfrm>
            <a:off x="444534" y="239502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6BECD2-0F64-325D-2610-0ACB7ACE4417}"/>
              </a:ext>
            </a:extLst>
          </p:cNvPr>
          <p:cNvCxnSpPr/>
          <p:nvPr/>
        </p:nvCxnSpPr>
        <p:spPr>
          <a:xfrm>
            <a:off x="426388" y="507472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BA3B5B-73BB-2C9D-D75B-7062C0B02544}"/>
              </a:ext>
            </a:extLst>
          </p:cNvPr>
          <p:cNvSpPr txBox="1"/>
          <p:nvPr/>
        </p:nvSpPr>
        <p:spPr>
          <a:xfrm rot="19352577">
            <a:off x="9141650" y="5209424"/>
            <a:ext cx="532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E41511F-551D-781B-4793-43E9096E7678}"/>
              </a:ext>
            </a:extLst>
          </p:cNvPr>
          <p:cNvSpPr>
            <a:spLocks/>
          </p:cNvSpPr>
          <p:nvPr/>
        </p:nvSpPr>
        <p:spPr>
          <a:xfrm rot="13932521">
            <a:off x="8913131" y="4983713"/>
            <a:ext cx="431235" cy="3302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2EF0C2-643E-536C-A522-119A8B6F8C24}"/>
              </a:ext>
            </a:extLst>
          </p:cNvPr>
          <p:cNvGrpSpPr/>
          <p:nvPr/>
        </p:nvGrpSpPr>
        <p:grpSpPr>
          <a:xfrm>
            <a:off x="4765859" y="4125888"/>
            <a:ext cx="4351017" cy="948838"/>
            <a:chOff x="4765859" y="4125888"/>
            <a:chExt cx="4351017" cy="9488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04080D-7C55-8AD4-2EEA-CD7F524E6B53}"/>
                </a:ext>
              </a:extLst>
            </p:cNvPr>
            <p:cNvGrpSpPr/>
            <p:nvPr/>
          </p:nvGrpSpPr>
          <p:grpSpPr>
            <a:xfrm>
              <a:off x="4765859" y="4125888"/>
              <a:ext cx="4351017" cy="948838"/>
              <a:chOff x="4751862" y="4183310"/>
              <a:chExt cx="4351017" cy="948838"/>
            </a:xfrm>
            <a:solidFill>
              <a:srgbClr val="996633">
                <a:alpha val="89804"/>
              </a:srgbClr>
            </a:solidFill>
          </p:grpSpPr>
          <p:sp>
            <p:nvSpPr>
              <p:cNvPr id="20" name="Teardrop 19">
                <a:extLst>
                  <a:ext uri="{FF2B5EF4-FFF2-40B4-BE49-F238E27FC236}">
                    <a16:creationId xmlns:a16="http://schemas.microsoft.com/office/drawing/2014/main" id="{CC9C8040-6B8B-F432-740C-72F0DF781A91}"/>
                  </a:ext>
                </a:extLst>
              </p:cNvPr>
              <p:cNvSpPr/>
              <p:nvPr/>
            </p:nvSpPr>
            <p:spPr>
              <a:xfrm rot="5691928">
                <a:off x="8418210" y="4652026"/>
                <a:ext cx="359439" cy="381668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F3350CE1-0372-4EEF-C5B8-3D26C4D5648E}"/>
                  </a:ext>
                </a:extLst>
              </p:cNvPr>
              <p:cNvSpPr/>
              <p:nvPr/>
            </p:nvSpPr>
            <p:spPr>
              <a:xfrm rot="4975038">
                <a:off x="8660087" y="4443693"/>
                <a:ext cx="242030" cy="220565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ardrop 21">
                <a:extLst>
                  <a:ext uri="{FF2B5EF4-FFF2-40B4-BE49-F238E27FC236}">
                    <a16:creationId xmlns:a16="http://schemas.microsoft.com/office/drawing/2014/main" id="{9CC64BE3-F71F-FC13-DC6D-80ABA6E9BC70}"/>
                  </a:ext>
                </a:extLst>
              </p:cNvPr>
              <p:cNvSpPr/>
              <p:nvPr/>
            </p:nvSpPr>
            <p:spPr>
              <a:xfrm rot="2023859">
                <a:off x="8394028" y="4183310"/>
                <a:ext cx="485445" cy="490120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BDDD6A7E-1EB1-4913-CBA9-99A717B21913}"/>
                  </a:ext>
                </a:extLst>
              </p:cNvPr>
              <p:cNvSpPr/>
              <p:nvPr/>
            </p:nvSpPr>
            <p:spPr>
              <a:xfrm rot="433804">
                <a:off x="8179556" y="4210867"/>
                <a:ext cx="339105" cy="350626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B461A490-EE26-DB91-94A8-081BD224B7B0}"/>
                  </a:ext>
                </a:extLst>
              </p:cNvPr>
              <p:cNvSpPr/>
              <p:nvPr/>
            </p:nvSpPr>
            <p:spPr>
              <a:xfrm rot="5691928">
                <a:off x="7798243" y="4295421"/>
                <a:ext cx="472546" cy="435307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8CF057BC-E96A-448C-63DE-21CA9F3DEA8B}"/>
                  </a:ext>
                </a:extLst>
              </p:cNvPr>
              <p:cNvSpPr/>
              <p:nvPr/>
            </p:nvSpPr>
            <p:spPr>
              <a:xfrm rot="6359146">
                <a:off x="8928199" y="4859840"/>
                <a:ext cx="170296" cy="179064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ardrop 25">
                <a:extLst>
                  <a:ext uri="{FF2B5EF4-FFF2-40B4-BE49-F238E27FC236}">
                    <a16:creationId xmlns:a16="http://schemas.microsoft.com/office/drawing/2014/main" id="{611C92D5-D770-015B-6D5A-BA0B63D1C46D}"/>
                  </a:ext>
                </a:extLst>
              </p:cNvPr>
              <p:cNvSpPr/>
              <p:nvPr/>
            </p:nvSpPr>
            <p:spPr>
              <a:xfrm rot="1434706">
                <a:off x="8759880" y="4706842"/>
                <a:ext cx="230433" cy="218052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ardrop 26">
                <a:extLst>
                  <a:ext uri="{FF2B5EF4-FFF2-40B4-BE49-F238E27FC236}">
                    <a16:creationId xmlns:a16="http://schemas.microsoft.com/office/drawing/2014/main" id="{27FD6123-9547-1168-BDF4-876090891D7F}"/>
                  </a:ext>
                </a:extLst>
              </p:cNvPr>
              <p:cNvSpPr/>
              <p:nvPr/>
            </p:nvSpPr>
            <p:spPr>
              <a:xfrm rot="1948033">
                <a:off x="8747002" y="4868329"/>
                <a:ext cx="292531" cy="263819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ardrop 27">
                <a:extLst>
                  <a:ext uri="{FF2B5EF4-FFF2-40B4-BE49-F238E27FC236}">
                    <a16:creationId xmlns:a16="http://schemas.microsoft.com/office/drawing/2014/main" id="{32D75F4C-B7FD-DD91-9CAE-94795F5CFF82}"/>
                  </a:ext>
                </a:extLst>
              </p:cNvPr>
              <p:cNvSpPr/>
              <p:nvPr/>
            </p:nvSpPr>
            <p:spPr>
              <a:xfrm rot="8060263">
                <a:off x="8785996" y="4895645"/>
                <a:ext cx="96272" cy="93628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A7FFB777-8353-049E-1E25-3D9940842B8E}"/>
                  </a:ext>
                </a:extLst>
              </p:cNvPr>
              <p:cNvSpPr/>
              <p:nvPr/>
            </p:nvSpPr>
            <p:spPr>
              <a:xfrm rot="6500461">
                <a:off x="8848622" y="4700595"/>
                <a:ext cx="187555" cy="190511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C9CA599D-B153-F13F-FA79-DE94DD6A2DFC}"/>
                  </a:ext>
                </a:extLst>
              </p:cNvPr>
              <p:cNvSpPr>
                <a:spLocks/>
              </p:cNvSpPr>
              <p:nvPr/>
            </p:nvSpPr>
            <p:spPr>
              <a:xfrm rot="6237051">
                <a:off x="4796597" y="4794855"/>
                <a:ext cx="155405" cy="160914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ardrop 30">
                <a:extLst>
                  <a:ext uri="{FF2B5EF4-FFF2-40B4-BE49-F238E27FC236}">
                    <a16:creationId xmlns:a16="http://schemas.microsoft.com/office/drawing/2014/main" id="{BAB788A1-FB62-B694-234F-61EC1DF83334}"/>
                  </a:ext>
                </a:extLst>
              </p:cNvPr>
              <p:cNvSpPr>
                <a:spLocks/>
              </p:cNvSpPr>
              <p:nvPr/>
            </p:nvSpPr>
            <p:spPr>
              <a:xfrm rot="9572729">
                <a:off x="4751862" y="4815469"/>
                <a:ext cx="117038" cy="125067"/>
              </a:xfrm>
              <a:prstGeom prst="teardrop">
                <a:avLst>
                  <a:gd name="adj" fmla="val 166560"/>
                </a:avLst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C242673-E5CF-D61E-84A5-D831E05B1741}"/>
                </a:ext>
              </a:extLst>
            </p:cNvPr>
            <p:cNvGrpSpPr/>
            <p:nvPr/>
          </p:nvGrpSpPr>
          <p:grpSpPr>
            <a:xfrm>
              <a:off x="4769453" y="4229100"/>
              <a:ext cx="4288391" cy="746702"/>
              <a:chOff x="4769453" y="4229100"/>
              <a:chExt cx="4288391" cy="74670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0AC8521-2C35-0C0B-EF14-7F3A6F88DA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86917" y="4369862"/>
                <a:ext cx="158538" cy="2203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1EDBBCD-E0DD-0DA2-1F29-3AABB1B942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01508" y="4336909"/>
                <a:ext cx="291912" cy="65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3E690B6-03B2-FE46-61E4-51A01C8878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0235" y="4229100"/>
                <a:ext cx="174003" cy="1337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5AB98C9-9CC4-B3EA-282C-859BE8EFF1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48410" y="4723082"/>
                <a:ext cx="187758" cy="1896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883B575-A092-FA15-7A25-B07F743CD5FA}"/>
                  </a:ext>
                </a:extLst>
              </p:cNvPr>
              <p:cNvCxnSpPr>
                <a:cxnSpLocks/>
                <a:stCxn id="29" idx="7"/>
                <a:endCxn id="29" idx="3"/>
              </p:cNvCxnSpPr>
              <p:nvPr/>
            </p:nvCxnSpPr>
            <p:spPr>
              <a:xfrm flipH="1" flipV="1">
                <a:off x="8913329" y="4654292"/>
                <a:ext cx="144515" cy="2823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9ABE60C-6944-615C-50FD-621DA3769565}"/>
                  </a:ext>
                </a:extLst>
              </p:cNvPr>
              <p:cNvCxnSpPr>
                <a:cxnSpLocks/>
                <a:stCxn id="29" idx="7"/>
                <a:endCxn id="27" idx="3"/>
              </p:cNvCxnSpPr>
              <p:nvPr/>
            </p:nvCxnSpPr>
            <p:spPr>
              <a:xfrm flipH="1">
                <a:off x="8769933" y="4936614"/>
                <a:ext cx="287911" cy="29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50EFCC6-0A37-80E1-AADD-E37FC018840C}"/>
                  </a:ext>
                </a:extLst>
              </p:cNvPr>
              <p:cNvCxnSpPr>
                <a:cxnSpLocks/>
                <a:stCxn id="30" idx="7"/>
              </p:cNvCxnSpPr>
              <p:nvPr/>
            </p:nvCxnSpPr>
            <p:spPr>
              <a:xfrm flipH="1" flipV="1">
                <a:off x="4857249" y="4762690"/>
                <a:ext cx="129901" cy="2131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F47BC44-C4F3-6897-DAE4-9368E87918CC}"/>
                  </a:ext>
                </a:extLst>
              </p:cNvPr>
              <p:cNvCxnSpPr>
                <a:cxnSpLocks/>
                <a:stCxn id="31" idx="7"/>
              </p:cNvCxnSpPr>
              <p:nvPr/>
            </p:nvCxnSpPr>
            <p:spPr>
              <a:xfrm flipV="1">
                <a:off x="4769453" y="4795453"/>
                <a:ext cx="56266" cy="1567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F4FF161-2E2F-6A01-C2B4-59B54218C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728" y="5445086"/>
            <a:ext cx="1830497" cy="741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BA223-9B69-1B50-1E13-FCF1AAC98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" y="6326364"/>
            <a:ext cx="531636" cy="531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D7F9EA-11C7-1D7E-75A6-B7D6A7C427B5}"/>
              </a:ext>
            </a:extLst>
          </p:cNvPr>
          <p:cNvSpPr txBox="1"/>
          <p:nvPr/>
        </p:nvSpPr>
        <p:spPr>
          <a:xfrm>
            <a:off x="527051" y="6442292"/>
            <a:ext cx="61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abstract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F243DD-D53A-5368-543D-94D046ED62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44" y="6334842"/>
            <a:ext cx="373856" cy="5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65E67-2617-5965-C209-B0DE4A9D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Outlook: Miocene of the RVRS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80CB14-D672-7360-5FD4-804C177D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00491"/>
            <a:ext cx="10589895" cy="365929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b="1" dirty="0"/>
              <a:t>Chronostratigraphic framework 		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Seismics, well logs and dinocyst palynology</a:t>
            </a:r>
          </a:p>
          <a:p>
            <a:pPr marL="457200" indent="-457200">
              <a:buAutoNum type="arabicPeriod"/>
            </a:pPr>
            <a:r>
              <a:rPr lang="en-GB" b="1" dirty="0"/>
              <a:t>Transport mechanisms and permeability 	</a:t>
            </a:r>
            <a:r>
              <a:rPr lang="en-GB" dirty="0">
                <a:sym typeface="Wingdings" panose="05000000000000000000" pitchFamily="2" charset="2"/>
              </a:rPr>
              <a:t> E</a:t>
            </a:r>
            <a:r>
              <a:rPr lang="en-GB" dirty="0"/>
              <a:t>nd-member modelling on grain sizes 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b="1" dirty="0"/>
              <a:t>Depositional age and reworking factor 		</a:t>
            </a: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dirty="0"/>
              <a:t>Rb/Sr dating on glauconite and REE analysis</a:t>
            </a:r>
          </a:p>
          <a:p>
            <a:pPr marL="457200" indent="-457200">
              <a:buAutoNum type="arabicPeriod"/>
            </a:pPr>
            <a:r>
              <a:rPr lang="en-GB" b="1" dirty="0"/>
              <a:t>Sediment provenance </a:t>
            </a:r>
            <a:r>
              <a:rPr lang="en-GB" dirty="0"/>
              <a:t>			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Ar39/Ar40 dating on muscovite and HMA</a:t>
            </a:r>
          </a:p>
          <a:p>
            <a:pPr marL="457200" indent="-457200">
              <a:buAutoNum type="arabicPeriod"/>
            </a:pPr>
            <a:r>
              <a:rPr lang="en-GB" b="1" dirty="0"/>
              <a:t>Forward stratigraphic modelling 		</a:t>
            </a:r>
            <a:r>
              <a:rPr lang="en-GB" dirty="0">
                <a:sym typeface="Wingdings" panose="05000000000000000000" pitchFamily="2" charset="2"/>
              </a:rPr>
              <a:t> DionisosFlow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9A76A2-E8A7-D981-80E8-8F821F38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 Universiteit  Amsterdam / TNO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4B9C9-FE78-FBC0-21DF-0948F68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F7BA8-88B3-4B80-81D4-92E499B27E03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n progress&quot; Icon - Download for free – Iconduck">
            <a:extLst>
              <a:ext uri="{FF2B5EF4-FFF2-40B4-BE49-F238E27FC236}">
                <a16:creationId xmlns:a16="http://schemas.microsoft.com/office/drawing/2014/main" id="{2683408C-DE55-897D-E5D4-A45594BB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1" y="3280202"/>
            <a:ext cx="322737" cy="324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28" name="Picture 4" descr="Done Icons - Free SVG &amp; PNG Done Images - Noun Project">
            <a:extLst>
              <a:ext uri="{FF2B5EF4-FFF2-40B4-BE49-F238E27FC236}">
                <a16:creationId xmlns:a16="http://schemas.microsoft.com/office/drawing/2014/main" id="{09E9224E-02B9-80DE-573D-6E87C546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3" y="2800491"/>
            <a:ext cx="360000" cy="3600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1" name="Picture 2" descr="in progress&quot; Icon - Download for free – Iconduck">
            <a:extLst>
              <a:ext uri="{FF2B5EF4-FFF2-40B4-BE49-F238E27FC236}">
                <a16:creationId xmlns:a16="http://schemas.microsoft.com/office/drawing/2014/main" id="{D71A5B6E-5D8A-909B-0B13-2C7A9373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" y="3723913"/>
            <a:ext cx="322736" cy="324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7" name="Picture 2" descr="in progress&quot; Icon - Download for free – Iconduck">
            <a:extLst>
              <a:ext uri="{FF2B5EF4-FFF2-40B4-BE49-F238E27FC236}">
                <a16:creationId xmlns:a16="http://schemas.microsoft.com/office/drawing/2014/main" id="{79812745-D572-751A-6A32-3A728EAF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" y="4161075"/>
            <a:ext cx="322736" cy="324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34" name="Picture 10" descr="Not Yet Processed Svg Png Icon Free Download (#274719) - OnlineWebFonts.COM">
            <a:extLst>
              <a:ext uri="{FF2B5EF4-FFF2-40B4-BE49-F238E27FC236}">
                <a16:creationId xmlns:a16="http://schemas.microsoft.com/office/drawing/2014/main" id="{D4534C66-B95D-0F3B-FB51-BF804E34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6" y="4598237"/>
            <a:ext cx="326025" cy="324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091FA-7B41-5EFD-8E75-93E838B52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" y="6326364"/>
            <a:ext cx="531636" cy="531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6C3DEA-CC87-6C38-74EC-7E65A77E4206}"/>
              </a:ext>
            </a:extLst>
          </p:cNvPr>
          <p:cNvSpPr txBox="1"/>
          <p:nvPr/>
        </p:nvSpPr>
        <p:spPr>
          <a:xfrm>
            <a:off x="527051" y="6442292"/>
            <a:ext cx="61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abstract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739D4-B0D1-4DC5-B76D-45460D9BB7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144" y="6334842"/>
            <a:ext cx="373856" cy="5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52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Miocene Depocenters and Sediment Supply in the Roer Valley Rift System of the southern Netherlands</vt:lpstr>
      <vt:lpstr>PowerPoint Presentation</vt:lpstr>
      <vt:lpstr>PowerPoint Presentation</vt:lpstr>
      <vt:lpstr>PowerPoint Presentation</vt:lpstr>
      <vt:lpstr>Outlook: Miocene of the RVRS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Miocene Depocenters and Sediment Supply in the Roer Valley Rift System of the southern Netherlands</dc:title>
  <dc:creator>Siebels, A. (Alexandra)</dc:creator>
  <cp:lastModifiedBy>Siebels, A. (Alexandra)</cp:lastModifiedBy>
  <cp:revision>1</cp:revision>
  <dcterms:created xsi:type="dcterms:W3CDTF">2023-05-02T12:34:30Z</dcterms:created>
  <dcterms:modified xsi:type="dcterms:W3CDTF">2023-05-02T12:35:04Z</dcterms:modified>
</cp:coreProperties>
</file>