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5"/>
    <p:sldMasterId id="214748367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y="5143500" cx="9144000"/>
  <p:notesSz cx="6858000" cy="9144000"/>
  <p:embeddedFontLst>
    <p:embeddedFont>
      <p:font typeface="Caveat"/>
      <p:regular r:id="rId19"/>
      <p:bold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A3FE3A6-5FFE-4DD0-B945-E96BE74C86D7}">
  <a:tblStyle styleId="{4A3FE3A6-5FFE-4DD0-B945-E96BE74C86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aveat-bold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5" Type="http://schemas.openxmlformats.org/officeDocument/2006/relationships/slideMaster" Target="slideMasters/slideMaster1.xml"/><Relationship Id="rId19" Type="http://schemas.openxmlformats.org/officeDocument/2006/relationships/font" Target="fonts/Caveat-regular.fntdata"/><Relationship Id="rId6" Type="http://schemas.openxmlformats.org/officeDocument/2006/relationships/slideMaster" Target="slideMasters/slideMaster2.xml"/><Relationship Id="rId18" Type="http://schemas.openxmlformats.org/officeDocument/2006/relationships/slide" Target="slides/slide1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559c602a74_0_0:notes"/>
          <p:cNvSpPr txBox="1"/>
          <p:nvPr>
            <p:ph idx="1" type="body"/>
          </p:nvPr>
        </p:nvSpPr>
        <p:spPr>
          <a:xfrm>
            <a:off x="685800" y="4343395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1559c602a74_0_0:notes"/>
          <p:cNvSpPr/>
          <p:nvPr>
            <p:ph idx="2" type="sldImg"/>
          </p:nvPr>
        </p:nvSpPr>
        <p:spPr>
          <a:xfrm>
            <a:off x="381191" y="685791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56a57ac6d5_0_50:notes"/>
          <p:cNvSpPr txBox="1"/>
          <p:nvPr>
            <p:ph idx="1" type="body"/>
          </p:nvPr>
        </p:nvSpPr>
        <p:spPr>
          <a:xfrm>
            <a:off x="685800" y="4343395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>
                <a:solidFill>
                  <a:schemeClr val="dk1"/>
                </a:solidFill>
              </a:rPr>
              <a:t>Extension back to earlier passive microwave missions (1978)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12B6C"/>
              </a:buClr>
              <a:buSzPts val="1400"/>
              <a:buFont typeface="Times New Roman"/>
              <a:buChar char="○"/>
            </a:pPr>
            <a:r>
              <a:rPr i="1" lang="en-GB" sz="1400">
                <a:solidFill>
                  <a:srgbClr val="012B6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SMMR Oct 1978 - Aug 1987 37GHz channel with lower spatial resolution</a:t>
            </a:r>
            <a:endParaRPr i="1" sz="1400">
              <a:solidFill>
                <a:srgbClr val="012B6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12B6C"/>
              </a:buClr>
              <a:buSzPts val="1400"/>
              <a:buFont typeface="Times New Roman"/>
              <a:buChar char="○"/>
            </a:pPr>
            <a:r>
              <a:rPr i="1" lang="en-GB" sz="1400">
                <a:solidFill>
                  <a:srgbClr val="012B6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SSM/I F08 Jun 1987 - Dec 1991, but 85GHz channel defective after Apr 1988</a:t>
            </a:r>
            <a:endParaRPr i="1" sz="1400">
              <a:solidFill>
                <a:srgbClr val="012B6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>
                <a:solidFill>
                  <a:schemeClr val="dk1"/>
                </a:solidFill>
              </a:rPr>
              <a:t>Extension to an ICDR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>
                <a:solidFill>
                  <a:schemeClr val="dk1"/>
                </a:solidFill>
              </a:rPr>
              <a:t>Investigate if finer spatial resolution can be attained 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12B6C"/>
              </a:buClr>
              <a:buSzPts val="1400"/>
              <a:buFont typeface="Times New Roman"/>
              <a:buChar char="○"/>
            </a:pPr>
            <a:r>
              <a:rPr i="1" lang="en-GB" sz="1400">
                <a:solidFill>
                  <a:srgbClr val="012B6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Currently on 75km grid with 100km sub-images used, so slight over-sampling</a:t>
            </a:r>
            <a:endParaRPr i="1" sz="1400">
              <a:solidFill>
                <a:srgbClr val="012B6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12B6C"/>
              </a:buClr>
              <a:buSzPts val="1400"/>
              <a:buFont typeface="Times New Roman"/>
              <a:buChar char="○"/>
            </a:pPr>
            <a:r>
              <a:rPr i="1" lang="en-GB" sz="1400">
                <a:solidFill>
                  <a:srgbClr val="012B6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 investigate a 2-step process, where the initial coarse drift is refined on a finer grid</a:t>
            </a:r>
            <a:endParaRPr i="1" sz="1400">
              <a:solidFill>
                <a:srgbClr val="012B6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>
                <a:solidFill>
                  <a:schemeClr val="dk1"/>
                </a:solidFill>
              </a:rPr>
              <a:t>Investigate the bias in the SH drift for the winter period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12B6C"/>
              </a:buClr>
              <a:buSzPts val="1400"/>
              <a:buFont typeface="Times New Roman"/>
              <a:buChar char="○"/>
            </a:pPr>
            <a:r>
              <a:rPr i="1" lang="en-GB" sz="1400">
                <a:solidFill>
                  <a:srgbClr val="012B6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Since SH is highly dynamic, the filter to remove drifts over 25km in 1 day may be too strict</a:t>
            </a:r>
            <a:endParaRPr i="1" sz="1400">
              <a:solidFill>
                <a:srgbClr val="012B6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>
                <a:solidFill>
                  <a:schemeClr val="dk1"/>
                </a:solidFill>
              </a:rPr>
              <a:t>Improve the tuning of the free drift model for summer ice drift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12B6C"/>
              </a:buClr>
              <a:buSzPts val="1400"/>
              <a:buFont typeface="Times New Roman"/>
              <a:buChar char="○"/>
            </a:pPr>
            <a:r>
              <a:rPr i="1" lang="en-GB" sz="1400">
                <a:solidFill>
                  <a:srgbClr val="012B6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Lose the temporal trends in sea ice by using all AMSR data together</a:t>
            </a:r>
            <a:endParaRPr i="1" sz="1400">
              <a:solidFill>
                <a:srgbClr val="012B6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12B6C"/>
              </a:buClr>
              <a:buSzPts val="1400"/>
              <a:buFont typeface="Times New Roman"/>
              <a:buChar char="○"/>
            </a:pPr>
            <a:r>
              <a:rPr i="1" lang="en-GB" sz="1400">
                <a:solidFill>
                  <a:srgbClr val="012B6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 try tuning on buoy drift as well as satellite drift</a:t>
            </a:r>
            <a:endParaRPr i="1" sz="1400">
              <a:solidFill>
                <a:srgbClr val="012B6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12B6C"/>
              </a:buClr>
              <a:buSzPts val="1400"/>
              <a:buFont typeface="Times New Roman"/>
              <a:buChar char="○"/>
            </a:pPr>
            <a:r>
              <a:rPr i="1" lang="en-GB" sz="1400">
                <a:solidFill>
                  <a:srgbClr val="012B6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 look into using ocean current data as an input instead of creating a parameter field</a:t>
            </a:r>
            <a:endParaRPr i="1" sz="1400">
              <a:solidFill>
                <a:srgbClr val="012B6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>
                <a:solidFill>
                  <a:schemeClr val="dk1"/>
                </a:solidFill>
              </a:rPr>
              <a:t>Improve the uncertainty model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156a57ac6d5_0_50:notes"/>
          <p:cNvSpPr/>
          <p:nvPr>
            <p:ph idx="2" type="sldImg"/>
          </p:nvPr>
        </p:nvSpPr>
        <p:spPr>
          <a:xfrm>
            <a:off x="381191" y="685791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55ce0b06c9_42_39:notes"/>
          <p:cNvSpPr txBox="1"/>
          <p:nvPr>
            <p:ph idx="1" type="body"/>
          </p:nvPr>
        </p:nvSpPr>
        <p:spPr>
          <a:xfrm>
            <a:off x="685800" y="4343395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155ce0b06c9_42_39:notes"/>
          <p:cNvSpPr/>
          <p:nvPr>
            <p:ph idx="2" type="sldImg"/>
          </p:nvPr>
        </p:nvSpPr>
        <p:spPr>
          <a:xfrm>
            <a:off x="381191" y="685791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30bd95459f_0_53:notes"/>
          <p:cNvSpPr txBox="1"/>
          <p:nvPr>
            <p:ph idx="1" type="body"/>
          </p:nvPr>
        </p:nvSpPr>
        <p:spPr>
          <a:xfrm>
            <a:off x="685800" y="4343395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230bd95459f_0_53:notes"/>
          <p:cNvSpPr/>
          <p:nvPr>
            <p:ph idx="2" type="sldImg"/>
          </p:nvPr>
        </p:nvSpPr>
        <p:spPr>
          <a:xfrm>
            <a:off x="381191" y="685791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30bd95459f_0_1:notes"/>
          <p:cNvSpPr txBox="1"/>
          <p:nvPr>
            <p:ph idx="1" type="body"/>
          </p:nvPr>
        </p:nvSpPr>
        <p:spPr>
          <a:xfrm>
            <a:off x="685800" y="4343395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230bd95459f_0_1:notes"/>
          <p:cNvSpPr/>
          <p:nvPr>
            <p:ph idx="2" type="sldImg"/>
          </p:nvPr>
        </p:nvSpPr>
        <p:spPr>
          <a:xfrm>
            <a:off x="381191" y="685791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30bd95459f_0_23:notes"/>
          <p:cNvSpPr txBox="1"/>
          <p:nvPr>
            <p:ph idx="1" type="body"/>
          </p:nvPr>
        </p:nvSpPr>
        <p:spPr>
          <a:xfrm>
            <a:off x="685800" y="4343395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230bd95459f_0_23:notes"/>
          <p:cNvSpPr/>
          <p:nvPr>
            <p:ph idx="2" type="sldImg"/>
          </p:nvPr>
        </p:nvSpPr>
        <p:spPr>
          <a:xfrm>
            <a:off x="381191" y="685791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30bd95459f_0_62:notes"/>
          <p:cNvSpPr txBox="1"/>
          <p:nvPr>
            <p:ph idx="1" type="body"/>
          </p:nvPr>
        </p:nvSpPr>
        <p:spPr>
          <a:xfrm>
            <a:off x="685800" y="4343395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230bd95459f_0_62:notes"/>
          <p:cNvSpPr/>
          <p:nvPr>
            <p:ph idx="2" type="sldImg"/>
          </p:nvPr>
        </p:nvSpPr>
        <p:spPr>
          <a:xfrm>
            <a:off x="381191" y="685791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30bd95459f_0_38:notes"/>
          <p:cNvSpPr txBox="1"/>
          <p:nvPr>
            <p:ph idx="1" type="body"/>
          </p:nvPr>
        </p:nvSpPr>
        <p:spPr>
          <a:xfrm>
            <a:off x="685800" y="4343395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◆"/>
            </a:pPr>
            <a:r>
              <a:rPr lang="en-GB" sz="1400">
                <a:solidFill>
                  <a:schemeClr val="dk1"/>
                </a:solidFill>
              </a:rPr>
              <a:t>Wind forcing transfer coefficient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◆"/>
            </a:pPr>
            <a:r>
              <a:rPr lang="en-GB" sz="1400">
                <a:solidFill>
                  <a:schemeClr val="dk1"/>
                </a:solidFill>
              </a:rPr>
              <a:t>Turning angle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◆"/>
            </a:pPr>
            <a:r>
              <a:rPr lang="en-GB" sz="1400">
                <a:solidFill>
                  <a:schemeClr val="dk1"/>
                </a:solidFill>
              </a:rPr>
              <a:t>x- and y-components of geostrophic currents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230bd95459f_0_38:notes"/>
          <p:cNvSpPr/>
          <p:nvPr>
            <p:ph idx="2" type="sldImg"/>
          </p:nvPr>
        </p:nvSpPr>
        <p:spPr>
          <a:xfrm>
            <a:off x="381191" y="685791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e193a377ce_0_0:notes"/>
          <p:cNvSpPr txBox="1"/>
          <p:nvPr>
            <p:ph idx="1" type="body"/>
          </p:nvPr>
        </p:nvSpPr>
        <p:spPr>
          <a:xfrm>
            <a:off x="685800" y="4343395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1e193a377ce_0_0:notes"/>
          <p:cNvSpPr/>
          <p:nvPr>
            <p:ph idx="2" type="sldImg"/>
          </p:nvPr>
        </p:nvSpPr>
        <p:spPr>
          <a:xfrm>
            <a:off x="381191" y="685791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55ce0b06c9_42_2:notes"/>
          <p:cNvSpPr txBox="1"/>
          <p:nvPr>
            <p:ph idx="1" type="body"/>
          </p:nvPr>
        </p:nvSpPr>
        <p:spPr>
          <a:xfrm>
            <a:off x="685800" y="4343395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155ce0b06c9_42_2:notes"/>
          <p:cNvSpPr/>
          <p:nvPr>
            <p:ph idx="2" type="sldImg"/>
          </p:nvPr>
        </p:nvSpPr>
        <p:spPr>
          <a:xfrm>
            <a:off x="381191" y="685791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30bd95459f_0_93:notes"/>
          <p:cNvSpPr txBox="1"/>
          <p:nvPr>
            <p:ph idx="1" type="body"/>
          </p:nvPr>
        </p:nvSpPr>
        <p:spPr>
          <a:xfrm>
            <a:off x="685800" y="4343395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230bd95459f_0_93:notes"/>
          <p:cNvSpPr/>
          <p:nvPr>
            <p:ph idx="2" type="sldImg"/>
          </p:nvPr>
        </p:nvSpPr>
        <p:spPr>
          <a:xfrm>
            <a:off x="381191" y="685791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 med logo" showMasterSp="0" type="obj">
  <p:cSld name="OBJECT">
    <p:bg>
      <p:bgPr>
        <a:solidFill>
          <a:srgbClr val="E9E9E9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886050" y="380690"/>
            <a:ext cx="73719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886050" y="1200154"/>
            <a:ext cx="73719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1pPr>
            <a:lvl2pPr indent="-330200" lvl="1" marL="914400" rtl="0" algn="l">
              <a:spcBef>
                <a:spcPts val="120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3pPr>
            <a:lvl4pPr indent="-330200" lvl="3" marL="18288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 algn="l">
              <a:spcBef>
                <a:spcPts val="120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/>
            </a:lvl6pPr>
            <a:lvl7pPr indent="-3302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7pPr>
            <a:lvl8pPr indent="-3302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/>
            </a:lvl8pPr>
            <a:lvl9pPr indent="-3302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6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886049" y="4858038"/>
            <a:ext cx="1331400" cy="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2217655" y="4858038"/>
            <a:ext cx="4683300" cy="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915344" y="4590629"/>
            <a:ext cx="1671406" cy="55288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396262" y="4860458"/>
            <a:ext cx="468000" cy="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20000"/>
          </a:bodyPr>
          <a:lstStyle>
            <a:lvl1pPr indent="0" lvl="0" marL="0" rtl="0" algn="l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l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l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l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l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l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l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l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l">
              <a:spcBef>
                <a:spcPts val="0"/>
              </a:spcBef>
              <a:buNone/>
              <a:def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457200" y="20493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" type="subTitle"/>
          </p:nvPr>
        </p:nvSpPr>
        <p:spPr>
          <a:xfrm>
            <a:off x="457200" y="1782000"/>
            <a:ext cx="4726800" cy="240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457200" y="20493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457200" y="1782000"/>
            <a:ext cx="47268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2" type="body"/>
          </p:nvPr>
        </p:nvSpPr>
        <p:spPr>
          <a:xfrm>
            <a:off x="457200" y="3038040"/>
            <a:ext cx="47268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type="title"/>
          </p:nvPr>
        </p:nvSpPr>
        <p:spPr>
          <a:xfrm>
            <a:off x="457200" y="20493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" type="body"/>
          </p:nvPr>
        </p:nvSpPr>
        <p:spPr>
          <a:xfrm>
            <a:off x="457200" y="1782000"/>
            <a:ext cx="4726800" cy="24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type="title"/>
          </p:nvPr>
        </p:nvSpPr>
        <p:spPr>
          <a:xfrm>
            <a:off x="457200" y="20493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1" type="body"/>
          </p:nvPr>
        </p:nvSpPr>
        <p:spPr>
          <a:xfrm>
            <a:off x="457200" y="1782000"/>
            <a:ext cx="2306400" cy="24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2" type="body"/>
          </p:nvPr>
        </p:nvSpPr>
        <p:spPr>
          <a:xfrm>
            <a:off x="2879280" y="1782000"/>
            <a:ext cx="2306400" cy="24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/>
          <p:nvPr>
            <p:ph type="title"/>
          </p:nvPr>
        </p:nvSpPr>
        <p:spPr>
          <a:xfrm>
            <a:off x="457200" y="20493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457200" y="204930"/>
            <a:ext cx="8229300" cy="39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 txBox="1"/>
          <p:nvPr>
            <p:ph type="title"/>
          </p:nvPr>
        </p:nvSpPr>
        <p:spPr>
          <a:xfrm>
            <a:off x="457200" y="20493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2"/>
          <p:cNvSpPr txBox="1"/>
          <p:nvPr>
            <p:ph idx="1" type="body"/>
          </p:nvPr>
        </p:nvSpPr>
        <p:spPr>
          <a:xfrm>
            <a:off x="457200" y="1782000"/>
            <a:ext cx="23064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2"/>
          <p:cNvSpPr txBox="1"/>
          <p:nvPr>
            <p:ph idx="2" type="body"/>
          </p:nvPr>
        </p:nvSpPr>
        <p:spPr>
          <a:xfrm>
            <a:off x="2879280" y="1782000"/>
            <a:ext cx="2306400" cy="24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2"/>
          <p:cNvSpPr txBox="1"/>
          <p:nvPr>
            <p:ph idx="3" type="body"/>
          </p:nvPr>
        </p:nvSpPr>
        <p:spPr>
          <a:xfrm>
            <a:off x="457200" y="3038040"/>
            <a:ext cx="23064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type="title"/>
          </p:nvPr>
        </p:nvSpPr>
        <p:spPr>
          <a:xfrm>
            <a:off x="457200" y="20493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457200" y="1782000"/>
            <a:ext cx="2306400" cy="24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2" type="body"/>
          </p:nvPr>
        </p:nvSpPr>
        <p:spPr>
          <a:xfrm>
            <a:off x="2879280" y="1782000"/>
            <a:ext cx="23064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3"/>
          <p:cNvSpPr txBox="1"/>
          <p:nvPr>
            <p:ph idx="3" type="body"/>
          </p:nvPr>
        </p:nvSpPr>
        <p:spPr>
          <a:xfrm>
            <a:off x="2879280" y="3038040"/>
            <a:ext cx="23064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/>
          <p:nvPr>
            <p:ph type="title"/>
          </p:nvPr>
        </p:nvSpPr>
        <p:spPr>
          <a:xfrm>
            <a:off x="457200" y="20493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4"/>
          <p:cNvSpPr txBox="1"/>
          <p:nvPr>
            <p:ph idx="1" type="body"/>
          </p:nvPr>
        </p:nvSpPr>
        <p:spPr>
          <a:xfrm>
            <a:off x="457200" y="1782000"/>
            <a:ext cx="23064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4"/>
          <p:cNvSpPr txBox="1"/>
          <p:nvPr>
            <p:ph idx="2" type="body"/>
          </p:nvPr>
        </p:nvSpPr>
        <p:spPr>
          <a:xfrm>
            <a:off x="2879280" y="1782000"/>
            <a:ext cx="23064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4"/>
          <p:cNvSpPr txBox="1"/>
          <p:nvPr>
            <p:ph idx="3" type="body"/>
          </p:nvPr>
        </p:nvSpPr>
        <p:spPr>
          <a:xfrm>
            <a:off x="457200" y="3038040"/>
            <a:ext cx="47268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/>
          <p:nvPr>
            <p:ph type="title"/>
          </p:nvPr>
        </p:nvSpPr>
        <p:spPr>
          <a:xfrm>
            <a:off x="457200" y="20493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5"/>
          <p:cNvSpPr txBox="1"/>
          <p:nvPr>
            <p:ph idx="1" type="body"/>
          </p:nvPr>
        </p:nvSpPr>
        <p:spPr>
          <a:xfrm>
            <a:off x="457200" y="1782000"/>
            <a:ext cx="23064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5"/>
          <p:cNvSpPr txBox="1"/>
          <p:nvPr>
            <p:ph idx="2" type="body"/>
          </p:nvPr>
        </p:nvSpPr>
        <p:spPr>
          <a:xfrm>
            <a:off x="2879280" y="1782000"/>
            <a:ext cx="23064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5"/>
          <p:cNvSpPr txBox="1"/>
          <p:nvPr>
            <p:ph idx="3" type="body"/>
          </p:nvPr>
        </p:nvSpPr>
        <p:spPr>
          <a:xfrm>
            <a:off x="457200" y="3038040"/>
            <a:ext cx="23064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5"/>
          <p:cNvSpPr txBox="1"/>
          <p:nvPr>
            <p:ph idx="4" type="body"/>
          </p:nvPr>
        </p:nvSpPr>
        <p:spPr>
          <a:xfrm>
            <a:off x="2879280" y="3038040"/>
            <a:ext cx="23064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/>
          <p:nvPr>
            <p:ph type="title"/>
          </p:nvPr>
        </p:nvSpPr>
        <p:spPr>
          <a:xfrm>
            <a:off x="457200" y="20493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6"/>
          <p:cNvSpPr txBox="1"/>
          <p:nvPr>
            <p:ph idx="1" type="body"/>
          </p:nvPr>
        </p:nvSpPr>
        <p:spPr>
          <a:xfrm>
            <a:off x="457200" y="1782000"/>
            <a:ext cx="15216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6"/>
          <p:cNvSpPr txBox="1"/>
          <p:nvPr>
            <p:ph idx="2" type="body"/>
          </p:nvPr>
        </p:nvSpPr>
        <p:spPr>
          <a:xfrm>
            <a:off x="2055240" y="1782000"/>
            <a:ext cx="15216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6"/>
          <p:cNvSpPr txBox="1"/>
          <p:nvPr>
            <p:ph idx="3" type="body"/>
          </p:nvPr>
        </p:nvSpPr>
        <p:spPr>
          <a:xfrm>
            <a:off x="3653640" y="1782000"/>
            <a:ext cx="15216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6"/>
          <p:cNvSpPr txBox="1"/>
          <p:nvPr>
            <p:ph idx="4" type="body"/>
          </p:nvPr>
        </p:nvSpPr>
        <p:spPr>
          <a:xfrm>
            <a:off x="457200" y="3038040"/>
            <a:ext cx="15216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6"/>
          <p:cNvSpPr txBox="1"/>
          <p:nvPr>
            <p:ph idx="5" type="body"/>
          </p:nvPr>
        </p:nvSpPr>
        <p:spPr>
          <a:xfrm>
            <a:off x="2055240" y="3038040"/>
            <a:ext cx="15216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6"/>
          <p:cNvSpPr txBox="1"/>
          <p:nvPr>
            <p:ph idx="6" type="body"/>
          </p:nvPr>
        </p:nvSpPr>
        <p:spPr>
          <a:xfrm>
            <a:off x="3653640" y="3038040"/>
            <a:ext cx="15216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title"/>
          </p:nvPr>
        </p:nvSpPr>
        <p:spPr>
          <a:xfrm>
            <a:off x="1476000" y="205200"/>
            <a:ext cx="7128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457200" y="120339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2808000" y="4779810"/>
            <a:ext cx="40320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7668000" y="4791690"/>
            <a:ext cx="864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sz="1400" strike="noStrike">
                <a:solidFill>
                  <a:srgbClr val="012B6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1" sz="1400" strike="noStrike">
                <a:solidFill>
                  <a:srgbClr val="012B6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1" sz="1400" strike="noStrike">
                <a:solidFill>
                  <a:srgbClr val="012B6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1" sz="1400" strike="noStrike">
                <a:solidFill>
                  <a:srgbClr val="012B6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1" sz="1400" strike="noStrike">
                <a:solidFill>
                  <a:srgbClr val="012B6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1" sz="1400" strike="noStrike">
                <a:solidFill>
                  <a:srgbClr val="012B6C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1" sz="1400" strike="noStrike">
                <a:solidFill>
                  <a:srgbClr val="012B6C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1" sz="1400" strike="noStrike">
                <a:solidFill>
                  <a:srgbClr val="012B6C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1" sz="1400" strike="noStrike">
                <a:solidFill>
                  <a:srgbClr val="012B6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b="0">
              <a:solidFill>
                <a:srgbClr val="000000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24000" y="27000"/>
            <a:ext cx="756000" cy="75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" name="Google Shape;63;p14"/>
          <p:cNvCxnSpPr/>
          <p:nvPr/>
        </p:nvCxnSpPr>
        <p:spPr>
          <a:xfrm>
            <a:off x="1476000" y="735750"/>
            <a:ext cx="6732000" cy="0"/>
          </a:xfrm>
          <a:prstGeom prst="straightConnector1">
            <a:avLst/>
          </a:prstGeom>
          <a:noFill/>
          <a:ln cap="flat" cmpd="sng" w="29150">
            <a:solidFill>
              <a:srgbClr val="00B7E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4" name="Google Shape;64;p14"/>
          <p:cNvSpPr txBox="1"/>
          <p:nvPr/>
        </p:nvSpPr>
        <p:spPr>
          <a:xfrm>
            <a:off x="288000" y="4752000"/>
            <a:ext cx="2016000" cy="2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 strike="noStrike">
                <a:solidFill>
                  <a:srgbClr val="012B6C"/>
                </a:solidFill>
                <a:latin typeface="Arial"/>
                <a:ea typeface="Arial"/>
                <a:cs typeface="Arial"/>
                <a:sym typeface="Arial"/>
              </a:rPr>
              <a:t>EUMETSAT / OSI SAF</a:t>
            </a:r>
            <a:endParaRPr b="0" sz="14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hyperlink" Target="mailto:emilyjd@met.no" TargetMode="External"/><Relationship Id="rId5" Type="http://schemas.openxmlformats.org/officeDocument/2006/relationships/hyperlink" Target="https://osi-saf.eumetsat.int/products/sea-ice-products" TargetMode="External"/><Relationship Id="rId6" Type="http://schemas.openxmlformats.org/officeDocument/2006/relationships/image" Target="../media/image14.png"/><Relationship Id="rId7" Type="http://schemas.openxmlformats.org/officeDocument/2006/relationships/image" Target="../media/image13.png"/><Relationship Id="rId8" Type="http://schemas.openxmlformats.org/officeDocument/2006/relationships/image" Target="../media/image27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20.png"/><Relationship Id="rId7" Type="http://schemas.openxmlformats.org/officeDocument/2006/relationships/image" Target="../media/image11.png"/><Relationship Id="rId8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5.png"/><Relationship Id="rId8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26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21.png"/><Relationship Id="rId5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875" y="4516875"/>
            <a:ext cx="1157149" cy="52567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7"/>
          <p:cNvSpPr txBox="1"/>
          <p:nvPr/>
        </p:nvSpPr>
        <p:spPr>
          <a:xfrm>
            <a:off x="2030875" y="1346975"/>
            <a:ext cx="5200200" cy="20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>
                <a:solidFill>
                  <a:schemeClr val="dk1"/>
                </a:solidFill>
              </a:rPr>
              <a:t>A Climate Data Record of Global Sea-Ice Drift from the EUMETSAT OSI SAF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7"/>
          <p:cNvSpPr txBox="1"/>
          <p:nvPr/>
        </p:nvSpPr>
        <p:spPr>
          <a:xfrm>
            <a:off x="2222125" y="3535075"/>
            <a:ext cx="48177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000">
                <a:latin typeface="Times New Roman"/>
                <a:ea typeface="Times New Roman"/>
                <a:cs typeface="Times New Roman"/>
                <a:sym typeface="Times New Roman"/>
              </a:rPr>
              <a:t>Emily Down, Thomas Lavergne</a:t>
            </a:r>
            <a:endParaRPr i="1"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000">
                <a:latin typeface="Times New Roman"/>
                <a:ea typeface="Times New Roman"/>
                <a:cs typeface="Times New Roman"/>
                <a:sym typeface="Times New Roman"/>
              </a:rPr>
              <a:t>MET Norway</a:t>
            </a:r>
            <a:endParaRPr i="1"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0" name="Google Shape;12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175" y="1346975"/>
            <a:ext cx="666924" cy="93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6"/>
          <p:cNvSpPr txBox="1"/>
          <p:nvPr/>
        </p:nvSpPr>
        <p:spPr>
          <a:xfrm>
            <a:off x="1476000" y="205200"/>
            <a:ext cx="7128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 strike="noStrike">
              <a:solidFill>
                <a:srgbClr val="012B6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6"/>
          <p:cNvSpPr txBox="1"/>
          <p:nvPr/>
        </p:nvSpPr>
        <p:spPr>
          <a:xfrm>
            <a:off x="457200" y="-21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Future Work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875" y="4516875"/>
            <a:ext cx="1157149" cy="525674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6"/>
          <p:cNvSpPr txBox="1"/>
          <p:nvPr/>
        </p:nvSpPr>
        <p:spPr>
          <a:xfrm>
            <a:off x="1030825" y="1312525"/>
            <a:ext cx="73215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-GB" sz="1800"/>
              <a:t>Extension back to earlier passive microwave missions (1978)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-GB" sz="1800"/>
              <a:t>Extension to an ICDR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-GB" sz="1800"/>
              <a:t>Investigate if finer spatial resolution can be attained 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-GB" sz="1800"/>
              <a:t>Investigate the bias in the SH drift for the winter period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-GB" sz="1800"/>
              <a:t>Improve the tuning of the free drift model for summer ice drift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-GB" sz="1800"/>
              <a:t>Improve the uncertainty model</a:t>
            </a:r>
            <a:endParaRPr b="1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/>
          <p:nvPr/>
        </p:nvSpPr>
        <p:spPr>
          <a:xfrm>
            <a:off x="1476000" y="205200"/>
            <a:ext cx="7128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 strike="noStrike">
              <a:solidFill>
                <a:srgbClr val="012B6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7"/>
          <p:cNvSpPr txBox="1"/>
          <p:nvPr/>
        </p:nvSpPr>
        <p:spPr>
          <a:xfrm>
            <a:off x="457200" y="-21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875" y="4516875"/>
            <a:ext cx="1157149" cy="52567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7"/>
          <p:cNvSpPr txBox="1"/>
          <p:nvPr/>
        </p:nvSpPr>
        <p:spPr>
          <a:xfrm>
            <a:off x="4161900" y="985075"/>
            <a:ext cx="4982100" cy="26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2900">
                <a:latin typeface="Times New Roman"/>
                <a:ea typeface="Times New Roman"/>
                <a:cs typeface="Times New Roman"/>
                <a:sym typeface="Times New Roman"/>
              </a:rPr>
              <a:t>Thank you for your attention</a:t>
            </a:r>
            <a:endParaRPr b="1" i="1" sz="2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Questions/comments to </a:t>
            </a:r>
            <a:r>
              <a:rPr lang="en-GB" sz="1800" u="sng">
                <a:solidFill>
                  <a:schemeClr val="hlink"/>
                </a:solidFill>
                <a:hlinkClick r:id="rId4"/>
              </a:rPr>
              <a:t>emilyjd@met.no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Data at 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 u="sng">
                <a:solidFill>
                  <a:schemeClr val="hlink"/>
                </a:solidFill>
                <a:hlinkClick r:id="rId5"/>
              </a:rPr>
              <a:t>https://osi-saf.eumetsat.int/products/sea-ice-products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242" name="Google Shape;242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17275" y="3747050"/>
            <a:ext cx="1157151" cy="115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78600" y="3734038"/>
            <a:ext cx="1234437" cy="1234437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7"/>
          <p:cNvSpPr txBox="1"/>
          <p:nvPr/>
        </p:nvSpPr>
        <p:spPr>
          <a:xfrm>
            <a:off x="4609750" y="3331975"/>
            <a:ext cx="1520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>
                <a:latin typeface="Times New Roman"/>
                <a:ea typeface="Times New Roman"/>
                <a:cs typeface="Times New Roman"/>
                <a:sym typeface="Times New Roman"/>
              </a:rPr>
              <a:t>Paper preprint</a:t>
            </a:r>
            <a:endParaRPr i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37"/>
          <p:cNvSpPr txBox="1"/>
          <p:nvPr/>
        </p:nvSpPr>
        <p:spPr>
          <a:xfrm>
            <a:off x="6209700" y="3331975"/>
            <a:ext cx="1372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>
                <a:latin typeface="Times New Roman"/>
                <a:ea typeface="Times New Roman"/>
                <a:cs typeface="Times New Roman"/>
                <a:sym typeface="Times New Roman"/>
              </a:rPr>
              <a:t>EGU Abstract</a:t>
            </a:r>
            <a:endParaRPr i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6" name="Google Shape;246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1007700"/>
            <a:ext cx="3637018" cy="398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8"/>
          <p:cNvSpPr txBox="1"/>
          <p:nvPr/>
        </p:nvSpPr>
        <p:spPr>
          <a:xfrm>
            <a:off x="1476000" y="205200"/>
            <a:ext cx="7128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 strike="noStrike">
              <a:solidFill>
                <a:srgbClr val="012B6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8"/>
          <p:cNvSpPr txBox="1"/>
          <p:nvPr/>
        </p:nvSpPr>
        <p:spPr>
          <a:xfrm>
            <a:off x="457200" y="-21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OSI SAF Sea-Ice Drift CDR Summary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450" y="4553375"/>
            <a:ext cx="1157149" cy="5256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8"/>
          <p:cNvSpPr txBox="1"/>
          <p:nvPr/>
        </p:nvSpPr>
        <p:spPr>
          <a:xfrm>
            <a:off x="178000" y="939200"/>
            <a:ext cx="3889800" cy="27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en-GB" sz="1600">
                <a:solidFill>
                  <a:schemeClr val="dk1"/>
                </a:solidFill>
              </a:rPr>
              <a:t>Sea ice moves up to 10s of km per day, pushed by winds and currents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en-GB" sz="1600">
                <a:solidFill>
                  <a:schemeClr val="dk1"/>
                </a:solidFill>
              </a:rPr>
              <a:t>Transports ice to lower latitudes where it melts, redistributing fresh water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en-GB" sz="1600">
                <a:solidFill>
                  <a:schemeClr val="dk1"/>
                </a:solidFill>
              </a:rPr>
              <a:t>Motion of sea-ice can lead to aging and thickening of the ice pack in certain areas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b="1" lang="en-GB" sz="1600">
                <a:solidFill>
                  <a:schemeClr val="dk1"/>
                </a:solidFill>
              </a:rPr>
              <a:t>Climate change is resulting in faster sea-ice drift</a:t>
            </a:r>
            <a:endParaRPr sz="18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graphicFrame>
        <p:nvGraphicFramePr>
          <p:cNvPr id="129" name="Google Shape;129;p28"/>
          <p:cNvGraphicFramePr/>
          <p:nvPr/>
        </p:nvGraphicFramePr>
        <p:xfrm>
          <a:off x="4306288" y="9766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{4A3FE3A6-5FFE-4DD0-B945-E96BE74C86D7}</a:tableStyleId>
              </a:tblPr>
              <a:tblGrid>
                <a:gridCol w="1389625"/>
                <a:gridCol w="3240825"/>
              </a:tblGrid>
              <a:tr h="35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ID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/>
                        <a:t>OSI-455 (CDR)</a:t>
                      </a:r>
                      <a:endParaRPr b="1"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</a:tr>
              <a:tr h="35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Spatial coverage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/>
                        <a:t>Global</a:t>
                      </a:r>
                      <a:r>
                        <a:rPr lang="en-GB" sz="1100"/>
                        <a:t> (a NH and a SH product file)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293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Temporal coverage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/>
                        <a:t>Jan 1991 - Dec 2020</a:t>
                      </a:r>
                      <a:endParaRPr b="1" sz="11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490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Product resolution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/>
                        <a:t>EASE2 75 x 75 km</a:t>
                      </a:r>
                      <a:endParaRPr b="1"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(~120 km “true” resolution)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384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Drift period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>
                          <a:solidFill>
                            <a:srgbClr val="000000"/>
                          </a:solidFill>
                        </a:rPr>
                        <a:t>~ 24 h</a:t>
                      </a:r>
                      <a:r>
                        <a:rPr lang="en-GB" sz="1100">
                          <a:solidFill>
                            <a:srgbClr val="000000"/>
                          </a:solidFill>
                        </a:rPr>
                        <a:t> (actual drift period </a:t>
                      </a:r>
                      <a:r>
                        <a:rPr lang="en-GB" sz="1100"/>
                        <a:t>of each</a:t>
                      </a:r>
                      <a:r>
                        <a:rPr lang="en-GB" sz="1100">
                          <a:solidFill>
                            <a:srgbClr val="000000"/>
                          </a:solidFill>
                        </a:rPr>
                        <a:t> vector)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56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Product dependency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/>
                        <a:t>Year-round</a:t>
                      </a:r>
                      <a:r>
                        <a:rPr lang="en-GB" sz="1100"/>
                        <a:t>, but reduced accuracy during summer months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</a:tr>
              <a:tr h="56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Method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/>
                        <a:t>Continuous Maximum Cross Correlation </a:t>
                      </a:r>
                      <a:r>
                        <a:rPr lang="en-GB" sz="1100"/>
                        <a:t>(Lavergne et al., 2010) &amp; free-drift model</a:t>
                      </a:r>
                      <a:endParaRPr b="1"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56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Input data</a:t>
                      </a:r>
                      <a:endParaRPr sz="11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/>
                        <a:t>Daily average maps of :</a:t>
                      </a:r>
                      <a:endParaRPr sz="1100"/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●"/>
                      </a:pPr>
                      <a:r>
                        <a:rPr lang="en-GB" sz="1000"/>
                        <a:t>SSM/I (&gt;= F10) and SSMIS (CMSAF FCDR)</a:t>
                      </a:r>
                      <a:endParaRPr sz="1000"/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●"/>
                      </a:pPr>
                      <a:r>
                        <a:rPr lang="en-GB" sz="1000"/>
                        <a:t>AMSR-E (NSIDC)</a:t>
                      </a:r>
                      <a:endParaRPr sz="1000"/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●"/>
                      </a:pPr>
                      <a:r>
                        <a:rPr lang="en-GB" sz="1000"/>
                        <a:t>AMSR2 (JAXA)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ECMWF/C3S ERA5 10m winds </a:t>
                      </a:r>
                      <a:endParaRPr b="1" sz="1000"/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</a:tr>
            </a:tbl>
          </a:graphicData>
        </a:graphic>
      </p:graphicFrame>
      <p:sp>
        <p:nvSpPr>
          <p:cNvPr id="130" name="Google Shape;130;p28"/>
          <p:cNvSpPr txBox="1"/>
          <p:nvPr/>
        </p:nvSpPr>
        <p:spPr>
          <a:xfrm>
            <a:off x="0" y="3744400"/>
            <a:ext cx="4391400" cy="12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Sea ice drift is an </a:t>
            </a:r>
            <a:r>
              <a:rPr b="1" i="1" lang="en-GB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Essential Climate Variable (ECV) </a:t>
            </a:r>
            <a:r>
              <a:rPr i="1" lang="en-GB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 for the </a:t>
            </a:r>
            <a:r>
              <a:rPr b="1" i="1" lang="en-GB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Global Climate Observing System (GCOS)</a:t>
            </a:r>
            <a:endParaRPr b="1" i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9"/>
          <p:cNvSpPr txBox="1"/>
          <p:nvPr/>
        </p:nvSpPr>
        <p:spPr>
          <a:xfrm>
            <a:off x="1476000" y="205200"/>
            <a:ext cx="7128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 strike="noStrike">
              <a:solidFill>
                <a:srgbClr val="012B6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9"/>
          <p:cNvSpPr txBox="1"/>
          <p:nvPr/>
        </p:nvSpPr>
        <p:spPr>
          <a:xfrm>
            <a:off x="457200" y="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Example: NH 16-17 January 2010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800800"/>
            <a:ext cx="3101897" cy="398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5561" y="937000"/>
            <a:ext cx="2230124" cy="19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4562" y="937000"/>
            <a:ext cx="2230124" cy="19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9"/>
          <p:cNvPicPr preferRelativeResize="0"/>
          <p:nvPr/>
        </p:nvPicPr>
        <p:blipFill rotWithShape="1">
          <a:blip r:embed="rId6">
            <a:alphaModFix/>
          </a:blip>
          <a:srcRect b="-5152" l="0" r="-9194" t="0"/>
          <a:stretch/>
        </p:blipFill>
        <p:spPr>
          <a:xfrm>
            <a:off x="5894525" y="2965950"/>
            <a:ext cx="2440792" cy="210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35550" y="2965950"/>
            <a:ext cx="2230124" cy="1995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92850" y="4617825"/>
            <a:ext cx="1157149" cy="52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0"/>
          <p:cNvSpPr txBox="1"/>
          <p:nvPr/>
        </p:nvSpPr>
        <p:spPr>
          <a:xfrm>
            <a:off x="1476000" y="205200"/>
            <a:ext cx="7128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 strike="noStrike">
              <a:solidFill>
                <a:srgbClr val="012B6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30"/>
          <p:cNvSpPr txBox="1"/>
          <p:nvPr/>
        </p:nvSpPr>
        <p:spPr>
          <a:xfrm>
            <a:off x="457200" y="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Example: SH 13-14 August 2010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30"/>
          <p:cNvPicPr preferRelativeResize="0"/>
          <p:nvPr/>
        </p:nvPicPr>
        <p:blipFill rotWithShape="1">
          <a:blip r:embed="rId3">
            <a:alphaModFix/>
          </a:blip>
          <a:srcRect b="0" l="1858" r="1867" t="0"/>
          <a:stretch/>
        </p:blipFill>
        <p:spPr>
          <a:xfrm>
            <a:off x="385675" y="800800"/>
            <a:ext cx="3101897" cy="398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4649" y="857400"/>
            <a:ext cx="2136600" cy="212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8325" y="857400"/>
            <a:ext cx="2136600" cy="212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8325" y="2985450"/>
            <a:ext cx="2136600" cy="213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04638" y="2988663"/>
            <a:ext cx="2136600" cy="212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86850" y="4747225"/>
            <a:ext cx="1157149" cy="52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1"/>
          <p:cNvSpPr txBox="1"/>
          <p:nvPr/>
        </p:nvSpPr>
        <p:spPr>
          <a:xfrm>
            <a:off x="1476000" y="205200"/>
            <a:ext cx="7128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 strike="noStrike">
              <a:solidFill>
                <a:srgbClr val="012B6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1"/>
          <p:cNvSpPr txBox="1"/>
          <p:nvPr/>
        </p:nvSpPr>
        <p:spPr>
          <a:xfrm>
            <a:off x="457200" y="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Motion tracking methodology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875" y="4516875"/>
            <a:ext cx="1157149" cy="52567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1"/>
          <p:cNvSpPr txBox="1"/>
          <p:nvPr/>
        </p:nvSpPr>
        <p:spPr>
          <a:xfrm>
            <a:off x="5348375" y="970850"/>
            <a:ext cx="361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31"/>
          <p:cNvSpPr txBox="1"/>
          <p:nvPr/>
        </p:nvSpPr>
        <p:spPr>
          <a:xfrm>
            <a:off x="3922325" y="1755575"/>
            <a:ext cx="50388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Daily average maps of satellite signal: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SSM/I, SSMIS - near 90GHz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AMSR-E, AMSR2 - 37GHz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Laplacian filter applied to enhance the features in the images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-GB" sz="1600"/>
              <a:t>Continuous Maximum Cross-Correlation</a:t>
            </a:r>
            <a:r>
              <a:rPr lang="en-GB" sz="1600"/>
              <a:t> (Lavergne et al. 2010) to pattern match the ice features in a consecutive pair of images - fractional pixel solution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Correction of erroneous vectors using neighbouring vectors</a:t>
            </a:r>
            <a:endParaRPr sz="1600"/>
          </a:p>
        </p:txBody>
      </p:sp>
      <p:pic>
        <p:nvPicPr>
          <p:cNvPr id="164" name="Google Shape;164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700" y="1005200"/>
            <a:ext cx="3406099" cy="329137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1"/>
          <p:cNvSpPr txBox="1"/>
          <p:nvPr/>
        </p:nvSpPr>
        <p:spPr>
          <a:xfrm>
            <a:off x="457188" y="4256138"/>
            <a:ext cx="2923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latin typeface="Times New Roman"/>
                <a:ea typeface="Times New Roman"/>
                <a:cs typeface="Times New Roman"/>
                <a:sym typeface="Times New Roman"/>
              </a:rPr>
              <a:t>Image credit: Thomas Lavergne</a:t>
            </a:r>
            <a:endParaRPr i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" name="Google Shape;166;p31"/>
          <p:cNvSpPr txBox="1"/>
          <p:nvPr/>
        </p:nvSpPr>
        <p:spPr>
          <a:xfrm>
            <a:off x="3817200" y="1005200"/>
            <a:ext cx="5038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Passive microwave satellite data offers great coverage and consistency, and captures the movement of the sea ice</a:t>
            </a:r>
            <a:endParaRPr i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/>
          <p:nvPr/>
        </p:nvSpPr>
        <p:spPr>
          <a:xfrm>
            <a:off x="1476000" y="205200"/>
            <a:ext cx="7128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 strike="noStrike">
              <a:solidFill>
                <a:srgbClr val="012B6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2"/>
          <p:cNvSpPr txBox="1"/>
          <p:nvPr/>
        </p:nvSpPr>
        <p:spPr>
          <a:xfrm>
            <a:off x="457200" y="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Summer gap-filling: Ice drift from winds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875" y="4516875"/>
            <a:ext cx="1157149" cy="52567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2"/>
          <p:cNvSpPr txBox="1"/>
          <p:nvPr/>
        </p:nvSpPr>
        <p:spPr>
          <a:xfrm>
            <a:off x="181375" y="857400"/>
            <a:ext cx="38298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800">
                <a:latin typeface="Times New Roman"/>
                <a:ea typeface="Times New Roman"/>
                <a:cs typeface="Times New Roman"/>
                <a:sym typeface="Times New Roman"/>
              </a:rPr>
              <a:t>In the summer, the CMCC algorithm is less reliable due to meltwater and increased atmospheric water content</a:t>
            </a:r>
            <a:endParaRPr i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veat"/>
              <a:ea typeface="Caveat"/>
              <a:cs typeface="Caveat"/>
              <a:sym typeface="Cave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➔"/>
            </a:pPr>
            <a:r>
              <a:rPr lang="en-GB" sz="1600"/>
              <a:t>Hence, we gap-fill temporally with ice drift from a </a:t>
            </a:r>
            <a:r>
              <a:rPr b="1" lang="en-GB" sz="1600"/>
              <a:t>free drift model</a:t>
            </a:r>
            <a:endParaRPr b="1"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175" name="Google Shape;17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8125" y="2618775"/>
            <a:ext cx="6922377" cy="21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2"/>
          <p:cNvSpPr txBox="1"/>
          <p:nvPr/>
        </p:nvSpPr>
        <p:spPr>
          <a:xfrm>
            <a:off x="4116425" y="857400"/>
            <a:ext cx="48447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en-GB" sz="1600">
                <a:solidFill>
                  <a:schemeClr val="dk1"/>
                </a:solidFill>
              </a:rPr>
              <a:t>ERA5 wind reanalysis as input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en-GB" sz="1600">
                <a:solidFill>
                  <a:schemeClr val="dk1"/>
                </a:solidFill>
              </a:rPr>
              <a:t>AMSR-E and AMSR2 37GHz ice drift vectors used as training data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en-GB" sz="1600">
                <a:solidFill>
                  <a:schemeClr val="dk1"/>
                </a:solidFill>
              </a:rPr>
              <a:t>Inverse wind model computes per-month parameter fields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en-GB" sz="1600">
                <a:solidFill>
                  <a:schemeClr val="dk1"/>
                </a:solidFill>
              </a:rPr>
              <a:t>Parameter fields and ERA5 wind used to calculate summer drift in the forward model</a:t>
            </a:r>
            <a:endParaRPr sz="1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3"/>
          <p:cNvSpPr txBox="1"/>
          <p:nvPr/>
        </p:nvSpPr>
        <p:spPr>
          <a:xfrm>
            <a:off x="1476000" y="205200"/>
            <a:ext cx="7128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 strike="noStrike">
              <a:solidFill>
                <a:srgbClr val="012B6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3"/>
          <p:cNvSpPr txBox="1"/>
          <p:nvPr/>
        </p:nvSpPr>
        <p:spPr>
          <a:xfrm>
            <a:off x="457200" y="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Validation, Uncertainties and Merging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875" y="4516875"/>
            <a:ext cx="1157149" cy="52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12300" y="825050"/>
            <a:ext cx="1776826" cy="2110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23700" y="2866900"/>
            <a:ext cx="1776826" cy="211096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3"/>
          <p:cNvSpPr txBox="1"/>
          <p:nvPr/>
        </p:nvSpPr>
        <p:spPr>
          <a:xfrm>
            <a:off x="4943863" y="3368275"/>
            <a:ext cx="1038900" cy="1108200"/>
          </a:xfrm>
          <a:prstGeom prst="rect">
            <a:avLst/>
          </a:prstGeom>
          <a:noFill/>
          <a:ln>
            <a:noFill/>
          </a:ln>
        </p:spPr>
        <p:txBody>
          <a:bodyPr anchorCtr="1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latin typeface="Times New Roman"/>
                <a:ea typeface="Times New Roman"/>
                <a:cs typeface="Times New Roman"/>
                <a:sym typeface="Times New Roman"/>
              </a:rPr>
              <a:t>On-ice buoy coverage for 10-year period 2011-2020</a:t>
            </a:r>
            <a:endParaRPr i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7" name="Google Shape;187;p33"/>
          <p:cNvSpPr txBox="1"/>
          <p:nvPr/>
        </p:nvSpPr>
        <p:spPr>
          <a:xfrm>
            <a:off x="6126100" y="1456800"/>
            <a:ext cx="26445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en-GB" sz="1600">
                <a:solidFill>
                  <a:schemeClr val="dk1"/>
                </a:solidFill>
              </a:rPr>
              <a:t>Selection of which data contribute to the final product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en-GB" sz="1600">
                <a:solidFill>
                  <a:schemeClr val="dk1"/>
                </a:solidFill>
              </a:rPr>
              <a:t>Optimal merging based on uncertainties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en-GB" sz="1600">
                <a:solidFill>
                  <a:schemeClr val="dk1"/>
                </a:solidFill>
              </a:rPr>
              <a:t>Interpolation for spatial gap-filling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en-GB" sz="1600">
                <a:solidFill>
                  <a:schemeClr val="dk1"/>
                </a:solidFill>
              </a:rPr>
              <a:t>In transition seasons, satellite drift is blended with wind drift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88" name="Google Shape;188;p33"/>
          <p:cNvSpPr txBox="1"/>
          <p:nvPr/>
        </p:nvSpPr>
        <p:spPr>
          <a:xfrm>
            <a:off x="169375" y="1411125"/>
            <a:ext cx="28542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en-GB" sz="1600">
                <a:solidFill>
                  <a:schemeClr val="dk1"/>
                </a:solidFill>
              </a:rPr>
              <a:t>On-ice buoy coverage is limited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en-GB" sz="1600"/>
              <a:t>Sparse coverage in Southern Hemisphere</a:t>
            </a:r>
            <a:endParaRPr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➔"/>
            </a:pPr>
            <a:r>
              <a:rPr lang="en-GB" sz="1600"/>
              <a:t>Vectors collocated in time and position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➔"/>
            </a:pPr>
            <a:r>
              <a:rPr lang="en-GB" sz="1600"/>
              <a:t>dX, dY values are compared between buoy and product to retrieve RMSE errors and bias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89" name="Google Shape;189;p33"/>
          <p:cNvSpPr txBox="1"/>
          <p:nvPr/>
        </p:nvSpPr>
        <p:spPr>
          <a:xfrm>
            <a:off x="169375" y="944875"/>
            <a:ext cx="3420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Validation against on-ice drifters</a:t>
            </a:r>
            <a:endParaRPr b="1" i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3"/>
          <p:cNvSpPr txBox="1"/>
          <p:nvPr/>
        </p:nvSpPr>
        <p:spPr>
          <a:xfrm>
            <a:off x="6611150" y="944875"/>
            <a:ext cx="1157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Merging</a:t>
            </a:r>
            <a:endParaRPr b="1" i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 txBox="1"/>
          <p:nvPr/>
        </p:nvSpPr>
        <p:spPr>
          <a:xfrm>
            <a:off x="1476000" y="205200"/>
            <a:ext cx="7128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 strike="noStrike">
              <a:solidFill>
                <a:srgbClr val="012B6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4"/>
          <p:cNvSpPr txBox="1"/>
          <p:nvPr/>
        </p:nvSpPr>
        <p:spPr>
          <a:xfrm>
            <a:off x="457200" y="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Validation results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875" y="4516875"/>
            <a:ext cx="1157149" cy="52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 rotWithShape="1">
          <a:blip r:embed="rId4">
            <a:alphaModFix/>
          </a:blip>
          <a:srcRect b="0" l="268" r="268" t="0"/>
          <a:stretch/>
        </p:blipFill>
        <p:spPr>
          <a:xfrm>
            <a:off x="457200" y="857412"/>
            <a:ext cx="2044601" cy="201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4"/>
          <p:cNvPicPr preferRelativeResize="0"/>
          <p:nvPr/>
        </p:nvPicPr>
        <p:blipFill rotWithShape="1">
          <a:blip r:embed="rId5">
            <a:alphaModFix/>
          </a:blip>
          <a:srcRect b="0" l="268" r="268" t="0"/>
          <a:stretch/>
        </p:blipFill>
        <p:spPr>
          <a:xfrm>
            <a:off x="2501800" y="857415"/>
            <a:ext cx="2044601" cy="2019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4"/>
          <p:cNvPicPr preferRelativeResize="0"/>
          <p:nvPr/>
        </p:nvPicPr>
        <p:blipFill rotWithShape="1">
          <a:blip r:embed="rId6">
            <a:alphaModFix/>
          </a:blip>
          <a:srcRect b="0" l="268" r="268" t="0"/>
          <a:stretch/>
        </p:blipFill>
        <p:spPr>
          <a:xfrm>
            <a:off x="474571" y="2877350"/>
            <a:ext cx="2009853" cy="19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4"/>
          <p:cNvPicPr preferRelativeResize="0"/>
          <p:nvPr/>
        </p:nvPicPr>
        <p:blipFill rotWithShape="1">
          <a:blip r:embed="rId7">
            <a:alphaModFix/>
          </a:blip>
          <a:srcRect b="0" l="268" r="268" t="0"/>
          <a:stretch/>
        </p:blipFill>
        <p:spPr>
          <a:xfrm>
            <a:off x="2501800" y="2877375"/>
            <a:ext cx="2044601" cy="2019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4"/>
          <p:cNvSpPr txBox="1"/>
          <p:nvPr/>
        </p:nvSpPr>
        <p:spPr>
          <a:xfrm>
            <a:off x="4854025" y="857425"/>
            <a:ext cx="41070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800">
                <a:latin typeface="Times New Roman"/>
                <a:ea typeface="Times New Roman"/>
                <a:cs typeface="Times New Roman"/>
                <a:sym typeface="Times New Roman"/>
              </a:rPr>
              <a:t>Excellent </a:t>
            </a:r>
            <a:r>
              <a:rPr i="1" lang="en-GB" sz="1800">
                <a:latin typeface="Times New Roman"/>
                <a:ea typeface="Times New Roman"/>
                <a:cs typeface="Times New Roman"/>
                <a:sym typeface="Times New Roman"/>
              </a:rPr>
              <a:t>agreement between drift products and buoy trajectories</a:t>
            </a:r>
            <a:endParaRPr i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en-GB" sz="1600">
                <a:solidFill>
                  <a:schemeClr val="dk1"/>
                </a:solidFill>
              </a:rPr>
              <a:t>Multi-sensor RMSE exceeds target requirement of 5km for all seasons and both hemispheres (approaches optimal requirement of 2km in NH winter)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en-GB" sz="1600">
                <a:solidFill>
                  <a:schemeClr val="dk1"/>
                </a:solidFill>
              </a:rPr>
              <a:t>NH bias close to zero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en-GB" sz="1600">
                <a:solidFill>
                  <a:schemeClr val="dk1"/>
                </a:solidFill>
              </a:rPr>
              <a:t>SH has small bias where product has lower drift than buoys: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◆"/>
            </a:pPr>
            <a:r>
              <a:rPr lang="en-GB" sz="1600">
                <a:solidFill>
                  <a:schemeClr val="dk1"/>
                </a:solidFill>
              </a:rPr>
              <a:t>Far fewer buoys in SH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◆"/>
            </a:pPr>
            <a:r>
              <a:rPr lang="en-GB" sz="1600">
                <a:solidFill>
                  <a:schemeClr val="dk1"/>
                </a:solidFill>
              </a:rPr>
              <a:t>More dynamic ice conditions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cxnSp>
        <p:nvCxnSpPr>
          <p:cNvPr id="203" name="Google Shape;203;p34"/>
          <p:cNvCxnSpPr/>
          <p:nvPr/>
        </p:nvCxnSpPr>
        <p:spPr>
          <a:xfrm rot="10800000">
            <a:off x="4670850" y="4239400"/>
            <a:ext cx="6300" cy="6735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4" name="Google Shape;204;p34"/>
          <p:cNvCxnSpPr/>
          <p:nvPr/>
        </p:nvCxnSpPr>
        <p:spPr>
          <a:xfrm flipH="1" rot="10800000">
            <a:off x="4665900" y="4912900"/>
            <a:ext cx="748200" cy="7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5" name="Google Shape;205;p34"/>
          <p:cNvSpPr txBox="1"/>
          <p:nvPr/>
        </p:nvSpPr>
        <p:spPr>
          <a:xfrm>
            <a:off x="5414100" y="4716688"/>
            <a:ext cx="141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BUOY</a:t>
            </a:r>
            <a:endParaRPr sz="1200"/>
          </a:p>
        </p:txBody>
      </p:sp>
      <p:sp>
        <p:nvSpPr>
          <p:cNvPr id="206" name="Google Shape;206;p34"/>
          <p:cNvSpPr txBox="1"/>
          <p:nvPr/>
        </p:nvSpPr>
        <p:spPr>
          <a:xfrm rot="-5400000">
            <a:off x="4055250" y="3451450"/>
            <a:ext cx="120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PRODUCT</a:t>
            </a:r>
            <a:endParaRPr sz="1200"/>
          </a:p>
        </p:txBody>
      </p:sp>
      <p:sp>
        <p:nvSpPr>
          <p:cNvPr id="207" name="Google Shape;207;p34"/>
          <p:cNvSpPr txBox="1"/>
          <p:nvPr/>
        </p:nvSpPr>
        <p:spPr>
          <a:xfrm>
            <a:off x="1799600" y="2171550"/>
            <a:ext cx="57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NH</a:t>
            </a:r>
            <a:endParaRPr/>
          </a:p>
        </p:txBody>
      </p:sp>
      <p:sp>
        <p:nvSpPr>
          <p:cNvPr id="208" name="Google Shape;208;p34"/>
          <p:cNvSpPr txBox="1"/>
          <p:nvPr/>
        </p:nvSpPr>
        <p:spPr>
          <a:xfrm>
            <a:off x="3818900" y="2171550"/>
            <a:ext cx="57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</a:t>
            </a:r>
            <a:r>
              <a:rPr lang="en-GB"/>
              <a:t>H</a:t>
            </a:r>
            <a:endParaRPr/>
          </a:p>
        </p:txBody>
      </p:sp>
      <p:sp>
        <p:nvSpPr>
          <p:cNvPr id="209" name="Google Shape;209;p34"/>
          <p:cNvSpPr txBox="1"/>
          <p:nvPr/>
        </p:nvSpPr>
        <p:spPr>
          <a:xfrm>
            <a:off x="1768750" y="4095300"/>
            <a:ext cx="57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NH</a:t>
            </a:r>
            <a:endParaRPr/>
          </a:p>
        </p:txBody>
      </p:sp>
      <p:sp>
        <p:nvSpPr>
          <p:cNvPr id="210" name="Google Shape;210;p34"/>
          <p:cNvSpPr txBox="1"/>
          <p:nvPr/>
        </p:nvSpPr>
        <p:spPr>
          <a:xfrm>
            <a:off x="3818900" y="4095300"/>
            <a:ext cx="57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</a:t>
            </a:r>
            <a:r>
              <a:rPr lang="en-GB"/>
              <a:t>H</a:t>
            </a:r>
            <a:endParaRPr/>
          </a:p>
        </p:txBody>
      </p:sp>
      <p:sp>
        <p:nvSpPr>
          <p:cNvPr id="211" name="Google Shape;211;p34"/>
          <p:cNvSpPr txBox="1"/>
          <p:nvPr/>
        </p:nvSpPr>
        <p:spPr>
          <a:xfrm rot="-5400000">
            <a:off x="-487525" y="3644200"/>
            <a:ext cx="152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MULTI-SENSOR</a:t>
            </a:r>
            <a:endParaRPr/>
          </a:p>
        </p:txBody>
      </p:sp>
      <p:sp>
        <p:nvSpPr>
          <p:cNvPr id="212" name="Google Shape;212;p34"/>
          <p:cNvSpPr txBox="1"/>
          <p:nvPr/>
        </p:nvSpPr>
        <p:spPr>
          <a:xfrm rot="-5400000">
            <a:off x="-304075" y="1882988"/>
            <a:ext cx="115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SSMIS-F17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5"/>
          <p:cNvSpPr txBox="1"/>
          <p:nvPr/>
        </p:nvSpPr>
        <p:spPr>
          <a:xfrm>
            <a:off x="1476000" y="205200"/>
            <a:ext cx="7128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 strike="noStrike">
              <a:solidFill>
                <a:srgbClr val="012B6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5"/>
          <p:cNvSpPr txBox="1"/>
          <p:nvPr/>
        </p:nvSpPr>
        <p:spPr>
          <a:xfrm>
            <a:off x="457200" y="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Validation Timeseries (NH)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875" y="4516875"/>
            <a:ext cx="1157149" cy="52567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5"/>
          <p:cNvSpPr txBox="1"/>
          <p:nvPr/>
        </p:nvSpPr>
        <p:spPr>
          <a:xfrm>
            <a:off x="4371350" y="2388875"/>
            <a:ext cx="479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5"/>
          <p:cNvSpPr txBox="1"/>
          <p:nvPr/>
        </p:nvSpPr>
        <p:spPr>
          <a:xfrm>
            <a:off x="7057400" y="1040200"/>
            <a:ext cx="342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5"/>
          <p:cNvSpPr txBox="1"/>
          <p:nvPr/>
        </p:nvSpPr>
        <p:spPr>
          <a:xfrm>
            <a:off x="317450" y="3325150"/>
            <a:ext cx="4053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en-GB" sz="1600">
                <a:solidFill>
                  <a:schemeClr val="dk1"/>
                </a:solidFill>
              </a:rPr>
              <a:t>Winter b</a:t>
            </a:r>
            <a:r>
              <a:rPr lang="en-GB" sz="1600">
                <a:solidFill>
                  <a:schemeClr val="dk1"/>
                </a:solidFill>
              </a:rPr>
              <a:t>ias close to zero over the 30 years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223" name="Google Shape;223;p35"/>
          <p:cNvPicPr preferRelativeResize="0"/>
          <p:nvPr/>
        </p:nvPicPr>
        <p:blipFill rotWithShape="1">
          <a:blip r:embed="rId4">
            <a:alphaModFix/>
          </a:blip>
          <a:srcRect b="1849" l="0" r="0" t="1848"/>
          <a:stretch/>
        </p:blipFill>
        <p:spPr>
          <a:xfrm>
            <a:off x="403100" y="857400"/>
            <a:ext cx="3750898" cy="246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5"/>
          <p:cNvPicPr preferRelativeResize="0"/>
          <p:nvPr/>
        </p:nvPicPr>
        <p:blipFill rotWithShape="1">
          <a:blip r:embed="rId5">
            <a:alphaModFix/>
          </a:blip>
          <a:srcRect b="1849" l="0" r="0" t="1848"/>
          <a:stretch/>
        </p:blipFill>
        <p:spPr>
          <a:xfrm>
            <a:off x="4371350" y="857397"/>
            <a:ext cx="3750898" cy="246775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5"/>
          <p:cNvSpPr txBox="1"/>
          <p:nvPr/>
        </p:nvSpPr>
        <p:spPr>
          <a:xfrm>
            <a:off x="4371350" y="3325150"/>
            <a:ext cx="4483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en-GB" sz="1600">
                <a:solidFill>
                  <a:schemeClr val="dk1"/>
                </a:solidFill>
              </a:rPr>
              <a:t>Summer</a:t>
            </a:r>
            <a:r>
              <a:rPr lang="en-GB" sz="1600">
                <a:solidFill>
                  <a:schemeClr val="dk1"/>
                </a:solidFill>
              </a:rPr>
              <a:t> bias could be affected by using training data from only 2002-2020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➔"/>
            </a:pPr>
            <a:r>
              <a:rPr lang="en-GB" sz="1600">
                <a:solidFill>
                  <a:schemeClr val="dk1"/>
                </a:solidFill>
              </a:rPr>
              <a:t>Training data has larger RMSE but smaller bias than the wind drift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