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4"/>
  </p:sldMasterIdLst>
  <p:notesMasterIdLst>
    <p:notesMasterId r:id="rId6"/>
  </p:notesMasterIdLst>
  <p:sldIdLst>
    <p:sldId id="309" r:id="rId5"/>
  </p:sldIdLst>
  <p:sldSz cx="42803763" cy="30275213"/>
  <p:notesSz cx="6858000" cy="91440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Calibri Light" panose="020F0302020204030204" pitchFamily="34" charset="0"/>
      <p:regular r:id="rId11"/>
      <p:italic r:id="rId12"/>
    </p:embeddedFont>
    <p:embeddedFont>
      <p:font typeface="Cambria Math" panose="02040503050406030204" pitchFamily="18" charset="0"/>
      <p:regular r:id="rId1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13482" userDrawn="1">
          <p15:clr>
            <a:srgbClr val="A4A3A4"/>
          </p15:clr>
        </p15:guide>
        <p15:guide id="3" pos="2351" userDrawn="1">
          <p15:clr>
            <a:srgbClr val="A4A3A4"/>
          </p15:clr>
        </p15:guide>
        <p15:guide id="6" orient="horz" pos="1015" userDrawn="1">
          <p15:clr>
            <a:srgbClr val="A4A3A4"/>
          </p15:clr>
        </p15:guide>
        <p15:guide id="7" pos="4598" userDrawn="1">
          <p15:clr>
            <a:srgbClr val="A4A3A4"/>
          </p15:clr>
        </p15:guide>
        <p15:guide id="8" pos="9133" userDrawn="1">
          <p15:clr>
            <a:srgbClr val="5ACBF0"/>
          </p15:clr>
        </p15:guide>
        <p15:guide id="9" pos="6845" userDrawn="1">
          <p15:clr>
            <a:srgbClr val="A4A3A4"/>
          </p15:clr>
        </p15:guide>
        <p15:guide id="10" pos="11359" userDrawn="1">
          <p15:clr>
            <a:srgbClr val="A4A3A4"/>
          </p15:clr>
        </p15:guide>
        <p15:guide id="11" pos="15749" userDrawn="1">
          <p15:clr>
            <a:srgbClr val="A4A3A4"/>
          </p15:clr>
        </p15:guide>
        <p15:guide id="12" pos="18062" userDrawn="1">
          <p15:clr>
            <a:srgbClr val="A4A3A4"/>
          </p15:clr>
        </p15:guide>
        <p15:guide id="13" pos="20222" userDrawn="1">
          <p15:clr>
            <a:srgbClr val="A4A3A4"/>
          </p15:clr>
        </p15:guide>
        <p15:guide id="14" pos="22490" userDrawn="1">
          <p15:clr>
            <a:srgbClr val="A4A3A4"/>
          </p15:clr>
        </p15:guide>
        <p15:guide id="15" pos="24654" userDrawn="1">
          <p15:clr>
            <a:srgbClr val="A4A3A4"/>
          </p15:clr>
        </p15:guide>
        <p15:guide id="16" orient="horz" pos="1843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4F2"/>
    <a:srgbClr val="BBD700"/>
    <a:srgbClr val="BFC577"/>
    <a:srgbClr val="93A196"/>
    <a:srgbClr val="62B19E"/>
    <a:srgbClr val="F28000"/>
    <a:srgbClr val="FED311"/>
    <a:srgbClr val="E1F1F4"/>
    <a:srgbClr val="4E4C42"/>
    <a:srgbClr val="FBFB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0319" autoAdjust="0"/>
  </p:normalViewPr>
  <p:slideViewPr>
    <p:cSldViewPr snapToGrid="0" showGuides="1">
      <p:cViewPr varScale="1">
        <p:scale>
          <a:sx n="19" d="100"/>
          <a:sy n="19" d="100"/>
        </p:scale>
        <p:origin x="1152" y="163"/>
      </p:cViewPr>
      <p:guideLst>
        <p:guide pos="13482"/>
        <p:guide pos="2351"/>
        <p:guide orient="horz" pos="1015"/>
        <p:guide pos="4598"/>
        <p:guide pos="9133"/>
        <p:guide pos="6845"/>
        <p:guide pos="11359"/>
        <p:guide pos="15749"/>
        <p:guide pos="18062"/>
        <p:guide pos="20222"/>
        <p:guide pos="22490"/>
        <p:guide pos="24654"/>
        <p:guide orient="horz" pos="184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3" Type="http://schemas.openxmlformats.org/officeDocument/2006/relationships/customXml" Target="../customXml/item3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font" Target="fonts/font4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font3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1CB04D-1C75-43E0-9B64-B7DDAA42BB2C}" type="datetimeFigureOut">
              <a:rPr lang="en-US" smtClean="0"/>
              <a:t>5/16/2022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143000"/>
            <a:ext cx="43624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6C2670-3342-473C-969D-FDFF399F20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749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11969" rtl="0" eaLnBrk="1" latinLnBrk="0" hangingPunct="1">
      <a:defRPr sz="1066" kern="1200">
        <a:solidFill>
          <a:schemeClr val="tx1"/>
        </a:solidFill>
        <a:latin typeface="+mn-lt"/>
        <a:ea typeface="+mn-ea"/>
        <a:cs typeface="+mn-cs"/>
      </a:defRPr>
    </a:lvl1pPr>
    <a:lvl2pPr marL="405985" algn="l" defTabSz="811969" rtl="0" eaLnBrk="1" latinLnBrk="0" hangingPunct="1">
      <a:defRPr sz="1066" kern="1200">
        <a:solidFill>
          <a:schemeClr val="tx1"/>
        </a:solidFill>
        <a:latin typeface="+mn-lt"/>
        <a:ea typeface="+mn-ea"/>
        <a:cs typeface="+mn-cs"/>
      </a:defRPr>
    </a:lvl2pPr>
    <a:lvl3pPr marL="811969" algn="l" defTabSz="811969" rtl="0" eaLnBrk="1" latinLnBrk="0" hangingPunct="1">
      <a:defRPr sz="1066" kern="1200">
        <a:solidFill>
          <a:schemeClr val="tx1"/>
        </a:solidFill>
        <a:latin typeface="+mn-lt"/>
        <a:ea typeface="+mn-ea"/>
        <a:cs typeface="+mn-cs"/>
      </a:defRPr>
    </a:lvl3pPr>
    <a:lvl4pPr marL="1217952" algn="l" defTabSz="811969" rtl="0" eaLnBrk="1" latinLnBrk="0" hangingPunct="1">
      <a:defRPr sz="1066" kern="1200">
        <a:solidFill>
          <a:schemeClr val="tx1"/>
        </a:solidFill>
        <a:latin typeface="+mn-lt"/>
        <a:ea typeface="+mn-ea"/>
        <a:cs typeface="+mn-cs"/>
      </a:defRPr>
    </a:lvl4pPr>
    <a:lvl5pPr marL="1623936" algn="l" defTabSz="811969" rtl="0" eaLnBrk="1" latinLnBrk="0" hangingPunct="1">
      <a:defRPr sz="1066" kern="1200">
        <a:solidFill>
          <a:schemeClr val="tx1"/>
        </a:solidFill>
        <a:latin typeface="+mn-lt"/>
        <a:ea typeface="+mn-ea"/>
        <a:cs typeface="+mn-cs"/>
      </a:defRPr>
    </a:lvl5pPr>
    <a:lvl6pPr marL="2029921" algn="l" defTabSz="811969" rtl="0" eaLnBrk="1" latinLnBrk="0" hangingPunct="1">
      <a:defRPr sz="1066" kern="1200">
        <a:solidFill>
          <a:schemeClr val="tx1"/>
        </a:solidFill>
        <a:latin typeface="+mn-lt"/>
        <a:ea typeface="+mn-ea"/>
        <a:cs typeface="+mn-cs"/>
      </a:defRPr>
    </a:lvl6pPr>
    <a:lvl7pPr marL="2435906" algn="l" defTabSz="811969" rtl="0" eaLnBrk="1" latinLnBrk="0" hangingPunct="1">
      <a:defRPr sz="1066" kern="1200">
        <a:solidFill>
          <a:schemeClr val="tx1"/>
        </a:solidFill>
        <a:latin typeface="+mn-lt"/>
        <a:ea typeface="+mn-ea"/>
        <a:cs typeface="+mn-cs"/>
      </a:defRPr>
    </a:lvl7pPr>
    <a:lvl8pPr marL="2841889" algn="l" defTabSz="811969" rtl="0" eaLnBrk="1" latinLnBrk="0" hangingPunct="1">
      <a:defRPr sz="1066" kern="1200">
        <a:solidFill>
          <a:schemeClr val="tx1"/>
        </a:solidFill>
        <a:latin typeface="+mn-lt"/>
        <a:ea typeface="+mn-ea"/>
        <a:cs typeface="+mn-cs"/>
      </a:defRPr>
    </a:lvl8pPr>
    <a:lvl9pPr marL="3247873" algn="l" defTabSz="811969" rtl="0" eaLnBrk="1" latinLnBrk="0" hangingPunct="1">
      <a:defRPr sz="106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10282" y="4954765"/>
            <a:ext cx="36383199" cy="10540259"/>
          </a:xfrm>
        </p:spPr>
        <p:txBody>
          <a:bodyPr anchor="b"/>
          <a:lstStyle>
            <a:lvl1pPr algn="ctr">
              <a:defRPr sz="2648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50471" y="15901497"/>
            <a:ext cx="32102822" cy="7309499"/>
          </a:xfrm>
        </p:spPr>
        <p:txBody>
          <a:bodyPr/>
          <a:lstStyle>
            <a:lvl1pPr marL="0" indent="0" algn="ctr">
              <a:buNone/>
              <a:defRPr sz="10595"/>
            </a:lvl1pPr>
            <a:lvl2pPr marL="2018355" indent="0" algn="ctr">
              <a:buNone/>
              <a:defRPr sz="8829"/>
            </a:lvl2pPr>
            <a:lvl3pPr marL="4036710" indent="0" algn="ctr">
              <a:buNone/>
              <a:defRPr sz="7946"/>
            </a:lvl3pPr>
            <a:lvl4pPr marL="6055065" indent="0" algn="ctr">
              <a:buNone/>
              <a:defRPr sz="7063"/>
            </a:lvl4pPr>
            <a:lvl5pPr marL="8073420" indent="0" algn="ctr">
              <a:buNone/>
              <a:defRPr sz="7063"/>
            </a:lvl5pPr>
            <a:lvl6pPr marL="10091776" indent="0" algn="ctr">
              <a:buNone/>
              <a:defRPr sz="7063"/>
            </a:lvl6pPr>
            <a:lvl7pPr marL="12110131" indent="0" algn="ctr">
              <a:buNone/>
              <a:defRPr sz="7063"/>
            </a:lvl7pPr>
            <a:lvl8pPr marL="14128486" indent="0" algn="ctr">
              <a:buNone/>
              <a:defRPr sz="7063"/>
            </a:lvl8pPr>
            <a:lvl9pPr marL="16146841" indent="0" algn="ctr">
              <a:buNone/>
              <a:defRPr sz="706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5/16/2022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AEFC313-B533-464A-8151-11B4C785A8B6}"/>
              </a:ext>
            </a:extLst>
          </p:cNvPr>
          <p:cNvSpPr>
            <a:spLocks noChangeAspect="1"/>
          </p:cNvSpPr>
          <p:nvPr userDrawn="1"/>
        </p:nvSpPr>
        <p:spPr>
          <a:xfrm>
            <a:off x="-3731" y="0"/>
            <a:ext cx="28547046" cy="30279171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598283C-EE17-4A23-BB7C-959D03581B63}"/>
              </a:ext>
            </a:extLst>
          </p:cNvPr>
          <p:cNvSpPr>
            <a:spLocks noChangeAspect="1"/>
          </p:cNvSpPr>
          <p:nvPr userDrawn="1"/>
        </p:nvSpPr>
        <p:spPr>
          <a:xfrm>
            <a:off x="-3731" y="-1"/>
            <a:ext cx="28543314" cy="30275213"/>
          </a:xfrm>
          <a:prstGeom prst="rect">
            <a:avLst/>
          </a:prstGeom>
          <a:solidFill>
            <a:schemeClr val="tx1">
              <a:lumMod val="85000"/>
              <a:lumOff val="1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5EBBEB8-3DCD-474C-8135-6016F664ACC9}"/>
              </a:ext>
            </a:extLst>
          </p:cNvPr>
          <p:cNvSpPr/>
          <p:nvPr userDrawn="1"/>
        </p:nvSpPr>
        <p:spPr>
          <a:xfrm>
            <a:off x="28547763" y="0"/>
            <a:ext cx="14256000" cy="302752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5028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5/16/2022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796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0631445" y="1611875"/>
            <a:ext cx="9229561" cy="256568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42761" y="1611875"/>
            <a:ext cx="27153637" cy="256568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5/16/2022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115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5/16/2022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869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0467" y="7547788"/>
            <a:ext cx="36918246" cy="12593645"/>
          </a:xfrm>
        </p:spPr>
        <p:txBody>
          <a:bodyPr anchor="b"/>
          <a:lstStyle>
            <a:lvl1pPr>
              <a:defRPr sz="2648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20467" y="20260574"/>
            <a:ext cx="36918246" cy="6622701"/>
          </a:xfrm>
        </p:spPr>
        <p:txBody>
          <a:bodyPr/>
          <a:lstStyle>
            <a:lvl1pPr marL="0" indent="0">
              <a:buNone/>
              <a:defRPr sz="10595">
                <a:solidFill>
                  <a:schemeClr val="tx1"/>
                </a:solidFill>
              </a:defRPr>
            </a:lvl1pPr>
            <a:lvl2pPr marL="2018355" indent="0">
              <a:buNone/>
              <a:defRPr sz="8829">
                <a:solidFill>
                  <a:schemeClr val="tx1">
                    <a:tint val="75000"/>
                  </a:schemeClr>
                </a:solidFill>
              </a:defRPr>
            </a:lvl2pPr>
            <a:lvl3pPr marL="4036710" indent="0">
              <a:buNone/>
              <a:defRPr sz="7946">
                <a:solidFill>
                  <a:schemeClr val="tx1">
                    <a:tint val="75000"/>
                  </a:schemeClr>
                </a:solidFill>
              </a:defRPr>
            </a:lvl3pPr>
            <a:lvl4pPr marL="6055065" indent="0">
              <a:buNone/>
              <a:defRPr sz="7063">
                <a:solidFill>
                  <a:schemeClr val="tx1">
                    <a:tint val="75000"/>
                  </a:schemeClr>
                </a:solidFill>
              </a:defRPr>
            </a:lvl4pPr>
            <a:lvl5pPr marL="8073420" indent="0">
              <a:buNone/>
              <a:defRPr sz="7063">
                <a:solidFill>
                  <a:schemeClr val="tx1">
                    <a:tint val="75000"/>
                  </a:schemeClr>
                </a:solidFill>
              </a:defRPr>
            </a:lvl5pPr>
            <a:lvl6pPr marL="10091776" indent="0">
              <a:buNone/>
              <a:defRPr sz="7063">
                <a:solidFill>
                  <a:schemeClr val="tx1">
                    <a:tint val="75000"/>
                  </a:schemeClr>
                </a:solidFill>
              </a:defRPr>
            </a:lvl6pPr>
            <a:lvl7pPr marL="12110131" indent="0">
              <a:buNone/>
              <a:defRPr sz="7063">
                <a:solidFill>
                  <a:schemeClr val="tx1">
                    <a:tint val="75000"/>
                  </a:schemeClr>
                </a:solidFill>
              </a:defRPr>
            </a:lvl7pPr>
            <a:lvl8pPr marL="14128486" indent="0">
              <a:buNone/>
              <a:defRPr sz="7063">
                <a:solidFill>
                  <a:schemeClr val="tx1">
                    <a:tint val="75000"/>
                  </a:schemeClr>
                </a:solidFill>
              </a:defRPr>
            </a:lvl8pPr>
            <a:lvl9pPr marL="16146841" indent="0">
              <a:buNone/>
              <a:defRPr sz="706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5/16/2022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745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42759" y="8059374"/>
            <a:ext cx="18191599" cy="192093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669405" y="8059374"/>
            <a:ext cx="18191599" cy="192093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5/16/2022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650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1611882"/>
            <a:ext cx="36918246" cy="585180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8339" y="7421634"/>
            <a:ext cx="18107995" cy="3637228"/>
          </a:xfrm>
        </p:spPr>
        <p:txBody>
          <a:bodyPr anchor="b"/>
          <a:lstStyle>
            <a:lvl1pPr marL="0" indent="0">
              <a:buNone/>
              <a:defRPr sz="10595" b="1"/>
            </a:lvl1pPr>
            <a:lvl2pPr marL="2018355" indent="0">
              <a:buNone/>
              <a:defRPr sz="8829" b="1"/>
            </a:lvl2pPr>
            <a:lvl3pPr marL="4036710" indent="0">
              <a:buNone/>
              <a:defRPr sz="7946" b="1"/>
            </a:lvl3pPr>
            <a:lvl4pPr marL="6055065" indent="0">
              <a:buNone/>
              <a:defRPr sz="7063" b="1"/>
            </a:lvl4pPr>
            <a:lvl5pPr marL="8073420" indent="0">
              <a:buNone/>
              <a:defRPr sz="7063" b="1"/>
            </a:lvl5pPr>
            <a:lvl6pPr marL="10091776" indent="0">
              <a:buNone/>
              <a:defRPr sz="7063" b="1"/>
            </a:lvl6pPr>
            <a:lvl7pPr marL="12110131" indent="0">
              <a:buNone/>
              <a:defRPr sz="7063" b="1"/>
            </a:lvl7pPr>
            <a:lvl8pPr marL="14128486" indent="0">
              <a:buNone/>
              <a:defRPr sz="7063" b="1"/>
            </a:lvl8pPr>
            <a:lvl9pPr marL="16146841" indent="0">
              <a:buNone/>
              <a:defRPr sz="706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48339" y="11058863"/>
            <a:ext cx="18107995" cy="162659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1669408" y="7421634"/>
            <a:ext cx="18197174" cy="3637228"/>
          </a:xfrm>
        </p:spPr>
        <p:txBody>
          <a:bodyPr anchor="b"/>
          <a:lstStyle>
            <a:lvl1pPr marL="0" indent="0">
              <a:buNone/>
              <a:defRPr sz="10595" b="1"/>
            </a:lvl1pPr>
            <a:lvl2pPr marL="2018355" indent="0">
              <a:buNone/>
              <a:defRPr sz="8829" b="1"/>
            </a:lvl2pPr>
            <a:lvl3pPr marL="4036710" indent="0">
              <a:buNone/>
              <a:defRPr sz="7946" b="1"/>
            </a:lvl3pPr>
            <a:lvl4pPr marL="6055065" indent="0">
              <a:buNone/>
              <a:defRPr sz="7063" b="1"/>
            </a:lvl4pPr>
            <a:lvl5pPr marL="8073420" indent="0">
              <a:buNone/>
              <a:defRPr sz="7063" b="1"/>
            </a:lvl5pPr>
            <a:lvl6pPr marL="10091776" indent="0">
              <a:buNone/>
              <a:defRPr sz="7063" b="1"/>
            </a:lvl6pPr>
            <a:lvl7pPr marL="12110131" indent="0">
              <a:buNone/>
              <a:defRPr sz="7063" b="1"/>
            </a:lvl7pPr>
            <a:lvl8pPr marL="14128486" indent="0">
              <a:buNone/>
              <a:defRPr sz="7063" b="1"/>
            </a:lvl8pPr>
            <a:lvl9pPr marL="16146841" indent="0">
              <a:buNone/>
              <a:defRPr sz="706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1669408" y="11058863"/>
            <a:ext cx="18197174" cy="162659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5/16/2022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915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5/16/2022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227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5/16/2022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133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2018348"/>
            <a:ext cx="13805328" cy="7064216"/>
          </a:xfrm>
        </p:spPr>
        <p:txBody>
          <a:bodyPr anchor="b"/>
          <a:lstStyle>
            <a:lvl1pPr>
              <a:defRPr sz="141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97174" y="4359077"/>
            <a:ext cx="21669405" cy="21515024"/>
          </a:xfrm>
        </p:spPr>
        <p:txBody>
          <a:bodyPr/>
          <a:lstStyle>
            <a:lvl1pPr>
              <a:defRPr sz="14127"/>
            </a:lvl1pPr>
            <a:lvl2pPr>
              <a:defRPr sz="12361"/>
            </a:lvl2pPr>
            <a:lvl3pPr>
              <a:defRPr sz="10595"/>
            </a:lvl3pPr>
            <a:lvl4pPr>
              <a:defRPr sz="8829"/>
            </a:lvl4pPr>
            <a:lvl5pPr>
              <a:defRPr sz="8829"/>
            </a:lvl5pPr>
            <a:lvl6pPr>
              <a:defRPr sz="8829"/>
            </a:lvl6pPr>
            <a:lvl7pPr>
              <a:defRPr sz="8829"/>
            </a:lvl7pPr>
            <a:lvl8pPr>
              <a:defRPr sz="8829"/>
            </a:lvl8pPr>
            <a:lvl9pPr>
              <a:defRPr sz="882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34" y="9082564"/>
            <a:ext cx="13805328" cy="16826573"/>
          </a:xfrm>
        </p:spPr>
        <p:txBody>
          <a:bodyPr/>
          <a:lstStyle>
            <a:lvl1pPr marL="0" indent="0">
              <a:buNone/>
              <a:defRPr sz="7063"/>
            </a:lvl1pPr>
            <a:lvl2pPr marL="2018355" indent="0">
              <a:buNone/>
              <a:defRPr sz="6180"/>
            </a:lvl2pPr>
            <a:lvl3pPr marL="4036710" indent="0">
              <a:buNone/>
              <a:defRPr sz="5298"/>
            </a:lvl3pPr>
            <a:lvl4pPr marL="6055065" indent="0">
              <a:buNone/>
              <a:defRPr sz="4415"/>
            </a:lvl4pPr>
            <a:lvl5pPr marL="8073420" indent="0">
              <a:buNone/>
              <a:defRPr sz="4415"/>
            </a:lvl5pPr>
            <a:lvl6pPr marL="10091776" indent="0">
              <a:buNone/>
              <a:defRPr sz="4415"/>
            </a:lvl6pPr>
            <a:lvl7pPr marL="12110131" indent="0">
              <a:buNone/>
              <a:defRPr sz="4415"/>
            </a:lvl7pPr>
            <a:lvl8pPr marL="14128486" indent="0">
              <a:buNone/>
              <a:defRPr sz="4415"/>
            </a:lvl8pPr>
            <a:lvl9pPr marL="16146841" indent="0">
              <a:buNone/>
              <a:defRPr sz="441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5/16/2022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255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2018348"/>
            <a:ext cx="13805328" cy="7064216"/>
          </a:xfrm>
        </p:spPr>
        <p:txBody>
          <a:bodyPr anchor="b"/>
          <a:lstStyle>
            <a:lvl1pPr>
              <a:defRPr sz="141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197174" y="4359077"/>
            <a:ext cx="21669405" cy="21515024"/>
          </a:xfrm>
        </p:spPr>
        <p:txBody>
          <a:bodyPr anchor="t"/>
          <a:lstStyle>
            <a:lvl1pPr marL="0" indent="0">
              <a:buNone/>
              <a:defRPr sz="14127"/>
            </a:lvl1pPr>
            <a:lvl2pPr marL="2018355" indent="0">
              <a:buNone/>
              <a:defRPr sz="12361"/>
            </a:lvl2pPr>
            <a:lvl3pPr marL="4036710" indent="0">
              <a:buNone/>
              <a:defRPr sz="10595"/>
            </a:lvl3pPr>
            <a:lvl4pPr marL="6055065" indent="0">
              <a:buNone/>
              <a:defRPr sz="8829"/>
            </a:lvl4pPr>
            <a:lvl5pPr marL="8073420" indent="0">
              <a:buNone/>
              <a:defRPr sz="8829"/>
            </a:lvl5pPr>
            <a:lvl6pPr marL="10091776" indent="0">
              <a:buNone/>
              <a:defRPr sz="8829"/>
            </a:lvl6pPr>
            <a:lvl7pPr marL="12110131" indent="0">
              <a:buNone/>
              <a:defRPr sz="8829"/>
            </a:lvl7pPr>
            <a:lvl8pPr marL="14128486" indent="0">
              <a:buNone/>
              <a:defRPr sz="8829"/>
            </a:lvl8pPr>
            <a:lvl9pPr marL="16146841" indent="0">
              <a:buNone/>
              <a:defRPr sz="882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34" y="9082564"/>
            <a:ext cx="13805328" cy="16826573"/>
          </a:xfrm>
        </p:spPr>
        <p:txBody>
          <a:bodyPr/>
          <a:lstStyle>
            <a:lvl1pPr marL="0" indent="0">
              <a:buNone/>
              <a:defRPr sz="7063"/>
            </a:lvl1pPr>
            <a:lvl2pPr marL="2018355" indent="0">
              <a:buNone/>
              <a:defRPr sz="6180"/>
            </a:lvl2pPr>
            <a:lvl3pPr marL="4036710" indent="0">
              <a:buNone/>
              <a:defRPr sz="5298"/>
            </a:lvl3pPr>
            <a:lvl4pPr marL="6055065" indent="0">
              <a:buNone/>
              <a:defRPr sz="4415"/>
            </a:lvl4pPr>
            <a:lvl5pPr marL="8073420" indent="0">
              <a:buNone/>
              <a:defRPr sz="4415"/>
            </a:lvl5pPr>
            <a:lvl6pPr marL="10091776" indent="0">
              <a:buNone/>
              <a:defRPr sz="4415"/>
            </a:lvl6pPr>
            <a:lvl7pPr marL="12110131" indent="0">
              <a:buNone/>
              <a:defRPr sz="4415"/>
            </a:lvl7pPr>
            <a:lvl8pPr marL="14128486" indent="0">
              <a:buNone/>
              <a:defRPr sz="4415"/>
            </a:lvl8pPr>
            <a:lvl9pPr marL="16146841" indent="0">
              <a:buNone/>
              <a:defRPr sz="441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5/16/2022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027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42759" y="1611882"/>
            <a:ext cx="36918246" cy="5851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2759" y="8059374"/>
            <a:ext cx="36918246" cy="19209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42759" y="28060644"/>
            <a:ext cx="9630847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2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135061-2F74-46D4-9F8F-C77EF304855D}" type="datetimeFigureOut">
              <a:rPr lang="en-US" smtClean="0"/>
              <a:t>5/16/2022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178747" y="28060644"/>
            <a:ext cx="14446270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2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230157" y="28060644"/>
            <a:ext cx="9630847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2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759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036710" rtl="0" eaLnBrk="1" latinLnBrk="0" hangingPunct="1">
        <a:lnSpc>
          <a:spcPct val="90000"/>
        </a:lnSpc>
        <a:spcBef>
          <a:spcPct val="0"/>
        </a:spcBef>
        <a:buNone/>
        <a:defRPr sz="1942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09178" indent="-1009178" algn="l" defTabSz="4036710" rtl="0" eaLnBrk="1" latinLnBrk="0" hangingPunct="1">
        <a:lnSpc>
          <a:spcPct val="90000"/>
        </a:lnSpc>
        <a:spcBef>
          <a:spcPts val="4415"/>
        </a:spcBef>
        <a:buFont typeface="Arial" panose="020B0604020202020204" pitchFamily="34" charset="0"/>
        <a:buChar char="•"/>
        <a:defRPr sz="12361" kern="1200">
          <a:solidFill>
            <a:schemeClr val="tx1"/>
          </a:solidFill>
          <a:latin typeface="+mn-lt"/>
          <a:ea typeface="+mn-ea"/>
          <a:cs typeface="+mn-cs"/>
        </a:defRPr>
      </a:lvl1pPr>
      <a:lvl2pPr marL="302753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10595" kern="1200">
          <a:solidFill>
            <a:schemeClr val="tx1"/>
          </a:solidFill>
          <a:latin typeface="+mn-lt"/>
          <a:ea typeface="+mn-ea"/>
          <a:cs typeface="+mn-cs"/>
        </a:defRPr>
      </a:lvl2pPr>
      <a:lvl3pPr marL="504588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8829" kern="1200">
          <a:solidFill>
            <a:schemeClr val="tx1"/>
          </a:solidFill>
          <a:latin typeface="+mn-lt"/>
          <a:ea typeface="+mn-ea"/>
          <a:cs typeface="+mn-cs"/>
        </a:defRPr>
      </a:lvl3pPr>
      <a:lvl4pPr marL="706424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4pPr>
      <a:lvl5pPr marL="908259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5pPr>
      <a:lvl6pPr marL="1110095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6pPr>
      <a:lvl7pPr marL="1311930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7pPr>
      <a:lvl8pPr marL="1513766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8pPr>
      <a:lvl9pPr marL="17156019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1pPr>
      <a:lvl2pPr marL="2018355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403671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3pPr>
      <a:lvl4pPr marL="6055065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4pPr>
      <a:lvl5pPr marL="807342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5pPr>
      <a:lvl6pPr marL="10091776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6pPr>
      <a:lvl7pPr marL="12110131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7pPr>
      <a:lvl8pPr marL="14128486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8pPr>
      <a:lvl9pPr marL="16146841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sv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svg"/><Relationship Id="rId10" Type="http://schemas.openxmlformats.org/officeDocument/2006/relationships/image" Target="../media/image9.jpeg"/><Relationship Id="rId4" Type="http://schemas.openxmlformats.org/officeDocument/2006/relationships/image" Target="../media/image4.pn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0D84E33-8779-4320-9CF9-A34FC28EBE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8887" y="43645"/>
            <a:ext cx="27228829" cy="4868930"/>
          </a:xfrm>
        </p:spPr>
        <p:txBody>
          <a:bodyPr anchor="t">
            <a:noAutofit/>
          </a:bodyPr>
          <a:lstStyle/>
          <a:p>
            <a:pPr>
              <a:lnSpc>
                <a:spcPct val="150000"/>
              </a:lnSpc>
            </a:pPr>
            <a:r>
              <a:rPr lang="en-US" sz="11000" dirty="0">
                <a:solidFill>
                  <a:schemeClr val="bg1"/>
                </a:solidFill>
                <a:latin typeface="+mn-lt"/>
                <a:ea typeface="Segoe UI Black" panose="020B0A02040204020203" pitchFamily="34" charset="0"/>
                <a:cs typeface="Segoe UI" panose="020B0502040204020203" pitchFamily="34" charset="0"/>
              </a:rPr>
              <a:t>How do you tell if your soil </a:t>
            </a:r>
            <a:r>
              <a:rPr lang="en-US" sz="11000" b="1" dirty="0">
                <a:solidFill>
                  <a:schemeClr val="bg1"/>
                </a:solidFill>
                <a:latin typeface="+mn-lt"/>
                <a:ea typeface="Segoe UI Black" panose="020B0A02040204020203" pitchFamily="34" charset="0"/>
                <a:cs typeface="Segoe UI" panose="020B0502040204020203" pitchFamily="34" charset="0"/>
              </a:rPr>
              <a:t>has enough</a:t>
            </a:r>
            <a:r>
              <a:rPr lang="en-US" sz="11000" dirty="0">
                <a:solidFill>
                  <a:schemeClr val="bg1"/>
                </a:solidFill>
                <a:latin typeface="+mn-lt"/>
                <a:ea typeface="Segoe UI Black" panose="020B0A02040204020203" pitchFamily="34" charset="0"/>
                <a:cs typeface="Segoe UI" panose="020B0502040204020203" pitchFamily="34" charset="0"/>
              </a:rPr>
              <a:t> soil organic carbon (SOC)?</a:t>
            </a:r>
            <a:endParaRPr lang="en-US" sz="11000" dirty="0">
              <a:solidFill>
                <a:schemeClr val="bg1"/>
              </a:solidFill>
              <a:latin typeface="+mn-lt"/>
              <a:ea typeface="Roboto" panose="02000000000000000000" pitchFamily="2" charset="0"/>
              <a:cs typeface="Segoe UI" panose="020B0502040204020203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6FC012C-3649-46B2-A6B5-C06454AC75C7}"/>
              </a:ext>
            </a:extLst>
          </p:cNvPr>
          <p:cNvSpPr/>
          <p:nvPr/>
        </p:nvSpPr>
        <p:spPr>
          <a:xfrm>
            <a:off x="29272215" y="4614276"/>
            <a:ext cx="12666538" cy="13776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+mj-lt"/>
                <a:cs typeface="Segoe UI" panose="020B0502040204020203" pitchFamily="34" charset="0"/>
              </a:rPr>
              <a:t>AUTHORS:</a:t>
            </a:r>
            <a:r>
              <a:rPr lang="en-US" sz="3600" b="1" dirty="0">
                <a:cs typeface="Segoe UI" panose="020B0502040204020203" pitchFamily="34" charset="0"/>
              </a:rPr>
              <a:t> Jonah Prout, Keith Shepherd, Kirsty Hassall, Guy Kirk, Steve McGrath, Stephan Haefele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845CCA-0864-4B76-BD3D-E446D4E0DAF1}"/>
              </a:ext>
            </a:extLst>
          </p:cNvPr>
          <p:cNvSpPr txBox="1"/>
          <p:nvPr/>
        </p:nvSpPr>
        <p:spPr>
          <a:xfrm>
            <a:off x="29272215" y="3682575"/>
            <a:ext cx="11109101" cy="812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681" b="1" i="1" dirty="0">
                <a:cs typeface="Segoe UI" panose="020B0502040204020203" pitchFamily="34" charset="0"/>
              </a:rPr>
              <a:t>An index for assessing soil carbon status</a:t>
            </a:r>
            <a:endParaRPr lang="en-US" sz="4681" i="1" dirty="0">
              <a:cs typeface="Segoe UI" panose="020B0502040204020203" pitchFamily="34" charset="0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3676CA0D-E091-4EC2-B633-1E8FC0133A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156646" y="598264"/>
            <a:ext cx="8020050" cy="287655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D43035A1-DDB3-4AC9-A753-1CF1066127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639986" y="27661425"/>
            <a:ext cx="5025776" cy="120892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81BC77F-ADD7-4917-9081-EA83B55DA5F2}"/>
              </a:ext>
            </a:extLst>
          </p:cNvPr>
          <p:cNvSpPr/>
          <p:nvPr/>
        </p:nvSpPr>
        <p:spPr>
          <a:xfrm>
            <a:off x="783474" y="4946521"/>
            <a:ext cx="27235172" cy="23315398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EFDB512-A144-49EF-94B6-C8AB20CCF2DB}"/>
              </a:ext>
            </a:extLst>
          </p:cNvPr>
          <p:cNvSpPr txBox="1"/>
          <p:nvPr/>
        </p:nvSpPr>
        <p:spPr>
          <a:xfrm>
            <a:off x="29156646" y="6212721"/>
            <a:ext cx="12800802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Analysis of the National Soil Inventory of England and Wales showed that: </a:t>
            </a:r>
            <a:r>
              <a:rPr lang="en-GB" sz="3600" b="1" dirty="0"/>
              <a:t>40%</a:t>
            </a:r>
            <a:r>
              <a:rPr lang="en-GB" sz="3600" dirty="0"/>
              <a:t> of </a:t>
            </a:r>
            <a:r>
              <a:rPr lang="en-GB" sz="3600" b="1" dirty="0"/>
              <a:t>arable soils</a:t>
            </a:r>
            <a:r>
              <a:rPr lang="en-GB" sz="3600" dirty="0"/>
              <a:t> are likely to be </a:t>
            </a:r>
            <a:r>
              <a:rPr lang="en-GB" sz="3600" b="1" dirty="0"/>
              <a:t>degraded</a:t>
            </a:r>
            <a:r>
              <a:rPr lang="en-GB" sz="3600" dirty="0"/>
              <a:t> compared with just </a:t>
            </a:r>
            <a:r>
              <a:rPr lang="en-GB" sz="3600" b="1" dirty="0"/>
              <a:t>5-7%</a:t>
            </a:r>
            <a:r>
              <a:rPr lang="en-GB" sz="3600" dirty="0"/>
              <a:t> of </a:t>
            </a:r>
            <a:r>
              <a:rPr lang="en-GB" sz="3600" b="1" dirty="0"/>
              <a:t>grassland </a:t>
            </a:r>
            <a:r>
              <a:rPr lang="en-GB" sz="3600" dirty="0"/>
              <a:t>and</a:t>
            </a:r>
            <a:r>
              <a:rPr lang="en-GB" sz="3600" b="1" dirty="0"/>
              <a:t> woodland soils</a:t>
            </a:r>
            <a:r>
              <a:rPr lang="en-GB" sz="3600" dirty="0"/>
              <a:t>.</a:t>
            </a:r>
          </a:p>
          <a:p>
            <a:endParaRPr lang="en-GB" sz="2000" dirty="0"/>
          </a:p>
          <a:p>
            <a:r>
              <a:rPr lang="en-GB" sz="3600" dirty="0"/>
              <a:t>A </a:t>
            </a:r>
            <a:r>
              <a:rPr lang="en-GB" sz="3600" b="1" dirty="0"/>
              <a:t>second sampling</a:t>
            </a:r>
            <a:r>
              <a:rPr lang="en-GB" sz="3600" dirty="0"/>
              <a:t> of 40% of sites suggested </a:t>
            </a:r>
            <a:r>
              <a:rPr lang="en-GB" sz="3600" b="1" dirty="0"/>
              <a:t>net decreases</a:t>
            </a:r>
            <a:r>
              <a:rPr lang="en-GB" sz="3600" dirty="0"/>
              <a:t> in SOC/clay for </a:t>
            </a:r>
            <a:r>
              <a:rPr lang="en-GB" sz="3600" b="1" dirty="0"/>
              <a:t>arable and grassland soils</a:t>
            </a:r>
            <a:r>
              <a:rPr lang="en-GB" sz="3600" dirty="0"/>
              <a:t>. </a:t>
            </a:r>
          </a:p>
          <a:p>
            <a:endParaRPr lang="en-GB" sz="2000" b="1" dirty="0"/>
          </a:p>
          <a:p>
            <a:r>
              <a:rPr lang="en-GB" sz="3600" b="1" dirty="0"/>
              <a:t>Normalising</a:t>
            </a:r>
            <a:r>
              <a:rPr lang="en-GB" sz="3600" dirty="0"/>
              <a:t> for soil texture (</a:t>
            </a:r>
            <a:r>
              <a:rPr lang="en-GB" sz="3600" b="1" dirty="0"/>
              <a:t>clay</a:t>
            </a:r>
            <a:r>
              <a:rPr lang="en-GB" sz="3600" dirty="0"/>
              <a:t>) can help to </a:t>
            </a:r>
            <a:r>
              <a:rPr lang="en-GB" sz="3600" b="1" dirty="0"/>
              <a:t>better assess soil carbon status</a:t>
            </a:r>
            <a:r>
              <a:rPr lang="en-GB" sz="3600" dirty="0"/>
              <a:t> across </a:t>
            </a:r>
            <a:r>
              <a:rPr lang="en-GB" sz="3600" b="1" dirty="0"/>
              <a:t>soil types</a:t>
            </a:r>
            <a:r>
              <a:rPr lang="en-GB" sz="3600" dirty="0"/>
              <a:t> and inform </a:t>
            </a:r>
            <a:r>
              <a:rPr lang="en-GB" sz="3600" b="1" dirty="0"/>
              <a:t>management decisions</a:t>
            </a:r>
            <a:r>
              <a:rPr lang="en-GB" sz="3600" dirty="0"/>
              <a:t>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4DFAD81-99A7-411F-ACAC-0172D39AF361}"/>
              </a:ext>
            </a:extLst>
          </p:cNvPr>
          <p:cNvSpPr txBox="1"/>
          <p:nvPr/>
        </p:nvSpPr>
        <p:spPr>
          <a:xfrm>
            <a:off x="8166250" y="28261918"/>
            <a:ext cx="202075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600" dirty="0">
                <a:solidFill>
                  <a:schemeClr val="bg1"/>
                </a:solidFill>
              </a:rPr>
              <a:t>Corresponding research papers:</a:t>
            </a:r>
          </a:p>
          <a:p>
            <a:pPr algn="r"/>
            <a:r>
              <a:rPr lang="en-GB" sz="3600" dirty="0">
                <a:solidFill>
                  <a:schemeClr val="bg1"/>
                </a:solidFill>
              </a:rPr>
              <a:t>Prout, J.M. </a:t>
            </a:r>
            <a:r>
              <a:rPr lang="en-GB" sz="3600" i="1" dirty="0">
                <a:solidFill>
                  <a:schemeClr val="bg1"/>
                </a:solidFill>
              </a:rPr>
              <a:t>et al.</a:t>
            </a:r>
            <a:r>
              <a:rPr lang="en-GB" sz="3600" dirty="0">
                <a:solidFill>
                  <a:schemeClr val="bg1"/>
                </a:solidFill>
              </a:rPr>
              <a:t> </a:t>
            </a:r>
            <a:r>
              <a:rPr lang="en-GB" sz="3600" i="1" dirty="0">
                <a:solidFill>
                  <a:schemeClr val="bg1"/>
                </a:solidFill>
              </a:rPr>
              <a:t>Eur J Soil Sci</a:t>
            </a:r>
            <a:r>
              <a:rPr lang="en-GB" sz="3600" dirty="0">
                <a:solidFill>
                  <a:schemeClr val="bg1"/>
                </a:solidFill>
              </a:rPr>
              <a:t>. </a:t>
            </a:r>
            <a:r>
              <a:rPr lang="en-GB" sz="3600" b="1" dirty="0">
                <a:solidFill>
                  <a:schemeClr val="bg1"/>
                </a:solidFill>
              </a:rPr>
              <a:t>72</a:t>
            </a:r>
            <a:r>
              <a:rPr lang="en-GB" sz="3600" dirty="0">
                <a:solidFill>
                  <a:schemeClr val="bg1"/>
                </a:solidFill>
              </a:rPr>
              <a:t>, pp.2493 – 2503 (2021). https://doi.org/10.1111/ejss.13012</a:t>
            </a:r>
          </a:p>
          <a:p>
            <a:pPr algn="r"/>
            <a:r>
              <a:rPr lang="en-GB" sz="3600" dirty="0">
                <a:solidFill>
                  <a:schemeClr val="bg1"/>
                </a:solidFill>
                <a:latin typeface="-apple-system"/>
              </a:rPr>
              <a:t>Prout, J.M. </a:t>
            </a:r>
            <a:r>
              <a:rPr lang="en-GB" sz="3600" i="1" dirty="0">
                <a:solidFill>
                  <a:schemeClr val="bg1"/>
                </a:solidFill>
                <a:latin typeface="-apple-system"/>
              </a:rPr>
              <a:t>et al.</a:t>
            </a:r>
            <a:r>
              <a:rPr lang="en-GB" sz="3600" dirty="0">
                <a:solidFill>
                  <a:schemeClr val="bg1"/>
                </a:solidFill>
                <a:latin typeface="-apple-system"/>
              </a:rPr>
              <a:t> </a:t>
            </a:r>
            <a:r>
              <a:rPr lang="en-GB" sz="3600" i="1" dirty="0">
                <a:solidFill>
                  <a:schemeClr val="bg1"/>
                </a:solidFill>
                <a:latin typeface="-apple-system"/>
              </a:rPr>
              <a:t>Sci Rep</a:t>
            </a:r>
            <a:r>
              <a:rPr lang="en-GB" sz="3600" dirty="0">
                <a:solidFill>
                  <a:schemeClr val="bg1"/>
                </a:solidFill>
                <a:latin typeface="-apple-system"/>
              </a:rPr>
              <a:t> </a:t>
            </a:r>
            <a:r>
              <a:rPr lang="en-GB" sz="3600" b="1" dirty="0">
                <a:solidFill>
                  <a:schemeClr val="bg1"/>
                </a:solidFill>
                <a:latin typeface="-apple-system"/>
              </a:rPr>
              <a:t>12, </a:t>
            </a:r>
            <a:r>
              <a:rPr lang="en-GB" sz="3600" dirty="0">
                <a:solidFill>
                  <a:schemeClr val="bg1"/>
                </a:solidFill>
                <a:latin typeface="-apple-system"/>
              </a:rPr>
              <a:t>5162 (2022). https://doi.org/10.1038/s41598-022-09101-3</a:t>
            </a:r>
            <a:endParaRPr lang="en-GB" sz="3600" dirty="0">
              <a:solidFill>
                <a:schemeClr val="bg1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D5EFD84-4008-4819-9E64-5F5EAE7A34F3}"/>
              </a:ext>
            </a:extLst>
          </p:cNvPr>
          <p:cNvSpPr txBox="1"/>
          <p:nvPr/>
        </p:nvSpPr>
        <p:spPr>
          <a:xfrm>
            <a:off x="28547763" y="28795133"/>
            <a:ext cx="1070142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/>
              <a:t>Mapping derived from soils data </a:t>
            </a:r>
          </a:p>
          <a:p>
            <a:r>
              <a:rPr lang="en-GB" sz="2800" dirty="0"/>
              <a:t>© Cranfield University (NSRI) and for the Controller of HMSO [2022]</a:t>
            </a:r>
          </a:p>
        </p:txBody>
      </p:sp>
      <p:sp>
        <p:nvSpPr>
          <p:cNvPr id="82" name="L-Shape 81">
            <a:extLst>
              <a:ext uri="{FF2B5EF4-FFF2-40B4-BE49-F238E27FC236}">
                <a16:creationId xmlns:a16="http://schemas.microsoft.com/office/drawing/2014/main" id="{33A70F29-3F5E-494B-A12F-1BDB2F98D414}"/>
              </a:ext>
            </a:extLst>
          </p:cNvPr>
          <p:cNvSpPr/>
          <p:nvPr/>
        </p:nvSpPr>
        <p:spPr>
          <a:xfrm rot="5400000">
            <a:off x="5054355" y="1451580"/>
            <a:ext cx="11605578" cy="19193433"/>
          </a:xfrm>
          <a:prstGeom prst="corner">
            <a:avLst>
              <a:gd name="adj1" fmla="val 84869"/>
              <a:gd name="adj2" fmla="val 58513"/>
            </a:avLst>
          </a:prstGeom>
          <a:solidFill>
            <a:srgbClr val="F2F4F2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8" name="Picture 37" descr="Map&#10;&#10;Description automatically generated">
            <a:extLst>
              <a:ext uri="{FF2B5EF4-FFF2-40B4-BE49-F238E27FC236}">
                <a16:creationId xmlns:a16="http://schemas.microsoft.com/office/drawing/2014/main" id="{111BB6C4-43BA-43D4-B1E5-B35D493D09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926" y="6197546"/>
            <a:ext cx="9027195" cy="10018649"/>
          </a:xfrm>
          <a:prstGeom prst="rect">
            <a:avLst/>
          </a:prstGeom>
        </p:spPr>
      </p:pic>
      <p:graphicFrame>
        <p:nvGraphicFramePr>
          <p:cNvPr id="39" name="Table 6">
            <a:extLst>
              <a:ext uri="{FF2B5EF4-FFF2-40B4-BE49-F238E27FC236}">
                <a16:creationId xmlns:a16="http://schemas.microsoft.com/office/drawing/2014/main" id="{E82F079F-4CF7-4266-AE73-3F6AA87E37F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3643276"/>
              </p:ext>
            </p:extLst>
          </p:nvPr>
        </p:nvGraphicFramePr>
        <p:xfrm>
          <a:off x="12034372" y="6924949"/>
          <a:ext cx="7169238" cy="45720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805568">
                  <a:extLst>
                    <a:ext uri="{9D8B030D-6E8A-4147-A177-3AD203B41FA5}">
                      <a16:colId xmlns:a16="http://schemas.microsoft.com/office/drawing/2014/main" val="4131779014"/>
                    </a:ext>
                  </a:extLst>
                </a:gridCol>
                <a:gridCol w="2181600">
                  <a:extLst>
                    <a:ext uri="{9D8B030D-6E8A-4147-A177-3AD203B41FA5}">
                      <a16:colId xmlns:a16="http://schemas.microsoft.com/office/drawing/2014/main" val="534162461"/>
                    </a:ext>
                  </a:extLst>
                </a:gridCol>
                <a:gridCol w="2182070">
                  <a:extLst>
                    <a:ext uri="{9D8B030D-6E8A-4147-A177-3AD203B41FA5}">
                      <a16:colId xmlns:a16="http://schemas.microsoft.com/office/drawing/2014/main" val="3526288892"/>
                    </a:ext>
                  </a:extLst>
                </a:gridCol>
              </a:tblGrid>
              <a:tr h="724272"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30274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4400" dirty="0"/>
                        <a:t>% of sites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9916191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r>
                        <a:rPr lang="en-GB" sz="4400" dirty="0"/>
                        <a:t> </a:t>
                      </a:r>
                      <a:r>
                        <a:rPr lang="en-GB" sz="4400" b="1" dirty="0"/>
                        <a:t>Land use</a:t>
                      </a:r>
                    </a:p>
                  </a:txBody>
                  <a:tcPr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kern="1200" dirty="0">
                          <a:effectLst/>
                        </a:rPr>
                        <a:t>Very Good</a:t>
                      </a:r>
                      <a:endParaRPr lang="en-GB" sz="28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>
                          <a:solidFill>
                            <a:schemeClr val="bg1"/>
                          </a:solidFill>
                        </a:rPr>
                        <a:t>Degraded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4798016"/>
                  </a:ext>
                </a:extLst>
              </a:tr>
              <a:tr h="724272">
                <a:tc>
                  <a:txBody>
                    <a:bodyPr/>
                    <a:lstStyle/>
                    <a:p>
                      <a:r>
                        <a:rPr lang="en-GB" sz="4400" dirty="0"/>
                        <a:t>Arable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/>
                        <a:t>28.8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b="0" dirty="0">
                          <a:solidFill>
                            <a:schemeClr val="bg1"/>
                          </a:solidFill>
                        </a:rPr>
                        <a:t>38.2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0241139"/>
                  </a:ext>
                </a:extLst>
              </a:tr>
              <a:tr h="724272">
                <a:tc>
                  <a:txBody>
                    <a:bodyPr/>
                    <a:lstStyle/>
                    <a:p>
                      <a:r>
                        <a:rPr lang="en-GB" sz="4400" dirty="0"/>
                        <a:t>Ley grass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/>
                        <a:t>50.2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solidFill>
                            <a:schemeClr val="bg1"/>
                          </a:solidFill>
                        </a:rPr>
                        <a:t>15.0</a:t>
                      </a:r>
                      <a:endParaRPr lang="en-GB" sz="4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9576390"/>
                  </a:ext>
                </a:extLst>
              </a:tr>
              <a:tr h="724272">
                <a:tc>
                  <a:txBody>
                    <a:bodyPr/>
                    <a:lstStyle/>
                    <a:p>
                      <a:r>
                        <a:rPr lang="en-GB" sz="4400" dirty="0"/>
                        <a:t>Perm. grass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/>
                        <a:t>66.9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>
                          <a:solidFill>
                            <a:schemeClr val="bg1"/>
                          </a:solidFill>
                        </a:rPr>
                        <a:t>6.6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2999703"/>
                  </a:ext>
                </a:extLst>
              </a:tr>
              <a:tr h="724272">
                <a:tc>
                  <a:txBody>
                    <a:bodyPr/>
                    <a:lstStyle/>
                    <a:p>
                      <a:r>
                        <a:rPr lang="en-GB" sz="4400" dirty="0"/>
                        <a:t>Woodland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/>
                        <a:t>67.7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>
                          <a:solidFill>
                            <a:schemeClr val="bg1"/>
                          </a:solidFill>
                        </a:rPr>
                        <a:t>5.6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3902950"/>
                  </a:ext>
                </a:extLst>
              </a:tr>
            </a:tbl>
          </a:graphicData>
        </a:graphic>
      </p:graphicFrame>
      <p:sp>
        <p:nvSpPr>
          <p:cNvPr id="46" name="Rectangle 45">
            <a:extLst>
              <a:ext uri="{FF2B5EF4-FFF2-40B4-BE49-F238E27FC236}">
                <a16:creationId xmlns:a16="http://schemas.microsoft.com/office/drawing/2014/main" id="{85F3F06C-72B9-4E97-90A9-797D6B82BC61}"/>
              </a:ext>
            </a:extLst>
          </p:cNvPr>
          <p:cNvSpPr/>
          <p:nvPr/>
        </p:nvSpPr>
        <p:spPr>
          <a:xfrm>
            <a:off x="20627785" y="5245507"/>
            <a:ext cx="7109336" cy="6787743"/>
          </a:xfrm>
          <a:prstGeom prst="rect">
            <a:avLst/>
          </a:prstGeom>
          <a:solidFill>
            <a:schemeClr val="bg1">
              <a:alpha val="66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7E5ADF5-07BC-4DEC-93BF-43728031FF2E}"/>
              </a:ext>
            </a:extLst>
          </p:cNvPr>
          <p:cNvSpPr txBox="1"/>
          <p:nvPr/>
        </p:nvSpPr>
        <p:spPr>
          <a:xfrm>
            <a:off x="21015953" y="5338208"/>
            <a:ext cx="6333000" cy="707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dirty="0"/>
              <a:t>SOC/clay targets</a:t>
            </a: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1D5C5511-C736-4FC2-9D11-8842CDC45DD5}"/>
              </a:ext>
            </a:extLst>
          </p:cNvPr>
          <p:cNvSpPr/>
          <p:nvPr/>
        </p:nvSpPr>
        <p:spPr>
          <a:xfrm>
            <a:off x="24385660" y="6660594"/>
            <a:ext cx="2189254" cy="1216902"/>
          </a:xfrm>
          <a:prstGeom prst="roundRect">
            <a:avLst/>
          </a:prstGeom>
          <a:solidFill>
            <a:srgbClr val="7030A0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 dirty="0"/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6F9647E9-53B2-4A30-BBF5-76483FE6D6D8}"/>
              </a:ext>
            </a:extLst>
          </p:cNvPr>
          <p:cNvSpPr/>
          <p:nvPr/>
        </p:nvSpPr>
        <p:spPr>
          <a:xfrm>
            <a:off x="24385660" y="8382599"/>
            <a:ext cx="2189254" cy="1216902"/>
          </a:xfrm>
          <a:prstGeom prst="roundRect">
            <a:avLst/>
          </a:prstGeom>
          <a:solidFill>
            <a:schemeClr val="accent2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/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79E3AB38-FDC1-400B-808F-61D3CC28BABE}"/>
              </a:ext>
            </a:extLst>
          </p:cNvPr>
          <p:cNvSpPr/>
          <p:nvPr/>
        </p:nvSpPr>
        <p:spPr>
          <a:xfrm>
            <a:off x="24386954" y="10164196"/>
            <a:ext cx="2189254" cy="1216902"/>
          </a:xfrm>
          <a:prstGeom prst="roundRect">
            <a:avLst/>
          </a:prstGeom>
          <a:solidFill>
            <a:schemeClr val="accent4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/>
          </a:p>
        </p:txBody>
      </p:sp>
      <p:graphicFrame>
        <p:nvGraphicFramePr>
          <p:cNvPr id="43" name="Table 52">
            <a:extLst>
              <a:ext uri="{FF2B5EF4-FFF2-40B4-BE49-F238E27FC236}">
                <a16:creationId xmlns:a16="http://schemas.microsoft.com/office/drawing/2014/main" id="{ABB55CB0-43E9-48A9-80D1-F0DF7872F6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9783541"/>
              </p:ext>
            </p:extLst>
          </p:nvPr>
        </p:nvGraphicFramePr>
        <p:xfrm>
          <a:off x="21229992" y="6344256"/>
          <a:ext cx="5874234" cy="526904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21039">
                  <a:extLst>
                    <a:ext uri="{9D8B030D-6E8A-4147-A177-3AD203B41FA5}">
                      <a16:colId xmlns:a16="http://schemas.microsoft.com/office/drawing/2014/main" val="510951830"/>
                    </a:ext>
                  </a:extLst>
                </a:gridCol>
                <a:gridCol w="2853195">
                  <a:extLst>
                    <a:ext uri="{9D8B030D-6E8A-4147-A177-3AD203B41FA5}">
                      <a16:colId xmlns:a16="http://schemas.microsoft.com/office/drawing/2014/main" val="957877556"/>
                    </a:ext>
                  </a:extLst>
                </a:gridCol>
              </a:tblGrid>
              <a:tr h="1756347">
                <a:tc>
                  <a:txBody>
                    <a:bodyPr/>
                    <a:lstStyle/>
                    <a:p>
                      <a:r>
                        <a:rPr lang="en-GB" sz="6000" dirty="0"/>
                        <a:t>Arable</a:t>
                      </a:r>
                    </a:p>
                  </a:txBody>
                  <a:tcPr marL="495066" marR="495066" marT="247534" marB="24753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6000" b="1" dirty="0"/>
                        <a:t>1/13</a:t>
                      </a:r>
                    </a:p>
                  </a:txBody>
                  <a:tcPr marL="495066" marR="495066" marT="247534" marB="24753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42975652"/>
                  </a:ext>
                </a:extLst>
              </a:tr>
              <a:tr h="1756347">
                <a:tc>
                  <a:txBody>
                    <a:bodyPr/>
                    <a:lstStyle/>
                    <a:p>
                      <a:r>
                        <a:rPr lang="en-GB" sz="6000" dirty="0"/>
                        <a:t>Ley</a:t>
                      </a:r>
                    </a:p>
                  </a:txBody>
                  <a:tcPr marL="495066" marR="495066" marT="247534" marB="24753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6000" b="1" dirty="0"/>
                        <a:t>1/10</a:t>
                      </a:r>
                    </a:p>
                  </a:txBody>
                  <a:tcPr marL="495066" marR="495066" marT="247534" marB="24753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14377659"/>
                  </a:ext>
                </a:extLst>
              </a:tr>
              <a:tr h="1756347">
                <a:tc>
                  <a:txBody>
                    <a:bodyPr/>
                    <a:lstStyle/>
                    <a:p>
                      <a:r>
                        <a:rPr lang="en-GB" sz="6000" dirty="0"/>
                        <a:t>Grass</a:t>
                      </a:r>
                    </a:p>
                  </a:txBody>
                  <a:tcPr marL="495066" marR="495066" marT="247534" marB="24753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6000" b="1" dirty="0"/>
                        <a:t> 1/8</a:t>
                      </a:r>
                    </a:p>
                  </a:txBody>
                  <a:tcPr marL="495066" marR="495066" marT="247534" marB="24753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06115924"/>
                  </a:ext>
                </a:extLst>
              </a:tr>
            </a:tbl>
          </a:graphicData>
        </a:graphic>
      </p:graphicFrame>
      <p:grpSp>
        <p:nvGrpSpPr>
          <p:cNvPr id="16" name="Group 15">
            <a:extLst>
              <a:ext uri="{FF2B5EF4-FFF2-40B4-BE49-F238E27FC236}">
                <a16:creationId xmlns:a16="http://schemas.microsoft.com/office/drawing/2014/main" id="{23B2147E-7ACA-4005-9252-FA3191D52B51}"/>
              </a:ext>
            </a:extLst>
          </p:cNvPr>
          <p:cNvGrpSpPr/>
          <p:nvPr/>
        </p:nvGrpSpPr>
        <p:grpSpPr>
          <a:xfrm>
            <a:off x="11364905" y="12295574"/>
            <a:ext cx="16565955" cy="15593236"/>
            <a:chOff x="11235864" y="12164011"/>
            <a:chExt cx="16565955" cy="15593236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57503E4E-F010-436B-B2D1-677BB27C8F8F}"/>
                </a:ext>
              </a:extLst>
            </p:cNvPr>
            <p:cNvSpPr/>
            <p:nvPr/>
          </p:nvSpPr>
          <p:spPr>
            <a:xfrm>
              <a:off x="11235864" y="12164011"/>
              <a:ext cx="16367777" cy="15593236"/>
            </a:xfrm>
            <a:prstGeom prst="rect">
              <a:avLst/>
            </a:prstGeom>
            <a:solidFill>
              <a:schemeClr val="bg1">
                <a:alpha val="6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FEA76480-6A64-44BF-BD85-AA8DD6D2100F}"/>
                </a:ext>
              </a:extLst>
            </p:cNvPr>
            <p:cNvGrpSpPr/>
            <p:nvPr/>
          </p:nvGrpSpPr>
          <p:grpSpPr>
            <a:xfrm>
              <a:off x="11438182" y="13061469"/>
              <a:ext cx="16363637" cy="13821608"/>
              <a:chOff x="11438182" y="13061469"/>
              <a:chExt cx="16363637" cy="13821608"/>
            </a:xfrm>
          </p:grpSpPr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8B082D09-77A7-41DA-BEA1-37480AA2EF3F}"/>
                  </a:ext>
                </a:extLst>
              </p:cNvPr>
              <p:cNvGrpSpPr/>
              <p:nvPr/>
            </p:nvGrpSpPr>
            <p:grpSpPr>
              <a:xfrm>
                <a:off x="11438182" y="13061469"/>
                <a:ext cx="16363637" cy="13821608"/>
                <a:chOff x="1248676" y="23254065"/>
                <a:chExt cx="16363637" cy="13821608"/>
              </a:xfrm>
            </p:grpSpPr>
            <p:grpSp>
              <p:nvGrpSpPr>
                <p:cNvPr id="53" name="Group 52">
                  <a:extLst>
                    <a:ext uri="{FF2B5EF4-FFF2-40B4-BE49-F238E27FC236}">
                      <a16:creationId xmlns:a16="http://schemas.microsoft.com/office/drawing/2014/main" id="{4C86EC06-CCA7-4F85-BC5B-18BC01E1D16D}"/>
                    </a:ext>
                  </a:extLst>
                </p:cNvPr>
                <p:cNvGrpSpPr/>
                <p:nvPr/>
              </p:nvGrpSpPr>
              <p:grpSpPr>
                <a:xfrm>
                  <a:off x="1652443" y="23254065"/>
                  <a:ext cx="14234287" cy="13821608"/>
                  <a:chOff x="-512287" y="5327734"/>
                  <a:chExt cx="6209620" cy="6029590"/>
                </a:xfrm>
              </p:grpSpPr>
              <p:pic>
                <p:nvPicPr>
                  <p:cNvPr id="69" name="Picture 68" descr="Chart&#10;&#10;Description automatically generated">
                    <a:extLst>
                      <a:ext uri="{FF2B5EF4-FFF2-40B4-BE49-F238E27FC236}">
                        <a16:creationId xmlns:a16="http://schemas.microsoft.com/office/drawing/2014/main" id="{226FCEBA-FAC1-44E7-BD57-96704DFFA89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11573" y="5871564"/>
                    <a:ext cx="5485760" cy="5485760"/>
                  </a:xfrm>
                  <a:prstGeom prst="rect">
                    <a:avLst/>
                  </a:prstGeom>
                </p:spPr>
              </p:pic>
              <p:sp>
                <p:nvSpPr>
                  <p:cNvPr id="70" name="TextBox 69">
                    <a:extLst>
                      <a:ext uri="{FF2B5EF4-FFF2-40B4-BE49-F238E27FC236}">
                        <a16:creationId xmlns:a16="http://schemas.microsoft.com/office/drawing/2014/main" id="{6279B870-00B0-41BE-9EAA-D617DB333B7F}"/>
                      </a:ext>
                    </a:extLst>
                  </p:cNvPr>
                  <p:cNvSpPr txBox="1"/>
                  <p:nvPr/>
                </p:nvSpPr>
                <p:spPr>
                  <a:xfrm>
                    <a:off x="-512287" y="5327734"/>
                    <a:ext cx="5465378" cy="52363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GB" sz="3600" dirty="0"/>
                      <a:t>Historic land use              Arable                                                   Grass</a:t>
                    </a:r>
                  </a:p>
                  <a:p>
                    <a:r>
                      <a:rPr lang="en-GB" sz="3600" dirty="0"/>
                      <a:t>Clay concentration             13%                                                      28%</a:t>
                    </a:r>
                  </a:p>
                </p:txBody>
              </p:sp>
            </p:grpSp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4ACA9668-8469-4AAE-87FC-6CFCEBE6E000}"/>
                    </a:ext>
                  </a:extLst>
                </p:cNvPr>
                <p:cNvSpPr txBox="1"/>
                <p:nvPr/>
              </p:nvSpPr>
              <p:spPr>
                <a:xfrm>
                  <a:off x="4538605" y="24310562"/>
                  <a:ext cx="1343813" cy="8309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4800" dirty="0"/>
                    <a:t>SOC</a:t>
                  </a:r>
                </a:p>
              </p:txBody>
            </p:sp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A54A19F7-AA3C-4E13-8FDE-12CC412C155D}"/>
                    </a:ext>
                  </a:extLst>
                </p:cNvPr>
                <p:cNvSpPr txBox="1"/>
                <p:nvPr/>
              </p:nvSpPr>
              <p:spPr>
                <a:xfrm>
                  <a:off x="4365151" y="29465124"/>
                  <a:ext cx="2563427" cy="8309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4800" dirty="0"/>
                    <a:t>SOC/clay</a:t>
                  </a:r>
                </a:p>
              </p:txBody>
            </p:sp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2585DBB5-1CD4-4DBE-BBE5-2E3943A41F74}"/>
                    </a:ext>
                  </a:extLst>
                </p:cNvPr>
                <p:cNvSpPr txBox="1"/>
                <p:nvPr/>
              </p:nvSpPr>
              <p:spPr>
                <a:xfrm>
                  <a:off x="16024019" y="32650091"/>
                  <a:ext cx="1494923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3600" dirty="0"/>
                    <a:t>Arable</a:t>
                  </a:r>
                </a:p>
              </p:txBody>
            </p:sp>
            <p:grpSp>
              <p:nvGrpSpPr>
                <p:cNvPr id="57" name="Group 56">
                  <a:extLst>
                    <a:ext uri="{FF2B5EF4-FFF2-40B4-BE49-F238E27FC236}">
                      <a16:creationId xmlns:a16="http://schemas.microsoft.com/office/drawing/2014/main" id="{EB06AA20-0C2C-4048-A78E-514326A98A53}"/>
                    </a:ext>
                  </a:extLst>
                </p:cNvPr>
                <p:cNvGrpSpPr/>
                <p:nvPr/>
              </p:nvGrpSpPr>
              <p:grpSpPr>
                <a:xfrm>
                  <a:off x="8960677" y="33013318"/>
                  <a:ext cx="7064183" cy="151"/>
                  <a:chOff x="5711797" y="30707851"/>
                  <a:chExt cx="7064183" cy="151"/>
                </a:xfrm>
              </p:grpSpPr>
              <p:cxnSp>
                <p:nvCxnSpPr>
                  <p:cNvPr id="67" name="Straight Arrow Connector 66">
                    <a:extLst>
                      <a:ext uri="{FF2B5EF4-FFF2-40B4-BE49-F238E27FC236}">
                        <a16:creationId xmlns:a16="http://schemas.microsoft.com/office/drawing/2014/main" id="{EA112556-8F5F-4A7A-AD02-5179A455AF0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5711797" y="30708002"/>
                    <a:ext cx="7064183" cy="0"/>
                  </a:xfrm>
                  <a:prstGeom prst="straightConnector1">
                    <a:avLst/>
                  </a:prstGeom>
                  <a:ln w="19050">
                    <a:solidFill>
                      <a:srgbClr val="002060"/>
                    </a:solidFill>
                    <a:prstDash val="lgDash"/>
                    <a:headEnd w="med" len="med"/>
                    <a:tailEnd type="triangle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" name="Straight Arrow Connector 67">
                    <a:extLst>
                      <a:ext uri="{FF2B5EF4-FFF2-40B4-BE49-F238E27FC236}">
                        <a16:creationId xmlns:a16="http://schemas.microsoft.com/office/drawing/2014/main" id="{C343D59B-3F33-4097-8D18-CDDCC5C4EAA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12376847" y="30707851"/>
                    <a:ext cx="399133" cy="0"/>
                  </a:xfrm>
                  <a:prstGeom prst="straightConnector1">
                    <a:avLst/>
                  </a:prstGeom>
                  <a:ln w="28575">
                    <a:solidFill>
                      <a:srgbClr val="002060"/>
                    </a:solidFill>
                    <a:headEnd w="med" len="med"/>
                    <a:tailEnd type="triangle" w="lg" len="lg"/>
                  </a:ln>
                  <a:effectLst>
                    <a:outerShdw blurRad="50800" dist="50800" dir="3600000" algn="ctr" rotWithShape="0">
                      <a:schemeClr val="tx1"/>
                    </a:outerShdw>
                  </a:effectLst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D29C43A7-A67D-4FCB-B769-6AA82E5B59A2}"/>
                    </a:ext>
                  </a:extLst>
                </p:cNvPr>
                <p:cNvSpPr txBox="1"/>
                <p:nvPr/>
              </p:nvSpPr>
              <p:spPr>
                <a:xfrm>
                  <a:off x="16054400" y="33309526"/>
                  <a:ext cx="1330195" cy="12003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3600" dirty="0"/>
                    <a:t>Bare </a:t>
                  </a:r>
                </a:p>
                <a:p>
                  <a:r>
                    <a:rPr lang="en-GB" sz="3600" dirty="0"/>
                    <a:t>fallow</a:t>
                  </a:r>
                </a:p>
              </p:txBody>
            </p:sp>
            <p:sp>
              <p:nvSpPr>
                <p:cNvPr id="59" name="Right Brace 58">
                  <a:extLst>
                    <a:ext uri="{FF2B5EF4-FFF2-40B4-BE49-F238E27FC236}">
                      <a16:creationId xmlns:a16="http://schemas.microsoft.com/office/drawing/2014/main" id="{97793A47-1AB9-4056-91B2-B29F20DC5D9C}"/>
                    </a:ext>
                  </a:extLst>
                </p:cNvPr>
                <p:cNvSpPr/>
                <p:nvPr/>
              </p:nvSpPr>
              <p:spPr>
                <a:xfrm>
                  <a:off x="15776956" y="30344174"/>
                  <a:ext cx="326911" cy="1505374"/>
                </a:xfrm>
                <a:prstGeom prst="rightBrace">
                  <a:avLst/>
                </a:prstGeom>
                <a:ln w="38100">
                  <a:solidFill>
                    <a:schemeClr val="accent4"/>
                  </a:solidFill>
                </a:ln>
                <a:effectLst>
                  <a:outerShdw blurRad="50800" dist="50800" dir="3600000" algn="ctr" rotWithShape="0">
                    <a:schemeClr val="tx1"/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60" name="Right Brace 59">
                  <a:extLst>
                    <a:ext uri="{FF2B5EF4-FFF2-40B4-BE49-F238E27FC236}">
                      <a16:creationId xmlns:a16="http://schemas.microsoft.com/office/drawing/2014/main" id="{53A01BBA-DB61-4FD5-A769-8976A70F13A1}"/>
                    </a:ext>
                  </a:extLst>
                </p:cNvPr>
                <p:cNvSpPr/>
                <p:nvPr/>
              </p:nvSpPr>
              <p:spPr>
                <a:xfrm>
                  <a:off x="15773627" y="31849698"/>
                  <a:ext cx="305770" cy="750567"/>
                </a:xfrm>
                <a:prstGeom prst="rightBrace">
                  <a:avLst/>
                </a:prstGeom>
                <a:ln w="38100">
                  <a:solidFill>
                    <a:srgbClr val="7030A0"/>
                  </a:solidFill>
                </a:ln>
                <a:effectLst>
                  <a:outerShdw blurRad="50800" dist="50800" dir="3600000" algn="ctr" rotWithShape="0">
                    <a:schemeClr val="tx1"/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FDF34FF6-36EB-4AA8-9415-35AC20D8F553}"/>
                    </a:ext>
                  </a:extLst>
                </p:cNvPr>
                <p:cNvSpPr txBox="1"/>
                <p:nvPr/>
              </p:nvSpPr>
              <p:spPr>
                <a:xfrm>
                  <a:off x="16159768" y="30773695"/>
                  <a:ext cx="1452545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3600" dirty="0"/>
                    <a:t>Grass</a:t>
                  </a:r>
                </a:p>
              </p:txBody>
            </p:sp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AC913544-3E63-47F8-AA1F-E0B8612EFB74}"/>
                    </a:ext>
                  </a:extLst>
                </p:cNvPr>
                <p:cNvSpPr txBox="1"/>
                <p:nvPr/>
              </p:nvSpPr>
              <p:spPr>
                <a:xfrm>
                  <a:off x="16202759" y="31901815"/>
                  <a:ext cx="1129285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3600" dirty="0"/>
                    <a:t>Ley</a:t>
                  </a:r>
                </a:p>
              </p:txBody>
            </p:sp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3EACDFC4-14CE-46AC-A424-37E067A54E7E}"/>
                    </a:ext>
                  </a:extLst>
                </p:cNvPr>
                <p:cNvSpPr/>
                <p:nvPr/>
              </p:nvSpPr>
              <p:spPr>
                <a:xfrm>
                  <a:off x="1248676" y="30124019"/>
                  <a:ext cx="2063066" cy="841382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07000"/>
                    </a:lnSpc>
                  </a:pPr>
                  <a:r>
                    <a:rPr lang="en-GB" sz="2800" dirty="0">
                      <a:solidFill>
                        <a:srgbClr val="000000"/>
                      </a:solidFill>
                      <a:ea typeface="Batang" panose="02030600000101010101" pitchFamily="18" charset="-127"/>
                      <a:cs typeface="Times New Roman" panose="02020603050405020304" pitchFamily="18" charset="0"/>
                    </a:rPr>
                    <a:t>Very good</a:t>
                  </a:r>
                  <a:endParaRPr lang="en-GB" sz="2400" dirty="0">
                    <a:ea typeface="Batang" panose="02030600000101010101" pitchFamily="18" charset="-127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4" name="Rectangle 63">
                  <a:extLst>
                    <a:ext uri="{FF2B5EF4-FFF2-40B4-BE49-F238E27FC236}">
                      <a16:creationId xmlns:a16="http://schemas.microsoft.com/office/drawing/2014/main" id="{679DF8CB-1D92-4149-AD1C-498CE2ACC5D7}"/>
                    </a:ext>
                  </a:extLst>
                </p:cNvPr>
                <p:cNvSpPr/>
                <p:nvPr/>
              </p:nvSpPr>
              <p:spPr>
                <a:xfrm>
                  <a:off x="1248684" y="32482943"/>
                  <a:ext cx="2063066" cy="1651419"/>
                </a:xfrm>
                <a:prstGeom prst="rect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07000"/>
                    </a:lnSpc>
                  </a:pPr>
                  <a:r>
                    <a:rPr lang="en-GB" sz="2800" dirty="0">
                      <a:solidFill>
                        <a:srgbClr val="FFFFFF"/>
                      </a:solidFill>
                      <a:ea typeface="Batang" panose="02030600000101010101" pitchFamily="18" charset="-127"/>
                      <a:cs typeface="Times New Roman" panose="02020603050405020304" pitchFamily="18" charset="0"/>
                    </a:rPr>
                    <a:t>Degraded</a:t>
                  </a:r>
                  <a:endParaRPr lang="en-GB" sz="2400" dirty="0">
                    <a:ea typeface="Batang" panose="02030600000101010101" pitchFamily="18" charset="-127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5" name="Rectangle 64">
                  <a:extLst>
                    <a:ext uri="{FF2B5EF4-FFF2-40B4-BE49-F238E27FC236}">
                      <a16:creationId xmlns:a16="http://schemas.microsoft.com/office/drawing/2014/main" id="{5B911656-DA45-4D66-AAC2-43F0906E0B95}"/>
                    </a:ext>
                  </a:extLst>
                </p:cNvPr>
                <p:cNvSpPr/>
                <p:nvPr/>
              </p:nvSpPr>
              <p:spPr>
                <a:xfrm>
                  <a:off x="1248676" y="31771653"/>
                  <a:ext cx="2063066" cy="711290"/>
                </a:xfrm>
                <a:prstGeom prst="rect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>
                    <a:lnSpc>
                      <a:spcPct val="107000"/>
                    </a:lnSpc>
                  </a:pPr>
                  <a:r>
                    <a:rPr lang="en-GB" sz="2000" dirty="0">
                      <a:solidFill>
                        <a:srgbClr val="FFFFFF"/>
                      </a:solidFill>
                      <a:ea typeface="Batang" panose="02030600000101010101" pitchFamily="18" charset="-127"/>
                      <a:cs typeface="Times New Roman" panose="02020603050405020304" pitchFamily="18" charset="0"/>
                    </a:rPr>
                    <a:t> </a:t>
                  </a:r>
                  <a:r>
                    <a:rPr lang="en-GB" sz="2800" dirty="0">
                      <a:solidFill>
                        <a:srgbClr val="FFFFFF"/>
                      </a:solidFill>
                      <a:ea typeface="Batang" panose="02030600000101010101" pitchFamily="18" charset="-127"/>
                      <a:cs typeface="Times New Roman" panose="02020603050405020304" pitchFamily="18" charset="0"/>
                    </a:rPr>
                    <a:t>Moderate</a:t>
                  </a:r>
                  <a:endParaRPr lang="en-GB" dirty="0">
                    <a:ea typeface="Batang" panose="02030600000101010101" pitchFamily="18" charset="-127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id="{BD9BCF92-15B7-48C5-8EB3-DAAD4535E382}"/>
                    </a:ext>
                  </a:extLst>
                </p:cNvPr>
                <p:cNvSpPr/>
                <p:nvPr/>
              </p:nvSpPr>
              <p:spPr>
                <a:xfrm>
                  <a:off x="1248679" y="30962535"/>
                  <a:ext cx="2063066" cy="809118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07000"/>
                    </a:lnSpc>
                  </a:pPr>
                  <a:r>
                    <a:rPr lang="en-GB" sz="2800" dirty="0">
                      <a:solidFill>
                        <a:srgbClr val="000000"/>
                      </a:solidFill>
                      <a:ea typeface="Batang" panose="02030600000101010101" pitchFamily="18" charset="-127"/>
                      <a:cs typeface="Times New Roman" panose="02020603050405020304" pitchFamily="18" charset="0"/>
                    </a:rPr>
                    <a:t>Good</a:t>
                  </a:r>
                  <a:endParaRPr lang="en-GB" sz="2400" dirty="0">
                    <a:ea typeface="Batang" panose="02030600000101010101" pitchFamily="18" charset="-127"/>
                    <a:cs typeface="Times New Roman" panose="02020603050405020304" pitchFamily="18" charset="0"/>
                  </a:endParaRPr>
                </a:p>
              </p:txBody>
            </p:sp>
          </p:grpSp>
          <p:cxnSp>
            <p:nvCxnSpPr>
              <p:cNvPr id="71" name="Straight Arrow Connector 70">
                <a:extLst>
                  <a:ext uri="{FF2B5EF4-FFF2-40B4-BE49-F238E27FC236}">
                    <a16:creationId xmlns:a16="http://schemas.microsoft.com/office/drawing/2014/main" id="{F434B08C-191E-471C-AEBE-941EFC9A14D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5815233" y="23150757"/>
                <a:ext cx="399133" cy="0"/>
              </a:xfrm>
              <a:prstGeom prst="straightConnector1">
                <a:avLst/>
              </a:prstGeom>
              <a:ln w="28575">
                <a:solidFill>
                  <a:srgbClr val="002060"/>
                </a:solidFill>
                <a:headEnd w="med" len="med"/>
                <a:tailEnd type="triangle" w="lg" len="lg"/>
              </a:ln>
              <a:effectLst>
                <a:outerShdw blurRad="50800" dist="50800" dir="3600000" algn="ctr" rotWithShape="0">
                  <a:schemeClr val="tx1"/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63C57B85-AB3C-45CC-BD47-B160E5428239}"/>
              </a:ext>
            </a:extLst>
          </p:cNvPr>
          <p:cNvCxnSpPr>
            <a:cxnSpLocks/>
          </p:cNvCxnSpPr>
          <p:nvPr/>
        </p:nvCxnSpPr>
        <p:spPr>
          <a:xfrm>
            <a:off x="29251488" y="6167725"/>
            <a:ext cx="12666537" cy="0"/>
          </a:xfrm>
          <a:prstGeom prst="line">
            <a:avLst/>
          </a:prstGeom>
          <a:ln w="57150">
            <a:solidFill>
              <a:srgbClr val="BBD7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322149EF-7E7C-4003-AC42-C2DD458674B2}"/>
              </a:ext>
            </a:extLst>
          </p:cNvPr>
          <p:cNvSpPr txBox="1"/>
          <p:nvPr/>
        </p:nvSpPr>
        <p:spPr>
          <a:xfrm>
            <a:off x="29342494" y="18149968"/>
            <a:ext cx="12666537" cy="9325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u="sng" dirty="0">
                <a:solidFill>
                  <a:schemeClr val="tx1"/>
                </a:solidFill>
              </a:rPr>
              <a:t>Tips for using the index</a:t>
            </a:r>
          </a:p>
          <a:p>
            <a:endParaRPr lang="en-GB" sz="2400" dirty="0">
              <a:solidFill>
                <a:schemeClr val="tx1"/>
              </a:solidFill>
            </a:endParaRPr>
          </a:p>
          <a:p>
            <a:r>
              <a:rPr lang="en-GB" sz="3600" dirty="0">
                <a:solidFill>
                  <a:schemeClr val="tx1"/>
                </a:solidFill>
              </a:rPr>
              <a:t>Applies to topsoils (to 25 cm).</a:t>
            </a:r>
          </a:p>
          <a:p>
            <a:endParaRPr lang="en-GB" sz="2400" dirty="0">
              <a:solidFill>
                <a:schemeClr val="tx1"/>
              </a:solidFill>
            </a:endParaRPr>
          </a:p>
          <a:p>
            <a:r>
              <a:rPr lang="en-GB" sz="3600" dirty="0">
                <a:solidFill>
                  <a:schemeClr val="tx1"/>
                </a:solidFill>
              </a:rPr>
              <a:t>Loss-on-ignition is not accurate enough for monitoring SOC in mineral soils, employ dry combustion methods (with inorganic C subtracted) instead.</a:t>
            </a:r>
          </a:p>
          <a:p>
            <a:endParaRPr lang="en-GB" sz="2400" dirty="0">
              <a:solidFill>
                <a:schemeClr val="tx1"/>
              </a:solidFill>
            </a:endParaRPr>
          </a:p>
          <a:p>
            <a:r>
              <a:rPr lang="en-GB" sz="3600" dirty="0">
                <a:solidFill>
                  <a:schemeClr val="tx1"/>
                </a:solidFill>
              </a:rPr>
              <a:t>Clay concentration need not be measured at every sampling if sampling locations are consistent and areas of soil variation are accounted for.</a:t>
            </a:r>
          </a:p>
          <a:p>
            <a:endParaRPr lang="en-GB" sz="2400" dirty="0">
              <a:solidFill>
                <a:schemeClr val="tx1"/>
              </a:solidFill>
            </a:endParaRPr>
          </a:p>
          <a:p>
            <a:r>
              <a:rPr lang="en-GB" sz="3600" dirty="0">
                <a:solidFill>
                  <a:schemeClr val="tx1"/>
                </a:solidFill>
              </a:rPr>
              <a:t>Consider land use history and sampling locations to help understand index value and changes over time.</a:t>
            </a:r>
          </a:p>
          <a:p>
            <a:endParaRPr lang="en-GB" sz="2400" dirty="0">
              <a:solidFill>
                <a:schemeClr val="tx1"/>
              </a:solidFill>
            </a:endParaRPr>
          </a:p>
          <a:p>
            <a:r>
              <a:rPr lang="en-GB" sz="3600" b="1" dirty="0">
                <a:solidFill>
                  <a:schemeClr val="tx1"/>
                </a:solidFill>
              </a:rPr>
              <a:t>Regenerative activities are likely to improve carbon status. The index helps you to track progress and the effects of management, across different soils, better than SOC alone.</a:t>
            </a:r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id="{3DE09ABB-1155-4808-9F8F-7FF670597426}"/>
              </a:ext>
            </a:extLst>
          </p:cNvPr>
          <p:cNvGrpSpPr/>
          <p:nvPr/>
        </p:nvGrpSpPr>
        <p:grpSpPr>
          <a:xfrm>
            <a:off x="29149276" y="10726654"/>
            <a:ext cx="12954597" cy="7159056"/>
            <a:chOff x="29054434" y="9519387"/>
            <a:chExt cx="12954597" cy="7159056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92117D91-0599-4D01-9457-8396B94C4F49}"/>
                </a:ext>
              </a:extLst>
            </p:cNvPr>
            <p:cNvCxnSpPr>
              <a:cxnSpLocks/>
            </p:cNvCxnSpPr>
            <p:nvPr/>
          </p:nvCxnSpPr>
          <p:spPr>
            <a:xfrm>
              <a:off x="29156646" y="9519387"/>
              <a:ext cx="12666537" cy="0"/>
            </a:xfrm>
            <a:prstGeom prst="line">
              <a:avLst/>
            </a:prstGeom>
            <a:ln w="57150">
              <a:solidFill>
                <a:srgbClr val="BBD700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899FA343-0516-450D-B11E-579FB01F6176}"/>
                </a:ext>
              </a:extLst>
            </p:cNvPr>
            <p:cNvCxnSpPr>
              <a:cxnSpLocks/>
            </p:cNvCxnSpPr>
            <p:nvPr/>
          </p:nvCxnSpPr>
          <p:spPr>
            <a:xfrm>
              <a:off x="29342494" y="16678443"/>
              <a:ext cx="12666537" cy="0"/>
            </a:xfrm>
            <a:prstGeom prst="line">
              <a:avLst/>
            </a:prstGeom>
            <a:ln w="57150">
              <a:solidFill>
                <a:srgbClr val="BBD700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61FE13B6-B6EC-4855-ABDE-92C8F482C5CA}"/>
                </a:ext>
              </a:extLst>
            </p:cNvPr>
            <p:cNvGrpSpPr/>
            <p:nvPr/>
          </p:nvGrpSpPr>
          <p:grpSpPr>
            <a:xfrm>
              <a:off x="29054434" y="9789110"/>
              <a:ext cx="12892224" cy="6537929"/>
              <a:chOff x="29054434" y="9789110"/>
              <a:chExt cx="12892224" cy="6537929"/>
            </a:xfrm>
          </p:grpSpPr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8EE62307-7CEB-48CC-9FEA-DE4883C89220}"/>
                  </a:ext>
                </a:extLst>
              </p:cNvPr>
              <p:cNvGrpSpPr/>
              <p:nvPr/>
            </p:nvGrpSpPr>
            <p:grpSpPr>
              <a:xfrm>
                <a:off x="29054434" y="9789110"/>
                <a:ext cx="12892224" cy="6537929"/>
                <a:chOff x="14512394" y="1980576"/>
                <a:chExt cx="12892224" cy="6537929"/>
              </a:xfrm>
            </p:grpSpPr>
            <p:grpSp>
              <p:nvGrpSpPr>
                <p:cNvPr id="15" name="Group 14">
                  <a:extLst>
                    <a:ext uri="{FF2B5EF4-FFF2-40B4-BE49-F238E27FC236}">
                      <a16:creationId xmlns:a16="http://schemas.microsoft.com/office/drawing/2014/main" id="{58691810-94B5-44B1-9144-070A54B04321}"/>
                    </a:ext>
                  </a:extLst>
                </p:cNvPr>
                <p:cNvGrpSpPr/>
                <p:nvPr/>
              </p:nvGrpSpPr>
              <p:grpSpPr>
                <a:xfrm>
                  <a:off x="21377145" y="1980576"/>
                  <a:ext cx="6027473" cy="6537929"/>
                  <a:chOff x="3944037" y="1223350"/>
                  <a:chExt cx="2529945" cy="2744201"/>
                </a:xfrm>
              </p:grpSpPr>
              <p:grpSp>
                <p:nvGrpSpPr>
                  <p:cNvPr id="19" name="Group 18">
                    <a:extLst>
                      <a:ext uri="{FF2B5EF4-FFF2-40B4-BE49-F238E27FC236}">
                        <a16:creationId xmlns:a16="http://schemas.microsoft.com/office/drawing/2014/main" id="{F9617199-D2F7-4ECB-A1D5-D012767D7F49}"/>
                      </a:ext>
                    </a:extLst>
                  </p:cNvPr>
                  <p:cNvGrpSpPr/>
                  <p:nvPr/>
                </p:nvGrpSpPr>
                <p:grpSpPr>
                  <a:xfrm>
                    <a:off x="3944037" y="1603112"/>
                    <a:ext cx="2529945" cy="2364439"/>
                    <a:chOff x="1086346" y="239"/>
                    <a:chExt cx="1665845" cy="1556532"/>
                  </a:xfrm>
                </p:grpSpPr>
                <p:cxnSp>
                  <p:nvCxnSpPr>
                    <p:cNvPr id="21" name="Straight Connector 20">
                      <a:extLst>
                        <a:ext uri="{FF2B5EF4-FFF2-40B4-BE49-F238E27FC236}">
                          <a16:creationId xmlns:a16="http://schemas.microsoft.com/office/drawing/2014/main" id="{AFAE549B-5670-43AD-BE54-CE317D40997C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1086604" y="377429"/>
                      <a:ext cx="675005" cy="0"/>
                    </a:xfrm>
                    <a:prstGeom prst="line">
                      <a:avLst/>
                    </a:prstGeom>
                    <a:ln w="12700">
                      <a:solidFill>
                        <a:schemeClr val="accent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22" name="Group 21">
                      <a:extLst>
                        <a:ext uri="{FF2B5EF4-FFF2-40B4-BE49-F238E27FC236}">
                          <a16:creationId xmlns:a16="http://schemas.microsoft.com/office/drawing/2014/main" id="{21430FDE-4759-4964-83F6-9E76C9CE1F2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86346" y="239"/>
                      <a:ext cx="1665845" cy="1556532"/>
                      <a:chOff x="1086346" y="239"/>
                      <a:chExt cx="1665845" cy="1556532"/>
                    </a:xfrm>
                  </p:grpSpPr>
                  <p:grpSp>
                    <p:nvGrpSpPr>
                      <p:cNvPr id="23" name="Group 22">
                        <a:extLst>
                          <a:ext uri="{FF2B5EF4-FFF2-40B4-BE49-F238E27FC236}">
                            <a16:creationId xmlns:a16="http://schemas.microsoft.com/office/drawing/2014/main" id="{236ABAB7-FF2F-4F72-B886-7D2827AC434A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86346" y="239"/>
                        <a:ext cx="1665845" cy="1556532"/>
                        <a:chOff x="1086346" y="239"/>
                        <a:chExt cx="1665845" cy="1556532"/>
                      </a:xfrm>
                    </p:grpSpPr>
                    <p:grpSp>
                      <p:nvGrpSpPr>
                        <p:cNvPr id="25" name="Group 24">
                          <a:extLst>
                            <a:ext uri="{FF2B5EF4-FFF2-40B4-BE49-F238E27FC236}">
                              <a16:creationId xmlns:a16="http://schemas.microsoft.com/office/drawing/2014/main" id="{D5BBBD00-62C0-42A7-AECF-D23ADE28B9F3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112713" y="239"/>
                          <a:ext cx="1639478" cy="1556532"/>
                          <a:chOff x="1112713" y="239"/>
                          <a:chExt cx="1639478" cy="1556532"/>
                        </a:xfrm>
                      </p:grpSpPr>
                      <p:grpSp>
                        <p:nvGrpSpPr>
                          <p:cNvPr id="27" name="Group 26">
                            <a:extLst>
                              <a:ext uri="{FF2B5EF4-FFF2-40B4-BE49-F238E27FC236}">
                                <a16:creationId xmlns:a16="http://schemas.microsoft.com/office/drawing/2014/main" id="{A67612F1-5CF6-421C-B90F-C1634D15FAFF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1760981" y="239"/>
                            <a:ext cx="991210" cy="1525904"/>
                            <a:chOff x="-88067" y="366225"/>
                            <a:chExt cx="1694456" cy="6512186"/>
                          </a:xfrm>
                        </p:grpSpPr>
                        <p:sp>
                          <p:nvSpPr>
                            <p:cNvPr id="32" name="Rectangle 31">
                              <a:extLst>
                                <a:ext uri="{FF2B5EF4-FFF2-40B4-BE49-F238E27FC236}">
                                  <a16:creationId xmlns:a16="http://schemas.microsoft.com/office/drawing/2014/main" id="{A36EF9D7-1004-4CF7-8C32-2988E5245F9A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-88067" y="366225"/>
                              <a:ext cx="1694453" cy="1623219"/>
                            </a:xfrm>
                            <a:prstGeom prst="rect">
                              <a:avLst/>
                            </a:prstGeom>
                            <a:solidFill>
                              <a:schemeClr val="accent4"/>
                            </a:solidFill>
                            <a:ln>
                              <a:solidFill>
                                <a:schemeClr val="accent4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>
                                <a:lnSpc>
                                  <a:spcPct val="107000"/>
                                </a:lnSpc>
                              </a:pPr>
                              <a:r>
                                <a:rPr lang="en-GB" sz="4000" b="1" dirty="0">
                                  <a:solidFill>
                                    <a:srgbClr val="000000"/>
                                  </a:solidFill>
                                  <a:ea typeface="Batang" panose="02030600000101010101" pitchFamily="18" charset="-127"/>
                                  <a:cs typeface="Times New Roman" panose="02020603050405020304" pitchFamily="18" charset="0"/>
                                </a:rPr>
                                <a:t>≥ 1/8</a:t>
                              </a:r>
                              <a:endParaRPr lang="en-GB" sz="3600" b="1" dirty="0">
                                <a:ea typeface="Batang" panose="02030600000101010101" pitchFamily="18" charset="-127"/>
                                <a:cs typeface="Times New Roman" panose="02020603050405020304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33" name="Rectangle 32">
                              <a:extLst>
                                <a:ext uri="{FF2B5EF4-FFF2-40B4-BE49-F238E27FC236}">
                                  <a16:creationId xmlns:a16="http://schemas.microsoft.com/office/drawing/2014/main" id="{E9457351-94DC-4023-AC43-582B8DCA275C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-88065" y="5255192"/>
                              <a:ext cx="1694454" cy="1623219"/>
                            </a:xfrm>
                            <a:prstGeom prst="rect">
                              <a:avLst/>
                            </a:prstGeom>
                            <a:solidFill>
                              <a:srgbClr val="002060"/>
                            </a:solidFill>
                            <a:ln>
                              <a:solidFill>
                                <a:srgbClr val="002060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>
                                <a:lnSpc>
                                  <a:spcPct val="107000"/>
                                </a:lnSpc>
                              </a:pPr>
                              <a:r>
                                <a:rPr lang="en-GB" sz="4000" b="1" dirty="0">
                                  <a:solidFill>
                                    <a:srgbClr val="FFFFFF"/>
                                  </a:solidFill>
                                  <a:ea typeface="Batang" panose="02030600000101010101" pitchFamily="18" charset="-127"/>
                                  <a:cs typeface="Times New Roman" panose="02020603050405020304" pitchFamily="18" charset="0"/>
                                </a:rPr>
                                <a:t>&lt; 1/13</a:t>
                              </a:r>
                              <a:endParaRPr lang="en-GB" sz="3600" b="1" dirty="0">
                                <a:ea typeface="Batang" panose="02030600000101010101" pitchFamily="18" charset="-127"/>
                                <a:cs typeface="Times New Roman" panose="02020603050405020304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34" name="Rectangle 33">
                              <a:extLst>
                                <a:ext uri="{FF2B5EF4-FFF2-40B4-BE49-F238E27FC236}">
                                  <a16:creationId xmlns:a16="http://schemas.microsoft.com/office/drawing/2014/main" id="{154DD0AC-4249-43A9-85C4-33F87E162347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-88065" y="3625532"/>
                              <a:ext cx="1694454" cy="1623219"/>
                            </a:xfrm>
                            <a:prstGeom prst="rect">
                              <a:avLst/>
                            </a:prstGeom>
                            <a:solidFill>
                              <a:srgbClr val="7030A0"/>
                            </a:solidFill>
                            <a:ln>
                              <a:solidFill>
                                <a:srgbClr val="7030A0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lIns="0" rIns="0" rtlCol="0" anchor="ctr"/>
                            <a:lstStyle/>
                            <a:p>
                              <a:pPr algn="ctr">
                                <a:lnSpc>
                                  <a:spcPct val="107000"/>
                                </a:lnSpc>
                              </a:pPr>
                              <a:r>
                                <a:rPr lang="en-GB" sz="3200" b="1" dirty="0">
                                  <a:solidFill>
                                    <a:srgbClr val="FFFFFF"/>
                                  </a:solidFill>
                                  <a:ea typeface="Batang" panose="02030600000101010101" pitchFamily="18" charset="-127"/>
                                  <a:cs typeface="Times New Roman" panose="02020603050405020304" pitchFamily="18" charset="0"/>
                                </a:rPr>
                                <a:t> </a:t>
                              </a:r>
                              <a:r>
                                <a:rPr lang="en-GB" sz="4000" b="1" dirty="0">
                                  <a:solidFill>
                                    <a:srgbClr val="FFFFFF"/>
                                  </a:solidFill>
                                  <a:ea typeface="Batang" panose="02030600000101010101" pitchFamily="18" charset="-127"/>
                                  <a:cs typeface="Times New Roman" panose="02020603050405020304" pitchFamily="18" charset="0"/>
                                </a:rPr>
                                <a:t>≥</a:t>
                              </a:r>
                              <a:r>
                                <a:rPr lang="en-GB" sz="4000" b="1" dirty="0">
                                  <a:solidFill>
                                    <a:srgbClr val="000000"/>
                                  </a:solidFill>
                                  <a:ea typeface="Batang" panose="02030600000101010101" pitchFamily="18" charset="-127"/>
                                  <a:cs typeface="Times New Roman" panose="02020603050405020304" pitchFamily="18" charset="0"/>
                                </a:rPr>
                                <a:t> </a:t>
                              </a:r>
                              <a:r>
                                <a:rPr lang="en-GB" sz="4000" b="1" dirty="0">
                                  <a:solidFill>
                                    <a:srgbClr val="FFFFFF"/>
                                  </a:solidFill>
                                  <a:ea typeface="Batang" panose="02030600000101010101" pitchFamily="18" charset="-127"/>
                                  <a:cs typeface="Times New Roman" panose="02020603050405020304" pitchFamily="18" charset="0"/>
                                </a:rPr>
                                <a:t>1/13 – 1/10</a:t>
                              </a:r>
                              <a:endParaRPr lang="en-GB" sz="2800" b="1" dirty="0">
                                <a:ea typeface="Batang" panose="02030600000101010101" pitchFamily="18" charset="-127"/>
                                <a:cs typeface="Times New Roman" panose="02020603050405020304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35" name="Rectangle 34">
                              <a:extLst>
                                <a:ext uri="{FF2B5EF4-FFF2-40B4-BE49-F238E27FC236}">
                                  <a16:creationId xmlns:a16="http://schemas.microsoft.com/office/drawing/2014/main" id="{04DEC977-BF13-4698-9A8F-E03CC8D64E0B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-88065" y="2010951"/>
                              <a:ext cx="1694454" cy="1623219"/>
                            </a:xfrm>
                            <a:prstGeom prst="rect">
                              <a:avLst/>
                            </a:prstGeom>
                            <a:solidFill>
                              <a:schemeClr val="accent2"/>
                            </a:solidFill>
                            <a:ln>
                              <a:solidFill>
                                <a:schemeClr val="accent2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>
                                <a:lnSpc>
                                  <a:spcPct val="107000"/>
                                </a:lnSpc>
                              </a:pPr>
                              <a:r>
                                <a:rPr lang="en-GB" sz="4000" b="1" dirty="0">
                                  <a:solidFill>
                                    <a:srgbClr val="000000"/>
                                  </a:solidFill>
                                  <a:ea typeface="Batang" panose="02030600000101010101" pitchFamily="18" charset="-127"/>
                                  <a:cs typeface="Times New Roman" panose="02020603050405020304" pitchFamily="18" charset="0"/>
                                </a:rPr>
                                <a:t>≥ 1/10 – 1/8</a:t>
                              </a:r>
                              <a:endParaRPr lang="en-GB" sz="3600" b="1" dirty="0">
                                <a:ea typeface="Batang" panose="02030600000101010101" pitchFamily="18" charset="-127"/>
                                <a:cs typeface="Times New Roman" panose="02020603050405020304" pitchFamily="18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28" name="TextBox 8">
                            <a:extLst>
                              <a:ext uri="{FF2B5EF4-FFF2-40B4-BE49-F238E27FC236}">
                                <a16:creationId xmlns:a16="http://schemas.microsoft.com/office/drawing/2014/main" id="{AC0B1A85-D18B-49DC-A284-BE7706C3467A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1112713" y="177659"/>
                            <a:ext cx="670796" cy="183586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lIns="0" tIns="0" rIns="0" bIns="0" rtlCol="0">
                            <a:noAutofit/>
                          </a:bodyPr>
                          <a:lstStyle/>
                          <a:p>
                            <a:pPr>
                              <a:lnSpc>
                                <a:spcPct val="107000"/>
                              </a:lnSpc>
                            </a:pPr>
                            <a:r>
                              <a:rPr lang="en-GB" sz="4000" b="1" dirty="0">
                                <a:solidFill>
                                  <a:srgbClr val="000000"/>
                                </a:solidFill>
                                <a:latin typeface="Calibri" panose="020F0502020204030204" pitchFamily="34" charset="0"/>
                                <a:ea typeface="Batang" panose="02030600000101010101" pitchFamily="18" charset="-127"/>
                                <a:cs typeface="Times New Roman" panose="02020603050405020304" pitchFamily="18" charset="0"/>
                              </a:rPr>
                              <a:t>Very Good</a:t>
                            </a:r>
                            <a:endParaRPr lang="en-GB" sz="4000" b="1" dirty="0">
                              <a:latin typeface="Calibri" panose="020F0502020204030204" pitchFamily="34" charset="0"/>
                              <a:ea typeface="Batang" panose="02030600000101010101" pitchFamily="18" charset="-127"/>
                              <a:cs typeface="Times New Roman" panose="02020603050405020304" pitchFamily="18" charset="0"/>
                            </a:endParaRPr>
                          </a:p>
                        </p:txBody>
                      </p:sp>
                      <p:sp>
                        <p:nvSpPr>
                          <p:cNvPr id="29" name="TextBox 8">
                            <a:extLst>
                              <a:ext uri="{FF2B5EF4-FFF2-40B4-BE49-F238E27FC236}">
                                <a16:creationId xmlns:a16="http://schemas.microsoft.com/office/drawing/2014/main" id="{D2FD2C2F-7356-4847-AB3E-A4D6D84DC676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1116388" y="575795"/>
                            <a:ext cx="331723" cy="180056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lIns="0" tIns="0" rIns="0" bIns="0" rtlCol="0">
                            <a:noAutofit/>
                          </a:bodyPr>
                          <a:lstStyle/>
                          <a:p>
                            <a:pPr>
                              <a:lnSpc>
                                <a:spcPct val="107000"/>
                              </a:lnSpc>
                            </a:pPr>
                            <a:r>
                              <a:rPr lang="en-GB" sz="4000" b="1" dirty="0">
                                <a:solidFill>
                                  <a:srgbClr val="000000"/>
                                </a:solidFill>
                                <a:latin typeface="Calibri" panose="020F0502020204030204" pitchFamily="34" charset="0"/>
                                <a:ea typeface="Batang" panose="02030600000101010101" pitchFamily="18" charset="-127"/>
                                <a:cs typeface="Times New Roman" panose="02020603050405020304" pitchFamily="18" charset="0"/>
                              </a:rPr>
                              <a:t>Good</a:t>
                            </a:r>
                            <a:endParaRPr lang="en-GB" sz="4000" b="1" dirty="0">
                              <a:latin typeface="Calibri" panose="020F0502020204030204" pitchFamily="34" charset="0"/>
                              <a:ea typeface="Batang" panose="02030600000101010101" pitchFamily="18" charset="-127"/>
                              <a:cs typeface="Times New Roman" panose="02020603050405020304" pitchFamily="18" charset="0"/>
                            </a:endParaRPr>
                          </a:p>
                        </p:txBody>
                      </p:sp>
                      <p:sp>
                        <p:nvSpPr>
                          <p:cNvPr id="30" name="TextBox 8">
                            <a:extLst>
                              <a:ext uri="{FF2B5EF4-FFF2-40B4-BE49-F238E27FC236}">
                                <a16:creationId xmlns:a16="http://schemas.microsoft.com/office/drawing/2014/main" id="{3C953D40-AFC9-4709-A111-23B912493775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1112713" y="966487"/>
                            <a:ext cx="578687" cy="180056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lIns="0" tIns="0" rIns="0" bIns="0" rtlCol="0">
                            <a:noAutofit/>
                          </a:bodyPr>
                          <a:lstStyle/>
                          <a:p>
                            <a:pPr>
                              <a:lnSpc>
                                <a:spcPct val="107000"/>
                              </a:lnSpc>
                            </a:pPr>
                            <a:r>
                              <a:rPr lang="en-GB" sz="4000" b="1" dirty="0">
                                <a:solidFill>
                                  <a:srgbClr val="000000"/>
                                </a:solidFill>
                                <a:latin typeface="Calibri" panose="020F0502020204030204" pitchFamily="34" charset="0"/>
                                <a:ea typeface="Batang" panose="02030600000101010101" pitchFamily="18" charset="-127"/>
                                <a:cs typeface="Times New Roman" panose="02020603050405020304" pitchFamily="18" charset="0"/>
                              </a:rPr>
                              <a:t>Moderate </a:t>
                            </a:r>
                            <a:endParaRPr lang="en-GB" sz="4000" b="1" dirty="0">
                              <a:latin typeface="Calibri" panose="020F0502020204030204" pitchFamily="34" charset="0"/>
                              <a:ea typeface="Batang" panose="02030600000101010101" pitchFamily="18" charset="-127"/>
                              <a:cs typeface="Times New Roman" panose="02020603050405020304" pitchFamily="18" charset="0"/>
                            </a:endParaRPr>
                          </a:p>
                        </p:txBody>
                      </p:sp>
                      <p:sp>
                        <p:nvSpPr>
                          <p:cNvPr id="31" name="TextBox 8">
                            <a:extLst>
                              <a:ext uri="{FF2B5EF4-FFF2-40B4-BE49-F238E27FC236}">
                                <a16:creationId xmlns:a16="http://schemas.microsoft.com/office/drawing/2014/main" id="{54C04C61-4DAF-462F-94C0-3930360E2699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1112713" y="1356111"/>
                            <a:ext cx="570865" cy="200660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lIns="0" tIns="0" rIns="0" bIns="0" rtlCol="0">
                            <a:noAutofit/>
                          </a:bodyPr>
                          <a:lstStyle/>
                          <a:p>
                            <a:pPr>
                              <a:lnSpc>
                                <a:spcPct val="107000"/>
                              </a:lnSpc>
                            </a:pPr>
                            <a:r>
                              <a:rPr lang="en-GB" sz="4000" b="1" dirty="0">
                                <a:solidFill>
                                  <a:srgbClr val="000000"/>
                                </a:solidFill>
                                <a:latin typeface="Calibri" panose="020F0502020204030204" pitchFamily="34" charset="0"/>
                                <a:ea typeface="Batang" panose="02030600000101010101" pitchFamily="18" charset="-127"/>
                                <a:cs typeface="Times New Roman" panose="02020603050405020304" pitchFamily="18" charset="0"/>
                              </a:rPr>
                              <a:t>Degraded</a:t>
                            </a:r>
                            <a:endParaRPr lang="en-GB" sz="4000" b="1" dirty="0">
                              <a:latin typeface="Calibri" panose="020F0502020204030204" pitchFamily="34" charset="0"/>
                              <a:ea typeface="Batang" panose="02030600000101010101" pitchFamily="18" charset="-127"/>
                              <a:cs typeface="Times New Roman" panose="02020603050405020304" pitchFamily="18" charset="0"/>
                            </a:endParaRPr>
                          </a:p>
                        </p:txBody>
                      </p:sp>
                    </p:grpSp>
                    <p:cxnSp>
                      <p:nvCxnSpPr>
                        <p:cNvPr id="26" name="Straight Connector 25">
                          <a:extLst>
                            <a:ext uri="{FF2B5EF4-FFF2-40B4-BE49-F238E27FC236}">
                              <a16:creationId xmlns:a16="http://schemas.microsoft.com/office/drawing/2014/main" id="{9CDB4F7F-DDF5-4663-A6F0-83FD1096CD43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 flipV="1">
                          <a:off x="1086346" y="769823"/>
                          <a:ext cx="673253" cy="0"/>
                        </a:xfrm>
                        <a:prstGeom prst="line">
                          <a:avLst/>
                        </a:prstGeom>
                        <a:ln w="12700">
                          <a:solidFill>
                            <a:schemeClr val="accent2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cxnSp>
                    <p:nvCxnSpPr>
                      <p:cNvPr id="24" name="Straight Connector 23">
                        <a:extLst>
                          <a:ext uri="{FF2B5EF4-FFF2-40B4-BE49-F238E27FC236}">
                            <a16:creationId xmlns:a16="http://schemas.microsoft.com/office/drawing/2014/main" id="{687F311B-01A0-4290-8A11-882BA24EDEA1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1086346" y="1146341"/>
                        <a:ext cx="673202" cy="0"/>
                      </a:xfrm>
                      <a:prstGeom prst="line">
                        <a:avLst/>
                      </a:prstGeom>
                      <a:ln w="12700">
                        <a:solidFill>
                          <a:srgbClr val="7030A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4CEFBF10-1A6D-4EF2-AB74-6823F005FFD8}"/>
                      </a:ext>
                    </a:extLst>
                  </p:cNvPr>
                  <p:cNvSpPr txBox="1"/>
                  <p:nvPr/>
                </p:nvSpPr>
                <p:spPr>
                  <a:xfrm>
                    <a:off x="5002829" y="1223350"/>
                    <a:ext cx="1471150" cy="32296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GB" sz="4400" b="1" dirty="0"/>
                      <a:t>SOC / clay</a:t>
                    </a:r>
                  </a:p>
                </p:txBody>
              </p: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7" name="TextBox 16">
                      <a:extLst>
                        <a:ext uri="{FF2B5EF4-FFF2-40B4-BE49-F238E27FC236}">
                          <a16:creationId xmlns:a16="http://schemas.microsoft.com/office/drawing/2014/main" id="{4DB57C67-9B3A-42CB-B0F8-50C74740074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4512394" y="4637899"/>
                      <a:ext cx="6027471" cy="1989378"/>
                    </a:xfrm>
                    <a:prstGeom prst="roundRect">
                      <a:avLst>
                        <a:gd name="adj" fmla="val 5312"/>
                      </a:avLst>
                    </a:prstGeom>
                    <a:noFill/>
                    <a:ln w="19050">
                      <a:noFill/>
                    </a:ln>
                  </p:spPr>
                  <p:style>
                    <a:lnRef idx="2">
                      <a:schemeClr val="accent6"/>
                    </a:lnRef>
                    <a:fillRef idx="1">
                      <a:schemeClr val="lt1"/>
                    </a:fillRef>
                    <a:effectRef idx="0">
                      <a:schemeClr val="accent6"/>
                    </a:effectRef>
                    <a:fontRef idx="minor">
                      <a:schemeClr val="dk1"/>
                    </a:fontRef>
                  </p:style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m:rPr>
                                <m:nor/>
                              </m:rPr>
                              <a:rPr lang="en-GB" sz="6000" b="1">
                                <a:cs typeface="Calibri" panose="020F0502020204030204" pitchFamily="34" charset="0"/>
                              </a:rPr>
                              <m:t>Index</m:t>
                            </m:r>
                            <m:r>
                              <m:rPr>
                                <m:nor/>
                              </m:rPr>
                              <a:rPr lang="en-GB" sz="6000" b="1">
                                <a:cs typeface="Calibri" panose="020F0502020204030204" pitchFamily="34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GB" sz="6000" b="1">
                                <a:cs typeface="Calibri" panose="020F0502020204030204" pitchFamily="34" charset="0"/>
                              </a:rPr>
                              <m:t>value</m:t>
                            </m:r>
                            <m:r>
                              <m:rPr>
                                <m:nor/>
                              </m:rPr>
                              <a:rPr lang="en-GB" sz="6000" b="1">
                                <a:cs typeface="Calibri" panose="020F0502020204030204" pitchFamily="34" charset="0"/>
                              </a:rPr>
                              <m:t> =</m:t>
                            </m:r>
                            <m:f>
                              <m:fPr>
                                <m:ctrlPr>
                                  <a:rPr lang="en-GB" sz="60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nor/>
                                  </m:rPr>
                                  <a:rPr lang="en-GB" sz="6000" b="1">
                                    <a:cs typeface="Calibri" panose="020F0502020204030204" pitchFamily="34" charset="0"/>
                                  </a:rPr>
                                  <m:t>SOC</m:t>
                                </m:r>
                              </m:num>
                              <m:den>
                                <m:r>
                                  <m:rPr>
                                    <m:nor/>
                                  </m:rPr>
                                  <a:rPr lang="en-GB" sz="6000" b="1">
                                    <a:cs typeface="Calibri" panose="020F0502020204030204" pitchFamily="34" charset="0"/>
                                  </a:rPr>
                                  <m:t>clay</m:t>
                                </m:r>
                              </m:den>
                            </m:f>
                          </m:oMath>
                        </m:oMathPara>
                      </a14:m>
                      <a:endParaRPr lang="en-GB" sz="5400" dirty="0"/>
                    </a:p>
                  </p:txBody>
                </p:sp>
              </mc:Choice>
              <mc:Fallback xmlns="">
                <p:sp>
                  <p:nvSpPr>
                    <p:cNvPr id="17" name="TextBox 16">
                      <a:extLst>
                        <a:ext uri="{FF2B5EF4-FFF2-40B4-BE49-F238E27FC236}">
                          <a16:creationId xmlns:a16="http://schemas.microsoft.com/office/drawing/2014/main" id="{4DB57C67-9B3A-42CB-B0F8-50C747400748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4512394" y="4637899"/>
                      <a:ext cx="6027471" cy="1989378"/>
                    </a:xfrm>
                    <a:prstGeom prst="roundRect">
                      <a:avLst>
                        <a:gd name="adj" fmla="val 5312"/>
                      </a:avLst>
                    </a:prstGeom>
                    <a:blipFill>
                      <a:blip r:embed="rId8"/>
                      <a:stretch>
                        <a:fillRect/>
                      </a:stretch>
                    </a:blipFill>
                    <a:ln w="19050">
                      <a:noFill/>
                    </a:ln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77" name="Left Brace 76">
                <a:extLst>
                  <a:ext uri="{FF2B5EF4-FFF2-40B4-BE49-F238E27FC236}">
                    <a16:creationId xmlns:a16="http://schemas.microsoft.com/office/drawing/2014/main" id="{0693A747-9DBE-4A03-A130-E438B9497BB8}"/>
                  </a:ext>
                </a:extLst>
              </p:cNvPr>
              <p:cNvSpPr/>
              <p:nvPr/>
            </p:nvSpPr>
            <p:spPr>
              <a:xfrm>
                <a:off x="35157477" y="9789110"/>
                <a:ext cx="851922" cy="6537929"/>
              </a:xfrm>
              <a:prstGeom prst="leftBrace">
                <a:avLst>
                  <a:gd name="adj1" fmla="val 8333"/>
                  <a:gd name="adj2" fmla="val 56119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pic>
        <p:nvPicPr>
          <p:cNvPr id="80" name="Picture 79">
            <a:extLst>
              <a:ext uri="{FF2B5EF4-FFF2-40B4-BE49-F238E27FC236}">
                <a16:creationId xmlns:a16="http://schemas.microsoft.com/office/drawing/2014/main" id="{CD20BCAD-3F73-4830-9AE2-4CBF5FE0150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7819" y="27500220"/>
            <a:ext cx="1723050" cy="172305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6543C5C2-82F3-47F2-B2CE-ED467F138980}"/>
              </a:ext>
            </a:extLst>
          </p:cNvPr>
          <p:cNvSpPr txBox="1"/>
          <p:nvPr/>
        </p:nvSpPr>
        <p:spPr>
          <a:xfrm>
            <a:off x="2518661" y="5342893"/>
            <a:ext cx="170300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First sampling of the National Soil Inventory of England and Wales: 1978 - 1983</a:t>
            </a:r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D59A5A8E-004A-48A5-9C51-EB397CD0A659}"/>
              </a:ext>
            </a:extLst>
          </p:cNvPr>
          <p:cNvGrpSpPr/>
          <p:nvPr/>
        </p:nvGrpSpPr>
        <p:grpSpPr>
          <a:xfrm>
            <a:off x="1227257" y="17168235"/>
            <a:ext cx="9908995" cy="10720575"/>
            <a:chOff x="1227257" y="17168236"/>
            <a:chExt cx="9908995" cy="10720575"/>
          </a:xfrm>
        </p:grpSpPr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0CCFA366-BB33-43D9-9894-66BE583DA6E5}"/>
                </a:ext>
              </a:extLst>
            </p:cNvPr>
            <p:cNvGrpSpPr/>
            <p:nvPr/>
          </p:nvGrpSpPr>
          <p:grpSpPr>
            <a:xfrm>
              <a:off x="1260427" y="17168236"/>
              <a:ext cx="9875825" cy="10720575"/>
              <a:chOff x="1891277" y="17587199"/>
              <a:chExt cx="8612733" cy="9349440"/>
            </a:xfrm>
          </p:grpSpPr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7FDE5B6C-8BC1-4C72-8729-45C4826210A8}"/>
                  </a:ext>
                </a:extLst>
              </p:cNvPr>
              <p:cNvSpPr/>
              <p:nvPr/>
            </p:nvSpPr>
            <p:spPr>
              <a:xfrm>
                <a:off x="1891277" y="17587199"/>
                <a:ext cx="8612733" cy="9349440"/>
              </a:xfrm>
              <a:prstGeom prst="rect">
                <a:avLst/>
              </a:prstGeom>
              <a:solidFill>
                <a:schemeClr val="bg1">
                  <a:alpha val="6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BDBE57BA-08C5-4D53-B8CF-A2CCA95973E9}"/>
                  </a:ext>
                </a:extLst>
              </p:cNvPr>
              <p:cNvGrpSpPr/>
              <p:nvPr/>
            </p:nvGrpSpPr>
            <p:grpSpPr>
              <a:xfrm>
                <a:off x="2204939" y="18233432"/>
                <a:ext cx="8097657" cy="7385038"/>
                <a:chOff x="13514253" y="12925351"/>
                <a:chExt cx="11619959" cy="10597368"/>
              </a:xfrm>
            </p:grpSpPr>
            <p:pic>
              <p:nvPicPr>
                <p:cNvPr id="41" name="Picture 40" descr="Chart, box and whisker chart&#10;&#10;Description automatically generated">
                  <a:extLst>
                    <a:ext uri="{FF2B5EF4-FFF2-40B4-BE49-F238E27FC236}">
                      <a16:creationId xmlns:a16="http://schemas.microsoft.com/office/drawing/2014/main" id="{A8841CAB-F135-4066-B7C9-9601BA3A308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514253" y="13064759"/>
                  <a:ext cx="11619959" cy="10457960"/>
                </a:xfrm>
                <a:prstGeom prst="rect">
                  <a:avLst/>
                </a:prstGeom>
              </p:spPr>
            </p:pic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9B3BAFFD-802F-47A4-8D3E-B96C35EE20ED}"/>
                    </a:ext>
                  </a:extLst>
                </p:cNvPr>
                <p:cNvSpPr txBox="1"/>
                <p:nvPr/>
              </p:nvSpPr>
              <p:spPr>
                <a:xfrm>
                  <a:off x="14638769" y="12925351"/>
                  <a:ext cx="4685463" cy="207576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4400" dirty="0">
                      <a:solidFill>
                        <a:srgbClr val="4682B4"/>
                      </a:solidFill>
                    </a:rPr>
                    <a:t>1978-1983</a:t>
                  </a:r>
                </a:p>
                <a:p>
                  <a:r>
                    <a:rPr lang="en-GB" sz="4400" dirty="0">
                      <a:solidFill>
                        <a:srgbClr val="99CD32"/>
                      </a:solidFill>
                    </a:rPr>
                    <a:t>1994-2003</a:t>
                  </a:r>
                </a:p>
              </p:txBody>
            </p:sp>
          </p:grp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BB43B2E3-DC86-401E-A408-FC81FBA897EE}"/>
                  </a:ext>
                </a:extLst>
              </p:cNvPr>
              <p:cNvSpPr txBox="1"/>
              <p:nvPr/>
            </p:nvSpPr>
            <p:spPr>
              <a:xfrm>
                <a:off x="2472796" y="25657901"/>
                <a:ext cx="7561943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3600" dirty="0"/>
                  <a:t>Decreases in SOC/clay for arable, ley, and permanent grass over time</a:t>
                </a:r>
              </a:p>
            </p:txBody>
          </p:sp>
        </p:grp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B0106C6D-2942-492F-BF9B-1E2662E19719}"/>
                </a:ext>
              </a:extLst>
            </p:cNvPr>
            <p:cNvSpPr txBox="1"/>
            <p:nvPr/>
          </p:nvSpPr>
          <p:spPr>
            <a:xfrm>
              <a:off x="1227257" y="17191857"/>
              <a:ext cx="969386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/>
                <a:t>Resampling of the National Soil Inventory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237600B8-2B19-421F-8D0F-6DC6C3374718}"/>
              </a:ext>
            </a:extLst>
          </p:cNvPr>
          <p:cNvSpPr txBox="1"/>
          <p:nvPr/>
        </p:nvSpPr>
        <p:spPr>
          <a:xfrm>
            <a:off x="14099676" y="12337240"/>
            <a:ext cx="103590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/>
              <a:t>Long-term experiments</a:t>
            </a:r>
          </a:p>
        </p:txBody>
      </p:sp>
    </p:spTree>
    <p:extLst>
      <p:ext uri="{BB962C8B-B14F-4D97-AF65-F5344CB8AC3E}">
        <p14:creationId xmlns:p14="http://schemas.microsoft.com/office/powerpoint/2010/main" val="2767887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4F406349062AF458F65FC8AA93BBE66" ma:contentTypeVersion="13" ma:contentTypeDescription="Create a new document." ma:contentTypeScope="" ma:versionID="5c7fce72e021cbedbfd2eb386494e406">
  <xsd:schema xmlns:xsd="http://www.w3.org/2001/XMLSchema" xmlns:xs="http://www.w3.org/2001/XMLSchema" xmlns:p="http://schemas.microsoft.com/office/2006/metadata/properties" xmlns:ns2="23183a04-855f-4744-a715-63b572eb2255" xmlns:ns3="bf3d09fe-6738-443d-9673-b7ff0d7dd09c" targetNamespace="http://schemas.microsoft.com/office/2006/metadata/properties" ma:root="true" ma:fieldsID="053d60bd3643e2b3a30c0ebda6cee446" ns2:_="" ns3:_="">
    <xsd:import namespace="23183a04-855f-4744-a715-63b572eb2255"/>
    <xsd:import namespace="bf3d09fe-6738-443d-9673-b7ff0d7dd09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183a04-855f-4744-a715-63b572eb225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GenerationTime" ma:index="1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7890e11c-1d58-4a8b-9e3e-7b4984dfdb4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3d09fe-6738-443d-9673-b7ff0d7dd09c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3112d80a-9a12-4c78-98a6-b79269c71807}" ma:internalName="TaxCatchAll" ma:showField="CatchAllData" ma:web="1f7dd45c-6edd-45c6-9aa6-86814132550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3183a04-855f-4744-a715-63b572eb2255">
      <Terms xmlns="http://schemas.microsoft.com/office/infopath/2007/PartnerControls"/>
    </lcf76f155ced4ddcb4097134ff3c332f>
    <TaxCatchAll xmlns="bf3d09fe-6738-443d-9673-b7ff0d7dd09c" xsi:nil="true"/>
  </documentManagement>
</p:properties>
</file>

<file path=customXml/itemProps1.xml><?xml version="1.0" encoding="utf-8"?>
<ds:datastoreItem xmlns:ds="http://schemas.openxmlformats.org/officeDocument/2006/customXml" ds:itemID="{C96726F1-2F79-4417-9726-5DEDB2BE07D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3183a04-855f-4744-a715-63b572eb2255"/>
    <ds:schemaRef ds:uri="bf3d09fe-6738-443d-9673-b7ff0d7dd09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C1B65A3-0816-44A8-A6B0-FED5D6D5577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8AA2D2E-57D1-4226-9D0E-5DF50024F89A}">
  <ds:schemaRefs>
    <ds:schemaRef ds:uri="http://schemas.microsoft.com/office/2006/metadata/properties"/>
    <ds:schemaRef ds:uri="http://schemas.microsoft.com/office/infopath/2007/PartnerControls"/>
    <ds:schemaRef ds:uri="23183a04-855f-4744-a715-63b572eb2255"/>
    <ds:schemaRef ds:uri="bf3d09fe-6738-443d-9673-b7ff0d7dd09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12613</TotalTime>
  <Words>438</Words>
  <Application>Microsoft Office PowerPoint</Application>
  <PresentationFormat>Custom</PresentationFormat>
  <Paragraphs>76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-apple-system</vt:lpstr>
      <vt:lpstr>Calibri</vt:lpstr>
      <vt:lpstr>Arial</vt:lpstr>
      <vt:lpstr>Cambria Math</vt:lpstr>
      <vt:lpstr>Calibri Light</vt:lpstr>
      <vt:lpstr>Office Theme</vt:lpstr>
      <vt:lpstr>How do you tell if your soil has enough soil organic carbon (SOC)?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Notes:  1. Correct fonts won’t load until you open this in PowerPoint (e.g., if you’re previewing this in your browser it’ll look uglier than it actually is).  2. Generate QR codes here: https://www.qrcode-monkey.com/</dc:title>
  <dc:creator>Morrison, Mike</dc:creator>
  <cp:lastModifiedBy>Jonah Prout</cp:lastModifiedBy>
  <cp:revision>184</cp:revision>
  <dcterms:created xsi:type="dcterms:W3CDTF">2019-07-02T13:39:34Z</dcterms:created>
  <dcterms:modified xsi:type="dcterms:W3CDTF">2022-05-16T11:58:37Z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0x010100C4F406349062AF458F65FC8AA93BBE66</vt:lpwstr>
  </property>
  <property fmtid="{D5CDD505-2E9C-101B-9397-08002B2CF9AE}" pid="3" name="MediaServiceImageTags">
    <vt:lpwstr/>
  </property>
</Properties>
</file>