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77" r:id="rId2"/>
    <p:sldId id="310" r:id="rId3"/>
    <p:sldId id="311" r:id="rId4"/>
    <p:sldId id="312" r:id="rId5"/>
    <p:sldId id="313" r:id="rId6"/>
    <p:sldId id="314" r:id="rId7"/>
    <p:sldId id="315" r:id="rId8"/>
    <p:sldId id="318" r:id="rId9"/>
    <p:sldId id="319" r:id="rId10"/>
    <p:sldId id="320" r:id="rId11"/>
    <p:sldId id="325" r:id="rId12"/>
    <p:sldId id="321" r:id="rId13"/>
    <p:sldId id="322" r:id="rId14"/>
    <p:sldId id="323" r:id="rId15"/>
    <p:sldId id="324" r:id="rId16"/>
    <p:sldId id="316" r:id="rId17"/>
    <p:sldId id="317" r:id="rId18"/>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1A33"/>
    <a:srgbClr val="FF0000"/>
    <a:srgbClr val="FFFFFF"/>
    <a:srgbClr val="006500"/>
    <a:srgbClr val="66CC19"/>
    <a:srgbClr val="FF3300"/>
    <a:srgbClr val="022137"/>
    <a:srgbClr val="F04EBA"/>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69357" autoAdjust="0"/>
  </p:normalViewPr>
  <p:slideViewPr>
    <p:cSldViewPr snapToGrid="0">
      <p:cViewPr varScale="1">
        <p:scale>
          <a:sx n="119" d="100"/>
          <a:sy n="119" d="100"/>
        </p:scale>
        <p:origin x="114" y="2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7619D0-AD6C-4C9A-B4C9-74FD3C1B9729}"/>
              </a:ext>
            </a:extLst>
          </p:cNvPr>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BE"/>
          </a:p>
        </p:txBody>
      </p:sp>
      <p:sp>
        <p:nvSpPr>
          <p:cNvPr id="3" name="Date Placeholder 2">
            <a:extLst>
              <a:ext uri="{FF2B5EF4-FFF2-40B4-BE49-F238E27FC236}">
                <a16:creationId xmlns:a16="http://schemas.microsoft.com/office/drawing/2014/main" id="{027D261E-1F73-4226-997C-D2CCFB20854B}"/>
              </a:ext>
            </a:extLst>
          </p:cNvPr>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39EBCE6C-767F-4BF5-B8E2-E85D4D24DF18}" type="datetime1">
              <a:rPr lang="fr-BE" smtClean="0"/>
              <a:t>21-04-23</a:t>
            </a:fld>
            <a:endParaRPr lang="fr-BE"/>
          </a:p>
        </p:txBody>
      </p:sp>
      <p:sp>
        <p:nvSpPr>
          <p:cNvPr id="4" name="Footer Placeholder 3">
            <a:extLst>
              <a:ext uri="{FF2B5EF4-FFF2-40B4-BE49-F238E27FC236}">
                <a16:creationId xmlns:a16="http://schemas.microsoft.com/office/drawing/2014/main" id="{7C69351B-EB73-435A-BCFC-2029DC217A4C}"/>
              </a:ext>
            </a:extLst>
          </p:cNvPr>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a:extLst>
              <a:ext uri="{FF2B5EF4-FFF2-40B4-BE49-F238E27FC236}">
                <a16:creationId xmlns:a16="http://schemas.microsoft.com/office/drawing/2014/main" id="{C8732E7D-543B-4D22-B96B-F7B34D9546CC}"/>
              </a:ext>
            </a:extLst>
          </p:cNvPr>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F272E29B-F13A-44C6-998B-FAF3DE85A76C}" type="slidenum">
              <a:rPr lang="fr-BE" smtClean="0"/>
              <a:t>‹#›</a:t>
            </a:fld>
            <a:endParaRPr lang="fr-BE"/>
          </a:p>
        </p:txBody>
      </p:sp>
    </p:spTree>
    <p:extLst>
      <p:ext uri="{BB962C8B-B14F-4D97-AF65-F5344CB8AC3E}">
        <p14:creationId xmlns:p14="http://schemas.microsoft.com/office/powerpoint/2010/main" val="153404298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1C447BFB-5AB5-4656-A83B-CF2EF16D34CF}" type="datetime1">
              <a:rPr lang="fr-BE" smtClean="0"/>
              <a:t>21-04-23</a:t>
            </a:fld>
            <a:endParaRPr lang="fr-BE"/>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4BD3EBDD-EE35-4E94-B356-359542114D1B}" type="slidenum">
              <a:rPr lang="fr-BE" smtClean="0"/>
              <a:t>‹#›</a:t>
            </a:fld>
            <a:endParaRPr lang="fr-BE"/>
          </a:p>
        </p:txBody>
      </p:sp>
    </p:spTree>
    <p:extLst>
      <p:ext uri="{BB962C8B-B14F-4D97-AF65-F5344CB8AC3E}">
        <p14:creationId xmlns:p14="http://schemas.microsoft.com/office/powerpoint/2010/main" val="1401053857"/>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a:p>
            <a:endParaRPr lang="en-GB" noProof="0" dirty="0"/>
          </a:p>
        </p:txBody>
      </p:sp>
      <p:sp>
        <p:nvSpPr>
          <p:cNvPr id="4" name="Date Placeholder 3"/>
          <p:cNvSpPr>
            <a:spLocks noGrp="1"/>
          </p:cNvSpPr>
          <p:nvPr>
            <p:ph type="dt" idx="1"/>
          </p:nvPr>
        </p:nvSpPr>
        <p:spPr/>
        <p:txBody>
          <a:bodyPr/>
          <a:lstStyle/>
          <a:p>
            <a:fld id="{43B346E8-319D-43D3-A406-2BFE9FD75FDD}" type="datetime1">
              <a:rPr lang="fr-BE" smtClean="0"/>
              <a:t>21-04-23</a:t>
            </a:fld>
            <a:endParaRPr lang="fr-BE"/>
          </a:p>
        </p:txBody>
      </p:sp>
    </p:spTree>
    <p:extLst>
      <p:ext uri="{BB962C8B-B14F-4D97-AF65-F5344CB8AC3E}">
        <p14:creationId xmlns:p14="http://schemas.microsoft.com/office/powerpoint/2010/main" val="3422368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de titre sombr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re 1"/>
          <p:cNvSpPr>
            <a:spLocks noGrp="1"/>
          </p:cNvSpPr>
          <p:nvPr>
            <p:ph type="ctrTitle"/>
          </p:nvPr>
        </p:nvSpPr>
        <p:spPr>
          <a:xfrm>
            <a:off x="1939256" y="1122908"/>
            <a:ext cx="8313488" cy="2716329"/>
          </a:xfrm>
        </p:spPr>
        <p:txBody>
          <a:bodyPr anchor="b">
            <a:normAutofit/>
          </a:bodyPr>
          <a:lstStyle>
            <a:lvl1pPr algn="ctr">
              <a:defRPr sz="4219" b="1">
                <a:solidFill>
                  <a:schemeClr val="bg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3" name="Sous-titre 2"/>
          <p:cNvSpPr>
            <a:spLocks noGrp="1"/>
          </p:cNvSpPr>
          <p:nvPr>
            <p:ph type="subTitle" idx="1"/>
          </p:nvPr>
        </p:nvSpPr>
        <p:spPr>
          <a:xfrm>
            <a:off x="1939256" y="3964781"/>
            <a:ext cx="8313488" cy="1292572"/>
          </a:xfrm>
        </p:spPr>
        <p:txBody>
          <a:bodyPr>
            <a:normAutofit/>
          </a:bodyPr>
          <a:lstStyle>
            <a:lvl1pPr marL="0" indent="0" algn="ctr">
              <a:buNone/>
              <a:defRPr sz="1969" b="0">
                <a:solidFill>
                  <a:schemeClr val="bg1"/>
                </a:solidFill>
                <a:latin typeface="+mj-lt"/>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fr-FR" dirty="0"/>
              <a:t>Modifier le style des sous-titres du masque</a:t>
            </a:r>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7326" y="627216"/>
            <a:ext cx="1377348" cy="988218"/>
          </a:xfrm>
          <a:prstGeom prst="rect">
            <a:avLst/>
          </a:prstGeom>
        </p:spPr>
      </p:pic>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89411" y="5905520"/>
            <a:ext cx="1437234" cy="900000"/>
          </a:xfrm>
          <a:prstGeom prst="rect">
            <a:avLst/>
          </a:prstGeom>
        </p:spPr>
      </p:pic>
      <p:pic>
        <p:nvPicPr>
          <p:cNvPr id="10" name="Picture 9">
            <a:extLst>
              <a:ext uri="{FF2B5EF4-FFF2-40B4-BE49-F238E27FC236}">
                <a16:creationId xmlns:a16="http://schemas.microsoft.com/office/drawing/2014/main" id="{E1863294-B9DB-4901-AE37-19A9333A02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8670" y="5905520"/>
            <a:ext cx="720000" cy="720000"/>
          </a:xfrm>
          <a:prstGeom prst="rect">
            <a:avLst/>
          </a:prstGeom>
        </p:spPr>
      </p:pic>
      <p:pic>
        <p:nvPicPr>
          <p:cNvPr id="14" name="Image 7">
            <a:extLst>
              <a:ext uri="{FF2B5EF4-FFF2-40B4-BE49-F238E27FC236}">
                <a16:creationId xmlns:a16="http://schemas.microsoft.com/office/drawing/2014/main" id="{EEDADE00-B821-47CC-987E-2A12E2A1BD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17695" y="5905520"/>
            <a:ext cx="2025279" cy="720000"/>
          </a:xfrm>
          <a:prstGeom prst="rect">
            <a:avLst/>
          </a:prstGeom>
        </p:spPr>
      </p:pic>
      <p:pic>
        <p:nvPicPr>
          <p:cNvPr id="16" name="Image 25">
            <a:extLst>
              <a:ext uri="{FF2B5EF4-FFF2-40B4-BE49-F238E27FC236}">
                <a16:creationId xmlns:a16="http://schemas.microsoft.com/office/drawing/2014/main" id="{26E92F58-E563-4ABC-8CFA-8D30B237A87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0800000" flipH="1" flipV="1">
            <a:off x="0" y="2242650"/>
            <a:ext cx="12191999" cy="4561772"/>
          </a:xfrm>
          <a:prstGeom prst="rect">
            <a:avLst/>
          </a:prstGeom>
        </p:spPr>
      </p:pic>
    </p:spTree>
    <p:extLst>
      <p:ext uri="{BB962C8B-B14F-4D97-AF65-F5344CB8AC3E}">
        <p14:creationId xmlns:p14="http://schemas.microsoft.com/office/powerpoint/2010/main" val="401494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CE4D-4EC8-49A5-909D-68D763993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8F2BA614-F97D-481B-B325-2686B3A10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B88AAF20-7D2C-4F0E-ACA5-8A7AC11FF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1CDD42-8F8C-43E2-89A4-0E5E29F8B311}"/>
              </a:ext>
            </a:extLst>
          </p:cNvPr>
          <p:cNvSpPr>
            <a:spLocks noGrp="1"/>
          </p:cNvSpPr>
          <p:nvPr>
            <p:ph type="dt" sz="half" idx="10"/>
          </p:nvPr>
        </p:nvSpPr>
        <p:spPr/>
        <p:txBody>
          <a:bodyPr/>
          <a:lstStyle/>
          <a:p>
            <a:endParaRPr lang="fr-BE"/>
          </a:p>
        </p:txBody>
      </p:sp>
      <p:sp>
        <p:nvSpPr>
          <p:cNvPr id="8" name="Footer Placeholder 4">
            <a:extLst>
              <a:ext uri="{FF2B5EF4-FFF2-40B4-BE49-F238E27FC236}">
                <a16:creationId xmlns:a16="http://schemas.microsoft.com/office/drawing/2014/main" id="{73D5E852-D064-4B52-838E-EC5A5704ECF1}"/>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9" name="Slide Number Placeholder 5">
            <a:extLst>
              <a:ext uri="{FF2B5EF4-FFF2-40B4-BE49-F238E27FC236}">
                <a16:creationId xmlns:a16="http://schemas.microsoft.com/office/drawing/2014/main" id="{F54A951A-A492-4F54-99A4-4A3823F59653}"/>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170377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C211-E548-4486-A566-39357A45D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83771792-465E-49D2-B383-41E6E3C54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a:extLst>
              <a:ext uri="{FF2B5EF4-FFF2-40B4-BE49-F238E27FC236}">
                <a16:creationId xmlns:a16="http://schemas.microsoft.com/office/drawing/2014/main" id="{0ABF60A1-7602-44BB-A09D-0F516D709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D158CB-56AC-4B75-8DCB-76A1F67FDFBB}"/>
              </a:ext>
            </a:extLst>
          </p:cNvPr>
          <p:cNvSpPr>
            <a:spLocks noGrp="1"/>
          </p:cNvSpPr>
          <p:nvPr>
            <p:ph type="dt" sz="half" idx="10"/>
          </p:nvPr>
        </p:nvSpPr>
        <p:spPr/>
        <p:txBody>
          <a:bodyPr/>
          <a:lstStyle/>
          <a:p>
            <a:endParaRPr lang="fr-BE"/>
          </a:p>
        </p:txBody>
      </p:sp>
      <p:sp>
        <p:nvSpPr>
          <p:cNvPr id="8" name="Footer Placeholder 4">
            <a:extLst>
              <a:ext uri="{FF2B5EF4-FFF2-40B4-BE49-F238E27FC236}">
                <a16:creationId xmlns:a16="http://schemas.microsoft.com/office/drawing/2014/main" id="{1C41C1A1-FF93-4FEB-9724-0ACCAAF2862C}"/>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9" name="Slide Number Placeholder 5">
            <a:extLst>
              <a:ext uri="{FF2B5EF4-FFF2-40B4-BE49-F238E27FC236}">
                <a16:creationId xmlns:a16="http://schemas.microsoft.com/office/drawing/2014/main" id="{28795DA1-CC3B-4C62-8851-D2355B4D3BC3}"/>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276787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9F67992-369F-4162-9399-C09BE78923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7B72785A-CFB7-4A50-8348-D0348279F2CD}"/>
              </a:ext>
            </a:extLst>
          </p:cNvPr>
          <p:cNvSpPr>
            <a:spLocks noGrp="1"/>
          </p:cNvSpPr>
          <p:nvPr>
            <p:ph type="dt" sz="half" idx="10"/>
          </p:nvPr>
        </p:nvSpPr>
        <p:spPr/>
        <p:txBody>
          <a:bodyPr/>
          <a:lstStyle/>
          <a:p>
            <a:endParaRPr lang="fr-BE"/>
          </a:p>
        </p:txBody>
      </p:sp>
      <p:sp>
        <p:nvSpPr>
          <p:cNvPr id="7" name="Title 1">
            <a:extLst>
              <a:ext uri="{FF2B5EF4-FFF2-40B4-BE49-F238E27FC236}">
                <a16:creationId xmlns:a16="http://schemas.microsoft.com/office/drawing/2014/main" id="{ADF7E844-08D6-4CE3-B15D-D8A97C26D584}"/>
              </a:ext>
            </a:extLst>
          </p:cNvPr>
          <p:cNvSpPr>
            <a:spLocks noGrp="1"/>
          </p:cNvSpPr>
          <p:nvPr>
            <p:ph type="title"/>
          </p:nvPr>
        </p:nvSpPr>
        <p:spPr>
          <a:xfrm>
            <a:off x="1313563" y="99208"/>
            <a:ext cx="7519587" cy="399938"/>
          </a:xfrm>
        </p:spPr>
        <p:txBody>
          <a:bodyPr/>
          <a:lstStyle/>
          <a:p>
            <a:r>
              <a:rPr lang="en-US"/>
              <a:t>Click to edit Master title style</a:t>
            </a:r>
            <a:endParaRPr lang="fr-BE"/>
          </a:p>
        </p:txBody>
      </p:sp>
      <p:sp>
        <p:nvSpPr>
          <p:cNvPr id="8" name="Footer Placeholder 4">
            <a:extLst>
              <a:ext uri="{FF2B5EF4-FFF2-40B4-BE49-F238E27FC236}">
                <a16:creationId xmlns:a16="http://schemas.microsoft.com/office/drawing/2014/main" id="{6126F5C1-6ABC-43DF-9073-5267CE5A3C66}"/>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9" name="Slide Number Placeholder 5">
            <a:extLst>
              <a:ext uri="{FF2B5EF4-FFF2-40B4-BE49-F238E27FC236}">
                <a16:creationId xmlns:a16="http://schemas.microsoft.com/office/drawing/2014/main" id="{3E73319C-A053-42A4-B45A-27E2211B75A5}"/>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2132644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D4E918-D4BB-46C9-9AD2-98BBAF88C2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4C87DB33-CE40-43BA-A69A-D1C193A08D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2E099E1C-FCE8-49A6-80B4-94E5411E0868}"/>
              </a:ext>
            </a:extLst>
          </p:cNvPr>
          <p:cNvSpPr>
            <a:spLocks noGrp="1"/>
          </p:cNvSpPr>
          <p:nvPr>
            <p:ph type="dt" sz="half" idx="10"/>
          </p:nvPr>
        </p:nvSpPr>
        <p:spPr/>
        <p:txBody>
          <a:bodyPr/>
          <a:lstStyle/>
          <a:p>
            <a:endParaRPr lang="fr-BE"/>
          </a:p>
        </p:txBody>
      </p:sp>
      <p:sp>
        <p:nvSpPr>
          <p:cNvPr id="7" name="Footer Placeholder 4">
            <a:extLst>
              <a:ext uri="{FF2B5EF4-FFF2-40B4-BE49-F238E27FC236}">
                <a16:creationId xmlns:a16="http://schemas.microsoft.com/office/drawing/2014/main" id="{A316A462-00A4-47ED-9033-4781D8D2B8BA}"/>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8" name="Slide Number Placeholder 5">
            <a:extLst>
              <a:ext uri="{FF2B5EF4-FFF2-40B4-BE49-F238E27FC236}">
                <a16:creationId xmlns:a16="http://schemas.microsoft.com/office/drawing/2014/main" id="{0620EF93-D133-4BC5-B5F5-EE74B08E32A8}"/>
              </a:ext>
            </a:extLst>
          </p:cNvPr>
          <p:cNvSpPr>
            <a:spLocks noGrp="1"/>
          </p:cNvSpPr>
          <p:nvPr>
            <p:ph type="sldNum" sz="quarter" idx="12"/>
          </p:nvPr>
        </p:nvSpPr>
        <p:spPr>
          <a:xfrm>
            <a:off x="9106261" y="6356350"/>
            <a:ext cx="2743200" cy="365125"/>
          </a:xfrm>
        </p:spPr>
        <p:txBody>
          <a:bodyPr/>
          <a:lstStyle/>
          <a:p>
            <a:fld id="{0ACC6B51-8755-49A1-A3AC-FC2ACAED3CB9}" type="slidenum">
              <a:rPr lang="fr-BE" smtClean="0"/>
              <a:pPr/>
              <a:t>‹#›</a:t>
            </a:fld>
            <a:r>
              <a:rPr lang="fr-BE" dirty="0"/>
              <a:t>/11</a:t>
            </a:r>
          </a:p>
        </p:txBody>
      </p:sp>
    </p:spTree>
    <p:extLst>
      <p:ext uri="{BB962C8B-B14F-4D97-AF65-F5344CB8AC3E}">
        <p14:creationId xmlns:p14="http://schemas.microsoft.com/office/powerpoint/2010/main" val="411085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itre sombr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2" name="Title 1">
            <a:extLst>
              <a:ext uri="{FF2B5EF4-FFF2-40B4-BE49-F238E27FC236}">
                <a16:creationId xmlns:a16="http://schemas.microsoft.com/office/drawing/2014/main" id="{0BF8C887-4974-458A-9099-0FCA2D3BCEBE}"/>
              </a:ext>
            </a:extLst>
          </p:cNvPr>
          <p:cNvSpPr>
            <a:spLocks noGrp="1"/>
          </p:cNvSpPr>
          <p:nvPr>
            <p:ph type="title"/>
          </p:nvPr>
        </p:nvSpPr>
        <p:spPr>
          <a:xfrm>
            <a:off x="2398879" y="304307"/>
            <a:ext cx="7519587" cy="399938"/>
          </a:xfrm>
        </p:spPr>
        <p:txBody>
          <a:bodyPr anchor="t" anchorCtr="0"/>
          <a:lstStyle>
            <a:lvl1pPr algn="ctr">
              <a:defRPr sz="2400"/>
            </a:lvl1pPr>
          </a:lstStyle>
          <a:p>
            <a:r>
              <a:rPr lang="en-US"/>
              <a:t>Click to edit Master title style</a:t>
            </a:r>
            <a:endParaRPr lang="fr-BE"/>
          </a:p>
        </p:txBody>
      </p:sp>
      <p:pic>
        <p:nvPicPr>
          <p:cNvPr id="13" name="Image 18">
            <a:extLst>
              <a:ext uri="{FF2B5EF4-FFF2-40B4-BE49-F238E27FC236}">
                <a16:creationId xmlns:a16="http://schemas.microsoft.com/office/drawing/2014/main" id="{EA7E42CD-4B04-4FF7-9EA8-BB43F4F6B4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2507" y="308245"/>
            <a:ext cx="561492" cy="396000"/>
          </a:xfrm>
          <a:prstGeom prst="rect">
            <a:avLst/>
          </a:prstGeom>
        </p:spPr>
      </p:pic>
      <p:pic>
        <p:nvPicPr>
          <p:cNvPr id="15" name="Graphic 14">
            <a:extLst>
              <a:ext uri="{FF2B5EF4-FFF2-40B4-BE49-F238E27FC236}">
                <a16:creationId xmlns:a16="http://schemas.microsoft.com/office/drawing/2014/main" id="{AA28C345-D56A-4C8D-A552-443B4B2849F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001" y="304307"/>
            <a:ext cx="499571" cy="396000"/>
          </a:xfrm>
          <a:prstGeom prst="rect">
            <a:avLst/>
          </a:prstGeom>
        </p:spPr>
      </p:pic>
    </p:spTree>
    <p:extLst>
      <p:ext uri="{BB962C8B-B14F-4D97-AF65-F5344CB8AC3E}">
        <p14:creationId xmlns:p14="http://schemas.microsoft.com/office/powerpoint/2010/main" val="270871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0A36-FBC3-4E4D-91E2-5DB34B03A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492CF58F-F2BD-4DBF-8D5E-DA5307EFA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BE" dirty="0"/>
          </a:p>
        </p:txBody>
      </p:sp>
      <p:sp>
        <p:nvSpPr>
          <p:cNvPr id="4" name="Date Placeholder 3">
            <a:extLst>
              <a:ext uri="{FF2B5EF4-FFF2-40B4-BE49-F238E27FC236}">
                <a16:creationId xmlns:a16="http://schemas.microsoft.com/office/drawing/2014/main" id="{5889EB6F-7C3A-4689-90C1-30460022CAD2}"/>
              </a:ext>
            </a:extLst>
          </p:cNvPr>
          <p:cNvSpPr>
            <a:spLocks noGrp="1"/>
          </p:cNvSpPr>
          <p:nvPr>
            <p:ph type="dt" sz="half" idx="10"/>
          </p:nvPr>
        </p:nvSpPr>
        <p:spPr/>
        <p:txBody>
          <a:bodyPr/>
          <a:lstStyle/>
          <a:p>
            <a:endParaRPr lang="fr-BE" dirty="0"/>
          </a:p>
        </p:txBody>
      </p:sp>
      <p:sp>
        <p:nvSpPr>
          <p:cNvPr id="5" name="Footer Placeholder 4">
            <a:extLst>
              <a:ext uri="{FF2B5EF4-FFF2-40B4-BE49-F238E27FC236}">
                <a16:creationId xmlns:a16="http://schemas.microsoft.com/office/drawing/2014/main" id="{76E77A53-E9EC-4068-9842-D90E073785E8}"/>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6" name="Slide Number Placeholder 5">
            <a:extLst>
              <a:ext uri="{FF2B5EF4-FFF2-40B4-BE49-F238E27FC236}">
                <a16:creationId xmlns:a16="http://schemas.microsoft.com/office/drawing/2014/main" id="{866CF977-7B86-415B-B1A3-F9A5D3071CE9}"/>
              </a:ext>
            </a:extLst>
          </p:cNvPr>
          <p:cNvSpPr>
            <a:spLocks noGrp="1"/>
          </p:cNvSpPr>
          <p:nvPr>
            <p:ph type="sldNum" sz="quarter" idx="12"/>
          </p:nvPr>
        </p:nvSpPr>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89244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D56-611B-48B1-8ADE-9FC05964916E}"/>
              </a:ext>
            </a:extLst>
          </p:cNvPr>
          <p:cNvSpPr>
            <a:spLocks noGrp="1"/>
          </p:cNvSpPr>
          <p:nvPr>
            <p:ph type="title"/>
          </p:nvPr>
        </p:nvSpPr>
        <p:spPr>
          <a:xfrm>
            <a:off x="1313563" y="99208"/>
            <a:ext cx="7519587" cy="399938"/>
          </a:xfrm>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668191A1-B014-469D-B7D9-56F8D23C9D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E6D932F9-C58A-4BEC-9EEE-4D5AD4B8328E}"/>
              </a:ext>
            </a:extLst>
          </p:cNvPr>
          <p:cNvSpPr>
            <a:spLocks noGrp="1"/>
          </p:cNvSpPr>
          <p:nvPr>
            <p:ph type="dt" sz="half" idx="10"/>
          </p:nvPr>
        </p:nvSpPr>
        <p:spPr/>
        <p:txBody>
          <a:bodyPr/>
          <a:lstStyle/>
          <a:p>
            <a:endParaRPr lang="fr-BE"/>
          </a:p>
        </p:txBody>
      </p:sp>
      <p:sp>
        <p:nvSpPr>
          <p:cNvPr id="7" name="Footer Placeholder 4">
            <a:extLst>
              <a:ext uri="{FF2B5EF4-FFF2-40B4-BE49-F238E27FC236}">
                <a16:creationId xmlns:a16="http://schemas.microsoft.com/office/drawing/2014/main" id="{E14B42AC-7451-434F-BBCF-705DF79CB58D}"/>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8" name="Slide Number Placeholder 5">
            <a:extLst>
              <a:ext uri="{FF2B5EF4-FFF2-40B4-BE49-F238E27FC236}">
                <a16:creationId xmlns:a16="http://schemas.microsoft.com/office/drawing/2014/main" id="{8D4CA041-F76D-4549-94D8-1664F3AA76E9}"/>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198587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CCA9-A4A2-4E4E-B268-3021E8D73A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167E411B-47CB-42CD-A746-71A852BFAB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D3A749-A516-40D5-BD8F-0D081A99D101}"/>
              </a:ext>
            </a:extLst>
          </p:cNvPr>
          <p:cNvSpPr>
            <a:spLocks noGrp="1"/>
          </p:cNvSpPr>
          <p:nvPr>
            <p:ph type="dt" sz="half" idx="10"/>
          </p:nvPr>
        </p:nvSpPr>
        <p:spPr/>
        <p:txBody>
          <a:bodyPr/>
          <a:lstStyle/>
          <a:p>
            <a:endParaRPr lang="fr-BE"/>
          </a:p>
        </p:txBody>
      </p:sp>
      <p:sp>
        <p:nvSpPr>
          <p:cNvPr id="7" name="Footer Placeholder 4">
            <a:extLst>
              <a:ext uri="{FF2B5EF4-FFF2-40B4-BE49-F238E27FC236}">
                <a16:creationId xmlns:a16="http://schemas.microsoft.com/office/drawing/2014/main" id="{C93F54A6-7D23-4EA2-8C06-7B3CE6226313}"/>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8" name="Slide Number Placeholder 5">
            <a:extLst>
              <a:ext uri="{FF2B5EF4-FFF2-40B4-BE49-F238E27FC236}">
                <a16:creationId xmlns:a16="http://schemas.microsoft.com/office/drawing/2014/main" id="{9F92330C-21ED-42E7-AB5E-795235ADD14C}"/>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1208146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D3EF42-E7C7-4BA8-9CF2-38ACBC56C4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4BFB09B1-07C9-4765-A1C7-30F0DFE43E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B829523C-B48B-440A-A266-AEC2797D138C}"/>
              </a:ext>
            </a:extLst>
          </p:cNvPr>
          <p:cNvSpPr>
            <a:spLocks noGrp="1"/>
          </p:cNvSpPr>
          <p:nvPr>
            <p:ph type="dt" sz="half" idx="10"/>
          </p:nvPr>
        </p:nvSpPr>
        <p:spPr/>
        <p:txBody>
          <a:bodyPr/>
          <a:lstStyle/>
          <a:p>
            <a:endParaRPr lang="fr-BE"/>
          </a:p>
        </p:txBody>
      </p:sp>
      <p:sp>
        <p:nvSpPr>
          <p:cNvPr id="8" name="Title 1">
            <a:extLst>
              <a:ext uri="{FF2B5EF4-FFF2-40B4-BE49-F238E27FC236}">
                <a16:creationId xmlns:a16="http://schemas.microsoft.com/office/drawing/2014/main" id="{1C1AB066-082E-4E46-8CC9-DC3FA8F5B157}"/>
              </a:ext>
            </a:extLst>
          </p:cNvPr>
          <p:cNvSpPr>
            <a:spLocks noGrp="1"/>
          </p:cNvSpPr>
          <p:nvPr>
            <p:ph type="title"/>
          </p:nvPr>
        </p:nvSpPr>
        <p:spPr>
          <a:xfrm>
            <a:off x="1313563" y="99208"/>
            <a:ext cx="7519587" cy="399938"/>
          </a:xfrm>
        </p:spPr>
        <p:txBody>
          <a:bodyPr/>
          <a:lstStyle/>
          <a:p>
            <a:r>
              <a:rPr lang="en-US"/>
              <a:t>Click to edit Master title style</a:t>
            </a:r>
            <a:endParaRPr lang="fr-BE"/>
          </a:p>
        </p:txBody>
      </p:sp>
      <p:sp>
        <p:nvSpPr>
          <p:cNvPr id="9" name="Footer Placeholder 4">
            <a:extLst>
              <a:ext uri="{FF2B5EF4-FFF2-40B4-BE49-F238E27FC236}">
                <a16:creationId xmlns:a16="http://schemas.microsoft.com/office/drawing/2014/main" id="{A69273F6-018E-4628-9195-BC7ADD8FC631}"/>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10" name="Slide Number Placeholder 5">
            <a:extLst>
              <a:ext uri="{FF2B5EF4-FFF2-40B4-BE49-F238E27FC236}">
                <a16:creationId xmlns:a16="http://schemas.microsoft.com/office/drawing/2014/main" id="{8CEA2763-CB1F-4A07-B0E5-264287959ACB}"/>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50530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12F6-1F5A-4DE1-86BB-133EF73D7DEA}"/>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844B5D08-B0EF-4B1E-931B-91C158826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19672A-74A4-4827-AAAC-E2DBBCD775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C810E0B7-B0AF-4390-8B5E-A4BF188B1A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3CEEFD-1477-4E2D-A58B-08C627008E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989FC27A-678B-4CC1-ADE6-31B67418E4B3}"/>
              </a:ext>
            </a:extLst>
          </p:cNvPr>
          <p:cNvSpPr>
            <a:spLocks noGrp="1"/>
          </p:cNvSpPr>
          <p:nvPr>
            <p:ph type="dt" sz="half" idx="10"/>
          </p:nvPr>
        </p:nvSpPr>
        <p:spPr/>
        <p:txBody>
          <a:bodyPr/>
          <a:lstStyle/>
          <a:p>
            <a:endParaRPr lang="fr-BE"/>
          </a:p>
        </p:txBody>
      </p:sp>
      <p:sp>
        <p:nvSpPr>
          <p:cNvPr id="10" name="Footer Placeholder 4">
            <a:extLst>
              <a:ext uri="{FF2B5EF4-FFF2-40B4-BE49-F238E27FC236}">
                <a16:creationId xmlns:a16="http://schemas.microsoft.com/office/drawing/2014/main" id="{62DFB4B8-B63B-4473-9F6C-61A8B02719CF}"/>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11" name="Slide Number Placeholder 5">
            <a:extLst>
              <a:ext uri="{FF2B5EF4-FFF2-40B4-BE49-F238E27FC236}">
                <a16:creationId xmlns:a16="http://schemas.microsoft.com/office/drawing/2014/main" id="{95F102B3-3AE9-486E-BB46-81EB522A826A}"/>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Tree>
    <p:extLst>
      <p:ext uri="{BB962C8B-B14F-4D97-AF65-F5344CB8AC3E}">
        <p14:creationId xmlns:p14="http://schemas.microsoft.com/office/powerpoint/2010/main" val="722022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EA5F2E-9745-43CE-974A-F4E4DBB8121E}"/>
              </a:ext>
            </a:extLst>
          </p:cNvPr>
          <p:cNvSpPr>
            <a:spLocks noGrp="1"/>
          </p:cNvSpPr>
          <p:nvPr>
            <p:ph type="title"/>
          </p:nvPr>
        </p:nvSpPr>
        <p:spPr>
          <a:xfrm>
            <a:off x="1313563" y="99208"/>
            <a:ext cx="7519587" cy="399938"/>
          </a:xfrm>
        </p:spPr>
        <p:txBody>
          <a:bodyPr/>
          <a:lstStyle/>
          <a:p>
            <a:r>
              <a:rPr lang="en-US"/>
              <a:t>Click to edit Master title style</a:t>
            </a:r>
            <a:endParaRPr lang="fr-BE"/>
          </a:p>
        </p:txBody>
      </p:sp>
      <p:sp>
        <p:nvSpPr>
          <p:cNvPr id="7" name="Slide Number Placeholder 5">
            <a:extLst>
              <a:ext uri="{FF2B5EF4-FFF2-40B4-BE49-F238E27FC236}">
                <a16:creationId xmlns:a16="http://schemas.microsoft.com/office/drawing/2014/main" id="{3A1A84B5-BFA8-4166-86EA-37C15EB0E637}"/>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
        <p:nvSpPr>
          <p:cNvPr id="8" name="Footer Placeholder 4">
            <a:extLst>
              <a:ext uri="{FF2B5EF4-FFF2-40B4-BE49-F238E27FC236}">
                <a16:creationId xmlns:a16="http://schemas.microsoft.com/office/drawing/2014/main" id="{A37185DA-0ADE-42BA-A4E1-B74E3286E8EC}"/>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9" name="Date Placeholder 6">
            <a:extLst>
              <a:ext uri="{FF2B5EF4-FFF2-40B4-BE49-F238E27FC236}">
                <a16:creationId xmlns:a16="http://schemas.microsoft.com/office/drawing/2014/main" id="{D337A54F-25D1-42A6-8FBB-64D95E1BD0E1}"/>
              </a:ext>
            </a:extLst>
          </p:cNvPr>
          <p:cNvSpPr>
            <a:spLocks noGrp="1"/>
          </p:cNvSpPr>
          <p:nvPr>
            <p:ph type="dt" sz="half" idx="10"/>
          </p:nvPr>
        </p:nvSpPr>
        <p:spPr>
          <a:xfrm>
            <a:off x="342540" y="6356350"/>
            <a:ext cx="2743200" cy="365125"/>
          </a:xfrm>
        </p:spPr>
        <p:txBody>
          <a:bodyPr/>
          <a:lstStyle/>
          <a:p>
            <a:endParaRPr lang="fr-BE"/>
          </a:p>
        </p:txBody>
      </p:sp>
    </p:spTree>
    <p:extLst>
      <p:ext uri="{BB962C8B-B14F-4D97-AF65-F5344CB8AC3E}">
        <p14:creationId xmlns:p14="http://schemas.microsoft.com/office/powerpoint/2010/main" val="5435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3EC66163-FA83-46B8-B885-21E3E142097F}"/>
              </a:ext>
            </a:extLst>
          </p:cNvPr>
          <p:cNvSpPr>
            <a:spLocks noGrp="1"/>
          </p:cNvSpPr>
          <p:nvPr>
            <p:ph type="sldNum" sz="quarter" idx="12"/>
          </p:nvPr>
        </p:nvSpPr>
        <p:spPr>
          <a:xfrm>
            <a:off x="9106261" y="6356350"/>
            <a:ext cx="2743200" cy="365125"/>
          </a:xfrm>
        </p:spPr>
        <p:txBody>
          <a:bodyPr/>
          <a:lstStyle>
            <a:lvl1pPr>
              <a:defRPr/>
            </a:lvl1pPr>
          </a:lstStyle>
          <a:p>
            <a:fld id="{0ACC6B51-8755-49A1-A3AC-FC2ACAED3CB9}" type="slidenum">
              <a:rPr lang="fr-BE" smtClean="0"/>
              <a:pPr/>
              <a:t>‹#›</a:t>
            </a:fld>
            <a:r>
              <a:rPr lang="fr-BE"/>
              <a:t>/11</a:t>
            </a:r>
            <a:endParaRPr lang="fr-BE" dirty="0"/>
          </a:p>
        </p:txBody>
      </p:sp>
      <p:sp>
        <p:nvSpPr>
          <p:cNvPr id="18" name="Footer Placeholder 4">
            <a:extLst>
              <a:ext uri="{FF2B5EF4-FFF2-40B4-BE49-F238E27FC236}">
                <a16:creationId xmlns:a16="http://schemas.microsoft.com/office/drawing/2014/main" id="{907DD864-8E32-4326-8506-D797CF306C85}"/>
              </a:ext>
            </a:extLst>
          </p:cNvPr>
          <p:cNvSpPr>
            <a:spLocks noGrp="1"/>
          </p:cNvSpPr>
          <p:nvPr>
            <p:ph type="ftr" sz="quarter" idx="11"/>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
        <p:nvSpPr>
          <p:cNvPr id="19" name="Date Placeholder 6">
            <a:extLst>
              <a:ext uri="{FF2B5EF4-FFF2-40B4-BE49-F238E27FC236}">
                <a16:creationId xmlns:a16="http://schemas.microsoft.com/office/drawing/2014/main" id="{CDF7EEDD-212F-485F-BD08-A6DFEF19981B}"/>
              </a:ext>
            </a:extLst>
          </p:cNvPr>
          <p:cNvSpPr>
            <a:spLocks noGrp="1"/>
          </p:cNvSpPr>
          <p:nvPr>
            <p:ph type="dt" sz="half" idx="10"/>
          </p:nvPr>
        </p:nvSpPr>
        <p:spPr>
          <a:xfrm>
            <a:off x="342540" y="6356350"/>
            <a:ext cx="2743200" cy="365125"/>
          </a:xfrm>
        </p:spPr>
        <p:txBody>
          <a:bodyPr/>
          <a:lstStyle/>
          <a:p>
            <a:endParaRPr lang="fr-BE"/>
          </a:p>
        </p:txBody>
      </p:sp>
    </p:spTree>
    <p:extLst>
      <p:ext uri="{BB962C8B-B14F-4D97-AF65-F5344CB8AC3E}">
        <p14:creationId xmlns:p14="http://schemas.microsoft.com/office/powerpoint/2010/main" val="29709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20">
            <a:extLst>
              <a:ext uri="{FF2B5EF4-FFF2-40B4-BE49-F238E27FC236}">
                <a16:creationId xmlns:a16="http://schemas.microsoft.com/office/drawing/2014/main" id="{D60027C2-3E33-45A8-8A1E-8ED18868E5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1" cy="879676"/>
          </a:xfrm>
          <a:prstGeom prst="rect">
            <a:avLst/>
          </a:prstGeom>
        </p:spPr>
      </p:pic>
      <p:sp>
        <p:nvSpPr>
          <p:cNvPr id="13" name="Rectangle: Rounded Corners 12">
            <a:extLst>
              <a:ext uri="{FF2B5EF4-FFF2-40B4-BE49-F238E27FC236}">
                <a16:creationId xmlns:a16="http://schemas.microsoft.com/office/drawing/2014/main" id="{1249A778-D411-40DC-A5E3-6A3B4AD338E8}"/>
              </a:ext>
            </a:extLst>
          </p:cNvPr>
          <p:cNvSpPr/>
          <p:nvPr userDrawn="1"/>
        </p:nvSpPr>
        <p:spPr>
          <a:xfrm>
            <a:off x="66675" y="949527"/>
            <a:ext cx="12058651" cy="5841799"/>
          </a:xfrm>
          <a:prstGeom prst="roundRect">
            <a:avLst>
              <a:gd name="adj" fmla="val 150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Placeholder 1">
            <a:extLst>
              <a:ext uri="{FF2B5EF4-FFF2-40B4-BE49-F238E27FC236}">
                <a16:creationId xmlns:a16="http://schemas.microsoft.com/office/drawing/2014/main" id="{5192C80C-5A45-4274-8B7D-10807F06BA51}"/>
              </a:ext>
            </a:extLst>
          </p:cNvPr>
          <p:cNvSpPr>
            <a:spLocks noGrp="1"/>
          </p:cNvSpPr>
          <p:nvPr>
            <p:ph type="title"/>
          </p:nvPr>
        </p:nvSpPr>
        <p:spPr>
          <a:xfrm>
            <a:off x="1313563" y="235135"/>
            <a:ext cx="7519587" cy="399938"/>
          </a:xfrm>
          <a:prstGeom prst="rect">
            <a:avLst/>
          </a:prstGeom>
        </p:spPr>
        <p:txBody>
          <a:bodyPr vert="horz" lIns="91440" tIns="45720" rIns="91440" bIns="45720" rtlCol="0" anchor="ctr">
            <a:noAutofit/>
          </a:bodyPr>
          <a:lstStyle/>
          <a:p>
            <a:r>
              <a:rPr lang="en-US" dirty="0"/>
              <a:t>Click to edit Master title style</a:t>
            </a:r>
            <a:endParaRPr lang="fr-BE" dirty="0"/>
          </a:p>
        </p:txBody>
      </p:sp>
      <p:sp>
        <p:nvSpPr>
          <p:cNvPr id="3" name="Text Placeholder 2">
            <a:extLst>
              <a:ext uri="{FF2B5EF4-FFF2-40B4-BE49-F238E27FC236}">
                <a16:creationId xmlns:a16="http://schemas.microsoft.com/office/drawing/2014/main" id="{A69E74FB-EBA5-4B47-87E3-5DBAE72D5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4508130A-40D1-42C0-AB3F-ED0C438FAD3B}"/>
              </a:ext>
            </a:extLst>
          </p:cNvPr>
          <p:cNvSpPr>
            <a:spLocks noGrp="1"/>
          </p:cNvSpPr>
          <p:nvPr>
            <p:ph type="dt" sz="half" idx="2"/>
          </p:nvPr>
        </p:nvSpPr>
        <p:spPr>
          <a:xfrm>
            <a:off x="34254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dirty="0"/>
          </a:p>
        </p:txBody>
      </p:sp>
      <p:sp>
        <p:nvSpPr>
          <p:cNvPr id="6" name="Slide Number Placeholder 5">
            <a:extLst>
              <a:ext uri="{FF2B5EF4-FFF2-40B4-BE49-F238E27FC236}">
                <a16:creationId xmlns:a16="http://schemas.microsoft.com/office/drawing/2014/main" id="{44F36898-08E7-4386-9D47-205552DAF6A7}"/>
              </a:ext>
            </a:extLst>
          </p:cNvPr>
          <p:cNvSpPr>
            <a:spLocks noGrp="1"/>
          </p:cNvSpPr>
          <p:nvPr>
            <p:ph type="sldNum" sz="quarter" idx="4"/>
          </p:nvPr>
        </p:nvSpPr>
        <p:spPr>
          <a:xfrm>
            <a:off x="910626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C6B51-8755-49A1-A3AC-FC2ACAED3CB9}" type="slidenum">
              <a:rPr lang="fr-BE" smtClean="0"/>
              <a:pPr/>
              <a:t>‹#›</a:t>
            </a:fld>
            <a:r>
              <a:rPr lang="fr-BE"/>
              <a:t>/11</a:t>
            </a:r>
            <a:endParaRPr lang="fr-BE" dirty="0"/>
          </a:p>
        </p:txBody>
      </p:sp>
      <p:pic>
        <p:nvPicPr>
          <p:cNvPr id="16" name="Image 18">
            <a:extLst>
              <a:ext uri="{FF2B5EF4-FFF2-40B4-BE49-F238E27FC236}">
                <a16:creationId xmlns:a16="http://schemas.microsoft.com/office/drawing/2014/main" id="{BA0EBC31-739B-427C-B66E-707D3E2E9B8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402557" y="227498"/>
            <a:ext cx="561492" cy="396000"/>
          </a:xfrm>
          <a:prstGeom prst="rect">
            <a:avLst/>
          </a:prstGeom>
        </p:spPr>
      </p:pic>
      <p:sp>
        <p:nvSpPr>
          <p:cNvPr id="19" name="Footer Placeholder 4">
            <a:extLst>
              <a:ext uri="{FF2B5EF4-FFF2-40B4-BE49-F238E27FC236}">
                <a16:creationId xmlns:a16="http://schemas.microsoft.com/office/drawing/2014/main" id="{B277DCF7-38D0-4167-9774-C9F3EAE69818}"/>
              </a:ext>
            </a:extLst>
          </p:cNvPr>
          <p:cNvSpPr>
            <a:spLocks noGrp="1"/>
          </p:cNvSpPr>
          <p:nvPr>
            <p:ph type="ftr" sz="quarter" idx="3"/>
          </p:nvPr>
        </p:nvSpPr>
        <p:spPr>
          <a:xfrm>
            <a:off x="4038600" y="6356349"/>
            <a:ext cx="4114800" cy="365125"/>
          </a:xfrm>
          <a:prstGeom prst="rect">
            <a:avLst/>
          </a:prstGeom>
        </p:spPr>
        <p:txBody>
          <a:bodyPr/>
          <a:lstStyle>
            <a:lvl1pPr algn="ctr">
              <a:defRPr sz="1200">
                <a:solidFill>
                  <a:schemeClr val="bg1">
                    <a:lumMod val="50000"/>
                  </a:schemeClr>
                </a:solidFill>
                <a:latin typeface="Cambria" panose="02040503050406030204" pitchFamily="18" charset="0"/>
                <a:ea typeface="Cambria" panose="02040503050406030204" pitchFamily="18" charset="0"/>
              </a:defRPr>
            </a:lvl1pPr>
          </a:lstStyle>
          <a:p>
            <a:endParaRPr lang="fr-BE" dirty="0"/>
          </a:p>
        </p:txBody>
      </p:sp>
    </p:spTree>
    <p:extLst>
      <p:ext uri="{BB962C8B-B14F-4D97-AF65-F5344CB8AC3E}">
        <p14:creationId xmlns:p14="http://schemas.microsoft.com/office/powerpoint/2010/main" val="5072304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2000" kern="1200">
          <a:solidFill>
            <a:schemeClr val="bg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61.sv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8.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61.sv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8.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1.sv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8.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2.png"/><Relationship Id="rId7" Type="http://schemas.openxmlformats.org/officeDocument/2006/relationships/image" Target="../media/image61.sv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8.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0.png"/><Relationship Id="rId7" Type="http://schemas.openxmlformats.org/officeDocument/2006/relationships/image" Target="../media/image61.sv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8.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1.png"/><Relationship Id="rId7" Type="http://schemas.openxmlformats.org/officeDocument/2006/relationships/image" Target="../media/image61.sv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8.pn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8.png"/><Relationship Id="rId7" Type="http://schemas.openxmlformats.org/officeDocument/2006/relationships/image" Target="../media/image74.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2.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2.png"/><Relationship Id="rId18" Type="http://schemas.openxmlformats.org/officeDocument/2006/relationships/image" Target="../media/image23.png"/><Relationship Id="rId3" Type="http://schemas.openxmlformats.org/officeDocument/2006/relationships/image" Target="../media/image14.png"/><Relationship Id="rId21" Type="http://schemas.openxmlformats.org/officeDocument/2006/relationships/image" Target="../media/image24.png"/><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slide" Target="slide16.xml"/><Relationship Id="rId2" Type="http://schemas.openxmlformats.org/officeDocument/2006/relationships/slide" Target="slide3.xml"/><Relationship Id="rId16" Type="http://schemas.openxmlformats.org/officeDocument/2006/relationships/slide" Target="slide7.xml"/><Relationship Id="rId20"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png"/><Relationship Id="rId5" Type="http://schemas.openxmlformats.org/officeDocument/2006/relationships/image" Target="../media/image16.svg"/><Relationship Id="rId15" Type="http://schemas.openxmlformats.org/officeDocument/2006/relationships/slide" Target="slide6.xml"/><Relationship Id="rId23" Type="http://schemas.openxmlformats.org/officeDocument/2006/relationships/image" Target="../media/image26.png"/><Relationship Id="rId10" Type="http://schemas.openxmlformats.org/officeDocument/2006/relationships/image" Target="../media/image20.svg"/><Relationship Id="rId19" Type="http://schemas.openxmlformats.org/officeDocument/2006/relationships/slide" Target="slide17.xml"/><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slide" Target="slide5.xml"/><Relationship Id="rId22"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2.xml"/><Relationship Id="rId7"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2.xml"/><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28.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53.png"/><Relationship Id="rId18" Type="http://schemas.openxmlformats.org/officeDocument/2006/relationships/slide" Target="slide12.xml"/><Relationship Id="rId3" Type="http://schemas.openxmlformats.org/officeDocument/2006/relationships/image" Target="../media/image28.png"/><Relationship Id="rId21" Type="http://schemas.openxmlformats.org/officeDocument/2006/relationships/image" Target="../media/image58.svg"/><Relationship Id="rId7" Type="http://schemas.openxmlformats.org/officeDocument/2006/relationships/image" Target="../media/image50.png"/><Relationship Id="rId12" Type="http://schemas.openxmlformats.org/officeDocument/2006/relationships/slide" Target="slide9.xml"/><Relationship Id="rId17" Type="http://schemas.openxmlformats.org/officeDocument/2006/relationships/image" Target="../media/image55.png"/><Relationship Id="rId2" Type="http://schemas.openxmlformats.org/officeDocument/2006/relationships/slide" Target="slide2.xml"/><Relationship Id="rId16" Type="http://schemas.openxmlformats.org/officeDocument/2006/relationships/slide" Target="slide11.xml"/><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image" Target="../media/image52.png"/><Relationship Id="rId24" Type="http://schemas.openxmlformats.org/officeDocument/2006/relationships/image" Target="../media/image17.png"/><Relationship Id="rId5" Type="http://schemas.openxmlformats.org/officeDocument/2006/relationships/image" Target="../media/image49.png"/><Relationship Id="rId15" Type="http://schemas.openxmlformats.org/officeDocument/2006/relationships/image" Target="../media/image54.png"/><Relationship Id="rId23" Type="http://schemas.openxmlformats.org/officeDocument/2006/relationships/image" Target="../media/image16.svg"/><Relationship Id="rId10" Type="http://schemas.openxmlformats.org/officeDocument/2006/relationships/slide" Target="slide13.xml"/><Relationship Id="rId19" Type="http://schemas.openxmlformats.org/officeDocument/2006/relationships/image" Target="../media/image56.png"/><Relationship Id="rId4" Type="http://schemas.openxmlformats.org/officeDocument/2006/relationships/slide" Target="slide8.xml"/><Relationship Id="rId9" Type="http://schemas.openxmlformats.org/officeDocument/2006/relationships/image" Target="../media/image51.png"/><Relationship Id="rId14" Type="http://schemas.openxmlformats.org/officeDocument/2006/relationships/slide" Target="slide10.xml"/><Relationship Id="rId22"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1.svg"/><Relationship Id="rId5" Type="http://schemas.openxmlformats.org/officeDocument/2006/relationships/image" Target="../media/image49.png"/><Relationship Id="rId10" Type="http://schemas.openxmlformats.org/officeDocument/2006/relationships/image" Target="../media/image60.png"/><Relationship Id="rId4" Type="http://schemas.openxmlformats.org/officeDocument/2006/relationships/slide" Target="slide7.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8.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39256" y="816584"/>
            <a:ext cx="8313488" cy="2716329"/>
          </a:xfrm>
        </p:spPr>
        <p:txBody>
          <a:bodyPr>
            <a:normAutofit/>
          </a:bodyPr>
          <a:lstStyle/>
          <a:p>
            <a:r>
              <a:rPr lang="en-US" sz="3600" dirty="0">
                <a:latin typeface="Cambria" panose="02040503050406030204" pitchFamily="18" charset="0"/>
              </a:rPr>
              <a:t>Atmospheric trends of long-lived halocarbons derived from 15 years of IASI/</a:t>
            </a:r>
            <a:r>
              <a:rPr lang="en-US" sz="3600" dirty="0" err="1">
                <a:latin typeface="Cambria" panose="02040503050406030204" pitchFamily="18" charset="0"/>
              </a:rPr>
              <a:t>Metop</a:t>
            </a:r>
            <a:r>
              <a:rPr lang="en-US" sz="3600" dirty="0">
                <a:latin typeface="Cambria" panose="02040503050406030204" pitchFamily="18" charset="0"/>
              </a:rPr>
              <a:t> measurements</a:t>
            </a:r>
            <a:endParaRPr lang="en-GB" sz="3600" dirty="0">
              <a:latin typeface="Cambria" panose="02040503050406030204" pitchFamily="18" charset="0"/>
            </a:endParaRPr>
          </a:p>
        </p:txBody>
      </p:sp>
      <p:sp>
        <p:nvSpPr>
          <p:cNvPr id="3" name="Sous-titre 2"/>
          <p:cNvSpPr>
            <a:spLocks noGrp="1"/>
          </p:cNvSpPr>
          <p:nvPr>
            <p:ph type="subTitle" idx="1"/>
          </p:nvPr>
        </p:nvSpPr>
        <p:spPr>
          <a:xfrm>
            <a:off x="1939256" y="3544157"/>
            <a:ext cx="8313488" cy="1292572"/>
          </a:xfrm>
        </p:spPr>
        <p:txBody>
          <a:bodyPr/>
          <a:lstStyle/>
          <a:p>
            <a:r>
              <a:rPr lang="en-GB" sz="2000" b="1" dirty="0">
                <a:latin typeface="Cambria" panose="02040503050406030204" pitchFamily="18" charset="0"/>
                <a:cs typeface="Calibri" panose="020F0502020204030204" pitchFamily="34" charset="0"/>
              </a:rPr>
              <a:t>Hélène De Longueville</a:t>
            </a:r>
            <a:r>
              <a:rPr lang="en-GB" sz="2000" baseline="30000" dirty="0">
                <a:latin typeface="Cambria" panose="02040503050406030204" pitchFamily="18" charset="0"/>
                <a:cs typeface="Calibri" panose="020F0502020204030204" pitchFamily="34" charset="0"/>
              </a:rPr>
              <a:t>1</a:t>
            </a:r>
            <a:r>
              <a:rPr lang="en-GB" sz="2000" dirty="0">
                <a:latin typeface="Cambria" panose="02040503050406030204" pitchFamily="18" charset="0"/>
                <a:cs typeface="Calibri" panose="020F0502020204030204" pitchFamily="34" charset="0"/>
              </a:rPr>
              <a:t>, L. Clarisse</a:t>
            </a:r>
            <a:r>
              <a:rPr lang="en-GB" sz="2000" baseline="30000" dirty="0">
                <a:latin typeface="Cambria" panose="02040503050406030204" pitchFamily="18" charset="0"/>
                <a:cs typeface="Calibri" panose="020F0502020204030204" pitchFamily="34" charset="0"/>
              </a:rPr>
              <a:t>1</a:t>
            </a:r>
            <a:r>
              <a:rPr lang="en-GB" sz="2000" dirty="0">
                <a:latin typeface="Cambria" panose="02040503050406030204" pitchFamily="18" charset="0"/>
                <a:cs typeface="Calibri" panose="020F0502020204030204" pitchFamily="34" charset="0"/>
              </a:rPr>
              <a:t>, S. Whitburn</a:t>
            </a:r>
            <a:r>
              <a:rPr lang="en-GB" sz="2000" baseline="30000" dirty="0">
                <a:latin typeface="Cambria" panose="02040503050406030204" pitchFamily="18" charset="0"/>
                <a:cs typeface="Calibri" panose="020F0502020204030204" pitchFamily="34" charset="0"/>
              </a:rPr>
              <a:t>1</a:t>
            </a:r>
            <a:r>
              <a:rPr lang="en-GB" sz="2000" dirty="0">
                <a:latin typeface="Cambria" panose="02040503050406030204" pitchFamily="18" charset="0"/>
                <a:cs typeface="Calibri" panose="020F0502020204030204" pitchFamily="34" charset="0"/>
              </a:rPr>
              <a:t>,</a:t>
            </a:r>
            <a:br>
              <a:rPr lang="en-GB" sz="2000" dirty="0">
                <a:latin typeface="Cambria" panose="02040503050406030204" pitchFamily="18" charset="0"/>
                <a:cs typeface="Calibri" panose="020F0502020204030204" pitchFamily="34" charset="0"/>
              </a:rPr>
            </a:br>
            <a:r>
              <a:rPr lang="en-GB" sz="2000" dirty="0">
                <a:latin typeface="Cambria" panose="02040503050406030204" pitchFamily="18" charset="0"/>
                <a:cs typeface="Calibri" panose="020F0502020204030204" pitchFamily="34" charset="0"/>
              </a:rPr>
              <a:t>C. Clerbaux</a:t>
            </a:r>
            <a:r>
              <a:rPr lang="en-GB" sz="2000" baseline="30000" dirty="0">
                <a:latin typeface="Cambria" panose="02040503050406030204" pitchFamily="18" charset="0"/>
                <a:cs typeface="Calibri" panose="020F0502020204030204" pitchFamily="34" charset="0"/>
              </a:rPr>
              <a:t>1,2</a:t>
            </a:r>
            <a:r>
              <a:rPr lang="en-GB" sz="2000" dirty="0">
                <a:latin typeface="Cambria" panose="02040503050406030204" pitchFamily="18" charset="0"/>
                <a:cs typeface="Calibri" panose="020F0502020204030204" pitchFamily="34" charset="0"/>
              </a:rPr>
              <a:t> and P. Coheur</a:t>
            </a:r>
            <a:r>
              <a:rPr lang="en-GB" sz="2000" baseline="30000" dirty="0">
                <a:latin typeface="Cambria" panose="02040503050406030204" pitchFamily="18" charset="0"/>
                <a:cs typeface="Calibri" panose="020F0502020204030204" pitchFamily="34" charset="0"/>
              </a:rPr>
              <a:t>1</a:t>
            </a:r>
            <a:endParaRPr lang="en-GB" sz="2000" dirty="0">
              <a:latin typeface="Cambria" panose="02040503050406030204" pitchFamily="18" charset="0"/>
              <a:cs typeface="Calibri" panose="020F0502020204030204" pitchFamily="34" charset="0"/>
            </a:endParaRPr>
          </a:p>
          <a:p>
            <a:endParaRPr lang="fr-FR" dirty="0">
              <a:latin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D32B7617-887B-4559-851C-4746F11F5587}"/>
              </a:ext>
            </a:extLst>
          </p:cNvPr>
          <p:cNvSpPr txBox="1"/>
          <p:nvPr/>
        </p:nvSpPr>
        <p:spPr>
          <a:xfrm>
            <a:off x="1274641" y="4464416"/>
            <a:ext cx="9324977" cy="415498"/>
          </a:xfrm>
          <a:prstGeom prst="rect">
            <a:avLst/>
          </a:prstGeom>
          <a:noFill/>
        </p:spPr>
        <p:txBody>
          <a:bodyPr wrap="square" rtlCol="0">
            <a:spAutoFit/>
          </a:bodyPr>
          <a:lstStyle/>
          <a:p>
            <a:pPr marL="342891" indent="-342891" algn="ctr">
              <a:buAutoNum type="arabicPeriod"/>
            </a:pPr>
            <a:r>
              <a:rPr lang="en-GB" sz="1050" dirty="0">
                <a:solidFill>
                  <a:schemeClr val="bg1"/>
                </a:solidFill>
                <a:latin typeface="Cambria" panose="02040503050406030204" pitchFamily="18" charset="0"/>
                <a:ea typeface="Cambria" panose="02040503050406030204" pitchFamily="18" charset="0"/>
                <a:cs typeface="Calibri" panose="020F0502020204030204" pitchFamily="34" charset="0"/>
              </a:rPr>
              <a:t>Spectroscopy, Quantum Chemistry and Atmospheric Remote Sensing (SQUARES), </a:t>
            </a:r>
            <a:r>
              <a:rPr lang="en-GB" sz="1050" dirty="0" err="1">
                <a:solidFill>
                  <a:schemeClr val="bg1"/>
                </a:solidFill>
                <a:latin typeface="Cambria" panose="02040503050406030204" pitchFamily="18" charset="0"/>
                <a:ea typeface="Cambria" panose="02040503050406030204" pitchFamily="18" charset="0"/>
                <a:cs typeface="Calibri" panose="020F0502020204030204" pitchFamily="34" charset="0"/>
              </a:rPr>
              <a:t>Université</a:t>
            </a:r>
            <a:r>
              <a:rPr lang="en-GB" sz="1050" dirty="0">
                <a:solidFill>
                  <a:schemeClr val="bg1"/>
                </a:solidFill>
                <a:latin typeface="Cambria" panose="02040503050406030204" pitchFamily="18" charset="0"/>
                <a:ea typeface="Cambria" panose="02040503050406030204" pitchFamily="18" charset="0"/>
                <a:cs typeface="Calibri" panose="020F0502020204030204" pitchFamily="34" charset="0"/>
              </a:rPr>
              <a:t> libre de </a:t>
            </a:r>
            <a:r>
              <a:rPr lang="en-GB" sz="1050" dirty="0" err="1">
                <a:solidFill>
                  <a:schemeClr val="bg1"/>
                </a:solidFill>
                <a:latin typeface="Cambria" panose="02040503050406030204" pitchFamily="18" charset="0"/>
                <a:ea typeface="Cambria" panose="02040503050406030204" pitchFamily="18" charset="0"/>
                <a:cs typeface="Calibri" panose="020F0502020204030204" pitchFamily="34" charset="0"/>
              </a:rPr>
              <a:t>Bruxelles</a:t>
            </a:r>
            <a:r>
              <a:rPr lang="en-GB" sz="1050" dirty="0">
                <a:solidFill>
                  <a:schemeClr val="bg1"/>
                </a:solidFill>
                <a:latin typeface="Cambria" panose="02040503050406030204" pitchFamily="18" charset="0"/>
                <a:ea typeface="Cambria" panose="02040503050406030204" pitchFamily="18" charset="0"/>
                <a:cs typeface="Calibri" panose="020F0502020204030204" pitchFamily="34" charset="0"/>
              </a:rPr>
              <a:t> (ULB), Brussels, Belgium</a:t>
            </a:r>
          </a:p>
          <a:p>
            <a:pPr marL="342891" indent="-342891" algn="ctr">
              <a:buAutoNum type="arabicPeriod"/>
            </a:pPr>
            <a:r>
              <a:rPr lang="en-GB" sz="1050" dirty="0">
                <a:solidFill>
                  <a:schemeClr val="bg1"/>
                </a:solidFill>
                <a:latin typeface="Cambria" panose="02040503050406030204" pitchFamily="18" charset="0"/>
                <a:ea typeface="Cambria" panose="02040503050406030204" pitchFamily="18" charset="0"/>
                <a:cs typeface="Calibri" panose="020F0502020204030204" pitchFamily="34" charset="0"/>
              </a:rPr>
              <a:t>LATMOS/IPSL, Sorbonne </a:t>
            </a:r>
            <a:r>
              <a:rPr lang="en-GB" sz="1050" dirty="0" err="1">
                <a:solidFill>
                  <a:schemeClr val="bg1"/>
                </a:solidFill>
                <a:latin typeface="Cambria" panose="02040503050406030204" pitchFamily="18" charset="0"/>
                <a:ea typeface="Cambria" panose="02040503050406030204" pitchFamily="18" charset="0"/>
                <a:cs typeface="Calibri" panose="020F0502020204030204" pitchFamily="34" charset="0"/>
              </a:rPr>
              <a:t>Université</a:t>
            </a:r>
            <a:r>
              <a:rPr lang="en-GB" sz="1050" dirty="0">
                <a:solidFill>
                  <a:schemeClr val="bg1"/>
                </a:solidFill>
                <a:latin typeface="Cambria" panose="02040503050406030204" pitchFamily="18" charset="0"/>
                <a:ea typeface="Cambria" panose="02040503050406030204" pitchFamily="18" charset="0"/>
                <a:cs typeface="Calibri" panose="020F0502020204030204" pitchFamily="34" charset="0"/>
              </a:rPr>
              <a:t>, UVSQ, CNRS, Paris, France</a:t>
            </a:r>
          </a:p>
        </p:txBody>
      </p:sp>
      <p:pic>
        <p:nvPicPr>
          <p:cNvPr id="5" name="Picture 4">
            <a:extLst>
              <a:ext uri="{FF2B5EF4-FFF2-40B4-BE49-F238E27FC236}">
                <a16:creationId xmlns:a16="http://schemas.microsoft.com/office/drawing/2014/main" id="{83C9F89A-6229-4120-801F-993D0E30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98" y="5969770"/>
            <a:ext cx="895723" cy="571564"/>
          </a:xfrm>
          <a:prstGeom prst="rect">
            <a:avLst/>
          </a:prstGeom>
        </p:spPr>
      </p:pic>
      <p:sp>
        <p:nvSpPr>
          <p:cNvPr id="4" name="Rectangle 3">
            <a:hlinkClick r:id="rId4" action="ppaction://hlinksldjump"/>
            <a:extLst>
              <a:ext uri="{FF2B5EF4-FFF2-40B4-BE49-F238E27FC236}">
                <a16:creationId xmlns:a16="http://schemas.microsoft.com/office/drawing/2014/main" id="{679D9FD3-3195-4182-9BE9-B8DF002C7BC1}"/>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 name="Picture 7">
            <a:extLst>
              <a:ext uri="{FF2B5EF4-FFF2-40B4-BE49-F238E27FC236}">
                <a16:creationId xmlns:a16="http://schemas.microsoft.com/office/drawing/2014/main" id="{2E861524-F882-4146-8034-0998F543F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1614" y="171234"/>
            <a:ext cx="1080000" cy="1080000"/>
          </a:xfrm>
          <a:prstGeom prst="rect">
            <a:avLst/>
          </a:prstGeom>
        </p:spPr>
      </p:pic>
      <p:pic>
        <p:nvPicPr>
          <p:cNvPr id="10" name="Picture 9">
            <a:extLst>
              <a:ext uri="{FF2B5EF4-FFF2-40B4-BE49-F238E27FC236}">
                <a16:creationId xmlns:a16="http://schemas.microsoft.com/office/drawing/2014/main" id="{CCEED24C-218A-496D-BA03-FE52DF6C4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6245" y="171234"/>
            <a:ext cx="810751" cy="1080000"/>
          </a:xfrm>
          <a:prstGeom prst="rect">
            <a:avLst/>
          </a:prstGeom>
        </p:spPr>
      </p:pic>
    </p:spTree>
    <p:extLst>
      <p:ext uri="{BB962C8B-B14F-4D97-AF65-F5344CB8AC3E}">
        <p14:creationId xmlns:p14="http://schemas.microsoft.com/office/powerpoint/2010/main" val="51445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sldjump"/>
            <a:extLst>
              <a:ext uri="{FF2B5EF4-FFF2-40B4-BE49-F238E27FC236}">
                <a16:creationId xmlns:a16="http://schemas.microsoft.com/office/drawing/2014/main" id="{682F3BE4-2F2E-48CD-8C52-11C80F54D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90366"/>
            <a:ext cx="4658550" cy="3877200"/>
          </a:xfrm>
          <a:prstGeom prst="rect">
            <a:avLst/>
          </a:prstGeom>
        </p:spPr>
      </p:pic>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HCFC-22</a:t>
            </a:r>
          </a:p>
        </p:txBody>
      </p:sp>
      <p:pic>
        <p:nvPicPr>
          <p:cNvPr id="34" name="Picture 33">
            <a:hlinkClick r:id="rId4"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1830" y="1843877"/>
            <a:ext cx="219600" cy="219600"/>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0A7605B-0EC6-497A-8AAF-2C3BC37A4102}"/>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latin typeface="Cambria" panose="02040503050406030204" pitchFamily="18" charset="0"/>
                    <a:ea typeface="Cambria" panose="02040503050406030204" pitchFamily="18" charset="0"/>
                  </a:rPr>
                  <a:t>As a consequence of the regulations put on the production of CFCs, transitional HCFCs, such as HCFC-22 and HCFC-142b, have been widely used, leading to an increase of their atmospheric abundance. Starting from values of about 205 ppt in 2008 we find from IASI </a:t>
                </a:r>
                <a:r>
                  <a:rPr lang="en-GB" sz="1400" dirty="0" err="1">
                    <a:latin typeface="Cambria" panose="02040503050406030204" pitchFamily="18" charset="0"/>
                    <a:ea typeface="Cambria" panose="02040503050406030204" pitchFamily="18" charset="0"/>
                  </a:rPr>
                  <a:t>vmrs</a:t>
                </a:r>
                <a:r>
                  <a:rPr lang="en-GB" sz="1400" dirty="0">
                    <a:latin typeface="Cambria" panose="02040503050406030204" pitchFamily="18" charset="0"/>
                    <a:ea typeface="Cambria" panose="02040503050406030204" pitchFamily="18" charset="0"/>
                  </a:rPr>
                  <a:t> reaching maxima at the end of the time period, of around 262 ppt after 2021. Having been regulated themselves by the Montreal Protocol, the rate of increase is progressively slowing down. The linear regression applied over the entire 2008—2021 time period gives for HCFC-22 a growth rate of 4.5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0.7 ppt/year, broadly consistent with AGAGE (4.2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0.6 ppt/year) and ACE-FTS (4.5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0.6 ppt/year). The rate of decrease has halved between 2008—2011 (7 </a:t>
                </a:r>
                <a14:m>
                  <m:oMath xmlns:m="http://schemas.openxmlformats.org/officeDocument/2006/math">
                    <m:r>
                      <a:rPr lang="en-GB" sz="1400" i="1">
                        <a:latin typeface="Cambria Math" panose="02040503050406030204" pitchFamily="18" charset="0"/>
                        <a:ea typeface="Cambria Math" panose="02040503050406030204" pitchFamily="18" charset="0"/>
                      </a:rPr>
                      <m:t>± </m:t>
                    </m:r>
                  </m:oMath>
                </a14:m>
                <a:r>
                  <a:rPr lang="en-GB" sz="1400" dirty="0">
                    <a:latin typeface="Cambria" panose="02040503050406030204" pitchFamily="18" charset="0"/>
                    <a:ea typeface="Cambria" panose="02040503050406030204" pitchFamily="18" charset="0"/>
                  </a:rPr>
                  <a:t>1 ppt/year) and 2012—2021 (3.5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0.8 ppt/year).</a:t>
                </a:r>
                <a:endParaRPr lang="fr-BE" sz="1400" dirty="0">
                  <a:latin typeface="Cambria" panose="02040503050406030204" pitchFamily="18" charset="0"/>
                  <a:ea typeface="Cambria" panose="02040503050406030204" pitchFamily="18" charset="0"/>
                </a:endParaRPr>
              </a:p>
            </p:txBody>
          </p:sp>
        </mc:Choice>
        <mc:Fallback xmlns="">
          <p:sp>
            <p:nvSpPr>
              <p:cNvPr id="10" name="Rectangle 9">
                <a:extLst>
                  <a:ext uri="{FF2B5EF4-FFF2-40B4-BE49-F238E27FC236}">
                    <a16:creationId xmlns:a16="http://schemas.microsoft.com/office/drawing/2014/main" id="{90A7605B-0EC6-497A-8AAF-2C3BC37A4102}"/>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8"/>
                <a:stretch>
                  <a:fillRect l="-299" t="-314" r="-299"/>
                </a:stretch>
              </a:blipFill>
              <a:ln>
                <a:noFill/>
              </a:ln>
            </p:spPr>
            <p:txBody>
              <a:bodyPr/>
              <a:lstStyle/>
              <a:p>
                <a:r>
                  <a:rPr lang="fr-BE">
                    <a:noFill/>
                  </a:rPr>
                  <a:t> </a:t>
                </a:r>
              </a:p>
            </p:txBody>
          </p:sp>
        </mc:Fallback>
      </mc:AlternateContent>
      <p:sp>
        <p:nvSpPr>
          <p:cNvPr id="13" name="Rectangle 12">
            <a:extLst>
              <a:ext uri="{FF2B5EF4-FFF2-40B4-BE49-F238E27FC236}">
                <a16:creationId xmlns:a16="http://schemas.microsoft.com/office/drawing/2014/main" id="{134AFFC5-6C81-4D15-BB3C-18951018E767}"/>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graphicFrame>
        <p:nvGraphicFramePr>
          <p:cNvPr id="14" name="Table 13">
            <a:extLst>
              <a:ext uri="{FF2B5EF4-FFF2-40B4-BE49-F238E27FC236}">
                <a16:creationId xmlns:a16="http://schemas.microsoft.com/office/drawing/2014/main" id="{A5E38F56-F47F-4FA7-B297-F3F19703F75A}"/>
              </a:ext>
            </a:extLst>
          </p:cNvPr>
          <p:cNvGraphicFramePr>
            <a:graphicFrameLocks noGrp="1"/>
          </p:cNvGraphicFramePr>
          <p:nvPr>
            <p:extLst>
              <p:ext uri="{D42A27DB-BD31-4B8C-83A1-F6EECF244321}">
                <p14:modId xmlns:p14="http://schemas.microsoft.com/office/powerpoint/2010/main" val="2474608442"/>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HCFC-22</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790—850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CO</a:t>
                      </a:r>
                      <a:r>
                        <a:rPr lang="en-GB" sz="1050" baseline="-25000" noProof="0" dirty="0">
                          <a:solidFill>
                            <a:schemeClr val="bg1"/>
                          </a:solidFill>
                          <a:latin typeface="Cambria" panose="02040503050406030204" pitchFamily="18" charset="0"/>
                          <a:ea typeface="Cambria" panose="02040503050406030204" pitchFamily="18" charset="0"/>
                        </a:rPr>
                        <a:t>2</a:t>
                      </a:r>
                      <a:r>
                        <a:rPr lang="en-GB" sz="1050" baseline="0" noProof="0" dirty="0">
                          <a:solidFill>
                            <a:schemeClr val="bg1"/>
                          </a:solidFill>
                          <a:latin typeface="Cambria" panose="02040503050406030204" pitchFamily="18" charset="0"/>
                          <a:ea typeface="Cambria" panose="02040503050406030204" pitchFamily="18" charset="0"/>
                        </a:rPr>
                        <a:t>, CFC-11, CCl</a:t>
                      </a:r>
                      <a:r>
                        <a:rPr lang="en-GB" sz="1050" baseline="-25000" noProof="0" dirty="0">
                          <a:solidFill>
                            <a:schemeClr val="bg1"/>
                          </a:solidFill>
                          <a:latin typeface="Cambria" panose="02040503050406030204" pitchFamily="18" charset="0"/>
                          <a:ea typeface="Cambria" panose="02040503050406030204" pitchFamily="18" charset="0"/>
                        </a:rPr>
                        <a:t>4</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Tree>
    <p:extLst>
      <p:ext uri="{BB962C8B-B14F-4D97-AF65-F5344CB8AC3E}">
        <p14:creationId xmlns:p14="http://schemas.microsoft.com/office/powerpoint/2010/main" val="1353692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2" action="ppaction://hlinksldjump"/>
            <a:extLst>
              <a:ext uri="{FF2B5EF4-FFF2-40B4-BE49-F238E27FC236}">
                <a16:creationId xmlns:a16="http://schemas.microsoft.com/office/drawing/2014/main" id="{CA446527-F658-4DA5-9A54-01645FF3C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90366"/>
            <a:ext cx="4648701" cy="3877200"/>
          </a:xfrm>
          <a:prstGeom prst="rect">
            <a:avLst/>
          </a:prstGeom>
        </p:spPr>
      </p:pic>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HCFC-142b</a:t>
            </a:r>
          </a:p>
        </p:txBody>
      </p:sp>
      <p:pic>
        <p:nvPicPr>
          <p:cNvPr id="34" name="Picture 33">
            <a:hlinkClick r:id="rId4"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1830" y="1843877"/>
            <a:ext cx="219600" cy="219600"/>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85E356E-0B21-4D8B-80DE-41DAF117DEA1}"/>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latin typeface="Cambria" panose="02040503050406030204" pitchFamily="18" charset="0"/>
                    <a:ea typeface="Cambria" panose="02040503050406030204" pitchFamily="18" charset="0"/>
                  </a:rPr>
                  <a:t>HCFC-142b shows a much smaller positive trend of 0.3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0.2 ppt/year than HCFC-22, which is furthermore not representative in view of the plateau appearing just after 2011 (the trend is close to zero after 2012). In that respect, the comparison with the trends obtained from the AGAGE (0.1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0.1 ppt/year) and ACE-FTS (0.28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0.09) datasets is also not relevant. Among the eight investigated species, HCFC-142b is the least well represented by linear regression. </a:t>
                </a:r>
                <a:endParaRPr lang="fr-BE" sz="1400" dirty="0">
                  <a:latin typeface="Cambria" panose="02040503050406030204" pitchFamily="18" charset="0"/>
                  <a:ea typeface="Cambria" panose="02040503050406030204" pitchFamily="18" charset="0"/>
                </a:endParaRPr>
              </a:p>
            </p:txBody>
          </p:sp>
        </mc:Choice>
        <mc:Fallback xmlns="">
          <p:sp>
            <p:nvSpPr>
              <p:cNvPr id="12" name="Rectangle 11">
                <a:extLst>
                  <a:ext uri="{FF2B5EF4-FFF2-40B4-BE49-F238E27FC236}">
                    <a16:creationId xmlns:a16="http://schemas.microsoft.com/office/drawing/2014/main" id="{D85E356E-0B21-4D8B-80DE-41DAF117DEA1}"/>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8"/>
                <a:stretch>
                  <a:fillRect l="-299" t="-314" r="-299"/>
                </a:stretch>
              </a:blipFill>
              <a:ln>
                <a:noFill/>
              </a:ln>
            </p:spPr>
            <p:txBody>
              <a:bodyPr/>
              <a:lstStyle/>
              <a:p>
                <a:r>
                  <a:rPr lang="fr-BE">
                    <a:noFill/>
                  </a:rPr>
                  <a:t> </a:t>
                </a:r>
              </a:p>
            </p:txBody>
          </p:sp>
        </mc:Fallback>
      </mc:AlternateContent>
      <p:sp>
        <p:nvSpPr>
          <p:cNvPr id="14" name="Rectangle 13">
            <a:extLst>
              <a:ext uri="{FF2B5EF4-FFF2-40B4-BE49-F238E27FC236}">
                <a16:creationId xmlns:a16="http://schemas.microsoft.com/office/drawing/2014/main" id="{06229F28-49B7-4EB0-90B7-96E5EFFF50BC}"/>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graphicFrame>
        <p:nvGraphicFramePr>
          <p:cNvPr id="15" name="Table 14">
            <a:extLst>
              <a:ext uri="{FF2B5EF4-FFF2-40B4-BE49-F238E27FC236}">
                <a16:creationId xmlns:a16="http://schemas.microsoft.com/office/drawing/2014/main" id="{04C206F1-D86E-4921-AB0F-8E3CDFD1A18B}"/>
              </a:ext>
            </a:extLst>
          </p:cNvPr>
          <p:cNvGraphicFramePr>
            <a:graphicFrameLocks noGrp="1"/>
          </p:cNvGraphicFramePr>
          <p:nvPr>
            <p:extLst>
              <p:ext uri="{D42A27DB-BD31-4B8C-83A1-F6EECF244321}">
                <p14:modId xmlns:p14="http://schemas.microsoft.com/office/powerpoint/2010/main" val="2030443092"/>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HCFC-142b</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1190—1220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HFC-134a</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Tree>
    <p:extLst>
      <p:ext uri="{BB962C8B-B14F-4D97-AF65-F5344CB8AC3E}">
        <p14:creationId xmlns:p14="http://schemas.microsoft.com/office/powerpoint/2010/main" val="1383580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ction="ppaction://hlinksldjump"/>
            <a:extLst>
              <a:ext uri="{FF2B5EF4-FFF2-40B4-BE49-F238E27FC236}">
                <a16:creationId xmlns:a16="http://schemas.microsoft.com/office/drawing/2014/main" id="{BEC57838-CA07-4686-A01E-BD017C642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90366"/>
            <a:ext cx="4658550" cy="3877200"/>
          </a:xfrm>
          <a:prstGeom prst="rect">
            <a:avLst/>
          </a:prstGeom>
        </p:spPr>
      </p:pic>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HFC-134a</a:t>
            </a:r>
          </a:p>
        </p:txBody>
      </p:sp>
      <p:pic>
        <p:nvPicPr>
          <p:cNvPr id="34" name="Picture 33">
            <a:hlinkClick r:id="rId4"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1830" y="1843877"/>
            <a:ext cx="219600" cy="21960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80B8133-575C-437A-BB11-0AD817FE326B}"/>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latin typeface="Cambria" panose="02040503050406030204" pitchFamily="18" charset="0"/>
                    <a:ea typeface="Cambria" panose="02040503050406030204" pitchFamily="18" charset="0"/>
                  </a:rPr>
                  <a:t>The abundance of HFC-134a is increasing rapidly as a result of its intensive use in refrigeration and air conditioning systems, as a blowing agent for polyurethane foams, and as a propellant for medical aerosols. We find from IASI a </a:t>
                </a:r>
                <a:r>
                  <a:rPr lang="en-GB" sz="1400" dirty="0" err="1">
                    <a:latin typeface="Cambria" panose="02040503050406030204" pitchFamily="18" charset="0"/>
                    <a:ea typeface="Cambria" panose="02040503050406030204" pitchFamily="18" charset="0"/>
                  </a:rPr>
                  <a:t>vmr</a:t>
                </a:r>
                <a:r>
                  <a:rPr lang="en-GB" sz="1400" dirty="0">
                    <a:latin typeface="Cambria" panose="02040503050406030204" pitchFamily="18" charset="0"/>
                    <a:ea typeface="Cambria" panose="02040503050406030204" pitchFamily="18" charset="0"/>
                  </a:rPr>
                  <a:t> of 130 ppt in 2021, more than 2.4 times its 2008 value (54 ppt). The linear trend value for the 2008—2021 IASI period is 6.0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0.3 ppt/year, surpassing that of HCFC-22. This trend is, taking into account the respective uncertainties, in good agreement with those from AGAGE (5.6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0.2 ppt/year) and ACE-FTS (5.4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0.3 ppt/year). </a:t>
                </a:r>
                <a:endParaRPr lang="fr-BE" sz="1400" dirty="0">
                  <a:latin typeface="Cambria" panose="02040503050406030204" pitchFamily="18" charset="0"/>
                  <a:ea typeface="Cambria" panose="02040503050406030204" pitchFamily="18" charset="0"/>
                </a:endParaRPr>
              </a:p>
            </p:txBody>
          </p:sp>
        </mc:Choice>
        <mc:Fallback xmlns="">
          <p:sp>
            <p:nvSpPr>
              <p:cNvPr id="11" name="Rectangle 10">
                <a:extLst>
                  <a:ext uri="{FF2B5EF4-FFF2-40B4-BE49-F238E27FC236}">
                    <a16:creationId xmlns:a16="http://schemas.microsoft.com/office/drawing/2014/main" id="{180B8133-575C-437A-BB11-0AD817FE326B}"/>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8"/>
                <a:stretch>
                  <a:fillRect l="-299" t="-314" r="-299"/>
                </a:stretch>
              </a:blipFill>
              <a:ln>
                <a:noFill/>
              </a:ln>
            </p:spPr>
            <p:txBody>
              <a:bodyPr/>
              <a:lstStyle/>
              <a:p>
                <a:r>
                  <a:rPr lang="fr-BE">
                    <a:noFill/>
                  </a:rPr>
                  <a:t> </a:t>
                </a:r>
              </a:p>
            </p:txBody>
          </p:sp>
        </mc:Fallback>
      </mc:AlternateContent>
      <p:sp>
        <p:nvSpPr>
          <p:cNvPr id="13" name="Rectangle 12">
            <a:extLst>
              <a:ext uri="{FF2B5EF4-FFF2-40B4-BE49-F238E27FC236}">
                <a16:creationId xmlns:a16="http://schemas.microsoft.com/office/drawing/2014/main" id="{CDC9388E-1198-4349-8550-6EE5179A0FAF}"/>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graphicFrame>
        <p:nvGraphicFramePr>
          <p:cNvPr id="14" name="Table 13">
            <a:extLst>
              <a:ext uri="{FF2B5EF4-FFF2-40B4-BE49-F238E27FC236}">
                <a16:creationId xmlns:a16="http://schemas.microsoft.com/office/drawing/2014/main" id="{0FBBCA17-E15D-42AA-9000-E6CA4936F637}"/>
              </a:ext>
            </a:extLst>
          </p:cNvPr>
          <p:cNvGraphicFramePr>
            <a:graphicFrameLocks noGrp="1"/>
          </p:cNvGraphicFramePr>
          <p:nvPr>
            <p:extLst>
              <p:ext uri="{D42A27DB-BD31-4B8C-83A1-F6EECF244321}">
                <p14:modId xmlns:p14="http://schemas.microsoft.com/office/powerpoint/2010/main" val="2486526398"/>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HFC-134a</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1150—1250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CFC-12, HCFC-142b</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Tree>
    <p:extLst>
      <p:ext uri="{BB962C8B-B14F-4D97-AF65-F5344CB8AC3E}">
        <p14:creationId xmlns:p14="http://schemas.microsoft.com/office/powerpoint/2010/main" val="875018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sldjump"/>
            <a:extLst>
              <a:ext uri="{FF2B5EF4-FFF2-40B4-BE49-F238E27FC236}">
                <a16:creationId xmlns:a16="http://schemas.microsoft.com/office/drawing/2014/main" id="{DF150C76-A10B-486B-882B-553FF006D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90366"/>
            <a:ext cx="4658550" cy="3877200"/>
          </a:xfrm>
          <a:prstGeom prst="rect">
            <a:avLst/>
          </a:prstGeom>
        </p:spPr>
      </p:pic>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CF</a:t>
            </a:r>
            <a:r>
              <a:rPr lang="en-GB" baseline="-25000" dirty="0"/>
              <a:t>4</a:t>
            </a:r>
            <a:endParaRPr lang="en-GB" dirty="0"/>
          </a:p>
        </p:txBody>
      </p:sp>
      <p:pic>
        <p:nvPicPr>
          <p:cNvPr id="34" name="Picture 33">
            <a:hlinkClick r:id="rId4"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1830" y="1843877"/>
            <a:ext cx="219600" cy="21960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0AC0543-B944-464D-A047-7AC5E3CBC5CD}"/>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latin typeface="Cambria" panose="02040503050406030204" pitchFamily="18" charset="0"/>
                    <a:ea typeface="Cambria" panose="02040503050406030204" pitchFamily="18" charset="0"/>
                  </a:rPr>
                  <a:t>CF</a:t>
                </a:r>
                <a:r>
                  <a:rPr lang="en-GB" sz="1400" baseline="-25000" dirty="0">
                    <a:latin typeface="Cambria" panose="02040503050406030204" pitchFamily="18" charset="0"/>
                    <a:ea typeface="Cambria" panose="02040503050406030204" pitchFamily="18" charset="0"/>
                  </a:rPr>
                  <a:t>4</a:t>
                </a:r>
                <a:r>
                  <a:rPr lang="en-GB" sz="1400" dirty="0">
                    <a:latin typeface="Cambria" panose="02040503050406030204" pitchFamily="18" charset="0"/>
                    <a:ea typeface="Cambria" panose="02040503050406030204" pitchFamily="18" charset="0"/>
                  </a:rPr>
                  <a:t>, also named PFC-14, is one of the major PFCs and is emitted mostly from the industrial sector, following its use in aluminium and semiconductor production. Because of its extremely long lifetime (50,000 years), this gas reaches the mesosphere where it is photolyzed by UV radiation. Its abundance is also increasing steadily, although at a slower pace than HFC-134a. We find from IASI maximum </a:t>
                </a:r>
                <a:r>
                  <a:rPr lang="en-GB" sz="1400" dirty="0" err="1">
                    <a:latin typeface="Cambria" panose="02040503050406030204" pitchFamily="18" charset="0"/>
                    <a:ea typeface="Cambria" panose="02040503050406030204" pitchFamily="18" charset="0"/>
                  </a:rPr>
                  <a:t>vmrs</a:t>
                </a:r>
                <a:r>
                  <a:rPr lang="en-GB" sz="1400" dirty="0">
                    <a:latin typeface="Cambria" panose="02040503050406030204" pitchFamily="18" charset="0"/>
                    <a:ea typeface="Cambria" panose="02040503050406030204" pitchFamily="18" charset="0"/>
                  </a:rPr>
                  <a:t> around 88 ppt, resulting from a linear growth rate of 0.78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0.06 ppt/year. We find a remarkable agreement with the trends determined from AGAGE (0.80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0.03 ppt/year) and ACE-FTS (0.75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0.06 ppt/year).</a:t>
                </a:r>
                <a:endParaRPr lang="fr-BE" sz="1400" dirty="0">
                  <a:latin typeface="Cambria" panose="02040503050406030204" pitchFamily="18" charset="0"/>
                  <a:ea typeface="Cambria" panose="02040503050406030204" pitchFamily="18" charset="0"/>
                </a:endParaRPr>
              </a:p>
            </p:txBody>
          </p:sp>
        </mc:Choice>
        <mc:Fallback xmlns="">
          <p:sp>
            <p:nvSpPr>
              <p:cNvPr id="11" name="Rectangle 10">
                <a:extLst>
                  <a:ext uri="{FF2B5EF4-FFF2-40B4-BE49-F238E27FC236}">
                    <a16:creationId xmlns:a16="http://schemas.microsoft.com/office/drawing/2014/main" id="{60AC0543-B944-464D-A047-7AC5E3CBC5CD}"/>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8"/>
                <a:stretch>
                  <a:fillRect l="-299" t="-314" r="-299"/>
                </a:stretch>
              </a:blipFill>
              <a:ln>
                <a:noFill/>
              </a:ln>
            </p:spPr>
            <p:txBody>
              <a:bodyPr/>
              <a:lstStyle/>
              <a:p>
                <a:r>
                  <a:rPr lang="fr-BE">
                    <a:noFill/>
                  </a:rPr>
                  <a:t> </a:t>
                </a:r>
              </a:p>
            </p:txBody>
          </p:sp>
        </mc:Fallback>
      </mc:AlternateContent>
      <p:sp>
        <p:nvSpPr>
          <p:cNvPr id="13" name="Rectangle 12">
            <a:extLst>
              <a:ext uri="{FF2B5EF4-FFF2-40B4-BE49-F238E27FC236}">
                <a16:creationId xmlns:a16="http://schemas.microsoft.com/office/drawing/2014/main" id="{6C881E20-CF44-4BD5-83BA-C9F8FEA1F380}"/>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graphicFrame>
        <p:nvGraphicFramePr>
          <p:cNvPr id="14" name="Table 13">
            <a:extLst>
              <a:ext uri="{FF2B5EF4-FFF2-40B4-BE49-F238E27FC236}">
                <a16:creationId xmlns:a16="http://schemas.microsoft.com/office/drawing/2014/main" id="{3917814B-BB3A-4C2C-846F-957846E8D753}"/>
              </a:ext>
            </a:extLst>
          </p:cNvPr>
          <p:cNvGraphicFramePr>
            <a:graphicFrameLocks noGrp="1"/>
          </p:cNvGraphicFramePr>
          <p:nvPr>
            <p:extLst>
              <p:ext uri="{D42A27DB-BD31-4B8C-83A1-F6EECF244321}">
                <p14:modId xmlns:p14="http://schemas.microsoft.com/office/powerpoint/2010/main" val="3066603304"/>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CF</a:t>
                      </a:r>
                      <a:r>
                        <a:rPr lang="en-GB" sz="1050" baseline="-25000" noProof="0" dirty="0">
                          <a:solidFill>
                            <a:schemeClr val="bg1"/>
                          </a:solidFill>
                          <a:latin typeface="Cambria" panose="02040503050406030204" pitchFamily="18" charset="0"/>
                          <a:ea typeface="Cambria" panose="02040503050406030204" pitchFamily="18" charset="0"/>
                        </a:rPr>
                        <a:t>4</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1250—1290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HCFC-142b, HFC-134a</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Tree>
    <p:extLst>
      <p:ext uri="{BB962C8B-B14F-4D97-AF65-F5344CB8AC3E}">
        <p14:creationId xmlns:p14="http://schemas.microsoft.com/office/powerpoint/2010/main" val="3724602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ction="ppaction://hlinksldjump"/>
            <a:extLst>
              <a:ext uri="{FF2B5EF4-FFF2-40B4-BE49-F238E27FC236}">
                <a16:creationId xmlns:a16="http://schemas.microsoft.com/office/drawing/2014/main" id="{DD02216E-56E1-4FEA-9375-1FCF9DE5D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90366"/>
            <a:ext cx="4658550" cy="3877200"/>
          </a:xfrm>
          <a:prstGeom prst="rect">
            <a:avLst/>
          </a:prstGeom>
        </p:spPr>
      </p:pic>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SF</a:t>
            </a:r>
            <a:r>
              <a:rPr lang="en-GB" baseline="-25000" dirty="0"/>
              <a:t>6</a:t>
            </a:r>
            <a:endParaRPr lang="en-GB" dirty="0"/>
          </a:p>
        </p:txBody>
      </p:sp>
      <p:pic>
        <p:nvPicPr>
          <p:cNvPr id="34" name="Picture 33">
            <a:hlinkClick r:id="rId4"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1830" y="1843877"/>
            <a:ext cx="219600" cy="21960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EB127C3-9D08-4435-8D9E-CBE8F5E5E8F3}"/>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latin typeface="Cambria" panose="02040503050406030204" pitchFamily="18" charset="0"/>
                    <a:ea typeface="Cambria" panose="02040503050406030204" pitchFamily="18" charset="0"/>
                  </a:rPr>
                  <a:t>SF</a:t>
                </a:r>
                <a:r>
                  <a:rPr lang="en-GB" sz="1400" baseline="-25000" dirty="0">
                    <a:latin typeface="Cambria" panose="02040503050406030204" pitchFamily="18" charset="0"/>
                    <a:ea typeface="Cambria" panose="02040503050406030204" pitchFamily="18" charset="0"/>
                  </a:rPr>
                  <a:t>6</a:t>
                </a:r>
                <a:r>
                  <a:rPr lang="en-GB" sz="1400" dirty="0">
                    <a:latin typeface="Cambria" panose="02040503050406030204" pitchFamily="18" charset="0"/>
                    <a:ea typeface="Cambria" panose="02040503050406030204" pitchFamily="18" charset="0"/>
                  </a:rPr>
                  <a:t> is primarily used for electrical insulation and semiconductors. Like CF</a:t>
                </a:r>
                <a:r>
                  <a:rPr lang="en-GB" sz="1400" baseline="-25000" dirty="0">
                    <a:latin typeface="Cambria" panose="02040503050406030204" pitchFamily="18" charset="0"/>
                    <a:ea typeface="Cambria" panose="02040503050406030204" pitchFamily="18" charset="0"/>
                  </a:rPr>
                  <a:t>4</a:t>
                </a:r>
                <a:r>
                  <a:rPr lang="en-GB" sz="1400" dirty="0">
                    <a:latin typeface="Cambria" panose="02040503050406030204" pitchFamily="18" charset="0"/>
                    <a:ea typeface="Cambria" panose="02040503050406030204" pitchFamily="18" charset="0"/>
                  </a:rPr>
                  <a:t>, because of its extremely long lifetime (3,200 years), it reaches the mesosphere where it is photolyzed by UV radiation or, degraded after electron attachment. Its atmospheric abundance is also increasing over time, with a linear growth rate of 0.34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0.03 ppt/year between 2008 and 2021. This trend value is in good agreement with AGAGE (0.325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0.007 ppt/year) and ACE-FTS </a:t>
                </a:r>
                <a:br>
                  <a:rPr lang="en-GB" sz="1400" dirty="0">
                    <a:latin typeface="Cambria" panose="02040503050406030204" pitchFamily="18" charset="0"/>
                    <a:ea typeface="Cambria" panose="02040503050406030204" pitchFamily="18" charset="0"/>
                  </a:rPr>
                </a:br>
                <a:r>
                  <a:rPr lang="en-GB" sz="1400" dirty="0">
                    <a:latin typeface="Cambria" panose="02040503050406030204" pitchFamily="18" charset="0"/>
                    <a:ea typeface="Cambria" panose="02040503050406030204" pitchFamily="18" charset="0"/>
                  </a:rPr>
                  <a:t>(0.31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0.02 ppt/year).</a:t>
                </a:r>
                <a:endParaRPr lang="fr-BE" sz="1400" dirty="0">
                  <a:latin typeface="Cambria" panose="02040503050406030204" pitchFamily="18" charset="0"/>
                  <a:ea typeface="Cambria" panose="02040503050406030204" pitchFamily="18" charset="0"/>
                </a:endParaRPr>
              </a:p>
            </p:txBody>
          </p:sp>
        </mc:Choice>
        <mc:Fallback xmlns="">
          <p:sp>
            <p:nvSpPr>
              <p:cNvPr id="11" name="Rectangle 10">
                <a:extLst>
                  <a:ext uri="{FF2B5EF4-FFF2-40B4-BE49-F238E27FC236}">
                    <a16:creationId xmlns:a16="http://schemas.microsoft.com/office/drawing/2014/main" id="{DEB127C3-9D08-4435-8D9E-CBE8F5E5E8F3}"/>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8"/>
                <a:stretch>
                  <a:fillRect l="-299" t="-314" r="-299"/>
                </a:stretch>
              </a:blipFill>
              <a:ln>
                <a:noFill/>
              </a:ln>
            </p:spPr>
            <p:txBody>
              <a:bodyPr/>
              <a:lstStyle/>
              <a:p>
                <a:r>
                  <a:rPr lang="fr-BE">
                    <a:noFill/>
                  </a:rPr>
                  <a:t> </a:t>
                </a:r>
              </a:p>
            </p:txBody>
          </p:sp>
        </mc:Fallback>
      </mc:AlternateContent>
      <p:sp>
        <p:nvSpPr>
          <p:cNvPr id="13" name="Rectangle 12">
            <a:extLst>
              <a:ext uri="{FF2B5EF4-FFF2-40B4-BE49-F238E27FC236}">
                <a16:creationId xmlns:a16="http://schemas.microsoft.com/office/drawing/2014/main" id="{4943A100-BDD0-408A-8E9F-20AB27F6BFD8}"/>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graphicFrame>
        <p:nvGraphicFramePr>
          <p:cNvPr id="14" name="Table 13">
            <a:extLst>
              <a:ext uri="{FF2B5EF4-FFF2-40B4-BE49-F238E27FC236}">
                <a16:creationId xmlns:a16="http://schemas.microsoft.com/office/drawing/2014/main" id="{F734DED6-F00E-4BE8-B86C-EEC09993B300}"/>
              </a:ext>
            </a:extLst>
          </p:cNvPr>
          <p:cNvGraphicFramePr>
            <a:graphicFrameLocks noGrp="1"/>
          </p:cNvGraphicFramePr>
          <p:nvPr>
            <p:extLst>
              <p:ext uri="{D42A27DB-BD31-4B8C-83A1-F6EECF244321}">
                <p14:modId xmlns:p14="http://schemas.microsoft.com/office/powerpoint/2010/main" val="3455436064"/>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SF</a:t>
                      </a:r>
                      <a:r>
                        <a:rPr lang="en-GB" sz="1050" baseline="-25000" noProof="0" dirty="0">
                          <a:solidFill>
                            <a:schemeClr val="bg1"/>
                          </a:solidFill>
                          <a:latin typeface="Cambria" panose="02040503050406030204" pitchFamily="18" charset="0"/>
                          <a:ea typeface="Cambria" panose="02040503050406030204" pitchFamily="18" charset="0"/>
                        </a:rPr>
                        <a:t>6</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935—955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CO</a:t>
                      </a:r>
                      <a:r>
                        <a:rPr lang="en-GB" sz="1050" baseline="-25000" noProof="0" dirty="0">
                          <a:solidFill>
                            <a:schemeClr val="bg1"/>
                          </a:solidFill>
                          <a:latin typeface="Cambria" panose="02040503050406030204" pitchFamily="18" charset="0"/>
                          <a:ea typeface="Cambria" panose="02040503050406030204" pitchFamily="18" charset="0"/>
                        </a:rPr>
                        <a:t>2</a:t>
                      </a:r>
                      <a:r>
                        <a:rPr lang="en-GB" sz="1050" baseline="0" noProof="0" dirty="0">
                          <a:solidFill>
                            <a:schemeClr val="bg1"/>
                          </a:solidFill>
                          <a:latin typeface="Cambria" panose="02040503050406030204" pitchFamily="18" charset="0"/>
                          <a:ea typeface="Cambria" panose="02040503050406030204" pitchFamily="18" charset="0"/>
                        </a:rPr>
                        <a:t>, CFC-12</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Tree>
    <p:extLst>
      <p:ext uri="{BB962C8B-B14F-4D97-AF65-F5344CB8AC3E}">
        <p14:creationId xmlns:p14="http://schemas.microsoft.com/office/powerpoint/2010/main" val="191675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ction="ppaction://hlinksldjump"/>
            <a:extLst>
              <a:ext uri="{FF2B5EF4-FFF2-40B4-BE49-F238E27FC236}">
                <a16:creationId xmlns:a16="http://schemas.microsoft.com/office/drawing/2014/main" id="{8EBCC4CF-9E15-499A-BBF1-F790B82BA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90366"/>
            <a:ext cx="4658550" cy="3877200"/>
          </a:xfrm>
          <a:prstGeom prst="rect">
            <a:avLst/>
          </a:prstGeom>
        </p:spPr>
      </p:pic>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CCl</a:t>
            </a:r>
            <a:r>
              <a:rPr lang="en-GB" baseline="-25000" dirty="0"/>
              <a:t>4</a:t>
            </a:r>
            <a:endParaRPr lang="en-GB" dirty="0"/>
          </a:p>
        </p:txBody>
      </p:sp>
      <p:pic>
        <p:nvPicPr>
          <p:cNvPr id="34" name="Picture 33">
            <a:hlinkClick r:id="rId4"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1830" y="1843877"/>
            <a:ext cx="219600" cy="21960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777D06E-A532-40BC-ACF9-D515FCEF7050}"/>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latin typeface="Cambria" panose="02040503050406030204" pitchFamily="18" charset="0"/>
                    <a:ea typeface="Cambria" panose="02040503050406030204" pitchFamily="18" charset="0"/>
                  </a:rPr>
                  <a:t>CCl</a:t>
                </a:r>
                <a:r>
                  <a:rPr lang="en-GB" sz="1400" baseline="-25000" dirty="0">
                    <a:latin typeface="Cambria" panose="02040503050406030204" pitchFamily="18" charset="0"/>
                    <a:ea typeface="Cambria" panose="02040503050406030204" pitchFamily="18" charset="0"/>
                  </a:rPr>
                  <a:t>4</a:t>
                </a:r>
                <a:r>
                  <a:rPr lang="en-GB" sz="1400" dirty="0">
                    <a:latin typeface="Cambria" panose="02040503050406030204" pitchFamily="18" charset="0"/>
                    <a:ea typeface="Cambria" panose="02040503050406030204" pitchFamily="18" charset="0"/>
                  </a:rPr>
                  <a:t> has been regulated by the Montreal Protocol for as long as CFCs, leading to a decrease in its atmospheric </a:t>
                </a:r>
                <a:r>
                  <a:rPr lang="en-GB" sz="1400" dirty="0" err="1">
                    <a:latin typeface="Cambria" panose="02040503050406030204" pitchFamily="18" charset="0"/>
                    <a:ea typeface="Cambria" panose="02040503050406030204" pitchFamily="18" charset="0"/>
                  </a:rPr>
                  <a:t>vmrs</a:t>
                </a:r>
                <a:r>
                  <a:rPr lang="en-GB" sz="1400" dirty="0">
                    <a:latin typeface="Cambria" panose="02040503050406030204" pitchFamily="18" charset="0"/>
                    <a:ea typeface="Cambria" panose="02040503050406030204" pitchFamily="18" charset="0"/>
                  </a:rPr>
                  <a:t> after a peak at around 105 ppt in the early 1990s. Starting from a </a:t>
                </a:r>
                <a:r>
                  <a:rPr lang="en-GB" sz="1400" dirty="0" err="1">
                    <a:latin typeface="Cambria" panose="02040503050406030204" pitchFamily="18" charset="0"/>
                    <a:ea typeface="Cambria" panose="02040503050406030204" pitchFamily="18" charset="0"/>
                  </a:rPr>
                  <a:t>vmr</a:t>
                </a:r>
                <a:r>
                  <a:rPr lang="en-GB" sz="1400" dirty="0">
                    <a:latin typeface="Cambria" panose="02040503050406030204" pitchFamily="18" charset="0"/>
                    <a:ea typeface="Cambria" panose="02040503050406030204" pitchFamily="18" charset="0"/>
                  </a:rPr>
                  <a:t> value of around 89 ppt in 2008, we find a minimum </a:t>
                </a:r>
                <a:r>
                  <a:rPr lang="en-GB" sz="1400" dirty="0" err="1">
                    <a:latin typeface="Cambria" panose="02040503050406030204" pitchFamily="18" charset="0"/>
                    <a:ea typeface="Cambria" panose="02040503050406030204" pitchFamily="18" charset="0"/>
                  </a:rPr>
                  <a:t>vmr</a:t>
                </a:r>
                <a:r>
                  <a:rPr lang="en-GB" sz="1400" dirty="0">
                    <a:latin typeface="Cambria" panose="02040503050406030204" pitchFamily="18" charset="0"/>
                    <a:ea typeface="Cambria" panose="02040503050406030204" pitchFamily="18" charset="0"/>
                  </a:rPr>
                  <a:t> in 2021 of about 72 ppt, corresponding to a linear rate of decline of -1.3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0.3 ppt/year over the 2008—2021 time period. While it comes with a small error, this negative trend is significantly larger than that inferred from the in situ measurements (-1.03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0.04 ppt/year) and even more so from ACE-FTS (-1.0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0.3 ppt/year). This might be due to the overlap with CO</a:t>
                </a:r>
                <a:r>
                  <a:rPr lang="en-GB" sz="1400" baseline="-25000" dirty="0">
                    <a:latin typeface="Cambria" panose="02040503050406030204" pitchFamily="18" charset="0"/>
                    <a:ea typeface="Cambria" panose="02040503050406030204" pitchFamily="18" charset="0"/>
                  </a:rPr>
                  <a:t>2</a:t>
                </a:r>
                <a:r>
                  <a:rPr lang="en-GB" sz="1400" dirty="0">
                    <a:latin typeface="Cambria" panose="02040503050406030204" pitchFamily="18" charset="0"/>
                    <a:ea typeface="Cambria" panose="02040503050406030204" pitchFamily="18" charset="0"/>
                  </a:rPr>
                  <a:t> in the region where CCl</a:t>
                </a:r>
                <a:r>
                  <a:rPr lang="en-GB" sz="1400" baseline="-25000" dirty="0">
                    <a:latin typeface="Cambria" panose="02040503050406030204" pitchFamily="18" charset="0"/>
                    <a:ea typeface="Cambria" panose="02040503050406030204" pitchFamily="18" charset="0"/>
                  </a:rPr>
                  <a:t>4</a:t>
                </a:r>
                <a:r>
                  <a:rPr lang="en-GB" sz="1400" dirty="0">
                    <a:latin typeface="Cambria" panose="02040503050406030204" pitchFamily="18" charset="0"/>
                    <a:ea typeface="Cambria" panose="02040503050406030204" pitchFamily="18" charset="0"/>
                  </a:rPr>
                  <a:t> is retrieved (760—820 cm</a:t>
                </a:r>
                <a:r>
                  <a:rPr lang="en-GB" sz="1400" baseline="30000" dirty="0">
                    <a:latin typeface="Cambria" panose="02040503050406030204" pitchFamily="18" charset="0"/>
                    <a:ea typeface="Cambria" panose="02040503050406030204" pitchFamily="18" charset="0"/>
                  </a:rPr>
                  <a:t>-1</a:t>
                </a:r>
                <a:r>
                  <a:rPr lang="en-GB" sz="1400" dirty="0">
                    <a:latin typeface="Cambria" panose="02040503050406030204" pitchFamily="18" charset="0"/>
                    <a:ea typeface="Cambria" panose="02040503050406030204" pitchFamily="18" charset="0"/>
                  </a:rPr>
                  <a:t>).</a:t>
                </a:r>
                <a:endParaRPr lang="fr-BE" sz="1400" dirty="0">
                  <a:latin typeface="Cambria" panose="02040503050406030204" pitchFamily="18" charset="0"/>
                  <a:ea typeface="Cambria" panose="02040503050406030204" pitchFamily="18" charset="0"/>
                </a:endParaRPr>
              </a:p>
            </p:txBody>
          </p:sp>
        </mc:Choice>
        <mc:Fallback xmlns="">
          <p:sp>
            <p:nvSpPr>
              <p:cNvPr id="11" name="Rectangle 10">
                <a:extLst>
                  <a:ext uri="{FF2B5EF4-FFF2-40B4-BE49-F238E27FC236}">
                    <a16:creationId xmlns:a16="http://schemas.microsoft.com/office/drawing/2014/main" id="{6777D06E-A532-40BC-ACF9-D515FCEF7050}"/>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8"/>
                <a:stretch>
                  <a:fillRect l="-299" t="-314" r="-299"/>
                </a:stretch>
              </a:blipFill>
              <a:ln>
                <a:noFill/>
              </a:ln>
            </p:spPr>
            <p:txBody>
              <a:bodyPr/>
              <a:lstStyle/>
              <a:p>
                <a:r>
                  <a:rPr lang="fr-BE">
                    <a:noFill/>
                  </a:rPr>
                  <a:t> </a:t>
                </a:r>
              </a:p>
            </p:txBody>
          </p:sp>
        </mc:Fallback>
      </mc:AlternateContent>
      <p:sp>
        <p:nvSpPr>
          <p:cNvPr id="13" name="Rectangle 12">
            <a:extLst>
              <a:ext uri="{FF2B5EF4-FFF2-40B4-BE49-F238E27FC236}">
                <a16:creationId xmlns:a16="http://schemas.microsoft.com/office/drawing/2014/main" id="{77518636-3599-4DBE-8B67-2275D4A1CB01}"/>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graphicFrame>
        <p:nvGraphicFramePr>
          <p:cNvPr id="14" name="Table 13">
            <a:extLst>
              <a:ext uri="{FF2B5EF4-FFF2-40B4-BE49-F238E27FC236}">
                <a16:creationId xmlns:a16="http://schemas.microsoft.com/office/drawing/2014/main" id="{6E2AF2BC-569E-4556-8429-A4CDADDAE150}"/>
              </a:ext>
            </a:extLst>
          </p:cNvPr>
          <p:cNvGraphicFramePr>
            <a:graphicFrameLocks noGrp="1"/>
          </p:cNvGraphicFramePr>
          <p:nvPr>
            <p:extLst>
              <p:ext uri="{D42A27DB-BD31-4B8C-83A1-F6EECF244321}">
                <p14:modId xmlns:p14="http://schemas.microsoft.com/office/powerpoint/2010/main" val="2376224188"/>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CCl</a:t>
                      </a:r>
                      <a:r>
                        <a:rPr lang="en-GB" sz="1050" baseline="-25000" noProof="0" dirty="0">
                          <a:solidFill>
                            <a:schemeClr val="bg1"/>
                          </a:solidFill>
                          <a:latin typeface="Cambria" panose="02040503050406030204" pitchFamily="18" charset="0"/>
                          <a:ea typeface="Cambria" panose="02040503050406030204" pitchFamily="18" charset="0"/>
                        </a:rPr>
                        <a:t>4</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760—820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CO</a:t>
                      </a:r>
                      <a:r>
                        <a:rPr lang="en-GB" sz="1050" baseline="-25000" noProof="0" dirty="0">
                          <a:solidFill>
                            <a:schemeClr val="bg1"/>
                          </a:solidFill>
                          <a:latin typeface="Cambria" panose="02040503050406030204" pitchFamily="18" charset="0"/>
                          <a:ea typeface="Cambria" panose="02040503050406030204" pitchFamily="18" charset="0"/>
                        </a:rPr>
                        <a:t>2</a:t>
                      </a:r>
                      <a:r>
                        <a:rPr lang="en-GB" sz="1050" baseline="0" noProof="0" dirty="0">
                          <a:solidFill>
                            <a:schemeClr val="bg1"/>
                          </a:solidFill>
                          <a:latin typeface="Cambria" panose="02040503050406030204" pitchFamily="18" charset="0"/>
                          <a:ea typeface="Cambria" panose="02040503050406030204" pitchFamily="18" charset="0"/>
                        </a:rPr>
                        <a:t>, HNO</a:t>
                      </a:r>
                      <a:r>
                        <a:rPr lang="en-GB" sz="1050" baseline="-25000" noProof="0" dirty="0">
                          <a:solidFill>
                            <a:schemeClr val="bg1"/>
                          </a:solidFill>
                          <a:latin typeface="Cambria" panose="02040503050406030204" pitchFamily="18" charset="0"/>
                          <a:ea typeface="Cambria" panose="02040503050406030204" pitchFamily="18" charset="0"/>
                        </a:rPr>
                        <a:t>3</a:t>
                      </a:r>
                      <a:r>
                        <a:rPr lang="en-GB" sz="1050" baseline="0" noProof="0" dirty="0">
                          <a:solidFill>
                            <a:schemeClr val="bg1"/>
                          </a:solidFill>
                          <a:latin typeface="Cambria" panose="02040503050406030204" pitchFamily="18" charset="0"/>
                          <a:ea typeface="Cambria" panose="02040503050406030204" pitchFamily="18" charset="0"/>
                        </a:rPr>
                        <a:t>, HCFC-22</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Tree>
    <p:extLst>
      <p:ext uri="{BB962C8B-B14F-4D97-AF65-F5344CB8AC3E}">
        <p14:creationId xmlns:p14="http://schemas.microsoft.com/office/powerpoint/2010/main" val="512091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Southern mid-latitudes</a:t>
            </a:r>
          </a:p>
        </p:txBody>
      </p:sp>
      <p:pic>
        <p:nvPicPr>
          <p:cNvPr id="34" name="Picture 33">
            <a:hlinkClick r:id="rId2"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56A34F6C-3D02-41D7-8160-6EA21D3E7525}"/>
                  </a:ext>
                </a:extLst>
              </p:cNvPr>
              <p:cNvGraphicFramePr>
                <a:graphicFrameLocks noGrp="1"/>
              </p:cNvGraphicFramePr>
              <p:nvPr>
                <p:extLst>
                  <p:ext uri="{D42A27DB-BD31-4B8C-83A1-F6EECF244321}">
                    <p14:modId xmlns:p14="http://schemas.microsoft.com/office/powerpoint/2010/main" val="3726052682"/>
                  </p:ext>
                </p:extLst>
              </p:nvPr>
            </p:nvGraphicFramePr>
            <p:xfrm>
              <a:off x="8455561" y="853249"/>
              <a:ext cx="3523020" cy="4389120"/>
            </p:xfrm>
            <a:graphic>
              <a:graphicData uri="http://schemas.openxmlformats.org/drawingml/2006/table">
                <a:tbl>
                  <a:tblPr>
                    <a:tableStyleId>{5C22544A-7EE6-4342-B048-85BDC9FD1C3A}</a:tableStyleId>
                  </a:tblPr>
                  <a:tblGrid>
                    <a:gridCol w="880755">
                      <a:extLst>
                        <a:ext uri="{9D8B030D-6E8A-4147-A177-3AD203B41FA5}">
                          <a16:colId xmlns:a16="http://schemas.microsoft.com/office/drawing/2014/main" val="1230176370"/>
                        </a:ext>
                      </a:extLst>
                    </a:gridCol>
                    <a:gridCol w="880755">
                      <a:extLst>
                        <a:ext uri="{9D8B030D-6E8A-4147-A177-3AD203B41FA5}">
                          <a16:colId xmlns:a16="http://schemas.microsoft.com/office/drawing/2014/main" val="3029461783"/>
                        </a:ext>
                      </a:extLst>
                    </a:gridCol>
                    <a:gridCol w="880755">
                      <a:extLst>
                        <a:ext uri="{9D8B030D-6E8A-4147-A177-3AD203B41FA5}">
                          <a16:colId xmlns:a16="http://schemas.microsoft.com/office/drawing/2014/main" val="3173187792"/>
                        </a:ext>
                      </a:extLst>
                    </a:gridCol>
                    <a:gridCol w="880755">
                      <a:extLst>
                        <a:ext uri="{9D8B030D-6E8A-4147-A177-3AD203B41FA5}">
                          <a16:colId xmlns:a16="http://schemas.microsoft.com/office/drawing/2014/main" val="1011222849"/>
                        </a:ext>
                      </a:extLst>
                    </a:gridCol>
                  </a:tblGrid>
                  <a:tr h="188828">
                    <a:tc>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GB" sz="1000" noProof="0" dirty="0">
                              <a:latin typeface="Cambria" panose="02040503050406030204" pitchFamily="18" charset="0"/>
                              <a:ea typeface="Cambria" panose="02040503050406030204" pitchFamily="18" charset="0"/>
                            </a:rPr>
                            <a:t>Annual trend (ppt/year)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7431533"/>
                      </a:ext>
                    </a:extLst>
                  </a:tr>
                  <a:tr h="188828">
                    <a:tc>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latin typeface="Cambria" panose="02040503050406030204" pitchFamily="18" charset="0"/>
                              <a:ea typeface="Cambria" panose="02040503050406030204" pitchFamily="18" charset="0"/>
                            </a:rPr>
                            <a:t>IASI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latin typeface="Cambria" panose="02040503050406030204" pitchFamily="18" charset="0"/>
                              <a:ea typeface="Cambria" panose="02040503050406030204" pitchFamily="18" charset="0"/>
                            </a:rPr>
                            <a:t>AGAGE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latin typeface="Cambria" panose="02040503050406030204" pitchFamily="18" charset="0"/>
                              <a:ea typeface="Cambria" panose="02040503050406030204" pitchFamily="18" charset="0"/>
                            </a:rPr>
                            <a:t>ACE-FTS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059342"/>
                      </a:ext>
                    </a:extLst>
                  </a:tr>
                  <a:tr h="188828">
                    <a:tc rowSpan="2">
                      <a:txBody>
                        <a:bodyPr/>
                        <a:lstStyle/>
                        <a:p>
                          <a:pPr algn="l"/>
                          <a:r>
                            <a:rPr lang="fr-BE" sz="1000" dirty="0">
                              <a:latin typeface="Cambria" panose="02040503050406030204" pitchFamily="18" charset="0"/>
                              <a:ea typeface="Cambria" panose="02040503050406030204" pitchFamily="18" charset="0"/>
                            </a:rPr>
                            <a:t>CFC-11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00" dirty="0">
                              <a:solidFill>
                                <a:srgbClr val="FF0000"/>
                              </a:solidFill>
                              <a:latin typeface="Cambria" panose="02040503050406030204" pitchFamily="18" charset="0"/>
                              <a:ea typeface="Cambria" panose="02040503050406030204" pitchFamily="18" charset="0"/>
                            </a:rPr>
                            <a:t>-1.6 </a:t>
                          </a:r>
                          <a14:m>
                            <m:oMath xmlns:m="http://schemas.openxmlformats.org/officeDocument/2006/math">
                              <m:r>
                                <a:rPr lang="en-GB" sz="1000" i="1">
                                  <a:solidFill>
                                    <a:srgbClr val="FF0000"/>
                                  </a:solidFill>
                                  <a:latin typeface="Cambria Math" panose="02040503050406030204" pitchFamily="18" charset="0"/>
                                  <a:ea typeface="Cambria Math" panose="02040503050406030204" pitchFamily="18" charset="0"/>
                                </a:rPr>
                                <m:t>±</m:t>
                              </m:r>
                            </m:oMath>
                          </a14:m>
                          <a:r>
                            <a:rPr lang="en-GB" sz="1000" dirty="0">
                              <a:solidFill>
                                <a:srgbClr val="FF0000"/>
                              </a:solidFill>
                              <a:latin typeface="Cambria" panose="02040503050406030204" pitchFamily="18" charset="0"/>
                              <a:ea typeface="Cambria" panose="02040503050406030204" pitchFamily="18" charset="0"/>
                            </a:rPr>
                            <a:t> 0.4</a:t>
                          </a:r>
                          <a:endParaRPr lang="fr-BE" sz="1000" dirty="0">
                            <a:solidFill>
                              <a:srgbClr val="FF0000"/>
                            </a:solidFill>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-1.6 </a:t>
                          </a:r>
                          <a14:m>
                            <m:oMath xmlns:m="http://schemas.openxmlformats.org/officeDocument/2006/math">
                              <m:r>
                                <a:rPr lang="en-GB" sz="1000" i="1">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GB" sz="1000" dirty="0">
                              <a:solidFill>
                                <a:srgbClr val="0000FF"/>
                              </a:solidFill>
                              <a:latin typeface="Cambria" panose="02040503050406030204" pitchFamily="18" charset="0"/>
                              <a:ea typeface="Cambria" panose="02040503050406030204" pitchFamily="18" charset="0"/>
                            </a:rPr>
                            <a:t>-1.5 </a:t>
                          </a:r>
                          <a14:m>
                            <m:oMath xmlns:m="http://schemas.openxmlformats.org/officeDocument/2006/math">
                              <m:r>
                                <a:rPr lang="en-GB" sz="1000" i="1">
                                  <a:solidFill>
                                    <a:srgbClr val="0000FF"/>
                                  </a:solidFill>
                                  <a:latin typeface="Cambria Math" panose="02040503050406030204" pitchFamily="18" charset="0"/>
                                  <a:ea typeface="Cambria Math" panose="02040503050406030204" pitchFamily="18" charset="0"/>
                                </a:rPr>
                                <m:t>±</m:t>
                              </m:r>
                            </m:oMath>
                          </a14:m>
                          <a:r>
                            <a:rPr lang="en-GB" sz="1000" dirty="0">
                              <a:solidFill>
                                <a:srgbClr val="0000FF"/>
                              </a:solidFill>
                              <a:latin typeface="Cambria" panose="02040503050406030204" pitchFamily="18" charset="0"/>
                              <a:ea typeface="Cambria" panose="02040503050406030204" pitchFamily="18" charset="0"/>
                            </a:rPr>
                            <a:t> 0.2</a:t>
                          </a:r>
                          <a:endParaRPr lang="fr-BE" sz="1000" dirty="0">
                            <a:solidFill>
                              <a:srgbClr val="0000FF"/>
                            </a:solidFill>
                            <a:latin typeface="Cambria" panose="02040503050406030204" pitchFamily="18" charset="0"/>
                            <a:ea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3522051"/>
                      </a:ext>
                    </a:extLst>
                  </a:tr>
                  <a:tr h="188828">
                    <a:tc vMerge="1">
                      <a:txBody>
                        <a:bodyPr/>
                        <a:lstStyle/>
                        <a:p>
                          <a:endParaRPr lang="fr-BE"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00" dirty="0">
                              <a:solidFill>
                                <a:srgbClr val="991A33"/>
                              </a:solidFill>
                              <a:latin typeface="Cambria" panose="02040503050406030204" pitchFamily="18" charset="0"/>
                              <a:ea typeface="Cambria" panose="02040503050406030204" pitchFamily="18" charset="0"/>
                            </a:rPr>
                            <a:t>-1.9 </a:t>
                          </a:r>
                          <a14:m>
                            <m:oMath xmlns:m="http://schemas.openxmlformats.org/officeDocument/2006/math">
                              <m:r>
                                <a:rPr lang="en-GB" sz="1000" i="1">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-1.6 </a:t>
                          </a:r>
                          <a14:m>
                            <m:oMath xmlns:m="http://schemas.openxmlformats.org/officeDocument/2006/math">
                              <m:r>
                                <a:rPr lang="en-GB" sz="1000" i="1">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fr-BE"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8142624"/>
                      </a:ext>
                    </a:extLst>
                  </a:tr>
                  <a:tr h="188828">
                    <a:tc rowSpan="2">
                      <a:txBody>
                        <a:bodyPr/>
                        <a:lstStyle/>
                        <a:p>
                          <a:pPr algn="l"/>
                          <a:r>
                            <a:rPr lang="fr-BE" sz="1000" dirty="0">
                              <a:latin typeface="Cambria" panose="02040503050406030204" pitchFamily="18" charset="0"/>
                              <a:ea typeface="Cambria" panose="02040503050406030204" pitchFamily="18" charset="0"/>
                            </a:rPr>
                            <a:t>CFC-12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FF0000"/>
                              </a:solidFill>
                              <a:latin typeface="Cambria" panose="02040503050406030204" pitchFamily="18" charset="0"/>
                              <a:ea typeface="Cambria" panose="02040503050406030204" pitchFamily="18" charset="0"/>
                            </a:rPr>
                            <a:t>-4.0 </a:t>
                          </a:r>
                          <a14:m>
                            <m:oMath xmlns:m="http://schemas.openxmlformats.org/officeDocument/2006/math">
                              <m:r>
                                <a:rPr lang="en-GB" sz="1000" i="1" smtClean="0">
                                  <a:solidFill>
                                    <a:srgbClr val="FF0000"/>
                                  </a:solidFill>
                                  <a:latin typeface="Cambria Math" panose="02040503050406030204" pitchFamily="18" charset="0"/>
                                  <a:ea typeface="Cambria Math" panose="02040503050406030204" pitchFamily="18" charset="0"/>
                                </a:rPr>
                                <m:t>±</m:t>
                              </m:r>
                            </m:oMath>
                          </a14:m>
                          <a:r>
                            <a:rPr lang="fr-BE" sz="1000" dirty="0">
                              <a:solidFill>
                                <a:srgbClr val="FF0000"/>
                              </a:solidFill>
                              <a:latin typeface="Cambria" panose="02040503050406030204" pitchFamily="18" charset="0"/>
                              <a:ea typeface="Cambria" panose="02040503050406030204" pitchFamily="18" charset="0"/>
                            </a:rPr>
                            <a:t> 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-3.2 </a:t>
                          </a:r>
                          <a14:m>
                            <m:oMath xmlns:m="http://schemas.openxmlformats.org/officeDocument/2006/math">
                              <m:r>
                                <a:rPr lang="en-GB" sz="1000" i="1" smtClean="0">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BE" sz="1000" dirty="0">
                              <a:solidFill>
                                <a:srgbClr val="0000FF"/>
                              </a:solidFill>
                              <a:latin typeface="Cambria" panose="02040503050406030204" pitchFamily="18" charset="0"/>
                              <a:ea typeface="Cambria" panose="02040503050406030204" pitchFamily="18" charset="0"/>
                            </a:rPr>
                            <a:t>-2.8 </a:t>
                          </a:r>
                          <a14:m>
                            <m:oMath xmlns:m="http://schemas.openxmlformats.org/officeDocument/2006/math">
                              <m:r>
                                <a:rPr lang="en-GB" sz="1000" i="1" smtClean="0">
                                  <a:solidFill>
                                    <a:srgbClr val="0000FF"/>
                                  </a:solidFill>
                                  <a:latin typeface="Cambria Math" panose="02040503050406030204" pitchFamily="18" charset="0"/>
                                  <a:ea typeface="Cambria Math" panose="02040503050406030204" pitchFamily="18" charset="0"/>
                                </a:rPr>
                                <m:t>±</m:t>
                              </m:r>
                            </m:oMath>
                          </a14:m>
                          <a:r>
                            <a:rPr lang="fr-BE" sz="1000" dirty="0">
                              <a:solidFill>
                                <a:srgbClr val="0000FF"/>
                              </a:solidFill>
                              <a:latin typeface="Cambria" panose="02040503050406030204" pitchFamily="18" charset="0"/>
                              <a:ea typeface="Cambria" panose="02040503050406030204" pitchFamily="18" charset="0"/>
                            </a:rPr>
                            <a:t> 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1690192"/>
                      </a:ext>
                    </a:extLst>
                  </a:tr>
                  <a:tr h="188828">
                    <a:tc vMerge="1">
                      <a:txBody>
                        <a:bodyPr/>
                        <a:lstStyle/>
                        <a:p>
                          <a:pPr algn="ctr"/>
                          <a:endParaRPr lang="fr-BE"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000" dirty="0">
                              <a:solidFill>
                                <a:srgbClr val="991A33"/>
                              </a:solidFill>
                              <a:latin typeface="Cambria" panose="02040503050406030204" pitchFamily="18" charset="0"/>
                              <a:ea typeface="Cambria" panose="02040503050406030204" pitchFamily="18" charset="0"/>
                            </a:rPr>
                            <a:t>-3.8 </a:t>
                          </a:r>
                          <a14:m>
                            <m:oMath xmlns:m="http://schemas.openxmlformats.org/officeDocument/2006/math">
                              <m:r>
                                <a:rPr lang="en-GB" sz="1000" i="1" smtClean="0">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-3.1 </a:t>
                          </a:r>
                          <a14:m>
                            <m:oMath xmlns:m="http://schemas.openxmlformats.org/officeDocument/2006/math">
                              <m:r>
                                <a:rPr lang="en-GB" sz="1000" i="1" smtClean="0">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7601232"/>
                      </a:ext>
                    </a:extLst>
                  </a:tr>
                  <a:tr h="188828">
                    <a:tc rowSpan="2">
                      <a:txBody>
                        <a:bodyPr/>
                        <a:lstStyle/>
                        <a:p>
                          <a:pPr algn="l"/>
                          <a:r>
                            <a:rPr lang="fr-BE" sz="1000" dirty="0">
                              <a:latin typeface="Cambria" panose="02040503050406030204" pitchFamily="18" charset="0"/>
                              <a:ea typeface="Cambria" panose="02040503050406030204" pitchFamily="18" charset="0"/>
                            </a:rPr>
                            <a:t>HCFC-22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FF0000"/>
                              </a:solidFill>
                              <a:latin typeface="Cambria" panose="02040503050406030204" pitchFamily="18" charset="0"/>
                              <a:ea typeface="Cambria" panose="02040503050406030204" pitchFamily="18" charset="0"/>
                            </a:rPr>
                            <a:t>4.5 </a:t>
                          </a:r>
                          <a14:m>
                            <m:oMath xmlns:m="http://schemas.openxmlformats.org/officeDocument/2006/math">
                              <m:r>
                                <a:rPr lang="en-GB" sz="1000" i="1" smtClean="0">
                                  <a:solidFill>
                                    <a:srgbClr val="FF0000"/>
                                  </a:solidFill>
                                  <a:latin typeface="Cambria Math" panose="02040503050406030204" pitchFamily="18" charset="0"/>
                                  <a:ea typeface="Cambria Math" panose="02040503050406030204" pitchFamily="18" charset="0"/>
                                </a:rPr>
                                <m:t>±</m:t>
                              </m:r>
                            </m:oMath>
                          </a14:m>
                          <a:r>
                            <a:rPr lang="fr-BE" sz="1000" dirty="0">
                              <a:solidFill>
                                <a:srgbClr val="FF0000"/>
                              </a:solidFill>
                              <a:latin typeface="Cambria" panose="02040503050406030204" pitchFamily="18" charset="0"/>
                              <a:ea typeface="Cambria" panose="02040503050406030204" pitchFamily="18" charset="0"/>
                            </a:rPr>
                            <a:t> 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4.2 </a:t>
                          </a:r>
                          <a14:m>
                            <m:oMath xmlns:m="http://schemas.openxmlformats.org/officeDocument/2006/math">
                              <m:r>
                                <a:rPr lang="en-GB" sz="1000" i="1" smtClean="0">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BE" sz="1000" dirty="0">
                              <a:solidFill>
                                <a:srgbClr val="0000FF"/>
                              </a:solidFill>
                              <a:latin typeface="Cambria" panose="02040503050406030204" pitchFamily="18" charset="0"/>
                              <a:ea typeface="Cambria" panose="02040503050406030204" pitchFamily="18" charset="0"/>
                            </a:rPr>
                            <a:t>4.5 </a:t>
                          </a:r>
                          <a14:m>
                            <m:oMath xmlns:m="http://schemas.openxmlformats.org/officeDocument/2006/math">
                              <m:r>
                                <a:rPr lang="en-GB" sz="1000" i="1" smtClean="0">
                                  <a:solidFill>
                                    <a:srgbClr val="0000FF"/>
                                  </a:solidFill>
                                  <a:latin typeface="Cambria Math" panose="02040503050406030204" pitchFamily="18" charset="0"/>
                                  <a:ea typeface="Cambria Math" panose="02040503050406030204" pitchFamily="18" charset="0"/>
                                </a:rPr>
                                <m:t>±</m:t>
                              </m:r>
                            </m:oMath>
                          </a14:m>
                          <a:r>
                            <a:rPr lang="fr-BE" sz="1000" dirty="0">
                              <a:solidFill>
                                <a:srgbClr val="0000FF"/>
                              </a:solidFill>
                              <a:latin typeface="Cambria" panose="02040503050406030204" pitchFamily="18" charset="0"/>
                              <a:ea typeface="Cambria" panose="02040503050406030204" pitchFamily="18" charset="0"/>
                            </a:rPr>
                            <a:t> 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8317240"/>
                      </a:ext>
                    </a:extLst>
                  </a:tr>
                  <a:tr h="188828">
                    <a:tc vMerge="1">
                      <a:txBody>
                        <a:bodyPr/>
                        <a:lstStyle/>
                        <a:p>
                          <a:pPr algn="l"/>
                          <a:endParaRPr lang="fr-BE"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000" dirty="0">
                              <a:solidFill>
                                <a:srgbClr val="991A33"/>
                              </a:solidFill>
                              <a:latin typeface="Cambria" panose="02040503050406030204" pitchFamily="18" charset="0"/>
                              <a:ea typeface="Cambria" panose="02040503050406030204" pitchFamily="18" charset="0"/>
                            </a:rPr>
                            <a:t>4.5 </a:t>
                          </a:r>
                          <a14:m>
                            <m:oMath xmlns:m="http://schemas.openxmlformats.org/officeDocument/2006/math">
                              <m:r>
                                <a:rPr lang="en-GB" sz="1000" i="1" smtClean="0">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4.6 </a:t>
                          </a:r>
                          <a14:m>
                            <m:oMath xmlns:m="http://schemas.openxmlformats.org/officeDocument/2006/math">
                              <m:r>
                                <a:rPr lang="en-GB" sz="1000" i="1" smtClean="0">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565799"/>
                      </a:ext>
                    </a:extLst>
                  </a:tr>
                  <a:tr h="188828">
                    <a:tc rowSpan="2">
                      <a:txBody>
                        <a:bodyPr/>
                        <a:lstStyle/>
                        <a:p>
                          <a:pPr algn="l"/>
                          <a:r>
                            <a:rPr lang="fr-BE" sz="1000" dirty="0">
                              <a:latin typeface="Cambria" panose="02040503050406030204" pitchFamily="18" charset="0"/>
                              <a:ea typeface="Cambria" panose="02040503050406030204" pitchFamily="18" charset="0"/>
                            </a:rPr>
                            <a:t>HCFC-142b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FF0000"/>
                              </a:solidFill>
                              <a:latin typeface="Cambria" panose="02040503050406030204" pitchFamily="18" charset="0"/>
                              <a:ea typeface="Cambria" panose="02040503050406030204" pitchFamily="18" charset="0"/>
                            </a:rPr>
                            <a:t>0.3 </a:t>
                          </a:r>
                          <a14:m>
                            <m:oMath xmlns:m="http://schemas.openxmlformats.org/officeDocument/2006/math">
                              <m:r>
                                <a:rPr lang="en-GB" sz="1000" i="1" smtClean="0">
                                  <a:solidFill>
                                    <a:srgbClr val="FF0000"/>
                                  </a:solidFill>
                                  <a:latin typeface="Cambria Math" panose="02040503050406030204" pitchFamily="18" charset="0"/>
                                  <a:ea typeface="Cambria Math" panose="02040503050406030204" pitchFamily="18" charset="0"/>
                                </a:rPr>
                                <m:t>±</m:t>
                              </m:r>
                            </m:oMath>
                          </a14:m>
                          <a:r>
                            <a:rPr lang="fr-BE" sz="1000" dirty="0">
                              <a:solidFill>
                                <a:srgbClr val="FF0000"/>
                              </a:solidFill>
                              <a:latin typeface="Cambria" panose="02040503050406030204" pitchFamily="18" charset="0"/>
                              <a:ea typeface="Cambria" panose="02040503050406030204" pitchFamily="18" charset="0"/>
                            </a:rPr>
                            <a:t> 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0.1 </a:t>
                          </a:r>
                          <a14:m>
                            <m:oMath xmlns:m="http://schemas.openxmlformats.org/officeDocument/2006/math">
                              <m:r>
                                <a:rPr lang="en-GB" sz="1000" i="1" smtClean="0">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BE" sz="1000" dirty="0">
                              <a:solidFill>
                                <a:srgbClr val="0000FF"/>
                              </a:solidFill>
                              <a:latin typeface="Cambria" panose="02040503050406030204" pitchFamily="18" charset="0"/>
                              <a:ea typeface="Cambria" panose="02040503050406030204" pitchFamily="18" charset="0"/>
                            </a:rPr>
                            <a:t>0.28 </a:t>
                          </a:r>
                          <a14:m>
                            <m:oMath xmlns:m="http://schemas.openxmlformats.org/officeDocument/2006/math">
                              <m:r>
                                <a:rPr lang="en-GB" sz="1000" i="1" smtClean="0">
                                  <a:solidFill>
                                    <a:srgbClr val="0000FF"/>
                                  </a:solidFill>
                                  <a:latin typeface="Cambria Math" panose="02040503050406030204" pitchFamily="18" charset="0"/>
                                  <a:ea typeface="Cambria Math" panose="02040503050406030204" pitchFamily="18" charset="0"/>
                                </a:rPr>
                                <m:t>±</m:t>
                              </m:r>
                            </m:oMath>
                          </a14:m>
                          <a:r>
                            <a:rPr lang="fr-BE" sz="1000" dirty="0">
                              <a:solidFill>
                                <a:srgbClr val="0000FF"/>
                              </a:solidFill>
                              <a:latin typeface="Cambria" panose="02040503050406030204" pitchFamily="18" charset="0"/>
                              <a:ea typeface="Cambria" panose="02040503050406030204" pitchFamily="18" charset="0"/>
                            </a:rPr>
                            <a:t> 0.09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3816553"/>
                      </a:ext>
                    </a:extLst>
                  </a:tr>
                  <a:tr h="188828">
                    <a:tc vMerge="1">
                      <a:txBody>
                        <a:bodyPr/>
                        <a:lstStyle/>
                        <a:p>
                          <a:pPr algn="l"/>
                          <a:endParaRPr lang="fr-BE"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000" dirty="0">
                              <a:solidFill>
                                <a:srgbClr val="991A33"/>
                              </a:solidFill>
                              <a:latin typeface="Cambria" panose="02040503050406030204" pitchFamily="18" charset="0"/>
                              <a:ea typeface="Cambria" panose="02040503050406030204" pitchFamily="18" charset="0"/>
                            </a:rPr>
                            <a:t>0.5 </a:t>
                          </a:r>
                          <a14:m>
                            <m:oMath xmlns:m="http://schemas.openxmlformats.org/officeDocument/2006/math">
                              <m:r>
                                <a:rPr lang="en-GB" sz="1000" i="1" smtClean="0">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0.3 </a:t>
                          </a:r>
                          <a14:m>
                            <m:oMath xmlns:m="http://schemas.openxmlformats.org/officeDocument/2006/math">
                              <m:r>
                                <a:rPr lang="en-GB" sz="1000" i="1" smtClean="0">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8832402"/>
                      </a:ext>
                    </a:extLst>
                  </a:tr>
                  <a:tr h="188828">
                    <a:tc rowSpan="2">
                      <a:txBody>
                        <a:bodyPr/>
                        <a:lstStyle/>
                        <a:p>
                          <a:pPr algn="l"/>
                          <a:r>
                            <a:rPr lang="fr-BE" sz="1000" dirty="0">
                              <a:latin typeface="Cambria" panose="02040503050406030204" pitchFamily="18" charset="0"/>
                              <a:ea typeface="Cambria" panose="02040503050406030204" pitchFamily="18" charset="0"/>
                            </a:rPr>
                            <a:t>HFC-134a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FF0000"/>
                              </a:solidFill>
                              <a:latin typeface="Cambria" panose="02040503050406030204" pitchFamily="18" charset="0"/>
                              <a:ea typeface="Cambria" panose="02040503050406030204" pitchFamily="18" charset="0"/>
                            </a:rPr>
                            <a:t>6.0 </a:t>
                          </a:r>
                          <a14:m>
                            <m:oMath xmlns:m="http://schemas.openxmlformats.org/officeDocument/2006/math">
                              <m:r>
                                <a:rPr lang="en-GB" sz="1000" i="1" smtClean="0">
                                  <a:solidFill>
                                    <a:srgbClr val="FF0000"/>
                                  </a:solidFill>
                                  <a:latin typeface="Cambria Math" panose="02040503050406030204" pitchFamily="18" charset="0"/>
                                  <a:ea typeface="Cambria Math" panose="02040503050406030204" pitchFamily="18" charset="0"/>
                                </a:rPr>
                                <m:t>±</m:t>
                              </m:r>
                            </m:oMath>
                          </a14:m>
                          <a:r>
                            <a:rPr lang="fr-BE" sz="1000" dirty="0">
                              <a:solidFill>
                                <a:srgbClr val="FF0000"/>
                              </a:solidFill>
                              <a:latin typeface="Cambria" panose="02040503050406030204" pitchFamily="18" charset="0"/>
                              <a:ea typeface="Cambria" panose="02040503050406030204" pitchFamily="18" charset="0"/>
                            </a:rPr>
                            <a:t> 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5.6 </a:t>
                          </a:r>
                          <a14:m>
                            <m:oMath xmlns:m="http://schemas.openxmlformats.org/officeDocument/2006/math">
                              <m:r>
                                <a:rPr lang="en-GB" sz="1000" i="1" smtClean="0">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BE" sz="1000" dirty="0">
                              <a:solidFill>
                                <a:srgbClr val="0000FF"/>
                              </a:solidFill>
                              <a:latin typeface="Cambria" panose="02040503050406030204" pitchFamily="18" charset="0"/>
                              <a:ea typeface="Cambria" panose="02040503050406030204" pitchFamily="18" charset="0"/>
                            </a:rPr>
                            <a:t>5.4 </a:t>
                          </a:r>
                          <a14:m>
                            <m:oMath xmlns:m="http://schemas.openxmlformats.org/officeDocument/2006/math">
                              <m:r>
                                <a:rPr lang="en-GB" sz="1000" i="1" smtClean="0">
                                  <a:solidFill>
                                    <a:srgbClr val="0000FF"/>
                                  </a:solidFill>
                                  <a:latin typeface="Cambria Math" panose="02040503050406030204" pitchFamily="18" charset="0"/>
                                  <a:ea typeface="Cambria Math" panose="02040503050406030204" pitchFamily="18" charset="0"/>
                                </a:rPr>
                                <m:t>±</m:t>
                              </m:r>
                            </m:oMath>
                          </a14:m>
                          <a:r>
                            <a:rPr lang="fr-BE" sz="1000" dirty="0">
                              <a:solidFill>
                                <a:srgbClr val="0000FF"/>
                              </a:solidFill>
                              <a:latin typeface="Cambria" panose="02040503050406030204" pitchFamily="18" charset="0"/>
                              <a:ea typeface="Cambria" panose="02040503050406030204" pitchFamily="18" charset="0"/>
                            </a:rPr>
                            <a:t> 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3157295"/>
                      </a:ext>
                    </a:extLst>
                  </a:tr>
                  <a:tr h="188828">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000" dirty="0">
                              <a:solidFill>
                                <a:srgbClr val="991A33"/>
                              </a:solidFill>
                              <a:latin typeface="Cambria" panose="02040503050406030204" pitchFamily="18" charset="0"/>
                              <a:ea typeface="Cambria" panose="02040503050406030204" pitchFamily="18" charset="0"/>
                            </a:rPr>
                            <a:t>5.3 </a:t>
                          </a:r>
                          <a14:m>
                            <m:oMath xmlns:m="http://schemas.openxmlformats.org/officeDocument/2006/math">
                              <m:r>
                                <a:rPr lang="en-GB" sz="1000" i="1" smtClean="0">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5.3 </a:t>
                          </a:r>
                          <a14:m>
                            <m:oMath xmlns:m="http://schemas.openxmlformats.org/officeDocument/2006/math">
                              <m:r>
                                <a:rPr lang="en-GB" sz="1000" i="1" smtClean="0">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825930"/>
                      </a:ext>
                    </a:extLst>
                  </a:tr>
                  <a:tr h="188828">
                    <a:tc rowSpan="2">
                      <a:txBody>
                        <a:bodyPr/>
                        <a:lstStyle/>
                        <a:p>
                          <a:pPr algn="l"/>
                          <a:r>
                            <a:rPr lang="fr-BE" sz="1000" dirty="0">
                              <a:latin typeface="Cambria" panose="02040503050406030204" pitchFamily="18" charset="0"/>
                              <a:ea typeface="Cambria" panose="02040503050406030204" pitchFamily="18" charset="0"/>
                            </a:rPr>
                            <a:t>CF</a:t>
                          </a:r>
                          <a:r>
                            <a:rPr lang="fr-BE" sz="1000" baseline="-25000" dirty="0">
                              <a:latin typeface="Cambria" panose="02040503050406030204" pitchFamily="18" charset="0"/>
                              <a:ea typeface="Cambria" panose="02040503050406030204" pitchFamily="18" charset="0"/>
                            </a:rPr>
                            <a:t>4</a:t>
                          </a: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FF0000"/>
                              </a:solidFill>
                              <a:latin typeface="Cambria" panose="02040503050406030204" pitchFamily="18" charset="0"/>
                              <a:ea typeface="Cambria" panose="02040503050406030204" pitchFamily="18" charset="0"/>
                            </a:rPr>
                            <a:t>0.78 </a:t>
                          </a:r>
                          <a14:m>
                            <m:oMath xmlns:m="http://schemas.openxmlformats.org/officeDocument/2006/math">
                              <m:r>
                                <a:rPr lang="en-GB" sz="1000" i="1" smtClean="0">
                                  <a:solidFill>
                                    <a:srgbClr val="FF0000"/>
                                  </a:solidFill>
                                  <a:latin typeface="Cambria Math" panose="02040503050406030204" pitchFamily="18" charset="0"/>
                                  <a:ea typeface="Cambria Math" panose="02040503050406030204" pitchFamily="18" charset="0"/>
                                </a:rPr>
                                <m:t>±</m:t>
                              </m:r>
                            </m:oMath>
                          </a14:m>
                          <a:r>
                            <a:rPr lang="fr-BE" sz="1000" dirty="0">
                              <a:solidFill>
                                <a:srgbClr val="FF0000"/>
                              </a:solidFill>
                              <a:latin typeface="Cambria" panose="02040503050406030204" pitchFamily="18" charset="0"/>
                              <a:ea typeface="Cambria" panose="02040503050406030204" pitchFamily="18" charset="0"/>
                            </a:rPr>
                            <a:t> 0.06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0.80 </a:t>
                          </a:r>
                          <a14:m>
                            <m:oMath xmlns:m="http://schemas.openxmlformats.org/officeDocument/2006/math">
                              <m:r>
                                <a:rPr lang="en-GB" sz="1000" i="1" smtClean="0">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BE" sz="1000" dirty="0">
                              <a:solidFill>
                                <a:srgbClr val="0000FF"/>
                              </a:solidFill>
                              <a:latin typeface="Cambria" panose="02040503050406030204" pitchFamily="18" charset="0"/>
                              <a:ea typeface="Cambria" panose="02040503050406030204" pitchFamily="18" charset="0"/>
                            </a:rPr>
                            <a:t>0.75 </a:t>
                          </a:r>
                          <a14:m>
                            <m:oMath xmlns:m="http://schemas.openxmlformats.org/officeDocument/2006/math">
                              <m:r>
                                <a:rPr lang="en-GB" sz="1000" i="1" smtClean="0">
                                  <a:solidFill>
                                    <a:srgbClr val="0000FF"/>
                                  </a:solidFill>
                                  <a:latin typeface="Cambria Math" panose="02040503050406030204" pitchFamily="18" charset="0"/>
                                  <a:ea typeface="Cambria Math" panose="02040503050406030204" pitchFamily="18" charset="0"/>
                                </a:rPr>
                                <m:t>±</m:t>
                              </m:r>
                            </m:oMath>
                          </a14:m>
                          <a:r>
                            <a:rPr lang="fr-BE" sz="1000" dirty="0">
                              <a:solidFill>
                                <a:srgbClr val="0000FF"/>
                              </a:solidFill>
                              <a:latin typeface="Cambria" panose="02040503050406030204" pitchFamily="18" charset="0"/>
                              <a:ea typeface="Cambria" panose="02040503050406030204" pitchFamily="18" charset="0"/>
                            </a:rPr>
                            <a:t> 0.06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4710847"/>
                      </a:ext>
                    </a:extLst>
                  </a:tr>
                  <a:tr h="188828">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000" dirty="0">
                              <a:solidFill>
                                <a:srgbClr val="991A33"/>
                              </a:solidFill>
                              <a:latin typeface="Cambria" panose="02040503050406030204" pitchFamily="18" charset="0"/>
                              <a:ea typeface="Cambria" panose="02040503050406030204" pitchFamily="18" charset="0"/>
                            </a:rPr>
                            <a:t>0.84 </a:t>
                          </a:r>
                          <a14:m>
                            <m:oMath xmlns:m="http://schemas.openxmlformats.org/officeDocument/2006/math">
                              <m:r>
                                <a:rPr lang="en-GB" sz="1000" i="1" smtClean="0">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0.78 </a:t>
                          </a:r>
                          <a14:m>
                            <m:oMath xmlns:m="http://schemas.openxmlformats.org/officeDocument/2006/math">
                              <m:r>
                                <a:rPr lang="en-GB" sz="1000" i="1" smtClean="0">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351483"/>
                      </a:ext>
                    </a:extLst>
                  </a:tr>
                  <a:tr h="188828">
                    <a:tc rowSpan="2">
                      <a:txBody>
                        <a:bodyPr/>
                        <a:lstStyle/>
                        <a:p>
                          <a:pPr algn="l"/>
                          <a:r>
                            <a:rPr lang="fr-BE" sz="1000" dirty="0">
                              <a:latin typeface="Cambria" panose="02040503050406030204" pitchFamily="18" charset="0"/>
                              <a:ea typeface="Cambria" panose="02040503050406030204" pitchFamily="18" charset="0"/>
                            </a:rPr>
                            <a:t>SF</a:t>
                          </a:r>
                          <a:r>
                            <a:rPr lang="fr-BE" sz="1000" baseline="-25000" dirty="0">
                              <a:latin typeface="Cambria" panose="02040503050406030204" pitchFamily="18" charset="0"/>
                              <a:ea typeface="Cambria" panose="02040503050406030204" pitchFamily="18" charset="0"/>
                            </a:rPr>
                            <a:t>6</a:t>
                          </a: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FF0000"/>
                              </a:solidFill>
                              <a:latin typeface="Cambria" panose="02040503050406030204" pitchFamily="18" charset="0"/>
                              <a:ea typeface="Cambria" panose="02040503050406030204" pitchFamily="18" charset="0"/>
                            </a:rPr>
                            <a:t>0.34 </a:t>
                          </a:r>
                          <a14:m>
                            <m:oMath xmlns:m="http://schemas.openxmlformats.org/officeDocument/2006/math">
                              <m:r>
                                <a:rPr lang="en-GB" sz="1000" i="1" smtClean="0">
                                  <a:solidFill>
                                    <a:srgbClr val="FF0000"/>
                                  </a:solidFill>
                                  <a:latin typeface="Cambria Math" panose="02040503050406030204" pitchFamily="18" charset="0"/>
                                  <a:ea typeface="Cambria Math" panose="02040503050406030204" pitchFamily="18" charset="0"/>
                                </a:rPr>
                                <m:t>±</m:t>
                              </m:r>
                            </m:oMath>
                          </a14:m>
                          <a:r>
                            <a:rPr lang="fr-BE" sz="1000" dirty="0">
                              <a:solidFill>
                                <a:srgbClr val="FF0000"/>
                              </a:solidFill>
                              <a:latin typeface="Cambria" panose="02040503050406030204" pitchFamily="18" charset="0"/>
                              <a:ea typeface="Cambria" panose="02040503050406030204" pitchFamily="18" charset="0"/>
                            </a:rPr>
                            <a:t> 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0.325 </a:t>
                          </a:r>
                          <a14:m>
                            <m:oMath xmlns:m="http://schemas.openxmlformats.org/officeDocument/2006/math">
                              <m:r>
                                <a:rPr lang="en-GB" sz="1000" i="1" smtClean="0">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BE" sz="1000" dirty="0">
                              <a:solidFill>
                                <a:srgbClr val="0000FF"/>
                              </a:solidFill>
                              <a:latin typeface="Cambria" panose="02040503050406030204" pitchFamily="18" charset="0"/>
                              <a:ea typeface="Cambria" panose="02040503050406030204" pitchFamily="18" charset="0"/>
                            </a:rPr>
                            <a:t>0.31 </a:t>
                          </a:r>
                          <a14:m>
                            <m:oMath xmlns:m="http://schemas.openxmlformats.org/officeDocument/2006/math">
                              <m:r>
                                <a:rPr lang="en-GB" sz="1000" i="1" smtClean="0">
                                  <a:solidFill>
                                    <a:srgbClr val="0000FF"/>
                                  </a:solidFill>
                                  <a:latin typeface="Cambria Math" panose="02040503050406030204" pitchFamily="18" charset="0"/>
                                  <a:ea typeface="Cambria Math" panose="02040503050406030204" pitchFamily="18" charset="0"/>
                                </a:rPr>
                                <m:t>±</m:t>
                              </m:r>
                            </m:oMath>
                          </a14:m>
                          <a:r>
                            <a:rPr lang="fr-BE" sz="1000" dirty="0">
                              <a:solidFill>
                                <a:srgbClr val="0000FF"/>
                              </a:solidFill>
                              <a:latin typeface="Cambria" panose="02040503050406030204" pitchFamily="18" charset="0"/>
                              <a:ea typeface="Cambria" panose="02040503050406030204" pitchFamily="18" charset="0"/>
                            </a:rPr>
                            <a:t> 0.02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0982122"/>
                      </a:ext>
                    </a:extLst>
                  </a:tr>
                  <a:tr h="188828">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000" dirty="0">
                              <a:solidFill>
                                <a:srgbClr val="991A33"/>
                              </a:solidFill>
                              <a:latin typeface="Cambria" panose="02040503050406030204" pitchFamily="18" charset="0"/>
                              <a:ea typeface="Cambria" panose="02040503050406030204" pitchFamily="18" charset="0"/>
                            </a:rPr>
                            <a:t>0.35 </a:t>
                          </a:r>
                          <a14:m>
                            <m:oMath xmlns:m="http://schemas.openxmlformats.org/officeDocument/2006/math">
                              <m:r>
                                <a:rPr lang="en-GB" sz="1000" i="1" smtClean="0">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0.323 </a:t>
                          </a:r>
                          <a14:m>
                            <m:oMath xmlns:m="http://schemas.openxmlformats.org/officeDocument/2006/math">
                              <m:r>
                                <a:rPr lang="en-GB" sz="1000" i="1" smtClean="0">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329074"/>
                      </a:ext>
                    </a:extLst>
                  </a:tr>
                  <a:tr h="188828">
                    <a:tc rowSpan="2">
                      <a:txBody>
                        <a:bodyPr/>
                        <a:lstStyle/>
                        <a:p>
                          <a:pPr algn="l"/>
                          <a:r>
                            <a:rPr lang="fr-BE" sz="1000" dirty="0">
                              <a:latin typeface="Cambria" panose="02040503050406030204" pitchFamily="18" charset="0"/>
                              <a:ea typeface="Cambria" panose="02040503050406030204" pitchFamily="18" charset="0"/>
                            </a:rPr>
                            <a:t>CCl</a:t>
                          </a:r>
                          <a:r>
                            <a:rPr lang="fr-BE" sz="1000" baseline="-25000" dirty="0">
                              <a:latin typeface="Cambria" panose="02040503050406030204" pitchFamily="18" charset="0"/>
                              <a:ea typeface="Cambria" panose="02040503050406030204" pitchFamily="18" charset="0"/>
                            </a:rPr>
                            <a:t>4</a:t>
                          </a: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FF0000"/>
                              </a:solidFill>
                              <a:latin typeface="Cambria" panose="02040503050406030204" pitchFamily="18" charset="0"/>
                              <a:ea typeface="Cambria" panose="02040503050406030204" pitchFamily="18" charset="0"/>
                            </a:rPr>
                            <a:t>-1.3 </a:t>
                          </a:r>
                          <a14:m>
                            <m:oMath xmlns:m="http://schemas.openxmlformats.org/officeDocument/2006/math">
                              <m:r>
                                <a:rPr lang="en-GB" sz="1000" i="1" smtClean="0">
                                  <a:solidFill>
                                    <a:srgbClr val="FF0000"/>
                                  </a:solidFill>
                                  <a:latin typeface="Cambria Math" panose="02040503050406030204" pitchFamily="18" charset="0"/>
                                  <a:ea typeface="Cambria Math" panose="02040503050406030204" pitchFamily="18" charset="0"/>
                                </a:rPr>
                                <m:t>±</m:t>
                              </m:r>
                            </m:oMath>
                          </a14:m>
                          <a:r>
                            <a:rPr lang="fr-BE" sz="1000" dirty="0">
                              <a:solidFill>
                                <a:srgbClr val="FF0000"/>
                              </a:solidFill>
                              <a:latin typeface="Cambria" panose="02040503050406030204" pitchFamily="18" charset="0"/>
                              <a:ea typeface="Cambria" panose="02040503050406030204" pitchFamily="18" charset="0"/>
                            </a:rPr>
                            <a:t> 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66CC19"/>
                              </a:solidFill>
                              <a:latin typeface="Cambria" panose="02040503050406030204" pitchFamily="18" charset="0"/>
                              <a:ea typeface="Cambria" panose="02040503050406030204" pitchFamily="18" charset="0"/>
                            </a:rPr>
                            <a:t>-1.03 </a:t>
                          </a:r>
                          <a14:m>
                            <m:oMath xmlns:m="http://schemas.openxmlformats.org/officeDocument/2006/math">
                              <m:r>
                                <a:rPr lang="en-GB" sz="1000" i="1" smtClean="0">
                                  <a:solidFill>
                                    <a:srgbClr val="66CC19"/>
                                  </a:solidFill>
                                  <a:latin typeface="Cambria Math" panose="02040503050406030204" pitchFamily="18" charset="0"/>
                                  <a:ea typeface="Cambria Math" panose="02040503050406030204" pitchFamily="18" charset="0"/>
                                </a:rPr>
                                <m:t>±</m:t>
                              </m:r>
                            </m:oMath>
                          </a14:m>
                          <a:r>
                            <a:rPr lang="fr-BE" sz="1000" dirty="0">
                              <a:solidFill>
                                <a:srgbClr val="66CC19"/>
                              </a:solidFill>
                              <a:latin typeface="Cambria" panose="02040503050406030204" pitchFamily="18" charset="0"/>
                              <a:ea typeface="Cambria" panose="02040503050406030204" pitchFamily="18" charset="0"/>
                            </a:rPr>
                            <a:t> 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fr-BE" sz="1000" dirty="0">
                              <a:solidFill>
                                <a:srgbClr val="0000FF"/>
                              </a:solidFill>
                              <a:latin typeface="Cambria" panose="02040503050406030204" pitchFamily="18" charset="0"/>
                              <a:ea typeface="Cambria" panose="02040503050406030204" pitchFamily="18" charset="0"/>
                            </a:rPr>
                            <a:t>-1.0 </a:t>
                          </a:r>
                          <a14:m>
                            <m:oMath xmlns:m="http://schemas.openxmlformats.org/officeDocument/2006/math">
                              <m:r>
                                <a:rPr lang="en-GB" sz="1000" i="1" smtClean="0">
                                  <a:solidFill>
                                    <a:srgbClr val="0000FF"/>
                                  </a:solidFill>
                                  <a:latin typeface="Cambria Math" panose="02040503050406030204" pitchFamily="18" charset="0"/>
                                  <a:ea typeface="Cambria Math" panose="02040503050406030204" pitchFamily="18" charset="0"/>
                                </a:rPr>
                                <m:t>±</m:t>
                              </m:r>
                            </m:oMath>
                          </a14:m>
                          <a:r>
                            <a:rPr lang="fr-BE" sz="1000" dirty="0">
                              <a:solidFill>
                                <a:srgbClr val="0000FF"/>
                              </a:solidFill>
                              <a:latin typeface="Cambria" panose="02040503050406030204" pitchFamily="18" charset="0"/>
                              <a:ea typeface="Cambria" panose="02040503050406030204" pitchFamily="18" charset="0"/>
                            </a:rPr>
                            <a:t> 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972067"/>
                      </a:ext>
                    </a:extLst>
                  </a:tr>
                  <a:tr h="188828">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BE" sz="1000" dirty="0">
                              <a:solidFill>
                                <a:srgbClr val="991A33"/>
                              </a:solidFill>
                              <a:latin typeface="Cambria" panose="02040503050406030204" pitchFamily="18" charset="0"/>
                              <a:ea typeface="Cambria" panose="02040503050406030204" pitchFamily="18" charset="0"/>
                            </a:rPr>
                            <a:t>-1.3 </a:t>
                          </a:r>
                          <a14:m>
                            <m:oMath xmlns:m="http://schemas.openxmlformats.org/officeDocument/2006/math">
                              <m:r>
                                <a:rPr lang="en-GB" sz="1000" i="1" smtClean="0">
                                  <a:solidFill>
                                    <a:srgbClr val="991A33"/>
                                  </a:solidFill>
                                  <a:latin typeface="Cambria Math" panose="02040503050406030204" pitchFamily="18" charset="0"/>
                                  <a:ea typeface="Cambria Math" panose="02040503050406030204" pitchFamily="18" charset="0"/>
                                </a:rPr>
                                <m:t>±</m:t>
                              </m:r>
                            </m:oMath>
                          </a14:m>
                          <a:r>
                            <a:rPr lang="fr-BE" sz="1000" dirty="0">
                              <a:solidFill>
                                <a:srgbClr val="991A33"/>
                              </a:solidFill>
                              <a:latin typeface="Cambria" panose="02040503050406030204" pitchFamily="18" charset="0"/>
                              <a:ea typeface="Cambria" panose="02040503050406030204" pitchFamily="18" charset="0"/>
                            </a:rPr>
                            <a:t> 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solidFill>
                                <a:srgbClr val="006500"/>
                              </a:solidFill>
                              <a:latin typeface="Cambria" panose="02040503050406030204" pitchFamily="18" charset="0"/>
                              <a:ea typeface="Cambria" panose="02040503050406030204" pitchFamily="18" charset="0"/>
                            </a:rPr>
                            <a:t>-1.03 </a:t>
                          </a:r>
                          <a14:m>
                            <m:oMath xmlns:m="http://schemas.openxmlformats.org/officeDocument/2006/math">
                              <m:r>
                                <a:rPr lang="en-GB" sz="1000" i="1" smtClean="0">
                                  <a:solidFill>
                                    <a:srgbClr val="006500"/>
                                  </a:solidFill>
                                  <a:latin typeface="Cambria Math" panose="02040503050406030204" pitchFamily="18" charset="0"/>
                                  <a:ea typeface="Cambria Math" panose="02040503050406030204" pitchFamily="18" charset="0"/>
                                </a:rPr>
                                <m:t>±</m:t>
                              </m:r>
                            </m:oMath>
                          </a14:m>
                          <a:r>
                            <a:rPr lang="fr-BE" sz="1000" dirty="0">
                              <a:solidFill>
                                <a:srgbClr val="006500"/>
                              </a:solidFill>
                              <a:latin typeface="Cambria" panose="02040503050406030204" pitchFamily="18" charset="0"/>
                              <a:ea typeface="Cambria" panose="02040503050406030204" pitchFamily="18" charset="0"/>
                            </a:rPr>
                            <a:t> 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3788712"/>
                      </a:ext>
                    </a:extLst>
                  </a:tr>
                </a:tbl>
              </a:graphicData>
            </a:graphic>
          </p:graphicFrame>
        </mc:Choice>
        <mc:Fallback xmlns="">
          <p:graphicFrame>
            <p:nvGraphicFramePr>
              <p:cNvPr id="15" name="Table 14">
                <a:extLst>
                  <a:ext uri="{FF2B5EF4-FFF2-40B4-BE49-F238E27FC236}">
                    <a16:creationId xmlns:a16="http://schemas.microsoft.com/office/drawing/2014/main" id="{56A34F6C-3D02-41D7-8160-6EA21D3E7525}"/>
                  </a:ext>
                </a:extLst>
              </p:cNvPr>
              <p:cNvGraphicFramePr>
                <a:graphicFrameLocks noGrp="1"/>
              </p:cNvGraphicFramePr>
              <p:nvPr>
                <p:extLst>
                  <p:ext uri="{D42A27DB-BD31-4B8C-83A1-F6EECF244321}">
                    <p14:modId xmlns:p14="http://schemas.microsoft.com/office/powerpoint/2010/main" val="3726052682"/>
                  </p:ext>
                </p:extLst>
              </p:nvPr>
            </p:nvGraphicFramePr>
            <p:xfrm>
              <a:off x="8455561" y="853249"/>
              <a:ext cx="3523020" cy="4389120"/>
            </p:xfrm>
            <a:graphic>
              <a:graphicData uri="http://schemas.openxmlformats.org/drawingml/2006/table">
                <a:tbl>
                  <a:tblPr>
                    <a:tableStyleId>{5C22544A-7EE6-4342-B048-85BDC9FD1C3A}</a:tableStyleId>
                  </a:tblPr>
                  <a:tblGrid>
                    <a:gridCol w="880755">
                      <a:extLst>
                        <a:ext uri="{9D8B030D-6E8A-4147-A177-3AD203B41FA5}">
                          <a16:colId xmlns:a16="http://schemas.microsoft.com/office/drawing/2014/main" val="1230176370"/>
                        </a:ext>
                      </a:extLst>
                    </a:gridCol>
                    <a:gridCol w="880755">
                      <a:extLst>
                        <a:ext uri="{9D8B030D-6E8A-4147-A177-3AD203B41FA5}">
                          <a16:colId xmlns:a16="http://schemas.microsoft.com/office/drawing/2014/main" val="3029461783"/>
                        </a:ext>
                      </a:extLst>
                    </a:gridCol>
                    <a:gridCol w="880755">
                      <a:extLst>
                        <a:ext uri="{9D8B030D-6E8A-4147-A177-3AD203B41FA5}">
                          <a16:colId xmlns:a16="http://schemas.microsoft.com/office/drawing/2014/main" val="3173187792"/>
                        </a:ext>
                      </a:extLst>
                    </a:gridCol>
                    <a:gridCol w="880755">
                      <a:extLst>
                        <a:ext uri="{9D8B030D-6E8A-4147-A177-3AD203B41FA5}">
                          <a16:colId xmlns:a16="http://schemas.microsoft.com/office/drawing/2014/main" val="1011222849"/>
                        </a:ext>
                      </a:extLst>
                    </a:gridCol>
                  </a:tblGrid>
                  <a:tr h="243840">
                    <a:tc>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GB" sz="1000" noProof="0" dirty="0">
                              <a:latin typeface="Cambria" panose="02040503050406030204" pitchFamily="18" charset="0"/>
                              <a:ea typeface="Cambria" panose="02040503050406030204" pitchFamily="18" charset="0"/>
                            </a:rPr>
                            <a:t>Annual trend (ppt/year)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7431533"/>
                      </a:ext>
                    </a:extLst>
                  </a:tr>
                  <a:tr h="243840">
                    <a:tc>
                      <a:txBody>
                        <a:bodyPr/>
                        <a:lstStyle/>
                        <a:p>
                          <a:pPr algn="ct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latin typeface="Cambria" panose="02040503050406030204" pitchFamily="18" charset="0"/>
                              <a:ea typeface="Cambria" panose="02040503050406030204" pitchFamily="18" charset="0"/>
                            </a:rPr>
                            <a:t>IASI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latin typeface="Cambria" panose="02040503050406030204" pitchFamily="18" charset="0"/>
                              <a:ea typeface="Cambria" panose="02040503050406030204" pitchFamily="18" charset="0"/>
                            </a:rPr>
                            <a:t>AGAGE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BE" sz="1000" dirty="0">
                              <a:latin typeface="Cambria" panose="02040503050406030204" pitchFamily="18" charset="0"/>
                              <a:ea typeface="Cambria" panose="02040503050406030204" pitchFamily="18" charset="0"/>
                            </a:rPr>
                            <a:t>ACE-FTS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059342"/>
                      </a:ext>
                    </a:extLst>
                  </a:tr>
                  <a:tr h="243840">
                    <a:tc rowSpan="2">
                      <a:txBody>
                        <a:bodyPr/>
                        <a:lstStyle/>
                        <a:p>
                          <a:pPr algn="l"/>
                          <a:r>
                            <a:rPr lang="fr-BE" sz="1000" dirty="0">
                              <a:latin typeface="Cambria" panose="02040503050406030204" pitchFamily="18" charset="0"/>
                              <a:ea typeface="Cambria" panose="02040503050406030204" pitchFamily="18" charset="0"/>
                            </a:rPr>
                            <a:t>CFC-11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200000" r="-202083" b="-1515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200000" r="-100690" b="-1515000"/>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301389" t="-100000" r="-1389" b="-707500"/>
                          </a:stretch>
                        </a:blipFill>
                      </a:tcPr>
                    </a:tc>
                    <a:extLst>
                      <a:ext uri="{0D108BD9-81ED-4DB2-BD59-A6C34878D82A}">
                        <a16:rowId xmlns:a16="http://schemas.microsoft.com/office/drawing/2014/main" val="3833522051"/>
                      </a:ext>
                    </a:extLst>
                  </a:tr>
                  <a:tr h="243840">
                    <a:tc vMerge="1">
                      <a:txBody>
                        <a:bodyPr/>
                        <a:lstStyle/>
                        <a:p>
                          <a:endParaRPr lang="fr-BE"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00694" t="-300000" r="-202083" b="-1415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99310" t="-300000" r="-100690" b="-1415000"/>
                          </a:stretch>
                        </a:blipFill>
                      </a:tcPr>
                    </a:tc>
                    <a:tc vMerge="1">
                      <a:txBody>
                        <a:bodyPr/>
                        <a:lstStyle/>
                        <a:p>
                          <a:endParaRPr lang="fr-BE"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8142624"/>
                      </a:ext>
                    </a:extLst>
                  </a:tr>
                  <a:tr h="243840">
                    <a:tc rowSpan="2">
                      <a:txBody>
                        <a:bodyPr/>
                        <a:lstStyle/>
                        <a:p>
                          <a:pPr algn="l"/>
                          <a:r>
                            <a:rPr lang="fr-BE" sz="1000" dirty="0">
                              <a:latin typeface="Cambria" panose="02040503050406030204" pitchFamily="18" charset="0"/>
                              <a:ea typeface="Cambria" panose="02040503050406030204" pitchFamily="18" charset="0"/>
                            </a:rPr>
                            <a:t>CFC-12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400000" r="-202083" b="-1315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400000" r="-100690" b="-1315000"/>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301389" t="-200000" r="-1389" b="-607500"/>
                          </a:stretch>
                        </a:blipFill>
                      </a:tcPr>
                    </a:tc>
                    <a:extLst>
                      <a:ext uri="{0D108BD9-81ED-4DB2-BD59-A6C34878D82A}">
                        <a16:rowId xmlns:a16="http://schemas.microsoft.com/office/drawing/2014/main" val="2431690192"/>
                      </a:ext>
                    </a:extLst>
                  </a:tr>
                  <a:tr h="243840">
                    <a:tc vMerge="1">
                      <a:txBody>
                        <a:bodyPr/>
                        <a:lstStyle/>
                        <a:p>
                          <a:pPr algn="ctr"/>
                          <a:endParaRPr lang="fr-BE"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00694" t="-500000" r="-202083" b="-1215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99310" t="-500000" r="-100690" b="-1215000"/>
                          </a:stretch>
                        </a:blip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7601232"/>
                      </a:ext>
                    </a:extLst>
                  </a:tr>
                  <a:tr h="243840">
                    <a:tc rowSpan="2">
                      <a:txBody>
                        <a:bodyPr/>
                        <a:lstStyle/>
                        <a:p>
                          <a:pPr algn="l"/>
                          <a:r>
                            <a:rPr lang="fr-BE" sz="1000" dirty="0">
                              <a:latin typeface="Cambria" panose="02040503050406030204" pitchFamily="18" charset="0"/>
                              <a:ea typeface="Cambria" panose="02040503050406030204" pitchFamily="18" charset="0"/>
                            </a:rPr>
                            <a:t>HCFC-22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600000" r="-202083" b="-1115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600000" r="-100690" b="-1115000"/>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301389" t="-300000" r="-1389" b="-507500"/>
                          </a:stretch>
                        </a:blipFill>
                      </a:tcPr>
                    </a:tc>
                    <a:extLst>
                      <a:ext uri="{0D108BD9-81ED-4DB2-BD59-A6C34878D82A}">
                        <a16:rowId xmlns:a16="http://schemas.microsoft.com/office/drawing/2014/main" val="4158317240"/>
                      </a:ext>
                    </a:extLst>
                  </a:tr>
                  <a:tr h="243840">
                    <a:tc vMerge="1">
                      <a:txBody>
                        <a:bodyPr/>
                        <a:lstStyle/>
                        <a:p>
                          <a:pPr algn="l"/>
                          <a:endParaRPr lang="fr-BE"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00694" t="-700000" r="-202083" b="-10150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99310" t="-700000" r="-100690" b="-1015000"/>
                          </a:stretch>
                        </a:blip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565799"/>
                      </a:ext>
                    </a:extLst>
                  </a:tr>
                  <a:tr h="243840">
                    <a:tc rowSpan="2">
                      <a:txBody>
                        <a:bodyPr/>
                        <a:lstStyle/>
                        <a:p>
                          <a:pPr algn="l"/>
                          <a:r>
                            <a:rPr lang="fr-BE" sz="1000" dirty="0">
                              <a:latin typeface="Cambria" panose="02040503050406030204" pitchFamily="18" charset="0"/>
                              <a:ea typeface="Cambria" panose="02040503050406030204" pitchFamily="18" charset="0"/>
                            </a:rPr>
                            <a:t>HCFC-142b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780488" r="-202083" b="-890244"/>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780488" r="-100690" b="-890244"/>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301389" t="-395062" r="-1389" b="-401235"/>
                          </a:stretch>
                        </a:blipFill>
                      </a:tcPr>
                    </a:tc>
                    <a:extLst>
                      <a:ext uri="{0D108BD9-81ED-4DB2-BD59-A6C34878D82A}">
                        <a16:rowId xmlns:a16="http://schemas.microsoft.com/office/drawing/2014/main" val="3103816553"/>
                      </a:ext>
                    </a:extLst>
                  </a:tr>
                  <a:tr h="243840">
                    <a:tc vMerge="1">
                      <a:txBody>
                        <a:bodyPr/>
                        <a:lstStyle/>
                        <a:p>
                          <a:pPr algn="l"/>
                          <a:endParaRPr lang="fr-BE" sz="11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00694" t="-902500" r="-202083" b="-8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99310" t="-902500" r="-100690" b="-812500"/>
                          </a:stretch>
                        </a:blip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8832402"/>
                      </a:ext>
                    </a:extLst>
                  </a:tr>
                  <a:tr h="243840">
                    <a:tc rowSpan="2">
                      <a:txBody>
                        <a:bodyPr/>
                        <a:lstStyle/>
                        <a:p>
                          <a:pPr algn="l"/>
                          <a:r>
                            <a:rPr lang="fr-BE" sz="1000" dirty="0">
                              <a:latin typeface="Cambria" panose="02040503050406030204" pitchFamily="18" charset="0"/>
                              <a:ea typeface="Cambria" panose="02040503050406030204" pitchFamily="18" charset="0"/>
                            </a:rPr>
                            <a:t>HFC-134a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1002500" r="-202083" b="-7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1002500" r="-100690" b="-712500"/>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301389" t="-501250" r="-1389" b="-306250"/>
                          </a:stretch>
                        </a:blipFill>
                      </a:tcPr>
                    </a:tc>
                    <a:extLst>
                      <a:ext uri="{0D108BD9-81ED-4DB2-BD59-A6C34878D82A}">
                        <a16:rowId xmlns:a16="http://schemas.microsoft.com/office/drawing/2014/main" val="3513157295"/>
                      </a:ext>
                    </a:extLst>
                  </a:tr>
                  <a:tr h="243840">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00694" t="-1102500" r="-202083" b="-6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99310" t="-1102500" r="-100690" b="-612500"/>
                          </a:stretch>
                        </a:blip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1825930"/>
                      </a:ext>
                    </a:extLst>
                  </a:tr>
                  <a:tr h="243840">
                    <a:tc rowSpan="2">
                      <a:txBody>
                        <a:bodyPr/>
                        <a:lstStyle/>
                        <a:p>
                          <a:pPr algn="l"/>
                          <a:r>
                            <a:rPr lang="fr-BE" sz="1000" dirty="0">
                              <a:latin typeface="Cambria" panose="02040503050406030204" pitchFamily="18" charset="0"/>
                              <a:ea typeface="Cambria" panose="02040503050406030204" pitchFamily="18" charset="0"/>
                            </a:rPr>
                            <a:t>CF</a:t>
                          </a:r>
                          <a:r>
                            <a:rPr lang="fr-BE" sz="1000" baseline="-25000" dirty="0">
                              <a:latin typeface="Cambria" panose="02040503050406030204" pitchFamily="18" charset="0"/>
                              <a:ea typeface="Cambria" panose="02040503050406030204" pitchFamily="18" charset="0"/>
                            </a:rPr>
                            <a:t>4</a:t>
                          </a: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1202500" r="-202083" b="-5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1202500" r="-100690" b="-512500"/>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301389" t="-601250" r="-1389" b="-206250"/>
                          </a:stretch>
                        </a:blipFill>
                      </a:tcPr>
                    </a:tc>
                    <a:extLst>
                      <a:ext uri="{0D108BD9-81ED-4DB2-BD59-A6C34878D82A}">
                        <a16:rowId xmlns:a16="http://schemas.microsoft.com/office/drawing/2014/main" val="2304710847"/>
                      </a:ext>
                    </a:extLst>
                  </a:tr>
                  <a:tr h="243840">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00694" t="-1302500" r="-202083" b="-4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99310" t="-1302500" r="-100690" b="-412500"/>
                          </a:stretch>
                        </a:blip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351483"/>
                      </a:ext>
                    </a:extLst>
                  </a:tr>
                  <a:tr h="243840">
                    <a:tc rowSpan="2">
                      <a:txBody>
                        <a:bodyPr/>
                        <a:lstStyle/>
                        <a:p>
                          <a:pPr algn="l"/>
                          <a:r>
                            <a:rPr lang="fr-BE" sz="1000" dirty="0">
                              <a:latin typeface="Cambria" panose="02040503050406030204" pitchFamily="18" charset="0"/>
                              <a:ea typeface="Cambria" panose="02040503050406030204" pitchFamily="18" charset="0"/>
                            </a:rPr>
                            <a:t>SF</a:t>
                          </a:r>
                          <a:r>
                            <a:rPr lang="fr-BE" sz="1000" baseline="-25000" dirty="0">
                              <a:latin typeface="Cambria" panose="02040503050406030204" pitchFamily="18" charset="0"/>
                              <a:ea typeface="Cambria" panose="02040503050406030204" pitchFamily="18" charset="0"/>
                            </a:rPr>
                            <a:t>6</a:t>
                          </a: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1402500" r="-202083" b="-3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1402500" r="-100690" b="-312500"/>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301389" t="-701250" r="-1389" b="-106250"/>
                          </a:stretch>
                        </a:blipFill>
                      </a:tcPr>
                    </a:tc>
                    <a:extLst>
                      <a:ext uri="{0D108BD9-81ED-4DB2-BD59-A6C34878D82A}">
                        <a16:rowId xmlns:a16="http://schemas.microsoft.com/office/drawing/2014/main" val="2290982122"/>
                      </a:ext>
                    </a:extLst>
                  </a:tr>
                  <a:tr h="243840">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00694" t="-1502500" r="-202083" b="-2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blipFill>
                          <a:blip r:embed="rId4"/>
                          <a:stretch>
                            <a:fillRect l="-199310" t="-1502500" r="-100690" b="-212500"/>
                          </a:stretch>
                        </a:blip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329074"/>
                      </a:ext>
                    </a:extLst>
                  </a:tr>
                  <a:tr h="243840">
                    <a:tc rowSpan="2">
                      <a:txBody>
                        <a:bodyPr/>
                        <a:lstStyle/>
                        <a:p>
                          <a:pPr algn="l"/>
                          <a:r>
                            <a:rPr lang="fr-BE" sz="1000" dirty="0">
                              <a:latin typeface="Cambria" panose="02040503050406030204" pitchFamily="18" charset="0"/>
                              <a:ea typeface="Cambria" panose="02040503050406030204" pitchFamily="18" charset="0"/>
                            </a:rPr>
                            <a:t>CCl</a:t>
                          </a:r>
                          <a:r>
                            <a:rPr lang="fr-BE" sz="1000" baseline="-25000" dirty="0">
                              <a:latin typeface="Cambria" panose="02040503050406030204" pitchFamily="18" charset="0"/>
                              <a:ea typeface="Cambria" panose="02040503050406030204" pitchFamily="18" charset="0"/>
                            </a:rPr>
                            <a:t>4</a:t>
                          </a:r>
                          <a:endParaRPr lang="fr-BE" sz="10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00694" t="-1602500" r="-202083" b="-1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99310" t="-1602500" r="-100690" b="-112500"/>
                          </a:stretch>
                        </a:blipFill>
                      </a:tcPr>
                    </a:tc>
                    <a:tc rowSpan="2">
                      <a:txBody>
                        <a:bodyPr/>
                        <a:lstStyle/>
                        <a:p>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1389" t="-801250" r="-1389" b="-6250"/>
                          </a:stretch>
                        </a:blipFill>
                      </a:tcPr>
                    </a:tc>
                    <a:extLst>
                      <a:ext uri="{0D108BD9-81ED-4DB2-BD59-A6C34878D82A}">
                        <a16:rowId xmlns:a16="http://schemas.microsoft.com/office/drawing/2014/main" val="1083972067"/>
                      </a:ext>
                    </a:extLst>
                  </a:tr>
                  <a:tr h="243840">
                    <a:tc vMerge="1">
                      <a:txBody>
                        <a:bodyPr/>
                        <a:lstStyle/>
                        <a:p>
                          <a:pPr algn="l"/>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00694" t="-1702500" r="-202083" b="-12500"/>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99310" t="-1702500" r="-100690" b="-12500"/>
                          </a:stretch>
                        </a:blipFill>
                      </a:tcPr>
                    </a:tc>
                    <a:tc vMerge="1">
                      <a:txBody>
                        <a:bodyPr/>
                        <a:lstStyle/>
                        <a:p>
                          <a:pPr algn="ctr"/>
                          <a:endParaRPr lang="fr-BE" sz="105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3788712"/>
                      </a:ext>
                    </a:extLst>
                  </a:tr>
                </a:tbl>
              </a:graphicData>
            </a:graphic>
          </p:graphicFrame>
        </mc:Fallback>
      </mc:AlternateContent>
      <p:pic>
        <p:nvPicPr>
          <p:cNvPr id="23" name="Picture 22">
            <a:extLst>
              <a:ext uri="{FF2B5EF4-FFF2-40B4-BE49-F238E27FC236}">
                <a16:creationId xmlns:a16="http://schemas.microsoft.com/office/drawing/2014/main" id="{AED127A3-25C3-4834-A4E6-0E316F705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19" y="853249"/>
            <a:ext cx="8194765" cy="5700444"/>
          </a:xfrm>
          <a:prstGeom prst="rect">
            <a:avLst/>
          </a:prstGeom>
        </p:spPr>
      </p:pic>
      <p:graphicFrame>
        <p:nvGraphicFramePr>
          <p:cNvPr id="26" name="Table 25">
            <a:extLst>
              <a:ext uri="{FF2B5EF4-FFF2-40B4-BE49-F238E27FC236}">
                <a16:creationId xmlns:a16="http://schemas.microsoft.com/office/drawing/2014/main" id="{CAC9C998-90F6-4D6C-AC2E-9A989E1D778E}"/>
              </a:ext>
            </a:extLst>
          </p:cNvPr>
          <p:cNvGraphicFramePr>
            <a:graphicFrameLocks noGrp="1"/>
          </p:cNvGraphicFramePr>
          <p:nvPr>
            <p:extLst>
              <p:ext uri="{D42A27DB-BD31-4B8C-83A1-F6EECF244321}">
                <p14:modId xmlns:p14="http://schemas.microsoft.com/office/powerpoint/2010/main" val="4270970458"/>
              </p:ext>
            </p:extLst>
          </p:nvPr>
        </p:nvGraphicFramePr>
        <p:xfrm>
          <a:off x="8455561" y="5334493"/>
          <a:ext cx="2275699" cy="1219200"/>
        </p:xfrm>
        <a:graphic>
          <a:graphicData uri="http://schemas.openxmlformats.org/drawingml/2006/table">
            <a:tbl>
              <a:tblPr>
                <a:tableStyleId>{5C22544A-7EE6-4342-B048-85BDC9FD1C3A}</a:tableStyleId>
              </a:tblPr>
              <a:tblGrid>
                <a:gridCol w="740804">
                  <a:extLst>
                    <a:ext uri="{9D8B030D-6E8A-4147-A177-3AD203B41FA5}">
                      <a16:colId xmlns:a16="http://schemas.microsoft.com/office/drawing/2014/main" val="2264307386"/>
                    </a:ext>
                  </a:extLst>
                </a:gridCol>
                <a:gridCol w="1534895">
                  <a:extLst>
                    <a:ext uri="{9D8B030D-6E8A-4147-A177-3AD203B41FA5}">
                      <a16:colId xmlns:a16="http://schemas.microsoft.com/office/drawing/2014/main" val="798320575"/>
                    </a:ext>
                  </a:extLst>
                </a:gridCol>
              </a:tblGrid>
              <a:tr h="191817">
                <a:tc>
                  <a:txBody>
                    <a:bodyPr/>
                    <a:lstStyle/>
                    <a:p>
                      <a:r>
                        <a:rPr lang="en-GB" sz="1000" i="1" noProof="0" dirty="0">
                          <a:solidFill>
                            <a:srgbClr val="FF0000"/>
                          </a:solidFill>
                          <a:latin typeface="Cambria" panose="02040503050406030204" pitchFamily="18" charset="0"/>
                          <a:ea typeface="Cambria" panose="02040503050406030204" pitchFamily="18" charset="0"/>
                        </a:rPr>
                        <a:t>IASI</a:t>
                      </a:r>
                    </a:p>
                  </a:txBody>
                  <a:tcPr>
                    <a:solidFill>
                      <a:schemeClr val="bg1"/>
                    </a:solidFill>
                  </a:tcPr>
                </a:tc>
                <a:tc>
                  <a:txBody>
                    <a:bodyPr/>
                    <a:lstStyle/>
                    <a:p>
                      <a:r>
                        <a:rPr lang="en-GB" sz="1000" i="1" noProof="0" dirty="0">
                          <a:solidFill>
                            <a:srgbClr val="FF0000"/>
                          </a:solidFill>
                          <a:latin typeface="Cambria" panose="02040503050406030204" pitchFamily="18" charset="0"/>
                          <a:ea typeface="Cambria" panose="02040503050406030204" pitchFamily="18" charset="0"/>
                        </a:rPr>
                        <a:t>Northern mid-latitudes</a:t>
                      </a:r>
                    </a:p>
                  </a:txBody>
                  <a:tcPr>
                    <a:solidFill>
                      <a:schemeClr val="bg1"/>
                    </a:solidFill>
                  </a:tcPr>
                </a:tc>
                <a:extLst>
                  <a:ext uri="{0D108BD9-81ED-4DB2-BD59-A6C34878D82A}">
                    <a16:rowId xmlns:a16="http://schemas.microsoft.com/office/drawing/2014/main" val="277527001"/>
                  </a:ext>
                </a:extLst>
              </a:tr>
              <a:tr h="191817">
                <a:tc>
                  <a:txBody>
                    <a:bodyPr/>
                    <a:lstStyle/>
                    <a:p>
                      <a:r>
                        <a:rPr lang="en-GB" sz="1000" i="1" noProof="0" dirty="0">
                          <a:solidFill>
                            <a:srgbClr val="991A33"/>
                          </a:solidFill>
                          <a:latin typeface="Cambria" panose="02040503050406030204" pitchFamily="18" charset="0"/>
                          <a:ea typeface="Cambria" panose="02040503050406030204" pitchFamily="18" charset="0"/>
                        </a:rPr>
                        <a:t>IASI</a:t>
                      </a:r>
                    </a:p>
                  </a:txBody>
                  <a:tcPr>
                    <a:solidFill>
                      <a:schemeClr val="bg1"/>
                    </a:solidFill>
                  </a:tcPr>
                </a:tc>
                <a:tc>
                  <a:txBody>
                    <a:bodyPr/>
                    <a:lstStyle/>
                    <a:p>
                      <a:r>
                        <a:rPr lang="en-GB" sz="1000" i="1" noProof="0" dirty="0">
                          <a:solidFill>
                            <a:srgbClr val="991A33"/>
                          </a:solidFill>
                          <a:latin typeface="Cambria" panose="02040503050406030204" pitchFamily="18" charset="0"/>
                          <a:ea typeface="Cambria" panose="02040503050406030204" pitchFamily="18" charset="0"/>
                        </a:rPr>
                        <a:t>Southern mid-latitudes</a:t>
                      </a:r>
                    </a:p>
                  </a:txBody>
                  <a:tcPr>
                    <a:solidFill>
                      <a:schemeClr val="bg1"/>
                    </a:solidFill>
                  </a:tcPr>
                </a:tc>
                <a:extLst>
                  <a:ext uri="{0D108BD9-81ED-4DB2-BD59-A6C34878D82A}">
                    <a16:rowId xmlns:a16="http://schemas.microsoft.com/office/drawing/2014/main" val="1207178448"/>
                  </a:ext>
                </a:extLst>
              </a:tr>
              <a:tr h="191817">
                <a:tc>
                  <a:txBody>
                    <a:bodyPr/>
                    <a:lstStyle/>
                    <a:p>
                      <a:r>
                        <a:rPr lang="en-GB" sz="1000" i="1" noProof="0" dirty="0">
                          <a:solidFill>
                            <a:srgbClr val="66CC19"/>
                          </a:solidFill>
                          <a:latin typeface="Cambria" panose="02040503050406030204" pitchFamily="18" charset="0"/>
                          <a:ea typeface="Cambria" panose="02040503050406030204" pitchFamily="18" charset="0"/>
                        </a:rPr>
                        <a:t>AGAGE</a:t>
                      </a:r>
                    </a:p>
                  </a:txBody>
                  <a:tcPr>
                    <a:solidFill>
                      <a:schemeClr val="bg1"/>
                    </a:solidFill>
                  </a:tcPr>
                </a:tc>
                <a:tc>
                  <a:txBody>
                    <a:bodyPr/>
                    <a:lstStyle/>
                    <a:p>
                      <a:r>
                        <a:rPr lang="en-GB" sz="1000" i="1" noProof="0" dirty="0">
                          <a:solidFill>
                            <a:srgbClr val="66CC19"/>
                          </a:solidFill>
                          <a:latin typeface="Cambria" panose="02040503050406030204" pitchFamily="18" charset="0"/>
                          <a:ea typeface="Cambria" panose="02040503050406030204" pitchFamily="18" charset="0"/>
                        </a:rPr>
                        <a:t>Northern mid-latitudes</a:t>
                      </a:r>
                    </a:p>
                  </a:txBody>
                  <a:tcPr>
                    <a:solidFill>
                      <a:schemeClr val="bg1"/>
                    </a:solidFill>
                  </a:tcPr>
                </a:tc>
                <a:extLst>
                  <a:ext uri="{0D108BD9-81ED-4DB2-BD59-A6C34878D82A}">
                    <a16:rowId xmlns:a16="http://schemas.microsoft.com/office/drawing/2014/main" val="3562044127"/>
                  </a:ext>
                </a:extLst>
              </a:tr>
              <a:tr h="191817">
                <a:tc>
                  <a:txBody>
                    <a:bodyPr/>
                    <a:lstStyle/>
                    <a:p>
                      <a:r>
                        <a:rPr lang="en-GB" sz="1000" i="1" noProof="0" dirty="0">
                          <a:solidFill>
                            <a:srgbClr val="006500"/>
                          </a:solidFill>
                          <a:latin typeface="Cambria" panose="02040503050406030204" pitchFamily="18" charset="0"/>
                          <a:ea typeface="Cambria" panose="02040503050406030204" pitchFamily="18" charset="0"/>
                        </a:rPr>
                        <a:t>AGAGE</a:t>
                      </a:r>
                    </a:p>
                  </a:txBody>
                  <a:tcPr>
                    <a:solidFill>
                      <a:schemeClr val="bg1"/>
                    </a:solidFill>
                  </a:tcPr>
                </a:tc>
                <a:tc>
                  <a:txBody>
                    <a:bodyPr/>
                    <a:lstStyle/>
                    <a:p>
                      <a:r>
                        <a:rPr lang="en-GB" sz="1000" i="1" noProof="0" dirty="0">
                          <a:solidFill>
                            <a:srgbClr val="006500"/>
                          </a:solidFill>
                          <a:latin typeface="Cambria" panose="02040503050406030204" pitchFamily="18" charset="0"/>
                          <a:ea typeface="Cambria" panose="02040503050406030204" pitchFamily="18" charset="0"/>
                        </a:rPr>
                        <a:t>Southern mid-latitudes</a:t>
                      </a:r>
                    </a:p>
                  </a:txBody>
                  <a:tcPr>
                    <a:solidFill>
                      <a:schemeClr val="bg1"/>
                    </a:solidFill>
                  </a:tcPr>
                </a:tc>
                <a:extLst>
                  <a:ext uri="{0D108BD9-81ED-4DB2-BD59-A6C34878D82A}">
                    <a16:rowId xmlns:a16="http://schemas.microsoft.com/office/drawing/2014/main" val="1805616607"/>
                  </a:ext>
                </a:extLst>
              </a:tr>
              <a:tr h="191817">
                <a:tc>
                  <a:txBody>
                    <a:bodyPr/>
                    <a:lstStyle/>
                    <a:p>
                      <a:r>
                        <a:rPr lang="en-GB" sz="1000" i="1" noProof="0" dirty="0">
                          <a:solidFill>
                            <a:srgbClr val="0000FF"/>
                          </a:solidFill>
                          <a:latin typeface="Cambria" panose="02040503050406030204" pitchFamily="18" charset="0"/>
                          <a:ea typeface="Cambria" panose="02040503050406030204" pitchFamily="18" charset="0"/>
                        </a:rPr>
                        <a:t>ACE-FTS</a:t>
                      </a:r>
                    </a:p>
                  </a:txBody>
                  <a:tcPr>
                    <a:solidFill>
                      <a:schemeClr val="bg1"/>
                    </a:solidFill>
                  </a:tcPr>
                </a:tc>
                <a:tc>
                  <a:txBody>
                    <a:bodyPr/>
                    <a:lstStyle/>
                    <a:p>
                      <a:r>
                        <a:rPr lang="en-GB" sz="1000" i="1" noProof="0" dirty="0">
                          <a:solidFill>
                            <a:srgbClr val="0000FF"/>
                          </a:solidFill>
                          <a:latin typeface="Cambria" panose="02040503050406030204" pitchFamily="18" charset="0"/>
                          <a:ea typeface="Cambria" panose="02040503050406030204" pitchFamily="18" charset="0"/>
                        </a:rPr>
                        <a:t>Global</a:t>
                      </a:r>
                    </a:p>
                  </a:txBody>
                  <a:tcPr>
                    <a:solidFill>
                      <a:schemeClr val="bg1"/>
                    </a:solidFill>
                  </a:tcPr>
                </a:tc>
                <a:extLst>
                  <a:ext uri="{0D108BD9-81ED-4DB2-BD59-A6C34878D82A}">
                    <a16:rowId xmlns:a16="http://schemas.microsoft.com/office/drawing/2014/main" val="3614091067"/>
                  </a:ext>
                </a:extLst>
              </a:tr>
            </a:tbl>
          </a:graphicData>
        </a:graphic>
      </p:graphicFrame>
    </p:spTree>
    <p:extLst>
      <p:ext uri="{BB962C8B-B14F-4D97-AF65-F5344CB8AC3E}">
        <p14:creationId xmlns:p14="http://schemas.microsoft.com/office/powerpoint/2010/main" val="2490805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Conclusion and perspectives</a:t>
            </a:r>
          </a:p>
        </p:txBody>
      </p:sp>
      <p:pic>
        <p:nvPicPr>
          <p:cNvPr id="34" name="Picture 33">
            <a:hlinkClick r:id="rId2"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sp>
        <p:nvSpPr>
          <p:cNvPr id="4" name="Rectangle 3">
            <a:extLst>
              <a:ext uri="{FF2B5EF4-FFF2-40B4-BE49-F238E27FC236}">
                <a16:creationId xmlns:a16="http://schemas.microsoft.com/office/drawing/2014/main" id="{C7F599FF-0312-4D7B-AEDD-ABC2A5B538E6}"/>
              </a:ext>
            </a:extLst>
          </p:cNvPr>
          <p:cNvSpPr/>
          <p:nvPr/>
        </p:nvSpPr>
        <p:spPr>
          <a:xfrm>
            <a:off x="604458" y="1069002"/>
            <a:ext cx="10982822" cy="2246769"/>
          </a:xfrm>
          <a:prstGeom prst="rect">
            <a:avLst/>
          </a:prstGeom>
          <a:solidFill>
            <a:schemeClr val="bg1">
              <a:alpha val="30000"/>
            </a:schemeClr>
          </a:solidFill>
        </p:spPr>
        <p:txBody>
          <a:bodyPr wrap="square">
            <a:spAutoFit/>
          </a:bodyPr>
          <a:lstStyle/>
          <a:p>
            <a:pPr algn="just"/>
            <a:r>
              <a:rPr lang="en-GB" sz="1400" dirty="0">
                <a:solidFill>
                  <a:schemeClr val="bg1"/>
                </a:solidFill>
                <a:latin typeface="Cambria" panose="02040503050406030204" pitchFamily="18" charset="0"/>
                <a:ea typeface="Cambria" panose="02040503050406030204" pitchFamily="18" charset="0"/>
              </a:rPr>
              <a:t>The temporal evolution of the atmospheric abundance of eight long-lived halogenated gases has been determined for the period 2008—2022 currently covered by IASI; a reasonable agreement was obtained with the in situ measurements from AGAGE stations and with the measurements from the ACE-FTS solar occultation sounder. However, too large discrepancies were found in the trends of CFC-12 and CCl</a:t>
            </a:r>
            <a:r>
              <a:rPr lang="en-GB" sz="1400" baseline="-25000" dirty="0">
                <a:solidFill>
                  <a:schemeClr val="bg1"/>
                </a:solidFill>
                <a:latin typeface="Cambria" panose="02040503050406030204" pitchFamily="18" charset="0"/>
                <a:ea typeface="Cambria" panose="02040503050406030204" pitchFamily="18" charset="0"/>
              </a:rPr>
              <a:t>4</a:t>
            </a:r>
            <a:r>
              <a:rPr lang="en-GB" sz="1400" dirty="0">
                <a:solidFill>
                  <a:schemeClr val="bg1"/>
                </a:solidFill>
                <a:latin typeface="Cambria" panose="02040503050406030204" pitchFamily="18" charset="0"/>
                <a:ea typeface="Cambria" panose="02040503050406030204" pitchFamily="18" charset="0"/>
              </a:rPr>
              <a:t>, for reasons which are not entirely clear at the moment.</a:t>
            </a:r>
          </a:p>
          <a:p>
            <a:pPr algn="just"/>
            <a:endParaRPr lang="en-GB" sz="1400" dirty="0">
              <a:solidFill>
                <a:schemeClr val="bg1"/>
              </a:solidFill>
              <a:latin typeface="Cambria" panose="02040503050406030204" pitchFamily="18" charset="0"/>
              <a:ea typeface="Cambria" panose="02040503050406030204" pitchFamily="18" charset="0"/>
            </a:endParaRPr>
          </a:p>
          <a:p>
            <a:pPr algn="just"/>
            <a:r>
              <a:rPr lang="en-GB" sz="1400" dirty="0">
                <a:solidFill>
                  <a:schemeClr val="bg1"/>
                </a:solidFill>
                <a:latin typeface="Cambria" panose="02040503050406030204" pitchFamily="18" charset="0"/>
                <a:ea typeface="Cambria" panose="02040503050406030204" pitchFamily="18" charset="0"/>
              </a:rPr>
              <a:t>These results are very promising in that they suggest an important role of IASI for monitoring long-lived halogenated species over time.</a:t>
            </a:r>
          </a:p>
          <a:p>
            <a:pPr algn="just"/>
            <a:endParaRPr lang="en-GB" sz="1400" dirty="0">
              <a:solidFill>
                <a:schemeClr val="bg1"/>
              </a:solidFill>
              <a:latin typeface="Cambria" panose="02040503050406030204" pitchFamily="18" charset="0"/>
              <a:ea typeface="Cambria" panose="02040503050406030204" pitchFamily="18" charset="0"/>
            </a:endParaRPr>
          </a:p>
          <a:p>
            <a:pPr algn="just"/>
            <a:r>
              <a:rPr lang="en-GB" sz="1400" dirty="0">
                <a:solidFill>
                  <a:schemeClr val="bg1"/>
                </a:solidFill>
                <a:latin typeface="Cambria" panose="02040503050406030204" pitchFamily="18" charset="0"/>
                <a:ea typeface="Cambria" panose="02040503050406030204" pitchFamily="18" charset="0"/>
              </a:rPr>
              <a:t>Future research will include the investigation of spatial variability in their trends over the globe, with a particular interest in regions suspected of fugitive emissions or regions lacking in situ measurements (e.g., India, Arabian peninsula, South America).</a:t>
            </a:r>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p:txBody>
      </p:sp>
      <p:pic>
        <p:nvPicPr>
          <p:cNvPr id="5" name="Picture 19">
            <a:extLst>
              <a:ext uri="{FF2B5EF4-FFF2-40B4-BE49-F238E27FC236}">
                <a16:creationId xmlns:a16="http://schemas.microsoft.com/office/drawing/2014/main" id="{8B2D6CEE-8034-41DB-A4C6-F04722A01D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35629" y="5329200"/>
            <a:ext cx="583497" cy="51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6">
            <a:extLst>
              <a:ext uri="{FF2B5EF4-FFF2-40B4-BE49-F238E27FC236}">
                <a16:creationId xmlns:a16="http://schemas.microsoft.com/office/drawing/2014/main" id="{5EBC3CD1-726C-48DD-BCBD-DA0B81D34A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8277" y="5275423"/>
            <a:ext cx="1094591" cy="207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7">
            <a:extLst>
              <a:ext uri="{FF2B5EF4-FFF2-40B4-BE49-F238E27FC236}">
                <a16:creationId xmlns:a16="http://schemas.microsoft.com/office/drawing/2014/main" id="{90D39CDC-84C3-4F31-8381-26C4613C11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4687" y="4849381"/>
            <a:ext cx="908812" cy="31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8">
            <a:extLst>
              <a:ext uri="{FF2B5EF4-FFF2-40B4-BE49-F238E27FC236}">
                <a16:creationId xmlns:a16="http://schemas.microsoft.com/office/drawing/2014/main" id="{E1D18BC1-0175-4D5C-8617-3714488BB65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53710" y="6131841"/>
            <a:ext cx="865902" cy="31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FNRS 1 QUADRI">
            <a:extLst>
              <a:ext uri="{FF2B5EF4-FFF2-40B4-BE49-F238E27FC236}">
                <a16:creationId xmlns:a16="http://schemas.microsoft.com/office/drawing/2014/main" id="{DABF08FC-308E-4B9B-BF47-C4C2FABB26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27316" y="6021770"/>
            <a:ext cx="657817" cy="41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AC16325E-B8A5-4ACF-9005-31077DCFCD3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334" y="5433194"/>
            <a:ext cx="460890" cy="41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E71CF15F-FF78-4058-9FAB-7360DEFAA0E0}"/>
              </a:ext>
            </a:extLst>
          </p:cNvPr>
          <p:cNvPicPr>
            <a:picLocks noChangeAspect="1"/>
          </p:cNvPicPr>
          <p:nvPr/>
        </p:nvPicPr>
        <p:blipFill>
          <a:blip r:embed="rId10"/>
          <a:stretch>
            <a:fillRect/>
          </a:stretch>
        </p:blipFill>
        <p:spPr>
          <a:xfrm>
            <a:off x="493144" y="5766316"/>
            <a:ext cx="998334" cy="415973"/>
          </a:xfrm>
          <a:prstGeom prst="rect">
            <a:avLst/>
          </a:prstGeom>
        </p:spPr>
      </p:pic>
      <p:sp>
        <p:nvSpPr>
          <p:cNvPr id="3" name="Rectangle 2">
            <a:extLst>
              <a:ext uri="{FF2B5EF4-FFF2-40B4-BE49-F238E27FC236}">
                <a16:creationId xmlns:a16="http://schemas.microsoft.com/office/drawing/2014/main" id="{FB2A75F4-686C-4B76-946A-1C425A18E940}"/>
              </a:ext>
            </a:extLst>
          </p:cNvPr>
          <p:cNvSpPr/>
          <p:nvPr/>
        </p:nvSpPr>
        <p:spPr>
          <a:xfrm>
            <a:off x="8499643" y="6133941"/>
            <a:ext cx="2430730" cy="307777"/>
          </a:xfrm>
          <a:prstGeom prst="rect">
            <a:avLst/>
          </a:prstGeom>
        </p:spPr>
        <p:txBody>
          <a:bodyPr wrap="none">
            <a:spAutoFit/>
          </a:bodyPr>
          <a:lstStyle/>
          <a:p>
            <a:r>
              <a:rPr lang="fr-BE" sz="1400" i="1" dirty="0">
                <a:solidFill>
                  <a:schemeClr val="bg1"/>
                </a:solidFill>
                <a:latin typeface="Cambria" panose="02040503050406030204" pitchFamily="18" charset="0"/>
                <a:ea typeface="Cambria" panose="02040503050406030204" pitchFamily="18" charset="0"/>
              </a:rPr>
              <a:t>Helene.De.Longueville@ulb.be</a:t>
            </a:r>
          </a:p>
        </p:txBody>
      </p:sp>
      <p:cxnSp>
        <p:nvCxnSpPr>
          <p:cNvPr id="14" name="Straight Arrow Connector 13">
            <a:extLst>
              <a:ext uri="{FF2B5EF4-FFF2-40B4-BE49-F238E27FC236}">
                <a16:creationId xmlns:a16="http://schemas.microsoft.com/office/drawing/2014/main" id="{4EEFBBDB-C13A-4D07-9619-426F82694508}"/>
              </a:ext>
            </a:extLst>
          </p:cNvPr>
          <p:cNvCxnSpPr>
            <a:cxnSpLocks/>
          </p:cNvCxnSpPr>
          <p:nvPr/>
        </p:nvCxnSpPr>
        <p:spPr>
          <a:xfrm>
            <a:off x="1974687" y="4275751"/>
            <a:ext cx="1440160"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54D986B-73D5-490E-A2F7-8B4189047C55}"/>
              </a:ext>
            </a:extLst>
          </p:cNvPr>
          <p:cNvSpPr txBox="1"/>
          <p:nvPr/>
        </p:nvSpPr>
        <p:spPr>
          <a:xfrm>
            <a:off x="3414847" y="4117596"/>
            <a:ext cx="8041616" cy="369332"/>
          </a:xfrm>
          <a:prstGeom prst="rect">
            <a:avLst/>
          </a:prstGeom>
          <a:noFill/>
        </p:spPr>
        <p:txBody>
          <a:bodyPr wrap="square" rtlCol="0">
            <a:spAutoFit/>
          </a:bodyPr>
          <a:lstStyle/>
          <a:p>
            <a:pPr algn="just"/>
            <a:r>
              <a:rPr lang="en-GB" b="1" dirty="0">
                <a:solidFill>
                  <a:schemeClr val="bg1"/>
                </a:solidFill>
                <a:latin typeface="Cambria" panose="02040503050406030204" pitchFamily="18" charset="0"/>
                <a:ea typeface="Cambria" panose="02040503050406030204" pitchFamily="18" charset="0"/>
              </a:rPr>
              <a:t>Global</a:t>
            </a:r>
            <a:r>
              <a:rPr lang="en-GB" dirty="0">
                <a:solidFill>
                  <a:schemeClr val="bg1"/>
                </a:solidFill>
                <a:latin typeface="Cambria" panose="02040503050406030204" pitchFamily="18" charset="0"/>
                <a:ea typeface="Cambria" panose="02040503050406030204" pitchFamily="18" charset="0"/>
              </a:rPr>
              <a:t> and </a:t>
            </a:r>
            <a:r>
              <a:rPr lang="en-GB" b="1" dirty="0">
                <a:solidFill>
                  <a:schemeClr val="bg1"/>
                </a:solidFill>
                <a:latin typeface="Cambria" panose="02040503050406030204" pitchFamily="18" charset="0"/>
                <a:ea typeface="Cambria" panose="02040503050406030204" pitchFamily="18" charset="0"/>
              </a:rPr>
              <a:t>long-term</a:t>
            </a:r>
            <a:r>
              <a:rPr lang="en-GB" dirty="0">
                <a:solidFill>
                  <a:schemeClr val="bg1"/>
                </a:solidFill>
                <a:latin typeface="Cambria" panose="02040503050406030204" pitchFamily="18" charset="0"/>
                <a:ea typeface="Cambria" panose="02040503050406030204" pitchFamily="18" charset="0"/>
              </a:rPr>
              <a:t> monitoring of halocarbons atmospheric abundances</a:t>
            </a:r>
          </a:p>
        </p:txBody>
      </p:sp>
      <p:sp>
        <p:nvSpPr>
          <p:cNvPr id="16" name="TextBox 15">
            <a:extLst>
              <a:ext uri="{FF2B5EF4-FFF2-40B4-BE49-F238E27FC236}">
                <a16:creationId xmlns:a16="http://schemas.microsoft.com/office/drawing/2014/main" id="{271DCEC8-1594-4E3B-8099-BD85FF64EF2F}"/>
              </a:ext>
            </a:extLst>
          </p:cNvPr>
          <p:cNvSpPr txBox="1"/>
          <p:nvPr/>
        </p:nvSpPr>
        <p:spPr>
          <a:xfrm>
            <a:off x="4696715" y="4808294"/>
            <a:ext cx="6743584" cy="369332"/>
          </a:xfrm>
          <a:prstGeom prst="rect">
            <a:avLst/>
          </a:prstGeom>
          <a:noFill/>
        </p:spPr>
        <p:txBody>
          <a:bodyPr wrap="square" rtlCol="0">
            <a:spAutoFit/>
          </a:bodyPr>
          <a:lstStyle/>
          <a:p>
            <a:pPr algn="just"/>
            <a:r>
              <a:rPr lang="en-GB" dirty="0">
                <a:solidFill>
                  <a:schemeClr val="bg1"/>
                </a:solidFill>
                <a:latin typeface="Cambria" panose="02040503050406030204" pitchFamily="18" charset="0"/>
                <a:ea typeface="Cambria" panose="02040503050406030204" pitchFamily="18" charset="0"/>
              </a:rPr>
              <a:t>Monitoring of the global evolution of the atmosphere system</a:t>
            </a:r>
          </a:p>
        </p:txBody>
      </p:sp>
      <p:sp>
        <p:nvSpPr>
          <p:cNvPr id="17" name="TextBox 16">
            <a:extLst>
              <a:ext uri="{FF2B5EF4-FFF2-40B4-BE49-F238E27FC236}">
                <a16:creationId xmlns:a16="http://schemas.microsoft.com/office/drawing/2014/main" id="{410D9F5E-A958-4E3F-B4F8-602B68E76B61}"/>
              </a:ext>
            </a:extLst>
          </p:cNvPr>
          <p:cNvSpPr txBox="1"/>
          <p:nvPr/>
        </p:nvSpPr>
        <p:spPr>
          <a:xfrm>
            <a:off x="4696719" y="5478361"/>
            <a:ext cx="6561560" cy="369332"/>
          </a:xfrm>
          <a:prstGeom prst="rect">
            <a:avLst/>
          </a:prstGeom>
          <a:noFill/>
        </p:spPr>
        <p:txBody>
          <a:bodyPr wrap="square" rtlCol="0">
            <a:spAutoFit/>
          </a:bodyPr>
          <a:lstStyle/>
          <a:p>
            <a:pPr algn="just"/>
            <a:r>
              <a:rPr lang="en-GB" dirty="0">
                <a:solidFill>
                  <a:schemeClr val="bg1"/>
                </a:solidFill>
                <a:latin typeface="Cambria" panose="02040503050406030204" pitchFamily="18" charset="0"/>
                <a:ea typeface="Cambria" panose="02040503050406030204" pitchFamily="18" charset="0"/>
              </a:rPr>
              <a:t>Verification of the effectiveness of international protocols</a:t>
            </a:r>
          </a:p>
        </p:txBody>
      </p:sp>
      <p:cxnSp>
        <p:nvCxnSpPr>
          <p:cNvPr id="18" name="Straight Arrow Connector 17">
            <a:extLst>
              <a:ext uri="{FF2B5EF4-FFF2-40B4-BE49-F238E27FC236}">
                <a16:creationId xmlns:a16="http://schemas.microsoft.com/office/drawing/2014/main" id="{743A3EB4-735D-4A9A-A85F-6A56EBD7996D}"/>
              </a:ext>
            </a:extLst>
          </p:cNvPr>
          <p:cNvCxnSpPr>
            <a:cxnSpLocks/>
          </p:cNvCxnSpPr>
          <p:nvPr/>
        </p:nvCxnSpPr>
        <p:spPr>
          <a:xfrm>
            <a:off x="3915209" y="4424709"/>
            <a:ext cx="0" cy="1255708"/>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BB95B3-8920-433B-9409-B0EDE41CA346}"/>
              </a:ext>
            </a:extLst>
          </p:cNvPr>
          <p:cNvCxnSpPr>
            <a:cxnSpLocks/>
          </p:cNvCxnSpPr>
          <p:nvPr/>
        </p:nvCxnSpPr>
        <p:spPr>
          <a:xfrm>
            <a:off x="3915209" y="4996521"/>
            <a:ext cx="830853" cy="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9731587-E92B-4A6F-BBC1-CCBD3BCEF125}"/>
              </a:ext>
            </a:extLst>
          </p:cNvPr>
          <p:cNvCxnSpPr>
            <a:cxnSpLocks/>
          </p:cNvCxnSpPr>
          <p:nvPr/>
        </p:nvCxnSpPr>
        <p:spPr>
          <a:xfrm>
            <a:off x="3903769" y="5655060"/>
            <a:ext cx="830853" cy="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1" name="Image 18">
            <a:extLst>
              <a:ext uri="{FF2B5EF4-FFF2-40B4-BE49-F238E27FC236}">
                <a16:creationId xmlns:a16="http://schemas.microsoft.com/office/drawing/2014/main" id="{E1DC6408-045A-4F4A-A76F-8D7AF8299B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5572" y="3910083"/>
            <a:ext cx="1016998" cy="717252"/>
          </a:xfrm>
          <a:prstGeom prst="rect">
            <a:avLst/>
          </a:prstGeom>
        </p:spPr>
      </p:pic>
    </p:spTree>
    <p:extLst>
      <p:ext uri="{BB962C8B-B14F-4D97-AF65-F5344CB8AC3E}">
        <p14:creationId xmlns:p14="http://schemas.microsoft.com/office/powerpoint/2010/main" val="317599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48548CD-0BEF-4320-B963-044667A1E2A6}"/>
              </a:ext>
            </a:extLst>
          </p:cNvPr>
          <p:cNvSpPr txBox="1"/>
          <p:nvPr/>
        </p:nvSpPr>
        <p:spPr>
          <a:xfrm rot="20327928">
            <a:off x="2944211" y="1736016"/>
            <a:ext cx="1170838" cy="276999"/>
          </a:xfrm>
          <a:prstGeom prst="rect">
            <a:avLst/>
          </a:prstGeom>
          <a:noFill/>
        </p:spPr>
        <p:txBody>
          <a:bodyPr wrap="square" rtlCol="0">
            <a:spAutoFit/>
          </a:bodyPr>
          <a:lstStyle/>
          <a:p>
            <a:r>
              <a:rPr lang="en-GB" sz="1200" i="1" dirty="0">
                <a:solidFill>
                  <a:schemeClr val="bg1"/>
                </a:solidFill>
                <a:latin typeface="Cambria" panose="02040503050406030204" pitchFamily="18" charset="0"/>
                <a:ea typeface="Cambria" panose="02040503050406030204" pitchFamily="18" charset="0"/>
              </a:rPr>
              <a:t>remote sensing</a:t>
            </a:r>
          </a:p>
        </p:txBody>
      </p:sp>
      <p:sp>
        <p:nvSpPr>
          <p:cNvPr id="76" name="Rectangle: Rounded Corners 75">
            <a:hlinkClick r:id="rId2" action="ppaction://hlinksldjump"/>
            <a:extLst>
              <a:ext uri="{FF2B5EF4-FFF2-40B4-BE49-F238E27FC236}">
                <a16:creationId xmlns:a16="http://schemas.microsoft.com/office/drawing/2014/main" id="{EF712875-70E8-43D7-A82A-8587ADFA034C}"/>
              </a:ext>
            </a:extLst>
          </p:cNvPr>
          <p:cNvSpPr/>
          <p:nvPr/>
        </p:nvSpPr>
        <p:spPr>
          <a:xfrm>
            <a:off x="292569" y="2150031"/>
            <a:ext cx="2756929" cy="1167815"/>
          </a:xfrm>
          <a:prstGeom prst="roundRect">
            <a:avLst/>
          </a:prstGeom>
          <a:solidFill>
            <a:schemeClr val="bg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Cambria" panose="02040503050406030204" pitchFamily="18" charset="0"/>
                <a:ea typeface="Cambria" panose="02040503050406030204" pitchFamily="18" charset="0"/>
              </a:rPr>
              <a:t>Long-lived </a:t>
            </a:r>
          </a:p>
          <a:p>
            <a:pPr algn="ctr"/>
            <a:r>
              <a:rPr lang="en-GB" b="1" dirty="0">
                <a:solidFill>
                  <a:schemeClr val="bg1"/>
                </a:solidFill>
                <a:latin typeface="Cambria" panose="02040503050406030204" pitchFamily="18" charset="0"/>
                <a:ea typeface="Cambria" panose="02040503050406030204" pitchFamily="18" charset="0"/>
              </a:rPr>
              <a:t>halogenated </a:t>
            </a:r>
          </a:p>
          <a:p>
            <a:pPr algn="ctr"/>
            <a:r>
              <a:rPr lang="en-GB" b="1" dirty="0">
                <a:solidFill>
                  <a:schemeClr val="bg1"/>
                </a:solidFill>
                <a:latin typeface="Cambria" panose="02040503050406030204" pitchFamily="18" charset="0"/>
                <a:ea typeface="Cambria" panose="02040503050406030204" pitchFamily="18" charset="0"/>
              </a:rPr>
              <a:t>gases</a:t>
            </a:r>
          </a:p>
        </p:txBody>
      </p:sp>
      <p:sp>
        <p:nvSpPr>
          <p:cNvPr id="2" name="Title 1">
            <a:extLst>
              <a:ext uri="{FF2B5EF4-FFF2-40B4-BE49-F238E27FC236}">
                <a16:creationId xmlns:a16="http://schemas.microsoft.com/office/drawing/2014/main" id="{FD73B09F-469C-4145-8B6E-70A4021156FC}"/>
              </a:ext>
            </a:extLst>
          </p:cNvPr>
          <p:cNvSpPr>
            <a:spLocks noGrp="1"/>
          </p:cNvSpPr>
          <p:nvPr>
            <p:ph type="title"/>
          </p:nvPr>
        </p:nvSpPr>
        <p:spPr/>
        <p:txBody>
          <a:bodyPr/>
          <a:lstStyle/>
          <a:p>
            <a:r>
              <a:rPr lang="fr-BE" dirty="0"/>
              <a:t>Home page</a:t>
            </a:r>
          </a:p>
        </p:txBody>
      </p:sp>
      <p:grpSp>
        <p:nvGrpSpPr>
          <p:cNvPr id="3" name="Group 2">
            <a:extLst>
              <a:ext uri="{FF2B5EF4-FFF2-40B4-BE49-F238E27FC236}">
                <a16:creationId xmlns:a16="http://schemas.microsoft.com/office/drawing/2014/main" id="{5E215D49-6C27-4393-B95F-0FFFBCA8022E}"/>
              </a:ext>
            </a:extLst>
          </p:cNvPr>
          <p:cNvGrpSpPr/>
          <p:nvPr/>
        </p:nvGrpSpPr>
        <p:grpSpPr>
          <a:xfrm>
            <a:off x="831003" y="3378991"/>
            <a:ext cx="1680060" cy="3806634"/>
            <a:chOff x="613580" y="2620956"/>
            <a:chExt cx="2101782" cy="4635005"/>
          </a:xfrm>
        </p:grpSpPr>
        <p:sp>
          <p:nvSpPr>
            <p:cNvPr id="4" name="Freeform: Shape 3">
              <a:extLst>
                <a:ext uri="{FF2B5EF4-FFF2-40B4-BE49-F238E27FC236}">
                  <a16:creationId xmlns:a16="http://schemas.microsoft.com/office/drawing/2014/main" id="{61AC1C95-2482-48BA-8AF1-A1BDD72D23F5}"/>
                </a:ext>
              </a:extLst>
            </p:cNvPr>
            <p:cNvSpPr/>
            <p:nvPr/>
          </p:nvSpPr>
          <p:spPr>
            <a:xfrm>
              <a:off x="729826" y="2620956"/>
              <a:ext cx="1869295" cy="4237044"/>
            </a:xfrm>
            <a:custGeom>
              <a:avLst/>
              <a:gdLst>
                <a:gd name="connsiteX0" fmla="*/ 934646 w 1869295"/>
                <a:gd name="connsiteY0" fmla="*/ 0 h 4237044"/>
                <a:gd name="connsiteX1" fmla="*/ 1654375 w 1869295"/>
                <a:gd name="connsiteY1" fmla="*/ 876299 h 4237044"/>
                <a:gd name="connsiteX2" fmla="*/ 1366665 w 1869295"/>
                <a:gd name="connsiteY2" fmla="*/ 876299 h 4237044"/>
                <a:gd name="connsiteX3" fmla="*/ 1869295 w 1869295"/>
                <a:gd name="connsiteY3" fmla="*/ 4237044 h 4237044"/>
                <a:gd name="connsiteX4" fmla="*/ 0 w 1869295"/>
                <a:gd name="connsiteY4" fmla="*/ 4237044 h 4237044"/>
                <a:gd name="connsiteX5" fmla="*/ 496331 w 1869295"/>
                <a:gd name="connsiteY5" fmla="*/ 876299 h 4237044"/>
                <a:gd name="connsiteX6" fmla="*/ 214916 w 1869295"/>
                <a:gd name="connsiteY6" fmla="*/ 876299 h 423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9295" h="4237044">
                  <a:moveTo>
                    <a:pt x="934646" y="0"/>
                  </a:moveTo>
                  <a:lnTo>
                    <a:pt x="1654375" y="876299"/>
                  </a:lnTo>
                  <a:lnTo>
                    <a:pt x="1366665" y="876299"/>
                  </a:lnTo>
                  <a:lnTo>
                    <a:pt x="1869295" y="4237044"/>
                  </a:lnTo>
                  <a:lnTo>
                    <a:pt x="0" y="4237044"/>
                  </a:lnTo>
                  <a:lnTo>
                    <a:pt x="496331" y="876299"/>
                  </a:lnTo>
                  <a:lnTo>
                    <a:pt x="214916" y="876299"/>
                  </a:lnTo>
                  <a:close/>
                </a:path>
              </a:pathLst>
            </a:custGeom>
            <a:gradFill>
              <a:gsLst>
                <a:gs pos="0">
                  <a:schemeClr val="accent1">
                    <a:alpha val="30000"/>
                  </a:schemeClr>
                </a:gs>
                <a:gs pos="100000">
                  <a:schemeClr val="accent5">
                    <a:lumMod val="20000"/>
                    <a:lumOff val="80000"/>
                  </a:schemeClr>
                </a:gs>
                <a:gs pos="100000">
                  <a:schemeClr val="accent5">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2D3FDAC-843F-467A-B187-160844C97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80" y="5154178"/>
              <a:ext cx="2101782" cy="2101783"/>
            </a:xfrm>
            <a:prstGeom prst="rect">
              <a:avLst/>
            </a:prstGeom>
          </p:spPr>
        </p:pic>
        <p:sp>
          <p:nvSpPr>
            <p:cNvPr id="6" name="TextBox 5">
              <a:extLst>
                <a:ext uri="{FF2B5EF4-FFF2-40B4-BE49-F238E27FC236}">
                  <a16:creationId xmlns:a16="http://schemas.microsoft.com/office/drawing/2014/main" id="{052161C8-F948-4C64-AC1B-A6F0F3D9B7B4}"/>
                </a:ext>
              </a:extLst>
            </p:cNvPr>
            <p:cNvSpPr txBox="1"/>
            <p:nvPr/>
          </p:nvSpPr>
          <p:spPr>
            <a:xfrm>
              <a:off x="1165208" y="3683918"/>
              <a:ext cx="998528" cy="1948713"/>
            </a:xfrm>
            <a:prstGeom prst="rect">
              <a:avLst/>
            </a:prstGeom>
            <a:noFill/>
          </p:spPr>
          <p:txBody>
            <a:bodyPr wrap="square" rtlCol="0">
              <a:spAutoFit/>
            </a:bodyPr>
            <a:lstStyle/>
            <a:p>
              <a:pPr algn="ctr"/>
              <a:r>
                <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rPr>
                <a:t>CFCs</a:t>
              </a:r>
            </a:p>
            <a:p>
              <a:pPr algn="ctr"/>
              <a:r>
                <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rPr>
                <a:t>HCFCs</a:t>
              </a:r>
            </a:p>
            <a:p>
              <a:pPr algn="ctr"/>
              <a:r>
                <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rPr>
                <a:t>HFCs</a:t>
              </a:r>
            </a:p>
            <a:p>
              <a:pPr algn="ctr"/>
              <a:r>
                <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rPr>
                <a:t>CCl</a:t>
              </a:r>
              <a:r>
                <a:rPr lang="en-GB" sz="1600" b="1" baseline="-25000" dirty="0">
                  <a:solidFill>
                    <a:schemeClr val="bg1"/>
                  </a:solidFill>
                  <a:latin typeface="Cambria" panose="02040503050406030204" pitchFamily="18" charset="0"/>
                  <a:ea typeface="Cambria" panose="02040503050406030204" pitchFamily="18" charset="0"/>
                  <a:cs typeface="Calibri" panose="020F0502020204030204" pitchFamily="34" charset="0"/>
                </a:rPr>
                <a:t>4</a:t>
              </a:r>
              <a:endPar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ctr"/>
              <a:r>
                <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rPr>
                <a:t>SF</a:t>
              </a:r>
              <a:r>
                <a:rPr lang="en-GB" sz="1600" b="1" baseline="-25000" dirty="0">
                  <a:solidFill>
                    <a:schemeClr val="bg1"/>
                  </a:solidFill>
                  <a:latin typeface="Cambria" panose="02040503050406030204" pitchFamily="18" charset="0"/>
                  <a:ea typeface="Cambria" panose="02040503050406030204" pitchFamily="18" charset="0"/>
                  <a:cs typeface="Calibri" panose="020F0502020204030204" pitchFamily="34" charset="0"/>
                </a:rPr>
                <a:t>6</a:t>
              </a:r>
              <a:endPar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a:p>
              <a:pPr algn="ctr"/>
              <a:r>
                <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rPr>
                <a:t>CF</a:t>
              </a:r>
              <a:r>
                <a:rPr lang="en-GB" sz="1600" b="1" baseline="-25000" dirty="0">
                  <a:solidFill>
                    <a:schemeClr val="bg1"/>
                  </a:solidFill>
                  <a:latin typeface="Cambria" panose="02040503050406030204" pitchFamily="18" charset="0"/>
                  <a:ea typeface="Cambria" panose="02040503050406030204" pitchFamily="18" charset="0"/>
                  <a:cs typeface="Calibri" panose="020F0502020204030204" pitchFamily="34" charset="0"/>
                </a:rPr>
                <a:t>4</a:t>
              </a:r>
              <a:endParaRPr lang="en-GB" sz="16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grpSp>
      <p:cxnSp>
        <p:nvCxnSpPr>
          <p:cNvPr id="7" name="Straight Arrow Connector 6">
            <a:extLst>
              <a:ext uri="{FF2B5EF4-FFF2-40B4-BE49-F238E27FC236}">
                <a16:creationId xmlns:a16="http://schemas.microsoft.com/office/drawing/2014/main" id="{D202D5F4-E56B-481C-A805-D938B3E483F1}"/>
              </a:ext>
            </a:extLst>
          </p:cNvPr>
          <p:cNvCxnSpPr>
            <a:cxnSpLocks/>
          </p:cNvCxnSpPr>
          <p:nvPr/>
        </p:nvCxnSpPr>
        <p:spPr>
          <a:xfrm flipV="1">
            <a:off x="3047848" y="1778575"/>
            <a:ext cx="1062424" cy="42231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1" name="Graphic 60" descr="Line arrow Clockwise curve">
            <a:extLst>
              <a:ext uri="{FF2B5EF4-FFF2-40B4-BE49-F238E27FC236}">
                <a16:creationId xmlns:a16="http://schemas.microsoft.com/office/drawing/2014/main" id="{61C6A105-1DED-4E13-952B-B0BAA0F506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363415" y="1785936"/>
            <a:ext cx="367408" cy="367408"/>
          </a:xfrm>
          <a:prstGeom prst="rect">
            <a:avLst/>
          </a:prstGeom>
        </p:spPr>
      </p:pic>
      <p:pic>
        <p:nvPicPr>
          <p:cNvPr id="62" name="Picture 61">
            <a:extLst>
              <a:ext uri="{FF2B5EF4-FFF2-40B4-BE49-F238E27FC236}">
                <a16:creationId xmlns:a16="http://schemas.microsoft.com/office/drawing/2014/main" id="{337164F6-8FFE-4AAB-BA5F-969586C4D7B1}"/>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587002" y="1575342"/>
            <a:ext cx="458130" cy="458130"/>
          </a:xfrm>
          <a:prstGeom prst="rect">
            <a:avLst/>
          </a:prstGeom>
        </p:spPr>
      </p:pic>
      <p:sp>
        <p:nvSpPr>
          <p:cNvPr id="63" name="TextBox 62">
            <a:extLst>
              <a:ext uri="{FF2B5EF4-FFF2-40B4-BE49-F238E27FC236}">
                <a16:creationId xmlns:a16="http://schemas.microsoft.com/office/drawing/2014/main" id="{006B1D49-F1A3-47D2-8450-BAD14B8D8EB5}"/>
              </a:ext>
            </a:extLst>
          </p:cNvPr>
          <p:cNvSpPr txBox="1"/>
          <p:nvPr/>
        </p:nvSpPr>
        <p:spPr>
          <a:xfrm>
            <a:off x="104513" y="1424852"/>
            <a:ext cx="1381387" cy="261610"/>
          </a:xfrm>
          <a:prstGeom prst="rect">
            <a:avLst/>
          </a:prstGeom>
          <a:noFill/>
        </p:spPr>
        <p:txBody>
          <a:bodyPr wrap="square" rtlCol="0">
            <a:spAutoFit/>
          </a:bodyPr>
          <a:lstStyle/>
          <a:p>
            <a:r>
              <a:rPr lang="en-GB" sz="1100" i="1" dirty="0">
                <a:solidFill>
                  <a:schemeClr val="bg1"/>
                </a:solidFill>
                <a:latin typeface="Cambria" panose="02040503050406030204" pitchFamily="18" charset="0"/>
                <a:ea typeface="Cambria" panose="02040503050406030204" pitchFamily="18" charset="0"/>
              </a:rPr>
              <a:t>Click to learn more…</a:t>
            </a:r>
          </a:p>
        </p:txBody>
      </p:sp>
      <p:sp>
        <p:nvSpPr>
          <p:cNvPr id="96" name="Diamond 95">
            <a:extLst>
              <a:ext uri="{FF2B5EF4-FFF2-40B4-BE49-F238E27FC236}">
                <a16:creationId xmlns:a16="http://schemas.microsoft.com/office/drawing/2014/main" id="{101AFA26-EB10-4001-9638-CA4AF0320C60}"/>
              </a:ext>
            </a:extLst>
          </p:cNvPr>
          <p:cNvSpPr/>
          <p:nvPr/>
        </p:nvSpPr>
        <p:spPr>
          <a:xfrm>
            <a:off x="372989" y="2238191"/>
            <a:ext cx="648000" cy="648000"/>
          </a:xfrm>
          <a:prstGeom prst="diamond">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grpSp>
        <p:nvGrpSpPr>
          <p:cNvPr id="95" name="Group 94">
            <a:extLst>
              <a:ext uri="{FF2B5EF4-FFF2-40B4-BE49-F238E27FC236}">
                <a16:creationId xmlns:a16="http://schemas.microsoft.com/office/drawing/2014/main" id="{3810AAD4-0D05-448F-B2E1-6C5BFF39FE98}"/>
              </a:ext>
            </a:extLst>
          </p:cNvPr>
          <p:cNvGrpSpPr/>
          <p:nvPr/>
        </p:nvGrpSpPr>
        <p:grpSpPr>
          <a:xfrm>
            <a:off x="502304" y="2248710"/>
            <a:ext cx="385973" cy="508095"/>
            <a:chOff x="1823234" y="3835890"/>
            <a:chExt cx="1416091" cy="1864143"/>
          </a:xfrm>
        </p:grpSpPr>
        <p:grpSp>
          <p:nvGrpSpPr>
            <p:cNvPr id="97" name="Group 96">
              <a:extLst>
                <a:ext uri="{FF2B5EF4-FFF2-40B4-BE49-F238E27FC236}">
                  <a16:creationId xmlns:a16="http://schemas.microsoft.com/office/drawing/2014/main" id="{F9FB5377-F0DB-4B59-8F77-86AE4BA17D44}"/>
                </a:ext>
              </a:extLst>
            </p:cNvPr>
            <p:cNvGrpSpPr/>
            <p:nvPr/>
          </p:nvGrpSpPr>
          <p:grpSpPr>
            <a:xfrm>
              <a:off x="1835697" y="3835890"/>
              <a:ext cx="1403628" cy="1864143"/>
              <a:chOff x="2416324" y="3916047"/>
              <a:chExt cx="1371600" cy="1803293"/>
            </a:xfrm>
          </p:grpSpPr>
          <p:grpSp>
            <p:nvGrpSpPr>
              <p:cNvPr id="99" name="Group 98">
                <a:extLst>
                  <a:ext uri="{FF2B5EF4-FFF2-40B4-BE49-F238E27FC236}">
                    <a16:creationId xmlns:a16="http://schemas.microsoft.com/office/drawing/2014/main" id="{47B33524-E337-4597-A5F1-A527DA9416D4}"/>
                  </a:ext>
                </a:extLst>
              </p:cNvPr>
              <p:cNvGrpSpPr/>
              <p:nvPr/>
            </p:nvGrpSpPr>
            <p:grpSpPr>
              <a:xfrm>
                <a:off x="2627784" y="4581128"/>
                <a:ext cx="914400" cy="914400"/>
                <a:chOff x="2699792" y="4653136"/>
                <a:chExt cx="1371600" cy="1386115"/>
              </a:xfrm>
            </p:grpSpPr>
            <p:sp>
              <p:nvSpPr>
                <p:cNvPr id="103" name="Arc 102">
                  <a:extLst>
                    <a:ext uri="{FF2B5EF4-FFF2-40B4-BE49-F238E27FC236}">
                      <a16:creationId xmlns:a16="http://schemas.microsoft.com/office/drawing/2014/main" id="{03873895-60AB-4E9A-9159-92293D099F36}"/>
                    </a:ext>
                  </a:extLst>
                </p:cNvPr>
                <p:cNvSpPr/>
                <p:nvPr/>
              </p:nvSpPr>
              <p:spPr>
                <a:xfrm>
                  <a:off x="3042692" y="4653136"/>
                  <a:ext cx="737220" cy="1371600"/>
                </a:xfrm>
                <a:prstGeom prst="arc">
                  <a:avLst>
                    <a:gd name="adj1" fmla="val 16290501"/>
                    <a:gd name="adj2" fmla="val 500274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BE" sz="1100">
                    <a:latin typeface="Cambria" panose="02040503050406030204" pitchFamily="18" charset="0"/>
                    <a:ea typeface="Cambria" panose="02040503050406030204" pitchFamily="18" charset="0"/>
                  </a:endParaRPr>
                </a:p>
              </p:txBody>
            </p:sp>
            <p:grpSp>
              <p:nvGrpSpPr>
                <p:cNvPr id="104" name="Group 103">
                  <a:extLst>
                    <a:ext uri="{FF2B5EF4-FFF2-40B4-BE49-F238E27FC236}">
                      <a16:creationId xmlns:a16="http://schemas.microsoft.com/office/drawing/2014/main" id="{82390FA8-F89C-406D-940F-2BCBA4B955B9}"/>
                    </a:ext>
                  </a:extLst>
                </p:cNvPr>
                <p:cNvGrpSpPr/>
                <p:nvPr/>
              </p:nvGrpSpPr>
              <p:grpSpPr>
                <a:xfrm>
                  <a:off x="2699792" y="4653136"/>
                  <a:ext cx="1371600" cy="1386115"/>
                  <a:chOff x="2699792" y="4653136"/>
                  <a:chExt cx="1371600" cy="1386115"/>
                </a:xfrm>
              </p:grpSpPr>
              <p:sp>
                <p:nvSpPr>
                  <p:cNvPr id="105" name="Oval 104">
                    <a:extLst>
                      <a:ext uri="{FF2B5EF4-FFF2-40B4-BE49-F238E27FC236}">
                        <a16:creationId xmlns:a16="http://schemas.microsoft.com/office/drawing/2014/main" id="{410EC05F-3217-48B3-B1F1-7DF8953A9C4F}"/>
                      </a:ext>
                    </a:extLst>
                  </p:cNvPr>
                  <p:cNvSpPr/>
                  <p:nvPr/>
                </p:nvSpPr>
                <p:spPr>
                  <a:xfrm>
                    <a:off x="2699792" y="4653136"/>
                    <a:ext cx="1371600" cy="1371600"/>
                  </a:xfrm>
                  <a:prstGeom prst="ellipse">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cxnSp>
                <p:nvCxnSpPr>
                  <p:cNvPr id="106" name="Straight Connector 105">
                    <a:extLst>
                      <a:ext uri="{FF2B5EF4-FFF2-40B4-BE49-F238E27FC236}">
                        <a16:creationId xmlns:a16="http://schemas.microsoft.com/office/drawing/2014/main" id="{61DF16BF-45B3-4E38-B08C-4A2459F017D0}"/>
                      </a:ext>
                    </a:extLst>
                  </p:cNvPr>
                  <p:cNvCxnSpPr>
                    <a:stCxn id="105" idx="0"/>
                    <a:endCxn id="105" idx="4"/>
                  </p:cNvCxnSpPr>
                  <p:nvPr/>
                </p:nvCxnSpPr>
                <p:spPr>
                  <a:xfrm>
                    <a:off x="3385592" y="4653136"/>
                    <a:ext cx="0" cy="1371600"/>
                  </a:xfrm>
                  <a:prstGeom prst="line">
                    <a:avLst/>
                  </a:prstGeom>
                  <a:ln w="19050"/>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B8141231-2486-4433-8D1A-95797519C953}"/>
                      </a:ext>
                    </a:extLst>
                  </p:cNvPr>
                  <p:cNvCxnSpPr>
                    <a:stCxn id="105" idx="2"/>
                    <a:endCxn id="105" idx="6"/>
                  </p:cNvCxnSpPr>
                  <p:nvPr/>
                </p:nvCxnSpPr>
                <p:spPr>
                  <a:xfrm>
                    <a:off x="2699792" y="5338936"/>
                    <a:ext cx="1371600" cy="0"/>
                  </a:xfrm>
                  <a:prstGeom prst="line">
                    <a:avLst/>
                  </a:prstGeom>
                  <a:ln w="19050"/>
                </p:spPr>
                <p:style>
                  <a:lnRef idx="1">
                    <a:schemeClr val="dk1"/>
                  </a:lnRef>
                  <a:fillRef idx="0">
                    <a:schemeClr val="dk1"/>
                  </a:fillRef>
                  <a:effectRef idx="0">
                    <a:schemeClr val="dk1"/>
                  </a:effectRef>
                  <a:fontRef idx="minor">
                    <a:schemeClr val="tx1"/>
                  </a:fontRef>
                </p:style>
              </p:cxnSp>
              <p:sp>
                <p:nvSpPr>
                  <p:cNvPr id="108" name="Arc 107">
                    <a:extLst>
                      <a:ext uri="{FF2B5EF4-FFF2-40B4-BE49-F238E27FC236}">
                        <a16:creationId xmlns:a16="http://schemas.microsoft.com/office/drawing/2014/main" id="{04DACA29-8FB8-40E3-BCFA-F5687849825E}"/>
                      </a:ext>
                    </a:extLst>
                  </p:cNvPr>
                  <p:cNvSpPr/>
                  <p:nvPr/>
                </p:nvSpPr>
                <p:spPr>
                  <a:xfrm flipH="1">
                    <a:off x="3016982" y="4667651"/>
                    <a:ext cx="737220" cy="1371600"/>
                  </a:xfrm>
                  <a:prstGeom prst="arc">
                    <a:avLst>
                      <a:gd name="adj1" fmla="val 16290501"/>
                      <a:gd name="adj2" fmla="val 500274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BE" sz="1100">
                      <a:latin typeface="Cambria" panose="02040503050406030204" pitchFamily="18" charset="0"/>
                      <a:ea typeface="Cambria" panose="02040503050406030204" pitchFamily="18" charset="0"/>
                    </a:endParaRPr>
                  </a:p>
                </p:txBody>
              </p:sp>
              <p:cxnSp>
                <p:nvCxnSpPr>
                  <p:cNvPr id="109" name="Straight Connector 108">
                    <a:extLst>
                      <a:ext uri="{FF2B5EF4-FFF2-40B4-BE49-F238E27FC236}">
                        <a16:creationId xmlns:a16="http://schemas.microsoft.com/office/drawing/2014/main" id="{7F328A0E-6B74-4EBC-9EE4-31280F90D23D}"/>
                      </a:ext>
                    </a:extLst>
                  </p:cNvPr>
                  <p:cNvCxnSpPr/>
                  <p:nvPr/>
                </p:nvCxnSpPr>
                <p:spPr>
                  <a:xfrm>
                    <a:off x="2791232" y="5013176"/>
                    <a:ext cx="118872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171086A6-71FB-457F-BAF3-98FC900B44B1}"/>
                      </a:ext>
                    </a:extLst>
                  </p:cNvPr>
                  <p:cNvCxnSpPr/>
                  <p:nvPr/>
                </p:nvCxnSpPr>
                <p:spPr>
                  <a:xfrm>
                    <a:off x="2791232" y="5661248"/>
                    <a:ext cx="118872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00" name="Group 99">
                <a:extLst>
                  <a:ext uri="{FF2B5EF4-FFF2-40B4-BE49-F238E27FC236}">
                    <a16:creationId xmlns:a16="http://schemas.microsoft.com/office/drawing/2014/main" id="{5801906D-78E2-4B49-B808-E444AC438D28}"/>
                  </a:ext>
                </a:extLst>
              </p:cNvPr>
              <p:cNvGrpSpPr/>
              <p:nvPr/>
            </p:nvGrpSpPr>
            <p:grpSpPr>
              <a:xfrm>
                <a:off x="2416324" y="3916047"/>
                <a:ext cx="1371600" cy="1803293"/>
                <a:chOff x="2416324" y="3916047"/>
                <a:chExt cx="1371600" cy="1803293"/>
              </a:xfrm>
            </p:grpSpPr>
            <p:sp>
              <p:nvSpPr>
                <p:cNvPr id="101" name="Arc 100">
                  <a:extLst>
                    <a:ext uri="{FF2B5EF4-FFF2-40B4-BE49-F238E27FC236}">
                      <a16:creationId xmlns:a16="http://schemas.microsoft.com/office/drawing/2014/main" id="{296834AE-0D4A-4668-9BDC-85CFD1AAC8CE}"/>
                    </a:ext>
                  </a:extLst>
                </p:cNvPr>
                <p:cNvSpPr/>
                <p:nvPr/>
              </p:nvSpPr>
              <p:spPr>
                <a:xfrm>
                  <a:off x="2416324" y="4347740"/>
                  <a:ext cx="1371600" cy="1371600"/>
                </a:xfrm>
                <a:prstGeom prst="arc">
                  <a:avLst>
                    <a:gd name="adj1" fmla="val 17831700"/>
                    <a:gd name="adj2" fmla="val 10769658"/>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BE" sz="110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27D6908A-81FE-4338-93B5-7ED92E24D696}"/>
                        </a:ext>
                      </a:extLst>
                    </p:cNvPr>
                    <p:cNvSpPr txBox="1"/>
                    <p:nvPr/>
                  </p:nvSpPr>
                  <p:spPr>
                    <a:xfrm>
                      <a:off x="2579001" y="3916047"/>
                      <a:ext cx="751724" cy="710020"/>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BE" sz="700" b="1" i="1">
                                    <a:latin typeface="Cambria Math" panose="02040503050406030204" pitchFamily="18" charset="0"/>
                                  </a:rPr>
                                </m:ctrlPr>
                              </m:sSubPr>
                              <m:e>
                                <m:r>
                                  <a:rPr lang="en-US" sz="700" b="1">
                                    <a:latin typeface="Cambria Math" panose="02040503050406030204" pitchFamily="18" charset="0"/>
                                  </a:rPr>
                                  <m:t>𝐎</m:t>
                                </m:r>
                              </m:e>
                              <m:sub>
                                <m:r>
                                  <a:rPr lang="en-US" sz="700" b="1">
                                    <a:latin typeface="Cambria Math" panose="02040503050406030204" pitchFamily="18" charset="0"/>
                                  </a:rPr>
                                  <m:t>𝟑</m:t>
                                </m:r>
                              </m:sub>
                            </m:sSub>
                          </m:oMath>
                        </m:oMathPara>
                      </a14:m>
                      <a:endParaRPr lang="fr-BE" sz="700" b="1" dirty="0">
                        <a:latin typeface="Cambria" panose="02040503050406030204" pitchFamily="18" charset="0"/>
                        <a:ea typeface="Cambria" panose="02040503050406030204" pitchFamily="18" charset="0"/>
                      </a:endParaRPr>
                    </a:p>
                  </p:txBody>
                </p:sp>
              </mc:Choice>
              <mc:Fallback xmlns="">
                <p:sp>
                  <p:nvSpPr>
                    <p:cNvPr id="102" name="TextBox 101">
                      <a:extLst>
                        <a:ext uri="{FF2B5EF4-FFF2-40B4-BE49-F238E27FC236}">
                          <a16:creationId xmlns:a16="http://schemas.microsoft.com/office/drawing/2014/main" id="{27D6908A-81FE-4338-93B5-7ED92E24D696}"/>
                        </a:ext>
                      </a:extLst>
                    </p:cNvPr>
                    <p:cNvSpPr txBox="1">
                      <a:spLocks noRot="1" noChangeAspect="1" noMove="1" noResize="1" noEditPoints="1" noAdjustHandles="1" noChangeArrowheads="1" noChangeShapeType="1" noTextEdit="1"/>
                    </p:cNvSpPr>
                    <p:nvPr/>
                  </p:nvSpPr>
                  <p:spPr>
                    <a:xfrm>
                      <a:off x="2579001" y="3916047"/>
                      <a:ext cx="751724" cy="710020"/>
                    </a:xfrm>
                    <a:prstGeom prst="rect">
                      <a:avLst/>
                    </a:prstGeom>
                    <a:blipFill>
                      <a:blip r:embed="rId7"/>
                      <a:stretch>
                        <a:fillRect r="-5714"/>
                      </a:stretch>
                    </a:blipFill>
                    <a:ln w="19050">
                      <a:noFill/>
                    </a:ln>
                  </p:spPr>
                  <p:txBody>
                    <a:bodyPr/>
                    <a:lstStyle/>
                    <a:p>
                      <a:r>
                        <a:rPr lang="fr-BE">
                          <a:noFill/>
                        </a:rPr>
                        <a:t> </a:t>
                      </a:r>
                    </a:p>
                  </p:txBody>
                </p:sp>
              </mc:Fallback>
            </mc:AlternateContent>
          </p:grpSp>
        </p:grpSp>
        <p:sp>
          <p:nvSpPr>
            <p:cNvPr id="98" name="Arc 97">
              <a:extLst>
                <a:ext uri="{FF2B5EF4-FFF2-40B4-BE49-F238E27FC236}">
                  <a16:creationId xmlns:a16="http://schemas.microsoft.com/office/drawing/2014/main" id="{11B898C6-6B3C-43D2-84CE-EC03118C4C89}"/>
                </a:ext>
              </a:extLst>
            </p:cNvPr>
            <p:cNvSpPr/>
            <p:nvPr/>
          </p:nvSpPr>
          <p:spPr>
            <a:xfrm>
              <a:off x="1823234" y="4277074"/>
              <a:ext cx="1403628" cy="1417882"/>
            </a:xfrm>
            <a:prstGeom prst="arc">
              <a:avLst>
                <a:gd name="adj1" fmla="val 11010125"/>
                <a:gd name="adj2" fmla="val 15121914"/>
              </a:avLst>
            </a:prstGeom>
            <a:ln w="19050">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txBody>
            <a:bodyPr rtlCol="0" anchor="ctr"/>
            <a:lstStyle/>
            <a:p>
              <a:pPr algn="ctr"/>
              <a:endParaRPr lang="fr-BE" sz="1100">
                <a:latin typeface="Cambria" panose="02040503050406030204" pitchFamily="18" charset="0"/>
                <a:ea typeface="Cambria" panose="02040503050406030204" pitchFamily="18" charset="0"/>
              </a:endParaRPr>
            </a:p>
          </p:txBody>
        </p:sp>
      </p:grpSp>
      <p:grpSp>
        <p:nvGrpSpPr>
          <p:cNvPr id="111" name="Group 110">
            <a:extLst>
              <a:ext uri="{FF2B5EF4-FFF2-40B4-BE49-F238E27FC236}">
                <a16:creationId xmlns:a16="http://schemas.microsoft.com/office/drawing/2014/main" id="{E43971CA-0092-4A11-8CDD-C869E5DB18B1}"/>
              </a:ext>
            </a:extLst>
          </p:cNvPr>
          <p:cNvGrpSpPr/>
          <p:nvPr/>
        </p:nvGrpSpPr>
        <p:grpSpPr>
          <a:xfrm>
            <a:off x="2337889" y="2583281"/>
            <a:ext cx="648000" cy="648000"/>
            <a:chOff x="4570493" y="3977218"/>
            <a:chExt cx="1901950" cy="1901950"/>
          </a:xfrm>
        </p:grpSpPr>
        <p:grpSp>
          <p:nvGrpSpPr>
            <p:cNvPr id="112" name="Group 111">
              <a:extLst>
                <a:ext uri="{FF2B5EF4-FFF2-40B4-BE49-F238E27FC236}">
                  <a16:creationId xmlns:a16="http://schemas.microsoft.com/office/drawing/2014/main" id="{897E2C0D-1565-41B3-9C53-24DF419280BF}"/>
                </a:ext>
              </a:extLst>
            </p:cNvPr>
            <p:cNvGrpSpPr/>
            <p:nvPr/>
          </p:nvGrpSpPr>
          <p:grpSpPr>
            <a:xfrm>
              <a:off x="4570493" y="3977218"/>
              <a:ext cx="1901950" cy="1901950"/>
              <a:chOff x="3711622" y="4105012"/>
              <a:chExt cx="1901950" cy="1901950"/>
            </a:xfrm>
          </p:grpSpPr>
          <p:sp>
            <p:nvSpPr>
              <p:cNvPr id="119" name="Diamond 118">
                <a:extLst>
                  <a:ext uri="{FF2B5EF4-FFF2-40B4-BE49-F238E27FC236}">
                    <a16:creationId xmlns:a16="http://schemas.microsoft.com/office/drawing/2014/main" id="{FFB23220-9DB3-450A-9A2C-EA98988A9F96}"/>
                  </a:ext>
                </a:extLst>
              </p:cNvPr>
              <p:cNvSpPr/>
              <p:nvPr/>
            </p:nvSpPr>
            <p:spPr>
              <a:xfrm>
                <a:off x="3711622" y="4105012"/>
                <a:ext cx="1901950" cy="1901950"/>
              </a:xfrm>
              <a:prstGeom prst="diamond">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grpSp>
            <p:nvGrpSpPr>
              <p:cNvPr id="118" name="Group 117">
                <a:extLst>
                  <a:ext uri="{FF2B5EF4-FFF2-40B4-BE49-F238E27FC236}">
                    <a16:creationId xmlns:a16="http://schemas.microsoft.com/office/drawing/2014/main" id="{693B6CE0-131F-4ACA-810D-41A94F51F1E2}"/>
                  </a:ext>
                </a:extLst>
              </p:cNvPr>
              <p:cNvGrpSpPr/>
              <p:nvPr/>
            </p:nvGrpSpPr>
            <p:grpSpPr>
              <a:xfrm>
                <a:off x="4198208" y="4540389"/>
                <a:ext cx="914638" cy="1079756"/>
                <a:chOff x="4732793" y="4414649"/>
                <a:chExt cx="1554480" cy="1775413"/>
              </a:xfrm>
            </p:grpSpPr>
            <p:grpSp>
              <p:nvGrpSpPr>
                <p:cNvPr id="120" name="Group 119">
                  <a:extLst>
                    <a:ext uri="{FF2B5EF4-FFF2-40B4-BE49-F238E27FC236}">
                      <a16:creationId xmlns:a16="http://schemas.microsoft.com/office/drawing/2014/main" id="{BC37C257-82FC-4D02-AC88-CC8B0E725C1C}"/>
                    </a:ext>
                  </a:extLst>
                </p:cNvPr>
                <p:cNvGrpSpPr/>
                <p:nvPr/>
              </p:nvGrpSpPr>
              <p:grpSpPr>
                <a:xfrm>
                  <a:off x="4732793" y="4534500"/>
                  <a:ext cx="1554480" cy="1554480"/>
                  <a:chOff x="2699792" y="4653136"/>
                  <a:chExt cx="1371600" cy="1386115"/>
                </a:xfrm>
              </p:grpSpPr>
              <p:sp>
                <p:nvSpPr>
                  <p:cNvPr id="128" name="Arc 127">
                    <a:extLst>
                      <a:ext uri="{FF2B5EF4-FFF2-40B4-BE49-F238E27FC236}">
                        <a16:creationId xmlns:a16="http://schemas.microsoft.com/office/drawing/2014/main" id="{679AE927-5D9E-4CC0-95FF-E264B3C934BC}"/>
                      </a:ext>
                    </a:extLst>
                  </p:cNvPr>
                  <p:cNvSpPr/>
                  <p:nvPr/>
                </p:nvSpPr>
                <p:spPr>
                  <a:xfrm>
                    <a:off x="3042692" y="4653136"/>
                    <a:ext cx="737220" cy="1371600"/>
                  </a:xfrm>
                  <a:prstGeom prst="arc">
                    <a:avLst>
                      <a:gd name="adj1" fmla="val 16290501"/>
                      <a:gd name="adj2" fmla="val 500274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BE" sz="1100">
                      <a:latin typeface="Cambria" panose="02040503050406030204" pitchFamily="18" charset="0"/>
                      <a:ea typeface="Cambria" panose="02040503050406030204" pitchFamily="18" charset="0"/>
                    </a:endParaRPr>
                  </a:p>
                </p:txBody>
              </p:sp>
              <p:grpSp>
                <p:nvGrpSpPr>
                  <p:cNvPr id="129" name="Group 128">
                    <a:extLst>
                      <a:ext uri="{FF2B5EF4-FFF2-40B4-BE49-F238E27FC236}">
                        <a16:creationId xmlns:a16="http://schemas.microsoft.com/office/drawing/2014/main" id="{965A35A6-52B2-425E-A038-B780948C4B80}"/>
                      </a:ext>
                    </a:extLst>
                  </p:cNvPr>
                  <p:cNvGrpSpPr/>
                  <p:nvPr/>
                </p:nvGrpSpPr>
                <p:grpSpPr>
                  <a:xfrm>
                    <a:off x="2699792" y="4653136"/>
                    <a:ext cx="1371600" cy="1386115"/>
                    <a:chOff x="2699792" y="4653136"/>
                    <a:chExt cx="1371600" cy="1386115"/>
                  </a:xfrm>
                </p:grpSpPr>
                <p:sp>
                  <p:nvSpPr>
                    <p:cNvPr id="130" name="Oval 129">
                      <a:extLst>
                        <a:ext uri="{FF2B5EF4-FFF2-40B4-BE49-F238E27FC236}">
                          <a16:creationId xmlns:a16="http://schemas.microsoft.com/office/drawing/2014/main" id="{D6B3CC88-F460-4BFC-B0FA-5BCB4541C9DC}"/>
                        </a:ext>
                      </a:extLst>
                    </p:cNvPr>
                    <p:cNvSpPr/>
                    <p:nvPr/>
                  </p:nvSpPr>
                  <p:spPr>
                    <a:xfrm>
                      <a:off x="2699792" y="4653136"/>
                      <a:ext cx="1371600" cy="1371600"/>
                    </a:xfrm>
                    <a:prstGeom prst="ellipse">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cxnSp>
                  <p:nvCxnSpPr>
                    <p:cNvPr id="131" name="Straight Connector 130">
                      <a:extLst>
                        <a:ext uri="{FF2B5EF4-FFF2-40B4-BE49-F238E27FC236}">
                          <a16:creationId xmlns:a16="http://schemas.microsoft.com/office/drawing/2014/main" id="{7DCFB889-C394-4563-99CC-0D7188DAD55B}"/>
                        </a:ext>
                      </a:extLst>
                    </p:cNvPr>
                    <p:cNvCxnSpPr>
                      <a:stCxn id="130" idx="0"/>
                      <a:endCxn id="130" idx="4"/>
                    </p:cNvCxnSpPr>
                    <p:nvPr/>
                  </p:nvCxnSpPr>
                  <p:spPr>
                    <a:xfrm>
                      <a:off x="3385592" y="4653136"/>
                      <a:ext cx="0" cy="1371600"/>
                    </a:xfrm>
                    <a:prstGeom prst="line">
                      <a:avLst/>
                    </a:prstGeom>
                    <a:ln w="19050"/>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62B3A7E2-0BE7-4942-A619-78CE1E813362}"/>
                        </a:ext>
                      </a:extLst>
                    </p:cNvPr>
                    <p:cNvCxnSpPr>
                      <a:stCxn id="130" idx="2"/>
                      <a:endCxn id="130" idx="6"/>
                    </p:cNvCxnSpPr>
                    <p:nvPr/>
                  </p:nvCxnSpPr>
                  <p:spPr>
                    <a:xfrm>
                      <a:off x="2699792" y="5338936"/>
                      <a:ext cx="1371600" cy="0"/>
                    </a:xfrm>
                    <a:prstGeom prst="line">
                      <a:avLst/>
                    </a:prstGeom>
                    <a:ln w="19050"/>
                  </p:spPr>
                  <p:style>
                    <a:lnRef idx="1">
                      <a:schemeClr val="dk1"/>
                    </a:lnRef>
                    <a:fillRef idx="0">
                      <a:schemeClr val="dk1"/>
                    </a:fillRef>
                    <a:effectRef idx="0">
                      <a:schemeClr val="dk1"/>
                    </a:effectRef>
                    <a:fontRef idx="minor">
                      <a:schemeClr val="tx1"/>
                    </a:fontRef>
                  </p:style>
                </p:cxnSp>
                <p:sp>
                  <p:nvSpPr>
                    <p:cNvPr id="133" name="Arc 132">
                      <a:extLst>
                        <a:ext uri="{FF2B5EF4-FFF2-40B4-BE49-F238E27FC236}">
                          <a16:creationId xmlns:a16="http://schemas.microsoft.com/office/drawing/2014/main" id="{6D0B0B18-B619-4287-B929-190D0F8D5A33}"/>
                        </a:ext>
                      </a:extLst>
                    </p:cNvPr>
                    <p:cNvSpPr/>
                    <p:nvPr/>
                  </p:nvSpPr>
                  <p:spPr>
                    <a:xfrm flipH="1">
                      <a:off x="3016982" y="4667651"/>
                      <a:ext cx="737220" cy="1371600"/>
                    </a:xfrm>
                    <a:prstGeom prst="arc">
                      <a:avLst>
                        <a:gd name="adj1" fmla="val 16290501"/>
                        <a:gd name="adj2" fmla="val 500274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BE" sz="1100">
                        <a:latin typeface="Cambria" panose="02040503050406030204" pitchFamily="18" charset="0"/>
                        <a:ea typeface="Cambria" panose="02040503050406030204" pitchFamily="18" charset="0"/>
                      </a:endParaRPr>
                    </a:p>
                  </p:txBody>
                </p:sp>
                <p:cxnSp>
                  <p:nvCxnSpPr>
                    <p:cNvPr id="134" name="Straight Connector 133">
                      <a:extLst>
                        <a:ext uri="{FF2B5EF4-FFF2-40B4-BE49-F238E27FC236}">
                          <a16:creationId xmlns:a16="http://schemas.microsoft.com/office/drawing/2014/main" id="{DE1BBB89-7D78-4AB9-926D-B0BABCC0CB5E}"/>
                        </a:ext>
                      </a:extLst>
                    </p:cNvPr>
                    <p:cNvCxnSpPr/>
                    <p:nvPr/>
                  </p:nvCxnSpPr>
                  <p:spPr>
                    <a:xfrm>
                      <a:off x="2791232" y="5013176"/>
                      <a:ext cx="118872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9B1830C2-23E4-4D62-8DCE-978410C79024}"/>
                        </a:ext>
                      </a:extLst>
                    </p:cNvPr>
                    <p:cNvCxnSpPr/>
                    <p:nvPr/>
                  </p:nvCxnSpPr>
                  <p:spPr>
                    <a:xfrm>
                      <a:off x="2791232" y="5661248"/>
                      <a:ext cx="118872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21" name="Group 120">
                  <a:extLst>
                    <a:ext uri="{FF2B5EF4-FFF2-40B4-BE49-F238E27FC236}">
                      <a16:creationId xmlns:a16="http://schemas.microsoft.com/office/drawing/2014/main" id="{EB8E168E-D0C5-4787-B9CA-8E1914556D7E}"/>
                    </a:ext>
                  </a:extLst>
                </p:cNvPr>
                <p:cNvGrpSpPr/>
                <p:nvPr/>
              </p:nvGrpSpPr>
              <p:grpSpPr>
                <a:xfrm>
                  <a:off x="5418593" y="4414649"/>
                  <a:ext cx="182880" cy="1775413"/>
                  <a:chOff x="4473741" y="4336678"/>
                  <a:chExt cx="182880" cy="1775413"/>
                </a:xfrm>
              </p:grpSpPr>
              <p:grpSp>
                <p:nvGrpSpPr>
                  <p:cNvPr id="122" name="Group 121">
                    <a:extLst>
                      <a:ext uri="{FF2B5EF4-FFF2-40B4-BE49-F238E27FC236}">
                        <a16:creationId xmlns:a16="http://schemas.microsoft.com/office/drawing/2014/main" id="{18D67E31-618E-453D-92F8-75969080330C}"/>
                      </a:ext>
                    </a:extLst>
                  </p:cNvPr>
                  <p:cNvGrpSpPr/>
                  <p:nvPr/>
                </p:nvGrpSpPr>
                <p:grpSpPr>
                  <a:xfrm>
                    <a:off x="4473741" y="4336678"/>
                    <a:ext cx="182880" cy="1775413"/>
                    <a:chOff x="5434987" y="4441691"/>
                    <a:chExt cx="137160" cy="1683544"/>
                  </a:xfrm>
                  <a:solidFill>
                    <a:srgbClr val="7CDEDC"/>
                  </a:solidFill>
                </p:grpSpPr>
                <p:sp>
                  <p:nvSpPr>
                    <p:cNvPr id="126" name="Rounded Rectangle 98">
                      <a:extLst>
                        <a:ext uri="{FF2B5EF4-FFF2-40B4-BE49-F238E27FC236}">
                          <a16:creationId xmlns:a16="http://schemas.microsoft.com/office/drawing/2014/main" id="{587A48DC-C84E-42CD-A4C0-8C279067AB29}"/>
                        </a:ext>
                      </a:extLst>
                    </p:cNvPr>
                    <p:cNvSpPr/>
                    <p:nvPr/>
                  </p:nvSpPr>
                  <p:spPr>
                    <a:xfrm rot="5400000">
                      <a:off x="4685029" y="5213090"/>
                      <a:ext cx="1631185" cy="88388"/>
                    </a:xfrm>
                    <a:prstGeom prst="roundRect">
                      <a:avLst/>
                    </a:prstGeom>
                    <a:solidFill>
                      <a:srgbClr val="7BDFCE"/>
                    </a:solidFill>
                    <a:ln w="19050">
                      <a:solidFill>
                        <a:srgbClr val="7BDF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sp>
                  <p:nvSpPr>
                    <p:cNvPr id="127" name="Oval 126">
                      <a:extLst>
                        <a:ext uri="{FF2B5EF4-FFF2-40B4-BE49-F238E27FC236}">
                          <a16:creationId xmlns:a16="http://schemas.microsoft.com/office/drawing/2014/main" id="{ADF539BA-3375-4541-8B77-22414D7AC063}"/>
                        </a:ext>
                      </a:extLst>
                    </p:cNvPr>
                    <p:cNvSpPr/>
                    <p:nvPr/>
                  </p:nvSpPr>
                  <p:spPr>
                    <a:xfrm>
                      <a:off x="5434987" y="5951818"/>
                      <a:ext cx="137160" cy="173417"/>
                    </a:xfrm>
                    <a:prstGeom prst="ellipse">
                      <a:avLst/>
                    </a:prstGeom>
                    <a:solidFill>
                      <a:srgbClr val="7BDFCE"/>
                    </a:solidFill>
                    <a:ln w="19050">
                      <a:solidFill>
                        <a:srgbClr val="7BDF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grpSp>
              <p:grpSp>
                <p:nvGrpSpPr>
                  <p:cNvPr id="123" name="Group 122">
                    <a:extLst>
                      <a:ext uri="{FF2B5EF4-FFF2-40B4-BE49-F238E27FC236}">
                        <a16:creationId xmlns:a16="http://schemas.microsoft.com/office/drawing/2014/main" id="{AA0DCF9D-6A1B-4969-9831-FAA48C624324}"/>
                      </a:ext>
                    </a:extLst>
                  </p:cNvPr>
                  <p:cNvGrpSpPr/>
                  <p:nvPr/>
                </p:nvGrpSpPr>
                <p:grpSpPr>
                  <a:xfrm>
                    <a:off x="4516410" y="4373820"/>
                    <a:ext cx="91440" cy="1691636"/>
                    <a:chOff x="5357256" y="4443122"/>
                    <a:chExt cx="274320" cy="1604101"/>
                  </a:xfrm>
                </p:grpSpPr>
                <p:sp>
                  <p:nvSpPr>
                    <p:cNvPr id="124" name="Rounded Rectangle 96">
                      <a:extLst>
                        <a:ext uri="{FF2B5EF4-FFF2-40B4-BE49-F238E27FC236}">
                          <a16:creationId xmlns:a16="http://schemas.microsoft.com/office/drawing/2014/main" id="{66EF2A6D-829D-4FED-868B-F070DB6FF034}"/>
                        </a:ext>
                      </a:extLst>
                    </p:cNvPr>
                    <p:cNvSpPr/>
                    <p:nvPr/>
                  </p:nvSpPr>
                  <p:spPr>
                    <a:xfrm rot="5400000">
                      <a:off x="4714055" y="5182345"/>
                      <a:ext cx="1560749" cy="82304"/>
                    </a:xfrm>
                    <a:prstGeom prst="roundRect">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sp>
                  <p:nvSpPr>
                    <p:cNvPr id="125" name="Oval 124">
                      <a:extLst>
                        <a:ext uri="{FF2B5EF4-FFF2-40B4-BE49-F238E27FC236}">
                          <a16:creationId xmlns:a16="http://schemas.microsoft.com/office/drawing/2014/main" id="{1B122B5C-06F0-4879-9DA8-58A6B614C539}"/>
                        </a:ext>
                      </a:extLst>
                    </p:cNvPr>
                    <p:cNvSpPr/>
                    <p:nvPr/>
                  </p:nvSpPr>
                  <p:spPr>
                    <a:xfrm>
                      <a:off x="5357256" y="5960515"/>
                      <a:ext cx="274320" cy="86708"/>
                    </a:xfrm>
                    <a:prstGeom prst="ellipse">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sz="1100">
                        <a:latin typeface="Cambria" panose="02040503050406030204" pitchFamily="18" charset="0"/>
                        <a:ea typeface="Cambria" panose="02040503050406030204" pitchFamily="18" charset="0"/>
                      </a:endParaRPr>
                    </a:p>
                  </p:txBody>
                </p:sp>
              </p:grpSp>
            </p:grpSp>
          </p:grpSp>
        </p:grpSp>
        <p:cxnSp>
          <p:nvCxnSpPr>
            <p:cNvPr id="113" name="Straight Connector 112">
              <a:extLst>
                <a:ext uri="{FF2B5EF4-FFF2-40B4-BE49-F238E27FC236}">
                  <a16:creationId xmlns:a16="http://schemas.microsoft.com/office/drawing/2014/main" id="{A1F2E23C-1E1E-4AC7-BD34-16AE79797FEA}"/>
                </a:ext>
              </a:extLst>
            </p:cNvPr>
            <p:cNvCxnSpPr/>
            <p:nvPr/>
          </p:nvCxnSpPr>
          <p:spPr>
            <a:xfrm flipV="1">
              <a:off x="5512603" y="4205598"/>
              <a:ext cx="0" cy="9144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E4F3BCF-73F8-4B5B-9F83-AA9D248D93FF}"/>
                </a:ext>
              </a:extLst>
            </p:cNvPr>
            <p:cNvCxnSpPr/>
            <p:nvPr/>
          </p:nvCxnSpPr>
          <p:spPr>
            <a:xfrm rot="5400000" flipV="1">
              <a:off x="5629667" y="4325384"/>
              <a:ext cx="0" cy="9144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5EC181-566A-49CC-85AE-C14A2CE9FA45}"/>
                </a:ext>
              </a:extLst>
            </p:cNvPr>
            <p:cNvCxnSpPr/>
            <p:nvPr/>
          </p:nvCxnSpPr>
          <p:spPr>
            <a:xfrm rot="5400000" flipV="1">
              <a:off x="5383851" y="4325384"/>
              <a:ext cx="0" cy="9144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DD6A810-C219-401F-AA83-524755BADB78}"/>
                </a:ext>
              </a:extLst>
            </p:cNvPr>
            <p:cNvCxnSpPr/>
            <p:nvPr/>
          </p:nvCxnSpPr>
          <p:spPr>
            <a:xfrm rot="2700000" flipV="1">
              <a:off x="5597338" y="4240085"/>
              <a:ext cx="0" cy="9144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2608855-4879-4921-855C-EA5B4B14B57C}"/>
                </a:ext>
              </a:extLst>
            </p:cNvPr>
            <p:cNvCxnSpPr/>
            <p:nvPr/>
          </p:nvCxnSpPr>
          <p:spPr>
            <a:xfrm rot="8100000" flipV="1">
              <a:off x="5427869" y="4237927"/>
              <a:ext cx="0" cy="9144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4E813D74-A8EC-4C46-9D4F-F77F3ED7FCD0}"/>
              </a:ext>
            </a:extLst>
          </p:cNvPr>
          <p:cNvGrpSpPr/>
          <p:nvPr/>
        </p:nvGrpSpPr>
        <p:grpSpPr>
          <a:xfrm>
            <a:off x="4148081" y="1131601"/>
            <a:ext cx="2756929" cy="1215556"/>
            <a:chOff x="5179221" y="1131601"/>
            <a:chExt cx="2756929" cy="1215556"/>
          </a:xfrm>
        </p:grpSpPr>
        <p:sp>
          <p:nvSpPr>
            <p:cNvPr id="9" name="Rectangle: Rounded Corners 8">
              <a:hlinkClick r:id="rId8" action="ppaction://hlinksldjump"/>
              <a:extLst>
                <a:ext uri="{FF2B5EF4-FFF2-40B4-BE49-F238E27FC236}">
                  <a16:creationId xmlns:a16="http://schemas.microsoft.com/office/drawing/2014/main" id="{EF32E829-0AC7-44BD-B24E-BDD33CC9EED0}"/>
                </a:ext>
              </a:extLst>
            </p:cNvPr>
            <p:cNvSpPr/>
            <p:nvPr/>
          </p:nvSpPr>
          <p:spPr>
            <a:xfrm>
              <a:off x="5179221" y="1131601"/>
              <a:ext cx="2756929" cy="1167815"/>
            </a:xfrm>
            <a:prstGeom prst="roundRect">
              <a:avLst/>
            </a:prstGeom>
            <a:solidFill>
              <a:schemeClr val="bg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bg1"/>
                  </a:solidFill>
                  <a:latin typeface="Cambria" panose="02040503050406030204" pitchFamily="18" charset="0"/>
                  <a:ea typeface="Cambria" panose="02040503050406030204" pitchFamily="18" charset="0"/>
                </a:rPr>
                <a:t>Instrument</a:t>
              </a:r>
            </a:p>
          </p:txBody>
        </p:sp>
        <p:pic>
          <p:nvPicPr>
            <p:cNvPr id="18" name="Graphic 17" descr="Earth globe Africa and Europe">
              <a:hlinkClick r:id="rId8" action="ppaction://hlinksldjump"/>
              <a:extLst>
                <a:ext uri="{FF2B5EF4-FFF2-40B4-BE49-F238E27FC236}">
                  <a16:creationId xmlns:a16="http://schemas.microsoft.com/office/drawing/2014/main" id="{A71D508B-7994-4BF1-AE84-2568F00162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97231" y="1784564"/>
              <a:ext cx="562593" cy="562593"/>
            </a:xfrm>
            <a:prstGeom prst="rect">
              <a:avLst/>
            </a:prstGeom>
          </p:spPr>
        </p:pic>
        <p:pic>
          <p:nvPicPr>
            <p:cNvPr id="138" name="Image 18">
              <a:hlinkClick r:id="rId8" action="ppaction://hlinksldjump"/>
              <a:extLst>
                <a:ext uri="{FF2B5EF4-FFF2-40B4-BE49-F238E27FC236}">
                  <a16:creationId xmlns:a16="http://schemas.microsoft.com/office/drawing/2014/main" id="{E326D6FD-B7C9-4E0C-816C-6B5176FC82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3710" y="1206545"/>
              <a:ext cx="561492" cy="396000"/>
            </a:xfrm>
            <a:prstGeom prst="rect">
              <a:avLst/>
            </a:prstGeom>
          </p:spPr>
        </p:pic>
        <p:sp>
          <p:nvSpPr>
            <p:cNvPr id="17" name="Isosceles Triangle 16">
              <a:hlinkClick r:id="rId8" action="ppaction://hlinksldjump"/>
              <a:extLst>
                <a:ext uri="{FF2B5EF4-FFF2-40B4-BE49-F238E27FC236}">
                  <a16:creationId xmlns:a16="http://schemas.microsoft.com/office/drawing/2014/main" id="{8DE658D3-B78A-46F8-954A-0C3FBAFC4F2E}"/>
                </a:ext>
              </a:extLst>
            </p:cNvPr>
            <p:cNvSpPr/>
            <p:nvPr/>
          </p:nvSpPr>
          <p:spPr>
            <a:xfrm rot="21116718">
              <a:off x="5671253" y="1609854"/>
              <a:ext cx="90695" cy="313993"/>
            </a:xfrm>
            <a:prstGeom prst="triangle">
              <a:avLst/>
            </a:prstGeom>
            <a:solidFill>
              <a:srgbClr val="FF3300">
                <a:alpha val="80000"/>
              </a:srgbClr>
            </a:solidFill>
            <a:ln>
              <a:solidFill>
                <a:srgbClr val="FF33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latin typeface="Cambria" panose="02040503050406030204" pitchFamily="18" charset="0"/>
                <a:ea typeface="Cambria" panose="02040503050406030204" pitchFamily="18" charset="0"/>
              </a:endParaRPr>
            </a:p>
          </p:txBody>
        </p:sp>
        <p:pic>
          <p:nvPicPr>
            <p:cNvPr id="144" name="Picture 143">
              <a:hlinkClick r:id="rId8" action="ppaction://hlinksldjump"/>
              <a:extLst>
                <a:ext uri="{FF2B5EF4-FFF2-40B4-BE49-F238E27FC236}">
                  <a16:creationId xmlns:a16="http://schemas.microsoft.com/office/drawing/2014/main" id="{32BB62D5-1A45-452B-A7B5-1A538045C4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66668" y="1544366"/>
              <a:ext cx="989057" cy="660303"/>
            </a:xfrm>
            <a:prstGeom prst="rect">
              <a:avLst/>
            </a:prstGeom>
          </p:spPr>
        </p:pic>
        <p:pic>
          <p:nvPicPr>
            <p:cNvPr id="160" name="Picture 159">
              <a:extLst>
                <a:ext uri="{FF2B5EF4-FFF2-40B4-BE49-F238E27FC236}">
                  <a16:creationId xmlns:a16="http://schemas.microsoft.com/office/drawing/2014/main" id="{5786DA63-5D35-491C-91CF-0B4A365438C8}"/>
                </a:ext>
              </a:extLst>
            </p:cNvPr>
            <p:cNvPicPr>
              <a:picLocks noChangeAspect="1"/>
            </p:cNvPicPr>
            <p:nvPr/>
          </p:nvPicPr>
          <p:blipFill rotWithShape="1">
            <a:blip r:embed="rId13">
              <a:duotone>
                <a:schemeClr val="accent2">
                  <a:shade val="45000"/>
                  <a:satMod val="135000"/>
                </a:schemeClr>
                <a:prstClr val="white"/>
              </a:duotone>
              <a:extLst>
                <a:ext uri="{28A0092B-C50C-407E-A947-70E740481C1C}">
                  <a14:useLocalDpi xmlns:a14="http://schemas.microsoft.com/office/drawing/2010/main" val="0"/>
                </a:ext>
              </a:extLst>
            </a:blip>
            <a:srcRect l="18026" t="39927" r="13918" b="44436"/>
            <a:stretch/>
          </p:blipFill>
          <p:spPr>
            <a:xfrm>
              <a:off x="5907269" y="1685423"/>
              <a:ext cx="708765" cy="162854"/>
            </a:xfrm>
            <a:prstGeom prst="rect">
              <a:avLst/>
            </a:prstGeom>
          </p:spPr>
        </p:pic>
      </p:grpSp>
      <p:cxnSp>
        <p:nvCxnSpPr>
          <p:cNvPr id="162" name="Straight Arrow Connector 161">
            <a:extLst>
              <a:ext uri="{FF2B5EF4-FFF2-40B4-BE49-F238E27FC236}">
                <a16:creationId xmlns:a16="http://schemas.microsoft.com/office/drawing/2014/main" id="{99634242-781D-4F29-B72E-9E017D16DF97}"/>
              </a:ext>
            </a:extLst>
          </p:cNvPr>
          <p:cNvCxnSpPr>
            <a:cxnSpLocks/>
          </p:cNvCxnSpPr>
          <p:nvPr/>
        </p:nvCxnSpPr>
        <p:spPr>
          <a:xfrm>
            <a:off x="4368466" y="2336365"/>
            <a:ext cx="0" cy="2803617"/>
          </a:xfrm>
          <a:prstGeom prst="straightConnector1">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B94625C6-30E7-4523-9825-2908FE6C3C50}"/>
              </a:ext>
            </a:extLst>
          </p:cNvPr>
          <p:cNvCxnSpPr>
            <a:cxnSpLocks/>
          </p:cNvCxnSpPr>
          <p:nvPr/>
        </p:nvCxnSpPr>
        <p:spPr>
          <a:xfrm>
            <a:off x="4362871" y="3365157"/>
            <a:ext cx="856097"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E9B3F5E1-20F3-48FD-8E7F-B1A299DCAD50}"/>
              </a:ext>
            </a:extLst>
          </p:cNvPr>
          <p:cNvCxnSpPr>
            <a:cxnSpLocks/>
          </p:cNvCxnSpPr>
          <p:nvPr/>
        </p:nvCxnSpPr>
        <p:spPr>
          <a:xfrm>
            <a:off x="4362871" y="5130457"/>
            <a:ext cx="856097"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7" name="Rectangle: Rounded Corners 166">
            <a:hlinkClick r:id="rId14" action="ppaction://hlinksldjump"/>
            <a:extLst>
              <a:ext uri="{FF2B5EF4-FFF2-40B4-BE49-F238E27FC236}">
                <a16:creationId xmlns:a16="http://schemas.microsoft.com/office/drawing/2014/main" id="{374948FE-AD5C-40D0-8887-1E164062806A}"/>
              </a:ext>
            </a:extLst>
          </p:cNvPr>
          <p:cNvSpPr/>
          <p:nvPr/>
        </p:nvSpPr>
        <p:spPr>
          <a:xfrm>
            <a:off x="5266460" y="2790005"/>
            <a:ext cx="2756929" cy="1167815"/>
          </a:xfrm>
          <a:prstGeom prst="roundRect">
            <a:avLst/>
          </a:prstGeom>
          <a:solidFill>
            <a:schemeClr val="bg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bg1"/>
                </a:solidFill>
                <a:latin typeface="Cambria" panose="02040503050406030204" pitchFamily="18" charset="0"/>
                <a:ea typeface="Cambria" panose="02040503050406030204" pitchFamily="18" charset="0"/>
              </a:rPr>
              <a:t>Spectral detection</a:t>
            </a:r>
          </a:p>
        </p:txBody>
      </p:sp>
      <p:sp>
        <p:nvSpPr>
          <p:cNvPr id="168" name="Rectangle: Rounded Corners 167">
            <a:hlinkClick r:id="rId15" action="ppaction://hlinksldjump"/>
            <a:extLst>
              <a:ext uri="{FF2B5EF4-FFF2-40B4-BE49-F238E27FC236}">
                <a16:creationId xmlns:a16="http://schemas.microsoft.com/office/drawing/2014/main" id="{CED4BED9-F787-4295-82B5-57E4B60A0F06}"/>
              </a:ext>
            </a:extLst>
          </p:cNvPr>
          <p:cNvSpPr/>
          <p:nvPr/>
        </p:nvSpPr>
        <p:spPr>
          <a:xfrm>
            <a:off x="5266460" y="4532761"/>
            <a:ext cx="2756929" cy="1167815"/>
          </a:xfrm>
          <a:prstGeom prst="roundRect">
            <a:avLst/>
          </a:prstGeom>
          <a:solidFill>
            <a:schemeClr val="bg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bg1"/>
                </a:solidFill>
                <a:latin typeface="Cambria" panose="02040503050406030204" pitchFamily="18" charset="0"/>
                <a:ea typeface="Cambria" panose="02040503050406030204" pitchFamily="18" charset="0"/>
              </a:rPr>
              <a:t>Retrieval methodology</a:t>
            </a:r>
          </a:p>
        </p:txBody>
      </p:sp>
      <p:cxnSp>
        <p:nvCxnSpPr>
          <p:cNvPr id="171" name="Straight Arrow Connector 170">
            <a:extLst>
              <a:ext uri="{FF2B5EF4-FFF2-40B4-BE49-F238E27FC236}">
                <a16:creationId xmlns:a16="http://schemas.microsoft.com/office/drawing/2014/main" id="{3C9E3411-896A-4693-A267-B72FFF753395}"/>
              </a:ext>
            </a:extLst>
          </p:cNvPr>
          <p:cNvCxnSpPr>
            <a:cxnSpLocks/>
          </p:cNvCxnSpPr>
          <p:nvPr/>
        </p:nvCxnSpPr>
        <p:spPr>
          <a:xfrm flipV="1">
            <a:off x="8070881" y="4459856"/>
            <a:ext cx="1021361" cy="53696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2" name="Rectangle: Rounded Corners 171">
            <a:hlinkClick r:id="rId16" action="ppaction://hlinksldjump"/>
            <a:extLst>
              <a:ext uri="{FF2B5EF4-FFF2-40B4-BE49-F238E27FC236}">
                <a16:creationId xmlns:a16="http://schemas.microsoft.com/office/drawing/2014/main" id="{2DB6BB32-DDF5-49C2-A8ED-8FE4207A214C}"/>
              </a:ext>
            </a:extLst>
          </p:cNvPr>
          <p:cNvSpPr/>
          <p:nvPr/>
        </p:nvSpPr>
        <p:spPr>
          <a:xfrm>
            <a:off x="9170312" y="3875949"/>
            <a:ext cx="2756929" cy="1167815"/>
          </a:xfrm>
          <a:prstGeom prst="roundRect">
            <a:avLst/>
          </a:prstGeom>
          <a:solidFill>
            <a:schemeClr val="bg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bg1"/>
                </a:solidFill>
                <a:latin typeface="Cambria" panose="02040503050406030204" pitchFamily="18" charset="0"/>
                <a:ea typeface="Cambria" panose="02040503050406030204" pitchFamily="18" charset="0"/>
              </a:rPr>
              <a:t>Time series</a:t>
            </a:r>
          </a:p>
          <a:p>
            <a:pPr algn="ctr"/>
            <a:r>
              <a:rPr lang="en-GB" sz="1600" b="1" dirty="0">
                <a:solidFill>
                  <a:schemeClr val="bg1"/>
                </a:solidFill>
                <a:latin typeface="Cambria" panose="02040503050406030204" pitchFamily="18" charset="0"/>
                <a:ea typeface="Cambria" panose="02040503050406030204" pitchFamily="18" charset="0"/>
              </a:rPr>
              <a:t>Northern midlatitudes</a:t>
            </a:r>
          </a:p>
        </p:txBody>
      </p:sp>
      <p:sp>
        <p:nvSpPr>
          <p:cNvPr id="177" name="Rectangle: Rounded Corners 176">
            <a:hlinkClick r:id="rId17" action="ppaction://hlinksldjump"/>
            <a:extLst>
              <a:ext uri="{FF2B5EF4-FFF2-40B4-BE49-F238E27FC236}">
                <a16:creationId xmlns:a16="http://schemas.microsoft.com/office/drawing/2014/main" id="{C5374924-861C-4DA5-9CB3-E3E418E321FD}"/>
              </a:ext>
            </a:extLst>
          </p:cNvPr>
          <p:cNvSpPr/>
          <p:nvPr/>
        </p:nvSpPr>
        <p:spPr>
          <a:xfrm>
            <a:off x="9170312" y="5352862"/>
            <a:ext cx="2756929" cy="1167815"/>
          </a:xfrm>
          <a:prstGeom prst="roundRect">
            <a:avLst/>
          </a:prstGeom>
          <a:solidFill>
            <a:schemeClr val="bg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chemeClr val="bg1"/>
                </a:solidFill>
                <a:latin typeface="Cambria" panose="02040503050406030204" pitchFamily="18" charset="0"/>
                <a:ea typeface="Cambria" panose="02040503050406030204" pitchFamily="18" charset="0"/>
              </a:rPr>
              <a:t>Time series</a:t>
            </a:r>
          </a:p>
          <a:p>
            <a:pPr algn="ctr"/>
            <a:r>
              <a:rPr lang="en-GB" sz="1600" b="1" dirty="0">
                <a:solidFill>
                  <a:schemeClr val="bg1"/>
                </a:solidFill>
                <a:latin typeface="Cambria" panose="02040503050406030204" pitchFamily="18" charset="0"/>
                <a:ea typeface="Cambria" panose="02040503050406030204" pitchFamily="18" charset="0"/>
              </a:rPr>
              <a:t>Southern midlatitudes</a:t>
            </a:r>
          </a:p>
        </p:txBody>
      </p:sp>
      <p:cxnSp>
        <p:nvCxnSpPr>
          <p:cNvPr id="183" name="Straight Arrow Connector 182">
            <a:extLst>
              <a:ext uri="{FF2B5EF4-FFF2-40B4-BE49-F238E27FC236}">
                <a16:creationId xmlns:a16="http://schemas.microsoft.com/office/drawing/2014/main" id="{36D33F33-C4E3-4845-9F22-406FA437A6BA}"/>
              </a:ext>
            </a:extLst>
          </p:cNvPr>
          <p:cNvCxnSpPr>
            <a:cxnSpLocks/>
          </p:cNvCxnSpPr>
          <p:nvPr/>
        </p:nvCxnSpPr>
        <p:spPr>
          <a:xfrm>
            <a:off x="8070881" y="5355880"/>
            <a:ext cx="1021361" cy="536963"/>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97" name="Picture 196">
            <a:hlinkClick r:id="rId14" action="ppaction://hlinksldjump"/>
            <a:extLst>
              <a:ext uri="{FF2B5EF4-FFF2-40B4-BE49-F238E27FC236}">
                <a16:creationId xmlns:a16="http://schemas.microsoft.com/office/drawing/2014/main" id="{F77A9034-D3DE-41D6-859D-769CC94729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0264" y="3198043"/>
            <a:ext cx="2349320" cy="664966"/>
          </a:xfrm>
          <a:prstGeom prst="rect">
            <a:avLst/>
          </a:prstGeom>
        </p:spPr>
      </p:pic>
      <p:sp>
        <p:nvSpPr>
          <p:cNvPr id="214" name="Rectangle: Rounded Corners 213">
            <a:hlinkClick r:id="rId19" action="ppaction://hlinksldjump"/>
            <a:extLst>
              <a:ext uri="{FF2B5EF4-FFF2-40B4-BE49-F238E27FC236}">
                <a16:creationId xmlns:a16="http://schemas.microsoft.com/office/drawing/2014/main" id="{39A6EA34-8CBD-4E79-B204-0EC46606E6E7}"/>
              </a:ext>
            </a:extLst>
          </p:cNvPr>
          <p:cNvSpPr/>
          <p:nvPr/>
        </p:nvSpPr>
        <p:spPr>
          <a:xfrm>
            <a:off x="8764438" y="1135271"/>
            <a:ext cx="3162803" cy="1952779"/>
          </a:xfrm>
          <a:prstGeom prst="roundRect">
            <a:avLst/>
          </a:prstGeom>
          <a:solidFill>
            <a:schemeClr val="bg1">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dirty="0">
                <a:solidFill>
                  <a:schemeClr val="bg1"/>
                </a:solidFill>
                <a:latin typeface="Cambria" panose="02040503050406030204" pitchFamily="18" charset="0"/>
                <a:ea typeface="Cambria" panose="02040503050406030204" pitchFamily="18" charset="0"/>
              </a:rPr>
              <a:t>Can nadir-pointing IR satellite sounders contribute to monitoring atmospheric concentrations of halocarbons ?</a:t>
            </a:r>
          </a:p>
        </p:txBody>
      </p:sp>
      <mc:AlternateContent xmlns:mc="http://schemas.openxmlformats.org/markup-compatibility/2006" xmlns:a14="http://schemas.microsoft.com/office/drawing/2010/main">
        <mc:Choice Requires="a14">
          <p:sp>
            <p:nvSpPr>
              <p:cNvPr id="215" name="Rectangle 214">
                <a:hlinkClick r:id="rId15" action="ppaction://hlinksldjump"/>
                <a:extLst>
                  <a:ext uri="{FF2B5EF4-FFF2-40B4-BE49-F238E27FC236}">
                    <a16:creationId xmlns:a16="http://schemas.microsoft.com/office/drawing/2014/main" id="{54E2FB2A-B961-4521-830C-2E695ACCF6BD}"/>
                  </a:ext>
                </a:extLst>
              </p:cNvPr>
              <p:cNvSpPr/>
              <p:nvPr/>
            </p:nvSpPr>
            <p:spPr>
              <a:xfrm>
                <a:off x="5420548" y="5222057"/>
                <a:ext cx="2408073" cy="261610"/>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acc>
                        <m:accPr>
                          <m:chr m:val="̂"/>
                          <m:ctrlPr>
                            <a:rPr lang="en-US" sz="1100" i="1" dirty="0">
                              <a:solidFill>
                                <a:schemeClr val="bg1"/>
                              </a:solidFill>
                              <a:latin typeface="Cambria Math" panose="02040503050406030204" pitchFamily="18" charset="0"/>
                            </a:rPr>
                          </m:ctrlPr>
                        </m:accPr>
                        <m:e>
                          <m:r>
                            <a:rPr lang="en-GB" sz="1100" i="1" dirty="0">
                              <a:solidFill>
                                <a:schemeClr val="bg1"/>
                              </a:solidFill>
                              <a:latin typeface="Cambria Math" panose="02040503050406030204" pitchFamily="18" charset="0"/>
                            </a:rPr>
                            <m:t>𝑥</m:t>
                          </m:r>
                        </m:e>
                      </m:acc>
                      <m:r>
                        <a:rPr lang="en-GB" sz="1100" i="1" dirty="0">
                          <a:solidFill>
                            <a:schemeClr val="bg1"/>
                          </a:solidFill>
                          <a:latin typeface="Cambria Math" panose="02040503050406030204" pitchFamily="18" charset="0"/>
                        </a:rPr>
                        <m:t>=</m:t>
                      </m:r>
                      <m:sSub>
                        <m:sSubPr>
                          <m:ctrlPr>
                            <a:rPr lang="en-GB" sz="1100" i="1" dirty="0">
                              <a:solidFill>
                                <a:schemeClr val="bg1"/>
                              </a:solidFill>
                              <a:latin typeface="Cambria Math" panose="02040503050406030204" pitchFamily="18" charset="0"/>
                            </a:rPr>
                          </m:ctrlPr>
                        </m:sSubPr>
                        <m:e>
                          <m:r>
                            <a:rPr lang="en-GB" sz="1100" i="1" dirty="0">
                              <a:solidFill>
                                <a:schemeClr val="bg1"/>
                              </a:solidFill>
                              <a:latin typeface="Cambria Math" panose="02040503050406030204" pitchFamily="18" charset="0"/>
                            </a:rPr>
                            <m:t>𝑥</m:t>
                          </m:r>
                        </m:e>
                        <m:sub>
                          <m:r>
                            <a:rPr lang="en-GB" sz="1100" i="1" dirty="0">
                              <a:solidFill>
                                <a:schemeClr val="bg1"/>
                              </a:solidFill>
                              <a:latin typeface="Cambria Math" panose="02040503050406030204" pitchFamily="18" charset="0"/>
                            </a:rPr>
                            <m:t>0</m:t>
                          </m:r>
                        </m:sub>
                      </m:sSub>
                      <m:r>
                        <a:rPr lang="en-GB" sz="1100" i="1" dirty="0">
                          <a:solidFill>
                            <a:schemeClr val="bg1"/>
                          </a:solidFill>
                          <a:latin typeface="Cambria Math" panose="02040503050406030204" pitchFamily="18" charset="0"/>
                        </a:rPr>
                        <m:t>+</m:t>
                      </m:r>
                      <m:sSup>
                        <m:sSupPr>
                          <m:ctrlPr>
                            <a:rPr lang="en-GB" sz="1100" i="1" dirty="0">
                              <a:solidFill>
                                <a:schemeClr val="bg1"/>
                              </a:solidFill>
                              <a:latin typeface="Cambria Math" panose="02040503050406030204" pitchFamily="18" charset="0"/>
                            </a:rPr>
                          </m:ctrlPr>
                        </m:sSupPr>
                        <m:e>
                          <m:d>
                            <m:dPr>
                              <m:ctrlPr>
                                <a:rPr lang="en-GB" sz="1100" i="1" dirty="0">
                                  <a:solidFill>
                                    <a:schemeClr val="bg1"/>
                                  </a:solidFill>
                                  <a:latin typeface="Cambria Math" panose="02040503050406030204" pitchFamily="18" charset="0"/>
                                </a:rPr>
                              </m:ctrlPr>
                            </m:dPr>
                            <m:e>
                              <m:sSup>
                                <m:sSupPr>
                                  <m:ctrlPr>
                                    <a:rPr lang="en-GB" sz="1100" i="1" dirty="0">
                                      <a:solidFill>
                                        <a:schemeClr val="bg1"/>
                                      </a:solidFill>
                                      <a:latin typeface="Cambria Math" panose="02040503050406030204" pitchFamily="18" charset="0"/>
                                    </a:rPr>
                                  </m:ctrlPr>
                                </m:sSupPr>
                                <m:e>
                                  <m:r>
                                    <a:rPr lang="en-GB" sz="1100" i="1" dirty="0">
                                      <a:solidFill>
                                        <a:schemeClr val="bg1"/>
                                      </a:solidFill>
                                      <a:latin typeface="Cambria Math" panose="02040503050406030204" pitchFamily="18" charset="0"/>
                                    </a:rPr>
                                    <m:t>𝐾</m:t>
                                  </m:r>
                                </m:e>
                                <m:sup>
                                  <m:r>
                                    <a:rPr lang="en-GB" sz="1100" i="1" dirty="0">
                                      <a:solidFill>
                                        <a:schemeClr val="bg1"/>
                                      </a:solidFill>
                                      <a:latin typeface="Cambria Math" panose="02040503050406030204" pitchFamily="18" charset="0"/>
                                    </a:rPr>
                                    <m:t>𝑇</m:t>
                                  </m:r>
                                </m:sup>
                              </m:sSup>
                              <m:sSup>
                                <m:sSupPr>
                                  <m:ctrlPr>
                                    <a:rPr lang="en-US" sz="1100" i="1">
                                      <a:solidFill>
                                        <a:schemeClr val="bg1"/>
                                      </a:solidFill>
                                      <a:latin typeface="Cambria Math" panose="02040503050406030204" pitchFamily="18" charset="0"/>
                                    </a:rPr>
                                  </m:ctrlPr>
                                </m:sSupPr>
                                <m:e>
                                  <m:r>
                                    <a:rPr lang="en-GB" sz="1100" i="1">
                                      <a:solidFill>
                                        <a:schemeClr val="bg1"/>
                                      </a:solidFill>
                                      <a:latin typeface="Cambria Math" panose="02040503050406030204" pitchFamily="18" charset="0"/>
                                    </a:rPr>
                                    <m:t>𝑆</m:t>
                                  </m:r>
                                </m:e>
                                <m:sup>
                                  <m:r>
                                    <a:rPr lang="en-GB" sz="1100" i="1">
                                      <a:solidFill>
                                        <a:schemeClr val="bg1"/>
                                      </a:solidFill>
                                      <a:latin typeface="Cambria Math" panose="02040503050406030204" pitchFamily="18" charset="0"/>
                                    </a:rPr>
                                    <m:t>−1</m:t>
                                  </m:r>
                                </m:sup>
                              </m:sSup>
                              <m:r>
                                <a:rPr lang="en-GB" sz="1100" i="1">
                                  <a:solidFill>
                                    <a:schemeClr val="bg1"/>
                                  </a:solidFill>
                                  <a:latin typeface="Cambria Math" panose="02040503050406030204" pitchFamily="18" charset="0"/>
                                </a:rPr>
                                <m:t>𝐾</m:t>
                              </m:r>
                            </m:e>
                          </m:d>
                        </m:e>
                        <m:sup>
                          <m:r>
                            <a:rPr lang="en-GB" sz="1100" i="1" dirty="0">
                              <a:solidFill>
                                <a:schemeClr val="bg1"/>
                              </a:solidFill>
                              <a:latin typeface="Cambria Math" panose="02040503050406030204" pitchFamily="18" charset="0"/>
                            </a:rPr>
                            <m:t>−1</m:t>
                          </m:r>
                        </m:sup>
                      </m:sSup>
                      <m:sSup>
                        <m:sSupPr>
                          <m:ctrlPr>
                            <a:rPr lang="en-GB" sz="1100" i="1" dirty="0">
                              <a:solidFill>
                                <a:schemeClr val="bg1"/>
                              </a:solidFill>
                              <a:latin typeface="Cambria Math" panose="02040503050406030204" pitchFamily="18" charset="0"/>
                            </a:rPr>
                          </m:ctrlPr>
                        </m:sSupPr>
                        <m:e>
                          <m:r>
                            <a:rPr lang="en-GB" sz="1100" i="1" dirty="0">
                              <a:solidFill>
                                <a:schemeClr val="bg1"/>
                              </a:solidFill>
                              <a:latin typeface="Cambria Math" panose="02040503050406030204" pitchFamily="18" charset="0"/>
                            </a:rPr>
                            <m:t>𝐾</m:t>
                          </m:r>
                        </m:e>
                        <m:sup>
                          <m:r>
                            <a:rPr lang="en-GB" sz="1100" i="1" dirty="0">
                              <a:solidFill>
                                <a:schemeClr val="bg1"/>
                              </a:solidFill>
                              <a:latin typeface="Cambria Math" panose="02040503050406030204" pitchFamily="18" charset="0"/>
                            </a:rPr>
                            <m:t>𝑇</m:t>
                          </m:r>
                        </m:sup>
                      </m:sSup>
                      <m:sSup>
                        <m:sSupPr>
                          <m:ctrlPr>
                            <a:rPr lang="en-US" sz="1100" i="1">
                              <a:solidFill>
                                <a:schemeClr val="bg1"/>
                              </a:solidFill>
                              <a:latin typeface="Cambria Math" panose="02040503050406030204" pitchFamily="18" charset="0"/>
                            </a:rPr>
                          </m:ctrlPr>
                        </m:sSupPr>
                        <m:e>
                          <m:r>
                            <a:rPr lang="en-GB" sz="1100" i="1">
                              <a:solidFill>
                                <a:schemeClr val="bg1"/>
                              </a:solidFill>
                              <a:latin typeface="Cambria Math" panose="02040503050406030204" pitchFamily="18" charset="0"/>
                            </a:rPr>
                            <m:t>𝑆</m:t>
                          </m:r>
                        </m:e>
                        <m:sup>
                          <m:r>
                            <a:rPr lang="en-GB" sz="1100" i="1">
                              <a:solidFill>
                                <a:schemeClr val="bg1"/>
                              </a:solidFill>
                              <a:latin typeface="Cambria Math" panose="02040503050406030204" pitchFamily="18" charset="0"/>
                            </a:rPr>
                            <m:t>−1</m:t>
                          </m:r>
                        </m:sup>
                      </m:sSup>
                      <m:r>
                        <a:rPr lang="en-US" sz="1100" i="1" dirty="0">
                          <a:solidFill>
                            <a:schemeClr val="bg1"/>
                          </a:solidFill>
                          <a:latin typeface="Cambria Math" panose="02040503050406030204" pitchFamily="18" charset="0"/>
                        </a:rPr>
                        <m:t>(</m:t>
                      </m:r>
                      <m:r>
                        <a:rPr lang="en-US" sz="1100" i="1" dirty="0">
                          <a:solidFill>
                            <a:schemeClr val="bg1"/>
                          </a:solidFill>
                          <a:latin typeface="Cambria Math" panose="02040503050406030204" pitchFamily="18" charset="0"/>
                        </a:rPr>
                        <m:t>𝑦</m:t>
                      </m:r>
                      <m:r>
                        <a:rPr lang="en-US" sz="1100" i="1" dirty="0">
                          <a:solidFill>
                            <a:schemeClr val="bg1"/>
                          </a:solidFill>
                          <a:latin typeface="Cambria Math" panose="02040503050406030204" pitchFamily="18" charset="0"/>
                        </a:rPr>
                        <m:t>−</m:t>
                      </m:r>
                      <m:acc>
                        <m:accPr>
                          <m:chr m:val="̅"/>
                          <m:ctrlPr>
                            <a:rPr lang="en-US" sz="1100" i="1" dirty="0">
                              <a:solidFill>
                                <a:schemeClr val="bg1"/>
                              </a:solidFill>
                              <a:latin typeface="Cambria Math" panose="02040503050406030204" pitchFamily="18" charset="0"/>
                            </a:rPr>
                          </m:ctrlPr>
                        </m:accPr>
                        <m:e>
                          <m:r>
                            <a:rPr lang="en-GB" sz="1100" i="1" dirty="0">
                              <a:solidFill>
                                <a:schemeClr val="bg1"/>
                              </a:solidFill>
                              <a:latin typeface="Cambria Math" panose="02040503050406030204" pitchFamily="18" charset="0"/>
                            </a:rPr>
                            <m:t>𝑦</m:t>
                          </m:r>
                        </m:e>
                      </m:acc>
                      <m:r>
                        <a:rPr lang="en-GB" sz="1100" i="1" dirty="0">
                          <a:solidFill>
                            <a:schemeClr val="bg1"/>
                          </a:solidFill>
                          <a:latin typeface="Cambria Math" panose="02040503050406030204" pitchFamily="18" charset="0"/>
                        </a:rPr>
                        <m:t>)</m:t>
                      </m:r>
                    </m:oMath>
                  </m:oMathPara>
                </a14:m>
                <a:endParaRPr lang="en-US" sz="1100" i="1" dirty="0">
                  <a:solidFill>
                    <a:schemeClr val="bg1"/>
                  </a:solidFill>
                </a:endParaRPr>
              </a:p>
            </p:txBody>
          </p:sp>
        </mc:Choice>
        <mc:Fallback xmlns="">
          <p:sp>
            <p:nvSpPr>
              <p:cNvPr id="215" name="Rectangle 214">
                <a:hlinkClick r:id="rId20" action="ppaction://hlinksldjump"/>
                <a:extLst>
                  <a:ext uri="{FF2B5EF4-FFF2-40B4-BE49-F238E27FC236}">
                    <a16:creationId xmlns:a16="http://schemas.microsoft.com/office/drawing/2014/main" id="{54E2FB2A-B961-4521-830C-2E695ACCF6BD}"/>
                  </a:ext>
                </a:extLst>
              </p:cNvPr>
              <p:cNvSpPr>
                <a:spLocks noRot="1" noChangeAspect="1" noMove="1" noResize="1" noEditPoints="1" noAdjustHandles="1" noChangeArrowheads="1" noChangeShapeType="1" noTextEdit="1"/>
              </p:cNvSpPr>
              <p:nvPr/>
            </p:nvSpPr>
            <p:spPr>
              <a:xfrm>
                <a:off x="5420548" y="5222057"/>
                <a:ext cx="2408073" cy="261610"/>
              </a:xfrm>
              <a:prstGeom prst="rect">
                <a:avLst/>
              </a:prstGeom>
              <a:blipFill>
                <a:blip r:embed="rId21"/>
                <a:stretch>
                  <a:fillRect r="-759" b="-4651"/>
                </a:stretch>
              </a:blipFill>
            </p:spPr>
            <p:txBody>
              <a:bodyPr/>
              <a:lstStyle/>
              <a:p>
                <a:r>
                  <a:rPr lang="fr-BE">
                    <a:noFill/>
                  </a:rPr>
                  <a:t> </a:t>
                </a:r>
              </a:p>
            </p:txBody>
          </p:sp>
        </mc:Fallback>
      </mc:AlternateContent>
      <p:sp>
        <p:nvSpPr>
          <p:cNvPr id="216" name="Rectangle 215">
            <a:hlinkClick r:id="rId20" action="ppaction://hlinksldjump"/>
            <a:extLst>
              <a:ext uri="{FF2B5EF4-FFF2-40B4-BE49-F238E27FC236}">
                <a16:creationId xmlns:a16="http://schemas.microsoft.com/office/drawing/2014/main" id="{6A5F3760-1444-4986-864B-68225515F4A7}"/>
              </a:ext>
            </a:extLst>
          </p:cNvPr>
          <p:cNvSpPr/>
          <p:nvPr/>
        </p:nvSpPr>
        <p:spPr>
          <a:xfrm>
            <a:off x="5440908" y="4981431"/>
            <a:ext cx="2408032" cy="261610"/>
          </a:xfrm>
          <a:prstGeom prst="rect">
            <a:avLst/>
          </a:prstGeom>
        </p:spPr>
        <p:txBody>
          <a:bodyPr wrap="none">
            <a:spAutoFit/>
          </a:bodyPr>
          <a:lstStyle/>
          <a:p>
            <a:r>
              <a:rPr lang="en-GB" sz="1100" dirty="0">
                <a:solidFill>
                  <a:schemeClr val="bg1"/>
                </a:solidFill>
                <a:latin typeface="Cambria" panose="02040503050406030204" pitchFamily="18" charset="0"/>
                <a:ea typeface="Cambria" panose="02040503050406030204" pitchFamily="18" charset="0"/>
              </a:rPr>
              <a:t>generalized least squares estimation </a:t>
            </a:r>
            <a:endParaRPr lang="fr-BE" sz="1100" dirty="0"/>
          </a:p>
        </p:txBody>
      </p:sp>
      <p:pic>
        <p:nvPicPr>
          <p:cNvPr id="221" name="Picture 220">
            <a:hlinkClick r:id="rId17" action="ppaction://hlinksldjump"/>
            <a:extLst>
              <a:ext uri="{FF2B5EF4-FFF2-40B4-BE49-F238E27FC236}">
                <a16:creationId xmlns:a16="http://schemas.microsoft.com/office/drawing/2014/main" id="{2C2D1342-8ACE-413E-9636-1B1B14CBE9D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106662" y="5978024"/>
            <a:ext cx="884228" cy="503816"/>
          </a:xfrm>
          <a:prstGeom prst="rect">
            <a:avLst/>
          </a:prstGeom>
        </p:spPr>
      </p:pic>
      <p:pic>
        <p:nvPicPr>
          <p:cNvPr id="223" name="Picture 222">
            <a:hlinkClick r:id="rId16" action="ppaction://hlinksldjump"/>
            <a:extLst>
              <a:ext uri="{FF2B5EF4-FFF2-40B4-BE49-F238E27FC236}">
                <a16:creationId xmlns:a16="http://schemas.microsoft.com/office/drawing/2014/main" id="{A82E00AD-3BAF-43AC-83AA-9E3ADA53038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102744" y="4502385"/>
            <a:ext cx="888146" cy="504000"/>
          </a:xfrm>
          <a:prstGeom prst="rect">
            <a:avLst/>
          </a:prstGeom>
        </p:spPr>
      </p:pic>
    </p:spTree>
    <p:extLst>
      <p:ext uri="{BB962C8B-B14F-4D97-AF65-F5344CB8AC3E}">
        <p14:creationId xmlns:p14="http://schemas.microsoft.com/office/powerpoint/2010/main" val="405990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AAE8E387-ECF8-4D7F-A12D-D18921169DBE}"/>
              </a:ext>
            </a:extLst>
          </p:cNvPr>
          <p:cNvSpPr/>
          <p:nvPr/>
        </p:nvSpPr>
        <p:spPr>
          <a:xfrm>
            <a:off x="202872" y="1148505"/>
            <a:ext cx="5777418" cy="5405187"/>
          </a:xfrm>
          <a:prstGeom prst="roundRect">
            <a:avLst>
              <a:gd name="adj" fmla="val 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a:t>Long-lived halogenated gases</a:t>
            </a:r>
          </a:p>
        </p:txBody>
      </p:sp>
      <p:grpSp>
        <p:nvGrpSpPr>
          <p:cNvPr id="3" name="Group 2">
            <a:extLst>
              <a:ext uri="{FF2B5EF4-FFF2-40B4-BE49-F238E27FC236}">
                <a16:creationId xmlns:a16="http://schemas.microsoft.com/office/drawing/2014/main" id="{958871B8-2D1D-4BA7-B4D0-7F9673C3CE78}"/>
              </a:ext>
            </a:extLst>
          </p:cNvPr>
          <p:cNvGrpSpPr/>
          <p:nvPr/>
        </p:nvGrpSpPr>
        <p:grpSpPr>
          <a:xfrm>
            <a:off x="0" y="1377106"/>
            <a:ext cx="6990368" cy="4984550"/>
            <a:chOff x="182150" y="1292092"/>
            <a:chExt cx="6990368" cy="4984550"/>
          </a:xfrm>
        </p:grpSpPr>
        <p:grpSp>
          <p:nvGrpSpPr>
            <p:cNvPr id="4" name="Group 3">
              <a:extLst>
                <a:ext uri="{FF2B5EF4-FFF2-40B4-BE49-F238E27FC236}">
                  <a16:creationId xmlns:a16="http://schemas.microsoft.com/office/drawing/2014/main" id="{84E7B9E1-FE28-4BF3-8EF4-4BE15855C61A}"/>
                </a:ext>
              </a:extLst>
            </p:cNvPr>
            <p:cNvGrpSpPr/>
            <p:nvPr/>
          </p:nvGrpSpPr>
          <p:grpSpPr>
            <a:xfrm>
              <a:off x="2152045" y="1292092"/>
              <a:ext cx="5020473" cy="685800"/>
              <a:chOff x="2152045" y="1292092"/>
              <a:chExt cx="5020473" cy="685800"/>
            </a:xfrm>
          </p:grpSpPr>
          <p:sp>
            <p:nvSpPr>
              <p:cNvPr id="28" name="Pentagon 21">
                <a:extLst>
                  <a:ext uri="{FF2B5EF4-FFF2-40B4-BE49-F238E27FC236}">
                    <a16:creationId xmlns:a16="http://schemas.microsoft.com/office/drawing/2014/main" id="{F612A335-0033-4EA5-A36E-47D3807A3AC6}"/>
                  </a:ext>
                </a:extLst>
              </p:cNvPr>
              <p:cNvSpPr/>
              <p:nvPr/>
            </p:nvSpPr>
            <p:spPr>
              <a:xfrm rot="5400000">
                <a:off x="2632728" y="1513548"/>
                <a:ext cx="685800" cy="242887"/>
              </a:xfrm>
              <a:prstGeom prst="homePlat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600" dirty="0">
                  <a:solidFill>
                    <a:schemeClr val="bg1"/>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A8AB026-3F06-4394-A06E-C4DCDA5A7352}"/>
                  </a:ext>
                </a:extLst>
              </p:cNvPr>
              <p:cNvSpPr txBox="1">
                <a:spLocks noChangeArrowheads="1"/>
              </p:cNvSpPr>
              <p:nvPr/>
            </p:nvSpPr>
            <p:spPr bwMode="auto">
              <a:xfrm>
                <a:off x="2152045" y="1364099"/>
                <a:ext cx="646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US" altLang="fr-FR" sz="1600" dirty="0">
                    <a:solidFill>
                      <a:schemeClr val="bg1"/>
                    </a:solidFill>
                    <a:latin typeface="Cambria" panose="02040503050406030204" pitchFamily="18" charset="0"/>
                    <a:ea typeface="Cambria" panose="02040503050406030204" pitchFamily="18" charset="0"/>
                  </a:rPr>
                  <a:t>1930</a:t>
                </a:r>
              </a:p>
            </p:txBody>
          </p:sp>
          <p:sp>
            <p:nvSpPr>
              <p:cNvPr id="30" name="TextBox 29">
                <a:extLst>
                  <a:ext uri="{FF2B5EF4-FFF2-40B4-BE49-F238E27FC236}">
                    <a16:creationId xmlns:a16="http://schemas.microsoft.com/office/drawing/2014/main" id="{9D07A526-C65E-48C0-A23A-9991EA4002CA}"/>
                  </a:ext>
                </a:extLst>
              </p:cNvPr>
              <p:cNvSpPr txBox="1">
                <a:spLocks noChangeArrowheads="1"/>
              </p:cNvSpPr>
              <p:nvPr/>
            </p:nvSpPr>
            <p:spPr bwMode="auto">
              <a:xfrm>
                <a:off x="3153154" y="1329595"/>
                <a:ext cx="40193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fr-FR" sz="1600" dirty="0">
                    <a:solidFill>
                      <a:schemeClr val="bg1"/>
                    </a:solidFill>
                    <a:latin typeface="Cambria" panose="02040503050406030204" pitchFamily="18" charset="0"/>
                    <a:ea typeface="Cambria" panose="02040503050406030204" pitchFamily="18" charset="0"/>
                  </a:rPr>
                  <a:t>CFCs </a:t>
                </a:r>
                <a:r>
                  <a:rPr lang="en-GB" altLang="fr-FR" sz="1100" dirty="0">
                    <a:solidFill>
                      <a:schemeClr val="bg1"/>
                    </a:solidFill>
                    <a:latin typeface="Cambria" panose="02040503050406030204" pitchFamily="18" charset="0"/>
                    <a:ea typeface="Cambria" panose="02040503050406030204" pitchFamily="18" charset="0"/>
                  </a:rPr>
                  <a:t>= chlorofluorocarbons</a:t>
                </a:r>
              </a:p>
              <a:p>
                <a:pPr lvl="1"/>
                <a:r>
                  <a:rPr lang="en-GB" altLang="fr-FR" sz="1100" dirty="0">
                    <a:solidFill>
                      <a:schemeClr val="bg1"/>
                    </a:solidFill>
                    <a:latin typeface="Cambria" panose="02040503050406030204" pitchFamily="18" charset="0"/>
                    <a:ea typeface="Cambria" panose="02040503050406030204" pitchFamily="18" charset="0"/>
                  </a:rPr>
                  <a:t>e.g. CFC-11 (CFCl</a:t>
                </a:r>
                <a:r>
                  <a:rPr lang="en-GB" altLang="fr-FR" sz="1100" baseline="-25000" dirty="0">
                    <a:solidFill>
                      <a:schemeClr val="bg1"/>
                    </a:solidFill>
                    <a:latin typeface="Cambria" panose="02040503050406030204" pitchFamily="18" charset="0"/>
                    <a:ea typeface="Cambria" panose="02040503050406030204" pitchFamily="18" charset="0"/>
                  </a:rPr>
                  <a:t>3</a:t>
                </a:r>
                <a:r>
                  <a:rPr lang="en-GB" altLang="fr-FR" sz="1100" dirty="0">
                    <a:solidFill>
                      <a:schemeClr val="bg1"/>
                    </a:solidFill>
                    <a:latin typeface="Cambria" panose="02040503050406030204" pitchFamily="18" charset="0"/>
                    <a:ea typeface="Cambria" panose="02040503050406030204" pitchFamily="18" charset="0"/>
                  </a:rPr>
                  <a:t>),</a:t>
                </a:r>
                <a:r>
                  <a:rPr lang="en-GB" altLang="fr-FR" sz="1100" baseline="-25000" dirty="0">
                    <a:solidFill>
                      <a:schemeClr val="bg1"/>
                    </a:solidFill>
                    <a:latin typeface="Cambria" panose="02040503050406030204" pitchFamily="18" charset="0"/>
                    <a:ea typeface="Cambria" panose="02040503050406030204" pitchFamily="18" charset="0"/>
                  </a:rPr>
                  <a:t> </a:t>
                </a:r>
                <a:r>
                  <a:rPr lang="en-GB" altLang="fr-FR" sz="1100" dirty="0">
                    <a:solidFill>
                      <a:schemeClr val="bg1"/>
                    </a:solidFill>
                    <a:latin typeface="Cambria" panose="02040503050406030204" pitchFamily="18" charset="0"/>
                    <a:ea typeface="Cambria" panose="02040503050406030204" pitchFamily="18" charset="0"/>
                  </a:rPr>
                  <a:t>CFC-12 (CF</a:t>
                </a:r>
                <a:r>
                  <a:rPr lang="en-GB" altLang="fr-FR" sz="1100" baseline="-25000" dirty="0">
                    <a:solidFill>
                      <a:schemeClr val="bg1"/>
                    </a:solidFill>
                    <a:latin typeface="Cambria" panose="02040503050406030204" pitchFamily="18" charset="0"/>
                    <a:ea typeface="Cambria" panose="02040503050406030204" pitchFamily="18" charset="0"/>
                  </a:rPr>
                  <a:t>2</a:t>
                </a:r>
                <a:r>
                  <a:rPr lang="en-GB" altLang="fr-FR" sz="1100" dirty="0">
                    <a:solidFill>
                      <a:schemeClr val="bg1"/>
                    </a:solidFill>
                    <a:latin typeface="Cambria" panose="02040503050406030204" pitchFamily="18" charset="0"/>
                    <a:ea typeface="Cambria" panose="02040503050406030204" pitchFamily="18" charset="0"/>
                  </a:rPr>
                  <a:t>Cl</a:t>
                </a:r>
                <a:r>
                  <a:rPr lang="en-GB" altLang="fr-FR" sz="1100" baseline="-25000" dirty="0">
                    <a:solidFill>
                      <a:schemeClr val="bg1"/>
                    </a:solidFill>
                    <a:latin typeface="Cambria" panose="02040503050406030204" pitchFamily="18" charset="0"/>
                    <a:ea typeface="Cambria" panose="02040503050406030204" pitchFamily="18" charset="0"/>
                  </a:rPr>
                  <a:t>2</a:t>
                </a:r>
                <a:r>
                  <a:rPr lang="en-GB" altLang="fr-FR" sz="1100" dirty="0">
                    <a:solidFill>
                      <a:schemeClr val="bg1"/>
                    </a:solidFill>
                    <a:latin typeface="Cambria" panose="02040503050406030204" pitchFamily="18" charset="0"/>
                    <a:ea typeface="Cambria" panose="02040503050406030204" pitchFamily="18" charset="0"/>
                  </a:rPr>
                  <a:t>) </a:t>
                </a:r>
              </a:p>
            </p:txBody>
          </p:sp>
        </p:grpSp>
        <p:grpSp>
          <p:nvGrpSpPr>
            <p:cNvPr id="5" name="Group 4">
              <a:extLst>
                <a:ext uri="{FF2B5EF4-FFF2-40B4-BE49-F238E27FC236}">
                  <a16:creationId xmlns:a16="http://schemas.microsoft.com/office/drawing/2014/main" id="{C484D0CC-02C9-434C-AD63-FC4E6AC63D3C}"/>
                </a:ext>
              </a:extLst>
            </p:cNvPr>
            <p:cNvGrpSpPr/>
            <p:nvPr/>
          </p:nvGrpSpPr>
          <p:grpSpPr>
            <a:xfrm>
              <a:off x="2148044" y="1852756"/>
              <a:ext cx="3728045" cy="4423886"/>
              <a:chOff x="2148044" y="1852756"/>
              <a:chExt cx="3728045" cy="4423886"/>
            </a:xfrm>
          </p:grpSpPr>
          <p:sp>
            <p:nvSpPr>
              <p:cNvPr id="23" name="Notched Right Arrow 20">
                <a:extLst>
                  <a:ext uri="{FF2B5EF4-FFF2-40B4-BE49-F238E27FC236}">
                    <a16:creationId xmlns:a16="http://schemas.microsoft.com/office/drawing/2014/main" id="{55A0B4DA-4329-4697-B09C-262EFA10608C}"/>
                  </a:ext>
                </a:extLst>
              </p:cNvPr>
              <p:cNvSpPr/>
              <p:nvPr/>
            </p:nvSpPr>
            <p:spPr>
              <a:xfrm rot="5400000">
                <a:off x="843391" y="3892788"/>
                <a:ext cx="4264471" cy="503237"/>
              </a:xfrm>
              <a:prstGeom prst="notched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600" dirty="0">
                  <a:solidFill>
                    <a:schemeClr val="bg1"/>
                  </a:solidFill>
                  <a:latin typeface="Cambria" panose="02040503050406030204" pitchFamily="18" charset="0"/>
                  <a:ea typeface="Cambria" panose="02040503050406030204" pitchFamily="18" charset="0"/>
                </a:endParaRPr>
              </a:p>
            </p:txBody>
          </p:sp>
          <p:sp>
            <p:nvSpPr>
              <p:cNvPr id="24" name="TextBox 28">
                <a:extLst>
                  <a:ext uri="{FF2B5EF4-FFF2-40B4-BE49-F238E27FC236}">
                    <a16:creationId xmlns:a16="http://schemas.microsoft.com/office/drawing/2014/main" id="{B23CFA52-1580-4FD3-9964-3653888595D5}"/>
                  </a:ext>
                </a:extLst>
              </p:cNvPr>
              <p:cNvSpPr txBox="1">
                <a:spLocks noChangeArrowheads="1"/>
              </p:cNvSpPr>
              <p:nvPr/>
            </p:nvSpPr>
            <p:spPr bwMode="auto">
              <a:xfrm>
                <a:off x="2148044" y="2122904"/>
                <a:ext cx="646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US" altLang="fr-FR" sz="1600" dirty="0">
                    <a:solidFill>
                      <a:schemeClr val="bg1"/>
                    </a:solidFill>
                    <a:latin typeface="Cambria" panose="02040503050406030204" pitchFamily="18" charset="0"/>
                    <a:ea typeface="Cambria" panose="02040503050406030204" pitchFamily="18" charset="0"/>
                  </a:rPr>
                  <a:t>1985</a:t>
                </a:r>
              </a:p>
            </p:txBody>
          </p:sp>
          <p:pic>
            <p:nvPicPr>
              <p:cNvPr id="25" name="Picture 24">
                <a:extLst>
                  <a:ext uri="{FF2B5EF4-FFF2-40B4-BE49-F238E27FC236}">
                    <a16:creationId xmlns:a16="http://schemas.microsoft.com/office/drawing/2014/main" id="{65721E61-9227-4EE9-AC9D-BD5F6D8C0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095" y="1852756"/>
                <a:ext cx="1011994" cy="1011994"/>
              </a:xfrm>
              <a:prstGeom prst="rect">
                <a:avLst/>
              </a:prstGeom>
            </p:spPr>
          </p:pic>
          <p:sp>
            <p:nvSpPr>
              <p:cNvPr id="26" name="TextBox 29">
                <a:extLst>
                  <a:ext uri="{FF2B5EF4-FFF2-40B4-BE49-F238E27FC236}">
                    <a16:creationId xmlns:a16="http://schemas.microsoft.com/office/drawing/2014/main" id="{3E609B83-4AE5-4002-9770-267C9DA20C16}"/>
                  </a:ext>
                </a:extLst>
              </p:cNvPr>
              <p:cNvSpPr txBox="1">
                <a:spLocks noChangeArrowheads="1"/>
              </p:cNvSpPr>
              <p:nvPr/>
            </p:nvSpPr>
            <p:spPr bwMode="auto">
              <a:xfrm>
                <a:off x="3153154" y="2126415"/>
                <a:ext cx="11789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fr-BE" altLang="fr-FR" sz="1600" dirty="0">
                    <a:solidFill>
                      <a:schemeClr val="bg1"/>
                    </a:solidFill>
                    <a:latin typeface="Cambria" panose="02040503050406030204" pitchFamily="18" charset="0"/>
                    <a:ea typeface="Cambria" panose="02040503050406030204" pitchFamily="18" charset="0"/>
                  </a:rPr>
                  <a:t>Ozone Hole</a:t>
                </a:r>
              </a:p>
            </p:txBody>
          </p:sp>
          <p:cxnSp>
            <p:nvCxnSpPr>
              <p:cNvPr id="27" name="Straight Arrow Connector 26">
                <a:extLst>
                  <a:ext uri="{FF2B5EF4-FFF2-40B4-BE49-F238E27FC236}">
                    <a16:creationId xmlns:a16="http://schemas.microsoft.com/office/drawing/2014/main" id="{AAA6EF15-69D0-4979-AF84-5DF8CEBE5FD3}"/>
                  </a:ext>
                </a:extLst>
              </p:cNvPr>
              <p:cNvCxnSpPr>
                <a:cxnSpLocks/>
              </p:cNvCxnSpPr>
              <p:nvPr/>
            </p:nvCxnSpPr>
            <p:spPr>
              <a:xfrm flipV="1">
                <a:off x="4268781" y="2298372"/>
                <a:ext cx="527188" cy="6252"/>
              </a:xfrm>
              <a:prstGeom prst="straightConnector1">
                <a:avLst/>
              </a:prstGeom>
              <a:ln>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DC552930-BBE0-46F9-8B46-027587DA6E81}"/>
                </a:ext>
              </a:extLst>
            </p:cNvPr>
            <p:cNvGrpSpPr/>
            <p:nvPr/>
          </p:nvGrpSpPr>
          <p:grpSpPr>
            <a:xfrm>
              <a:off x="182150" y="2599906"/>
              <a:ext cx="5980290" cy="3284008"/>
              <a:chOff x="182150" y="2599906"/>
              <a:chExt cx="5980290" cy="3284008"/>
            </a:xfrm>
          </p:grpSpPr>
          <p:sp>
            <p:nvSpPr>
              <p:cNvPr id="7" name="TextBox 7">
                <a:extLst>
                  <a:ext uri="{FF2B5EF4-FFF2-40B4-BE49-F238E27FC236}">
                    <a16:creationId xmlns:a16="http://schemas.microsoft.com/office/drawing/2014/main" id="{36250027-E0E3-44DF-9648-044240E19289}"/>
                  </a:ext>
                </a:extLst>
              </p:cNvPr>
              <p:cNvSpPr txBox="1">
                <a:spLocks noChangeArrowheads="1"/>
              </p:cNvSpPr>
              <p:nvPr/>
            </p:nvSpPr>
            <p:spPr bwMode="auto">
              <a:xfrm>
                <a:off x="3170889" y="2600175"/>
                <a:ext cx="6323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fr-FR" sz="1600" dirty="0">
                    <a:solidFill>
                      <a:schemeClr val="bg1"/>
                    </a:solidFill>
                    <a:latin typeface="Cambria" panose="02040503050406030204" pitchFamily="18" charset="0"/>
                    <a:ea typeface="Cambria" panose="02040503050406030204" pitchFamily="18" charset="0"/>
                  </a:rPr>
                  <a:t>CFCs</a:t>
                </a:r>
              </a:p>
            </p:txBody>
          </p:sp>
          <p:cxnSp>
            <p:nvCxnSpPr>
              <p:cNvPr id="8" name="Straight Connector 7">
                <a:extLst>
                  <a:ext uri="{FF2B5EF4-FFF2-40B4-BE49-F238E27FC236}">
                    <a16:creationId xmlns:a16="http://schemas.microsoft.com/office/drawing/2014/main" id="{0DED4421-119D-439C-A06A-F8EA9C3EDDC6}"/>
                  </a:ext>
                </a:extLst>
              </p:cNvPr>
              <p:cNvCxnSpPr/>
              <p:nvPr/>
            </p:nvCxnSpPr>
            <p:spPr>
              <a:xfrm flipH="1">
                <a:off x="3263157" y="2606897"/>
                <a:ext cx="360000" cy="360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5013AB8E-8207-4F1E-8FF4-DD1E31750471}"/>
                  </a:ext>
                </a:extLst>
              </p:cNvPr>
              <p:cNvSpPr txBox="1">
                <a:spLocks noChangeArrowheads="1"/>
              </p:cNvSpPr>
              <p:nvPr/>
            </p:nvSpPr>
            <p:spPr bwMode="auto">
              <a:xfrm>
                <a:off x="3153154" y="3432201"/>
                <a:ext cx="850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fr-FR" sz="1600" dirty="0">
                    <a:solidFill>
                      <a:schemeClr val="bg1"/>
                    </a:solidFill>
                    <a:latin typeface="Cambria" panose="02040503050406030204" pitchFamily="18" charset="0"/>
                    <a:ea typeface="Cambria" panose="02040503050406030204" pitchFamily="18" charset="0"/>
                  </a:rPr>
                  <a:t>HCFCs</a:t>
                </a:r>
              </a:p>
            </p:txBody>
          </p:sp>
          <p:sp>
            <p:nvSpPr>
              <p:cNvPr id="10" name="TextBox 9">
                <a:extLst>
                  <a:ext uri="{FF2B5EF4-FFF2-40B4-BE49-F238E27FC236}">
                    <a16:creationId xmlns:a16="http://schemas.microsoft.com/office/drawing/2014/main" id="{E7681609-D8EE-4B10-9239-984F36F5519C}"/>
                  </a:ext>
                </a:extLst>
              </p:cNvPr>
              <p:cNvSpPr txBox="1">
                <a:spLocks noChangeArrowheads="1"/>
              </p:cNvSpPr>
              <p:nvPr/>
            </p:nvSpPr>
            <p:spPr bwMode="auto">
              <a:xfrm>
                <a:off x="3166044" y="5538485"/>
                <a:ext cx="6371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fr-FR" sz="1600" dirty="0">
                    <a:solidFill>
                      <a:schemeClr val="bg1"/>
                    </a:solidFill>
                    <a:latin typeface="Cambria" panose="02040503050406030204" pitchFamily="18" charset="0"/>
                    <a:ea typeface="Cambria" panose="02040503050406030204" pitchFamily="18" charset="0"/>
                  </a:rPr>
                  <a:t>HFCs</a:t>
                </a:r>
              </a:p>
            </p:txBody>
          </p:sp>
          <p:sp>
            <p:nvSpPr>
              <p:cNvPr id="11" name="TextBox 3">
                <a:extLst>
                  <a:ext uri="{FF2B5EF4-FFF2-40B4-BE49-F238E27FC236}">
                    <a16:creationId xmlns:a16="http://schemas.microsoft.com/office/drawing/2014/main" id="{058CE7E7-49B4-4639-9D7B-8D8D28B86060}"/>
                  </a:ext>
                </a:extLst>
              </p:cNvPr>
              <p:cNvSpPr txBox="1">
                <a:spLocks noChangeArrowheads="1"/>
              </p:cNvSpPr>
              <p:nvPr/>
            </p:nvSpPr>
            <p:spPr bwMode="auto">
              <a:xfrm>
                <a:off x="395569" y="2602031"/>
                <a:ext cx="2406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GB" altLang="fr-FR" sz="1600" dirty="0">
                    <a:solidFill>
                      <a:schemeClr val="bg1"/>
                    </a:solidFill>
                    <a:latin typeface="Cambria" panose="02040503050406030204" pitchFamily="18" charset="0"/>
                    <a:ea typeface="Cambria" panose="02040503050406030204" pitchFamily="18" charset="0"/>
                  </a:rPr>
                  <a:t>Montreal Protocol: 1987</a:t>
                </a:r>
              </a:p>
            </p:txBody>
          </p:sp>
          <p:sp>
            <p:nvSpPr>
              <p:cNvPr id="12" name="TextBox 5">
                <a:extLst>
                  <a:ext uri="{FF2B5EF4-FFF2-40B4-BE49-F238E27FC236}">
                    <a16:creationId xmlns:a16="http://schemas.microsoft.com/office/drawing/2014/main" id="{A5A7D05D-6E15-48D4-883B-A4C1AE58D163}"/>
                  </a:ext>
                </a:extLst>
              </p:cNvPr>
              <p:cNvSpPr txBox="1">
                <a:spLocks noChangeArrowheads="1"/>
              </p:cNvSpPr>
              <p:nvPr/>
            </p:nvSpPr>
            <p:spPr bwMode="auto">
              <a:xfrm>
                <a:off x="2146447" y="3432790"/>
                <a:ext cx="649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US" altLang="fr-FR" sz="1600" dirty="0">
                    <a:solidFill>
                      <a:schemeClr val="bg1"/>
                    </a:solidFill>
                    <a:latin typeface="Cambria" panose="02040503050406030204" pitchFamily="18" charset="0"/>
                    <a:ea typeface="Cambria" panose="02040503050406030204" pitchFamily="18" charset="0"/>
                  </a:rPr>
                  <a:t>1992</a:t>
                </a:r>
              </a:p>
            </p:txBody>
          </p:sp>
          <p:sp>
            <p:nvSpPr>
              <p:cNvPr id="13" name="TextBox 6">
                <a:extLst>
                  <a:ext uri="{FF2B5EF4-FFF2-40B4-BE49-F238E27FC236}">
                    <a16:creationId xmlns:a16="http://schemas.microsoft.com/office/drawing/2014/main" id="{004E79B0-108E-42E4-8784-1E29F1705853}"/>
                  </a:ext>
                </a:extLst>
              </p:cNvPr>
              <p:cNvSpPr txBox="1">
                <a:spLocks noChangeArrowheads="1"/>
              </p:cNvSpPr>
              <p:nvPr/>
            </p:nvSpPr>
            <p:spPr bwMode="auto">
              <a:xfrm>
                <a:off x="182150" y="5513299"/>
                <a:ext cx="26209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GB" altLang="fr-FR" sz="1600" dirty="0">
                    <a:solidFill>
                      <a:schemeClr val="bg1"/>
                    </a:solidFill>
                    <a:latin typeface="Cambria" panose="02040503050406030204" pitchFamily="18" charset="0"/>
                    <a:ea typeface="Cambria" panose="02040503050406030204" pitchFamily="18" charset="0"/>
                  </a:rPr>
                  <a:t>Kigali Amendment: 2016</a:t>
                </a:r>
              </a:p>
            </p:txBody>
          </p:sp>
          <p:sp>
            <p:nvSpPr>
              <p:cNvPr id="14" name="TextBox 14">
                <a:extLst>
                  <a:ext uri="{FF2B5EF4-FFF2-40B4-BE49-F238E27FC236}">
                    <a16:creationId xmlns:a16="http://schemas.microsoft.com/office/drawing/2014/main" id="{349429FD-2FAF-48AB-8CAA-089E198161D6}"/>
                  </a:ext>
                </a:extLst>
              </p:cNvPr>
              <p:cNvSpPr txBox="1">
                <a:spLocks noChangeArrowheads="1"/>
              </p:cNvSpPr>
              <p:nvPr/>
            </p:nvSpPr>
            <p:spPr bwMode="auto">
              <a:xfrm>
                <a:off x="3452589" y="2962729"/>
                <a:ext cx="27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fr-FR" sz="1200" dirty="0">
                    <a:solidFill>
                      <a:schemeClr val="bg1"/>
                    </a:solidFill>
                    <a:latin typeface="Cambria" panose="02040503050406030204" pitchFamily="18" charset="0"/>
                    <a:ea typeface="Cambria" panose="02040503050406030204" pitchFamily="18" charset="0"/>
                  </a:rPr>
                  <a:t>HCFCs = </a:t>
                </a:r>
                <a:r>
                  <a:rPr lang="en-GB" altLang="fr-FR" sz="1100" dirty="0">
                    <a:solidFill>
                      <a:schemeClr val="bg1"/>
                    </a:solidFill>
                    <a:latin typeface="Cambria" panose="02040503050406030204" pitchFamily="18" charset="0"/>
                    <a:ea typeface="Cambria" panose="02040503050406030204" pitchFamily="18" charset="0"/>
                  </a:rPr>
                  <a:t>Hydrochlorofluorocarbons</a:t>
                </a:r>
              </a:p>
              <a:p>
                <a:pPr lvl="1"/>
                <a:r>
                  <a:rPr lang="en-US" altLang="fr-FR" sz="1100" dirty="0">
                    <a:solidFill>
                      <a:schemeClr val="bg1"/>
                    </a:solidFill>
                    <a:latin typeface="Cambria" panose="02040503050406030204" pitchFamily="18" charset="0"/>
                    <a:ea typeface="Cambria" panose="02040503050406030204" pitchFamily="18" charset="0"/>
                  </a:rPr>
                  <a:t> </a:t>
                </a:r>
                <a:r>
                  <a:rPr lang="en-GB" altLang="fr-FR" sz="1100" dirty="0">
                    <a:solidFill>
                      <a:schemeClr val="bg1"/>
                    </a:solidFill>
                    <a:latin typeface="Cambria" panose="02040503050406030204" pitchFamily="18" charset="0"/>
                    <a:ea typeface="Cambria" panose="02040503050406030204" pitchFamily="18" charset="0"/>
                  </a:rPr>
                  <a:t>e.g. HCFC-22 (CHF</a:t>
                </a:r>
                <a:r>
                  <a:rPr lang="en-GB" altLang="fr-FR" sz="1100" baseline="-25000" dirty="0">
                    <a:solidFill>
                      <a:schemeClr val="bg1"/>
                    </a:solidFill>
                    <a:latin typeface="Cambria" panose="02040503050406030204" pitchFamily="18" charset="0"/>
                    <a:ea typeface="Cambria" panose="02040503050406030204" pitchFamily="18" charset="0"/>
                  </a:rPr>
                  <a:t>2</a:t>
                </a:r>
                <a:r>
                  <a:rPr lang="en-GB" altLang="fr-FR" sz="1100" dirty="0">
                    <a:solidFill>
                      <a:schemeClr val="bg1"/>
                    </a:solidFill>
                    <a:latin typeface="Cambria" panose="02040503050406030204" pitchFamily="18" charset="0"/>
                    <a:ea typeface="Cambria" panose="02040503050406030204" pitchFamily="18" charset="0"/>
                  </a:rPr>
                  <a:t>Cl)</a:t>
                </a:r>
              </a:p>
            </p:txBody>
          </p:sp>
          <p:sp>
            <p:nvSpPr>
              <p:cNvPr id="15" name="TextBox 15">
                <a:extLst>
                  <a:ext uri="{FF2B5EF4-FFF2-40B4-BE49-F238E27FC236}">
                    <a16:creationId xmlns:a16="http://schemas.microsoft.com/office/drawing/2014/main" id="{7BE46543-01AF-49FD-9EE9-FA3BFCB189D9}"/>
                  </a:ext>
                </a:extLst>
              </p:cNvPr>
              <p:cNvSpPr txBox="1">
                <a:spLocks noChangeArrowheads="1"/>
              </p:cNvSpPr>
              <p:nvPr/>
            </p:nvSpPr>
            <p:spPr bwMode="auto">
              <a:xfrm>
                <a:off x="3452589" y="4374232"/>
                <a:ext cx="221285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fr-FR" sz="1200" dirty="0">
                    <a:solidFill>
                      <a:schemeClr val="bg1"/>
                    </a:solidFill>
                    <a:latin typeface="Cambria" panose="02040503050406030204" pitchFamily="18" charset="0"/>
                    <a:ea typeface="Cambria" panose="02040503050406030204" pitchFamily="18" charset="0"/>
                  </a:rPr>
                  <a:t>HFCs </a:t>
                </a:r>
                <a:r>
                  <a:rPr lang="en-GB" altLang="fr-FR" sz="1100" dirty="0">
                    <a:solidFill>
                      <a:schemeClr val="bg1"/>
                    </a:solidFill>
                    <a:latin typeface="Cambria" panose="02040503050406030204" pitchFamily="18" charset="0"/>
                    <a:ea typeface="Cambria" panose="02040503050406030204" pitchFamily="18" charset="0"/>
                  </a:rPr>
                  <a:t>= Hydrofluorocarbons</a:t>
                </a:r>
              </a:p>
              <a:p>
                <a:pPr lvl="1"/>
                <a:r>
                  <a:rPr lang="en-GB" altLang="fr-FR" sz="1100" dirty="0">
                    <a:solidFill>
                      <a:schemeClr val="bg1"/>
                    </a:solidFill>
                    <a:latin typeface="Cambria" panose="02040503050406030204" pitchFamily="18" charset="0"/>
                    <a:ea typeface="Cambria" panose="02040503050406030204" pitchFamily="18" charset="0"/>
                  </a:rPr>
                  <a:t>e.g. HFC-134a (CH</a:t>
                </a:r>
                <a:r>
                  <a:rPr lang="en-GB" altLang="fr-FR" sz="1100" baseline="-25000" dirty="0">
                    <a:solidFill>
                      <a:schemeClr val="bg1"/>
                    </a:solidFill>
                    <a:latin typeface="Cambria" panose="02040503050406030204" pitchFamily="18" charset="0"/>
                    <a:ea typeface="Cambria" panose="02040503050406030204" pitchFamily="18" charset="0"/>
                  </a:rPr>
                  <a:t>2</a:t>
                </a:r>
                <a:r>
                  <a:rPr lang="en-GB" altLang="fr-FR" sz="1100" dirty="0">
                    <a:solidFill>
                      <a:schemeClr val="bg1"/>
                    </a:solidFill>
                    <a:latin typeface="Cambria" panose="02040503050406030204" pitchFamily="18" charset="0"/>
                    <a:ea typeface="Cambria" panose="02040503050406030204" pitchFamily="18" charset="0"/>
                  </a:rPr>
                  <a:t>FCF</a:t>
                </a:r>
                <a:r>
                  <a:rPr lang="en-GB" altLang="fr-FR" sz="1100" baseline="-25000" dirty="0">
                    <a:solidFill>
                      <a:schemeClr val="bg1"/>
                    </a:solidFill>
                    <a:latin typeface="Cambria" panose="02040503050406030204" pitchFamily="18" charset="0"/>
                    <a:ea typeface="Cambria" panose="02040503050406030204" pitchFamily="18" charset="0"/>
                  </a:rPr>
                  <a:t>3</a:t>
                </a:r>
                <a:r>
                  <a:rPr lang="en-GB" altLang="fr-FR" sz="1100" dirty="0">
                    <a:solidFill>
                      <a:schemeClr val="bg1"/>
                    </a:solidFill>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5E10651B-A972-404A-ADAE-52510034D666}"/>
                  </a:ext>
                </a:extLst>
              </p:cNvPr>
              <p:cNvCxnSpPr>
                <a:cxnSpLocks/>
              </p:cNvCxnSpPr>
              <p:nvPr/>
            </p:nvCxnSpPr>
            <p:spPr>
              <a:xfrm rot="5400000" flipH="1">
                <a:off x="3264555" y="2599906"/>
                <a:ext cx="360000" cy="360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85685D4E-6565-4F44-8882-BDC56C037906}"/>
                  </a:ext>
                </a:extLst>
              </p:cNvPr>
              <p:cNvCxnSpPr/>
              <p:nvPr/>
            </p:nvCxnSpPr>
            <p:spPr>
              <a:xfrm flipH="1">
                <a:off x="3313702" y="3434084"/>
                <a:ext cx="360000" cy="360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9270988E-B668-4583-BEB1-FC8CC3980701}"/>
                  </a:ext>
                </a:extLst>
              </p:cNvPr>
              <p:cNvCxnSpPr>
                <a:cxnSpLocks/>
              </p:cNvCxnSpPr>
              <p:nvPr/>
            </p:nvCxnSpPr>
            <p:spPr>
              <a:xfrm rot="5400000" flipH="1">
                <a:off x="3315100" y="3427093"/>
                <a:ext cx="360000" cy="360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E5308FC2-CE89-4D55-837F-18F900760018}"/>
                  </a:ext>
                </a:extLst>
              </p:cNvPr>
              <p:cNvCxnSpPr/>
              <p:nvPr/>
            </p:nvCxnSpPr>
            <p:spPr>
              <a:xfrm flipH="1">
                <a:off x="3261759" y="5523914"/>
                <a:ext cx="360000" cy="360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9CAE7A7A-BC4C-4ECD-B7BF-ECB62EA0EF4B}"/>
                  </a:ext>
                </a:extLst>
              </p:cNvPr>
              <p:cNvCxnSpPr>
                <a:cxnSpLocks/>
              </p:cNvCxnSpPr>
              <p:nvPr/>
            </p:nvCxnSpPr>
            <p:spPr>
              <a:xfrm rot="5400000" flipH="1">
                <a:off x="3263157" y="5516923"/>
                <a:ext cx="360000" cy="360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5402ADF6-B417-4AE6-9CC9-0C154C8A4986}"/>
                  </a:ext>
                </a:extLst>
              </p:cNvPr>
              <p:cNvCxnSpPr/>
              <p:nvPr/>
            </p:nvCxnSpPr>
            <p:spPr>
              <a:xfrm>
                <a:off x="3468546" y="2938334"/>
                <a:ext cx="6350" cy="488759"/>
              </a:xfrm>
              <a:prstGeom prst="straightConnector1">
                <a:avLst/>
              </a:prstGeom>
              <a:ln>
                <a:solidFill>
                  <a:schemeClr val="bg1"/>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A3B7621C-17EF-4B2E-99B2-CD051DBB4EA9}"/>
                  </a:ext>
                </a:extLst>
              </p:cNvPr>
              <p:cNvCxnSpPr>
                <a:cxnSpLocks/>
              </p:cNvCxnSpPr>
              <p:nvPr/>
            </p:nvCxnSpPr>
            <p:spPr>
              <a:xfrm>
                <a:off x="3462196" y="3770628"/>
                <a:ext cx="0" cy="1753286"/>
              </a:xfrm>
              <a:prstGeom prst="straightConnector1">
                <a:avLst/>
              </a:prstGeom>
              <a:ln>
                <a:solidFill>
                  <a:schemeClr val="bg1"/>
                </a:solidFill>
                <a:headEnd type="none" w="med" len="med"/>
                <a:tailEnd type="arrow" w="med" len="med"/>
              </a:ln>
            </p:spPr>
            <p:style>
              <a:lnRef idx="3">
                <a:schemeClr val="dk1"/>
              </a:lnRef>
              <a:fillRef idx="0">
                <a:schemeClr val="dk1"/>
              </a:fillRef>
              <a:effectRef idx="2">
                <a:schemeClr val="dk1"/>
              </a:effectRef>
              <a:fontRef idx="minor">
                <a:schemeClr val="tx1"/>
              </a:fontRef>
            </p:style>
          </p:cxnSp>
        </p:grpSp>
      </p:grpSp>
      <p:sp>
        <p:nvSpPr>
          <p:cNvPr id="33" name="Rectangle 32">
            <a:extLst>
              <a:ext uri="{FF2B5EF4-FFF2-40B4-BE49-F238E27FC236}">
                <a16:creationId xmlns:a16="http://schemas.microsoft.com/office/drawing/2014/main" id="{9808DF33-4401-4040-819A-8A9951CC4191}"/>
              </a:ext>
            </a:extLst>
          </p:cNvPr>
          <p:cNvSpPr/>
          <p:nvPr/>
        </p:nvSpPr>
        <p:spPr>
          <a:xfrm>
            <a:off x="6326231" y="1152094"/>
            <a:ext cx="5652350" cy="2677656"/>
          </a:xfrm>
          <a:prstGeom prst="rect">
            <a:avLst/>
          </a:prstGeom>
          <a:solidFill>
            <a:schemeClr val="bg1">
              <a:alpha val="30000"/>
            </a:schemeClr>
          </a:solidFill>
        </p:spPr>
        <p:txBody>
          <a:bodyPr wrap="square">
            <a:spAutoFit/>
          </a:bodyPr>
          <a:lstStyle/>
          <a:p>
            <a:pPr algn="just"/>
            <a:r>
              <a:rPr lang="en-GB" sz="1400" dirty="0">
                <a:solidFill>
                  <a:schemeClr val="bg1"/>
                </a:solidFill>
                <a:latin typeface="Cambria" panose="02040503050406030204" pitchFamily="18" charset="0"/>
                <a:ea typeface="Cambria" panose="02040503050406030204" pitchFamily="18" charset="0"/>
              </a:rPr>
              <a:t>The emissions of chlorofluorocarbons (CFCs) and its substitutes have profoundly affected the chemical and radiative equilibrium of the atmosphere. The CFCs play a key role in the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depletion of stratospheric ozone</a:t>
            </a:r>
            <a:r>
              <a:rPr lang="en-GB" sz="1400" dirty="0">
                <a:solidFill>
                  <a:schemeClr val="bg1"/>
                </a:solidFill>
                <a:latin typeface="Cambria" panose="02040503050406030204" pitchFamily="18" charset="0"/>
                <a:ea typeface="Cambria" panose="02040503050406030204" pitchFamily="18" charset="0"/>
              </a:rPr>
              <a:t> and are, just as their hydrogenated substitutes,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powerful greenhouse gases</a:t>
            </a:r>
            <a:r>
              <a:rPr lang="en-GB" sz="1400" dirty="0">
                <a:solidFill>
                  <a:schemeClr val="bg1"/>
                </a:solidFill>
                <a:latin typeface="Cambria" panose="02040503050406030204" pitchFamily="18" charset="0"/>
                <a:ea typeface="Cambria" panose="02040503050406030204" pitchFamily="18" charset="0"/>
              </a:rPr>
              <a:t>. The emissions of most of these species are presently controlled by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international regulations</a:t>
            </a:r>
            <a:r>
              <a:rPr lang="en-GB" sz="1400" dirty="0">
                <a:solidFill>
                  <a:schemeClr val="bg1"/>
                </a:solidFill>
                <a:latin typeface="Cambria" panose="02040503050406030204" pitchFamily="18" charset="0"/>
                <a:ea typeface="Cambria" panose="02040503050406030204" pitchFamily="18" charset="0"/>
              </a:rPr>
              <a:t>. Following the Montreal protocol and its amendments, the concentrations of the CFCs have started to decline in the early-2000. In parallel, the concentrations of the hydrogenated substitutes have increased. The exploitation of the measurements from the IASI sounder could play a key role in the monitoring of these species and thereby complement existing surface measurement networks.</a:t>
            </a:r>
          </a:p>
        </p:txBody>
      </p:sp>
      <p:pic>
        <p:nvPicPr>
          <p:cNvPr id="34" name="Picture 33">
            <a:hlinkClick r:id="rId3"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37" name="Graphic 36" descr="Line arrow Clockwise curve">
            <a:extLst>
              <a:ext uri="{FF2B5EF4-FFF2-40B4-BE49-F238E27FC236}">
                <a16:creationId xmlns:a16="http://schemas.microsoft.com/office/drawing/2014/main" id="{0C1ED9EE-A2A1-4FA1-9073-315563F694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722861" flipH="1" flipV="1">
            <a:off x="10927252" y="5979059"/>
            <a:ext cx="367408" cy="367408"/>
          </a:xfrm>
          <a:prstGeom prst="rect">
            <a:avLst/>
          </a:prstGeom>
        </p:spPr>
      </p:pic>
      <p:pic>
        <p:nvPicPr>
          <p:cNvPr id="38" name="Picture 37">
            <a:extLst>
              <a:ext uri="{FF2B5EF4-FFF2-40B4-BE49-F238E27FC236}">
                <a16:creationId xmlns:a16="http://schemas.microsoft.com/office/drawing/2014/main" id="{C947E7A1-2600-49A0-95D5-1D383726B62D}"/>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0637176" y="6095562"/>
            <a:ext cx="458130" cy="458130"/>
          </a:xfrm>
          <a:prstGeom prst="rect">
            <a:avLst/>
          </a:prstGeom>
        </p:spPr>
      </p:pic>
      <p:sp>
        <p:nvSpPr>
          <p:cNvPr id="39" name="TextBox 38">
            <a:extLst>
              <a:ext uri="{FF2B5EF4-FFF2-40B4-BE49-F238E27FC236}">
                <a16:creationId xmlns:a16="http://schemas.microsoft.com/office/drawing/2014/main" id="{B3B44D10-D45A-4063-A8B5-3660E3FF357A}"/>
              </a:ext>
            </a:extLst>
          </p:cNvPr>
          <p:cNvSpPr txBox="1"/>
          <p:nvPr/>
        </p:nvSpPr>
        <p:spPr>
          <a:xfrm>
            <a:off x="10245575" y="6422887"/>
            <a:ext cx="1946425" cy="261610"/>
          </a:xfrm>
          <a:prstGeom prst="rect">
            <a:avLst/>
          </a:prstGeom>
          <a:noFill/>
        </p:spPr>
        <p:txBody>
          <a:bodyPr wrap="square" rtlCol="0">
            <a:spAutoFit/>
          </a:bodyPr>
          <a:lstStyle/>
          <a:p>
            <a:r>
              <a:rPr lang="en-GB" sz="1100" i="1" dirty="0">
                <a:solidFill>
                  <a:schemeClr val="bg1"/>
                </a:solidFill>
                <a:latin typeface="Cambria" panose="02040503050406030204" pitchFamily="18" charset="0"/>
                <a:ea typeface="Cambria" panose="02040503050406030204" pitchFamily="18" charset="0"/>
              </a:rPr>
              <a:t>Click to go back to home page</a:t>
            </a:r>
          </a:p>
        </p:txBody>
      </p:sp>
      <p:pic>
        <p:nvPicPr>
          <p:cNvPr id="51" name="Picture 50">
            <a:extLst>
              <a:ext uri="{FF2B5EF4-FFF2-40B4-BE49-F238E27FC236}">
                <a16:creationId xmlns:a16="http://schemas.microsoft.com/office/drawing/2014/main" id="{08C2F399-0E36-46D9-B5C8-4C085361A2CF}"/>
              </a:ext>
            </a:extLst>
          </p:cNvPr>
          <p:cNvPicPr>
            <a:picLocks noChangeAspect="1"/>
          </p:cNvPicPr>
          <p:nvPr/>
        </p:nvPicPr>
        <p:blipFill rotWithShape="1">
          <a:blip r:embed="rId8"/>
          <a:srcRect t="12152" b="11554"/>
          <a:stretch/>
        </p:blipFill>
        <p:spPr>
          <a:xfrm>
            <a:off x="6336101" y="3974771"/>
            <a:ext cx="2160000" cy="1164963"/>
          </a:xfrm>
          <a:prstGeom prst="rect">
            <a:avLst/>
          </a:prstGeom>
        </p:spPr>
      </p:pic>
      <p:pic>
        <p:nvPicPr>
          <p:cNvPr id="53" name="Picture 52">
            <a:extLst>
              <a:ext uri="{FF2B5EF4-FFF2-40B4-BE49-F238E27FC236}">
                <a16:creationId xmlns:a16="http://schemas.microsoft.com/office/drawing/2014/main" id="{9DBDFF7A-ADB5-4B23-9922-43EF98A9F9D1}"/>
              </a:ext>
            </a:extLst>
          </p:cNvPr>
          <p:cNvPicPr>
            <a:picLocks noChangeAspect="1"/>
          </p:cNvPicPr>
          <p:nvPr/>
        </p:nvPicPr>
        <p:blipFill rotWithShape="1">
          <a:blip r:embed="rId9"/>
          <a:srcRect t="11553" b="11553"/>
          <a:stretch/>
        </p:blipFill>
        <p:spPr>
          <a:xfrm>
            <a:off x="8570142" y="3974771"/>
            <a:ext cx="2160000" cy="1174099"/>
          </a:xfrm>
          <a:prstGeom prst="rect">
            <a:avLst/>
          </a:prstGeom>
        </p:spPr>
      </p:pic>
      <p:pic>
        <p:nvPicPr>
          <p:cNvPr id="55" name="Picture 54">
            <a:extLst>
              <a:ext uri="{FF2B5EF4-FFF2-40B4-BE49-F238E27FC236}">
                <a16:creationId xmlns:a16="http://schemas.microsoft.com/office/drawing/2014/main" id="{26112CEF-5DD3-4DD4-B4B2-D85DA14B15BA}"/>
              </a:ext>
            </a:extLst>
          </p:cNvPr>
          <p:cNvPicPr>
            <a:picLocks noChangeAspect="1"/>
          </p:cNvPicPr>
          <p:nvPr/>
        </p:nvPicPr>
        <p:blipFill rotWithShape="1">
          <a:blip r:embed="rId10"/>
          <a:srcRect t="11553" b="11553"/>
          <a:stretch/>
        </p:blipFill>
        <p:spPr>
          <a:xfrm>
            <a:off x="6336101" y="5228599"/>
            <a:ext cx="2160000" cy="1174098"/>
          </a:xfrm>
          <a:prstGeom prst="rect">
            <a:avLst/>
          </a:prstGeom>
        </p:spPr>
      </p:pic>
      <p:pic>
        <p:nvPicPr>
          <p:cNvPr id="56" name="Picture 55">
            <a:extLst>
              <a:ext uri="{FF2B5EF4-FFF2-40B4-BE49-F238E27FC236}">
                <a16:creationId xmlns:a16="http://schemas.microsoft.com/office/drawing/2014/main" id="{28FC094C-84E7-46BE-B3BC-FE7EDACA5EF5}"/>
              </a:ext>
            </a:extLst>
          </p:cNvPr>
          <p:cNvPicPr>
            <a:picLocks noChangeAspect="1"/>
          </p:cNvPicPr>
          <p:nvPr/>
        </p:nvPicPr>
        <p:blipFill rotWithShape="1">
          <a:blip r:embed="rId11"/>
          <a:srcRect t="11665" b="12151"/>
          <a:stretch/>
        </p:blipFill>
        <p:spPr>
          <a:xfrm>
            <a:off x="8570142" y="5239458"/>
            <a:ext cx="2160000" cy="1163239"/>
          </a:xfrm>
          <a:prstGeom prst="rect">
            <a:avLst/>
          </a:prstGeom>
        </p:spPr>
      </p:pic>
    </p:spTree>
    <p:extLst>
      <p:ext uri="{BB962C8B-B14F-4D97-AF65-F5344CB8AC3E}">
        <p14:creationId xmlns:p14="http://schemas.microsoft.com/office/powerpoint/2010/main" val="261408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Infrared Atmospheric Sounding Interferometer</a:t>
            </a:r>
          </a:p>
        </p:txBody>
      </p:sp>
      <p:pic>
        <p:nvPicPr>
          <p:cNvPr id="40" name="Picture 3" descr="C:\Users\ULB\Pictures\IASI\TA.png">
            <a:extLst>
              <a:ext uri="{FF2B5EF4-FFF2-40B4-BE49-F238E27FC236}">
                <a16:creationId xmlns:a16="http://schemas.microsoft.com/office/drawing/2014/main" id="{75493BCD-F7B3-4284-8717-5B9855E83D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 b="9101"/>
          <a:stretch/>
        </p:blipFill>
        <p:spPr bwMode="auto">
          <a:xfrm>
            <a:off x="820653" y="895590"/>
            <a:ext cx="10533768" cy="54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a:extLst>
              <a:ext uri="{FF2B5EF4-FFF2-40B4-BE49-F238E27FC236}">
                <a16:creationId xmlns:a16="http://schemas.microsoft.com/office/drawing/2014/main" id="{165894C1-F83A-44A8-A2C6-62B312050B0B}"/>
              </a:ext>
            </a:extLst>
          </p:cNvPr>
          <p:cNvGrpSpPr>
            <a:grpSpLocks/>
          </p:cNvGrpSpPr>
          <p:nvPr/>
        </p:nvGrpSpPr>
        <p:grpSpPr bwMode="auto">
          <a:xfrm>
            <a:off x="6470719" y="2647510"/>
            <a:ext cx="521812" cy="1422030"/>
            <a:chOff x="-1895166" y="1340768"/>
            <a:chExt cx="1570622" cy="3602305"/>
          </a:xfrm>
        </p:grpSpPr>
        <p:grpSp>
          <p:nvGrpSpPr>
            <p:cNvPr id="42" name="Group 41">
              <a:extLst>
                <a:ext uri="{FF2B5EF4-FFF2-40B4-BE49-F238E27FC236}">
                  <a16:creationId xmlns:a16="http://schemas.microsoft.com/office/drawing/2014/main" id="{4D53F6E0-9592-4739-B5FA-EAC19070A04F}"/>
                </a:ext>
              </a:extLst>
            </p:cNvPr>
            <p:cNvGrpSpPr>
              <a:grpSpLocks/>
            </p:cNvGrpSpPr>
            <p:nvPr/>
          </p:nvGrpSpPr>
          <p:grpSpPr bwMode="auto">
            <a:xfrm>
              <a:off x="-1895166" y="1557487"/>
              <a:ext cx="1570622" cy="3385586"/>
              <a:chOff x="-1895166" y="1557487"/>
              <a:chExt cx="1570622" cy="3385586"/>
            </a:xfrm>
          </p:grpSpPr>
          <p:sp>
            <p:nvSpPr>
              <p:cNvPr id="44" name="Freeform 7">
                <a:extLst>
                  <a:ext uri="{FF2B5EF4-FFF2-40B4-BE49-F238E27FC236}">
                    <a16:creationId xmlns:a16="http://schemas.microsoft.com/office/drawing/2014/main" id="{14FE98F5-91F7-42EB-B60A-4DC14D7F5F5E}"/>
                  </a:ext>
                </a:extLst>
              </p:cNvPr>
              <p:cNvSpPr/>
              <p:nvPr/>
            </p:nvSpPr>
            <p:spPr>
              <a:xfrm>
                <a:off x="-1895166" y="2838520"/>
                <a:ext cx="1570622" cy="2104553"/>
              </a:xfrm>
              <a:custGeom>
                <a:avLst/>
                <a:gdLst>
                  <a:gd name="connsiteX0" fmla="*/ 1320800 w 2133600"/>
                  <a:gd name="connsiteY0" fmla="*/ 8519886 h 8519886"/>
                  <a:gd name="connsiteX1" fmla="*/ 1248228 w 2133600"/>
                  <a:gd name="connsiteY1" fmla="*/ 8461829 h 8519886"/>
                  <a:gd name="connsiteX2" fmla="*/ 1190171 w 2133600"/>
                  <a:gd name="connsiteY2" fmla="*/ 8447315 h 8519886"/>
                  <a:gd name="connsiteX3" fmla="*/ 1146628 w 2133600"/>
                  <a:gd name="connsiteY3" fmla="*/ 8432800 h 8519886"/>
                  <a:gd name="connsiteX4" fmla="*/ 1030514 w 2133600"/>
                  <a:gd name="connsiteY4" fmla="*/ 8389258 h 8519886"/>
                  <a:gd name="connsiteX5" fmla="*/ 943428 w 2133600"/>
                  <a:gd name="connsiteY5" fmla="*/ 8360229 h 8519886"/>
                  <a:gd name="connsiteX6" fmla="*/ 899885 w 2133600"/>
                  <a:gd name="connsiteY6" fmla="*/ 8345715 h 8519886"/>
                  <a:gd name="connsiteX7" fmla="*/ 856343 w 2133600"/>
                  <a:gd name="connsiteY7" fmla="*/ 8316686 h 8519886"/>
                  <a:gd name="connsiteX8" fmla="*/ 740228 w 2133600"/>
                  <a:gd name="connsiteY8" fmla="*/ 8287658 h 8519886"/>
                  <a:gd name="connsiteX9" fmla="*/ 682171 w 2133600"/>
                  <a:gd name="connsiteY9" fmla="*/ 8258629 h 8519886"/>
                  <a:gd name="connsiteX10" fmla="*/ 580571 w 2133600"/>
                  <a:gd name="connsiteY10" fmla="*/ 8186058 h 8519886"/>
                  <a:gd name="connsiteX11" fmla="*/ 537028 w 2133600"/>
                  <a:gd name="connsiteY11" fmla="*/ 8157029 h 8519886"/>
                  <a:gd name="connsiteX12" fmla="*/ 435428 w 2133600"/>
                  <a:gd name="connsiteY12" fmla="*/ 8055429 h 8519886"/>
                  <a:gd name="connsiteX13" fmla="*/ 232228 w 2133600"/>
                  <a:gd name="connsiteY13" fmla="*/ 7881258 h 8519886"/>
                  <a:gd name="connsiteX14" fmla="*/ 145143 w 2133600"/>
                  <a:gd name="connsiteY14" fmla="*/ 7794172 h 8519886"/>
                  <a:gd name="connsiteX15" fmla="*/ 116114 w 2133600"/>
                  <a:gd name="connsiteY15" fmla="*/ 7750629 h 8519886"/>
                  <a:gd name="connsiteX16" fmla="*/ 58057 w 2133600"/>
                  <a:gd name="connsiteY16" fmla="*/ 7649029 h 8519886"/>
                  <a:gd name="connsiteX17" fmla="*/ 43543 w 2133600"/>
                  <a:gd name="connsiteY17" fmla="*/ 7590972 h 8519886"/>
                  <a:gd name="connsiteX18" fmla="*/ 29028 w 2133600"/>
                  <a:gd name="connsiteY18" fmla="*/ 7518400 h 8519886"/>
                  <a:gd name="connsiteX19" fmla="*/ 0 w 2133600"/>
                  <a:gd name="connsiteY19" fmla="*/ 7460343 h 8519886"/>
                  <a:gd name="connsiteX20" fmla="*/ 14514 w 2133600"/>
                  <a:gd name="connsiteY20" fmla="*/ 7126515 h 8519886"/>
                  <a:gd name="connsiteX21" fmla="*/ 43543 w 2133600"/>
                  <a:gd name="connsiteY21" fmla="*/ 7082972 h 8519886"/>
                  <a:gd name="connsiteX22" fmla="*/ 174171 w 2133600"/>
                  <a:gd name="connsiteY22" fmla="*/ 7010400 h 8519886"/>
                  <a:gd name="connsiteX23" fmla="*/ 290285 w 2133600"/>
                  <a:gd name="connsiteY23" fmla="*/ 6981372 h 8519886"/>
                  <a:gd name="connsiteX24" fmla="*/ 333828 w 2133600"/>
                  <a:gd name="connsiteY24" fmla="*/ 6952343 h 8519886"/>
                  <a:gd name="connsiteX25" fmla="*/ 391885 w 2133600"/>
                  <a:gd name="connsiteY25" fmla="*/ 6937829 h 8519886"/>
                  <a:gd name="connsiteX26" fmla="*/ 478971 w 2133600"/>
                  <a:gd name="connsiteY26" fmla="*/ 6908800 h 8519886"/>
                  <a:gd name="connsiteX27" fmla="*/ 638628 w 2133600"/>
                  <a:gd name="connsiteY27" fmla="*/ 6879772 h 8519886"/>
                  <a:gd name="connsiteX28" fmla="*/ 725714 w 2133600"/>
                  <a:gd name="connsiteY28" fmla="*/ 6850743 h 8519886"/>
                  <a:gd name="connsiteX29" fmla="*/ 783771 w 2133600"/>
                  <a:gd name="connsiteY29" fmla="*/ 6836229 h 8519886"/>
                  <a:gd name="connsiteX30" fmla="*/ 885371 w 2133600"/>
                  <a:gd name="connsiteY30" fmla="*/ 6792686 h 8519886"/>
                  <a:gd name="connsiteX31" fmla="*/ 928914 w 2133600"/>
                  <a:gd name="connsiteY31" fmla="*/ 6763658 h 8519886"/>
                  <a:gd name="connsiteX32" fmla="*/ 986971 w 2133600"/>
                  <a:gd name="connsiteY32" fmla="*/ 6734629 h 8519886"/>
                  <a:gd name="connsiteX33" fmla="*/ 1074057 w 2133600"/>
                  <a:gd name="connsiteY33" fmla="*/ 6705600 h 8519886"/>
                  <a:gd name="connsiteX34" fmla="*/ 1132114 w 2133600"/>
                  <a:gd name="connsiteY34" fmla="*/ 6676572 h 8519886"/>
                  <a:gd name="connsiteX35" fmla="*/ 1175657 w 2133600"/>
                  <a:gd name="connsiteY35" fmla="*/ 6647543 h 8519886"/>
                  <a:gd name="connsiteX36" fmla="*/ 1262743 w 2133600"/>
                  <a:gd name="connsiteY36" fmla="*/ 6618515 h 8519886"/>
                  <a:gd name="connsiteX37" fmla="*/ 1393371 w 2133600"/>
                  <a:gd name="connsiteY37" fmla="*/ 6531429 h 8519886"/>
                  <a:gd name="connsiteX38" fmla="*/ 1436914 w 2133600"/>
                  <a:gd name="connsiteY38" fmla="*/ 6502400 h 8519886"/>
                  <a:gd name="connsiteX39" fmla="*/ 1524000 w 2133600"/>
                  <a:gd name="connsiteY39" fmla="*/ 6400800 h 8519886"/>
                  <a:gd name="connsiteX40" fmla="*/ 1553028 w 2133600"/>
                  <a:gd name="connsiteY40" fmla="*/ 6357258 h 8519886"/>
                  <a:gd name="connsiteX41" fmla="*/ 1596571 w 2133600"/>
                  <a:gd name="connsiteY41" fmla="*/ 6328229 h 8519886"/>
                  <a:gd name="connsiteX42" fmla="*/ 1669143 w 2133600"/>
                  <a:gd name="connsiteY42" fmla="*/ 6241143 h 8519886"/>
                  <a:gd name="connsiteX43" fmla="*/ 1698171 w 2133600"/>
                  <a:gd name="connsiteY43" fmla="*/ 6197600 h 8519886"/>
                  <a:gd name="connsiteX44" fmla="*/ 1741714 w 2133600"/>
                  <a:gd name="connsiteY44" fmla="*/ 6154058 h 8519886"/>
                  <a:gd name="connsiteX45" fmla="*/ 1785257 w 2133600"/>
                  <a:gd name="connsiteY45" fmla="*/ 6052458 h 8519886"/>
                  <a:gd name="connsiteX46" fmla="*/ 1828800 w 2133600"/>
                  <a:gd name="connsiteY46" fmla="*/ 6008915 h 8519886"/>
                  <a:gd name="connsiteX47" fmla="*/ 1843314 w 2133600"/>
                  <a:gd name="connsiteY47" fmla="*/ 5965372 h 8519886"/>
                  <a:gd name="connsiteX48" fmla="*/ 1872343 w 2133600"/>
                  <a:gd name="connsiteY48" fmla="*/ 5921829 h 8519886"/>
                  <a:gd name="connsiteX49" fmla="*/ 1930400 w 2133600"/>
                  <a:gd name="connsiteY49" fmla="*/ 5762172 h 8519886"/>
                  <a:gd name="connsiteX50" fmla="*/ 1959428 w 2133600"/>
                  <a:gd name="connsiteY50" fmla="*/ 5660572 h 8519886"/>
                  <a:gd name="connsiteX51" fmla="*/ 1973943 w 2133600"/>
                  <a:gd name="connsiteY51" fmla="*/ 5602515 h 8519886"/>
                  <a:gd name="connsiteX52" fmla="*/ 2002971 w 2133600"/>
                  <a:gd name="connsiteY52" fmla="*/ 5515429 h 8519886"/>
                  <a:gd name="connsiteX53" fmla="*/ 2032000 w 2133600"/>
                  <a:gd name="connsiteY53" fmla="*/ 5384800 h 8519886"/>
                  <a:gd name="connsiteX54" fmla="*/ 1988457 w 2133600"/>
                  <a:gd name="connsiteY54" fmla="*/ 5181600 h 8519886"/>
                  <a:gd name="connsiteX55" fmla="*/ 1944914 w 2133600"/>
                  <a:gd name="connsiteY55" fmla="*/ 5152572 h 8519886"/>
                  <a:gd name="connsiteX56" fmla="*/ 1857828 w 2133600"/>
                  <a:gd name="connsiteY56" fmla="*/ 5094515 h 8519886"/>
                  <a:gd name="connsiteX57" fmla="*/ 1814285 w 2133600"/>
                  <a:gd name="connsiteY57" fmla="*/ 5050972 h 8519886"/>
                  <a:gd name="connsiteX58" fmla="*/ 1727200 w 2133600"/>
                  <a:gd name="connsiteY58" fmla="*/ 5021943 h 8519886"/>
                  <a:gd name="connsiteX59" fmla="*/ 1378857 w 2133600"/>
                  <a:gd name="connsiteY59" fmla="*/ 4992915 h 8519886"/>
                  <a:gd name="connsiteX60" fmla="*/ 1233714 w 2133600"/>
                  <a:gd name="connsiteY60" fmla="*/ 4963886 h 8519886"/>
                  <a:gd name="connsiteX61" fmla="*/ 1103085 w 2133600"/>
                  <a:gd name="connsiteY61" fmla="*/ 4920343 h 8519886"/>
                  <a:gd name="connsiteX62" fmla="*/ 1001485 w 2133600"/>
                  <a:gd name="connsiteY62" fmla="*/ 4905829 h 8519886"/>
                  <a:gd name="connsiteX63" fmla="*/ 957943 w 2133600"/>
                  <a:gd name="connsiteY63" fmla="*/ 4891315 h 8519886"/>
                  <a:gd name="connsiteX64" fmla="*/ 812800 w 2133600"/>
                  <a:gd name="connsiteY64" fmla="*/ 4862286 h 8519886"/>
                  <a:gd name="connsiteX65" fmla="*/ 725714 w 2133600"/>
                  <a:gd name="connsiteY65" fmla="*/ 4818743 h 8519886"/>
                  <a:gd name="connsiteX66" fmla="*/ 667657 w 2133600"/>
                  <a:gd name="connsiteY66" fmla="*/ 4789715 h 8519886"/>
                  <a:gd name="connsiteX67" fmla="*/ 624114 w 2133600"/>
                  <a:gd name="connsiteY67" fmla="*/ 4775200 h 8519886"/>
                  <a:gd name="connsiteX68" fmla="*/ 522514 w 2133600"/>
                  <a:gd name="connsiteY68" fmla="*/ 4731658 h 8519886"/>
                  <a:gd name="connsiteX69" fmla="*/ 478971 w 2133600"/>
                  <a:gd name="connsiteY69" fmla="*/ 4702629 h 8519886"/>
                  <a:gd name="connsiteX70" fmla="*/ 377371 w 2133600"/>
                  <a:gd name="connsiteY70" fmla="*/ 4659086 h 8519886"/>
                  <a:gd name="connsiteX71" fmla="*/ 333828 w 2133600"/>
                  <a:gd name="connsiteY71" fmla="*/ 4615543 h 8519886"/>
                  <a:gd name="connsiteX72" fmla="*/ 275771 w 2133600"/>
                  <a:gd name="connsiteY72" fmla="*/ 4572000 h 8519886"/>
                  <a:gd name="connsiteX73" fmla="*/ 261257 w 2133600"/>
                  <a:gd name="connsiteY73" fmla="*/ 4528458 h 8519886"/>
                  <a:gd name="connsiteX74" fmla="*/ 232228 w 2133600"/>
                  <a:gd name="connsiteY74" fmla="*/ 4484915 h 8519886"/>
                  <a:gd name="connsiteX75" fmla="*/ 159657 w 2133600"/>
                  <a:gd name="connsiteY75" fmla="*/ 4383315 h 8519886"/>
                  <a:gd name="connsiteX76" fmla="*/ 101600 w 2133600"/>
                  <a:gd name="connsiteY76" fmla="*/ 4252686 h 8519886"/>
                  <a:gd name="connsiteX77" fmla="*/ 72571 w 2133600"/>
                  <a:gd name="connsiteY77" fmla="*/ 4209143 h 8519886"/>
                  <a:gd name="connsiteX78" fmla="*/ 72571 w 2133600"/>
                  <a:gd name="connsiteY78" fmla="*/ 3933372 h 8519886"/>
                  <a:gd name="connsiteX79" fmla="*/ 101600 w 2133600"/>
                  <a:gd name="connsiteY79" fmla="*/ 3889829 h 8519886"/>
                  <a:gd name="connsiteX80" fmla="*/ 130628 w 2133600"/>
                  <a:gd name="connsiteY80" fmla="*/ 3831772 h 8519886"/>
                  <a:gd name="connsiteX81" fmla="*/ 232228 w 2133600"/>
                  <a:gd name="connsiteY81" fmla="*/ 3759200 h 8519886"/>
                  <a:gd name="connsiteX82" fmla="*/ 275771 w 2133600"/>
                  <a:gd name="connsiteY82" fmla="*/ 3730172 h 8519886"/>
                  <a:gd name="connsiteX83" fmla="*/ 362857 w 2133600"/>
                  <a:gd name="connsiteY83" fmla="*/ 3701143 h 8519886"/>
                  <a:gd name="connsiteX84" fmla="*/ 435428 w 2133600"/>
                  <a:gd name="connsiteY84" fmla="*/ 3672115 h 8519886"/>
                  <a:gd name="connsiteX85" fmla="*/ 522514 w 2133600"/>
                  <a:gd name="connsiteY85" fmla="*/ 3643086 h 8519886"/>
                  <a:gd name="connsiteX86" fmla="*/ 566057 w 2133600"/>
                  <a:gd name="connsiteY86" fmla="*/ 3614058 h 8519886"/>
                  <a:gd name="connsiteX87" fmla="*/ 667657 w 2133600"/>
                  <a:gd name="connsiteY87" fmla="*/ 3585029 h 8519886"/>
                  <a:gd name="connsiteX88" fmla="*/ 769257 w 2133600"/>
                  <a:gd name="connsiteY88" fmla="*/ 3556000 h 8519886"/>
                  <a:gd name="connsiteX89" fmla="*/ 943428 w 2133600"/>
                  <a:gd name="connsiteY89" fmla="*/ 3526972 h 8519886"/>
                  <a:gd name="connsiteX90" fmla="*/ 1045028 w 2133600"/>
                  <a:gd name="connsiteY90" fmla="*/ 3497943 h 8519886"/>
                  <a:gd name="connsiteX91" fmla="*/ 1161143 w 2133600"/>
                  <a:gd name="connsiteY91" fmla="*/ 3483429 h 8519886"/>
                  <a:gd name="connsiteX92" fmla="*/ 1306285 w 2133600"/>
                  <a:gd name="connsiteY92" fmla="*/ 3454400 h 8519886"/>
                  <a:gd name="connsiteX93" fmla="*/ 1465943 w 2133600"/>
                  <a:gd name="connsiteY93" fmla="*/ 3425372 h 8519886"/>
                  <a:gd name="connsiteX94" fmla="*/ 1509485 w 2133600"/>
                  <a:gd name="connsiteY94" fmla="*/ 3410858 h 8519886"/>
                  <a:gd name="connsiteX95" fmla="*/ 1640114 w 2133600"/>
                  <a:gd name="connsiteY95" fmla="*/ 3352800 h 8519886"/>
                  <a:gd name="connsiteX96" fmla="*/ 1756228 w 2133600"/>
                  <a:gd name="connsiteY96" fmla="*/ 3294743 h 8519886"/>
                  <a:gd name="connsiteX97" fmla="*/ 1799771 w 2133600"/>
                  <a:gd name="connsiteY97" fmla="*/ 3251200 h 8519886"/>
                  <a:gd name="connsiteX98" fmla="*/ 1901371 w 2133600"/>
                  <a:gd name="connsiteY98" fmla="*/ 3178629 h 8519886"/>
                  <a:gd name="connsiteX99" fmla="*/ 1973943 w 2133600"/>
                  <a:gd name="connsiteY99" fmla="*/ 3091543 h 8519886"/>
                  <a:gd name="connsiteX100" fmla="*/ 2032000 w 2133600"/>
                  <a:gd name="connsiteY100" fmla="*/ 3004458 h 8519886"/>
                  <a:gd name="connsiteX101" fmla="*/ 2090057 w 2133600"/>
                  <a:gd name="connsiteY101" fmla="*/ 2873829 h 8519886"/>
                  <a:gd name="connsiteX102" fmla="*/ 2119085 w 2133600"/>
                  <a:gd name="connsiteY102" fmla="*/ 2786743 h 8519886"/>
                  <a:gd name="connsiteX103" fmla="*/ 2133600 w 2133600"/>
                  <a:gd name="connsiteY103" fmla="*/ 2743200 h 8519886"/>
                  <a:gd name="connsiteX104" fmla="*/ 2119085 w 2133600"/>
                  <a:gd name="connsiteY104" fmla="*/ 2598058 h 8519886"/>
                  <a:gd name="connsiteX105" fmla="*/ 2061028 w 2133600"/>
                  <a:gd name="connsiteY105" fmla="*/ 2496458 h 8519886"/>
                  <a:gd name="connsiteX106" fmla="*/ 2046514 w 2133600"/>
                  <a:gd name="connsiteY106" fmla="*/ 2452915 h 8519886"/>
                  <a:gd name="connsiteX107" fmla="*/ 2017485 w 2133600"/>
                  <a:gd name="connsiteY107" fmla="*/ 2409372 h 8519886"/>
                  <a:gd name="connsiteX108" fmla="*/ 1930400 w 2133600"/>
                  <a:gd name="connsiteY108" fmla="*/ 2307772 h 8519886"/>
                  <a:gd name="connsiteX109" fmla="*/ 1828800 w 2133600"/>
                  <a:gd name="connsiteY109" fmla="*/ 2249715 h 8519886"/>
                  <a:gd name="connsiteX110" fmla="*/ 1785257 w 2133600"/>
                  <a:gd name="connsiteY110" fmla="*/ 2220686 h 8519886"/>
                  <a:gd name="connsiteX111" fmla="*/ 1640114 w 2133600"/>
                  <a:gd name="connsiteY111" fmla="*/ 2177143 h 8519886"/>
                  <a:gd name="connsiteX112" fmla="*/ 1553028 w 2133600"/>
                  <a:gd name="connsiteY112" fmla="*/ 2162629 h 8519886"/>
                  <a:gd name="connsiteX113" fmla="*/ 1465943 w 2133600"/>
                  <a:gd name="connsiteY113" fmla="*/ 2133600 h 8519886"/>
                  <a:gd name="connsiteX114" fmla="*/ 1393371 w 2133600"/>
                  <a:gd name="connsiteY114" fmla="*/ 2119086 h 8519886"/>
                  <a:gd name="connsiteX115" fmla="*/ 1262743 w 2133600"/>
                  <a:gd name="connsiteY115" fmla="*/ 2104572 h 8519886"/>
                  <a:gd name="connsiteX116" fmla="*/ 1161143 w 2133600"/>
                  <a:gd name="connsiteY116" fmla="*/ 2090058 h 8519886"/>
                  <a:gd name="connsiteX117" fmla="*/ 1059543 w 2133600"/>
                  <a:gd name="connsiteY117" fmla="*/ 2061029 h 8519886"/>
                  <a:gd name="connsiteX118" fmla="*/ 986971 w 2133600"/>
                  <a:gd name="connsiteY118" fmla="*/ 2046515 h 8519886"/>
                  <a:gd name="connsiteX119" fmla="*/ 885371 w 2133600"/>
                  <a:gd name="connsiteY119" fmla="*/ 2017486 h 8519886"/>
                  <a:gd name="connsiteX120" fmla="*/ 798285 w 2133600"/>
                  <a:gd name="connsiteY120" fmla="*/ 1988458 h 8519886"/>
                  <a:gd name="connsiteX121" fmla="*/ 696685 w 2133600"/>
                  <a:gd name="connsiteY121" fmla="*/ 1915886 h 8519886"/>
                  <a:gd name="connsiteX122" fmla="*/ 595085 w 2133600"/>
                  <a:gd name="connsiteY122" fmla="*/ 1872343 h 8519886"/>
                  <a:gd name="connsiteX123" fmla="*/ 566057 w 2133600"/>
                  <a:gd name="connsiteY123" fmla="*/ 1828800 h 8519886"/>
                  <a:gd name="connsiteX124" fmla="*/ 522514 w 2133600"/>
                  <a:gd name="connsiteY124" fmla="*/ 1814286 h 8519886"/>
                  <a:gd name="connsiteX125" fmla="*/ 508000 w 2133600"/>
                  <a:gd name="connsiteY125" fmla="*/ 1770743 h 8519886"/>
                  <a:gd name="connsiteX126" fmla="*/ 478971 w 2133600"/>
                  <a:gd name="connsiteY126" fmla="*/ 1727200 h 8519886"/>
                  <a:gd name="connsiteX127" fmla="*/ 493485 w 2133600"/>
                  <a:gd name="connsiteY127" fmla="*/ 1582058 h 8519886"/>
                  <a:gd name="connsiteX128" fmla="*/ 566057 w 2133600"/>
                  <a:gd name="connsiteY128" fmla="*/ 1509486 h 8519886"/>
                  <a:gd name="connsiteX129" fmla="*/ 609600 w 2133600"/>
                  <a:gd name="connsiteY129" fmla="*/ 1465943 h 8519886"/>
                  <a:gd name="connsiteX130" fmla="*/ 754743 w 2133600"/>
                  <a:gd name="connsiteY130" fmla="*/ 1364343 h 8519886"/>
                  <a:gd name="connsiteX131" fmla="*/ 798285 w 2133600"/>
                  <a:gd name="connsiteY131" fmla="*/ 1335315 h 8519886"/>
                  <a:gd name="connsiteX132" fmla="*/ 856343 w 2133600"/>
                  <a:gd name="connsiteY132" fmla="*/ 1291772 h 8519886"/>
                  <a:gd name="connsiteX133" fmla="*/ 943428 w 2133600"/>
                  <a:gd name="connsiteY133" fmla="*/ 1248229 h 8519886"/>
                  <a:gd name="connsiteX134" fmla="*/ 986971 w 2133600"/>
                  <a:gd name="connsiteY134" fmla="*/ 1219200 h 8519886"/>
                  <a:gd name="connsiteX135" fmla="*/ 1074057 w 2133600"/>
                  <a:gd name="connsiteY135" fmla="*/ 1190172 h 8519886"/>
                  <a:gd name="connsiteX136" fmla="*/ 1146628 w 2133600"/>
                  <a:gd name="connsiteY136" fmla="*/ 1132115 h 8519886"/>
                  <a:gd name="connsiteX137" fmla="*/ 1248228 w 2133600"/>
                  <a:gd name="connsiteY137" fmla="*/ 1074058 h 8519886"/>
                  <a:gd name="connsiteX138" fmla="*/ 1422400 w 2133600"/>
                  <a:gd name="connsiteY138" fmla="*/ 957943 h 8519886"/>
                  <a:gd name="connsiteX139" fmla="*/ 1465943 w 2133600"/>
                  <a:gd name="connsiteY139" fmla="*/ 928915 h 8519886"/>
                  <a:gd name="connsiteX140" fmla="*/ 1509485 w 2133600"/>
                  <a:gd name="connsiteY140" fmla="*/ 899886 h 8519886"/>
                  <a:gd name="connsiteX141" fmla="*/ 1582057 w 2133600"/>
                  <a:gd name="connsiteY141" fmla="*/ 769258 h 8519886"/>
                  <a:gd name="connsiteX142" fmla="*/ 1611085 w 2133600"/>
                  <a:gd name="connsiteY142" fmla="*/ 725715 h 8519886"/>
                  <a:gd name="connsiteX143" fmla="*/ 1640114 w 2133600"/>
                  <a:gd name="connsiteY143" fmla="*/ 624115 h 8519886"/>
                  <a:gd name="connsiteX144" fmla="*/ 1640114 w 2133600"/>
                  <a:gd name="connsiteY144" fmla="*/ 0 h 851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133600" h="8519886">
                    <a:moveTo>
                      <a:pt x="1320800" y="8519886"/>
                    </a:moveTo>
                    <a:cubicBezTo>
                      <a:pt x="1296609" y="8500534"/>
                      <a:pt x="1275309" y="8476874"/>
                      <a:pt x="1248228" y="8461829"/>
                    </a:cubicBezTo>
                    <a:cubicBezTo>
                      <a:pt x="1230790" y="8452142"/>
                      <a:pt x="1209351" y="8452795"/>
                      <a:pt x="1190171" y="8447315"/>
                    </a:cubicBezTo>
                    <a:cubicBezTo>
                      <a:pt x="1175460" y="8443112"/>
                      <a:pt x="1160312" y="8439642"/>
                      <a:pt x="1146628" y="8432800"/>
                    </a:cubicBezTo>
                    <a:cubicBezTo>
                      <a:pt x="1015286" y="8367129"/>
                      <a:pt x="1215328" y="8439662"/>
                      <a:pt x="1030514" y="8389258"/>
                    </a:cubicBezTo>
                    <a:cubicBezTo>
                      <a:pt x="1000993" y="8381207"/>
                      <a:pt x="972457" y="8369905"/>
                      <a:pt x="943428" y="8360229"/>
                    </a:cubicBezTo>
                    <a:lnTo>
                      <a:pt x="899885" y="8345715"/>
                    </a:lnTo>
                    <a:cubicBezTo>
                      <a:pt x="885371" y="8336039"/>
                      <a:pt x="872737" y="8322647"/>
                      <a:pt x="856343" y="8316686"/>
                    </a:cubicBezTo>
                    <a:cubicBezTo>
                      <a:pt x="818849" y="8303052"/>
                      <a:pt x="740228" y="8287658"/>
                      <a:pt x="740228" y="8287658"/>
                    </a:cubicBezTo>
                    <a:cubicBezTo>
                      <a:pt x="720876" y="8277982"/>
                      <a:pt x="700957" y="8269364"/>
                      <a:pt x="682171" y="8258629"/>
                    </a:cubicBezTo>
                    <a:cubicBezTo>
                      <a:pt x="647971" y="8239086"/>
                      <a:pt x="611717" y="8208305"/>
                      <a:pt x="580571" y="8186058"/>
                    </a:cubicBezTo>
                    <a:cubicBezTo>
                      <a:pt x="566376" y="8175919"/>
                      <a:pt x="549994" y="8168699"/>
                      <a:pt x="537028" y="8157029"/>
                    </a:cubicBezTo>
                    <a:cubicBezTo>
                      <a:pt x="501428" y="8124989"/>
                      <a:pt x="476497" y="8080071"/>
                      <a:pt x="435428" y="8055429"/>
                    </a:cubicBezTo>
                    <a:cubicBezTo>
                      <a:pt x="310054" y="7980204"/>
                      <a:pt x="382804" y="8031833"/>
                      <a:pt x="232228" y="7881258"/>
                    </a:cubicBezTo>
                    <a:lnTo>
                      <a:pt x="145143" y="7794172"/>
                    </a:lnTo>
                    <a:cubicBezTo>
                      <a:pt x="135467" y="7779658"/>
                      <a:pt x="124769" y="7765775"/>
                      <a:pt x="116114" y="7750629"/>
                    </a:cubicBezTo>
                    <a:cubicBezTo>
                      <a:pt x="42446" y="7621712"/>
                      <a:pt x="128786" y="7755125"/>
                      <a:pt x="58057" y="7649029"/>
                    </a:cubicBezTo>
                    <a:cubicBezTo>
                      <a:pt x="53219" y="7629677"/>
                      <a:pt x="47870" y="7610445"/>
                      <a:pt x="43543" y="7590972"/>
                    </a:cubicBezTo>
                    <a:cubicBezTo>
                      <a:pt x="38191" y="7566890"/>
                      <a:pt x="36829" y="7541804"/>
                      <a:pt x="29028" y="7518400"/>
                    </a:cubicBezTo>
                    <a:cubicBezTo>
                      <a:pt x="22186" y="7497874"/>
                      <a:pt x="9676" y="7479695"/>
                      <a:pt x="0" y="7460343"/>
                    </a:cubicBezTo>
                    <a:cubicBezTo>
                      <a:pt x="4838" y="7349067"/>
                      <a:pt x="1747" y="7237162"/>
                      <a:pt x="14514" y="7126515"/>
                    </a:cubicBezTo>
                    <a:cubicBezTo>
                      <a:pt x="16514" y="7109186"/>
                      <a:pt x="30415" y="7094459"/>
                      <a:pt x="43543" y="7082972"/>
                    </a:cubicBezTo>
                    <a:cubicBezTo>
                      <a:pt x="91241" y="7041236"/>
                      <a:pt x="120386" y="7025069"/>
                      <a:pt x="174171" y="7010400"/>
                    </a:cubicBezTo>
                    <a:cubicBezTo>
                      <a:pt x="212661" y="6999903"/>
                      <a:pt x="290285" y="6981372"/>
                      <a:pt x="290285" y="6981372"/>
                    </a:cubicBezTo>
                    <a:cubicBezTo>
                      <a:pt x="304799" y="6971696"/>
                      <a:pt x="317794" y="6959215"/>
                      <a:pt x="333828" y="6952343"/>
                    </a:cubicBezTo>
                    <a:cubicBezTo>
                      <a:pt x="352163" y="6944485"/>
                      <a:pt x="372778" y="6943561"/>
                      <a:pt x="391885" y="6937829"/>
                    </a:cubicBezTo>
                    <a:cubicBezTo>
                      <a:pt x="421193" y="6929036"/>
                      <a:pt x="448788" y="6913830"/>
                      <a:pt x="478971" y="6908800"/>
                    </a:cubicBezTo>
                    <a:cubicBezTo>
                      <a:pt x="507420" y="6904059"/>
                      <a:pt x="606751" y="6888466"/>
                      <a:pt x="638628" y="6879772"/>
                    </a:cubicBezTo>
                    <a:cubicBezTo>
                      <a:pt x="668149" y="6871721"/>
                      <a:pt x="696029" y="6858164"/>
                      <a:pt x="725714" y="6850743"/>
                    </a:cubicBezTo>
                    <a:lnTo>
                      <a:pt x="783771" y="6836229"/>
                    </a:lnTo>
                    <a:cubicBezTo>
                      <a:pt x="893084" y="6763353"/>
                      <a:pt x="754161" y="6848918"/>
                      <a:pt x="885371" y="6792686"/>
                    </a:cubicBezTo>
                    <a:cubicBezTo>
                      <a:pt x="901405" y="6785815"/>
                      <a:pt x="913768" y="6772313"/>
                      <a:pt x="928914" y="6763658"/>
                    </a:cubicBezTo>
                    <a:cubicBezTo>
                      <a:pt x="947700" y="6752923"/>
                      <a:pt x="966882" y="6742665"/>
                      <a:pt x="986971" y="6734629"/>
                    </a:cubicBezTo>
                    <a:cubicBezTo>
                      <a:pt x="1015381" y="6723265"/>
                      <a:pt x="1046688" y="6719284"/>
                      <a:pt x="1074057" y="6705600"/>
                    </a:cubicBezTo>
                    <a:cubicBezTo>
                      <a:pt x="1093409" y="6695924"/>
                      <a:pt x="1113328" y="6687307"/>
                      <a:pt x="1132114" y="6676572"/>
                    </a:cubicBezTo>
                    <a:cubicBezTo>
                      <a:pt x="1147260" y="6667917"/>
                      <a:pt x="1159716" y="6654628"/>
                      <a:pt x="1175657" y="6647543"/>
                    </a:cubicBezTo>
                    <a:cubicBezTo>
                      <a:pt x="1203619" y="6635116"/>
                      <a:pt x="1262743" y="6618515"/>
                      <a:pt x="1262743" y="6618515"/>
                    </a:cubicBezTo>
                    <a:lnTo>
                      <a:pt x="1393371" y="6531429"/>
                    </a:lnTo>
                    <a:cubicBezTo>
                      <a:pt x="1407885" y="6521753"/>
                      <a:pt x="1424579" y="6514735"/>
                      <a:pt x="1436914" y="6502400"/>
                    </a:cubicBezTo>
                    <a:cubicBezTo>
                      <a:pt x="1489665" y="6449651"/>
                      <a:pt x="1477449" y="6465971"/>
                      <a:pt x="1524000" y="6400800"/>
                    </a:cubicBezTo>
                    <a:cubicBezTo>
                      <a:pt x="1534139" y="6386605"/>
                      <a:pt x="1540693" y="6369593"/>
                      <a:pt x="1553028" y="6357258"/>
                    </a:cubicBezTo>
                    <a:cubicBezTo>
                      <a:pt x="1565363" y="6344923"/>
                      <a:pt x="1582057" y="6337905"/>
                      <a:pt x="1596571" y="6328229"/>
                    </a:cubicBezTo>
                    <a:cubicBezTo>
                      <a:pt x="1658849" y="6203675"/>
                      <a:pt x="1587081" y="6323206"/>
                      <a:pt x="1669143" y="6241143"/>
                    </a:cubicBezTo>
                    <a:cubicBezTo>
                      <a:pt x="1681478" y="6228808"/>
                      <a:pt x="1687004" y="6211001"/>
                      <a:pt x="1698171" y="6197600"/>
                    </a:cubicBezTo>
                    <a:cubicBezTo>
                      <a:pt x="1711312" y="6181831"/>
                      <a:pt x="1727200" y="6168572"/>
                      <a:pt x="1741714" y="6154058"/>
                    </a:cubicBezTo>
                    <a:cubicBezTo>
                      <a:pt x="1753559" y="6118522"/>
                      <a:pt x="1762836" y="6083847"/>
                      <a:pt x="1785257" y="6052458"/>
                    </a:cubicBezTo>
                    <a:cubicBezTo>
                      <a:pt x="1797188" y="6035755"/>
                      <a:pt x="1814286" y="6023429"/>
                      <a:pt x="1828800" y="6008915"/>
                    </a:cubicBezTo>
                    <a:cubicBezTo>
                      <a:pt x="1833638" y="5994401"/>
                      <a:pt x="1836472" y="5979056"/>
                      <a:pt x="1843314" y="5965372"/>
                    </a:cubicBezTo>
                    <a:cubicBezTo>
                      <a:pt x="1851115" y="5949770"/>
                      <a:pt x="1866382" y="5938223"/>
                      <a:pt x="1872343" y="5921829"/>
                    </a:cubicBezTo>
                    <a:cubicBezTo>
                      <a:pt x="1938862" y="5738902"/>
                      <a:pt x="1864698" y="5860724"/>
                      <a:pt x="1930400" y="5762172"/>
                    </a:cubicBezTo>
                    <a:cubicBezTo>
                      <a:pt x="1940076" y="5728305"/>
                      <a:pt x="1950160" y="5694553"/>
                      <a:pt x="1959428" y="5660572"/>
                    </a:cubicBezTo>
                    <a:cubicBezTo>
                      <a:pt x="1964677" y="5641327"/>
                      <a:pt x="1968211" y="5621622"/>
                      <a:pt x="1973943" y="5602515"/>
                    </a:cubicBezTo>
                    <a:cubicBezTo>
                      <a:pt x="1982736" y="5573207"/>
                      <a:pt x="1996970" y="5545434"/>
                      <a:pt x="2002971" y="5515429"/>
                    </a:cubicBezTo>
                    <a:cubicBezTo>
                      <a:pt x="2021397" y="5423297"/>
                      <a:pt x="2011502" y="5466791"/>
                      <a:pt x="2032000" y="5384800"/>
                    </a:cubicBezTo>
                    <a:cubicBezTo>
                      <a:pt x="2024893" y="5306630"/>
                      <a:pt x="2044193" y="5237336"/>
                      <a:pt x="1988457" y="5181600"/>
                    </a:cubicBezTo>
                    <a:cubicBezTo>
                      <a:pt x="1976122" y="5169265"/>
                      <a:pt x="1959428" y="5162248"/>
                      <a:pt x="1944914" y="5152572"/>
                    </a:cubicBezTo>
                    <a:cubicBezTo>
                      <a:pt x="1882122" y="5058385"/>
                      <a:pt x="1958764" y="5152192"/>
                      <a:pt x="1857828" y="5094515"/>
                    </a:cubicBezTo>
                    <a:cubicBezTo>
                      <a:pt x="1840006" y="5084331"/>
                      <a:pt x="1832228" y="5060941"/>
                      <a:pt x="1814285" y="5050972"/>
                    </a:cubicBezTo>
                    <a:cubicBezTo>
                      <a:pt x="1787537" y="5036112"/>
                      <a:pt x="1756228" y="5031619"/>
                      <a:pt x="1727200" y="5021943"/>
                    </a:cubicBezTo>
                    <a:cubicBezTo>
                      <a:pt x="1587166" y="4975265"/>
                      <a:pt x="1698906" y="5008155"/>
                      <a:pt x="1378857" y="4992915"/>
                    </a:cubicBezTo>
                    <a:cubicBezTo>
                      <a:pt x="1289435" y="4963106"/>
                      <a:pt x="1380476" y="4990569"/>
                      <a:pt x="1233714" y="4963886"/>
                    </a:cubicBezTo>
                    <a:cubicBezTo>
                      <a:pt x="1080277" y="4935989"/>
                      <a:pt x="1285741" y="4966007"/>
                      <a:pt x="1103085" y="4920343"/>
                    </a:cubicBezTo>
                    <a:cubicBezTo>
                      <a:pt x="1069896" y="4912046"/>
                      <a:pt x="1035352" y="4910667"/>
                      <a:pt x="1001485" y="4905829"/>
                    </a:cubicBezTo>
                    <a:cubicBezTo>
                      <a:pt x="986971" y="4900991"/>
                      <a:pt x="972850" y="4894755"/>
                      <a:pt x="957943" y="4891315"/>
                    </a:cubicBezTo>
                    <a:cubicBezTo>
                      <a:pt x="909867" y="4880221"/>
                      <a:pt x="812800" y="4862286"/>
                      <a:pt x="812800" y="4862286"/>
                    </a:cubicBezTo>
                    <a:cubicBezTo>
                      <a:pt x="729123" y="4806503"/>
                      <a:pt x="809841" y="4854797"/>
                      <a:pt x="725714" y="4818743"/>
                    </a:cubicBezTo>
                    <a:cubicBezTo>
                      <a:pt x="705827" y="4810220"/>
                      <a:pt x="687544" y="4798238"/>
                      <a:pt x="667657" y="4789715"/>
                    </a:cubicBezTo>
                    <a:cubicBezTo>
                      <a:pt x="653595" y="4783688"/>
                      <a:pt x="637798" y="4782042"/>
                      <a:pt x="624114" y="4775200"/>
                    </a:cubicBezTo>
                    <a:cubicBezTo>
                      <a:pt x="523884" y="4725085"/>
                      <a:pt x="643338" y="4761864"/>
                      <a:pt x="522514" y="4731658"/>
                    </a:cubicBezTo>
                    <a:cubicBezTo>
                      <a:pt x="508000" y="4721982"/>
                      <a:pt x="494573" y="4710430"/>
                      <a:pt x="478971" y="4702629"/>
                    </a:cubicBezTo>
                    <a:cubicBezTo>
                      <a:pt x="415796" y="4671041"/>
                      <a:pt x="447848" y="4709427"/>
                      <a:pt x="377371" y="4659086"/>
                    </a:cubicBezTo>
                    <a:cubicBezTo>
                      <a:pt x="360668" y="4647155"/>
                      <a:pt x="349413" y="4628901"/>
                      <a:pt x="333828" y="4615543"/>
                    </a:cubicBezTo>
                    <a:cubicBezTo>
                      <a:pt x="315461" y="4599800"/>
                      <a:pt x="295123" y="4586514"/>
                      <a:pt x="275771" y="4572000"/>
                    </a:cubicBezTo>
                    <a:cubicBezTo>
                      <a:pt x="270933" y="4557486"/>
                      <a:pt x="268099" y="4542142"/>
                      <a:pt x="261257" y="4528458"/>
                    </a:cubicBezTo>
                    <a:cubicBezTo>
                      <a:pt x="253456" y="4512856"/>
                      <a:pt x="242367" y="4499110"/>
                      <a:pt x="232228" y="4484915"/>
                    </a:cubicBezTo>
                    <a:cubicBezTo>
                      <a:pt x="209970" y="4453754"/>
                      <a:pt x="179207" y="4417528"/>
                      <a:pt x="159657" y="4383315"/>
                    </a:cubicBezTo>
                    <a:cubicBezTo>
                      <a:pt x="98087" y="4275566"/>
                      <a:pt x="163818" y="4377123"/>
                      <a:pt x="101600" y="4252686"/>
                    </a:cubicBezTo>
                    <a:cubicBezTo>
                      <a:pt x="93799" y="4237083"/>
                      <a:pt x="82247" y="4223657"/>
                      <a:pt x="72571" y="4209143"/>
                    </a:cubicBezTo>
                    <a:cubicBezTo>
                      <a:pt x="58015" y="4092692"/>
                      <a:pt x="45503" y="4059690"/>
                      <a:pt x="72571" y="3933372"/>
                    </a:cubicBezTo>
                    <a:cubicBezTo>
                      <a:pt x="76226" y="3916315"/>
                      <a:pt x="92945" y="3904975"/>
                      <a:pt x="101600" y="3889829"/>
                    </a:cubicBezTo>
                    <a:cubicBezTo>
                      <a:pt x="112335" y="3871043"/>
                      <a:pt x="118052" y="3849378"/>
                      <a:pt x="130628" y="3831772"/>
                    </a:cubicBezTo>
                    <a:cubicBezTo>
                      <a:pt x="167312" y="3780414"/>
                      <a:pt x="179169" y="3789520"/>
                      <a:pt x="232228" y="3759200"/>
                    </a:cubicBezTo>
                    <a:cubicBezTo>
                      <a:pt x="247374" y="3750545"/>
                      <a:pt x="259831" y="3737257"/>
                      <a:pt x="275771" y="3730172"/>
                    </a:cubicBezTo>
                    <a:cubicBezTo>
                      <a:pt x="303733" y="3717745"/>
                      <a:pt x="334447" y="3712507"/>
                      <a:pt x="362857" y="3701143"/>
                    </a:cubicBezTo>
                    <a:cubicBezTo>
                      <a:pt x="387047" y="3691467"/>
                      <a:pt x="410943" y="3681019"/>
                      <a:pt x="435428" y="3672115"/>
                    </a:cubicBezTo>
                    <a:cubicBezTo>
                      <a:pt x="464185" y="3661658"/>
                      <a:pt x="497054" y="3660059"/>
                      <a:pt x="522514" y="3643086"/>
                    </a:cubicBezTo>
                    <a:cubicBezTo>
                      <a:pt x="537028" y="3633410"/>
                      <a:pt x="550455" y="3621859"/>
                      <a:pt x="566057" y="3614058"/>
                    </a:cubicBezTo>
                    <a:cubicBezTo>
                      <a:pt x="589262" y="3602455"/>
                      <a:pt x="645948" y="3591232"/>
                      <a:pt x="667657" y="3585029"/>
                    </a:cubicBezTo>
                    <a:cubicBezTo>
                      <a:pt x="752507" y="3560786"/>
                      <a:pt x="667173" y="3578686"/>
                      <a:pt x="769257" y="3556000"/>
                    </a:cubicBezTo>
                    <a:cubicBezTo>
                      <a:pt x="845655" y="3539022"/>
                      <a:pt x="858620" y="3539087"/>
                      <a:pt x="943428" y="3526972"/>
                    </a:cubicBezTo>
                    <a:cubicBezTo>
                      <a:pt x="977934" y="3515470"/>
                      <a:pt x="1008585" y="3504017"/>
                      <a:pt x="1045028" y="3497943"/>
                    </a:cubicBezTo>
                    <a:cubicBezTo>
                      <a:pt x="1083503" y="3491530"/>
                      <a:pt x="1122529" y="3488945"/>
                      <a:pt x="1161143" y="3483429"/>
                    </a:cubicBezTo>
                    <a:cubicBezTo>
                      <a:pt x="1426265" y="3445555"/>
                      <a:pt x="1112335" y="3489664"/>
                      <a:pt x="1306285" y="3454400"/>
                    </a:cubicBezTo>
                    <a:cubicBezTo>
                      <a:pt x="1419348" y="3433843"/>
                      <a:pt x="1379527" y="3450062"/>
                      <a:pt x="1465943" y="3425372"/>
                    </a:cubicBezTo>
                    <a:cubicBezTo>
                      <a:pt x="1480653" y="3421169"/>
                      <a:pt x="1495160" y="3416230"/>
                      <a:pt x="1509485" y="3410858"/>
                    </a:cubicBezTo>
                    <a:cubicBezTo>
                      <a:pt x="1559175" y="3392224"/>
                      <a:pt x="1594439" y="3378175"/>
                      <a:pt x="1640114" y="3352800"/>
                    </a:cubicBezTo>
                    <a:cubicBezTo>
                      <a:pt x="1742941" y="3295674"/>
                      <a:pt x="1676629" y="3321277"/>
                      <a:pt x="1756228" y="3294743"/>
                    </a:cubicBezTo>
                    <a:cubicBezTo>
                      <a:pt x="1770742" y="3280229"/>
                      <a:pt x="1784186" y="3264558"/>
                      <a:pt x="1799771" y="3251200"/>
                    </a:cubicBezTo>
                    <a:cubicBezTo>
                      <a:pt x="1831271" y="3224200"/>
                      <a:pt x="1866915" y="3201600"/>
                      <a:pt x="1901371" y="3178629"/>
                    </a:cubicBezTo>
                    <a:cubicBezTo>
                      <a:pt x="1980612" y="3020150"/>
                      <a:pt x="1878205" y="3200958"/>
                      <a:pt x="1973943" y="3091543"/>
                    </a:cubicBezTo>
                    <a:cubicBezTo>
                      <a:pt x="1996917" y="3065287"/>
                      <a:pt x="2032000" y="3004458"/>
                      <a:pt x="2032000" y="3004458"/>
                    </a:cubicBezTo>
                    <a:cubicBezTo>
                      <a:pt x="2066544" y="2900823"/>
                      <a:pt x="2044055" y="2942832"/>
                      <a:pt x="2090057" y="2873829"/>
                    </a:cubicBezTo>
                    <a:lnTo>
                      <a:pt x="2119085" y="2786743"/>
                    </a:lnTo>
                    <a:lnTo>
                      <a:pt x="2133600" y="2743200"/>
                    </a:lnTo>
                    <a:cubicBezTo>
                      <a:pt x="2128762" y="2694819"/>
                      <a:pt x="2129273" y="2645601"/>
                      <a:pt x="2119085" y="2598058"/>
                    </a:cubicBezTo>
                    <a:cubicBezTo>
                      <a:pt x="2113269" y="2570915"/>
                      <a:pt x="2077057" y="2520500"/>
                      <a:pt x="2061028" y="2496458"/>
                    </a:cubicBezTo>
                    <a:cubicBezTo>
                      <a:pt x="2056190" y="2481944"/>
                      <a:pt x="2053356" y="2466599"/>
                      <a:pt x="2046514" y="2452915"/>
                    </a:cubicBezTo>
                    <a:cubicBezTo>
                      <a:pt x="2038713" y="2437313"/>
                      <a:pt x="2027624" y="2423567"/>
                      <a:pt x="2017485" y="2409372"/>
                    </a:cubicBezTo>
                    <a:cubicBezTo>
                      <a:pt x="1989218" y="2369798"/>
                      <a:pt x="1967636" y="2338802"/>
                      <a:pt x="1930400" y="2307772"/>
                    </a:cubicBezTo>
                    <a:cubicBezTo>
                      <a:pt x="1891820" y="2275622"/>
                      <a:pt x="1873974" y="2275529"/>
                      <a:pt x="1828800" y="2249715"/>
                    </a:cubicBezTo>
                    <a:cubicBezTo>
                      <a:pt x="1813654" y="2241060"/>
                      <a:pt x="1801198" y="2227771"/>
                      <a:pt x="1785257" y="2220686"/>
                    </a:cubicBezTo>
                    <a:cubicBezTo>
                      <a:pt x="1754972" y="2207226"/>
                      <a:pt x="1678489" y="2184818"/>
                      <a:pt x="1640114" y="2177143"/>
                    </a:cubicBezTo>
                    <a:cubicBezTo>
                      <a:pt x="1611256" y="2171371"/>
                      <a:pt x="1581578" y="2169767"/>
                      <a:pt x="1553028" y="2162629"/>
                    </a:cubicBezTo>
                    <a:cubicBezTo>
                      <a:pt x="1523343" y="2155208"/>
                      <a:pt x="1495947" y="2139601"/>
                      <a:pt x="1465943" y="2133600"/>
                    </a:cubicBezTo>
                    <a:cubicBezTo>
                      <a:pt x="1441752" y="2128762"/>
                      <a:pt x="1417793" y="2122575"/>
                      <a:pt x="1393371" y="2119086"/>
                    </a:cubicBezTo>
                    <a:cubicBezTo>
                      <a:pt x="1350001" y="2112890"/>
                      <a:pt x="1306215" y="2110006"/>
                      <a:pt x="1262743" y="2104572"/>
                    </a:cubicBezTo>
                    <a:cubicBezTo>
                      <a:pt x="1228797" y="2100329"/>
                      <a:pt x="1195010" y="2094896"/>
                      <a:pt x="1161143" y="2090058"/>
                    </a:cubicBezTo>
                    <a:cubicBezTo>
                      <a:pt x="1112652" y="2073893"/>
                      <a:pt x="1114221" y="2073179"/>
                      <a:pt x="1059543" y="2061029"/>
                    </a:cubicBezTo>
                    <a:cubicBezTo>
                      <a:pt x="1035461" y="2055678"/>
                      <a:pt x="1010904" y="2052498"/>
                      <a:pt x="986971" y="2046515"/>
                    </a:cubicBezTo>
                    <a:cubicBezTo>
                      <a:pt x="952801" y="2037972"/>
                      <a:pt x="919035" y="2027844"/>
                      <a:pt x="885371" y="2017486"/>
                    </a:cubicBezTo>
                    <a:cubicBezTo>
                      <a:pt x="856125" y="2008487"/>
                      <a:pt x="798285" y="1988458"/>
                      <a:pt x="798285" y="1988458"/>
                    </a:cubicBezTo>
                    <a:cubicBezTo>
                      <a:pt x="773366" y="1969769"/>
                      <a:pt x="726396" y="1932864"/>
                      <a:pt x="696685" y="1915886"/>
                    </a:cubicBezTo>
                    <a:cubicBezTo>
                      <a:pt x="646470" y="1887192"/>
                      <a:pt x="643933" y="1888626"/>
                      <a:pt x="595085" y="1872343"/>
                    </a:cubicBezTo>
                    <a:cubicBezTo>
                      <a:pt x="585409" y="1857829"/>
                      <a:pt x="579678" y="1839697"/>
                      <a:pt x="566057" y="1828800"/>
                    </a:cubicBezTo>
                    <a:cubicBezTo>
                      <a:pt x="554110" y="1819243"/>
                      <a:pt x="533332" y="1825104"/>
                      <a:pt x="522514" y="1814286"/>
                    </a:cubicBezTo>
                    <a:cubicBezTo>
                      <a:pt x="511696" y="1803468"/>
                      <a:pt x="514842" y="1784427"/>
                      <a:pt x="508000" y="1770743"/>
                    </a:cubicBezTo>
                    <a:cubicBezTo>
                      <a:pt x="500199" y="1755141"/>
                      <a:pt x="488647" y="1741714"/>
                      <a:pt x="478971" y="1727200"/>
                    </a:cubicBezTo>
                    <a:cubicBezTo>
                      <a:pt x="483809" y="1678819"/>
                      <a:pt x="482552" y="1629435"/>
                      <a:pt x="493485" y="1582058"/>
                    </a:cubicBezTo>
                    <a:cubicBezTo>
                      <a:pt x="503622" y="1538132"/>
                      <a:pt x="536568" y="1534060"/>
                      <a:pt x="566057" y="1509486"/>
                    </a:cubicBezTo>
                    <a:cubicBezTo>
                      <a:pt x="581826" y="1496345"/>
                      <a:pt x="594015" y="1479301"/>
                      <a:pt x="609600" y="1465943"/>
                    </a:cubicBezTo>
                    <a:cubicBezTo>
                      <a:pt x="647213" y="1433703"/>
                      <a:pt x="717267" y="1389327"/>
                      <a:pt x="754743" y="1364343"/>
                    </a:cubicBezTo>
                    <a:cubicBezTo>
                      <a:pt x="769257" y="1354667"/>
                      <a:pt x="784330" y="1345781"/>
                      <a:pt x="798285" y="1335315"/>
                    </a:cubicBezTo>
                    <a:cubicBezTo>
                      <a:pt x="817638" y="1320801"/>
                      <a:pt x="835600" y="1304218"/>
                      <a:pt x="856343" y="1291772"/>
                    </a:cubicBezTo>
                    <a:cubicBezTo>
                      <a:pt x="884173" y="1275074"/>
                      <a:pt x="915058" y="1263991"/>
                      <a:pt x="943428" y="1248229"/>
                    </a:cubicBezTo>
                    <a:cubicBezTo>
                      <a:pt x="958677" y="1239757"/>
                      <a:pt x="971030" y="1226285"/>
                      <a:pt x="986971" y="1219200"/>
                    </a:cubicBezTo>
                    <a:cubicBezTo>
                      <a:pt x="1014933" y="1206773"/>
                      <a:pt x="1074057" y="1190172"/>
                      <a:pt x="1074057" y="1190172"/>
                    </a:cubicBezTo>
                    <a:cubicBezTo>
                      <a:pt x="1129139" y="1107547"/>
                      <a:pt x="1071128" y="1175258"/>
                      <a:pt x="1146628" y="1132115"/>
                    </a:cubicBezTo>
                    <a:cubicBezTo>
                      <a:pt x="1269647" y="1061818"/>
                      <a:pt x="1148391" y="1107336"/>
                      <a:pt x="1248228" y="1074058"/>
                    </a:cubicBezTo>
                    <a:lnTo>
                      <a:pt x="1422400" y="957943"/>
                    </a:lnTo>
                    <a:lnTo>
                      <a:pt x="1465943" y="928915"/>
                    </a:lnTo>
                    <a:lnTo>
                      <a:pt x="1509485" y="899886"/>
                    </a:lnTo>
                    <a:cubicBezTo>
                      <a:pt x="1692531" y="625320"/>
                      <a:pt x="1505422" y="922529"/>
                      <a:pt x="1582057" y="769258"/>
                    </a:cubicBezTo>
                    <a:cubicBezTo>
                      <a:pt x="1589858" y="753656"/>
                      <a:pt x="1603284" y="741317"/>
                      <a:pt x="1611085" y="725715"/>
                    </a:cubicBezTo>
                    <a:cubicBezTo>
                      <a:pt x="1618089" y="711707"/>
                      <a:pt x="1639907" y="633833"/>
                      <a:pt x="1640114" y="624115"/>
                    </a:cubicBezTo>
                    <a:cubicBezTo>
                      <a:pt x="1644539" y="416124"/>
                      <a:pt x="1640114" y="208038"/>
                      <a:pt x="1640114" y="0"/>
                    </a:cubicBezTo>
                  </a:path>
                </a:pathLst>
              </a:custGeom>
              <a:ln w="38100">
                <a:solidFill>
                  <a:srgbClr val="E43C2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sz="1266" dirty="0">
                  <a:latin typeface="Cambria" panose="02040503050406030204" pitchFamily="18" charset="0"/>
                  <a:ea typeface="Cambria" panose="02040503050406030204" pitchFamily="18" charset="0"/>
                </a:endParaRPr>
              </a:p>
            </p:txBody>
          </p:sp>
          <p:sp>
            <p:nvSpPr>
              <p:cNvPr id="45" name="Freeform 8">
                <a:extLst>
                  <a:ext uri="{FF2B5EF4-FFF2-40B4-BE49-F238E27FC236}">
                    <a16:creationId xmlns:a16="http://schemas.microsoft.com/office/drawing/2014/main" id="{A6D7603C-8A9E-43F1-BBF4-E00B1631801F}"/>
                  </a:ext>
                </a:extLst>
              </p:cNvPr>
              <p:cNvSpPr/>
              <p:nvPr/>
            </p:nvSpPr>
            <p:spPr>
              <a:xfrm>
                <a:off x="-1393552" y="1557487"/>
                <a:ext cx="707190" cy="1377352"/>
              </a:xfrm>
              <a:custGeom>
                <a:avLst/>
                <a:gdLst>
                  <a:gd name="connsiteX0" fmla="*/ 711200 w 711200"/>
                  <a:gd name="connsiteY0" fmla="*/ 1378857 h 1378857"/>
                  <a:gd name="connsiteX1" fmla="*/ 696686 w 711200"/>
                  <a:gd name="connsiteY1" fmla="*/ 1175657 h 1378857"/>
                  <a:gd name="connsiteX2" fmla="*/ 682172 w 711200"/>
                  <a:gd name="connsiteY2" fmla="*/ 1132114 h 1378857"/>
                  <a:gd name="connsiteX3" fmla="*/ 551543 w 711200"/>
                  <a:gd name="connsiteY3" fmla="*/ 1030514 h 1378857"/>
                  <a:gd name="connsiteX4" fmla="*/ 464458 w 711200"/>
                  <a:gd name="connsiteY4" fmla="*/ 972457 h 1378857"/>
                  <a:gd name="connsiteX5" fmla="*/ 406400 w 711200"/>
                  <a:gd name="connsiteY5" fmla="*/ 957942 h 1378857"/>
                  <a:gd name="connsiteX6" fmla="*/ 319315 w 711200"/>
                  <a:gd name="connsiteY6" fmla="*/ 899885 h 1378857"/>
                  <a:gd name="connsiteX7" fmla="*/ 275772 w 711200"/>
                  <a:gd name="connsiteY7" fmla="*/ 870857 h 1378857"/>
                  <a:gd name="connsiteX8" fmla="*/ 232229 w 711200"/>
                  <a:gd name="connsiteY8" fmla="*/ 856342 h 1378857"/>
                  <a:gd name="connsiteX9" fmla="*/ 145143 w 711200"/>
                  <a:gd name="connsiteY9" fmla="*/ 812800 h 1378857"/>
                  <a:gd name="connsiteX10" fmla="*/ 101600 w 711200"/>
                  <a:gd name="connsiteY10" fmla="*/ 754742 h 1378857"/>
                  <a:gd name="connsiteX11" fmla="*/ 58058 w 711200"/>
                  <a:gd name="connsiteY11" fmla="*/ 725714 h 1378857"/>
                  <a:gd name="connsiteX12" fmla="*/ 43543 w 711200"/>
                  <a:gd name="connsiteY12" fmla="*/ 682171 h 1378857"/>
                  <a:gd name="connsiteX13" fmla="*/ 14515 w 711200"/>
                  <a:gd name="connsiteY13" fmla="*/ 624114 h 1378857"/>
                  <a:gd name="connsiteX14" fmla="*/ 0 w 711200"/>
                  <a:gd name="connsiteY14" fmla="*/ 551542 h 1378857"/>
                  <a:gd name="connsiteX15" fmla="*/ 14515 w 711200"/>
                  <a:gd name="connsiteY15" fmla="*/ 0 h 137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1200" h="1378857">
                    <a:moveTo>
                      <a:pt x="711200" y="1378857"/>
                    </a:moveTo>
                    <a:cubicBezTo>
                      <a:pt x="706362" y="1311124"/>
                      <a:pt x="704620" y="1243098"/>
                      <a:pt x="696686" y="1175657"/>
                    </a:cubicBezTo>
                    <a:cubicBezTo>
                      <a:pt x="694898" y="1160462"/>
                      <a:pt x="690659" y="1144844"/>
                      <a:pt x="682172" y="1132114"/>
                    </a:cubicBezTo>
                    <a:cubicBezTo>
                      <a:pt x="654887" y="1091186"/>
                      <a:pt x="586145" y="1053582"/>
                      <a:pt x="551543" y="1030514"/>
                    </a:cubicBezTo>
                    <a:lnTo>
                      <a:pt x="464458" y="972457"/>
                    </a:lnTo>
                    <a:lnTo>
                      <a:pt x="406400" y="957942"/>
                    </a:lnTo>
                    <a:lnTo>
                      <a:pt x="319315" y="899885"/>
                    </a:lnTo>
                    <a:cubicBezTo>
                      <a:pt x="304801" y="890209"/>
                      <a:pt x="292321" y="876373"/>
                      <a:pt x="275772" y="870857"/>
                    </a:cubicBezTo>
                    <a:cubicBezTo>
                      <a:pt x="261258" y="866019"/>
                      <a:pt x="245913" y="863184"/>
                      <a:pt x="232229" y="856342"/>
                    </a:cubicBezTo>
                    <a:cubicBezTo>
                      <a:pt x="119691" y="800073"/>
                      <a:pt x="254583" y="849279"/>
                      <a:pt x="145143" y="812800"/>
                    </a:cubicBezTo>
                    <a:cubicBezTo>
                      <a:pt x="130629" y="793447"/>
                      <a:pt x="118705" y="771848"/>
                      <a:pt x="101600" y="754742"/>
                    </a:cubicBezTo>
                    <a:cubicBezTo>
                      <a:pt x="89266" y="742407"/>
                      <a:pt x="68955" y="739335"/>
                      <a:pt x="58058" y="725714"/>
                    </a:cubicBezTo>
                    <a:cubicBezTo>
                      <a:pt x="48500" y="713767"/>
                      <a:pt x="49570" y="696233"/>
                      <a:pt x="43543" y="682171"/>
                    </a:cubicBezTo>
                    <a:cubicBezTo>
                      <a:pt x="35020" y="662284"/>
                      <a:pt x="24191" y="643466"/>
                      <a:pt x="14515" y="624114"/>
                    </a:cubicBezTo>
                    <a:cubicBezTo>
                      <a:pt x="9677" y="599923"/>
                      <a:pt x="0" y="576212"/>
                      <a:pt x="0" y="551542"/>
                    </a:cubicBezTo>
                    <a:cubicBezTo>
                      <a:pt x="0" y="367631"/>
                      <a:pt x="14515" y="183911"/>
                      <a:pt x="14515" y="0"/>
                    </a:cubicBezTo>
                  </a:path>
                </a:pathLst>
              </a:custGeom>
              <a:ln w="38100">
                <a:solidFill>
                  <a:srgbClr val="E43C2F"/>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GB" sz="1266">
                  <a:latin typeface="Cambria" panose="02040503050406030204" pitchFamily="18" charset="0"/>
                  <a:ea typeface="Cambria" panose="02040503050406030204" pitchFamily="18" charset="0"/>
                </a:endParaRPr>
              </a:p>
            </p:txBody>
          </p:sp>
        </p:grpSp>
        <p:sp>
          <p:nvSpPr>
            <p:cNvPr id="43" name="Isosceles Triangle 42">
              <a:extLst>
                <a:ext uri="{FF2B5EF4-FFF2-40B4-BE49-F238E27FC236}">
                  <a16:creationId xmlns:a16="http://schemas.microsoft.com/office/drawing/2014/main" id="{ADD8EBFB-5B32-4890-8053-CE39A8576344}"/>
                </a:ext>
              </a:extLst>
            </p:cNvPr>
            <p:cNvSpPr/>
            <p:nvPr/>
          </p:nvSpPr>
          <p:spPr>
            <a:xfrm>
              <a:off x="-1590907" y="1340768"/>
              <a:ext cx="435824" cy="303404"/>
            </a:xfrm>
            <a:prstGeom prst="triangle">
              <a:avLst/>
            </a:prstGeom>
            <a:solidFill>
              <a:srgbClr val="FF0000"/>
            </a:solidFill>
            <a:ln>
              <a:solidFill>
                <a:srgbClr val="E43C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1266">
                <a:latin typeface="Cambria" panose="02040503050406030204" pitchFamily="18" charset="0"/>
                <a:ea typeface="Cambria" panose="02040503050406030204" pitchFamily="18" charset="0"/>
              </a:endParaRPr>
            </a:p>
          </p:txBody>
        </p:sp>
      </p:grpSp>
      <p:sp>
        <p:nvSpPr>
          <p:cNvPr id="46" name="Text Box 21">
            <a:extLst>
              <a:ext uri="{FF2B5EF4-FFF2-40B4-BE49-F238E27FC236}">
                <a16:creationId xmlns:a16="http://schemas.microsoft.com/office/drawing/2014/main" id="{0406B0FF-F87E-4F44-93E8-0CBC19840CB1}"/>
              </a:ext>
            </a:extLst>
          </p:cNvPr>
          <p:cNvSpPr txBox="1">
            <a:spLocks noChangeArrowheads="1"/>
          </p:cNvSpPr>
          <p:nvPr/>
        </p:nvSpPr>
        <p:spPr bwMode="auto">
          <a:xfrm>
            <a:off x="8026248" y="3469811"/>
            <a:ext cx="3463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solidFill>
                  <a:srgbClr val="E43C2F"/>
                </a:solidFill>
                <a:latin typeface="Cambria" panose="02040503050406030204" pitchFamily="18" charset="0"/>
                <a:ea typeface="Cambria" panose="02040503050406030204" pitchFamily="18" charset="0"/>
              </a:rPr>
              <a:t>IASI: Thermal IR nadir sounder</a:t>
            </a:r>
            <a:endParaRPr lang="en-US" sz="1400" dirty="0">
              <a:solidFill>
                <a:srgbClr val="E43C2F"/>
              </a:solidFill>
              <a:latin typeface="Cambria" panose="02040503050406030204" pitchFamily="18" charset="0"/>
              <a:ea typeface="Cambria" panose="02040503050406030204" pitchFamily="18" charset="0"/>
            </a:endParaRPr>
          </a:p>
        </p:txBody>
      </p:sp>
      <p:sp>
        <p:nvSpPr>
          <p:cNvPr id="47" name="Text Box 23">
            <a:extLst>
              <a:ext uri="{FF2B5EF4-FFF2-40B4-BE49-F238E27FC236}">
                <a16:creationId xmlns:a16="http://schemas.microsoft.com/office/drawing/2014/main" id="{35AF5584-77F9-4499-82B4-5DC65433FBCE}"/>
              </a:ext>
            </a:extLst>
          </p:cNvPr>
          <p:cNvSpPr txBox="1">
            <a:spLocks noChangeArrowheads="1"/>
          </p:cNvSpPr>
          <p:nvPr/>
        </p:nvSpPr>
        <p:spPr bwMode="auto">
          <a:xfrm>
            <a:off x="1382117" y="3482704"/>
            <a:ext cx="33431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GB" sz="1400" dirty="0">
                <a:solidFill>
                  <a:schemeClr val="bg1"/>
                </a:solidFill>
                <a:latin typeface="Cambria" panose="02040503050406030204" pitchFamily="18" charset="0"/>
                <a:ea typeface="Cambria" panose="02040503050406030204" pitchFamily="18" charset="0"/>
              </a:rPr>
              <a:t>Metop: Polar orbiting satellite</a:t>
            </a:r>
            <a:endParaRPr lang="en-US" sz="1400" dirty="0">
              <a:solidFill>
                <a:schemeClr val="bg1"/>
              </a:solidFill>
              <a:latin typeface="Cambria" panose="02040503050406030204" pitchFamily="18" charset="0"/>
              <a:ea typeface="Cambria" panose="02040503050406030204" pitchFamily="18" charset="0"/>
            </a:endParaRPr>
          </a:p>
        </p:txBody>
      </p:sp>
      <p:pic>
        <p:nvPicPr>
          <p:cNvPr id="48" name="Picture 47">
            <a:extLst>
              <a:ext uri="{FF2B5EF4-FFF2-40B4-BE49-F238E27FC236}">
                <a16:creationId xmlns:a16="http://schemas.microsoft.com/office/drawing/2014/main" id="{75F678AE-33BD-432E-8BB8-3225D6660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55541">
            <a:off x="5551802" y="833267"/>
            <a:ext cx="1731627" cy="1731627"/>
          </a:xfrm>
          <a:prstGeom prst="rect">
            <a:avLst/>
          </a:prstGeom>
        </p:spPr>
      </p:pic>
      <p:pic>
        <p:nvPicPr>
          <p:cNvPr id="50" name="ESA Multimedia Gallery - IASI field of view">
            <a:hlinkClick r:id="" action="ppaction://media"/>
            <a:extLst>
              <a:ext uri="{FF2B5EF4-FFF2-40B4-BE49-F238E27FC236}">
                <a16:creationId xmlns:a16="http://schemas.microsoft.com/office/drawing/2014/main" id="{09D9FD67-A4A2-4DF6-B06D-5C55B8BD0D8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75007" y="1132075"/>
            <a:ext cx="3142737" cy="2357053"/>
          </a:xfrm>
          <a:prstGeom prst="rect">
            <a:avLst/>
          </a:prstGeom>
          <a:ln>
            <a:solidFill>
              <a:schemeClr val="bg1"/>
            </a:solidFill>
          </a:ln>
        </p:spPr>
      </p:pic>
      <p:sp>
        <p:nvSpPr>
          <p:cNvPr id="51" name="TextBox 14">
            <a:extLst>
              <a:ext uri="{FF2B5EF4-FFF2-40B4-BE49-F238E27FC236}">
                <a16:creationId xmlns:a16="http://schemas.microsoft.com/office/drawing/2014/main" id="{FEDDCFFD-48C4-4564-AAAD-21FE6D099EAF}"/>
              </a:ext>
            </a:extLst>
          </p:cNvPr>
          <p:cNvSpPr txBox="1"/>
          <p:nvPr/>
        </p:nvSpPr>
        <p:spPr>
          <a:xfrm>
            <a:off x="10677863" y="3239104"/>
            <a:ext cx="784664" cy="2871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1266" dirty="0">
                <a:solidFill>
                  <a:schemeClr val="bg1">
                    <a:lumMod val="50000"/>
                  </a:schemeClr>
                </a:solidFill>
                <a:latin typeface="Cambria" panose="02040503050406030204" pitchFamily="18" charset="0"/>
                <a:ea typeface="Cambria" panose="02040503050406030204" pitchFamily="18" charset="0"/>
              </a:rPr>
              <a:t>© ESA</a:t>
            </a:r>
          </a:p>
        </p:txBody>
      </p:sp>
      <p:sp>
        <p:nvSpPr>
          <p:cNvPr id="52" name="TextBox 15">
            <a:extLst>
              <a:ext uri="{FF2B5EF4-FFF2-40B4-BE49-F238E27FC236}">
                <a16:creationId xmlns:a16="http://schemas.microsoft.com/office/drawing/2014/main" id="{9F1ECCAD-D748-4D69-A7ED-2A1D6E06716E}"/>
              </a:ext>
            </a:extLst>
          </p:cNvPr>
          <p:cNvSpPr txBox="1"/>
          <p:nvPr/>
        </p:nvSpPr>
        <p:spPr>
          <a:xfrm>
            <a:off x="3541153" y="3212917"/>
            <a:ext cx="784664" cy="2871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1266" dirty="0">
                <a:solidFill>
                  <a:schemeClr val="bg1">
                    <a:lumMod val="50000"/>
                  </a:schemeClr>
                </a:solidFill>
                <a:latin typeface="Cambria" panose="02040503050406030204" pitchFamily="18" charset="0"/>
                <a:ea typeface="Cambria" panose="02040503050406030204" pitchFamily="18" charset="0"/>
              </a:rPr>
              <a:t>© ESA</a:t>
            </a:r>
          </a:p>
        </p:txBody>
      </p:sp>
      <p:pic>
        <p:nvPicPr>
          <p:cNvPr id="53" name="Image 2">
            <a:extLst>
              <a:ext uri="{FF2B5EF4-FFF2-40B4-BE49-F238E27FC236}">
                <a16:creationId xmlns:a16="http://schemas.microsoft.com/office/drawing/2014/main" id="{657B9F66-227C-454B-B49C-7D27FE842F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045" y="1135579"/>
            <a:ext cx="4201252" cy="2363204"/>
          </a:xfrm>
          <a:prstGeom prst="rect">
            <a:avLst/>
          </a:prstGeom>
          <a:ln>
            <a:solidFill>
              <a:schemeClr val="bg1"/>
            </a:solidFill>
          </a:ln>
        </p:spPr>
      </p:pic>
      <p:cxnSp>
        <p:nvCxnSpPr>
          <p:cNvPr id="54" name="Straight Connector 53">
            <a:extLst>
              <a:ext uri="{FF2B5EF4-FFF2-40B4-BE49-F238E27FC236}">
                <a16:creationId xmlns:a16="http://schemas.microsoft.com/office/drawing/2014/main" id="{41F5577B-E06B-4027-89D7-9F78E4666292}"/>
              </a:ext>
            </a:extLst>
          </p:cNvPr>
          <p:cNvCxnSpPr>
            <a:cxnSpLocks/>
          </p:cNvCxnSpPr>
          <p:nvPr/>
        </p:nvCxnSpPr>
        <p:spPr>
          <a:xfrm>
            <a:off x="4072711" y="1121359"/>
            <a:ext cx="0" cy="237930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5" name="Picture 54" descr="Diagram, schematic&#10;&#10;Description automatically generated">
            <a:extLst>
              <a:ext uri="{FF2B5EF4-FFF2-40B4-BE49-F238E27FC236}">
                <a16:creationId xmlns:a16="http://schemas.microsoft.com/office/drawing/2014/main" id="{3012C68B-D2CE-4ADC-B821-609656656A36}"/>
              </a:ext>
            </a:extLst>
          </p:cNvPr>
          <p:cNvPicPr>
            <a:picLocks noChangeAspect="1"/>
          </p:cNvPicPr>
          <p:nvPr/>
        </p:nvPicPr>
        <p:blipFill>
          <a:blip r:embed="rId8"/>
          <a:stretch>
            <a:fillRect/>
          </a:stretch>
        </p:blipFill>
        <p:spPr>
          <a:xfrm>
            <a:off x="1554663" y="3930415"/>
            <a:ext cx="2998016" cy="2309969"/>
          </a:xfrm>
          <a:prstGeom prst="rect">
            <a:avLst/>
          </a:prstGeom>
        </p:spPr>
      </p:pic>
      <p:pic>
        <p:nvPicPr>
          <p:cNvPr id="34" name="Picture 33">
            <a:hlinkClick r:id="rId9"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sp>
        <p:nvSpPr>
          <p:cNvPr id="56" name="Rectangle 55">
            <a:extLst>
              <a:ext uri="{FF2B5EF4-FFF2-40B4-BE49-F238E27FC236}">
                <a16:creationId xmlns:a16="http://schemas.microsoft.com/office/drawing/2014/main" id="{242C06AC-539B-4956-8432-002241C4295E}"/>
              </a:ext>
            </a:extLst>
          </p:cNvPr>
          <p:cNvSpPr/>
          <p:nvPr/>
        </p:nvSpPr>
        <p:spPr>
          <a:xfrm>
            <a:off x="4681955" y="4609878"/>
            <a:ext cx="6535789" cy="1169551"/>
          </a:xfrm>
          <a:prstGeom prst="rect">
            <a:avLst/>
          </a:prstGeom>
          <a:solidFill>
            <a:schemeClr val="bg1">
              <a:alpha val="30000"/>
            </a:schemeClr>
          </a:solidFill>
        </p:spPr>
        <p:txBody>
          <a:bodyPr wrap="square">
            <a:spAutoFit/>
          </a:bodyPr>
          <a:lstStyle/>
          <a:p>
            <a:pPr algn="just"/>
            <a:r>
              <a:rPr lang="en-GB" sz="1400" dirty="0">
                <a:solidFill>
                  <a:schemeClr val="bg1"/>
                </a:solidFill>
                <a:latin typeface="Cambria" panose="02040503050406030204" pitchFamily="18" charset="0"/>
                <a:ea typeface="Cambria" panose="02040503050406030204" pitchFamily="18" charset="0"/>
              </a:rPr>
              <a:t>The spatial instrument IASI is an operational hyperspectral sounder flying on-board </a:t>
            </a:r>
            <a:r>
              <a:rPr lang="en-GB" sz="1400" dirty="0" err="1">
                <a:solidFill>
                  <a:schemeClr val="bg1"/>
                </a:solidFill>
                <a:latin typeface="Cambria" panose="02040503050406030204" pitchFamily="18" charset="0"/>
                <a:ea typeface="Cambria" panose="02040503050406030204" pitchFamily="18" charset="0"/>
              </a:rPr>
              <a:t>Metop</a:t>
            </a:r>
            <a:r>
              <a:rPr lang="en-GB" sz="1400" dirty="0">
                <a:solidFill>
                  <a:schemeClr val="bg1"/>
                </a:solidFill>
                <a:latin typeface="Cambria" panose="02040503050406030204" pitchFamily="18" charset="0"/>
                <a:ea typeface="Cambria" panose="02040503050406030204" pitchFamily="18" charset="0"/>
              </a:rPr>
              <a:t>, the European meteorological satellites on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polar orbit</a:t>
            </a:r>
            <a:r>
              <a:rPr lang="en-GB" sz="1400" dirty="0">
                <a:solidFill>
                  <a:schemeClr val="bg1"/>
                </a:solidFill>
                <a:latin typeface="Cambria" panose="02040503050406030204" pitchFamily="18" charset="0"/>
                <a:ea typeface="Cambria" panose="02040503050406030204" pitchFamily="18" charset="0"/>
              </a:rPr>
              <a:t>. It offers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quasi-global coverage bi-daily</a:t>
            </a:r>
            <a:r>
              <a:rPr lang="en-GB" sz="1400" dirty="0">
                <a:solidFill>
                  <a:schemeClr val="bg1"/>
                </a:solidFill>
                <a:latin typeface="Cambria" panose="02040503050406030204" pitchFamily="18" charset="0"/>
                <a:ea typeface="Cambria" panose="02040503050406030204" pitchFamily="18" charset="0"/>
              </a:rPr>
              <a:t> with high horizontal resolution (~12 km at nadir). IASI measures a large continuous part of the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thermal infrared </a:t>
            </a:r>
            <a:r>
              <a:rPr lang="en-GB" sz="1400" dirty="0">
                <a:solidFill>
                  <a:schemeClr val="bg1"/>
                </a:solidFill>
                <a:latin typeface="Cambria" panose="02040503050406030204" pitchFamily="18" charset="0"/>
                <a:ea typeface="Cambria" panose="02040503050406030204" pitchFamily="18" charset="0"/>
              </a:rPr>
              <a:t>(645-2760 cm</a:t>
            </a:r>
            <a:r>
              <a:rPr lang="en-GB" sz="1400" baseline="30000" dirty="0">
                <a:solidFill>
                  <a:schemeClr val="bg1"/>
                </a:solidFill>
                <a:latin typeface="Cambria" panose="02040503050406030204" pitchFamily="18" charset="0"/>
                <a:ea typeface="Cambria" panose="02040503050406030204" pitchFamily="18" charset="0"/>
              </a:rPr>
              <a:t>-1</a:t>
            </a:r>
            <a:r>
              <a:rPr lang="en-GB" sz="1400" dirty="0">
                <a:solidFill>
                  <a:schemeClr val="bg1"/>
                </a:solidFill>
                <a:latin typeface="Cambria" panose="02040503050406030204" pitchFamily="18" charset="0"/>
                <a:ea typeface="Cambria" panose="02040503050406030204" pitchFamily="18" charset="0"/>
              </a:rPr>
              <a:t>) with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high radiometric performances</a:t>
            </a:r>
            <a:r>
              <a:rPr lang="en-GB" sz="14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1305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7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5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Spectral detection</a:t>
            </a:r>
          </a:p>
        </p:txBody>
      </p:sp>
      <p:pic>
        <p:nvPicPr>
          <p:cNvPr id="34" name="Picture 33">
            <a:hlinkClick r:id="rId2"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3" name="Picture 2">
            <a:extLst>
              <a:ext uri="{FF2B5EF4-FFF2-40B4-BE49-F238E27FC236}">
                <a16:creationId xmlns:a16="http://schemas.microsoft.com/office/drawing/2014/main" id="{3ECD4D45-FF43-4247-9DC3-B8C88A2C19FC}"/>
              </a:ext>
            </a:extLst>
          </p:cNvPr>
          <p:cNvPicPr>
            <a:picLocks noChangeAspect="1"/>
          </p:cNvPicPr>
          <p:nvPr/>
        </p:nvPicPr>
        <p:blipFill>
          <a:blip r:embed="rId4"/>
          <a:stretch>
            <a:fillRect/>
          </a:stretch>
        </p:blipFill>
        <p:spPr>
          <a:xfrm>
            <a:off x="6473528" y="787353"/>
            <a:ext cx="4680000" cy="5818096"/>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9F7CEEF-0070-4019-BD7B-62E8698E2FFD}"/>
                  </a:ext>
                </a:extLst>
              </p:cNvPr>
              <p:cNvSpPr/>
              <p:nvPr/>
            </p:nvSpPr>
            <p:spPr>
              <a:xfrm>
                <a:off x="103520" y="783444"/>
                <a:ext cx="6185138" cy="4374596"/>
              </a:xfrm>
              <a:prstGeom prst="rect">
                <a:avLst/>
              </a:prstGeom>
              <a:solidFill>
                <a:schemeClr val="bg1">
                  <a:alpha val="30000"/>
                </a:schemeClr>
              </a:solidFill>
            </p:spPr>
            <p:txBody>
              <a:bodyPr wrap="square">
                <a:spAutoFit/>
              </a:bodyPr>
              <a:lstStyle/>
              <a:p>
                <a:pPr algn="just"/>
                <a:r>
                  <a:rPr lang="en-GB" sz="1400" dirty="0">
                    <a:solidFill>
                      <a:schemeClr val="bg1"/>
                    </a:solidFill>
                    <a:latin typeface="Cambria" panose="02040503050406030204" pitchFamily="18" charset="0"/>
                    <a:ea typeface="Cambria" panose="02040503050406030204" pitchFamily="18" charset="0"/>
                  </a:rPr>
                  <a:t>Long-lived halogenated species have a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weak spectral signature </a:t>
                </a:r>
                <a:r>
                  <a:rPr lang="en-GB" sz="1400" dirty="0">
                    <a:solidFill>
                      <a:schemeClr val="bg1"/>
                    </a:solidFill>
                    <a:latin typeface="Cambria" panose="02040503050406030204" pitchFamily="18" charset="0"/>
                    <a:ea typeface="Cambria" panose="02040503050406030204" pitchFamily="18" charset="0"/>
                  </a:rPr>
                  <a:t>in the Earth’s outgoing longwave radiation, which makes their detection in individual spectra challenging. Using a particular type of spectral transformation, called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whitening</a:t>
                </a:r>
                <a:r>
                  <a:rPr lang="en-GB" sz="1400" dirty="0">
                    <a:solidFill>
                      <a:schemeClr val="bg1"/>
                    </a:solidFill>
                    <a:latin typeface="Cambria" panose="02040503050406030204" pitchFamily="18" charset="0"/>
                    <a:ea typeface="Cambria" panose="02040503050406030204" pitchFamily="18" charset="0"/>
                  </a:rPr>
                  <a:t>, allows for the identification of eight halogen-containing species in IASI mean spectra, i.e.,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CFC-11</a:t>
                </a:r>
                <a:r>
                  <a:rPr lang="en-GB" sz="1400" dirty="0">
                    <a:solidFill>
                      <a:schemeClr val="bg1"/>
                    </a:solidFill>
                    <a:latin typeface="Cambria" panose="02040503050406030204" pitchFamily="18" charset="0"/>
                    <a:ea typeface="Cambria" panose="02040503050406030204" pitchFamily="18" charset="0"/>
                  </a:rPr>
                  <a:t>,</a:t>
                </a:r>
                <a:r>
                  <a:rPr lang="en-GB" sz="1400" b="1" dirty="0">
                    <a:solidFill>
                      <a:schemeClr val="bg1"/>
                    </a:solidFill>
                    <a:latin typeface="Cambria" panose="02040503050406030204" pitchFamily="18" charset="0"/>
                    <a:ea typeface="Cambria" panose="02040503050406030204" pitchFamily="18" charset="0"/>
                  </a:rPr>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CFC-12</a:t>
                </a:r>
                <a:r>
                  <a:rPr lang="en-GB" sz="1400" dirty="0">
                    <a:solidFill>
                      <a:schemeClr val="bg1"/>
                    </a:solidFill>
                    <a:latin typeface="Cambria" panose="02040503050406030204" pitchFamily="18" charset="0"/>
                    <a:ea typeface="Cambria" panose="02040503050406030204" pitchFamily="18" charset="0"/>
                  </a:rPr>
                  <a:t>,</a:t>
                </a:r>
                <a:r>
                  <a:rPr lang="en-GB" sz="1400" b="1" dirty="0">
                    <a:solidFill>
                      <a:schemeClr val="bg1"/>
                    </a:solidFill>
                    <a:latin typeface="Cambria" panose="02040503050406030204" pitchFamily="18" charset="0"/>
                    <a:ea typeface="Cambria" panose="02040503050406030204" pitchFamily="18" charset="0"/>
                  </a:rPr>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HCFC-22</a:t>
                </a:r>
                <a:r>
                  <a:rPr lang="en-GB" sz="1400" dirty="0">
                    <a:solidFill>
                      <a:schemeClr val="bg1"/>
                    </a:solidFill>
                    <a:latin typeface="Cambria" panose="02040503050406030204" pitchFamily="18" charset="0"/>
                    <a:ea typeface="Cambria" panose="02040503050406030204" pitchFamily="18" charset="0"/>
                  </a:rPr>
                  <a:t>,</a:t>
                </a:r>
                <a:r>
                  <a:rPr lang="en-GB" sz="1400" b="1" dirty="0">
                    <a:solidFill>
                      <a:schemeClr val="bg1"/>
                    </a:solidFill>
                    <a:latin typeface="Cambria" panose="02040503050406030204" pitchFamily="18" charset="0"/>
                    <a:ea typeface="Cambria" panose="02040503050406030204" pitchFamily="18" charset="0"/>
                  </a:rPr>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HCFC-142b</a:t>
                </a:r>
                <a:r>
                  <a:rPr lang="en-GB" sz="1400" dirty="0">
                    <a:solidFill>
                      <a:schemeClr val="bg1"/>
                    </a:solidFill>
                    <a:latin typeface="Cambria" panose="02040503050406030204" pitchFamily="18" charset="0"/>
                    <a:ea typeface="Cambria" panose="02040503050406030204" pitchFamily="18" charset="0"/>
                  </a:rPr>
                  <a:t>,</a:t>
                </a:r>
                <a:r>
                  <a:rPr lang="en-GB" sz="1400" b="1" dirty="0">
                    <a:solidFill>
                      <a:schemeClr val="bg1"/>
                    </a:solidFill>
                    <a:latin typeface="Cambria" panose="02040503050406030204" pitchFamily="18" charset="0"/>
                    <a:ea typeface="Cambria" panose="02040503050406030204" pitchFamily="18" charset="0"/>
                  </a:rPr>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HFC-134a</a:t>
                </a:r>
                <a:r>
                  <a:rPr lang="en-GB" sz="1400" dirty="0">
                    <a:solidFill>
                      <a:schemeClr val="bg1"/>
                    </a:solidFill>
                    <a:latin typeface="Cambria" panose="02040503050406030204" pitchFamily="18" charset="0"/>
                    <a:ea typeface="Cambria" panose="02040503050406030204" pitchFamily="18" charset="0"/>
                  </a:rPr>
                  <a:t>,</a:t>
                </a:r>
                <a:r>
                  <a:rPr lang="en-GB" sz="1400" b="1" dirty="0">
                    <a:solidFill>
                      <a:schemeClr val="bg1"/>
                    </a:solidFill>
                    <a:latin typeface="Cambria" panose="02040503050406030204" pitchFamily="18" charset="0"/>
                    <a:ea typeface="Cambria" panose="02040503050406030204" pitchFamily="18" charset="0"/>
                  </a:rPr>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CF</a:t>
                </a:r>
                <a:r>
                  <a:rPr lang="en-GB" sz="1400" b="1" baseline="-25000" dirty="0">
                    <a:solidFill>
                      <a:schemeClr val="accent4">
                        <a:lumMod val="40000"/>
                        <a:lumOff val="60000"/>
                      </a:schemeClr>
                    </a:solidFill>
                    <a:latin typeface="Cambria" panose="02040503050406030204" pitchFamily="18" charset="0"/>
                    <a:ea typeface="Cambria" panose="02040503050406030204" pitchFamily="18" charset="0"/>
                  </a:rPr>
                  <a:t>4</a:t>
                </a:r>
                <a:r>
                  <a:rPr lang="en-GB" sz="1400" dirty="0">
                    <a:solidFill>
                      <a:schemeClr val="bg1"/>
                    </a:solidFill>
                    <a:latin typeface="Cambria" panose="02040503050406030204" pitchFamily="18" charset="0"/>
                    <a:ea typeface="Cambria" panose="02040503050406030204" pitchFamily="18" charset="0"/>
                  </a:rPr>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SF</a:t>
                </a:r>
                <a:r>
                  <a:rPr lang="en-GB" sz="1400" b="1" baseline="-25000" dirty="0">
                    <a:solidFill>
                      <a:schemeClr val="accent4">
                        <a:lumMod val="40000"/>
                        <a:lumOff val="60000"/>
                      </a:schemeClr>
                    </a:solidFill>
                    <a:latin typeface="Cambria" panose="02040503050406030204" pitchFamily="18" charset="0"/>
                    <a:ea typeface="Cambria" panose="02040503050406030204" pitchFamily="18" charset="0"/>
                  </a:rPr>
                  <a:t>6</a:t>
                </a:r>
                <a:r>
                  <a:rPr lang="en-GB" sz="1400" b="1" dirty="0">
                    <a:solidFill>
                      <a:schemeClr val="bg1"/>
                    </a:solidFill>
                    <a:latin typeface="Cambria" panose="02040503050406030204" pitchFamily="18" charset="0"/>
                    <a:ea typeface="Cambria" panose="02040503050406030204" pitchFamily="18" charset="0"/>
                  </a:rPr>
                  <a:t> </a:t>
                </a:r>
                <a:r>
                  <a:rPr lang="en-GB" sz="1400" dirty="0">
                    <a:solidFill>
                      <a:schemeClr val="bg1"/>
                    </a:solidFill>
                    <a:latin typeface="Cambria" panose="02040503050406030204" pitchFamily="18" charset="0"/>
                    <a:ea typeface="Cambria" panose="02040503050406030204" pitchFamily="18" charset="0"/>
                  </a:rPr>
                  <a:t>and</a:t>
                </a:r>
                <a:r>
                  <a:rPr lang="en-GB" sz="1400" b="1" dirty="0">
                    <a:solidFill>
                      <a:schemeClr val="bg1"/>
                    </a:solidFill>
                    <a:latin typeface="Cambria" panose="02040503050406030204" pitchFamily="18" charset="0"/>
                    <a:ea typeface="Cambria" panose="02040503050406030204" pitchFamily="18" charset="0"/>
                  </a:rPr>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CCl</a:t>
                </a:r>
                <a:r>
                  <a:rPr lang="en-GB" sz="1400" b="1" baseline="-25000" dirty="0">
                    <a:solidFill>
                      <a:schemeClr val="accent4">
                        <a:lumMod val="40000"/>
                        <a:lumOff val="60000"/>
                      </a:schemeClr>
                    </a:solidFill>
                    <a:latin typeface="Cambria" panose="02040503050406030204" pitchFamily="18" charset="0"/>
                    <a:ea typeface="Cambria" panose="02040503050406030204" pitchFamily="18" charset="0"/>
                  </a:rPr>
                  <a:t>4</a:t>
                </a:r>
                <a:r>
                  <a:rPr lang="en-GB" sz="1400" dirty="0">
                    <a:solidFill>
                      <a:schemeClr val="bg1"/>
                    </a:solidFill>
                    <a:latin typeface="Cambria" panose="02040503050406030204" pitchFamily="18" charset="0"/>
                    <a:ea typeface="Cambria" panose="02040503050406030204" pitchFamily="18" charset="0"/>
                  </a:rPr>
                  <a:t>, by remove the largest and most variable spectral features due to e.g., O</a:t>
                </a:r>
                <a:r>
                  <a:rPr lang="en-GB" sz="1400" baseline="-25000" dirty="0">
                    <a:solidFill>
                      <a:schemeClr val="bg1"/>
                    </a:solidFill>
                    <a:latin typeface="Cambria" panose="02040503050406030204" pitchFamily="18" charset="0"/>
                    <a:ea typeface="Cambria" panose="02040503050406030204" pitchFamily="18" charset="0"/>
                  </a:rPr>
                  <a:t>3</a:t>
                </a:r>
                <a:r>
                  <a:rPr lang="en-GB" sz="1400" dirty="0">
                    <a:solidFill>
                      <a:schemeClr val="bg1"/>
                    </a:solidFill>
                    <a:latin typeface="Cambria" panose="02040503050406030204" pitchFamily="18" charset="0"/>
                    <a:ea typeface="Cambria" panose="02040503050406030204" pitchFamily="18" charset="0"/>
                  </a:rPr>
                  <a:t>, N</a:t>
                </a:r>
                <a:r>
                  <a:rPr lang="en-GB" sz="1400" baseline="-25000" dirty="0">
                    <a:solidFill>
                      <a:schemeClr val="bg1"/>
                    </a:solidFill>
                    <a:latin typeface="Cambria" panose="02040503050406030204" pitchFamily="18" charset="0"/>
                    <a:ea typeface="Cambria" panose="02040503050406030204" pitchFamily="18" charset="0"/>
                  </a:rPr>
                  <a:t>2</a:t>
                </a:r>
                <a:r>
                  <a:rPr lang="en-GB" sz="1400" dirty="0">
                    <a:solidFill>
                      <a:schemeClr val="bg1"/>
                    </a:solidFill>
                    <a:latin typeface="Cambria" panose="02040503050406030204" pitchFamily="18" charset="0"/>
                    <a:ea typeface="Cambria" panose="02040503050406030204" pitchFamily="18" charset="0"/>
                  </a:rPr>
                  <a:t>O, CH</a:t>
                </a:r>
                <a:r>
                  <a:rPr lang="en-GB" sz="1400" baseline="-25000" dirty="0">
                    <a:solidFill>
                      <a:schemeClr val="bg1"/>
                    </a:solidFill>
                    <a:latin typeface="Cambria" panose="02040503050406030204" pitchFamily="18" charset="0"/>
                    <a:ea typeface="Cambria" panose="02040503050406030204" pitchFamily="18" charset="0"/>
                  </a:rPr>
                  <a:t>4</a:t>
                </a:r>
                <a:r>
                  <a:rPr lang="en-GB" sz="1400" dirty="0">
                    <a:solidFill>
                      <a:schemeClr val="bg1"/>
                    </a:solidFill>
                    <a:latin typeface="Cambria" panose="02040503050406030204" pitchFamily="18" charset="0"/>
                    <a:ea typeface="Cambria" panose="02040503050406030204" pitchFamily="18" charset="0"/>
                  </a:rPr>
                  <a:t> and H</a:t>
                </a:r>
                <a:r>
                  <a:rPr lang="en-GB" sz="1400" baseline="-25000" dirty="0">
                    <a:solidFill>
                      <a:schemeClr val="bg1"/>
                    </a:solidFill>
                    <a:latin typeface="Cambria" panose="02040503050406030204" pitchFamily="18" charset="0"/>
                    <a:ea typeface="Cambria" panose="02040503050406030204" pitchFamily="18" charset="0"/>
                  </a:rPr>
                  <a:t>2</a:t>
                </a:r>
                <a:r>
                  <a:rPr lang="en-GB" sz="1400" dirty="0">
                    <a:solidFill>
                      <a:schemeClr val="bg1"/>
                    </a:solidFill>
                    <a:latin typeface="Cambria" panose="02040503050406030204" pitchFamily="18" charset="0"/>
                    <a:ea typeface="Cambria" panose="02040503050406030204" pitchFamily="18" charset="0"/>
                  </a:rPr>
                  <a:t>O that are seen in each spectrum.</a:t>
                </a:r>
              </a:p>
              <a:p>
                <a:pPr algn="just"/>
                <a:r>
                  <a:rPr lang="en-GB" sz="1400" dirty="0">
                    <a:solidFill>
                      <a:schemeClr val="bg1"/>
                    </a:solidFill>
                    <a:latin typeface="Cambria" panose="02040503050406030204" pitchFamily="18" charset="0"/>
                    <a:ea typeface="Cambria" panose="02040503050406030204" pitchFamily="18" charset="0"/>
                  </a:rPr>
                  <a:t>Whitening a spectrum </a:t>
                </a:r>
                <a14:m>
                  <m:oMath xmlns:m="http://schemas.openxmlformats.org/officeDocument/2006/math">
                    <m:r>
                      <a:rPr lang="en-US" sz="1400" i="1" dirty="0">
                        <a:solidFill>
                          <a:schemeClr val="bg1"/>
                        </a:solidFill>
                        <a:latin typeface="Cambria Math" panose="02040503050406030204" pitchFamily="18" charset="0"/>
                      </a:rPr>
                      <m:t>𝑦</m:t>
                    </m:r>
                    <m:r>
                      <a:rPr lang="en-US" sz="1400" i="1" dirty="0">
                        <a:solidFill>
                          <a:schemeClr val="bg1"/>
                        </a:solidFill>
                        <a:latin typeface="Cambria Math" panose="02040503050406030204" pitchFamily="18" charset="0"/>
                      </a:rPr>
                      <m:t> </m:t>
                    </m:r>
                  </m:oMath>
                </a14:m>
                <a:r>
                  <a:rPr lang="en-GB" sz="1400" dirty="0">
                    <a:solidFill>
                      <a:schemeClr val="bg1"/>
                    </a:solidFill>
                    <a:latin typeface="Cambria" panose="02040503050406030204" pitchFamily="18" charset="0"/>
                    <a:ea typeface="Cambria" panose="02040503050406030204" pitchFamily="18" charset="0"/>
                  </a:rPr>
                  <a:t>produces another spectrum </a:t>
                </a:r>
                <a14:m>
                  <m:oMath xmlns:m="http://schemas.openxmlformats.org/officeDocument/2006/math">
                    <m:acc>
                      <m:accPr>
                        <m:chr m:val="̃"/>
                        <m:ctrlPr>
                          <a:rPr lang="en-US" sz="1400" i="1" dirty="0">
                            <a:solidFill>
                              <a:schemeClr val="bg1"/>
                            </a:solidFill>
                            <a:latin typeface="Cambria Math" panose="02040503050406030204" pitchFamily="18" charset="0"/>
                          </a:rPr>
                        </m:ctrlPr>
                      </m:accPr>
                      <m:e>
                        <m:r>
                          <a:rPr lang="en-GB" sz="1400" i="1" dirty="0">
                            <a:solidFill>
                              <a:schemeClr val="bg1"/>
                            </a:solidFill>
                            <a:latin typeface="Cambria Math" panose="02040503050406030204" pitchFamily="18" charset="0"/>
                          </a:rPr>
                          <m:t>𝑦</m:t>
                        </m:r>
                      </m:e>
                    </m:acc>
                    <m:r>
                      <a:rPr lang="en-GB" sz="1400" i="1" dirty="0">
                        <a:solidFill>
                          <a:schemeClr val="bg1"/>
                        </a:solidFill>
                        <a:latin typeface="Cambria Math" panose="02040503050406030204" pitchFamily="18" charset="0"/>
                      </a:rPr>
                      <m:t> </m:t>
                    </m:r>
                  </m:oMath>
                </a14:m>
                <a:r>
                  <a:rPr lang="en-GB" sz="1400" dirty="0">
                    <a:solidFill>
                      <a:schemeClr val="bg1"/>
                    </a:solidFill>
                    <a:latin typeface="Cambria" panose="02040503050406030204" pitchFamily="18" charset="0"/>
                    <a:ea typeface="Cambria" panose="02040503050406030204" pitchFamily="18" charset="0"/>
                  </a:rPr>
                  <a:t>in which most of the background signal is removed and all spectral aberrations are exposed. It relies on a dataset of reference spectra from 2008, characterized by a mean spectrum </a:t>
                </a:r>
                <a14:m>
                  <m:oMath xmlns:m="http://schemas.openxmlformats.org/officeDocument/2006/math">
                    <m:acc>
                      <m:accPr>
                        <m:chr m:val="̅"/>
                        <m:ctrlPr>
                          <a:rPr lang="en-US" sz="1400" i="1" dirty="0">
                            <a:solidFill>
                              <a:schemeClr val="bg1"/>
                            </a:solidFill>
                            <a:latin typeface="Cambria Math" panose="02040503050406030204" pitchFamily="18" charset="0"/>
                          </a:rPr>
                        </m:ctrlPr>
                      </m:accPr>
                      <m:e>
                        <m:r>
                          <a:rPr lang="en-GB" sz="1400" i="1" dirty="0">
                            <a:solidFill>
                              <a:schemeClr val="bg1"/>
                            </a:solidFill>
                            <a:latin typeface="Cambria Math" panose="02040503050406030204" pitchFamily="18" charset="0"/>
                          </a:rPr>
                          <m:t>𝑦</m:t>
                        </m:r>
                      </m:e>
                    </m:acc>
                  </m:oMath>
                </a14:m>
                <a:r>
                  <a:rPr lang="en-GB" sz="1400" dirty="0">
                    <a:solidFill>
                      <a:schemeClr val="bg1"/>
                    </a:solidFill>
                    <a:latin typeface="Cambria" panose="02040503050406030204" pitchFamily="18" charset="0"/>
                    <a:ea typeface="Cambria" panose="02040503050406030204" pitchFamily="18" charset="0"/>
                  </a:rPr>
                  <a:t> and a covariance matrix </a:t>
                </a:r>
                <a14:m>
                  <m:oMath xmlns:m="http://schemas.openxmlformats.org/officeDocument/2006/math">
                    <m:r>
                      <a:rPr lang="en-GB" sz="1400" i="1">
                        <a:solidFill>
                          <a:schemeClr val="bg1"/>
                        </a:solidFill>
                        <a:latin typeface="Cambria Math" panose="02040503050406030204" pitchFamily="18" charset="0"/>
                      </a:rPr>
                      <m:t>𝑆</m:t>
                    </m:r>
                  </m:oMath>
                </a14:m>
                <a:r>
                  <a:rPr lang="en-GB" sz="1400" dirty="0">
                    <a:solidFill>
                      <a:schemeClr val="bg1"/>
                    </a:solidFill>
                    <a:latin typeface="Cambria" panose="02040503050406030204" pitchFamily="18" charset="0"/>
                  </a:rPr>
                  <a:t>.</a:t>
                </a:r>
              </a:p>
              <a:p>
                <a:pPr algn="just"/>
                <a14:m>
                  <m:oMathPara xmlns:m="http://schemas.openxmlformats.org/officeDocument/2006/math">
                    <m:oMathParaPr>
                      <m:jc m:val="centerGroup"/>
                    </m:oMathParaPr>
                    <m:oMath xmlns:m="http://schemas.openxmlformats.org/officeDocument/2006/math">
                      <m:acc>
                        <m:accPr>
                          <m:chr m:val="̃"/>
                          <m:ctrlPr>
                            <a:rPr lang="en-US" sz="1400" b="1" i="1" dirty="0" smtClean="0">
                              <a:solidFill>
                                <a:schemeClr val="accent4">
                                  <a:lumMod val="40000"/>
                                  <a:lumOff val="60000"/>
                                </a:schemeClr>
                              </a:solidFill>
                              <a:latin typeface="Cambria Math" panose="02040503050406030204" pitchFamily="18" charset="0"/>
                            </a:rPr>
                          </m:ctrlPr>
                        </m:accPr>
                        <m:e>
                          <m:r>
                            <a:rPr lang="en-GB" sz="1400" b="1" i="1" dirty="0">
                              <a:solidFill>
                                <a:schemeClr val="accent4">
                                  <a:lumMod val="40000"/>
                                  <a:lumOff val="60000"/>
                                </a:schemeClr>
                              </a:solidFill>
                              <a:latin typeface="Cambria Math" panose="02040503050406030204" pitchFamily="18" charset="0"/>
                            </a:rPr>
                            <m:t>𝒚</m:t>
                          </m:r>
                        </m:e>
                      </m:acc>
                      <m:r>
                        <a:rPr lang="en-US" sz="1400" b="1" i="1">
                          <a:solidFill>
                            <a:schemeClr val="accent4">
                              <a:lumMod val="40000"/>
                              <a:lumOff val="60000"/>
                            </a:schemeClr>
                          </a:solidFill>
                          <a:latin typeface="Cambria Math" panose="02040503050406030204" pitchFamily="18" charset="0"/>
                        </a:rPr>
                        <m:t>=</m:t>
                      </m:r>
                      <m:sSup>
                        <m:sSupPr>
                          <m:ctrlPr>
                            <a:rPr lang="en-US" sz="1400" b="1" i="1">
                              <a:solidFill>
                                <a:schemeClr val="accent4">
                                  <a:lumMod val="40000"/>
                                  <a:lumOff val="60000"/>
                                </a:schemeClr>
                              </a:solidFill>
                              <a:latin typeface="Cambria Math" panose="02040503050406030204" pitchFamily="18" charset="0"/>
                            </a:rPr>
                          </m:ctrlPr>
                        </m:sSupPr>
                        <m:e>
                          <m:r>
                            <a:rPr lang="en-GB" sz="1400" b="1" i="1">
                              <a:solidFill>
                                <a:schemeClr val="accent4">
                                  <a:lumMod val="40000"/>
                                  <a:lumOff val="60000"/>
                                </a:schemeClr>
                              </a:solidFill>
                              <a:latin typeface="Cambria Math" panose="02040503050406030204" pitchFamily="18" charset="0"/>
                            </a:rPr>
                            <m:t>𝑺</m:t>
                          </m:r>
                        </m:e>
                        <m:sup>
                          <m:r>
                            <a:rPr lang="en-GB" sz="1400" b="1" i="1">
                              <a:solidFill>
                                <a:schemeClr val="accent4">
                                  <a:lumMod val="40000"/>
                                  <a:lumOff val="60000"/>
                                </a:schemeClr>
                              </a:solidFill>
                              <a:latin typeface="Cambria Math" panose="02040503050406030204" pitchFamily="18" charset="0"/>
                            </a:rPr>
                            <m:t>− </m:t>
                          </m:r>
                          <m:f>
                            <m:fPr>
                              <m:ctrlPr>
                                <a:rPr lang="en-GB" sz="1400" b="1" i="1">
                                  <a:solidFill>
                                    <a:schemeClr val="accent4">
                                      <a:lumMod val="40000"/>
                                      <a:lumOff val="60000"/>
                                    </a:schemeClr>
                                  </a:solidFill>
                                  <a:latin typeface="Cambria Math" panose="02040503050406030204" pitchFamily="18" charset="0"/>
                                </a:rPr>
                              </m:ctrlPr>
                            </m:fPr>
                            <m:num>
                              <m:r>
                                <a:rPr lang="en-GB" sz="1400" b="1" i="1">
                                  <a:solidFill>
                                    <a:schemeClr val="accent4">
                                      <a:lumMod val="40000"/>
                                      <a:lumOff val="60000"/>
                                    </a:schemeClr>
                                  </a:solidFill>
                                  <a:latin typeface="Cambria Math" panose="02040503050406030204" pitchFamily="18" charset="0"/>
                                </a:rPr>
                                <m:t>𝟏</m:t>
                              </m:r>
                            </m:num>
                            <m:den>
                              <m:r>
                                <a:rPr lang="en-GB" sz="1400" b="1" i="1">
                                  <a:solidFill>
                                    <a:schemeClr val="accent4">
                                      <a:lumMod val="40000"/>
                                      <a:lumOff val="60000"/>
                                    </a:schemeClr>
                                  </a:solidFill>
                                  <a:latin typeface="Cambria Math" panose="02040503050406030204" pitchFamily="18" charset="0"/>
                                </a:rPr>
                                <m:t>𝟐</m:t>
                              </m:r>
                            </m:den>
                          </m:f>
                        </m:sup>
                      </m:sSup>
                      <m:r>
                        <a:rPr lang="en-US" sz="1400" b="1" i="1">
                          <a:solidFill>
                            <a:schemeClr val="accent4">
                              <a:lumMod val="40000"/>
                              <a:lumOff val="60000"/>
                            </a:schemeClr>
                          </a:solidFill>
                          <a:latin typeface="Cambria Math" panose="02040503050406030204" pitchFamily="18" charset="0"/>
                        </a:rPr>
                        <m:t> </m:t>
                      </m:r>
                      <m:r>
                        <a:rPr lang="en-US" sz="1400" b="1" i="1" dirty="0">
                          <a:solidFill>
                            <a:schemeClr val="accent4">
                              <a:lumMod val="40000"/>
                              <a:lumOff val="60000"/>
                            </a:schemeClr>
                          </a:solidFill>
                          <a:latin typeface="Cambria Math" panose="02040503050406030204" pitchFamily="18" charset="0"/>
                        </a:rPr>
                        <m:t>(</m:t>
                      </m:r>
                      <m:r>
                        <a:rPr lang="en-US" sz="1400" b="1" i="1" dirty="0">
                          <a:solidFill>
                            <a:schemeClr val="accent4">
                              <a:lumMod val="40000"/>
                              <a:lumOff val="60000"/>
                            </a:schemeClr>
                          </a:solidFill>
                          <a:latin typeface="Cambria Math" panose="02040503050406030204" pitchFamily="18" charset="0"/>
                        </a:rPr>
                        <m:t>𝒚</m:t>
                      </m:r>
                      <m:r>
                        <a:rPr lang="en-US" sz="1400" b="1" i="1" dirty="0">
                          <a:solidFill>
                            <a:schemeClr val="accent4">
                              <a:lumMod val="40000"/>
                              <a:lumOff val="60000"/>
                            </a:schemeClr>
                          </a:solidFill>
                          <a:latin typeface="Cambria Math" panose="02040503050406030204" pitchFamily="18" charset="0"/>
                        </a:rPr>
                        <m:t>−</m:t>
                      </m:r>
                      <m:acc>
                        <m:accPr>
                          <m:chr m:val="̅"/>
                          <m:ctrlPr>
                            <a:rPr lang="en-US" sz="1400" b="1" i="1" dirty="0">
                              <a:solidFill>
                                <a:schemeClr val="accent4">
                                  <a:lumMod val="40000"/>
                                  <a:lumOff val="60000"/>
                                </a:schemeClr>
                              </a:solidFill>
                              <a:latin typeface="Cambria Math" panose="02040503050406030204" pitchFamily="18" charset="0"/>
                            </a:rPr>
                          </m:ctrlPr>
                        </m:accPr>
                        <m:e>
                          <m:r>
                            <a:rPr lang="en-GB" sz="1400" b="1" i="1" dirty="0">
                              <a:solidFill>
                                <a:schemeClr val="accent4">
                                  <a:lumMod val="40000"/>
                                  <a:lumOff val="60000"/>
                                </a:schemeClr>
                              </a:solidFill>
                              <a:latin typeface="Cambria Math" panose="02040503050406030204" pitchFamily="18" charset="0"/>
                            </a:rPr>
                            <m:t>𝒚</m:t>
                          </m:r>
                        </m:e>
                      </m:acc>
                      <m:r>
                        <a:rPr lang="en-GB" sz="1400" b="1" i="1" dirty="0">
                          <a:solidFill>
                            <a:schemeClr val="accent4">
                              <a:lumMod val="40000"/>
                              <a:lumOff val="60000"/>
                            </a:schemeClr>
                          </a:solidFill>
                          <a:latin typeface="Cambria Math" panose="02040503050406030204" pitchFamily="18" charset="0"/>
                        </a:rPr>
                        <m:t>)</m:t>
                      </m:r>
                    </m:oMath>
                  </m:oMathPara>
                </a14:m>
                <a:endParaRPr lang="en-GB" sz="1400" b="1" dirty="0">
                  <a:solidFill>
                    <a:schemeClr val="accent4">
                      <a:lumMod val="40000"/>
                      <a:lumOff val="60000"/>
                    </a:schemeClr>
                  </a:solidFill>
                  <a:latin typeface="Cambria" panose="02040503050406030204" pitchFamily="18" charset="0"/>
                  <a:ea typeface="Cambria" panose="02040503050406030204" pitchFamily="18" charset="0"/>
                </a:endParaRPr>
              </a:p>
              <a:p>
                <a:pPr algn="just"/>
                <a:endParaRPr lang="en-GB" sz="1400" dirty="0">
                  <a:latin typeface="Cambria" panose="02040503050406030204" pitchFamily="18" charset="0"/>
                  <a:ea typeface="Cambria" panose="02040503050406030204" pitchFamily="18" charset="0"/>
                </a:endParaRPr>
              </a:p>
              <a:p>
                <a:pPr marL="171450" indent="-171450" algn="just">
                  <a:buFont typeface="Wingdings" panose="05000000000000000000" pitchFamily="2" charset="2"/>
                  <a:buChar char="à"/>
                </a:pPr>
                <a:r>
                  <a:rPr lang="en-GB" sz="1100" b="1" i="1" dirty="0">
                    <a:solidFill>
                      <a:schemeClr val="accent4">
                        <a:lumMod val="40000"/>
                        <a:lumOff val="60000"/>
                      </a:schemeClr>
                    </a:solidFill>
                    <a:latin typeface="Cambria" panose="02040503050406030204" pitchFamily="18" charset="0"/>
                    <a:ea typeface="Cambria" panose="02040503050406030204" pitchFamily="18" charset="0"/>
                  </a:rPr>
                  <a:t>A positive (negative) whitened signal indicates a decrease (increase) over times.</a:t>
                </a:r>
                <a:endParaRPr lang="en-GB" sz="1100" b="1" dirty="0">
                  <a:solidFill>
                    <a:schemeClr val="accent4">
                      <a:lumMod val="40000"/>
                      <a:lumOff val="60000"/>
                    </a:schemeClr>
                  </a:solidFill>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en-GB" sz="1200" dirty="0">
                    <a:solidFill>
                      <a:schemeClr val="bg1"/>
                    </a:solidFill>
                    <a:latin typeface="Cambria" panose="02040503050406030204" pitchFamily="18" charset="0"/>
                    <a:ea typeface="Cambria" panose="02040503050406030204" pitchFamily="18" charset="0"/>
                  </a:rPr>
                  <a:t>CFC-11,  CFC-12,  and CCl</a:t>
                </a:r>
                <a:r>
                  <a:rPr lang="en-GB" sz="1200" baseline="-25000" dirty="0">
                    <a:solidFill>
                      <a:schemeClr val="bg1"/>
                    </a:solidFill>
                    <a:latin typeface="Cambria" panose="02040503050406030204" pitchFamily="18" charset="0"/>
                    <a:ea typeface="Cambria" panose="02040503050406030204" pitchFamily="18" charset="0"/>
                  </a:rPr>
                  <a:t>4 </a:t>
                </a:r>
                <a:r>
                  <a:rPr lang="en-GB" sz="1200" dirty="0">
                    <a:solidFill>
                      <a:schemeClr val="bg1"/>
                    </a:solidFill>
                    <a:latin typeface="Cambria" panose="02040503050406030204" pitchFamily="18" charset="0"/>
                    <a:ea typeface="Cambria" panose="02040503050406030204" pitchFamily="18" charset="0"/>
                  </a:rPr>
                  <a:t>are detected with a positive signal, indicating that their atmospheric abundance was smaller in 2021 than in 2008.</a:t>
                </a:r>
              </a:p>
              <a:p>
                <a:pPr algn="just"/>
                <a:endParaRPr lang="en-GB" sz="1200" dirty="0">
                  <a:solidFill>
                    <a:schemeClr val="bg1"/>
                  </a:solidFill>
                  <a:latin typeface="Cambria" panose="02040503050406030204" pitchFamily="18" charset="0"/>
                  <a:ea typeface="Cambria" panose="02040503050406030204" pitchFamily="18" charset="0"/>
                </a:endParaRPr>
              </a:p>
              <a:p>
                <a:pPr marL="285750" indent="-285750" algn="just">
                  <a:buFont typeface="Arial" panose="020B0604020202020204" pitchFamily="34" charset="0"/>
                  <a:buChar char="•"/>
                </a:pPr>
                <a:r>
                  <a:rPr lang="en-GB" sz="1200" dirty="0">
                    <a:solidFill>
                      <a:schemeClr val="bg1"/>
                    </a:solidFill>
                    <a:latin typeface="Cambria" panose="02040503050406030204" pitchFamily="18" charset="0"/>
                    <a:ea typeface="Cambria" panose="02040503050406030204" pitchFamily="18" charset="0"/>
                  </a:rPr>
                  <a:t>HCFC-22, HCFC-142b, HFC-134a, CF</a:t>
                </a:r>
                <a:r>
                  <a:rPr lang="en-GB" sz="1200" baseline="-25000" dirty="0">
                    <a:solidFill>
                      <a:schemeClr val="bg1"/>
                    </a:solidFill>
                    <a:latin typeface="Cambria" panose="02040503050406030204" pitchFamily="18" charset="0"/>
                    <a:ea typeface="Cambria" panose="02040503050406030204" pitchFamily="18" charset="0"/>
                  </a:rPr>
                  <a:t>4 </a:t>
                </a:r>
                <a:r>
                  <a:rPr lang="en-GB" sz="1200" dirty="0">
                    <a:solidFill>
                      <a:schemeClr val="bg1"/>
                    </a:solidFill>
                    <a:latin typeface="Cambria" panose="02040503050406030204" pitchFamily="18" charset="0"/>
                    <a:ea typeface="Cambria" panose="02040503050406030204" pitchFamily="18" charset="0"/>
                  </a:rPr>
                  <a:t>and SF</a:t>
                </a:r>
                <a:r>
                  <a:rPr lang="en-GB" sz="1200" baseline="-25000" dirty="0">
                    <a:solidFill>
                      <a:schemeClr val="bg1"/>
                    </a:solidFill>
                    <a:latin typeface="Cambria" panose="02040503050406030204" pitchFamily="18" charset="0"/>
                    <a:ea typeface="Cambria" panose="02040503050406030204" pitchFamily="18" charset="0"/>
                  </a:rPr>
                  <a:t>6</a:t>
                </a:r>
                <a:r>
                  <a:rPr lang="en-GB" sz="1200" dirty="0">
                    <a:solidFill>
                      <a:schemeClr val="bg1"/>
                    </a:solidFill>
                    <a:latin typeface="Cambria" panose="02040503050406030204" pitchFamily="18" charset="0"/>
                    <a:ea typeface="Cambria" panose="02040503050406030204" pitchFamily="18" charset="0"/>
                  </a:rPr>
                  <a:t> are detected with a negative signal, indicating an increase in their atmospheric abundance between 2008 and 2021.</a:t>
                </a:r>
              </a:p>
              <a:p>
                <a:pPr algn="just"/>
                <a:endParaRPr lang="en-GB" sz="1200" dirty="0">
                  <a:solidFill>
                    <a:schemeClr val="bg1"/>
                  </a:solidFill>
                  <a:latin typeface="Cambria" panose="02040503050406030204" pitchFamily="18" charset="0"/>
                  <a:ea typeface="Cambria" panose="02040503050406030204" pitchFamily="18" charset="0"/>
                </a:endParaRPr>
              </a:p>
              <a:p>
                <a:pPr algn="just"/>
                <a:r>
                  <a:rPr lang="en-GB" sz="700" i="1" dirty="0">
                    <a:solidFill>
                      <a:schemeClr val="bg1"/>
                    </a:solidFill>
                    <a:latin typeface="Cambria" panose="02040503050406030204" pitchFamily="18" charset="0"/>
                    <a:ea typeface="Cambria" panose="02040503050406030204" pitchFamily="18" charset="0"/>
                  </a:rPr>
                  <a:t>De Longueville et al., 2021. Identification of Short and Long-Lived Atmospheric Trace Gases From IASI Space Observations. GRL 48. doi:10.1029/2020gl091742</a:t>
                </a:r>
              </a:p>
            </p:txBody>
          </p:sp>
        </mc:Choice>
        <mc:Fallback xmlns="">
          <p:sp>
            <p:nvSpPr>
              <p:cNvPr id="7" name="Rectangle 6">
                <a:extLst>
                  <a:ext uri="{FF2B5EF4-FFF2-40B4-BE49-F238E27FC236}">
                    <a16:creationId xmlns:a16="http://schemas.microsoft.com/office/drawing/2014/main" id="{99F7CEEF-0070-4019-BD7B-62E8698E2FFD}"/>
                  </a:ext>
                </a:extLst>
              </p:cNvPr>
              <p:cNvSpPr>
                <a:spLocks noRot="1" noChangeAspect="1" noMove="1" noResize="1" noEditPoints="1" noAdjustHandles="1" noChangeArrowheads="1" noChangeShapeType="1" noTextEdit="1"/>
              </p:cNvSpPr>
              <p:nvPr/>
            </p:nvSpPr>
            <p:spPr>
              <a:xfrm>
                <a:off x="103520" y="783444"/>
                <a:ext cx="6185138" cy="4374596"/>
              </a:xfrm>
              <a:prstGeom prst="rect">
                <a:avLst/>
              </a:prstGeom>
              <a:blipFill>
                <a:blip r:embed="rId5"/>
                <a:stretch>
                  <a:fillRect l="-296" t="-418" r="-197"/>
                </a:stretch>
              </a:blipFill>
            </p:spPr>
            <p:txBody>
              <a:bodyPr/>
              <a:lstStyle/>
              <a:p>
                <a:r>
                  <a:rPr lang="fr-BE">
                    <a:noFill/>
                  </a:rPr>
                  <a:t> </a:t>
                </a:r>
              </a:p>
            </p:txBody>
          </p:sp>
        </mc:Fallback>
      </mc:AlternateContent>
      <p:grpSp>
        <p:nvGrpSpPr>
          <p:cNvPr id="11" name="Group 10">
            <a:extLst>
              <a:ext uri="{FF2B5EF4-FFF2-40B4-BE49-F238E27FC236}">
                <a16:creationId xmlns:a16="http://schemas.microsoft.com/office/drawing/2014/main" id="{ECCF530F-9169-4A76-B8D5-2FA98FC1736F}"/>
              </a:ext>
            </a:extLst>
          </p:cNvPr>
          <p:cNvGrpSpPr/>
          <p:nvPr/>
        </p:nvGrpSpPr>
        <p:grpSpPr>
          <a:xfrm>
            <a:off x="485399" y="5283501"/>
            <a:ext cx="4680000" cy="1321948"/>
            <a:chOff x="968475" y="5221906"/>
            <a:chExt cx="4680000" cy="1321948"/>
          </a:xfrm>
        </p:grpSpPr>
        <p:pic>
          <p:nvPicPr>
            <p:cNvPr id="10" name="Picture 9">
              <a:extLst>
                <a:ext uri="{FF2B5EF4-FFF2-40B4-BE49-F238E27FC236}">
                  <a16:creationId xmlns:a16="http://schemas.microsoft.com/office/drawing/2014/main" id="{3CB1AB2F-1471-4C52-A7E5-58943C612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5" y="5221906"/>
              <a:ext cx="4680000" cy="1321948"/>
            </a:xfrm>
            <a:prstGeom prst="rect">
              <a:avLst/>
            </a:prstGeom>
          </p:spPr>
        </p:pic>
        <p:sp>
          <p:nvSpPr>
            <p:cNvPr id="12" name="TextBox 11">
              <a:extLst>
                <a:ext uri="{FF2B5EF4-FFF2-40B4-BE49-F238E27FC236}">
                  <a16:creationId xmlns:a16="http://schemas.microsoft.com/office/drawing/2014/main" id="{A5F74A24-1C8E-4333-9BCE-1CA4745888EA}"/>
                </a:ext>
              </a:extLst>
            </p:cNvPr>
            <p:cNvSpPr txBox="1"/>
            <p:nvPr/>
          </p:nvSpPr>
          <p:spPr>
            <a:xfrm>
              <a:off x="1784623" y="5550947"/>
              <a:ext cx="452158" cy="261610"/>
            </a:xfrm>
            <a:prstGeom prst="rect">
              <a:avLst/>
            </a:prstGeom>
            <a:noFill/>
            <a:ln>
              <a:noFill/>
            </a:ln>
          </p:spPr>
          <p:txBody>
            <a:bodyPr wrap="square" rtlCol="0">
              <a:spAutoFit/>
            </a:bodyPr>
            <a:lstStyle/>
            <a:p>
              <a:r>
                <a:rPr lang="fr-BE" sz="1100" b="1" dirty="0">
                  <a:solidFill>
                    <a:srgbClr val="0099FF"/>
                  </a:solidFill>
                  <a:latin typeface="Cambria" panose="02040503050406030204" pitchFamily="18" charset="0"/>
                  <a:ea typeface="Cambria" panose="02040503050406030204" pitchFamily="18" charset="0"/>
                </a:rPr>
                <a:t>H₂O</a:t>
              </a:r>
            </a:p>
          </p:txBody>
        </p:sp>
        <p:sp>
          <p:nvSpPr>
            <p:cNvPr id="13" name="TextBox 12">
              <a:extLst>
                <a:ext uri="{FF2B5EF4-FFF2-40B4-BE49-F238E27FC236}">
                  <a16:creationId xmlns:a16="http://schemas.microsoft.com/office/drawing/2014/main" id="{EC9ABFCB-E4CC-4B1C-8CDC-8930F747467A}"/>
                </a:ext>
              </a:extLst>
            </p:cNvPr>
            <p:cNvSpPr txBox="1"/>
            <p:nvPr/>
          </p:nvSpPr>
          <p:spPr>
            <a:xfrm>
              <a:off x="2639746" y="5457787"/>
              <a:ext cx="452158" cy="261610"/>
            </a:xfrm>
            <a:prstGeom prst="rect">
              <a:avLst/>
            </a:prstGeom>
            <a:noFill/>
            <a:ln>
              <a:noFill/>
            </a:ln>
          </p:spPr>
          <p:txBody>
            <a:bodyPr wrap="square" rtlCol="0">
              <a:spAutoFit/>
            </a:bodyPr>
            <a:lstStyle/>
            <a:p>
              <a:r>
                <a:rPr lang="fr-BE" sz="1100" b="1" dirty="0">
                  <a:solidFill>
                    <a:srgbClr val="B11880"/>
                  </a:solidFill>
                  <a:latin typeface="Cambria" panose="02040503050406030204" pitchFamily="18" charset="0"/>
                  <a:ea typeface="Cambria" panose="02040503050406030204" pitchFamily="18" charset="0"/>
                </a:rPr>
                <a:t>CO₂</a:t>
              </a:r>
            </a:p>
          </p:txBody>
        </p:sp>
        <p:sp>
          <p:nvSpPr>
            <p:cNvPr id="14" name="TextBox 13">
              <a:extLst>
                <a:ext uri="{FF2B5EF4-FFF2-40B4-BE49-F238E27FC236}">
                  <a16:creationId xmlns:a16="http://schemas.microsoft.com/office/drawing/2014/main" id="{1A6849E0-DF30-4FA2-B913-89CEC5DE3121}"/>
                </a:ext>
              </a:extLst>
            </p:cNvPr>
            <p:cNvSpPr txBox="1"/>
            <p:nvPr/>
          </p:nvSpPr>
          <p:spPr>
            <a:xfrm>
              <a:off x="3337852" y="6022950"/>
              <a:ext cx="345627" cy="261610"/>
            </a:xfrm>
            <a:prstGeom prst="rect">
              <a:avLst/>
            </a:prstGeom>
            <a:noFill/>
            <a:ln>
              <a:noFill/>
            </a:ln>
          </p:spPr>
          <p:txBody>
            <a:bodyPr wrap="square" rtlCol="0">
              <a:spAutoFit/>
            </a:bodyPr>
            <a:lstStyle/>
            <a:p>
              <a:r>
                <a:rPr lang="fr-BE" sz="1100" b="1" dirty="0">
                  <a:solidFill>
                    <a:srgbClr val="FF7EFE"/>
                  </a:solidFill>
                  <a:latin typeface="Cambria" panose="02040503050406030204" pitchFamily="18" charset="0"/>
                  <a:ea typeface="Cambria" panose="02040503050406030204" pitchFamily="18" charset="0"/>
                </a:rPr>
                <a:t>O₃</a:t>
              </a:r>
            </a:p>
          </p:txBody>
        </p:sp>
        <p:sp>
          <p:nvSpPr>
            <p:cNvPr id="15" name="TextBox 14">
              <a:extLst>
                <a:ext uri="{FF2B5EF4-FFF2-40B4-BE49-F238E27FC236}">
                  <a16:creationId xmlns:a16="http://schemas.microsoft.com/office/drawing/2014/main" id="{657A9974-AA5F-43B1-B90C-9EC4A331EABF}"/>
                </a:ext>
              </a:extLst>
            </p:cNvPr>
            <p:cNvSpPr txBox="1"/>
            <p:nvPr/>
          </p:nvSpPr>
          <p:spPr>
            <a:xfrm>
              <a:off x="4328532" y="5812557"/>
              <a:ext cx="461536" cy="261610"/>
            </a:xfrm>
            <a:prstGeom prst="rect">
              <a:avLst/>
            </a:prstGeom>
            <a:noFill/>
            <a:ln>
              <a:noFill/>
            </a:ln>
          </p:spPr>
          <p:txBody>
            <a:bodyPr wrap="square" rtlCol="0">
              <a:spAutoFit/>
            </a:bodyPr>
            <a:lstStyle/>
            <a:p>
              <a:r>
                <a:rPr lang="fr-BE" sz="1100" b="1" dirty="0">
                  <a:solidFill>
                    <a:srgbClr val="0099FF"/>
                  </a:solidFill>
                  <a:latin typeface="Cambria" panose="02040503050406030204" pitchFamily="18" charset="0"/>
                  <a:ea typeface="Cambria" panose="02040503050406030204" pitchFamily="18" charset="0"/>
                </a:rPr>
                <a:t>H₂O</a:t>
              </a:r>
            </a:p>
          </p:txBody>
        </p:sp>
        <p:sp>
          <p:nvSpPr>
            <p:cNvPr id="16" name="TextBox 15">
              <a:extLst>
                <a:ext uri="{FF2B5EF4-FFF2-40B4-BE49-F238E27FC236}">
                  <a16:creationId xmlns:a16="http://schemas.microsoft.com/office/drawing/2014/main" id="{F6AD23A8-5C00-4E43-854B-5CC5CB344396}"/>
                </a:ext>
              </a:extLst>
            </p:cNvPr>
            <p:cNvSpPr txBox="1"/>
            <p:nvPr/>
          </p:nvSpPr>
          <p:spPr>
            <a:xfrm>
              <a:off x="4929973" y="6070649"/>
              <a:ext cx="461536" cy="261610"/>
            </a:xfrm>
            <a:prstGeom prst="rect">
              <a:avLst/>
            </a:prstGeom>
            <a:noFill/>
            <a:ln>
              <a:noFill/>
            </a:ln>
          </p:spPr>
          <p:txBody>
            <a:bodyPr wrap="square" rtlCol="0">
              <a:spAutoFit/>
            </a:bodyPr>
            <a:lstStyle/>
            <a:p>
              <a:r>
                <a:rPr lang="fr-BE" sz="1100" b="1" dirty="0">
                  <a:solidFill>
                    <a:schemeClr val="accent2"/>
                  </a:solidFill>
                  <a:latin typeface="Cambria" panose="02040503050406030204" pitchFamily="18" charset="0"/>
                  <a:ea typeface="Cambria" panose="02040503050406030204" pitchFamily="18" charset="0"/>
                </a:rPr>
                <a:t>CH₄</a:t>
              </a:r>
            </a:p>
          </p:txBody>
        </p:sp>
        <p:sp>
          <p:nvSpPr>
            <p:cNvPr id="17" name="TextBox 16">
              <a:extLst>
                <a:ext uri="{FF2B5EF4-FFF2-40B4-BE49-F238E27FC236}">
                  <a16:creationId xmlns:a16="http://schemas.microsoft.com/office/drawing/2014/main" id="{09A28874-C3BC-4A62-857F-C8BF810FCD8C}"/>
                </a:ext>
              </a:extLst>
            </p:cNvPr>
            <p:cNvSpPr txBox="1"/>
            <p:nvPr/>
          </p:nvSpPr>
          <p:spPr>
            <a:xfrm>
              <a:off x="5104440" y="5301104"/>
              <a:ext cx="452158" cy="261610"/>
            </a:xfrm>
            <a:prstGeom prst="rect">
              <a:avLst/>
            </a:prstGeom>
            <a:noFill/>
            <a:ln>
              <a:noFill/>
            </a:ln>
          </p:spPr>
          <p:txBody>
            <a:bodyPr wrap="square" rtlCol="0">
              <a:spAutoFit/>
            </a:bodyPr>
            <a:lstStyle/>
            <a:p>
              <a:r>
                <a:rPr lang="fr-BE" sz="1100" b="1" dirty="0">
                  <a:solidFill>
                    <a:srgbClr val="33CC16"/>
                  </a:solidFill>
                  <a:latin typeface="Cambria" panose="02040503050406030204" pitchFamily="18" charset="0"/>
                  <a:ea typeface="Cambria" panose="02040503050406030204" pitchFamily="18" charset="0"/>
                </a:rPr>
                <a:t>N₂O</a:t>
              </a:r>
            </a:p>
          </p:txBody>
        </p:sp>
        <p:sp>
          <p:nvSpPr>
            <p:cNvPr id="18" name="TextBox 17">
              <a:extLst>
                <a:ext uri="{FF2B5EF4-FFF2-40B4-BE49-F238E27FC236}">
                  <a16:creationId xmlns:a16="http://schemas.microsoft.com/office/drawing/2014/main" id="{5360C6BC-9887-49DB-8ACD-F98A73010223}"/>
                </a:ext>
              </a:extLst>
            </p:cNvPr>
            <p:cNvSpPr txBox="1"/>
            <p:nvPr/>
          </p:nvSpPr>
          <p:spPr>
            <a:xfrm>
              <a:off x="1217559" y="5681752"/>
              <a:ext cx="427159" cy="261610"/>
            </a:xfrm>
            <a:prstGeom prst="rect">
              <a:avLst/>
            </a:prstGeom>
            <a:noFill/>
            <a:ln>
              <a:noFill/>
            </a:ln>
          </p:spPr>
          <p:txBody>
            <a:bodyPr wrap="square" rtlCol="0">
              <a:spAutoFit/>
            </a:bodyPr>
            <a:lstStyle/>
            <a:p>
              <a:r>
                <a:rPr lang="fr-BE" sz="1100" b="1" dirty="0">
                  <a:solidFill>
                    <a:srgbClr val="B11880"/>
                  </a:solidFill>
                  <a:latin typeface="Cambria" panose="02040503050406030204" pitchFamily="18" charset="0"/>
                  <a:ea typeface="Cambria" panose="02040503050406030204" pitchFamily="18" charset="0"/>
                </a:rPr>
                <a:t>CO₂</a:t>
              </a:r>
            </a:p>
          </p:txBody>
        </p:sp>
      </p:grpSp>
      <p:cxnSp>
        <p:nvCxnSpPr>
          <p:cNvPr id="20" name="Straight Arrow Connector 19">
            <a:extLst>
              <a:ext uri="{FF2B5EF4-FFF2-40B4-BE49-F238E27FC236}">
                <a16:creationId xmlns:a16="http://schemas.microsoft.com/office/drawing/2014/main" id="{98A34913-C584-464F-BFC6-D48C1016BE03}"/>
              </a:ext>
            </a:extLst>
          </p:cNvPr>
          <p:cNvCxnSpPr>
            <a:cxnSpLocks/>
          </p:cNvCxnSpPr>
          <p:nvPr/>
        </p:nvCxnSpPr>
        <p:spPr>
          <a:xfrm>
            <a:off x="5191277" y="5882778"/>
            <a:ext cx="1226775" cy="0"/>
          </a:xfrm>
          <a:prstGeom prst="straightConnector1">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A252449-3B68-4024-BD67-AC5BBC7AAAC4}"/>
              </a:ext>
            </a:extLst>
          </p:cNvPr>
          <p:cNvSpPr txBox="1"/>
          <p:nvPr/>
        </p:nvSpPr>
        <p:spPr>
          <a:xfrm>
            <a:off x="5367343" y="5614160"/>
            <a:ext cx="1170838" cy="276999"/>
          </a:xfrm>
          <a:prstGeom prst="rect">
            <a:avLst/>
          </a:prstGeom>
          <a:noFill/>
        </p:spPr>
        <p:txBody>
          <a:bodyPr wrap="square" rtlCol="0">
            <a:spAutoFit/>
          </a:bodyPr>
          <a:lstStyle/>
          <a:p>
            <a:r>
              <a:rPr lang="en-GB" sz="1200" i="1" dirty="0">
                <a:solidFill>
                  <a:schemeClr val="bg1"/>
                </a:solidFill>
                <a:latin typeface="Cambria" panose="02040503050406030204" pitchFamily="18" charset="0"/>
                <a:ea typeface="Cambria" panose="02040503050406030204" pitchFamily="18" charset="0"/>
              </a:rPr>
              <a:t>whitening</a:t>
            </a:r>
          </a:p>
        </p:txBody>
      </p:sp>
    </p:spTree>
    <p:extLst>
      <p:ext uri="{BB962C8B-B14F-4D97-AF65-F5344CB8AC3E}">
        <p14:creationId xmlns:p14="http://schemas.microsoft.com/office/powerpoint/2010/main" val="28250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85F313-AE8D-43D7-9DA1-8BF045D270D6}"/>
              </a:ext>
            </a:extLst>
          </p:cNvPr>
          <p:cNvSpPr/>
          <p:nvPr/>
        </p:nvSpPr>
        <p:spPr>
          <a:xfrm>
            <a:off x="6249763" y="827463"/>
            <a:ext cx="5491542" cy="5047536"/>
          </a:xfrm>
          <a:prstGeom prst="rect">
            <a:avLst/>
          </a:prstGeom>
          <a:solidFill>
            <a:schemeClr val="bg1">
              <a:alpha val="30000"/>
            </a:schemeClr>
          </a:solidFill>
        </p:spPr>
        <p:txBody>
          <a:bodyPr wrap="square">
            <a:spAutoFit/>
          </a:bodyPr>
          <a:lstStyle/>
          <a:p>
            <a:pPr algn="just"/>
            <a:r>
              <a:rPr lang="en-GB" sz="1400" dirty="0">
                <a:solidFill>
                  <a:schemeClr val="bg1"/>
                </a:solidFill>
                <a:latin typeface="Cambria" panose="02040503050406030204" pitchFamily="18" charset="0"/>
                <a:ea typeface="Cambria" panose="02040503050406030204" pitchFamily="18" charset="0"/>
              </a:rPr>
              <a:t>This work focuses on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clear-sky IASI spectra</a:t>
            </a:r>
            <a:r>
              <a:rPr lang="en-GB" sz="1400" dirty="0">
                <a:solidFill>
                  <a:schemeClr val="bg1"/>
                </a:solidFill>
                <a:latin typeface="Cambria" panose="02040503050406030204" pitchFamily="18" charset="0"/>
                <a:ea typeface="Cambria" panose="02040503050406030204" pitchFamily="18" charset="0"/>
              </a:rPr>
              <a:t> observed over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ocean</a:t>
            </a:r>
            <a:r>
              <a:rPr lang="en-GB" sz="1400" dirty="0">
                <a:solidFill>
                  <a:schemeClr val="bg1"/>
                </a:solidFill>
                <a:latin typeface="Cambria" panose="02040503050406030204" pitchFamily="18" charset="0"/>
                <a:ea typeface="Cambria" panose="02040503050406030204" pitchFamily="18" charset="0"/>
              </a:rPr>
              <a:t> at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northern</a:t>
            </a:r>
            <a:r>
              <a:rPr lang="en-GB" sz="1400" dirty="0">
                <a:solidFill>
                  <a:schemeClr val="bg1"/>
                </a:solidFill>
                <a:latin typeface="Cambria" panose="02040503050406030204" pitchFamily="18" charset="0"/>
                <a:ea typeface="Cambria" panose="02040503050406030204" pitchFamily="18" charset="0"/>
              </a:rPr>
              <a:t> and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southern mid-latitudes</a:t>
            </a:r>
            <a:r>
              <a:rPr lang="en-GB" sz="1400" b="1" dirty="0">
                <a:solidFill>
                  <a:schemeClr val="bg1"/>
                </a:solidFill>
                <a:latin typeface="Cambria" panose="02040503050406030204" pitchFamily="18" charset="0"/>
                <a:ea typeface="Cambria" panose="02040503050406030204" pitchFamily="18" charset="0"/>
              </a:rPr>
              <a:t> </a:t>
            </a:r>
            <a:r>
              <a:rPr lang="en-GB" sz="1400" dirty="0">
                <a:solidFill>
                  <a:schemeClr val="bg1"/>
                </a:solidFill>
                <a:latin typeface="Cambria" panose="02040503050406030204" pitchFamily="18" charset="0"/>
                <a:ea typeface="Cambria" panose="02040503050406030204" pitchFamily="18" charset="0"/>
              </a:rPr>
              <a:t>for the period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2008—2022</a:t>
            </a:r>
            <a:r>
              <a:rPr lang="en-GB" sz="1400" dirty="0">
                <a:solidFill>
                  <a:schemeClr val="bg1"/>
                </a:solidFill>
                <a:latin typeface="Cambria" panose="02040503050406030204" pitchFamily="18" charset="0"/>
                <a:ea typeface="Cambria" panose="02040503050406030204" pitchFamily="18" charset="0"/>
              </a:rPr>
              <a:t>. </a:t>
            </a: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a:p>
            <a:pPr algn="just"/>
            <a:endParaRPr lang="en-GB" sz="1400" i="1" dirty="0">
              <a:solidFill>
                <a:schemeClr val="bg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E275434-6DCE-4AB9-83A1-0085D2AC7568}"/>
                  </a:ext>
                </a:extLst>
              </p:cNvPr>
              <p:cNvSpPr/>
              <p:nvPr/>
            </p:nvSpPr>
            <p:spPr>
              <a:xfrm>
                <a:off x="300411" y="827463"/>
                <a:ext cx="5867475" cy="5554149"/>
              </a:xfrm>
              <a:prstGeom prst="rect">
                <a:avLst/>
              </a:prstGeom>
              <a:solidFill>
                <a:schemeClr val="bg1">
                  <a:alpha val="30000"/>
                </a:schemeClr>
              </a:solidFill>
            </p:spPr>
            <p:txBody>
              <a:bodyPr wrap="square">
                <a:spAutoFit/>
              </a:bodyPr>
              <a:lstStyle/>
              <a:p>
                <a:pPr algn="just"/>
                <a:r>
                  <a:rPr lang="en-GB" sz="1400" dirty="0">
                    <a:solidFill>
                      <a:schemeClr val="bg1"/>
                    </a:solidFill>
                    <a:latin typeface="Cambria" panose="02040503050406030204" pitchFamily="18" charset="0"/>
                    <a:ea typeface="Cambria" panose="02040503050406030204" pitchFamily="18" charset="0"/>
                  </a:rPr>
                  <a:t>To retrieve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monthly atmospheric concentrations</a:t>
                </a:r>
                <a:r>
                  <a:rPr lang="en-GB" sz="1400" dirty="0">
                    <a:solidFill>
                      <a:schemeClr val="bg1"/>
                    </a:solidFill>
                    <a:latin typeface="Cambria" panose="02040503050406030204" pitchFamily="18" charset="0"/>
                    <a:ea typeface="Cambria" panose="02040503050406030204" pitchFamily="18" charset="0"/>
                  </a:rPr>
                  <a:t>, the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generalized least squares estimation</a:t>
                </a:r>
                <a:r>
                  <a:rPr lang="en-GB" sz="1400" b="1" dirty="0">
                    <a:solidFill>
                      <a:schemeClr val="bg1"/>
                    </a:solidFill>
                    <a:latin typeface="Cambria" panose="02040503050406030204" pitchFamily="18" charset="0"/>
                    <a:ea typeface="Cambria" panose="02040503050406030204" pitchFamily="18" charset="0"/>
                  </a:rPr>
                  <a:t> </a:t>
                </a:r>
                <a:r>
                  <a:rPr lang="en-GB" sz="1400" dirty="0">
                    <a:solidFill>
                      <a:schemeClr val="bg1"/>
                    </a:solidFill>
                    <a:latin typeface="Cambria" panose="02040503050406030204" pitchFamily="18" charset="0"/>
                    <a:ea typeface="Cambria" panose="02040503050406030204" pitchFamily="18" charset="0"/>
                  </a:rPr>
                  <a:t>is applied on IASI monthly averaged spectra:</a:t>
                </a:r>
              </a:p>
              <a:p>
                <a:pPr algn="just"/>
                <a:endParaRPr lang="en-GB" sz="1400" dirty="0">
                  <a:solidFill>
                    <a:schemeClr val="bg1"/>
                  </a:solidFill>
                  <a:latin typeface="Cambria" panose="02040503050406030204" pitchFamily="18" charset="0"/>
                  <a:ea typeface="Cambria" panose="02040503050406030204" pitchFamily="18" charset="0"/>
                </a:endParaRPr>
              </a:p>
              <a:p>
                <a:pPr algn="just"/>
                <a14:m>
                  <m:oMathPara xmlns:m="http://schemas.openxmlformats.org/officeDocument/2006/math">
                    <m:oMathParaPr>
                      <m:jc m:val="centerGroup"/>
                    </m:oMathParaPr>
                    <m:oMath xmlns:m="http://schemas.openxmlformats.org/officeDocument/2006/math">
                      <m:acc>
                        <m:accPr>
                          <m:chr m:val="̂"/>
                          <m:ctrlPr>
                            <a:rPr lang="en-US" sz="1400" b="1" i="1" dirty="0" smtClean="0">
                              <a:solidFill>
                                <a:schemeClr val="accent4">
                                  <a:lumMod val="40000"/>
                                  <a:lumOff val="60000"/>
                                </a:schemeClr>
                              </a:solidFill>
                              <a:latin typeface="Cambria Math" panose="02040503050406030204" pitchFamily="18" charset="0"/>
                            </a:rPr>
                          </m:ctrlPr>
                        </m:accPr>
                        <m:e>
                          <m:r>
                            <a:rPr lang="en-GB" sz="1400" b="1" i="1" dirty="0">
                              <a:solidFill>
                                <a:schemeClr val="accent4">
                                  <a:lumMod val="40000"/>
                                  <a:lumOff val="60000"/>
                                </a:schemeClr>
                              </a:solidFill>
                              <a:latin typeface="Cambria Math" panose="02040503050406030204" pitchFamily="18" charset="0"/>
                            </a:rPr>
                            <m:t>𝒙</m:t>
                          </m:r>
                        </m:e>
                      </m:acc>
                      <m:r>
                        <a:rPr lang="en-GB" sz="1400" b="1" i="1" dirty="0">
                          <a:solidFill>
                            <a:schemeClr val="accent4">
                              <a:lumMod val="40000"/>
                              <a:lumOff val="60000"/>
                            </a:schemeClr>
                          </a:solidFill>
                          <a:latin typeface="Cambria Math" panose="02040503050406030204" pitchFamily="18" charset="0"/>
                        </a:rPr>
                        <m:t>=</m:t>
                      </m:r>
                      <m:sSub>
                        <m:sSubPr>
                          <m:ctrlPr>
                            <a:rPr lang="en-GB" sz="1400" b="1" i="1" dirty="0">
                              <a:solidFill>
                                <a:schemeClr val="accent4">
                                  <a:lumMod val="40000"/>
                                  <a:lumOff val="60000"/>
                                </a:schemeClr>
                              </a:solidFill>
                              <a:latin typeface="Cambria Math" panose="02040503050406030204" pitchFamily="18" charset="0"/>
                            </a:rPr>
                          </m:ctrlPr>
                        </m:sSubPr>
                        <m:e>
                          <m:r>
                            <a:rPr lang="en-GB" sz="1400" b="1" i="1" dirty="0">
                              <a:solidFill>
                                <a:schemeClr val="accent4">
                                  <a:lumMod val="40000"/>
                                  <a:lumOff val="60000"/>
                                </a:schemeClr>
                              </a:solidFill>
                              <a:latin typeface="Cambria Math" panose="02040503050406030204" pitchFamily="18" charset="0"/>
                            </a:rPr>
                            <m:t>𝒙</m:t>
                          </m:r>
                        </m:e>
                        <m:sub>
                          <m:r>
                            <a:rPr lang="en-GB" sz="1400" b="1" i="1" dirty="0">
                              <a:solidFill>
                                <a:schemeClr val="accent4">
                                  <a:lumMod val="40000"/>
                                  <a:lumOff val="60000"/>
                                </a:schemeClr>
                              </a:solidFill>
                              <a:latin typeface="Cambria Math" panose="02040503050406030204" pitchFamily="18" charset="0"/>
                            </a:rPr>
                            <m:t>𝟎</m:t>
                          </m:r>
                        </m:sub>
                      </m:sSub>
                      <m:r>
                        <a:rPr lang="en-GB" sz="1400" b="1" i="1" dirty="0">
                          <a:solidFill>
                            <a:schemeClr val="accent4">
                              <a:lumMod val="40000"/>
                              <a:lumOff val="60000"/>
                            </a:schemeClr>
                          </a:solidFill>
                          <a:latin typeface="Cambria Math" panose="02040503050406030204" pitchFamily="18" charset="0"/>
                        </a:rPr>
                        <m:t>+</m:t>
                      </m:r>
                      <m:sSup>
                        <m:sSupPr>
                          <m:ctrlPr>
                            <a:rPr lang="en-GB" sz="1400" b="1" i="1" dirty="0">
                              <a:solidFill>
                                <a:schemeClr val="accent4">
                                  <a:lumMod val="40000"/>
                                  <a:lumOff val="60000"/>
                                </a:schemeClr>
                              </a:solidFill>
                              <a:latin typeface="Cambria Math" panose="02040503050406030204" pitchFamily="18" charset="0"/>
                            </a:rPr>
                          </m:ctrlPr>
                        </m:sSupPr>
                        <m:e>
                          <m:d>
                            <m:dPr>
                              <m:ctrlPr>
                                <a:rPr lang="en-GB" sz="1400" b="1" i="1" dirty="0">
                                  <a:solidFill>
                                    <a:schemeClr val="accent4">
                                      <a:lumMod val="40000"/>
                                      <a:lumOff val="60000"/>
                                    </a:schemeClr>
                                  </a:solidFill>
                                  <a:latin typeface="Cambria Math" panose="02040503050406030204" pitchFamily="18" charset="0"/>
                                </a:rPr>
                              </m:ctrlPr>
                            </m:dPr>
                            <m:e>
                              <m:sSup>
                                <m:sSupPr>
                                  <m:ctrlPr>
                                    <a:rPr lang="en-GB" sz="1400" b="1" i="1" dirty="0">
                                      <a:solidFill>
                                        <a:schemeClr val="accent4">
                                          <a:lumMod val="40000"/>
                                          <a:lumOff val="60000"/>
                                        </a:schemeClr>
                                      </a:solidFill>
                                      <a:latin typeface="Cambria Math" panose="02040503050406030204" pitchFamily="18" charset="0"/>
                                    </a:rPr>
                                  </m:ctrlPr>
                                </m:sSupPr>
                                <m:e>
                                  <m:r>
                                    <a:rPr lang="en-GB" sz="1400" b="1" i="1" dirty="0">
                                      <a:solidFill>
                                        <a:schemeClr val="accent4">
                                          <a:lumMod val="40000"/>
                                          <a:lumOff val="60000"/>
                                        </a:schemeClr>
                                      </a:solidFill>
                                      <a:latin typeface="Cambria Math" panose="02040503050406030204" pitchFamily="18" charset="0"/>
                                    </a:rPr>
                                    <m:t>𝑲</m:t>
                                  </m:r>
                                </m:e>
                                <m:sup>
                                  <m:r>
                                    <a:rPr lang="en-GB" sz="1400" b="1" i="1" dirty="0">
                                      <a:solidFill>
                                        <a:schemeClr val="accent4">
                                          <a:lumMod val="40000"/>
                                          <a:lumOff val="60000"/>
                                        </a:schemeClr>
                                      </a:solidFill>
                                      <a:latin typeface="Cambria Math" panose="02040503050406030204" pitchFamily="18" charset="0"/>
                                    </a:rPr>
                                    <m:t>𝑻</m:t>
                                  </m:r>
                                </m:sup>
                              </m:sSup>
                              <m:sSup>
                                <m:sSupPr>
                                  <m:ctrlPr>
                                    <a:rPr lang="en-US" sz="1400" b="1" i="1">
                                      <a:solidFill>
                                        <a:schemeClr val="accent4">
                                          <a:lumMod val="40000"/>
                                          <a:lumOff val="60000"/>
                                        </a:schemeClr>
                                      </a:solidFill>
                                      <a:latin typeface="Cambria Math" panose="02040503050406030204" pitchFamily="18" charset="0"/>
                                    </a:rPr>
                                  </m:ctrlPr>
                                </m:sSupPr>
                                <m:e>
                                  <m:r>
                                    <a:rPr lang="en-GB" sz="1400" b="1" i="1">
                                      <a:solidFill>
                                        <a:schemeClr val="accent4">
                                          <a:lumMod val="40000"/>
                                          <a:lumOff val="60000"/>
                                        </a:schemeClr>
                                      </a:solidFill>
                                      <a:latin typeface="Cambria Math" panose="02040503050406030204" pitchFamily="18" charset="0"/>
                                    </a:rPr>
                                    <m:t>𝑺</m:t>
                                  </m:r>
                                </m:e>
                                <m:sup>
                                  <m:r>
                                    <a:rPr lang="en-GB" sz="1400" b="1" i="1">
                                      <a:solidFill>
                                        <a:schemeClr val="accent4">
                                          <a:lumMod val="40000"/>
                                          <a:lumOff val="60000"/>
                                        </a:schemeClr>
                                      </a:solidFill>
                                      <a:latin typeface="Cambria Math" panose="02040503050406030204" pitchFamily="18" charset="0"/>
                                    </a:rPr>
                                    <m:t>−</m:t>
                                  </m:r>
                                  <m:r>
                                    <a:rPr lang="en-GB" sz="1400" b="1" i="1">
                                      <a:solidFill>
                                        <a:schemeClr val="accent4">
                                          <a:lumMod val="40000"/>
                                          <a:lumOff val="60000"/>
                                        </a:schemeClr>
                                      </a:solidFill>
                                      <a:latin typeface="Cambria Math" panose="02040503050406030204" pitchFamily="18" charset="0"/>
                                    </a:rPr>
                                    <m:t>𝟏</m:t>
                                  </m:r>
                                </m:sup>
                              </m:sSup>
                              <m:r>
                                <a:rPr lang="en-GB" sz="1400" b="1" i="1">
                                  <a:solidFill>
                                    <a:schemeClr val="accent4">
                                      <a:lumMod val="40000"/>
                                      <a:lumOff val="60000"/>
                                    </a:schemeClr>
                                  </a:solidFill>
                                  <a:latin typeface="Cambria Math" panose="02040503050406030204" pitchFamily="18" charset="0"/>
                                </a:rPr>
                                <m:t>𝑲</m:t>
                              </m:r>
                            </m:e>
                          </m:d>
                        </m:e>
                        <m:sup>
                          <m:r>
                            <a:rPr lang="en-GB" sz="1400" b="1" i="1" dirty="0">
                              <a:solidFill>
                                <a:schemeClr val="accent4">
                                  <a:lumMod val="40000"/>
                                  <a:lumOff val="60000"/>
                                </a:schemeClr>
                              </a:solidFill>
                              <a:latin typeface="Cambria Math" panose="02040503050406030204" pitchFamily="18" charset="0"/>
                            </a:rPr>
                            <m:t>−</m:t>
                          </m:r>
                          <m:r>
                            <a:rPr lang="en-GB" sz="1400" b="1" i="1" dirty="0">
                              <a:solidFill>
                                <a:schemeClr val="accent4">
                                  <a:lumMod val="40000"/>
                                  <a:lumOff val="60000"/>
                                </a:schemeClr>
                              </a:solidFill>
                              <a:latin typeface="Cambria Math" panose="02040503050406030204" pitchFamily="18" charset="0"/>
                            </a:rPr>
                            <m:t>𝟏</m:t>
                          </m:r>
                        </m:sup>
                      </m:sSup>
                      <m:sSup>
                        <m:sSupPr>
                          <m:ctrlPr>
                            <a:rPr lang="en-GB" sz="1400" b="1" i="1" dirty="0">
                              <a:solidFill>
                                <a:schemeClr val="accent4">
                                  <a:lumMod val="40000"/>
                                  <a:lumOff val="60000"/>
                                </a:schemeClr>
                              </a:solidFill>
                              <a:latin typeface="Cambria Math" panose="02040503050406030204" pitchFamily="18" charset="0"/>
                            </a:rPr>
                          </m:ctrlPr>
                        </m:sSupPr>
                        <m:e>
                          <m:r>
                            <a:rPr lang="en-GB" sz="1400" b="1" i="1" dirty="0">
                              <a:solidFill>
                                <a:schemeClr val="accent4">
                                  <a:lumMod val="40000"/>
                                  <a:lumOff val="60000"/>
                                </a:schemeClr>
                              </a:solidFill>
                              <a:latin typeface="Cambria Math" panose="02040503050406030204" pitchFamily="18" charset="0"/>
                            </a:rPr>
                            <m:t>𝑲</m:t>
                          </m:r>
                        </m:e>
                        <m:sup>
                          <m:r>
                            <a:rPr lang="en-GB" sz="1400" b="1" i="1" dirty="0">
                              <a:solidFill>
                                <a:schemeClr val="accent4">
                                  <a:lumMod val="40000"/>
                                  <a:lumOff val="60000"/>
                                </a:schemeClr>
                              </a:solidFill>
                              <a:latin typeface="Cambria Math" panose="02040503050406030204" pitchFamily="18" charset="0"/>
                            </a:rPr>
                            <m:t>𝑻</m:t>
                          </m:r>
                        </m:sup>
                      </m:sSup>
                      <m:sSup>
                        <m:sSupPr>
                          <m:ctrlPr>
                            <a:rPr lang="en-US" sz="1400" b="1" i="1">
                              <a:solidFill>
                                <a:schemeClr val="accent4">
                                  <a:lumMod val="40000"/>
                                  <a:lumOff val="60000"/>
                                </a:schemeClr>
                              </a:solidFill>
                              <a:latin typeface="Cambria Math" panose="02040503050406030204" pitchFamily="18" charset="0"/>
                            </a:rPr>
                          </m:ctrlPr>
                        </m:sSupPr>
                        <m:e>
                          <m:r>
                            <a:rPr lang="en-GB" sz="1400" b="1" i="1">
                              <a:solidFill>
                                <a:schemeClr val="accent4">
                                  <a:lumMod val="40000"/>
                                  <a:lumOff val="60000"/>
                                </a:schemeClr>
                              </a:solidFill>
                              <a:latin typeface="Cambria Math" panose="02040503050406030204" pitchFamily="18" charset="0"/>
                            </a:rPr>
                            <m:t>𝑺</m:t>
                          </m:r>
                        </m:e>
                        <m:sup>
                          <m:r>
                            <a:rPr lang="en-GB" sz="1400" b="1" i="1">
                              <a:solidFill>
                                <a:schemeClr val="accent4">
                                  <a:lumMod val="40000"/>
                                  <a:lumOff val="60000"/>
                                </a:schemeClr>
                              </a:solidFill>
                              <a:latin typeface="Cambria Math" panose="02040503050406030204" pitchFamily="18" charset="0"/>
                            </a:rPr>
                            <m:t>−</m:t>
                          </m:r>
                          <m:r>
                            <a:rPr lang="en-GB" sz="1400" b="1" i="1">
                              <a:solidFill>
                                <a:schemeClr val="accent4">
                                  <a:lumMod val="40000"/>
                                  <a:lumOff val="60000"/>
                                </a:schemeClr>
                              </a:solidFill>
                              <a:latin typeface="Cambria Math" panose="02040503050406030204" pitchFamily="18" charset="0"/>
                            </a:rPr>
                            <m:t>𝟏</m:t>
                          </m:r>
                        </m:sup>
                      </m:sSup>
                      <m:r>
                        <a:rPr lang="en-US" sz="1400" b="1" i="1" dirty="0">
                          <a:solidFill>
                            <a:schemeClr val="accent4">
                              <a:lumMod val="40000"/>
                              <a:lumOff val="60000"/>
                            </a:schemeClr>
                          </a:solidFill>
                          <a:latin typeface="Cambria Math" panose="02040503050406030204" pitchFamily="18" charset="0"/>
                        </a:rPr>
                        <m:t>(</m:t>
                      </m:r>
                      <m:r>
                        <a:rPr lang="en-US" sz="1400" b="1" i="1" dirty="0">
                          <a:solidFill>
                            <a:schemeClr val="accent4">
                              <a:lumMod val="40000"/>
                              <a:lumOff val="60000"/>
                            </a:schemeClr>
                          </a:solidFill>
                          <a:latin typeface="Cambria Math" panose="02040503050406030204" pitchFamily="18" charset="0"/>
                        </a:rPr>
                        <m:t>𝒚</m:t>
                      </m:r>
                      <m:r>
                        <a:rPr lang="en-US" sz="1400" b="1" i="1" dirty="0">
                          <a:solidFill>
                            <a:schemeClr val="accent4">
                              <a:lumMod val="40000"/>
                              <a:lumOff val="60000"/>
                            </a:schemeClr>
                          </a:solidFill>
                          <a:latin typeface="Cambria Math" panose="02040503050406030204" pitchFamily="18" charset="0"/>
                        </a:rPr>
                        <m:t>−</m:t>
                      </m:r>
                      <m:acc>
                        <m:accPr>
                          <m:chr m:val="̅"/>
                          <m:ctrlPr>
                            <a:rPr lang="en-US" sz="1400" b="1" i="1" dirty="0">
                              <a:solidFill>
                                <a:schemeClr val="accent4">
                                  <a:lumMod val="40000"/>
                                  <a:lumOff val="60000"/>
                                </a:schemeClr>
                              </a:solidFill>
                              <a:latin typeface="Cambria Math" panose="02040503050406030204" pitchFamily="18" charset="0"/>
                            </a:rPr>
                          </m:ctrlPr>
                        </m:accPr>
                        <m:e>
                          <m:r>
                            <a:rPr lang="en-GB" sz="1400" b="1" i="1" dirty="0">
                              <a:solidFill>
                                <a:schemeClr val="accent4">
                                  <a:lumMod val="40000"/>
                                  <a:lumOff val="60000"/>
                                </a:schemeClr>
                              </a:solidFill>
                              <a:latin typeface="Cambria Math" panose="02040503050406030204" pitchFamily="18" charset="0"/>
                            </a:rPr>
                            <m:t>𝒚</m:t>
                          </m:r>
                        </m:e>
                      </m:acc>
                      <m:r>
                        <a:rPr lang="en-GB" sz="1400" b="1" i="1" dirty="0">
                          <a:solidFill>
                            <a:schemeClr val="accent4">
                              <a:lumMod val="40000"/>
                              <a:lumOff val="60000"/>
                            </a:schemeClr>
                          </a:solidFill>
                          <a:latin typeface="Cambria Math" panose="02040503050406030204" pitchFamily="18" charset="0"/>
                        </a:rPr>
                        <m:t>)</m:t>
                      </m:r>
                    </m:oMath>
                  </m:oMathPara>
                </a14:m>
                <a:endParaRPr lang="en-US" sz="1400" b="1" i="1" dirty="0">
                  <a:solidFill>
                    <a:schemeClr val="bg1"/>
                  </a:solidFill>
                </a:endParaRPr>
              </a:p>
              <a:p>
                <a:pPr algn="just"/>
                <a:endParaRPr lang="en-US" sz="1400" i="1" dirty="0">
                  <a:solidFill>
                    <a:schemeClr val="bg1"/>
                  </a:solidFill>
                </a:endParaRPr>
              </a:p>
              <a:p>
                <a:pPr algn="just"/>
                <a:r>
                  <a:rPr lang="en-GB" sz="1400" dirty="0">
                    <a:solidFill>
                      <a:schemeClr val="bg1"/>
                    </a:solidFill>
                    <a:latin typeface="Cambria" panose="02040503050406030204" pitchFamily="18" charset="0"/>
                    <a:ea typeface="Cambria" panose="02040503050406030204" pitchFamily="18" charset="0"/>
                  </a:rPr>
                  <a:t>with </a:t>
                </a:r>
                <a14:m>
                  <m:oMath xmlns:m="http://schemas.openxmlformats.org/officeDocument/2006/math">
                    <m:acc>
                      <m:accPr>
                        <m:chr m:val="̂"/>
                        <m:ctrlPr>
                          <a:rPr lang="en-US" sz="1400" i="1" dirty="0">
                            <a:solidFill>
                              <a:schemeClr val="bg1"/>
                            </a:solidFill>
                            <a:latin typeface="Cambria Math" panose="02040503050406030204" pitchFamily="18" charset="0"/>
                          </a:rPr>
                        </m:ctrlPr>
                      </m:accPr>
                      <m:e>
                        <m:r>
                          <a:rPr lang="en-GB" sz="1400" i="1" dirty="0">
                            <a:solidFill>
                              <a:schemeClr val="bg1"/>
                            </a:solidFill>
                            <a:latin typeface="Cambria Math" panose="02040503050406030204" pitchFamily="18" charset="0"/>
                          </a:rPr>
                          <m:t>𝑥</m:t>
                        </m:r>
                      </m:e>
                    </m:acc>
                  </m:oMath>
                </a14:m>
                <a:r>
                  <a:rPr lang="en-GB" sz="1400" dirty="0">
                    <a:solidFill>
                      <a:schemeClr val="bg1"/>
                    </a:solidFill>
                    <a:latin typeface="Cambria" panose="02040503050406030204" pitchFamily="18" charset="0"/>
                    <a:ea typeface="Cambria" panose="02040503050406030204" pitchFamily="18" charset="0"/>
                  </a:rPr>
                  <a:t> and </a:t>
                </a:r>
                <a14:m>
                  <m:oMath xmlns:m="http://schemas.openxmlformats.org/officeDocument/2006/math">
                    <m:sSub>
                      <m:sSubPr>
                        <m:ctrlPr>
                          <a:rPr lang="en-GB" sz="1400" i="1" dirty="0">
                            <a:solidFill>
                              <a:schemeClr val="bg1"/>
                            </a:solidFill>
                            <a:latin typeface="Cambria Math" panose="02040503050406030204" pitchFamily="18" charset="0"/>
                          </a:rPr>
                        </m:ctrlPr>
                      </m:sSubPr>
                      <m:e>
                        <m:r>
                          <a:rPr lang="en-GB" sz="1400" i="1" dirty="0">
                            <a:solidFill>
                              <a:schemeClr val="bg1"/>
                            </a:solidFill>
                            <a:latin typeface="Cambria Math" panose="02040503050406030204" pitchFamily="18" charset="0"/>
                          </a:rPr>
                          <m:t>𝑥</m:t>
                        </m:r>
                      </m:e>
                      <m:sub>
                        <m:r>
                          <a:rPr lang="en-GB" sz="1400" i="1" dirty="0">
                            <a:solidFill>
                              <a:schemeClr val="bg1"/>
                            </a:solidFill>
                            <a:latin typeface="Cambria Math" panose="02040503050406030204" pitchFamily="18" charset="0"/>
                          </a:rPr>
                          <m:t>0</m:t>
                        </m:r>
                      </m:sub>
                    </m:sSub>
                  </m:oMath>
                </a14:m>
                <a:r>
                  <a:rPr lang="en-GB" sz="1400" dirty="0">
                    <a:solidFill>
                      <a:schemeClr val="bg1"/>
                    </a:solidFill>
                    <a:latin typeface="Cambria" panose="02040503050406030204" pitchFamily="18" charset="0"/>
                    <a:ea typeface="Cambria" panose="02040503050406030204" pitchFamily="18" charset="0"/>
                  </a:rPr>
                  <a:t> the retrieved and reference concentrations of the target species, and </a:t>
                </a:r>
                <a14:m>
                  <m:oMath xmlns:m="http://schemas.openxmlformats.org/officeDocument/2006/math">
                    <m:r>
                      <a:rPr lang="en-GB" sz="1400" i="1">
                        <a:solidFill>
                          <a:schemeClr val="bg1"/>
                        </a:solidFill>
                        <a:latin typeface="Cambria Math" panose="02040503050406030204" pitchFamily="18" charset="0"/>
                      </a:rPr>
                      <m:t>𝐾</m:t>
                    </m:r>
                  </m:oMath>
                </a14:m>
                <a:r>
                  <a:rPr lang="en-GB" sz="1400" dirty="0">
                    <a:solidFill>
                      <a:schemeClr val="bg1"/>
                    </a:solidFill>
                    <a:latin typeface="Cambria" panose="02040503050406030204" pitchFamily="18" charset="0"/>
                    <a:ea typeface="Cambria" panose="02040503050406030204" pitchFamily="18" charset="0"/>
                  </a:rPr>
                  <a:t> the Jacobians. This operation separates the contribution of the target, in a specific spectral range, from the atmospheric background which has a bigger impact on the signal.</a:t>
                </a:r>
              </a:p>
              <a:p>
                <a:pPr algn="just"/>
                <a:endParaRPr lang="en-GB" sz="1400" dirty="0">
                  <a:solidFill>
                    <a:schemeClr val="bg1"/>
                  </a:solidFill>
                  <a:latin typeface="Cambria" panose="02040503050406030204" pitchFamily="18" charset="0"/>
                  <a:ea typeface="Cambria" panose="02040503050406030204" pitchFamily="18" charset="0"/>
                </a:endParaRPr>
              </a:p>
              <a:p>
                <a:pPr algn="just"/>
                <a:r>
                  <a:rPr lang="en-GB" sz="1400" b="1" dirty="0">
                    <a:solidFill>
                      <a:schemeClr val="accent4">
                        <a:lumMod val="40000"/>
                        <a:lumOff val="60000"/>
                      </a:schemeClr>
                    </a:solidFill>
                    <a:latin typeface="Cambria" panose="02040503050406030204" pitchFamily="18" charset="0"/>
                    <a:ea typeface="Cambria" panose="02040503050406030204" pitchFamily="18" charset="0"/>
                  </a:rPr>
                  <a:t>Annual trends</a:t>
                </a:r>
                <a:r>
                  <a:rPr lang="en-GB" sz="1400" dirty="0">
                    <a:solidFill>
                      <a:schemeClr val="bg1"/>
                    </a:solidFill>
                    <a:latin typeface="Cambria" panose="02040503050406030204" pitchFamily="18" charset="0"/>
                    <a:ea typeface="Cambria" panose="02040503050406030204" pitchFamily="18" charset="0"/>
                  </a:rPr>
                  <a:t> were derived from the retrieved time series using ordinary least squares, for the period 2008—2021. </a:t>
                </a:r>
              </a:p>
              <a:p>
                <a:pPr algn="just"/>
                <a:endParaRPr lang="en-GB" sz="1400" dirty="0">
                  <a:solidFill>
                    <a:schemeClr val="bg1"/>
                  </a:solidFill>
                  <a:latin typeface="Cambria" panose="02040503050406030204" pitchFamily="18" charset="0"/>
                  <a:ea typeface="Cambria" panose="02040503050406030204" pitchFamily="18" charset="0"/>
                </a:endParaRPr>
              </a:p>
              <a:p>
                <a:pPr algn="just"/>
                <a:r>
                  <a:rPr lang="en-GB" sz="1400" dirty="0">
                    <a:solidFill>
                      <a:schemeClr val="bg1"/>
                    </a:solidFill>
                    <a:latin typeface="Cambria" panose="02040503050406030204" pitchFamily="18" charset="0"/>
                    <a:ea typeface="Cambria" panose="02040503050406030204" pitchFamily="18" charset="0"/>
                  </a:rPr>
                  <a:t>The retrieved concentrations and trends are intercompared with observations from the in situ measurements network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AGAGE</a:t>
                </a:r>
                <a:r>
                  <a:rPr lang="en-GB" sz="1400" dirty="0">
                    <a:solidFill>
                      <a:schemeClr val="bg1"/>
                    </a:solidFill>
                    <a:latin typeface="Cambria" panose="02040503050406030204" pitchFamily="18" charset="0"/>
                    <a:ea typeface="Cambria" panose="02040503050406030204" pitchFamily="18" charset="0"/>
                  </a:rPr>
                  <a:t> and the solar occultation sounder </a:t>
                </a:r>
                <a:r>
                  <a:rPr lang="en-GB" sz="1400" b="1" dirty="0">
                    <a:solidFill>
                      <a:schemeClr val="accent4">
                        <a:lumMod val="40000"/>
                        <a:lumOff val="60000"/>
                      </a:schemeClr>
                    </a:solidFill>
                    <a:latin typeface="Cambria" panose="02040503050406030204" pitchFamily="18" charset="0"/>
                    <a:ea typeface="Cambria" panose="02040503050406030204" pitchFamily="18" charset="0"/>
                  </a:rPr>
                  <a:t>ACE-FTS</a:t>
                </a:r>
                <a:r>
                  <a:rPr lang="en-GB" sz="1400" dirty="0">
                    <a:solidFill>
                      <a:schemeClr val="bg1"/>
                    </a:solidFill>
                    <a:latin typeface="Cambria" panose="02040503050406030204" pitchFamily="18" charset="0"/>
                    <a:ea typeface="Cambria" panose="02040503050406030204" pitchFamily="18" charset="0"/>
                  </a:rPr>
                  <a:t>.</a:t>
                </a: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a:p>
                <a:pPr algn="just"/>
                <a:endParaRPr lang="en-GB" sz="1400" dirty="0">
                  <a:solidFill>
                    <a:schemeClr val="bg1"/>
                  </a:solidFill>
                  <a:latin typeface="Cambria" panose="02040503050406030204" pitchFamily="18" charset="0"/>
                  <a:ea typeface="Cambria" panose="02040503050406030204" pitchFamily="18" charset="0"/>
                </a:endParaRPr>
              </a:p>
            </p:txBody>
          </p:sp>
        </mc:Choice>
        <mc:Fallback xmlns="">
          <p:sp>
            <p:nvSpPr>
              <p:cNvPr id="15" name="Rectangle 14">
                <a:extLst>
                  <a:ext uri="{FF2B5EF4-FFF2-40B4-BE49-F238E27FC236}">
                    <a16:creationId xmlns:a16="http://schemas.microsoft.com/office/drawing/2014/main" id="{CE275434-6DCE-4AB9-83A1-0085D2AC7568}"/>
                  </a:ext>
                </a:extLst>
              </p:cNvPr>
              <p:cNvSpPr>
                <a:spLocks noRot="1" noChangeAspect="1" noMove="1" noResize="1" noEditPoints="1" noAdjustHandles="1" noChangeArrowheads="1" noChangeShapeType="1" noTextEdit="1"/>
              </p:cNvSpPr>
              <p:nvPr/>
            </p:nvSpPr>
            <p:spPr>
              <a:xfrm>
                <a:off x="300411" y="827463"/>
                <a:ext cx="5867475" cy="5554149"/>
              </a:xfrm>
              <a:prstGeom prst="rect">
                <a:avLst/>
              </a:prstGeom>
              <a:blipFill>
                <a:blip r:embed="rId2"/>
                <a:stretch>
                  <a:fillRect l="-312" t="-329" r="-208"/>
                </a:stretch>
              </a:blipFill>
            </p:spPr>
            <p:txBody>
              <a:bodyPr/>
              <a:lstStyle/>
              <a:p>
                <a:r>
                  <a:rPr lang="fr-BE">
                    <a:noFill/>
                  </a:rPr>
                  <a:t> </a:t>
                </a:r>
              </a:p>
            </p:txBody>
          </p:sp>
        </mc:Fallback>
      </mc:AlternateContent>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Restitution of atmospheric concentration</a:t>
            </a:r>
          </a:p>
        </p:txBody>
      </p:sp>
      <p:pic>
        <p:nvPicPr>
          <p:cNvPr id="34" name="Picture 33">
            <a:hlinkClick r:id="rId3"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grpSp>
        <p:nvGrpSpPr>
          <p:cNvPr id="19" name="Group 18">
            <a:extLst>
              <a:ext uri="{FF2B5EF4-FFF2-40B4-BE49-F238E27FC236}">
                <a16:creationId xmlns:a16="http://schemas.microsoft.com/office/drawing/2014/main" id="{EE56CCC9-92D1-40C1-86F6-065728910768}"/>
              </a:ext>
            </a:extLst>
          </p:cNvPr>
          <p:cNvGrpSpPr/>
          <p:nvPr/>
        </p:nvGrpSpPr>
        <p:grpSpPr>
          <a:xfrm>
            <a:off x="429683" y="4526784"/>
            <a:ext cx="2525520" cy="1854189"/>
            <a:chOff x="6592267" y="1442541"/>
            <a:chExt cx="2977916" cy="2005511"/>
          </a:xfrm>
        </p:grpSpPr>
        <p:sp>
          <p:nvSpPr>
            <p:cNvPr id="23" name="Freeform: Shape 22">
              <a:extLst>
                <a:ext uri="{FF2B5EF4-FFF2-40B4-BE49-F238E27FC236}">
                  <a16:creationId xmlns:a16="http://schemas.microsoft.com/office/drawing/2014/main" id="{EEC41260-780F-46F1-8BED-B35933BFDAF6}"/>
                </a:ext>
              </a:extLst>
            </p:cNvPr>
            <p:cNvSpPr/>
            <p:nvPr/>
          </p:nvSpPr>
          <p:spPr>
            <a:xfrm>
              <a:off x="6600247" y="1690688"/>
              <a:ext cx="2961262" cy="1506507"/>
            </a:xfrm>
            <a:custGeom>
              <a:avLst/>
              <a:gdLst>
                <a:gd name="connsiteX0" fmla="*/ 668218 w 2961262"/>
                <a:gd name="connsiteY0" fmla="*/ 0 h 1506507"/>
                <a:gd name="connsiteX1" fmla="*/ 2293044 w 2961262"/>
                <a:gd name="connsiteY1" fmla="*/ 0 h 1506507"/>
                <a:gd name="connsiteX2" fmla="*/ 2308466 w 2961262"/>
                <a:gd name="connsiteY2" fmla="*/ 5681 h 1506507"/>
                <a:gd name="connsiteX3" fmla="*/ 2961262 w 2961262"/>
                <a:gd name="connsiteY3" fmla="*/ 750094 h 1506507"/>
                <a:gd name="connsiteX4" fmla="*/ 2308466 w 2961262"/>
                <a:gd name="connsiteY4" fmla="*/ 1494508 h 1506507"/>
                <a:gd name="connsiteX5" fmla="*/ 2275889 w 2961262"/>
                <a:gd name="connsiteY5" fmla="*/ 1506507 h 1506507"/>
                <a:gd name="connsiteX6" fmla="*/ 685373 w 2961262"/>
                <a:gd name="connsiteY6" fmla="*/ 1506507 h 1506507"/>
                <a:gd name="connsiteX7" fmla="*/ 652796 w 2961262"/>
                <a:gd name="connsiteY7" fmla="*/ 1494508 h 1506507"/>
                <a:gd name="connsiteX8" fmla="*/ 0 w 2961262"/>
                <a:gd name="connsiteY8" fmla="*/ 750094 h 1506507"/>
                <a:gd name="connsiteX9" fmla="*/ 652796 w 2961262"/>
                <a:gd name="connsiteY9" fmla="*/ 5681 h 15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1262" h="1506507">
                  <a:moveTo>
                    <a:pt x="668218" y="0"/>
                  </a:moveTo>
                  <a:lnTo>
                    <a:pt x="2293044" y="0"/>
                  </a:lnTo>
                  <a:lnTo>
                    <a:pt x="2308466" y="5681"/>
                  </a:lnTo>
                  <a:cubicBezTo>
                    <a:pt x="2702316" y="167009"/>
                    <a:pt x="2961262" y="440217"/>
                    <a:pt x="2961262" y="750094"/>
                  </a:cubicBezTo>
                  <a:cubicBezTo>
                    <a:pt x="2961262" y="1059972"/>
                    <a:pt x="2702316" y="1333179"/>
                    <a:pt x="2308466" y="1494508"/>
                  </a:cubicBezTo>
                  <a:lnTo>
                    <a:pt x="2275889" y="1506507"/>
                  </a:lnTo>
                  <a:lnTo>
                    <a:pt x="685373" y="1506507"/>
                  </a:lnTo>
                  <a:lnTo>
                    <a:pt x="652796" y="1494508"/>
                  </a:lnTo>
                  <a:cubicBezTo>
                    <a:pt x="258946" y="1333179"/>
                    <a:pt x="0" y="1059972"/>
                    <a:pt x="0" y="750094"/>
                  </a:cubicBezTo>
                  <a:cubicBezTo>
                    <a:pt x="0" y="440217"/>
                    <a:pt x="258946" y="167009"/>
                    <a:pt x="652796" y="568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4" name="Picture 23">
              <a:extLst>
                <a:ext uri="{FF2B5EF4-FFF2-40B4-BE49-F238E27FC236}">
                  <a16:creationId xmlns:a16="http://schemas.microsoft.com/office/drawing/2014/main" id="{B5CF538A-8578-4FA3-9678-67CB2AF16B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92267" y="1442541"/>
              <a:ext cx="2977916" cy="2005511"/>
            </a:xfrm>
            <a:prstGeom prst="rect">
              <a:avLst/>
            </a:prstGeom>
          </p:spPr>
        </p:pic>
      </p:grpSp>
      <p:pic>
        <p:nvPicPr>
          <p:cNvPr id="14" name="Picture 13">
            <a:extLst>
              <a:ext uri="{FF2B5EF4-FFF2-40B4-BE49-F238E27FC236}">
                <a16:creationId xmlns:a16="http://schemas.microsoft.com/office/drawing/2014/main" id="{FB505D94-18DD-40FE-9F08-9497B5007752}"/>
              </a:ext>
            </a:extLst>
          </p:cNvPr>
          <p:cNvPicPr>
            <a:picLocks noChangeAspect="1"/>
          </p:cNvPicPr>
          <p:nvPr/>
        </p:nvPicPr>
        <p:blipFill>
          <a:blip r:embed="rId6"/>
          <a:stretch>
            <a:fillRect/>
          </a:stretch>
        </p:blipFill>
        <p:spPr>
          <a:xfrm>
            <a:off x="3146582" y="4816190"/>
            <a:ext cx="2877731" cy="1306047"/>
          </a:xfrm>
          <a:prstGeom prst="rect">
            <a:avLst/>
          </a:prstGeom>
        </p:spPr>
      </p:pic>
      <p:sp>
        <p:nvSpPr>
          <p:cNvPr id="25" name="Rectangle 24">
            <a:extLst>
              <a:ext uri="{FF2B5EF4-FFF2-40B4-BE49-F238E27FC236}">
                <a16:creationId xmlns:a16="http://schemas.microsoft.com/office/drawing/2014/main" id="{E859ADA5-652A-43CF-807F-513412F37C48}"/>
              </a:ext>
            </a:extLst>
          </p:cNvPr>
          <p:cNvSpPr/>
          <p:nvPr/>
        </p:nvSpPr>
        <p:spPr>
          <a:xfrm>
            <a:off x="655931" y="4502292"/>
            <a:ext cx="2231701" cy="253916"/>
          </a:xfrm>
          <a:prstGeom prst="rect">
            <a:avLst/>
          </a:prstGeom>
        </p:spPr>
        <p:txBody>
          <a:bodyPr wrap="none">
            <a:spAutoFit/>
          </a:bodyPr>
          <a:lstStyle/>
          <a:p>
            <a:pPr algn="just"/>
            <a:r>
              <a:rPr lang="en-GB" sz="1000" i="1" dirty="0">
                <a:solidFill>
                  <a:schemeClr val="bg1"/>
                </a:solidFill>
                <a:latin typeface="Cambria" panose="02040503050406030204" pitchFamily="18" charset="0"/>
                <a:ea typeface="Cambria" panose="02040503050406030204" pitchFamily="18" charset="0"/>
              </a:rPr>
              <a:t>Ground-based observations (AGAGE)</a:t>
            </a:r>
          </a:p>
        </p:txBody>
      </p:sp>
      <p:sp>
        <p:nvSpPr>
          <p:cNvPr id="26" name="Rectangle 25">
            <a:extLst>
              <a:ext uri="{FF2B5EF4-FFF2-40B4-BE49-F238E27FC236}">
                <a16:creationId xmlns:a16="http://schemas.microsoft.com/office/drawing/2014/main" id="{66172309-5B71-4E45-A609-132C350498C3}"/>
              </a:ext>
            </a:extLst>
          </p:cNvPr>
          <p:cNvSpPr/>
          <p:nvPr/>
        </p:nvSpPr>
        <p:spPr>
          <a:xfrm>
            <a:off x="3568326" y="4553791"/>
            <a:ext cx="2297424" cy="253916"/>
          </a:xfrm>
          <a:prstGeom prst="rect">
            <a:avLst/>
          </a:prstGeom>
        </p:spPr>
        <p:txBody>
          <a:bodyPr wrap="none">
            <a:spAutoFit/>
          </a:bodyPr>
          <a:lstStyle/>
          <a:p>
            <a:r>
              <a:rPr lang="en-GB" sz="1000" i="1" dirty="0">
                <a:solidFill>
                  <a:schemeClr val="bg1"/>
                </a:solidFill>
                <a:latin typeface="Cambria" panose="02040503050406030204" pitchFamily="18" charset="0"/>
                <a:ea typeface="Cambria" panose="02040503050406030204" pitchFamily="18" charset="0"/>
              </a:rPr>
              <a:t>Limb satellite observations (ACE-FTS)</a:t>
            </a:r>
            <a:endParaRPr lang="fr-BE" sz="1000" dirty="0"/>
          </a:p>
        </p:txBody>
      </p:sp>
      <p:sp>
        <p:nvSpPr>
          <p:cNvPr id="38" name="TextBox 37">
            <a:extLst>
              <a:ext uri="{FF2B5EF4-FFF2-40B4-BE49-F238E27FC236}">
                <a16:creationId xmlns:a16="http://schemas.microsoft.com/office/drawing/2014/main" id="{1A7E6AD0-CCF7-441A-8DF1-14CAE3ED68D3}"/>
              </a:ext>
            </a:extLst>
          </p:cNvPr>
          <p:cNvSpPr txBox="1"/>
          <p:nvPr/>
        </p:nvSpPr>
        <p:spPr>
          <a:xfrm>
            <a:off x="9959631" y="1520450"/>
            <a:ext cx="1727430" cy="769441"/>
          </a:xfrm>
          <a:prstGeom prst="rect">
            <a:avLst/>
          </a:prstGeom>
          <a:noFill/>
        </p:spPr>
        <p:txBody>
          <a:bodyPr wrap="square" rtlCol="0">
            <a:spAutoFit/>
          </a:bodyPr>
          <a:lstStyle/>
          <a:p>
            <a:r>
              <a:rPr lang="fr-BE" sz="1100" dirty="0">
                <a:solidFill>
                  <a:schemeClr val="bg1"/>
                </a:solidFill>
                <a:latin typeface="Cambria" panose="02040503050406030204" pitchFamily="18" charset="0"/>
                <a:ea typeface="Cambria" panose="02040503050406030204" pitchFamily="18" charset="0"/>
              </a:rPr>
              <a:t>Background conditions:</a:t>
            </a:r>
          </a:p>
          <a:p>
            <a:pPr marL="171450" indent="-171450">
              <a:buFontTx/>
              <a:buChar char="-"/>
            </a:pPr>
            <a:r>
              <a:rPr lang="fr-BE" sz="1100" dirty="0">
                <a:solidFill>
                  <a:schemeClr val="bg1"/>
                </a:solidFill>
                <a:latin typeface="Cambria" panose="02040503050406030204" pitchFamily="18" charset="0"/>
                <a:ea typeface="Cambria" panose="02040503050406030204" pitchFamily="18" charset="0"/>
              </a:rPr>
              <a:t>T</a:t>
            </a:r>
          </a:p>
          <a:p>
            <a:pPr marL="171450" indent="-171450">
              <a:buFontTx/>
              <a:buChar char="-"/>
            </a:pPr>
            <a:r>
              <a:rPr lang="fr-BE" sz="1100" dirty="0">
                <a:solidFill>
                  <a:schemeClr val="bg1"/>
                </a:solidFill>
                <a:latin typeface="Cambria" panose="02040503050406030204" pitchFamily="18" charset="0"/>
                <a:ea typeface="Cambria" panose="02040503050406030204" pitchFamily="18" charset="0"/>
              </a:rPr>
              <a:t>ϵ</a:t>
            </a:r>
          </a:p>
          <a:p>
            <a:pPr marL="171450" indent="-171450">
              <a:buFontTx/>
              <a:buChar char="-"/>
            </a:pPr>
            <a:r>
              <a:rPr lang="fr-BE" sz="1100" dirty="0">
                <a:solidFill>
                  <a:schemeClr val="bg1"/>
                </a:solidFill>
                <a:latin typeface="Cambria" panose="02040503050406030204" pitchFamily="18" charset="0"/>
                <a:ea typeface="Cambria" panose="02040503050406030204" pitchFamily="18" charset="0"/>
              </a:rPr>
              <a:t>H</a:t>
            </a:r>
            <a:r>
              <a:rPr lang="fr-BE" sz="1100" baseline="-25000" dirty="0">
                <a:solidFill>
                  <a:schemeClr val="bg1"/>
                </a:solidFill>
                <a:latin typeface="Cambria" panose="02040503050406030204" pitchFamily="18" charset="0"/>
                <a:ea typeface="Cambria" panose="02040503050406030204" pitchFamily="18" charset="0"/>
              </a:rPr>
              <a:t>2</a:t>
            </a:r>
            <a:r>
              <a:rPr lang="fr-BE" sz="1100" dirty="0">
                <a:solidFill>
                  <a:schemeClr val="bg1"/>
                </a:solidFill>
                <a:latin typeface="Cambria" panose="02040503050406030204" pitchFamily="18" charset="0"/>
                <a:ea typeface="Cambria" panose="02040503050406030204" pitchFamily="18" charset="0"/>
              </a:rPr>
              <a:t>O, CO</a:t>
            </a:r>
            <a:r>
              <a:rPr lang="fr-BE" sz="1100" baseline="-25000" dirty="0">
                <a:solidFill>
                  <a:schemeClr val="bg1"/>
                </a:solidFill>
                <a:latin typeface="Cambria" panose="02040503050406030204" pitchFamily="18" charset="0"/>
                <a:ea typeface="Cambria" panose="02040503050406030204" pitchFamily="18" charset="0"/>
              </a:rPr>
              <a:t>2</a:t>
            </a:r>
            <a:r>
              <a:rPr lang="fr-BE" sz="1100" dirty="0">
                <a:solidFill>
                  <a:schemeClr val="bg1"/>
                </a:solidFill>
                <a:latin typeface="Cambria" panose="02040503050406030204" pitchFamily="18" charset="0"/>
                <a:ea typeface="Cambria" panose="02040503050406030204" pitchFamily="18" charset="0"/>
              </a:rPr>
              <a:t>, O</a:t>
            </a:r>
            <a:r>
              <a:rPr lang="fr-BE" sz="1100" baseline="-25000" dirty="0">
                <a:solidFill>
                  <a:schemeClr val="bg1"/>
                </a:solidFill>
                <a:latin typeface="Cambria" panose="02040503050406030204" pitchFamily="18" charset="0"/>
                <a:ea typeface="Cambria" panose="02040503050406030204" pitchFamily="18" charset="0"/>
              </a:rPr>
              <a:t>3</a:t>
            </a:r>
            <a:r>
              <a:rPr lang="fr-BE" sz="1100" dirty="0">
                <a:solidFill>
                  <a:schemeClr val="bg1"/>
                </a:solidFill>
                <a:latin typeface="Cambria" panose="02040503050406030204" pitchFamily="18" charset="0"/>
                <a:ea typeface="Cambria" panose="02040503050406030204" pitchFamily="18" charset="0"/>
              </a:rPr>
              <a:t>, CH</a:t>
            </a:r>
            <a:r>
              <a:rPr lang="fr-BE" sz="1100" baseline="-25000" dirty="0">
                <a:solidFill>
                  <a:schemeClr val="bg1"/>
                </a:solidFill>
                <a:latin typeface="Cambria" panose="02040503050406030204" pitchFamily="18" charset="0"/>
                <a:ea typeface="Cambria" panose="02040503050406030204" pitchFamily="18" charset="0"/>
              </a:rPr>
              <a:t>4</a:t>
            </a:r>
            <a:r>
              <a:rPr lang="fr-BE" sz="1100" dirty="0">
                <a:solidFill>
                  <a:schemeClr val="bg1"/>
                </a:solidFill>
                <a:latin typeface="Cambria" panose="02040503050406030204" pitchFamily="18" charset="0"/>
                <a:ea typeface="Cambria" panose="02040503050406030204" pitchFamily="18" charset="0"/>
              </a:rPr>
              <a:t>, N</a:t>
            </a:r>
            <a:r>
              <a:rPr lang="fr-BE" sz="1100" baseline="-25000" dirty="0">
                <a:solidFill>
                  <a:schemeClr val="bg1"/>
                </a:solidFill>
                <a:latin typeface="Cambria" panose="02040503050406030204" pitchFamily="18" charset="0"/>
                <a:ea typeface="Cambria" panose="02040503050406030204" pitchFamily="18" charset="0"/>
              </a:rPr>
              <a:t>2</a:t>
            </a:r>
            <a:r>
              <a:rPr lang="fr-BE" sz="1100" dirty="0">
                <a:solidFill>
                  <a:schemeClr val="bg1"/>
                </a:solidFill>
                <a:latin typeface="Cambria" panose="02040503050406030204" pitchFamily="18" charset="0"/>
                <a:ea typeface="Cambria" panose="02040503050406030204" pitchFamily="18" charset="0"/>
              </a:rPr>
              <a:t>O</a:t>
            </a:r>
          </a:p>
        </p:txBody>
      </p:sp>
      <p:grpSp>
        <p:nvGrpSpPr>
          <p:cNvPr id="48" name="Group 47">
            <a:extLst>
              <a:ext uri="{FF2B5EF4-FFF2-40B4-BE49-F238E27FC236}">
                <a16:creationId xmlns:a16="http://schemas.microsoft.com/office/drawing/2014/main" id="{B797C79A-0F70-45DA-ABAA-E6F95B2201FA}"/>
              </a:ext>
            </a:extLst>
          </p:cNvPr>
          <p:cNvGrpSpPr/>
          <p:nvPr/>
        </p:nvGrpSpPr>
        <p:grpSpPr>
          <a:xfrm>
            <a:off x="6719862" y="2614540"/>
            <a:ext cx="4551343" cy="2370597"/>
            <a:chOff x="3045703" y="2594667"/>
            <a:chExt cx="5428800" cy="2876400"/>
          </a:xfrm>
        </p:grpSpPr>
        <p:sp>
          <p:nvSpPr>
            <p:cNvPr id="43" name="Rectangle 42">
              <a:extLst>
                <a:ext uri="{FF2B5EF4-FFF2-40B4-BE49-F238E27FC236}">
                  <a16:creationId xmlns:a16="http://schemas.microsoft.com/office/drawing/2014/main" id="{B974B6F8-0C66-483D-8F37-52D57979FB57}"/>
                </a:ext>
              </a:extLst>
            </p:cNvPr>
            <p:cNvSpPr/>
            <p:nvPr/>
          </p:nvSpPr>
          <p:spPr>
            <a:xfrm>
              <a:off x="3045703" y="2594667"/>
              <a:ext cx="5428800" cy="2876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a:extLst>
                <a:ext uri="{FF2B5EF4-FFF2-40B4-BE49-F238E27FC236}">
                  <a16:creationId xmlns:a16="http://schemas.microsoft.com/office/drawing/2014/main" id="{96547F95-F3E9-4F42-89DF-B0F6D5A076AA}"/>
                </a:ext>
              </a:extLst>
            </p:cNvPr>
            <p:cNvSpPr/>
            <p:nvPr/>
          </p:nvSpPr>
          <p:spPr>
            <a:xfrm>
              <a:off x="3369461" y="3046522"/>
              <a:ext cx="4964914" cy="602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a:extLst>
                <a:ext uri="{FF2B5EF4-FFF2-40B4-BE49-F238E27FC236}">
                  <a16:creationId xmlns:a16="http://schemas.microsoft.com/office/drawing/2014/main" id="{81F74076-FB19-429C-8C20-B47EE9083FC7}"/>
                </a:ext>
              </a:extLst>
            </p:cNvPr>
            <p:cNvSpPr/>
            <p:nvPr/>
          </p:nvSpPr>
          <p:spPr>
            <a:xfrm>
              <a:off x="3369298" y="4286211"/>
              <a:ext cx="4964914" cy="6022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56" name="Straight Arrow Connector 55">
            <a:extLst>
              <a:ext uri="{FF2B5EF4-FFF2-40B4-BE49-F238E27FC236}">
                <a16:creationId xmlns:a16="http://schemas.microsoft.com/office/drawing/2014/main" id="{72534210-FFE0-4CF8-9EA6-AE398F4F6364}"/>
              </a:ext>
            </a:extLst>
          </p:cNvPr>
          <p:cNvCxnSpPr>
            <a:cxnSpLocks/>
          </p:cNvCxnSpPr>
          <p:nvPr/>
        </p:nvCxnSpPr>
        <p:spPr>
          <a:xfrm>
            <a:off x="7305675" y="1638300"/>
            <a:ext cx="576000" cy="0"/>
          </a:xfrm>
          <a:prstGeom prst="straightConnector1">
            <a:avLst/>
          </a:prstGeom>
          <a:ln>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CF2DEFB-C6F1-43D4-B7E5-B701843C5A26}"/>
                  </a:ext>
                </a:extLst>
              </p:cNvPr>
              <p:cNvSpPr txBox="1"/>
              <p:nvPr/>
            </p:nvSpPr>
            <p:spPr>
              <a:xfrm>
                <a:off x="7881675" y="1317189"/>
                <a:ext cx="1511481" cy="769441"/>
              </a:xfrm>
              <a:prstGeom prst="rect">
                <a:avLst/>
              </a:prstGeom>
              <a:noFill/>
              <a:ln>
                <a:solidFill>
                  <a:srgbClr val="FF0000"/>
                </a:solidFill>
              </a:ln>
            </p:spPr>
            <p:txBody>
              <a:bodyPr wrap="square" rtlCol="0">
                <a:spAutoFit/>
              </a:bodyPr>
              <a:lstStyle/>
              <a:p>
                <a14:m>
                  <m:oMath xmlns:m="http://schemas.openxmlformats.org/officeDocument/2006/math">
                    <m:r>
                      <a:rPr lang="en-GB" sz="1100" i="1">
                        <a:solidFill>
                          <a:schemeClr val="bg1"/>
                        </a:solidFill>
                        <a:latin typeface="Cambria Math" panose="02040503050406030204" pitchFamily="18" charset="0"/>
                      </a:rPr>
                      <m:t>𝑆</m:t>
                    </m:r>
                  </m:oMath>
                </a14:m>
                <a:r>
                  <a:rPr lang="fr-BE" sz="1100" dirty="0">
                    <a:solidFill>
                      <a:schemeClr val="bg1"/>
                    </a:solidFill>
                    <a:latin typeface="Cambria" panose="02040503050406030204" pitchFamily="18" charset="0"/>
                    <a:ea typeface="Cambria" panose="02040503050406030204" pitchFamily="18" charset="0"/>
                  </a:rPr>
                  <a:t>: 2008 </a:t>
                </a:r>
              </a:p>
              <a:p>
                <a:r>
                  <a:rPr lang="fr-BE" sz="1100" dirty="0">
                    <a:solidFill>
                      <a:schemeClr val="bg1"/>
                    </a:solidFill>
                    <a:latin typeface="Cambria" panose="02040503050406030204" pitchFamily="18" charset="0"/>
                    <a:ea typeface="Cambria" panose="02040503050406030204" pitchFamily="18" charset="0"/>
                  </a:rPr>
                  <a:t>     </a:t>
                </a:r>
                <a:r>
                  <a:rPr lang="en-GB" sz="1000" dirty="0">
                    <a:solidFill>
                      <a:schemeClr val="bg1"/>
                    </a:solidFill>
                    <a:latin typeface="Cambria" panose="02040503050406030204" pitchFamily="18" charset="0"/>
                    <a:ea typeface="Cambria" panose="02040503050406030204" pitchFamily="18" charset="0"/>
                  </a:rPr>
                  <a:t>(~430,000 spectra)</a:t>
                </a:r>
              </a:p>
              <a:p>
                <a14:m>
                  <m:oMath xmlns:m="http://schemas.openxmlformats.org/officeDocument/2006/math">
                    <m:acc>
                      <m:accPr>
                        <m:chr m:val="̅"/>
                        <m:ctrlPr>
                          <a:rPr lang="en-US" sz="1100" i="1" dirty="0">
                            <a:solidFill>
                              <a:schemeClr val="bg1"/>
                            </a:solidFill>
                            <a:latin typeface="Cambria Math" panose="02040503050406030204" pitchFamily="18" charset="0"/>
                          </a:rPr>
                        </m:ctrlPr>
                      </m:accPr>
                      <m:e>
                        <m:r>
                          <a:rPr lang="en-GB" sz="1100" i="1" dirty="0">
                            <a:solidFill>
                              <a:schemeClr val="bg1"/>
                            </a:solidFill>
                            <a:latin typeface="Cambria Math" panose="02040503050406030204" pitchFamily="18" charset="0"/>
                          </a:rPr>
                          <m:t>𝑦</m:t>
                        </m:r>
                      </m:e>
                    </m:acc>
                  </m:oMath>
                </a14:m>
                <a:r>
                  <a:rPr lang="fr-BE" sz="1100" dirty="0">
                    <a:solidFill>
                      <a:schemeClr val="bg1"/>
                    </a:solidFill>
                    <a:latin typeface="Cambria" panose="02040503050406030204" pitchFamily="18" charset="0"/>
                    <a:ea typeface="Cambria" panose="02040503050406030204" pitchFamily="18" charset="0"/>
                  </a:rPr>
                  <a:t>: </a:t>
                </a:r>
                <a:r>
                  <a:rPr lang="en-GB" sz="1100" dirty="0">
                    <a:solidFill>
                      <a:schemeClr val="bg1"/>
                    </a:solidFill>
                    <a:latin typeface="Cambria" panose="02040503050406030204" pitchFamily="18" charset="0"/>
                    <a:ea typeface="Cambria" panose="02040503050406030204" pitchFamily="18" charset="0"/>
                  </a:rPr>
                  <a:t>2008 monthly</a:t>
                </a:r>
              </a:p>
              <a:p>
                <a:r>
                  <a:rPr lang="fr-BE" sz="1100" dirty="0">
                    <a:solidFill>
                      <a:schemeClr val="bg1"/>
                    </a:solidFill>
                    <a:latin typeface="Cambria" panose="02040503050406030204" pitchFamily="18" charset="0"/>
                    <a:ea typeface="Cambria" panose="02040503050406030204" pitchFamily="18" charset="0"/>
                  </a:rPr>
                  <a:t>     </a:t>
                </a:r>
                <a:r>
                  <a:rPr lang="en-GB" sz="1000" dirty="0">
                    <a:solidFill>
                      <a:schemeClr val="bg1"/>
                    </a:solidFill>
                    <a:latin typeface="Cambria" panose="02040503050406030204" pitchFamily="18" charset="0"/>
                    <a:ea typeface="Cambria" panose="02040503050406030204" pitchFamily="18" charset="0"/>
                  </a:rPr>
                  <a:t>(~35,500 spectra)</a:t>
                </a:r>
                <a:endParaRPr lang="en-GB" sz="1100" dirty="0">
                  <a:solidFill>
                    <a:schemeClr val="bg1"/>
                  </a:solidFill>
                  <a:latin typeface="Cambria" panose="02040503050406030204" pitchFamily="18" charset="0"/>
                  <a:ea typeface="Cambria" panose="02040503050406030204" pitchFamily="18" charset="0"/>
                </a:endParaRPr>
              </a:p>
            </p:txBody>
          </p:sp>
        </mc:Choice>
        <mc:Fallback xmlns="">
          <p:sp>
            <p:nvSpPr>
              <p:cNvPr id="59" name="TextBox 58">
                <a:extLst>
                  <a:ext uri="{FF2B5EF4-FFF2-40B4-BE49-F238E27FC236}">
                    <a16:creationId xmlns:a16="http://schemas.microsoft.com/office/drawing/2014/main" id="{ACF2DEFB-C6F1-43D4-B7E5-B701843C5A26}"/>
                  </a:ext>
                </a:extLst>
              </p:cNvPr>
              <p:cNvSpPr txBox="1">
                <a:spLocks noRot="1" noChangeAspect="1" noMove="1" noResize="1" noEditPoints="1" noAdjustHandles="1" noChangeArrowheads="1" noChangeShapeType="1" noTextEdit="1"/>
              </p:cNvSpPr>
              <p:nvPr/>
            </p:nvSpPr>
            <p:spPr>
              <a:xfrm>
                <a:off x="7881675" y="1317189"/>
                <a:ext cx="1511481" cy="769441"/>
              </a:xfrm>
              <a:prstGeom prst="rect">
                <a:avLst/>
              </a:prstGeom>
              <a:blipFill>
                <a:blip r:embed="rId7"/>
                <a:stretch>
                  <a:fillRect b="-3125"/>
                </a:stretch>
              </a:blipFill>
              <a:ln>
                <a:solidFill>
                  <a:srgbClr val="FF0000"/>
                </a:solidFill>
              </a:ln>
            </p:spPr>
            <p:txBody>
              <a:bodyPr/>
              <a:lstStyle/>
              <a:p>
                <a:r>
                  <a:rPr lang="fr-BE">
                    <a:noFill/>
                  </a:rPr>
                  <a:t> </a:t>
                </a:r>
              </a:p>
            </p:txBody>
          </p:sp>
        </mc:Fallback>
      </mc:AlternateContent>
      <p:cxnSp>
        <p:nvCxnSpPr>
          <p:cNvPr id="62" name="Straight Arrow Connector 61">
            <a:extLst>
              <a:ext uri="{FF2B5EF4-FFF2-40B4-BE49-F238E27FC236}">
                <a16:creationId xmlns:a16="http://schemas.microsoft.com/office/drawing/2014/main" id="{D8334256-C118-4005-B0FC-762573F9945A}"/>
              </a:ext>
            </a:extLst>
          </p:cNvPr>
          <p:cNvCxnSpPr>
            <a:cxnSpLocks/>
          </p:cNvCxnSpPr>
          <p:nvPr/>
        </p:nvCxnSpPr>
        <p:spPr>
          <a:xfrm>
            <a:off x="9410699" y="1659632"/>
            <a:ext cx="576000" cy="0"/>
          </a:xfrm>
          <a:prstGeom prst="straightConnector1">
            <a:avLst/>
          </a:prstGeom>
          <a:ln>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117FA35A-F1F7-4041-A286-C53F520CBD47}"/>
              </a:ext>
            </a:extLst>
          </p:cNvPr>
          <p:cNvCxnSpPr>
            <a:cxnSpLocks/>
          </p:cNvCxnSpPr>
          <p:nvPr/>
        </p:nvCxnSpPr>
        <p:spPr>
          <a:xfrm>
            <a:off x="7315200" y="2315291"/>
            <a:ext cx="576000" cy="0"/>
          </a:xfrm>
          <a:prstGeom prst="straightConnector1">
            <a:avLst/>
          </a:prstGeom>
          <a:ln>
            <a:solidFill>
              <a:srgbClr val="FF0000"/>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E25DD42-A373-43F4-B310-58AB46E72D43}"/>
                  </a:ext>
                </a:extLst>
              </p:cNvPr>
              <p:cNvSpPr txBox="1"/>
              <p:nvPr/>
            </p:nvSpPr>
            <p:spPr>
              <a:xfrm>
                <a:off x="7879014" y="2133656"/>
                <a:ext cx="1701456" cy="430887"/>
              </a:xfrm>
              <a:prstGeom prst="rect">
                <a:avLst/>
              </a:prstGeom>
              <a:noFill/>
              <a:ln>
                <a:solidFill>
                  <a:srgbClr val="FF0000"/>
                </a:solidFill>
              </a:ln>
            </p:spPr>
            <p:txBody>
              <a:bodyPr wrap="square" rtlCol="0">
                <a:spAutoFit/>
              </a:bodyPr>
              <a:lstStyle/>
              <a:p>
                <a14:m>
                  <m:oMath xmlns:m="http://schemas.openxmlformats.org/officeDocument/2006/math">
                    <m:r>
                      <a:rPr lang="en-US" sz="1100" i="1" dirty="0">
                        <a:solidFill>
                          <a:schemeClr val="bg1"/>
                        </a:solidFill>
                        <a:latin typeface="Cambria Math" panose="02040503050406030204" pitchFamily="18" charset="0"/>
                      </a:rPr>
                      <m:t>𝑦</m:t>
                    </m:r>
                  </m:oMath>
                </a14:m>
                <a:r>
                  <a:rPr lang="fr-BE" sz="1100" dirty="0">
                    <a:solidFill>
                      <a:schemeClr val="bg1"/>
                    </a:solidFill>
                    <a:latin typeface="Cambria" panose="02040503050406030204" pitchFamily="18" charset="0"/>
                    <a:ea typeface="Cambria" panose="02040503050406030204" pitchFamily="18" charset="0"/>
                  </a:rPr>
                  <a:t>: 2008</a:t>
                </a:r>
                <a:r>
                  <a:rPr lang="fr-BE" sz="1100" dirty="0">
                    <a:latin typeface="Cambria" panose="02040503050406030204" pitchFamily="18" charset="0"/>
                    <a:ea typeface="Cambria" panose="02040503050406030204" pitchFamily="18" charset="0"/>
                    <a:sym typeface="Wingdings" panose="05000000000000000000" pitchFamily="2" charset="2"/>
                  </a:rPr>
                  <a:t> </a:t>
                </a:r>
                <a:r>
                  <a:rPr lang="fr-BE" sz="1100" dirty="0">
                    <a:solidFill>
                      <a:schemeClr val="bg1"/>
                    </a:solidFill>
                    <a:latin typeface="Cambria" panose="02040503050406030204" pitchFamily="18" charset="0"/>
                    <a:ea typeface="Cambria" panose="02040503050406030204" pitchFamily="18" charset="0"/>
                    <a:sym typeface="Wingdings" panose="05000000000000000000" pitchFamily="2" charset="2"/>
                  </a:rPr>
                  <a:t> 2022 </a:t>
                </a:r>
                <a:r>
                  <a:rPr lang="en-GB" sz="1100" dirty="0">
                    <a:solidFill>
                      <a:schemeClr val="bg1"/>
                    </a:solidFill>
                    <a:latin typeface="Cambria" panose="02040503050406030204" pitchFamily="18" charset="0"/>
                    <a:ea typeface="Cambria" panose="02040503050406030204" pitchFamily="18" charset="0"/>
                    <a:sym typeface="Wingdings" panose="05000000000000000000" pitchFamily="2" charset="2"/>
                  </a:rPr>
                  <a:t>monthly</a:t>
                </a:r>
              </a:p>
              <a:p>
                <a:r>
                  <a:rPr lang="fr-BE" sz="1100" dirty="0">
                    <a:solidFill>
                      <a:schemeClr val="bg1"/>
                    </a:solidFill>
                    <a:latin typeface="Cambria" panose="02040503050406030204" pitchFamily="18" charset="0"/>
                    <a:ea typeface="Cambria" panose="02040503050406030204" pitchFamily="18" charset="0"/>
                  </a:rPr>
                  <a:t> </a:t>
                </a:r>
                <a:r>
                  <a:rPr lang="en-GB" sz="1100" dirty="0">
                    <a:solidFill>
                      <a:schemeClr val="bg1"/>
                    </a:solidFill>
                    <a:latin typeface="Cambria" panose="02040503050406030204" pitchFamily="18" charset="0"/>
                    <a:ea typeface="Cambria" panose="02040503050406030204" pitchFamily="18" charset="0"/>
                  </a:rPr>
                  <a:t>(~35,500 spectra) </a:t>
                </a:r>
              </a:p>
            </p:txBody>
          </p:sp>
        </mc:Choice>
        <mc:Fallback xmlns="">
          <p:sp>
            <p:nvSpPr>
              <p:cNvPr id="65" name="TextBox 64">
                <a:extLst>
                  <a:ext uri="{FF2B5EF4-FFF2-40B4-BE49-F238E27FC236}">
                    <a16:creationId xmlns:a16="http://schemas.microsoft.com/office/drawing/2014/main" id="{7E25DD42-A373-43F4-B310-58AB46E72D43}"/>
                  </a:ext>
                </a:extLst>
              </p:cNvPr>
              <p:cNvSpPr txBox="1">
                <a:spLocks noRot="1" noChangeAspect="1" noMove="1" noResize="1" noEditPoints="1" noAdjustHandles="1" noChangeArrowheads="1" noChangeShapeType="1" noTextEdit="1"/>
              </p:cNvSpPr>
              <p:nvPr/>
            </p:nvSpPr>
            <p:spPr>
              <a:xfrm>
                <a:off x="7879014" y="2133656"/>
                <a:ext cx="1701456" cy="430887"/>
              </a:xfrm>
              <a:prstGeom prst="rect">
                <a:avLst/>
              </a:prstGeom>
              <a:blipFill>
                <a:blip r:embed="rId8"/>
                <a:stretch>
                  <a:fillRect b="-6849"/>
                </a:stretch>
              </a:blipFill>
              <a:ln>
                <a:solidFill>
                  <a:srgbClr val="FF0000"/>
                </a:solidFill>
              </a:ln>
            </p:spPr>
            <p:txBody>
              <a:bodyPr/>
              <a:lstStyle/>
              <a:p>
                <a:r>
                  <a:rPr lang="fr-BE">
                    <a:noFill/>
                  </a:rPr>
                  <a:t> </a:t>
                </a:r>
              </a:p>
            </p:txBody>
          </p:sp>
        </mc:Fallback>
      </mc:AlternateContent>
      <p:cxnSp>
        <p:nvCxnSpPr>
          <p:cNvPr id="67" name="Straight Arrow Connector 66">
            <a:extLst>
              <a:ext uri="{FF2B5EF4-FFF2-40B4-BE49-F238E27FC236}">
                <a16:creationId xmlns:a16="http://schemas.microsoft.com/office/drawing/2014/main" id="{F2F1FA87-6BCA-4719-BCD0-54F9EAB0B467}"/>
              </a:ext>
            </a:extLst>
          </p:cNvPr>
          <p:cNvCxnSpPr>
            <a:cxnSpLocks/>
          </p:cNvCxnSpPr>
          <p:nvPr/>
        </p:nvCxnSpPr>
        <p:spPr>
          <a:xfrm>
            <a:off x="7305675" y="5257800"/>
            <a:ext cx="576000" cy="0"/>
          </a:xfrm>
          <a:prstGeom prst="straightConnector1">
            <a:avLst/>
          </a:prstGeom>
          <a:ln>
            <a:solidFill>
              <a:srgbClr val="991A33"/>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D0616F0-51A7-42E6-A2C1-CC2EDB23E064}"/>
                  </a:ext>
                </a:extLst>
              </p:cNvPr>
              <p:cNvSpPr txBox="1"/>
              <p:nvPr/>
            </p:nvSpPr>
            <p:spPr>
              <a:xfrm>
                <a:off x="7881675" y="5038010"/>
                <a:ext cx="2379922" cy="430887"/>
              </a:xfrm>
              <a:prstGeom prst="rect">
                <a:avLst/>
              </a:prstGeom>
              <a:noFill/>
              <a:ln>
                <a:solidFill>
                  <a:srgbClr val="991A33"/>
                </a:solidFill>
              </a:ln>
            </p:spPr>
            <p:txBody>
              <a:bodyPr wrap="square" rtlCol="0">
                <a:spAutoFit/>
              </a:bodyPr>
              <a:lstStyle/>
              <a:p>
                <a14:m>
                  <m:oMath xmlns:m="http://schemas.openxmlformats.org/officeDocument/2006/math">
                    <m:r>
                      <a:rPr lang="en-GB" sz="1100" i="1" smtClean="0">
                        <a:solidFill>
                          <a:schemeClr val="bg1"/>
                        </a:solidFill>
                        <a:latin typeface="Cambria Math" panose="02040503050406030204" pitchFamily="18" charset="0"/>
                      </a:rPr>
                      <m:t>𝑆</m:t>
                    </m:r>
                  </m:oMath>
                </a14:m>
                <a:r>
                  <a:rPr lang="fr-BE" sz="1100" dirty="0">
                    <a:solidFill>
                      <a:schemeClr val="bg1"/>
                    </a:solidFill>
                    <a:latin typeface="Cambria" panose="02040503050406030204" pitchFamily="18" charset="0"/>
                    <a:ea typeface="Cambria" panose="02040503050406030204" pitchFamily="18" charset="0"/>
                  </a:rPr>
                  <a:t>: 2008 </a:t>
                </a:r>
                <a:r>
                  <a:rPr lang="en-GB" sz="1100" dirty="0">
                    <a:solidFill>
                      <a:schemeClr val="bg1"/>
                    </a:solidFill>
                    <a:latin typeface="Cambria" panose="02040503050406030204" pitchFamily="18" charset="0"/>
                    <a:ea typeface="Cambria" panose="02040503050406030204" pitchFamily="18" charset="0"/>
                  </a:rPr>
                  <a:t>(~360,000 spectra) </a:t>
                </a:r>
                <a:r>
                  <a:rPr lang="fr-BE" sz="1100" dirty="0">
                    <a:solidFill>
                      <a:schemeClr val="bg1"/>
                    </a:solidFill>
                    <a:latin typeface="Cambria" panose="02040503050406030204" pitchFamily="18" charset="0"/>
                    <a:ea typeface="Cambria" panose="02040503050406030204" pitchFamily="18" charset="0"/>
                  </a:rPr>
                  <a:t>	</a:t>
                </a:r>
              </a:p>
              <a:p>
                <a14:m>
                  <m:oMath xmlns:m="http://schemas.openxmlformats.org/officeDocument/2006/math">
                    <m:acc>
                      <m:accPr>
                        <m:chr m:val="̅"/>
                        <m:ctrlPr>
                          <a:rPr lang="en-US" sz="1100" i="1" dirty="0">
                            <a:solidFill>
                              <a:schemeClr val="bg1"/>
                            </a:solidFill>
                            <a:latin typeface="Cambria Math" panose="02040503050406030204" pitchFamily="18" charset="0"/>
                          </a:rPr>
                        </m:ctrlPr>
                      </m:accPr>
                      <m:e>
                        <m:r>
                          <a:rPr lang="en-GB" sz="1100" i="1" dirty="0">
                            <a:solidFill>
                              <a:schemeClr val="bg1"/>
                            </a:solidFill>
                            <a:latin typeface="Cambria Math" panose="02040503050406030204" pitchFamily="18" charset="0"/>
                          </a:rPr>
                          <m:t>𝑦</m:t>
                        </m:r>
                      </m:e>
                    </m:acc>
                  </m:oMath>
                </a14:m>
                <a:r>
                  <a:rPr lang="fr-BE" sz="1100" dirty="0">
                    <a:solidFill>
                      <a:schemeClr val="bg1"/>
                    </a:solidFill>
                    <a:latin typeface="Cambria" panose="02040503050406030204" pitchFamily="18" charset="0"/>
                    <a:ea typeface="Cambria" panose="02040503050406030204" pitchFamily="18" charset="0"/>
                  </a:rPr>
                  <a:t>: </a:t>
                </a:r>
                <a:r>
                  <a:rPr lang="en-GB" sz="1100" dirty="0">
                    <a:solidFill>
                      <a:schemeClr val="bg1"/>
                    </a:solidFill>
                    <a:latin typeface="Cambria" panose="02040503050406030204" pitchFamily="18" charset="0"/>
                    <a:ea typeface="Cambria" panose="02040503050406030204" pitchFamily="18" charset="0"/>
                  </a:rPr>
                  <a:t>2008 monthly</a:t>
                </a:r>
                <a:r>
                  <a:rPr lang="en-GB" sz="1000" dirty="0">
                    <a:solidFill>
                      <a:schemeClr val="bg1"/>
                    </a:solidFill>
                    <a:latin typeface="Cambria" panose="02040503050406030204" pitchFamily="18" charset="0"/>
                    <a:ea typeface="Cambria" panose="02040503050406030204" pitchFamily="18" charset="0"/>
                  </a:rPr>
                  <a:t> </a:t>
                </a:r>
                <a:r>
                  <a:rPr lang="en-GB" sz="1100" dirty="0">
                    <a:solidFill>
                      <a:schemeClr val="bg1"/>
                    </a:solidFill>
                    <a:latin typeface="Cambria" panose="02040503050406030204" pitchFamily="18" charset="0"/>
                    <a:ea typeface="Cambria" panose="02040503050406030204" pitchFamily="18" charset="0"/>
                  </a:rPr>
                  <a:t>(~30,000 spectra)</a:t>
                </a:r>
                <a:endParaRPr lang="fr-BE" sz="1100" dirty="0">
                  <a:solidFill>
                    <a:schemeClr val="bg1"/>
                  </a:solidFill>
                  <a:latin typeface="Cambria" panose="02040503050406030204" pitchFamily="18" charset="0"/>
                  <a:ea typeface="Cambria" panose="02040503050406030204" pitchFamily="18" charset="0"/>
                </a:endParaRPr>
              </a:p>
            </p:txBody>
          </p:sp>
        </mc:Choice>
        <mc:Fallback xmlns="">
          <p:sp>
            <p:nvSpPr>
              <p:cNvPr id="68" name="TextBox 67">
                <a:extLst>
                  <a:ext uri="{FF2B5EF4-FFF2-40B4-BE49-F238E27FC236}">
                    <a16:creationId xmlns:a16="http://schemas.microsoft.com/office/drawing/2014/main" id="{BD0616F0-51A7-42E6-A2C1-CC2EDB23E064}"/>
                  </a:ext>
                </a:extLst>
              </p:cNvPr>
              <p:cNvSpPr txBox="1">
                <a:spLocks noRot="1" noChangeAspect="1" noMove="1" noResize="1" noEditPoints="1" noAdjustHandles="1" noChangeArrowheads="1" noChangeShapeType="1" noTextEdit="1"/>
              </p:cNvSpPr>
              <p:nvPr/>
            </p:nvSpPr>
            <p:spPr>
              <a:xfrm>
                <a:off x="7881675" y="5038010"/>
                <a:ext cx="2379922" cy="430887"/>
              </a:xfrm>
              <a:prstGeom prst="rect">
                <a:avLst/>
              </a:prstGeom>
              <a:blipFill>
                <a:blip r:embed="rId9"/>
                <a:stretch>
                  <a:fillRect b="-6849"/>
                </a:stretch>
              </a:blipFill>
              <a:ln>
                <a:solidFill>
                  <a:srgbClr val="991A33"/>
                </a:solidFill>
              </a:ln>
            </p:spPr>
            <p:txBody>
              <a:bodyPr/>
              <a:lstStyle/>
              <a:p>
                <a:r>
                  <a:rPr lang="fr-BE">
                    <a:noFill/>
                  </a:rPr>
                  <a:t> </a:t>
                </a:r>
              </a:p>
            </p:txBody>
          </p:sp>
        </mc:Fallback>
      </mc:AlternateContent>
      <p:cxnSp>
        <p:nvCxnSpPr>
          <p:cNvPr id="69" name="Straight Arrow Connector 68">
            <a:extLst>
              <a:ext uri="{FF2B5EF4-FFF2-40B4-BE49-F238E27FC236}">
                <a16:creationId xmlns:a16="http://schemas.microsoft.com/office/drawing/2014/main" id="{67CB3095-DB7C-48F7-9CF4-69E7173ED924}"/>
              </a:ext>
            </a:extLst>
          </p:cNvPr>
          <p:cNvCxnSpPr>
            <a:cxnSpLocks/>
          </p:cNvCxnSpPr>
          <p:nvPr/>
        </p:nvCxnSpPr>
        <p:spPr>
          <a:xfrm>
            <a:off x="7315200" y="5636284"/>
            <a:ext cx="576000" cy="0"/>
          </a:xfrm>
          <a:prstGeom prst="straightConnector1">
            <a:avLst/>
          </a:prstGeom>
          <a:ln>
            <a:solidFill>
              <a:srgbClr val="991A33"/>
            </a:solidFill>
            <a:headEnd type="none" w="med" len="med"/>
            <a:tailEnd type="arrow" w="med" len="med"/>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7986A12-8152-4B47-A4CE-8E47016E33B6}"/>
                  </a:ext>
                </a:extLst>
              </p:cNvPr>
              <p:cNvSpPr txBox="1"/>
              <p:nvPr/>
            </p:nvSpPr>
            <p:spPr>
              <a:xfrm>
                <a:off x="7880631" y="5508927"/>
                <a:ext cx="3025049" cy="261610"/>
              </a:xfrm>
              <a:prstGeom prst="rect">
                <a:avLst/>
              </a:prstGeom>
              <a:noFill/>
              <a:ln>
                <a:solidFill>
                  <a:srgbClr val="991A33"/>
                </a:solidFill>
              </a:ln>
            </p:spPr>
            <p:txBody>
              <a:bodyPr wrap="square" rtlCol="0">
                <a:spAutoFit/>
              </a:bodyPr>
              <a:lstStyle/>
              <a:p>
                <a14:m>
                  <m:oMath xmlns:m="http://schemas.openxmlformats.org/officeDocument/2006/math">
                    <m:r>
                      <a:rPr lang="en-US" sz="1100" i="1" dirty="0">
                        <a:solidFill>
                          <a:schemeClr val="bg1"/>
                        </a:solidFill>
                        <a:latin typeface="Cambria Math" panose="02040503050406030204" pitchFamily="18" charset="0"/>
                      </a:rPr>
                      <m:t>𝑦</m:t>
                    </m:r>
                  </m:oMath>
                </a14:m>
                <a:r>
                  <a:rPr lang="fr-BE" sz="1100" dirty="0">
                    <a:solidFill>
                      <a:schemeClr val="bg1"/>
                    </a:solidFill>
                    <a:latin typeface="Cambria" panose="02040503050406030204" pitchFamily="18" charset="0"/>
                    <a:ea typeface="Cambria" panose="02040503050406030204" pitchFamily="18" charset="0"/>
                  </a:rPr>
                  <a:t>: 2008</a:t>
                </a:r>
                <a:r>
                  <a:rPr lang="fr-BE" sz="1100" dirty="0">
                    <a:latin typeface="Cambria" panose="02040503050406030204" pitchFamily="18" charset="0"/>
                    <a:ea typeface="Cambria" panose="02040503050406030204" pitchFamily="18" charset="0"/>
                    <a:sym typeface="Wingdings" panose="05000000000000000000" pitchFamily="2" charset="2"/>
                  </a:rPr>
                  <a:t> </a:t>
                </a:r>
                <a:r>
                  <a:rPr lang="fr-BE" sz="1100" dirty="0">
                    <a:solidFill>
                      <a:schemeClr val="bg1"/>
                    </a:solidFill>
                    <a:latin typeface="Cambria" panose="02040503050406030204" pitchFamily="18" charset="0"/>
                    <a:ea typeface="Cambria" panose="02040503050406030204" pitchFamily="18" charset="0"/>
                    <a:sym typeface="Wingdings" panose="05000000000000000000" pitchFamily="2" charset="2"/>
                  </a:rPr>
                  <a:t> 2022 </a:t>
                </a:r>
                <a:r>
                  <a:rPr lang="en-GB" sz="1100" dirty="0">
                    <a:solidFill>
                      <a:schemeClr val="bg1"/>
                    </a:solidFill>
                    <a:latin typeface="Cambria" panose="02040503050406030204" pitchFamily="18" charset="0"/>
                    <a:ea typeface="Cambria" panose="02040503050406030204" pitchFamily="18" charset="0"/>
                    <a:sym typeface="Wingdings" panose="05000000000000000000" pitchFamily="2" charset="2"/>
                  </a:rPr>
                  <a:t>monthly </a:t>
                </a:r>
                <a:r>
                  <a:rPr lang="en-GB" sz="1100" dirty="0">
                    <a:solidFill>
                      <a:schemeClr val="bg1"/>
                    </a:solidFill>
                    <a:latin typeface="Cambria" panose="02040503050406030204" pitchFamily="18" charset="0"/>
                    <a:ea typeface="Cambria" panose="02040503050406030204" pitchFamily="18" charset="0"/>
                  </a:rPr>
                  <a:t>(~31,000 spectra) </a:t>
                </a:r>
              </a:p>
            </p:txBody>
          </p:sp>
        </mc:Choice>
        <mc:Fallback xmlns="">
          <p:sp>
            <p:nvSpPr>
              <p:cNvPr id="70" name="TextBox 69">
                <a:extLst>
                  <a:ext uri="{FF2B5EF4-FFF2-40B4-BE49-F238E27FC236}">
                    <a16:creationId xmlns:a16="http://schemas.microsoft.com/office/drawing/2014/main" id="{97986A12-8152-4B47-A4CE-8E47016E33B6}"/>
                  </a:ext>
                </a:extLst>
              </p:cNvPr>
              <p:cNvSpPr txBox="1">
                <a:spLocks noRot="1" noChangeAspect="1" noMove="1" noResize="1" noEditPoints="1" noAdjustHandles="1" noChangeArrowheads="1" noChangeShapeType="1" noTextEdit="1"/>
              </p:cNvSpPr>
              <p:nvPr/>
            </p:nvSpPr>
            <p:spPr>
              <a:xfrm>
                <a:off x="7880631" y="5508927"/>
                <a:ext cx="3025049" cy="261610"/>
              </a:xfrm>
              <a:prstGeom prst="rect">
                <a:avLst/>
              </a:prstGeom>
              <a:blipFill>
                <a:blip r:embed="rId10"/>
                <a:stretch>
                  <a:fillRect b="-11111"/>
                </a:stretch>
              </a:blipFill>
              <a:ln>
                <a:solidFill>
                  <a:srgbClr val="991A33"/>
                </a:solidFill>
              </a:ln>
            </p:spPr>
            <p:txBody>
              <a:bodyPr/>
              <a:lstStyle/>
              <a:p>
                <a:r>
                  <a:rPr lang="fr-BE">
                    <a:noFill/>
                  </a:rPr>
                  <a:t> </a:t>
                </a:r>
              </a:p>
            </p:txBody>
          </p:sp>
        </mc:Fallback>
      </mc:AlternateContent>
      <p:sp>
        <p:nvSpPr>
          <p:cNvPr id="72" name="Rectangle 71">
            <a:extLst>
              <a:ext uri="{FF2B5EF4-FFF2-40B4-BE49-F238E27FC236}">
                <a16:creationId xmlns:a16="http://schemas.microsoft.com/office/drawing/2014/main" id="{C42B5559-2DF2-46C0-B97E-26B829192E1A}"/>
              </a:ext>
            </a:extLst>
          </p:cNvPr>
          <p:cNvSpPr/>
          <p:nvPr/>
        </p:nvSpPr>
        <p:spPr>
          <a:xfrm>
            <a:off x="10454136" y="2559354"/>
            <a:ext cx="759964" cy="200055"/>
          </a:xfrm>
          <a:prstGeom prst="rect">
            <a:avLst/>
          </a:prstGeom>
        </p:spPr>
        <p:txBody>
          <a:bodyPr wrap="square">
            <a:spAutoFit/>
          </a:bodyPr>
          <a:lstStyle/>
          <a:p>
            <a:r>
              <a:rPr lang="fr-BE" sz="700" dirty="0">
                <a:solidFill>
                  <a:srgbClr val="0000FF"/>
                </a:solidFill>
                <a:latin typeface="Cambria" panose="02040503050406030204" pitchFamily="18" charset="0"/>
                <a:ea typeface="Cambria" panose="02040503050406030204" pitchFamily="18" charset="0"/>
              </a:rPr>
              <a:t>•</a:t>
            </a:r>
            <a:r>
              <a:rPr lang="fr-BE" sz="600" dirty="0">
                <a:solidFill>
                  <a:srgbClr val="0000FF"/>
                </a:solidFill>
                <a:latin typeface="Cambria" panose="02040503050406030204" pitchFamily="18" charset="0"/>
                <a:ea typeface="Cambria" panose="02040503050406030204" pitchFamily="18" charset="0"/>
              </a:rPr>
              <a:t> AGAGE stations</a:t>
            </a:r>
            <a:endParaRPr lang="fr-BE" sz="600" dirty="0">
              <a:solidFill>
                <a:srgbClr val="0000FF"/>
              </a:solidFill>
            </a:endParaRPr>
          </a:p>
        </p:txBody>
      </p:sp>
      <p:pic>
        <p:nvPicPr>
          <p:cNvPr id="73" name="Picture 72">
            <a:extLst>
              <a:ext uri="{FF2B5EF4-FFF2-40B4-BE49-F238E27FC236}">
                <a16:creationId xmlns:a16="http://schemas.microsoft.com/office/drawing/2014/main" id="{C488100C-BFEF-4F20-AF4B-D2C690649716}"/>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989" y="2612255"/>
            <a:ext cx="4551091" cy="2371354"/>
          </a:xfrm>
          <a:prstGeom prst="rect">
            <a:avLst/>
          </a:prstGeom>
        </p:spPr>
      </p:pic>
      <p:cxnSp>
        <p:nvCxnSpPr>
          <p:cNvPr id="52" name="Straight Arrow Connector 51">
            <a:extLst>
              <a:ext uri="{FF2B5EF4-FFF2-40B4-BE49-F238E27FC236}">
                <a16:creationId xmlns:a16="http://schemas.microsoft.com/office/drawing/2014/main" id="{20E785B7-2A2D-442F-A386-55A4B850872E}"/>
              </a:ext>
            </a:extLst>
          </p:cNvPr>
          <p:cNvCxnSpPr>
            <a:cxnSpLocks/>
          </p:cNvCxnSpPr>
          <p:nvPr/>
        </p:nvCxnSpPr>
        <p:spPr>
          <a:xfrm flipV="1">
            <a:off x="7315200" y="1638300"/>
            <a:ext cx="0" cy="1612900"/>
          </a:xfrm>
          <a:prstGeom prst="straightConnector1">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7182937C-3374-42BA-B2C9-2D4746D5628F}"/>
              </a:ext>
            </a:extLst>
          </p:cNvPr>
          <p:cNvCxnSpPr>
            <a:cxnSpLocks/>
          </p:cNvCxnSpPr>
          <p:nvPr/>
        </p:nvCxnSpPr>
        <p:spPr>
          <a:xfrm flipV="1">
            <a:off x="7315200" y="4267200"/>
            <a:ext cx="0" cy="1378800"/>
          </a:xfrm>
          <a:prstGeom prst="straightConnector1">
            <a:avLst/>
          </a:prstGeom>
          <a:ln>
            <a:solidFill>
              <a:srgbClr val="991A33"/>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5426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Northern mid-latitudes</a:t>
            </a:r>
          </a:p>
        </p:txBody>
      </p:sp>
      <p:pic>
        <p:nvPicPr>
          <p:cNvPr id="34" name="Picture 33">
            <a:hlinkClick r:id="rId2"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8" name="Picture 7">
            <a:hlinkClick r:id="rId4" action="ppaction://hlinksldjump"/>
            <a:extLst>
              <a:ext uri="{FF2B5EF4-FFF2-40B4-BE49-F238E27FC236}">
                <a16:creationId xmlns:a16="http://schemas.microsoft.com/office/drawing/2014/main" id="{43F20E85-4850-48D1-A62B-4AFE5AE20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96" y="981075"/>
            <a:ext cx="2718596" cy="2262623"/>
          </a:xfrm>
          <a:prstGeom prst="rect">
            <a:avLst/>
          </a:prstGeom>
        </p:spPr>
      </p:pic>
      <p:pic>
        <p:nvPicPr>
          <p:cNvPr id="10" name="Picture 9">
            <a:hlinkClick r:id="rId6" action="ppaction://hlinksldjump"/>
            <a:extLst>
              <a:ext uri="{FF2B5EF4-FFF2-40B4-BE49-F238E27FC236}">
                <a16:creationId xmlns:a16="http://schemas.microsoft.com/office/drawing/2014/main" id="{474D6416-56F0-4478-A971-D99208F8F8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595" y="3614302"/>
            <a:ext cx="2718596" cy="2262623"/>
          </a:xfrm>
          <a:prstGeom prst="rect">
            <a:avLst/>
          </a:prstGeom>
        </p:spPr>
      </p:pic>
      <p:pic>
        <p:nvPicPr>
          <p:cNvPr id="12" name="Picture 11">
            <a:hlinkClick r:id="rId8" action="ppaction://hlinksldjump"/>
            <a:extLst>
              <a:ext uri="{FF2B5EF4-FFF2-40B4-BE49-F238E27FC236}">
                <a16:creationId xmlns:a16="http://schemas.microsoft.com/office/drawing/2014/main" id="{5C65A45B-5E18-4EF5-841A-A601C19FEE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5804" y="3614302"/>
            <a:ext cx="2718596" cy="2262623"/>
          </a:xfrm>
          <a:prstGeom prst="rect">
            <a:avLst/>
          </a:prstGeom>
        </p:spPr>
      </p:pic>
      <p:pic>
        <p:nvPicPr>
          <p:cNvPr id="14" name="Picture 13">
            <a:hlinkClick r:id="rId10" action="ppaction://hlinksldjump"/>
            <a:extLst>
              <a:ext uri="{FF2B5EF4-FFF2-40B4-BE49-F238E27FC236}">
                <a16:creationId xmlns:a16="http://schemas.microsoft.com/office/drawing/2014/main" id="{0979571A-64F3-4325-8DCF-1103D75CAE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5804" y="981075"/>
            <a:ext cx="2718596" cy="2262623"/>
          </a:xfrm>
          <a:prstGeom prst="rect">
            <a:avLst/>
          </a:prstGeom>
        </p:spPr>
      </p:pic>
      <p:pic>
        <p:nvPicPr>
          <p:cNvPr id="16" name="Picture 15">
            <a:hlinkClick r:id="rId12" action="ppaction://hlinksldjump"/>
            <a:extLst>
              <a:ext uri="{FF2B5EF4-FFF2-40B4-BE49-F238E27FC236}">
                <a16:creationId xmlns:a16="http://schemas.microsoft.com/office/drawing/2014/main" id="{AD37226D-D218-4D2F-9A69-0356E2F840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11133" y="981075"/>
            <a:ext cx="2718596" cy="2262623"/>
          </a:xfrm>
          <a:prstGeom prst="rect">
            <a:avLst/>
          </a:prstGeom>
        </p:spPr>
      </p:pic>
      <p:pic>
        <p:nvPicPr>
          <p:cNvPr id="18" name="Picture 17">
            <a:hlinkClick r:id="rId14" action="ppaction://hlinksldjump"/>
            <a:extLst>
              <a:ext uri="{FF2B5EF4-FFF2-40B4-BE49-F238E27FC236}">
                <a16:creationId xmlns:a16="http://schemas.microsoft.com/office/drawing/2014/main" id="{42704476-18FF-4037-A3C5-A99FA31B71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4296" y="3614302"/>
            <a:ext cx="2718596" cy="2262623"/>
          </a:xfrm>
          <a:prstGeom prst="rect">
            <a:avLst/>
          </a:prstGeom>
        </p:spPr>
      </p:pic>
      <p:pic>
        <p:nvPicPr>
          <p:cNvPr id="20" name="Picture 19">
            <a:hlinkClick r:id="rId16" action="ppaction://hlinksldjump"/>
            <a:extLst>
              <a:ext uri="{FF2B5EF4-FFF2-40B4-BE49-F238E27FC236}">
                <a16:creationId xmlns:a16="http://schemas.microsoft.com/office/drawing/2014/main" id="{39F0E781-5D90-41DF-84F6-C73D23E7C3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11133" y="3614302"/>
            <a:ext cx="2712849" cy="2262623"/>
          </a:xfrm>
          <a:prstGeom prst="rect">
            <a:avLst/>
          </a:prstGeom>
        </p:spPr>
      </p:pic>
      <p:pic>
        <p:nvPicPr>
          <p:cNvPr id="22" name="Picture 21">
            <a:hlinkClick r:id="rId18" action="ppaction://hlinksldjump"/>
            <a:extLst>
              <a:ext uri="{FF2B5EF4-FFF2-40B4-BE49-F238E27FC236}">
                <a16:creationId xmlns:a16="http://schemas.microsoft.com/office/drawing/2014/main" id="{7F5023F7-AF54-45CE-9C9D-EAB02468164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25595" y="981075"/>
            <a:ext cx="2718596" cy="2262623"/>
          </a:xfrm>
          <a:prstGeom prst="rect">
            <a:avLst/>
          </a:prstGeom>
        </p:spPr>
      </p:pic>
      <p:pic>
        <p:nvPicPr>
          <p:cNvPr id="4" name="Graphic 3" descr="Zoom in">
            <a:hlinkClick r:id="rId4" action="ppaction://hlinksldjump"/>
            <a:extLst>
              <a:ext uri="{FF2B5EF4-FFF2-40B4-BE49-F238E27FC236}">
                <a16:creationId xmlns:a16="http://schemas.microsoft.com/office/drawing/2014/main" id="{F0C1EE27-3A00-4571-8220-CCFB34AE20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32255" y="1162050"/>
            <a:ext cx="219075" cy="219075"/>
          </a:xfrm>
          <a:prstGeom prst="rect">
            <a:avLst/>
          </a:prstGeom>
        </p:spPr>
      </p:pic>
      <p:pic>
        <p:nvPicPr>
          <p:cNvPr id="30" name="Graphic 29" descr="Line arrow Clockwise curve">
            <a:extLst>
              <a:ext uri="{FF2B5EF4-FFF2-40B4-BE49-F238E27FC236}">
                <a16:creationId xmlns:a16="http://schemas.microsoft.com/office/drawing/2014/main" id="{A12735A9-7B83-499B-B55A-F9D499D9B5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flipV="1">
            <a:off x="2657781" y="597313"/>
            <a:ext cx="367408" cy="367408"/>
          </a:xfrm>
          <a:prstGeom prst="rect">
            <a:avLst/>
          </a:prstGeom>
        </p:spPr>
      </p:pic>
      <p:pic>
        <p:nvPicPr>
          <p:cNvPr id="31" name="Picture 30">
            <a:extLst>
              <a:ext uri="{FF2B5EF4-FFF2-40B4-BE49-F238E27FC236}">
                <a16:creationId xmlns:a16="http://schemas.microsoft.com/office/drawing/2014/main" id="{6DF6CA20-BE89-4110-8EC2-92C4486766C0}"/>
              </a:ext>
            </a:extLst>
          </p:cNvPr>
          <p:cNvPicPr>
            <a:picLocks noChangeAspect="1"/>
          </p:cNvPicPr>
          <p:nvPr/>
        </p:nvPicPr>
        <p:blipFill>
          <a:blip r:embed="rId24">
            <a:lum bright="70000" contrast="-70000"/>
            <a:extLst>
              <a:ext uri="{28A0092B-C50C-407E-A947-70E740481C1C}">
                <a14:useLocalDpi xmlns:a14="http://schemas.microsoft.com/office/drawing/2010/main" val="0"/>
              </a:ext>
            </a:extLst>
          </a:blip>
          <a:stretch>
            <a:fillRect/>
          </a:stretch>
        </p:blipFill>
        <p:spPr>
          <a:xfrm>
            <a:off x="2881368" y="386719"/>
            <a:ext cx="458130" cy="458130"/>
          </a:xfrm>
          <a:prstGeom prst="rect">
            <a:avLst/>
          </a:prstGeom>
        </p:spPr>
      </p:pic>
      <p:sp>
        <p:nvSpPr>
          <p:cNvPr id="32" name="TextBox 31">
            <a:extLst>
              <a:ext uri="{FF2B5EF4-FFF2-40B4-BE49-F238E27FC236}">
                <a16:creationId xmlns:a16="http://schemas.microsoft.com/office/drawing/2014/main" id="{7A400CB7-9702-4A1D-8978-9B16755FA07E}"/>
              </a:ext>
            </a:extLst>
          </p:cNvPr>
          <p:cNvSpPr txBox="1"/>
          <p:nvPr/>
        </p:nvSpPr>
        <p:spPr>
          <a:xfrm>
            <a:off x="2840075" y="703111"/>
            <a:ext cx="1381387" cy="261610"/>
          </a:xfrm>
          <a:prstGeom prst="rect">
            <a:avLst/>
          </a:prstGeom>
          <a:noFill/>
        </p:spPr>
        <p:txBody>
          <a:bodyPr wrap="square" rtlCol="0">
            <a:spAutoFit/>
          </a:bodyPr>
          <a:lstStyle/>
          <a:p>
            <a:r>
              <a:rPr lang="en-GB" sz="1100" i="1" dirty="0">
                <a:solidFill>
                  <a:schemeClr val="bg1"/>
                </a:solidFill>
                <a:latin typeface="Cambria" panose="02040503050406030204" pitchFamily="18" charset="0"/>
                <a:ea typeface="Cambria" panose="02040503050406030204" pitchFamily="18" charset="0"/>
              </a:rPr>
              <a:t>Click to zoom +</a:t>
            </a:r>
          </a:p>
        </p:txBody>
      </p:sp>
      <p:pic>
        <p:nvPicPr>
          <p:cNvPr id="33" name="Graphic 32" descr="Zoom in">
            <a:hlinkClick r:id="rId14" action="ppaction://hlinksldjump"/>
            <a:extLst>
              <a:ext uri="{FF2B5EF4-FFF2-40B4-BE49-F238E27FC236}">
                <a16:creationId xmlns:a16="http://schemas.microsoft.com/office/drawing/2014/main" id="{DBEB7510-96EE-423A-A280-932F882775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32255" y="3846372"/>
            <a:ext cx="219075" cy="219075"/>
          </a:xfrm>
          <a:prstGeom prst="rect">
            <a:avLst/>
          </a:prstGeom>
        </p:spPr>
      </p:pic>
      <p:pic>
        <p:nvPicPr>
          <p:cNvPr id="35" name="Graphic 34" descr="Zoom in">
            <a:hlinkClick r:id="rId12" action="ppaction://hlinksldjump"/>
            <a:extLst>
              <a:ext uri="{FF2B5EF4-FFF2-40B4-BE49-F238E27FC236}">
                <a16:creationId xmlns:a16="http://schemas.microsoft.com/office/drawing/2014/main" id="{AF6CE9A8-D22B-402B-B7E5-83CDA5D5C71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04055" y="1162050"/>
            <a:ext cx="219075" cy="219075"/>
          </a:xfrm>
          <a:prstGeom prst="rect">
            <a:avLst/>
          </a:prstGeom>
        </p:spPr>
      </p:pic>
      <p:pic>
        <p:nvPicPr>
          <p:cNvPr id="36" name="Graphic 35" descr="Zoom in">
            <a:hlinkClick r:id="rId18" action="ppaction://hlinksldjump"/>
            <a:extLst>
              <a:ext uri="{FF2B5EF4-FFF2-40B4-BE49-F238E27FC236}">
                <a16:creationId xmlns:a16="http://schemas.microsoft.com/office/drawing/2014/main" id="{FE6E92C0-05D7-4DC3-A802-47035BD94C5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12355" y="1162050"/>
            <a:ext cx="219075" cy="219075"/>
          </a:xfrm>
          <a:prstGeom prst="rect">
            <a:avLst/>
          </a:prstGeom>
        </p:spPr>
      </p:pic>
      <p:pic>
        <p:nvPicPr>
          <p:cNvPr id="37" name="Graphic 36" descr="Zoom in">
            <a:hlinkClick r:id="rId10" action="ppaction://hlinksldjump"/>
            <a:extLst>
              <a:ext uri="{FF2B5EF4-FFF2-40B4-BE49-F238E27FC236}">
                <a16:creationId xmlns:a16="http://schemas.microsoft.com/office/drawing/2014/main" id="{753EFAE1-97CC-4FA4-A9FC-3F8E323086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45584" y="1162050"/>
            <a:ext cx="219075" cy="219075"/>
          </a:xfrm>
          <a:prstGeom prst="rect">
            <a:avLst/>
          </a:prstGeom>
        </p:spPr>
      </p:pic>
      <p:pic>
        <p:nvPicPr>
          <p:cNvPr id="38" name="Graphic 37" descr="Zoom in">
            <a:hlinkClick r:id="rId16" action="ppaction://hlinksldjump"/>
            <a:extLst>
              <a:ext uri="{FF2B5EF4-FFF2-40B4-BE49-F238E27FC236}">
                <a16:creationId xmlns:a16="http://schemas.microsoft.com/office/drawing/2014/main" id="{815F46B4-4518-469F-A5A0-BC6EAFF7AFC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696285" y="3846372"/>
            <a:ext cx="219075" cy="219075"/>
          </a:xfrm>
          <a:prstGeom prst="rect">
            <a:avLst/>
          </a:prstGeom>
        </p:spPr>
      </p:pic>
      <p:pic>
        <p:nvPicPr>
          <p:cNvPr id="39" name="Graphic 38" descr="Zoom in">
            <a:hlinkClick r:id="rId6" action="ppaction://hlinksldjump"/>
            <a:extLst>
              <a:ext uri="{FF2B5EF4-FFF2-40B4-BE49-F238E27FC236}">
                <a16:creationId xmlns:a16="http://schemas.microsoft.com/office/drawing/2014/main" id="{C1510988-519A-4E49-85D7-44D9FB86076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04585" y="3846372"/>
            <a:ext cx="219075" cy="219075"/>
          </a:xfrm>
          <a:prstGeom prst="rect">
            <a:avLst/>
          </a:prstGeom>
        </p:spPr>
      </p:pic>
      <p:pic>
        <p:nvPicPr>
          <p:cNvPr id="40" name="Graphic 39" descr="Zoom in">
            <a:hlinkClick r:id="rId8" action="ppaction://hlinksldjump"/>
            <a:extLst>
              <a:ext uri="{FF2B5EF4-FFF2-40B4-BE49-F238E27FC236}">
                <a16:creationId xmlns:a16="http://schemas.microsoft.com/office/drawing/2014/main" id="{CED9BDC1-3825-40EC-BAF5-11399C17970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37814" y="3846372"/>
            <a:ext cx="219075" cy="219075"/>
          </a:xfrm>
          <a:prstGeom prst="rect">
            <a:avLst/>
          </a:prstGeom>
        </p:spPr>
      </p:pic>
    </p:spTree>
    <p:extLst>
      <p:ext uri="{BB962C8B-B14F-4D97-AF65-F5344CB8AC3E}">
        <p14:creationId xmlns:p14="http://schemas.microsoft.com/office/powerpoint/2010/main" val="141698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CFC-11</a:t>
            </a:r>
          </a:p>
        </p:txBody>
      </p:sp>
      <p:pic>
        <p:nvPicPr>
          <p:cNvPr id="34" name="Picture 33">
            <a:hlinkClick r:id="rId2"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p:pic>
        <p:nvPicPr>
          <p:cNvPr id="5" name="Picture 4">
            <a:hlinkClick r:id="rId4" action="ppaction://hlinksldjump"/>
            <a:extLst>
              <a:ext uri="{FF2B5EF4-FFF2-40B4-BE49-F238E27FC236}">
                <a16:creationId xmlns:a16="http://schemas.microsoft.com/office/drawing/2014/main" id="{39BBF863-64D1-404D-9063-81FED2B21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10" y="1490433"/>
            <a:ext cx="4658470" cy="387713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47DE38E-29A3-4583-891C-08DA1E58C929}"/>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latin typeface="Cambria" panose="02040503050406030204" pitchFamily="18" charset="0"/>
                    <a:ea typeface="Cambria" panose="02040503050406030204" pitchFamily="18" charset="0"/>
                  </a:rPr>
                  <a:t>CFC-11 is the second most abundant CFC in the atmosphere after CFC-12. In response to the Montreal Protocol, its atmospheric abundance is decreasing since 2000. The trend derived from IASI shows a rate of decrease amounting </a:t>
                </a:r>
                <a:br>
                  <a:rPr lang="en-GB" sz="1400" dirty="0">
                    <a:latin typeface="Cambria" panose="02040503050406030204" pitchFamily="18" charset="0"/>
                    <a:ea typeface="Cambria" panose="02040503050406030204" pitchFamily="18" charset="0"/>
                  </a:rPr>
                </a:br>
                <a:r>
                  <a:rPr lang="en-GB" sz="1400" dirty="0">
                    <a:latin typeface="Cambria" panose="02040503050406030204" pitchFamily="18" charset="0"/>
                    <a:ea typeface="Cambria" panose="02040503050406030204" pitchFamily="18" charset="0"/>
                  </a:rPr>
                  <a:t>-1.6 </a:t>
                </a:r>
                <a14:m>
                  <m:oMath xmlns:m="http://schemas.openxmlformats.org/officeDocument/2006/math">
                    <m:r>
                      <a:rPr lang="en-GB" sz="1400" i="1" smtClean="0">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0.4 ppt/year during 2008—2021, which is in excellent agreement with the one from AGAGE (-1.6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0.1 ppt/year) for the same period. It is also matching within the uncertainty the -1.5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0.2 ppt/year trend from the </a:t>
                </a:r>
                <a:br>
                  <a:rPr lang="en-GB" sz="1400" dirty="0">
                    <a:latin typeface="Cambria" panose="02040503050406030204" pitchFamily="18" charset="0"/>
                    <a:ea typeface="Cambria" panose="02040503050406030204" pitchFamily="18" charset="0"/>
                  </a:rPr>
                </a:br>
                <a:r>
                  <a:rPr lang="en-GB" sz="1400" dirty="0">
                    <a:latin typeface="Cambria" panose="02040503050406030204" pitchFamily="18" charset="0"/>
                    <a:ea typeface="Cambria" panose="02040503050406030204" pitchFamily="18" charset="0"/>
                  </a:rPr>
                  <a:t>ACE-FTS. The case of CFC-11 is of particular interest in view of the reported slowdown of the decrease between 2012 and 2019, possibly due to illegal emissions. To see if these two breakpoints in the time evolution could be seen with IASI we have compared the trends for three separate periods: </a:t>
                </a:r>
                <a:br>
                  <a:rPr lang="en-GB" sz="1400" dirty="0">
                    <a:latin typeface="Cambria" panose="02040503050406030204" pitchFamily="18" charset="0"/>
                    <a:ea typeface="Cambria" panose="02040503050406030204" pitchFamily="18" charset="0"/>
                  </a:rPr>
                </a:br>
                <a:r>
                  <a:rPr lang="en-GB" sz="1400" dirty="0">
                    <a:latin typeface="Cambria" panose="02040503050406030204" pitchFamily="18" charset="0"/>
                    <a:ea typeface="Cambria" panose="02040503050406030204" pitchFamily="18" charset="0"/>
                  </a:rPr>
                  <a:t>2008—2011, 2012—2018 and 2019—2022 and found values of respectively </a:t>
                </a:r>
                <a:br>
                  <a:rPr lang="en-GB" sz="1400" dirty="0">
                    <a:latin typeface="Cambria" panose="02040503050406030204" pitchFamily="18" charset="0"/>
                    <a:ea typeface="Cambria" panose="02040503050406030204" pitchFamily="18" charset="0"/>
                  </a:rPr>
                </a:br>
                <a:r>
                  <a:rPr lang="en-GB" sz="1400" dirty="0">
                    <a:latin typeface="Cambria" panose="02040503050406030204" pitchFamily="18" charset="0"/>
                    <a:ea typeface="Cambria" panose="02040503050406030204" pitchFamily="18" charset="0"/>
                  </a:rPr>
                  <a:t>-3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1 ppt/year, -1.3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0.6 ppt/year and -4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1 ppt/year. We observe clearly a slowdown in the decline after 2012 followed by a return to normal in 2019 with an even higher rate of decrease than before 2012. While this acceleration compared to pre-2012 will have to be confirmed in the future by extending the time series, the fact that the breakpoints are well identified demonstrates the ability of IASI to capture the changes in the rate of decrease.</a:t>
                </a:r>
                <a:endParaRPr lang="fr-BE" sz="1400" dirty="0">
                  <a:latin typeface="Cambria" panose="02040503050406030204" pitchFamily="18" charset="0"/>
                  <a:ea typeface="Cambria" panose="02040503050406030204" pitchFamily="18" charset="0"/>
                </a:endParaRPr>
              </a:p>
            </p:txBody>
          </p:sp>
        </mc:Choice>
        <mc:Fallback xmlns="">
          <p:sp>
            <p:nvSpPr>
              <p:cNvPr id="6" name="Rectangle 5">
                <a:extLst>
                  <a:ext uri="{FF2B5EF4-FFF2-40B4-BE49-F238E27FC236}">
                    <a16:creationId xmlns:a16="http://schemas.microsoft.com/office/drawing/2014/main" id="{247DE38E-29A3-4583-891C-08DA1E58C929}"/>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6"/>
                <a:stretch>
                  <a:fillRect l="-299" r="-299"/>
                </a:stretch>
              </a:blipFill>
              <a:ln>
                <a:noFill/>
              </a:ln>
            </p:spPr>
            <p:txBody>
              <a:bodyPr/>
              <a:lstStyle/>
              <a:p>
                <a:r>
                  <a:rPr lang="fr-BE">
                    <a:noFill/>
                  </a:rPr>
                  <a:t> </a:t>
                </a:r>
              </a:p>
            </p:txBody>
          </p:sp>
        </mc:Fallback>
      </mc:AlternateContent>
      <p:pic>
        <p:nvPicPr>
          <p:cNvPr id="21" name="Graphic 20" descr="Line arrow Clockwise curve">
            <a:extLst>
              <a:ext uri="{FF2B5EF4-FFF2-40B4-BE49-F238E27FC236}">
                <a16:creationId xmlns:a16="http://schemas.microsoft.com/office/drawing/2014/main" id="{9857B99C-71AB-4D3C-9C0E-E22713F283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4768328" y="1088700"/>
            <a:ext cx="367408" cy="367408"/>
          </a:xfrm>
          <a:prstGeom prst="rect">
            <a:avLst/>
          </a:prstGeom>
        </p:spPr>
      </p:pic>
      <p:pic>
        <p:nvPicPr>
          <p:cNvPr id="23" name="Picture 22">
            <a:extLst>
              <a:ext uri="{FF2B5EF4-FFF2-40B4-BE49-F238E27FC236}">
                <a16:creationId xmlns:a16="http://schemas.microsoft.com/office/drawing/2014/main" id="{F86C2B6C-2DB6-41E3-BB49-991E5BFB76CD}"/>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4991915" y="878106"/>
            <a:ext cx="458130" cy="458130"/>
          </a:xfrm>
          <a:prstGeom prst="rect">
            <a:avLst/>
          </a:prstGeom>
        </p:spPr>
      </p:pic>
      <p:sp>
        <p:nvSpPr>
          <p:cNvPr id="24" name="TextBox 23">
            <a:extLst>
              <a:ext uri="{FF2B5EF4-FFF2-40B4-BE49-F238E27FC236}">
                <a16:creationId xmlns:a16="http://schemas.microsoft.com/office/drawing/2014/main" id="{EE9343E1-1EC7-4A91-891B-8CD51C43DA24}"/>
              </a:ext>
            </a:extLst>
          </p:cNvPr>
          <p:cNvSpPr txBox="1"/>
          <p:nvPr/>
        </p:nvSpPr>
        <p:spPr>
          <a:xfrm>
            <a:off x="4950622" y="1194498"/>
            <a:ext cx="1381387" cy="261610"/>
          </a:xfrm>
          <a:prstGeom prst="rect">
            <a:avLst/>
          </a:prstGeom>
          <a:noFill/>
        </p:spPr>
        <p:txBody>
          <a:bodyPr wrap="square" rtlCol="0">
            <a:spAutoFit/>
          </a:bodyPr>
          <a:lstStyle/>
          <a:p>
            <a:r>
              <a:rPr lang="en-GB" sz="1100" i="1" dirty="0">
                <a:solidFill>
                  <a:schemeClr val="bg1"/>
                </a:solidFill>
                <a:latin typeface="Cambria" panose="02040503050406030204" pitchFamily="18" charset="0"/>
                <a:ea typeface="Cambria" panose="02040503050406030204" pitchFamily="18" charset="0"/>
              </a:rPr>
              <a:t>Click to zoom -</a:t>
            </a:r>
          </a:p>
        </p:txBody>
      </p:sp>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01830" y="1843877"/>
            <a:ext cx="219600" cy="219600"/>
          </a:xfrm>
          <a:prstGeom prst="rect">
            <a:avLst/>
          </a:prstGeom>
        </p:spPr>
      </p:pic>
      <p:sp>
        <p:nvSpPr>
          <p:cNvPr id="13" name="Rectangle 12">
            <a:extLst>
              <a:ext uri="{FF2B5EF4-FFF2-40B4-BE49-F238E27FC236}">
                <a16:creationId xmlns:a16="http://schemas.microsoft.com/office/drawing/2014/main" id="{2A314A4A-B572-403A-A72A-B62B1855693D}"/>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graphicFrame>
        <p:nvGraphicFramePr>
          <p:cNvPr id="33" name="Table 32">
            <a:extLst>
              <a:ext uri="{FF2B5EF4-FFF2-40B4-BE49-F238E27FC236}">
                <a16:creationId xmlns:a16="http://schemas.microsoft.com/office/drawing/2014/main" id="{C6310C49-AEAC-40C5-A276-24AF7C3892C5}"/>
              </a:ext>
            </a:extLst>
          </p:cNvPr>
          <p:cNvGraphicFramePr>
            <a:graphicFrameLocks noGrp="1"/>
          </p:cNvGraphicFramePr>
          <p:nvPr>
            <p:extLst>
              <p:ext uri="{D42A27DB-BD31-4B8C-83A1-F6EECF244321}">
                <p14:modId xmlns:p14="http://schemas.microsoft.com/office/powerpoint/2010/main" val="365859358"/>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CFC-11</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800—900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CO</a:t>
                      </a:r>
                      <a:r>
                        <a:rPr lang="en-GB" sz="1050" baseline="-25000" noProof="0" dirty="0">
                          <a:solidFill>
                            <a:schemeClr val="bg1"/>
                          </a:solidFill>
                          <a:latin typeface="Cambria" panose="02040503050406030204" pitchFamily="18" charset="0"/>
                          <a:ea typeface="Cambria" panose="02040503050406030204" pitchFamily="18" charset="0"/>
                        </a:rPr>
                        <a:t>2</a:t>
                      </a:r>
                      <a:r>
                        <a:rPr lang="en-GB" sz="1050" baseline="0" noProof="0" dirty="0">
                          <a:solidFill>
                            <a:schemeClr val="bg1"/>
                          </a:solidFill>
                          <a:latin typeface="Cambria" panose="02040503050406030204" pitchFamily="18" charset="0"/>
                          <a:ea typeface="Cambria" panose="02040503050406030204" pitchFamily="18" charset="0"/>
                        </a:rPr>
                        <a:t>, HNO</a:t>
                      </a:r>
                      <a:r>
                        <a:rPr lang="en-GB" sz="1050" baseline="-25000" noProof="0" dirty="0">
                          <a:solidFill>
                            <a:schemeClr val="bg1"/>
                          </a:solidFill>
                          <a:latin typeface="Cambria" panose="02040503050406030204" pitchFamily="18" charset="0"/>
                          <a:ea typeface="Cambria" panose="02040503050406030204" pitchFamily="18" charset="0"/>
                        </a:rPr>
                        <a:t>3</a:t>
                      </a:r>
                      <a:r>
                        <a:rPr lang="en-GB" sz="1050" baseline="0" noProof="0" dirty="0">
                          <a:solidFill>
                            <a:schemeClr val="bg1"/>
                          </a:solidFill>
                          <a:latin typeface="Cambria" panose="02040503050406030204" pitchFamily="18" charset="0"/>
                          <a:ea typeface="Cambria" panose="02040503050406030204" pitchFamily="18" charset="0"/>
                        </a:rPr>
                        <a:t>, HCFC-22, CCl</a:t>
                      </a:r>
                      <a:r>
                        <a:rPr lang="en-GB" sz="1050" baseline="-25000" noProof="0" dirty="0">
                          <a:solidFill>
                            <a:schemeClr val="bg1"/>
                          </a:solidFill>
                          <a:latin typeface="Cambria" panose="02040503050406030204" pitchFamily="18" charset="0"/>
                          <a:ea typeface="Cambria" panose="02040503050406030204" pitchFamily="18" charset="0"/>
                        </a:rPr>
                        <a:t>4</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Tree>
    <p:extLst>
      <p:ext uri="{BB962C8B-B14F-4D97-AF65-F5344CB8AC3E}">
        <p14:creationId xmlns:p14="http://schemas.microsoft.com/office/powerpoint/2010/main" val="387503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2" action="ppaction://hlinksldjump"/>
            <a:extLst>
              <a:ext uri="{FF2B5EF4-FFF2-40B4-BE49-F238E27FC236}">
                <a16:creationId xmlns:a16="http://schemas.microsoft.com/office/drawing/2014/main" id="{50DEC211-5A4C-43A0-92D7-0C3D878FD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90366"/>
            <a:ext cx="4658550" cy="3877200"/>
          </a:xfrm>
          <a:prstGeom prst="rect">
            <a:avLst/>
          </a:prstGeom>
        </p:spPr>
      </p:pic>
      <p:sp>
        <p:nvSpPr>
          <p:cNvPr id="2" name="Title 1">
            <a:extLst>
              <a:ext uri="{FF2B5EF4-FFF2-40B4-BE49-F238E27FC236}">
                <a16:creationId xmlns:a16="http://schemas.microsoft.com/office/drawing/2014/main" id="{3210095F-2EC7-4A92-82FA-757E43E42FB8}"/>
              </a:ext>
            </a:extLst>
          </p:cNvPr>
          <p:cNvSpPr>
            <a:spLocks noGrp="1"/>
          </p:cNvSpPr>
          <p:nvPr>
            <p:ph type="title"/>
          </p:nvPr>
        </p:nvSpPr>
        <p:spPr/>
        <p:txBody>
          <a:bodyPr/>
          <a:lstStyle/>
          <a:p>
            <a:r>
              <a:rPr lang="en-GB" dirty="0"/>
              <a:t>Time series – CFC-12</a:t>
            </a:r>
          </a:p>
        </p:txBody>
      </p:sp>
      <p:pic>
        <p:nvPicPr>
          <p:cNvPr id="34" name="Picture 33">
            <a:hlinkClick r:id="rId4" action="ppaction://hlinksldjump"/>
            <a:extLst>
              <a:ext uri="{FF2B5EF4-FFF2-40B4-BE49-F238E27FC236}">
                <a16:creationId xmlns:a16="http://schemas.microsoft.com/office/drawing/2014/main" id="{CAC6EE6F-795B-4963-9381-8BA37DBDE154}"/>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1153528" y="5788928"/>
            <a:ext cx="825053" cy="82505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47DE38E-29A3-4583-891C-08DA1E58C929}"/>
                  </a:ext>
                </a:extLst>
              </p:cNvPr>
              <p:cNvSpPr/>
              <p:nvPr/>
            </p:nvSpPr>
            <p:spPr>
              <a:xfrm>
                <a:off x="5520730" y="1490433"/>
                <a:ext cx="6108760" cy="38771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400" dirty="0">
                    <a:latin typeface="Cambria" panose="02040503050406030204" pitchFamily="18" charset="0"/>
                    <a:ea typeface="Cambria" panose="02040503050406030204" pitchFamily="18" charset="0"/>
                  </a:rPr>
                  <a:t>CFC-12 is the most abundant CFC in the atmosphere. In response to the Montreal Protocol, its atmospheric abundance is decreasing since 2000, like CFC-11. For CFC-12, we calculate from the IASI time series a rate of -4.0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0.8 ppt/year between 2008 and 2021, which is larger than that inferred from AGAGE (-3.2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0.2 ppt/year) and even more from the ACE-FTS (-2.8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0.3 ppt/year). The reason for this discrepancy is not known at present but we suspect that it could be due to spectral interferences with another long-lived tracer absorbing in the same spectral region (900—940 cm</a:t>
                </a:r>
                <a:r>
                  <a:rPr lang="en-GB" sz="1400" baseline="30000" dirty="0">
                    <a:latin typeface="Cambria" panose="02040503050406030204" pitchFamily="18" charset="0"/>
                    <a:ea typeface="Cambria" panose="02040503050406030204" pitchFamily="18" charset="0"/>
                  </a:rPr>
                  <a:t>-1</a:t>
                </a:r>
                <a:r>
                  <a:rPr lang="en-GB" sz="1400" dirty="0">
                    <a:latin typeface="Cambria" panose="02040503050406030204" pitchFamily="18" charset="0"/>
                    <a:ea typeface="Cambria" panose="02040503050406030204" pitchFamily="18" charset="0"/>
                  </a:rPr>
                  <a:t>). It is clear that more work will be needed to identify the cause of outliers in the CFC-12 time series from IASI and to improve its trend determination. </a:t>
                </a:r>
              </a:p>
              <a:p>
                <a:pPr algn="just"/>
                <a:r>
                  <a:rPr lang="en-GB" sz="1400" dirty="0">
                    <a:latin typeface="Cambria" panose="02040503050406030204" pitchFamily="18" charset="0"/>
                    <a:ea typeface="Cambria" panose="02040503050406030204" pitchFamily="18" charset="0"/>
                  </a:rPr>
                  <a:t>To conclude for CFC-12, we find with IASI, consistent with AGAGE and </a:t>
                </a:r>
                <a:br>
                  <a:rPr lang="en-GB" sz="1400" dirty="0">
                    <a:latin typeface="Cambria" panose="02040503050406030204" pitchFamily="18" charset="0"/>
                    <a:ea typeface="Cambria" panose="02040503050406030204" pitchFamily="18" charset="0"/>
                  </a:rPr>
                </a:br>
                <a:r>
                  <a:rPr lang="en-GB" sz="1400" dirty="0">
                    <a:latin typeface="Cambria" panose="02040503050406030204" pitchFamily="18" charset="0"/>
                    <a:ea typeface="Cambria" panose="02040503050406030204" pitchFamily="18" charset="0"/>
                  </a:rPr>
                  <a:t>ACE-FTS, an acceleration of the rate of decrease with time with trend of -3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2 ppt/year and -4 </a:t>
                </a:r>
                <a14:m>
                  <m:oMath xmlns:m="http://schemas.openxmlformats.org/officeDocument/2006/math">
                    <m:r>
                      <a:rPr lang="en-GB" sz="1400" i="1">
                        <a:latin typeface="Cambria Math" panose="02040503050406030204" pitchFamily="18" charset="0"/>
                        <a:ea typeface="Cambria Math" panose="02040503050406030204" pitchFamily="18" charset="0"/>
                      </a:rPr>
                      <m:t>±</m:t>
                    </m:r>
                  </m:oMath>
                </a14:m>
                <a:r>
                  <a:rPr lang="en-GB" sz="1400" dirty="0">
                    <a:latin typeface="Cambria" panose="02040503050406030204" pitchFamily="18" charset="0"/>
                    <a:ea typeface="Cambria" panose="02040503050406030204" pitchFamily="18" charset="0"/>
                  </a:rPr>
                  <a:t> 1 ppt/year for the two sub-periods 2008—2011 and 2012—2021 considered.</a:t>
                </a:r>
                <a:endParaRPr lang="fr-BE" sz="1400" dirty="0">
                  <a:latin typeface="Cambria" panose="02040503050406030204" pitchFamily="18" charset="0"/>
                  <a:ea typeface="Cambria" panose="02040503050406030204" pitchFamily="18" charset="0"/>
                </a:endParaRPr>
              </a:p>
            </p:txBody>
          </p:sp>
        </mc:Choice>
        <mc:Fallback xmlns="">
          <p:sp>
            <p:nvSpPr>
              <p:cNvPr id="6" name="Rectangle 5">
                <a:extLst>
                  <a:ext uri="{FF2B5EF4-FFF2-40B4-BE49-F238E27FC236}">
                    <a16:creationId xmlns:a16="http://schemas.microsoft.com/office/drawing/2014/main" id="{247DE38E-29A3-4583-891C-08DA1E58C929}"/>
                  </a:ext>
                </a:extLst>
              </p:cNvPr>
              <p:cNvSpPr>
                <a:spLocks noRot="1" noChangeAspect="1" noMove="1" noResize="1" noEditPoints="1" noAdjustHandles="1" noChangeArrowheads="1" noChangeShapeType="1" noTextEdit="1"/>
              </p:cNvSpPr>
              <p:nvPr/>
            </p:nvSpPr>
            <p:spPr>
              <a:xfrm>
                <a:off x="5520730" y="1490433"/>
                <a:ext cx="6108760" cy="3877133"/>
              </a:xfrm>
              <a:prstGeom prst="rect">
                <a:avLst/>
              </a:prstGeom>
              <a:blipFill>
                <a:blip r:embed="rId6"/>
                <a:stretch>
                  <a:fillRect l="-299" t="-314" r="-299"/>
                </a:stretch>
              </a:blipFill>
              <a:ln>
                <a:noFill/>
              </a:ln>
            </p:spPr>
            <p:txBody>
              <a:bodyPr/>
              <a:lstStyle/>
              <a:p>
                <a:r>
                  <a:rPr lang="fr-BE">
                    <a:noFill/>
                  </a:rPr>
                  <a:t> </a:t>
                </a:r>
              </a:p>
            </p:txBody>
          </p:sp>
        </mc:Fallback>
      </mc:AlternateContent>
      <p:pic>
        <p:nvPicPr>
          <p:cNvPr id="25" name="Graphic 24" descr="Zoom out">
            <a:extLst>
              <a:ext uri="{FF2B5EF4-FFF2-40B4-BE49-F238E27FC236}">
                <a16:creationId xmlns:a16="http://schemas.microsoft.com/office/drawing/2014/main" id="{B4F94415-67D4-489A-AA4D-ED5649D313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1830" y="1843877"/>
            <a:ext cx="219600" cy="219600"/>
          </a:xfrm>
          <a:prstGeom prst="rect">
            <a:avLst/>
          </a:prstGeom>
        </p:spPr>
      </p:pic>
      <p:graphicFrame>
        <p:nvGraphicFramePr>
          <p:cNvPr id="13" name="Table 12">
            <a:extLst>
              <a:ext uri="{FF2B5EF4-FFF2-40B4-BE49-F238E27FC236}">
                <a16:creationId xmlns:a16="http://schemas.microsoft.com/office/drawing/2014/main" id="{8CD3EE48-2B75-4C97-B9C7-3047C873A924}"/>
              </a:ext>
            </a:extLst>
          </p:cNvPr>
          <p:cNvGraphicFramePr>
            <a:graphicFrameLocks noGrp="1"/>
          </p:cNvGraphicFramePr>
          <p:nvPr>
            <p:extLst>
              <p:ext uri="{D42A27DB-BD31-4B8C-83A1-F6EECF244321}">
                <p14:modId xmlns:p14="http://schemas.microsoft.com/office/powerpoint/2010/main" val="2408498007"/>
              </p:ext>
            </p:extLst>
          </p:nvPr>
        </p:nvGraphicFramePr>
        <p:xfrm>
          <a:off x="562510" y="5707411"/>
          <a:ext cx="4658471" cy="502920"/>
        </p:xfrm>
        <a:graphic>
          <a:graphicData uri="http://schemas.openxmlformats.org/drawingml/2006/table">
            <a:tbl>
              <a:tblPr>
                <a:tableStyleId>{5C22544A-7EE6-4342-B048-85BDC9FD1C3A}</a:tableStyleId>
              </a:tblPr>
              <a:tblGrid>
                <a:gridCol w="860848">
                  <a:extLst>
                    <a:ext uri="{9D8B030D-6E8A-4147-A177-3AD203B41FA5}">
                      <a16:colId xmlns:a16="http://schemas.microsoft.com/office/drawing/2014/main" val="2109544306"/>
                    </a:ext>
                  </a:extLst>
                </a:gridCol>
                <a:gridCol w="1466491">
                  <a:extLst>
                    <a:ext uri="{9D8B030D-6E8A-4147-A177-3AD203B41FA5}">
                      <a16:colId xmlns:a16="http://schemas.microsoft.com/office/drawing/2014/main" val="780020355"/>
                    </a:ext>
                  </a:extLst>
                </a:gridCol>
                <a:gridCol w="2331132">
                  <a:extLst>
                    <a:ext uri="{9D8B030D-6E8A-4147-A177-3AD203B41FA5}">
                      <a16:colId xmlns:a16="http://schemas.microsoft.com/office/drawing/2014/main" val="1642373913"/>
                    </a:ext>
                  </a:extLst>
                </a:gridCol>
              </a:tblGrid>
              <a:tr h="199969">
                <a:tc>
                  <a:txBody>
                    <a:bodyPr/>
                    <a:lstStyle/>
                    <a:p>
                      <a:r>
                        <a:rPr lang="en-GB" sz="1050" noProof="0" dirty="0">
                          <a:solidFill>
                            <a:schemeClr val="bg1"/>
                          </a:solidFill>
                          <a:latin typeface="Cambria" panose="02040503050406030204" pitchFamily="18" charset="0"/>
                          <a:ea typeface="Cambria" panose="02040503050406030204" pitchFamily="18" charset="0"/>
                        </a:rPr>
                        <a:t>Target</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Spectral range (cm</a:t>
                      </a:r>
                      <a:r>
                        <a:rPr lang="en-GB" sz="1050" baseline="30000" noProof="0" dirty="0">
                          <a:solidFill>
                            <a:schemeClr val="bg1"/>
                          </a:solidFill>
                          <a:latin typeface="Cambria" panose="02040503050406030204" pitchFamily="18" charset="0"/>
                          <a:ea typeface="Cambria" panose="02040503050406030204" pitchFamily="18" charset="0"/>
                        </a:rPr>
                        <a:t>-1</a:t>
                      </a:r>
                      <a:r>
                        <a:rPr lang="en-GB" sz="1050" baseline="0" noProof="0" dirty="0">
                          <a:solidFill>
                            <a:schemeClr val="bg1"/>
                          </a:solidFill>
                          <a:latin typeface="Cambria" panose="02040503050406030204" pitchFamily="18" charset="0"/>
                          <a:ea typeface="Cambria" panose="02040503050406030204" pitchFamily="18" charset="0"/>
                        </a:rPr>
                        <a:t>)</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Interfering species</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3352582581"/>
                  </a:ext>
                </a:extLst>
              </a:tr>
              <a:tr h="199969">
                <a:tc>
                  <a:txBody>
                    <a:bodyPr/>
                    <a:lstStyle/>
                    <a:p>
                      <a:r>
                        <a:rPr lang="en-GB" sz="1050" noProof="0" dirty="0">
                          <a:solidFill>
                            <a:schemeClr val="bg1"/>
                          </a:solidFill>
                          <a:latin typeface="Cambria" panose="02040503050406030204" pitchFamily="18" charset="0"/>
                          <a:ea typeface="Cambria" panose="02040503050406030204" pitchFamily="18" charset="0"/>
                        </a:rPr>
                        <a:t>CFC-12</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pPr algn="ctr"/>
                      <a:r>
                        <a:rPr lang="en-GB" sz="1050" noProof="0" dirty="0">
                          <a:solidFill>
                            <a:schemeClr val="bg1"/>
                          </a:solidFill>
                          <a:latin typeface="Cambria" panose="02040503050406030204" pitchFamily="18" charset="0"/>
                          <a:ea typeface="Cambria" panose="02040503050406030204" pitchFamily="18" charset="0"/>
                        </a:rPr>
                        <a:t>900—940 </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tc>
                  <a:txBody>
                    <a:bodyPr/>
                    <a:lstStyle/>
                    <a:p>
                      <a:r>
                        <a:rPr lang="en-GB" sz="1050" noProof="0" dirty="0">
                          <a:solidFill>
                            <a:schemeClr val="bg1"/>
                          </a:solidFill>
                          <a:latin typeface="Cambria" panose="02040503050406030204" pitchFamily="18" charset="0"/>
                          <a:ea typeface="Cambria" panose="02040503050406030204" pitchFamily="18" charset="0"/>
                        </a:rPr>
                        <a:t>CO</a:t>
                      </a:r>
                      <a:r>
                        <a:rPr lang="en-GB" sz="1050" baseline="-25000" noProof="0" dirty="0">
                          <a:solidFill>
                            <a:schemeClr val="bg1"/>
                          </a:solidFill>
                          <a:latin typeface="Cambria" panose="02040503050406030204" pitchFamily="18" charset="0"/>
                          <a:ea typeface="Cambria" panose="02040503050406030204" pitchFamily="18" charset="0"/>
                        </a:rPr>
                        <a:t>2</a:t>
                      </a:r>
                      <a:r>
                        <a:rPr lang="en-GB" sz="1050" baseline="0" noProof="0" dirty="0">
                          <a:solidFill>
                            <a:schemeClr val="bg1"/>
                          </a:solidFill>
                          <a:latin typeface="Cambria" panose="02040503050406030204" pitchFamily="18" charset="0"/>
                          <a:ea typeface="Cambria" panose="02040503050406030204" pitchFamily="18" charset="0"/>
                        </a:rPr>
                        <a:t>, HNO</a:t>
                      </a:r>
                      <a:r>
                        <a:rPr lang="en-GB" sz="1050" baseline="-25000" noProof="0" dirty="0">
                          <a:solidFill>
                            <a:schemeClr val="bg1"/>
                          </a:solidFill>
                          <a:latin typeface="Cambria" panose="02040503050406030204" pitchFamily="18" charset="0"/>
                          <a:ea typeface="Cambria" panose="02040503050406030204" pitchFamily="18" charset="0"/>
                        </a:rPr>
                        <a:t>3</a:t>
                      </a:r>
                      <a:r>
                        <a:rPr lang="en-GB" sz="1050" baseline="0" noProof="0" dirty="0">
                          <a:solidFill>
                            <a:schemeClr val="bg1"/>
                          </a:solidFill>
                          <a:latin typeface="Cambria" panose="02040503050406030204" pitchFamily="18" charset="0"/>
                          <a:ea typeface="Cambria" panose="02040503050406030204" pitchFamily="18" charset="0"/>
                        </a:rPr>
                        <a:t>, CFC-11, HCFC-142b, SF</a:t>
                      </a:r>
                      <a:r>
                        <a:rPr lang="en-GB" sz="1050" baseline="-25000" noProof="0" dirty="0">
                          <a:solidFill>
                            <a:schemeClr val="bg1"/>
                          </a:solidFill>
                          <a:latin typeface="Cambria" panose="02040503050406030204" pitchFamily="18" charset="0"/>
                          <a:ea typeface="Cambria" panose="02040503050406030204" pitchFamily="18" charset="0"/>
                        </a:rPr>
                        <a:t>6</a:t>
                      </a:r>
                      <a:endParaRPr lang="en-GB" sz="1050" noProof="0" dirty="0">
                        <a:solidFill>
                          <a:schemeClr val="bg1"/>
                        </a:solidFill>
                        <a:latin typeface="Cambria" panose="02040503050406030204" pitchFamily="18" charset="0"/>
                        <a:ea typeface="Cambria" panose="02040503050406030204" pitchFamily="18"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alpha val="30196"/>
                      </a:srgbClr>
                    </a:solidFill>
                  </a:tcPr>
                </a:tc>
                <a:extLst>
                  <a:ext uri="{0D108BD9-81ED-4DB2-BD59-A6C34878D82A}">
                    <a16:rowId xmlns:a16="http://schemas.microsoft.com/office/drawing/2014/main" val="1261269455"/>
                  </a:ext>
                </a:extLst>
              </a:tr>
            </a:tbl>
          </a:graphicData>
        </a:graphic>
      </p:graphicFrame>
      <p:sp>
        <p:nvSpPr>
          <p:cNvPr id="14" name="Rectangle 13">
            <a:extLst>
              <a:ext uri="{FF2B5EF4-FFF2-40B4-BE49-F238E27FC236}">
                <a16:creationId xmlns:a16="http://schemas.microsoft.com/office/drawing/2014/main" id="{7B2FD5FF-70EF-45E8-81F1-7C615CB910FF}"/>
              </a:ext>
            </a:extLst>
          </p:cNvPr>
          <p:cNvSpPr/>
          <p:nvPr/>
        </p:nvSpPr>
        <p:spPr>
          <a:xfrm>
            <a:off x="2207102" y="5453493"/>
            <a:ext cx="1369285" cy="253916"/>
          </a:xfrm>
          <a:prstGeom prst="rect">
            <a:avLst/>
          </a:prstGeom>
        </p:spPr>
        <p:txBody>
          <a:bodyPr wrap="none">
            <a:spAutoFit/>
          </a:bodyPr>
          <a:lstStyle/>
          <a:p>
            <a:pPr algn="ctr"/>
            <a:r>
              <a:rPr lang="en-GB" sz="1050" i="1" dirty="0">
                <a:solidFill>
                  <a:schemeClr val="bg1"/>
                </a:solidFill>
                <a:latin typeface="Cambria" panose="02040503050406030204" pitchFamily="18" charset="0"/>
                <a:ea typeface="Cambria" panose="02040503050406030204" pitchFamily="18" charset="0"/>
              </a:rPr>
              <a:t>Retrieval parameters</a:t>
            </a:r>
          </a:p>
        </p:txBody>
      </p:sp>
    </p:spTree>
    <p:extLst>
      <p:ext uri="{BB962C8B-B14F-4D97-AF65-F5344CB8AC3E}">
        <p14:creationId xmlns:p14="http://schemas.microsoft.com/office/powerpoint/2010/main" val="1615886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16462</TotalTime>
  <Words>2591</Words>
  <Application>Microsoft Office PowerPoint</Application>
  <PresentationFormat>Widescreen</PresentationFormat>
  <Paragraphs>273</Paragraphs>
  <Slides>17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Cambria</vt:lpstr>
      <vt:lpstr>Cambria Math</vt:lpstr>
      <vt:lpstr>Wingdings</vt:lpstr>
      <vt:lpstr>Office Theme</vt:lpstr>
      <vt:lpstr>Atmospheric trends of long-lived halocarbons derived from 15 years of IASI/Metop measurements</vt:lpstr>
      <vt:lpstr>Home page</vt:lpstr>
      <vt:lpstr>Long-lived halogenated gases</vt:lpstr>
      <vt:lpstr>Infrared Atmospheric Sounding Interferometer</vt:lpstr>
      <vt:lpstr>Spectral detection</vt:lpstr>
      <vt:lpstr>Restitution of atmospheric concentration</vt:lpstr>
      <vt:lpstr>Time series – Northern mid-latitudes</vt:lpstr>
      <vt:lpstr>Time series – CFC-11</vt:lpstr>
      <vt:lpstr>Time series – CFC-12</vt:lpstr>
      <vt:lpstr>Time series – HCFC-22</vt:lpstr>
      <vt:lpstr>Time series – HCFC-142b</vt:lpstr>
      <vt:lpstr>Time series – HFC-134a</vt:lpstr>
      <vt:lpstr>Time series – CF4</vt:lpstr>
      <vt:lpstr>Time series – SF6</vt:lpstr>
      <vt:lpstr>Time series – CCl4</vt:lpstr>
      <vt:lpstr>Time series – Southern mid-latitudes</vt:lpstr>
      <vt:lpstr>Conclusion and perspectives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LONGUEVILLE  Helene</dc:creator>
  <cp:lastModifiedBy>De Longueville Hélène</cp:lastModifiedBy>
  <cp:revision>924</cp:revision>
  <cp:lastPrinted>2022-09-20T17:15:27Z</cp:lastPrinted>
  <dcterms:created xsi:type="dcterms:W3CDTF">2021-08-24T09:43:59Z</dcterms:created>
  <dcterms:modified xsi:type="dcterms:W3CDTF">2023-04-21T14:00:25Z</dcterms:modified>
</cp:coreProperties>
</file>