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C"/>
    <a:srgbClr val="808080"/>
    <a:srgbClr val="E3E4E6"/>
    <a:srgbClr val="00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0115" autoAdjust="0"/>
  </p:normalViewPr>
  <p:slideViewPr>
    <p:cSldViewPr>
      <p:cViewPr varScale="1">
        <p:scale>
          <a:sx n="92" d="100"/>
          <a:sy n="92" d="100"/>
        </p:scale>
        <p:origin x="-124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6E11EAB-2FE2-43CA-B7D8-E6DC313F7C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217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4D95"/>
                </a:solidFill>
                <a:latin typeface="Verdana" panose="020B0604030504040204" pitchFamily="34" charset="0"/>
              </a:defRPr>
            </a:lvl1pPr>
          </a:lstStyle>
          <a:p>
            <a:fld id="{0A463E84-36D0-47AB-AE84-D840C4315E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2094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4D95"/>
        </a:solidFill>
        <a:latin typeface="Verdana" pitchFamily="96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96" charset="0"/>
        <a:ea typeface="MS PGothic" panose="020B0600070205080204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latin typeface="Verdana" panose="020B0604030504040204" pitchFamily="34" charset="0"/>
            </a:endParaRPr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E148176-B939-412E-99EE-385AF7CB1C17}" type="slidenum">
              <a:rPr lang="de-DE" altLang="de-DE" sz="1000">
                <a:solidFill>
                  <a:srgbClr val="004D95"/>
                </a:solidFill>
                <a:latin typeface="Verdana" panose="020B0604030504040204" pitchFamily="34" charset="0"/>
              </a:rPr>
              <a:pPr/>
              <a:t>1</a:t>
            </a:fld>
            <a:endParaRPr lang="de-DE" altLang="de-DE" sz="1000">
              <a:solidFill>
                <a:srgbClr val="004D9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3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952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59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398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92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5260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63E84-36D0-47AB-AE84-D840C4315E64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281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588"/>
            <a:ext cx="9144000" cy="5143500"/>
          </a:xfrm>
          <a:prstGeom prst="rect">
            <a:avLst/>
          </a:prstGeom>
          <a:solidFill>
            <a:srgbClr val="0058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-36513" y="4587875"/>
            <a:ext cx="92884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Bild 11" descr="GFZ-LogoNeu_eng_neg_1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59313"/>
            <a:ext cx="5873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5430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771650"/>
            <a:ext cx="8839200" cy="8001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744832"/>
            <a:ext cx="1331640" cy="28595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37" y="4656539"/>
            <a:ext cx="1296144" cy="42414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Grafik 9" descr="http://thinkingarchitecture.architekturtheorie.tu-berlin.de/Bilder/tub_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427" y="4628418"/>
            <a:ext cx="648072" cy="479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58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05EDC-34E1-4D80-B051-D0CBD59863B8}" type="slidenum">
              <a:rPr lang="de-DE" altLang="de-DE"/>
              <a:pPr/>
              <a:t>‹Nr.›</a:t>
            </a:fld>
            <a:endParaRPr lang="de-DE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1257300"/>
            <a:ext cx="4343400" cy="302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343400" cy="302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2C7EE-0DD2-4C7A-B362-5FAF3A75D56D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B479F-EF7F-4B2E-A81B-1A7DE36B62D2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5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05238-B3BF-498D-8B46-96DFE24180B0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2CEB1-8695-4710-AD70-0F6B9EB4A9E3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2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40D77-E111-40D0-8F47-B615418AF78A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4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37" y="4656539"/>
            <a:ext cx="1296144" cy="424147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57300"/>
            <a:ext cx="88392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0072" y="4836443"/>
            <a:ext cx="5410200" cy="2555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808080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EGU23-13168, G4.1, Murböck et al., murboeck@gfz-potsdam.de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242" y="4839787"/>
            <a:ext cx="838200" cy="2555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fld id="{90D4C99E-7E1A-4B9A-BF08-BD24E44EFC6B}" type="slidenum">
              <a:rPr lang="de-DE" altLang="de-DE"/>
              <a:pPr/>
              <a:t>‹Nr.›</a:t>
            </a:fld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auto">
          <a:xfrm>
            <a:off x="0" y="4564063"/>
            <a:ext cx="9144000" cy="0"/>
          </a:xfrm>
          <a:prstGeom prst="line">
            <a:avLst/>
          </a:prstGeom>
          <a:noFill/>
          <a:ln w="6350">
            <a:solidFill>
              <a:srgbClr val="004D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1" name="Bild 10" descr="GFZ-LogoNeu_eng_4c.eps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55926"/>
            <a:ext cx="658923" cy="42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 descr="http://thinkingarchitecture.architekturtheorie.tu-berlin.de/Bilder/tub_logo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427" y="4628418"/>
            <a:ext cx="648072" cy="4797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589C"/>
          </a:solidFill>
          <a:latin typeface="Verdana" pitchFamily="96" charset="0"/>
          <a:ea typeface="MS PGothic" panose="020B0600070205080204" pitchFamily="34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4D95"/>
          </a:solidFill>
          <a:latin typeface="Verdana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589C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90/rs1503056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5880/nerograv.2023.00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>
                <a:solidFill>
                  <a:schemeClr val="tx1"/>
                </a:solidFill>
              </a:rPr>
              <a:t>SUPPLEMENTARY MATERIAL</a:t>
            </a:r>
            <a:br>
              <a:rPr lang="de-DE" altLang="de-DE" sz="2800" dirty="0" smtClean="0">
                <a:solidFill>
                  <a:schemeClr val="tx1"/>
                </a:solidFill>
              </a:rPr>
            </a:br>
            <a:r>
              <a:rPr lang="de-DE" altLang="de-DE" sz="2800" dirty="0" err="1" smtClean="0"/>
              <a:t>Advanced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processing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strategies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for</a:t>
            </a:r>
            <a:r>
              <a:rPr lang="de-DE" altLang="de-DE" sz="2800" dirty="0" smtClean="0"/>
              <a:t> a </a:t>
            </a:r>
            <a:r>
              <a:rPr lang="de-DE" altLang="de-DE" sz="2800" dirty="0" err="1" smtClean="0"/>
              <a:t>future</a:t>
            </a:r>
            <a:r>
              <a:rPr lang="de-DE" altLang="de-DE" sz="2800" dirty="0" smtClean="0"/>
              <a:t> GFZ GRACE/GRACE-FO Level-2 </a:t>
            </a:r>
            <a:r>
              <a:rPr lang="de-DE" altLang="de-DE" sz="2800" dirty="0" err="1" smtClean="0"/>
              <a:t>data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release</a:t>
            </a:r>
            <a:endParaRPr lang="de-DE" altLang="de-DE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err="1" smtClean="0"/>
              <a:t>Murböck</a:t>
            </a:r>
            <a:r>
              <a:rPr lang="de-DE" b="1" dirty="0" smtClean="0"/>
              <a:t> M.</a:t>
            </a:r>
            <a:r>
              <a:rPr lang="de-DE" baseline="30000" dirty="0" smtClean="0"/>
              <a:t>1</a:t>
            </a:r>
            <a:r>
              <a:rPr lang="de-DE" dirty="0" smtClean="0"/>
              <a:t>, </a:t>
            </a:r>
            <a:r>
              <a:rPr lang="de-DE" dirty="0" err="1" smtClean="0"/>
              <a:t>Dahle</a:t>
            </a:r>
            <a:r>
              <a:rPr lang="de-DE" dirty="0" smtClean="0"/>
              <a:t> C.</a:t>
            </a:r>
            <a:r>
              <a:rPr lang="de-DE" baseline="30000" dirty="0" smtClean="0"/>
              <a:t>2</a:t>
            </a:r>
            <a:r>
              <a:rPr lang="de-DE" dirty="0" smtClean="0"/>
              <a:t>, </a:t>
            </a:r>
            <a:r>
              <a:rPr lang="de-DE" dirty="0" err="1" smtClean="0"/>
              <a:t>Panafidina</a:t>
            </a:r>
            <a:r>
              <a:rPr lang="de-DE" dirty="0" smtClean="0"/>
              <a:t> N.</a:t>
            </a:r>
            <a:r>
              <a:rPr lang="de-DE" baseline="30000" dirty="0" smtClean="0"/>
              <a:t>2</a:t>
            </a:r>
            <a:r>
              <a:rPr lang="de-DE" dirty="0" smtClean="0"/>
              <a:t>, Hauk M.</a:t>
            </a:r>
            <a:r>
              <a:rPr lang="de-DE" baseline="30000" dirty="0" smtClean="0"/>
              <a:t>2,3,4</a:t>
            </a:r>
            <a:r>
              <a:rPr lang="de-DE" dirty="0" smtClean="0"/>
              <a:t>, Wilms J.</a:t>
            </a:r>
            <a:r>
              <a:rPr lang="de-DE" baseline="30000" dirty="0" smtClean="0"/>
              <a:t>2</a:t>
            </a:r>
            <a:r>
              <a:rPr lang="de-DE" dirty="0" smtClean="0"/>
              <a:t>, Neumayer K.-H.</a:t>
            </a:r>
            <a:r>
              <a:rPr lang="de-DE" baseline="30000" dirty="0" smtClean="0"/>
              <a:t>2</a:t>
            </a:r>
            <a:r>
              <a:rPr lang="de-DE" dirty="0" smtClean="0"/>
              <a:t>, Flechtner F.</a:t>
            </a:r>
            <a:r>
              <a:rPr lang="de-DE" baseline="30000" dirty="0" smtClean="0"/>
              <a:t>1,2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773650"/>
              </p:ext>
            </p:extLst>
          </p:nvPr>
        </p:nvGraphicFramePr>
        <p:xfrm>
          <a:off x="1596008" y="2518638"/>
          <a:ext cx="5928320" cy="1925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150"/>
                <a:gridCol w="555517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de-DE" sz="14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TU Berlin,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Physical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Geodesy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de-DE" sz="1400" b="1" baseline="0" dirty="0" smtClean="0">
                          <a:solidFill>
                            <a:schemeClr val="bg1"/>
                          </a:solidFill>
                        </a:rPr>
                        <a:t>murboeck@gfz-potsdam.de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sz="14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Helmholtz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Centre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Potsdam, GFZ,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Section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1.2: Global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Geomonitoring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Gravity Field</a:t>
                      </a: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de-DE" sz="14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Max-Planck-Institute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Gravitational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dirty="0" err="1" smtClean="0">
                          <a:solidFill>
                            <a:schemeClr val="bg1"/>
                          </a:solidFill>
                        </a:rPr>
                        <a:t>Physics</a:t>
                      </a:r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 (AEI),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Leibnitz University Hannover</a:t>
                      </a: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de-DE" sz="14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>
                          <a:solidFill>
                            <a:schemeClr val="bg1"/>
                          </a:solidFill>
                        </a:rPr>
                        <a:t>German Aerospace Center (DLR), Institute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Satellite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Geodesy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Inertial</a:t>
                      </a:r>
                      <a:r>
                        <a:rPr lang="de-DE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bg1"/>
                          </a:solidFill>
                        </a:rPr>
                        <a:t>Sensing</a:t>
                      </a: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 amplitudes for 2007-01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10</a:t>
            </a:fld>
            <a:endParaRPr lang="en-US" altLang="de-DE">
              <a:solidFill>
                <a:schemeClr val="tx1"/>
              </a:solidFill>
            </a:endParaRPr>
          </a:p>
        </p:txBody>
      </p:sp>
      <p:pic>
        <p:nvPicPr>
          <p:cNvPr id="15" name="Inhaltsplatzhalter 1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9" b="2570"/>
          <a:stretch/>
        </p:blipFill>
        <p:spPr>
          <a:xfrm>
            <a:off x="756000" y="955964"/>
            <a:ext cx="7620000" cy="3512127"/>
          </a:xfrm>
        </p:spPr>
      </p:pic>
    </p:spTree>
    <p:extLst>
      <p:ext uri="{BB962C8B-B14F-4D97-AF65-F5344CB8AC3E}">
        <p14:creationId xmlns:p14="http://schemas.microsoft.com/office/powerpoint/2010/main" val="27913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 amplitudes for 2019-01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11</a:t>
            </a:fld>
            <a:endParaRPr lang="en-US" altLang="de-DE">
              <a:solidFill>
                <a:schemeClr val="tx1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9" b="2570"/>
          <a:stretch/>
        </p:blipFill>
        <p:spPr>
          <a:xfrm>
            <a:off x="756000" y="955964"/>
            <a:ext cx="7620000" cy="3512127"/>
          </a:xfrm>
        </p:spPr>
      </p:pic>
    </p:spTree>
    <p:extLst>
      <p:ext uri="{BB962C8B-B14F-4D97-AF65-F5344CB8AC3E}">
        <p14:creationId xmlns:p14="http://schemas.microsoft.com/office/powerpoint/2010/main" val="14847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59582"/>
            <a:ext cx="8839200" cy="3456384"/>
          </a:xfrm>
        </p:spPr>
        <p:txBody>
          <a:bodyPr/>
          <a:lstStyle/>
          <a:p>
            <a:r>
              <a:rPr lang="en-US" sz="1800" dirty="0" smtClean="0"/>
              <a:t>Stochastic modeling for OT background models</a:t>
            </a:r>
          </a:p>
          <a:p>
            <a:r>
              <a:rPr lang="en-US" sz="1800" dirty="0" smtClean="0"/>
              <a:t>Stochastic modeling for KRR (ACC+MWI), and GPS (code and phase)</a:t>
            </a:r>
          </a:p>
          <a:p>
            <a:r>
              <a:rPr lang="en-US" sz="1800" dirty="0" smtClean="0"/>
              <a:t>No empirical parameters</a:t>
            </a:r>
          </a:p>
          <a:p>
            <a:r>
              <a:rPr lang="en-US" sz="1800" dirty="0" smtClean="0"/>
              <a:t>Variance component estimation for KRR, GPS, and OT</a:t>
            </a:r>
          </a:p>
          <a:p>
            <a:pPr>
              <a:buFont typeface="Wingdings"/>
              <a:buChar char="à"/>
            </a:pPr>
            <a:r>
              <a:rPr lang="en-US" sz="1800" dirty="0" smtClean="0"/>
              <a:t>More realistic formal errors</a:t>
            </a:r>
          </a:p>
          <a:p>
            <a:pPr>
              <a:buFont typeface="Wingdings"/>
              <a:buChar char="à"/>
            </a:pPr>
            <a:r>
              <a:rPr lang="en-US" sz="1800" dirty="0" smtClean="0"/>
              <a:t>Improved medium and high degrees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Iterative KRR filtering derived from post-fit residuals</a:t>
            </a:r>
          </a:p>
          <a:p>
            <a:r>
              <a:rPr lang="en-US" sz="1800" dirty="0" smtClean="0"/>
              <a:t>Stochastic modeling for non-tidal AOD models</a:t>
            </a:r>
            <a:endParaRPr lang="en-US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12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52400" y="3025502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89C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89C"/>
                </a:solidFill>
                <a:latin typeface="Verdana" pitchFamily="96" charset="0"/>
                <a:ea typeface="MS PGothic" panose="020B0600070205080204" pitchFamily="34" charset="-128"/>
                <a:cs typeface="ＭＳ Ｐゴシック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89C"/>
                </a:solidFill>
                <a:latin typeface="Verdana" pitchFamily="96" charset="0"/>
                <a:ea typeface="MS PGothic" panose="020B0600070205080204" pitchFamily="34" charset="-128"/>
                <a:cs typeface="ＭＳ Ｐゴシック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89C"/>
                </a:solidFill>
                <a:latin typeface="Verdana" pitchFamily="96" charset="0"/>
                <a:ea typeface="MS PGothic" panose="020B0600070205080204" pitchFamily="34" charset="-128"/>
                <a:cs typeface="ＭＳ Ｐゴシック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89C"/>
                </a:solidFill>
                <a:latin typeface="Verdana" pitchFamily="96" charset="0"/>
                <a:ea typeface="MS PGothic" panose="020B0600070205080204" pitchFamily="34" charset="-128"/>
                <a:cs typeface="ＭＳ Ｐゴシック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4D95"/>
                </a:solidFill>
                <a:latin typeface="Verdana" pitchFamily="96" charset="0"/>
                <a:ea typeface="ＭＳ Ｐゴシック" pitchFamily="96" charset="-128"/>
              </a:defRPr>
            </a:lvl9pPr>
          </a:lstStyle>
          <a:p>
            <a:r>
              <a:rPr lang="en-US" smtClean="0"/>
              <a:t>Outlook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Improving and better understanding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59582"/>
            <a:ext cx="8839200" cy="3028950"/>
          </a:xfrm>
        </p:spPr>
        <p:txBody>
          <a:bodyPr/>
          <a:lstStyle/>
          <a:p>
            <a:r>
              <a:rPr lang="en-US" altLang="de-DE" dirty="0"/>
              <a:t>Background models</a:t>
            </a:r>
          </a:p>
          <a:p>
            <a:pPr lvl="1"/>
            <a:r>
              <a:rPr lang="en-US" altLang="de-DE" dirty="0"/>
              <a:t>Stochastic modeling of ocean tide (OT) </a:t>
            </a:r>
            <a:r>
              <a:rPr lang="en-US" altLang="de-DE" dirty="0" smtClean="0"/>
              <a:t>models</a:t>
            </a:r>
          </a:p>
          <a:p>
            <a:pPr marL="457200" lvl="1" indent="0">
              <a:buNone/>
            </a:pPr>
            <a:endParaRPr lang="en-US" altLang="de-DE" dirty="0"/>
          </a:p>
          <a:p>
            <a:pPr marL="457200" lvl="1" indent="0">
              <a:buNone/>
            </a:pPr>
            <a:endParaRPr lang="en-US" altLang="de-DE" dirty="0" smtClean="0"/>
          </a:p>
          <a:p>
            <a:pPr marL="457200" lvl="1" indent="0">
              <a:buNone/>
            </a:pPr>
            <a:endParaRPr lang="en-US" altLang="de-DE" dirty="0"/>
          </a:p>
          <a:p>
            <a:pPr marL="457200" lvl="1" indent="0">
              <a:buNone/>
            </a:pPr>
            <a:endParaRPr lang="en-US" altLang="de-DE" dirty="0" smtClean="0"/>
          </a:p>
          <a:p>
            <a:pPr marL="457200" lvl="1" indent="0">
              <a:buNone/>
            </a:pPr>
            <a:endParaRPr lang="en-US" altLang="de-DE" dirty="0" smtClean="0"/>
          </a:p>
          <a:p>
            <a:pPr marL="457200" lvl="1" indent="0">
              <a:buNone/>
            </a:pPr>
            <a:endParaRPr lang="en-US" altLang="de-DE" dirty="0"/>
          </a:p>
          <a:p>
            <a:pPr marL="457200" lvl="1" indent="0">
              <a:buNone/>
            </a:pPr>
            <a:endParaRPr lang="en-US" altLang="de-DE" dirty="0"/>
          </a:p>
          <a:p>
            <a:pPr lvl="1"/>
            <a:r>
              <a:rPr lang="en-US" altLang="de-DE" dirty="0"/>
              <a:t>Stochastic modeling of non-tidal atmospheric and oceanic de-aliasing (AOD) </a:t>
            </a:r>
            <a:r>
              <a:rPr lang="en-US" altLang="de-DE" dirty="0" smtClean="0"/>
              <a:t>models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2</a:t>
            </a:fld>
            <a:endParaRPr lang="en-US" alt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24397"/>
            <a:ext cx="50006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05442"/>
            <a:ext cx="1333333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Improving and better understanding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59582"/>
            <a:ext cx="8839200" cy="3240360"/>
          </a:xfrm>
        </p:spPr>
        <p:txBody>
          <a:bodyPr/>
          <a:lstStyle/>
          <a:p>
            <a:r>
              <a:rPr lang="en-US" altLang="de-DE" dirty="0"/>
              <a:t>Background models</a:t>
            </a:r>
          </a:p>
          <a:p>
            <a:pPr lvl="1"/>
            <a:r>
              <a:rPr lang="en-US" altLang="de-DE" dirty="0"/>
              <a:t>Stochastic modeling of ocean tide (OT) </a:t>
            </a:r>
            <a:r>
              <a:rPr lang="en-US" altLang="de-DE" dirty="0" smtClean="0"/>
              <a:t>models (</a:t>
            </a:r>
            <a:r>
              <a:rPr lang="en-US" altLang="de-DE" dirty="0" err="1" smtClean="0"/>
              <a:t>Wilms</a:t>
            </a:r>
            <a:r>
              <a:rPr lang="en-US" altLang="de-DE" dirty="0" smtClean="0"/>
              <a:t> et al., poster presentation)</a:t>
            </a:r>
            <a:endParaRPr lang="en-US" altLang="de-DE" dirty="0"/>
          </a:p>
          <a:p>
            <a:pPr lvl="1"/>
            <a:r>
              <a:rPr lang="en-US" altLang="de-DE" dirty="0"/>
              <a:t>Stochastic modeling of non-tidal atmospheric and oceanic de-aliasing (AOD) models</a:t>
            </a:r>
          </a:p>
          <a:p>
            <a:pPr eaLnBrk="1" hangingPunct="1"/>
            <a:r>
              <a:rPr lang="en-US" altLang="de-DE" dirty="0" smtClean="0"/>
              <a:t>Sensor data</a:t>
            </a:r>
          </a:p>
          <a:p>
            <a:pPr lvl="1"/>
            <a:r>
              <a:rPr lang="en-US" altLang="de-DE" dirty="0" smtClean="0"/>
              <a:t>Stochastic modeling of ACC and MWI data</a:t>
            </a:r>
          </a:p>
          <a:p>
            <a:pPr marL="857250" lvl="2" indent="0">
              <a:buNone/>
            </a:pPr>
            <a:r>
              <a:rPr lang="de-DE" dirty="0" err="1"/>
              <a:t>Murböck</a:t>
            </a:r>
            <a:r>
              <a:rPr lang="de-DE" dirty="0"/>
              <a:t>, M.; </a:t>
            </a:r>
            <a:r>
              <a:rPr lang="de-DE" dirty="0" err="1"/>
              <a:t>Abrykosov</a:t>
            </a:r>
            <a:r>
              <a:rPr lang="de-DE" dirty="0"/>
              <a:t>, P.; </a:t>
            </a:r>
            <a:r>
              <a:rPr lang="de-DE" dirty="0" err="1"/>
              <a:t>Dahle</a:t>
            </a:r>
            <a:r>
              <a:rPr lang="de-DE" dirty="0"/>
              <a:t>, C.; Hauk, M.; </a:t>
            </a:r>
            <a:r>
              <a:rPr lang="de-DE" dirty="0" err="1"/>
              <a:t>Pail</a:t>
            </a:r>
            <a:r>
              <a:rPr lang="de-DE" dirty="0"/>
              <a:t>, R.; Flechtner, F</a:t>
            </a:r>
            <a:r>
              <a:rPr lang="de-DE" dirty="0" smtClean="0"/>
              <a:t>. In-Orbit </a:t>
            </a:r>
            <a:r>
              <a:rPr lang="de-DE" dirty="0"/>
              <a:t>Performance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GRACE </a:t>
            </a:r>
            <a:r>
              <a:rPr lang="de-DE" dirty="0" err="1"/>
              <a:t>Accelerometers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Microwave</a:t>
            </a:r>
            <a:r>
              <a:rPr lang="de-DE" dirty="0"/>
              <a:t> Ranging Instrument. </a:t>
            </a:r>
            <a:r>
              <a:rPr lang="de-DE" i="1" dirty="0"/>
              <a:t>Remote Sens.</a:t>
            </a:r>
            <a:r>
              <a:rPr lang="de-DE" dirty="0"/>
              <a:t> </a:t>
            </a:r>
            <a:r>
              <a:rPr lang="de-DE" b="1" dirty="0"/>
              <a:t>2023</a:t>
            </a:r>
            <a:r>
              <a:rPr lang="de-DE" dirty="0"/>
              <a:t>, </a:t>
            </a:r>
            <a:r>
              <a:rPr lang="de-DE" i="1" dirty="0"/>
              <a:t>15</a:t>
            </a:r>
            <a:r>
              <a:rPr lang="de-DE" dirty="0"/>
              <a:t>, 563. 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doi.org/10.3390/rs15030563</a:t>
            </a:r>
            <a:endParaRPr lang="en-US" dirty="0" smtClean="0"/>
          </a:p>
          <a:p>
            <a:pPr marL="857250" lvl="2" indent="0">
              <a:spcAft>
                <a:spcPts val="600"/>
              </a:spcAft>
              <a:buNone/>
            </a:pPr>
            <a:r>
              <a:rPr lang="de-DE" dirty="0" err="1"/>
              <a:t>Murböck</a:t>
            </a:r>
            <a:r>
              <a:rPr lang="de-DE" dirty="0"/>
              <a:t>, </a:t>
            </a:r>
            <a:r>
              <a:rPr lang="de-DE" dirty="0" smtClean="0"/>
              <a:t>M.; </a:t>
            </a:r>
            <a:r>
              <a:rPr lang="de-DE" dirty="0"/>
              <a:t>Flechtner, </a:t>
            </a:r>
            <a:r>
              <a:rPr lang="de-DE" dirty="0" smtClean="0"/>
              <a:t>F.; </a:t>
            </a:r>
            <a:r>
              <a:rPr lang="de-DE" dirty="0" err="1"/>
              <a:t>Abrykosov</a:t>
            </a:r>
            <a:r>
              <a:rPr lang="de-DE" dirty="0"/>
              <a:t>, </a:t>
            </a:r>
            <a:r>
              <a:rPr lang="de-DE" dirty="0" smtClean="0"/>
              <a:t>P.; </a:t>
            </a:r>
            <a:r>
              <a:rPr lang="de-DE" dirty="0" err="1"/>
              <a:t>Pail</a:t>
            </a:r>
            <a:r>
              <a:rPr lang="de-DE" dirty="0"/>
              <a:t>, </a:t>
            </a:r>
            <a:r>
              <a:rPr lang="de-DE" dirty="0" smtClean="0"/>
              <a:t>R. </a:t>
            </a:r>
            <a:r>
              <a:rPr lang="de-DE" dirty="0" err="1"/>
              <a:t>Stochastic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GRACE/GRACE-FO </a:t>
            </a:r>
            <a:r>
              <a:rPr lang="de-DE" dirty="0" err="1"/>
              <a:t>accelerometers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inter-</a:t>
            </a:r>
            <a:r>
              <a:rPr lang="de-DE" dirty="0" err="1"/>
              <a:t>satellite</a:t>
            </a:r>
            <a:r>
              <a:rPr lang="de-DE" dirty="0"/>
              <a:t> ranging </a:t>
            </a:r>
            <a:r>
              <a:rPr lang="de-DE" dirty="0" err="1"/>
              <a:t>instruments</a:t>
            </a:r>
            <a:r>
              <a:rPr lang="de-DE" dirty="0"/>
              <a:t>. GFZ Data Services</a:t>
            </a:r>
            <a:r>
              <a:rPr lang="de-DE" dirty="0" smtClean="0"/>
              <a:t>. </a:t>
            </a:r>
            <a:r>
              <a:rPr lang="de-DE" b="1" dirty="0" smtClean="0"/>
              <a:t>2023</a:t>
            </a:r>
            <a:r>
              <a:rPr lang="de-DE" dirty="0" smtClean="0"/>
              <a:t>. </a:t>
            </a: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doi.org/10.5880/nerograv.2023.001</a:t>
            </a:r>
            <a:endParaRPr lang="en-US" altLang="de-DE" dirty="0" smtClean="0"/>
          </a:p>
          <a:p>
            <a:pPr lvl="1"/>
            <a:r>
              <a:rPr lang="en-US" altLang="de-DE" dirty="0" smtClean="0"/>
              <a:t>Stochastic modeling of GPS data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3</a:t>
            </a:fld>
            <a:endParaRPr lang="en-US" alt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9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Improving and better understanding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59582"/>
            <a:ext cx="8839200" cy="3028950"/>
          </a:xfrm>
        </p:spPr>
        <p:txBody>
          <a:bodyPr/>
          <a:lstStyle/>
          <a:p>
            <a:r>
              <a:rPr lang="en-US" altLang="de-DE" dirty="0"/>
              <a:t>Background models</a:t>
            </a:r>
          </a:p>
          <a:p>
            <a:pPr lvl="1"/>
            <a:r>
              <a:rPr lang="en-US" altLang="de-DE" dirty="0"/>
              <a:t>Stochastic modeling of ocean tide (OT) </a:t>
            </a:r>
            <a:r>
              <a:rPr lang="en-US" altLang="de-DE" dirty="0" smtClean="0"/>
              <a:t>models</a:t>
            </a:r>
            <a:r>
              <a:rPr lang="en-US" altLang="de-DE" dirty="0"/>
              <a:t> (</a:t>
            </a:r>
            <a:r>
              <a:rPr lang="en-US" altLang="de-DE" dirty="0" err="1"/>
              <a:t>Wilms</a:t>
            </a:r>
            <a:r>
              <a:rPr lang="en-US" altLang="de-DE" dirty="0"/>
              <a:t> et al., poster presentation)</a:t>
            </a:r>
          </a:p>
          <a:p>
            <a:pPr lvl="1"/>
            <a:r>
              <a:rPr lang="en-US" altLang="de-DE" dirty="0"/>
              <a:t>Stochastic modeling of non-tidal atmospheric and oceanic de-aliasing (AOD) models</a:t>
            </a:r>
          </a:p>
          <a:p>
            <a:pPr eaLnBrk="1" hangingPunct="1"/>
            <a:r>
              <a:rPr lang="en-US" altLang="de-DE" dirty="0" smtClean="0"/>
              <a:t>Sensor data</a:t>
            </a:r>
          </a:p>
          <a:p>
            <a:pPr lvl="1"/>
            <a:r>
              <a:rPr lang="en-US" altLang="de-DE" dirty="0" smtClean="0"/>
              <a:t>Stochastic modeling of ACC and MWI data (</a:t>
            </a:r>
            <a:r>
              <a:rPr lang="en-US" altLang="de-DE" dirty="0" err="1" smtClean="0"/>
              <a:t>Murböck</a:t>
            </a:r>
            <a:r>
              <a:rPr lang="en-US" altLang="de-DE" dirty="0" smtClean="0"/>
              <a:t> et al., 2023)</a:t>
            </a:r>
          </a:p>
          <a:p>
            <a:pPr lvl="1"/>
            <a:r>
              <a:rPr lang="en-US" altLang="de-DE" dirty="0"/>
              <a:t>Stochastic modeling of GPS </a:t>
            </a:r>
            <a:r>
              <a:rPr lang="en-US" altLang="de-DE" dirty="0" smtClean="0"/>
              <a:t>data</a:t>
            </a:r>
            <a:endParaRPr lang="en-US" altLang="de-DE" dirty="0"/>
          </a:p>
          <a:p>
            <a:pPr eaLnBrk="1" hangingPunct="1"/>
            <a:r>
              <a:rPr lang="en-US" altLang="de-DE" dirty="0" smtClean="0"/>
              <a:t>Processing strategies</a:t>
            </a:r>
          </a:p>
          <a:p>
            <a:pPr lvl="1"/>
            <a:r>
              <a:rPr lang="en-US" altLang="de-DE" dirty="0" smtClean="0"/>
              <a:t>Reduction of empirical parameters</a:t>
            </a:r>
          </a:p>
          <a:p>
            <a:pPr lvl="1"/>
            <a:r>
              <a:rPr lang="en-US" altLang="de-DE" dirty="0" smtClean="0"/>
              <a:t>Optimization of relative weighting</a:t>
            </a:r>
            <a:endParaRPr lang="en-US" dirty="0" smtClean="0"/>
          </a:p>
          <a:p>
            <a:pPr eaLnBrk="1" hangingPunct="1">
              <a:buFont typeface="Wingdings"/>
              <a:buChar char="à"/>
            </a:pPr>
            <a:r>
              <a:rPr lang="en-US" dirty="0" smtClean="0"/>
              <a:t>Increasing the resolution, accuracy, and long-term consistency of mass transport series from satellite </a:t>
            </a:r>
            <a:r>
              <a:rPr lang="en-US" dirty="0" err="1" smtClean="0"/>
              <a:t>gravimetry</a:t>
            </a:r>
            <a:endParaRPr lang="en-US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4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36504" y="2818947"/>
            <a:ext cx="449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Details in this presentation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(more results in supplementary material)</a:t>
            </a:r>
            <a:endParaRPr lang="en-US" sz="20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3315" name="Gruppieren 13314"/>
          <p:cNvGrpSpPr/>
          <p:nvPr/>
        </p:nvGrpSpPr>
        <p:grpSpPr>
          <a:xfrm>
            <a:off x="971600" y="2570313"/>
            <a:ext cx="3564904" cy="1132833"/>
            <a:chOff x="971600" y="2570313"/>
            <a:chExt cx="3564904" cy="1132833"/>
          </a:xfrm>
        </p:grpSpPr>
        <p:cxnSp>
          <p:nvCxnSpPr>
            <p:cNvPr id="14" name="Gerade Verbindung 13"/>
            <p:cNvCxnSpPr>
              <a:stCxn id="30" idx="3"/>
              <a:endCxn id="4" idx="1"/>
            </p:cNvCxnSpPr>
            <p:nvPr/>
          </p:nvCxnSpPr>
          <p:spPr bwMode="auto">
            <a:xfrm>
              <a:off x="4031600" y="2696313"/>
              <a:ext cx="504904" cy="445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15"/>
            <p:cNvCxnSpPr>
              <a:stCxn id="24" idx="3"/>
              <a:endCxn id="4" idx="1"/>
            </p:cNvCxnSpPr>
            <p:nvPr/>
          </p:nvCxnSpPr>
          <p:spPr bwMode="auto">
            <a:xfrm flipV="1">
              <a:off x="4031600" y="3142113"/>
              <a:ext cx="504904" cy="43503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echteck 23"/>
            <p:cNvSpPr/>
            <p:nvPr/>
          </p:nvSpPr>
          <p:spPr bwMode="auto">
            <a:xfrm>
              <a:off x="971600" y="3451146"/>
              <a:ext cx="3060000" cy="2520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971600" y="2570313"/>
              <a:ext cx="3060000" cy="2520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8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modeling of GPS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57300"/>
                <a:ext cx="4563616" cy="3225162"/>
              </a:xfrm>
            </p:spPr>
            <p:txBody>
              <a:bodyPr/>
              <a:lstStyle/>
              <a:p>
                <a:r>
                  <a:rPr lang="en-US" sz="1800" dirty="0" smtClean="0"/>
                  <a:t>Analysis of GRACE/GRACE-FO GPS code/phase pre-fit residuals</a:t>
                </a:r>
              </a:p>
              <a:p>
                <a:r>
                  <a:rPr lang="en-US" sz="1800" dirty="0" smtClean="0">
                    <a:ea typeface="Cambria Math"/>
                  </a:rPr>
                  <a:t>A priori analytical models in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1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/>
                            <a:ea typeface="Cambria Math"/>
                          </a:rPr>
                          <m:t>m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de-DE" sz="1800" b="0" i="0" smtClean="0">
                                <a:latin typeface="Cambria Math"/>
                                <a:ea typeface="Cambria Math"/>
                              </a:rPr>
                              <m:t>Hz</m:t>
                            </m:r>
                          </m:e>
                        </m:rad>
                      </m:den>
                    </m:f>
                  </m:oMath>
                </a14:m>
                <a:endParaRPr lang="en-US" sz="1800" dirty="0" smtClean="0">
                  <a:ea typeface="Cambria Math"/>
                </a:endParaRPr>
              </a:p>
              <a:p>
                <a:endParaRPr lang="en-US" sz="1800" dirty="0">
                  <a:ea typeface="Cambria Math"/>
                </a:endParaRPr>
              </a:p>
              <a:p>
                <a:endParaRPr lang="en-US" sz="180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>
                  <a:ea typeface="Cambria Math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1800" dirty="0" smtClean="0">
                    <a:ea typeface="Cambria Math"/>
                  </a:rPr>
                  <a:t>Corresponding normalized filter matrix (length 20 minutes) applied to design matrix and observations</a:t>
                </a:r>
              </a:p>
              <a:p>
                <a:pPr marL="0" indent="0">
                  <a:buNone/>
                </a:pPr>
                <a:endParaRPr lang="de-DE" sz="1800" dirty="0"/>
              </a:p>
              <a:p>
                <a:pPr marL="0" indent="0">
                  <a:buNone/>
                </a:pPr>
                <a:endParaRPr lang="de-DE" sz="1800" dirty="0">
                  <a:ea typeface="Cambria Math"/>
                </a:endParaRP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57300"/>
                <a:ext cx="4563616" cy="3225162"/>
              </a:xfrm>
              <a:blipFill rotWithShape="1">
                <a:blip r:embed="rId3"/>
                <a:stretch>
                  <a:fillRect l="-1068" t="-945" r="-4139" b="-34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5</a:t>
            </a:fld>
            <a:endParaRPr lang="en-US" altLang="de-DE">
              <a:solidFill>
                <a:schemeClr val="tx1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4587835" y="1131590"/>
            <a:ext cx="4376653" cy="3350872"/>
            <a:chOff x="4587835" y="1131590"/>
            <a:chExt cx="4376653" cy="3350872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1" t="5448" r="51923" b="31731"/>
            <a:stretch/>
          </p:blipFill>
          <p:spPr bwMode="auto">
            <a:xfrm>
              <a:off x="4587835" y="1131590"/>
              <a:ext cx="4376653" cy="335087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feld 6"/>
            <p:cNvSpPr txBox="1"/>
            <p:nvPr/>
          </p:nvSpPr>
          <p:spPr>
            <a:xfrm>
              <a:off x="6027995" y="2058983"/>
              <a:ext cx="124963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latin typeface="+mn-lt"/>
                </a:rPr>
                <a:t>Aug. 2008</a:t>
              </a:r>
            </a:p>
            <a:p>
              <a:r>
                <a:rPr lang="de-DE" sz="1600" dirty="0" smtClean="0">
                  <a:latin typeface="+mn-lt"/>
                </a:rPr>
                <a:t>Dez. 2018</a:t>
              </a:r>
              <a:endParaRPr lang="de-DE" sz="1600" dirty="0">
                <a:latin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474468" y="2152937"/>
                <a:ext cx="4097532" cy="1219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Symbol" pitchFamily="18" charset="2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/>
                          </a:rPr>
                          <m:t>𝐴𝑆𝐷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/>
                          </a:rPr>
                          <m:t>phase</m:t>
                        </m:r>
                      </m:sub>
                    </m:sSub>
                    <m:r>
                      <a:rPr lang="de-DE" sz="1800" i="1">
                        <a:latin typeface="Cambria Math"/>
                      </a:rPr>
                      <m:t>=</m:t>
                    </m:r>
                    <m:r>
                      <a:rPr lang="de-DE" sz="1800" i="1">
                        <a:latin typeface="Cambria Math"/>
                        <a:ea typeface="Cambria Math"/>
                      </a:rPr>
                      <m:t>0.008×</m:t>
                    </m:r>
                    <m:rad>
                      <m:radPr>
                        <m:degHide m:val="on"/>
                        <m:ctrlPr>
                          <a:rPr lang="de-DE" sz="18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de-DE" sz="1800" i="1">
                            <a:latin typeface="Cambria Math"/>
                            <a:ea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de-DE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sz="1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skw"/>
                                    <m:ctrlP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  <m:t>3 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1800">
                                        <a:latin typeface="Cambria Math"/>
                                        <a:ea typeface="Cambria Math"/>
                                      </a:rPr>
                                      <m:t>mHz</m:t>
                                    </m:r>
                                  </m:num>
                                  <m:den>
                                    <m: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de-DE" sz="18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de-DE" sz="1800" dirty="0" smtClean="0"/>
              </a:p>
              <a:p>
                <a:pPr marL="285750" indent="-285750">
                  <a:buFont typeface="Symbol" pitchFamily="18" charset="2"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/>
                          </a:rPr>
                          <m:t>𝐴𝑆𝐷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latin typeface="Cambria Math"/>
                          </a:rPr>
                          <m:t>code</m:t>
                        </m:r>
                      </m:sub>
                    </m:sSub>
                    <m:r>
                      <a:rPr lang="de-DE" sz="1800" i="1">
                        <a:latin typeface="Cambria Math"/>
                      </a:rPr>
                      <m:t>=</m:t>
                    </m:r>
                    <m:r>
                      <a:rPr lang="de-DE" sz="1800" i="1">
                        <a:latin typeface="Cambria Math"/>
                        <a:ea typeface="Cambria Math"/>
                      </a:rPr>
                      <m:t>0.9×</m:t>
                    </m:r>
                    <m:rad>
                      <m:radPr>
                        <m:degHide m:val="on"/>
                        <m:ctrlPr>
                          <a:rPr lang="de-DE" sz="18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de-DE" sz="1800" i="1">
                            <a:latin typeface="Cambria Math"/>
                            <a:ea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de-DE" sz="1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sz="1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skw"/>
                                    <m:ctrlP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  <m:t>2 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e-DE" sz="1800">
                                        <a:latin typeface="Cambria Math"/>
                                        <a:ea typeface="Cambria Math"/>
                                      </a:rPr>
                                      <m:t>mHz</m:t>
                                    </m:r>
                                  </m:num>
                                  <m:den>
                                    <m:r>
                                      <a:rPr lang="de-DE" sz="1800" i="1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de-DE" sz="18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de-DE" sz="18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68" y="2152937"/>
                <a:ext cx="4097532" cy="12196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5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Advanced processing scheme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6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4014782" y="1491630"/>
            <a:ext cx="648072" cy="20162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96" charset="-128"/>
              </a:rPr>
              <a:t>Σ</a:t>
            </a:r>
          </a:p>
        </p:txBody>
      </p:sp>
      <p:grpSp>
        <p:nvGrpSpPr>
          <p:cNvPr id="48" name="Gruppieren 47"/>
          <p:cNvGrpSpPr/>
          <p:nvPr/>
        </p:nvGrpSpPr>
        <p:grpSpPr>
          <a:xfrm>
            <a:off x="1908428" y="1491630"/>
            <a:ext cx="648072" cy="2016224"/>
            <a:chOff x="1908428" y="1491630"/>
            <a:chExt cx="648072" cy="2016224"/>
          </a:xfrm>
        </p:grpSpPr>
        <p:sp>
          <p:nvSpPr>
            <p:cNvPr id="19" name="Rechteck 18"/>
            <p:cNvSpPr/>
            <p:nvPr/>
          </p:nvSpPr>
          <p:spPr bwMode="auto">
            <a:xfrm>
              <a:off x="1908428" y="1491630"/>
              <a:ext cx="648072" cy="9475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Filter</a:t>
              </a: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1908428" y="2560289"/>
              <a:ext cx="648072" cy="9475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Filter</a:t>
              </a: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755576" y="1059582"/>
            <a:ext cx="855748" cy="2339817"/>
            <a:chOff x="755576" y="1059582"/>
            <a:chExt cx="855748" cy="2339817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755576" y="2602024"/>
              <a:ext cx="855748" cy="797375"/>
              <a:chOff x="3907677" y="2067694"/>
              <a:chExt cx="855748" cy="797375"/>
            </a:xfrm>
            <a:solidFill>
              <a:schemeClr val="accent1">
                <a:lumMod val="25000"/>
              </a:schemeClr>
            </a:solidFill>
          </p:grpSpPr>
          <p:sp>
            <p:nvSpPr>
              <p:cNvPr id="15" name="Rechteck 14"/>
              <p:cNvSpPr/>
              <p:nvPr/>
            </p:nvSpPr>
            <p:spPr bwMode="auto">
              <a:xfrm>
                <a:off x="3907677" y="206769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3972157" y="213217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17" name="Rechteck 16"/>
              <p:cNvSpPr/>
              <p:nvPr/>
            </p:nvSpPr>
            <p:spPr bwMode="auto">
              <a:xfrm>
                <a:off x="4041568" y="2211710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18" name="Rechteck 17"/>
              <p:cNvSpPr/>
              <p:nvPr/>
            </p:nvSpPr>
            <p:spPr bwMode="auto">
              <a:xfrm>
                <a:off x="4115353" y="2289005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ＭＳ Ｐゴシック" pitchFamily="96" charset="-128"/>
                  </a:rPr>
                  <a:t>KRR</a:t>
                </a:r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755576" y="1612901"/>
              <a:ext cx="855748" cy="797375"/>
              <a:chOff x="3907677" y="2067694"/>
              <a:chExt cx="855748" cy="797375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7" name="Rechteck 26"/>
              <p:cNvSpPr/>
              <p:nvPr/>
            </p:nvSpPr>
            <p:spPr bwMode="auto">
              <a:xfrm>
                <a:off x="3907677" y="206769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28" name="Rechteck 27"/>
              <p:cNvSpPr/>
              <p:nvPr/>
            </p:nvSpPr>
            <p:spPr bwMode="auto">
              <a:xfrm>
                <a:off x="3972157" y="213217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4041568" y="2211710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30" name="Rechteck 29"/>
              <p:cNvSpPr/>
              <p:nvPr/>
            </p:nvSpPr>
            <p:spPr bwMode="auto">
              <a:xfrm>
                <a:off x="4115353" y="2289005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ＭＳ Ｐゴシック" pitchFamily="96" charset="-128"/>
                  </a:rPr>
                  <a:t>GPS</a:t>
                </a:r>
              </a:p>
            </p:txBody>
          </p:sp>
        </p:grpSp>
        <p:sp>
          <p:nvSpPr>
            <p:cNvPr id="34" name="Textfeld 33"/>
            <p:cNvSpPr txBox="1"/>
            <p:nvPr/>
          </p:nvSpPr>
          <p:spPr>
            <a:xfrm>
              <a:off x="817400" y="1059582"/>
              <a:ext cx="7922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latin typeface="+mn-lt"/>
                </a:rPr>
                <a:t>daily</a:t>
              </a:r>
              <a:endParaRPr lang="en-US" sz="2000">
                <a:latin typeface="+mn-lt"/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2826504" y="1059582"/>
            <a:ext cx="855748" cy="2339817"/>
            <a:chOff x="2826504" y="1059582"/>
            <a:chExt cx="855748" cy="2339817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2826504" y="2602024"/>
              <a:ext cx="855748" cy="797375"/>
              <a:chOff x="3907677" y="2067694"/>
              <a:chExt cx="855748" cy="797375"/>
            </a:xfrm>
          </p:grpSpPr>
          <p:sp>
            <p:nvSpPr>
              <p:cNvPr id="10" name="Rechteck 9"/>
              <p:cNvSpPr/>
              <p:nvPr/>
            </p:nvSpPr>
            <p:spPr bwMode="auto">
              <a:xfrm>
                <a:off x="3907677" y="2067694"/>
                <a:ext cx="648072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11" name="Rechteck 10"/>
              <p:cNvSpPr/>
              <p:nvPr/>
            </p:nvSpPr>
            <p:spPr bwMode="auto">
              <a:xfrm>
                <a:off x="3972157" y="2132174"/>
                <a:ext cx="648072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12" name="Rechteck 11"/>
              <p:cNvSpPr/>
              <p:nvPr/>
            </p:nvSpPr>
            <p:spPr bwMode="auto">
              <a:xfrm>
                <a:off x="4041568" y="2211710"/>
                <a:ext cx="648072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9" name="Rechteck 8"/>
              <p:cNvSpPr/>
              <p:nvPr/>
            </p:nvSpPr>
            <p:spPr bwMode="auto">
              <a:xfrm>
                <a:off x="4115353" y="2289005"/>
                <a:ext cx="648072" cy="5760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ＭＳ Ｐゴシック" pitchFamily="96" charset="-128"/>
                  </a:rPr>
                  <a:t>KRR</a:t>
                </a:r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2826504" y="1612901"/>
              <a:ext cx="855748" cy="797375"/>
              <a:chOff x="3907677" y="2067694"/>
              <a:chExt cx="855748" cy="797375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22" name="Rechteck 21"/>
              <p:cNvSpPr/>
              <p:nvPr/>
            </p:nvSpPr>
            <p:spPr bwMode="auto">
              <a:xfrm>
                <a:off x="3907677" y="206769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3972157" y="2132174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 bwMode="auto">
              <a:xfrm>
                <a:off x="4041568" y="2211710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endParaRPr>
              </a:p>
            </p:txBody>
          </p:sp>
          <p:sp>
            <p:nvSpPr>
              <p:cNvPr id="25" name="Rechteck 24"/>
              <p:cNvSpPr/>
              <p:nvPr/>
            </p:nvSpPr>
            <p:spPr bwMode="auto">
              <a:xfrm>
                <a:off x="4115353" y="2289005"/>
                <a:ext cx="648072" cy="57606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ＭＳ Ｐゴシック" pitchFamily="96" charset="-128"/>
                  </a:rPr>
                  <a:t>GPS</a:t>
                </a:r>
              </a:p>
            </p:txBody>
          </p:sp>
        </p:grpSp>
        <p:sp>
          <p:nvSpPr>
            <p:cNvPr id="35" name="Textfeld 34"/>
            <p:cNvSpPr txBox="1"/>
            <p:nvPr/>
          </p:nvSpPr>
          <p:spPr>
            <a:xfrm>
              <a:off x="2888328" y="1059582"/>
              <a:ext cx="7922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latin typeface="+mn-lt"/>
                </a:rPr>
                <a:t>daily</a:t>
              </a:r>
              <a:endParaRPr lang="en-US" sz="2000">
                <a:latin typeface="+mn-lt"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4644008" y="1059582"/>
            <a:ext cx="1237839" cy="3240360"/>
            <a:chOff x="4644008" y="1059582"/>
            <a:chExt cx="1237839" cy="3240360"/>
          </a:xfrm>
        </p:grpSpPr>
        <p:sp>
          <p:nvSpPr>
            <p:cNvPr id="8" name="Rechteck 7"/>
            <p:cNvSpPr/>
            <p:nvPr/>
          </p:nvSpPr>
          <p:spPr bwMode="auto">
            <a:xfrm>
              <a:off x="4938892" y="2746040"/>
              <a:ext cx="648072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KRR</a:t>
              </a: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4938892" y="1756917"/>
              <a:ext cx="648072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GPS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644008" y="1059582"/>
              <a:ext cx="12378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latin typeface="+mn-lt"/>
                </a:rPr>
                <a:t>monthly</a:t>
              </a:r>
              <a:endParaRPr lang="en-US" sz="2000">
                <a:latin typeface="+mn-lt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4938892" y="3723878"/>
              <a:ext cx="648072" cy="5760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OT</a:t>
              </a:r>
            </a:p>
          </p:txBody>
        </p:sp>
      </p:grpSp>
      <p:sp>
        <p:nvSpPr>
          <p:cNvPr id="39" name="Rechteck 38"/>
          <p:cNvSpPr/>
          <p:nvPr/>
        </p:nvSpPr>
        <p:spPr bwMode="auto">
          <a:xfrm>
            <a:off x="5868144" y="1491630"/>
            <a:ext cx="648072" cy="29523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96" charset="-128"/>
              </a:rPr>
              <a:t>VCE</a:t>
            </a:r>
          </a:p>
        </p:txBody>
      </p:sp>
      <p:grpSp>
        <p:nvGrpSpPr>
          <p:cNvPr id="51" name="Gruppieren 50"/>
          <p:cNvGrpSpPr/>
          <p:nvPr/>
        </p:nvGrpSpPr>
        <p:grpSpPr>
          <a:xfrm>
            <a:off x="6672544" y="1491630"/>
            <a:ext cx="1859896" cy="2952328"/>
            <a:chOff x="6672544" y="1491630"/>
            <a:chExt cx="1859896" cy="29523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feld 39"/>
                <p:cNvSpPr txBox="1"/>
                <p:nvPr/>
              </p:nvSpPr>
              <p:spPr>
                <a:xfrm>
                  <a:off x="6672544" y="1812706"/>
                  <a:ext cx="1004634" cy="4644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𝐺𝑃𝑆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0" name="Textfeld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2544" y="1812706"/>
                  <a:ext cx="1004634" cy="46448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3896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6732240" y="2801828"/>
                  <a:ext cx="104714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KRR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240" y="2801828"/>
                  <a:ext cx="1047146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6732240" y="3779667"/>
                  <a:ext cx="885242" cy="4644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OT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240" y="3779667"/>
                  <a:ext cx="885242" cy="46448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57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echteck 42"/>
            <p:cNvSpPr/>
            <p:nvPr/>
          </p:nvSpPr>
          <p:spPr bwMode="auto">
            <a:xfrm>
              <a:off x="7740352" y="2746040"/>
              <a:ext cx="648072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KRR</a:t>
              </a: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7740352" y="1756917"/>
              <a:ext cx="648072" cy="57606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GPS</a:t>
              </a: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7740352" y="3723878"/>
              <a:ext cx="648072" cy="5760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ＭＳ Ｐゴシック" pitchFamily="96" charset="-128"/>
                </a:rPr>
                <a:t>OT</a:t>
              </a:r>
            </a:p>
          </p:txBody>
        </p:sp>
        <p:sp>
          <p:nvSpPr>
            <p:cNvPr id="46" name="Rechteck 45"/>
            <p:cNvSpPr/>
            <p:nvPr/>
          </p:nvSpPr>
          <p:spPr bwMode="auto">
            <a:xfrm>
              <a:off x="6672544" y="1491630"/>
              <a:ext cx="1859896" cy="2952328"/>
            </a:xfrm>
            <a:prstGeom prst="rect">
              <a:avLst/>
            </a:prstGeom>
            <a:noFill/>
            <a:ln w="15875" cap="flat" cmpd="sng" algn="ctr">
              <a:solidFill>
                <a:srgbClr val="00589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9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91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results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7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179512" y="1131590"/>
            <a:ext cx="88392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589C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bg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bg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bg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bg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Test months 2007-01 (GRACE) and 2019-01 (GRACE-FO)</a:t>
            </a:r>
          </a:p>
          <a:p>
            <a:r>
              <a:rPr lang="en-US" dirty="0" smtClean="0"/>
              <a:t>Fixed a priori filters for KRR and GPS based on analytical ASDs</a:t>
            </a:r>
          </a:p>
          <a:p>
            <a:r>
              <a:rPr lang="en-US" dirty="0" smtClean="0"/>
              <a:t>Residuals </a:t>
            </a:r>
            <a:r>
              <a:rPr lang="en-US" dirty="0" err="1" smtClean="0"/>
              <a:t>wrt</a:t>
            </a:r>
            <a:r>
              <a:rPr lang="en-US" dirty="0" smtClean="0"/>
              <a:t>. COST-G climatology in terms of SH degree/order amplitudes and ocean RMS of filtered residuals</a:t>
            </a:r>
          </a:p>
          <a:p>
            <a:r>
              <a:rPr lang="en-US" dirty="0" smtClean="0"/>
              <a:t>Comparison of</a:t>
            </a:r>
          </a:p>
          <a:p>
            <a:pPr lvl="1"/>
            <a:r>
              <a:rPr lang="en-US" sz="1600" dirty="0" smtClean="0"/>
              <a:t>RL06 (GRACE) and RL06.1 (GRACE-FO)</a:t>
            </a:r>
          </a:p>
          <a:p>
            <a:pPr lvl="1"/>
            <a:r>
              <a:rPr lang="en-US" sz="1600" dirty="0" smtClean="0"/>
              <a:t>“Best” solution with empirically derived VCs</a:t>
            </a:r>
          </a:p>
          <a:p>
            <a:pPr lvl="1"/>
            <a:r>
              <a:rPr lang="en-US" sz="1600" dirty="0" smtClean="0"/>
              <a:t>Final solution without OT-VCM after 2 VCE iterations</a:t>
            </a:r>
          </a:p>
          <a:p>
            <a:pPr lvl="1"/>
            <a:r>
              <a:rPr lang="en-US" sz="1600" dirty="0" smtClean="0"/>
              <a:t>Final solution with OT-VCM after 5 VCE iterations</a:t>
            </a:r>
          </a:p>
        </p:txBody>
      </p:sp>
    </p:spTree>
    <p:extLst>
      <p:ext uri="{BB962C8B-B14F-4D97-AF65-F5344CB8AC3E}">
        <p14:creationId xmlns:p14="http://schemas.microsoft.com/office/powerpoint/2010/main" val="23399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nhaltsplatzhalter 1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1" b="2297"/>
          <a:stretch/>
        </p:blipFill>
        <p:spPr>
          <a:xfrm>
            <a:off x="756000" y="966355"/>
            <a:ext cx="7620000" cy="3512128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 amplitudes for 2007-01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8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 rot="16200000">
            <a:off x="5003301" y="2925257"/>
            <a:ext cx="1785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latin typeface="+mn-lt"/>
              </a:rPr>
              <a:t>ocean RMS</a:t>
            </a:r>
          </a:p>
          <a:p>
            <a:pPr algn="ctr"/>
            <a:r>
              <a:rPr lang="en-US" sz="1200" smtClean="0">
                <a:latin typeface="+mn-lt"/>
              </a:rPr>
              <a:t>300 km gauss. filter C</a:t>
            </a:r>
            <a:r>
              <a:rPr lang="en-US" sz="1200" baseline="-25000" smtClean="0">
                <a:latin typeface="+mn-lt"/>
              </a:rPr>
              <a:t>20</a:t>
            </a:r>
            <a:r>
              <a:rPr lang="en-US" sz="1200" smtClean="0">
                <a:latin typeface="+mn-lt"/>
              </a:rPr>
              <a:t> neglected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219163" y="2478981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+mn-lt"/>
              </a:rPr>
              <a:t>4.9 cm ewh.</a:t>
            </a:r>
            <a:endParaRPr lang="en-US" sz="140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19163" y="2786758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3.9 cm ewh.</a:t>
            </a:r>
            <a:endParaRPr lang="en-US" sz="1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19162" y="309453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  <a:latin typeface="+mn-lt"/>
              </a:rPr>
              <a:t>13 cm ewh.</a:t>
            </a:r>
            <a:endParaRPr lang="en-US" sz="14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19162" y="3402312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n-lt"/>
              </a:rPr>
              <a:t>4.1 cm ewh.</a:t>
            </a:r>
            <a:endParaRPr lang="en-US" sz="140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19163" y="3710089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7030A0"/>
                </a:solidFill>
                <a:latin typeface="+mn-lt"/>
              </a:rPr>
              <a:t>3.9 cm ewh.</a:t>
            </a:r>
            <a:endParaRPr lang="en-US" sz="140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7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nhaltsplatzhalter 11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5" b="2569"/>
          <a:stretch/>
        </p:blipFill>
        <p:spPr>
          <a:xfrm>
            <a:off x="756000" y="945572"/>
            <a:ext cx="7620000" cy="352251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 amplitudes for 2019-01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EGU23-13168, G4.1, Murböck et al., murboeck@gfz-potsdam.de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105EDC-34E1-4D80-B051-D0CBD59863B8}" type="slidenum">
              <a:rPr lang="en-US" altLang="de-DE" smtClean="0"/>
              <a:pPr/>
              <a:t>9</a:t>
            </a:fld>
            <a:endParaRPr lang="en-US" altLang="de-DE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5003301" y="2925257"/>
            <a:ext cx="1785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latin typeface="+mn-lt"/>
              </a:rPr>
              <a:t>ocean RMS</a:t>
            </a:r>
          </a:p>
          <a:p>
            <a:pPr algn="ctr"/>
            <a:r>
              <a:rPr lang="en-US" sz="1200" smtClean="0">
                <a:latin typeface="+mn-lt"/>
              </a:rPr>
              <a:t>300 km gauss. filter C</a:t>
            </a:r>
            <a:r>
              <a:rPr lang="en-US" sz="1200" baseline="-25000" smtClean="0">
                <a:latin typeface="+mn-lt"/>
              </a:rPr>
              <a:t>20</a:t>
            </a:r>
            <a:r>
              <a:rPr lang="en-US" sz="1200" smtClean="0">
                <a:latin typeface="+mn-lt"/>
              </a:rPr>
              <a:t> neglected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219163" y="2478981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+mn-lt"/>
              </a:rPr>
              <a:t>4.2 cm ewh.</a:t>
            </a:r>
            <a:endParaRPr lang="en-US" sz="1400"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219163" y="2786758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3.8 cm ewh.</a:t>
            </a:r>
            <a:endParaRPr lang="en-US" sz="14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219162" y="309453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  <a:latin typeface="+mn-lt"/>
              </a:rPr>
              <a:t>19 cm ewh.</a:t>
            </a:r>
            <a:endParaRPr lang="en-US" sz="14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219162" y="3402312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n-lt"/>
              </a:rPr>
              <a:t>4.5 cm ewh.</a:t>
            </a:r>
            <a:endParaRPr lang="en-US" sz="140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219163" y="3710089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7030A0"/>
                </a:solidFill>
                <a:latin typeface="+mn-lt"/>
              </a:rPr>
              <a:t>4.6 cm ewh.</a:t>
            </a:r>
            <a:endParaRPr lang="en-US" sz="140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1475656" y="2478980"/>
            <a:ext cx="936104" cy="100809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96" charset="-128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91680" y="3499143"/>
            <a:ext cx="3449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+mn-lt"/>
              </a:rPr>
              <a:t>Degradation </a:t>
            </a:r>
            <a:r>
              <a:rPr lang="de-DE" sz="1600" dirty="0" err="1" smtClean="0">
                <a:solidFill>
                  <a:srgbClr val="C00000"/>
                </a:solidFill>
                <a:latin typeface="+mn-lt"/>
              </a:rPr>
              <a:t>of</a:t>
            </a:r>
            <a:r>
              <a:rPr lang="de-DE" sz="16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  <a:latin typeface="+mn-lt"/>
              </a:rPr>
              <a:t>low</a:t>
            </a:r>
            <a:r>
              <a:rPr lang="de-DE" sz="16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1600" dirty="0" err="1" smtClean="0">
                <a:solidFill>
                  <a:srgbClr val="C00000"/>
                </a:solidFill>
                <a:latin typeface="+mn-lt"/>
              </a:rPr>
              <a:t>degrees</a:t>
            </a:r>
            <a:r>
              <a:rPr lang="de-DE" sz="1600" dirty="0" smtClean="0">
                <a:solidFill>
                  <a:srgbClr val="C00000"/>
                </a:solidFill>
                <a:latin typeface="+mn-lt"/>
              </a:rPr>
              <a:t> due </a:t>
            </a:r>
            <a:r>
              <a:rPr lang="de-DE" sz="1600" dirty="0" err="1" smtClean="0">
                <a:solidFill>
                  <a:srgbClr val="C00000"/>
                </a:solidFill>
                <a:latin typeface="+mn-lt"/>
              </a:rPr>
              <a:t>to</a:t>
            </a:r>
            <a:r>
              <a:rPr lang="de-DE" sz="1600" dirty="0" smtClean="0">
                <a:solidFill>
                  <a:srgbClr val="C00000"/>
                </a:solidFill>
                <a:latin typeface="+mn-lt"/>
              </a:rPr>
              <a:t> non optimal KRR </a:t>
            </a:r>
            <a:r>
              <a:rPr lang="de-DE" sz="1600" dirty="0" err="1" smtClean="0">
                <a:solidFill>
                  <a:srgbClr val="C00000"/>
                </a:solidFill>
                <a:latin typeface="+mn-lt"/>
              </a:rPr>
              <a:t>filtering</a:t>
            </a:r>
            <a:endParaRPr lang="de-DE" sz="16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Z_Praesentation_DE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GFZ_Praesentation_blanko_eng.16x9 [Kompatibilitätsmodus]" id="{848BB4CB-CB3F-40D7-8280-F70AFA76886F}" vid="{74AA69A1-D48A-4BF3-AC59-BE1D7FD1E45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GFZ_Praesentation_ppt2013_16x9_en</Template>
  <TotalTime>0</TotalTime>
  <Words>775</Words>
  <Application>Microsoft Office PowerPoint</Application>
  <PresentationFormat>Bildschirmpräsentation (16:9)</PresentationFormat>
  <Paragraphs>145</Paragraphs>
  <Slides>12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GFZ_Praesentation_DE</vt:lpstr>
      <vt:lpstr>SUPPLEMENTARY MATERIAL Advanced processing strategies for a future GFZ GRACE/GRACE-FO Level-2 data release</vt:lpstr>
      <vt:lpstr>Improving and better understanding</vt:lpstr>
      <vt:lpstr>Improving and better understanding</vt:lpstr>
      <vt:lpstr>Improving and better understanding</vt:lpstr>
      <vt:lpstr>Stochastic modeling of GPS data</vt:lpstr>
      <vt:lpstr>Advanced processing scheme</vt:lpstr>
      <vt:lpstr>First results</vt:lpstr>
      <vt:lpstr>Degree amplitudes for 2007-01</vt:lpstr>
      <vt:lpstr>Degree amplitudes for 2019-01</vt:lpstr>
      <vt:lpstr>Order amplitudes for 2007-01</vt:lpstr>
      <vt:lpstr>Order amplitudes for 2019-01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AV-Medien_G222</dc:creator>
  <cp:lastModifiedBy>Windows-Benutzer</cp:lastModifiedBy>
  <cp:revision>94</cp:revision>
  <dcterms:created xsi:type="dcterms:W3CDTF">2018-04-25T15:07:40Z</dcterms:created>
  <dcterms:modified xsi:type="dcterms:W3CDTF">2023-04-23T19:51:02Z</dcterms:modified>
</cp:coreProperties>
</file>