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5143500" cx="9144000"/>
  <p:notesSz cx="6858000" cy="9144000"/>
  <p:embeddedFontLst>
    <p:embeddedFont>
      <p:font typeface="Playfair Display"/>
      <p:regular r:id="rId16"/>
      <p:bold r:id="rId17"/>
      <p:italic r:id="rId18"/>
      <p:boldItalic r:id="rId19"/>
    </p:embeddedFont>
    <p:embeddedFont>
      <p:font typeface="Lato"/>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5D94913-3E2D-4AF3-8CF2-BB88B59111BE}">
  <a:tblStyle styleId="{C5D94913-3E2D-4AF3-8CF2-BB88B59111B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regular.fntdata"/><Relationship Id="rId11" Type="http://schemas.openxmlformats.org/officeDocument/2006/relationships/slide" Target="slides/slide5.xml"/><Relationship Id="rId22" Type="http://schemas.openxmlformats.org/officeDocument/2006/relationships/font" Target="fonts/Lato-italic.fntdata"/><Relationship Id="rId10" Type="http://schemas.openxmlformats.org/officeDocument/2006/relationships/slide" Target="slides/slide4.xml"/><Relationship Id="rId21" Type="http://schemas.openxmlformats.org/officeDocument/2006/relationships/font" Target="fonts/Lato-bold.fntdata"/><Relationship Id="rId13" Type="http://schemas.openxmlformats.org/officeDocument/2006/relationships/slide" Target="slides/slide7.xml"/><Relationship Id="rId12" Type="http://schemas.openxmlformats.org/officeDocument/2006/relationships/slide" Target="slides/slide6.xml"/><Relationship Id="rId23" Type="http://schemas.openxmlformats.org/officeDocument/2006/relationships/font" Target="fonts/La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PlayfairDisplay-bold.fntdata"/><Relationship Id="rId16" Type="http://schemas.openxmlformats.org/officeDocument/2006/relationships/font" Target="fonts/PlayfairDisplay-regular.fntdata"/><Relationship Id="rId5" Type="http://schemas.openxmlformats.org/officeDocument/2006/relationships/slideMaster" Target="slideMasters/slideMaster1.xml"/><Relationship Id="rId19" Type="http://schemas.openxmlformats.org/officeDocument/2006/relationships/font" Target="fonts/PlayfairDisplay-boldItalic.fntdata"/><Relationship Id="rId6" Type="http://schemas.openxmlformats.org/officeDocument/2006/relationships/notesMaster" Target="notesMasters/notesMaster1.xml"/><Relationship Id="rId18" Type="http://schemas.openxmlformats.org/officeDocument/2006/relationships/font" Target="fonts/PlayfairDisplay-italic.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Hello everyone,</a:t>
            </a:r>
            <a:endParaRPr/>
          </a:p>
          <a:p>
            <a:pPr indent="0" lvl="0" marL="0" rtl="0" algn="l">
              <a:spcBef>
                <a:spcPts val="0"/>
              </a:spcBef>
              <a:spcAft>
                <a:spcPts val="0"/>
              </a:spcAft>
              <a:buNone/>
            </a:pPr>
            <a:r>
              <a:rPr lang="fr"/>
              <a:t>I’m </a:t>
            </a:r>
            <a:endParaRPr/>
          </a:p>
          <a:p>
            <a:pPr indent="0" lvl="0" marL="0" rtl="0" algn="l">
              <a:spcBef>
                <a:spcPts val="0"/>
              </a:spcBef>
              <a:spcAft>
                <a:spcPts val="0"/>
              </a:spcAft>
              <a:buNone/>
            </a:pPr>
            <a:r>
              <a:rPr lang="fr"/>
              <a:t>working at</a:t>
            </a:r>
            <a:endParaRPr/>
          </a:p>
          <a:p>
            <a:pPr indent="0" lvl="0" marL="0" rtl="0" algn="l">
              <a:spcBef>
                <a:spcPts val="0"/>
              </a:spcBef>
              <a:spcAft>
                <a:spcPts val="0"/>
              </a:spcAft>
              <a:buNone/>
            </a:pPr>
            <a:r>
              <a:rPr lang="fr"/>
              <a:t>in collaboration with the CEA, the French Alternative Energies and Atomic Energy Commission</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Today I’ll take about the use of </a:t>
            </a:r>
            <a:r>
              <a:rPr b="1" lang="fr"/>
              <a:t>Adaptive Mesh Refinement of 3D saturated - unsaturated transport and hydrological models</a:t>
            </a:r>
            <a:endParaRPr b="1"/>
          </a:p>
          <a:p>
            <a:pPr indent="0" lvl="0" marL="0" rtl="0" algn="l">
              <a:spcBef>
                <a:spcPts val="0"/>
              </a:spcBef>
              <a:spcAft>
                <a:spcPts val="0"/>
              </a:spcAft>
              <a:buNone/>
            </a:pPr>
            <a:r>
              <a:rPr lang="fr"/>
              <a:t>CEA has interest in transport of pollutant at the watershed scale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30s~</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2e732c0b2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2e732c0b2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fr" sz="1200">
                <a:solidFill>
                  <a:schemeClr val="dk1"/>
                </a:solidFill>
              </a:rPr>
              <a:t>In porous media, at the watershed scale, the flow is governed by the Richardson-Richards Equation (aka RRE) which</a:t>
            </a:r>
            <a:r>
              <a:rPr lang="fr" sz="1200"/>
              <a:t> is a simplification of the 2 phase generalized Darcy’s equation and</a:t>
            </a:r>
            <a:r>
              <a:rPr lang="fr" sz="1200"/>
              <a:t> is highly non-linear, due to permeability models. This equation can be </a:t>
            </a:r>
            <a:r>
              <a:rPr b="1" lang="fr" sz="1200"/>
              <a:t>coupled </a:t>
            </a:r>
            <a:r>
              <a:rPr lang="fr" sz="1200"/>
              <a:t>to the advection-dispersion equation, which uses dispersion models to model </a:t>
            </a:r>
            <a:r>
              <a:rPr lang="fr" sz="1200">
                <a:solidFill>
                  <a:schemeClr val="dk1"/>
                </a:solidFill>
              </a:rPr>
              <a:t>transport in porous media. </a:t>
            </a:r>
            <a:endParaRPr sz="1200"/>
          </a:p>
          <a:p>
            <a:pPr indent="0" lvl="0" marL="0" rtl="0" algn="l">
              <a:lnSpc>
                <a:spcPct val="100000"/>
              </a:lnSpc>
              <a:spcBef>
                <a:spcPts val="0"/>
              </a:spcBef>
              <a:spcAft>
                <a:spcPts val="0"/>
              </a:spcAft>
              <a:buClr>
                <a:schemeClr val="dk1"/>
              </a:buClr>
              <a:buSzPts val="1100"/>
              <a:buFont typeface="Arial"/>
              <a:buNone/>
            </a:pPr>
            <a:r>
              <a:rPr lang="fr" sz="1200"/>
              <a:t>Text</a:t>
            </a:r>
            <a:endParaRPr sz="1200"/>
          </a:p>
          <a:p>
            <a:pPr indent="0" lvl="0" marL="0" rtl="0" algn="l">
              <a:lnSpc>
                <a:spcPct val="100000"/>
              </a:lnSpc>
              <a:spcBef>
                <a:spcPts val="0"/>
              </a:spcBef>
              <a:spcAft>
                <a:spcPts val="0"/>
              </a:spcAft>
              <a:buClr>
                <a:schemeClr val="dk1"/>
              </a:buClr>
              <a:buSzPts val="1100"/>
              <a:buFont typeface="Arial"/>
              <a:buNone/>
            </a:pPr>
            <a:r>
              <a:t/>
            </a:r>
            <a:endParaRPr sz="1200"/>
          </a:p>
          <a:p>
            <a:pPr indent="0" lvl="0" marL="0" rtl="0" algn="l">
              <a:lnSpc>
                <a:spcPct val="100000"/>
              </a:lnSpc>
              <a:spcBef>
                <a:spcPts val="0"/>
              </a:spcBef>
              <a:spcAft>
                <a:spcPts val="0"/>
              </a:spcAft>
              <a:buClr>
                <a:schemeClr val="dk1"/>
              </a:buClr>
              <a:buSzPts val="1100"/>
              <a:buFont typeface="Arial"/>
              <a:buNone/>
            </a:pPr>
            <a:r>
              <a:rPr lang="fr" sz="1200"/>
              <a:t>The solver used in this study is part of a 3D toolbox solving the RRE and the transport equation, porousMultiphaseFoam which has been </a:t>
            </a:r>
            <a:r>
              <a:rPr lang="fr" sz="1200">
                <a:solidFill>
                  <a:schemeClr val="dk1"/>
                </a:solidFill>
              </a:rPr>
              <a:t>developed at the IMFT</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fr" sz="1200"/>
              <a:t>it relies on OpenFOAM, an open source CFD toolbox able to efficiently solve differential equations using the finite volume method. AMR is already implemented in </a:t>
            </a:r>
            <a:r>
              <a:rPr lang="fr" sz="1200"/>
              <a:t>numerous</a:t>
            </a:r>
            <a:r>
              <a:rPr lang="fr" sz="1200"/>
              <a:t> OpenFOAM solvers, but not the ones of the porousMultiPhaseFoam toolbox. </a:t>
            </a:r>
            <a:endParaRPr sz="1200"/>
          </a:p>
          <a:p>
            <a:pPr indent="0" lvl="0" marL="0" rtl="0" algn="l">
              <a:lnSpc>
                <a:spcPct val="100000"/>
              </a:lnSpc>
              <a:spcBef>
                <a:spcPts val="0"/>
              </a:spcBef>
              <a:spcAft>
                <a:spcPts val="0"/>
              </a:spcAft>
              <a:buClr>
                <a:schemeClr val="dk1"/>
              </a:buClr>
              <a:buSzPts val="1100"/>
              <a:buFont typeface="Arial"/>
              <a:buNone/>
            </a:pPr>
            <a:r>
              <a:t/>
            </a:r>
            <a:endParaRPr sz="1200"/>
          </a:p>
          <a:p>
            <a:pPr indent="0" lvl="0" marL="0" rtl="0" algn="l">
              <a:lnSpc>
                <a:spcPct val="100000"/>
              </a:lnSpc>
              <a:spcBef>
                <a:spcPts val="0"/>
              </a:spcBef>
              <a:spcAft>
                <a:spcPts val="0"/>
              </a:spcAft>
              <a:buClr>
                <a:schemeClr val="dk1"/>
              </a:buClr>
              <a:buSzPts val="1100"/>
              <a:buFont typeface="Arial"/>
              <a:buNone/>
            </a:pPr>
            <a:r>
              <a:rPr lang="fr" sz="1200"/>
              <a:t>Using this toolbox, a dedicated 3D calibration of hydraulics parameters has been conducted, highlighting the expensive use of 3D models over 2D.</a:t>
            </a: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2e732c0b22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2e732c0b22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 sz="1300">
                <a:solidFill>
                  <a:schemeClr val="dk1"/>
                </a:solidFill>
              </a:rPr>
              <a:t>Just to remind you, this calibration has been presented last year and is the subject of an article that has been submitted earlier this year.</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fr" sz="1300">
                <a:solidFill>
                  <a:schemeClr val="dk1"/>
                </a:solidFill>
              </a:rPr>
              <a:t>The calibration works in two steps, calibration of the permeability in a </a:t>
            </a:r>
            <a:r>
              <a:rPr lang="fr" sz="1300">
                <a:solidFill>
                  <a:schemeClr val="dk1"/>
                </a:solidFill>
              </a:rPr>
              <a:t>steady</a:t>
            </a:r>
            <a:r>
              <a:rPr lang="fr" sz="1300">
                <a:solidFill>
                  <a:schemeClr val="dk1"/>
                </a:solidFill>
              </a:rPr>
              <a:t> state. Here I’m showing you the results with the permeability field. We can see zones of </a:t>
            </a:r>
            <a:r>
              <a:rPr lang="fr" sz="1300">
                <a:solidFill>
                  <a:schemeClr val="dk1"/>
                </a:solidFill>
              </a:rPr>
              <a:t>high</a:t>
            </a:r>
            <a:r>
              <a:rPr lang="fr" sz="1300">
                <a:solidFill>
                  <a:schemeClr val="dk1"/>
                </a:solidFill>
              </a:rPr>
              <a:t> permeability in blue, and low in red</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fr" sz="1300">
                <a:solidFill>
                  <a:schemeClr val="dk1"/>
                </a:solidFill>
              </a:rPr>
              <a:t>Second step </a:t>
            </a:r>
            <a:r>
              <a:rPr lang="fr" sz="1300">
                <a:solidFill>
                  <a:schemeClr val="dk1"/>
                </a:solidFill>
              </a:rPr>
              <a:t>consists</a:t>
            </a:r>
            <a:r>
              <a:rPr lang="fr" sz="1300">
                <a:solidFill>
                  <a:schemeClr val="dk1"/>
                </a:solidFill>
              </a:rPr>
              <a:t> in a calibration of the van Genuchten model parameters in a transient </a:t>
            </a:r>
            <a:r>
              <a:rPr lang="fr" sz="1300">
                <a:solidFill>
                  <a:schemeClr val="dk1"/>
                </a:solidFill>
              </a:rPr>
              <a:t>simulation</a:t>
            </a:r>
            <a:r>
              <a:rPr lang="fr" sz="1300">
                <a:solidFill>
                  <a:schemeClr val="dk1"/>
                </a:solidFill>
              </a:rPr>
              <a:t>, and I’m showing you here the hydraulic potential difference to a </a:t>
            </a:r>
            <a:r>
              <a:rPr lang="fr" sz="1300">
                <a:solidFill>
                  <a:schemeClr val="dk1"/>
                </a:solidFill>
              </a:rPr>
              <a:t>reference</a:t>
            </a:r>
            <a:r>
              <a:rPr lang="fr" sz="1300">
                <a:solidFill>
                  <a:schemeClr val="dk1"/>
                </a:solidFill>
              </a:rPr>
              <a:t> before and after optimization.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fr" sz="1300">
                <a:solidFill>
                  <a:schemeClr val="dk1"/>
                </a:solidFill>
              </a:rPr>
              <a:t>The calibration process </a:t>
            </a:r>
            <a:r>
              <a:rPr lang="fr" sz="1300">
                <a:solidFill>
                  <a:schemeClr val="dk1"/>
                </a:solidFill>
              </a:rPr>
              <a:t>highlighted</a:t>
            </a:r>
            <a:r>
              <a:rPr lang="fr" sz="1300">
                <a:solidFill>
                  <a:schemeClr val="dk1"/>
                </a:solidFill>
              </a:rPr>
              <a:t> the cost of 3D simulation, with the 3D calibration costing up to 70 000 times more than the 2D one.</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fr" sz="1300">
                <a:solidFill>
                  <a:schemeClr val="dk1"/>
                </a:solidFill>
              </a:rPr>
              <a:t>So to reduce the cost, we want to apply adaptive Mesh Refinement. But </a:t>
            </a:r>
            <a:r>
              <a:rPr lang="fr" sz="1300">
                <a:solidFill>
                  <a:schemeClr val="dk1"/>
                </a:solidFill>
              </a:rPr>
              <a:t>what is it and how does it work ?</a:t>
            </a:r>
            <a:endParaRPr sz="13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2db13cc89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2db13cc89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dk1"/>
                </a:solidFill>
              </a:rPr>
              <a:t>AMR, consists in locally refining/coarsening the mesh on the fly in order to better compute gradients in zones of interest.</a:t>
            </a:r>
            <a:endParaRPr>
              <a:solidFill>
                <a:schemeClr val="dk1"/>
              </a:solidFill>
            </a:endParaRPr>
          </a:p>
          <a:p>
            <a:pPr indent="0" lvl="0" marL="0" rtl="0" algn="l">
              <a:spcBef>
                <a:spcPts val="0"/>
              </a:spcBef>
              <a:spcAft>
                <a:spcPts val="0"/>
              </a:spcAft>
              <a:buNone/>
            </a:pPr>
            <a:r>
              <a:rPr lang="fr">
                <a:solidFill>
                  <a:schemeClr val="dk1"/>
                </a:solidFill>
              </a:rPr>
              <a:t>Theses zones are defined using a criteria, and here in the example I’m showing you,</a:t>
            </a:r>
            <a:r>
              <a:rPr b="1" lang="fr">
                <a:solidFill>
                  <a:schemeClr val="dk1"/>
                </a:solidFill>
              </a:rPr>
              <a:t> we refine</a:t>
            </a:r>
            <a:r>
              <a:rPr lang="fr">
                <a:solidFill>
                  <a:schemeClr val="dk1"/>
                </a:solidFill>
              </a:rPr>
              <a:t>  the interface between the saturated and unsaturated zones, which correspond to a saturation theta between 0.12 and 0.23.  We divide the cells satisfying the criteria in 8 smaller cells, so that gradients can be better solved.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there are 2 main parameter to the AMR, the criteria use to select cells to refine/unrefine and the frequency of application of the AMR, being every iteration or less often.</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fr"/>
              <a:t>Ultimate goal of AMR is to reach the accuracy of a very fine mesh </a:t>
            </a:r>
            <a:r>
              <a:rPr lang="fr"/>
              <a:t>without</a:t>
            </a:r>
            <a:r>
              <a:rPr lang="fr"/>
              <a:t> its cost</a:t>
            </a:r>
            <a:r>
              <a:rPr lang="fr"/>
              <a:t>, using these parameters.</a:t>
            </a:r>
            <a:endParaRPr/>
          </a:p>
          <a:p>
            <a:pPr indent="0" lvl="0" marL="0" rtl="0" algn="l">
              <a:spcBef>
                <a:spcPts val="0"/>
              </a:spcBef>
              <a:spcAft>
                <a:spcPts val="0"/>
              </a:spcAft>
              <a:buNone/>
            </a:pPr>
            <a:r>
              <a:rPr lang="fr"/>
              <a:t>I’ll now present you the results of AMR on our transport solver.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2e48a002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2e48a002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The case studied is the same as the one we did the calibration on. </a:t>
            </a:r>
            <a:endParaRPr/>
          </a:p>
          <a:p>
            <a:pPr indent="0" lvl="0" marL="0" rtl="0" algn="l">
              <a:spcBef>
                <a:spcPts val="0"/>
              </a:spcBef>
              <a:spcAft>
                <a:spcPts val="0"/>
              </a:spcAft>
              <a:buClr>
                <a:schemeClr val="dk1"/>
              </a:buClr>
              <a:buSzPts val="1100"/>
              <a:buFont typeface="Arial"/>
              <a:buNone/>
            </a:pPr>
            <a:r>
              <a:rPr lang="fr"/>
              <a:t>watershed spanning over 20 km²</a:t>
            </a:r>
            <a:endParaRPr/>
          </a:p>
          <a:p>
            <a:pPr indent="0" lvl="0" marL="0" rtl="0" algn="l">
              <a:spcBef>
                <a:spcPts val="0"/>
              </a:spcBef>
              <a:spcAft>
                <a:spcPts val="0"/>
              </a:spcAft>
              <a:buClr>
                <a:schemeClr val="dk1"/>
              </a:buClr>
              <a:buSzPts val="1100"/>
              <a:buFont typeface="Arial"/>
              <a:buNone/>
            </a:pPr>
            <a:r>
              <a:rPr lang="fr"/>
              <a:t>has been set up with measured infiltrations and pollutants</a:t>
            </a:r>
            <a:endParaRPr/>
          </a:p>
          <a:p>
            <a:pPr indent="0" lvl="0" marL="0" rtl="0" algn="l">
              <a:spcBef>
                <a:spcPts val="0"/>
              </a:spcBef>
              <a:spcAft>
                <a:spcPts val="0"/>
              </a:spcAft>
              <a:buClr>
                <a:schemeClr val="dk1"/>
              </a:buClr>
              <a:buSzPts val="1100"/>
              <a:buFont typeface="Arial"/>
              <a:buNone/>
            </a:pPr>
            <a:r>
              <a:rPr lang="fr"/>
              <a:t>reference solutions for the transport are made on coarse and fine static meshes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fr"/>
              <a:t>On the right you can see a slice of the plume, with the line along which  we will compare </a:t>
            </a:r>
            <a:r>
              <a:rPr lang="fr"/>
              <a:t>the</a:t>
            </a:r>
            <a:r>
              <a:rPr lang="fr"/>
              <a:t> concentration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309ff81f5c_7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309ff81f5c_7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In this case, I use a </a:t>
            </a:r>
            <a:r>
              <a:rPr lang="fr"/>
              <a:t>criteria</a:t>
            </a:r>
            <a:r>
              <a:rPr lang="fr"/>
              <a:t> based on the </a:t>
            </a:r>
            <a:r>
              <a:rPr lang="fr"/>
              <a:t>concentration</a:t>
            </a:r>
            <a:r>
              <a:rPr lang="fr"/>
              <a:t>, where every cells with a concentration above 10-6 Kg/cubic meters is refined, and cells with less than 10-8 Kg/m3 are unrefined. </a:t>
            </a:r>
            <a:endParaRPr/>
          </a:p>
          <a:p>
            <a:pPr indent="0" lvl="0" marL="0" rtl="0" algn="l">
              <a:spcBef>
                <a:spcPts val="0"/>
              </a:spcBef>
              <a:spcAft>
                <a:spcPts val="0"/>
              </a:spcAft>
              <a:buNone/>
            </a:pPr>
            <a:r>
              <a:rPr lang="fr"/>
              <a:t>For a illustrative representation of the AMR, we can look at the slices on the left, we can see that the concentration</a:t>
            </a:r>
            <a:r>
              <a:rPr b="1" lang="fr"/>
              <a:t> contours</a:t>
            </a:r>
            <a:r>
              <a:rPr lang="fr"/>
              <a:t> for the 10-3 and 10-6  are very similar between AMR and fine simulations, this can be seen in </a:t>
            </a:r>
            <a:r>
              <a:rPr b="1" lang="fr"/>
              <a:t>3D representation</a:t>
            </a:r>
            <a:r>
              <a:rPr lang="fr"/>
              <a:t> as well.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For a quantitative representation, I’m presenting on the right a profile of concentration along the line shown earlier, and we can see that the profiles of the AMR and fine simulations are similar above the 1e-6 Kg/cubic meter mark, which is our refining threshold.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Overall, AMR </a:t>
            </a:r>
            <a:r>
              <a:rPr lang="fr"/>
              <a:t>simulations </a:t>
            </a:r>
            <a:r>
              <a:rPr lang="fr"/>
              <a:t>matches the results of fine simulations for the concentrations we are </a:t>
            </a:r>
            <a:r>
              <a:rPr lang="fr"/>
              <a:t>interested</a:t>
            </a:r>
            <a:r>
              <a:rPr lang="fr"/>
              <a:t> in.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2db13cc895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2db13cc89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Knowing that the </a:t>
            </a:r>
            <a:r>
              <a:rPr lang="fr"/>
              <a:t>method</a:t>
            </a:r>
            <a:r>
              <a:rPr lang="fr"/>
              <a:t> is </a:t>
            </a:r>
            <a:r>
              <a:rPr lang="fr"/>
              <a:t>accurate, we need to evaluate its efficiency.</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The AMR method has an obvious advantage over a completely refined simulation : the mesh size is way </a:t>
            </a:r>
            <a:r>
              <a:rPr b="1" lang="fr"/>
              <a:t>smaller</a:t>
            </a:r>
            <a:r>
              <a:rPr lang="fr"/>
              <a:t>.</a:t>
            </a:r>
            <a:endParaRPr/>
          </a:p>
          <a:p>
            <a:pPr indent="0" lvl="0" marL="0" rtl="0" algn="l">
              <a:spcBef>
                <a:spcPts val="0"/>
              </a:spcBef>
              <a:spcAft>
                <a:spcPts val="0"/>
              </a:spcAft>
              <a:buNone/>
            </a:pPr>
            <a:r>
              <a:rPr lang="fr"/>
              <a:t>However, when we look at the </a:t>
            </a:r>
            <a:r>
              <a:rPr lang="fr"/>
              <a:t>computational</a:t>
            </a:r>
            <a:r>
              <a:rPr lang="fr"/>
              <a:t> time of both </a:t>
            </a:r>
            <a:r>
              <a:rPr lang="fr"/>
              <a:t>simulation</a:t>
            </a:r>
            <a:r>
              <a:rPr lang="fr"/>
              <a:t>, we observe that the difference is not as huge as we could have expected from the mesh sizes. </a:t>
            </a:r>
            <a:endParaRPr/>
          </a:p>
          <a:p>
            <a:pPr indent="0" lvl="0" marL="0" rtl="0" algn="l">
              <a:spcBef>
                <a:spcPts val="0"/>
              </a:spcBef>
              <a:spcAft>
                <a:spcPts val="0"/>
              </a:spcAft>
              <a:buClr>
                <a:schemeClr val="dk1"/>
              </a:buClr>
              <a:buSzPts val="1100"/>
              <a:buFont typeface="Arial"/>
              <a:buNone/>
            </a:pPr>
            <a:r>
              <a:rPr lang="fr">
                <a:solidFill>
                  <a:schemeClr val="dk1"/>
                </a:solidFill>
              </a:rPr>
              <a:t>Considering the </a:t>
            </a:r>
            <a:r>
              <a:rPr b="1" lang="fr">
                <a:solidFill>
                  <a:schemeClr val="dk1"/>
                </a:solidFill>
              </a:rPr>
              <a:t>efficiency</a:t>
            </a:r>
            <a:r>
              <a:rPr lang="fr">
                <a:solidFill>
                  <a:schemeClr val="dk1"/>
                </a:solidFill>
              </a:rPr>
              <a:t>, that is how faster is the AMR compared to the fine simulation, we had a efficiency of 1.3 for the standard method.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fr"/>
              <a:t>The reason for this mediocre performance is that even if the numerical problem is smaller, it is in fact</a:t>
            </a:r>
            <a:r>
              <a:rPr b="1" lang="fr"/>
              <a:t> more complex</a:t>
            </a:r>
            <a:r>
              <a:rPr lang="fr"/>
              <a:t> and requires more linear iterations than the fine problem to be solved.</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To improve this efficiency, we reduced the frequency of application of the AMR, that is to use it only one every five time step. We had similar results in terms of accuracy but the </a:t>
            </a:r>
            <a:r>
              <a:rPr lang="fr"/>
              <a:t>efficiency</a:t>
            </a:r>
            <a:r>
              <a:rPr lang="fr"/>
              <a:t> doubled.</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Finally, when using multi-level AMR, that is to say that we refine cells more than once, we increase the efficiency significantly.</a:t>
            </a:r>
            <a:endParaRPr/>
          </a:p>
          <a:p>
            <a:pPr indent="0" lvl="0" marL="0" rtl="0" algn="l">
              <a:spcBef>
                <a:spcPts val="0"/>
              </a:spcBef>
              <a:spcAft>
                <a:spcPts val="0"/>
              </a:spcAft>
              <a:buNone/>
            </a:pPr>
            <a:r>
              <a:t/>
            </a:r>
            <a:endParaRPr/>
          </a:p>
          <a:p>
            <a:pPr indent="0" lvl="0" marL="0" rtl="0" algn="l">
              <a:spcBef>
                <a:spcPts val="0"/>
              </a:spcBef>
              <a:spcAft>
                <a:spcPts val="0"/>
              </a:spcAft>
              <a:buNone/>
            </a:pPr>
            <a:r>
              <a:rPr b="1" lang="fr"/>
              <a:t>The conclusion here is that the AMR is an efficient tool to reduce </a:t>
            </a:r>
            <a:r>
              <a:rPr b="1" lang="fr"/>
              <a:t>computational</a:t>
            </a:r>
            <a:r>
              <a:rPr b="1" lang="fr"/>
              <a:t> cost, but we can not simply look at the mesh size to </a:t>
            </a:r>
            <a:r>
              <a:rPr b="1" lang="fr"/>
              <a:t>evaluate</a:t>
            </a:r>
            <a:r>
              <a:rPr b="1" lang="fr"/>
              <a:t> its performances.</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2e48a00296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2e48a00296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We showed that we had efficient AMR o</a:t>
            </a:r>
            <a:r>
              <a:rPr lang="fr">
                <a:solidFill>
                  <a:schemeClr val="dk1"/>
                </a:solidFill>
              </a:rPr>
              <a:t>n transport models</a:t>
            </a:r>
            <a:r>
              <a:rPr lang="fr"/>
              <a:t>, and we are currently working on adding AMR to the hydrological models to refine </a:t>
            </a:r>
            <a:r>
              <a:rPr lang="fr"/>
              <a:t>saturated</a:t>
            </a:r>
            <a:r>
              <a:rPr lang="fr"/>
              <a:t>/</a:t>
            </a:r>
            <a:r>
              <a:rPr lang="fr"/>
              <a:t>unsaturated</a:t>
            </a:r>
            <a:r>
              <a:rPr lang="fr"/>
              <a:t> interface.</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the final objective of the project is to have AMR on both flow and transport in coupled models.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2c46f8bae5_5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2c46f8bae5_5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p:nvPr/>
        </p:nvSpPr>
        <p:spPr>
          <a:xfrm>
            <a:off x="0" y="5045700"/>
            <a:ext cx="9144000" cy="97800"/>
          </a:xfrm>
          <a:prstGeom prst="rect">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1"/>
          <p:cNvSpPr txBox="1"/>
          <p:nvPr>
            <p:ph hasCustomPrompt="1" type="title"/>
          </p:nvPr>
        </p:nvSpPr>
        <p:spPr>
          <a:xfrm>
            <a:off x="311700" y="1233100"/>
            <a:ext cx="8520600" cy="161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47" name="Google Shape;47;p11"/>
          <p:cNvSpPr txBox="1"/>
          <p:nvPr>
            <p:ph idx="1" type="body"/>
          </p:nvPr>
        </p:nvSpPr>
        <p:spPr>
          <a:xfrm>
            <a:off x="311700" y="29194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8" name="Google Shape;48;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4A86E8"/>
        </a:solidFill>
      </p:bgPr>
    </p:bg>
    <p:spTree>
      <p:nvGrpSpPr>
        <p:cNvPr id="11" name="Shape 11"/>
        <p:cNvGrpSpPr/>
        <p:nvPr/>
      </p:nvGrpSpPr>
      <p:grpSpPr>
        <a:xfrm>
          <a:off x="0" y="0"/>
          <a:ext cx="0" cy="0"/>
          <a:chOff x="0" y="0"/>
          <a:chExt cx="0" cy="0"/>
        </a:xfrm>
      </p:grpSpPr>
      <p:sp>
        <p:nvSpPr>
          <p:cNvPr id="12" name="Google Shape;12;p3"/>
          <p:cNvSpPr txBox="1"/>
          <p:nvPr>
            <p:ph type="title"/>
          </p:nvPr>
        </p:nvSpPr>
        <p:spPr>
          <a:xfrm>
            <a:off x="509550" y="1423875"/>
            <a:ext cx="8124900" cy="17982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13" name="Google Shape;13;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4"/>
          <p:cNvSpPr/>
          <p:nvPr/>
        </p:nvSpPr>
        <p:spPr>
          <a:xfrm>
            <a:off x="0" y="5045700"/>
            <a:ext cx="9144000" cy="97800"/>
          </a:xfrm>
          <a:prstGeom prst="rect">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4"/>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a:spcBef>
                <a:spcPts val="0"/>
              </a:spcBef>
              <a:spcAft>
                <a:spcPts val="0"/>
              </a:spcAft>
              <a:buClr>
                <a:srgbClr val="4A86E8"/>
              </a:buClr>
              <a:buSzPts val="3200"/>
              <a:buNone/>
              <a:defRPr>
                <a:solidFill>
                  <a:srgbClr val="4A86E8"/>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7" name="Google Shape;17;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8" name="Google Shape;18;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 name="Shape 19"/>
        <p:cNvGrpSpPr/>
        <p:nvPr/>
      </p:nvGrpSpPr>
      <p:grpSpPr>
        <a:xfrm>
          <a:off x="0" y="0"/>
          <a:ext cx="0" cy="0"/>
          <a:chOff x="0" y="0"/>
          <a:chExt cx="0" cy="0"/>
        </a:xfrm>
      </p:grpSpPr>
      <p:sp>
        <p:nvSpPr>
          <p:cNvPr id="20" name="Google Shape;20;p5"/>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a:spcBef>
                <a:spcPts val="0"/>
              </a:spcBef>
              <a:spcAft>
                <a:spcPts val="0"/>
              </a:spcAft>
              <a:buClr>
                <a:srgbClr val="4A86E8"/>
              </a:buClr>
              <a:buSzPts val="3200"/>
              <a:buNone/>
              <a:defRPr>
                <a:solidFill>
                  <a:srgbClr val="4A86E8"/>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1" name="Google Shape;21;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2" name="Google Shape;22;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6"/>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6" name="Google Shape;26;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 name="Shape 27"/>
        <p:cNvGrpSpPr/>
        <p:nvPr/>
      </p:nvGrpSpPr>
      <p:grpSpPr>
        <a:xfrm>
          <a:off x="0" y="0"/>
          <a:ext cx="0" cy="0"/>
          <a:chOff x="0" y="0"/>
          <a:chExt cx="0" cy="0"/>
        </a:xfrm>
      </p:grpSpPr>
      <p:sp>
        <p:nvSpPr>
          <p:cNvPr id="28" name="Google Shape;28;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9" name="Google Shape;29;p7"/>
          <p:cNvSpPr txBox="1"/>
          <p:nvPr>
            <p:ph idx="1" type="body"/>
          </p:nvPr>
        </p:nvSpPr>
        <p:spPr>
          <a:xfrm>
            <a:off x="311700" y="1391378"/>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31" name="Shape 31"/>
        <p:cNvGrpSpPr/>
        <p:nvPr/>
      </p:nvGrpSpPr>
      <p:grpSpPr>
        <a:xfrm>
          <a:off x="0" y="0"/>
          <a:ext cx="0" cy="0"/>
          <a:chOff x="0" y="0"/>
          <a:chExt cx="0" cy="0"/>
        </a:xfrm>
      </p:grpSpPr>
      <p:sp>
        <p:nvSpPr>
          <p:cNvPr id="32" name="Google Shape;32;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33" name="Google Shape;33;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 name="Shape 34"/>
        <p:cNvGrpSpPr/>
        <p:nvPr/>
      </p:nvGrpSpPr>
      <p:grpSpPr>
        <a:xfrm>
          <a:off x="0" y="0"/>
          <a:ext cx="0" cy="0"/>
          <a:chOff x="0" y="0"/>
          <a:chExt cx="0" cy="0"/>
        </a:xfrm>
      </p:grpSpPr>
      <p:sp>
        <p:nvSpPr>
          <p:cNvPr id="35" name="Google Shape;35;p9"/>
          <p:cNvSpPr/>
          <p:nvPr/>
        </p:nvSpPr>
        <p:spPr>
          <a:xfrm>
            <a:off x="4572000" y="-25"/>
            <a:ext cx="4572000" cy="5143500"/>
          </a:xfrm>
          <a:prstGeom prst="rect">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 name="Google Shape;36;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7" name="Google Shape;37;p9"/>
          <p:cNvSpPr txBox="1"/>
          <p:nvPr>
            <p:ph type="title"/>
          </p:nvPr>
        </p:nvSpPr>
        <p:spPr>
          <a:xfrm>
            <a:off x="265500" y="1107950"/>
            <a:ext cx="4045200" cy="1683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0" name="Google Shape;40;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coral">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4A86E8"/>
              </a:buClr>
              <a:buSzPts val="3200"/>
              <a:buFont typeface="Playfair Display"/>
              <a:buNone/>
              <a:defRPr b="1" sz="3200">
                <a:solidFill>
                  <a:srgbClr val="4A86E8"/>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24.png"/><Relationship Id="rId6"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5.png"/><Relationship Id="rId7"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30.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9.png"/><Relationship Id="rId10" Type="http://schemas.openxmlformats.org/officeDocument/2006/relationships/image" Target="../media/image28.png"/><Relationship Id="rId9"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25.png"/><Relationship Id="rId8"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8.png"/><Relationship Id="rId6"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13"/>
          <p:cNvSpPr txBox="1"/>
          <p:nvPr>
            <p:ph idx="4294967295" type="subTitle"/>
          </p:nvPr>
        </p:nvSpPr>
        <p:spPr>
          <a:xfrm>
            <a:off x="181800" y="1148800"/>
            <a:ext cx="2561400" cy="2236500"/>
          </a:xfrm>
          <a:prstGeom prst="rect">
            <a:avLst/>
          </a:prstGeom>
        </p:spPr>
        <p:txBody>
          <a:bodyPr anchorCtr="0" anchor="ctr" bIns="91425" lIns="91425" spcFirstLastPara="1" rIns="91425" wrap="square" tIns="91425">
            <a:normAutofit fontScale="32500"/>
          </a:bodyPr>
          <a:lstStyle/>
          <a:p>
            <a:pPr indent="0" lvl="0" marL="0" rtl="0" algn="ctr">
              <a:spcBef>
                <a:spcPts val="0"/>
              </a:spcBef>
              <a:spcAft>
                <a:spcPts val="1200"/>
              </a:spcAft>
              <a:buNone/>
            </a:pPr>
            <a:r>
              <a:rPr b="1" lang="fr" sz="5973">
                <a:solidFill>
                  <a:srgbClr val="434343"/>
                </a:solidFill>
              </a:rPr>
              <a:t>Gillien Latour</a:t>
            </a:r>
            <a:r>
              <a:rPr baseline="30000" lang="fr" sz="5973">
                <a:solidFill>
                  <a:srgbClr val="0000FF"/>
                </a:solidFill>
              </a:rPr>
              <a:t>1</a:t>
            </a:r>
            <a:r>
              <a:rPr lang="fr" sz="5900"/>
              <a:t>, </a:t>
            </a:r>
            <a:r>
              <a:rPr lang="fr" sz="5900">
                <a:solidFill>
                  <a:srgbClr val="434343"/>
                </a:solidFill>
              </a:rPr>
              <a:t>Gérald Debenest</a:t>
            </a:r>
            <a:r>
              <a:rPr baseline="30000" lang="fr" sz="5973">
                <a:solidFill>
                  <a:srgbClr val="0000FF"/>
                </a:solidFill>
              </a:rPr>
              <a:t>1</a:t>
            </a:r>
            <a:r>
              <a:rPr lang="fr" sz="5900"/>
              <a:t>, </a:t>
            </a:r>
            <a:r>
              <a:rPr lang="fr" sz="5900">
                <a:solidFill>
                  <a:srgbClr val="434343"/>
                </a:solidFill>
              </a:rPr>
              <a:t>Pierre Horgue</a:t>
            </a:r>
            <a:r>
              <a:rPr baseline="30000" lang="fr" sz="5973">
                <a:solidFill>
                  <a:srgbClr val="0000FF"/>
                </a:solidFill>
              </a:rPr>
              <a:t>1, </a:t>
            </a:r>
            <a:r>
              <a:rPr lang="fr" sz="5900">
                <a:solidFill>
                  <a:srgbClr val="434343"/>
                </a:solidFill>
              </a:rPr>
              <a:t>Romain Guibert</a:t>
            </a:r>
            <a:r>
              <a:rPr lang="fr" sz="5900">
                <a:solidFill>
                  <a:srgbClr val="666666"/>
                </a:solidFill>
              </a:rPr>
              <a:t> &amp;</a:t>
            </a:r>
            <a:r>
              <a:rPr lang="fr" sz="5900">
                <a:solidFill>
                  <a:srgbClr val="434343"/>
                </a:solidFill>
              </a:rPr>
              <a:t> François Renard</a:t>
            </a:r>
            <a:r>
              <a:rPr baseline="30000" lang="fr" sz="5973">
                <a:solidFill>
                  <a:srgbClr val="0000FF"/>
                </a:solidFill>
              </a:rPr>
              <a:t>2</a:t>
            </a:r>
            <a:r>
              <a:rPr lang="fr" sz="5900"/>
              <a:t>  </a:t>
            </a:r>
            <a:endParaRPr/>
          </a:p>
        </p:txBody>
      </p:sp>
      <p:sp>
        <p:nvSpPr>
          <p:cNvPr id="56" name="Google Shape;56;p13"/>
          <p:cNvSpPr txBox="1"/>
          <p:nvPr/>
        </p:nvSpPr>
        <p:spPr>
          <a:xfrm>
            <a:off x="737050" y="4443700"/>
            <a:ext cx="7669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rgbClr val="0000FF"/>
                </a:solidFill>
                <a:latin typeface="Lato"/>
                <a:ea typeface="Lato"/>
                <a:cs typeface="Lato"/>
                <a:sym typeface="Lato"/>
              </a:rPr>
              <a:t>1</a:t>
            </a:r>
            <a:r>
              <a:rPr lang="fr" sz="1000">
                <a:solidFill>
                  <a:srgbClr val="5E696C"/>
                </a:solidFill>
                <a:latin typeface="Lato"/>
                <a:ea typeface="Lato"/>
                <a:cs typeface="Lato"/>
                <a:sym typeface="Lato"/>
              </a:rPr>
              <a:t> : IMFT, CNRS-INPT-UPS, Toulouse FRANCE</a:t>
            </a:r>
            <a:endParaRPr sz="1000">
              <a:solidFill>
                <a:srgbClr val="5E696C"/>
              </a:solidFill>
              <a:latin typeface="Lato"/>
              <a:ea typeface="Lato"/>
              <a:cs typeface="Lato"/>
              <a:sym typeface="Lato"/>
            </a:endParaRPr>
          </a:p>
        </p:txBody>
      </p:sp>
      <p:sp>
        <p:nvSpPr>
          <p:cNvPr id="57" name="Google Shape;57;p13"/>
          <p:cNvSpPr txBox="1"/>
          <p:nvPr/>
        </p:nvSpPr>
        <p:spPr>
          <a:xfrm>
            <a:off x="737050" y="4672300"/>
            <a:ext cx="7669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rgbClr val="0000FF"/>
                </a:solidFill>
                <a:latin typeface="Lato"/>
                <a:ea typeface="Lato"/>
                <a:cs typeface="Lato"/>
                <a:sym typeface="Lato"/>
              </a:rPr>
              <a:t>2</a:t>
            </a:r>
            <a:r>
              <a:rPr lang="fr" sz="1000">
                <a:solidFill>
                  <a:srgbClr val="5E696C"/>
                </a:solidFill>
                <a:latin typeface="Lato"/>
                <a:ea typeface="Lato"/>
                <a:cs typeface="Lato"/>
                <a:sym typeface="Lato"/>
              </a:rPr>
              <a:t> : CEA, DAM, DIF, Arpajon FRANCE</a:t>
            </a:r>
            <a:endParaRPr sz="1000">
              <a:solidFill>
                <a:srgbClr val="5E696C"/>
              </a:solidFill>
              <a:latin typeface="Lato"/>
              <a:ea typeface="Lato"/>
              <a:cs typeface="Lato"/>
              <a:sym typeface="Lato"/>
            </a:endParaRPr>
          </a:p>
        </p:txBody>
      </p:sp>
      <p:pic>
        <p:nvPicPr>
          <p:cNvPr id="58" name="Google Shape;58;p13"/>
          <p:cNvPicPr preferRelativeResize="0"/>
          <p:nvPr/>
        </p:nvPicPr>
        <p:blipFill>
          <a:blip r:embed="rId3">
            <a:alphaModFix/>
          </a:blip>
          <a:stretch>
            <a:fillRect/>
          </a:stretch>
        </p:blipFill>
        <p:spPr>
          <a:xfrm>
            <a:off x="8268919" y="4443691"/>
            <a:ext cx="746091" cy="610721"/>
          </a:xfrm>
          <a:prstGeom prst="rect">
            <a:avLst/>
          </a:prstGeom>
          <a:noFill/>
          <a:ln>
            <a:noFill/>
          </a:ln>
        </p:spPr>
      </p:pic>
      <p:pic>
        <p:nvPicPr>
          <p:cNvPr id="59" name="Google Shape;59;p13"/>
          <p:cNvPicPr preferRelativeResize="0"/>
          <p:nvPr/>
        </p:nvPicPr>
        <p:blipFill>
          <a:blip r:embed="rId4">
            <a:alphaModFix/>
          </a:blip>
          <a:stretch>
            <a:fillRect/>
          </a:stretch>
        </p:blipFill>
        <p:spPr>
          <a:xfrm>
            <a:off x="89112" y="4443688"/>
            <a:ext cx="1124695" cy="610722"/>
          </a:xfrm>
          <a:prstGeom prst="rect">
            <a:avLst/>
          </a:prstGeom>
          <a:noFill/>
          <a:ln>
            <a:noFill/>
          </a:ln>
        </p:spPr>
      </p:pic>
      <p:pic>
        <p:nvPicPr>
          <p:cNvPr id="60" name="Google Shape;60;p13"/>
          <p:cNvPicPr preferRelativeResize="0"/>
          <p:nvPr/>
        </p:nvPicPr>
        <p:blipFill>
          <a:blip r:embed="rId5">
            <a:alphaModFix/>
          </a:blip>
          <a:stretch>
            <a:fillRect/>
          </a:stretch>
        </p:blipFill>
        <p:spPr>
          <a:xfrm>
            <a:off x="6569699" y="1961675"/>
            <a:ext cx="2357301" cy="610700"/>
          </a:xfrm>
          <a:prstGeom prst="rect">
            <a:avLst/>
          </a:prstGeom>
          <a:noFill/>
          <a:ln>
            <a:noFill/>
          </a:ln>
        </p:spPr>
      </p:pic>
      <p:sp>
        <p:nvSpPr>
          <p:cNvPr id="61" name="Google Shape;61;p13"/>
          <p:cNvSpPr/>
          <p:nvPr/>
        </p:nvSpPr>
        <p:spPr>
          <a:xfrm>
            <a:off x="2850300" y="634425"/>
            <a:ext cx="3443400" cy="32652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 name="Google Shape;62;p13"/>
          <p:cNvSpPr/>
          <p:nvPr/>
        </p:nvSpPr>
        <p:spPr>
          <a:xfrm>
            <a:off x="3080648" y="852861"/>
            <a:ext cx="2982600" cy="2828400"/>
          </a:xfrm>
          <a:prstGeom prst="rect">
            <a:avLst/>
          </a:prstGeom>
          <a:noFill/>
          <a:ln cap="flat" cmpd="sng" w="28575">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txBox="1"/>
          <p:nvPr>
            <p:ph idx="4294967295" type="ctrTitle"/>
          </p:nvPr>
        </p:nvSpPr>
        <p:spPr>
          <a:xfrm>
            <a:off x="3080700" y="852850"/>
            <a:ext cx="2982600" cy="28284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990"/>
              <a:buNone/>
            </a:pPr>
            <a:r>
              <a:rPr lang="fr" sz="2280">
                <a:solidFill>
                  <a:schemeClr val="lt1"/>
                </a:solidFill>
              </a:rPr>
              <a:t>Adaptive Mesh Refinement of 3D saturated - unsaturated transport and hydrological models</a:t>
            </a:r>
            <a:endParaRPr sz="228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311700" y="162750"/>
            <a:ext cx="36987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Equation and tools</a:t>
            </a:r>
            <a:endParaRPr/>
          </a:p>
        </p:txBody>
      </p:sp>
      <p:sp>
        <p:nvSpPr>
          <p:cNvPr id="69" name="Google Shape;69;p1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r>
              <a:rPr lang="fr"/>
              <a:t>/9</a:t>
            </a:r>
            <a:endParaRPr/>
          </a:p>
        </p:txBody>
      </p:sp>
      <p:grpSp>
        <p:nvGrpSpPr>
          <p:cNvPr id="70" name="Google Shape;70;p14"/>
          <p:cNvGrpSpPr/>
          <p:nvPr/>
        </p:nvGrpSpPr>
        <p:grpSpPr>
          <a:xfrm>
            <a:off x="284025" y="3251198"/>
            <a:ext cx="8352250" cy="1695827"/>
            <a:chOff x="284025" y="3403598"/>
            <a:chExt cx="8352250" cy="1695827"/>
          </a:xfrm>
        </p:grpSpPr>
        <p:sp>
          <p:nvSpPr>
            <p:cNvPr id="71" name="Google Shape;71;p14"/>
            <p:cNvSpPr txBox="1"/>
            <p:nvPr/>
          </p:nvSpPr>
          <p:spPr>
            <a:xfrm>
              <a:off x="4979575" y="4760725"/>
              <a:ext cx="3380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solidFill>
                    <a:srgbClr val="6AA84F"/>
                  </a:solidFill>
                  <a:latin typeface="Lato"/>
                  <a:ea typeface="Lato"/>
                  <a:cs typeface="Lato"/>
                  <a:sym typeface="Lato"/>
                </a:rPr>
                <a:t>4</a:t>
              </a:r>
              <a:r>
                <a:rPr lang="fr" sz="1000">
                  <a:solidFill>
                    <a:srgbClr val="6AA84F"/>
                  </a:solidFill>
                  <a:latin typeface="Lato"/>
                  <a:ea typeface="Lato"/>
                  <a:cs typeface="Lato"/>
                  <a:sym typeface="Lato"/>
                </a:rPr>
                <a:t> : Horgue et al. 2022, </a:t>
              </a:r>
              <a:r>
                <a:rPr i="1" lang="fr" sz="1000">
                  <a:solidFill>
                    <a:srgbClr val="6AA84F"/>
                  </a:solidFill>
                  <a:latin typeface="Lato"/>
                  <a:ea typeface="Lato"/>
                  <a:cs typeface="Lato"/>
                  <a:sym typeface="Lato"/>
                </a:rPr>
                <a:t>Computer Physics Communications</a:t>
              </a:r>
              <a:endParaRPr i="1" sz="1000">
                <a:solidFill>
                  <a:srgbClr val="6AA84F"/>
                </a:solidFill>
                <a:latin typeface="Lato"/>
                <a:ea typeface="Lato"/>
                <a:cs typeface="Lato"/>
                <a:sym typeface="Lato"/>
              </a:endParaRPr>
            </a:p>
          </p:txBody>
        </p:sp>
        <p:sp>
          <p:nvSpPr>
            <p:cNvPr id="72" name="Google Shape;72;p14"/>
            <p:cNvSpPr txBox="1"/>
            <p:nvPr/>
          </p:nvSpPr>
          <p:spPr>
            <a:xfrm>
              <a:off x="4979575" y="4563650"/>
              <a:ext cx="365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solidFill>
                    <a:srgbClr val="6AA84F"/>
                  </a:solidFill>
                  <a:latin typeface="Lato"/>
                  <a:ea typeface="Lato"/>
                  <a:cs typeface="Lato"/>
                  <a:sym typeface="Lato"/>
                </a:rPr>
                <a:t>3</a:t>
              </a:r>
              <a:r>
                <a:rPr lang="fr" sz="1000">
                  <a:solidFill>
                    <a:srgbClr val="6AA84F"/>
                  </a:solidFill>
                  <a:latin typeface="Lato"/>
                  <a:ea typeface="Lato"/>
                  <a:cs typeface="Lato"/>
                  <a:sym typeface="Lato"/>
                </a:rPr>
                <a:t> : Horgue et al. 2015, </a:t>
              </a:r>
              <a:r>
                <a:rPr i="1" lang="fr" sz="1000">
                  <a:solidFill>
                    <a:srgbClr val="6AA84F"/>
                  </a:solidFill>
                  <a:latin typeface="Lato"/>
                  <a:ea typeface="Lato"/>
                  <a:cs typeface="Lato"/>
                  <a:sym typeface="Lato"/>
                </a:rPr>
                <a:t>Computer Physics Communications</a:t>
              </a:r>
              <a:endParaRPr i="1" sz="1000">
                <a:solidFill>
                  <a:srgbClr val="6AA84F"/>
                </a:solidFill>
                <a:latin typeface="Lato"/>
                <a:ea typeface="Lato"/>
                <a:cs typeface="Lato"/>
                <a:sym typeface="Lato"/>
              </a:endParaRPr>
            </a:p>
          </p:txBody>
        </p:sp>
        <p:pic>
          <p:nvPicPr>
            <p:cNvPr id="73" name="Google Shape;73;p14"/>
            <p:cNvPicPr preferRelativeResize="0"/>
            <p:nvPr/>
          </p:nvPicPr>
          <p:blipFill>
            <a:blip r:embed="rId3">
              <a:alphaModFix/>
            </a:blip>
            <a:stretch>
              <a:fillRect/>
            </a:stretch>
          </p:blipFill>
          <p:spPr>
            <a:xfrm>
              <a:off x="284025" y="3403598"/>
              <a:ext cx="1987575" cy="702853"/>
            </a:xfrm>
            <a:prstGeom prst="rect">
              <a:avLst/>
            </a:prstGeom>
            <a:noFill/>
            <a:ln>
              <a:noFill/>
            </a:ln>
          </p:spPr>
        </p:pic>
        <p:sp>
          <p:nvSpPr>
            <p:cNvPr id="74" name="Google Shape;74;p14"/>
            <p:cNvSpPr txBox="1"/>
            <p:nvPr/>
          </p:nvSpPr>
          <p:spPr>
            <a:xfrm>
              <a:off x="2694600" y="3447225"/>
              <a:ext cx="2029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a:latin typeface="Lato"/>
                  <a:ea typeface="Lato"/>
                  <a:cs typeface="Lato"/>
                  <a:sym typeface="Lato"/>
                </a:rPr>
                <a:t>porousMultiphaseFoam toolbox </a:t>
              </a:r>
              <a:r>
                <a:rPr baseline="30000" lang="fr">
                  <a:solidFill>
                    <a:srgbClr val="6AA84F"/>
                  </a:solidFill>
                  <a:latin typeface="Lato"/>
                  <a:ea typeface="Lato"/>
                  <a:cs typeface="Lato"/>
                  <a:sym typeface="Lato"/>
                </a:rPr>
                <a:t>3,4</a:t>
              </a:r>
              <a:endParaRPr baseline="30000">
                <a:solidFill>
                  <a:srgbClr val="6AA84F"/>
                </a:solidFill>
                <a:latin typeface="Lato"/>
                <a:ea typeface="Lato"/>
                <a:cs typeface="Lato"/>
                <a:sym typeface="Lato"/>
              </a:endParaRPr>
            </a:p>
          </p:txBody>
        </p:sp>
        <p:cxnSp>
          <p:nvCxnSpPr>
            <p:cNvPr id="75" name="Google Shape;75;p14"/>
            <p:cNvCxnSpPr>
              <a:stCxn id="73" idx="3"/>
              <a:endCxn id="74" idx="1"/>
            </p:cNvCxnSpPr>
            <p:nvPr/>
          </p:nvCxnSpPr>
          <p:spPr>
            <a:xfrm>
              <a:off x="2271600" y="3755025"/>
              <a:ext cx="423000" cy="0"/>
            </a:xfrm>
            <a:prstGeom prst="straightConnector1">
              <a:avLst/>
            </a:prstGeom>
            <a:noFill/>
            <a:ln cap="flat" cmpd="sng" w="19050">
              <a:solidFill>
                <a:schemeClr val="dk2"/>
              </a:solidFill>
              <a:prstDash val="solid"/>
              <a:round/>
              <a:headEnd len="med" w="med" type="none"/>
              <a:tailEnd len="med" w="med" type="stealth"/>
            </a:ln>
          </p:spPr>
        </p:cxnSp>
      </p:grpSp>
      <p:pic>
        <p:nvPicPr>
          <p:cNvPr id="76" name="Google Shape;76;p14"/>
          <p:cNvPicPr preferRelativeResize="0"/>
          <p:nvPr/>
        </p:nvPicPr>
        <p:blipFill rotWithShape="1">
          <a:blip r:embed="rId4">
            <a:alphaModFix/>
          </a:blip>
          <a:srcRect b="0" l="0" r="26637" t="0"/>
          <a:stretch/>
        </p:blipFill>
        <p:spPr>
          <a:xfrm>
            <a:off x="4520250" y="1156275"/>
            <a:ext cx="3823546" cy="878950"/>
          </a:xfrm>
          <a:prstGeom prst="rect">
            <a:avLst/>
          </a:prstGeom>
          <a:noFill/>
          <a:ln cap="flat" cmpd="sng" w="19050">
            <a:solidFill>
              <a:srgbClr val="F55E61"/>
            </a:solidFill>
            <a:prstDash val="solid"/>
            <a:round/>
            <a:headEnd len="sm" w="sm" type="none"/>
            <a:tailEnd len="sm" w="sm" type="none"/>
          </a:ln>
        </p:spPr>
      </p:pic>
      <p:sp>
        <p:nvSpPr>
          <p:cNvPr id="77" name="Google Shape;77;p14"/>
          <p:cNvSpPr txBox="1"/>
          <p:nvPr>
            <p:ph idx="1" type="body"/>
          </p:nvPr>
        </p:nvSpPr>
        <p:spPr>
          <a:xfrm>
            <a:off x="4981200" y="3249950"/>
            <a:ext cx="3698700" cy="626100"/>
          </a:xfrm>
          <a:prstGeom prst="rect">
            <a:avLst/>
          </a:prstGeom>
          <a:ln cap="flat" cmpd="sng" w="19050">
            <a:solidFill>
              <a:schemeClr val="lt1"/>
            </a:solidFill>
            <a:prstDash val="solid"/>
            <a:round/>
            <a:headEnd len="sm" w="sm" type="none"/>
            <a:tailEnd len="sm" w="sm" type="none"/>
          </a:ln>
        </p:spPr>
        <p:txBody>
          <a:bodyPr anchorCtr="0" anchor="t" bIns="91425" lIns="91425" spcFirstLastPara="1" rIns="91425" wrap="square" tIns="91425">
            <a:normAutofit fontScale="62500"/>
          </a:bodyPr>
          <a:lstStyle/>
          <a:p>
            <a:pPr indent="0" lvl="0" marL="0" rtl="0" algn="l">
              <a:spcBef>
                <a:spcPts val="0"/>
              </a:spcBef>
              <a:spcAft>
                <a:spcPts val="1200"/>
              </a:spcAft>
              <a:buNone/>
            </a:pPr>
            <a:r>
              <a:rPr lang="fr" sz="2058">
                <a:solidFill>
                  <a:srgbClr val="000000"/>
                </a:solidFill>
              </a:rPr>
              <a:t>Dedicated 3D optimization has been done, but was very expensive computational resource wise</a:t>
            </a:r>
            <a:endParaRPr sz="2058">
              <a:solidFill>
                <a:srgbClr val="000000"/>
              </a:solidFill>
            </a:endParaRPr>
          </a:p>
        </p:txBody>
      </p:sp>
      <p:sp>
        <p:nvSpPr>
          <p:cNvPr id="78" name="Google Shape;78;p14"/>
          <p:cNvSpPr txBox="1"/>
          <p:nvPr/>
        </p:nvSpPr>
        <p:spPr>
          <a:xfrm>
            <a:off x="1003800" y="2416888"/>
            <a:ext cx="7136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latin typeface="Lato"/>
                <a:ea typeface="Lato"/>
                <a:cs typeface="Lato"/>
                <a:sym typeface="Lato"/>
              </a:rPr>
              <a:t>Recent reviews </a:t>
            </a:r>
            <a:r>
              <a:rPr baseline="30000" lang="fr">
                <a:solidFill>
                  <a:srgbClr val="FF00FF"/>
                </a:solidFill>
                <a:latin typeface="Lato"/>
                <a:ea typeface="Lato"/>
                <a:cs typeface="Lato"/>
                <a:sym typeface="Lato"/>
              </a:rPr>
              <a:t>1,2</a:t>
            </a:r>
            <a:r>
              <a:rPr lang="fr">
                <a:latin typeface="Lato"/>
                <a:ea typeface="Lato"/>
                <a:cs typeface="Lato"/>
                <a:sym typeface="Lato"/>
              </a:rPr>
              <a:t> </a:t>
            </a:r>
            <a:r>
              <a:rPr lang="fr">
                <a:latin typeface="Lato"/>
                <a:ea typeface="Lato"/>
                <a:cs typeface="Lato"/>
                <a:sym typeface="Lato"/>
              </a:rPr>
              <a:t>suggested</a:t>
            </a:r>
            <a:r>
              <a:rPr lang="fr">
                <a:latin typeface="Lato"/>
                <a:ea typeface="Lato"/>
                <a:cs typeface="Lato"/>
                <a:sym typeface="Lato"/>
              </a:rPr>
              <a:t> that Adaptive Mesh Refinement (AMR) was to be </a:t>
            </a:r>
            <a:r>
              <a:rPr lang="fr">
                <a:latin typeface="Lato"/>
                <a:ea typeface="Lato"/>
                <a:cs typeface="Lato"/>
                <a:sym typeface="Lato"/>
              </a:rPr>
              <a:t>developed</a:t>
            </a:r>
            <a:r>
              <a:rPr lang="fr">
                <a:latin typeface="Lato"/>
                <a:ea typeface="Lato"/>
                <a:cs typeface="Lato"/>
                <a:sym typeface="Lato"/>
              </a:rPr>
              <a:t> and more widely applied on 3D saturated-unsaturated flow and transport models</a:t>
            </a:r>
            <a:endParaRPr>
              <a:latin typeface="Lato"/>
              <a:ea typeface="Lato"/>
              <a:cs typeface="Lato"/>
              <a:sym typeface="Lato"/>
            </a:endParaRPr>
          </a:p>
        </p:txBody>
      </p:sp>
      <p:grpSp>
        <p:nvGrpSpPr>
          <p:cNvPr id="79" name="Google Shape;79;p14"/>
          <p:cNvGrpSpPr/>
          <p:nvPr/>
        </p:nvGrpSpPr>
        <p:grpSpPr>
          <a:xfrm>
            <a:off x="636175" y="4411250"/>
            <a:ext cx="4128900" cy="535775"/>
            <a:chOff x="4827175" y="4258850"/>
            <a:chExt cx="4128900" cy="535775"/>
          </a:xfrm>
        </p:grpSpPr>
        <p:sp>
          <p:nvSpPr>
            <p:cNvPr id="80" name="Google Shape;80;p14"/>
            <p:cNvSpPr txBox="1"/>
            <p:nvPr/>
          </p:nvSpPr>
          <p:spPr>
            <a:xfrm>
              <a:off x="4827175" y="4455925"/>
              <a:ext cx="3380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solidFill>
                    <a:srgbClr val="FF00FF"/>
                  </a:solidFill>
                  <a:latin typeface="Lato"/>
                  <a:ea typeface="Lato"/>
                  <a:cs typeface="Lato"/>
                  <a:sym typeface="Lato"/>
                </a:rPr>
                <a:t>2 : Zha et al. 2019, </a:t>
              </a:r>
              <a:r>
                <a:rPr lang="fr" sz="1000">
                  <a:solidFill>
                    <a:srgbClr val="FF00FF"/>
                  </a:solidFill>
                  <a:latin typeface="Lato"/>
                  <a:ea typeface="Lato"/>
                  <a:cs typeface="Lato"/>
                  <a:sym typeface="Lato"/>
                </a:rPr>
                <a:t>WIREs Water</a:t>
              </a:r>
              <a:endParaRPr i="1" sz="1000">
                <a:solidFill>
                  <a:srgbClr val="FF00FF"/>
                </a:solidFill>
                <a:latin typeface="Lato"/>
                <a:ea typeface="Lato"/>
                <a:cs typeface="Lato"/>
                <a:sym typeface="Lato"/>
              </a:endParaRPr>
            </a:p>
          </p:txBody>
        </p:sp>
        <p:sp>
          <p:nvSpPr>
            <p:cNvPr id="81" name="Google Shape;81;p14"/>
            <p:cNvSpPr txBox="1"/>
            <p:nvPr/>
          </p:nvSpPr>
          <p:spPr>
            <a:xfrm>
              <a:off x="4827175" y="4258850"/>
              <a:ext cx="412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solidFill>
                    <a:srgbClr val="FF00FF"/>
                  </a:solidFill>
                  <a:latin typeface="Lato"/>
                  <a:ea typeface="Lato"/>
                  <a:cs typeface="Lato"/>
                  <a:sym typeface="Lato"/>
                </a:rPr>
                <a:t>1 : Farthing &amp; Ogden 2017, </a:t>
              </a:r>
              <a:r>
                <a:rPr lang="fr" sz="1000">
                  <a:solidFill>
                    <a:srgbClr val="FF00FF"/>
                  </a:solidFill>
                  <a:latin typeface="Lato"/>
                  <a:ea typeface="Lato"/>
                  <a:cs typeface="Lato"/>
                  <a:sym typeface="Lato"/>
                </a:rPr>
                <a:t>Soil Science Society of America Journal</a:t>
              </a:r>
              <a:endParaRPr i="1" sz="1000">
                <a:solidFill>
                  <a:srgbClr val="FF00FF"/>
                </a:solidFill>
                <a:latin typeface="Lato"/>
                <a:ea typeface="Lato"/>
                <a:cs typeface="Lato"/>
                <a:sym typeface="Lato"/>
              </a:endParaRPr>
            </a:p>
          </p:txBody>
        </p:sp>
      </p:grpSp>
      <p:sp>
        <p:nvSpPr>
          <p:cNvPr id="82" name="Google Shape;82;p14"/>
          <p:cNvSpPr txBox="1"/>
          <p:nvPr/>
        </p:nvSpPr>
        <p:spPr>
          <a:xfrm>
            <a:off x="850013" y="792900"/>
            <a:ext cx="2795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a:latin typeface="Lato"/>
                <a:ea typeface="Lato"/>
                <a:cs typeface="Lato"/>
                <a:sym typeface="Lato"/>
              </a:rPr>
              <a:t>Richardson-Richards Equation</a:t>
            </a:r>
            <a:endParaRPr>
              <a:latin typeface="Lato"/>
              <a:ea typeface="Lato"/>
              <a:cs typeface="Lato"/>
              <a:sym typeface="Lato"/>
            </a:endParaRPr>
          </a:p>
        </p:txBody>
      </p:sp>
      <p:sp>
        <p:nvSpPr>
          <p:cNvPr id="83" name="Google Shape;83;p14"/>
          <p:cNvSpPr txBox="1"/>
          <p:nvPr/>
        </p:nvSpPr>
        <p:spPr>
          <a:xfrm>
            <a:off x="5034313" y="790313"/>
            <a:ext cx="2795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a:latin typeface="Lato"/>
                <a:ea typeface="Lato"/>
                <a:cs typeface="Lato"/>
                <a:sym typeface="Lato"/>
              </a:rPr>
              <a:t>Advection-Dispersion</a:t>
            </a:r>
            <a:r>
              <a:rPr lang="fr">
                <a:latin typeface="Lato"/>
                <a:ea typeface="Lato"/>
                <a:cs typeface="Lato"/>
                <a:sym typeface="Lato"/>
              </a:rPr>
              <a:t> Equation</a:t>
            </a:r>
            <a:endParaRPr>
              <a:latin typeface="Lato"/>
              <a:ea typeface="Lato"/>
              <a:cs typeface="Lato"/>
              <a:sym typeface="Lato"/>
            </a:endParaRPr>
          </a:p>
        </p:txBody>
      </p:sp>
      <p:pic>
        <p:nvPicPr>
          <p:cNvPr id="84" name="Google Shape;84;p14"/>
          <p:cNvPicPr preferRelativeResize="0"/>
          <p:nvPr/>
        </p:nvPicPr>
        <p:blipFill>
          <a:blip r:embed="rId5">
            <a:alphaModFix/>
          </a:blip>
          <a:stretch>
            <a:fillRect/>
          </a:stretch>
        </p:blipFill>
        <p:spPr>
          <a:xfrm>
            <a:off x="932038" y="1211725"/>
            <a:ext cx="2631372" cy="782300"/>
          </a:xfrm>
          <a:prstGeom prst="rect">
            <a:avLst/>
          </a:prstGeom>
          <a:noFill/>
          <a:ln cap="flat" cmpd="sng" w="19050">
            <a:solidFill>
              <a:srgbClr val="F55E61"/>
            </a:solidFill>
            <a:prstDash val="solid"/>
            <a:round/>
            <a:headEnd len="sm" w="sm" type="none"/>
            <a:tailEnd len="sm" w="sm" type="none"/>
          </a:ln>
        </p:spPr>
      </p:pic>
      <p:cxnSp>
        <p:nvCxnSpPr>
          <p:cNvPr id="85" name="Google Shape;85;p14"/>
          <p:cNvCxnSpPr>
            <a:stCxn id="84" idx="3"/>
            <a:endCxn id="76" idx="1"/>
          </p:cNvCxnSpPr>
          <p:nvPr/>
        </p:nvCxnSpPr>
        <p:spPr>
          <a:xfrm flipH="1" rot="10800000">
            <a:off x="3563410" y="1595675"/>
            <a:ext cx="956700" cy="7200"/>
          </a:xfrm>
          <a:prstGeom prst="straightConnector1">
            <a:avLst/>
          </a:prstGeom>
          <a:noFill/>
          <a:ln cap="flat" cmpd="sng" w="19050">
            <a:solidFill>
              <a:srgbClr val="4A86E8"/>
            </a:solidFill>
            <a:prstDash val="solid"/>
            <a:round/>
            <a:headEnd len="med" w="med" type="triangle"/>
            <a:tailEnd len="med" w="med" type="triangle"/>
          </a:ln>
        </p:spPr>
      </p:cxnSp>
      <p:pic>
        <p:nvPicPr>
          <p:cNvPr id="86" name="Google Shape;86;p14"/>
          <p:cNvPicPr preferRelativeResize="0"/>
          <p:nvPr/>
        </p:nvPicPr>
        <p:blipFill rotWithShape="1">
          <a:blip r:embed="rId6">
            <a:alphaModFix/>
          </a:blip>
          <a:srcRect b="0" l="0" r="24958" t="0"/>
          <a:stretch/>
        </p:blipFill>
        <p:spPr>
          <a:xfrm>
            <a:off x="4520250" y="1163400"/>
            <a:ext cx="3823550" cy="878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5"/>
          <p:cNvPicPr preferRelativeResize="0"/>
          <p:nvPr/>
        </p:nvPicPr>
        <p:blipFill>
          <a:blip r:embed="rId3">
            <a:alphaModFix/>
          </a:blip>
          <a:stretch>
            <a:fillRect/>
          </a:stretch>
        </p:blipFill>
        <p:spPr>
          <a:xfrm>
            <a:off x="3951676" y="1476337"/>
            <a:ext cx="2364631" cy="2214225"/>
          </a:xfrm>
          <a:prstGeom prst="rect">
            <a:avLst/>
          </a:prstGeom>
          <a:noFill/>
          <a:ln>
            <a:noFill/>
          </a:ln>
        </p:spPr>
      </p:pic>
      <p:pic>
        <p:nvPicPr>
          <p:cNvPr id="92" name="Google Shape;92;p15"/>
          <p:cNvPicPr preferRelativeResize="0"/>
          <p:nvPr/>
        </p:nvPicPr>
        <p:blipFill>
          <a:blip r:embed="rId4">
            <a:alphaModFix/>
          </a:blip>
          <a:stretch>
            <a:fillRect/>
          </a:stretch>
        </p:blipFill>
        <p:spPr>
          <a:xfrm>
            <a:off x="6495929" y="1476333"/>
            <a:ext cx="2364626" cy="2214244"/>
          </a:xfrm>
          <a:prstGeom prst="rect">
            <a:avLst/>
          </a:prstGeom>
          <a:noFill/>
          <a:ln>
            <a:noFill/>
          </a:ln>
        </p:spPr>
      </p:pic>
      <p:sp>
        <p:nvSpPr>
          <p:cNvPr id="93" name="Google Shape;93;p15"/>
          <p:cNvSpPr txBox="1"/>
          <p:nvPr>
            <p:ph idx="2" type="body"/>
          </p:nvPr>
        </p:nvSpPr>
        <p:spPr>
          <a:xfrm>
            <a:off x="609550" y="771475"/>
            <a:ext cx="80703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solidFill>
                  <a:srgbClr val="000000"/>
                </a:solidFill>
              </a:rPr>
              <a:t>Steady optimization of the permeability      &amp; t</a:t>
            </a:r>
            <a:r>
              <a:rPr lang="fr">
                <a:solidFill>
                  <a:srgbClr val="000000"/>
                </a:solidFill>
              </a:rPr>
              <a:t>ransient optimization of the </a:t>
            </a:r>
            <a:r>
              <a:rPr lang="fr">
                <a:solidFill>
                  <a:srgbClr val="000000"/>
                </a:solidFill>
              </a:rPr>
              <a:t>van Genuchten </a:t>
            </a:r>
            <a:r>
              <a:rPr lang="fr">
                <a:solidFill>
                  <a:srgbClr val="000000"/>
                </a:solidFill>
              </a:rPr>
              <a:t>model parameters</a:t>
            </a:r>
            <a:endParaRPr>
              <a:solidFill>
                <a:srgbClr val="000000"/>
              </a:solidFill>
            </a:endParaRPr>
          </a:p>
        </p:txBody>
      </p:sp>
      <p:pic>
        <p:nvPicPr>
          <p:cNvPr id="94" name="Google Shape;94;p15"/>
          <p:cNvPicPr preferRelativeResize="0"/>
          <p:nvPr/>
        </p:nvPicPr>
        <p:blipFill>
          <a:blip r:embed="rId5">
            <a:alphaModFix/>
          </a:blip>
          <a:stretch>
            <a:fillRect/>
          </a:stretch>
        </p:blipFill>
        <p:spPr>
          <a:xfrm>
            <a:off x="1667675" y="1036993"/>
            <a:ext cx="1050175" cy="307757"/>
          </a:xfrm>
          <a:prstGeom prst="rect">
            <a:avLst/>
          </a:prstGeom>
          <a:noFill/>
          <a:ln>
            <a:noFill/>
          </a:ln>
        </p:spPr>
      </p:pic>
      <p:sp>
        <p:nvSpPr>
          <p:cNvPr id="95" name="Google Shape;95;p15"/>
          <p:cNvSpPr txBox="1"/>
          <p:nvPr>
            <p:ph type="title"/>
          </p:nvPr>
        </p:nvSpPr>
        <p:spPr>
          <a:xfrm>
            <a:off x="311700" y="162750"/>
            <a:ext cx="78417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Reminder : </a:t>
            </a:r>
            <a:r>
              <a:rPr lang="fr"/>
              <a:t>3D calibration of the model</a:t>
            </a:r>
            <a:r>
              <a:rPr baseline="30000" lang="fr">
                <a:solidFill>
                  <a:srgbClr val="6AA84F"/>
                </a:solidFill>
              </a:rPr>
              <a:t>5</a:t>
            </a:r>
            <a:endParaRPr baseline="30000">
              <a:solidFill>
                <a:srgbClr val="6AA84F"/>
              </a:solidFill>
            </a:endParaRPr>
          </a:p>
        </p:txBody>
      </p:sp>
      <p:sp>
        <p:nvSpPr>
          <p:cNvPr id="96" name="Google Shape;96;p1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r>
              <a:rPr lang="fr"/>
              <a:t>/9</a:t>
            </a:r>
            <a:endParaRPr/>
          </a:p>
        </p:txBody>
      </p:sp>
      <p:pic>
        <p:nvPicPr>
          <p:cNvPr id="97" name="Google Shape;97;p15"/>
          <p:cNvPicPr preferRelativeResize="0"/>
          <p:nvPr/>
        </p:nvPicPr>
        <p:blipFill>
          <a:blip r:embed="rId6">
            <a:alphaModFix/>
          </a:blip>
          <a:stretch>
            <a:fillRect/>
          </a:stretch>
        </p:blipFill>
        <p:spPr>
          <a:xfrm>
            <a:off x="3802500" y="788850"/>
            <a:ext cx="202350" cy="307750"/>
          </a:xfrm>
          <a:prstGeom prst="rect">
            <a:avLst/>
          </a:prstGeom>
          <a:noFill/>
          <a:ln>
            <a:noFill/>
          </a:ln>
        </p:spPr>
      </p:pic>
      <p:cxnSp>
        <p:nvCxnSpPr>
          <p:cNvPr id="98" name="Google Shape;98;p15"/>
          <p:cNvCxnSpPr/>
          <p:nvPr/>
        </p:nvCxnSpPr>
        <p:spPr>
          <a:xfrm>
            <a:off x="5777938" y="2578650"/>
            <a:ext cx="1252200" cy="9600"/>
          </a:xfrm>
          <a:prstGeom prst="straightConnector1">
            <a:avLst/>
          </a:prstGeom>
          <a:noFill/>
          <a:ln cap="flat" cmpd="sng" w="38100">
            <a:solidFill>
              <a:srgbClr val="4A86E8"/>
            </a:solidFill>
            <a:prstDash val="solid"/>
            <a:round/>
            <a:headEnd len="med" w="med" type="none"/>
            <a:tailEnd len="med" w="med" type="triangle"/>
          </a:ln>
        </p:spPr>
      </p:cxnSp>
      <p:pic>
        <p:nvPicPr>
          <p:cNvPr id="99" name="Google Shape;99;p15"/>
          <p:cNvPicPr preferRelativeResize="0"/>
          <p:nvPr/>
        </p:nvPicPr>
        <p:blipFill>
          <a:blip r:embed="rId7">
            <a:alphaModFix/>
          </a:blip>
          <a:stretch>
            <a:fillRect/>
          </a:stretch>
        </p:blipFill>
        <p:spPr>
          <a:xfrm>
            <a:off x="234450" y="1507300"/>
            <a:ext cx="3355400" cy="3355400"/>
          </a:xfrm>
          <a:prstGeom prst="rect">
            <a:avLst/>
          </a:prstGeom>
          <a:noFill/>
          <a:ln>
            <a:noFill/>
          </a:ln>
        </p:spPr>
      </p:pic>
      <p:sp>
        <p:nvSpPr>
          <p:cNvPr id="100" name="Google Shape;100;p15"/>
          <p:cNvSpPr txBox="1"/>
          <p:nvPr/>
        </p:nvSpPr>
        <p:spPr>
          <a:xfrm>
            <a:off x="4842150" y="3924400"/>
            <a:ext cx="3648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latin typeface="Lato"/>
                <a:ea typeface="Lato"/>
                <a:cs typeface="Lato"/>
                <a:sym typeface="Lato"/>
              </a:rPr>
              <a:t>3D models cost up to </a:t>
            </a:r>
            <a:r>
              <a:rPr b="1" lang="fr">
                <a:latin typeface="Lato"/>
                <a:ea typeface="Lato"/>
                <a:cs typeface="Lato"/>
                <a:sym typeface="Lato"/>
              </a:rPr>
              <a:t>70 000 times</a:t>
            </a:r>
            <a:r>
              <a:rPr lang="fr">
                <a:latin typeface="Lato"/>
                <a:ea typeface="Lato"/>
                <a:cs typeface="Lato"/>
                <a:sym typeface="Lato"/>
              </a:rPr>
              <a:t> more </a:t>
            </a:r>
            <a:r>
              <a:rPr lang="fr">
                <a:latin typeface="Lato"/>
                <a:ea typeface="Lato"/>
                <a:cs typeface="Lato"/>
                <a:sym typeface="Lato"/>
              </a:rPr>
              <a:t>computational</a:t>
            </a:r>
            <a:r>
              <a:rPr lang="fr">
                <a:latin typeface="Lato"/>
                <a:ea typeface="Lato"/>
                <a:cs typeface="Lato"/>
                <a:sym typeface="Lato"/>
              </a:rPr>
              <a:t> time than 2D models</a:t>
            </a:r>
            <a:endParaRPr>
              <a:latin typeface="Lato"/>
              <a:ea typeface="Lato"/>
              <a:cs typeface="Lato"/>
              <a:sym typeface="Lato"/>
            </a:endParaRPr>
          </a:p>
        </p:txBody>
      </p:sp>
      <p:sp>
        <p:nvSpPr>
          <p:cNvPr id="101" name="Google Shape;101;p15"/>
          <p:cNvSpPr txBox="1"/>
          <p:nvPr/>
        </p:nvSpPr>
        <p:spPr>
          <a:xfrm>
            <a:off x="4419600" y="4495800"/>
            <a:ext cx="4216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solidFill>
                  <a:srgbClr val="6AA84F"/>
                </a:solidFill>
                <a:latin typeface="Lato"/>
                <a:ea typeface="Lato"/>
                <a:cs typeface="Lato"/>
                <a:sym typeface="Lato"/>
              </a:rPr>
              <a:t>5</a:t>
            </a:r>
            <a:r>
              <a:rPr lang="fr" sz="1000">
                <a:solidFill>
                  <a:srgbClr val="6AA84F"/>
                </a:solidFill>
                <a:latin typeface="Lato"/>
                <a:ea typeface="Lato"/>
                <a:cs typeface="Lato"/>
                <a:sym typeface="Lato"/>
              </a:rPr>
              <a:t> : Latour et al. 2023, submitted to </a:t>
            </a:r>
            <a:r>
              <a:rPr i="1" lang="fr" sz="1000">
                <a:solidFill>
                  <a:srgbClr val="6AA84F"/>
                </a:solidFill>
                <a:latin typeface="Lato"/>
                <a:ea typeface="Lato"/>
                <a:cs typeface="Lato"/>
                <a:sym typeface="Lato"/>
              </a:rPr>
              <a:t>Computer Physics Communications</a:t>
            </a:r>
            <a:endParaRPr i="1" sz="1000">
              <a:solidFill>
                <a:srgbClr val="6AA84F"/>
              </a:solidFill>
              <a:latin typeface="Lato"/>
              <a:ea typeface="Lato"/>
              <a:cs typeface="Lato"/>
              <a:sym typeface="Lato"/>
            </a:endParaRPr>
          </a:p>
        </p:txBody>
      </p:sp>
      <p:sp>
        <p:nvSpPr>
          <p:cNvPr id="102" name="Google Shape;102;p15"/>
          <p:cNvSpPr txBox="1"/>
          <p:nvPr/>
        </p:nvSpPr>
        <p:spPr>
          <a:xfrm>
            <a:off x="2433899" y="4360625"/>
            <a:ext cx="1252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solidFill>
                  <a:srgbClr val="858585"/>
                </a:solidFill>
                <a:latin typeface="Lato"/>
                <a:ea typeface="Lato"/>
                <a:cs typeface="Lato"/>
                <a:sym typeface="Lato"/>
              </a:rPr>
              <a:t>scaled up 20x vertically to improve clarity</a:t>
            </a:r>
            <a:endParaRPr sz="1000">
              <a:solidFill>
                <a:srgbClr val="858585"/>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txBox="1"/>
          <p:nvPr>
            <p:ph idx="2" type="body"/>
          </p:nvPr>
        </p:nvSpPr>
        <p:spPr>
          <a:xfrm>
            <a:off x="4832400" y="1381075"/>
            <a:ext cx="3999900" cy="25185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lang="fr">
                <a:solidFill>
                  <a:srgbClr val="000000"/>
                </a:solidFill>
              </a:rPr>
              <a:t>Main numerical parameter of the AMR</a:t>
            </a:r>
            <a:endParaRPr>
              <a:solidFill>
                <a:srgbClr val="000000"/>
              </a:solidFill>
            </a:endParaRPr>
          </a:p>
          <a:p>
            <a:pPr indent="-317500" lvl="0" marL="457200" rtl="0" algn="l">
              <a:spcBef>
                <a:spcPts val="1200"/>
              </a:spcBef>
              <a:spcAft>
                <a:spcPts val="0"/>
              </a:spcAft>
              <a:buClr>
                <a:srgbClr val="000000"/>
              </a:buClr>
              <a:buSzPts val="1400"/>
              <a:buChar char="●"/>
            </a:pPr>
            <a:r>
              <a:rPr lang="fr">
                <a:solidFill>
                  <a:srgbClr val="000000"/>
                </a:solidFill>
              </a:rPr>
              <a:t>Criteria : saturation, concentration or relative concentration, gradient </a:t>
            </a:r>
            <a:endParaRPr>
              <a:solidFill>
                <a:srgbClr val="000000"/>
              </a:solidFill>
            </a:endParaRPr>
          </a:p>
          <a:p>
            <a:pPr indent="-317500" lvl="0" marL="457200" rtl="0" algn="l">
              <a:spcBef>
                <a:spcPts val="0"/>
              </a:spcBef>
              <a:spcAft>
                <a:spcPts val="0"/>
              </a:spcAft>
              <a:buClr>
                <a:srgbClr val="000000"/>
              </a:buClr>
              <a:buSzPts val="1400"/>
              <a:buChar char="●"/>
            </a:pPr>
            <a:r>
              <a:rPr lang="fr">
                <a:solidFill>
                  <a:srgbClr val="000000"/>
                </a:solidFill>
              </a:rPr>
              <a:t>Frequency</a:t>
            </a:r>
            <a:r>
              <a:rPr lang="fr">
                <a:solidFill>
                  <a:srgbClr val="000000"/>
                </a:solidFill>
              </a:rPr>
              <a:t> of application</a:t>
            </a:r>
            <a:endParaRPr>
              <a:solidFill>
                <a:srgbClr val="000000"/>
              </a:solidFill>
            </a:endParaRPr>
          </a:p>
          <a:p>
            <a:pPr indent="0" lvl="0" marL="0" rtl="0" algn="l">
              <a:spcBef>
                <a:spcPts val="1200"/>
              </a:spcBef>
              <a:spcAft>
                <a:spcPts val="0"/>
              </a:spcAft>
              <a:buNone/>
            </a:pPr>
            <a:r>
              <a:t/>
            </a:r>
            <a:endParaRPr b="1">
              <a:solidFill>
                <a:srgbClr val="000000"/>
              </a:solidFill>
            </a:endParaRPr>
          </a:p>
          <a:p>
            <a:pPr indent="0" lvl="0" marL="0" rtl="0" algn="l">
              <a:spcBef>
                <a:spcPts val="1200"/>
              </a:spcBef>
              <a:spcAft>
                <a:spcPts val="0"/>
              </a:spcAft>
              <a:buNone/>
            </a:pPr>
            <a:r>
              <a:t/>
            </a:r>
            <a:endParaRPr b="1">
              <a:solidFill>
                <a:srgbClr val="000000"/>
              </a:solidFill>
            </a:endParaRPr>
          </a:p>
          <a:p>
            <a:pPr indent="0" lvl="0" marL="0" rtl="0" algn="l">
              <a:spcBef>
                <a:spcPts val="1200"/>
              </a:spcBef>
              <a:spcAft>
                <a:spcPts val="1200"/>
              </a:spcAft>
              <a:buNone/>
            </a:pPr>
            <a:r>
              <a:rPr b="1" lang="fr">
                <a:solidFill>
                  <a:srgbClr val="000000"/>
                </a:solidFill>
              </a:rPr>
              <a:t>-&gt; Seek </a:t>
            </a:r>
            <a:r>
              <a:rPr b="1" lang="fr">
                <a:solidFill>
                  <a:srgbClr val="000000"/>
                </a:solidFill>
              </a:rPr>
              <a:t>accuracy/efficiency c</a:t>
            </a:r>
            <a:r>
              <a:rPr b="1" lang="fr">
                <a:solidFill>
                  <a:srgbClr val="000000"/>
                </a:solidFill>
              </a:rPr>
              <a:t>ompromise</a:t>
            </a:r>
            <a:endParaRPr b="1">
              <a:solidFill>
                <a:srgbClr val="000000"/>
              </a:solidFill>
            </a:endParaRPr>
          </a:p>
        </p:txBody>
      </p:sp>
      <p:sp>
        <p:nvSpPr>
          <p:cNvPr id="108" name="Google Shape;108;p16"/>
          <p:cNvSpPr txBox="1"/>
          <p:nvPr>
            <p:ph type="title"/>
          </p:nvPr>
        </p:nvSpPr>
        <p:spPr>
          <a:xfrm>
            <a:off x="311700" y="1627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AMR</a:t>
            </a:r>
            <a:r>
              <a:rPr baseline="30000" lang="fr">
                <a:solidFill>
                  <a:srgbClr val="FF00FF"/>
                </a:solidFill>
              </a:rPr>
              <a:t>6</a:t>
            </a:r>
            <a:r>
              <a:rPr lang="fr"/>
              <a:t> : How it works</a:t>
            </a:r>
            <a:endParaRPr/>
          </a:p>
        </p:txBody>
      </p:sp>
      <p:sp>
        <p:nvSpPr>
          <p:cNvPr id="109" name="Google Shape;109;p16"/>
          <p:cNvSpPr txBox="1"/>
          <p:nvPr>
            <p:ph idx="1" type="body"/>
          </p:nvPr>
        </p:nvSpPr>
        <p:spPr>
          <a:xfrm>
            <a:off x="178975" y="914400"/>
            <a:ext cx="3875100" cy="3768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fr">
                <a:solidFill>
                  <a:srgbClr val="000000"/>
                </a:solidFill>
              </a:rPr>
              <a:t>Cell cutting and field adjustment</a:t>
            </a:r>
            <a:endParaRPr>
              <a:solidFill>
                <a:srgbClr val="000000"/>
              </a:solidFill>
            </a:endParaRPr>
          </a:p>
        </p:txBody>
      </p:sp>
      <p:sp>
        <p:nvSpPr>
          <p:cNvPr id="110" name="Google Shape;110;p1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r>
              <a:rPr lang="fr"/>
              <a:t>/9</a:t>
            </a:r>
            <a:endParaRPr/>
          </a:p>
        </p:txBody>
      </p:sp>
      <p:sp>
        <p:nvSpPr>
          <p:cNvPr id="111" name="Google Shape;111;p16"/>
          <p:cNvSpPr txBox="1"/>
          <p:nvPr/>
        </p:nvSpPr>
        <p:spPr>
          <a:xfrm>
            <a:off x="381000" y="4716050"/>
            <a:ext cx="365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solidFill>
                  <a:srgbClr val="FF00FF"/>
                </a:solidFill>
                <a:latin typeface="Lato"/>
                <a:ea typeface="Lato"/>
                <a:cs typeface="Lato"/>
                <a:sym typeface="Lato"/>
              </a:rPr>
              <a:t>6</a:t>
            </a:r>
            <a:r>
              <a:rPr lang="fr" sz="1000">
                <a:solidFill>
                  <a:srgbClr val="FF00FF"/>
                </a:solidFill>
                <a:latin typeface="Lato"/>
                <a:ea typeface="Lato"/>
                <a:cs typeface="Lato"/>
                <a:sym typeface="Lato"/>
              </a:rPr>
              <a:t> : Berger &amp; Colella 1989, Journal of </a:t>
            </a:r>
            <a:r>
              <a:rPr i="1" lang="fr" sz="1000">
                <a:solidFill>
                  <a:srgbClr val="FF00FF"/>
                </a:solidFill>
                <a:latin typeface="Lato"/>
                <a:ea typeface="Lato"/>
                <a:cs typeface="Lato"/>
                <a:sym typeface="Lato"/>
              </a:rPr>
              <a:t>Computational Physics</a:t>
            </a:r>
            <a:endParaRPr i="1" sz="1000">
              <a:solidFill>
                <a:srgbClr val="FF00FF"/>
              </a:solidFill>
              <a:latin typeface="Lato"/>
              <a:ea typeface="Lato"/>
              <a:cs typeface="Lato"/>
              <a:sym typeface="Lato"/>
            </a:endParaRPr>
          </a:p>
        </p:txBody>
      </p:sp>
      <p:pic>
        <p:nvPicPr>
          <p:cNvPr id="112" name="Google Shape;112;p16"/>
          <p:cNvPicPr preferRelativeResize="0"/>
          <p:nvPr/>
        </p:nvPicPr>
        <p:blipFill rotWithShape="1">
          <a:blip r:embed="rId3">
            <a:alphaModFix/>
          </a:blip>
          <a:srcRect b="22599" l="66808" r="11762" t="33577"/>
          <a:stretch/>
        </p:blipFill>
        <p:spPr>
          <a:xfrm>
            <a:off x="3465804" y="1639547"/>
            <a:ext cx="1106196" cy="2486130"/>
          </a:xfrm>
          <a:prstGeom prst="rect">
            <a:avLst/>
          </a:prstGeom>
          <a:noFill/>
          <a:ln>
            <a:noFill/>
          </a:ln>
        </p:spPr>
      </p:pic>
      <p:pic>
        <p:nvPicPr>
          <p:cNvPr id="113" name="Google Shape;113;p16"/>
          <p:cNvPicPr preferRelativeResize="0"/>
          <p:nvPr/>
        </p:nvPicPr>
        <p:blipFill rotWithShape="1">
          <a:blip r:embed="rId4">
            <a:alphaModFix/>
          </a:blip>
          <a:srcRect b="0" l="0" r="17580" t="0"/>
          <a:stretch/>
        </p:blipFill>
        <p:spPr>
          <a:xfrm>
            <a:off x="821800" y="1362526"/>
            <a:ext cx="2273755" cy="3032175"/>
          </a:xfrm>
          <a:prstGeom prst="rect">
            <a:avLst/>
          </a:prstGeom>
          <a:noFill/>
          <a:ln>
            <a:noFill/>
          </a:ln>
        </p:spPr>
      </p:pic>
      <p:pic>
        <p:nvPicPr>
          <p:cNvPr id="114" name="Google Shape;114;p16"/>
          <p:cNvPicPr preferRelativeResize="0"/>
          <p:nvPr/>
        </p:nvPicPr>
        <p:blipFill rotWithShape="1">
          <a:blip r:embed="rId5">
            <a:alphaModFix/>
          </a:blip>
          <a:srcRect b="0" l="31661" r="17581" t="0"/>
          <a:stretch/>
        </p:blipFill>
        <p:spPr>
          <a:xfrm>
            <a:off x="2033753" y="1362526"/>
            <a:ext cx="1400315" cy="3032175"/>
          </a:xfrm>
          <a:prstGeom prst="rect">
            <a:avLst/>
          </a:prstGeom>
          <a:noFill/>
          <a:ln>
            <a:noFill/>
          </a:ln>
        </p:spPr>
      </p:pic>
      <p:cxnSp>
        <p:nvCxnSpPr>
          <p:cNvPr id="115" name="Google Shape;115;p16"/>
          <p:cNvCxnSpPr/>
          <p:nvPr/>
        </p:nvCxnSpPr>
        <p:spPr>
          <a:xfrm>
            <a:off x="2033142" y="1324196"/>
            <a:ext cx="5700" cy="3085800"/>
          </a:xfrm>
          <a:prstGeom prst="straightConnector1">
            <a:avLst/>
          </a:prstGeom>
          <a:noFill/>
          <a:ln cap="flat" cmpd="sng" w="28575">
            <a:solidFill>
              <a:srgbClr val="FF0000"/>
            </a:solidFill>
            <a:prstDash val="solid"/>
            <a:round/>
            <a:headEnd len="med" w="med" type="none"/>
            <a:tailEnd len="med" w="med" type="none"/>
          </a:ln>
        </p:spPr>
      </p:cxnSp>
      <p:sp>
        <p:nvSpPr>
          <p:cNvPr id="116" name="Google Shape;116;p16"/>
          <p:cNvSpPr txBox="1"/>
          <p:nvPr/>
        </p:nvSpPr>
        <p:spPr>
          <a:xfrm>
            <a:off x="890350" y="4375575"/>
            <a:ext cx="98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a:latin typeface="Lato"/>
                <a:ea typeface="Lato"/>
                <a:cs typeface="Lato"/>
                <a:sym typeface="Lato"/>
              </a:rPr>
              <a:t>Before</a:t>
            </a:r>
            <a:endParaRPr>
              <a:latin typeface="Lato"/>
              <a:ea typeface="Lato"/>
              <a:cs typeface="Lato"/>
              <a:sym typeface="Lato"/>
            </a:endParaRPr>
          </a:p>
        </p:txBody>
      </p:sp>
      <p:sp>
        <p:nvSpPr>
          <p:cNvPr id="117" name="Google Shape;117;p16"/>
          <p:cNvSpPr txBox="1"/>
          <p:nvPr/>
        </p:nvSpPr>
        <p:spPr>
          <a:xfrm>
            <a:off x="2261950" y="4375575"/>
            <a:ext cx="98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a:latin typeface="Lato"/>
                <a:ea typeface="Lato"/>
                <a:cs typeface="Lato"/>
                <a:sym typeface="Lato"/>
              </a:rPr>
              <a:t>After</a:t>
            </a:r>
            <a:endParaRPr>
              <a:latin typeface="Lato"/>
              <a:ea typeface="Lato"/>
              <a:cs typeface="Lato"/>
              <a:sym typeface="Lato"/>
            </a:endParaRPr>
          </a:p>
        </p:txBody>
      </p:sp>
      <p:sp>
        <p:nvSpPr>
          <p:cNvPr id="118" name="Google Shape;118;p16"/>
          <p:cNvSpPr/>
          <p:nvPr/>
        </p:nvSpPr>
        <p:spPr>
          <a:xfrm>
            <a:off x="2053900" y="1307825"/>
            <a:ext cx="1395600" cy="3379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1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7"/>
          <p:cNvPicPr preferRelativeResize="0"/>
          <p:nvPr/>
        </p:nvPicPr>
        <p:blipFill rotWithShape="1">
          <a:blip r:embed="rId3">
            <a:alphaModFix/>
          </a:blip>
          <a:srcRect b="0" l="0" r="16015" t="0"/>
          <a:stretch/>
        </p:blipFill>
        <p:spPr>
          <a:xfrm>
            <a:off x="5471525" y="657838"/>
            <a:ext cx="2904999" cy="3827825"/>
          </a:xfrm>
          <a:prstGeom prst="rect">
            <a:avLst/>
          </a:prstGeom>
          <a:noFill/>
          <a:ln>
            <a:noFill/>
          </a:ln>
        </p:spPr>
      </p:pic>
      <p:sp>
        <p:nvSpPr>
          <p:cNvPr id="124" name="Google Shape;124;p17"/>
          <p:cNvSpPr txBox="1"/>
          <p:nvPr>
            <p:ph type="title"/>
          </p:nvPr>
        </p:nvSpPr>
        <p:spPr>
          <a:xfrm>
            <a:off x="311700" y="1627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Applicative</a:t>
            </a:r>
            <a:r>
              <a:rPr lang="fr"/>
              <a:t> case - Transport</a:t>
            </a:r>
            <a:endParaRPr/>
          </a:p>
        </p:txBody>
      </p:sp>
      <p:sp>
        <p:nvSpPr>
          <p:cNvPr id="125" name="Google Shape;125;p1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r>
              <a:rPr lang="fr"/>
              <a:t>/9</a:t>
            </a:r>
            <a:endParaRPr/>
          </a:p>
        </p:txBody>
      </p:sp>
      <p:sp>
        <p:nvSpPr>
          <p:cNvPr id="126" name="Google Shape;126;p17"/>
          <p:cNvSpPr txBox="1"/>
          <p:nvPr>
            <p:ph idx="2" type="body"/>
          </p:nvPr>
        </p:nvSpPr>
        <p:spPr>
          <a:xfrm>
            <a:off x="397225" y="785175"/>
            <a:ext cx="4636800" cy="1350000"/>
          </a:xfrm>
          <a:prstGeom prst="rect">
            <a:avLst/>
          </a:prstGeom>
        </p:spPr>
        <p:txBody>
          <a:bodyPr anchorCtr="0" anchor="t" bIns="91425" lIns="91425" spcFirstLastPara="1" rIns="91425" wrap="square" tIns="91425">
            <a:normAutofit lnSpcReduction="10000"/>
          </a:bodyPr>
          <a:lstStyle/>
          <a:p>
            <a:pPr indent="-317500" lvl="0" marL="457200" rtl="0" algn="l">
              <a:spcBef>
                <a:spcPts val="0"/>
              </a:spcBef>
              <a:spcAft>
                <a:spcPts val="0"/>
              </a:spcAft>
              <a:buClr>
                <a:srgbClr val="000000"/>
              </a:buClr>
              <a:buSzPts val="1400"/>
              <a:buChar char="●"/>
            </a:pPr>
            <a:r>
              <a:rPr lang="fr">
                <a:solidFill>
                  <a:srgbClr val="000000"/>
                </a:solidFill>
              </a:rPr>
              <a:t>watershed spanning over 20 km² </a:t>
            </a:r>
            <a:endParaRPr>
              <a:solidFill>
                <a:srgbClr val="000000"/>
              </a:solidFill>
            </a:endParaRPr>
          </a:p>
          <a:p>
            <a:pPr indent="-317500" lvl="0" marL="457200" rtl="0" algn="l">
              <a:spcBef>
                <a:spcPts val="0"/>
              </a:spcBef>
              <a:spcAft>
                <a:spcPts val="0"/>
              </a:spcAft>
              <a:buClr>
                <a:srgbClr val="000000"/>
              </a:buClr>
              <a:buSzPts val="1400"/>
              <a:buChar char="●"/>
            </a:pPr>
            <a:r>
              <a:rPr lang="fr">
                <a:solidFill>
                  <a:srgbClr val="000000"/>
                </a:solidFill>
              </a:rPr>
              <a:t>set up with measured</a:t>
            </a:r>
            <a:r>
              <a:rPr lang="fr">
                <a:solidFill>
                  <a:srgbClr val="000000"/>
                </a:solidFill>
              </a:rPr>
              <a:t> infiltrations and pollutants</a:t>
            </a:r>
            <a:endParaRPr>
              <a:solidFill>
                <a:srgbClr val="000000"/>
              </a:solidFill>
            </a:endParaRPr>
          </a:p>
          <a:p>
            <a:pPr indent="-317500" lvl="0" marL="457200" rtl="0" algn="l">
              <a:spcBef>
                <a:spcPts val="0"/>
              </a:spcBef>
              <a:spcAft>
                <a:spcPts val="0"/>
              </a:spcAft>
              <a:buClr>
                <a:srgbClr val="000000"/>
              </a:buClr>
              <a:buSzPts val="1400"/>
              <a:buChar char="●"/>
            </a:pPr>
            <a:r>
              <a:rPr lang="fr">
                <a:solidFill>
                  <a:srgbClr val="000000"/>
                </a:solidFill>
              </a:rPr>
              <a:t>reference solutions on coarse and fine </a:t>
            </a:r>
            <a:r>
              <a:rPr lang="fr">
                <a:solidFill>
                  <a:srgbClr val="000000"/>
                </a:solidFill>
              </a:rPr>
              <a:t>static </a:t>
            </a:r>
            <a:r>
              <a:rPr lang="fr">
                <a:solidFill>
                  <a:srgbClr val="000000"/>
                </a:solidFill>
              </a:rPr>
              <a:t>meshes</a:t>
            </a:r>
            <a:endParaRPr>
              <a:solidFill>
                <a:srgbClr val="000000"/>
              </a:solidFill>
            </a:endParaRPr>
          </a:p>
          <a:p>
            <a:pPr indent="-317500" lvl="0" marL="457200" rtl="0" algn="l">
              <a:lnSpc>
                <a:spcPct val="100000"/>
              </a:lnSpc>
              <a:spcBef>
                <a:spcPts val="0"/>
              </a:spcBef>
              <a:spcAft>
                <a:spcPts val="0"/>
              </a:spcAft>
              <a:buClr>
                <a:srgbClr val="000000"/>
              </a:buClr>
              <a:buSzPts val="1400"/>
              <a:buChar char="●"/>
            </a:pPr>
            <a:r>
              <a:rPr lang="fr">
                <a:solidFill>
                  <a:srgbClr val="000000"/>
                </a:solidFill>
              </a:rPr>
              <a:t>cells of 100m x 100m x 1m to 50m x 50m x 0.5m</a:t>
            </a:r>
            <a:endParaRPr>
              <a:solidFill>
                <a:srgbClr val="000000"/>
              </a:solidFill>
            </a:endParaRPr>
          </a:p>
        </p:txBody>
      </p:sp>
      <p:cxnSp>
        <p:nvCxnSpPr>
          <p:cNvPr id="127" name="Google Shape;127;p17"/>
          <p:cNvCxnSpPr/>
          <p:nvPr/>
        </p:nvCxnSpPr>
        <p:spPr>
          <a:xfrm flipH="1">
            <a:off x="7362350" y="1047875"/>
            <a:ext cx="787800" cy="595800"/>
          </a:xfrm>
          <a:prstGeom prst="straightConnector1">
            <a:avLst/>
          </a:prstGeom>
          <a:noFill/>
          <a:ln cap="flat" cmpd="sng" w="28575">
            <a:solidFill>
              <a:srgbClr val="000000"/>
            </a:solidFill>
            <a:prstDash val="solid"/>
            <a:round/>
            <a:headEnd len="med" w="med" type="none"/>
            <a:tailEnd len="med" w="med" type="triangle"/>
          </a:ln>
        </p:spPr>
      </p:cxnSp>
      <p:sp>
        <p:nvSpPr>
          <p:cNvPr id="128" name="Google Shape;128;p17"/>
          <p:cNvSpPr txBox="1"/>
          <p:nvPr/>
        </p:nvSpPr>
        <p:spPr>
          <a:xfrm>
            <a:off x="7903600" y="517550"/>
            <a:ext cx="91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latin typeface="Lato"/>
                <a:ea typeface="Lato"/>
                <a:cs typeface="Lato"/>
                <a:sym typeface="Lato"/>
              </a:rPr>
              <a:t>Injection</a:t>
            </a:r>
            <a:endParaRPr>
              <a:latin typeface="Lato"/>
              <a:ea typeface="Lato"/>
              <a:cs typeface="Lato"/>
              <a:sym typeface="Lato"/>
            </a:endParaRPr>
          </a:p>
        </p:txBody>
      </p:sp>
      <p:pic>
        <p:nvPicPr>
          <p:cNvPr id="129" name="Google Shape;129;p17"/>
          <p:cNvPicPr preferRelativeResize="0"/>
          <p:nvPr/>
        </p:nvPicPr>
        <p:blipFill>
          <a:blip r:embed="rId4">
            <a:alphaModFix/>
          </a:blip>
          <a:stretch>
            <a:fillRect/>
          </a:stretch>
        </p:blipFill>
        <p:spPr>
          <a:xfrm>
            <a:off x="1354553" y="2135185"/>
            <a:ext cx="2722149" cy="288426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8"/>
          <p:cNvSpPr txBox="1"/>
          <p:nvPr>
            <p:ph type="title"/>
          </p:nvPr>
        </p:nvSpPr>
        <p:spPr>
          <a:xfrm>
            <a:off x="311700" y="1627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Validity of AMR simulations</a:t>
            </a:r>
            <a:endParaRPr/>
          </a:p>
        </p:txBody>
      </p:sp>
      <p:sp>
        <p:nvSpPr>
          <p:cNvPr id="135" name="Google Shape;135;p1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r>
              <a:rPr lang="fr"/>
              <a:t>/9</a:t>
            </a:r>
            <a:endParaRPr/>
          </a:p>
        </p:txBody>
      </p:sp>
      <p:sp>
        <p:nvSpPr>
          <p:cNvPr id="136" name="Google Shape;136;p18"/>
          <p:cNvSpPr txBox="1"/>
          <p:nvPr/>
        </p:nvSpPr>
        <p:spPr>
          <a:xfrm>
            <a:off x="4953000" y="4419600"/>
            <a:ext cx="3499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latin typeface="Lato"/>
                <a:ea typeface="Lato"/>
                <a:cs typeface="Lato"/>
                <a:sym typeface="Lato"/>
              </a:rPr>
              <a:t>Refining for concentration above 1e-6 kg/m</a:t>
            </a:r>
            <a:r>
              <a:rPr baseline="30000" lang="fr">
                <a:latin typeface="Lato"/>
                <a:ea typeface="Lato"/>
                <a:cs typeface="Lato"/>
                <a:sym typeface="Lato"/>
              </a:rPr>
              <a:t>3</a:t>
            </a:r>
            <a:r>
              <a:rPr lang="fr">
                <a:latin typeface="Lato"/>
                <a:ea typeface="Lato"/>
                <a:cs typeface="Lato"/>
                <a:sym typeface="Lato"/>
              </a:rPr>
              <a:t> and coarsening below 1e-8 kg/m</a:t>
            </a:r>
            <a:r>
              <a:rPr baseline="30000" lang="fr">
                <a:latin typeface="Lato"/>
                <a:ea typeface="Lato"/>
                <a:cs typeface="Lato"/>
                <a:sym typeface="Lato"/>
              </a:rPr>
              <a:t>3</a:t>
            </a:r>
            <a:endParaRPr baseline="30000">
              <a:latin typeface="Lato"/>
              <a:ea typeface="Lato"/>
              <a:cs typeface="Lato"/>
              <a:sym typeface="Lato"/>
            </a:endParaRPr>
          </a:p>
        </p:txBody>
      </p:sp>
      <p:pic>
        <p:nvPicPr>
          <p:cNvPr id="137" name="Google Shape;137;p18"/>
          <p:cNvPicPr preferRelativeResize="0"/>
          <p:nvPr/>
        </p:nvPicPr>
        <p:blipFill>
          <a:blip r:embed="rId3">
            <a:alphaModFix/>
          </a:blip>
          <a:stretch>
            <a:fillRect/>
          </a:stretch>
        </p:blipFill>
        <p:spPr>
          <a:xfrm>
            <a:off x="4969713" y="929525"/>
            <a:ext cx="3581401" cy="3428999"/>
          </a:xfrm>
          <a:prstGeom prst="rect">
            <a:avLst/>
          </a:prstGeom>
          <a:noFill/>
          <a:ln>
            <a:noFill/>
          </a:ln>
        </p:spPr>
      </p:pic>
      <p:grpSp>
        <p:nvGrpSpPr>
          <p:cNvPr id="138" name="Google Shape;138;p18"/>
          <p:cNvGrpSpPr/>
          <p:nvPr/>
        </p:nvGrpSpPr>
        <p:grpSpPr>
          <a:xfrm>
            <a:off x="373325" y="929525"/>
            <a:ext cx="4141100" cy="3986100"/>
            <a:chOff x="373325" y="929525"/>
            <a:chExt cx="4141100" cy="3986100"/>
          </a:xfrm>
        </p:grpSpPr>
        <p:pic>
          <p:nvPicPr>
            <p:cNvPr id="139" name="Google Shape;139;p18"/>
            <p:cNvPicPr preferRelativeResize="0"/>
            <p:nvPr/>
          </p:nvPicPr>
          <p:blipFill>
            <a:blip r:embed="rId4">
              <a:alphaModFix/>
            </a:blip>
            <a:stretch>
              <a:fillRect/>
            </a:stretch>
          </p:blipFill>
          <p:spPr>
            <a:xfrm>
              <a:off x="1066800" y="2922575"/>
              <a:ext cx="2754148" cy="1993050"/>
            </a:xfrm>
            <a:prstGeom prst="rect">
              <a:avLst/>
            </a:prstGeom>
            <a:noFill/>
            <a:ln>
              <a:noFill/>
            </a:ln>
          </p:spPr>
        </p:pic>
        <p:pic>
          <p:nvPicPr>
            <p:cNvPr id="140" name="Google Shape;140;p18"/>
            <p:cNvPicPr preferRelativeResize="0"/>
            <p:nvPr/>
          </p:nvPicPr>
          <p:blipFill rotWithShape="1">
            <a:blip r:embed="rId5">
              <a:alphaModFix/>
            </a:blip>
            <a:srcRect b="0" l="0" r="22366" t="0"/>
            <a:stretch/>
          </p:blipFill>
          <p:spPr>
            <a:xfrm>
              <a:off x="373325" y="929525"/>
              <a:ext cx="2070550" cy="1993050"/>
            </a:xfrm>
            <a:prstGeom prst="rect">
              <a:avLst/>
            </a:prstGeom>
            <a:noFill/>
            <a:ln>
              <a:noFill/>
            </a:ln>
          </p:spPr>
        </p:pic>
        <p:pic>
          <p:nvPicPr>
            <p:cNvPr id="141" name="Google Shape;141;p18"/>
            <p:cNvPicPr preferRelativeResize="0"/>
            <p:nvPr/>
          </p:nvPicPr>
          <p:blipFill rotWithShape="1">
            <a:blip r:embed="rId6">
              <a:alphaModFix/>
            </a:blip>
            <a:srcRect b="0" l="0" r="23418" t="0"/>
            <a:stretch/>
          </p:blipFill>
          <p:spPr>
            <a:xfrm>
              <a:off x="2443875" y="929525"/>
              <a:ext cx="2070550" cy="1993050"/>
            </a:xfrm>
            <a:prstGeom prst="rect">
              <a:avLst/>
            </a:prstGeom>
            <a:noFill/>
            <a:ln>
              <a:noFill/>
            </a:ln>
          </p:spPr>
        </p:pic>
      </p:grpSp>
      <p:pic>
        <p:nvPicPr>
          <p:cNvPr id="142" name="Google Shape;142;p18"/>
          <p:cNvPicPr preferRelativeResize="0"/>
          <p:nvPr/>
        </p:nvPicPr>
        <p:blipFill rotWithShape="1">
          <a:blip r:embed="rId5">
            <a:alphaModFix/>
          </a:blip>
          <a:srcRect b="0" l="28659" r="50767" t="82653"/>
          <a:stretch/>
        </p:blipFill>
        <p:spPr>
          <a:xfrm>
            <a:off x="383900" y="2398888"/>
            <a:ext cx="548701" cy="345726"/>
          </a:xfrm>
          <a:prstGeom prst="rect">
            <a:avLst/>
          </a:prstGeom>
          <a:noFill/>
          <a:ln>
            <a:noFill/>
          </a:ln>
        </p:spPr>
      </p:pic>
      <p:pic>
        <p:nvPicPr>
          <p:cNvPr id="143" name="Google Shape;143;p18"/>
          <p:cNvPicPr preferRelativeResize="0"/>
          <p:nvPr/>
        </p:nvPicPr>
        <p:blipFill>
          <a:blip r:embed="rId7">
            <a:alphaModFix/>
          </a:blip>
          <a:stretch>
            <a:fillRect/>
          </a:stretch>
        </p:blipFill>
        <p:spPr>
          <a:xfrm>
            <a:off x="4969715" y="931457"/>
            <a:ext cx="3581399" cy="3425141"/>
          </a:xfrm>
          <a:prstGeom prst="rect">
            <a:avLst/>
          </a:prstGeom>
          <a:noFill/>
          <a:ln>
            <a:noFill/>
          </a:ln>
        </p:spPr>
      </p:pic>
      <p:grpSp>
        <p:nvGrpSpPr>
          <p:cNvPr id="144" name="Google Shape;144;p18"/>
          <p:cNvGrpSpPr/>
          <p:nvPr/>
        </p:nvGrpSpPr>
        <p:grpSpPr>
          <a:xfrm>
            <a:off x="1501025" y="1931050"/>
            <a:ext cx="3772800" cy="1889400"/>
            <a:chOff x="1501025" y="1931050"/>
            <a:chExt cx="3772800" cy="1889400"/>
          </a:xfrm>
        </p:grpSpPr>
        <p:sp>
          <p:nvSpPr>
            <p:cNvPr id="145" name="Google Shape;145;p18"/>
            <p:cNvSpPr txBox="1"/>
            <p:nvPr/>
          </p:nvSpPr>
          <p:spPr>
            <a:xfrm>
              <a:off x="4034525" y="2973550"/>
              <a:ext cx="1239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latin typeface="Lato"/>
                  <a:ea typeface="Lato"/>
                  <a:cs typeface="Lato"/>
                  <a:sym typeface="Lato"/>
                </a:rPr>
                <a:t>contours 1e-3 </a:t>
              </a:r>
              <a:r>
                <a:rPr lang="fr">
                  <a:latin typeface="Lato"/>
                  <a:ea typeface="Lato"/>
                  <a:cs typeface="Lato"/>
                  <a:sym typeface="Lato"/>
                </a:rPr>
                <a:t>kg/m</a:t>
              </a:r>
              <a:r>
                <a:rPr baseline="30000" lang="fr">
                  <a:latin typeface="Lato"/>
                  <a:ea typeface="Lato"/>
                  <a:cs typeface="Lato"/>
                  <a:sym typeface="Lato"/>
                </a:rPr>
                <a:t>3</a:t>
              </a:r>
              <a:r>
                <a:rPr lang="fr">
                  <a:latin typeface="Lato"/>
                  <a:ea typeface="Lato"/>
                  <a:cs typeface="Lato"/>
                  <a:sym typeface="Lato"/>
                </a:rPr>
                <a:t> </a:t>
              </a:r>
              <a:endParaRPr>
                <a:latin typeface="Lato"/>
                <a:ea typeface="Lato"/>
                <a:cs typeface="Lato"/>
                <a:sym typeface="Lato"/>
              </a:endParaRPr>
            </a:p>
          </p:txBody>
        </p:sp>
        <p:cxnSp>
          <p:nvCxnSpPr>
            <p:cNvPr id="146" name="Google Shape;146;p18"/>
            <p:cNvCxnSpPr>
              <a:stCxn id="145" idx="1"/>
            </p:cNvCxnSpPr>
            <p:nvPr/>
          </p:nvCxnSpPr>
          <p:spPr>
            <a:xfrm rot="10800000">
              <a:off x="3572225" y="1931050"/>
              <a:ext cx="462300" cy="1350300"/>
            </a:xfrm>
            <a:prstGeom prst="straightConnector1">
              <a:avLst/>
            </a:prstGeom>
            <a:noFill/>
            <a:ln cap="flat" cmpd="sng" w="28575">
              <a:solidFill>
                <a:srgbClr val="4A86E8"/>
              </a:solidFill>
              <a:prstDash val="solid"/>
              <a:round/>
              <a:headEnd len="med" w="med" type="none"/>
              <a:tailEnd len="med" w="med" type="triangle"/>
            </a:ln>
          </p:spPr>
        </p:cxnSp>
        <p:cxnSp>
          <p:nvCxnSpPr>
            <p:cNvPr id="147" name="Google Shape;147;p18"/>
            <p:cNvCxnSpPr>
              <a:stCxn id="145" idx="1"/>
            </p:cNvCxnSpPr>
            <p:nvPr/>
          </p:nvCxnSpPr>
          <p:spPr>
            <a:xfrm flipH="1">
              <a:off x="2273225" y="3281350"/>
              <a:ext cx="1761300" cy="539100"/>
            </a:xfrm>
            <a:prstGeom prst="straightConnector1">
              <a:avLst/>
            </a:prstGeom>
            <a:noFill/>
            <a:ln cap="flat" cmpd="sng" w="28575">
              <a:solidFill>
                <a:srgbClr val="4A86E8"/>
              </a:solidFill>
              <a:prstDash val="solid"/>
              <a:round/>
              <a:headEnd len="med" w="med" type="none"/>
              <a:tailEnd len="med" w="med" type="triangle"/>
            </a:ln>
          </p:spPr>
        </p:cxnSp>
        <p:cxnSp>
          <p:nvCxnSpPr>
            <p:cNvPr id="148" name="Google Shape;148;p18"/>
            <p:cNvCxnSpPr>
              <a:stCxn id="145" idx="1"/>
            </p:cNvCxnSpPr>
            <p:nvPr/>
          </p:nvCxnSpPr>
          <p:spPr>
            <a:xfrm rot="10800000">
              <a:off x="1501025" y="1966150"/>
              <a:ext cx="2533500" cy="1315200"/>
            </a:xfrm>
            <a:prstGeom prst="straightConnector1">
              <a:avLst/>
            </a:prstGeom>
            <a:noFill/>
            <a:ln cap="flat" cmpd="sng" w="28575">
              <a:solidFill>
                <a:srgbClr val="4A86E8"/>
              </a:solidFill>
              <a:prstDash val="solid"/>
              <a:round/>
              <a:headEnd len="med" w="med" type="none"/>
              <a:tailEnd len="med" w="med" type="triangle"/>
            </a:ln>
          </p:spPr>
        </p:cxnSp>
      </p:grpSp>
      <p:grpSp>
        <p:nvGrpSpPr>
          <p:cNvPr id="149" name="Google Shape;149;p18"/>
          <p:cNvGrpSpPr/>
          <p:nvPr/>
        </p:nvGrpSpPr>
        <p:grpSpPr>
          <a:xfrm>
            <a:off x="457200" y="914399"/>
            <a:ext cx="3962400" cy="4160200"/>
            <a:chOff x="152400" y="914399"/>
            <a:chExt cx="3962400" cy="4160200"/>
          </a:xfrm>
        </p:grpSpPr>
        <p:pic>
          <p:nvPicPr>
            <p:cNvPr id="150" name="Google Shape;150;p18"/>
            <p:cNvPicPr preferRelativeResize="0"/>
            <p:nvPr/>
          </p:nvPicPr>
          <p:blipFill>
            <a:blip r:embed="rId8">
              <a:alphaModFix/>
            </a:blip>
            <a:stretch>
              <a:fillRect/>
            </a:stretch>
          </p:blipFill>
          <p:spPr>
            <a:xfrm>
              <a:off x="152400" y="941250"/>
              <a:ext cx="1803756" cy="1996124"/>
            </a:xfrm>
            <a:prstGeom prst="rect">
              <a:avLst/>
            </a:prstGeom>
            <a:noFill/>
            <a:ln>
              <a:noFill/>
            </a:ln>
          </p:spPr>
        </p:pic>
        <p:pic>
          <p:nvPicPr>
            <p:cNvPr id="151" name="Google Shape;151;p18"/>
            <p:cNvPicPr preferRelativeResize="0"/>
            <p:nvPr/>
          </p:nvPicPr>
          <p:blipFill>
            <a:blip r:embed="rId9">
              <a:alphaModFix/>
            </a:blip>
            <a:stretch>
              <a:fillRect/>
            </a:stretch>
          </p:blipFill>
          <p:spPr>
            <a:xfrm>
              <a:off x="2248091" y="914399"/>
              <a:ext cx="1866709" cy="2057401"/>
            </a:xfrm>
            <a:prstGeom prst="rect">
              <a:avLst/>
            </a:prstGeom>
            <a:noFill/>
            <a:ln>
              <a:noFill/>
            </a:ln>
          </p:spPr>
        </p:pic>
        <p:pic>
          <p:nvPicPr>
            <p:cNvPr id="152" name="Google Shape;152;p18"/>
            <p:cNvPicPr preferRelativeResize="0"/>
            <p:nvPr/>
          </p:nvPicPr>
          <p:blipFill>
            <a:blip r:embed="rId10">
              <a:alphaModFix/>
            </a:blip>
            <a:stretch>
              <a:fillRect/>
            </a:stretch>
          </p:blipFill>
          <p:spPr>
            <a:xfrm>
              <a:off x="1237825" y="3017200"/>
              <a:ext cx="1851659" cy="2057399"/>
            </a:xfrm>
            <a:prstGeom prst="rect">
              <a:avLst/>
            </a:prstGeom>
            <a:noFill/>
            <a:ln>
              <a:noFill/>
            </a:ln>
          </p:spPr>
        </p:pic>
      </p:grpSp>
      <p:cxnSp>
        <p:nvCxnSpPr>
          <p:cNvPr id="153" name="Google Shape;153;p18"/>
          <p:cNvCxnSpPr/>
          <p:nvPr/>
        </p:nvCxnSpPr>
        <p:spPr>
          <a:xfrm flipH="1" rot="10800000">
            <a:off x="6056350" y="1588800"/>
            <a:ext cx="869100" cy="8700"/>
          </a:xfrm>
          <a:prstGeom prst="straightConnector1">
            <a:avLst/>
          </a:prstGeom>
          <a:noFill/>
          <a:ln cap="flat" cmpd="sng" w="9525">
            <a:solidFill>
              <a:schemeClr val="dk2"/>
            </a:solidFill>
            <a:prstDash val="solid"/>
            <a:round/>
            <a:headEnd len="med" w="med" type="none"/>
            <a:tailEnd len="med" w="med" type="triangle"/>
          </a:ln>
        </p:spPr>
      </p:cxnSp>
      <p:sp>
        <p:nvSpPr>
          <p:cNvPr id="154" name="Google Shape;154;p18"/>
          <p:cNvSpPr txBox="1"/>
          <p:nvPr/>
        </p:nvSpPr>
        <p:spPr>
          <a:xfrm>
            <a:off x="5643850" y="1104775"/>
            <a:ext cx="1281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a:latin typeface="Lato"/>
                <a:ea typeface="Lato"/>
                <a:cs typeface="Lato"/>
                <a:sym typeface="Lato"/>
              </a:rPr>
              <a:t>progression of the plume</a:t>
            </a:r>
            <a:endParaRPr sz="12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4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38"/>
                                        </p:tgtEl>
                                        <p:attrNameLst>
                                          <p:attrName>style.visibility</p:attrName>
                                        </p:attrNameLst>
                                      </p:cBhvr>
                                      <p:to>
                                        <p:strVal val="hidden"/>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19"/>
          <p:cNvPicPr preferRelativeResize="0"/>
          <p:nvPr/>
        </p:nvPicPr>
        <p:blipFill>
          <a:blip r:embed="rId3">
            <a:alphaModFix/>
          </a:blip>
          <a:stretch>
            <a:fillRect/>
          </a:stretch>
        </p:blipFill>
        <p:spPr>
          <a:xfrm>
            <a:off x="5012889" y="788849"/>
            <a:ext cx="3092811" cy="3042849"/>
          </a:xfrm>
          <a:prstGeom prst="rect">
            <a:avLst/>
          </a:prstGeom>
          <a:noFill/>
          <a:ln>
            <a:noFill/>
          </a:ln>
        </p:spPr>
      </p:pic>
      <p:graphicFrame>
        <p:nvGraphicFramePr>
          <p:cNvPr id="160" name="Google Shape;160;p19"/>
          <p:cNvGraphicFramePr/>
          <p:nvPr/>
        </p:nvGraphicFramePr>
        <p:xfrm>
          <a:off x="4637700" y="3957243"/>
          <a:ext cx="3000000" cy="3000000"/>
        </p:xfrm>
        <a:graphic>
          <a:graphicData uri="http://schemas.openxmlformats.org/drawingml/2006/table">
            <a:tbl>
              <a:tblPr>
                <a:noFill/>
                <a:tableStyleId>{C5D94913-3E2D-4AF3-8CF2-BB88B59111BE}</a:tableStyleId>
              </a:tblPr>
              <a:tblGrid>
                <a:gridCol w="1007975"/>
                <a:gridCol w="1007975"/>
                <a:gridCol w="851800"/>
                <a:gridCol w="1142350"/>
              </a:tblGrid>
              <a:tr h="4321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None/>
                      </a:pPr>
                      <a:r>
                        <a:rPr lang="fr"/>
                        <a:t>AMR standard</a:t>
                      </a:r>
                      <a:endParaRPr/>
                    </a:p>
                  </a:txBody>
                  <a:tcPr marT="91425" marB="91425" marR="91425" marL="91425"/>
                </a:tc>
                <a:tc>
                  <a:txBody>
                    <a:bodyPr/>
                    <a:lstStyle/>
                    <a:p>
                      <a:pPr indent="0" lvl="0" marL="0" rtl="0" algn="l">
                        <a:spcBef>
                          <a:spcPts val="0"/>
                        </a:spcBef>
                        <a:spcAft>
                          <a:spcPts val="0"/>
                        </a:spcAft>
                        <a:buNone/>
                      </a:pPr>
                      <a:r>
                        <a:rPr lang="fr"/>
                        <a:t>AMR every 5</a:t>
                      </a:r>
                      <a:endParaRPr/>
                    </a:p>
                  </a:txBody>
                  <a:tcPr marT="91425" marB="91425" marR="91425" marL="91425"/>
                </a:tc>
                <a:tc>
                  <a:txBody>
                    <a:bodyPr/>
                    <a:lstStyle/>
                    <a:p>
                      <a:pPr indent="0" lvl="0" marL="0" rtl="0" algn="l">
                        <a:spcBef>
                          <a:spcPts val="0"/>
                        </a:spcBef>
                        <a:spcAft>
                          <a:spcPts val="0"/>
                        </a:spcAft>
                        <a:buNone/>
                      </a:pPr>
                      <a:r>
                        <a:rPr lang="fr"/>
                        <a:t>AMR on multi level</a:t>
                      </a:r>
                      <a:endParaRPr/>
                    </a:p>
                  </a:txBody>
                  <a:tcPr marT="91425" marB="91425" marR="91425" marL="91425"/>
                </a:tc>
              </a:tr>
              <a:tr h="320125">
                <a:tc>
                  <a:txBody>
                    <a:bodyPr/>
                    <a:lstStyle/>
                    <a:p>
                      <a:pPr indent="0" lvl="0" marL="0" rtl="0" algn="l">
                        <a:spcBef>
                          <a:spcPts val="0"/>
                        </a:spcBef>
                        <a:spcAft>
                          <a:spcPts val="0"/>
                        </a:spcAft>
                        <a:buNone/>
                      </a:pPr>
                      <a:r>
                        <a:rPr lang="fr"/>
                        <a:t>efficiency</a:t>
                      </a:r>
                      <a:endParaRPr/>
                    </a:p>
                  </a:txBody>
                  <a:tcPr marT="91425" marB="91425" marR="91425" marL="91425"/>
                </a:tc>
                <a:tc>
                  <a:txBody>
                    <a:bodyPr/>
                    <a:lstStyle/>
                    <a:p>
                      <a:pPr indent="0" lvl="0" marL="0" rtl="0" algn="l">
                        <a:spcBef>
                          <a:spcPts val="0"/>
                        </a:spcBef>
                        <a:spcAft>
                          <a:spcPts val="0"/>
                        </a:spcAft>
                        <a:buNone/>
                      </a:pPr>
                      <a:r>
                        <a:rPr b="1" lang="fr"/>
                        <a:t>1.3</a:t>
                      </a:r>
                      <a:endParaRPr b="1"/>
                    </a:p>
                  </a:txBody>
                  <a:tcPr marT="91425" marB="91425" marR="91425" marL="91425"/>
                </a:tc>
                <a:tc>
                  <a:txBody>
                    <a:bodyPr/>
                    <a:lstStyle/>
                    <a:p>
                      <a:pPr indent="0" lvl="0" marL="0" rtl="0" algn="l">
                        <a:spcBef>
                          <a:spcPts val="0"/>
                        </a:spcBef>
                        <a:spcAft>
                          <a:spcPts val="0"/>
                        </a:spcAft>
                        <a:buNone/>
                      </a:pPr>
                      <a:r>
                        <a:rPr b="1" lang="fr">
                          <a:solidFill>
                            <a:schemeClr val="accent3"/>
                          </a:solidFill>
                        </a:rPr>
                        <a:t>2.6</a:t>
                      </a:r>
                      <a:endParaRPr b="1">
                        <a:solidFill>
                          <a:schemeClr val="accent3"/>
                        </a:solidFill>
                      </a:endParaRPr>
                    </a:p>
                  </a:txBody>
                  <a:tcPr marT="91425" marB="91425" marR="91425" marL="91425"/>
                </a:tc>
                <a:tc>
                  <a:txBody>
                    <a:bodyPr/>
                    <a:lstStyle/>
                    <a:p>
                      <a:pPr indent="0" lvl="0" marL="0" rtl="0" algn="l">
                        <a:spcBef>
                          <a:spcPts val="0"/>
                        </a:spcBef>
                        <a:spcAft>
                          <a:spcPts val="0"/>
                        </a:spcAft>
                        <a:buNone/>
                      </a:pPr>
                      <a:r>
                        <a:rPr b="1" lang="fr">
                          <a:solidFill>
                            <a:schemeClr val="accent3"/>
                          </a:solidFill>
                        </a:rPr>
                        <a:t>&gt;4 !</a:t>
                      </a:r>
                      <a:endParaRPr b="1">
                        <a:solidFill>
                          <a:schemeClr val="accent3"/>
                        </a:solidFill>
                      </a:endParaRPr>
                    </a:p>
                  </a:txBody>
                  <a:tcPr marT="91425" marB="91425" marR="91425" marL="91425"/>
                </a:tc>
              </a:tr>
            </a:tbl>
          </a:graphicData>
        </a:graphic>
      </p:graphicFrame>
      <p:sp>
        <p:nvSpPr>
          <p:cNvPr id="161" name="Google Shape;161;p19"/>
          <p:cNvSpPr txBox="1"/>
          <p:nvPr>
            <p:ph type="title"/>
          </p:nvPr>
        </p:nvSpPr>
        <p:spPr>
          <a:xfrm>
            <a:off x="311700" y="1627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AMR : how it performs</a:t>
            </a:r>
            <a:endParaRPr/>
          </a:p>
        </p:txBody>
      </p:sp>
      <p:sp>
        <p:nvSpPr>
          <p:cNvPr id="162" name="Google Shape;162;p1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r>
              <a:rPr lang="fr"/>
              <a:t>/9</a:t>
            </a:r>
            <a:endParaRPr/>
          </a:p>
        </p:txBody>
      </p:sp>
      <p:graphicFrame>
        <p:nvGraphicFramePr>
          <p:cNvPr id="163" name="Google Shape;163;p19"/>
          <p:cNvGraphicFramePr/>
          <p:nvPr/>
        </p:nvGraphicFramePr>
        <p:xfrm>
          <a:off x="438163" y="4109638"/>
          <a:ext cx="3000000" cy="3000000"/>
        </p:xfrm>
        <a:graphic>
          <a:graphicData uri="http://schemas.openxmlformats.org/drawingml/2006/table">
            <a:tbl>
              <a:tblPr>
                <a:noFill/>
                <a:tableStyleId>{C5D94913-3E2D-4AF3-8CF2-BB88B59111BE}</a:tableStyleId>
              </a:tblPr>
              <a:tblGrid>
                <a:gridCol w="1436150"/>
                <a:gridCol w="791950"/>
                <a:gridCol w="753600"/>
                <a:gridCol w="765275"/>
              </a:tblGrid>
              <a:tr h="630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None/>
                      </a:pPr>
                      <a:r>
                        <a:rPr lang="fr"/>
                        <a:t>coarse</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fr"/>
                        <a:t>fine</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fr"/>
                        <a:t>AMR</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6925">
                <a:tc>
                  <a:txBody>
                    <a:bodyPr/>
                    <a:lstStyle/>
                    <a:p>
                      <a:pPr indent="0" lvl="0" marL="0" rtl="0" algn="l">
                        <a:spcBef>
                          <a:spcPts val="0"/>
                        </a:spcBef>
                        <a:spcAft>
                          <a:spcPts val="0"/>
                        </a:spcAft>
                        <a:buNone/>
                      </a:pPr>
                      <a:r>
                        <a:rPr lang="fr"/>
                        <a:t>eq </a:t>
                      </a:r>
                      <a:r>
                        <a:rPr lang="fr"/>
                        <a:t>CPU Time</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fr"/>
                        <a:t>96</a:t>
                      </a:r>
                      <a:r>
                        <a:rPr lang="fr"/>
                        <a:t>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fr"/>
                        <a:t>1388</a:t>
                      </a:r>
                      <a:r>
                        <a:rPr lang="fr"/>
                        <a:t>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fr"/>
                        <a:t>1040</a:t>
                      </a:r>
                      <a:r>
                        <a:rPr lang="fr"/>
                        <a:t>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164" name="Google Shape;164;p19"/>
          <p:cNvPicPr preferRelativeResize="0"/>
          <p:nvPr/>
        </p:nvPicPr>
        <p:blipFill>
          <a:blip r:embed="rId4">
            <a:alphaModFix/>
          </a:blip>
          <a:stretch>
            <a:fillRect/>
          </a:stretch>
        </p:blipFill>
        <p:spPr>
          <a:xfrm>
            <a:off x="1044219" y="788850"/>
            <a:ext cx="2987631" cy="3042839"/>
          </a:xfrm>
          <a:prstGeom prst="rect">
            <a:avLst/>
          </a:prstGeom>
          <a:noFill/>
          <a:ln>
            <a:noFill/>
          </a:ln>
        </p:spPr>
      </p:pic>
      <p:sp>
        <p:nvSpPr>
          <p:cNvPr id="165" name="Google Shape;165;p19"/>
          <p:cNvSpPr/>
          <p:nvPr/>
        </p:nvSpPr>
        <p:spPr>
          <a:xfrm>
            <a:off x="7505450" y="3885150"/>
            <a:ext cx="1192800" cy="1149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19"/>
          <p:cNvGrpSpPr/>
          <p:nvPr/>
        </p:nvGrpSpPr>
        <p:grpSpPr>
          <a:xfrm>
            <a:off x="1974875" y="1149825"/>
            <a:ext cx="2545500" cy="2010000"/>
            <a:chOff x="1974875" y="1149825"/>
            <a:chExt cx="2545500" cy="2010000"/>
          </a:xfrm>
        </p:grpSpPr>
        <p:cxnSp>
          <p:nvCxnSpPr>
            <p:cNvPr id="167" name="Google Shape;167;p19"/>
            <p:cNvCxnSpPr/>
            <p:nvPr/>
          </p:nvCxnSpPr>
          <p:spPr>
            <a:xfrm flipH="1" rot="-5400000">
              <a:off x="1720325" y="1404375"/>
              <a:ext cx="2010000" cy="1500900"/>
            </a:xfrm>
            <a:prstGeom prst="curvedConnector3">
              <a:avLst>
                <a:gd fmla="val 66812" name="adj1"/>
              </a:avLst>
            </a:prstGeom>
            <a:noFill/>
            <a:ln cap="flat" cmpd="sng" w="28575">
              <a:solidFill>
                <a:srgbClr val="FF0000"/>
              </a:solidFill>
              <a:prstDash val="solid"/>
              <a:round/>
              <a:headEnd len="med" w="med" type="stealth"/>
              <a:tailEnd len="med" w="med" type="stealth"/>
            </a:ln>
          </p:spPr>
        </p:cxnSp>
        <p:sp>
          <p:nvSpPr>
            <p:cNvPr id="168" name="Google Shape;168;p19"/>
            <p:cNvSpPr txBox="1"/>
            <p:nvPr/>
          </p:nvSpPr>
          <p:spPr>
            <a:xfrm>
              <a:off x="3475775" y="2571750"/>
              <a:ext cx="104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FF0000"/>
                  </a:solidFill>
                  <a:latin typeface="Lato"/>
                  <a:ea typeface="Lato"/>
                  <a:cs typeface="Lato"/>
                  <a:sym typeface="Lato"/>
                </a:rPr>
                <a:t>x5 </a:t>
              </a:r>
              <a:endParaRPr b="1">
                <a:solidFill>
                  <a:srgbClr val="FF0000"/>
                </a:solidFill>
                <a:latin typeface="Lato"/>
                <a:ea typeface="Lato"/>
                <a:cs typeface="Lato"/>
                <a:sym typeface="Lato"/>
              </a:endParaRPr>
            </a:p>
          </p:txBody>
        </p:sp>
      </p:grpSp>
      <p:sp>
        <p:nvSpPr>
          <p:cNvPr id="169" name="Google Shape;169;p19"/>
          <p:cNvSpPr/>
          <p:nvPr/>
        </p:nvSpPr>
        <p:spPr>
          <a:xfrm>
            <a:off x="6667250" y="3885150"/>
            <a:ext cx="1192800" cy="1149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6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6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0"/>
          <p:cNvSpPr txBox="1"/>
          <p:nvPr>
            <p:ph type="title"/>
          </p:nvPr>
        </p:nvSpPr>
        <p:spPr>
          <a:xfrm>
            <a:off x="311700" y="1627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On-going works</a:t>
            </a:r>
            <a:endParaRPr/>
          </a:p>
        </p:txBody>
      </p:sp>
      <p:sp>
        <p:nvSpPr>
          <p:cNvPr id="175" name="Google Shape;175;p20"/>
          <p:cNvSpPr txBox="1"/>
          <p:nvPr>
            <p:ph idx="1" type="body"/>
          </p:nvPr>
        </p:nvSpPr>
        <p:spPr>
          <a:xfrm>
            <a:off x="311700" y="1138775"/>
            <a:ext cx="39999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fr"/>
              <a:t>AMR on RRE solvers</a:t>
            </a:r>
            <a:endParaRPr/>
          </a:p>
        </p:txBody>
      </p:sp>
      <p:sp>
        <p:nvSpPr>
          <p:cNvPr id="176" name="Google Shape;176;p20"/>
          <p:cNvSpPr txBox="1"/>
          <p:nvPr>
            <p:ph idx="2" type="body"/>
          </p:nvPr>
        </p:nvSpPr>
        <p:spPr>
          <a:xfrm>
            <a:off x="4832400" y="1138775"/>
            <a:ext cx="39999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fr"/>
              <a:t>AMR on for both flow and </a:t>
            </a:r>
            <a:r>
              <a:rPr lang="fr"/>
              <a:t>transport</a:t>
            </a:r>
            <a:endParaRPr/>
          </a:p>
        </p:txBody>
      </p:sp>
      <p:sp>
        <p:nvSpPr>
          <p:cNvPr id="177" name="Google Shape;177;p2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r>
              <a:rPr lang="fr"/>
              <a:t>/9</a:t>
            </a:r>
            <a:endParaRPr/>
          </a:p>
        </p:txBody>
      </p:sp>
      <p:pic>
        <p:nvPicPr>
          <p:cNvPr id="178" name="Google Shape;178;p20"/>
          <p:cNvPicPr preferRelativeResize="0"/>
          <p:nvPr/>
        </p:nvPicPr>
        <p:blipFill rotWithShape="1">
          <a:blip r:embed="rId3">
            <a:alphaModFix/>
          </a:blip>
          <a:srcRect b="38334" l="0" r="0" t="15946"/>
          <a:stretch/>
        </p:blipFill>
        <p:spPr>
          <a:xfrm>
            <a:off x="5397462" y="1748050"/>
            <a:ext cx="2869774" cy="2935077"/>
          </a:xfrm>
          <a:prstGeom prst="rect">
            <a:avLst/>
          </a:prstGeom>
          <a:noFill/>
          <a:ln>
            <a:noFill/>
          </a:ln>
        </p:spPr>
      </p:pic>
      <p:pic>
        <p:nvPicPr>
          <p:cNvPr id="179" name="Google Shape;179;p20"/>
          <p:cNvPicPr preferRelativeResize="0"/>
          <p:nvPr/>
        </p:nvPicPr>
        <p:blipFill>
          <a:blip r:embed="rId4">
            <a:alphaModFix/>
          </a:blip>
          <a:stretch>
            <a:fillRect/>
          </a:stretch>
        </p:blipFill>
        <p:spPr>
          <a:xfrm>
            <a:off x="861000" y="1610222"/>
            <a:ext cx="2901299" cy="32107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1"/>
          <p:cNvSpPr txBox="1"/>
          <p:nvPr>
            <p:ph type="title"/>
          </p:nvPr>
        </p:nvSpPr>
        <p:spPr>
          <a:xfrm>
            <a:off x="4843600" y="644875"/>
            <a:ext cx="4045200" cy="168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solidFill>
                  <a:srgbClr val="FFFFFF"/>
                </a:solidFill>
              </a:rPr>
              <a:t>Thank you for your attention</a:t>
            </a:r>
            <a:endParaRPr>
              <a:solidFill>
                <a:srgbClr val="FFFFFF"/>
              </a:solidFill>
            </a:endParaRPr>
          </a:p>
        </p:txBody>
      </p:sp>
      <p:sp>
        <p:nvSpPr>
          <p:cNvPr id="185" name="Google Shape;185;p21"/>
          <p:cNvSpPr txBox="1"/>
          <p:nvPr>
            <p:ph idx="2" type="body"/>
          </p:nvPr>
        </p:nvSpPr>
        <p:spPr>
          <a:xfrm>
            <a:off x="5242150" y="2218650"/>
            <a:ext cx="3248100" cy="2382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fr"/>
              <a:t>Contact :</a:t>
            </a:r>
            <a:endParaRPr/>
          </a:p>
          <a:p>
            <a:pPr indent="0" lvl="0" marL="0" rtl="0" algn="l">
              <a:spcBef>
                <a:spcPts val="1200"/>
              </a:spcBef>
              <a:spcAft>
                <a:spcPts val="1200"/>
              </a:spcAft>
              <a:buNone/>
            </a:pPr>
            <a:r>
              <a:rPr lang="fr"/>
              <a:t>gillien.latour@toulouse-inp.fr</a:t>
            </a:r>
            <a:endParaRPr/>
          </a:p>
        </p:txBody>
      </p:sp>
      <p:sp>
        <p:nvSpPr>
          <p:cNvPr id="186" name="Google Shape;186;p2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solidFill>
                  <a:schemeClr val="lt1"/>
                </a:solidFill>
              </a:rPr>
              <a:t>‹#›</a:t>
            </a:fld>
            <a:endParaRPr>
              <a:solidFill>
                <a:schemeClr val="lt1"/>
              </a:solidFill>
            </a:endParaRPr>
          </a:p>
        </p:txBody>
      </p:sp>
      <p:pic>
        <p:nvPicPr>
          <p:cNvPr id="187" name="Google Shape;187;p21"/>
          <p:cNvPicPr preferRelativeResize="0"/>
          <p:nvPr/>
        </p:nvPicPr>
        <p:blipFill>
          <a:blip r:embed="rId3">
            <a:alphaModFix/>
          </a:blip>
          <a:stretch>
            <a:fillRect/>
          </a:stretch>
        </p:blipFill>
        <p:spPr>
          <a:xfrm>
            <a:off x="8268919" y="4443691"/>
            <a:ext cx="746091" cy="610721"/>
          </a:xfrm>
          <a:prstGeom prst="rect">
            <a:avLst/>
          </a:prstGeom>
          <a:noFill/>
          <a:ln>
            <a:noFill/>
          </a:ln>
        </p:spPr>
      </p:pic>
      <p:pic>
        <p:nvPicPr>
          <p:cNvPr id="188" name="Google Shape;188;p21"/>
          <p:cNvPicPr preferRelativeResize="0"/>
          <p:nvPr/>
        </p:nvPicPr>
        <p:blipFill>
          <a:blip r:embed="rId4">
            <a:alphaModFix/>
          </a:blip>
          <a:stretch>
            <a:fillRect/>
          </a:stretch>
        </p:blipFill>
        <p:spPr>
          <a:xfrm>
            <a:off x="89112" y="4443688"/>
            <a:ext cx="1124695" cy="610722"/>
          </a:xfrm>
          <a:prstGeom prst="rect">
            <a:avLst/>
          </a:prstGeom>
          <a:noFill/>
          <a:ln>
            <a:noFill/>
          </a:ln>
        </p:spPr>
      </p:pic>
      <p:pic>
        <p:nvPicPr>
          <p:cNvPr id="189" name="Google Shape;189;p21"/>
          <p:cNvPicPr preferRelativeResize="0"/>
          <p:nvPr/>
        </p:nvPicPr>
        <p:blipFill>
          <a:blip r:embed="rId5">
            <a:alphaModFix/>
          </a:blip>
          <a:stretch>
            <a:fillRect/>
          </a:stretch>
        </p:blipFill>
        <p:spPr>
          <a:xfrm>
            <a:off x="386957" y="105075"/>
            <a:ext cx="3676650" cy="952500"/>
          </a:xfrm>
          <a:prstGeom prst="rect">
            <a:avLst/>
          </a:prstGeom>
          <a:noFill/>
          <a:ln>
            <a:noFill/>
          </a:ln>
        </p:spPr>
      </p:pic>
      <p:pic>
        <p:nvPicPr>
          <p:cNvPr id="190" name="Google Shape;190;p21"/>
          <p:cNvPicPr preferRelativeResize="0"/>
          <p:nvPr/>
        </p:nvPicPr>
        <p:blipFill>
          <a:blip r:embed="rId6">
            <a:alphaModFix/>
          </a:blip>
          <a:stretch>
            <a:fillRect/>
          </a:stretch>
        </p:blipFill>
        <p:spPr>
          <a:xfrm>
            <a:off x="864203" y="1308497"/>
            <a:ext cx="2722149" cy="288426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ightBlue">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