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14" r:id="rId2"/>
    <p:sldMasterId id="2147483705" r:id="rId3"/>
    <p:sldMasterId id="2147483701" r:id="rId4"/>
    <p:sldMasterId id="2147483711" r:id="rId5"/>
    <p:sldMasterId id="2147483717" r:id="rId6"/>
    <p:sldMasterId id="2147483708" r:id="rId7"/>
    <p:sldMasterId id="2147483684" r:id="rId8"/>
    <p:sldMasterId id="2147483696" r:id="rId9"/>
  </p:sldMasterIdLst>
  <p:notesMasterIdLst>
    <p:notesMasterId r:id="rId47"/>
  </p:notesMasterIdLst>
  <p:sldIdLst>
    <p:sldId id="641" r:id="rId10"/>
    <p:sldId id="640" r:id="rId11"/>
    <p:sldId id="647" r:id="rId12"/>
    <p:sldId id="643" r:id="rId13"/>
    <p:sldId id="659" r:id="rId14"/>
    <p:sldId id="642" r:id="rId15"/>
    <p:sldId id="644" r:id="rId16"/>
    <p:sldId id="645" r:id="rId17"/>
    <p:sldId id="646" r:id="rId18"/>
    <p:sldId id="648" r:id="rId19"/>
    <p:sldId id="649" r:id="rId20"/>
    <p:sldId id="660" r:id="rId21"/>
    <p:sldId id="658" r:id="rId22"/>
    <p:sldId id="651" r:id="rId23"/>
    <p:sldId id="652" r:id="rId24"/>
    <p:sldId id="654" r:id="rId25"/>
    <p:sldId id="618" r:id="rId26"/>
    <p:sldId id="656" r:id="rId27"/>
    <p:sldId id="661" r:id="rId28"/>
    <p:sldId id="613" r:id="rId29"/>
    <p:sldId id="634" r:id="rId30"/>
    <p:sldId id="635" r:id="rId31"/>
    <p:sldId id="626" r:id="rId32"/>
    <p:sldId id="630" r:id="rId33"/>
    <p:sldId id="407" r:id="rId34"/>
    <p:sldId id="632" r:id="rId35"/>
    <p:sldId id="633" r:id="rId36"/>
    <p:sldId id="627" r:id="rId37"/>
    <p:sldId id="456" r:id="rId38"/>
    <p:sldId id="629" r:id="rId39"/>
    <p:sldId id="443" r:id="rId40"/>
    <p:sldId id="638" r:id="rId41"/>
    <p:sldId id="637" r:id="rId42"/>
    <p:sldId id="436" r:id="rId43"/>
    <p:sldId id="615" r:id="rId44"/>
    <p:sldId id="470" r:id="rId45"/>
    <p:sldId id="636" r:id="rId46"/>
  </p:sldIdLst>
  <p:sldSz cx="9144000" cy="5143500" type="screen16x9"/>
  <p:notesSz cx="67833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A0"/>
    <a:srgbClr val="FFFFFF"/>
    <a:srgbClr val="3CA9E0"/>
    <a:srgbClr val="3CAAE1"/>
    <a:srgbClr val="F2F2F2"/>
    <a:srgbClr val="35A8E0"/>
    <a:srgbClr val="59ACD8"/>
    <a:srgbClr val="14AAC8"/>
    <a:srgbClr val="C8C8C8"/>
    <a:srgbClr val="00A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8" autoAdjust="0"/>
    <p:restoredTop sz="88591" autoAdjust="0"/>
  </p:normalViewPr>
  <p:slideViewPr>
    <p:cSldViewPr showGuides="1">
      <p:cViewPr varScale="1">
        <p:scale>
          <a:sx n="143" d="100"/>
          <a:sy n="143" d="100"/>
        </p:scale>
        <p:origin x="66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2350" y="0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044D8-9008-47EE-B2F9-0F694E01EE2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8339" y="4715153"/>
            <a:ext cx="542671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2350" y="9428583"/>
            <a:ext cx="293946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387D8-3FD6-4091-9650-3A9F6CBA118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18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water quality?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 on chemical water quality --&gt; concentrations of solutes-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Parameters and substances of concern differ.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 situ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„reliable“, high </a:t>
            </a:r>
            <a:r>
              <a:rPr lang="de-DE" dirty="0" err="1"/>
              <a:t>flexibility</a:t>
            </a:r>
            <a:r>
              <a:rPr lang="de-DE" dirty="0"/>
              <a:t> 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Samples and </a:t>
            </a:r>
            <a:r>
              <a:rPr lang="de-DE" dirty="0" err="1"/>
              <a:t>sensor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2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0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- </a:t>
            </a:r>
            <a:r>
              <a:rPr lang="de-DE" b="1" dirty="0" err="1"/>
              <a:t>Bigfe</a:t>
            </a:r>
            <a:r>
              <a:rPr lang="de-DE" b="1" dirty="0"/>
              <a:t> Erfassung der Wasserqualität und Wasserflächenausdehnung von Binnengewässern durch Fernerkundung</a:t>
            </a:r>
            <a:endParaRPr lang="de-DE" dirty="0"/>
          </a:p>
          <a:p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feed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, e.g. GDP </a:t>
            </a:r>
            <a:r>
              <a:rPr lang="de-DE" dirty="0" err="1"/>
              <a:t>estimation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5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7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Virro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but not </a:t>
            </a:r>
            <a:r>
              <a:rPr lang="de-DE" dirty="0" err="1"/>
              <a:t>updated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archive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6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6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3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87D8-3FD6-4091-9650-3A9F6CBA11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8775" y="1116000"/>
            <a:ext cx="4104000" cy="367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-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50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50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01716" y="4716000"/>
            <a:ext cx="1922922" cy="2166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2"/>
          </p:nvPr>
        </p:nvSpPr>
        <p:spPr>
          <a:xfrm>
            <a:off x="4680000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32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8800" y="4903200"/>
            <a:ext cx="655712" cy="146022"/>
          </a:xfrm>
        </p:spPr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2061206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3312248"/>
            <a:ext cx="5581439" cy="915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 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4371950"/>
            <a:ext cx="4105275" cy="5270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</p:spTree>
    <p:extLst>
      <p:ext uri="{BB962C8B-B14F-4D97-AF65-F5344CB8AC3E}">
        <p14:creationId xmlns:p14="http://schemas.microsoft.com/office/powerpoint/2010/main" val="2864233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8800" y="4903200"/>
            <a:ext cx="655712" cy="146022"/>
          </a:xfrm>
        </p:spPr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332143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3312248"/>
            <a:ext cx="5581439" cy="915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 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4371950"/>
            <a:ext cx="4105275" cy="5270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</p:spTree>
    <p:extLst>
      <p:ext uri="{BB962C8B-B14F-4D97-AF65-F5344CB8AC3E}">
        <p14:creationId xmlns:p14="http://schemas.microsoft.com/office/powerpoint/2010/main" val="2872199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8800" y="4903200"/>
            <a:ext cx="655712" cy="146022"/>
          </a:xfrm>
        </p:spPr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7173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2"/>
          </p:nvPr>
        </p:nvSpPr>
        <p:spPr>
          <a:xfrm>
            <a:off x="358763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79388" y="987425"/>
            <a:ext cx="8784000" cy="40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863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536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944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360000" y="374400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3776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2" descr="kb_0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25222" r="2883" b="-74"/>
          <a:stretch/>
        </p:blipFill>
        <p:spPr bwMode="auto">
          <a:xfrm>
            <a:off x="0" y="0"/>
            <a:ext cx="948577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536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2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944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5148064" y="91556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ufz.de</a:t>
            </a:r>
          </a:p>
        </p:txBody>
      </p:sp>
    </p:spTree>
    <p:extLst>
      <p:ext uri="{BB962C8B-B14F-4D97-AF65-F5344CB8AC3E}">
        <p14:creationId xmlns:p14="http://schemas.microsoft.com/office/powerpoint/2010/main" val="306238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Optional: Folientitel einzeilig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58775" y="735013"/>
            <a:ext cx="8435058" cy="3924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804248" y="4876006"/>
            <a:ext cx="894978" cy="165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316416" y="4876006"/>
            <a:ext cx="630982" cy="165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11DCBD4-A767-4DCE-A5BF-7F80AC7C3B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6117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Optional: Folientitel einzeilig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804248" y="4876006"/>
            <a:ext cx="894978" cy="165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316416" y="4876006"/>
            <a:ext cx="630982" cy="165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11DCBD4-A767-4DCE-A5BF-7F80AC7C3B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90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46496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87296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3671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98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3312248"/>
            <a:ext cx="5581439" cy="915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 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4371950"/>
            <a:ext cx="4105275" cy="5270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</p:spTree>
    <p:extLst>
      <p:ext uri="{BB962C8B-B14F-4D97-AF65-F5344CB8AC3E}">
        <p14:creationId xmlns:p14="http://schemas.microsoft.com/office/powerpoint/2010/main" val="90502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8800" y="4903200"/>
            <a:ext cx="655712" cy="146022"/>
          </a:xfrm>
        </p:spPr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056370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3312248"/>
            <a:ext cx="5581439" cy="915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 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4371950"/>
            <a:ext cx="4105275" cy="5270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</p:spTree>
    <p:extLst>
      <p:ext uri="{BB962C8B-B14F-4D97-AF65-F5344CB8AC3E}">
        <p14:creationId xmlns:p14="http://schemas.microsoft.com/office/powerpoint/2010/main" val="355239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8800" y="4903200"/>
            <a:ext cx="655712" cy="146022"/>
          </a:xfrm>
        </p:spPr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801440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3312248"/>
            <a:ext cx="5581439" cy="915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 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4371950"/>
            <a:ext cx="4105275" cy="5270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</p:spTree>
    <p:extLst>
      <p:ext uri="{BB962C8B-B14F-4D97-AF65-F5344CB8AC3E}">
        <p14:creationId xmlns:p14="http://schemas.microsoft.com/office/powerpoint/2010/main" val="187406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958800" y="4903200"/>
            <a:ext cx="655712" cy="146022"/>
          </a:xfrm>
        </p:spPr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366798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3312248"/>
            <a:ext cx="5581439" cy="915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 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4371950"/>
            <a:ext cx="4105275" cy="5270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</p:spTree>
    <p:extLst>
      <p:ext uri="{BB962C8B-B14F-4D97-AF65-F5344CB8AC3E}">
        <p14:creationId xmlns:p14="http://schemas.microsoft.com/office/powerpoint/2010/main" val="92872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003"/>
            <a:ext cx="9144000" cy="3625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36259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2767590" cy="59436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203428" y="451599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179388" y="1138238"/>
            <a:ext cx="45005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47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475" cy="5143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18751"/>
          <a:stretch/>
        </p:blipFill>
        <p:spPr>
          <a:xfrm>
            <a:off x="-44582" y="148382"/>
            <a:ext cx="3647826" cy="720080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7104843" y="40660"/>
            <a:ext cx="20162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Image </a:t>
            </a:r>
            <a:r>
              <a:rPr lang="de-DE" sz="800" dirty="0" err="1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pixabay.com, Ria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</a:rPr>
              <a:t>Sopala</a:t>
            </a: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6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6667"/>
          <a:stretch/>
        </p:blipFill>
        <p:spPr>
          <a:xfrm>
            <a:off x="107504" y="91794"/>
            <a:ext cx="8928993" cy="50002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18751"/>
          <a:stretch/>
        </p:blipFill>
        <p:spPr>
          <a:xfrm>
            <a:off x="-44582" y="148382"/>
            <a:ext cx="3647826" cy="720080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</p:spTree>
    <p:extLst>
      <p:ext uri="{BB962C8B-B14F-4D97-AF65-F5344CB8AC3E}">
        <p14:creationId xmlns:p14="http://schemas.microsoft.com/office/powerpoint/2010/main" val="130109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Jedes Jahr gelangen Millionen Tonnen Plastikmüll ins Meer  ein globales Umweltproblem mit ökologischen Folgen. Foto: Richard Carey, fotolia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21401" r="2264" b="166"/>
          <a:stretch/>
        </p:blipFill>
        <p:spPr bwMode="auto">
          <a:xfrm>
            <a:off x="134848" y="123478"/>
            <a:ext cx="88743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18751"/>
          <a:stretch/>
        </p:blipFill>
        <p:spPr>
          <a:xfrm>
            <a:off x="-44582" y="148382"/>
            <a:ext cx="3647826" cy="720080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</p:spTree>
    <p:extLst>
      <p:ext uri="{BB962C8B-B14F-4D97-AF65-F5344CB8AC3E}">
        <p14:creationId xmlns:p14="http://schemas.microsoft.com/office/powerpoint/2010/main" val="419882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6254" r="388" b="10810"/>
          <a:stretch/>
        </p:blipFill>
        <p:spPr>
          <a:xfrm>
            <a:off x="-44582" y="-6360"/>
            <a:ext cx="9188582" cy="502638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18751"/>
          <a:stretch/>
        </p:blipFill>
        <p:spPr>
          <a:xfrm>
            <a:off x="-44582" y="148382"/>
            <a:ext cx="3647826" cy="720080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</p:spTree>
    <p:extLst>
      <p:ext uri="{BB962C8B-B14F-4D97-AF65-F5344CB8AC3E}">
        <p14:creationId xmlns:p14="http://schemas.microsoft.com/office/powerpoint/2010/main" val="353995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40200"/>
          <a:stretch/>
        </p:blipFill>
        <p:spPr>
          <a:xfrm>
            <a:off x="0" y="-718"/>
            <a:ext cx="9144000" cy="49447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18751"/>
          <a:stretch/>
        </p:blipFill>
        <p:spPr>
          <a:xfrm>
            <a:off x="-44582" y="148382"/>
            <a:ext cx="3647826" cy="720080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</p:spTree>
    <p:extLst>
      <p:ext uri="{BB962C8B-B14F-4D97-AF65-F5344CB8AC3E}">
        <p14:creationId xmlns:p14="http://schemas.microsoft.com/office/powerpoint/2010/main" val="379143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1" b="40200"/>
          <a:stretch/>
        </p:blipFill>
        <p:spPr>
          <a:xfrm>
            <a:off x="0" y="-718"/>
            <a:ext cx="9144000" cy="49447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18751"/>
          <a:stretch/>
        </p:blipFill>
        <p:spPr>
          <a:xfrm>
            <a:off x="-44582" y="148382"/>
            <a:ext cx="3647826" cy="720080"/>
          </a:xfrm>
          <a:prstGeom prst="rect">
            <a:avLst/>
          </a:prstGeom>
        </p:spPr>
      </p:pic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</p:spTree>
    <p:extLst>
      <p:ext uri="{BB962C8B-B14F-4D97-AF65-F5344CB8AC3E}">
        <p14:creationId xmlns:p14="http://schemas.microsoft.com/office/powerpoint/2010/main" val="227223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2767590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2783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Optional: Folientitel einzeilig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804248" y="4876006"/>
            <a:ext cx="894978" cy="165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316416" y="4876006"/>
            <a:ext cx="630982" cy="165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11DCBD4-A767-4DCE-A5BF-7F80AC7C3B7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62" y="241200"/>
            <a:ext cx="20086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20" r:id="rId3"/>
  </p:sldLayoutIdLst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2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xabay.com/" TargetMode="Externa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2355726"/>
            <a:ext cx="6285332" cy="915686"/>
          </a:xfrm>
        </p:spPr>
        <p:txBody>
          <a:bodyPr/>
          <a:lstStyle/>
          <a:p>
            <a:r>
              <a:rPr lang="en-GB" sz="2400" dirty="0"/>
              <a:t>Improving global water quality information by combining in-situ data, remote sensing and </a:t>
            </a:r>
            <a:r>
              <a:rPr lang="en-GB" sz="2400" dirty="0" err="1"/>
              <a:t>modeling</a:t>
            </a:r>
            <a:r>
              <a:rPr lang="en-US" sz="2400" noProof="0" dirty="0"/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3507854"/>
            <a:ext cx="4105275" cy="527014"/>
          </a:xfrm>
        </p:spPr>
        <p:txBody>
          <a:bodyPr/>
          <a:lstStyle/>
          <a:p>
            <a:r>
              <a:rPr lang="en-US" sz="1400" noProof="0" dirty="0" err="1"/>
              <a:t>GlobeWQ</a:t>
            </a:r>
            <a:r>
              <a:rPr lang="en-US" sz="1400" noProof="0" dirty="0"/>
              <a:t> Team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6553364" y="264080"/>
          <a:ext cx="2319421" cy="522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orelDRAW" r:id="rId4" imgW="2615536" imgH="589165" progId="CorelDraw.Graphic.20">
                  <p:embed/>
                </p:oleObj>
              </mc:Choice>
              <mc:Fallback>
                <p:oleObj name="CorelDRAW" r:id="rId4" imgW="2615536" imgH="589165" progId="CorelDraw.Graphic.20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3364" y="264080"/>
                        <a:ext cx="2319421" cy="522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885A01F-D56D-45F0-9FF8-F98DB7BE2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9526"/>
            <a:ext cx="1615675" cy="5221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2D10E1-434D-4593-9A78-56EBC86A0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3805" y="915566"/>
            <a:ext cx="1728192" cy="11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18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A8CD5-8A4F-49E7-8925-A0C6C366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 situ data- Ways forward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495CB6-B8B1-4EB2-8BD1-84A13793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2732C0-401E-4384-A9BF-209CC24DF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1343288-200E-4C0C-9A28-C4444494179E}"/>
              </a:ext>
            </a:extLst>
          </p:cNvPr>
          <p:cNvSpPr txBox="1"/>
          <p:nvPr/>
        </p:nvSpPr>
        <p:spPr>
          <a:xfrm>
            <a:off x="3215511" y="1530303"/>
            <a:ext cx="540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More </a:t>
            </a:r>
            <a:r>
              <a:rPr lang="de-DE" dirty="0" err="1"/>
              <a:t>rigorous</a:t>
            </a:r>
            <a:r>
              <a:rPr lang="de-DE" dirty="0"/>
              <a:t> </a:t>
            </a:r>
            <a:r>
              <a:rPr lang="de-DE" dirty="0" err="1"/>
              <a:t>mining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Comes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efforts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(</a:t>
            </a:r>
            <a:r>
              <a:rPr lang="de-DE" dirty="0" err="1"/>
              <a:t>manual</a:t>
            </a:r>
            <a:r>
              <a:rPr lang="de-DE" dirty="0"/>
              <a:t>, via API, </a:t>
            </a:r>
            <a:r>
              <a:rPr lang="de-DE" dirty="0" err="1"/>
              <a:t>webscraping</a:t>
            </a:r>
            <a:r>
              <a:rPr lang="de-DE" dirty="0"/>
              <a:t>) and </a:t>
            </a:r>
            <a:r>
              <a:rPr lang="de-DE" dirty="0" err="1"/>
              <a:t>preprocessing</a:t>
            </a:r>
            <a:endParaRPr lang="de-DE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sensors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could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ensure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timely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availability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„Standardisation“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lead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times</a:t>
            </a:r>
            <a:r>
              <a:rPr lang="de-DE" dirty="0">
                <a:sym typeface="Wingdings" panose="05000000000000000000" pitchFamily="2" charset="2"/>
              </a:rPr>
              <a:t> also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samples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B6847A-0F05-409F-AC4C-F28AE1DB00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r="10258"/>
          <a:stretch/>
        </p:blipFill>
        <p:spPr>
          <a:xfrm>
            <a:off x="360000" y="1398061"/>
            <a:ext cx="2339792" cy="21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ABDAB-5C3A-493D-AD05-72C26CE3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DFDAA5-E0EE-4CB0-BC7B-87FDDF37A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021000-34A6-4098-8008-1DFD924DD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5FA413-2EE2-4F76-A39E-69E30C6F7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 t="309" r="5279" b="-309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A411F9A-EE2C-498F-B96F-A6BDEF185F1C}"/>
              </a:ext>
            </a:extLst>
          </p:cNvPr>
          <p:cNvSpPr/>
          <p:nvPr/>
        </p:nvSpPr>
        <p:spPr>
          <a:xfrm>
            <a:off x="0" y="1563638"/>
            <a:ext cx="9144000" cy="1512168"/>
          </a:xfrm>
          <a:prstGeom prst="rect">
            <a:avLst/>
          </a:prstGeom>
          <a:solidFill>
            <a:schemeClr val="tx1">
              <a:alpha val="6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AA8F9AD-77B2-4232-B180-DED4A64D7BA9}"/>
              </a:ext>
            </a:extLst>
          </p:cNvPr>
          <p:cNvSpPr/>
          <p:nvPr/>
        </p:nvSpPr>
        <p:spPr>
          <a:xfrm>
            <a:off x="2812544" y="1920027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rgbClr val="8DBCE3"/>
                </a:solidFill>
              </a:rPr>
              <a:t>Remote </a:t>
            </a:r>
            <a:r>
              <a:rPr lang="de-DE" sz="3600" dirty="0" err="1">
                <a:solidFill>
                  <a:srgbClr val="8DBCE3"/>
                </a:solidFill>
              </a:rPr>
              <a:t>sensing</a:t>
            </a:r>
            <a:endParaRPr lang="de-DE" sz="3600" dirty="0">
              <a:solidFill>
                <a:srgbClr val="8DB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45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12</a:t>
            </a:fld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771800" y="774232"/>
            <a:ext cx="3412395" cy="3275784"/>
            <a:chOff x="2339752" y="771551"/>
            <a:chExt cx="3687142" cy="34676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b="7325"/>
            <a:stretch/>
          </p:blipFill>
          <p:spPr>
            <a:xfrm>
              <a:off x="2339752" y="771551"/>
              <a:ext cx="3687142" cy="324036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/>
            <a:srcRect l="91030" b="36694"/>
            <a:stretch/>
          </p:blipFill>
          <p:spPr>
            <a:xfrm rot="5400000">
              <a:off x="3050886" y="3435903"/>
              <a:ext cx="236130" cy="1370366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5328084" y="801666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F6AD81"/>
                </a:solidFill>
              </a:defRPr>
            </a:lvl1pPr>
          </a:lstStyle>
          <a:p>
            <a:r>
              <a:rPr lang="de-DE" sz="1600" dirty="0">
                <a:solidFill>
                  <a:srgbClr val="8DBCE3"/>
                </a:solidFill>
              </a:rPr>
              <a:t>The </a:t>
            </a:r>
            <a:r>
              <a:rPr lang="de-DE" sz="1600" dirty="0" err="1">
                <a:solidFill>
                  <a:srgbClr val="8DBCE3"/>
                </a:solidFill>
              </a:rPr>
              <a:t>main</a:t>
            </a:r>
            <a:r>
              <a:rPr lang="de-DE" sz="1600" dirty="0">
                <a:solidFill>
                  <a:srgbClr val="8DBCE3"/>
                </a:solidFill>
              </a:rPr>
              <a:t> </a:t>
            </a:r>
            <a:r>
              <a:rPr lang="de-DE" sz="1600" dirty="0" err="1">
                <a:solidFill>
                  <a:srgbClr val="8DBCE3"/>
                </a:solidFill>
              </a:rPr>
              <a:t>workhorse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„Unlimited“ </a:t>
            </a:r>
            <a:r>
              <a:rPr lang="de-DE" sz="1600" dirty="0" err="1">
                <a:solidFill>
                  <a:srgbClr val="8DBCE3"/>
                </a:solidFill>
              </a:rPr>
              <a:t>parameters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Ground </a:t>
            </a:r>
            <a:r>
              <a:rPr lang="de-DE" sz="1600" dirty="0" err="1">
                <a:solidFill>
                  <a:srgbClr val="8DBCE3"/>
                </a:solidFill>
              </a:rPr>
              <a:t>truthing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Long- time </a:t>
            </a:r>
            <a:r>
              <a:rPr lang="de-DE" sz="1600" dirty="0" err="1">
                <a:solidFill>
                  <a:srgbClr val="8DBCE3"/>
                </a:solidFill>
              </a:rPr>
              <a:t>series</a:t>
            </a:r>
            <a:r>
              <a:rPr lang="de-DE" sz="1600" dirty="0">
                <a:solidFill>
                  <a:srgbClr val="8DBCE3"/>
                </a:solidFill>
              </a:rPr>
              <a:t>  </a:t>
            </a:r>
            <a:endParaRPr lang="en-GB" sz="1600" dirty="0">
              <a:solidFill>
                <a:srgbClr val="8DBCE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84195" y="2903716"/>
            <a:ext cx="321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8DBCE3"/>
                </a:solidFill>
              </a:defRPr>
            </a:lvl1pPr>
          </a:lstStyle>
          <a:p>
            <a:r>
              <a:rPr lang="de-DE" sz="1600" dirty="0" err="1">
                <a:solidFill>
                  <a:srgbClr val="9CD194"/>
                </a:solidFill>
              </a:rPr>
              <a:t>Predictions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and</a:t>
            </a:r>
            <a:r>
              <a:rPr lang="de-DE" sz="1600" dirty="0">
                <a:solidFill>
                  <a:srgbClr val="9CD194"/>
                </a:solidFill>
              </a:rPr>
              <a:t> Scenarios</a:t>
            </a:r>
          </a:p>
          <a:p>
            <a:r>
              <a:rPr lang="de-DE" sz="1600" dirty="0" err="1">
                <a:solidFill>
                  <a:srgbClr val="9CD194"/>
                </a:solidFill>
              </a:rPr>
              <a:t>Spatially</a:t>
            </a:r>
            <a:r>
              <a:rPr lang="de-DE" sz="1600" dirty="0">
                <a:solidFill>
                  <a:srgbClr val="9CD194"/>
                </a:solidFill>
              </a:rPr>
              <a:t> and </a:t>
            </a:r>
            <a:r>
              <a:rPr lang="de-DE" sz="1600" dirty="0" err="1">
                <a:solidFill>
                  <a:srgbClr val="9CD194"/>
                </a:solidFill>
              </a:rPr>
              <a:t>temporally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continuous</a:t>
            </a:r>
            <a:endParaRPr lang="en-GB" sz="1600" dirty="0">
              <a:solidFill>
                <a:srgbClr val="9CD194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9512" y="2903717"/>
            <a:ext cx="287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Near-realtime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information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Spatially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unconstrained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6AD81"/>
                </a:solidFill>
              </a:rPr>
              <a:t>Limited </a:t>
            </a:r>
            <a:r>
              <a:rPr lang="de-DE" sz="1600" dirty="0" err="1">
                <a:solidFill>
                  <a:srgbClr val="F6AD81"/>
                </a:solidFill>
              </a:rPr>
              <a:t>parameters</a:t>
            </a:r>
            <a:endParaRPr lang="en-GB" sz="1600" dirty="0">
              <a:solidFill>
                <a:srgbClr val="F6AD8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1108712-5E7C-427C-9DC2-DB3916DB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843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DD0AD-9C10-4FEB-A97F-E9497590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 from remote sensing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76FDF0-83A9-47C2-98CE-28EC3E37A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6F0A98-C926-4B4D-BB6F-92AE24965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94133F-F2B5-439A-95F0-C28D0A347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04222"/>
            <a:ext cx="6943650" cy="37827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D8379DC-E852-4325-AA5B-ACE655BD2730}"/>
              </a:ext>
            </a:extLst>
          </p:cNvPr>
          <p:cNvSpPr txBox="1"/>
          <p:nvPr/>
        </p:nvSpPr>
        <p:spPr>
          <a:xfrm>
            <a:off x="251520" y="4650690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5AA0"/>
                </a:solidFill>
              </a:rPr>
              <a:t>www.globewq.info</a:t>
            </a:r>
            <a:endParaRPr lang="en-GB" dirty="0">
              <a:solidFill>
                <a:srgbClr val="005AA0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326A433-FBDE-4A31-8655-10A3F1A09AA9}"/>
              </a:ext>
            </a:extLst>
          </p:cNvPr>
          <p:cNvCxnSpPr>
            <a:cxnSpLocks/>
          </p:cNvCxnSpPr>
          <p:nvPr/>
        </p:nvCxnSpPr>
        <p:spPr>
          <a:xfrm flipV="1">
            <a:off x="3635896" y="2067694"/>
            <a:ext cx="43204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8887741-7978-411A-BADE-1E41655E6ED1}"/>
              </a:ext>
            </a:extLst>
          </p:cNvPr>
          <p:cNvCxnSpPr>
            <a:cxnSpLocks/>
          </p:cNvCxnSpPr>
          <p:nvPr/>
        </p:nvCxnSpPr>
        <p:spPr>
          <a:xfrm>
            <a:off x="2843808" y="1707654"/>
            <a:ext cx="36004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30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4FC48-BB7E-4DFA-8621-E3DF341A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Remote sensing „water quality stations“ - Elbe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ADE46E-6920-4E84-9005-37AB750F1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738D62-6C9B-411C-9682-FFC23FAB6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561180-F889-4A0E-90BC-ED80DB747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4" y="704150"/>
            <a:ext cx="3467688" cy="41981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E1134A-920A-4378-B030-80A6DBC68FDC}"/>
              </a:ext>
            </a:extLst>
          </p:cNvPr>
          <p:cNvSpPr txBox="1"/>
          <p:nvPr/>
        </p:nvSpPr>
        <p:spPr>
          <a:xfrm>
            <a:off x="4365558" y="1910213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Complement</a:t>
            </a:r>
            <a:r>
              <a:rPr lang="de-DE" dirty="0"/>
              <a:t> </a:t>
            </a:r>
            <a:r>
              <a:rPr lang="de-DE" dirty="0" err="1"/>
              <a:t>spatially</a:t>
            </a:r>
            <a:r>
              <a:rPr lang="de-DE" dirty="0"/>
              <a:t> </a:t>
            </a:r>
            <a:r>
              <a:rPr lang="de-DE" dirty="0" err="1"/>
              <a:t>sparse</a:t>
            </a:r>
            <a:r>
              <a:rPr lang="de-DE" dirty="0"/>
              <a:t>, </a:t>
            </a:r>
            <a:r>
              <a:rPr lang="de-DE" dirty="0" err="1"/>
              <a:t>automated</a:t>
            </a:r>
            <a:r>
              <a:rPr lang="de-DE" dirty="0"/>
              <a:t> WQ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remote </a:t>
            </a:r>
            <a:r>
              <a:rPr lang="de-DE" dirty="0" err="1"/>
              <a:t>sensing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turbidity</a:t>
            </a:r>
            <a:r>
              <a:rPr lang="de-DE" dirty="0"/>
              <a:t> and </a:t>
            </a:r>
            <a:r>
              <a:rPr lang="de-DE" dirty="0" err="1"/>
              <a:t>chlorophyll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F046BDE-F709-4110-A3F2-194D151628C6}"/>
              </a:ext>
            </a:extLst>
          </p:cNvPr>
          <p:cNvSpPr/>
          <p:nvPr/>
        </p:nvSpPr>
        <p:spPr>
          <a:xfrm>
            <a:off x="3923928" y="4443958"/>
            <a:ext cx="3074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https://undine.bafg.de/elbe/elbegebiet.html</a:t>
            </a:r>
          </a:p>
        </p:txBody>
      </p:sp>
      <p:pic>
        <p:nvPicPr>
          <p:cNvPr id="9" name="Grafik 8" descr="Gruppenbrainstorming">
            <a:extLst>
              <a:ext uri="{FF2B5EF4-FFF2-40B4-BE49-F238E27FC236}">
                <a16:creationId xmlns:a16="http://schemas.microsoft.com/office/drawing/2014/main" id="{387C0D2C-656A-4BC0-AEC3-E8E136A19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444" y="1253075"/>
            <a:ext cx="682925" cy="6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9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37D2C-6619-45DF-997E-3C000994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Station </a:t>
            </a:r>
            <a:r>
              <a:rPr lang="en-US" noProof="0" dirty="0" err="1"/>
              <a:t>Schnackenburg</a:t>
            </a:r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637390-F580-48B1-8CC1-4D2F2EA58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BE0BA0-9167-446C-9AC4-D6F9F3C9F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AE855B-9705-4F3B-9B93-23635BB1A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/>
          <a:stretch/>
        </p:blipFill>
        <p:spPr>
          <a:xfrm>
            <a:off x="72008" y="1635646"/>
            <a:ext cx="5004048" cy="298955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05CB45B-D8A2-4E83-9449-4A8C0BD4C6C9}"/>
              </a:ext>
            </a:extLst>
          </p:cNvPr>
          <p:cNvSpPr/>
          <p:nvPr/>
        </p:nvSpPr>
        <p:spPr>
          <a:xfrm>
            <a:off x="5229762" y="2491784"/>
            <a:ext cx="373472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Remote </a:t>
            </a:r>
            <a:r>
              <a:rPr lang="de-DE" dirty="0" err="1"/>
              <a:t>sensing</a:t>
            </a:r>
            <a:r>
              <a:rPr lang="de-DE" dirty="0"/>
              <a:t>: Sentinel2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In situ: Sampling (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monitoring</a:t>
            </a:r>
            <a:r>
              <a:rPr lang="de-DE" dirty="0"/>
              <a:t>)+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stations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A4FB855-D094-4103-AC3E-FF3800C1C8A1}"/>
              </a:ext>
            </a:extLst>
          </p:cNvPr>
          <p:cNvSpPr/>
          <p:nvPr/>
        </p:nvSpPr>
        <p:spPr>
          <a:xfrm>
            <a:off x="359432" y="845850"/>
            <a:ext cx="354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Turbidity</a:t>
            </a:r>
            <a:r>
              <a:rPr lang="de-DE" dirty="0"/>
              <a:t>,  Chlorophyll 2018/2019</a:t>
            </a:r>
          </a:p>
        </p:txBody>
      </p:sp>
    </p:spTree>
    <p:extLst>
      <p:ext uri="{BB962C8B-B14F-4D97-AF65-F5344CB8AC3E}">
        <p14:creationId xmlns:p14="http://schemas.microsoft.com/office/powerpoint/2010/main" val="666778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516EF-E737-4358-B6DF-ED810E5A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Station </a:t>
            </a:r>
            <a:r>
              <a:rPr lang="en-US" noProof="0" dirty="0" err="1"/>
              <a:t>Schnackenburg</a:t>
            </a:r>
            <a:r>
              <a:rPr lang="en-US" noProof="0" dirty="0"/>
              <a:t> Chlorophyll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20A59D-CF77-453C-AE61-DE2BF316A9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D04CFE-209C-49A8-B3FE-EE81F2303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9CE0D0-6922-41FF-B590-7D9CB1EC0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r="6689"/>
          <a:stretch/>
        </p:blipFill>
        <p:spPr>
          <a:xfrm>
            <a:off x="242230" y="915566"/>
            <a:ext cx="865954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40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A8CD5-8A4F-49E7-8925-A0C6C366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Remote sensing data - ways forward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495CB6-B8B1-4EB2-8BD1-84A13793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2732C0-401E-4384-A9BF-209CC24DF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1343288-200E-4C0C-9A28-C4444494179E}"/>
              </a:ext>
            </a:extLst>
          </p:cNvPr>
          <p:cNvSpPr txBox="1"/>
          <p:nvPr/>
        </p:nvSpPr>
        <p:spPr>
          <a:xfrm>
            <a:off x="539552" y="1275606"/>
            <a:ext cx="64807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in situ </a:t>
            </a:r>
            <a:r>
              <a:rPr lang="de-DE" dirty="0" err="1"/>
              <a:t>data</a:t>
            </a:r>
            <a:endParaRPr lang="de-DE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Remote </a:t>
            </a:r>
            <a:r>
              <a:rPr lang="de-DE" dirty="0" err="1"/>
              <a:t>sensing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hardly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inform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(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itself</a:t>
            </a:r>
            <a:r>
              <a:rPr lang="de-DE" dirty="0"/>
              <a:t> and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drivers</a:t>
            </a:r>
            <a:r>
              <a:rPr lang="de-DE" dirty="0"/>
              <a:t>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 err="1"/>
              <a:t>Scope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routine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workflows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185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ABDAB-5C3A-493D-AD05-72C26CE3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4CA7D1-EBFD-4C93-A9DC-5FF611A2F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2" t="5256" r="20985" b="9897"/>
          <a:stretch/>
        </p:blipFill>
        <p:spPr>
          <a:xfrm>
            <a:off x="0" y="-648072"/>
            <a:ext cx="9144000" cy="581211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DFDAA5-E0EE-4CB0-BC7B-87FDDF37A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021000-34A6-4098-8008-1DFD924DD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A411F9A-EE2C-498F-B96F-A6BDEF185F1C}"/>
              </a:ext>
            </a:extLst>
          </p:cNvPr>
          <p:cNvSpPr/>
          <p:nvPr/>
        </p:nvSpPr>
        <p:spPr>
          <a:xfrm>
            <a:off x="0" y="1563638"/>
            <a:ext cx="9144000" cy="1512168"/>
          </a:xfrm>
          <a:prstGeom prst="rect">
            <a:avLst/>
          </a:prstGeom>
          <a:solidFill>
            <a:schemeClr val="tx1">
              <a:alpha val="6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AA8F9AD-77B2-4232-B180-DED4A64D7BA9}"/>
              </a:ext>
            </a:extLst>
          </p:cNvPr>
          <p:cNvSpPr/>
          <p:nvPr/>
        </p:nvSpPr>
        <p:spPr>
          <a:xfrm>
            <a:off x="2185414" y="1996556"/>
            <a:ext cx="506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>
                <a:solidFill>
                  <a:srgbClr val="8DBCE3"/>
                </a:solidFill>
              </a:rPr>
              <a:t>Water</a:t>
            </a:r>
            <a:r>
              <a:rPr lang="de-DE" sz="3600" dirty="0">
                <a:solidFill>
                  <a:srgbClr val="8DBCE3"/>
                </a:solidFill>
              </a:rPr>
              <a:t> Quality Modelling</a:t>
            </a:r>
          </a:p>
        </p:txBody>
      </p:sp>
    </p:spTree>
    <p:extLst>
      <p:ext uri="{BB962C8B-B14F-4D97-AF65-F5344CB8AC3E}">
        <p14:creationId xmlns:p14="http://schemas.microsoft.com/office/powerpoint/2010/main" val="5110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19</a:t>
            </a:fld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771800" y="774232"/>
            <a:ext cx="3412395" cy="3275784"/>
            <a:chOff x="2339752" y="771551"/>
            <a:chExt cx="3687142" cy="34676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b="7325"/>
            <a:stretch/>
          </p:blipFill>
          <p:spPr>
            <a:xfrm>
              <a:off x="2339752" y="771551"/>
              <a:ext cx="3687142" cy="324036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/>
            <a:srcRect l="91030" b="36694"/>
            <a:stretch/>
          </p:blipFill>
          <p:spPr>
            <a:xfrm rot="5400000">
              <a:off x="3050886" y="3435903"/>
              <a:ext cx="236130" cy="1370366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5328084" y="801666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F6AD81"/>
                </a:solidFill>
              </a:defRPr>
            </a:lvl1pPr>
          </a:lstStyle>
          <a:p>
            <a:r>
              <a:rPr lang="de-DE" sz="1600" dirty="0">
                <a:solidFill>
                  <a:srgbClr val="8DBCE3"/>
                </a:solidFill>
              </a:rPr>
              <a:t>The </a:t>
            </a:r>
            <a:r>
              <a:rPr lang="de-DE" sz="1600" dirty="0" err="1">
                <a:solidFill>
                  <a:srgbClr val="8DBCE3"/>
                </a:solidFill>
              </a:rPr>
              <a:t>main</a:t>
            </a:r>
            <a:r>
              <a:rPr lang="de-DE" sz="1600" dirty="0">
                <a:solidFill>
                  <a:srgbClr val="8DBCE3"/>
                </a:solidFill>
              </a:rPr>
              <a:t> </a:t>
            </a:r>
            <a:r>
              <a:rPr lang="de-DE" sz="1600" dirty="0" err="1">
                <a:solidFill>
                  <a:srgbClr val="8DBCE3"/>
                </a:solidFill>
              </a:rPr>
              <a:t>workhorse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„Unlimited“ </a:t>
            </a:r>
            <a:r>
              <a:rPr lang="de-DE" sz="1600" dirty="0" err="1">
                <a:solidFill>
                  <a:srgbClr val="8DBCE3"/>
                </a:solidFill>
              </a:rPr>
              <a:t>parameters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Ground </a:t>
            </a:r>
            <a:r>
              <a:rPr lang="de-DE" sz="1600" dirty="0" err="1">
                <a:solidFill>
                  <a:srgbClr val="8DBCE3"/>
                </a:solidFill>
              </a:rPr>
              <a:t>truthing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Long- time </a:t>
            </a:r>
            <a:r>
              <a:rPr lang="de-DE" sz="1600" dirty="0" err="1">
                <a:solidFill>
                  <a:srgbClr val="8DBCE3"/>
                </a:solidFill>
              </a:rPr>
              <a:t>series</a:t>
            </a:r>
            <a:r>
              <a:rPr lang="de-DE" sz="1600" dirty="0">
                <a:solidFill>
                  <a:srgbClr val="8DBCE3"/>
                </a:solidFill>
              </a:rPr>
              <a:t>  </a:t>
            </a:r>
            <a:endParaRPr lang="en-GB" sz="1600" dirty="0">
              <a:solidFill>
                <a:srgbClr val="8DBCE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84195" y="2903716"/>
            <a:ext cx="321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8DBCE3"/>
                </a:solidFill>
              </a:defRPr>
            </a:lvl1pPr>
          </a:lstStyle>
          <a:p>
            <a:r>
              <a:rPr lang="de-DE" sz="1600" dirty="0" err="1">
                <a:solidFill>
                  <a:srgbClr val="9CD194"/>
                </a:solidFill>
              </a:rPr>
              <a:t>Predictions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and</a:t>
            </a:r>
            <a:r>
              <a:rPr lang="de-DE" sz="1600" dirty="0">
                <a:solidFill>
                  <a:srgbClr val="9CD194"/>
                </a:solidFill>
              </a:rPr>
              <a:t> Scenarios</a:t>
            </a:r>
          </a:p>
          <a:p>
            <a:r>
              <a:rPr lang="de-DE" sz="1600" dirty="0" err="1">
                <a:solidFill>
                  <a:srgbClr val="9CD194"/>
                </a:solidFill>
              </a:rPr>
              <a:t>Spatially</a:t>
            </a:r>
            <a:r>
              <a:rPr lang="de-DE" sz="1600" dirty="0">
                <a:solidFill>
                  <a:srgbClr val="9CD194"/>
                </a:solidFill>
              </a:rPr>
              <a:t> and </a:t>
            </a:r>
            <a:r>
              <a:rPr lang="de-DE" sz="1600" dirty="0" err="1">
                <a:solidFill>
                  <a:srgbClr val="9CD194"/>
                </a:solidFill>
              </a:rPr>
              <a:t>temporally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continuous</a:t>
            </a:r>
            <a:endParaRPr lang="en-GB" sz="1600" dirty="0">
              <a:solidFill>
                <a:srgbClr val="9CD194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9512" y="2903717"/>
            <a:ext cx="287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Near-realtime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information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Spatially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unconstrained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6AD81"/>
                </a:solidFill>
              </a:rPr>
              <a:t>Limited </a:t>
            </a:r>
            <a:r>
              <a:rPr lang="de-DE" sz="1600" dirty="0" err="1">
                <a:solidFill>
                  <a:srgbClr val="F6AD81"/>
                </a:solidFill>
              </a:rPr>
              <a:t>parameters</a:t>
            </a:r>
            <a:endParaRPr lang="en-GB" sz="1600" dirty="0">
              <a:solidFill>
                <a:srgbClr val="F6AD8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1108712-5E7C-427C-9DC2-DB3916DB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07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771800" y="774232"/>
            <a:ext cx="3412395" cy="3275784"/>
            <a:chOff x="2339752" y="771551"/>
            <a:chExt cx="3687142" cy="34676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b="7325"/>
            <a:stretch/>
          </p:blipFill>
          <p:spPr>
            <a:xfrm>
              <a:off x="2339752" y="771551"/>
              <a:ext cx="3687142" cy="324036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/>
            <a:srcRect l="91030" b="36694"/>
            <a:stretch/>
          </p:blipFill>
          <p:spPr>
            <a:xfrm rot="5400000">
              <a:off x="3050886" y="3435903"/>
              <a:ext cx="236130" cy="1370366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5328084" y="801666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F6AD81"/>
                </a:solidFill>
              </a:defRPr>
            </a:lvl1pPr>
          </a:lstStyle>
          <a:p>
            <a:r>
              <a:rPr lang="de-DE" sz="1600" dirty="0">
                <a:solidFill>
                  <a:srgbClr val="8DBCE3"/>
                </a:solidFill>
              </a:rPr>
              <a:t>The </a:t>
            </a:r>
            <a:r>
              <a:rPr lang="de-DE" sz="1600" dirty="0" err="1">
                <a:solidFill>
                  <a:srgbClr val="8DBCE3"/>
                </a:solidFill>
              </a:rPr>
              <a:t>main</a:t>
            </a:r>
            <a:r>
              <a:rPr lang="de-DE" sz="1600" dirty="0">
                <a:solidFill>
                  <a:srgbClr val="8DBCE3"/>
                </a:solidFill>
              </a:rPr>
              <a:t> </a:t>
            </a:r>
            <a:r>
              <a:rPr lang="de-DE" sz="1600" dirty="0" err="1">
                <a:solidFill>
                  <a:srgbClr val="8DBCE3"/>
                </a:solidFill>
              </a:rPr>
              <a:t>workhorse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„Unlimited“ </a:t>
            </a:r>
            <a:r>
              <a:rPr lang="de-DE" sz="1600" dirty="0" err="1">
                <a:solidFill>
                  <a:srgbClr val="8DBCE3"/>
                </a:solidFill>
              </a:rPr>
              <a:t>parameters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Ground </a:t>
            </a:r>
            <a:r>
              <a:rPr lang="de-DE" sz="1600" dirty="0" err="1">
                <a:solidFill>
                  <a:srgbClr val="8DBCE3"/>
                </a:solidFill>
              </a:rPr>
              <a:t>truthing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Long- time </a:t>
            </a:r>
            <a:r>
              <a:rPr lang="de-DE" sz="1600" dirty="0" err="1">
                <a:solidFill>
                  <a:srgbClr val="8DBCE3"/>
                </a:solidFill>
              </a:rPr>
              <a:t>series</a:t>
            </a:r>
            <a:r>
              <a:rPr lang="de-DE" sz="1600" dirty="0">
                <a:solidFill>
                  <a:srgbClr val="8DBCE3"/>
                </a:solidFill>
              </a:rPr>
              <a:t>  </a:t>
            </a:r>
            <a:endParaRPr lang="en-GB" sz="1600" dirty="0">
              <a:solidFill>
                <a:srgbClr val="8DBCE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84195" y="2903716"/>
            <a:ext cx="321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8DBCE3"/>
                </a:solidFill>
              </a:defRPr>
            </a:lvl1pPr>
          </a:lstStyle>
          <a:p>
            <a:r>
              <a:rPr lang="de-DE" sz="1600" dirty="0" err="1">
                <a:solidFill>
                  <a:srgbClr val="9CD194"/>
                </a:solidFill>
              </a:rPr>
              <a:t>Predictions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and</a:t>
            </a:r>
            <a:r>
              <a:rPr lang="de-DE" sz="1600" dirty="0">
                <a:solidFill>
                  <a:srgbClr val="9CD194"/>
                </a:solidFill>
              </a:rPr>
              <a:t> Scenarios</a:t>
            </a:r>
          </a:p>
          <a:p>
            <a:r>
              <a:rPr lang="de-DE" sz="1600" dirty="0" err="1">
                <a:solidFill>
                  <a:srgbClr val="9CD194"/>
                </a:solidFill>
              </a:rPr>
              <a:t>Spatially</a:t>
            </a:r>
            <a:r>
              <a:rPr lang="de-DE" sz="1600" dirty="0">
                <a:solidFill>
                  <a:srgbClr val="9CD194"/>
                </a:solidFill>
              </a:rPr>
              <a:t> and </a:t>
            </a:r>
            <a:r>
              <a:rPr lang="de-DE" sz="1600" dirty="0" err="1">
                <a:solidFill>
                  <a:srgbClr val="9CD194"/>
                </a:solidFill>
              </a:rPr>
              <a:t>temporally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continuous</a:t>
            </a:r>
            <a:endParaRPr lang="en-GB" sz="1600" dirty="0">
              <a:solidFill>
                <a:srgbClr val="9CD194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9512" y="2903717"/>
            <a:ext cx="287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Near-realtime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information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Spatially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unconstrained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6AD81"/>
                </a:solidFill>
              </a:rPr>
              <a:t>Limited </a:t>
            </a:r>
            <a:r>
              <a:rPr lang="de-DE" sz="1600" dirty="0" err="1">
                <a:solidFill>
                  <a:srgbClr val="F6AD81"/>
                </a:solidFill>
              </a:rPr>
              <a:t>parameters</a:t>
            </a:r>
            <a:endParaRPr lang="en-GB" sz="1600" dirty="0">
              <a:solidFill>
                <a:srgbClr val="F6AD8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1108712-5E7C-427C-9DC2-DB3916DB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781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AD3E3-D70B-4548-BAC4-4EC766B4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Water quality models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1EF7AD-F4A0-457A-898C-14E6E1671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91041A-0EF3-4238-8B0C-BA6C0B3BD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1E6455-8265-4FE1-93F7-1AB827BF7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0" y="782076"/>
            <a:ext cx="7763967" cy="38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85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9DC90-52BC-4D54-80D9-F82274A7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A0958-E943-4747-B2CE-DE005CF3A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7BBF92-1AA0-4801-8E5A-DBF7A34A0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AD54DE-BB4A-4E66-961F-35EA77AF1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686"/>
            <a:ext cx="7753427" cy="51435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4F137A8-C64F-4A0B-928F-862EC023EDF4}"/>
              </a:ext>
            </a:extLst>
          </p:cNvPr>
          <p:cNvSpPr/>
          <p:nvPr/>
        </p:nvSpPr>
        <p:spPr>
          <a:xfrm>
            <a:off x="6283102" y="4395656"/>
            <a:ext cx="26642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http://cdn.downtoearth.org.in/library/original/2018-03-14/0.95391200_1521004025_56-57.jpg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7DEF797-8013-4C07-9A39-52460FF7297F}"/>
              </a:ext>
            </a:extLst>
          </p:cNvPr>
          <p:cNvSpPr/>
          <p:nvPr/>
        </p:nvSpPr>
        <p:spPr>
          <a:xfrm>
            <a:off x="6084167" y="2082546"/>
            <a:ext cx="1008113" cy="7052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2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FA758-AE66-49DF-A2DE-33B9B39D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A4B855-AA57-4007-9D83-C2B8F07EE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DC928-35CA-44E5-8EEE-98484E98F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9A56A5-B27A-43AA-AA57-BE751A78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59"/>
            <a:ext cx="9144000" cy="45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03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81075-4909-4204-857B-C1161F00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 models</a:t>
            </a:r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7E87E8-516D-4F16-9E81-6E6E1C863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AEBB1F-D031-4730-B865-81FF2B09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639E759-10B9-4426-91A8-74C18054E711}"/>
              </a:ext>
            </a:extLst>
          </p:cNvPr>
          <p:cNvPicPr/>
          <p:nvPr/>
        </p:nvPicPr>
        <p:blipFill rotWithShape="1">
          <a:blip r:embed="rId2"/>
          <a:srcRect l="58026"/>
          <a:stretch/>
        </p:blipFill>
        <p:spPr bwMode="auto">
          <a:xfrm>
            <a:off x="539552" y="843558"/>
            <a:ext cx="3240360" cy="4041625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F3CFDDB-6203-4B0C-BA28-A9B86412733B}"/>
              </a:ext>
            </a:extLst>
          </p:cNvPr>
          <p:cNvSpPr txBox="1"/>
          <p:nvPr/>
        </p:nvSpPr>
        <p:spPr>
          <a:xfrm>
            <a:off x="4211960" y="1131590"/>
            <a:ext cx="47354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Models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integrators</a:t>
            </a:r>
            <a:endParaRPr lang="de-DE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Point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aerial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„Temporal inter-and </a:t>
            </a:r>
            <a:r>
              <a:rPr lang="de-DE" dirty="0" err="1"/>
              <a:t>extrapolation</a:t>
            </a:r>
            <a:r>
              <a:rPr lang="de-DE" dirty="0"/>
              <a:t>“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Learning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drivers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Models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wrong</a:t>
            </a:r>
            <a:r>
              <a:rPr lang="de-DE" dirty="0"/>
              <a:t> but </a:t>
            </a:r>
            <a:r>
              <a:rPr lang="de-DE" dirty="0" err="1"/>
              <a:t>consistent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655EE6-DF6E-4230-AFFA-538B935C224F}"/>
              </a:ext>
            </a:extLst>
          </p:cNvPr>
          <p:cNvSpPr/>
          <p:nvPr/>
        </p:nvSpPr>
        <p:spPr>
          <a:xfrm>
            <a:off x="4032448" y="437195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Source: Chair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en-US" sz="1000" dirty="0"/>
              <a:t>Engineering Hydrology and Water Resources Management at Ruhr University Bochum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704485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BE1EF-A3D5-4B3F-80B5-9F1529F9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Data driven models- Example Nitrate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67F0A4-0AFB-464A-B1BA-71EE43EE7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C763BC-A938-47EC-A259-5D60ADA8F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0507C55-8BAF-4D6B-8E91-EEBDADD2D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0" t="18142" r="13186" b="274"/>
          <a:stretch/>
        </p:blipFill>
        <p:spPr>
          <a:xfrm>
            <a:off x="107504" y="724617"/>
            <a:ext cx="5382918" cy="3575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BEF432-3594-4947-9671-326C0A717E49}"/>
              </a:ext>
            </a:extLst>
          </p:cNvPr>
          <p:cNvSpPr/>
          <p:nvPr/>
        </p:nvSpPr>
        <p:spPr>
          <a:xfrm>
            <a:off x="5490422" y="987574"/>
            <a:ext cx="333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Virro</a:t>
            </a:r>
            <a:r>
              <a:rPr lang="en-US" dirty="0"/>
              <a:t> et al., 2021: </a:t>
            </a:r>
            <a:r>
              <a:rPr lang="en-GB" dirty="0"/>
              <a:t>Global River Water Quality </a:t>
            </a:r>
            <a:r>
              <a:rPr lang="en-GB" dirty="0">
                <a:highlight>
                  <a:srgbClr val="FF0000"/>
                </a:highlight>
              </a:rPr>
              <a:t>Archive</a:t>
            </a:r>
            <a:r>
              <a:rPr lang="en-GB" dirty="0"/>
              <a:t> (GRQA</a:t>
            </a:r>
            <a:endParaRPr lang="en-US" dirty="0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14DD3276-1E39-43B6-B027-5D762376407E}"/>
              </a:ext>
            </a:extLst>
          </p:cNvPr>
          <p:cNvSpPr txBox="1"/>
          <p:nvPr/>
        </p:nvSpPr>
        <p:spPr>
          <a:xfrm>
            <a:off x="5508104" y="1995686"/>
            <a:ext cx="334747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20000"/>
              </a:spcAft>
              <a:buClr>
                <a:schemeClr val="accent1"/>
              </a:buClr>
            </a:pPr>
            <a:r>
              <a:rPr lang="de-DE" dirty="0">
                <a:solidFill>
                  <a:schemeClr val="tx1"/>
                </a:solidFill>
              </a:rPr>
              <a:t>Monthly NO3N</a:t>
            </a:r>
          </a:p>
          <a:p>
            <a:pPr>
              <a:spcAft>
                <a:spcPct val="20000"/>
              </a:spcAft>
              <a:buClr>
                <a:schemeClr val="accent1"/>
              </a:buClr>
            </a:pPr>
            <a:r>
              <a:rPr lang="de-DE" dirty="0" err="1">
                <a:solidFill>
                  <a:schemeClr val="tx1"/>
                </a:solidFill>
              </a:rPr>
              <a:t>Stations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en-US" dirty="0"/>
              <a:t>45255</a:t>
            </a:r>
          </a:p>
          <a:p>
            <a:pPr>
              <a:spcAft>
                <a:spcPct val="20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/>
                </a:solidFill>
              </a:rPr>
              <a:t>Time span: 19</a:t>
            </a:r>
            <a:r>
              <a:rPr lang="en-US" dirty="0"/>
              <a:t>90-2015</a:t>
            </a:r>
          </a:p>
          <a:p>
            <a:pPr>
              <a:spcAft>
                <a:spcPct val="20000"/>
              </a:spcAft>
              <a:buClr>
                <a:schemeClr val="accent1"/>
              </a:buClr>
            </a:pPr>
            <a:r>
              <a:rPr lang="en-US" dirty="0">
                <a:solidFill>
                  <a:schemeClr val="tx1"/>
                </a:solidFill>
              </a:rPr>
              <a:t>Gridded</a:t>
            </a:r>
            <a:r>
              <a:rPr lang="en-US" dirty="0"/>
              <a:t> to 0.0833 degree (~10km)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8A3766B-3029-45BE-A318-B4DEB158ED20}"/>
              </a:ext>
            </a:extLst>
          </p:cNvPr>
          <p:cNvSpPr txBox="1"/>
          <p:nvPr/>
        </p:nvSpPr>
        <p:spPr>
          <a:xfrm>
            <a:off x="539552" y="422793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Temporal </a:t>
            </a:r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5503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83E12-DFF2-4E28-ACE3-F79C608C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859206"/>
            <a:ext cx="6959448" cy="185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DC8EC-8DD6-48AA-B085-01A28653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3219822"/>
            <a:ext cx="6094268" cy="1218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80846-578B-4B5A-8D0F-2B7BD8F323C4}"/>
              </a:ext>
            </a:extLst>
          </p:cNvPr>
          <p:cNvSpPr txBox="1"/>
          <p:nvPr/>
        </p:nvSpPr>
        <p:spPr>
          <a:xfrm>
            <a:off x="4247964" y="2723361"/>
            <a:ext cx="33123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Overall 24 explanatory variables tested</a:t>
            </a:r>
            <a:endParaRPr lang="en-GB" sz="135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2EBA78-543B-4FCF-9CC2-16925E53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Data driven models- Example Nitrate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743B4D-C603-45A0-8430-B712E46BD20A}"/>
              </a:ext>
            </a:extLst>
          </p:cNvPr>
          <p:cNvSpPr/>
          <p:nvPr/>
        </p:nvSpPr>
        <p:spPr>
          <a:xfrm>
            <a:off x="5580112" y="859206"/>
            <a:ext cx="648072" cy="18565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448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379CF-B7FD-4A4B-84DB-7C727EF8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Data driven models- Example Nitrate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6C4930E-5965-4317-8A87-B2B65325F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E481D0-F869-4882-947A-E5F57EB46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8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CBB45A6-B8E8-4473-BD92-8865BE86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347614"/>
            <a:ext cx="4198620" cy="30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7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02623-E611-4633-B459-23EA7C15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Data driven models- Example Nitrate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8F65AB-0110-42D1-B704-58AC54F7A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C491F6-8A0F-459D-8418-7C8237DDB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58B4AC-10A8-4A16-A6F1-71E35CAB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16"/>
          <a:stretch/>
        </p:blipFill>
        <p:spPr>
          <a:xfrm>
            <a:off x="2627784" y="1419622"/>
            <a:ext cx="6408712" cy="220075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AD9998-32B6-4CC1-BA5E-8D2339C91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8234"/>
            <a:ext cx="2107257" cy="24670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404C1D-7BE4-4CC2-AEB5-C4BF3992DE8D}"/>
              </a:ext>
            </a:extLst>
          </p:cNvPr>
          <p:cNvSpPr txBox="1"/>
          <p:nvPr/>
        </p:nvSpPr>
        <p:spPr>
          <a:xfrm>
            <a:off x="2699792" y="4153663"/>
            <a:ext cx="600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But: Training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biased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Europa and </a:t>
            </a:r>
            <a:r>
              <a:rPr lang="de-DE" dirty="0" err="1"/>
              <a:t>the</a:t>
            </a:r>
            <a:r>
              <a:rPr lang="de-DE" dirty="0"/>
              <a:t> 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625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F8899-F22D-4489-8FD8-A1395922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Water Quality Models - Ways forward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7C447B0-2EB3-47AE-8AAE-761866C1E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CF7BF4-FD37-4907-8EB9-5E2DC8CD2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FC1729-1BB9-4D1B-8287-30A13FBEC6A4}"/>
              </a:ext>
            </a:extLst>
          </p:cNvPr>
          <p:cNvSpPr txBox="1"/>
          <p:nvPr/>
        </p:nvSpPr>
        <p:spPr>
          <a:xfrm>
            <a:off x="899592" y="1419622"/>
            <a:ext cx="59046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Flexible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ingest</a:t>
            </a:r>
            <a:r>
              <a:rPr lang="de-DE" dirty="0"/>
              <a:t> diverse </a:t>
            </a:r>
            <a:r>
              <a:rPr lang="de-DE" dirty="0" err="1"/>
              <a:t>data</a:t>
            </a:r>
            <a:r>
              <a:rPr lang="de-DE" dirty="0"/>
              <a:t> (e.g. </a:t>
            </a:r>
            <a:r>
              <a:rPr lang="de-DE" dirty="0" err="1"/>
              <a:t>from</a:t>
            </a:r>
            <a:r>
              <a:rPr lang="de-DE" dirty="0"/>
              <a:t> remote </a:t>
            </a:r>
            <a:r>
              <a:rPr lang="de-DE" dirty="0" err="1"/>
              <a:t>sensing</a:t>
            </a:r>
            <a:r>
              <a:rPr lang="de-DE" dirty="0"/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 err="1"/>
              <a:t>Utilize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driven</a:t>
            </a:r>
            <a:r>
              <a:rPr lang="de-DE" dirty="0"/>
              <a:t> and </a:t>
            </a:r>
            <a:r>
              <a:rPr lang="de-DE" dirty="0" err="1"/>
              <a:t>emerging</a:t>
            </a:r>
            <a:r>
              <a:rPr lang="de-DE" dirty="0"/>
              <a:t> ML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hybrid (</a:t>
            </a:r>
            <a:r>
              <a:rPr lang="de-DE" dirty="0" err="1"/>
              <a:t>physics-informed</a:t>
            </a:r>
            <a:r>
              <a:rPr lang="de-DE" dirty="0"/>
              <a:t> ML) </a:t>
            </a:r>
            <a:r>
              <a:rPr lang="de-DE" dirty="0" err="1"/>
              <a:t>concepts</a:t>
            </a:r>
            <a:r>
              <a:rPr lang="de-DE" dirty="0"/>
              <a:t>, e.g.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forecasts</a:t>
            </a:r>
            <a:r>
              <a:rPr lang="de-DE" dirty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dirty="0"/>
              <a:t>Ensemble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robustness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3850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131590"/>
            <a:ext cx="4965793" cy="28896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C0573F-AFA0-47FE-B79F-62E44B4DAE5D}"/>
              </a:ext>
            </a:extLst>
          </p:cNvPr>
          <p:cNvSpPr txBox="1"/>
          <p:nvPr/>
        </p:nvSpPr>
        <p:spPr>
          <a:xfrm>
            <a:off x="6367954" y="293179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Predictions</a:t>
            </a:r>
            <a:r>
              <a:rPr lang="de-DE" dirty="0"/>
              <a:t>/Scenarios</a:t>
            </a:r>
          </a:p>
        </p:txBody>
      </p:sp>
    </p:spTree>
    <p:extLst>
      <p:ext uri="{BB962C8B-B14F-4D97-AF65-F5344CB8AC3E}">
        <p14:creationId xmlns:p14="http://schemas.microsoft.com/office/powerpoint/2010/main" val="401519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68920-4223-45DC-84F6-41D86915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 situ data and SDG 6.3.2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B37CA4-1D23-4365-9928-A0CA33B8A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FDEE94-4C30-4655-B2F1-857A080A7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1B7032-C54F-4AD2-A68B-F5C5E27D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36" y="771550"/>
            <a:ext cx="7852501" cy="75366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5E77DC8-75B1-459C-A009-2995A8F4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63638"/>
            <a:ext cx="7852501" cy="7763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DB87C2-1404-4013-86F0-590ECBE827CA}"/>
              </a:ext>
            </a:extLst>
          </p:cNvPr>
          <p:cNvSpPr txBox="1"/>
          <p:nvPr/>
        </p:nvSpPr>
        <p:spPr>
          <a:xfrm>
            <a:off x="360000" y="2872556"/>
            <a:ext cx="742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5AA0"/>
                </a:solidFill>
              </a:rPr>
              <a:t>Certainty</a:t>
            </a:r>
            <a:r>
              <a:rPr lang="de-DE" b="1" dirty="0">
                <a:solidFill>
                  <a:srgbClr val="005AA0"/>
                </a:solidFill>
              </a:rPr>
              <a:t> </a:t>
            </a:r>
            <a:r>
              <a:rPr lang="de-DE" b="1" dirty="0" err="1">
                <a:solidFill>
                  <a:srgbClr val="005AA0"/>
                </a:solidFill>
              </a:rPr>
              <a:t>pays</a:t>
            </a:r>
            <a:r>
              <a:rPr lang="de-DE" b="1" dirty="0">
                <a:solidFill>
                  <a:srgbClr val="005AA0"/>
                </a:solidFill>
              </a:rPr>
              <a:t> off* </a:t>
            </a:r>
            <a:r>
              <a:rPr lang="de-DE" dirty="0">
                <a:solidFill>
                  <a:srgbClr val="005AA0"/>
                </a:solidFill>
              </a:rPr>
              <a:t>(in </a:t>
            </a:r>
            <a:r>
              <a:rPr lang="de-DE" dirty="0" err="1">
                <a:solidFill>
                  <a:srgbClr val="005AA0"/>
                </a:solidFill>
              </a:rPr>
              <a:t>decisions</a:t>
            </a:r>
            <a:r>
              <a:rPr lang="de-DE" dirty="0">
                <a:solidFill>
                  <a:srgbClr val="005AA0"/>
                </a:solidFill>
              </a:rPr>
              <a:t> </a:t>
            </a:r>
            <a:r>
              <a:rPr lang="de-DE" dirty="0" err="1">
                <a:solidFill>
                  <a:srgbClr val="005AA0"/>
                </a:solidFill>
              </a:rPr>
              <a:t>about</a:t>
            </a:r>
            <a:r>
              <a:rPr lang="de-DE" dirty="0">
                <a:solidFill>
                  <a:srgbClr val="005AA0"/>
                </a:solidFill>
              </a:rPr>
              <a:t> hydropower </a:t>
            </a:r>
            <a:r>
              <a:rPr lang="de-DE" dirty="0" err="1">
                <a:solidFill>
                  <a:srgbClr val="005AA0"/>
                </a:solidFill>
              </a:rPr>
              <a:t>management</a:t>
            </a:r>
            <a:r>
              <a:rPr lang="de-DE" dirty="0">
                <a:solidFill>
                  <a:srgbClr val="005AA0"/>
                </a:solidFill>
              </a:rPr>
              <a:t>) : „</a:t>
            </a:r>
            <a:r>
              <a:rPr lang="en-US" dirty="0">
                <a:solidFill>
                  <a:srgbClr val="005AA0"/>
                </a:solidFill>
              </a:rPr>
              <a:t>uncertainty significantly reduced utility levels and willingness to pay, which indicates that the public positively values monitoring.”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6B5B9F-5F72-4640-91C7-398B185E3625}"/>
              </a:ext>
            </a:extLst>
          </p:cNvPr>
          <p:cNvSpPr txBox="1"/>
          <p:nvPr/>
        </p:nvSpPr>
        <p:spPr>
          <a:xfrm>
            <a:off x="4211960" y="4155926"/>
            <a:ext cx="436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*Venus and Sauer (2022), </a:t>
            </a:r>
            <a:r>
              <a:rPr lang="en-US" dirty="0"/>
              <a:t>doi.org/10.1016/j.ecolecon.2021.107220</a:t>
            </a:r>
          </a:p>
        </p:txBody>
      </p:sp>
    </p:spTree>
    <p:extLst>
      <p:ext uri="{BB962C8B-B14F-4D97-AF65-F5344CB8AC3E}">
        <p14:creationId xmlns:p14="http://schemas.microsoft.com/office/powerpoint/2010/main" val="1841499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CF24F-BB0C-4BCC-A514-7BD05146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88DD65-2FF6-4F75-946F-772C89148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57941-C11B-409F-A96C-A22877C7C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9" name="Grafik 7">
            <a:extLst>
              <a:ext uri="{FF2B5EF4-FFF2-40B4-BE49-F238E27FC236}">
                <a16:creationId xmlns:a16="http://schemas.microsoft.com/office/drawing/2014/main" id="{4762B281-CCD8-45C8-BADC-6BA6552B4865}"/>
              </a:ext>
            </a:extLst>
          </p:cNvPr>
          <p:cNvSpPr/>
          <p:nvPr/>
        </p:nvSpPr>
        <p:spPr>
          <a:xfrm rot="1800000">
            <a:off x="1007770" y="990667"/>
            <a:ext cx="2586019" cy="3717923"/>
          </a:xfrm>
          <a:custGeom>
            <a:avLst/>
            <a:gdLst>
              <a:gd name="connsiteX0" fmla="*/ 2087720 w 2104924"/>
              <a:gd name="connsiteY0" fmla="*/ 1544224 h 2837340"/>
              <a:gd name="connsiteX1" fmla="*/ 1732192 w 2104924"/>
              <a:gd name="connsiteY1" fmla="*/ 1586059 h 2837340"/>
              <a:gd name="connsiteX2" fmla="*/ 1376665 w 2104924"/>
              <a:gd name="connsiteY2" fmla="*/ 1460558 h 2837340"/>
              <a:gd name="connsiteX3" fmla="*/ 895659 w 2104924"/>
              <a:gd name="connsiteY3" fmla="*/ 2004394 h 2837340"/>
              <a:gd name="connsiteX4" fmla="*/ 665613 w 2104924"/>
              <a:gd name="connsiteY4" fmla="*/ 2297227 h 2837340"/>
              <a:gd name="connsiteX5" fmla="*/ 519217 w 2104924"/>
              <a:gd name="connsiteY5" fmla="*/ 2694647 h 2837340"/>
              <a:gd name="connsiteX6" fmla="*/ 268258 w 2104924"/>
              <a:gd name="connsiteY6" fmla="*/ 2736480 h 2837340"/>
              <a:gd name="connsiteX7" fmla="*/ 142777 w 2104924"/>
              <a:gd name="connsiteY7" fmla="*/ 2736480 h 2837340"/>
              <a:gd name="connsiteX8" fmla="*/ 17297 w 2104924"/>
              <a:gd name="connsiteY8" fmla="*/ 2820147 h 2837340"/>
              <a:gd name="connsiteX9" fmla="*/ 477390 w 2104924"/>
              <a:gd name="connsiteY9" fmla="*/ 686635 h 2837340"/>
              <a:gd name="connsiteX10" fmla="*/ 435564 w 2104924"/>
              <a:gd name="connsiteY10" fmla="*/ 1000386 h 2837340"/>
              <a:gd name="connsiteX11" fmla="*/ 707438 w 2104924"/>
              <a:gd name="connsiteY11" fmla="*/ 1648806 h 2837340"/>
              <a:gd name="connsiteX12" fmla="*/ 895657 w 2104924"/>
              <a:gd name="connsiteY12" fmla="*/ 2004392 h 2837340"/>
              <a:gd name="connsiteX13" fmla="*/ 1167531 w 2104924"/>
              <a:gd name="connsiteY13" fmla="*/ 1920725 h 2837340"/>
              <a:gd name="connsiteX14" fmla="*/ 1376663 w 2104924"/>
              <a:gd name="connsiteY14" fmla="*/ 1460556 h 2837340"/>
              <a:gd name="connsiteX15" fmla="*/ 1836758 w 2104924"/>
              <a:gd name="connsiteY15" fmla="*/ 540217 h 2837340"/>
              <a:gd name="connsiteX16" fmla="*/ 1878586 w 2104924"/>
              <a:gd name="connsiteY16" fmla="*/ 226466 h 2837340"/>
              <a:gd name="connsiteX17" fmla="*/ 1941324 w 2104924"/>
              <a:gd name="connsiteY17" fmla="*/ 17300 h 283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4924" h="2837340">
                <a:moveTo>
                  <a:pt x="2087720" y="1544224"/>
                </a:moveTo>
                <a:cubicBezTo>
                  <a:pt x="1899500" y="1544224"/>
                  <a:pt x="1941326" y="1627889"/>
                  <a:pt x="1732192" y="1586059"/>
                </a:cubicBezTo>
                <a:cubicBezTo>
                  <a:pt x="1460318" y="1544224"/>
                  <a:pt x="1606714" y="1460558"/>
                  <a:pt x="1376665" y="1460558"/>
                </a:cubicBezTo>
                <a:moveTo>
                  <a:pt x="895659" y="2004394"/>
                </a:moveTo>
                <a:cubicBezTo>
                  <a:pt x="895659" y="2380896"/>
                  <a:pt x="853832" y="2192644"/>
                  <a:pt x="665613" y="2297227"/>
                </a:cubicBezTo>
                <a:cubicBezTo>
                  <a:pt x="519217" y="2401810"/>
                  <a:pt x="832917" y="2464563"/>
                  <a:pt x="519217" y="2694647"/>
                </a:cubicBezTo>
                <a:cubicBezTo>
                  <a:pt x="435566" y="2799230"/>
                  <a:pt x="414651" y="2736480"/>
                  <a:pt x="268258" y="2736480"/>
                </a:cubicBezTo>
                <a:cubicBezTo>
                  <a:pt x="226430" y="2757398"/>
                  <a:pt x="184605" y="2736480"/>
                  <a:pt x="142777" y="2736480"/>
                </a:cubicBezTo>
                <a:cubicBezTo>
                  <a:pt x="100950" y="2757398"/>
                  <a:pt x="121865" y="2778314"/>
                  <a:pt x="17297" y="2820147"/>
                </a:cubicBezTo>
                <a:moveTo>
                  <a:pt x="477390" y="686635"/>
                </a:moveTo>
                <a:cubicBezTo>
                  <a:pt x="435564" y="770302"/>
                  <a:pt x="330996" y="937638"/>
                  <a:pt x="435564" y="1000386"/>
                </a:cubicBezTo>
                <a:cubicBezTo>
                  <a:pt x="937485" y="1335054"/>
                  <a:pt x="665611" y="1314138"/>
                  <a:pt x="707438" y="1648806"/>
                </a:cubicBezTo>
                <a:cubicBezTo>
                  <a:pt x="728351" y="1732472"/>
                  <a:pt x="832917" y="1962557"/>
                  <a:pt x="895657" y="2004392"/>
                </a:cubicBezTo>
                <a:cubicBezTo>
                  <a:pt x="979310" y="1962557"/>
                  <a:pt x="1062962" y="1941639"/>
                  <a:pt x="1167531" y="1920725"/>
                </a:cubicBezTo>
                <a:cubicBezTo>
                  <a:pt x="1313925" y="1774307"/>
                  <a:pt x="1104789" y="1586057"/>
                  <a:pt x="1376663" y="1460556"/>
                </a:cubicBezTo>
                <a:cubicBezTo>
                  <a:pt x="1376663" y="1104970"/>
                  <a:pt x="1669452" y="1125888"/>
                  <a:pt x="1836758" y="540217"/>
                </a:cubicBezTo>
                <a:cubicBezTo>
                  <a:pt x="1878586" y="414716"/>
                  <a:pt x="1815843" y="393800"/>
                  <a:pt x="1878586" y="226466"/>
                </a:cubicBezTo>
                <a:cubicBezTo>
                  <a:pt x="1920413" y="80048"/>
                  <a:pt x="1899499" y="163717"/>
                  <a:pt x="1941324" y="17300"/>
                </a:cubicBezTo>
              </a:path>
            </a:pathLst>
          </a:custGeom>
          <a:noFill/>
          <a:ln w="28575" cap="rnd">
            <a:solidFill>
              <a:srgbClr val="1A5FA2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9" name="Grafik 11">
            <a:extLst>
              <a:ext uri="{FF2B5EF4-FFF2-40B4-BE49-F238E27FC236}">
                <a16:creationId xmlns:a16="http://schemas.microsoft.com/office/drawing/2014/main" id="{1C18D28F-BE07-434D-9A63-02F6A10E3E62}"/>
              </a:ext>
            </a:extLst>
          </p:cNvPr>
          <p:cNvGrpSpPr/>
          <p:nvPr/>
        </p:nvGrpSpPr>
        <p:grpSpPr>
          <a:xfrm>
            <a:off x="263961" y="987574"/>
            <a:ext cx="419607" cy="449579"/>
            <a:chOff x="1149856" y="2995575"/>
            <a:chExt cx="266700" cy="285750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D113106-F22D-4F5F-8765-8EF2A8BC8DF8}"/>
                </a:ext>
              </a:extLst>
            </p:cNvPr>
            <p:cNvSpPr/>
            <p:nvPr/>
          </p:nvSpPr>
          <p:spPr>
            <a:xfrm>
              <a:off x="1144588" y="2990528"/>
              <a:ext cx="273718" cy="292554"/>
            </a:xfrm>
            <a:custGeom>
              <a:avLst/>
              <a:gdLst>
                <a:gd name="connsiteX0" fmla="*/ 8707 w 273718"/>
                <a:gd name="connsiteY0" fmla="*/ 210855 h 292553"/>
                <a:gd name="connsiteX1" fmla="*/ 14813 w 273718"/>
                <a:gd name="connsiteY1" fmla="*/ 213984 h 292553"/>
                <a:gd name="connsiteX2" fmla="*/ 88155 w 273718"/>
                <a:gd name="connsiteY2" fmla="*/ 215277 h 292553"/>
                <a:gd name="connsiteX3" fmla="*/ 88085 w 273718"/>
                <a:gd name="connsiteY3" fmla="*/ 224258 h 292553"/>
                <a:gd name="connsiteX4" fmla="*/ 43307 w 273718"/>
                <a:gd name="connsiteY4" fmla="*/ 225346 h 292553"/>
                <a:gd name="connsiteX5" fmla="*/ 43378 w 273718"/>
                <a:gd name="connsiteY5" fmla="*/ 244396 h 292553"/>
                <a:gd name="connsiteX6" fmla="*/ 18322 w 273718"/>
                <a:gd name="connsiteY6" fmla="*/ 261745 h 292553"/>
                <a:gd name="connsiteX7" fmla="*/ 5408 w 273718"/>
                <a:gd name="connsiteY7" fmla="*/ 291681 h 292553"/>
                <a:gd name="connsiteX8" fmla="*/ 274564 w 273718"/>
                <a:gd name="connsiteY8" fmla="*/ 291681 h 292553"/>
                <a:gd name="connsiteX9" fmla="*/ 259194 w 273718"/>
                <a:gd name="connsiteY9" fmla="*/ 258548 h 292553"/>
                <a:gd name="connsiteX10" fmla="*/ 248245 w 273718"/>
                <a:gd name="connsiteY10" fmla="*/ 252833 h 292553"/>
                <a:gd name="connsiteX11" fmla="*/ 236595 w 273718"/>
                <a:gd name="connsiteY11" fmla="*/ 225278 h 292553"/>
                <a:gd name="connsiteX12" fmla="*/ 191817 w 273718"/>
                <a:gd name="connsiteY12" fmla="*/ 225006 h 292553"/>
                <a:gd name="connsiteX13" fmla="*/ 191887 w 273718"/>
                <a:gd name="connsiteY13" fmla="*/ 215277 h 292553"/>
                <a:gd name="connsiteX14" fmla="*/ 258843 w 273718"/>
                <a:gd name="connsiteY14" fmla="*/ 214529 h 292553"/>
                <a:gd name="connsiteX15" fmla="*/ 272599 w 273718"/>
                <a:gd name="connsiteY15" fmla="*/ 203303 h 292553"/>
                <a:gd name="connsiteX16" fmla="*/ 271546 w 273718"/>
                <a:gd name="connsiteY16" fmla="*/ 7156 h 292553"/>
                <a:gd name="connsiteX17" fmla="*/ 16848 w 273718"/>
                <a:gd name="connsiteY17" fmla="*/ 5931 h 292553"/>
                <a:gd name="connsiteX18" fmla="*/ 6391 w 273718"/>
                <a:gd name="connsiteY18" fmla="*/ 50018 h 292553"/>
                <a:gd name="connsiteX19" fmla="*/ 8707 w 273718"/>
                <a:gd name="connsiteY19" fmla="*/ 210923 h 292553"/>
                <a:gd name="connsiteX20" fmla="*/ 24077 w 273718"/>
                <a:gd name="connsiteY20" fmla="*/ 25866 h 292553"/>
                <a:gd name="connsiteX21" fmla="*/ 24498 w 273718"/>
                <a:gd name="connsiteY21" fmla="*/ 197179 h 292553"/>
                <a:gd name="connsiteX22" fmla="*/ 26604 w 273718"/>
                <a:gd name="connsiteY22" fmla="*/ 198064 h 292553"/>
                <a:gd name="connsiteX23" fmla="*/ 253158 w 273718"/>
                <a:gd name="connsiteY23" fmla="*/ 198404 h 292553"/>
                <a:gd name="connsiteX24" fmla="*/ 253228 w 273718"/>
                <a:gd name="connsiteY24" fmla="*/ 20355 h 292553"/>
                <a:gd name="connsiteX25" fmla="*/ 34885 w 273718"/>
                <a:gd name="connsiteY25" fmla="*/ 18994 h 292553"/>
                <a:gd name="connsiteX26" fmla="*/ 24077 w 273718"/>
                <a:gd name="connsiteY26" fmla="*/ 25934 h 292553"/>
                <a:gd name="connsiteX27" fmla="*/ 20708 w 273718"/>
                <a:gd name="connsiteY27" fmla="*/ 269910 h 292553"/>
                <a:gd name="connsiteX28" fmla="*/ 259194 w 273718"/>
                <a:gd name="connsiteY28" fmla="*/ 269910 h 292553"/>
                <a:gd name="connsiteX29" fmla="*/ 220172 w 273718"/>
                <a:gd name="connsiteY29" fmla="*/ 246029 h 292553"/>
                <a:gd name="connsiteX30" fmla="*/ 59731 w 273718"/>
                <a:gd name="connsiteY30" fmla="*/ 246029 h 292553"/>
                <a:gd name="connsiteX31" fmla="*/ 39096 w 273718"/>
                <a:gd name="connsiteY31" fmla="*/ 255486 h 292553"/>
                <a:gd name="connsiteX32" fmla="*/ 23235 w 273718"/>
                <a:gd name="connsiteY32" fmla="*/ 267052 h 292553"/>
                <a:gd name="connsiteX33" fmla="*/ 21971 w 273718"/>
                <a:gd name="connsiteY33" fmla="*/ 268481 h 292553"/>
                <a:gd name="connsiteX34" fmla="*/ 20708 w 273718"/>
                <a:gd name="connsiteY34" fmla="*/ 269910 h 29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3718" h="292553">
                  <a:moveTo>
                    <a:pt x="8707" y="210855"/>
                  </a:moveTo>
                  <a:cubicBezTo>
                    <a:pt x="11795" y="214256"/>
                    <a:pt x="8987" y="212692"/>
                    <a:pt x="14813" y="213984"/>
                  </a:cubicBezTo>
                  <a:cubicBezTo>
                    <a:pt x="23305" y="215821"/>
                    <a:pt x="71451" y="212079"/>
                    <a:pt x="88155" y="215277"/>
                  </a:cubicBezTo>
                  <a:lnTo>
                    <a:pt x="88085" y="224258"/>
                  </a:lnTo>
                  <a:lnTo>
                    <a:pt x="43307" y="225346"/>
                  </a:lnTo>
                  <a:lnTo>
                    <a:pt x="43378" y="244396"/>
                  </a:lnTo>
                  <a:cubicBezTo>
                    <a:pt x="35517" y="250111"/>
                    <a:pt x="27025" y="256166"/>
                    <a:pt x="18322" y="261745"/>
                  </a:cubicBezTo>
                  <a:cubicBezTo>
                    <a:pt x="2951" y="271611"/>
                    <a:pt x="5408" y="270658"/>
                    <a:pt x="5408" y="291681"/>
                  </a:cubicBezTo>
                  <a:lnTo>
                    <a:pt x="274564" y="291681"/>
                  </a:lnTo>
                  <a:cubicBezTo>
                    <a:pt x="274564" y="268345"/>
                    <a:pt x="275407" y="271134"/>
                    <a:pt x="259194" y="258548"/>
                  </a:cubicBezTo>
                  <a:cubicBezTo>
                    <a:pt x="252105" y="254534"/>
                    <a:pt x="253018" y="255894"/>
                    <a:pt x="248245" y="252833"/>
                  </a:cubicBezTo>
                  <a:cubicBezTo>
                    <a:pt x="234840" y="244396"/>
                    <a:pt x="236384" y="244804"/>
                    <a:pt x="236595" y="225278"/>
                  </a:cubicBezTo>
                  <a:lnTo>
                    <a:pt x="191817" y="225006"/>
                  </a:lnTo>
                  <a:lnTo>
                    <a:pt x="191887" y="215277"/>
                  </a:lnTo>
                  <a:cubicBezTo>
                    <a:pt x="204871" y="212828"/>
                    <a:pt x="241788" y="214529"/>
                    <a:pt x="258843" y="214529"/>
                  </a:cubicBezTo>
                  <a:cubicBezTo>
                    <a:pt x="271546" y="214529"/>
                    <a:pt x="272599" y="215957"/>
                    <a:pt x="272599" y="203303"/>
                  </a:cubicBezTo>
                  <a:cubicBezTo>
                    <a:pt x="272599" y="167720"/>
                    <a:pt x="274213" y="32057"/>
                    <a:pt x="271546" y="7156"/>
                  </a:cubicBezTo>
                  <a:cubicBezTo>
                    <a:pt x="245087" y="3414"/>
                    <a:pt x="58748" y="5931"/>
                    <a:pt x="16848" y="5931"/>
                  </a:cubicBezTo>
                  <a:cubicBezTo>
                    <a:pt x="1548" y="5931"/>
                    <a:pt x="6391" y="12258"/>
                    <a:pt x="6391" y="50018"/>
                  </a:cubicBezTo>
                  <a:cubicBezTo>
                    <a:pt x="6391" y="74919"/>
                    <a:pt x="4004" y="205548"/>
                    <a:pt x="8707" y="210923"/>
                  </a:cubicBezTo>
                  <a:close/>
                  <a:moveTo>
                    <a:pt x="24077" y="25866"/>
                  </a:moveTo>
                  <a:lnTo>
                    <a:pt x="24498" y="197179"/>
                  </a:lnTo>
                  <a:cubicBezTo>
                    <a:pt x="25481" y="197452"/>
                    <a:pt x="26253" y="197316"/>
                    <a:pt x="26604" y="198064"/>
                  </a:cubicBezTo>
                  <a:cubicBezTo>
                    <a:pt x="28288" y="201534"/>
                    <a:pt x="238349" y="199901"/>
                    <a:pt x="253158" y="198404"/>
                  </a:cubicBezTo>
                  <a:lnTo>
                    <a:pt x="253228" y="20355"/>
                  </a:lnTo>
                  <a:cubicBezTo>
                    <a:pt x="227892" y="16272"/>
                    <a:pt x="72925" y="18926"/>
                    <a:pt x="34885" y="18994"/>
                  </a:cubicBezTo>
                  <a:cubicBezTo>
                    <a:pt x="25902" y="18994"/>
                    <a:pt x="24077" y="17089"/>
                    <a:pt x="24077" y="25934"/>
                  </a:cubicBezTo>
                  <a:close/>
                  <a:moveTo>
                    <a:pt x="20708" y="269910"/>
                  </a:moveTo>
                  <a:lnTo>
                    <a:pt x="259194" y="269910"/>
                  </a:lnTo>
                  <a:cubicBezTo>
                    <a:pt x="252667" y="262017"/>
                    <a:pt x="229717" y="246029"/>
                    <a:pt x="220172" y="246029"/>
                  </a:cubicBezTo>
                  <a:lnTo>
                    <a:pt x="59731" y="246029"/>
                  </a:lnTo>
                  <a:cubicBezTo>
                    <a:pt x="50607" y="246029"/>
                    <a:pt x="45413" y="250996"/>
                    <a:pt x="39096" y="255486"/>
                  </a:cubicBezTo>
                  <a:lnTo>
                    <a:pt x="23235" y="267052"/>
                  </a:lnTo>
                  <a:cubicBezTo>
                    <a:pt x="22884" y="267460"/>
                    <a:pt x="22252" y="268141"/>
                    <a:pt x="21971" y="268481"/>
                  </a:cubicBezTo>
                  <a:cubicBezTo>
                    <a:pt x="21691" y="268821"/>
                    <a:pt x="21129" y="269433"/>
                    <a:pt x="20708" y="269910"/>
                  </a:cubicBez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3237ECEE-8127-489F-93B1-9C53B3E424F0}"/>
                </a:ext>
              </a:extLst>
            </p:cNvPr>
            <p:cNvSpPr/>
            <p:nvPr/>
          </p:nvSpPr>
          <p:spPr>
            <a:xfrm>
              <a:off x="1204707" y="3024035"/>
              <a:ext cx="154405" cy="149679"/>
            </a:xfrm>
            <a:custGeom>
              <a:avLst/>
              <a:gdLst>
                <a:gd name="connsiteX0" fmla="*/ 63620 w 154405"/>
                <a:gd name="connsiteY0" fmla="*/ 7191 h 149678"/>
                <a:gd name="connsiteX1" fmla="*/ 7754 w 154405"/>
                <a:gd name="connsiteY1" fmla="*/ 93936 h 149678"/>
                <a:gd name="connsiteX2" fmla="*/ 151351 w 154405"/>
                <a:gd name="connsiteY2" fmla="*/ 59782 h 149678"/>
                <a:gd name="connsiteX3" fmla="*/ 63620 w 154405"/>
                <a:gd name="connsiteY3" fmla="*/ 7191 h 149678"/>
                <a:gd name="connsiteX4" fmla="*/ 19264 w 154405"/>
                <a:gd name="connsiteY4" fmla="*/ 95841 h 149678"/>
                <a:gd name="connsiteX5" fmla="*/ 46425 w 154405"/>
                <a:gd name="connsiteY5" fmla="*/ 99107 h 149678"/>
                <a:gd name="connsiteX6" fmla="*/ 42425 w 154405"/>
                <a:gd name="connsiteY6" fmla="*/ 26785 h 149678"/>
                <a:gd name="connsiteX7" fmla="*/ 19264 w 154405"/>
                <a:gd name="connsiteY7" fmla="*/ 95841 h 14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405" h="149678">
                  <a:moveTo>
                    <a:pt x="63620" y="7191"/>
                  </a:moveTo>
                  <a:cubicBezTo>
                    <a:pt x="27125" y="15763"/>
                    <a:pt x="-3897" y="48148"/>
                    <a:pt x="7754" y="93936"/>
                  </a:cubicBezTo>
                  <a:cubicBezTo>
                    <a:pt x="30844" y="184560"/>
                    <a:pt x="174020" y="152719"/>
                    <a:pt x="151351" y="59782"/>
                  </a:cubicBezTo>
                  <a:cubicBezTo>
                    <a:pt x="143279" y="26581"/>
                    <a:pt x="107766" y="-3151"/>
                    <a:pt x="63620" y="7191"/>
                  </a:cubicBezTo>
                  <a:close/>
                  <a:moveTo>
                    <a:pt x="19264" y="95841"/>
                  </a:moveTo>
                  <a:cubicBezTo>
                    <a:pt x="27897" y="99447"/>
                    <a:pt x="34915" y="99991"/>
                    <a:pt x="46425" y="99107"/>
                  </a:cubicBezTo>
                  <a:cubicBezTo>
                    <a:pt x="37301" y="68151"/>
                    <a:pt x="37512" y="59442"/>
                    <a:pt x="42425" y="26785"/>
                  </a:cubicBezTo>
                  <a:cubicBezTo>
                    <a:pt x="23335" y="37195"/>
                    <a:pt x="8666" y="68763"/>
                    <a:pt x="19264" y="95841"/>
                  </a:cubicBez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F6165B8-DBB9-40F9-AFA8-557C172A3CF3}"/>
                </a:ext>
              </a:extLst>
            </p:cNvPr>
            <p:cNvSpPr/>
            <p:nvPr/>
          </p:nvSpPr>
          <p:spPr>
            <a:xfrm>
              <a:off x="1248640" y="3035109"/>
              <a:ext cx="63166" cy="88446"/>
            </a:xfrm>
            <a:custGeom>
              <a:avLst/>
              <a:gdLst>
                <a:gd name="connsiteX0" fmla="*/ 13581 w 63165"/>
                <a:gd name="connsiteY0" fmla="*/ 87897 h 88446"/>
                <a:gd name="connsiteX1" fmla="*/ 63763 w 63165"/>
                <a:gd name="connsiteY1" fmla="*/ 70684 h 88446"/>
                <a:gd name="connsiteX2" fmla="*/ 32461 w 63165"/>
                <a:gd name="connsiteY2" fmla="*/ 9792 h 88446"/>
                <a:gd name="connsiteX3" fmla="*/ 23407 w 63165"/>
                <a:gd name="connsiteY3" fmla="*/ 5166 h 88446"/>
                <a:gd name="connsiteX4" fmla="*/ 13581 w 63165"/>
                <a:gd name="connsiteY4" fmla="*/ 87897 h 8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65" h="88446">
                  <a:moveTo>
                    <a:pt x="13581" y="87897"/>
                  </a:moveTo>
                  <a:cubicBezTo>
                    <a:pt x="33584" y="85244"/>
                    <a:pt x="49305" y="78032"/>
                    <a:pt x="63763" y="70684"/>
                  </a:cubicBezTo>
                  <a:cubicBezTo>
                    <a:pt x="62430" y="51294"/>
                    <a:pt x="47410" y="23059"/>
                    <a:pt x="32461" y="9792"/>
                  </a:cubicBezTo>
                  <a:cubicBezTo>
                    <a:pt x="25021" y="3193"/>
                    <a:pt x="33093" y="5914"/>
                    <a:pt x="23407" y="5166"/>
                  </a:cubicBezTo>
                  <a:cubicBezTo>
                    <a:pt x="-9439" y="2580"/>
                    <a:pt x="12037" y="80345"/>
                    <a:pt x="13581" y="878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D0D9318-6E0B-4C83-90C7-07A8CC9951FD}"/>
                </a:ext>
              </a:extLst>
            </p:cNvPr>
            <p:cNvSpPr/>
            <p:nvPr/>
          </p:nvSpPr>
          <p:spPr>
            <a:xfrm>
              <a:off x="1262853" y="3112460"/>
              <a:ext cx="56147" cy="54429"/>
            </a:xfrm>
            <a:custGeom>
              <a:avLst/>
              <a:gdLst>
                <a:gd name="connsiteX0" fmla="*/ 5264 w 56147"/>
                <a:gd name="connsiteY0" fmla="*/ 20275 h 54428"/>
                <a:gd name="connsiteX1" fmla="*/ 34460 w 56147"/>
                <a:gd name="connsiteY1" fmla="*/ 49190 h 54428"/>
                <a:gd name="connsiteX2" fmla="*/ 51726 w 56147"/>
                <a:gd name="connsiteY2" fmla="*/ 5103 h 54428"/>
                <a:gd name="connsiteX3" fmla="*/ 5264 w 56147"/>
                <a:gd name="connsiteY3" fmla="*/ 20275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47" h="54428">
                  <a:moveTo>
                    <a:pt x="5264" y="20275"/>
                  </a:moveTo>
                  <a:cubicBezTo>
                    <a:pt x="10036" y="30276"/>
                    <a:pt x="20143" y="51639"/>
                    <a:pt x="34460" y="49190"/>
                  </a:cubicBezTo>
                  <a:cubicBezTo>
                    <a:pt x="56218" y="45448"/>
                    <a:pt x="52568" y="25786"/>
                    <a:pt x="51726" y="5103"/>
                  </a:cubicBezTo>
                  <a:cubicBezTo>
                    <a:pt x="34811" y="11226"/>
                    <a:pt x="26530" y="15988"/>
                    <a:pt x="5264" y="202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3507C4F5-75C3-43E2-8734-53DD5CAA41C9}"/>
                </a:ext>
              </a:extLst>
            </p:cNvPr>
            <p:cNvSpPr/>
            <p:nvPr/>
          </p:nvSpPr>
          <p:spPr>
            <a:xfrm>
              <a:off x="1287979" y="3035920"/>
              <a:ext cx="56147" cy="61232"/>
            </a:xfrm>
            <a:custGeom>
              <a:avLst/>
              <a:gdLst>
                <a:gd name="connsiteX0" fmla="*/ 8212 w 56147"/>
                <a:gd name="connsiteY0" fmla="*/ 5103 h 61232"/>
                <a:gd name="connsiteX1" fmla="*/ 5264 w 56147"/>
                <a:gd name="connsiteY1" fmla="*/ 6395 h 61232"/>
                <a:gd name="connsiteX2" fmla="*/ 32425 w 56147"/>
                <a:gd name="connsiteY2" fmla="*/ 54224 h 61232"/>
                <a:gd name="connsiteX3" fmla="*/ 36145 w 56147"/>
                <a:gd name="connsiteY3" fmla="*/ 61436 h 61232"/>
                <a:gd name="connsiteX4" fmla="*/ 47936 w 56147"/>
                <a:gd name="connsiteY4" fmla="*/ 28303 h 61232"/>
                <a:gd name="connsiteX5" fmla="*/ 8282 w 56147"/>
                <a:gd name="connsiteY5" fmla="*/ 5171 h 6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47" h="61232">
                  <a:moveTo>
                    <a:pt x="8212" y="5103"/>
                  </a:moveTo>
                  <a:lnTo>
                    <a:pt x="5264" y="6395"/>
                  </a:lnTo>
                  <a:cubicBezTo>
                    <a:pt x="24705" y="31705"/>
                    <a:pt x="22178" y="28167"/>
                    <a:pt x="32425" y="54224"/>
                  </a:cubicBezTo>
                  <a:lnTo>
                    <a:pt x="36145" y="61436"/>
                  </a:lnTo>
                  <a:cubicBezTo>
                    <a:pt x="51375" y="51027"/>
                    <a:pt x="61201" y="47285"/>
                    <a:pt x="47936" y="28303"/>
                  </a:cubicBezTo>
                  <a:cubicBezTo>
                    <a:pt x="41268" y="18710"/>
                    <a:pt x="25758" y="5919"/>
                    <a:pt x="8282" y="51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A0AACE28-F7C5-4493-818F-FB69D7D9F993}"/>
                </a:ext>
              </a:extLst>
            </p:cNvPr>
            <p:cNvSpPr/>
            <p:nvPr/>
          </p:nvSpPr>
          <p:spPr>
            <a:xfrm>
              <a:off x="1318930" y="3086811"/>
              <a:ext cx="28074" cy="61232"/>
            </a:xfrm>
            <a:custGeom>
              <a:avLst/>
              <a:gdLst>
                <a:gd name="connsiteX0" fmla="*/ 5334 w 28073"/>
                <a:gd name="connsiteY0" fmla="*/ 59327 h 61232"/>
                <a:gd name="connsiteX1" fmla="*/ 7861 w 28073"/>
                <a:gd name="connsiteY1" fmla="*/ 61028 h 61232"/>
                <a:gd name="connsiteX2" fmla="*/ 28776 w 28073"/>
                <a:gd name="connsiteY2" fmla="*/ 5103 h 61232"/>
                <a:gd name="connsiteX3" fmla="*/ 12844 w 28073"/>
                <a:gd name="connsiteY3" fmla="*/ 18029 h 61232"/>
                <a:gd name="connsiteX4" fmla="*/ 5264 w 28073"/>
                <a:gd name="connsiteY4" fmla="*/ 59395 h 6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73" h="61232">
                  <a:moveTo>
                    <a:pt x="5334" y="59327"/>
                  </a:moveTo>
                  <a:lnTo>
                    <a:pt x="7861" y="61028"/>
                  </a:lnTo>
                  <a:cubicBezTo>
                    <a:pt x="20494" y="49530"/>
                    <a:pt x="30741" y="30548"/>
                    <a:pt x="28776" y="5103"/>
                  </a:cubicBezTo>
                  <a:lnTo>
                    <a:pt x="12844" y="18029"/>
                  </a:lnTo>
                  <a:cubicBezTo>
                    <a:pt x="2597" y="26126"/>
                    <a:pt x="6106" y="29051"/>
                    <a:pt x="5264" y="593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30A4AE1-E544-43F4-9FAD-733E1843B625}"/>
                </a:ext>
              </a:extLst>
            </p:cNvPr>
            <p:cNvSpPr/>
            <p:nvPr/>
          </p:nvSpPr>
          <p:spPr>
            <a:xfrm>
              <a:off x="1224532" y="3127292"/>
              <a:ext cx="49129" cy="34018"/>
            </a:xfrm>
            <a:custGeom>
              <a:avLst/>
              <a:gdLst>
                <a:gd name="connsiteX0" fmla="*/ 49340 w 49128"/>
                <a:gd name="connsiteY0" fmla="*/ 34766 h 34017"/>
                <a:gd name="connsiteX1" fmla="*/ 30811 w 49128"/>
                <a:gd name="connsiteY1" fmla="*/ 6123 h 34017"/>
                <a:gd name="connsiteX2" fmla="*/ 5264 w 49128"/>
                <a:gd name="connsiteY2" fmla="*/ 5103 h 34017"/>
                <a:gd name="connsiteX3" fmla="*/ 49340 w 49128"/>
                <a:gd name="connsiteY3" fmla="*/ 34766 h 34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28" h="34017">
                  <a:moveTo>
                    <a:pt x="49340" y="34766"/>
                  </a:moveTo>
                  <a:cubicBezTo>
                    <a:pt x="48357" y="31977"/>
                    <a:pt x="34811" y="11634"/>
                    <a:pt x="30811" y="6123"/>
                  </a:cubicBezTo>
                  <a:lnTo>
                    <a:pt x="5264" y="5103"/>
                  </a:lnTo>
                  <a:cubicBezTo>
                    <a:pt x="14247" y="21771"/>
                    <a:pt x="27793" y="28235"/>
                    <a:pt x="49340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4CC3F99D-8985-4242-9875-E43E5D80066D}"/>
                </a:ext>
              </a:extLst>
            </p:cNvPr>
            <p:cNvSpPr/>
            <p:nvPr/>
          </p:nvSpPr>
          <p:spPr>
            <a:xfrm>
              <a:off x="1283557" y="3032518"/>
              <a:ext cx="14037" cy="13607"/>
            </a:xfrm>
            <a:custGeom>
              <a:avLst/>
              <a:gdLst>
                <a:gd name="connsiteX0" fmla="*/ 9685 w 14036"/>
                <a:gd name="connsiteY0" fmla="*/ 9729 h 13607"/>
                <a:gd name="connsiteX1" fmla="*/ 12633 w 14036"/>
                <a:gd name="connsiteY1" fmla="*/ 8436 h 13607"/>
                <a:gd name="connsiteX2" fmla="*/ 5264 w 14036"/>
                <a:gd name="connsiteY2" fmla="*/ 5103 h 13607"/>
                <a:gd name="connsiteX3" fmla="*/ 9685 w 14036"/>
                <a:gd name="connsiteY3" fmla="*/ 9661 h 1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6" h="13607">
                  <a:moveTo>
                    <a:pt x="9685" y="9729"/>
                  </a:moveTo>
                  <a:lnTo>
                    <a:pt x="12633" y="8436"/>
                  </a:lnTo>
                  <a:cubicBezTo>
                    <a:pt x="9756" y="5307"/>
                    <a:pt x="14177" y="6668"/>
                    <a:pt x="5264" y="5103"/>
                  </a:cubicBezTo>
                  <a:lnTo>
                    <a:pt x="9685" y="9661"/>
                  </a:lnTo>
                  <a:close/>
                </a:path>
              </a:pathLst>
            </a:custGeom>
            <a:solidFill>
              <a:srgbClr val="9494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BBD04B84-8945-44CB-8E70-E260F059709C}"/>
                </a:ext>
              </a:extLst>
            </p:cNvPr>
            <p:cNvSpPr/>
            <p:nvPr/>
          </p:nvSpPr>
          <p:spPr>
            <a:xfrm>
              <a:off x="1316122" y="3141035"/>
              <a:ext cx="14037" cy="13607"/>
            </a:xfrm>
            <a:custGeom>
              <a:avLst/>
              <a:gdLst>
                <a:gd name="connsiteX0" fmla="*/ 10668 w 14036"/>
                <a:gd name="connsiteY0" fmla="*/ 6804 h 13607"/>
                <a:gd name="connsiteX1" fmla="*/ 8141 w 14036"/>
                <a:gd name="connsiteY1" fmla="*/ 5103 h 13607"/>
                <a:gd name="connsiteX2" fmla="*/ 5264 w 14036"/>
                <a:gd name="connsiteY2" fmla="*/ 8981 h 1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36" h="13607">
                  <a:moveTo>
                    <a:pt x="10668" y="6804"/>
                  </a:moveTo>
                  <a:lnTo>
                    <a:pt x="8141" y="5103"/>
                  </a:lnTo>
                  <a:lnTo>
                    <a:pt x="5264" y="8981"/>
                  </a:lnTo>
                  <a:close/>
                </a:path>
              </a:pathLst>
            </a:custGeom>
            <a:solidFill>
              <a:srgbClr val="5353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EADF1F61-7E30-4F80-986C-75C8A1BFE0BE}"/>
              </a:ext>
            </a:extLst>
          </p:cNvPr>
          <p:cNvGrpSpPr/>
          <p:nvPr/>
        </p:nvGrpSpPr>
        <p:grpSpPr>
          <a:xfrm>
            <a:off x="3039121" y="3154513"/>
            <a:ext cx="260152" cy="400327"/>
            <a:chOff x="4222990" y="3070838"/>
            <a:chExt cx="260152" cy="400327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9EBC7557-24C2-4C30-BD87-9BA748EE2499}"/>
                </a:ext>
              </a:extLst>
            </p:cNvPr>
            <p:cNvSpPr/>
            <p:nvPr/>
          </p:nvSpPr>
          <p:spPr>
            <a:xfrm>
              <a:off x="4222990" y="3070838"/>
              <a:ext cx="260152" cy="400327"/>
            </a:xfrm>
            <a:custGeom>
              <a:avLst/>
              <a:gdLst>
                <a:gd name="connsiteX0" fmla="*/ 30407 w 356371"/>
                <a:gd name="connsiteY0" fmla="*/ 234344 h 548390"/>
                <a:gd name="connsiteX1" fmla="*/ 112825 w 356371"/>
                <a:gd name="connsiteY1" fmla="*/ 375239 h 548390"/>
                <a:gd name="connsiteX2" fmla="*/ 153042 w 356371"/>
                <a:gd name="connsiteY2" fmla="*/ 454137 h 548390"/>
                <a:gd name="connsiteX3" fmla="*/ 172588 w 356371"/>
                <a:gd name="connsiteY3" fmla="*/ 508314 h 548390"/>
                <a:gd name="connsiteX4" fmla="*/ 178858 w 356371"/>
                <a:gd name="connsiteY4" fmla="*/ 528401 h 548390"/>
                <a:gd name="connsiteX5" fmla="*/ 197460 w 356371"/>
                <a:gd name="connsiteY5" fmla="*/ 469939 h 548390"/>
                <a:gd name="connsiteX6" fmla="*/ 233195 w 356371"/>
                <a:gd name="connsiteY6" fmla="*/ 395013 h 548390"/>
                <a:gd name="connsiteX7" fmla="*/ 293754 w 356371"/>
                <a:gd name="connsiteY7" fmla="*/ 296578 h 548390"/>
                <a:gd name="connsiteX8" fmla="*/ 324872 w 356371"/>
                <a:gd name="connsiteY8" fmla="*/ 236305 h 548390"/>
                <a:gd name="connsiteX9" fmla="*/ 336273 w 356371"/>
                <a:gd name="connsiteY9" fmla="*/ 168337 h 548390"/>
                <a:gd name="connsiteX10" fmla="*/ 322766 w 356371"/>
                <a:gd name="connsiteY10" fmla="*/ 113685 h 548390"/>
                <a:gd name="connsiteX11" fmla="*/ 285010 w 356371"/>
                <a:gd name="connsiteY11" fmla="*/ 61357 h 548390"/>
                <a:gd name="connsiteX12" fmla="*/ 20022 w 356371"/>
                <a:gd name="connsiteY12" fmla="*/ 178680 h 548390"/>
                <a:gd name="connsiteX13" fmla="*/ 22973 w 356371"/>
                <a:gd name="connsiteY13" fmla="*/ 209473 h 548390"/>
                <a:gd name="connsiteX14" fmla="*/ 30431 w 356371"/>
                <a:gd name="connsiteY14" fmla="*/ 234344 h 54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6371" h="548390">
                  <a:moveTo>
                    <a:pt x="30407" y="234344"/>
                  </a:moveTo>
                  <a:cubicBezTo>
                    <a:pt x="45359" y="272281"/>
                    <a:pt x="99293" y="353765"/>
                    <a:pt x="112825" y="375239"/>
                  </a:cubicBezTo>
                  <a:cubicBezTo>
                    <a:pt x="129235" y="401259"/>
                    <a:pt x="139988" y="426518"/>
                    <a:pt x="153042" y="454137"/>
                  </a:cubicBezTo>
                  <a:cubicBezTo>
                    <a:pt x="161296" y="471413"/>
                    <a:pt x="166771" y="490151"/>
                    <a:pt x="172588" y="508314"/>
                  </a:cubicBezTo>
                  <a:cubicBezTo>
                    <a:pt x="173555" y="511337"/>
                    <a:pt x="178674" y="531611"/>
                    <a:pt x="178858" y="528401"/>
                  </a:cubicBezTo>
                  <a:cubicBezTo>
                    <a:pt x="179544" y="516846"/>
                    <a:pt x="194252" y="481781"/>
                    <a:pt x="197460" y="469939"/>
                  </a:cubicBezTo>
                  <a:cubicBezTo>
                    <a:pt x="202885" y="449927"/>
                    <a:pt x="223092" y="415200"/>
                    <a:pt x="233195" y="395013"/>
                  </a:cubicBezTo>
                  <a:cubicBezTo>
                    <a:pt x="249814" y="363547"/>
                    <a:pt x="274343" y="327420"/>
                    <a:pt x="293754" y="296578"/>
                  </a:cubicBezTo>
                  <a:cubicBezTo>
                    <a:pt x="303588" y="280938"/>
                    <a:pt x="319704" y="251445"/>
                    <a:pt x="324872" y="236305"/>
                  </a:cubicBezTo>
                  <a:cubicBezTo>
                    <a:pt x="333959" y="209635"/>
                    <a:pt x="337976" y="201603"/>
                    <a:pt x="336273" y="168337"/>
                  </a:cubicBezTo>
                  <a:cubicBezTo>
                    <a:pt x="335343" y="150074"/>
                    <a:pt x="330236" y="129837"/>
                    <a:pt x="322766" y="113685"/>
                  </a:cubicBezTo>
                  <a:cubicBezTo>
                    <a:pt x="313336" y="94186"/>
                    <a:pt x="300722" y="75598"/>
                    <a:pt x="285010" y="61357"/>
                  </a:cubicBezTo>
                  <a:cubicBezTo>
                    <a:pt x="187149" y="-27372"/>
                    <a:pt x="21418" y="35537"/>
                    <a:pt x="20022" y="178680"/>
                  </a:cubicBezTo>
                  <a:cubicBezTo>
                    <a:pt x="19911" y="190023"/>
                    <a:pt x="20965" y="198405"/>
                    <a:pt x="22973" y="209473"/>
                  </a:cubicBezTo>
                  <a:cubicBezTo>
                    <a:pt x="24883" y="218642"/>
                    <a:pt x="27235" y="225612"/>
                    <a:pt x="30431" y="234344"/>
                  </a:cubicBezTo>
                  <a:close/>
                </a:path>
              </a:pathLst>
            </a:custGeom>
            <a:solidFill>
              <a:srgbClr val="3CA9E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456D6E9-F6D2-4D98-B984-18781CDD369E}"/>
                </a:ext>
              </a:extLst>
            </p:cNvPr>
            <p:cNvSpPr/>
            <p:nvPr/>
          </p:nvSpPr>
          <p:spPr>
            <a:xfrm>
              <a:off x="4308376" y="3149545"/>
              <a:ext cx="88506" cy="90279"/>
            </a:xfrm>
            <a:custGeom>
              <a:avLst/>
              <a:gdLst>
                <a:gd name="connsiteX0" fmla="*/ 116093 w 121239"/>
                <a:gd name="connsiteY0" fmla="*/ 61931 h 123668"/>
                <a:gd name="connsiteX1" fmla="*/ 60715 w 121239"/>
                <a:gd name="connsiteY1" fmla="*/ 118419 h 123668"/>
                <a:gd name="connsiteX2" fmla="*/ 5336 w 121239"/>
                <a:gd name="connsiteY2" fmla="*/ 61931 h 123668"/>
                <a:gd name="connsiteX3" fmla="*/ 60715 w 121239"/>
                <a:gd name="connsiteY3" fmla="*/ 5443 h 123668"/>
                <a:gd name="connsiteX4" fmla="*/ 116093 w 121239"/>
                <a:gd name="connsiteY4" fmla="*/ 61931 h 12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39" h="123668">
                  <a:moveTo>
                    <a:pt x="116093" y="61931"/>
                  </a:moveTo>
                  <a:cubicBezTo>
                    <a:pt x="116093" y="93129"/>
                    <a:pt x="91299" y="118419"/>
                    <a:pt x="60715" y="118419"/>
                  </a:cubicBezTo>
                  <a:cubicBezTo>
                    <a:pt x="30130" y="118419"/>
                    <a:pt x="5336" y="93129"/>
                    <a:pt x="5336" y="61931"/>
                  </a:cubicBezTo>
                  <a:cubicBezTo>
                    <a:pt x="5336" y="30734"/>
                    <a:pt x="30130" y="5443"/>
                    <a:pt x="60715" y="5443"/>
                  </a:cubicBezTo>
                  <a:cubicBezTo>
                    <a:pt x="91299" y="5443"/>
                    <a:pt x="116093" y="30734"/>
                    <a:pt x="116093" y="6193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2B2A2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3" name="Grafik 17">
            <a:extLst>
              <a:ext uri="{FF2B5EF4-FFF2-40B4-BE49-F238E27FC236}">
                <a16:creationId xmlns:a16="http://schemas.microsoft.com/office/drawing/2014/main" id="{43438004-68FD-4B4F-91D8-46002B20A5BA}"/>
              </a:ext>
            </a:extLst>
          </p:cNvPr>
          <p:cNvGrpSpPr/>
          <p:nvPr/>
        </p:nvGrpSpPr>
        <p:grpSpPr>
          <a:xfrm>
            <a:off x="1145028" y="2325753"/>
            <a:ext cx="514350" cy="523875"/>
            <a:chOff x="6547073" y="2326310"/>
            <a:chExt cx="514350" cy="523875"/>
          </a:xfrm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829A6A69-786D-438D-A1DF-C39B1AF49C64}"/>
                </a:ext>
              </a:extLst>
            </p:cNvPr>
            <p:cNvSpPr/>
            <p:nvPr/>
          </p:nvSpPr>
          <p:spPr>
            <a:xfrm>
              <a:off x="6544460" y="2323691"/>
              <a:ext cx="331393" cy="335280"/>
            </a:xfrm>
            <a:custGeom>
              <a:avLst/>
              <a:gdLst>
                <a:gd name="connsiteX0" fmla="*/ 2682 w 331393"/>
                <a:gd name="connsiteY0" fmla="*/ 188455 h 335280"/>
                <a:gd name="connsiteX1" fmla="*/ 2647 w 331393"/>
                <a:gd name="connsiteY1" fmla="*/ 249574 h 335280"/>
                <a:gd name="connsiteX2" fmla="*/ 17698 w 331393"/>
                <a:gd name="connsiteY2" fmla="*/ 274755 h 335280"/>
                <a:gd name="connsiteX3" fmla="*/ 68719 w 331393"/>
                <a:gd name="connsiteY3" fmla="*/ 326409 h 335280"/>
                <a:gd name="connsiteX4" fmla="*/ 82872 w 331393"/>
                <a:gd name="connsiteY4" fmla="*/ 333429 h 335280"/>
                <a:gd name="connsiteX5" fmla="*/ 140935 w 331393"/>
                <a:gd name="connsiteY5" fmla="*/ 333429 h 335280"/>
                <a:gd name="connsiteX6" fmla="*/ 166928 w 331393"/>
                <a:gd name="connsiteY6" fmla="*/ 314220 h 335280"/>
                <a:gd name="connsiteX7" fmla="*/ 190437 w 331393"/>
                <a:gd name="connsiteY7" fmla="*/ 290471 h 335280"/>
                <a:gd name="connsiteX8" fmla="*/ 283054 w 331393"/>
                <a:gd name="connsiteY8" fmla="*/ 196733 h 335280"/>
                <a:gd name="connsiteX9" fmla="*/ 329587 w 331393"/>
                <a:gd name="connsiteY9" fmla="*/ 149304 h 335280"/>
                <a:gd name="connsiteX10" fmla="*/ 257060 w 331393"/>
                <a:gd name="connsiteY10" fmla="*/ 76067 h 335280"/>
                <a:gd name="connsiteX11" fmla="*/ 184637 w 331393"/>
                <a:gd name="connsiteY11" fmla="*/ 2619 h 335280"/>
                <a:gd name="connsiteX12" fmla="*/ 161923 w 331393"/>
                <a:gd name="connsiteY12" fmla="*/ 25286 h 335280"/>
                <a:gd name="connsiteX13" fmla="*/ 93435 w 331393"/>
                <a:gd name="connsiteY13" fmla="*/ 94577 h 335280"/>
                <a:gd name="connsiteX14" fmla="*/ 47799 w 331393"/>
                <a:gd name="connsiteY14" fmla="*/ 140783 h 335280"/>
                <a:gd name="connsiteX15" fmla="*/ 2647 w 331393"/>
                <a:gd name="connsiteY15" fmla="*/ 188455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93" h="335280">
                  <a:moveTo>
                    <a:pt x="2682" y="188455"/>
                  </a:moveTo>
                  <a:lnTo>
                    <a:pt x="2647" y="249574"/>
                  </a:lnTo>
                  <a:cubicBezTo>
                    <a:pt x="2647" y="262776"/>
                    <a:pt x="818" y="257886"/>
                    <a:pt x="17698" y="274755"/>
                  </a:cubicBezTo>
                  <a:lnTo>
                    <a:pt x="68719" y="326409"/>
                  </a:lnTo>
                  <a:cubicBezTo>
                    <a:pt x="73379" y="331264"/>
                    <a:pt x="73517" y="333429"/>
                    <a:pt x="82872" y="333429"/>
                  </a:cubicBezTo>
                  <a:lnTo>
                    <a:pt x="140935" y="333429"/>
                  </a:lnTo>
                  <a:cubicBezTo>
                    <a:pt x="151843" y="333429"/>
                    <a:pt x="153983" y="327212"/>
                    <a:pt x="166928" y="314220"/>
                  </a:cubicBezTo>
                  <a:cubicBezTo>
                    <a:pt x="175110" y="306013"/>
                    <a:pt x="182255" y="298679"/>
                    <a:pt x="190437" y="290471"/>
                  </a:cubicBezTo>
                  <a:lnTo>
                    <a:pt x="283054" y="196733"/>
                  </a:lnTo>
                  <a:cubicBezTo>
                    <a:pt x="298105" y="181505"/>
                    <a:pt x="316124" y="165021"/>
                    <a:pt x="329587" y="149304"/>
                  </a:cubicBezTo>
                  <a:cubicBezTo>
                    <a:pt x="305251" y="125625"/>
                    <a:pt x="280879" y="100863"/>
                    <a:pt x="257060" y="76067"/>
                  </a:cubicBezTo>
                  <a:cubicBezTo>
                    <a:pt x="233173" y="51165"/>
                    <a:pt x="207524" y="27765"/>
                    <a:pt x="184637" y="2619"/>
                  </a:cubicBezTo>
                  <a:cubicBezTo>
                    <a:pt x="178182" y="7544"/>
                    <a:pt x="168413" y="18790"/>
                    <a:pt x="161923" y="25286"/>
                  </a:cubicBezTo>
                  <a:lnTo>
                    <a:pt x="93435" y="94577"/>
                  </a:lnTo>
                  <a:cubicBezTo>
                    <a:pt x="77935" y="110328"/>
                    <a:pt x="63299" y="125032"/>
                    <a:pt x="47799" y="140783"/>
                  </a:cubicBezTo>
                  <a:cubicBezTo>
                    <a:pt x="42035" y="146650"/>
                    <a:pt x="2647" y="184229"/>
                    <a:pt x="2647" y="188455"/>
                  </a:cubicBez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2C6BD7BA-8751-4145-9CB5-E81891E43010}"/>
                </a:ext>
              </a:extLst>
            </p:cNvPr>
            <p:cNvSpPr/>
            <p:nvPr/>
          </p:nvSpPr>
          <p:spPr>
            <a:xfrm>
              <a:off x="6776287" y="2554999"/>
              <a:ext cx="55232" cy="52388"/>
            </a:xfrm>
            <a:custGeom>
              <a:avLst/>
              <a:gdLst>
                <a:gd name="connsiteX0" fmla="*/ 2589 w 55232"/>
                <a:gd name="connsiteY0" fmla="*/ 21758 h 52387"/>
                <a:gd name="connsiteX1" fmla="*/ 34486 w 55232"/>
                <a:gd name="connsiteY1" fmla="*/ 52946 h 52387"/>
                <a:gd name="connsiteX2" fmla="*/ 53196 w 55232"/>
                <a:gd name="connsiteY2" fmla="*/ 34541 h 52387"/>
                <a:gd name="connsiteX3" fmla="*/ 21368 w 55232"/>
                <a:gd name="connsiteY3" fmla="*/ 2619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32" h="52387">
                  <a:moveTo>
                    <a:pt x="2589" y="21758"/>
                  </a:moveTo>
                  <a:lnTo>
                    <a:pt x="34486" y="52946"/>
                  </a:lnTo>
                  <a:lnTo>
                    <a:pt x="53196" y="34541"/>
                  </a:lnTo>
                  <a:lnTo>
                    <a:pt x="21368" y="2619"/>
                  </a:ln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CA46B960-4E6E-4CC6-8D60-010F94465E6A}"/>
                </a:ext>
              </a:extLst>
            </p:cNvPr>
            <p:cNvSpPr/>
            <p:nvPr/>
          </p:nvSpPr>
          <p:spPr>
            <a:xfrm>
              <a:off x="6748696" y="2665423"/>
              <a:ext cx="186409" cy="188595"/>
            </a:xfrm>
            <a:custGeom>
              <a:avLst/>
              <a:gdLst>
                <a:gd name="connsiteX0" fmla="*/ 181205 w 186408"/>
                <a:gd name="connsiteY0" fmla="*/ 183330 h 188595"/>
                <a:gd name="connsiteX1" fmla="*/ 179582 w 186408"/>
                <a:gd name="connsiteY1" fmla="*/ 181654 h 188595"/>
                <a:gd name="connsiteX2" fmla="*/ 122037 w 186408"/>
                <a:gd name="connsiteY2" fmla="*/ 123469 h 188595"/>
                <a:gd name="connsiteX3" fmla="*/ 64527 w 186408"/>
                <a:gd name="connsiteY3" fmla="*/ 65284 h 188595"/>
                <a:gd name="connsiteX4" fmla="*/ 7016 w 186408"/>
                <a:gd name="connsiteY4" fmla="*/ 7098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205" y="183330"/>
                  </a:moveTo>
                  <a:lnTo>
                    <a:pt x="179582" y="181654"/>
                  </a:lnTo>
                  <a:lnTo>
                    <a:pt x="122037" y="123469"/>
                  </a:lnTo>
                  <a:lnTo>
                    <a:pt x="64527" y="65284"/>
                  </a:lnTo>
                  <a:lnTo>
                    <a:pt x="7016" y="7098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8DE8A0D6-0D8A-494C-810C-28286CDBAD8C}"/>
                </a:ext>
              </a:extLst>
            </p:cNvPr>
            <p:cNvSpPr/>
            <p:nvPr/>
          </p:nvSpPr>
          <p:spPr>
            <a:xfrm>
              <a:off x="6791605" y="2622011"/>
              <a:ext cx="186409" cy="188595"/>
            </a:xfrm>
            <a:custGeom>
              <a:avLst/>
              <a:gdLst>
                <a:gd name="connsiteX0" fmla="*/ 181205 w 186408"/>
                <a:gd name="connsiteY0" fmla="*/ 183330 h 188595"/>
                <a:gd name="connsiteX1" fmla="*/ 179548 w 186408"/>
                <a:gd name="connsiteY1" fmla="*/ 181689 h 188595"/>
                <a:gd name="connsiteX2" fmla="*/ 122037 w 186408"/>
                <a:gd name="connsiteY2" fmla="*/ 123504 h 188595"/>
                <a:gd name="connsiteX3" fmla="*/ 64527 w 186408"/>
                <a:gd name="connsiteY3" fmla="*/ 65284 h 188595"/>
                <a:gd name="connsiteX4" fmla="*/ 7016 w 186408"/>
                <a:gd name="connsiteY4" fmla="*/ 7098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205" y="183330"/>
                  </a:moveTo>
                  <a:lnTo>
                    <a:pt x="179548" y="181689"/>
                  </a:lnTo>
                  <a:lnTo>
                    <a:pt x="122037" y="123504"/>
                  </a:lnTo>
                  <a:lnTo>
                    <a:pt x="64527" y="65284"/>
                  </a:lnTo>
                  <a:lnTo>
                    <a:pt x="7016" y="7098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8903E30-1965-40B6-8DAB-325555F34004}"/>
                </a:ext>
              </a:extLst>
            </p:cNvPr>
            <p:cNvSpPr/>
            <p:nvPr/>
          </p:nvSpPr>
          <p:spPr>
            <a:xfrm>
              <a:off x="6834514" y="2578634"/>
              <a:ext cx="186409" cy="188595"/>
            </a:xfrm>
            <a:custGeom>
              <a:avLst/>
              <a:gdLst>
                <a:gd name="connsiteX0" fmla="*/ 181170 w 186408"/>
                <a:gd name="connsiteY0" fmla="*/ 183330 h 188595"/>
                <a:gd name="connsiteX1" fmla="*/ 179548 w 186408"/>
                <a:gd name="connsiteY1" fmla="*/ 181654 h 188595"/>
                <a:gd name="connsiteX2" fmla="*/ 122037 w 186408"/>
                <a:gd name="connsiteY2" fmla="*/ 123469 h 188595"/>
                <a:gd name="connsiteX3" fmla="*/ 64492 w 186408"/>
                <a:gd name="connsiteY3" fmla="*/ 65249 h 188595"/>
                <a:gd name="connsiteX4" fmla="*/ 6982 w 186408"/>
                <a:gd name="connsiteY4" fmla="*/ 7064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170" y="183330"/>
                  </a:moveTo>
                  <a:lnTo>
                    <a:pt x="179548" y="181654"/>
                  </a:lnTo>
                  <a:lnTo>
                    <a:pt x="122037" y="123469"/>
                  </a:lnTo>
                  <a:lnTo>
                    <a:pt x="64492" y="65249"/>
                  </a:lnTo>
                  <a:lnTo>
                    <a:pt x="6982" y="7064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3B5C3F0A-45BA-43BB-B3AF-C91F94EA58AA}"/>
                </a:ext>
              </a:extLst>
            </p:cNvPr>
            <p:cNvSpPr/>
            <p:nvPr/>
          </p:nvSpPr>
          <p:spPr>
            <a:xfrm>
              <a:off x="6877388" y="2535223"/>
              <a:ext cx="186409" cy="188595"/>
            </a:xfrm>
            <a:custGeom>
              <a:avLst/>
              <a:gdLst>
                <a:gd name="connsiteX0" fmla="*/ 181205 w 186408"/>
                <a:gd name="connsiteY0" fmla="*/ 183330 h 188595"/>
                <a:gd name="connsiteX1" fmla="*/ 179548 w 186408"/>
                <a:gd name="connsiteY1" fmla="*/ 181654 h 188595"/>
                <a:gd name="connsiteX2" fmla="*/ 122037 w 186408"/>
                <a:gd name="connsiteY2" fmla="*/ 123469 h 188595"/>
                <a:gd name="connsiteX3" fmla="*/ 64527 w 186408"/>
                <a:gd name="connsiteY3" fmla="*/ 65284 h 188595"/>
                <a:gd name="connsiteX4" fmla="*/ 7016 w 186408"/>
                <a:gd name="connsiteY4" fmla="*/ 7099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205" y="183330"/>
                  </a:moveTo>
                  <a:lnTo>
                    <a:pt x="179548" y="181654"/>
                  </a:lnTo>
                  <a:lnTo>
                    <a:pt x="122037" y="123469"/>
                  </a:lnTo>
                  <a:lnTo>
                    <a:pt x="64527" y="65284"/>
                  </a:lnTo>
                  <a:lnTo>
                    <a:pt x="7016" y="7099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E38108DB-AAA8-45B8-8920-B98565EDEEED}"/>
                </a:ext>
              </a:extLst>
            </p:cNvPr>
            <p:cNvSpPr/>
            <p:nvPr/>
          </p:nvSpPr>
          <p:spPr>
            <a:xfrm>
              <a:off x="6921263" y="2709813"/>
              <a:ext cx="141533" cy="143193"/>
            </a:xfrm>
            <a:custGeom>
              <a:avLst/>
              <a:gdLst>
                <a:gd name="connsiteX0" fmla="*/ 5359 w 141532"/>
                <a:gd name="connsiteY0" fmla="*/ 138940 h 143192"/>
                <a:gd name="connsiteX1" fmla="*/ 7016 w 141532"/>
                <a:gd name="connsiteY1" fmla="*/ 137264 h 143192"/>
                <a:gd name="connsiteX2" fmla="*/ 49890 w 141532"/>
                <a:gd name="connsiteY2" fmla="*/ 93887 h 143192"/>
                <a:gd name="connsiteX3" fmla="*/ 92799 w 141532"/>
                <a:gd name="connsiteY3" fmla="*/ 50475 h 143192"/>
                <a:gd name="connsiteX4" fmla="*/ 135673 w 141532"/>
                <a:gd name="connsiteY4" fmla="*/ 7064 h 143192"/>
                <a:gd name="connsiteX5" fmla="*/ 137330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40"/>
                  </a:moveTo>
                  <a:lnTo>
                    <a:pt x="7016" y="137264"/>
                  </a:lnTo>
                  <a:lnTo>
                    <a:pt x="49890" y="93887"/>
                  </a:lnTo>
                  <a:lnTo>
                    <a:pt x="92799" y="50475"/>
                  </a:lnTo>
                  <a:lnTo>
                    <a:pt x="135673" y="7064"/>
                  </a:lnTo>
                  <a:lnTo>
                    <a:pt x="137330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9961509-2248-45AB-826F-DB562A3B9FD5}"/>
                </a:ext>
              </a:extLst>
            </p:cNvPr>
            <p:cNvSpPr/>
            <p:nvPr/>
          </p:nvSpPr>
          <p:spPr>
            <a:xfrm>
              <a:off x="6863752" y="2651593"/>
              <a:ext cx="141533" cy="143193"/>
            </a:xfrm>
            <a:custGeom>
              <a:avLst/>
              <a:gdLst>
                <a:gd name="connsiteX0" fmla="*/ 5359 w 141532"/>
                <a:gd name="connsiteY0" fmla="*/ 138975 h 143192"/>
                <a:gd name="connsiteX1" fmla="*/ 6982 w 141532"/>
                <a:gd name="connsiteY1" fmla="*/ 137299 h 143192"/>
                <a:gd name="connsiteX2" fmla="*/ 49890 w 141532"/>
                <a:gd name="connsiteY2" fmla="*/ 93922 h 143192"/>
                <a:gd name="connsiteX3" fmla="*/ 92799 w 141532"/>
                <a:gd name="connsiteY3" fmla="*/ 50510 h 143192"/>
                <a:gd name="connsiteX4" fmla="*/ 135673 w 141532"/>
                <a:gd name="connsiteY4" fmla="*/ 7098 h 143192"/>
                <a:gd name="connsiteX5" fmla="*/ 137330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75"/>
                  </a:moveTo>
                  <a:lnTo>
                    <a:pt x="6982" y="137299"/>
                  </a:lnTo>
                  <a:lnTo>
                    <a:pt x="49890" y="93922"/>
                  </a:lnTo>
                  <a:lnTo>
                    <a:pt x="92799" y="50510"/>
                  </a:lnTo>
                  <a:lnTo>
                    <a:pt x="135673" y="7098"/>
                  </a:lnTo>
                  <a:lnTo>
                    <a:pt x="137330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46EC9C2A-2C15-4306-A0F5-C7AFEF08D33D}"/>
                </a:ext>
              </a:extLst>
            </p:cNvPr>
            <p:cNvSpPr/>
            <p:nvPr/>
          </p:nvSpPr>
          <p:spPr>
            <a:xfrm>
              <a:off x="6806207" y="2593408"/>
              <a:ext cx="141533" cy="143193"/>
            </a:xfrm>
            <a:custGeom>
              <a:avLst/>
              <a:gdLst>
                <a:gd name="connsiteX0" fmla="*/ 5359 w 141532"/>
                <a:gd name="connsiteY0" fmla="*/ 138940 h 143192"/>
                <a:gd name="connsiteX1" fmla="*/ 7016 w 141532"/>
                <a:gd name="connsiteY1" fmla="*/ 137299 h 143192"/>
                <a:gd name="connsiteX2" fmla="*/ 49925 w 141532"/>
                <a:gd name="connsiteY2" fmla="*/ 93887 h 143192"/>
                <a:gd name="connsiteX3" fmla="*/ 92799 w 141532"/>
                <a:gd name="connsiteY3" fmla="*/ 50475 h 143192"/>
                <a:gd name="connsiteX4" fmla="*/ 135707 w 141532"/>
                <a:gd name="connsiteY4" fmla="*/ 7099 h 143192"/>
                <a:gd name="connsiteX5" fmla="*/ 137364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40"/>
                  </a:moveTo>
                  <a:lnTo>
                    <a:pt x="7016" y="137299"/>
                  </a:lnTo>
                  <a:lnTo>
                    <a:pt x="49925" y="93887"/>
                  </a:lnTo>
                  <a:lnTo>
                    <a:pt x="92799" y="50475"/>
                  </a:lnTo>
                  <a:lnTo>
                    <a:pt x="135707" y="7099"/>
                  </a:lnTo>
                  <a:lnTo>
                    <a:pt x="137364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3719EAA8-939A-4942-89D2-51C71DB2B055}"/>
                </a:ext>
              </a:extLst>
            </p:cNvPr>
            <p:cNvSpPr/>
            <p:nvPr/>
          </p:nvSpPr>
          <p:spPr>
            <a:xfrm>
              <a:off x="6748696" y="2535223"/>
              <a:ext cx="141533" cy="143193"/>
            </a:xfrm>
            <a:custGeom>
              <a:avLst/>
              <a:gdLst>
                <a:gd name="connsiteX0" fmla="*/ 5359 w 141532"/>
                <a:gd name="connsiteY0" fmla="*/ 138940 h 143192"/>
                <a:gd name="connsiteX1" fmla="*/ 7016 w 141532"/>
                <a:gd name="connsiteY1" fmla="*/ 137299 h 143192"/>
                <a:gd name="connsiteX2" fmla="*/ 49925 w 141532"/>
                <a:gd name="connsiteY2" fmla="*/ 93887 h 143192"/>
                <a:gd name="connsiteX3" fmla="*/ 92799 w 141532"/>
                <a:gd name="connsiteY3" fmla="*/ 50475 h 143192"/>
                <a:gd name="connsiteX4" fmla="*/ 135707 w 141532"/>
                <a:gd name="connsiteY4" fmla="*/ 7099 h 143192"/>
                <a:gd name="connsiteX5" fmla="*/ 137364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40"/>
                  </a:moveTo>
                  <a:lnTo>
                    <a:pt x="7016" y="137299"/>
                  </a:lnTo>
                  <a:lnTo>
                    <a:pt x="49925" y="93887"/>
                  </a:lnTo>
                  <a:lnTo>
                    <a:pt x="92799" y="50475"/>
                  </a:lnTo>
                  <a:lnTo>
                    <a:pt x="135707" y="7099"/>
                  </a:lnTo>
                  <a:lnTo>
                    <a:pt x="137364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44" name="Trapezoid 43">
            <a:extLst>
              <a:ext uri="{FF2B5EF4-FFF2-40B4-BE49-F238E27FC236}">
                <a16:creationId xmlns:a16="http://schemas.microsoft.com/office/drawing/2014/main" id="{ADA3951E-5B29-421E-A2F6-08F1714B8473}"/>
              </a:ext>
            </a:extLst>
          </p:cNvPr>
          <p:cNvSpPr/>
          <p:nvPr/>
        </p:nvSpPr>
        <p:spPr>
          <a:xfrm>
            <a:off x="983774" y="2824313"/>
            <a:ext cx="588820" cy="771463"/>
          </a:xfrm>
          <a:prstGeom prst="trapezoid">
            <a:avLst/>
          </a:prstGeom>
          <a:gradFill flip="none" rotWithShape="1">
            <a:gsLst>
              <a:gs pos="0">
                <a:srgbClr val="3CA9E0">
                  <a:tint val="66000"/>
                  <a:satMod val="160000"/>
                </a:srgbClr>
              </a:gs>
              <a:gs pos="50000">
                <a:srgbClr val="3CA9E0">
                  <a:tint val="44500"/>
                  <a:satMod val="160000"/>
                </a:srgbClr>
              </a:gs>
              <a:gs pos="100000">
                <a:srgbClr val="3CA9E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afik 15">
            <a:extLst>
              <a:ext uri="{FF2B5EF4-FFF2-40B4-BE49-F238E27FC236}">
                <a16:creationId xmlns:a16="http://schemas.microsoft.com/office/drawing/2014/main" id="{5EE51258-B61E-461A-A1AD-1E9BB4305CCD}"/>
              </a:ext>
            </a:extLst>
          </p:cNvPr>
          <p:cNvGrpSpPr/>
          <p:nvPr/>
        </p:nvGrpSpPr>
        <p:grpSpPr>
          <a:xfrm>
            <a:off x="3709745" y="1733639"/>
            <a:ext cx="250318" cy="389384"/>
            <a:chOff x="5424439" y="1939714"/>
            <a:chExt cx="342900" cy="533400"/>
          </a:xfrm>
        </p:grpSpPr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AC90DE-1D0B-490A-83C3-C9A44913A52F}"/>
                </a:ext>
              </a:extLst>
            </p:cNvPr>
            <p:cNvSpPr/>
            <p:nvPr/>
          </p:nvSpPr>
          <p:spPr>
            <a:xfrm>
              <a:off x="5417791" y="1932908"/>
              <a:ext cx="356371" cy="548390"/>
            </a:xfrm>
            <a:custGeom>
              <a:avLst/>
              <a:gdLst>
                <a:gd name="connsiteX0" fmla="*/ 30407 w 356371"/>
                <a:gd name="connsiteY0" fmla="*/ 234344 h 548390"/>
                <a:gd name="connsiteX1" fmla="*/ 112825 w 356371"/>
                <a:gd name="connsiteY1" fmla="*/ 375239 h 548390"/>
                <a:gd name="connsiteX2" fmla="*/ 153042 w 356371"/>
                <a:gd name="connsiteY2" fmla="*/ 454137 h 548390"/>
                <a:gd name="connsiteX3" fmla="*/ 172588 w 356371"/>
                <a:gd name="connsiteY3" fmla="*/ 508314 h 548390"/>
                <a:gd name="connsiteX4" fmla="*/ 178858 w 356371"/>
                <a:gd name="connsiteY4" fmla="*/ 528401 h 548390"/>
                <a:gd name="connsiteX5" fmla="*/ 197460 w 356371"/>
                <a:gd name="connsiteY5" fmla="*/ 469939 h 548390"/>
                <a:gd name="connsiteX6" fmla="*/ 233195 w 356371"/>
                <a:gd name="connsiteY6" fmla="*/ 395013 h 548390"/>
                <a:gd name="connsiteX7" fmla="*/ 293754 w 356371"/>
                <a:gd name="connsiteY7" fmla="*/ 296578 h 548390"/>
                <a:gd name="connsiteX8" fmla="*/ 324872 w 356371"/>
                <a:gd name="connsiteY8" fmla="*/ 236305 h 548390"/>
                <a:gd name="connsiteX9" fmla="*/ 336273 w 356371"/>
                <a:gd name="connsiteY9" fmla="*/ 168337 h 548390"/>
                <a:gd name="connsiteX10" fmla="*/ 322766 w 356371"/>
                <a:gd name="connsiteY10" fmla="*/ 113685 h 548390"/>
                <a:gd name="connsiteX11" fmla="*/ 285010 w 356371"/>
                <a:gd name="connsiteY11" fmla="*/ 61357 h 548390"/>
                <a:gd name="connsiteX12" fmla="*/ 20022 w 356371"/>
                <a:gd name="connsiteY12" fmla="*/ 178680 h 548390"/>
                <a:gd name="connsiteX13" fmla="*/ 22973 w 356371"/>
                <a:gd name="connsiteY13" fmla="*/ 209473 h 548390"/>
                <a:gd name="connsiteX14" fmla="*/ 30431 w 356371"/>
                <a:gd name="connsiteY14" fmla="*/ 234344 h 54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6371" h="548390">
                  <a:moveTo>
                    <a:pt x="30407" y="234344"/>
                  </a:moveTo>
                  <a:cubicBezTo>
                    <a:pt x="45359" y="272281"/>
                    <a:pt x="99293" y="353765"/>
                    <a:pt x="112825" y="375239"/>
                  </a:cubicBezTo>
                  <a:cubicBezTo>
                    <a:pt x="129235" y="401259"/>
                    <a:pt x="139988" y="426518"/>
                    <a:pt x="153042" y="454137"/>
                  </a:cubicBezTo>
                  <a:cubicBezTo>
                    <a:pt x="161296" y="471413"/>
                    <a:pt x="166771" y="490151"/>
                    <a:pt x="172588" y="508314"/>
                  </a:cubicBezTo>
                  <a:cubicBezTo>
                    <a:pt x="173555" y="511337"/>
                    <a:pt x="178674" y="531611"/>
                    <a:pt x="178858" y="528401"/>
                  </a:cubicBezTo>
                  <a:cubicBezTo>
                    <a:pt x="179544" y="516846"/>
                    <a:pt x="194252" y="481781"/>
                    <a:pt x="197460" y="469939"/>
                  </a:cubicBezTo>
                  <a:cubicBezTo>
                    <a:pt x="202885" y="449927"/>
                    <a:pt x="223092" y="415200"/>
                    <a:pt x="233195" y="395013"/>
                  </a:cubicBezTo>
                  <a:cubicBezTo>
                    <a:pt x="249814" y="363547"/>
                    <a:pt x="274343" y="327420"/>
                    <a:pt x="293754" y="296578"/>
                  </a:cubicBezTo>
                  <a:cubicBezTo>
                    <a:pt x="303588" y="280938"/>
                    <a:pt x="319704" y="251445"/>
                    <a:pt x="324872" y="236305"/>
                  </a:cubicBezTo>
                  <a:cubicBezTo>
                    <a:pt x="333959" y="209635"/>
                    <a:pt x="337976" y="201603"/>
                    <a:pt x="336273" y="168337"/>
                  </a:cubicBezTo>
                  <a:cubicBezTo>
                    <a:pt x="335343" y="150074"/>
                    <a:pt x="330236" y="129837"/>
                    <a:pt x="322766" y="113685"/>
                  </a:cubicBezTo>
                  <a:cubicBezTo>
                    <a:pt x="313336" y="94186"/>
                    <a:pt x="300722" y="75598"/>
                    <a:pt x="285010" y="61357"/>
                  </a:cubicBezTo>
                  <a:cubicBezTo>
                    <a:pt x="187149" y="-27372"/>
                    <a:pt x="21418" y="35537"/>
                    <a:pt x="20022" y="178680"/>
                  </a:cubicBezTo>
                  <a:cubicBezTo>
                    <a:pt x="19911" y="190023"/>
                    <a:pt x="20965" y="198405"/>
                    <a:pt x="22973" y="209473"/>
                  </a:cubicBezTo>
                  <a:cubicBezTo>
                    <a:pt x="24883" y="218642"/>
                    <a:pt x="27235" y="225612"/>
                    <a:pt x="30431" y="234344"/>
                  </a:cubicBezTo>
                  <a:close/>
                </a:path>
              </a:pathLst>
            </a:custGeom>
            <a:solidFill>
              <a:srgbClr val="1A5FA2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8589656E-98EA-46A7-BD06-4C555D0F840B}"/>
                </a:ext>
              </a:extLst>
            </p:cNvPr>
            <p:cNvSpPr/>
            <p:nvPr/>
          </p:nvSpPr>
          <p:spPr>
            <a:xfrm>
              <a:off x="5534758" y="2040726"/>
              <a:ext cx="121240" cy="123669"/>
            </a:xfrm>
            <a:custGeom>
              <a:avLst/>
              <a:gdLst>
                <a:gd name="connsiteX0" fmla="*/ 116093 w 121239"/>
                <a:gd name="connsiteY0" fmla="*/ 61931 h 123668"/>
                <a:gd name="connsiteX1" fmla="*/ 60715 w 121239"/>
                <a:gd name="connsiteY1" fmla="*/ 118419 h 123668"/>
                <a:gd name="connsiteX2" fmla="*/ 5336 w 121239"/>
                <a:gd name="connsiteY2" fmla="*/ 61931 h 123668"/>
                <a:gd name="connsiteX3" fmla="*/ 60715 w 121239"/>
                <a:gd name="connsiteY3" fmla="*/ 5443 h 123668"/>
                <a:gd name="connsiteX4" fmla="*/ 116093 w 121239"/>
                <a:gd name="connsiteY4" fmla="*/ 61931 h 12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39" h="123668">
                  <a:moveTo>
                    <a:pt x="116093" y="61931"/>
                  </a:moveTo>
                  <a:cubicBezTo>
                    <a:pt x="116093" y="93129"/>
                    <a:pt x="91299" y="118419"/>
                    <a:pt x="60715" y="118419"/>
                  </a:cubicBezTo>
                  <a:cubicBezTo>
                    <a:pt x="30130" y="118419"/>
                    <a:pt x="5336" y="93129"/>
                    <a:pt x="5336" y="61931"/>
                  </a:cubicBezTo>
                  <a:cubicBezTo>
                    <a:pt x="5336" y="30734"/>
                    <a:pt x="30130" y="5443"/>
                    <a:pt x="60715" y="5443"/>
                  </a:cubicBezTo>
                  <a:cubicBezTo>
                    <a:pt x="91299" y="5443"/>
                    <a:pt x="116093" y="30734"/>
                    <a:pt x="116093" y="6193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2B2A2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grpSp>
        <p:nvGrpSpPr>
          <p:cNvPr id="48" name="Grafik 15">
            <a:extLst>
              <a:ext uri="{FF2B5EF4-FFF2-40B4-BE49-F238E27FC236}">
                <a16:creationId xmlns:a16="http://schemas.microsoft.com/office/drawing/2014/main" id="{510B0685-4887-44BB-91BD-763B9E003785}"/>
              </a:ext>
            </a:extLst>
          </p:cNvPr>
          <p:cNvGrpSpPr/>
          <p:nvPr/>
        </p:nvGrpSpPr>
        <p:grpSpPr>
          <a:xfrm>
            <a:off x="251520" y="3406502"/>
            <a:ext cx="250318" cy="389384"/>
            <a:chOff x="5424439" y="1939714"/>
            <a:chExt cx="342900" cy="533400"/>
          </a:xfrm>
        </p:grpSpPr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393A0D19-7AF3-46E1-87E1-F18FF4909FCD}"/>
                </a:ext>
              </a:extLst>
            </p:cNvPr>
            <p:cNvSpPr/>
            <p:nvPr/>
          </p:nvSpPr>
          <p:spPr>
            <a:xfrm>
              <a:off x="5417791" y="1932908"/>
              <a:ext cx="356371" cy="548390"/>
            </a:xfrm>
            <a:custGeom>
              <a:avLst/>
              <a:gdLst>
                <a:gd name="connsiteX0" fmla="*/ 30407 w 356371"/>
                <a:gd name="connsiteY0" fmla="*/ 234344 h 548390"/>
                <a:gd name="connsiteX1" fmla="*/ 112825 w 356371"/>
                <a:gd name="connsiteY1" fmla="*/ 375239 h 548390"/>
                <a:gd name="connsiteX2" fmla="*/ 153042 w 356371"/>
                <a:gd name="connsiteY2" fmla="*/ 454137 h 548390"/>
                <a:gd name="connsiteX3" fmla="*/ 172588 w 356371"/>
                <a:gd name="connsiteY3" fmla="*/ 508314 h 548390"/>
                <a:gd name="connsiteX4" fmla="*/ 178858 w 356371"/>
                <a:gd name="connsiteY4" fmla="*/ 528401 h 548390"/>
                <a:gd name="connsiteX5" fmla="*/ 197460 w 356371"/>
                <a:gd name="connsiteY5" fmla="*/ 469939 h 548390"/>
                <a:gd name="connsiteX6" fmla="*/ 233195 w 356371"/>
                <a:gd name="connsiteY6" fmla="*/ 395013 h 548390"/>
                <a:gd name="connsiteX7" fmla="*/ 293754 w 356371"/>
                <a:gd name="connsiteY7" fmla="*/ 296578 h 548390"/>
                <a:gd name="connsiteX8" fmla="*/ 324872 w 356371"/>
                <a:gd name="connsiteY8" fmla="*/ 236305 h 548390"/>
                <a:gd name="connsiteX9" fmla="*/ 336273 w 356371"/>
                <a:gd name="connsiteY9" fmla="*/ 168337 h 548390"/>
                <a:gd name="connsiteX10" fmla="*/ 322766 w 356371"/>
                <a:gd name="connsiteY10" fmla="*/ 113685 h 548390"/>
                <a:gd name="connsiteX11" fmla="*/ 285010 w 356371"/>
                <a:gd name="connsiteY11" fmla="*/ 61357 h 548390"/>
                <a:gd name="connsiteX12" fmla="*/ 20022 w 356371"/>
                <a:gd name="connsiteY12" fmla="*/ 178680 h 548390"/>
                <a:gd name="connsiteX13" fmla="*/ 22973 w 356371"/>
                <a:gd name="connsiteY13" fmla="*/ 209473 h 548390"/>
                <a:gd name="connsiteX14" fmla="*/ 30431 w 356371"/>
                <a:gd name="connsiteY14" fmla="*/ 234344 h 54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6371" h="548390">
                  <a:moveTo>
                    <a:pt x="30407" y="234344"/>
                  </a:moveTo>
                  <a:cubicBezTo>
                    <a:pt x="45359" y="272281"/>
                    <a:pt x="99293" y="353765"/>
                    <a:pt x="112825" y="375239"/>
                  </a:cubicBezTo>
                  <a:cubicBezTo>
                    <a:pt x="129235" y="401259"/>
                    <a:pt x="139988" y="426518"/>
                    <a:pt x="153042" y="454137"/>
                  </a:cubicBezTo>
                  <a:cubicBezTo>
                    <a:pt x="161296" y="471413"/>
                    <a:pt x="166771" y="490151"/>
                    <a:pt x="172588" y="508314"/>
                  </a:cubicBezTo>
                  <a:cubicBezTo>
                    <a:pt x="173555" y="511337"/>
                    <a:pt x="178674" y="531611"/>
                    <a:pt x="178858" y="528401"/>
                  </a:cubicBezTo>
                  <a:cubicBezTo>
                    <a:pt x="179544" y="516846"/>
                    <a:pt x="194252" y="481781"/>
                    <a:pt x="197460" y="469939"/>
                  </a:cubicBezTo>
                  <a:cubicBezTo>
                    <a:pt x="202885" y="449927"/>
                    <a:pt x="223092" y="415200"/>
                    <a:pt x="233195" y="395013"/>
                  </a:cubicBezTo>
                  <a:cubicBezTo>
                    <a:pt x="249814" y="363547"/>
                    <a:pt x="274343" y="327420"/>
                    <a:pt x="293754" y="296578"/>
                  </a:cubicBezTo>
                  <a:cubicBezTo>
                    <a:pt x="303588" y="280938"/>
                    <a:pt x="319704" y="251445"/>
                    <a:pt x="324872" y="236305"/>
                  </a:cubicBezTo>
                  <a:cubicBezTo>
                    <a:pt x="333959" y="209635"/>
                    <a:pt x="337976" y="201603"/>
                    <a:pt x="336273" y="168337"/>
                  </a:cubicBezTo>
                  <a:cubicBezTo>
                    <a:pt x="335343" y="150074"/>
                    <a:pt x="330236" y="129837"/>
                    <a:pt x="322766" y="113685"/>
                  </a:cubicBezTo>
                  <a:cubicBezTo>
                    <a:pt x="313336" y="94186"/>
                    <a:pt x="300722" y="75598"/>
                    <a:pt x="285010" y="61357"/>
                  </a:cubicBezTo>
                  <a:cubicBezTo>
                    <a:pt x="187149" y="-27372"/>
                    <a:pt x="21418" y="35537"/>
                    <a:pt x="20022" y="178680"/>
                  </a:cubicBezTo>
                  <a:cubicBezTo>
                    <a:pt x="19911" y="190023"/>
                    <a:pt x="20965" y="198405"/>
                    <a:pt x="22973" y="209473"/>
                  </a:cubicBezTo>
                  <a:cubicBezTo>
                    <a:pt x="24883" y="218642"/>
                    <a:pt x="27235" y="225612"/>
                    <a:pt x="30431" y="234344"/>
                  </a:cubicBezTo>
                  <a:close/>
                </a:path>
              </a:pathLst>
            </a:custGeom>
            <a:solidFill>
              <a:srgbClr val="1A5FA2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2FCC5E8-6DF8-4F26-AD50-16AF330C0F8C}"/>
                </a:ext>
              </a:extLst>
            </p:cNvPr>
            <p:cNvSpPr/>
            <p:nvPr/>
          </p:nvSpPr>
          <p:spPr>
            <a:xfrm>
              <a:off x="5534758" y="2040726"/>
              <a:ext cx="121240" cy="123669"/>
            </a:xfrm>
            <a:custGeom>
              <a:avLst/>
              <a:gdLst>
                <a:gd name="connsiteX0" fmla="*/ 116093 w 121239"/>
                <a:gd name="connsiteY0" fmla="*/ 61931 h 123668"/>
                <a:gd name="connsiteX1" fmla="*/ 60715 w 121239"/>
                <a:gd name="connsiteY1" fmla="*/ 118419 h 123668"/>
                <a:gd name="connsiteX2" fmla="*/ 5336 w 121239"/>
                <a:gd name="connsiteY2" fmla="*/ 61931 h 123668"/>
                <a:gd name="connsiteX3" fmla="*/ 60715 w 121239"/>
                <a:gd name="connsiteY3" fmla="*/ 5443 h 123668"/>
                <a:gd name="connsiteX4" fmla="*/ 116093 w 121239"/>
                <a:gd name="connsiteY4" fmla="*/ 61931 h 12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39" h="123668">
                  <a:moveTo>
                    <a:pt x="116093" y="61931"/>
                  </a:moveTo>
                  <a:cubicBezTo>
                    <a:pt x="116093" y="93129"/>
                    <a:pt x="91299" y="118419"/>
                    <a:pt x="60715" y="118419"/>
                  </a:cubicBezTo>
                  <a:cubicBezTo>
                    <a:pt x="30130" y="118419"/>
                    <a:pt x="5336" y="93129"/>
                    <a:pt x="5336" y="61931"/>
                  </a:cubicBezTo>
                  <a:cubicBezTo>
                    <a:pt x="5336" y="30734"/>
                    <a:pt x="30130" y="5443"/>
                    <a:pt x="60715" y="5443"/>
                  </a:cubicBezTo>
                  <a:cubicBezTo>
                    <a:pt x="91299" y="5443"/>
                    <a:pt x="116093" y="30734"/>
                    <a:pt x="116093" y="6193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2B2A2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C4F7C87D-3D57-42FB-86BA-E02A78A4332B}"/>
              </a:ext>
            </a:extLst>
          </p:cNvPr>
          <p:cNvGrpSpPr/>
          <p:nvPr/>
        </p:nvGrpSpPr>
        <p:grpSpPr>
          <a:xfrm>
            <a:off x="1863576" y="3075806"/>
            <a:ext cx="260152" cy="400327"/>
            <a:chOff x="2781078" y="2949885"/>
            <a:chExt cx="260152" cy="400327"/>
          </a:xfrm>
        </p:grpSpPr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B9E7DDCF-9EFC-494E-92E6-AF64E032E1D2}"/>
                </a:ext>
              </a:extLst>
            </p:cNvPr>
            <p:cNvSpPr/>
            <p:nvPr/>
          </p:nvSpPr>
          <p:spPr>
            <a:xfrm>
              <a:off x="2781078" y="2949885"/>
              <a:ext cx="260152" cy="400327"/>
            </a:xfrm>
            <a:custGeom>
              <a:avLst/>
              <a:gdLst>
                <a:gd name="connsiteX0" fmla="*/ 30407 w 356371"/>
                <a:gd name="connsiteY0" fmla="*/ 234344 h 548390"/>
                <a:gd name="connsiteX1" fmla="*/ 112825 w 356371"/>
                <a:gd name="connsiteY1" fmla="*/ 375239 h 548390"/>
                <a:gd name="connsiteX2" fmla="*/ 153042 w 356371"/>
                <a:gd name="connsiteY2" fmla="*/ 454137 h 548390"/>
                <a:gd name="connsiteX3" fmla="*/ 172588 w 356371"/>
                <a:gd name="connsiteY3" fmla="*/ 508314 h 548390"/>
                <a:gd name="connsiteX4" fmla="*/ 178858 w 356371"/>
                <a:gd name="connsiteY4" fmla="*/ 528401 h 548390"/>
                <a:gd name="connsiteX5" fmla="*/ 197460 w 356371"/>
                <a:gd name="connsiteY5" fmla="*/ 469939 h 548390"/>
                <a:gd name="connsiteX6" fmla="*/ 233195 w 356371"/>
                <a:gd name="connsiteY6" fmla="*/ 395013 h 548390"/>
                <a:gd name="connsiteX7" fmla="*/ 293754 w 356371"/>
                <a:gd name="connsiteY7" fmla="*/ 296578 h 548390"/>
                <a:gd name="connsiteX8" fmla="*/ 324872 w 356371"/>
                <a:gd name="connsiteY8" fmla="*/ 236305 h 548390"/>
                <a:gd name="connsiteX9" fmla="*/ 336273 w 356371"/>
                <a:gd name="connsiteY9" fmla="*/ 168337 h 548390"/>
                <a:gd name="connsiteX10" fmla="*/ 322766 w 356371"/>
                <a:gd name="connsiteY10" fmla="*/ 113685 h 548390"/>
                <a:gd name="connsiteX11" fmla="*/ 285010 w 356371"/>
                <a:gd name="connsiteY11" fmla="*/ 61357 h 548390"/>
                <a:gd name="connsiteX12" fmla="*/ 20022 w 356371"/>
                <a:gd name="connsiteY12" fmla="*/ 178680 h 548390"/>
                <a:gd name="connsiteX13" fmla="*/ 22973 w 356371"/>
                <a:gd name="connsiteY13" fmla="*/ 209473 h 548390"/>
                <a:gd name="connsiteX14" fmla="*/ 30431 w 356371"/>
                <a:gd name="connsiteY14" fmla="*/ 234344 h 54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6371" h="548390">
                  <a:moveTo>
                    <a:pt x="30407" y="234344"/>
                  </a:moveTo>
                  <a:cubicBezTo>
                    <a:pt x="45359" y="272281"/>
                    <a:pt x="99293" y="353765"/>
                    <a:pt x="112825" y="375239"/>
                  </a:cubicBezTo>
                  <a:cubicBezTo>
                    <a:pt x="129235" y="401259"/>
                    <a:pt x="139988" y="426518"/>
                    <a:pt x="153042" y="454137"/>
                  </a:cubicBezTo>
                  <a:cubicBezTo>
                    <a:pt x="161296" y="471413"/>
                    <a:pt x="166771" y="490151"/>
                    <a:pt x="172588" y="508314"/>
                  </a:cubicBezTo>
                  <a:cubicBezTo>
                    <a:pt x="173555" y="511337"/>
                    <a:pt x="178674" y="531611"/>
                    <a:pt x="178858" y="528401"/>
                  </a:cubicBezTo>
                  <a:cubicBezTo>
                    <a:pt x="179544" y="516846"/>
                    <a:pt x="194252" y="481781"/>
                    <a:pt x="197460" y="469939"/>
                  </a:cubicBezTo>
                  <a:cubicBezTo>
                    <a:pt x="202885" y="449927"/>
                    <a:pt x="223092" y="415200"/>
                    <a:pt x="233195" y="395013"/>
                  </a:cubicBezTo>
                  <a:cubicBezTo>
                    <a:pt x="249814" y="363547"/>
                    <a:pt x="274343" y="327420"/>
                    <a:pt x="293754" y="296578"/>
                  </a:cubicBezTo>
                  <a:cubicBezTo>
                    <a:pt x="303588" y="280938"/>
                    <a:pt x="319704" y="251445"/>
                    <a:pt x="324872" y="236305"/>
                  </a:cubicBezTo>
                  <a:cubicBezTo>
                    <a:pt x="333959" y="209635"/>
                    <a:pt x="337976" y="201603"/>
                    <a:pt x="336273" y="168337"/>
                  </a:cubicBezTo>
                  <a:cubicBezTo>
                    <a:pt x="335343" y="150074"/>
                    <a:pt x="330236" y="129837"/>
                    <a:pt x="322766" y="113685"/>
                  </a:cubicBezTo>
                  <a:cubicBezTo>
                    <a:pt x="313336" y="94186"/>
                    <a:pt x="300722" y="75598"/>
                    <a:pt x="285010" y="61357"/>
                  </a:cubicBezTo>
                  <a:cubicBezTo>
                    <a:pt x="187149" y="-27372"/>
                    <a:pt x="21418" y="35537"/>
                    <a:pt x="20022" y="178680"/>
                  </a:cubicBezTo>
                  <a:cubicBezTo>
                    <a:pt x="19911" y="190023"/>
                    <a:pt x="20965" y="198405"/>
                    <a:pt x="22973" y="209473"/>
                  </a:cubicBezTo>
                  <a:cubicBezTo>
                    <a:pt x="24883" y="218642"/>
                    <a:pt x="27235" y="225612"/>
                    <a:pt x="30431" y="234344"/>
                  </a:cubicBezTo>
                  <a:close/>
                </a:path>
              </a:pathLst>
            </a:custGeom>
            <a:solidFill>
              <a:srgbClr val="3CA9E0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E262845-2C98-465F-847C-BDF8B94781F6}"/>
                </a:ext>
              </a:extLst>
            </p:cNvPr>
            <p:cNvSpPr/>
            <p:nvPr/>
          </p:nvSpPr>
          <p:spPr>
            <a:xfrm>
              <a:off x="2866464" y="3028592"/>
              <a:ext cx="88506" cy="90279"/>
            </a:xfrm>
            <a:custGeom>
              <a:avLst/>
              <a:gdLst>
                <a:gd name="connsiteX0" fmla="*/ 116093 w 121239"/>
                <a:gd name="connsiteY0" fmla="*/ 61931 h 123668"/>
                <a:gd name="connsiteX1" fmla="*/ 60715 w 121239"/>
                <a:gd name="connsiteY1" fmla="*/ 118419 h 123668"/>
                <a:gd name="connsiteX2" fmla="*/ 5336 w 121239"/>
                <a:gd name="connsiteY2" fmla="*/ 61931 h 123668"/>
                <a:gd name="connsiteX3" fmla="*/ 60715 w 121239"/>
                <a:gd name="connsiteY3" fmla="*/ 5443 h 123668"/>
                <a:gd name="connsiteX4" fmla="*/ 116093 w 121239"/>
                <a:gd name="connsiteY4" fmla="*/ 61931 h 12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39" h="123668">
                  <a:moveTo>
                    <a:pt x="116093" y="61931"/>
                  </a:moveTo>
                  <a:cubicBezTo>
                    <a:pt x="116093" y="93129"/>
                    <a:pt x="91299" y="118419"/>
                    <a:pt x="60715" y="118419"/>
                  </a:cubicBezTo>
                  <a:cubicBezTo>
                    <a:pt x="30130" y="118419"/>
                    <a:pt x="5336" y="93129"/>
                    <a:pt x="5336" y="61931"/>
                  </a:cubicBezTo>
                  <a:cubicBezTo>
                    <a:pt x="5336" y="30734"/>
                    <a:pt x="30130" y="5443"/>
                    <a:pt x="60715" y="5443"/>
                  </a:cubicBezTo>
                  <a:cubicBezTo>
                    <a:pt x="91299" y="5443"/>
                    <a:pt x="116093" y="30734"/>
                    <a:pt x="116093" y="61931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solidFill>
                <a:srgbClr val="2B2A2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A14E510C-C5D9-495C-9C51-BAEA3A9AA4AA}"/>
              </a:ext>
            </a:extLst>
          </p:cNvPr>
          <p:cNvSpPr txBox="1"/>
          <p:nvPr/>
        </p:nvSpPr>
        <p:spPr>
          <a:xfrm>
            <a:off x="5364088" y="1059582"/>
            <a:ext cx="38324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dirty="0"/>
              <a:t>Combine different situ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sources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dirty="0" err="1"/>
              <a:t>Reduce</a:t>
            </a:r>
            <a:r>
              <a:rPr lang="de-DE" sz="1600" dirty="0"/>
              <a:t> </a:t>
            </a:r>
            <a:r>
              <a:rPr lang="de-DE" sz="1600" dirty="0" err="1"/>
              <a:t>lead</a:t>
            </a:r>
            <a:r>
              <a:rPr lang="de-DE" sz="1600" dirty="0"/>
              <a:t> time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measurement</a:t>
            </a:r>
            <a:r>
              <a:rPr lang="de-DE" sz="1600" dirty="0"/>
              <a:t> and </a:t>
            </a:r>
            <a:r>
              <a:rPr lang="de-DE" sz="1600" dirty="0" err="1"/>
              <a:t>availability</a:t>
            </a:r>
            <a:endParaRPr lang="de-DE" sz="16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0A93CE1-2512-4A36-96C6-BE7442897E6D}"/>
              </a:ext>
            </a:extLst>
          </p:cNvPr>
          <p:cNvGrpSpPr/>
          <p:nvPr/>
        </p:nvGrpSpPr>
        <p:grpSpPr>
          <a:xfrm>
            <a:off x="4860032" y="1096782"/>
            <a:ext cx="410322" cy="484325"/>
            <a:chOff x="4860032" y="1096782"/>
            <a:chExt cx="410322" cy="484325"/>
          </a:xfrm>
        </p:grpSpPr>
        <p:sp>
          <p:nvSpPr>
            <p:cNvPr id="29" name="Grafik 13">
              <a:extLst>
                <a:ext uri="{FF2B5EF4-FFF2-40B4-BE49-F238E27FC236}">
                  <a16:creationId xmlns:a16="http://schemas.microsoft.com/office/drawing/2014/main" id="{163FEC71-9C53-4F89-8C9B-31584A54673E}"/>
                </a:ext>
              </a:extLst>
            </p:cNvPr>
            <p:cNvSpPr/>
            <p:nvPr/>
          </p:nvSpPr>
          <p:spPr>
            <a:xfrm>
              <a:off x="4860032" y="1096782"/>
              <a:ext cx="410322" cy="466856"/>
            </a:xfrm>
            <a:custGeom>
              <a:avLst/>
              <a:gdLst>
                <a:gd name="connsiteX0" fmla="*/ 132246 w 208359"/>
                <a:gd name="connsiteY0" fmla="*/ 14118 h 237066"/>
                <a:gd name="connsiteX1" fmla="*/ 131246 w 208359"/>
                <a:gd name="connsiteY1" fmla="*/ 21400 h 237066"/>
                <a:gd name="connsiteX2" fmla="*/ 128662 w 208359"/>
                <a:gd name="connsiteY2" fmla="*/ 35116 h 237066"/>
                <a:gd name="connsiteX3" fmla="*/ 127078 w 208359"/>
                <a:gd name="connsiteY3" fmla="*/ 61955 h 237066"/>
                <a:gd name="connsiteX4" fmla="*/ 127745 w 208359"/>
                <a:gd name="connsiteY4" fmla="*/ 81428 h 237066"/>
                <a:gd name="connsiteX5" fmla="*/ 163916 w 208359"/>
                <a:gd name="connsiteY5" fmla="*/ 142727 h 237066"/>
                <a:gd name="connsiteX6" fmla="*/ 197921 w 208359"/>
                <a:gd name="connsiteY6" fmla="*/ 204026 h 237066"/>
                <a:gd name="connsiteX7" fmla="*/ 198337 w 208359"/>
                <a:gd name="connsiteY7" fmla="*/ 210714 h 237066"/>
                <a:gd name="connsiteX8" fmla="*/ 196170 w 208359"/>
                <a:gd name="connsiteY8" fmla="*/ 217234 h 237066"/>
                <a:gd name="connsiteX9" fmla="*/ 188753 w 208359"/>
                <a:gd name="connsiteY9" fmla="*/ 222144 h 237066"/>
                <a:gd name="connsiteX10" fmla="*/ 174834 w 208359"/>
                <a:gd name="connsiteY10" fmla="*/ 224176 h 237066"/>
                <a:gd name="connsiteX11" fmla="*/ 37067 w 208359"/>
                <a:gd name="connsiteY11" fmla="*/ 224515 h 237066"/>
                <a:gd name="connsiteX12" fmla="*/ 28566 w 208359"/>
                <a:gd name="connsiteY12" fmla="*/ 223922 h 237066"/>
                <a:gd name="connsiteX13" fmla="*/ 18065 w 208359"/>
                <a:gd name="connsiteY13" fmla="*/ 219181 h 237066"/>
                <a:gd name="connsiteX14" fmla="*/ 13981 w 208359"/>
                <a:gd name="connsiteY14" fmla="*/ 211138 h 237066"/>
                <a:gd name="connsiteX15" fmla="*/ 13564 w 208359"/>
                <a:gd name="connsiteY15" fmla="*/ 205973 h 237066"/>
                <a:gd name="connsiteX16" fmla="*/ 14814 w 208359"/>
                <a:gd name="connsiteY16" fmla="*/ 198607 h 237066"/>
                <a:gd name="connsiteX17" fmla="*/ 21899 w 208359"/>
                <a:gd name="connsiteY17" fmla="*/ 183960 h 237066"/>
                <a:gd name="connsiteX18" fmla="*/ 30483 w 208359"/>
                <a:gd name="connsiteY18" fmla="*/ 169312 h 237066"/>
                <a:gd name="connsiteX19" fmla="*/ 47902 w 208359"/>
                <a:gd name="connsiteY19" fmla="*/ 139764 h 237066"/>
                <a:gd name="connsiteX20" fmla="*/ 82656 w 208359"/>
                <a:gd name="connsiteY20" fmla="*/ 80920 h 237066"/>
                <a:gd name="connsiteX21" fmla="*/ 80656 w 208359"/>
                <a:gd name="connsiteY21" fmla="*/ 29951 h 237066"/>
                <a:gd name="connsiteX22" fmla="*/ 77572 w 208359"/>
                <a:gd name="connsiteY22" fmla="*/ 14118 h 237066"/>
                <a:gd name="connsiteX23" fmla="*/ 136413 w 208359"/>
                <a:gd name="connsiteY23" fmla="*/ 13780 h 237066"/>
                <a:gd name="connsiteX24" fmla="*/ 132246 w 208359"/>
                <a:gd name="connsiteY24" fmla="*/ 14118 h 237066"/>
                <a:gd name="connsiteX25" fmla="*/ 77656 w 208359"/>
                <a:gd name="connsiteY25" fmla="*/ 14118 h 237066"/>
                <a:gd name="connsiteX26" fmla="*/ 73738 w 208359"/>
                <a:gd name="connsiteY26" fmla="*/ 13780 h 23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8359" h="237066">
                  <a:moveTo>
                    <a:pt x="132246" y="14118"/>
                  </a:moveTo>
                  <a:lnTo>
                    <a:pt x="131246" y="21400"/>
                  </a:lnTo>
                  <a:cubicBezTo>
                    <a:pt x="130495" y="26141"/>
                    <a:pt x="129245" y="29528"/>
                    <a:pt x="128662" y="35116"/>
                  </a:cubicBezTo>
                  <a:cubicBezTo>
                    <a:pt x="127662" y="44344"/>
                    <a:pt x="127245" y="52642"/>
                    <a:pt x="127078" y="61955"/>
                  </a:cubicBezTo>
                  <a:cubicBezTo>
                    <a:pt x="126995" y="66527"/>
                    <a:pt x="126078" y="77449"/>
                    <a:pt x="127745" y="81428"/>
                  </a:cubicBezTo>
                  <a:cubicBezTo>
                    <a:pt x="140163" y="100902"/>
                    <a:pt x="151998" y="122661"/>
                    <a:pt x="163916" y="142727"/>
                  </a:cubicBezTo>
                  <a:cubicBezTo>
                    <a:pt x="173501" y="158898"/>
                    <a:pt x="192753" y="187685"/>
                    <a:pt x="197921" y="204026"/>
                  </a:cubicBezTo>
                  <a:lnTo>
                    <a:pt x="198337" y="210714"/>
                  </a:lnTo>
                  <a:lnTo>
                    <a:pt x="196170" y="217234"/>
                  </a:lnTo>
                  <a:lnTo>
                    <a:pt x="188753" y="222144"/>
                  </a:lnTo>
                  <a:lnTo>
                    <a:pt x="174834" y="224176"/>
                  </a:lnTo>
                  <a:lnTo>
                    <a:pt x="37067" y="224515"/>
                  </a:lnTo>
                  <a:lnTo>
                    <a:pt x="28566" y="223922"/>
                  </a:lnTo>
                  <a:lnTo>
                    <a:pt x="18065" y="219181"/>
                  </a:lnTo>
                  <a:cubicBezTo>
                    <a:pt x="15398" y="215710"/>
                    <a:pt x="14564" y="215371"/>
                    <a:pt x="13981" y="211138"/>
                  </a:cubicBezTo>
                  <a:lnTo>
                    <a:pt x="13564" y="205973"/>
                  </a:lnTo>
                  <a:lnTo>
                    <a:pt x="14814" y="198607"/>
                  </a:lnTo>
                  <a:cubicBezTo>
                    <a:pt x="17315" y="194204"/>
                    <a:pt x="18815" y="189294"/>
                    <a:pt x="21899" y="183960"/>
                  </a:cubicBezTo>
                  <a:cubicBezTo>
                    <a:pt x="24816" y="179049"/>
                    <a:pt x="27566" y="174223"/>
                    <a:pt x="30483" y="169312"/>
                  </a:cubicBezTo>
                  <a:cubicBezTo>
                    <a:pt x="36317" y="159406"/>
                    <a:pt x="42068" y="149670"/>
                    <a:pt x="47902" y="139764"/>
                  </a:cubicBezTo>
                  <a:cubicBezTo>
                    <a:pt x="59487" y="120121"/>
                    <a:pt x="71071" y="100563"/>
                    <a:pt x="82656" y="80920"/>
                  </a:cubicBezTo>
                  <a:cubicBezTo>
                    <a:pt x="85156" y="74316"/>
                    <a:pt x="82406" y="39518"/>
                    <a:pt x="80656" y="29951"/>
                  </a:cubicBezTo>
                  <a:lnTo>
                    <a:pt x="77572" y="14118"/>
                  </a:lnTo>
                  <a:moveTo>
                    <a:pt x="136413" y="13780"/>
                  </a:moveTo>
                  <a:lnTo>
                    <a:pt x="132246" y="14118"/>
                  </a:lnTo>
                  <a:lnTo>
                    <a:pt x="77656" y="14118"/>
                  </a:lnTo>
                  <a:lnTo>
                    <a:pt x="73738" y="13780"/>
                  </a:lnTo>
                </a:path>
              </a:pathLst>
            </a:custGeom>
            <a:noFill/>
            <a:ln w="20669" cap="sq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58" name="Grafik 57" descr="Messgerät">
              <a:extLst>
                <a:ext uri="{FF2B5EF4-FFF2-40B4-BE49-F238E27FC236}">
                  <a16:creationId xmlns:a16="http://schemas.microsoft.com/office/drawing/2014/main" id="{AA5DE10D-40DB-4CFB-8A4A-B26618B39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22262" y="1295245"/>
              <a:ext cx="285862" cy="285862"/>
            </a:xfrm>
            <a:prstGeom prst="rect">
              <a:avLst/>
            </a:prstGeom>
          </p:spPr>
        </p:pic>
      </p:grpSp>
      <p:grpSp>
        <p:nvGrpSpPr>
          <p:cNvPr id="59" name="Grafik 17">
            <a:extLst>
              <a:ext uri="{FF2B5EF4-FFF2-40B4-BE49-F238E27FC236}">
                <a16:creationId xmlns:a16="http://schemas.microsoft.com/office/drawing/2014/main" id="{E3C3EBEB-0A69-4ACA-9BC7-1E1AFED8DD77}"/>
              </a:ext>
            </a:extLst>
          </p:cNvPr>
          <p:cNvGrpSpPr/>
          <p:nvPr/>
        </p:nvGrpSpPr>
        <p:grpSpPr>
          <a:xfrm>
            <a:off x="4788024" y="2479923"/>
            <a:ext cx="514350" cy="523875"/>
            <a:chOff x="6547073" y="2326310"/>
            <a:chExt cx="514350" cy="523875"/>
          </a:xfrm>
        </p:grpSpPr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8DEA4494-EBC9-4C62-B5D3-5EA898B08F57}"/>
                </a:ext>
              </a:extLst>
            </p:cNvPr>
            <p:cNvSpPr/>
            <p:nvPr/>
          </p:nvSpPr>
          <p:spPr>
            <a:xfrm>
              <a:off x="6544460" y="2323691"/>
              <a:ext cx="331393" cy="335280"/>
            </a:xfrm>
            <a:custGeom>
              <a:avLst/>
              <a:gdLst>
                <a:gd name="connsiteX0" fmla="*/ 2682 w 331393"/>
                <a:gd name="connsiteY0" fmla="*/ 188455 h 335280"/>
                <a:gd name="connsiteX1" fmla="*/ 2647 w 331393"/>
                <a:gd name="connsiteY1" fmla="*/ 249574 h 335280"/>
                <a:gd name="connsiteX2" fmla="*/ 17698 w 331393"/>
                <a:gd name="connsiteY2" fmla="*/ 274755 h 335280"/>
                <a:gd name="connsiteX3" fmla="*/ 68719 w 331393"/>
                <a:gd name="connsiteY3" fmla="*/ 326409 h 335280"/>
                <a:gd name="connsiteX4" fmla="*/ 82872 w 331393"/>
                <a:gd name="connsiteY4" fmla="*/ 333429 h 335280"/>
                <a:gd name="connsiteX5" fmla="*/ 140935 w 331393"/>
                <a:gd name="connsiteY5" fmla="*/ 333429 h 335280"/>
                <a:gd name="connsiteX6" fmla="*/ 166928 w 331393"/>
                <a:gd name="connsiteY6" fmla="*/ 314220 h 335280"/>
                <a:gd name="connsiteX7" fmla="*/ 190437 w 331393"/>
                <a:gd name="connsiteY7" fmla="*/ 290471 h 335280"/>
                <a:gd name="connsiteX8" fmla="*/ 283054 w 331393"/>
                <a:gd name="connsiteY8" fmla="*/ 196733 h 335280"/>
                <a:gd name="connsiteX9" fmla="*/ 329587 w 331393"/>
                <a:gd name="connsiteY9" fmla="*/ 149304 h 335280"/>
                <a:gd name="connsiteX10" fmla="*/ 257060 w 331393"/>
                <a:gd name="connsiteY10" fmla="*/ 76067 h 335280"/>
                <a:gd name="connsiteX11" fmla="*/ 184637 w 331393"/>
                <a:gd name="connsiteY11" fmla="*/ 2619 h 335280"/>
                <a:gd name="connsiteX12" fmla="*/ 161923 w 331393"/>
                <a:gd name="connsiteY12" fmla="*/ 25286 h 335280"/>
                <a:gd name="connsiteX13" fmla="*/ 93435 w 331393"/>
                <a:gd name="connsiteY13" fmla="*/ 94577 h 335280"/>
                <a:gd name="connsiteX14" fmla="*/ 47799 w 331393"/>
                <a:gd name="connsiteY14" fmla="*/ 140783 h 335280"/>
                <a:gd name="connsiteX15" fmla="*/ 2647 w 331393"/>
                <a:gd name="connsiteY15" fmla="*/ 188455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1393" h="335280">
                  <a:moveTo>
                    <a:pt x="2682" y="188455"/>
                  </a:moveTo>
                  <a:lnTo>
                    <a:pt x="2647" y="249574"/>
                  </a:lnTo>
                  <a:cubicBezTo>
                    <a:pt x="2647" y="262776"/>
                    <a:pt x="818" y="257886"/>
                    <a:pt x="17698" y="274755"/>
                  </a:cubicBezTo>
                  <a:lnTo>
                    <a:pt x="68719" y="326409"/>
                  </a:lnTo>
                  <a:cubicBezTo>
                    <a:pt x="73379" y="331264"/>
                    <a:pt x="73517" y="333429"/>
                    <a:pt x="82872" y="333429"/>
                  </a:cubicBezTo>
                  <a:lnTo>
                    <a:pt x="140935" y="333429"/>
                  </a:lnTo>
                  <a:cubicBezTo>
                    <a:pt x="151843" y="333429"/>
                    <a:pt x="153983" y="327212"/>
                    <a:pt x="166928" y="314220"/>
                  </a:cubicBezTo>
                  <a:cubicBezTo>
                    <a:pt x="175110" y="306013"/>
                    <a:pt x="182255" y="298679"/>
                    <a:pt x="190437" y="290471"/>
                  </a:cubicBezTo>
                  <a:lnTo>
                    <a:pt x="283054" y="196733"/>
                  </a:lnTo>
                  <a:cubicBezTo>
                    <a:pt x="298105" y="181505"/>
                    <a:pt x="316124" y="165021"/>
                    <a:pt x="329587" y="149304"/>
                  </a:cubicBezTo>
                  <a:cubicBezTo>
                    <a:pt x="305251" y="125625"/>
                    <a:pt x="280879" y="100863"/>
                    <a:pt x="257060" y="76067"/>
                  </a:cubicBezTo>
                  <a:cubicBezTo>
                    <a:pt x="233173" y="51165"/>
                    <a:pt x="207524" y="27765"/>
                    <a:pt x="184637" y="2619"/>
                  </a:cubicBezTo>
                  <a:cubicBezTo>
                    <a:pt x="178182" y="7544"/>
                    <a:pt x="168413" y="18790"/>
                    <a:pt x="161923" y="25286"/>
                  </a:cubicBezTo>
                  <a:lnTo>
                    <a:pt x="93435" y="94577"/>
                  </a:lnTo>
                  <a:cubicBezTo>
                    <a:pt x="77935" y="110328"/>
                    <a:pt x="63299" y="125032"/>
                    <a:pt x="47799" y="140783"/>
                  </a:cubicBezTo>
                  <a:cubicBezTo>
                    <a:pt x="42035" y="146650"/>
                    <a:pt x="2647" y="184229"/>
                    <a:pt x="2647" y="188455"/>
                  </a:cubicBez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B9017FC6-2D0A-4DBD-B2DF-550A489EE17A}"/>
                </a:ext>
              </a:extLst>
            </p:cNvPr>
            <p:cNvSpPr/>
            <p:nvPr/>
          </p:nvSpPr>
          <p:spPr>
            <a:xfrm>
              <a:off x="6776287" y="2554999"/>
              <a:ext cx="55232" cy="52388"/>
            </a:xfrm>
            <a:custGeom>
              <a:avLst/>
              <a:gdLst>
                <a:gd name="connsiteX0" fmla="*/ 2589 w 55232"/>
                <a:gd name="connsiteY0" fmla="*/ 21758 h 52387"/>
                <a:gd name="connsiteX1" fmla="*/ 34486 w 55232"/>
                <a:gd name="connsiteY1" fmla="*/ 52946 h 52387"/>
                <a:gd name="connsiteX2" fmla="*/ 53196 w 55232"/>
                <a:gd name="connsiteY2" fmla="*/ 34541 h 52387"/>
                <a:gd name="connsiteX3" fmla="*/ 21368 w 55232"/>
                <a:gd name="connsiteY3" fmla="*/ 2619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32" h="52387">
                  <a:moveTo>
                    <a:pt x="2589" y="21758"/>
                  </a:moveTo>
                  <a:lnTo>
                    <a:pt x="34486" y="52946"/>
                  </a:lnTo>
                  <a:lnTo>
                    <a:pt x="53196" y="34541"/>
                  </a:lnTo>
                  <a:lnTo>
                    <a:pt x="21368" y="2619"/>
                  </a:ln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31EF326-CF85-489C-9C73-74C9E02C42DE}"/>
                </a:ext>
              </a:extLst>
            </p:cNvPr>
            <p:cNvSpPr/>
            <p:nvPr/>
          </p:nvSpPr>
          <p:spPr>
            <a:xfrm>
              <a:off x="6748696" y="2665423"/>
              <a:ext cx="186409" cy="188595"/>
            </a:xfrm>
            <a:custGeom>
              <a:avLst/>
              <a:gdLst>
                <a:gd name="connsiteX0" fmla="*/ 181205 w 186408"/>
                <a:gd name="connsiteY0" fmla="*/ 183330 h 188595"/>
                <a:gd name="connsiteX1" fmla="*/ 179582 w 186408"/>
                <a:gd name="connsiteY1" fmla="*/ 181654 h 188595"/>
                <a:gd name="connsiteX2" fmla="*/ 122037 w 186408"/>
                <a:gd name="connsiteY2" fmla="*/ 123469 h 188595"/>
                <a:gd name="connsiteX3" fmla="*/ 64527 w 186408"/>
                <a:gd name="connsiteY3" fmla="*/ 65284 h 188595"/>
                <a:gd name="connsiteX4" fmla="*/ 7016 w 186408"/>
                <a:gd name="connsiteY4" fmla="*/ 7098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205" y="183330"/>
                  </a:moveTo>
                  <a:lnTo>
                    <a:pt x="179582" y="181654"/>
                  </a:lnTo>
                  <a:lnTo>
                    <a:pt x="122037" y="123469"/>
                  </a:lnTo>
                  <a:lnTo>
                    <a:pt x="64527" y="65284"/>
                  </a:lnTo>
                  <a:lnTo>
                    <a:pt x="7016" y="7098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06488903-630A-4CA7-A52F-0131F0D763C1}"/>
                </a:ext>
              </a:extLst>
            </p:cNvPr>
            <p:cNvSpPr/>
            <p:nvPr/>
          </p:nvSpPr>
          <p:spPr>
            <a:xfrm>
              <a:off x="6791605" y="2622011"/>
              <a:ext cx="186409" cy="188595"/>
            </a:xfrm>
            <a:custGeom>
              <a:avLst/>
              <a:gdLst>
                <a:gd name="connsiteX0" fmla="*/ 181205 w 186408"/>
                <a:gd name="connsiteY0" fmla="*/ 183330 h 188595"/>
                <a:gd name="connsiteX1" fmla="*/ 179548 w 186408"/>
                <a:gd name="connsiteY1" fmla="*/ 181689 h 188595"/>
                <a:gd name="connsiteX2" fmla="*/ 122037 w 186408"/>
                <a:gd name="connsiteY2" fmla="*/ 123504 h 188595"/>
                <a:gd name="connsiteX3" fmla="*/ 64527 w 186408"/>
                <a:gd name="connsiteY3" fmla="*/ 65284 h 188595"/>
                <a:gd name="connsiteX4" fmla="*/ 7016 w 186408"/>
                <a:gd name="connsiteY4" fmla="*/ 7098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205" y="183330"/>
                  </a:moveTo>
                  <a:lnTo>
                    <a:pt x="179548" y="181689"/>
                  </a:lnTo>
                  <a:lnTo>
                    <a:pt x="122037" y="123504"/>
                  </a:lnTo>
                  <a:lnTo>
                    <a:pt x="64527" y="65284"/>
                  </a:lnTo>
                  <a:lnTo>
                    <a:pt x="7016" y="7098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4FC4B9A8-AFB8-4702-A794-2F0F6706CF6F}"/>
                </a:ext>
              </a:extLst>
            </p:cNvPr>
            <p:cNvSpPr/>
            <p:nvPr/>
          </p:nvSpPr>
          <p:spPr>
            <a:xfrm>
              <a:off x="6834514" y="2578634"/>
              <a:ext cx="186409" cy="188595"/>
            </a:xfrm>
            <a:custGeom>
              <a:avLst/>
              <a:gdLst>
                <a:gd name="connsiteX0" fmla="*/ 181170 w 186408"/>
                <a:gd name="connsiteY0" fmla="*/ 183330 h 188595"/>
                <a:gd name="connsiteX1" fmla="*/ 179548 w 186408"/>
                <a:gd name="connsiteY1" fmla="*/ 181654 h 188595"/>
                <a:gd name="connsiteX2" fmla="*/ 122037 w 186408"/>
                <a:gd name="connsiteY2" fmla="*/ 123469 h 188595"/>
                <a:gd name="connsiteX3" fmla="*/ 64492 w 186408"/>
                <a:gd name="connsiteY3" fmla="*/ 65249 h 188595"/>
                <a:gd name="connsiteX4" fmla="*/ 6982 w 186408"/>
                <a:gd name="connsiteY4" fmla="*/ 7064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170" y="183330"/>
                  </a:moveTo>
                  <a:lnTo>
                    <a:pt x="179548" y="181654"/>
                  </a:lnTo>
                  <a:lnTo>
                    <a:pt x="122037" y="123469"/>
                  </a:lnTo>
                  <a:lnTo>
                    <a:pt x="64492" y="65249"/>
                  </a:lnTo>
                  <a:lnTo>
                    <a:pt x="6982" y="7064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BABE3DD7-67F5-4769-904C-1955C1615EE4}"/>
                </a:ext>
              </a:extLst>
            </p:cNvPr>
            <p:cNvSpPr/>
            <p:nvPr/>
          </p:nvSpPr>
          <p:spPr>
            <a:xfrm>
              <a:off x="6877388" y="2535223"/>
              <a:ext cx="186409" cy="188595"/>
            </a:xfrm>
            <a:custGeom>
              <a:avLst/>
              <a:gdLst>
                <a:gd name="connsiteX0" fmla="*/ 181205 w 186408"/>
                <a:gd name="connsiteY0" fmla="*/ 183330 h 188595"/>
                <a:gd name="connsiteX1" fmla="*/ 179548 w 186408"/>
                <a:gd name="connsiteY1" fmla="*/ 181654 h 188595"/>
                <a:gd name="connsiteX2" fmla="*/ 122037 w 186408"/>
                <a:gd name="connsiteY2" fmla="*/ 123469 h 188595"/>
                <a:gd name="connsiteX3" fmla="*/ 64527 w 186408"/>
                <a:gd name="connsiteY3" fmla="*/ 65284 h 188595"/>
                <a:gd name="connsiteX4" fmla="*/ 7016 w 186408"/>
                <a:gd name="connsiteY4" fmla="*/ 7099 h 188595"/>
                <a:gd name="connsiteX5" fmla="*/ 5359 w 186408"/>
                <a:gd name="connsiteY5" fmla="*/ 542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08" h="188595">
                  <a:moveTo>
                    <a:pt x="181205" y="183330"/>
                  </a:moveTo>
                  <a:lnTo>
                    <a:pt x="179548" y="181654"/>
                  </a:lnTo>
                  <a:lnTo>
                    <a:pt x="122037" y="123469"/>
                  </a:lnTo>
                  <a:lnTo>
                    <a:pt x="64527" y="65284"/>
                  </a:lnTo>
                  <a:lnTo>
                    <a:pt x="7016" y="7099"/>
                  </a:lnTo>
                  <a:lnTo>
                    <a:pt x="5359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63DE8B92-36E5-422A-9645-D2325F7F09E6}"/>
                </a:ext>
              </a:extLst>
            </p:cNvPr>
            <p:cNvSpPr/>
            <p:nvPr/>
          </p:nvSpPr>
          <p:spPr>
            <a:xfrm>
              <a:off x="6921263" y="2709813"/>
              <a:ext cx="141533" cy="143193"/>
            </a:xfrm>
            <a:custGeom>
              <a:avLst/>
              <a:gdLst>
                <a:gd name="connsiteX0" fmla="*/ 5359 w 141532"/>
                <a:gd name="connsiteY0" fmla="*/ 138940 h 143192"/>
                <a:gd name="connsiteX1" fmla="*/ 7016 w 141532"/>
                <a:gd name="connsiteY1" fmla="*/ 137264 h 143192"/>
                <a:gd name="connsiteX2" fmla="*/ 49890 w 141532"/>
                <a:gd name="connsiteY2" fmla="*/ 93887 h 143192"/>
                <a:gd name="connsiteX3" fmla="*/ 92799 w 141532"/>
                <a:gd name="connsiteY3" fmla="*/ 50475 h 143192"/>
                <a:gd name="connsiteX4" fmla="*/ 135673 w 141532"/>
                <a:gd name="connsiteY4" fmla="*/ 7064 h 143192"/>
                <a:gd name="connsiteX5" fmla="*/ 137330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40"/>
                  </a:moveTo>
                  <a:lnTo>
                    <a:pt x="7016" y="137264"/>
                  </a:lnTo>
                  <a:lnTo>
                    <a:pt x="49890" y="93887"/>
                  </a:lnTo>
                  <a:lnTo>
                    <a:pt x="92799" y="50475"/>
                  </a:lnTo>
                  <a:lnTo>
                    <a:pt x="135673" y="7064"/>
                  </a:lnTo>
                  <a:lnTo>
                    <a:pt x="137330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3B6F154-040D-4375-9B38-909E938D2DF5}"/>
                </a:ext>
              </a:extLst>
            </p:cNvPr>
            <p:cNvSpPr/>
            <p:nvPr/>
          </p:nvSpPr>
          <p:spPr>
            <a:xfrm>
              <a:off x="6863752" y="2651593"/>
              <a:ext cx="141533" cy="143193"/>
            </a:xfrm>
            <a:custGeom>
              <a:avLst/>
              <a:gdLst>
                <a:gd name="connsiteX0" fmla="*/ 5359 w 141532"/>
                <a:gd name="connsiteY0" fmla="*/ 138975 h 143192"/>
                <a:gd name="connsiteX1" fmla="*/ 6982 w 141532"/>
                <a:gd name="connsiteY1" fmla="*/ 137299 h 143192"/>
                <a:gd name="connsiteX2" fmla="*/ 49890 w 141532"/>
                <a:gd name="connsiteY2" fmla="*/ 93922 h 143192"/>
                <a:gd name="connsiteX3" fmla="*/ 92799 w 141532"/>
                <a:gd name="connsiteY3" fmla="*/ 50510 h 143192"/>
                <a:gd name="connsiteX4" fmla="*/ 135673 w 141532"/>
                <a:gd name="connsiteY4" fmla="*/ 7098 h 143192"/>
                <a:gd name="connsiteX5" fmla="*/ 137330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75"/>
                  </a:moveTo>
                  <a:lnTo>
                    <a:pt x="6982" y="137299"/>
                  </a:lnTo>
                  <a:lnTo>
                    <a:pt x="49890" y="93922"/>
                  </a:lnTo>
                  <a:lnTo>
                    <a:pt x="92799" y="50510"/>
                  </a:lnTo>
                  <a:lnTo>
                    <a:pt x="135673" y="7098"/>
                  </a:lnTo>
                  <a:lnTo>
                    <a:pt x="137330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262062FB-373B-45C3-8769-357EC25057FC}"/>
                </a:ext>
              </a:extLst>
            </p:cNvPr>
            <p:cNvSpPr/>
            <p:nvPr/>
          </p:nvSpPr>
          <p:spPr>
            <a:xfrm>
              <a:off x="6806207" y="2593408"/>
              <a:ext cx="141533" cy="143193"/>
            </a:xfrm>
            <a:custGeom>
              <a:avLst/>
              <a:gdLst>
                <a:gd name="connsiteX0" fmla="*/ 5359 w 141532"/>
                <a:gd name="connsiteY0" fmla="*/ 138940 h 143192"/>
                <a:gd name="connsiteX1" fmla="*/ 7016 w 141532"/>
                <a:gd name="connsiteY1" fmla="*/ 137299 h 143192"/>
                <a:gd name="connsiteX2" fmla="*/ 49925 w 141532"/>
                <a:gd name="connsiteY2" fmla="*/ 93887 h 143192"/>
                <a:gd name="connsiteX3" fmla="*/ 92799 w 141532"/>
                <a:gd name="connsiteY3" fmla="*/ 50475 h 143192"/>
                <a:gd name="connsiteX4" fmla="*/ 135707 w 141532"/>
                <a:gd name="connsiteY4" fmla="*/ 7099 h 143192"/>
                <a:gd name="connsiteX5" fmla="*/ 137364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40"/>
                  </a:moveTo>
                  <a:lnTo>
                    <a:pt x="7016" y="137299"/>
                  </a:lnTo>
                  <a:lnTo>
                    <a:pt x="49925" y="93887"/>
                  </a:lnTo>
                  <a:lnTo>
                    <a:pt x="92799" y="50475"/>
                  </a:lnTo>
                  <a:lnTo>
                    <a:pt x="135707" y="7099"/>
                  </a:lnTo>
                  <a:lnTo>
                    <a:pt x="137364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23AA398B-CB3E-41DE-A1A9-304852BC05D2}"/>
                </a:ext>
              </a:extLst>
            </p:cNvPr>
            <p:cNvSpPr/>
            <p:nvPr/>
          </p:nvSpPr>
          <p:spPr>
            <a:xfrm>
              <a:off x="6748696" y="2535223"/>
              <a:ext cx="141533" cy="143193"/>
            </a:xfrm>
            <a:custGeom>
              <a:avLst/>
              <a:gdLst>
                <a:gd name="connsiteX0" fmla="*/ 5359 w 141532"/>
                <a:gd name="connsiteY0" fmla="*/ 138940 h 143192"/>
                <a:gd name="connsiteX1" fmla="*/ 7016 w 141532"/>
                <a:gd name="connsiteY1" fmla="*/ 137299 h 143192"/>
                <a:gd name="connsiteX2" fmla="*/ 49925 w 141532"/>
                <a:gd name="connsiteY2" fmla="*/ 93887 h 143192"/>
                <a:gd name="connsiteX3" fmla="*/ 92799 w 141532"/>
                <a:gd name="connsiteY3" fmla="*/ 50475 h 143192"/>
                <a:gd name="connsiteX4" fmla="*/ 135707 w 141532"/>
                <a:gd name="connsiteY4" fmla="*/ 7099 h 143192"/>
                <a:gd name="connsiteX5" fmla="*/ 137364 w 141532"/>
                <a:gd name="connsiteY5" fmla="*/ 5422 h 14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532" h="143192">
                  <a:moveTo>
                    <a:pt x="5359" y="138940"/>
                  </a:moveTo>
                  <a:lnTo>
                    <a:pt x="7016" y="137299"/>
                  </a:lnTo>
                  <a:lnTo>
                    <a:pt x="49925" y="93887"/>
                  </a:lnTo>
                  <a:lnTo>
                    <a:pt x="92799" y="50475"/>
                  </a:lnTo>
                  <a:lnTo>
                    <a:pt x="135707" y="7099"/>
                  </a:lnTo>
                  <a:lnTo>
                    <a:pt x="137364" y="5422"/>
                  </a:lnTo>
                </a:path>
              </a:pathLst>
            </a:custGeom>
            <a:noFill/>
            <a:ln w="19717" cap="flat">
              <a:solidFill>
                <a:srgbClr val="3CA9E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DFD5E028-2F5F-4F60-BEBB-D3624BE10E1F}"/>
              </a:ext>
            </a:extLst>
          </p:cNvPr>
          <p:cNvSpPr txBox="1"/>
          <p:nvPr/>
        </p:nvSpPr>
        <p:spPr>
          <a:xfrm>
            <a:off x="5364088" y="2211710"/>
            <a:ext cx="38324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dirty="0" err="1"/>
              <a:t>Complement</a:t>
            </a:r>
            <a:r>
              <a:rPr lang="de-DE" sz="1600" dirty="0"/>
              <a:t> </a:t>
            </a:r>
            <a:r>
              <a:rPr lang="de-DE" sz="1600" dirty="0" err="1"/>
              <a:t>sparse</a:t>
            </a:r>
            <a:r>
              <a:rPr lang="de-DE" sz="1600" dirty="0"/>
              <a:t> in situ </a:t>
            </a:r>
            <a:r>
              <a:rPr lang="de-DE" sz="1600" dirty="0" err="1"/>
              <a:t>data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dirty="0"/>
              <a:t>Insight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spatial</a:t>
            </a:r>
            <a:r>
              <a:rPr lang="de-DE" sz="1600" dirty="0"/>
              <a:t> </a:t>
            </a:r>
            <a:r>
              <a:rPr lang="de-DE" sz="1600" dirty="0" err="1"/>
              <a:t>patterns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dirty="0" err="1"/>
              <a:t>Automatization</a:t>
            </a:r>
            <a:r>
              <a:rPr lang="de-DE" sz="1600" dirty="0"/>
              <a:t> and </a:t>
            </a:r>
            <a:r>
              <a:rPr lang="de-DE" sz="1600" dirty="0" err="1"/>
              <a:t>up-scaling</a:t>
            </a:r>
            <a:r>
              <a:rPr lang="de-DE" sz="1600" dirty="0"/>
              <a:t> </a:t>
            </a:r>
            <a:r>
              <a:rPr lang="de-DE" sz="1600" dirty="0" err="1"/>
              <a:t>needed</a:t>
            </a:r>
            <a:endParaRPr lang="de-DE" sz="1600" dirty="0"/>
          </a:p>
        </p:txBody>
      </p:sp>
      <p:grpSp>
        <p:nvGrpSpPr>
          <p:cNvPr id="71" name="Grafik 11">
            <a:extLst>
              <a:ext uri="{FF2B5EF4-FFF2-40B4-BE49-F238E27FC236}">
                <a16:creationId xmlns:a16="http://schemas.microsoft.com/office/drawing/2014/main" id="{B8D6F1CC-35B8-403B-A064-58959FF7AB66}"/>
              </a:ext>
            </a:extLst>
          </p:cNvPr>
          <p:cNvGrpSpPr/>
          <p:nvPr/>
        </p:nvGrpSpPr>
        <p:grpSpPr>
          <a:xfrm>
            <a:off x="4797212" y="3726250"/>
            <a:ext cx="419607" cy="449579"/>
            <a:chOff x="1149856" y="2995575"/>
            <a:chExt cx="266700" cy="285750"/>
          </a:xfrm>
        </p:grpSpPr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A6194DFC-F4D2-4773-8567-19E32ED63AFF}"/>
                </a:ext>
              </a:extLst>
            </p:cNvPr>
            <p:cNvSpPr/>
            <p:nvPr/>
          </p:nvSpPr>
          <p:spPr>
            <a:xfrm>
              <a:off x="1144588" y="2990528"/>
              <a:ext cx="273718" cy="292554"/>
            </a:xfrm>
            <a:custGeom>
              <a:avLst/>
              <a:gdLst>
                <a:gd name="connsiteX0" fmla="*/ 8707 w 273718"/>
                <a:gd name="connsiteY0" fmla="*/ 210855 h 292553"/>
                <a:gd name="connsiteX1" fmla="*/ 14813 w 273718"/>
                <a:gd name="connsiteY1" fmla="*/ 213984 h 292553"/>
                <a:gd name="connsiteX2" fmla="*/ 88155 w 273718"/>
                <a:gd name="connsiteY2" fmla="*/ 215277 h 292553"/>
                <a:gd name="connsiteX3" fmla="*/ 88085 w 273718"/>
                <a:gd name="connsiteY3" fmla="*/ 224258 h 292553"/>
                <a:gd name="connsiteX4" fmla="*/ 43307 w 273718"/>
                <a:gd name="connsiteY4" fmla="*/ 225346 h 292553"/>
                <a:gd name="connsiteX5" fmla="*/ 43378 w 273718"/>
                <a:gd name="connsiteY5" fmla="*/ 244396 h 292553"/>
                <a:gd name="connsiteX6" fmla="*/ 18322 w 273718"/>
                <a:gd name="connsiteY6" fmla="*/ 261745 h 292553"/>
                <a:gd name="connsiteX7" fmla="*/ 5408 w 273718"/>
                <a:gd name="connsiteY7" fmla="*/ 291681 h 292553"/>
                <a:gd name="connsiteX8" fmla="*/ 274564 w 273718"/>
                <a:gd name="connsiteY8" fmla="*/ 291681 h 292553"/>
                <a:gd name="connsiteX9" fmla="*/ 259194 w 273718"/>
                <a:gd name="connsiteY9" fmla="*/ 258548 h 292553"/>
                <a:gd name="connsiteX10" fmla="*/ 248245 w 273718"/>
                <a:gd name="connsiteY10" fmla="*/ 252833 h 292553"/>
                <a:gd name="connsiteX11" fmla="*/ 236595 w 273718"/>
                <a:gd name="connsiteY11" fmla="*/ 225278 h 292553"/>
                <a:gd name="connsiteX12" fmla="*/ 191817 w 273718"/>
                <a:gd name="connsiteY12" fmla="*/ 225006 h 292553"/>
                <a:gd name="connsiteX13" fmla="*/ 191887 w 273718"/>
                <a:gd name="connsiteY13" fmla="*/ 215277 h 292553"/>
                <a:gd name="connsiteX14" fmla="*/ 258843 w 273718"/>
                <a:gd name="connsiteY14" fmla="*/ 214529 h 292553"/>
                <a:gd name="connsiteX15" fmla="*/ 272599 w 273718"/>
                <a:gd name="connsiteY15" fmla="*/ 203303 h 292553"/>
                <a:gd name="connsiteX16" fmla="*/ 271546 w 273718"/>
                <a:gd name="connsiteY16" fmla="*/ 7156 h 292553"/>
                <a:gd name="connsiteX17" fmla="*/ 16848 w 273718"/>
                <a:gd name="connsiteY17" fmla="*/ 5931 h 292553"/>
                <a:gd name="connsiteX18" fmla="*/ 6391 w 273718"/>
                <a:gd name="connsiteY18" fmla="*/ 50018 h 292553"/>
                <a:gd name="connsiteX19" fmla="*/ 8707 w 273718"/>
                <a:gd name="connsiteY19" fmla="*/ 210923 h 292553"/>
                <a:gd name="connsiteX20" fmla="*/ 24077 w 273718"/>
                <a:gd name="connsiteY20" fmla="*/ 25866 h 292553"/>
                <a:gd name="connsiteX21" fmla="*/ 24498 w 273718"/>
                <a:gd name="connsiteY21" fmla="*/ 197179 h 292553"/>
                <a:gd name="connsiteX22" fmla="*/ 26604 w 273718"/>
                <a:gd name="connsiteY22" fmla="*/ 198064 h 292553"/>
                <a:gd name="connsiteX23" fmla="*/ 253158 w 273718"/>
                <a:gd name="connsiteY23" fmla="*/ 198404 h 292553"/>
                <a:gd name="connsiteX24" fmla="*/ 253228 w 273718"/>
                <a:gd name="connsiteY24" fmla="*/ 20355 h 292553"/>
                <a:gd name="connsiteX25" fmla="*/ 34885 w 273718"/>
                <a:gd name="connsiteY25" fmla="*/ 18994 h 292553"/>
                <a:gd name="connsiteX26" fmla="*/ 24077 w 273718"/>
                <a:gd name="connsiteY26" fmla="*/ 25934 h 292553"/>
                <a:gd name="connsiteX27" fmla="*/ 20708 w 273718"/>
                <a:gd name="connsiteY27" fmla="*/ 269910 h 292553"/>
                <a:gd name="connsiteX28" fmla="*/ 259194 w 273718"/>
                <a:gd name="connsiteY28" fmla="*/ 269910 h 292553"/>
                <a:gd name="connsiteX29" fmla="*/ 220172 w 273718"/>
                <a:gd name="connsiteY29" fmla="*/ 246029 h 292553"/>
                <a:gd name="connsiteX30" fmla="*/ 59731 w 273718"/>
                <a:gd name="connsiteY30" fmla="*/ 246029 h 292553"/>
                <a:gd name="connsiteX31" fmla="*/ 39096 w 273718"/>
                <a:gd name="connsiteY31" fmla="*/ 255486 h 292553"/>
                <a:gd name="connsiteX32" fmla="*/ 23235 w 273718"/>
                <a:gd name="connsiteY32" fmla="*/ 267052 h 292553"/>
                <a:gd name="connsiteX33" fmla="*/ 21971 w 273718"/>
                <a:gd name="connsiteY33" fmla="*/ 268481 h 292553"/>
                <a:gd name="connsiteX34" fmla="*/ 20708 w 273718"/>
                <a:gd name="connsiteY34" fmla="*/ 269910 h 29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3718" h="292553">
                  <a:moveTo>
                    <a:pt x="8707" y="210855"/>
                  </a:moveTo>
                  <a:cubicBezTo>
                    <a:pt x="11795" y="214256"/>
                    <a:pt x="8987" y="212692"/>
                    <a:pt x="14813" y="213984"/>
                  </a:cubicBezTo>
                  <a:cubicBezTo>
                    <a:pt x="23305" y="215821"/>
                    <a:pt x="71451" y="212079"/>
                    <a:pt x="88155" y="215277"/>
                  </a:cubicBezTo>
                  <a:lnTo>
                    <a:pt x="88085" y="224258"/>
                  </a:lnTo>
                  <a:lnTo>
                    <a:pt x="43307" y="225346"/>
                  </a:lnTo>
                  <a:lnTo>
                    <a:pt x="43378" y="244396"/>
                  </a:lnTo>
                  <a:cubicBezTo>
                    <a:pt x="35517" y="250111"/>
                    <a:pt x="27025" y="256166"/>
                    <a:pt x="18322" y="261745"/>
                  </a:cubicBezTo>
                  <a:cubicBezTo>
                    <a:pt x="2951" y="271611"/>
                    <a:pt x="5408" y="270658"/>
                    <a:pt x="5408" y="291681"/>
                  </a:cubicBezTo>
                  <a:lnTo>
                    <a:pt x="274564" y="291681"/>
                  </a:lnTo>
                  <a:cubicBezTo>
                    <a:pt x="274564" y="268345"/>
                    <a:pt x="275407" y="271134"/>
                    <a:pt x="259194" y="258548"/>
                  </a:cubicBezTo>
                  <a:cubicBezTo>
                    <a:pt x="252105" y="254534"/>
                    <a:pt x="253018" y="255894"/>
                    <a:pt x="248245" y="252833"/>
                  </a:cubicBezTo>
                  <a:cubicBezTo>
                    <a:pt x="234840" y="244396"/>
                    <a:pt x="236384" y="244804"/>
                    <a:pt x="236595" y="225278"/>
                  </a:cubicBezTo>
                  <a:lnTo>
                    <a:pt x="191817" y="225006"/>
                  </a:lnTo>
                  <a:lnTo>
                    <a:pt x="191887" y="215277"/>
                  </a:lnTo>
                  <a:cubicBezTo>
                    <a:pt x="204871" y="212828"/>
                    <a:pt x="241788" y="214529"/>
                    <a:pt x="258843" y="214529"/>
                  </a:cubicBezTo>
                  <a:cubicBezTo>
                    <a:pt x="271546" y="214529"/>
                    <a:pt x="272599" y="215957"/>
                    <a:pt x="272599" y="203303"/>
                  </a:cubicBezTo>
                  <a:cubicBezTo>
                    <a:pt x="272599" y="167720"/>
                    <a:pt x="274213" y="32057"/>
                    <a:pt x="271546" y="7156"/>
                  </a:cubicBezTo>
                  <a:cubicBezTo>
                    <a:pt x="245087" y="3414"/>
                    <a:pt x="58748" y="5931"/>
                    <a:pt x="16848" y="5931"/>
                  </a:cubicBezTo>
                  <a:cubicBezTo>
                    <a:pt x="1548" y="5931"/>
                    <a:pt x="6391" y="12258"/>
                    <a:pt x="6391" y="50018"/>
                  </a:cubicBezTo>
                  <a:cubicBezTo>
                    <a:pt x="6391" y="74919"/>
                    <a:pt x="4004" y="205548"/>
                    <a:pt x="8707" y="210923"/>
                  </a:cubicBezTo>
                  <a:close/>
                  <a:moveTo>
                    <a:pt x="24077" y="25866"/>
                  </a:moveTo>
                  <a:lnTo>
                    <a:pt x="24498" y="197179"/>
                  </a:lnTo>
                  <a:cubicBezTo>
                    <a:pt x="25481" y="197452"/>
                    <a:pt x="26253" y="197316"/>
                    <a:pt x="26604" y="198064"/>
                  </a:cubicBezTo>
                  <a:cubicBezTo>
                    <a:pt x="28288" y="201534"/>
                    <a:pt x="238349" y="199901"/>
                    <a:pt x="253158" y="198404"/>
                  </a:cubicBezTo>
                  <a:lnTo>
                    <a:pt x="253228" y="20355"/>
                  </a:lnTo>
                  <a:cubicBezTo>
                    <a:pt x="227892" y="16272"/>
                    <a:pt x="72925" y="18926"/>
                    <a:pt x="34885" y="18994"/>
                  </a:cubicBezTo>
                  <a:cubicBezTo>
                    <a:pt x="25902" y="18994"/>
                    <a:pt x="24077" y="17089"/>
                    <a:pt x="24077" y="25934"/>
                  </a:cubicBezTo>
                  <a:close/>
                  <a:moveTo>
                    <a:pt x="20708" y="269910"/>
                  </a:moveTo>
                  <a:lnTo>
                    <a:pt x="259194" y="269910"/>
                  </a:lnTo>
                  <a:cubicBezTo>
                    <a:pt x="252667" y="262017"/>
                    <a:pt x="229717" y="246029"/>
                    <a:pt x="220172" y="246029"/>
                  </a:cubicBezTo>
                  <a:lnTo>
                    <a:pt x="59731" y="246029"/>
                  </a:lnTo>
                  <a:cubicBezTo>
                    <a:pt x="50607" y="246029"/>
                    <a:pt x="45413" y="250996"/>
                    <a:pt x="39096" y="255486"/>
                  </a:cubicBezTo>
                  <a:lnTo>
                    <a:pt x="23235" y="267052"/>
                  </a:lnTo>
                  <a:cubicBezTo>
                    <a:pt x="22884" y="267460"/>
                    <a:pt x="22252" y="268141"/>
                    <a:pt x="21971" y="268481"/>
                  </a:cubicBezTo>
                  <a:cubicBezTo>
                    <a:pt x="21691" y="268821"/>
                    <a:pt x="21129" y="269433"/>
                    <a:pt x="20708" y="269910"/>
                  </a:cubicBez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1DE10E8D-907D-4934-8DEB-C8C1071D4B2E}"/>
                </a:ext>
              </a:extLst>
            </p:cNvPr>
            <p:cNvSpPr/>
            <p:nvPr/>
          </p:nvSpPr>
          <p:spPr>
            <a:xfrm>
              <a:off x="1204707" y="3024035"/>
              <a:ext cx="154405" cy="149679"/>
            </a:xfrm>
            <a:custGeom>
              <a:avLst/>
              <a:gdLst>
                <a:gd name="connsiteX0" fmla="*/ 63620 w 154405"/>
                <a:gd name="connsiteY0" fmla="*/ 7191 h 149678"/>
                <a:gd name="connsiteX1" fmla="*/ 7754 w 154405"/>
                <a:gd name="connsiteY1" fmla="*/ 93936 h 149678"/>
                <a:gd name="connsiteX2" fmla="*/ 151351 w 154405"/>
                <a:gd name="connsiteY2" fmla="*/ 59782 h 149678"/>
                <a:gd name="connsiteX3" fmla="*/ 63620 w 154405"/>
                <a:gd name="connsiteY3" fmla="*/ 7191 h 149678"/>
                <a:gd name="connsiteX4" fmla="*/ 19264 w 154405"/>
                <a:gd name="connsiteY4" fmla="*/ 95841 h 149678"/>
                <a:gd name="connsiteX5" fmla="*/ 46425 w 154405"/>
                <a:gd name="connsiteY5" fmla="*/ 99107 h 149678"/>
                <a:gd name="connsiteX6" fmla="*/ 42425 w 154405"/>
                <a:gd name="connsiteY6" fmla="*/ 26785 h 149678"/>
                <a:gd name="connsiteX7" fmla="*/ 19264 w 154405"/>
                <a:gd name="connsiteY7" fmla="*/ 95841 h 14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405" h="149678">
                  <a:moveTo>
                    <a:pt x="63620" y="7191"/>
                  </a:moveTo>
                  <a:cubicBezTo>
                    <a:pt x="27125" y="15763"/>
                    <a:pt x="-3897" y="48148"/>
                    <a:pt x="7754" y="93936"/>
                  </a:cubicBezTo>
                  <a:cubicBezTo>
                    <a:pt x="30844" y="184560"/>
                    <a:pt x="174020" y="152719"/>
                    <a:pt x="151351" y="59782"/>
                  </a:cubicBezTo>
                  <a:cubicBezTo>
                    <a:pt x="143279" y="26581"/>
                    <a:pt x="107766" y="-3151"/>
                    <a:pt x="63620" y="7191"/>
                  </a:cubicBezTo>
                  <a:close/>
                  <a:moveTo>
                    <a:pt x="19264" y="95841"/>
                  </a:moveTo>
                  <a:cubicBezTo>
                    <a:pt x="27897" y="99447"/>
                    <a:pt x="34915" y="99991"/>
                    <a:pt x="46425" y="99107"/>
                  </a:cubicBezTo>
                  <a:cubicBezTo>
                    <a:pt x="37301" y="68151"/>
                    <a:pt x="37512" y="59442"/>
                    <a:pt x="42425" y="26785"/>
                  </a:cubicBezTo>
                  <a:cubicBezTo>
                    <a:pt x="23335" y="37195"/>
                    <a:pt x="8666" y="68763"/>
                    <a:pt x="19264" y="95841"/>
                  </a:cubicBezTo>
                  <a:close/>
                </a:path>
              </a:pathLst>
            </a:custGeom>
            <a:solidFill>
              <a:srgbClr val="3CA9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51160CA4-6429-4B9C-A7C8-7F908E1CDF59}"/>
                </a:ext>
              </a:extLst>
            </p:cNvPr>
            <p:cNvSpPr/>
            <p:nvPr/>
          </p:nvSpPr>
          <p:spPr>
            <a:xfrm>
              <a:off x="1248640" y="3035109"/>
              <a:ext cx="63166" cy="88446"/>
            </a:xfrm>
            <a:custGeom>
              <a:avLst/>
              <a:gdLst>
                <a:gd name="connsiteX0" fmla="*/ 13581 w 63165"/>
                <a:gd name="connsiteY0" fmla="*/ 87897 h 88446"/>
                <a:gd name="connsiteX1" fmla="*/ 63763 w 63165"/>
                <a:gd name="connsiteY1" fmla="*/ 70684 h 88446"/>
                <a:gd name="connsiteX2" fmla="*/ 32461 w 63165"/>
                <a:gd name="connsiteY2" fmla="*/ 9792 h 88446"/>
                <a:gd name="connsiteX3" fmla="*/ 23407 w 63165"/>
                <a:gd name="connsiteY3" fmla="*/ 5166 h 88446"/>
                <a:gd name="connsiteX4" fmla="*/ 13581 w 63165"/>
                <a:gd name="connsiteY4" fmla="*/ 87897 h 8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65" h="88446">
                  <a:moveTo>
                    <a:pt x="13581" y="87897"/>
                  </a:moveTo>
                  <a:cubicBezTo>
                    <a:pt x="33584" y="85244"/>
                    <a:pt x="49305" y="78032"/>
                    <a:pt x="63763" y="70684"/>
                  </a:cubicBezTo>
                  <a:cubicBezTo>
                    <a:pt x="62430" y="51294"/>
                    <a:pt x="47410" y="23059"/>
                    <a:pt x="32461" y="9792"/>
                  </a:cubicBezTo>
                  <a:cubicBezTo>
                    <a:pt x="25021" y="3193"/>
                    <a:pt x="33093" y="5914"/>
                    <a:pt x="23407" y="5166"/>
                  </a:cubicBezTo>
                  <a:cubicBezTo>
                    <a:pt x="-9439" y="2580"/>
                    <a:pt x="12037" y="80345"/>
                    <a:pt x="13581" y="878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64A708A2-1896-4563-AA20-370655C071DE}"/>
                </a:ext>
              </a:extLst>
            </p:cNvPr>
            <p:cNvSpPr/>
            <p:nvPr/>
          </p:nvSpPr>
          <p:spPr>
            <a:xfrm>
              <a:off x="1262853" y="3112460"/>
              <a:ext cx="56147" cy="54429"/>
            </a:xfrm>
            <a:custGeom>
              <a:avLst/>
              <a:gdLst>
                <a:gd name="connsiteX0" fmla="*/ 5264 w 56147"/>
                <a:gd name="connsiteY0" fmla="*/ 20275 h 54428"/>
                <a:gd name="connsiteX1" fmla="*/ 34460 w 56147"/>
                <a:gd name="connsiteY1" fmla="*/ 49190 h 54428"/>
                <a:gd name="connsiteX2" fmla="*/ 51726 w 56147"/>
                <a:gd name="connsiteY2" fmla="*/ 5103 h 54428"/>
                <a:gd name="connsiteX3" fmla="*/ 5264 w 56147"/>
                <a:gd name="connsiteY3" fmla="*/ 20275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47" h="54428">
                  <a:moveTo>
                    <a:pt x="5264" y="20275"/>
                  </a:moveTo>
                  <a:cubicBezTo>
                    <a:pt x="10036" y="30276"/>
                    <a:pt x="20143" y="51639"/>
                    <a:pt x="34460" y="49190"/>
                  </a:cubicBezTo>
                  <a:cubicBezTo>
                    <a:pt x="56218" y="45448"/>
                    <a:pt x="52568" y="25786"/>
                    <a:pt x="51726" y="5103"/>
                  </a:cubicBezTo>
                  <a:cubicBezTo>
                    <a:pt x="34811" y="11226"/>
                    <a:pt x="26530" y="15988"/>
                    <a:pt x="5264" y="202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613A5F2F-BA2B-4EB4-A8C8-D58D5F38D351}"/>
                </a:ext>
              </a:extLst>
            </p:cNvPr>
            <p:cNvSpPr/>
            <p:nvPr/>
          </p:nvSpPr>
          <p:spPr>
            <a:xfrm>
              <a:off x="1287979" y="3035920"/>
              <a:ext cx="56147" cy="61232"/>
            </a:xfrm>
            <a:custGeom>
              <a:avLst/>
              <a:gdLst>
                <a:gd name="connsiteX0" fmla="*/ 8212 w 56147"/>
                <a:gd name="connsiteY0" fmla="*/ 5103 h 61232"/>
                <a:gd name="connsiteX1" fmla="*/ 5264 w 56147"/>
                <a:gd name="connsiteY1" fmla="*/ 6395 h 61232"/>
                <a:gd name="connsiteX2" fmla="*/ 32425 w 56147"/>
                <a:gd name="connsiteY2" fmla="*/ 54224 h 61232"/>
                <a:gd name="connsiteX3" fmla="*/ 36145 w 56147"/>
                <a:gd name="connsiteY3" fmla="*/ 61436 h 61232"/>
                <a:gd name="connsiteX4" fmla="*/ 47936 w 56147"/>
                <a:gd name="connsiteY4" fmla="*/ 28303 h 61232"/>
                <a:gd name="connsiteX5" fmla="*/ 8282 w 56147"/>
                <a:gd name="connsiteY5" fmla="*/ 5171 h 6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47" h="61232">
                  <a:moveTo>
                    <a:pt x="8212" y="5103"/>
                  </a:moveTo>
                  <a:lnTo>
                    <a:pt x="5264" y="6395"/>
                  </a:lnTo>
                  <a:cubicBezTo>
                    <a:pt x="24705" y="31705"/>
                    <a:pt x="22178" y="28167"/>
                    <a:pt x="32425" y="54224"/>
                  </a:cubicBezTo>
                  <a:lnTo>
                    <a:pt x="36145" y="61436"/>
                  </a:lnTo>
                  <a:cubicBezTo>
                    <a:pt x="51375" y="51027"/>
                    <a:pt x="61201" y="47285"/>
                    <a:pt x="47936" y="28303"/>
                  </a:cubicBezTo>
                  <a:cubicBezTo>
                    <a:pt x="41268" y="18710"/>
                    <a:pt x="25758" y="5919"/>
                    <a:pt x="8282" y="51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9061E7B8-0270-4DE6-9F30-4336A4212DB8}"/>
                </a:ext>
              </a:extLst>
            </p:cNvPr>
            <p:cNvSpPr/>
            <p:nvPr/>
          </p:nvSpPr>
          <p:spPr>
            <a:xfrm>
              <a:off x="1318930" y="3086811"/>
              <a:ext cx="28074" cy="61232"/>
            </a:xfrm>
            <a:custGeom>
              <a:avLst/>
              <a:gdLst>
                <a:gd name="connsiteX0" fmla="*/ 5334 w 28073"/>
                <a:gd name="connsiteY0" fmla="*/ 59327 h 61232"/>
                <a:gd name="connsiteX1" fmla="*/ 7861 w 28073"/>
                <a:gd name="connsiteY1" fmla="*/ 61028 h 61232"/>
                <a:gd name="connsiteX2" fmla="*/ 28776 w 28073"/>
                <a:gd name="connsiteY2" fmla="*/ 5103 h 61232"/>
                <a:gd name="connsiteX3" fmla="*/ 12844 w 28073"/>
                <a:gd name="connsiteY3" fmla="*/ 18029 h 61232"/>
                <a:gd name="connsiteX4" fmla="*/ 5264 w 28073"/>
                <a:gd name="connsiteY4" fmla="*/ 59395 h 6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73" h="61232">
                  <a:moveTo>
                    <a:pt x="5334" y="59327"/>
                  </a:moveTo>
                  <a:lnTo>
                    <a:pt x="7861" y="61028"/>
                  </a:lnTo>
                  <a:cubicBezTo>
                    <a:pt x="20494" y="49530"/>
                    <a:pt x="30741" y="30548"/>
                    <a:pt x="28776" y="5103"/>
                  </a:cubicBezTo>
                  <a:lnTo>
                    <a:pt x="12844" y="18029"/>
                  </a:lnTo>
                  <a:cubicBezTo>
                    <a:pt x="2597" y="26126"/>
                    <a:pt x="6106" y="29051"/>
                    <a:pt x="5264" y="593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68635594-C192-44B6-ADA8-4285694C5E38}"/>
                </a:ext>
              </a:extLst>
            </p:cNvPr>
            <p:cNvSpPr/>
            <p:nvPr/>
          </p:nvSpPr>
          <p:spPr>
            <a:xfrm>
              <a:off x="1224532" y="3127292"/>
              <a:ext cx="49129" cy="34018"/>
            </a:xfrm>
            <a:custGeom>
              <a:avLst/>
              <a:gdLst>
                <a:gd name="connsiteX0" fmla="*/ 49340 w 49128"/>
                <a:gd name="connsiteY0" fmla="*/ 34766 h 34017"/>
                <a:gd name="connsiteX1" fmla="*/ 30811 w 49128"/>
                <a:gd name="connsiteY1" fmla="*/ 6123 h 34017"/>
                <a:gd name="connsiteX2" fmla="*/ 5264 w 49128"/>
                <a:gd name="connsiteY2" fmla="*/ 5103 h 34017"/>
                <a:gd name="connsiteX3" fmla="*/ 49340 w 49128"/>
                <a:gd name="connsiteY3" fmla="*/ 34766 h 34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28" h="34017">
                  <a:moveTo>
                    <a:pt x="49340" y="34766"/>
                  </a:moveTo>
                  <a:cubicBezTo>
                    <a:pt x="48357" y="31977"/>
                    <a:pt x="34811" y="11634"/>
                    <a:pt x="30811" y="6123"/>
                  </a:cubicBezTo>
                  <a:lnTo>
                    <a:pt x="5264" y="5103"/>
                  </a:lnTo>
                  <a:cubicBezTo>
                    <a:pt x="14247" y="21771"/>
                    <a:pt x="27793" y="28235"/>
                    <a:pt x="49340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AFF74EAF-BD72-41B7-8881-AE7428702AB9}"/>
                </a:ext>
              </a:extLst>
            </p:cNvPr>
            <p:cNvSpPr/>
            <p:nvPr/>
          </p:nvSpPr>
          <p:spPr>
            <a:xfrm>
              <a:off x="1283557" y="3032518"/>
              <a:ext cx="14037" cy="13607"/>
            </a:xfrm>
            <a:custGeom>
              <a:avLst/>
              <a:gdLst>
                <a:gd name="connsiteX0" fmla="*/ 9685 w 14036"/>
                <a:gd name="connsiteY0" fmla="*/ 9729 h 13607"/>
                <a:gd name="connsiteX1" fmla="*/ 12633 w 14036"/>
                <a:gd name="connsiteY1" fmla="*/ 8436 h 13607"/>
                <a:gd name="connsiteX2" fmla="*/ 5264 w 14036"/>
                <a:gd name="connsiteY2" fmla="*/ 5103 h 13607"/>
                <a:gd name="connsiteX3" fmla="*/ 9685 w 14036"/>
                <a:gd name="connsiteY3" fmla="*/ 9661 h 1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6" h="13607">
                  <a:moveTo>
                    <a:pt x="9685" y="9729"/>
                  </a:moveTo>
                  <a:lnTo>
                    <a:pt x="12633" y="8436"/>
                  </a:lnTo>
                  <a:cubicBezTo>
                    <a:pt x="9756" y="5307"/>
                    <a:pt x="14177" y="6668"/>
                    <a:pt x="5264" y="5103"/>
                  </a:cubicBezTo>
                  <a:lnTo>
                    <a:pt x="9685" y="9661"/>
                  </a:lnTo>
                  <a:close/>
                </a:path>
              </a:pathLst>
            </a:custGeom>
            <a:solidFill>
              <a:srgbClr val="94949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996BDAC7-97A7-4443-A1AC-660820575F65}"/>
                </a:ext>
              </a:extLst>
            </p:cNvPr>
            <p:cNvSpPr/>
            <p:nvPr/>
          </p:nvSpPr>
          <p:spPr>
            <a:xfrm>
              <a:off x="1316122" y="3141035"/>
              <a:ext cx="14037" cy="13607"/>
            </a:xfrm>
            <a:custGeom>
              <a:avLst/>
              <a:gdLst>
                <a:gd name="connsiteX0" fmla="*/ 10668 w 14036"/>
                <a:gd name="connsiteY0" fmla="*/ 6804 h 13607"/>
                <a:gd name="connsiteX1" fmla="*/ 8141 w 14036"/>
                <a:gd name="connsiteY1" fmla="*/ 5103 h 13607"/>
                <a:gd name="connsiteX2" fmla="*/ 5264 w 14036"/>
                <a:gd name="connsiteY2" fmla="*/ 8981 h 1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36" h="13607">
                  <a:moveTo>
                    <a:pt x="10668" y="6804"/>
                  </a:moveTo>
                  <a:lnTo>
                    <a:pt x="8141" y="5103"/>
                  </a:lnTo>
                  <a:lnTo>
                    <a:pt x="5264" y="8981"/>
                  </a:lnTo>
                  <a:close/>
                </a:path>
              </a:pathLst>
            </a:custGeom>
            <a:solidFill>
              <a:srgbClr val="5353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81" name="Textfeld 80">
            <a:extLst>
              <a:ext uri="{FF2B5EF4-FFF2-40B4-BE49-F238E27FC236}">
                <a16:creationId xmlns:a16="http://schemas.microsoft.com/office/drawing/2014/main" id="{373D8C05-3F41-40AB-A191-E00DB6926737}"/>
              </a:ext>
            </a:extLst>
          </p:cNvPr>
          <p:cNvSpPr txBox="1"/>
          <p:nvPr/>
        </p:nvSpPr>
        <p:spPr>
          <a:xfrm>
            <a:off x="5364088" y="3484238"/>
            <a:ext cx="38324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dirty="0"/>
              <a:t>Flexible </a:t>
            </a:r>
            <a:r>
              <a:rPr lang="de-DE" sz="1600" dirty="0" err="1"/>
              <a:t>model</a:t>
            </a:r>
            <a:r>
              <a:rPr lang="de-DE" sz="1600" dirty="0"/>
              <a:t> </a:t>
            </a:r>
            <a:r>
              <a:rPr lang="de-DE" sz="1600" dirty="0" err="1"/>
              <a:t>concepts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allow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ingestion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diverse </a:t>
            </a:r>
            <a:r>
              <a:rPr lang="de-DE" sz="1600" dirty="0" err="1"/>
              <a:t>data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de-DE" sz="1600" dirty="0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96AA31BB-AE8C-496D-B793-35309199611F}"/>
              </a:ext>
            </a:extLst>
          </p:cNvPr>
          <p:cNvSpPr/>
          <p:nvPr/>
        </p:nvSpPr>
        <p:spPr>
          <a:xfrm>
            <a:off x="149952" y="1491630"/>
            <a:ext cx="4350040" cy="3096344"/>
          </a:xfrm>
          <a:prstGeom prst="rect">
            <a:avLst/>
          </a:prstGeom>
          <a:noFill/>
          <a:ln>
            <a:solidFill>
              <a:srgbClr val="3CA9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680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4" y="2970541"/>
            <a:ext cx="7831782" cy="16174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62" y="241200"/>
            <a:ext cx="2008636" cy="44500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1600" y="1663236"/>
            <a:ext cx="7566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>
                <a:solidFill>
                  <a:srgbClr val="005AA0"/>
                </a:solidFill>
              </a:rPr>
              <a:t>Thank</a:t>
            </a:r>
            <a:r>
              <a:rPr lang="de-DE" sz="4400" dirty="0">
                <a:solidFill>
                  <a:srgbClr val="005AA0"/>
                </a:solidFill>
              </a:rPr>
              <a:t> </a:t>
            </a:r>
            <a:r>
              <a:rPr lang="de-DE" sz="4400" dirty="0" err="1">
                <a:solidFill>
                  <a:srgbClr val="005AA0"/>
                </a:solidFill>
              </a:rPr>
              <a:t>you</a:t>
            </a:r>
            <a:r>
              <a:rPr lang="de-DE" sz="4400" dirty="0">
                <a:solidFill>
                  <a:srgbClr val="005AA0"/>
                </a:solidFill>
              </a:rPr>
              <a:t> </a:t>
            </a:r>
            <a:r>
              <a:rPr lang="de-DE" sz="4400" dirty="0" err="1">
                <a:solidFill>
                  <a:srgbClr val="005AA0"/>
                </a:solidFill>
              </a:rPr>
              <a:t>for</a:t>
            </a:r>
            <a:r>
              <a:rPr lang="de-DE" sz="4400" dirty="0">
                <a:solidFill>
                  <a:srgbClr val="005AA0"/>
                </a:solidFill>
              </a:rPr>
              <a:t> </a:t>
            </a:r>
            <a:r>
              <a:rPr lang="de-DE" sz="4400" dirty="0" err="1">
                <a:solidFill>
                  <a:srgbClr val="005AA0"/>
                </a:solidFill>
              </a:rPr>
              <a:t>your</a:t>
            </a:r>
            <a:r>
              <a:rPr lang="de-DE" sz="4400" dirty="0">
                <a:solidFill>
                  <a:srgbClr val="005AA0"/>
                </a:solidFill>
              </a:rPr>
              <a:t> </a:t>
            </a:r>
            <a:r>
              <a:rPr lang="de-DE" sz="4400" dirty="0" err="1">
                <a:solidFill>
                  <a:srgbClr val="005AA0"/>
                </a:solidFill>
              </a:rPr>
              <a:t>attention</a:t>
            </a:r>
            <a:endParaRPr lang="en-GB" sz="4400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74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DF562-CF98-4223-B256-39073D35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F212C2-9825-4193-B0D6-209BD32DF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981392-E533-4761-B4E1-75730CE88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34FE47-70D3-4D22-8E10-842A6CCC01D1}"/>
              </a:ext>
            </a:extLst>
          </p:cNvPr>
          <p:cNvSpPr txBox="1"/>
          <p:nvPr/>
        </p:nvSpPr>
        <p:spPr>
          <a:xfrm>
            <a:off x="827584" y="134761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Image </a:t>
            </a:r>
            <a:r>
              <a:rPr lang="de-DE" dirty="0" err="1"/>
              <a:t>sources</a:t>
            </a:r>
            <a:r>
              <a:rPr lang="de-DE" dirty="0"/>
              <a:t>, </a:t>
            </a:r>
            <a:r>
              <a:rPr lang="de-DE" dirty="0">
                <a:hlinkClick r:id="rId2"/>
              </a:rPr>
              <a:t>www.pixabay.com</a:t>
            </a:r>
            <a:r>
              <a:rPr lang="de-DE" dirty="0"/>
              <a:t>, UFZ Bilddatenbank </a:t>
            </a:r>
          </a:p>
        </p:txBody>
      </p:sp>
    </p:spTree>
    <p:extLst>
      <p:ext uri="{BB962C8B-B14F-4D97-AF65-F5344CB8AC3E}">
        <p14:creationId xmlns:p14="http://schemas.microsoft.com/office/powerpoint/2010/main" val="801499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D51F3-4BEA-4CA8-9DC1-12E257B0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F9EEDB-7CF2-49BA-B2F5-7FBD4BF0C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F61CD3-4E7A-4BA6-8AC3-F4066D081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3B22FD2-A3BB-4200-B9B3-2D0A97332BBB}"/>
              </a:ext>
            </a:extLst>
          </p:cNvPr>
          <p:cNvSpPr txBox="1"/>
          <p:nvPr/>
        </p:nvSpPr>
        <p:spPr>
          <a:xfrm>
            <a:off x="1619672" y="2067694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/>
              <a:t>Some</a:t>
            </a:r>
            <a:r>
              <a:rPr lang="de-DE" sz="4400" dirty="0"/>
              <a:t> </a:t>
            </a:r>
            <a:r>
              <a:rPr lang="de-DE" sz="4400" dirty="0" err="1"/>
              <a:t>back-up</a:t>
            </a:r>
            <a:r>
              <a:rPr lang="de-DE" sz="4400" dirty="0"/>
              <a:t> </a:t>
            </a:r>
            <a:r>
              <a:rPr lang="de-DE" sz="4400" dirty="0" err="1"/>
              <a:t>slides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683404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4" y="123478"/>
            <a:ext cx="5009586" cy="48245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62" y="241200"/>
            <a:ext cx="20086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82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A553E-D73B-4EEB-9177-E3D6F2A8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Water quality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236347-8155-4F93-9864-43ED01742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2BC9CE-1D4E-4417-A212-E3F7A2C0D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94935A-3E07-4444-BFEB-4FC7CEBDBE11}"/>
              </a:ext>
            </a:extLst>
          </p:cNvPr>
          <p:cNvSpPr txBox="1"/>
          <p:nvPr/>
        </p:nvSpPr>
        <p:spPr>
          <a:xfrm>
            <a:off x="1475656" y="980262"/>
            <a:ext cx="486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 WRRL: 33 Priority </a:t>
            </a:r>
            <a:r>
              <a:rPr lang="en-GB" dirty="0"/>
              <a:t>Substances+Nitrate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75A68F-F8C4-4959-9FF7-34AEAFC21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1" y="915566"/>
            <a:ext cx="746222" cy="4987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02A0FC5-BF4D-4F00-B897-C1AA47DDC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840366"/>
            <a:ext cx="582525" cy="7920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49DF76-0A93-4A1B-8C46-2D2DEF637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572" b="12767"/>
          <a:stretch/>
        </p:blipFill>
        <p:spPr>
          <a:xfrm>
            <a:off x="4052976" y="2051744"/>
            <a:ext cx="2130508" cy="274760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FD0FAEF-B907-419D-BC91-36E5B4DE9F86}"/>
              </a:ext>
            </a:extLst>
          </p:cNvPr>
          <p:cNvSpPr/>
          <p:nvPr/>
        </p:nvSpPr>
        <p:spPr>
          <a:xfrm>
            <a:off x="1483623" y="2051744"/>
            <a:ext cx="256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</a:rPr>
              <a:t>SDG Indicator  6.3.2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EF39226-FC4F-4F82-AD70-E863DBB17FA8}"/>
              </a:ext>
            </a:extLst>
          </p:cNvPr>
          <p:cNvSpPr/>
          <p:nvPr/>
        </p:nvSpPr>
        <p:spPr>
          <a:xfrm>
            <a:off x="6516216" y="4202325"/>
            <a:ext cx="2536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https://communities.unep.org/display/sdg632/Documents+and+Materials?preview=/32407814/38306240/CDC_GEMI2_TechDoc1_MonProgDes_20200413.pdf#DocumentsandMaterials-Technical</a:t>
            </a:r>
          </a:p>
        </p:txBody>
      </p:sp>
    </p:spTree>
    <p:extLst>
      <p:ext uri="{BB962C8B-B14F-4D97-AF65-F5344CB8AC3E}">
        <p14:creationId xmlns:p14="http://schemas.microsoft.com/office/powerpoint/2010/main" val="1000809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Emerging threats to water quality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831707"/>
            <a:ext cx="5508144" cy="297439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7544" y="39201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err="1"/>
              <a:t>Tundisi</a:t>
            </a:r>
            <a:r>
              <a:rPr lang="en-GB" sz="1400" dirty="0"/>
              <a:t> et al. (2015). 10.5194/</a:t>
            </a:r>
            <a:r>
              <a:rPr lang="en-GB" sz="1400" dirty="0" err="1"/>
              <a:t>piahs</a:t>
            </a:r>
            <a:r>
              <a:rPr lang="en-GB" sz="1400" dirty="0"/>
              <a:t>-366-75-2015. </a:t>
            </a:r>
          </a:p>
        </p:txBody>
      </p:sp>
    </p:spTree>
    <p:extLst>
      <p:ext uri="{BB962C8B-B14F-4D97-AF65-F5344CB8AC3E}">
        <p14:creationId xmlns:p14="http://schemas.microsoft.com/office/powerpoint/2010/main" val="2977905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D8696-707D-46A2-A717-2740A80C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Trajectories of water quality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A56FFC-5A09-44D6-B50D-E8E68F088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B480FB-34CF-4F1F-8746-B25DD322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9E1AC9-03F4-4D52-BD99-CFC2EBF3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15566"/>
            <a:ext cx="7956376" cy="38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8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34D96-8440-4F58-8A11-12F4153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52E0B2-F73D-401F-8757-6701339D3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959372-D80A-4357-A8C6-BEF7EABC7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4F2E25-F251-4704-88C6-B8629982F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" y="-1"/>
            <a:ext cx="9160024" cy="610668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84E28FC-14AC-4F71-B4EC-6376B701695F}"/>
              </a:ext>
            </a:extLst>
          </p:cNvPr>
          <p:cNvSpPr/>
          <p:nvPr/>
        </p:nvSpPr>
        <p:spPr>
          <a:xfrm>
            <a:off x="0" y="1563638"/>
            <a:ext cx="9144000" cy="1512168"/>
          </a:xfrm>
          <a:prstGeom prst="rect">
            <a:avLst/>
          </a:prstGeom>
          <a:solidFill>
            <a:schemeClr val="tx1">
              <a:alpha val="6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754D76C-19C9-4082-88A6-6EA9226C65CE}"/>
              </a:ext>
            </a:extLst>
          </p:cNvPr>
          <p:cNvSpPr/>
          <p:nvPr/>
        </p:nvSpPr>
        <p:spPr>
          <a:xfrm>
            <a:off x="3563888" y="2051432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solidFill>
                  <a:srgbClr val="8DBCE3"/>
                </a:solidFill>
              </a:rPr>
              <a:t>In situ </a:t>
            </a:r>
            <a:r>
              <a:rPr lang="de-DE" sz="3600" dirty="0" err="1">
                <a:solidFill>
                  <a:srgbClr val="8DBCE3"/>
                </a:solidFill>
              </a:rPr>
              <a:t>data</a:t>
            </a:r>
            <a:endParaRPr lang="de-DE" sz="3600" dirty="0">
              <a:solidFill>
                <a:srgbClr val="8DB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771800" y="774232"/>
            <a:ext cx="3412395" cy="3275784"/>
            <a:chOff x="2339752" y="771551"/>
            <a:chExt cx="3687142" cy="34676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b="7325"/>
            <a:stretch/>
          </p:blipFill>
          <p:spPr>
            <a:xfrm>
              <a:off x="2339752" y="771551"/>
              <a:ext cx="3687142" cy="324036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/>
            <a:srcRect l="91030" b="36694"/>
            <a:stretch/>
          </p:blipFill>
          <p:spPr>
            <a:xfrm rot="5400000">
              <a:off x="3050886" y="3435903"/>
              <a:ext cx="236130" cy="1370366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5328084" y="801666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F6AD81"/>
                </a:solidFill>
              </a:defRPr>
            </a:lvl1pPr>
          </a:lstStyle>
          <a:p>
            <a:r>
              <a:rPr lang="de-DE" sz="1600" dirty="0">
                <a:solidFill>
                  <a:srgbClr val="8DBCE3"/>
                </a:solidFill>
              </a:rPr>
              <a:t>The </a:t>
            </a:r>
            <a:r>
              <a:rPr lang="de-DE" sz="1600" dirty="0" err="1">
                <a:solidFill>
                  <a:srgbClr val="8DBCE3"/>
                </a:solidFill>
              </a:rPr>
              <a:t>main</a:t>
            </a:r>
            <a:r>
              <a:rPr lang="de-DE" sz="1600" dirty="0">
                <a:solidFill>
                  <a:srgbClr val="8DBCE3"/>
                </a:solidFill>
              </a:rPr>
              <a:t> </a:t>
            </a:r>
            <a:r>
              <a:rPr lang="de-DE" sz="1600" dirty="0" err="1">
                <a:solidFill>
                  <a:srgbClr val="8DBCE3"/>
                </a:solidFill>
              </a:rPr>
              <a:t>workhorse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„Unlimited“ </a:t>
            </a:r>
            <a:r>
              <a:rPr lang="de-DE" sz="1600" dirty="0" err="1">
                <a:solidFill>
                  <a:srgbClr val="8DBCE3"/>
                </a:solidFill>
              </a:rPr>
              <a:t>parameters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Ground </a:t>
            </a:r>
            <a:r>
              <a:rPr lang="de-DE" sz="1600" dirty="0" err="1">
                <a:solidFill>
                  <a:srgbClr val="8DBCE3"/>
                </a:solidFill>
              </a:rPr>
              <a:t>truthing</a:t>
            </a:r>
            <a:endParaRPr lang="de-DE" sz="1600" dirty="0">
              <a:solidFill>
                <a:srgbClr val="8DBCE3"/>
              </a:solidFill>
            </a:endParaRPr>
          </a:p>
          <a:p>
            <a:r>
              <a:rPr lang="de-DE" sz="1600" dirty="0">
                <a:solidFill>
                  <a:srgbClr val="8DBCE3"/>
                </a:solidFill>
              </a:rPr>
              <a:t>Long- time </a:t>
            </a:r>
            <a:r>
              <a:rPr lang="de-DE" sz="1600" dirty="0" err="1">
                <a:solidFill>
                  <a:srgbClr val="8DBCE3"/>
                </a:solidFill>
              </a:rPr>
              <a:t>series</a:t>
            </a:r>
            <a:r>
              <a:rPr lang="de-DE" sz="1600" dirty="0">
                <a:solidFill>
                  <a:srgbClr val="8DBCE3"/>
                </a:solidFill>
              </a:rPr>
              <a:t>  </a:t>
            </a:r>
            <a:endParaRPr lang="en-GB" sz="1600" dirty="0">
              <a:solidFill>
                <a:srgbClr val="8DBCE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84195" y="2903716"/>
            <a:ext cx="321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8DBCE3"/>
                </a:solidFill>
              </a:defRPr>
            </a:lvl1pPr>
          </a:lstStyle>
          <a:p>
            <a:r>
              <a:rPr lang="de-DE" sz="1600" dirty="0" err="1">
                <a:solidFill>
                  <a:srgbClr val="9CD194"/>
                </a:solidFill>
              </a:rPr>
              <a:t>Predictions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and</a:t>
            </a:r>
            <a:r>
              <a:rPr lang="de-DE" sz="1600" dirty="0">
                <a:solidFill>
                  <a:srgbClr val="9CD194"/>
                </a:solidFill>
              </a:rPr>
              <a:t> Scenarios</a:t>
            </a:r>
          </a:p>
          <a:p>
            <a:r>
              <a:rPr lang="de-DE" sz="1600" dirty="0" err="1">
                <a:solidFill>
                  <a:srgbClr val="9CD194"/>
                </a:solidFill>
              </a:rPr>
              <a:t>Spatially</a:t>
            </a:r>
            <a:r>
              <a:rPr lang="de-DE" sz="1600" dirty="0">
                <a:solidFill>
                  <a:srgbClr val="9CD194"/>
                </a:solidFill>
              </a:rPr>
              <a:t> and </a:t>
            </a:r>
            <a:r>
              <a:rPr lang="de-DE" sz="1600" dirty="0" err="1">
                <a:solidFill>
                  <a:srgbClr val="9CD194"/>
                </a:solidFill>
              </a:rPr>
              <a:t>temporally</a:t>
            </a:r>
            <a:r>
              <a:rPr lang="de-DE" sz="1600" dirty="0">
                <a:solidFill>
                  <a:srgbClr val="9CD194"/>
                </a:solidFill>
              </a:rPr>
              <a:t> </a:t>
            </a:r>
            <a:r>
              <a:rPr lang="de-DE" sz="1600" dirty="0" err="1">
                <a:solidFill>
                  <a:srgbClr val="9CD194"/>
                </a:solidFill>
              </a:rPr>
              <a:t>continuous</a:t>
            </a:r>
            <a:endParaRPr lang="en-GB" sz="1600" dirty="0">
              <a:solidFill>
                <a:srgbClr val="9CD194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9512" y="2903717"/>
            <a:ext cx="287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Near-realtime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information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6AD81"/>
                </a:solidFill>
              </a:rPr>
              <a:t>Spatially</a:t>
            </a:r>
            <a:r>
              <a:rPr lang="de-DE" sz="1600" dirty="0">
                <a:solidFill>
                  <a:srgbClr val="F6AD81"/>
                </a:solidFill>
              </a:rPr>
              <a:t> </a:t>
            </a:r>
            <a:r>
              <a:rPr lang="de-DE" sz="1600" dirty="0" err="1">
                <a:solidFill>
                  <a:srgbClr val="F6AD81"/>
                </a:solidFill>
              </a:rPr>
              <a:t>unconstrained</a:t>
            </a:r>
            <a:endParaRPr lang="de-DE" sz="1600" dirty="0">
              <a:solidFill>
                <a:srgbClr val="F6AD8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6AD81"/>
                </a:solidFill>
              </a:rPr>
              <a:t>Limited </a:t>
            </a:r>
            <a:r>
              <a:rPr lang="de-DE" sz="1600" dirty="0" err="1">
                <a:solidFill>
                  <a:srgbClr val="F6AD81"/>
                </a:solidFill>
              </a:rPr>
              <a:t>parameters</a:t>
            </a:r>
            <a:endParaRPr lang="en-GB" sz="1600" dirty="0">
              <a:solidFill>
                <a:srgbClr val="F6AD8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1108712-5E7C-427C-9DC2-DB3916DB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353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GEMStat</a:t>
            </a:r>
            <a:r>
              <a:rPr lang="en-US" noProof="0" dirty="0"/>
              <a:t> in-situ data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4" y="699542"/>
            <a:ext cx="8316416" cy="40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68920-4223-45DC-84F6-41D86915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 situ data set </a:t>
            </a:r>
            <a:r>
              <a:rPr lang="en-US" noProof="0" dirty="0" err="1"/>
              <a:t>Thorslund</a:t>
            </a:r>
            <a:r>
              <a:rPr lang="en-US" noProof="0" dirty="0"/>
              <a:t> and van Vliet, 2020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B37CA4-1D23-4365-9928-A0CA33B8A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FDEE94-4C30-4655-B2F1-857A080A7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04C50B-0643-4329-B21D-30F1A3C4A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43558"/>
            <a:ext cx="6624736" cy="386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68920-4223-45DC-84F6-41D86915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 situ data set </a:t>
            </a:r>
            <a:r>
              <a:rPr lang="en-US" noProof="0" dirty="0" err="1"/>
              <a:t>Thorslund</a:t>
            </a:r>
            <a:r>
              <a:rPr lang="en-US" noProof="0" dirty="0"/>
              <a:t> and van Vliet, 2020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B37CA4-1D23-4365-9928-A0CA33B8A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FDEE94-4C30-4655-B2F1-857A080A7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04C50B-0643-4329-B21D-30F1A3C4A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43558"/>
            <a:ext cx="6624736" cy="386354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33310B4-DC56-45CB-A145-9538D055E55E}"/>
              </a:ext>
            </a:extLst>
          </p:cNvPr>
          <p:cNvSpPr/>
          <p:nvPr/>
        </p:nvSpPr>
        <p:spPr>
          <a:xfrm>
            <a:off x="5436096" y="987574"/>
            <a:ext cx="504056" cy="15121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7F1CC61-B0C0-4757-BC5B-EEF5B70BCDA0}"/>
              </a:ext>
            </a:extLst>
          </p:cNvPr>
          <p:cNvSpPr/>
          <p:nvPr/>
        </p:nvSpPr>
        <p:spPr>
          <a:xfrm>
            <a:off x="5443966" y="2787774"/>
            <a:ext cx="504056" cy="15121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18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19A15-2881-46EE-8D15-95752F4D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Water Quality Information vs. GDP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B698CA-2015-4B65-8869-DBD7CB3AC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233AB2-84F6-4FF5-BE06-D52BF988C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1DCBD4-A767-4DCE-A5BF-7F80AC7C3B7D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C4729C-662E-4F7D-B98E-55727D9FA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8193"/>
          <a:stretch/>
        </p:blipFill>
        <p:spPr>
          <a:xfrm>
            <a:off x="359999" y="771550"/>
            <a:ext cx="745540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099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Inhalt Vollbild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990</Words>
  <Application>Microsoft Office PowerPoint</Application>
  <PresentationFormat>Bildschirmpräsentation (16:9)</PresentationFormat>
  <Paragraphs>203</Paragraphs>
  <Slides>37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9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50" baseType="lpstr">
      <vt:lpstr>Arial</vt:lpstr>
      <vt:lpstr>Calibri</vt:lpstr>
      <vt:lpstr>Wingdings</vt:lpstr>
      <vt:lpstr>Titelfolie</vt:lpstr>
      <vt:lpstr>5_Titelfolie Vollbild</vt:lpstr>
      <vt:lpstr>2_Titelfolie Vollbild</vt:lpstr>
      <vt:lpstr>1_Titelfolie Vollbild</vt:lpstr>
      <vt:lpstr>4_Titelfolie Vollbild</vt:lpstr>
      <vt:lpstr>6_Titelfolie Vollbild</vt:lpstr>
      <vt:lpstr>3_Titelfolie Vollbild</vt:lpstr>
      <vt:lpstr>Titelfolie Vollbild</vt:lpstr>
      <vt:lpstr>1_Inhalt Vollbild</vt:lpstr>
      <vt:lpstr>CorelDRAW</vt:lpstr>
      <vt:lpstr>Improving global water quality information by combining in-situ data, remote sensing and modeling </vt:lpstr>
      <vt:lpstr>PowerPoint-Präsentation</vt:lpstr>
      <vt:lpstr>In situ data and SDG 6.3.2</vt:lpstr>
      <vt:lpstr>PowerPoint-Präsentation</vt:lpstr>
      <vt:lpstr>PowerPoint-Präsentation</vt:lpstr>
      <vt:lpstr>GEMStat in-situ data</vt:lpstr>
      <vt:lpstr>In situ data set Thorslund and van Vliet, 2020 </vt:lpstr>
      <vt:lpstr>In situ data set Thorslund and van Vliet, 2020 </vt:lpstr>
      <vt:lpstr>Water Quality Information vs. GDP</vt:lpstr>
      <vt:lpstr>In situ data- Ways forward</vt:lpstr>
      <vt:lpstr>PowerPoint-Präsentation</vt:lpstr>
      <vt:lpstr>PowerPoint-Präsentation</vt:lpstr>
      <vt:lpstr>Water quality from remote sensing</vt:lpstr>
      <vt:lpstr>Remote sensing „water quality stations“ - Elbe</vt:lpstr>
      <vt:lpstr>Station Schnackenburg</vt:lpstr>
      <vt:lpstr>Station Schnackenburg Chlorophyll</vt:lpstr>
      <vt:lpstr>Remote sensing data - ways forward</vt:lpstr>
      <vt:lpstr>PowerPoint-Präsentation</vt:lpstr>
      <vt:lpstr>PowerPoint-Präsentation</vt:lpstr>
      <vt:lpstr>Water quality models</vt:lpstr>
      <vt:lpstr>PowerPoint-Präsentation</vt:lpstr>
      <vt:lpstr>PowerPoint-Präsentation</vt:lpstr>
      <vt:lpstr>Water quality models</vt:lpstr>
      <vt:lpstr>Data driven models- Example Nitrate </vt:lpstr>
      <vt:lpstr>Data driven models- Example Nitrate </vt:lpstr>
      <vt:lpstr>Data driven models- Example Nitrate </vt:lpstr>
      <vt:lpstr>Data driven models- Example Nitrate </vt:lpstr>
      <vt:lpstr>Water Quality Models - Ways forward</vt:lpstr>
      <vt:lpstr>Summary</vt:lpstr>
      <vt:lpstr>Summary</vt:lpstr>
      <vt:lpstr>PowerPoint-Präsentation</vt:lpstr>
      <vt:lpstr>PowerPoint-Präsentation</vt:lpstr>
      <vt:lpstr>PowerPoint-Präsentation</vt:lpstr>
      <vt:lpstr>PowerPoint-Präsentation</vt:lpstr>
      <vt:lpstr>Water quality </vt:lpstr>
      <vt:lpstr>Emerging threats to water quality</vt:lpstr>
      <vt:lpstr>Trajectories of water quality</vt:lpstr>
    </vt:vector>
  </TitlesOfParts>
  <Company>UFZ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Schmidt</dc:creator>
  <cp:lastModifiedBy>Christian Schmidt</cp:lastModifiedBy>
  <cp:revision>624</cp:revision>
  <cp:lastPrinted>2020-10-20T11:29:11Z</cp:lastPrinted>
  <dcterms:created xsi:type="dcterms:W3CDTF">2018-01-18T08:10:31Z</dcterms:created>
  <dcterms:modified xsi:type="dcterms:W3CDTF">2023-04-24T08:40:49Z</dcterms:modified>
</cp:coreProperties>
</file>