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gang Preimesberg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34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34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34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34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34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3984dc020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3984dc0208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23984dc0208_0_5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e7c5700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e7c57005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2e7c570050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2e7c57005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2e7c570050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2e7c570050_0_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e7c5700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e7c570050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2e7c570050_0_1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f7bbc623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2f7bbc6233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2f7bbc6233_0_10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e7c5700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e7c570050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2e7c570050_0_3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e7c57005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2e7c570050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34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2e7c570050_0_4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4729708"/>
            <a:ext cx="9144000" cy="98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02" y="-2013"/>
            <a:ext cx="9147401" cy="107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>
            <a:spLocks noGrp="1"/>
          </p:cNvSpPr>
          <p:nvPr>
            <p:ph type="ctrTitle"/>
          </p:nvPr>
        </p:nvSpPr>
        <p:spPr>
          <a:xfrm>
            <a:off x="610168" y="1428748"/>
            <a:ext cx="7916862" cy="952500"/>
          </a:xfrm>
          <a:prstGeom prst="roundRect">
            <a:avLst>
              <a:gd name="adj" fmla="val 463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30325" y="2603500"/>
            <a:ext cx="6478588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0070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62" y="5281057"/>
            <a:ext cx="727386" cy="34524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831267" y="5230061"/>
            <a:ext cx="35638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Vienna University of Technology</a:t>
            </a:r>
            <a:br>
              <a:rPr lang="en-AU" sz="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Department of Geodesy and Geoinformation</a:t>
            </a:r>
            <a:br>
              <a:rPr lang="en-AU" sz="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8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Research Unit Climate and Environmental Remote Sensing</a:t>
            </a:r>
            <a:endParaRPr sz="8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75" cy="68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rgbClr val="E6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60432" y="5399423"/>
            <a:ext cx="598806" cy="2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50518" y="982256"/>
            <a:ext cx="8842961" cy="428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0070A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9719" algn="l" rtl="0">
              <a:spcBef>
                <a:spcPts val="280"/>
              </a:spcBef>
              <a:spcAft>
                <a:spcPts val="0"/>
              </a:spcAft>
              <a:buClr>
                <a:srgbClr val="0070AF"/>
              </a:buClr>
              <a:buSzPts val="112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9560" algn="l" rtl="0">
              <a:spcBef>
                <a:spcPts val="240"/>
              </a:spcBef>
              <a:spcAft>
                <a:spcPts val="0"/>
              </a:spcAft>
              <a:buClr>
                <a:srgbClr val="0070AF"/>
              </a:buClr>
              <a:buSzPts val="96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9560" algn="l" rtl="0">
              <a:spcBef>
                <a:spcPts val="240"/>
              </a:spcBef>
              <a:spcAft>
                <a:spcPts val="0"/>
              </a:spcAft>
              <a:buClr>
                <a:srgbClr val="0070AF"/>
              </a:buClr>
              <a:buSzPts val="96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9560" algn="l" rtl="0">
              <a:spcBef>
                <a:spcPts val="240"/>
              </a:spcBef>
              <a:spcAft>
                <a:spcPts val="0"/>
              </a:spcAft>
              <a:buClr>
                <a:srgbClr val="0070AF"/>
              </a:buClr>
              <a:buSzPts val="96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 rot="10800000">
            <a:off x="540432" y="769268"/>
            <a:ext cx="7920000" cy="0"/>
          </a:xfrm>
          <a:prstGeom prst="straightConnector1">
            <a:avLst/>
          </a:prstGeom>
          <a:noFill/>
          <a:ln w="25400" cap="rnd" cmpd="sng">
            <a:solidFill>
              <a:srgbClr val="006699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1" name="Google Shape;11;p1"/>
          <p:cNvCxnSpPr/>
          <p:nvPr/>
        </p:nvCxnSpPr>
        <p:spPr>
          <a:xfrm rot="10800000">
            <a:off x="758306" y="841276"/>
            <a:ext cx="7920000" cy="0"/>
          </a:xfrm>
          <a:prstGeom prst="straightConnector1">
            <a:avLst/>
          </a:prstGeom>
          <a:noFill/>
          <a:ln w="25400" cap="rnd" cmpd="sng">
            <a:solidFill>
              <a:srgbClr val="FFC0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60432" y="5399423"/>
            <a:ext cx="598806" cy="2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5273786"/>
            <a:ext cx="723763" cy="3435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viewer.geo.tuwien.ac.at/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nfo.org/globalwater/" TargetMode="External"/><Relationship Id="rId5" Type="http://schemas.openxmlformats.org/officeDocument/2006/relationships/hyperlink" Target="https://climate.copernicus.eu/esotc/2022" TargetMode="External"/><Relationship Id="rId4" Type="http://schemas.openxmlformats.org/officeDocument/2006/relationships/hyperlink" Target="https://t.co/jCSy8bRMW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qa4sm.eu/" TargetMode="External"/><Relationship Id="rId3" Type="http://schemas.openxmlformats.org/officeDocument/2006/relationships/hyperlink" Target="https://climate.esa.int/en/projects/soil-moisture/" TargetMode="External"/><Relationship Id="rId7" Type="http://schemas.openxmlformats.org/officeDocument/2006/relationships/hyperlink" Target="https://ismn.eart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194/essd-11-717-2019" TargetMode="External"/><Relationship Id="rId5" Type="http://schemas.openxmlformats.org/officeDocument/2006/relationships/hyperlink" Target="https://cds.climate.copernicus.eu" TargetMode="External"/><Relationship Id="rId4" Type="http://schemas.openxmlformats.org/officeDocument/2006/relationships/hyperlink" Target="https://archive.ceda.ac.uk/" TargetMode="External"/><Relationship Id="rId9" Type="http://schemas.openxmlformats.org/officeDocument/2006/relationships/hyperlink" Target="https://wenfo.org/globalwa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>
            <a:spLocks noGrp="1"/>
          </p:cNvSpPr>
          <p:nvPr>
            <p:ph type="ctrTitle"/>
          </p:nvPr>
        </p:nvSpPr>
        <p:spPr>
          <a:xfrm>
            <a:off x="610168" y="1428748"/>
            <a:ext cx="7916862" cy="952500"/>
          </a:xfrm>
          <a:prstGeom prst="roundRect">
            <a:avLst>
              <a:gd name="adj" fmla="val 463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70AF"/>
                </a:solidFill>
              </a:rPr>
              <a:t>ESA CCI and C3S Soil Moisture</a:t>
            </a:r>
            <a:endParaRPr b="1">
              <a:solidFill>
                <a:srgbClr val="0070A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70AF"/>
                </a:solidFill>
              </a:rPr>
              <a:t>New Developments and Recent Applications</a:t>
            </a:r>
            <a:endParaRPr sz="2400" b="1">
              <a:solidFill>
                <a:srgbClr val="0070AF"/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3525" y="2692800"/>
            <a:ext cx="63990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AU" sz="1800" u="sng">
                <a:solidFill>
                  <a:srgbClr val="000000"/>
                </a:solidFill>
              </a:rPr>
              <a:t>W. Preimesberger</a:t>
            </a:r>
            <a:r>
              <a:rPr lang="en-AU" sz="1800">
                <a:solidFill>
                  <a:srgbClr val="000000"/>
                </a:solidFill>
              </a:rPr>
              <a:t>, P. Stradiotti, R. Madelon, R. van der Schalie, </a:t>
            </a:r>
            <a:br>
              <a:rPr lang="en-AU" sz="1800">
                <a:solidFill>
                  <a:srgbClr val="000000"/>
                </a:solidFill>
              </a:rPr>
            </a:br>
            <a:r>
              <a:rPr lang="en-AU" sz="1800">
                <a:solidFill>
                  <a:srgbClr val="000000"/>
                </a:solidFill>
              </a:rPr>
              <a:t>N. Rodriguez-Fernandez, M. Hirschi, A. Pasik, A. Gruber, W. Dorigo, R. de Jeu, R. Kidd, and C. Albergel</a:t>
            </a:r>
            <a:endParaRPr sz="2700"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100" y="3372248"/>
            <a:ext cx="1320575" cy="6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650" y="4480375"/>
            <a:ext cx="1455700" cy="7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8717" y="3851497"/>
            <a:ext cx="1171083" cy="5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5876" y="4178300"/>
            <a:ext cx="1944800" cy="3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9375" y="4595832"/>
            <a:ext cx="1638300" cy="46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0867" y="3372238"/>
            <a:ext cx="1060808" cy="6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6925" y="4480381"/>
            <a:ext cx="2179850" cy="5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5075" y="4164722"/>
            <a:ext cx="1455700" cy="56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11">
            <a:alphaModFix/>
          </a:blip>
          <a:srcRect t="32694" b="32624"/>
          <a:stretch/>
        </p:blipFill>
        <p:spPr>
          <a:xfrm>
            <a:off x="1803175" y="4388875"/>
            <a:ext cx="1631350" cy="5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16583"/>
          <a:stretch/>
        </p:blipFill>
        <p:spPr>
          <a:xfrm>
            <a:off x="0" y="908275"/>
            <a:ext cx="9144000" cy="393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ESA CCI and C3S Soil Moisture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142875" y="1215075"/>
            <a:ext cx="4429200" cy="16017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rgbClr val="0070AF"/>
                </a:solidFill>
                <a:latin typeface="Calibri"/>
                <a:ea typeface="Calibri"/>
                <a:cs typeface="Calibri"/>
                <a:sym typeface="Calibri"/>
              </a:rPr>
              <a:t>ESA CCI SM</a:t>
            </a:r>
            <a:endParaRPr sz="1600" b="1">
              <a:solidFill>
                <a:srgbClr val="0070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70AF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 soil moisture data records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Clr>
                <a:srgbClr val="0070AF"/>
              </a:buClr>
              <a:buSzPts val="112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40 years of soil moisture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70AF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19 different satellites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70AF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0.25 degree resolution (~daily)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70AF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dataset, annual release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42875" y="3009900"/>
            <a:ext cx="4429200" cy="16563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C3S Soil Moisture</a:t>
            </a:r>
            <a:endParaRPr sz="1600"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product based on ESA CCI SM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Implements NRT data streams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20"/>
              <a:buFont typeface="Noto Sans Symbols"/>
              <a:buChar char="▪"/>
            </a:pPr>
            <a:r>
              <a:rPr lang="en-A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AMSR2, SMOS, SMAP, ASCAT-B / C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and 10-daily averages are provided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every 10 days (10-20 days delay)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2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50" name="Google Shape;50;p5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52;p5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" name="Google Shape;53;p5"/>
          <p:cNvPicPr preferRelativeResize="0"/>
          <p:nvPr/>
        </p:nvPicPr>
        <p:blipFill rotWithShape="1">
          <a:blip r:embed="rId4">
            <a:alphaModFix/>
          </a:blip>
          <a:srcRect t="16609" b="57827"/>
          <a:stretch/>
        </p:blipFill>
        <p:spPr>
          <a:xfrm>
            <a:off x="6665396" y="4858284"/>
            <a:ext cx="2443650" cy="24270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7187252" y="4428094"/>
            <a:ext cx="1370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March 2023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4675876" y="4875754"/>
            <a:ext cx="2193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00" dirty="0">
                <a:latin typeface="Calibri"/>
                <a:ea typeface="Calibri"/>
                <a:cs typeface="Calibri"/>
                <a:sym typeface="Calibri"/>
              </a:rPr>
              <a:t>Soil Moisture [m</a:t>
            </a:r>
            <a:r>
              <a:rPr lang="en-AU" sz="10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AU" sz="1000" dirty="0">
                <a:latin typeface="Calibri"/>
                <a:ea typeface="Calibri"/>
                <a:cs typeface="Calibri"/>
                <a:sym typeface="Calibri"/>
              </a:rPr>
              <a:t>/m</a:t>
            </a:r>
            <a:r>
              <a:rPr lang="en-AU" sz="10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AU" sz="1000" dirty="0">
                <a:latin typeface="Calibri"/>
                <a:ea typeface="Calibri"/>
                <a:cs typeface="Calibri"/>
                <a:sym typeface="Calibri"/>
              </a:rPr>
              <a:t>] * 100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-5125" y="4862625"/>
            <a:ext cx="3076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https://dataviewer.geo.tuwien.ac.at/</a:t>
            </a:r>
            <a:r>
              <a:rPr lang="en-AU" sz="1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2169" y="5032979"/>
            <a:ext cx="2692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  <a:cs typeface="Calibri" panose="020F0502020204030204" pitchFamily="34" charset="0"/>
              </a:rPr>
              <a:t>0                  0.125             0.25                0.375            0.5</a:t>
            </a: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75" cy="685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ESA CCI / C3S SM Data and Methods</a:t>
            </a:r>
            <a:endParaRPr b="1">
              <a:solidFill>
                <a:srgbClr val="006699"/>
              </a:solidFill>
            </a:endParaRPr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3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4322" y="1287050"/>
            <a:ext cx="4587900" cy="4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AU" sz="1700" b="1"/>
              <a:t>Scatterometer Products (active)</a:t>
            </a:r>
            <a:endParaRPr sz="1700" b="1"/>
          </a:p>
          <a:p>
            <a:pPr marL="914400" lvl="1" indent="-306069" algn="l" rtl="0">
              <a:spcBef>
                <a:spcPts val="0"/>
              </a:spcBef>
              <a:spcAft>
                <a:spcPts val="0"/>
              </a:spcAft>
              <a:buSzPts val="1220"/>
              <a:buChar char="▪"/>
            </a:pPr>
            <a:r>
              <a:rPr lang="en-AU" sz="1500"/>
              <a:t>L3 ASCAT SSM is provided by H SAF</a:t>
            </a:r>
            <a:endParaRPr sz="1500"/>
          </a:p>
          <a:p>
            <a:pPr marL="1371600" lvl="2" indent="-295910" algn="l" rtl="0">
              <a:spcBef>
                <a:spcPts val="0"/>
              </a:spcBef>
              <a:spcAft>
                <a:spcPts val="0"/>
              </a:spcAft>
              <a:buSzPts val="1060"/>
              <a:buChar char="▪"/>
            </a:pPr>
            <a:r>
              <a:rPr lang="en-AU" sz="1300"/>
              <a:t>ERS and ASCAT SSM are based on </a:t>
            </a:r>
            <a:br>
              <a:rPr lang="en-AU" sz="1300"/>
            </a:br>
            <a:r>
              <a:rPr lang="en-AU" sz="1300"/>
              <a:t>TU Wien Change Detection method</a:t>
            </a:r>
            <a:endParaRPr sz="13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AU" sz="1700" b="1"/>
              <a:t>Radiometer Products (passive)</a:t>
            </a:r>
            <a:endParaRPr sz="1700" b="1"/>
          </a:p>
          <a:p>
            <a:pPr marL="914400" lvl="1" indent="-306069" algn="l" rtl="0">
              <a:spcBef>
                <a:spcPts val="0"/>
              </a:spcBef>
              <a:spcAft>
                <a:spcPts val="0"/>
              </a:spcAft>
              <a:buSzPts val="1220"/>
              <a:buChar char="▪"/>
            </a:pPr>
            <a:r>
              <a:rPr lang="en-AU" sz="1600"/>
              <a:t>Land Parameter Retrieval Model (LPRM)</a:t>
            </a:r>
            <a:br>
              <a:rPr lang="en-AU" sz="1500"/>
            </a:br>
            <a:r>
              <a:rPr lang="en-AU" sz="1500"/>
              <a:t>for SM retrieval from all passive sensors</a:t>
            </a:r>
            <a:br>
              <a:rPr lang="en-AU" sz="1500"/>
            </a:br>
            <a:r>
              <a:rPr lang="en-AU" sz="1300"/>
              <a:t>(van der Schalie et al., 2021)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AU"/>
              <a:t>CDF-matching to harmonize observations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AU"/>
              <a:t>Triple collocation analysis based merging</a:t>
            </a:r>
            <a:br>
              <a:rPr lang="en-AU"/>
            </a:br>
            <a:r>
              <a:rPr lang="en-AU" sz="1300"/>
              <a:t>(Gruber et al., 2019)</a:t>
            </a:r>
            <a:endParaRPr sz="13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AU"/>
              <a:t>Break correction applied at sensor transitions</a:t>
            </a:r>
            <a:br>
              <a:rPr lang="en-AU"/>
            </a:br>
            <a:r>
              <a:rPr lang="en-AU" sz="1300"/>
              <a:t>(Preimesberger et al., 2021)</a:t>
            </a:r>
            <a:endParaRPr sz="1300"/>
          </a:p>
        </p:txBody>
      </p:sp>
      <p:sp>
        <p:nvSpPr>
          <p:cNvPr id="64" name="Google Shape;64;p6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6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" name="Google Shape;6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675" y="907500"/>
            <a:ext cx="4358961" cy="22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>
            <a:off x="6414925" y="4350332"/>
            <a:ext cx="1293900" cy="19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/>
              <a:t>Error Estimation</a:t>
            </a:r>
            <a:endParaRPr sz="1200"/>
          </a:p>
        </p:txBody>
      </p:sp>
      <p:sp>
        <p:nvSpPr>
          <p:cNvPr id="69" name="Google Shape;69;p6"/>
          <p:cNvSpPr/>
          <p:nvPr/>
        </p:nvSpPr>
        <p:spPr>
          <a:xfrm>
            <a:off x="5246425" y="3944975"/>
            <a:ext cx="738300" cy="19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/>
              <a:t>Scaling</a:t>
            </a:r>
            <a:endParaRPr sz="1200"/>
          </a:p>
        </p:txBody>
      </p:sp>
      <p:sp>
        <p:nvSpPr>
          <p:cNvPr id="70" name="Google Shape;70;p6"/>
          <p:cNvSpPr/>
          <p:nvPr/>
        </p:nvSpPr>
        <p:spPr>
          <a:xfrm>
            <a:off x="6692725" y="3946463"/>
            <a:ext cx="738300" cy="19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/>
              <a:t>Scaling</a:t>
            </a:r>
            <a:endParaRPr sz="1200"/>
          </a:p>
        </p:txBody>
      </p:sp>
      <p:sp>
        <p:nvSpPr>
          <p:cNvPr id="71" name="Google Shape;71;p6"/>
          <p:cNvSpPr txBox="1"/>
          <p:nvPr/>
        </p:nvSpPr>
        <p:spPr>
          <a:xfrm>
            <a:off x="7778025" y="3915088"/>
            <a:ext cx="1068600" cy="2595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666666"/>
                </a:solidFill>
              </a:rPr>
              <a:t>Reference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968625" y="4350800"/>
            <a:ext cx="1293900" cy="19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/>
              <a:t>Error Estimation</a:t>
            </a:r>
            <a:endParaRPr sz="1200"/>
          </a:p>
        </p:txBody>
      </p:sp>
      <p:sp>
        <p:nvSpPr>
          <p:cNvPr id="73" name="Google Shape;73;p6"/>
          <p:cNvSpPr/>
          <p:nvPr/>
        </p:nvSpPr>
        <p:spPr>
          <a:xfrm>
            <a:off x="5910080" y="4766850"/>
            <a:ext cx="858600" cy="19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>
                <a:solidFill>
                  <a:srgbClr val="00B050"/>
                </a:solidFill>
              </a:rPr>
              <a:t>Merging</a:t>
            </a:r>
            <a:endParaRPr sz="1200">
              <a:solidFill>
                <a:srgbClr val="00B050"/>
              </a:solidFill>
            </a:endParaRPr>
          </a:p>
        </p:txBody>
      </p:sp>
      <p:cxnSp>
        <p:nvCxnSpPr>
          <p:cNvPr id="74" name="Google Shape;74;p6"/>
          <p:cNvCxnSpPr>
            <a:stCxn id="75" idx="2"/>
            <a:endCxn id="69" idx="0"/>
          </p:cNvCxnSpPr>
          <p:nvPr/>
        </p:nvCxnSpPr>
        <p:spPr>
          <a:xfrm>
            <a:off x="5615575" y="3729350"/>
            <a:ext cx="0" cy="21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6"/>
          <p:cNvCxnSpPr>
            <a:stCxn id="77" idx="2"/>
            <a:endCxn id="70" idx="0"/>
          </p:cNvCxnSpPr>
          <p:nvPr/>
        </p:nvCxnSpPr>
        <p:spPr>
          <a:xfrm>
            <a:off x="7061875" y="3728050"/>
            <a:ext cx="0" cy="21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6"/>
          <p:cNvCxnSpPr>
            <a:stCxn id="69" idx="2"/>
            <a:endCxn id="72" idx="0"/>
          </p:cNvCxnSpPr>
          <p:nvPr/>
        </p:nvCxnSpPr>
        <p:spPr>
          <a:xfrm>
            <a:off x="5615575" y="4135175"/>
            <a:ext cx="0" cy="215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6"/>
          <p:cNvCxnSpPr>
            <a:stCxn id="70" idx="2"/>
            <a:endCxn id="68" idx="0"/>
          </p:cNvCxnSpPr>
          <p:nvPr/>
        </p:nvCxnSpPr>
        <p:spPr>
          <a:xfrm>
            <a:off x="7061875" y="4136663"/>
            <a:ext cx="0" cy="21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6"/>
          <p:cNvCxnSpPr>
            <a:stCxn id="72" idx="2"/>
            <a:endCxn id="73" idx="1"/>
          </p:cNvCxnSpPr>
          <p:nvPr/>
        </p:nvCxnSpPr>
        <p:spPr>
          <a:xfrm rot="-5400000" flipH="1">
            <a:off x="5602375" y="4554200"/>
            <a:ext cx="321000" cy="2946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6"/>
          <p:cNvCxnSpPr>
            <a:stCxn id="73" idx="3"/>
            <a:endCxn id="68" idx="2"/>
          </p:cNvCxnSpPr>
          <p:nvPr/>
        </p:nvCxnSpPr>
        <p:spPr>
          <a:xfrm rot="10800000" flipH="1">
            <a:off x="6768680" y="4540650"/>
            <a:ext cx="293100" cy="3213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2" name="Google Shape;82;p6"/>
          <p:cNvCxnSpPr>
            <a:stCxn id="69" idx="3"/>
            <a:endCxn id="70" idx="1"/>
          </p:cNvCxnSpPr>
          <p:nvPr/>
        </p:nvCxnSpPr>
        <p:spPr>
          <a:xfrm>
            <a:off x="5984725" y="4040075"/>
            <a:ext cx="708000" cy="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>
            <a:stCxn id="72" idx="3"/>
            <a:endCxn id="68" idx="1"/>
          </p:cNvCxnSpPr>
          <p:nvPr/>
        </p:nvCxnSpPr>
        <p:spPr>
          <a:xfrm rot="10800000" flipH="1">
            <a:off x="6262525" y="4445300"/>
            <a:ext cx="152400" cy="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6"/>
          <p:cNvSpPr txBox="1"/>
          <p:nvPr/>
        </p:nvSpPr>
        <p:spPr>
          <a:xfrm>
            <a:off x="5134525" y="3469850"/>
            <a:ext cx="962100" cy="259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chemeClr val="dk2"/>
                </a:solidFill>
              </a:rPr>
              <a:t>Sensor 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6"/>
          <p:cNvSpPr txBox="1"/>
          <p:nvPr/>
        </p:nvSpPr>
        <p:spPr>
          <a:xfrm>
            <a:off x="6580825" y="3468550"/>
            <a:ext cx="962100" cy="259500"/>
          </a:xfrm>
          <a:prstGeom prst="rect">
            <a:avLst/>
          </a:prstGeom>
          <a:noFill/>
          <a:ln w="19050" cap="flat" cmpd="sng">
            <a:solidFill>
              <a:srgbClr val="007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70AF"/>
                </a:solidFill>
              </a:rPr>
              <a:t>Sensor B</a:t>
            </a:r>
            <a:endParaRPr>
              <a:solidFill>
                <a:srgbClr val="0070AF"/>
              </a:solidFill>
            </a:endParaRPr>
          </a:p>
        </p:txBody>
      </p:sp>
      <p:cxnSp>
        <p:nvCxnSpPr>
          <p:cNvPr id="84" name="Google Shape;84;p6"/>
          <p:cNvCxnSpPr>
            <a:stCxn id="71" idx="1"/>
            <a:endCxn id="70" idx="3"/>
          </p:cNvCxnSpPr>
          <p:nvPr/>
        </p:nvCxnSpPr>
        <p:spPr>
          <a:xfrm rot="10800000">
            <a:off x="7430925" y="4041538"/>
            <a:ext cx="347100" cy="3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6"/>
          <p:cNvCxnSpPr>
            <a:stCxn id="71" idx="2"/>
            <a:endCxn id="68" idx="3"/>
          </p:cNvCxnSpPr>
          <p:nvPr/>
        </p:nvCxnSpPr>
        <p:spPr>
          <a:xfrm rot="5400000">
            <a:off x="7875075" y="4008238"/>
            <a:ext cx="270900" cy="603600"/>
          </a:xfrm>
          <a:prstGeom prst="bentConnector2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5851425" y="3252225"/>
            <a:ext cx="2289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"/>
          <p:cNvSpPr/>
          <p:nvPr/>
        </p:nvSpPr>
        <p:spPr>
          <a:xfrm>
            <a:off x="6088375" y="1068300"/>
            <a:ext cx="2475000" cy="4036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949400" y="1068300"/>
            <a:ext cx="5102100" cy="4036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FEFEF"/>
              </a:highlight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6119325" y="1228275"/>
            <a:ext cx="2397600" cy="25293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3601575" y="1228275"/>
            <a:ext cx="2397600" cy="2529300"/>
          </a:xfrm>
          <a:prstGeom prst="rect">
            <a:avLst/>
          </a:prstGeom>
          <a:noFill/>
          <a:ln w="9525" cap="flat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083825" y="1228275"/>
            <a:ext cx="2397600" cy="2529300"/>
          </a:xfrm>
          <a:prstGeom prst="rect">
            <a:avLst/>
          </a:prstGeom>
          <a:noFill/>
          <a:ln w="9525" cap="flat" cmpd="sng">
            <a:solidFill>
              <a:srgbClr val="0066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ESA CCI &amp; C3S SM Version Overview</a:t>
            </a:r>
            <a:endParaRPr/>
          </a:p>
        </p:txBody>
      </p:sp>
      <p:sp>
        <p:nvSpPr>
          <p:cNvPr id="98" name="Google Shape;98;p7"/>
          <p:cNvSpPr txBox="1"/>
          <p:nvPr/>
        </p:nvSpPr>
        <p:spPr>
          <a:xfrm>
            <a:off x="6207675" y="1865425"/>
            <a:ext cx="23394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85249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Intra-annual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uncertainty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 estimates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-185249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gap-filled 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COMBINED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product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-185249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model-free 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COMBINED product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1055913" y="4839302"/>
            <a:ext cx="23976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3628340" y="4839302"/>
            <a:ext cx="23976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6165710" y="4839307"/>
            <a:ext cx="23976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81" y="1332916"/>
            <a:ext cx="532500" cy="53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7"/>
          <p:cNvCxnSpPr/>
          <p:nvPr/>
        </p:nvCxnSpPr>
        <p:spPr>
          <a:xfrm>
            <a:off x="4800375" y="3765870"/>
            <a:ext cx="0" cy="2538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7"/>
          <p:cNvSpPr txBox="1"/>
          <p:nvPr/>
        </p:nvSpPr>
        <p:spPr>
          <a:xfrm>
            <a:off x="3632675" y="1744025"/>
            <a:ext cx="23394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72549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3 additional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satellites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-172549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Daytime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 passive observations are used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-172549" algn="l" rtl="0"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Intra-annual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CDF matching 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introduced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1123775" y="1743975"/>
            <a:ext cx="23394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59849" algn="l" rtl="0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Flagging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consistency 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has been improved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-159849" algn="l" rtl="0"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Temporal </a:t>
            </a:r>
            <a:r>
              <a:rPr lang="en-AU" sz="1500" b="1">
                <a:latin typeface="Calibri"/>
                <a:ea typeface="Calibri"/>
                <a:cs typeface="Calibri"/>
                <a:sym typeface="Calibri"/>
              </a:rPr>
              <a:t>break correction</a:t>
            </a:r>
            <a:r>
              <a:rPr lang="en-AU" sz="1500">
                <a:latin typeface="Calibri"/>
                <a:ea typeface="Calibri"/>
                <a:cs typeface="Calibri"/>
                <a:sym typeface="Calibri"/>
              </a:rPr>
              <a:t> introduced</a:t>
            </a:r>
            <a:endParaRPr sz="1500" b="1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 r="45151"/>
          <a:stretch/>
        </p:blipFill>
        <p:spPr>
          <a:xfrm>
            <a:off x="47074" y="4165672"/>
            <a:ext cx="598800" cy="587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7"/>
          <p:cNvCxnSpPr/>
          <p:nvPr/>
        </p:nvCxnSpPr>
        <p:spPr>
          <a:xfrm>
            <a:off x="3540937" y="1146050"/>
            <a:ext cx="0" cy="37476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7"/>
          <p:cNvSpPr/>
          <p:nvPr/>
        </p:nvSpPr>
        <p:spPr>
          <a:xfrm>
            <a:off x="771375" y="1332925"/>
            <a:ext cx="8229300" cy="53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3601575" y="1400300"/>
            <a:ext cx="239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v07.1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6119329" y="1400025"/>
            <a:ext cx="239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v08.1</a:t>
            </a:r>
            <a:endParaRPr sz="15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083700" y="1400300"/>
            <a:ext cx="239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v06.1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771375" y="4235050"/>
            <a:ext cx="8229300" cy="53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 txBox="1"/>
          <p:nvPr/>
        </p:nvSpPr>
        <p:spPr>
          <a:xfrm>
            <a:off x="47075" y="4296925"/>
            <a:ext cx="239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v202012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6124050" y="4301654"/>
            <a:ext cx="2397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5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v202212</a:t>
            </a:r>
            <a:endParaRPr sz="15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7"/>
          <p:cNvCxnSpPr>
            <a:stCxn id="96" idx="2"/>
            <a:endCxn id="114" idx="0"/>
          </p:cNvCxnSpPr>
          <p:nvPr/>
        </p:nvCxnSpPr>
        <p:spPr>
          <a:xfrm rot="-5400000" flipH="1">
            <a:off x="4530675" y="1509525"/>
            <a:ext cx="544200" cy="5040300"/>
          </a:xfrm>
          <a:prstGeom prst="bentConnector3">
            <a:avLst>
              <a:gd name="adj1" fmla="val 49989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7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4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117" name="Google Shape;117;p7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7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" name="Google Shape;120;p7"/>
          <p:cNvGrpSpPr/>
          <p:nvPr/>
        </p:nvGrpSpPr>
        <p:grpSpPr>
          <a:xfrm>
            <a:off x="6119325" y="1856625"/>
            <a:ext cx="2397600" cy="2116500"/>
            <a:chOff x="6119325" y="1856625"/>
            <a:chExt cx="2397600" cy="2116500"/>
          </a:xfrm>
        </p:grpSpPr>
        <p:sp>
          <p:nvSpPr>
            <p:cNvPr id="121" name="Google Shape;121;p7"/>
            <p:cNvSpPr/>
            <p:nvPr/>
          </p:nvSpPr>
          <p:spPr>
            <a:xfrm>
              <a:off x="6119325" y="2499100"/>
              <a:ext cx="2397600" cy="14607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6119325" y="1856625"/>
              <a:ext cx="2397600" cy="21165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000" dirty="0">
                  <a:latin typeface="Calibri"/>
                  <a:ea typeface="Calibri"/>
                  <a:cs typeface="Calibri"/>
                  <a:sym typeface="Calibri"/>
                </a:rPr>
                <a:t>EGU23-13940 (Oral)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Accounting for Seasonal Soil Moisture Retrieval Errors in the Generation of Climate Data Records</a:t>
              </a:r>
              <a:r>
                <a:rPr lang="en-AU" sz="10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1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200" b="1" dirty="0">
                  <a:latin typeface="Calibri"/>
                  <a:ea typeface="Calibri"/>
                  <a:cs typeface="Calibri"/>
                  <a:sym typeface="Calibri"/>
                </a:rPr>
                <a:t>P. Stradiotti (17:37)</a:t>
              </a:r>
              <a:endParaRPr sz="12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Gap-filled COMBINED Product</a:t>
            </a:r>
            <a:endParaRPr b="1">
              <a:solidFill>
                <a:srgbClr val="006699"/>
              </a:solidFill>
            </a:endParaRPr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150518" y="793331"/>
            <a:ext cx="8843100" cy="42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AU" dirty="0">
                <a:solidFill>
                  <a:srgbClr val="000000"/>
                </a:solidFill>
              </a:rPr>
              <a:t>Using extra satellite observations in densely vegetated areas (L / C-band)​</a:t>
            </a:r>
            <a:endParaRPr dirty="0">
              <a:solidFill>
                <a:srgbClr val="000000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AU" dirty="0">
                <a:solidFill>
                  <a:srgbClr val="000000"/>
                </a:solidFill>
              </a:rPr>
              <a:t>Apply gap-filling algorithm: </a:t>
            </a:r>
            <a:r>
              <a:rPr lang="en-AU" b="1" dirty="0">
                <a:solidFill>
                  <a:srgbClr val="000000"/>
                </a:solidFill>
              </a:rPr>
              <a:t>Discrete Cosine Transform</a:t>
            </a:r>
            <a:r>
              <a:rPr lang="en-AU" dirty="0">
                <a:solidFill>
                  <a:srgbClr val="000000"/>
                </a:solidFill>
              </a:rPr>
              <a:t> (Garcia, 2010)​</a:t>
            </a:r>
            <a:endParaRPr dirty="0">
              <a:solidFill>
                <a:srgbClr val="000000"/>
              </a:solidFill>
            </a:endParaRPr>
          </a:p>
          <a:p>
            <a:pPr marL="12600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600"/>
              <a:buChar char="•"/>
            </a:pPr>
            <a:r>
              <a:rPr lang="en-AU" dirty="0">
                <a:solidFill>
                  <a:srgbClr val="000000"/>
                </a:solidFill>
              </a:rPr>
              <a:t>Via moving window (15x15 </a:t>
            </a:r>
            <a:r>
              <a:rPr lang="en-AU" dirty="0" err="1">
                <a:solidFill>
                  <a:srgbClr val="000000"/>
                </a:solidFill>
              </a:rPr>
              <a:t>deg</a:t>
            </a:r>
            <a:r>
              <a:rPr lang="en-AU" dirty="0">
                <a:solidFill>
                  <a:srgbClr val="000000"/>
                </a:solidFill>
              </a:rPr>
              <a:t>, increased if necessary)​</a:t>
            </a:r>
            <a:endParaRPr dirty="0">
              <a:solidFill>
                <a:srgbClr val="000000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 startAt="3"/>
            </a:pPr>
            <a:r>
              <a:rPr lang="en-AU" dirty="0">
                <a:solidFill>
                  <a:srgbClr val="000000"/>
                </a:solidFill>
              </a:rPr>
              <a:t>Linear interpolation when soil temperature &lt; 0° C​</a:t>
            </a:r>
            <a:endParaRPr dirty="0">
              <a:solidFill>
                <a:srgbClr val="000000"/>
              </a:solidFill>
            </a:endParaRPr>
          </a:p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 startAt="3"/>
            </a:pPr>
            <a:r>
              <a:rPr lang="en-AU" dirty="0">
                <a:solidFill>
                  <a:srgbClr val="000000"/>
                </a:solidFill>
              </a:rPr>
              <a:t>Fill gaps in original data set​, keep observations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dirty="0"/>
          </a:p>
        </p:txBody>
      </p:sp>
      <p:pic>
        <p:nvPicPr>
          <p:cNvPr id="130" name="Google Shape;1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75" y="2589199"/>
            <a:ext cx="2999799" cy="24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975" y="2751000"/>
            <a:ext cx="5567248" cy="224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5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133" name="Google Shape;133;p8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8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8"/>
          <p:cNvCxnSpPr/>
          <p:nvPr/>
        </p:nvCxnSpPr>
        <p:spPr>
          <a:xfrm>
            <a:off x="3437575" y="2857500"/>
            <a:ext cx="0" cy="18279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Gap-filled COMBINED Product</a:t>
            </a:r>
            <a:endParaRPr b="1">
              <a:solidFill>
                <a:srgbClr val="006699"/>
              </a:solidFill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4050000" y="1542200"/>
            <a:ext cx="1104900" cy="5421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dk2"/>
                </a:solidFill>
              </a:rPr>
              <a:t>before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4076700" y="3268400"/>
            <a:ext cx="1104900" cy="542100"/>
          </a:xfrm>
          <a:prstGeom prst="left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6AA84F"/>
                </a:solidFill>
              </a:rPr>
              <a:t>after</a:t>
            </a:r>
            <a:endParaRPr b="1">
              <a:solidFill>
                <a:srgbClr val="6AA84F"/>
              </a:solidFill>
            </a:endParaRPr>
          </a:p>
        </p:txBody>
      </p:sp>
      <p:sp>
        <p:nvSpPr>
          <p:cNvPr id="145" name="Google Shape;145;p9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6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146" name="Google Shape;146;p9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9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150525" y="4652763"/>
            <a:ext cx="86817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AU" dirty="0">
                <a:solidFill>
                  <a:srgbClr val="000000"/>
                </a:solidFill>
              </a:rPr>
              <a:t>Smooth transition between original and gap-filled values over the whole period </a:t>
            </a:r>
            <a:r>
              <a:rPr lang="en-AU" dirty="0">
                <a:solidFill>
                  <a:srgbClr val="00B050"/>
                </a:solidFill>
              </a:rPr>
              <a:t>✔</a:t>
            </a:r>
            <a:endParaRPr dirty="0">
              <a:solidFill>
                <a:srgbClr val="00B050"/>
              </a:solidFill>
            </a:endParaRPr>
          </a:p>
          <a:p>
            <a:pPr marL="457200" lvl="0" indent="-3365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AU" dirty="0">
                <a:solidFill>
                  <a:srgbClr val="000000"/>
                </a:solidFill>
              </a:rPr>
              <a:t>Validation of gap-filled product w.r.t. ERA5 and in situ reference soil moisture data </a:t>
            </a:r>
            <a:r>
              <a:rPr lang="en-AU" dirty="0">
                <a:solidFill>
                  <a:srgbClr val="00B050"/>
                </a:solidFill>
              </a:rPr>
              <a:t>✔</a:t>
            </a:r>
            <a:endParaRPr dirty="0"/>
          </a:p>
        </p:txBody>
      </p:sp>
      <p:pic>
        <p:nvPicPr>
          <p:cNvPr id="150" name="Google Shape;15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963950"/>
            <a:ext cx="3810000" cy="359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50" y="1040150"/>
            <a:ext cx="3610234" cy="35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Model-free COMBINED product</a:t>
            </a:r>
            <a:endParaRPr b="1">
              <a:solidFill>
                <a:srgbClr val="006699"/>
              </a:solidFill>
            </a:endParaRPr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150525" y="906050"/>
            <a:ext cx="8658300" cy="14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-AU" b="1"/>
              <a:t>GLDAS Noah SM</a:t>
            </a:r>
            <a:r>
              <a:rPr lang="en-AU"/>
              <a:t> is currently used as scaling reference in CCI COMBINED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AU" b="1"/>
              <a:t>Merged SMAP + SMOS</a:t>
            </a:r>
            <a:r>
              <a:rPr lang="en-AU"/>
              <a:t> L-band SM to replace GLDAS Noah (</a:t>
            </a:r>
            <a:r>
              <a:rPr lang="en-AU" sz="1600"/>
              <a:t>Madelon et al., 202</a:t>
            </a:r>
            <a:r>
              <a:rPr lang="en-AU"/>
              <a:t>2)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AU"/>
              <a:t>In CCI v8, a first experimental product is available from 2010-2022</a:t>
            </a:r>
            <a:endParaRPr/>
          </a:p>
          <a:p>
            <a:pPr marL="914400" lvl="1" indent="-175520" algn="l" rtl="0">
              <a:spcBef>
                <a:spcPts val="0"/>
              </a:spcBef>
              <a:spcAft>
                <a:spcPts val="0"/>
              </a:spcAft>
              <a:buSzPts val="1120"/>
              <a:buChar char="▪"/>
            </a:pPr>
            <a:r>
              <a:rPr lang="en-AU" sz="1600"/>
              <a:t>Merging L3 SM in v8.1; in the future merging on brightness temperature level</a:t>
            </a:r>
            <a:endParaRPr/>
          </a:p>
        </p:txBody>
      </p:sp>
      <p:grpSp>
        <p:nvGrpSpPr>
          <p:cNvPr id="159" name="Google Shape;159;p10"/>
          <p:cNvGrpSpPr/>
          <p:nvPr/>
        </p:nvGrpSpPr>
        <p:grpSpPr>
          <a:xfrm>
            <a:off x="142876" y="2098100"/>
            <a:ext cx="2676499" cy="2860650"/>
            <a:chOff x="142876" y="2326700"/>
            <a:chExt cx="2676499" cy="2860650"/>
          </a:xfrm>
        </p:grpSpPr>
        <p:pic>
          <p:nvPicPr>
            <p:cNvPr id="160" name="Google Shape;160;p10"/>
            <p:cNvPicPr preferRelativeResize="0"/>
            <p:nvPr/>
          </p:nvPicPr>
          <p:blipFill rotWithShape="1">
            <a:blip r:embed="rId3">
              <a:alphaModFix/>
            </a:blip>
            <a:srcRect r="20489"/>
            <a:stretch/>
          </p:blipFill>
          <p:spPr>
            <a:xfrm>
              <a:off x="142876" y="2326700"/>
              <a:ext cx="1338249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0"/>
            <p:cNvPicPr preferRelativeResize="0"/>
            <p:nvPr/>
          </p:nvPicPr>
          <p:blipFill rotWithShape="1">
            <a:blip r:embed="rId4">
              <a:alphaModFix/>
            </a:blip>
            <a:srcRect r="20489"/>
            <a:stretch/>
          </p:blipFill>
          <p:spPr>
            <a:xfrm>
              <a:off x="1481126" y="2326700"/>
              <a:ext cx="1338249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0"/>
            <p:cNvPicPr preferRelativeResize="0"/>
            <p:nvPr/>
          </p:nvPicPr>
          <p:blipFill rotWithShape="1">
            <a:blip r:embed="rId5">
              <a:alphaModFix/>
            </a:blip>
            <a:srcRect r="20489"/>
            <a:stretch/>
          </p:blipFill>
          <p:spPr>
            <a:xfrm>
              <a:off x="142876" y="3747350"/>
              <a:ext cx="1338249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0"/>
            <p:cNvPicPr preferRelativeResize="0"/>
            <p:nvPr/>
          </p:nvPicPr>
          <p:blipFill rotWithShape="1">
            <a:blip r:embed="rId6">
              <a:alphaModFix/>
            </a:blip>
            <a:srcRect r="20496"/>
            <a:stretch/>
          </p:blipFill>
          <p:spPr>
            <a:xfrm>
              <a:off x="1481126" y="3747350"/>
              <a:ext cx="1338249" cy="14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10"/>
          <p:cNvSpPr/>
          <p:nvPr/>
        </p:nvSpPr>
        <p:spPr>
          <a:xfrm>
            <a:off x="2860520" y="2602325"/>
            <a:ext cx="165300" cy="1910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10"/>
          <p:cNvGrpSpPr/>
          <p:nvPr/>
        </p:nvGrpSpPr>
        <p:grpSpPr>
          <a:xfrm>
            <a:off x="3110195" y="2728136"/>
            <a:ext cx="1938449" cy="1897414"/>
            <a:chOff x="3110195" y="2956736"/>
            <a:chExt cx="1938449" cy="1897414"/>
          </a:xfrm>
        </p:grpSpPr>
        <p:pic>
          <p:nvPicPr>
            <p:cNvPr id="166" name="Google Shape;166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10195" y="2956736"/>
              <a:ext cx="1938449" cy="1658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0"/>
            <p:cNvSpPr txBox="1"/>
            <p:nvPr/>
          </p:nvSpPr>
          <p:spPr>
            <a:xfrm>
              <a:off x="3305355" y="4655550"/>
              <a:ext cx="1273800" cy="1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1100"/>
                <a:t>2021-06-18</a:t>
              </a:r>
              <a:endParaRPr sz="1100"/>
            </a:p>
          </p:txBody>
        </p:sp>
      </p:grpSp>
      <p:sp>
        <p:nvSpPr>
          <p:cNvPr id="168" name="Google Shape;168;p10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7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169" name="Google Shape;169;p10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10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3054" y="2098111"/>
            <a:ext cx="3968351" cy="2834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10"/>
          <p:cNvCxnSpPr/>
          <p:nvPr/>
        </p:nvCxnSpPr>
        <p:spPr>
          <a:xfrm>
            <a:off x="5133050" y="2375025"/>
            <a:ext cx="0" cy="23076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Example Applications</a:t>
            </a:r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76206" y="2315662"/>
            <a:ext cx="3909032" cy="2793875"/>
            <a:chOff x="305650" y="806399"/>
            <a:chExt cx="3985149" cy="2951484"/>
          </a:xfrm>
        </p:grpSpPr>
        <p:pic>
          <p:nvPicPr>
            <p:cNvPr id="195" name="Google Shape;195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5650" y="806399"/>
              <a:ext cx="3985149" cy="29514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2"/>
            <p:cNvSpPr/>
            <p:nvPr/>
          </p:nvSpPr>
          <p:spPr>
            <a:xfrm>
              <a:off x="2149027" y="2178624"/>
              <a:ext cx="507900" cy="4605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2"/>
          <p:cNvSpPr txBox="1"/>
          <p:nvPr/>
        </p:nvSpPr>
        <p:spPr>
          <a:xfrm>
            <a:off x="236043" y="4178845"/>
            <a:ext cx="37491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2"/>
          <p:cNvCxnSpPr/>
          <p:nvPr/>
        </p:nvCxnSpPr>
        <p:spPr>
          <a:xfrm>
            <a:off x="4270325" y="1758625"/>
            <a:ext cx="0" cy="31584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12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8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201" name="Google Shape;201;p12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4278825" y="1643800"/>
            <a:ext cx="4899000" cy="163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600"/>
              <a:buChar char="•"/>
            </a:pPr>
            <a:r>
              <a:rPr lang="en-AU">
                <a:solidFill>
                  <a:srgbClr val="000000"/>
                </a:solidFill>
              </a:rPr>
              <a:t>Soil Moisture Z-score </a:t>
            </a:r>
            <a:r>
              <a:rPr lang="en-AU" b="1">
                <a:solidFill>
                  <a:srgbClr val="000000"/>
                </a:solidFill>
              </a:rPr>
              <a:t>drought classification</a:t>
            </a:r>
            <a:r>
              <a:rPr lang="en-AU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(from European State of the Climate in 2022)</a:t>
            </a:r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0" y="1688925"/>
            <a:ext cx="4131000" cy="87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AU">
                <a:solidFill>
                  <a:srgbClr val="000000"/>
                </a:solidFill>
              </a:rPr>
              <a:t>Pakistan flooding (August 2022) related soil moisture </a:t>
            </a:r>
            <a:r>
              <a:rPr lang="en-AU" b="1">
                <a:solidFill>
                  <a:srgbClr val="000000"/>
                </a:solidFill>
              </a:rPr>
              <a:t>anomalies</a:t>
            </a:r>
            <a:endParaRPr b="1"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200176" y="985425"/>
            <a:ext cx="8743200" cy="5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solidFill>
                  <a:srgbClr val="000000"/>
                </a:solidFill>
              </a:rPr>
              <a:t>ESA CCI and C3S SM are widely used data sets (&gt;100 peer reviewed publications / year) and contribute to e.g. </a:t>
            </a:r>
            <a:r>
              <a:rPr lang="en-AU" u="sng">
                <a:solidFill>
                  <a:schemeClr val="hlink"/>
                </a:solidFill>
                <a:hlinkClick r:id="rId4"/>
              </a:rPr>
              <a:t>BAMS </a:t>
            </a:r>
            <a:r>
              <a:rPr lang="en-AU">
                <a:solidFill>
                  <a:srgbClr val="000000"/>
                </a:solidFill>
              </a:rPr>
              <a:t>and </a:t>
            </a:r>
            <a:r>
              <a:rPr lang="en-AU" u="sng">
                <a:solidFill>
                  <a:schemeClr val="hlink"/>
                </a:solidFill>
                <a:hlinkClick r:id="rId5"/>
              </a:rPr>
              <a:t>European State of the Climate</a:t>
            </a:r>
            <a:r>
              <a:rPr lang="en-AU">
                <a:solidFill>
                  <a:srgbClr val="000000"/>
                </a:solidFill>
              </a:rPr>
              <a:t> reports, </a:t>
            </a:r>
            <a:r>
              <a:rPr lang="en-AU" u="sng">
                <a:solidFill>
                  <a:schemeClr val="hlink"/>
                </a:solidFill>
                <a:hlinkClick r:id="rId6"/>
              </a:rPr>
              <a:t>Global Water Monitor</a:t>
            </a:r>
            <a:r>
              <a:rPr lang="en-AU">
                <a:solidFill>
                  <a:srgbClr val="000000"/>
                </a:solidFill>
              </a:rPr>
              <a:t>,  … and many more</a:t>
            </a:r>
            <a:endParaRPr sz="1800"/>
          </a:p>
        </p:txBody>
      </p:sp>
      <p:sp>
        <p:nvSpPr>
          <p:cNvPr id="16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Chart">
            <a:extLst>
              <a:ext uri="{FF2B5EF4-FFF2-40B4-BE49-F238E27FC236}">
                <a16:creationId xmlns:a16="http://schemas.microsoft.com/office/drawing/2014/main" id="{CE3FD42E-31E8-8C61-10A2-A81060DA7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412" y="2337759"/>
            <a:ext cx="4352539" cy="2626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142869" y="125742"/>
            <a:ext cx="8857800" cy="68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006699"/>
                </a:solidFill>
              </a:rPr>
              <a:t>Data Availability</a:t>
            </a:r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1"/>
          </p:nvPr>
        </p:nvSpPr>
        <p:spPr>
          <a:xfrm>
            <a:off x="150518" y="848874"/>
            <a:ext cx="8843100" cy="42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320"/>
              </a:spcBef>
              <a:spcAft>
                <a:spcPts val="0"/>
              </a:spcAft>
              <a:buClr>
                <a:srgbClr val="006699"/>
              </a:buClr>
              <a:buSzPts val="1600"/>
              <a:buChar char="•"/>
            </a:pPr>
            <a:r>
              <a:rPr lang="en-AU" b="1">
                <a:solidFill>
                  <a:srgbClr val="006699"/>
                </a:solidFill>
              </a:rPr>
              <a:t>ESA CCI SM</a:t>
            </a:r>
            <a:endParaRPr b="1">
              <a:solidFill>
                <a:srgbClr val="006699"/>
              </a:solidFill>
            </a:endParaRPr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SzPts val="1120"/>
              <a:buChar char="▪"/>
            </a:pPr>
            <a:r>
              <a:rPr lang="en-AU"/>
              <a:t>v8.1 products will be released in May</a:t>
            </a:r>
            <a:endParaRPr/>
          </a:p>
          <a:p>
            <a:pPr marL="1371600" lvl="2" indent="-289560" algn="l" rtl="0">
              <a:spcBef>
                <a:spcPts val="0"/>
              </a:spcBef>
              <a:spcAft>
                <a:spcPts val="0"/>
              </a:spcAft>
              <a:buSzPts val="960"/>
              <a:buChar char="▪"/>
            </a:pPr>
            <a:r>
              <a:rPr lang="en-AU"/>
              <a:t>ACTIVE, PASSIVE, COMBINED, GAP-FILLED COMBINED, MODEL-FREE COMBINED</a:t>
            </a:r>
            <a:endParaRPr/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SzPts val="1120"/>
              <a:buChar char="▪"/>
            </a:pPr>
            <a:r>
              <a:rPr lang="en-AU"/>
              <a:t>Visit the website for more details </a:t>
            </a:r>
            <a:r>
              <a:rPr lang="en-AU" u="sng">
                <a:solidFill>
                  <a:schemeClr val="hlink"/>
                </a:solidFill>
                <a:hlinkClick r:id="rId3"/>
              </a:rPr>
              <a:t>https://climate.esa.int/en/projects/soil-moisture/</a:t>
            </a:r>
            <a:r>
              <a:rPr lang="en-AU"/>
              <a:t> </a:t>
            </a:r>
            <a:endParaRPr/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SzPts val="1120"/>
              <a:buChar char="▪"/>
            </a:pPr>
            <a:r>
              <a:rPr lang="en-AU"/>
              <a:t>Past versions are archived at </a:t>
            </a:r>
            <a:r>
              <a:rPr lang="en-AU" u="sng">
                <a:solidFill>
                  <a:schemeClr val="hlink"/>
                </a:solidFill>
                <a:hlinkClick r:id="rId4"/>
              </a:rPr>
              <a:t>https://archive.ceda.ac.uk/</a:t>
            </a:r>
            <a:endParaRPr/>
          </a:p>
          <a:p>
            <a:pPr marL="9144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320"/>
              </a:spcBef>
              <a:spcAft>
                <a:spcPts val="0"/>
              </a:spcAft>
              <a:buClr>
                <a:srgbClr val="980000"/>
              </a:buClr>
              <a:buSzPts val="1600"/>
              <a:buChar char="•"/>
            </a:pPr>
            <a:r>
              <a:rPr lang="en-AU" b="1">
                <a:solidFill>
                  <a:srgbClr val="980000"/>
                </a:solidFill>
              </a:rPr>
              <a:t>C3S SM</a:t>
            </a:r>
            <a:endParaRPr b="1">
              <a:solidFill>
                <a:srgbClr val="980000"/>
              </a:solidFill>
            </a:endParaRPr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20"/>
              <a:buChar char="▪"/>
            </a:pPr>
            <a:r>
              <a:rPr lang="en-AU"/>
              <a:t>v202212 will be released soon. User help materials are provided with the data.</a:t>
            </a:r>
            <a:endParaRPr/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20"/>
              <a:buChar char="▪"/>
            </a:pPr>
            <a:r>
              <a:rPr lang="en-AU"/>
              <a:t>Temporal extensions (ICDRs) will be provided after release of the TCDR</a:t>
            </a:r>
            <a:endParaRPr/>
          </a:p>
          <a:p>
            <a:pPr marL="914400" lvl="1" indent="-299719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120"/>
              <a:buChar char="▪"/>
            </a:pPr>
            <a:r>
              <a:rPr lang="en-AU"/>
              <a:t>Available at Copernicus Climate Data Store  </a:t>
            </a:r>
            <a:r>
              <a:rPr lang="en-AU" u="sng">
                <a:solidFill>
                  <a:schemeClr val="hlink"/>
                </a:solidFill>
                <a:hlinkClick r:id="rId5"/>
              </a:rPr>
              <a:t>https://cds.climate.copernicus.eu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792711" y="5391301"/>
            <a:ext cx="5172300" cy="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EGU23-13224  - HS 6.1 - ESA CCI and C3S Soil Moisture New Developments and Recent Applications</a:t>
            </a:r>
            <a:endParaRPr sz="9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13"/>
          <p:cNvCxnSpPr/>
          <p:nvPr/>
        </p:nvCxnSpPr>
        <p:spPr>
          <a:xfrm>
            <a:off x="910450" y="5278050"/>
            <a:ext cx="8055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13"/>
          <p:cNvSpPr txBox="1"/>
          <p:nvPr/>
        </p:nvSpPr>
        <p:spPr>
          <a:xfrm>
            <a:off x="227200" y="3605302"/>
            <a:ext cx="8773500" cy="1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Gruber et al., "Evolution of the ESA CCI Soil Moisture climate data records and their underlying merging methodology," Earth Syst. Sci. Data, vol. 11, pp. 717-739, 2019. [Online]. Available:</a:t>
            </a:r>
            <a:r>
              <a:rPr lang="en-AU" sz="8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https://doi.org/10.5194/essd-11-717-2019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van der Schalie </a:t>
            </a:r>
            <a:r>
              <a:rPr lang="en-AU"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“L-Band Soil Moisture Retrievals Using Microwave Based Temperature and Filtering. Towards Model-Independent Climate Data Records,” </a:t>
            </a:r>
            <a:r>
              <a:rPr lang="en-AU"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Sensing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13, no. 13, p. 2480, Jun. 2021, doi: 10.3390/rs13132480.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 Preimesberger, T. Scanlon, C. -H. Su, A. Gruber and W. Dorigo, "Homogenization of Structural Breaks in the Global ESA CCI Soil Moisture Multisatellite Climate Data Record," in </a:t>
            </a:r>
            <a:r>
              <a:rPr lang="en-AU"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Transactions on Geoscience and Remote Sensing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59, no. 4, pp. 2845-2862, April 2021, doi: 10.1109/TGRS.2020.3012896.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Garcia, "Robust smoothing of gridded data in one and higher dimensions with missing values," Comput. Stat. Data Anal., vol. 54, no. 4, pp. 1167-1178, Apr. 2010. doi: 10.1016/j.csda.2009.09.020.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Madelon </a:t>
            </a:r>
            <a:r>
              <a:rPr lang="en-AU"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"Toward the Removal of Model Dependency in Soil Moisture Climate Data Records by Using an </a:t>
            </a:r>
            <a:r>
              <a:rPr lang="en-AU"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-Band Scaling Reference," in </a:t>
            </a:r>
            <a:r>
              <a:rPr lang="en-AU"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Journal of Selected Topics in Applied Earth Observations and Remote Sensing</a:t>
            </a:r>
            <a:r>
              <a:rPr lang="en-AU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15, pp. 831-848, 2022, doi: 10.1109/JSTARS.2021.3137008.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460432" y="5346430"/>
            <a:ext cx="598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900" smtClean="0"/>
              <a:t>9</a:t>
            </a:fld>
            <a:r>
              <a:rPr lang="en-AU" sz="900" dirty="0"/>
              <a:t>/9</a:t>
            </a:r>
            <a:endParaRPr sz="900" dirty="0"/>
          </a:p>
        </p:txBody>
      </p:sp>
      <p:sp>
        <p:nvSpPr>
          <p:cNvPr id="219" name="Google Shape;219;p13"/>
          <p:cNvSpPr txBox="1"/>
          <p:nvPr/>
        </p:nvSpPr>
        <p:spPr>
          <a:xfrm>
            <a:off x="198673" y="3148759"/>
            <a:ext cx="65517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the </a:t>
            </a:r>
            <a:r>
              <a:rPr lang="en-AU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Soil Moisture Network (ISMN)</a:t>
            </a: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available for free at </a:t>
            </a:r>
            <a:r>
              <a:rPr lang="en-AU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https://ismn.earth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AU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QA4SM </a:t>
            </a: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service can be freely accessed at </a:t>
            </a:r>
            <a:r>
              <a:rPr lang="en-AU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https://qa4sm.eu/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AU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Global Water Monitor</a:t>
            </a: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is published at </a:t>
            </a:r>
            <a:r>
              <a:rPr lang="en-AU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https://wenfo.org/globalwater/</a:t>
            </a:r>
            <a:r>
              <a:rPr lang="en-A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13"/>
          <p:cNvCxnSpPr/>
          <p:nvPr/>
        </p:nvCxnSpPr>
        <p:spPr>
          <a:xfrm>
            <a:off x="1474825" y="3110954"/>
            <a:ext cx="6019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51;p5"/>
          <p:cNvSpPr txBox="1"/>
          <p:nvPr/>
        </p:nvSpPr>
        <p:spPr>
          <a:xfrm>
            <a:off x="6273323" y="5259494"/>
            <a:ext cx="2249700" cy="1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AU" sz="9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wolfgang.preimesberger@geo.tuwien.ac.at</a:t>
            </a:r>
            <a:endParaRPr sz="9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-template">
  <a:themeElements>
    <a:clrScheme name="">
      <a:dk1>
        <a:srgbClr val="333333"/>
      </a:dk1>
      <a:lt1>
        <a:srgbClr val="FFFFFF"/>
      </a:lt1>
      <a:dk2>
        <a:srgbClr val="FF0000"/>
      </a:dk2>
      <a:lt2>
        <a:srgbClr val="333329"/>
      </a:lt2>
      <a:accent1>
        <a:srgbClr val="F4F3D9"/>
      </a:accent1>
      <a:accent2>
        <a:srgbClr val="E09142"/>
      </a:accent2>
      <a:accent3>
        <a:srgbClr val="FFFFFF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1243</Words>
  <Application>Microsoft Office PowerPoint</Application>
  <PresentationFormat>On-screen Show (16:10)</PresentationFormat>
  <Paragraphs>145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Times New Roman</vt:lpstr>
      <vt:lpstr>GEO-template</vt:lpstr>
      <vt:lpstr>ESA CCI and C3S Soil Moisture New Developments and Recent Applications</vt:lpstr>
      <vt:lpstr>ESA CCI and C3S Soil Moisture</vt:lpstr>
      <vt:lpstr>ESA CCI / C3S SM Data and Methods</vt:lpstr>
      <vt:lpstr>ESA CCI &amp; C3S SM Version Overview</vt:lpstr>
      <vt:lpstr>Gap-filled COMBINED Product</vt:lpstr>
      <vt:lpstr>Gap-filled COMBINED Product</vt:lpstr>
      <vt:lpstr>Model-free COMBINED product</vt:lpstr>
      <vt:lpstr>Example Applications</vt:lpstr>
      <vt:lpstr>Data Availability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CCI and C3S Soil Moisture New Developments and Recent Applications</dc:title>
  <dc:creator>Wolfgang Preimesberger</dc:creator>
  <cp:lastModifiedBy>Preimesberger, Wolfgang</cp:lastModifiedBy>
  <cp:revision>6</cp:revision>
  <dcterms:modified xsi:type="dcterms:W3CDTF">2023-04-30T07:54:23Z</dcterms:modified>
</cp:coreProperties>
</file>