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  <p:sldMasterId id="2147483691" r:id="rId2"/>
  </p:sldMasterIdLst>
  <p:notesMasterIdLst>
    <p:notesMasterId r:id="rId11"/>
  </p:notesMasterIdLst>
  <p:sldIdLst>
    <p:sldId id="260" r:id="rId3"/>
    <p:sldId id="450" r:id="rId4"/>
    <p:sldId id="453" r:id="rId5"/>
    <p:sldId id="456" r:id="rId6"/>
    <p:sldId id="457" r:id="rId7"/>
    <p:sldId id="454" r:id="rId8"/>
    <p:sldId id="452" r:id="rId9"/>
    <p:sldId id="455" r:id="rId10"/>
  </p:sldIdLst>
  <p:sldSz cx="12192000" cy="6858000"/>
  <p:notesSz cx="6797675" cy="9928225"/>
  <p:defaultTextStyle>
    <a:defPPr>
      <a:defRPr lang="en-US"/>
    </a:defPPr>
    <a:lvl1pPr marL="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9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ng, Hengheng (IMK)" initials="ZH(" lastIdx="1" clrIdx="0">
    <p:extLst>
      <p:ext uri="{19B8F6BF-5375-455C-9EA6-DF929625EA0E}">
        <p15:presenceInfo xmlns:p15="http://schemas.microsoft.com/office/powerpoint/2012/main" userId="S-1-5-21-1202744845-3101423955-345487624-2917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FFFF00"/>
    <a:srgbClr val="C8C800"/>
    <a:srgbClr val="8B9600"/>
    <a:srgbClr val="86890D"/>
    <a:srgbClr val="6A6F27"/>
    <a:srgbClr val="616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1476" autoAdjust="0"/>
  </p:normalViewPr>
  <p:slideViewPr>
    <p:cSldViewPr snapToGrid="0">
      <p:cViewPr varScale="1">
        <p:scale>
          <a:sx n="94" d="100"/>
          <a:sy n="94" d="100"/>
        </p:scale>
        <p:origin x="1176" y="84"/>
      </p:cViewPr>
      <p:guideLst>
        <p:guide orient="horz" pos="2159"/>
        <p:guide pos="9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F02CA-77CB-4E54-B712-21E588799EE8}" type="datetimeFigureOut">
              <a:rPr lang="de-DE" smtClean="0"/>
              <a:t>22.04.2023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F729A-0AF0-4995-B32B-9504BC68960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794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4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8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2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0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4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8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2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0227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616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3558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1970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1095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1003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4148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382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6308" y="3618384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slide master</a:t>
            </a:r>
          </a:p>
        </p:txBody>
      </p:sp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3466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endParaRPr lang="de-DE" dirty="0"/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5467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100" noProof="0" dirty="0"/>
              <a:t>KIT – The Research University in the Helmholtz Association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0" y="479852"/>
            <a:ext cx="2162067" cy="1001397"/>
          </a:xfrm>
          <a:prstGeom prst="rect">
            <a:avLst/>
          </a:prstGeom>
        </p:spPr>
      </p:pic>
      <p:pic>
        <p:nvPicPr>
          <p:cNvPr id="13" name="Picture 2"/>
          <p:cNvPicPr preferRelativeResize="0"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72" y="3613945"/>
            <a:ext cx="7817976" cy="271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Grafik 14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6" y="3613944"/>
            <a:ext cx="1997204" cy="2721896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648" y="3613945"/>
            <a:ext cx="2090120" cy="271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24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4B326106-BE94-47FC-8998-A26B5011FFEC}" type="datetime1">
              <a:rPr lang="en-US" smtClean="0"/>
              <a:t>4/22/2023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272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48853" y="1583511"/>
            <a:ext cx="6509747" cy="4277541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599"/>
            </a:lvl3pPr>
            <a:lvl4pPr>
              <a:defRPr sz="1599"/>
            </a:lvl4pPr>
            <a:lvl5pPr marL="1435016" indent="0">
              <a:buNone/>
              <a:defRPr sz="15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2" y="1583512"/>
            <a:ext cx="4238625" cy="4277541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13D7E4CC-7F1C-4975-A228-53980C3CA031}" type="datetime1">
              <a:rPr lang="en-US" smtClean="0"/>
              <a:t>4/22/2023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020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58554" y="624691"/>
            <a:ext cx="7295047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0113B1B7-B71D-4EC5-8BF3-C3D86F173883}" type="datetime1">
              <a:rPr lang="en-US" smtClean="0"/>
              <a:t>4/22/2023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8553" y="4836496"/>
            <a:ext cx="7291569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2030" y="5463729"/>
            <a:ext cx="7291569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436743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33400" y="1423972"/>
            <a:ext cx="11125200" cy="468210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78D973E5-491F-4976-80D1-00B450F8CC7D}" type="datetime1">
              <a:rPr lang="en-US" smtClean="0"/>
              <a:t>4/22/2023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66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9027183" y="365124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35920" y="365124"/>
            <a:ext cx="8300763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13DCC500-6C06-40E6-AB74-3C4541BF7B99}" type="datetime1">
              <a:rPr lang="en-US" smtClean="0"/>
              <a:t>4/22/2023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369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B7C5-EA90-4169-8CDB-17E51DAEBE9A}" type="datetime1">
              <a:rPr lang="en-US" smtClean="0"/>
              <a:t>4/22/2023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7C583-7403-4ACD-8A17-9039B83ED131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791479" y="6459882"/>
            <a:ext cx="15664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Hengheng Zhang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709558" y="6459882"/>
            <a:ext cx="10658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E62EDC4C-F486-4A5B-B5BB-8E63A53F70F3}" type="datetime1">
              <a:rPr lang="en-US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4/22/2023</a:t>
            </a:fld>
            <a:endParaRPr lang="en-US" sz="3199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08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6308" y="3618384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slide master</a:t>
            </a:r>
          </a:p>
        </p:txBody>
      </p:sp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3466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endParaRPr lang="de-DE" dirty="0"/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5467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100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0" y="479852"/>
            <a:ext cx="2162067" cy="1001397"/>
          </a:xfrm>
          <a:prstGeom prst="rect">
            <a:avLst/>
          </a:prstGeom>
        </p:spPr>
      </p:pic>
      <p:pic>
        <p:nvPicPr>
          <p:cNvPr id="13" name="Picture 2"/>
          <p:cNvPicPr preferRelativeResize="0"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72" y="3613945"/>
            <a:ext cx="7817976" cy="271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Grafik 14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6" y="3613944"/>
            <a:ext cx="1997204" cy="2721896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648" y="3613945"/>
            <a:ext cx="2090120" cy="271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584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1583512"/>
            <a:ext cx="11125200" cy="44864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133"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1890" y="6443270"/>
            <a:ext cx="1883441" cy="301272"/>
          </a:xfrm>
          <a:prstGeom prst="rect">
            <a:avLst/>
          </a:prstGeom>
        </p:spPr>
        <p:txBody>
          <a:bodyPr/>
          <a:lstStyle>
            <a:lvl1pPr>
              <a:defRPr sz="1466"/>
            </a:lvl1pPr>
          </a:lstStyle>
          <a:p>
            <a:fld id="{BCC0311C-AF97-4CD7-914E-2E5FFD674E8B}" type="datetime1">
              <a:rPr lang="en-US" smtClean="0"/>
              <a:t>4/22/2023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42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1" y="1583512"/>
            <a:ext cx="5486399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09695B9F-AB33-4687-8127-E68CA4145799}" type="datetime1">
              <a:rPr lang="en-US" smtClean="0"/>
              <a:t>4/22/2023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679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E21C89DB-D2F0-4FFF-9004-26E27099907B}" type="datetime1">
              <a:rPr lang="en-US" smtClean="0"/>
              <a:t>4/22/2023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541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1583512"/>
            <a:ext cx="11125200" cy="44864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133"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1890" y="6443270"/>
            <a:ext cx="1883441" cy="301272"/>
          </a:xfrm>
          <a:prstGeom prst="rect">
            <a:avLst/>
          </a:prstGeom>
        </p:spPr>
        <p:txBody>
          <a:bodyPr/>
          <a:lstStyle>
            <a:lvl1pPr>
              <a:defRPr sz="1466"/>
            </a:lvl1pPr>
          </a:lstStyle>
          <a:p>
            <a:fld id="{BCC0311C-AF97-4CD7-914E-2E5FFD674E8B}" type="datetime1">
              <a:rPr lang="en-US" smtClean="0"/>
              <a:t>4/22/2023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395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4424" y="2582458"/>
            <a:ext cx="5464176" cy="36072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6AC55772-702E-4025-87CE-9796042ED70F}" type="datetime1">
              <a:rPr lang="en-US" smtClean="0"/>
              <a:t>4/22/2023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222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2590003"/>
            <a:ext cx="5467775" cy="360568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F4B1E215-D25C-4372-97E0-D29A87CA88A6}" type="datetime1">
              <a:rPr lang="en-US" smtClean="0"/>
              <a:t>4/22/2023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9882935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AFF1BF88-C548-41A1-A06E-2CA5F52ADDF2}" type="datetime1">
              <a:rPr lang="en-US" smtClean="0"/>
              <a:t>4/22/2023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1749882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CB7F4F7A-BB15-4352-9D36-8B71CDAC37FD}" type="datetime1">
              <a:rPr lang="en-US" smtClean="0"/>
              <a:t>4/22/2023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79"/>
            <a:ext cx="12192000" cy="4558317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338010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72C84F51-62B0-4187-9706-C7FED122D84F}" type="datetime1">
              <a:rPr lang="en-US" smtClean="0"/>
              <a:t>4/22/2023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002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4B326106-BE94-47FC-8998-A26B5011FFEC}" type="datetime1">
              <a:rPr lang="en-US" smtClean="0"/>
              <a:t>4/22/2023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3471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48853" y="1583511"/>
            <a:ext cx="6509747" cy="4277541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599"/>
            </a:lvl3pPr>
            <a:lvl4pPr>
              <a:defRPr sz="1599"/>
            </a:lvl4pPr>
            <a:lvl5pPr marL="1435016" indent="0">
              <a:buNone/>
              <a:defRPr sz="15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2" y="1583512"/>
            <a:ext cx="4238625" cy="4277541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13D7E4CC-7F1C-4975-A228-53980C3CA031}" type="datetime1">
              <a:rPr lang="en-US" smtClean="0"/>
              <a:t>4/22/2023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7300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58554" y="624691"/>
            <a:ext cx="7295047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0113B1B7-B71D-4EC5-8BF3-C3D86F173883}" type="datetime1">
              <a:rPr lang="en-US" smtClean="0"/>
              <a:t>4/22/2023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8553" y="4836496"/>
            <a:ext cx="7291569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2030" y="5463729"/>
            <a:ext cx="7291569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0644367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33400" y="1423972"/>
            <a:ext cx="11125200" cy="468210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78D973E5-491F-4976-80D1-00B450F8CC7D}" type="datetime1">
              <a:rPr lang="en-US" smtClean="0"/>
              <a:t>4/22/2023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539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9027183" y="365124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35920" y="365124"/>
            <a:ext cx="8300763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13DCC500-6C06-40E6-AB74-3C4541BF7B99}" type="datetime1">
              <a:rPr lang="en-US" smtClean="0"/>
              <a:t>4/22/2023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915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1" y="1583512"/>
            <a:ext cx="5486399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09695B9F-AB33-4687-8127-E68CA4145799}" type="datetime1">
              <a:rPr lang="en-US" smtClean="0"/>
              <a:t>4/22/2023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3860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B7C5-EA90-4169-8CDB-17E51DAEBE9A}" type="datetime1">
              <a:rPr lang="en-US" smtClean="0"/>
              <a:t>4/22/2023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7C583-7403-4ACD-8A17-9039B83ED131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791479" y="6459882"/>
            <a:ext cx="15664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Hengheng Zhang</a:t>
            </a:r>
            <a:endParaRPr lang="en-US" sz="14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709558" y="6459882"/>
            <a:ext cx="9797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E62EDC4C-F486-4A5B-B5BB-8E63A53F70F3}" type="datetime1">
              <a:rPr lang="en-US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4/22/2023</a:t>
            </a:fld>
            <a:endParaRPr lang="en-US" sz="3199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122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E21C89DB-D2F0-4FFF-9004-26E27099907B}" type="datetime1">
              <a:rPr lang="en-US" smtClean="0"/>
              <a:t>4/22/2023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113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4424" y="2582458"/>
            <a:ext cx="5464176" cy="36072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6AC55772-702E-4025-87CE-9796042ED70F}" type="datetime1">
              <a:rPr lang="en-US" smtClean="0"/>
              <a:t>4/22/2023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445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2590003"/>
            <a:ext cx="5467775" cy="360568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F4B1E215-D25C-4372-97E0-D29A87CA88A6}" type="datetime1">
              <a:rPr lang="en-US" smtClean="0"/>
              <a:t>4/22/2023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4747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AFF1BF88-C548-41A1-A06E-2CA5F52ADDF2}" type="datetime1">
              <a:rPr lang="en-US" smtClean="0"/>
              <a:t>4/22/2023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969953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CB7F4F7A-BB15-4352-9D36-8B71CDAC37FD}" type="datetime1">
              <a:rPr lang="en-US" smtClean="0"/>
              <a:t>4/22/2023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79"/>
            <a:ext cx="12192000" cy="4558317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3671066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72C84F51-62B0-4187-9706-C7FED122D84F}" type="datetime1">
              <a:rPr lang="en-US" smtClean="0"/>
              <a:t>4/22/2023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164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1" y="1582633"/>
            <a:ext cx="11135999" cy="4523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Institute </a:t>
            </a:r>
            <a:r>
              <a:rPr lang="de-DE" altLang="de-DE" dirty="0" err="1"/>
              <a:t>for</a:t>
            </a:r>
            <a:r>
              <a:rPr lang="de-DE" altLang="de-DE" dirty="0"/>
              <a:t> Technology (KIT).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           </a:t>
            </a:r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143930" y="6319881"/>
            <a:ext cx="11904143" cy="993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49C6492B-9F9B-4588-8AB6-62DBF42A6EA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001" y="441464"/>
            <a:ext cx="1439999" cy="666959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8" name="Fußzeilenplatzhalter 4">
            <a:extLst>
              <a:ext uri="{FF2B5EF4-FFF2-40B4-BE49-F238E27FC236}">
                <a16:creationId xmlns:a16="http://schemas.microsoft.com/office/drawing/2014/main" id="{AE6A56DB-B5EE-4225-952A-4A1FEE4F4716}"/>
              </a:ext>
            </a:extLst>
          </p:cNvPr>
          <p:cNvSpPr txBox="1">
            <a:spLocks/>
          </p:cNvSpPr>
          <p:nvPr userDrawn="1"/>
        </p:nvSpPr>
        <p:spPr>
          <a:xfrm>
            <a:off x="6178504" y="6329811"/>
            <a:ext cx="5488835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1200" dirty="0"/>
              <a:t>Institute</a:t>
            </a:r>
            <a:r>
              <a:rPr lang="en-US" altLang="de-DE" sz="1200" baseline="0" dirty="0"/>
              <a:t> of Meteorology and Climate Research – Atmospheric Aerosol Research</a:t>
            </a:r>
            <a:endParaRPr lang="en-US" altLang="de-DE" sz="1200" dirty="0"/>
          </a:p>
        </p:txBody>
      </p:sp>
    </p:spTree>
    <p:extLst>
      <p:ext uri="{BB962C8B-B14F-4D97-AF65-F5344CB8AC3E}">
        <p14:creationId xmlns:p14="http://schemas.microsoft.com/office/powerpoint/2010/main" val="350334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7" r:id="rId3"/>
    <p:sldLayoutId id="2147483687" r:id="rId4"/>
    <p:sldLayoutId id="2147483678" r:id="rId5"/>
    <p:sldLayoutId id="2147483686" r:id="rId6"/>
    <p:sldLayoutId id="2147483688" r:id="rId7"/>
    <p:sldLayoutId id="2147483689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90" r:id="rId15"/>
  </p:sldLayoutIdLst>
  <p:hf hdr="0" ftr="0" dt="0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lang="en-US" sz="3199" b="1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71448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8"/>
        </a:buBlip>
        <a:defRPr sz="2666" kern="1200">
          <a:solidFill>
            <a:schemeClr val="tx1"/>
          </a:solidFill>
          <a:latin typeface="+mn-lt"/>
          <a:ea typeface="+mn-ea"/>
          <a:cs typeface="+mn-cs"/>
        </a:defRPr>
      </a:lvl1pPr>
      <a:lvl2pPr marL="627027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8"/>
        </a:buBlip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982606" indent="-265098" algn="l" defTabSz="898472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8"/>
        </a:buBlip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344535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8"/>
        </a:buBlip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1700114" indent="-26509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8"/>
        </a:buBlip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99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60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1" y="1582633"/>
            <a:ext cx="11135999" cy="4523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Institute </a:t>
            </a:r>
            <a:r>
              <a:rPr lang="de-DE" altLang="de-DE" dirty="0" err="1"/>
              <a:t>for</a:t>
            </a:r>
            <a:r>
              <a:rPr lang="de-DE" altLang="de-DE" dirty="0"/>
              <a:t> Technology (KIT).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           </a:t>
            </a:r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143930" y="6319881"/>
            <a:ext cx="11904143" cy="993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49C6492B-9F9B-4588-8AB6-62DBF42A6EA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001" y="441464"/>
            <a:ext cx="1439999" cy="666959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8" name="Fußzeilenplatzhalter 4">
            <a:extLst>
              <a:ext uri="{FF2B5EF4-FFF2-40B4-BE49-F238E27FC236}">
                <a16:creationId xmlns:a16="http://schemas.microsoft.com/office/drawing/2014/main" id="{AE6A56DB-B5EE-4225-952A-4A1FEE4F4716}"/>
              </a:ext>
            </a:extLst>
          </p:cNvPr>
          <p:cNvSpPr txBox="1">
            <a:spLocks/>
          </p:cNvSpPr>
          <p:nvPr userDrawn="1"/>
        </p:nvSpPr>
        <p:spPr>
          <a:xfrm>
            <a:off x="6178504" y="6329811"/>
            <a:ext cx="5488835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1200" dirty="0" smtClean="0"/>
              <a:t>Institute</a:t>
            </a:r>
            <a:r>
              <a:rPr lang="en-US" altLang="de-DE" sz="1200" baseline="0" dirty="0" smtClean="0"/>
              <a:t> of Meteorology and Climate Research – Atmospheric Aerosol Research</a:t>
            </a:r>
            <a:endParaRPr lang="en-US" altLang="de-DE" sz="1200" dirty="0"/>
          </a:p>
        </p:txBody>
      </p:sp>
    </p:spTree>
    <p:extLst>
      <p:ext uri="{BB962C8B-B14F-4D97-AF65-F5344CB8AC3E}">
        <p14:creationId xmlns:p14="http://schemas.microsoft.com/office/powerpoint/2010/main" val="234645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</p:sldLayoutIdLst>
  <p:hf hdr="0" ftr="0" dt="0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lang="en-US" sz="3199" b="1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71448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8"/>
        </a:buBlip>
        <a:defRPr sz="2666" kern="1200">
          <a:solidFill>
            <a:schemeClr val="tx1"/>
          </a:solidFill>
          <a:latin typeface="+mn-lt"/>
          <a:ea typeface="+mn-ea"/>
          <a:cs typeface="+mn-cs"/>
        </a:defRPr>
      </a:lvl1pPr>
      <a:lvl2pPr marL="627027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8"/>
        </a:buBlip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982606" indent="-265098" algn="l" defTabSz="898472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8"/>
        </a:buBlip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344535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8"/>
        </a:buBlip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1700114" indent="-26509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18"/>
        </a:buBlip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3" orient="horz" pos="464">
          <p15:clr>
            <a:srgbClr val="F26B43"/>
          </p15:clr>
        </p15:guide>
        <p15:guide id="4" pos="4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52" b="29952"/>
          <a:stretch>
            <a:fillRect/>
          </a:stretch>
        </p:blipFill>
        <p:spPr/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246" y="3605985"/>
            <a:ext cx="4086505" cy="27243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0" r="4319"/>
          <a:stretch/>
        </p:blipFill>
        <p:spPr>
          <a:xfrm>
            <a:off x="151448" y="3608563"/>
            <a:ext cx="3514861" cy="27560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127" y="213064"/>
            <a:ext cx="3068446" cy="1393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814648" y="1231915"/>
            <a:ext cx="10417934" cy="901101"/>
          </a:xfrm>
        </p:spPr>
        <p:txBody>
          <a:bodyPr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de-DE" sz="2399" dirty="0"/>
              <a:t> Investigation of Saharan dust plumes in Western Europe by remote sensing, in situ measurements, and transport modelling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48912D-6BD8-4C6F-9081-DBE14C465079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132752" y="2347395"/>
            <a:ext cx="8158404" cy="106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0" dirty="0"/>
              <a:t>Hengheng Zhang, Frank Wagner, </a:t>
            </a:r>
            <a:r>
              <a:rPr lang="en-US" altLang="zh-CN" b="0" dirty="0" err="1"/>
              <a:t>Gholam</a:t>
            </a:r>
            <a:r>
              <a:rPr lang="en-US" altLang="zh-CN" b="0" dirty="0"/>
              <a:t> Ali Hoshyaripour, Heike </a:t>
            </a:r>
            <a:r>
              <a:rPr lang="en-US" altLang="zh-CN" b="0" dirty="0" smtClean="0"/>
              <a:t>Vogel, and Harald </a:t>
            </a:r>
            <a:r>
              <a:rPr lang="en-US" altLang="zh-CN" b="0" dirty="0" err="1"/>
              <a:t>Saathoff</a:t>
            </a:r>
            <a:endParaRPr lang="en-US" altLang="zh-CN" sz="800" dirty="0" smtClean="0"/>
          </a:p>
          <a:p>
            <a:pPr algn="ctr"/>
            <a:r>
              <a:rPr lang="en-US" altLang="zh-CN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2023.04.24 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Grafik 2"/>
          <p:cNvPicPr>
            <a:picLocks noChangeAspect="1"/>
          </p:cNvPicPr>
          <p:nvPr/>
        </p:nvPicPr>
        <p:blipFill rotWithShape="1">
          <a:blip r:embed="rId6"/>
          <a:srcRect r="14356" b="3754"/>
          <a:stretch/>
        </p:blipFill>
        <p:spPr>
          <a:xfrm>
            <a:off x="3647461" y="3599412"/>
            <a:ext cx="4284827" cy="2736444"/>
          </a:xfrm>
          <a:prstGeom prst="rect">
            <a:avLst/>
          </a:prstGeom>
        </p:spPr>
      </p:pic>
      <p:pic>
        <p:nvPicPr>
          <p:cNvPr id="14" name="Grafik 5">
            <a:extLst>
              <a:ext uri="{FF2B5EF4-FFF2-40B4-BE49-F238E27FC236}">
                <a16:creationId xmlns:a16="http://schemas.microsoft.com/office/drawing/2014/main" id="{448650BB-B515-4573-A3B7-85D9B71A81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7" t="-866" r="15002" b="866"/>
          <a:stretch/>
        </p:blipFill>
        <p:spPr>
          <a:xfrm>
            <a:off x="7920314" y="3582785"/>
            <a:ext cx="4141453" cy="27656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28541"/>
            <a:ext cx="1903615" cy="103247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123554" y="95250"/>
            <a:ext cx="3068446" cy="11319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05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7C583-7403-4ACD-8A17-9039B83ED131}" type="slidenum">
              <a:rPr lang="en-US" smtClean="0"/>
              <a:t>2</a:t>
            </a:fld>
            <a:endParaRPr lang="en-US"/>
          </a:p>
        </p:txBody>
      </p:sp>
      <p:sp>
        <p:nvSpPr>
          <p:cNvPr id="15" name="Inhaltsplatzhalter 2"/>
          <p:cNvSpPr txBox="1">
            <a:spLocks/>
          </p:cNvSpPr>
          <p:nvPr/>
        </p:nvSpPr>
        <p:spPr>
          <a:xfrm>
            <a:off x="524225" y="1210198"/>
            <a:ext cx="11484895" cy="10631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03652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423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7194" indent="-198888" algn="l" defTabSz="67407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729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500" indent="-198888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453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444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436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427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400" dirty="0" smtClean="0"/>
              <a:t> Objective</a:t>
            </a:r>
            <a:r>
              <a:rPr lang="en-US" sz="2400" dirty="0"/>
              <a:t>: Combining Lidar </a:t>
            </a:r>
            <a:r>
              <a:rPr lang="en-US" sz="2400" dirty="0" smtClean="0"/>
              <a:t>measurements </a:t>
            </a:r>
            <a:r>
              <a:rPr lang="en-US" sz="2400" dirty="0"/>
              <a:t>with in situ </a:t>
            </a:r>
            <a:r>
              <a:rPr lang="en-US" sz="2400" dirty="0" smtClean="0"/>
              <a:t>measurements </a:t>
            </a:r>
            <a:r>
              <a:rPr lang="en-US" altLang="zh-CN" sz="2400" dirty="0"/>
              <a:t>and </a:t>
            </a:r>
            <a:r>
              <a:rPr lang="en-US" altLang="zh-CN" sz="2400" dirty="0" smtClean="0"/>
              <a:t>the  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altLang="zh-CN" sz="2400" dirty="0"/>
              <a:t> </a:t>
            </a:r>
            <a:r>
              <a:rPr lang="en-US" altLang="zh-CN" sz="2400" dirty="0" smtClean="0"/>
              <a:t>   ICON-ART </a:t>
            </a:r>
            <a:r>
              <a:rPr lang="en-US" altLang="zh-CN" sz="2400" dirty="0"/>
              <a:t>model to study the transport and properties of </a:t>
            </a:r>
            <a:r>
              <a:rPr lang="en-US" altLang="zh-CN" sz="2400" dirty="0" smtClean="0"/>
              <a:t>Saharan dust plumes.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zh-CN" sz="2133" dirty="0"/>
          </a:p>
        </p:txBody>
      </p:sp>
      <p:sp>
        <p:nvSpPr>
          <p:cNvPr id="4" name="TextBox 3"/>
          <p:cNvSpPr txBox="1"/>
          <p:nvPr/>
        </p:nvSpPr>
        <p:spPr>
          <a:xfrm>
            <a:off x="6244696" y="5844579"/>
            <a:ext cx="3280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February</a:t>
            </a:r>
            <a:r>
              <a:rPr lang="en-US" sz="1800" dirty="0"/>
              <a:t>, </a:t>
            </a:r>
            <a:r>
              <a:rPr lang="en-US" sz="1800" dirty="0" smtClean="0"/>
              <a:t>2021 (KIT-CN)</a:t>
            </a:r>
            <a:endParaRPr lang="en-US" sz="180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1300128-404B-46BF-832F-3004544A1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499" y="2273300"/>
            <a:ext cx="4130393" cy="3574235"/>
          </a:xfrm>
          <a:prstGeom prst="rect">
            <a:avLst/>
          </a:prstGeom>
        </p:spPr>
      </p:pic>
      <p:sp>
        <p:nvSpPr>
          <p:cNvPr id="42" name="Rectangle 2">
            <a:extLst>
              <a:ext uri="{FF2B5EF4-FFF2-40B4-BE49-F238E27FC236}">
                <a16:creationId xmlns:a16="http://schemas.microsoft.com/office/drawing/2014/main" id="{46A3CDEF-4009-4E6E-B025-DDC217986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03" y="224444"/>
            <a:ext cx="10269972" cy="56142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1218804">
              <a:defRPr/>
            </a:pPr>
            <a:r>
              <a:rPr lang="en-US" altLang="zh-CN" kern="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Research </a:t>
            </a:r>
            <a:r>
              <a:rPr lang="en-US" altLang="zh-CN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bjective 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experiment</a:t>
            </a:r>
            <a:r>
              <a:rPr lang="en-US" altLang="zh-CN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de-DE" altLang="de-DE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480235" y="2574697"/>
            <a:ext cx="4118691" cy="26792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03652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423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7194" indent="-198888" algn="l" defTabSz="67407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729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500" indent="-198888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453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444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436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427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400" dirty="0" smtClean="0"/>
              <a:t> Time </a:t>
            </a:r>
            <a:r>
              <a:rPr lang="en-US" altLang="zh-CN" sz="2400" dirty="0" smtClean="0"/>
              <a:t>and </a:t>
            </a:r>
            <a:r>
              <a:rPr lang="en-US" altLang="zh-CN" sz="2400" dirty="0"/>
              <a:t>p</a:t>
            </a:r>
            <a:r>
              <a:rPr lang="en-US" altLang="zh-CN" sz="2400" dirty="0" smtClean="0"/>
              <a:t>lace</a:t>
            </a:r>
            <a:r>
              <a:rPr lang="en-US" sz="2400" dirty="0"/>
              <a:t>: </a:t>
            </a:r>
            <a:endParaRPr lang="en-US" sz="2400" dirty="0" smtClean="0"/>
          </a:p>
          <a:p>
            <a:pPr lvl="1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altLang="zh-CN" sz="2200" dirty="0"/>
              <a:t> </a:t>
            </a:r>
            <a:r>
              <a:rPr lang="en-US" altLang="zh-CN" sz="2200" dirty="0" smtClean="0"/>
              <a:t>April</a:t>
            </a:r>
            <a:r>
              <a:rPr lang="en-US" altLang="zh-CN" sz="2200" dirty="0"/>
              <a:t>, 2018 (Karlsruhe</a:t>
            </a:r>
            <a:r>
              <a:rPr lang="en-US" altLang="zh-CN" sz="2200" dirty="0" smtClean="0"/>
              <a:t>)</a:t>
            </a:r>
          </a:p>
          <a:p>
            <a:pPr lvl="1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altLang="zh-CN" sz="2200" dirty="0" smtClean="0"/>
              <a:t> </a:t>
            </a:r>
            <a:r>
              <a:rPr lang="en-US" altLang="zh-CN" sz="2200" dirty="0"/>
              <a:t>February, 2021 (</a:t>
            </a:r>
            <a:r>
              <a:rPr lang="en-US" altLang="zh-CN" sz="2200" dirty="0" smtClean="0"/>
              <a:t>Karlsruhe)</a:t>
            </a:r>
          </a:p>
          <a:p>
            <a:pPr lvl="1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altLang="zh-CN" sz="2200" dirty="0"/>
              <a:t> </a:t>
            </a:r>
            <a:r>
              <a:rPr lang="en-US" altLang="zh-CN" sz="2200" dirty="0" smtClean="0"/>
              <a:t>June</a:t>
            </a:r>
            <a:r>
              <a:rPr lang="en-US" altLang="zh-CN" sz="2200" dirty="0"/>
              <a:t>, </a:t>
            </a:r>
            <a:r>
              <a:rPr lang="en-US" altLang="zh-CN" sz="2200" dirty="0" smtClean="0"/>
              <a:t>2021(</a:t>
            </a:r>
            <a:r>
              <a:rPr lang="en-US" altLang="zh-CN" sz="2200" dirty="0" err="1" smtClean="0"/>
              <a:t>Rottenburg</a:t>
            </a:r>
            <a:r>
              <a:rPr lang="en-US" altLang="zh-CN" sz="2200" dirty="0" smtClean="0"/>
              <a:t>)</a:t>
            </a:r>
          </a:p>
          <a:p>
            <a:pPr lvl="1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altLang="zh-CN" sz="2200" dirty="0" smtClean="0"/>
              <a:t> March</a:t>
            </a:r>
            <a:r>
              <a:rPr lang="en-US" altLang="zh-CN" sz="2200" dirty="0"/>
              <a:t>, 2022 (</a:t>
            </a:r>
            <a:r>
              <a:rPr lang="en-US" altLang="zh-CN" sz="2200" dirty="0" smtClean="0"/>
              <a:t>Karlsruhe)</a:t>
            </a:r>
          </a:p>
          <a:p>
            <a:pPr lvl="1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altLang="zh-CN" sz="2200" dirty="0"/>
              <a:t> </a:t>
            </a:r>
            <a:r>
              <a:rPr lang="en-US" altLang="zh-CN" sz="2200" dirty="0" smtClean="0"/>
              <a:t>June</a:t>
            </a:r>
            <a:r>
              <a:rPr lang="en-US" altLang="zh-CN" sz="2200" dirty="0"/>
              <a:t>, 2022 (Karlsruhe)</a:t>
            </a:r>
            <a:endParaRPr lang="en-US" sz="2200" dirty="0"/>
          </a:p>
          <a:p>
            <a:pPr marL="0" indent="0">
              <a:lnSpc>
                <a:spcPct val="120000"/>
              </a:lnSpc>
              <a:buNone/>
            </a:pPr>
            <a:endParaRPr lang="en-US" altLang="zh-CN" sz="2133" dirty="0"/>
          </a:p>
        </p:txBody>
      </p:sp>
    </p:spTree>
    <p:extLst>
      <p:ext uri="{BB962C8B-B14F-4D97-AF65-F5344CB8AC3E}">
        <p14:creationId xmlns:p14="http://schemas.microsoft.com/office/powerpoint/2010/main" val="392110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7C583-7403-4ACD-8A17-9039B83ED131}" type="slidenum">
              <a:rPr lang="en-US" smtClean="0"/>
              <a:t>3</a:t>
            </a:fld>
            <a:endParaRPr lang="en-US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46A3CDEF-4009-4E6E-B025-DDC217986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39362" y="7384712"/>
            <a:ext cx="11538881" cy="4651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1218804">
              <a:defRPr/>
            </a:pPr>
            <a:endParaRPr lang="de-DE" altLang="de-DE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36295"/>
            <a:ext cx="1642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Scanning </a:t>
            </a:r>
            <a:r>
              <a:rPr lang="en-US" sz="1800" dirty="0" err="1" smtClean="0"/>
              <a:t>lidar</a:t>
            </a:r>
            <a:r>
              <a:rPr lang="en-US" sz="1800" dirty="0" smtClean="0"/>
              <a:t> (KASCAL)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-19436" y="2893826"/>
            <a:ext cx="183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Vertical </a:t>
            </a:r>
            <a:r>
              <a:rPr lang="en-US" sz="1800" dirty="0" err="1" smtClean="0"/>
              <a:t>lidar</a:t>
            </a:r>
            <a:r>
              <a:rPr lang="en-US" sz="1800" dirty="0" smtClean="0"/>
              <a:t> (DWD-</a:t>
            </a:r>
            <a:r>
              <a:rPr lang="en-US" sz="1800" dirty="0" err="1" smtClean="0"/>
              <a:t>DELiRA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86315" y="4368929"/>
            <a:ext cx="1727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ICON-ART Transport model</a:t>
            </a:r>
            <a:endParaRPr lang="en-US" sz="1800" dirty="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46A3CDEF-4009-4E6E-B025-DDC217986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02" y="310169"/>
            <a:ext cx="4392729" cy="56142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1218804">
              <a:defRPr/>
            </a:pPr>
            <a:r>
              <a:rPr lang="de-DE" altLang="zh-CN" dirty="0" err="1">
                <a:solidFill>
                  <a:schemeClr val="tx1"/>
                </a:solidFill>
                <a:cs typeface="Times New Roman" panose="02020603050405020304" pitchFamily="18" charset="0"/>
              </a:rPr>
              <a:t>Saharan</a:t>
            </a:r>
            <a:r>
              <a:rPr lang="de-DE" altLang="zh-CN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de-DE" altLang="zh-CN" dirty="0" err="1">
                <a:solidFill>
                  <a:schemeClr val="tx1"/>
                </a:solidFill>
                <a:cs typeface="Times New Roman" panose="02020603050405020304" pitchFamily="18" charset="0"/>
              </a:rPr>
              <a:t>Dust</a:t>
            </a:r>
            <a:r>
              <a:rPr lang="de-DE" altLang="zh-CN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de-DE" altLang="zh-CN" dirty="0" err="1">
                <a:solidFill>
                  <a:schemeClr val="tx1"/>
                </a:solidFill>
                <a:cs typeface="Times New Roman" panose="02020603050405020304" pitchFamily="18" charset="0"/>
              </a:rPr>
              <a:t>plume</a:t>
            </a:r>
            <a:r>
              <a:rPr lang="de-DE" altLang="zh-CN" dirty="0">
                <a:solidFill>
                  <a:schemeClr val="tx1"/>
                </a:solidFill>
                <a:cs typeface="Times New Roman" panose="02020603050405020304" pitchFamily="18" charset="0"/>
              </a:rPr>
              <a:t> in </a:t>
            </a:r>
            <a:r>
              <a:rPr lang="de-DE" altLang="zh-CN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April, 2018, at KIT </a:t>
            </a:r>
            <a:r>
              <a:rPr lang="de-DE" altLang="zh-CN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near</a:t>
            </a:r>
            <a:r>
              <a:rPr lang="de-DE" altLang="zh-CN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Karlsruhe</a:t>
            </a:r>
            <a:endParaRPr lang="de-DE" altLang="zh-CN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2"/>
          <a:stretch/>
        </p:blipFill>
        <p:spPr>
          <a:xfrm>
            <a:off x="1731468" y="837808"/>
            <a:ext cx="5079762" cy="507721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595237" y="184150"/>
            <a:ext cx="3041783" cy="1377950"/>
            <a:chOff x="4924425" y="155575"/>
            <a:chExt cx="3041783" cy="1377950"/>
          </a:xfrm>
        </p:grpSpPr>
        <p:sp>
          <p:nvSpPr>
            <p:cNvPr id="4" name="Oval 3"/>
            <p:cNvSpPr/>
            <p:nvPr/>
          </p:nvSpPr>
          <p:spPr>
            <a:xfrm>
              <a:off x="4924425" y="819150"/>
              <a:ext cx="1114425" cy="7143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076950" y="723900"/>
              <a:ext cx="1257300" cy="5619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7029450" y="514350"/>
              <a:ext cx="76200" cy="2667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loud 24"/>
            <p:cNvSpPr/>
            <p:nvPr/>
          </p:nvSpPr>
          <p:spPr>
            <a:xfrm>
              <a:off x="6701288" y="155575"/>
              <a:ext cx="1264920" cy="385596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smtClean="0">
                  <a:solidFill>
                    <a:schemeClr val="tx1"/>
                  </a:solidFill>
                </a:rPr>
                <a:t>Clouds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>
              <a:off x="5715000" y="476250"/>
              <a:ext cx="1181100" cy="36195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/>
          <p:cNvCxnSpPr/>
          <p:nvPr/>
        </p:nvCxnSpPr>
        <p:spPr>
          <a:xfrm flipV="1">
            <a:off x="2128387" y="1581150"/>
            <a:ext cx="4901063" cy="2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111596" y="2272154"/>
            <a:ext cx="4936904" cy="432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326649" y="1726421"/>
            <a:ext cx="122341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Dust layer</a:t>
            </a:r>
            <a:endParaRPr lang="en-US" sz="1800" dirty="0"/>
          </a:p>
        </p:txBody>
      </p:sp>
      <p:sp>
        <p:nvSpPr>
          <p:cNvPr id="39" name="TextBox 38"/>
          <p:cNvSpPr txBox="1"/>
          <p:nvPr/>
        </p:nvSpPr>
        <p:spPr>
          <a:xfrm>
            <a:off x="7314144" y="2186155"/>
            <a:ext cx="180049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Boundary layer</a:t>
            </a:r>
            <a:endParaRPr lang="en-US" sz="1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7264330" y="1265592"/>
            <a:ext cx="4843850" cy="4163658"/>
            <a:chOff x="7057955" y="2065650"/>
            <a:chExt cx="4843850" cy="4163658"/>
          </a:xfrm>
        </p:grpSpPr>
        <p:grpSp>
          <p:nvGrpSpPr>
            <p:cNvPr id="6" name="Group 5"/>
            <p:cNvGrpSpPr/>
            <p:nvPr/>
          </p:nvGrpSpPr>
          <p:grpSpPr>
            <a:xfrm>
              <a:off x="7057955" y="2065650"/>
              <a:ext cx="4843850" cy="4163658"/>
              <a:chOff x="8057195" y="1943101"/>
              <a:chExt cx="4843850" cy="4163658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57195" y="1943101"/>
                <a:ext cx="3469718" cy="4163658"/>
              </a:xfrm>
              <a:prstGeom prst="rect">
                <a:avLst/>
              </a:prstGeom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11850591" y="4400030"/>
                <a:ext cx="6062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Dust</a:t>
                </a:r>
                <a:endParaRPr lang="en-US" sz="18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1833176" y="5034021"/>
                <a:ext cx="106786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Boundary layer</a:t>
                </a:r>
              </a:p>
              <a:p>
                <a:r>
                  <a:rPr lang="en-US" sz="1600" dirty="0" smtClean="0"/>
                  <a:t>aerosol</a:t>
                </a:r>
                <a:endParaRPr lang="en-US" sz="1600" dirty="0"/>
              </a:p>
            </p:txBody>
          </p:sp>
        </p:grpSp>
        <p:sp>
          <p:nvSpPr>
            <p:cNvPr id="10" name="Right Brace 9"/>
            <p:cNvSpPr/>
            <p:nvPr/>
          </p:nvSpPr>
          <p:spPr>
            <a:xfrm>
              <a:off x="10350631" y="4364610"/>
              <a:ext cx="282804" cy="735291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ight Brace 26"/>
            <p:cNvSpPr/>
            <p:nvPr/>
          </p:nvSpPr>
          <p:spPr>
            <a:xfrm>
              <a:off x="10333348" y="5109328"/>
              <a:ext cx="282804" cy="699153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6" name="Straight Connector 25"/>
          <p:cNvCxnSpPr/>
          <p:nvPr/>
        </p:nvCxnSpPr>
        <p:spPr>
          <a:xfrm>
            <a:off x="2130646" y="2415029"/>
            <a:ext cx="4898804" cy="2337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Brace 30"/>
          <p:cNvSpPr/>
          <p:nvPr/>
        </p:nvSpPr>
        <p:spPr>
          <a:xfrm>
            <a:off x="7053263" y="1585913"/>
            <a:ext cx="147637" cy="667702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Brace 32"/>
          <p:cNvSpPr/>
          <p:nvPr/>
        </p:nvSpPr>
        <p:spPr>
          <a:xfrm>
            <a:off x="7071360" y="2268855"/>
            <a:ext cx="76200" cy="182880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11"/>
          <a:stretch/>
        </p:blipFill>
        <p:spPr>
          <a:xfrm>
            <a:off x="1732291" y="5951171"/>
            <a:ext cx="5079762" cy="296256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3095625" y="857251"/>
            <a:ext cx="85725" cy="46863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1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31" grpId="0" animBg="1"/>
      <p:bldP spid="31" grpId="1" animBg="1"/>
      <p:bldP spid="33" grpId="0" animBg="1"/>
      <p:bldP spid="33" grpId="1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04"/>
          <a:stretch/>
        </p:blipFill>
        <p:spPr>
          <a:xfrm>
            <a:off x="1561409" y="755577"/>
            <a:ext cx="4432068" cy="571172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7C583-7403-4ACD-8A17-9039B83ED131}" type="slidenum">
              <a:rPr lang="en-US" smtClean="0"/>
              <a:t>4</a:t>
            </a:fld>
            <a:endParaRPr lang="en-US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46A3CDEF-4009-4E6E-B025-DDC217986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867" y="279969"/>
            <a:ext cx="11538881" cy="4651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1218804">
              <a:defRPr/>
            </a:pPr>
            <a:r>
              <a:rPr lang="en-US" altLang="zh-CN" dirty="0">
                <a:solidFill>
                  <a:schemeClr val="tx1"/>
                </a:solidFill>
                <a:latin typeface="Arial" charset="0"/>
              </a:rPr>
              <a:t>Saharan Dust plume in February, 2021, </a:t>
            </a:r>
            <a:r>
              <a:rPr lang="en-US" altLang="zh-CN" dirty="0" smtClean="0">
                <a:solidFill>
                  <a:schemeClr val="tx1"/>
                </a:solidFill>
                <a:latin typeface="Arial" charset="0"/>
              </a:rPr>
              <a:t>at KIT near Karlsruhe</a:t>
            </a:r>
            <a:endParaRPr lang="de-DE" altLang="de-DE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93723" y="4362829"/>
            <a:ext cx="619021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876" indent="-380876" algn="just">
              <a:buFont typeface="Wingdings" panose="05000000000000000000" pitchFamily="2" charset="2"/>
              <a:buChar char="q"/>
            </a:pPr>
            <a:r>
              <a:rPr lang="en-US" sz="2200" dirty="0" smtClean="0"/>
              <a:t>The ICON-ART model predicts dust backscatter coefficients. Total particles and Saharan dust can be distinguished.</a:t>
            </a:r>
          </a:p>
          <a:p>
            <a:pPr marL="380876" indent="-380876" algn="just">
              <a:buFont typeface="Wingdings" panose="05000000000000000000" pitchFamily="2" charset="2"/>
              <a:buChar char="q"/>
            </a:pPr>
            <a:r>
              <a:rPr lang="en-US" sz="2200" dirty="0" smtClean="0"/>
              <a:t>The </a:t>
            </a:r>
            <a:r>
              <a:rPr lang="en-US" sz="2200" dirty="0"/>
              <a:t>size distribution </a:t>
            </a:r>
            <a:r>
              <a:rPr lang="en-US" sz="2200" dirty="0" smtClean="0"/>
              <a:t>from sun photometer agrees with OPC(Fidas200) measurement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66496" y="137004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Scanning </a:t>
            </a:r>
            <a:r>
              <a:rPr lang="en-US" sz="1800" dirty="0" err="1" smtClean="0"/>
              <a:t>lidar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66496" y="2386963"/>
            <a:ext cx="1351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 smtClean="0"/>
              <a:t>ICON-ART model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66496" y="3403886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800" dirty="0" smtClean="0"/>
              <a:t>OPC</a:t>
            </a:r>
          </a:p>
          <a:p>
            <a:pPr algn="ctr"/>
            <a:r>
              <a:rPr lang="en-US" altLang="zh-CN" sz="1800" dirty="0" smtClean="0"/>
              <a:t> (</a:t>
            </a:r>
            <a:r>
              <a:rPr lang="en-US" altLang="zh-CN" sz="1800" dirty="0" err="1" smtClean="0"/>
              <a:t>Fidas</a:t>
            </a:r>
            <a:r>
              <a:rPr lang="en-US" altLang="zh-CN" sz="1800" dirty="0" smtClean="0"/>
              <a:t> 200)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66496" y="5301958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800" dirty="0" smtClean="0"/>
              <a:t>OPC </a:t>
            </a:r>
          </a:p>
          <a:p>
            <a:pPr algn="ctr"/>
            <a:r>
              <a:rPr lang="en-US" altLang="zh-CN" sz="1800" dirty="0" smtClean="0"/>
              <a:t>(</a:t>
            </a:r>
            <a:r>
              <a:rPr lang="en-US" altLang="zh-CN" sz="1800" dirty="0" err="1" smtClean="0"/>
              <a:t>Fidas</a:t>
            </a:r>
            <a:r>
              <a:rPr lang="en-US" altLang="zh-CN" sz="1800" dirty="0" smtClean="0"/>
              <a:t> 200)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66496" y="4470686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800" dirty="0" smtClean="0"/>
              <a:t>Sun </a:t>
            </a:r>
          </a:p>
          <a:p>
            <a:pPr algn="ctr"/>
            <a:r>
              <a:rPr lang="en-US" altLang="zh-CN" sz="1800" dirty="0" smtClean="0"/>
              <a:t>photometer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885" y="1246537"/>
            <a:ext cx="3656093" cy="310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7C583-7403-4ACD-8A17-9039B83ED131}" type="slidenum">
              <a:rPr lang="en-US" smtClean="0"/>
              <a:t>5</a:t>
            </a:fld>
            <a:endParaRPr lang="en-US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46A3CDEF-4009-4E6E-B025-DDC217986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867" y="279969"/>
            <a:ext cx="11538881" cy="4651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1218804">
              <a:defRPr/>
            </a:pPr>
            <a:r>
              <a:rPr lang="en-US" altLang="zh-CN" dirty="0">
                <a:solidFill>
                  <a:schemeClr val="tx1"/>
                </a:solidFill>
                <a:latin typeface="Arial" charset="0"/>
              </a:rPr>
              <a:t>Saharan Dust plume in </a:t>
            </a:r>
            <a:r>
              <a:rPr lang="en-US" altLang="zh-CN" dirty="0" smtClean="0">
                <a:solidFill>
                  <a:schemeClr val="tx1"/>
                </a:solidFill>
                <a:latin typeface="Arial" charset="0"/>
              </a:rPr>
              <a:t>June, </a:t>
            </a:r>
            <a:r>
              <a:rPr lang="en-US" altLang="zh-CN" dirty="0">
                <a:solidFill>
                  <a:schemeClr val="tx1"/>
                </a:solidFill>
                <a:latin typeface="Arial" charset="0"/>
              </a:rPr>
              <a:t>2021, </a:t>
            </a:r>
            <a:r>
              <a:rPr lang="en-US" altLang="zh-CN" dirty="0" err="1" smtClean="0">
                <a:solidFill>
                  <a:schemeClr val="tx1"/>
                </a:solidFill>
                <a:latin typeface="Arial" charset="0"/>
              </a:rPr>
              <a:t>Rottenburg</a:t>
            </a:r>
            <a:r>
              <a:rPr lang="en-US" altLang="zh-CN" dirty="0" smtClean="0">
                <a:solidFill>
                  <a:schemeClr val="tx1"/>
                </a:solidFill>
                <a:latin typeface="Arial" charset="0"/>
              </a:rPr>
              <a:t> am Neckar</a:t>
            </a:r>
            <a:endParaRPr lang="de-DE" altLang="de-DE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57" y="1085902"/>
            <a:ext cx="9784080" cy="41754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372106"/>
            <a:ext cx="122422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Outlook: retrieving dust size 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distributions from remote sensing data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in the 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cloud free time window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to 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inform/improve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the 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ICON-ART model simulation.</a:t>
            </a:r>
            <a:endParaRPr lang="en-US" sz="2800" dirty="0"/>
          </a:p>
        </p:txBody>
      </p:sp>
      <p:sp>
        <p:nvSpPr>
          <p:cNvPr id="2" name="Rechteck 1"/>
          <p:cNvSpPr/>
          <p:nvPr/>
        </p:nvSpPr>
        <p:spPr>
          <a:xfrm>
            <a:off x="81281" y="1085902"/>
            <a:ext cx="1727200" cy="9156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Wind profile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127574" y="1759221"/>
            <a:ext cx="1634614" cy="33705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34988" y="1884457"/>
            <a:ext cx="1727200" cy="9156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Lidar backscatter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0" y="2715828"/>
            <a:ext cx="1841500" cy="9156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Depolarization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0" y="3588266"/>
            <a:ext cx="1727200" cy="9156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ceilometer backscatter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0" y="4339425"/>
            <a:ext cx="1727200" cy="9156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AOD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9565564" y="1211204"/>
            <a:ext cx="1361440" cy="4160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/>
          <p:cNvSpPr/>
          <p:nvPr/>
        </p:nvSpPr>
        <p:spPr>
          <a:xfrm>
            <a:off x="9532545" y="1128706"/>
            <a:ext cx="2560320" cy="9156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Wind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Relative humidity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9532545" y="1895871"/>
            <a:ext cx="2560320" cy="9156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Particle size 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Mass concentration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9493250" y="2672648"/>
            <a:ext cx="2560320" cy="9156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Radar reflectivity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9493250" y="3381008"/>
            <a:ext cx="2560320" cy="9156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Doppler velocity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9532545" y="4214189"/>
            <a:ext cx="2560320" cy="9156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Spectral width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01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1092921"/>
            <a:ext cx="5865590" cy="535774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7C583-7403-4ACD-8A17-9039B83ED131}" type="slidenum">
              <a:rPr lang="en-US" smtClean="0"/>
              <a:t>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982277" y="5418938"/>
            <a:ext cx="6209723" cy="646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752" indent="-380752" algn="just">
              <a:buFont typeface="Wingdings" panose="05000000000000000000" pitchFamily="2" charset="2"/>
              <a:buChar char="q"/>
            </a:pPr>
            <a:r>
              <a:rPr lang="en-US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ICON-ART predicts dust layer heights generally well. Some deviations still </a:t>
            </a:r>
            <a:r>
              <a:rPr lang="en-US" sz="17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need </a:t>
            </a:r>
            <a:r>
              <a:rPr lang="en-US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be discussed. 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49382" y="2514883"/>
            <a:ext cx="1891716" cy="87603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extBox 1"/>
          <p:cNvSpPr txBox="1"/>
          <p:nvPr/>
        </p:nvSpPr>
        <p:spPr>
          <a:xfrm>
            <a:off x="4672682" y="1249537"/>
            <a:ext cx="776175" cy="3384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99" dirty="0"/>
              <a:t>Case1</a:t>
            </a:r>
            <a:endParaRPr lang="en-US" sz="1999" dirty="0"/>
          </a:p>
        </p:txBody>
      </p:sp>
      <p:sp>
        <p:nvSpPr>
          <p:cNvPr id="8" name="TextBox 7"/>
          <p:cNvSpPr txBox="1"/>
          <p:nvPr/>
        </p:nvSpPr>
        <p:spPr>
          <a:xfrm>
            <a:off x="4699568" y="2471948"/>
            <a:ext cx="776175" cy="3384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99" dirty="0"/>
              <a:t>Case2</a:t>
            </a:r>
            <a:endParaRPr lang="en-US" sz="1799" dirty="0"/>
          </a:p>
        </p:txBody>
      </p:sp>
      <p:sp>
        <p:nvSpPr>
          <p:cNvPr id="11" name="TextBox 10"/>
          <p:cNvSpPr txBox="1"/>
          <p:nvPr/>
        </p:nvSpPr>
        <p:spPr>
          <a:xfrm>
            <a:off x="4672681" y="3710324"/>
            <a:ext cx="776175" cy="3384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99" dirty="0"/>
              <a:t>Case3</a:t>
            </a:r>
            <a:endParaRPr lang="en-US" sz="1799" dirty="0"/>
          </a:p>
        </p:txBody>
      </p:sp>
      <p:sp>
        <p:nvSpPr>
          <p:cNvPr id="12" name="TextBox 11"/>
          <p:cNvSpPr txBox="1"/>
          <p:nvPr/>
        </p:nvSpPr>
        <p:spPr>
          <a:xfrm>
            <a:off x="4672681" y="4946255"/>
            <a:ext cx="776175" cy="3384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99" dirty="0"/>
              <a:t>Case4</a:t>
            </a:r>
            <a:endParaRPr lang="en-US" sz="1799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46A3CDEF-4009-4E6E-B025-DDC217986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67" y="533400"/>
            <a:ext cx="9526393" cy="4651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1218804">
              <a:defRPr/>
            </a:pPr>
            <a:r>
              <a:rPr lang="en-US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Comparison </a:t>
            </a:r>
            <a:r>
              <a:rPr lang="en-US" altLang="zh-CN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of</a:t>
            </a:r>
            <a:r>
              <a:rPr lang="en-US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between </a:t>
            </a:r>
            <a:r>
              <a:rPr lang="en-US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lidar</a:t>
            </a:r>
            <a:r>
              <a:rPr lang="en-US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observation and ICON-ART results</a:t>
            </a:r>
          </a:p>
          <a:p>
            <a:pPr marL="342900" indent="-342900" defTabSz="1218804"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Dust layer heights</a:t>
            </a:r>
            <a:endParaRPr lang="de-DE" altLang="de-DE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" b="52027"/>
          <a:stretch/>
        </p:blipFill>
        <p:spPr>
          <a:xfrm>
            <a:off x="6057901" y="1276350"/>
            <a:ext cx="4901473" cy="40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1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91"/>
          <a:stretch/>
        </p:blipFill>
        <p:spPr>
          <a:xfrm>
            <a:off x="276226" y="3563914"/>
            <a:ext cx="3524249" cy="2746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6" y="3563914"/>
            <a:ext cx="6991349" cy="2746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6" y="994621"/>
            <a:ext cx="6677024" cy="266091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7C583-7403-4ACD-8A17-9039B83ED131}" type="slidenum">
              <a:rPr lang="en-US" smtClean="0"/>
              <a:t>7</a:t>
            </a:fld>
            <a:endParaRPr lang="en-US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46A3CDEF-4009-4E6E-B025-DDC217986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67" y="533400"/>
            <a:ext cx="9480673" cy="4651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1218804">
              <a:defRPr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Comparison </a:t>
            </a:r>
            <a:r>
              <a:rPr lang="en-US" altLang="zh-CN" dirty="0">
                <a:solidFill>
                  <a:schemeClr val="tx1"/>
                </a:solidFill>
                <a:cs typeface="Times New Roman" panose="02020603050405020304" pitchFamily="18" charset="0"/>
              </a:rPr>
              <a:t>of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between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lidar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observation and ICON-ART results </a:t>
            </a:r>
            <a:endParaRPr lang="en-US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342900" indent="-342900" defTabSz="1218804"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Backscatter coefficients</a:t>
            </a:r>
            <a:endParaRPr lang="de-DE" altLang="de-DE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96175" y="1231900"/>
            <a:ext cx="46958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1: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ICON-ART predicts dust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BSC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well. Correlation with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lidar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0.9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 0.1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non-spherical particles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while is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2.3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±0.3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spherical particles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335314" y="2502306"/>
            <a:ext cx="14365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on-spherical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317601" y="2796930"/>
            <a:ext cx="13805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spherical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458075" y="3568700"/>
            <a:ext cx="46535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2: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ICON-ART predicts dust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BSC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well. Correlation with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lidar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0.96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±0.21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pure dust only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 it is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1.94 ± 0.65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backscatter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used.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244632" y="5544493"/>
            <a:ext cx="1391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dust only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044025" y="5626098"/>
            <a:ext cx="1712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particles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092914" y="5496121"/>
            <a:ext cx="287036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BSC: backscatter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coefficient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21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402"/>
            <a:fld id="{E7A7C583-7403-4ACD-8A17-9039B83ED131}" type="slidenum">
              <a:rPr lang="en-US">
                <a:solidFill>
                  <a:prstClr val="black"/>
                </a:solidFill>
                <a:latin typeface="Arial" panose="020B0604020202020204"/>
              </a:rPr>
              <a:pPr defTabSz="609402"/>
              <a:t>8</a:t>
            </a:fld>
            <a:endParaRPr lang="en-US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004" y="1162997"/>
            <a:ext cx="11679149" cy="4153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876" indent="-380876" algn="just" defTabSz="609402">
              <a:buFont typeface="Wingdings" panose="05000000000000000000" pitchFamily="2" charset="2"/>
              <a:buChar char="q"/>
            </a:pPr>
            <a:r>
              <a:rPr lang="en-US" altLang="zh-CN" sz="23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properties and the transport of Saharan dust plumes was studies for 5 Saharan dust events combing remote sensing, in-situ measurements, and ICON-ART model results. The agreement between the measurements, model results, and typical literature data is good.</a:t>
            </a:r>
          </a:p>
          <a:p>
            <a:pPr marL="380876" indent="-380876" algn="just" defTabSz="609402">
              <a:buFont typeface="Wingdings" panose="05000000000000000000" pitchFamily="2" charset="2"/>
              <a:buChar char="q"/>
            </a:pPr>
            <a:endParaRPr lang="en-US" sz="2399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0876" indent="-380876" algn="just" defTabSz="609402">
              <a:buFont typeface="Wingdings" panose="05000000000000000000" pitchFamily="2" charset="2"/>
              <a:buChar char="q"/>
            </a:pPr>
            <a:r>
              <a:rPr lang="en-US" sz="23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ICON-ART model predict</a:t>
            </a:r>
            <a:r>
              <a:rPr lang="en-US" altLang="zh-CN" sz="2399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dust layer </a:t>
            </a:r>
            <a:r>
              <a:rPr lang="en-US" sz="23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height </a:t>
            </a:r>
            <a:r>
              <a:rPr lang="en-US" sz="2399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(± </a:t>
            </a:r>
            <a:r>
              <a:rPr lang="en-US" altLang="zh-CN" sz="2399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50 </a:t>
            </a:r>
            <a:r>
              <a:rPr lang="en-US" altLang="zh-CN" sz="2399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en-US" sz="23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arrival </a:t>
            </a:r>
            <a:r>
              <a:rPr lang="en-US" sz="23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(± </a:t>
            </a:r>
            <a:r>
              <a:rPr lang="en-US" sz="23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zh-CN" sz="23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</a:t>
            </a:r>
            <a:r>
              <a:rPr lang="en-US" sz="23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generally well </a:t>
            </a:r>
            <a:r>
              <a:rPr lang="en-US" sz="23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compared with </a:t>
            </a:r>
            <a:r>
              <a:rPr lang="en-US" sz="2399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lidar</a:t>
            </a:r>
            <a:r>
              <a:rPr lang="en-US" sz="23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measurements but 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still </a:t>
            </a:r>
            <a:r>
              <a:rPr lang="en-US" sz="23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shows 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</a:t>
            </a:r>
            <a:r>
              <a:rPr lang="en-US" sz="23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deviations for certain events 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</a:t>
            </a:r>
            <a:r>
              <a:rPr lang="en-US" sz="23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to 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lang="en-US" sz="23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discussed in terms of meteorological conditions.</a:t>
            </a:r>
          </a:p>
          <a:p>
            <a:pPr marL="380876" indent="-380876" algn="just" defTabSz="609402">
              <a:buFont typeface="Wingdings" panose="05000000000000000000" pitchFamily="2" charset="2"/>
              <a:buChar char="q"/>
            </a:pPr>
            <a:endParaRPr lang="en-US" sz="23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0876" indent="-380876" algn="just" defTabSz="609402">
              <a:buFont typeface="Wingdings" panose="05000000000000000000" pitchFamily="2" charset="2"/>
              <a:buChar char="q"/>
            </a:pP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ICON-ART predicts dust </a:t>
            </a:r>
            <a:r>
              <a:rPr lang="en-US" sz="23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backscatter coefficients well. The correlation 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lidar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values is 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0.9 ± 0.1 for non-spherical </a:t>
            </a:r>
            <a:r>
              <a:rPr lang="en-US" sz="23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particles. This validates the parameterization of the particle optics in the model.</a:t>
            </a:r>
            <a:endParaRPr lang="en-US" sz="23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665" y="179240"/>
            <a:ext cx="1588897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399" b="1" dirty="0" smtClean="0">
                <a:solidFill>
                  <a:prstClr val="black"/>
                </a:solidFill>
                <a:latin typeface="Arial" panose="020B0604020202020204"/>
              </a:rPr>
              <a:t>Summary</a:t>
            </a:r>
            <a:endParaRPr lang="en-US" sz="2399" b="1" dirty="0">
              <a:solidFill>
                <a:prstClr val="black"/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456" y="5054138"/>
            <a:ext cx="1165687" cy="1165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9237" r="61963" b="15689"/>
          <a:stretch/>
        </p:blipFill>
        <p:spPr>
          <a:xfrm>
            <a:off x="4650599" y="5276850"/>
            <a:ext cx="673876" cy="84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5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1">
  <a:themeElements>
    <a:clrScheme name="KIT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009682"/>
      </a:accent1>
      <a:accent2>
        <a:srgbClr val="4664AA"/>
      </a:accent2>
      <a:accent3>
        <a:srgbClr val="D9D9D9"/>
      </a:accent3>
      <a:accent4>
        <a:srgbClr val="4CB5A7"/>
      </a:accent4>
      <a:accent5>
        <a:srgbClr val="7D92C3"/>
      </a:accent5>
      <a:accent6>
        <a:srgbClr val="7FCAC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2.xml><?xml version="1.0" encoding="utf-8"?>
<a:theme xmlns:a="http://schemas.openxmlformats.org/drawingml/2006/main" name="1_Design1">
  <a:themeElements>
    <a:clrScheme name="KIT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009682"/>
      </a:accent1>
      <a:accent2>
        <a:srgbClr val="4664AA"/>
      </a:accent2>
      <a:accent3>
        <a:srgbClr val="D9D9D9"/>
      </a:accent3>
      <a:accent4>
        <a:srgbClr val="4CB5A7"/>
      </a:accent4>
      <a:accent5>
        <a:srgbClr val="7D92C3"/>
      </a:accent5>
      <a:accent6>
        <a:srgbClr val="7FCAC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Design1</Template>
  <TotalTime>0</TotalTime>
  <Words>504</Words>
  <Application>Microsoft Office PowerPoint</Application>
  <PresentationFormat>Breitbild</PresentationFormat>
  <Paragraphs>87</Paragraphs>
  <Slides>8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8</vt:i4>
      </vt:variant>
    </vt:vector>
  </HeadingPairs>
  <TitlesOfParts>
    <vt:vector size="16" baseType="lpstr">
      <vt:lpstr>等线</vt:lpstr>
      <vt:lpstr>黑体</vt:lpstr>
      <vt:lpstr>Arial</vt:lpstr>
      <vt:lpstr>Calibri</vt:lpstr>
      <vt:lpstr>Times New Roman</vt:lpstr>
      <vt:lpstr>Wingdings</vt:lpstr>
      <vt:lpstr>Design1</vt:lpstr>
      <vt:lpstr>1_Design1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Franzi</dc:creator>
  <cp:lastModifiedBy>Zhang, Hengheng (IMK)</cp:lastModifiedBy>
  <cp:revision>1127</cp:revision>
  <cp:lastPrinted>2023-04-11T16:27:17Z</cp:lastPrinted>
  <dcterms:created xsi:type="dcterms:W3CDTF">2017-12-07T14:50:50Z</dcterms:created>
  <dcterms:modified xsi:type="dcterms:W3CDTF">2023-04-22T14:48:51Z</dcterms:modified>
</cp:coreProperties>
</file>