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63" r:id="rId3"/>
    <p:sldId id="264" r:id="rId4"/>
    <p:sldId id="265" r:id="rId5"/>
    <p:sldId id="266" r:id="rId6"/>
    <p:sldId id="267" r:id="rId7"/>
    <p:sldId id="270" r:id="rId8"/>
    <p:sldId id="271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B08C9-BE53-48C2-ABFA-ADF55339C0AC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B9609-6A84-480E-9773-BD5ED2B172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86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56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55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Additional </a:t>
            </a:r>
            <a:r>
              <a:rPr lang="de-DE" dirty="0" err="1"/>
              <a:t>info</a:t>
            </a:r>
            <a:r>
              <a:rPr lang="de-DE" dirty="0"/>
              <a:t>:</a:t>
            </a:r>
          </a:p>
          <a:p>
            <a:r>
              <a:rPr lang="de-DE" dirty="0"/>
              <a:t>The box </a:t>
            </a:r>
            <a:r>
              <a:rPr lang="de-DE" dirty="0" err="1"/>
              <a:t>plot</a:t>
            </a:r>
            <a:r>
              <a:rPr lang="de-DE" dirty="0"/>
              <a:t> </a:t>
            </a:r>
            <a:r>
              <a:rPr lang="de-DE" dirty="0" err="1"/>
              <a:t>illustrates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variations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(</a:t>
            </a:r>
            <a:r>
              <a:rPr lang="de-DE" dirty="0" err="1"/>
              <a:t>interquartile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 K)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23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59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71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Additional </a:t>
            </a:r>
            <a:r>
              <a:rPr lang="de-DE" dirty="0" err="1"/>
              <a:t>info</a:t>
            </a:r>
            <a:r>
              <a:rPr lang="de-DE" dirty="0"/>
              <a:t>:</a:t>
            </a:r>
          </a:p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crowns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upwelling</a:t>
            </a:r>
            <a:r>
              <a:rPr lang="de-DE" dirty="0"/>
              <a:t> </a:t>
            </a:r>
            <a:r>
              <a:rPr lang="de-DE" dirty="0" err="1"/>
              <a:t>long-wave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, </a:t>
            </a:r>
            <a:r>
              <a:rPr lang="de-DE" dirty="0" err="1"/>
              <a:t>thus</a:t>
            </a:r>
            <a:r>
              <a:rPr lang="de-DE" dirty="0"/>
              <a:t> </a:t>
            </a:r>
            <a:r>
              <a:rPr lang="de-DE" dirty="0" err="1"/>
              <a:t>net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negative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surfaces</a:t>
            </a:r>
            <a:r>
              <a:rPr lang="de-DE" dirty="0"/>
              <a:t> in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canopies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94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10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87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63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C13FD-F319-4F73-9971-1C4D3C8C1CD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14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5F74F-097D-45AB-87BF-684B3DE32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16F52C8-6DBB-4A81-8F68-C48824C22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34AA54-AC06-46F9-AB7F-79634E1C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C052CE-8794-42C9-8CD0-D25184E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0DCCF3-3BCF-46A8-92F2-8AC4DA6B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65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8DBD6-0A3A-4D87-A76A-8951CA6E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77E54F-A6F0-425C-803B-7224C4F83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0BC901-A619-496C-A5F6-B82B222B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6C70A-5279-41FA-A479-5E1793A8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4D401A-409D-443F-B7DD-01C86A7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84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7B92035-D5B2-4F8E-AF9C-F4D237B24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E5110E-9C31-43FD-AA07-81B968150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9AA76B-2059-42ED-B15C-DDCD7822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A471D0-BEDC-43C0-8D7E-EDD77798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EC87AD-59C7-44D2-9B03-4CA1BE99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19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BFADF-BA3A-46F0-9AB7-F2051213F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E8725A-6995-4B6E-894C-60F450475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41392F-8C47-4B98-AFB3-0051E4B5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BEA27C-FB50-403F-9D29-01B8231E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68BAF-6F01-4C46-B592-71CD315E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72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E764D-FC69-4722-BCF8-4F8DEEA2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178DC4-891B-45E7-B592-94789203C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50299B-51C2-4367-9706-14700ED8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AB6CD9-006E-4E14-9202-EAFE8F32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C7900A-73E3-4DB5-A8B2-C774F151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13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C127C-2A67-459C-BC23-A82E687F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E574EC-D705-4DF7-AEAE-84597CB86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A6B072-D926-477C-82FA-D78071AF3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587EBA-15A4-4B7C-BD47-1C265C00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AFC46D-1FE1-485D-A4F7-8B42BB19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9F59BC-C007-4F97-98DC-D99D1CA4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59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33E4B-FBE6-4B30-8117-E09A6BE8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59E6F-A5D4-4A24-8330-37AF1077C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A96051-2523-4F04-B009-25B98C349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531D1D-CA75-479F-B374-3EA3ADF54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62FD9A-59C9-43CC-9E1F-BC9CF0D73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B989F1-80E0-4BAC-8CD3-244451C1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609A4E4-A8D0-4932-8BFB-BBC107B4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3F1C764-A3A4-4E1A-B665-FD018BBE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32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47E75-FD13-401D-8540-91D15603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099466-9237-4E89-BE7E-230FED8B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2C1B6E-EA11-4F04-8E54-DC347F45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A410DC-D647-40AB-8CBB-423F6838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84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D7741C-BEBA-4F2F-90F7-8D79B415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C069AD-5576-4386-8FFE-D04CC2BE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A43D3-4429-4D6A-910A-C0E7259E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5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B8916-6390-445D-9EEC-2646C98D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24D523-ABB0-467E-B0B6-11B3C9C8C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84C199-166D-462E-88A4-94382DBF7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D86AD7-E9A4-4425-9417-EABB703D6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E8494B-6CDF-41D8-B9E5-15F83DD3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9DD43F-91AB-4BDA-9B56-55D00DBB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41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42ECC-3E26-4F67-87A4-C4CEDE3C5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2D11321-AF7F-4C96-B6FC-93D1FA9E9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975A72-7B66-40AF-8703-C756216B8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87001B-C189-49A1-9570-67F489A4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1826B5-E8EC-4373-9C54-3FE44F13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694BA7-F2EB-4430-9B54-3303DB9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53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00C8CCD-C422-4CEF-8770-C2DFD1EF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DB859F-5E4C-4CBF-ACFF-7ED350272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51435D-A948-4794-9AFE-995609B19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8E21B-B93D-4E72-932C-178CA33F4E3D}" type="datetimeFigureOut">
              <a:rPr lang="de-DE" smtClean="0"/>
              <a:t>20.04.2023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BF10DC-13F9-4F1B-9EBE-693242C93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D26E80-D407-4DF1-B05A-BE95C286B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918C-E51D-4A43-BD96-D7CBA2EDA2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9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D2FFAB-C834-40B4-9F19-DB1E4EA7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1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A0402F-7A74-408D-A388-BDB762DAA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385" y="317720"/>
            <a:ext cx="1435230" cy="9209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596D9F-8245-4E0D-B893-D0C12DD56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6" y="327774"/>
            <a:ext cx="1330926" cy="10185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235DB6B-2874-468A-8E94-8BA8DC327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16" y="547358"/>
            <a:ext cx="4244916" cy="4616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49DAFD2-885F-4CD5-8F61-983A2CD37D8F}"/>
              </a:ext>
            </a:extLst>
          </p:cNvPr>
          <p:cNvSpPr/>
          <p:nvPr/>
        </p:nvSpPr>
        <p:spPr>
          <a:xfrm>
            <a:off x="1523999" y="1544659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Supplementary material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4A95DED-C9F4-42AF-816B-843B91690A1F}"/>
              </a:ext>
            </a:extLst>
          </p:cNvPr>
          <p:cNvSpPr/>
          <p:nvPr/>
        </p:nvSpPr>
        <p:spPr>
          <a:xfrm>
            <a:off x="1524000" y="234531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Sensitivity of micro-scale atmospheric processes in a city quarter of Berlin, Germany on elevated meso-scale temperature forcing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88726EB-605F-4E98-971C-0AF6DABE83DD}"/>
              </a:ext>
            </a:extLst>
          </p:cNvPr>
          <p:cNvSpPr/>
          <p:nvPr/>
        </p:nvSpPr>
        <p:spPr>
          <a:xfrm>
            <a:off x="1524000" y="3892511"/>
            <a:ext cx="909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Dieter Scherer, </a:t>
            </a:r>
            <a:r>
              <a:rPr lang="de-DE" u="sng" dirty="0"/>
              <a:t>Katharina Scherber </a:t>
            </a:r>
            <a:r>
              <a:rPr lang="de-DE" dirty="0"/>
              <a:t>(katharina.scherber@tu-berlin.de), Ute Fehrenbach, Fred Meier, Marco Otto, Benjamin Schmidt, Ralf </a:t>
            </a:r>
            <a:r>
              <a:rPr lang="de-DE" dirty="0" err="1"/>
              <a:t>Steikert</a:t>
            </a:r>
            <a:r>
              <a:rPr lang="de-DE" dirty="0"/>
              <a:t>, Achim Holtmann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6EC9DB9-00A2-4534-80D7-B39FD9273458}"/>
              </a:ext>
            </a:extLst>
          </p:cNvPr>
          <p:cNvSpPr/>
          <p:nvPr/>
        </p:nvSpPr>
        <p:spPr>
          <a:xfrm>
            <a:off x="1523999" y="48110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EGU 2023; April 25th</a:t>
            </a:r>
          </a:p>
          <a:p>
            <a:r>
              <a:rPr lang="en-US" sz="1400" dirty="0">
                <a:solidFill>
                  <a:srgbClr val="002060"/>
                </a:solidFill>
              </a:rPr>
              <a:t>Session: CL2 EDI: Urban climate, urban biometeorology, and science tools for cities </a:t>
            </a:r>
            <a:endParaRPr lang="de-DE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72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74D852E-8AC9-4A9E-A101-750472714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4010"/>
            <a:ext cx="9144000" cy="500538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Scenario minus control simulation – </a:t>
            </a:r>
            <a:r>
              <a:rPr lang="en-GB" sz="1400" b="1" dirty="0">
                <a:solidFill>
                  <a:srgbClr val="0070C0"/>
                </a:solidFill>
                <a:cs typeface="Arial" panose="020B0604020202020204" pitchFamily="34" charset="0"/>
              </a:rPr>
              <a:t>night-time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20:00 CET - 17.07.2018 04:00 CET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1744456-C3D3-4601-BDAF-111FFFBFEBB9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Change in 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At night, the change in </a:t>
            </a:r>
            <a:r>
              <a:rPr lang="en-US" i="1" dirty="0">
                <a:solidFill>
                  <a:srgbClr val="C00000"/>
                </a:solidFill>
              </a:rPr>
              <a:t>T</a:t>
            </a:r>
            <a:r>
              <a:rPr lang="en-US" dirty="0">
                <a:solidFill>
                  <a:srgbClr val="C00000"/>
                </a:solidFill>
              </a:rPr>
              <a:t> is dominated by land cover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4E28987-C77D-46F9-8695-F587CE98B77F}"/>
              </a:ext>
            </a:extLst>
          </p:cNvPr>
          <p:cNvGrpSpPr/>
          <p:nvPr/>
        </p:nvGrpSpPr>
        <p:grpSpPr>
          <a:xfrm>
            <a:off x="10024192" y="2958011"/>
            <a:ext cx="648000" cy="2821333"/>
            <a:chOff x="8460000" y="2124000"/>
            <a:chExt cx="648000" cy="2821333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FFE399B-CB6C-481C-82F1-954C7DE3B941}"/>
                </a:ext>
              </a:extLst>
            </p:cNvPr>
            <p:cNvSpPr txBox="1"/>
            <p:nvPr/>
          </p:nvSpPr>
          <p:spPr>
            <a:xfrm>
              <a:off x="8460000" y="2124000"/>
              <a:ext cx="648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∆</a:t>
              </a:r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</a:t>
              </a:r>
              <a:r>
                <a:rPr lang="en-GB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(°C)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E26AAAD-6AAA-4FDE-AEA5-7C0A485FF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2412000"/>
              <a:ext cx="647619" cy="2533333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6D9985A-6338-401F-BD2B-FEF9958CC2E9}"/>
              </a:ext>
            </a:extLst>
          </p:cNvPr>
          <p:cNvGrpSpPr/>
          <p:nvPr/>
        </p:nvGrpSpPr>
        <p:grpSpPr>
          <a:xfrm>
            <a:off x="7468192" y="4866011"/>
            <a:ext cx="2520000" cy="978355"/>
            <a:chOff x="5904000" y="4032000"/>
            <a:chExt cx="2520000" cy="978355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32C0E64-869D-408F-B954-41AD4B1D7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000" y="4032000"/>
              <a:ext cx="2520000" cy="978355"/>
            </a:xfrm>
            <a:prstGeom prst="rect">
              <a:avLst/>
            </a:prstGeom>
          </p:spPr>
        </p:pic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DF14A03-558F-4B7C-9820-349B9EBC6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000" y="4669200"/>
              <a:ext cx="1933200" cy="13882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6571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5334236" y="143466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Thank you!</a:t>
            </a:r>
            <a:endParaRPr lang="de-DE" sz="2400" dirty="0">
              <a:solidFill>
                <a:srgbClr val="00206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E6FE9A-4619-4C37-945E-863FDA4A0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50" y="4946164"/>
            <a:ext cx="4387499" cy="477172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11744456-C3D3-4601-BDAF-111FFFBFEBB9}"/>
              </a:ext>
            </a:extLst>
          </p:cNvPr>
          <p:cNvSpPr/>
          <p:nvPr/>
        </p:nvSpPr>
        <p:spPr>
          <a:xfrm>
            <a:off x="2152650" y="2726333"/>
            <a:ext cx="8246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further information visit our project website:</a:t>
            </a:r>
          </a:p>
          <a:p>
            <a:pPr algn="ctr"/>
            <a:endParaRPr lang="en-US" dirty="0"/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www.uc2-program.org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24C93F-92D7-47B9-B128-37693E83E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84" y="409015"/>
            <a:ext cx="1209242" cy="7759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2AE138-1F73-4945-9024-C8D205A2E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8" y="308738"/>
            <a:ext cx="1430804" cy="10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0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F07A958-CB61-4487-9113-B5ECA1107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/>
          <a:stretch/>
        </p:blipFill>
        <p:spPr>
          <a:xfrm>
            <a:off x="1524000" y="1490328"/>
            <a:ext cx="9144000" cy="4625131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B077DC7-3B22-4160-AC1B-C4370CD42168}"/>
              </a:ext>
            </a:extLst>
          </p:cNvPr>
          <p:cNvSpPr/>
          <p:nvPr/>
        </p:nvSpPr>
        <p:spPr>
          <a:xfrm>
            <a:off x="2152650" y="61333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/>
              <a:t>For further considerations, we distinguish between day and night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Control simulation – 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30 min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values - 16.07.2018 06:00 CET - 17.07.2018 06:00 CET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87B71B9-5D3A-47D4-A79B-45915BD957E1}"/>
              </a:ext>
            </a:extLst>
          </p:cNvPr>
          <p:cNvGrpSpPr/>
          <p:nvPr/>
        </p:nvGrpSpPr>
        <p:grpSpPr>
          <a:xfrm>
            <a:off x="2883616" y="1553214"/>
            <a:ext cx="2592000" cy="3960000"/>
            <a:chOff x="1440000" y="468000"/>
            <a:chExt cx="2592000" cy="396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0F7744F-FC81-44B3-B8B6-AF6F7A6CC1BF}"/>
                </a:ext>
              </a:extLst>
            </p:cNvPr>
            <p:cNvSpPr/>
            <p:nvPr/>
          </p:nvSpPr>
          <p:spPr>
            <a:xfrm>
              <a:off x="1440000" y="468000"/>
              <a:ext cx="2592000" cy="3960000"/>
            </a:xfrm>
            <a:prstGeom prst="rect">
              <a:avLst/>
            </a:prstGeom>
            <a:solidFill>
              <a:srgbClr val="FFB9B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DCB91A11-CC31-441C-B75D-B1616FC1C916}"/>
                </a:ext>
              </a:extLst>
            </p:cNvPr>
            <p:cNvSpPr/>
            <p:nvPr/>
          </p:nvSpPr>
          <p:spPr>
            <a:xfrm>
              <a:off x="2448000" y="468000"/>
              <a:ext cx="537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  <a:cs typeface="Arial" panose="020B0604020202020204" pitchFamily="34" charset="0"/>
                </a:rPr>
                <a:t>Day</a:t>
              </a:r>
              <a:endParaRPr lang="en-GB" dirty="0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896B03-F424-4CAE-AAF1-5CAB148C5A31}"/>
              </a:ext>
            </a:extLst>
          </p:cNvPr>
          <p:cNvGrpSpPr/>
          <p:nvPr/>
        </p:nvGrpSpPr>
        <p:grpSpPr>
          <a:xfrm>
            <a:off x="6797568" y="1553214"/>
            <a:ext cx="2556000" cy="3960000"/>
            <a:chOff x="5364000" y="468000"/>
            <a:chExt cx="2556000" cy="3960000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ACC12A0-A301-49EC-A78F-276AF77E89D7}"/>
                </a:ext>
              </a:extLst>
            </p:cNvPr>
            <p:cNvSpPr/>
            <p:nvPr/>
          </p:nvSpPr>
          <p:spPr>
            <a:xfrm>
              <a:off x="5364000" y="468000"/>
              <a:ext cx="2556000" cy="3960000"/>
            </a:xfrm>
            <a:prstGeom prst="rect">
              <a:avLst/>
            </a:prstGeom>
            <a:solidFill>
              <a:srgbClr val="99C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A65426F-BF57-48CE-8281-6442C9037866}"/>
                </a:ext>
              </a:extLst>
            </p:cNvPr>
            <p:cNvSpPr/>
            <p:nvPr/>
          </p:nvSpPr>
          <p:spPr>
            <a:xfrm>
              <a:off x="6264000" y="468000"/>
              <a:ext cx="6923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cs typeface="Arial" panose="020B0604020202020204" pitchFamily="34" charset="0"/>
                </a:rPr>
                <a:t>Night</a:t>
              </a:r>
              <a:endParaRPr lang="en-GB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3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5F51DF9B-F373-40DF-ACFC-DA3D21446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4057"/>
            <a:ext cx="9144000" cy="500538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3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B077DC7-3B22-4160-AC1B-C4370CD42168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Green spaces are generally cooler, but thermal turbulence reduces variability of </a:t>
            </a:r>
            <a:r>
              <a:rPr lang="en-US" i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Control simulation – 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day-time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08:00 CET - 17.07.2018 16:00 CET 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6AD19A-4553-48BD-A31A-FC8AE9C08194}"/>
              </a:ext>
            </a:extLst>
          </p:cNvPr>
          <p:cNvGrpSpPr/>
          <p:nvPr/>
        </p:nvGrpSpPr>
        <p:grpSpPr>
          <a:xfrm>
            <a:off x="10024192" y="2860058"/>
            <a:ext cx="648000" cy="2971483"/>
            <a:chOff x="8460000" y="2016000"/>
            <a:chExt cx="648000" cy="2971483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74ACC88-52F9-4FBF-A3FE-2A4139AEA54D}"/>
                </a:ext>
              </a:extLst>
            </p:cNvPr>
            <p:cNvSpPr txBox="1"/>
            <p:nvPr/>
          </p:nvSpPr>
          <p:spPr>
            <a:xfrm>
              <a:off x="8460000" y="2016000"/>
              <a:ext cx="648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</a:t>
              </a:r>
              <a:r>
                <a:rPr lang="en-GB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(°C)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FDA4740-31CF-41EF-BDD9-9D177450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2304000"/>
              <a:ext cx="648000" cy="2683483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3A7450A3-9567-4A71-8B3B-F6B5877FE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40" y="4876057"/>
            <a:ext cx="2520000" cy="9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D8AAD08-5554-4367-B8E3-82AEDBD6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4159"/>
            <a:ext cx="9144000" cy="500538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B077DC7-3B22-4160-AC1B-C4370CD42168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Near-surface air temperature (</a:t>
            </a:r>
            <a:r>
              <a:rPr lang="en-US" i="1" dirty="0"/>
              <a:t>T</a:t>
            </a:r>
            <a:r>
              <a:rPr lang="en-US" dirty="0"/>
              <a:t> in 1 m) – without trees</a:t>
            </a:r>
          </a:p>
          <a:p>
            <a:r>
              <a:rPr lang="en-US" dirty="0">
                <a:solidFill>
                  <a:srgbClr val="C00000"/>
                </a:solidFill>
              </a:rPr>
              <a:t>In tree populations, </a:t>
            </a:r>
            <a:r>
              <a:rPr lang="en-US" i="1" dirty="0">
                <a:solidFill>
                  <a:srgbClr val="C00000"/>
                </a:solidFill>
              </a:rPr>
              <a:t>T</a:t>
            </a:r>
            <a:r>
              <a:rPr lang="en-US" dirty="0">
                <a:solidFill>
                  <a:srgbClr val="C00000"/>
                </a:solidFill>
              </a:rPr>
              <a:t> is cooler during the day due to shading and transpiration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Control simulation – 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day-time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08:00 CET - 17.07.2018 16:00 CET 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4D81E32-71D5-4F8A-A186-5C282D2ADB64}"/>
              </a:ext>
            </a:extLst>
          </p:cNvPr>
          <p:cNvGrpSpPr/>
          <p:nvPr/>
        </p:nvGrpSpPr>
        <p:grpSpPr>
          <a:xfrm>
            <a:off x="10024192" y="2900255"/>
            <a:ext cx="648000" cy="2971483"/>
            <a:chOff x="8460000" y="2016000"/>
            <a:chExt cx="648000" cy="297148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33C4191-9E4C-4F12-A419-9098D0E4D669}"/>
                </a:ext>
              </a:extLst>
            </p:cNvPr>
            <p:cNvSpPr txBox="1"/>
            <p:nvPr/>
          </p:nvSpPr>
          <p:spPr>
            <a:xfrm>
              <a:off x="8460000" y="2016000"/>
              <a:ext cx="648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</a:t>
              </a:r>
              <a:r>
                <a:rPr lang="en-GB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(°C)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1B4C936-157A-4D75-8712-1FBD3D85E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2304000"/>
              <a:ext cx="648000" cy="2683483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F3E8690A-50F9-4755-A358-6700FF9A3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92" y="4916254"/>
            <a:ext cx="2520000" cy="9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33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6E725700-BEEB-4720-A62E-7C9D21E96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4149"/>
            <a:ext cx="9144000" cy="500538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B077DC7-3B22-4160-AC1B-C4370CD42168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Vegetation produces cold air </a:t>
            </a:r>
            <a:r>
              <a:rPr lang="en-US">
                <a:solidFill>
                  <a:srgbClr val="C00000"/>
                </a:solidFill>
              </a:rPr>
              <a:t>at night, even in inner yards of building blocks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Control simulation – </a:t>
            </a:r>
            <a:r>
              <a:rPr lang="en-GB" sz="1400" b="1" dirty="0">
                <a:solidFill>
                  <a:srgbClr val="0070C0"/>
                </a:solidFill>
                <a:cs typeface="Arial" panose="020B0604020202020204" pitchFamily="34" charset="0"/>
              </a:rPr>
              <a:t>night-time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20:00 CET - 17.07.2018 04:00 CET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B106A28-210B-42C5-915F-EE4233BED348}"/>
              </a:ext>
            </a:extLst>
          </p:cNvPr>
          <p:cNvGrpSpPr/>
          <p:nvPr/>
        </p:nvGrpSpPr>
        <p:grpSpPr>
          <a:xfrm>
            <a:off x="10024192" y="2870102"/>
            <a:ext cx="648000" cy="2940277"/>
            <a:chOff x="8460000" y="2016000"/>
            <a:chExt cx="648000" cy="2940277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19BACEA-D63A-485A-888E-BE25ED5E8BF4}"/>
                </a:ext>
              </a:extLst>
            </p:cNvPr>
            <p:cNvSpPr txBox="1"/>
            <p:nvPr/>
          </p:nvSpPr>
          <p:spPr>
            <a:xfrm>
              <a:off x="8460000" y="2016000"/>
              <a:ext cx="648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</a:t>
              </a:r>
              <a:r>
                <a:rPr lang="en-GB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(°C)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2222F5B-DCB7-4611-82CA-7BB70230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2304000"/>
              <a:ext cx="648000" cy="2652277"/>
            </a:xfrm>
            <a:prstGeom prst="rect">
              <a:avLst/>
            </a:prstGeom>
          </p:spPr>
        </p:pic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018DDC53-99F1-42F4-9BB5-56A03EB7A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92" y="4886101"/>
            <a:ext cx="2520000" cy="9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1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180892B-570B-49C8-A5F9-1E6734AA9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3960"/>
            <a:ext cx="9144000" cy="500538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B077DC7-3B22-4160-AC1B-C4370CD42168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Cold air production is most pronounced above unsealed open spaces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Control simulation – </a:t>
            </a:r>
            <a:r>
              <a:rPr lang="en-GB" sz="1400" b="1" dirty="0">
                <a:solidFill>
                  <a:srgbClr val="0070C0"/>
                </a:solidFill>
                <a:cs typeface="Arial" panose="020B0604020202020204" pitchFamily="34" charset="0"/>
              </a:rPr>
              <a:t>night-time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20:00 CET - 17.07.2018 04:00 CET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310E207-7B1A-4A85-8FC3-AB5E1747A476}"/>
              </a:ext>
            </a:extLst>
          </p:cNvPr>
          <p:cNvGrpSpPr/>
          <p:nvPr/>
        </p:nvGrpSpPr>
        <p:grpSpPr>
          <a:xfrm>
            <a:off x="10024192" y="2850009"/>
            <a:ext cx="648000" cy="2940277"/>
            <a:chOff x="8460000" y="2016000"/>
            <a:chExt cx="648000" cy="2940277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519BC09-14E5-4ACA-AFE5-4DE695F53B78}"/>
                </a:ext>
              </a:extLst>
            </p:cNvPr>
            <p:cNvSpPr txBox="1"/>
            <p:nvPr/>
          </p:nvSpPr>
          <p:spPr>
            <a:xfrm>
              <a:off x="8460000" y="2016000"/>
              <a:ext cx="648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</a:t>
              </a:r>
              <a:r>
                <a:rPr lang="en-GB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(°C)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C9076BB-9E3D-43D5-AB20-416884578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2304000"/>
              <a:ext cx="648000" cy="2652277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27D1586-4143-4705-A729-F8669AB8C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92" y="4866008"/>
            <a:ext cx="2520000" cy="9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59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F6103CD2-1634-463F-A1CB-84836B178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/>
        </p:blipFill>
        <p:spPr>
          <a:xfrm>
            <a:off x="1524000" y="1545496"/>
            <a:ext cx="9144000" cy="4630264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792DE0A-F122-4277-AD40-05019F5BF18C}"/>
              </a:ext>
            </a:extLst>
          </p:cNvPr>
          <p:cNvGrpSpPr/>
          <p:nvPr/>
        </p:nvGrpSpPr>
        <p:grpSpPr>
          <a:xfrm>
            <a:off x="2893664" y="1633610"/>
            <a:ext cx="2592000" cy="3960000"/>
            <a:chOff x="1440000" y="468000"/>
            <a:chExt cx="2592000" cy="3960000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88B4F42-0D8D-41FC-9A30-B68A578C411E}"/>
                </a:ext>
              </a:extLst>
            </p:cNvPr>
            <p:cNvSpPr/>
            <p:nvPr/>
          </p:nvSpPr>
          <p:spPr>
            <a:xfrm>
              <a:off x="1440000" y="468000"/>
              <a:ext cx="2592000" cy="3960000"/>
            </a:xfrm>
            <a:prstGeom prst="rect">
              <a:avLst/>
            </a:prstGeom>
            <a:solidFill>
              <a:srgbClr val="FFB9B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0D8B503E-FC07-4CCD-84BF-77ED5AB699CF}"/>
                </a:ext>
              </a:extLst>
            </p:cNvPr>
            <p:cNvSpPr/>
            <p:nvPr/>
          </p:nvSpPr>
          <p:spPr>
            <a:xfrm>
              <a:off x="2448000" y="468000"/>
              <a:ext cx="537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  <a:cs typeface="Arial" panose="020B0604020202020204" pitchFamily="34" charset="0"/>
                </a:rPr>
                <a:t>Day</a:t>
              </a:r>
              <a:endParaRPr lang="en-GB" dirty="0"/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Scenario minus control simulation – 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30 min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08:00 CET - 17.07.2018 16:00 CET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1744456-C3D3-4601-BDAF-111FFFBFEBB9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Change in 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Lower values during day-time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BC49956-05B0-42F5-822B-B413D557D379}"/>
              </a:ext>
            </a:extLst>
          </p:cNvPr>
          <p:cNvGrpSpPr/>
          <p:nvPr/>
        </p:nvGrpSpPr>
        <p:grpSpPr>
          <a:xfrm>
            <a:off x="1632000" y="3613604"/>
            <a:ext cx="8784000" cy="864000"/>
            <a:chOff x="108000" y="2448000"/>
            <a:chExt cx="8784000" cy="864000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84027AD6-CCE6-48E9-9B6A-8E5996190389}"/>
                </a:ext>
              </a:extLst>
            </p:cNvPr>
            <p:cNvCxnSpPr/>
            <p:nvPr/>
          </p:nvCxnSpPr>
          <p:spPr>
            <a:xfrm>
              <a:off x="468000" y="2448000"/>
              <a:ext cx="8424000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8193A4D4-AD89-41A4-93C7-BFB9FFB17F96}"/>
                </a:ext>
              </a:extLst>
            </p:cNvPr>
            <p:cNvCxnSpPr/>
            <p:nvPr/>
          </p:nvCxnSpPr>
          <p:spPr>
            <a:xfrm>
              <a:off x="468000" y="3312000"/>
              <a:ext cx="8424000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EC916E4A-E034-4568-A09F-9F97C203EA6E}"/>
                </a:ext>
              </a:extLst>
            </p:cNvPr>
            <p:cNvCxnSpPr/>
            <p:nvPr/>
          </p:nvCxnSpPr>
          <p:spPr>
            <a:xfrm flipV="1">
              <a:off x="612000" y="2448000"/>
              <a:ext cx="0" cy="86400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ys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3CCDC5D-0A33-497E-BEAA-42FB6077AF11}"/>
                </a:ext>
              </a:extLst>
            </p:cNvPr>
            <p:cNvSpPr txBox="1"/>
            <p:nvPr/>
          </p:nvSpPr>
          <p:spPr>
            <a:xfrm>
              <a:off x="108000" y="2736000"/>
              <a:ext cx="324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/>
                <a:t>1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24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9F810D95-DF5D-4A16-9B87-73B16F6B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4206"/>
            <a:ext cx="9144000" cy="500538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8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EE9DA7-5AD6-495D-80EE-925ABF5E0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73" y="6291214"/>
            <a:ext cx="772050" cy="4953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2BF0CD9-A241-4C1E-9065-3BD6E4910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0" y="6184760"/>
            <a:ext cx="879700" cy="67324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E6FE9A-4619-4C37-945E-863FDA4A0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6427034"/>
            <a:ext cx="2057400" cy="22375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Scenario minus control simulation – 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day-time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08:00 CET - 17.07.2018 16:00 CET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1744456-C3D3-4601-BDAF-111FFFBFEBB9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Change in 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Strong influence of thermal turbulence during day-time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833D30A-728D-4B9C-B247-1F63AA150547}"/>
              </a:ext>
            </a:extLst>
          </p:cNvPr>
          <p:cNvGrpSpPr/>
          <p:nvPr/>
        </p:nvGrpSpPr>
        <p:grpSpPr>
          <a:xfrm>
            <a:off x="10024192" y="2952159"/>
            <a:ext cx="648000" cy="2880001"/>
            <a:chOff x="8460000" y="2088000"/>
            <a:chExt cx="648000" cy="2880001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C9D469B-D579-4232-8BEE-60C56E1DEB22}"/>
                </a:ext>
              </a:extLst>
            </p:cNvPr>
            <p:cNvSpPr txBox="1"/>
            <p:nvPr/>
          </p:nvSpPr>
          <p:spPr>
            <a:xfrm>
              <a:off x="8460000" y="2088000"/>
              <a:ext cx="648000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∆</a:t>
              </a:r>
              <a:r>
                <a:rPr lang="en-GB" sz="1200" i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</a:t>
              </a:r>
              <a:r>
                <a:rPr lang="en-GB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(°C)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41D2524-4E1A-4C63-A2C8-878B8EAF0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00" y="2376000"/>
              <a:ext cx="648000" cy="2592001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5FA1E35-771E-44E3-993A-1D48C56EC859}"/>
              </a:ext>
            </a:extLst>
          </p:cNvPr>
          <p:cNvGrpSpPr/>
          <p:nvPr/>
        </p:nvGrpSpPr>
        <p:grpSpPr>
          <a:xfrm>
            <a:off x="7468192" y="4896159"/>
            <a:ext cx="2520000" cy="1003545"/>
            <a:chOff x="5904000" y="4032000"/>
            <a:chExt cx="2520000" cy="1003545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785A16F9-5719-482C-91FB-03E47543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000" y="4032000"/>
              <a:ext cx="2520000" cy="1003545"/>
            </a:xfrm>
            <a:prstGeom prst="rect">
              <a:avLst/>
            </a:prstGeom>
          </p:spPr>
        </p:pic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7B007936-53F8-4142-AF10-543ABF43A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000" y="4464000"/>
              <a:ext cx="1944000" cy="13882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768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F6103CD2-1634-463F-A1CB-84836B178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/>
        </p:blipFill>
        <p:spPr>
          <a:xfrm>
            <a:off x="1524000" y="1545496"/>
            <a:ext cx="9144000" cy="463026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AFFAFE-4B2D-4E1D-9B8A-61E6C935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3417-4CE5-4889-92F0-6571765A538E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A83724-243F-458F-9D23-C830DCACDBCD}"/>
              </a:ext>
            </a:extLst>
          </p:cNvPr>
          <p:cNvSpPr/>
          <p:nvPr/>
        </p:nvSpPr>
        <p:spPr>
          <a:xfrm>
            <a:off x="2152650" y="156508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Results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6C065E-1D0A-4EB7-A6FD-8CC8614E51E7}"/>
              </a:ext>
            </a:extLst>
          </p:cNvPr>
          <p:cNvSpPr txBox="1"/>
          <p:nvPr/>
        </p:nvSpPr>
        <p:spPr>
          <a:xfrm>
            <a:off x="1524000" y="5817908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Scenario minus control simulation – </a:t>
            </a:r>
            <a:r>
              <a:rPr lang="en-GB" sz="1400" b="1" dirty="0">
                <a:solidFill>
                  <a:srgbClr val="C00000"/>
                </a:solidFill>
                <a:cs typeface="Arial" panose="020B0604020202020204" pitchFamily="34" charset="0"/>
              </a:rPr>
              <a:t>30 min</a:t>
            </a:r>
            <a:r>
              <a:rPr lang="en-GB" sz="1400" dirty="0">
                <a:solidFill>
                  <a:srgbClr val="C00000"/>
                </a:solidFill>
                <a:cs typeface="Arial" panose="020B0604020202020204" pitchFamily="34" charset="0"/>
              </a:rPr>
              <a:t>-mean values - 16.07.2018 20:00 CET - 17.07.2018 04:00 CET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1744456-C3D3-4601-BDAF-111FFFBFEBB9}"/>
              </a:ext>
            </a:extLst>
          </p:cNvPr>
          <p:cNvSpPr/>
          <p:nvPr/>
        </p:nvSpPr>
        <p:spPr>
          <a:xfrm>
            <a:off x="2152650" y="563091"/>
            <a:ext cx="824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Change in near-surface air temperature (</a:t>
            </a:r>
            <a:r>
              <a:rPr lang="en-US" i="1" dirty="0"/>
              <a:t>T</a:t>
            </a:r>
            <a:r>
              <a:rPr lang="en-US" dirty="0"/>
              <a:t> in 1 m)</a:t>
            </a:r>
          </a:p>
          <a:p>
            <a:r>
              <a:rPr lang="en-US" dirty="0">
                <a:solidFill>
                  <a:srgbClr val="C00000"/>
                </a:solidFill>
              </a:rPr>
              <a:t>Higher values during night-time, particularly in the early evening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BC49956-05B0-42F5-822B-B413D557D379}"/>
              </a:ext>
            </a:extLst>
          </p:cNvPr>
          <p:cNvGrpSpPr/>
          <p:nvPr/>
        </p:nvGrpSpPr>
        <p:grpSpPr>
          <a:xfrm>
            <a:off x="1632000" y="3613604"/>
            <a:ext cx="8784000" cy="864000"/>
            <a:chOff x="108000" y="2448000"/>
            <a:chExt cx="8784000" cy="864000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84027AD6-CCE6-48E9-9B6A-8E5996190389}"/>
                </a:ext>
              </a:extLst>
            </p:cNvPr>
            <p:cNvCxnSpPr/>
            <p:nvPr/>
          </p:nvCxnSpPr>
          <p:spPr>
            <a:xfrm>
              <a:off x="468000" y="2448000"/>
              <a:ext cx="8424000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8193A4D4-AD89-41A4-93C7-BFB9FFB17F96}"/>
                </a:ext>
              </a:extLst>
            </p:cNvPr>
            <p:cNvCxnSpPr/>
            <p:nvPr/>
          </p:nvCxnSpPr>
          <p:spPr>
            <a:xfrm>
              <a:off x="468000" y="3312000"/>
              <a:ext cx="8424000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EC916E4A-E034-4568-A09F-9F97C203EA6E}"/>
                </a:ext>
              </a:extLst>
            </p:cNvPr>
            <p:cNvCxnSpPr/>
            <p:nvPr/>
          </p:nvCxnSpPr>
          <p:spPr>
            <a:xfrm flipV="1">
              <a:off x="612000" y="2448000"/>
              <a:ext cx="0" cy="86400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ys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3CCDC5D-0A33-497E-BEAA-42FB6077AF11}"/>
                </a:ext>
              </a:extLst>
            </p:cNvPr>
            <p:cNvSpPr txBox="1"/>
            <p:nvPr/>
          </p:nvSpPr>
          <p:spPr>
            <a:xfrm>
              <a:off x="108000" y="2736000"/>
              <a:ext cx="324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/>
                <a:t>1 K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80CA675-C414-48E6-A400-38799C13BBAD}"/>
              </a:ext>
            </a:extLst>
          </p:cNvPr>
          <p:cNvGrpSpPr/>
          <p:nvPr/>
        </p:nvGrpSpPr>
        <p:grpSpPr>
          <a:xfrm>
            <a:off x="6817664" y="1623551"/>
            <a:ext cx="2556000" cy="3960000"/>
            <a:chOff x="5364000" y="468000"/>
            <a:chExt cx="2556000" cy="3960000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3D1B8DF3-B597-4894-828E-1863C1D57DB6}"/>
                </a:ext>
              </a:extLst>
            </p:cNvPr>
            <p:cNvSpPr/>
            <p:nvPr/>
          </p:nvSpPr>
          <p:spPr>
            <a:xfrm>
              <a:off x="5364000" y="468000"/>
              <a:ext cx="2556000" cy="3960000"/>
            </a:xfrm>
            <a:prstGeom prst="rect">
              <a:avLst/>
            </a:prstGeom>
            <a:solidFill>
              <a:srgbClr val="99CC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1D203E3-1C37-4AF3-BAB3-DD5D97245C07}"/>
                </a:ext>
              </a:extLst>
            </p:cNvPr>
            <p:cNvSpPr/>
            <p:nvPr/>
          </p:nvSpPr>
          <p:spPr>
            <a:xfrm>
              <a:off x="6264000" y="468000"/>
              <a:ext cx="6923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cs typeface="Arial" panose="020B0604020202020204" pitchFamily="34" charset="0"/>
                </a:rPr>
                <a:t>Night</a:t>
              </a:r>
              <a:endParaRPr lang="en-GB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491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Breitbild</PresentationFormat>
  <Paragraphs>82</Paragraphs>
  <Slides>11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Katharina Scherber</dc:creator>
  <cp:lastModifiedBy>Katharina Scherber</cp:lastModifiedBy>
  <cp:revision>2</cp:revision>
  <dcterms:created xsi:type="dcterms:W3CDTF">2023-04-20T16:07:12Z</dcterms:created>
  <dcterms:modified xsi:type="dcterms:W3CDTF">2023-04-20T16:16:23Z</dcterms:modified>
</cp:coreProperties>
</file>