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4"/>
  </p:notesMasterIdLst>
  <p:sldIdLst>
    <p:sldId id="301" r:id="rId3"/>
    <p:sldId id="302" r:id="rId4"/>
    <p:sldId id="303" r:id="rId5"/>
    <p:sldId id="287" r:id="rId6"/>
    <p:sldId id="288" r:id="rId7"/>
    <p:sldId id="289" r:id="rId8"/>
    <p:sldId id="292" r:id="rId9"/>
    <p:sldId id="293" r:id="rId10"/>
    <p:sldId id="291" r:id="rId11"/>
    <p:sldId id="304" r:id="rId12"/>
    <p:sldId id="305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73BA"/>
    <a:srgbClr val="7D4EA1"/>
    <a:srgbClr val="EBBEED"/>
    <a:srgbClr val="E65680"/>
    <a:srgbClr val="F0F7FC"/>
    <a:srgbClr val="43C4D1"/>
    <a:srgbClr val="82A443"/>
    <a:srgbClr val="E7C13C"/>
    <a:srgbClr val="F78B38"/>
    <a:srgbClr val="ED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9"/>
    <p:restoredTop sz="73878"/>
  </p:normalViewPr>
  <p:slideViewPr>
    <p:cSldViewPr snapToGrid="0" snapToObjects="1">
      <p:cViewPr varScale="1">
        <p:scale>
          <a:sx n="77" d="100"/>
          <a:sy n="77" d="100"/>
        </p:scale>
        <p:origin x="1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C002D-C158-BA48-B821-9442D43B83AB}" type="datetimeFigureOut">
              <a:rPr kumimoji="1" lang="zh-CN" altLang="en-US" smtClean="0"/>
              <a:t>2023/5/4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9DB19-28F7-FD48-A044-9AE6ECA526A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93228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Professor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Wang,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gentlemen,</a:t>
            </a:r>
            <a:r>
              <a:rPr kumimoji="1" lang="zh-CN" altLang="en-US" dirty="0"/>
              <a:t> </a:t>
            </a:r>
            <a:r>
              <a:rPr kumimoji="1" lang="en-US" altLang="zh-CN" dirty="0"/>
              <a:t>Good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afternoon.</a:t>
            </a:r>
          </a:p>
          <a:p>
            <a:r>
              <a:rPr kumimoji="1" lang="en-US" altLang="zh-CN" dirty="0"/>
              <a:t>I</a:t>
            </a:r>
            <a:r>
              <a:rPr kumimoji="1" lang="zh-CN" altLang="en-US" dirty="0"/>
              <a:t> </a:t>
            </a:r>
            <a:r>
              <a:rPr kumimoji="1" lang="en-US" altLang="zh-CN" dirty="0"/>
              <a:t>am</a:t>
            </a:r>
            <a:r>
              <a:rPr kumimoji="1" lang="zh-CN" altLang="en-US" dirty="0"/>
              <a:t> </a:t>
            </a:r>
            <a:r>
              <a:rPr kumimoji="1" lang="en-US" altLang="zh-CN" dirty="0"/>
              <a:t>sun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danyi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PhD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Tsinghua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Unviversity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China.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%I</a:t>
            </a:r>
            <a:r>
              <a:rPr kumimoji="1" lang="zh-CN" altLang="en-US" dirty="0"/>
              <a:t> </a:t>
            </a:r>
            <a:r>
              <a:rPr kumimoji="1" lang="en-US" altLang="zh-CN" dirty="0"/>
              <a:t>am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honored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give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presentation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EGU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general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Assembly.</a:t>
            </a:r>
          </a:p>
          <a:p>
            <a:r>
              <a:rPr kumimoji="1" lang="en-US" altLang="zh-CN" dirty="0"/>
              <a:t>Today</a:t>
            </a:r>
            <a:r>
              <a:rPr kumimoji="1" lang="zh-CN" altLang="en-US" dirty="0"/>
              <a:t> </a:t>
            </a:r>
            <a:r>
              <a:rPr kumimoji="1" lang="en-US" altLang="zh-CN" dirty="0"/>
              <a:t>I</a:t>
            </a:r>
            <a:r>
              <a:rPr kumimoji="1" lang="zh-CN" altLang="en-US" dirty="0"/>
              <a:t> </a:t>
            </a:r>
            <a:r>
              <a:rPr kumimoji="1" lang="en-US" altLang="zh-CN" dirty="0"/>
              <a:t>want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</a:t>
            </a:r>
            <a:r>
              <a:rPr kumimoji="1" lang="zh-CN" altLang="en-US" dirty="0"/>
              <a:t> </a:t>
            </a:r>
            <a:r>
              <a:rPr kumimoji="1" lang="en-US" altLang="zh-CN" dirty="0"/>
              <a:t>about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deep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learning-based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bias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correction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predicting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ocean</a:t>
            </a:r>
            <a:r>
              <a:rPr kumimoji="1" lang="zh-CN" altLang="en-US" dirty="0"/>
              <a:t> </a:t>
            </a:r>
            <a:r>
              <a:rPr kumimoji="1" lang="en-US" altLang="zh-CN" dirty="0"/>
              <a:t>surface</a:t>
            </a:r>
            <a:r>
              <a:rPr kumimoji="1" lang="zh-CN" altLang="en-US" dirty="0"/>
              <a:t> </a:t>
            </a:r>
            <a:r>
              <a:rPr kumimoji="1" lang="en-US" altLang="zh-CN" dirty="0"/>
              <a:t>waves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Northwest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Pacific</a:t>
            </a:r>
            <a:r>
              <a:rPr kumimoji="1" lang="zh-CN" altLang="en-US" dirty="0"/>
              <a:t> </a:t>
            </a:r>
            <a:r>
              <a:rPr kumimoji="1" lang="en-US" altLang="zh-CN" dirty="0"/>
              <a:t>Ocean.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DB19-28F7-FD48-A044-9AE6ECA526A9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495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references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presentation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03792-80AE-42B4-B403-9EE75599D3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12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</a:t>
            </a:r>
            <a:r>
              <a:rPr kumimoji="1" lang="zh-CN" altLang="en-US" dirty="0"/>
              <a:t> </a:t>
            </a:r>
            <a:r>
              <a:rPr kumimoji="1" lang="en-US" altLang="zh-CN" dirty="0"/>
              <a:t>would</a:t>
            </a:r>
            <a:r>
              <a:rPr kumimoji="1" lang="zh-CN" altLang="en-US" dirty="0"/>
              <a:t> </a:t>
            </a:r>
            <a:r>
              <a:rPr kumimoji="1" lang="en-US" altLang="zh-CN" dirty="0"/>
              <a:t>like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thank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previlige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opportunity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 </a:t>
            </a:r>
            <a:r>
              <a:rPr kumimoji="1" lang="en-US" altLang="zh-CN" dirty="0"/>
              <a:t>about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research.</a:t>
            </a:r>
          </a:p>
          <a:p>
            <a:r>
              <a:rPr kumimoji="1" lang="en-US" altLang="zh-CN" dirty="0"/>
              <a:t>Thank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much</a:t>
            </a:r>
            <a:r>
              <a:rPr kumimoji="1" lang="zh-CN" altLang="en-US" dirty="0"/>
              <a:t>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DB19-28F7-FD48-A044-9AE6ECA526A9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0056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 have broken this talk up into five parts</a:t>
            </a:r>
          </a:p>
          <a:p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I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go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introduction.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DB19-28F7-FD48-A044-9AE6ECA526A9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3640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800" dirty="0">
                <a:effectLst/>
                <a:latin typeface="STIX" pitchFamily="2" charset="2"/>
              </a:rPr>
              <a:t>Therefore, providing accurate wave height forecasts is necessary and urgent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800" dirty="0">
                <a:effectLst/>
                <a:latin typeface="STIX" pitchFamily="2" charset="2"/>
              </a:rPr>
              <a:t>However, significant bias still exist in numerical wave models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effectLst/>
                <a:latin typeface="STIX" pitchFamily="2" charset="2"/>
              </a:rPr>
              <a:t>machine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learning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has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been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rapidly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developed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in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geoscience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recently.</a:t>
            </a:r>
            <a:endParaRPr lang="en" altLang="zh-CN" sz="1800" dirty="0">
              <a:effectLst/>
              <a:latin typeface="STIX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800" dirty="0">
                <a:effectLst/>
                <a:latin typeface="STIX" pitchFamily="2" charset="2"/>
              </a:rPr>
              <a:t>Ellenson et al. (</a:t>
            </a:r>
            <a:r>
              <a:rPr lang="en" altLang="zh-CN" sz="1800" dirty="0">
                <a:solidFill>
                  <a:srgbClr val="0000FF"/>
                </a:solidFill>
                <a:effectLst/>
                <a:latin typeface="STIX" pitchFamily="2" charset="2"/>
              </a:rPr>
              <a:t>2020</a:t>
            </a:r>
            <a:r>
              <a:rPr lang="en" altLang="zh-CN" sz="1800" dirty="0">
                <a:effectLst/>
                <a:latin typeface="STIX" pitchFamily="2" charset="2"/>
              </a:rPr>
              <a:t>) used a bagged regression tree to correct the SWH bias forecasted by WAVEWATCH3 (WW3) for five stations along the California-Oregon border in the United States. They reduced the SWH Root Mean Squared Errors (RMSEs) from 0.33 to 0.29 m in summer and from 0.58 to 0.</a:t>
            </a:r>
            <a:r>
              <a:rPr lang="en-US" altLang="zh-CN" sz="1800" dirty="0">
                <a:effectLst/>
                <a:latin typeface="STIX" pitchFamily="2" charset="2"/>
              </a:rPr>
              <a:t>25</a:t>
            </a:r>
            <a:r>
              <a:rPr lang="en" altLang="zh-CN" sz="1800" dirty="0">
                <a:effectLst/>
                <a:latin typeface="STIX" pitchFamily="2" charset="2"/>
              </a:rPr>
              <a:t> m in winter.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called</a:t>
            </a:r>
            <a:r>
              <a:rPr lang="zh-CN" altLang="en-US" dirty="0"/>
              <a:t> </a:t>
            </a:r>
            <a:r>
              <a:rPr lang="en-US" altLang="zh-CN" dirty="0"/>
              <a:t>SWH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referred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others</a:t>
            </a:r>
            <a:r>
              <a:rPr lang="zh-CN" altLang="en-US" dirty="0"/>
              <a:t> </a:t>
            </a:r>
            <a:endParaRPr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DB19-28F7-FD48-A044-9AE6ECA526A9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250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Northwest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Pacific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ocean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(NWPO),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which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inside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yellow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rectangle.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kumimoji="1" lang="en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Therefore, this paper proposes a wave height forecasting model based on a combination of numerical wave models and deep learning to forecast wave heights in the northwest Pacific.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forecast</a:t>
            </a:r>
            <a:r>
              <a:rPr lang="zh-CN" altLang="en-US" dirty="0"/>
              <a:t> </a:t>
            </a:r>
            <a:r>
              <a:rPr lang="en-US" altLang="zh-CN" dirty="0"/>
              <a:t>lead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research</a:t>
            </a:r>
            <a:r>
              <a:rPr lang="zh-CN" altLang="en-US" dirty="0"/>
              <a:t> </a:t>
            </a:r>
            <a:r>
              <a:rPr lang="en-US" altLang="zh-CN" dirty="0"/>
              <a:t>includes</a:t>
            </a:r>
            <a:r>
              <a:rPr lang="zh-CN" altLang="en-US" dirty="0"/>
              <a:t> </a:t>
            </a:r>
            <a:r>
              <a:rPr lang="en-US" altLang="zh-CN" dirty="0"/>
              <a:t>24,</a:t>
            </a:r>
            <a:r>
              <a:rPr lang="zh-CN" altLang="en-US" dirty="0"/>
              <a:t> </a:t>
            </a:r>
            <a:r>
              <a:rPr lang="en-US" altLang="zh-CN" dirty="0"/>
              <a:t>48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72h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period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2017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2021.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four</a:t>
            </a:r>
            <a:r>
              <a:rPr lang="zh-CN" altLang="en-US" dirty="0"/>
              <a:t> </a:t>
            </a:r>
            <a:r>
              <a:rPr lang="en-US" altLang="zh-CN" dirty="0"/>
              <a:t>year</a:t>
            </a:r>
            <a:r>
              <a:rPr lang="zh-CN" altLang="en-US" dirty="0"/>
              <a:t> </a:t>
            </a:r>
            <a:r>
              <a:rPr lang="en-US" altLang="zh-CN" dirty="0"/>
              <a:t>serves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dataset,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remaining</a:t>
            </a:r>
            <a:r>
              <a:rPr lang="zh-CN" altLang="en-US" dirty="0"/>
              <a:t> </a:t>
            </a:r>
            <a:r>
              <a:rPr lang="en-US" altLang="zh-CN" dirty="0"/>
              <a:t>2021</a:t>
            </a:r>
            <a:r>
              <a:rPr lang="zh-CN" altLang="en-US" dirty="0"/>
              <a:t> </a:t>
            </a:r>
            <a:r>
              <a:rPr lang="en-US" altLang="zh-CN" dirty="0"/>
              <a:t>serves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testing</a:t>
            </a:r>
            <a:r>
              <a:rPr lang="zh-CN" altLang="en-US" dirty="0"/>
              <a:t> </a:t>
            </a:r>
            <a:r>
              <a:rPr lang="en-US" altLang="zh-CN" dirty="0"/>
              <a:t>period.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03792-80AE-42B4-B403-9EE75599D3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992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then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will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move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on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data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methods.</a:t>
            </a:r>
            <a:endParaRPr lang="en" altLang="zh-CN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schematic diagram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in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upper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right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corner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shows</a:t>
            </a:r>
            <a:r>
              <a:rPr lang="en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the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forecast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model.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First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of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all,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use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UV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wind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from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Global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forecast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system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(GFS)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as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forcing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data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to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run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wavewatch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iii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model,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get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raw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prediction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of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wave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some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wave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parameters.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data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will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fed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into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deep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neural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network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to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train,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use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SWH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from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ERA5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reanalysis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as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groud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input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six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variables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include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significant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wave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height,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zonal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meridional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surface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winds,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mean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wave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period,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sine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cosine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of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mean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wave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direction.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deep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neural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network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used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is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called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BU-Net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by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adding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batch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normalization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layers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between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convolutional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layer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ReLU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layers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in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each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conv-block.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endParaRPr lang="en-US" altLang="zh-CN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use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same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padding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in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convolutional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layer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to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ensure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same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size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of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input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output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which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is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important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to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bias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correction.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03792-80AE-42B4-B403-9EE75599D3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492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all,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forecast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performance on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test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set is comparable to that on the training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dataset,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indicating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1800" dirty="0">
                <a:effectLst/>
                <a:latin typeface="STIX" pitchFamily="2" charset="2"/>
              </a:rPr>
              <a:t>BU-Net-based bias correction has good generalization ability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BU-Net reduces the RMSE by 40%, 38% and 30%,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lead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times,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respectively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800" dirty="0">
                <a:effectLst/>
                <a:latin typeface="STIX" pitchFamily="2" charset="2"/>
              </a:rPr>
              <a:t>In particular, </a:t>
            </a:r>
            <a:r>
              <a:rPr lang="en-US" altLang="zh-CN" sz="1800" dirty="0">
                <a:effectLst/>
                <a:latin typeface="STIX" pitchFamily="2" charset="2"/>
              </a:rPr>
              <a:t>from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panel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(a),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" altLang="zh-CN" sz="1800" dirty="0">
                <a:effectLst/>
                <a:latin typeface="STIX" pitchFamily="2" charset="2"/>
              </a:rPr>
              <a:t>the SWH RMSEs after BU-Net-based bias correction have smaller outlier and more concentrated distributions, indicating the bias-corrected SWH forecasts have good and stable forecast performance.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second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row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in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left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picture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shows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variation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of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RMSE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in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four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seasons.</a:t>
            </a:r>
            <a:r>
              <a:rPr lang="en" altLang="zh-CN" sz="1800" dirty="0">
                <a:effectLst/>
                <a:latin typeface="STIX" pitchFamily="2" charset="2"/>
              </a:rPr>
              <a:t> 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RMSE decrease the most in the summer and the least in the winter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row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shows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variation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PCC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bias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correction,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2%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6%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percentage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seasons.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03792-80AE-42B4-B403-9EE75599D3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340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horizontal</a:t>
            </a:r>
            <a:r>
              <a:rPr lang="zh-CN" altLang="en-US" dirty="0"/>
              <a:t> </a:t>
            </a:r>
            <a:r>
              <a:rPr lang="en-US" altLang="zh-CN" dirty="0"/>
              <a:t>forecast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BU-Net?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figure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left</a:t>
            </a:r>
            <a:r>
              <a:rPr lang="zh-CN" altLang="en-US" dirty="0"/>
              <a:t> </a:t>
            </a:r>
            <a:r>
              <a:rPr lang="en-US" altLang="zh-CN" dirty="0"/>
              <a:t>side</a:t>
            </a:r>
            <a:r>
              <a:rPr lang="zh-CN" altLang="en-US" dirty="0"/>
              <a:t> </a:t>
            </a:r>
            <a:r>
              <a:rPr lang="en" altLang="zh-CN" sz="1800" dirty="0">
                <a:effectLst/>
                <a:latin typeface="STIX" pitchFamily="2" charset="2"/>
              </a:rPr>
              <a:t>shows the horizontal distribution of the RMSEs and correlation coefficients of SWH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forecasts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of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WW3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and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BU-Net</a:t>
            </a:r>
            <a:r>
              <a:rPr lang="en" altLang="zh-CN" sz="1800" dirty="0">
                <a:effectLst/>
                <a:latin typeface="STIX" pitchFamily="2" charset="2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first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and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third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columns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is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WW3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forecasts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and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second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and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fourth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are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BU-Net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forecasts.</a:t>
            </a:r>
            <a:endParaRPr lang="en-US" altLang="zh-CN" dirty="0"/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lighter</a:t>
            </a:r>
            <a:r>
              <a:rPr lang="zh-CN" altLang="en-US" dirty="0"/>
              <a:t> </a:t>
            </a:r>
            <a:r>
              <a:rPr lang="en-US" altLang="zh-CN" dirty="0"/>
              <a:t>green</a:t>
            </a:r>
            <a:r>
              <a:rPr lang="zh-CN" altLang="en-US" dirty="0"/>
              <a:t> </a:t>
            </a:r>
            <a:r>
              <a:rPr lang="en-US" altLang="zh-CN" dirty="0"/>
              <a:t>means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RMSE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darker</a:t>
            </a:r>
            <a:r>
              <a:rPr lang="zh-CN" altLang="en-US" dirty="0"/>
              <a:t> </a:t>
            </a:r>
            <a:r>
              <a:rPr lang="en-US" altLang="zh-CN" dirty="0"/>
              <a:t>red</a:t>
            </a:r>
            <a:r>
              <a:rPr lang="zh-CN" altLang="en-US" dirty="0"/>
              <a:t> </a:t>
            </a:r>
            <a:r>
              <a:rPr lang="en-US" altLang="zh-CN" dirty="0"/>
              <a:t>means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correlations.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figure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BU-Net</a:t>
            </a:r>
            <a:r>
              <a:rPr lang="zh-CN" altLang="en-US" dirty="0"/>
              <a:t> </a:t>
            </a:r>
            <a:r>
              <a:rPr lang="en-US" altLang="zh-CN" dirty="0"/>
              <a:t>reduces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RMSEs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improves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CC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WW3.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RMSE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east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northest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taiwan</a:t>
            </a:r>
            <a:r>
              <a:rPr lang="zh-CN" altLang="en-US" dirty="0"/>
              <a:t> </a:t>
            </a:r>
            <a:r>
              <a:rPr lang="en-US" altLang="zh-CN" dirty="0"/>
              <a:t>island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coast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Jiangsu</a:t>
            </a:r>
            <a:r>
              <a:rPr lang="zh-CN" altLang="en-US" dirty="0"/>
              <a:t> </a:t>
            </a:r>
            <a:r>
              <a:rPr lang="en-US" altLang="zh-CN" dirty="0"/>
              <a:t>province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well-corrected.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03792-80AE-42B4-B403-9EE75599D3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132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" altLang="zh-CN" sz="1800" dirty="0">
                <a:effectLst/>
                <a:latin typeface="STIX" pitchFamily="2" charset="2"/>
              </a:rPr>
              <a:t>The forecast performance of WW3 over NWPO has the most significant variability in summer, mainly related to the frequent typhoon passages</a:t>
            </a:r>
            <a:r>
              <a:rPr lang="en-US" altLang="zh-CN" sz="1800" dirty="0">
                <a:effectLst/>
                <a:latin typeface="STIX" pitchFamily="2" charset="2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1800" dirty="0">
                <a:effectLst/>
                <a:latin typeface="STIX" pitchFamily="2" charset="2"/>
              </a:rPr>
              <a:t>therefore,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we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assessed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forecast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performance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of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BU-Net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during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typhoon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passages.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drop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percentages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of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RMSE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during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typhoon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passages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are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45%,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32%,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and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35%,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and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from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below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picture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we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can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see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that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RMSEs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decrease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for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six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out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of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eight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typhoons.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1800" dirty="0">
                <a:effectLst/>
                <a:latin typeface="STIX" pitchFamily="2" charset="2"/>
              </a:rPr>
              <a:t>Here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we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take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typhoon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In-fa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example,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In-fa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has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long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duration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of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9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days.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RMSEs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are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reduced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by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55%,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57%,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and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36%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percent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after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bias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correction.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6m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waves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in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23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July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was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overestimated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by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WW3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to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10m,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and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BU-Net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well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reproduced.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1800" dirty="0">
                <a:effectLst/>
                <a:latin typeface="STIX" pitchFamily="2" charset="2"/>
              </a:rPr>
              <a:t>so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we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may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conclude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that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long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duration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and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inner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parts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center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are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beneficial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to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the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correction</a:t>
            </a:r>
            <a:r>
              <a:rPr lang="zh-CN" altLang="en-US" sz="1800" dirty="0">
                <a:effectLst/>
                <a:latin typeface="STIX" pitchFamily="2" charset="2"/>
              </a:rPr>
              <a:t> </a:t>
            </a:r>
            <a:r>
              <a:rPr lang="en-US" altLang="zh-CN" sz="1800" dirty="0">
                <a:effectLst/>
                <a:latin typeface="STIX" pitchFamily="2" charset="2"/>
              </a:rPr>
              <a:t>performance.</a:t>
            </a:r>
            <a:endParaRPr lang="en" altLang="zh-CN" sz="4000" dirty="0"/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" altLang="zh-CN" sz="2800" dirty="0"/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" altLang="zh-CN" sz="1800" dirty="0">
              <a:effectLst/>
              <a:latin typeface="STIX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" altLang="zh-CN" dirty="0"/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03792-80AE-42B4-B403-9EE75599D3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82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presentation,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give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brief</a:t>
            </a:r>
            <a:r>
              <a:rPr lang="zh-CN" altLang="en-US" dirty="0"/>
              <a:t> </a:t>
            </a:r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work.</a:t>
            </a:r>
          </a:p>
          <a:p>
            <a:r>
              <a:rPr lang="en-US" altLang="zh-CN" dirty="0"/>
              <a:t>firstly,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03792-80AE-42B4-B403-9EE75599D3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86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78938-CA4C-1145-9DF8-AC9B6BFB6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FD50F4-F1D6-CB4B-B184-CF7CC2871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1C83AF-73AC-CC4B-8473-421726D59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8517-51A6-4E48-840D-B25A376A67DA}" type="datetimeFigureOut">
              <a:rPr kumimoji="1" lang="zh-CN" altLang="en-US" smtClean="0"/>
              <a:t>2023/5/4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B42E78-DEFD-0E46-ABE7-96D13E7F1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686E07-FF66-B240-A9A2-A8A0A52C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6C3B-0E5B-A440-A6A3-019B04CD89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6766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E78007-1AE3-AA41-B234-35D676E01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64D751-7B2B-ED4F-82C9-05D430E08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403AF-9F60-3844-8390-8F6DDBB6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8517-51A6-4E48-840D-B25A376A67DA}" type="datetimeFigureOut">
              <a:rPr kumimoji="1" lang="zh-CN" altLang="en-US" smtClean="0"/>
              <a:t>2023/5/4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1D665B-E1DD-1B40-812B-E26439B2F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A29DCF-DB58-FF47-818B-A6FF90512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6C3B-0E5B-A440-A6A3-019B04CD89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742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9A359F-C2DA-D744-AC18-8AB3DC44D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7828D41-17D9-6D49-9A5B-5F74DB8E1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EB58E-7417-A04C-BB17-8CA9E11D8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8517-51A6-4E48-840D-B25A376A67DA}" type="datetimeFigureOut">
              <a:rPr kumimoji="1" lang="zh-CN" altLang="en-US" smtClean="0"/>
              <a:t>2023/5/4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EC5FA-15BB-2842-91AE-CA4B9B0B1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9676E-319A-A64D-BCBA-EB6C27FB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6C3B-0E5B-A440-A6A3-019B04CD89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9281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4515-D8C7-4BCC-9B7D-7AAD821193A4}" type="datetimeFigureOut">
              <a:rPr lang="zh-CN" altLang="en-US" smtClean="0"/>
              <a:t>2023/5/4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2C1E-5C31-4C14-8778-A1F8893BFB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824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4515-D8C7-4BCC-9B7D-7AAD821193A4}" type="datetimeFigureOut">
              <a:rPr lang="zh-CN" altLang="en-US" smtClean="0"/>
              <a:t>2023/5/4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2C1E-5C31-4C14-8778-A1F8893BFBB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7909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71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7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77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743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7" b="124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889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18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3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4515-D8C7-4BCC-9B7D-7AAD821193A4}" type="datetimeFigureOut">
              <a:rPr lang="zh-CN" altLang="en-US" smtClean="0"/>
              <a:t>2023/5/4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2C1E-5C31-4C14-8778-A1F8893BFB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7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DAAC45-EB86-844C-A400-183533FC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AFB08D-4386-9E4F-871B-7743ABABB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EFD887-65F8-A34A-B47C-6F088795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8517-51A6-4E48-840D-B25A376A67DA}" type="datetimeFigureOut">
              <a:rPr kumimoji="1" lang="zh-CN" altLang="en-US" smtClean="0"/>
              <a:t>2023/5/4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40F900-901B-B14A-8667-9AFA99CB4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0D13D6-5D24-4D41-8D0D-1C2D937E4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6C3B-0E5B-A440-A6A3-019B04CD89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03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4515-D8C7-4BCC-9B7D-7AAD821193A4}" type="datetimeFigureOut">
              <a:rPr lang="zh-CN" altLang="en-US" smtClean="0"/>
              <a:t>2023/5/4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2C1E-5C31-4C14-8778-A1F8893BFB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04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4515-D8C7-4BCC-9B7D-7AAD821193A4}" type="datetimeFigureOut">
              <a:rPr lang="zh-CN" altLang="en-US" smtClean="0"/>
              <a:t>2023/5/4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2C1E-5C31-4C14-8778-A1F8893BFB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017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4515-D8C7-4BCC-9B7D-7AAD821193A4}" type="datetimeFigureOut">
              <a:rPr lang="zh-CN" altLang="en-US" smtClean="0"/>
              <a:t>2023/5/4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2C1E-5C31-4C14-8778-A1F8893BFB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166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4515-D8C7-4BCC-9B7D-7AAD821193A4}" type="datetimeFigureOut">
              <a:rPr lang="zh-CN" altLang="en-US" smtClean="0"/>
              <a:t>2023/5/4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2C1E-5C31-4C14-8778-A1F8893BFB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671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4515-D8C7-4BCC-9B7D-7AAD821193A4}" type="datetimeFigureOut">
              <a:rPr lang="zh-CN" altLang="en-US" smtClean="0"/>
              <a:t>2023/5/4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2C1E-5C31-4C14-8778-A1F8893BFB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461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4515-D8C7-4BCC-9B7D-7AAD821193A4}" type="datetimeFigureOut">
              <a:rPr lang="zh-CN" altLang="en-US" smtClean="0"/>
              <a:t>2023/5/4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2C1E-5C31-4C14-8778-A1F8893BFB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7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32682-3B11-384D-91FB-40F0A841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BDB6A1-3376-EC44-8AAA-75F420028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33CA63-BF77-E342-B001-DC9FECB6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8517-51A6-4E48-840D-B25A376A67DA}" type="datetimeFigureOut">
              <a:rPr kumimoji="1" lang="zh-CN" altLang="en-US" smtClean="0"/>
              <a:t>2023/5/4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13882B-EB60-7E4F-8672-6A44D8700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588B8C-B378-414B-809E-D260161DE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6C3B-0E5B-A440-A6A3-019B04CD89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723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EFE145-56EB-6848-A563-480485E3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336325-E350-184D-B4DA-025809988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AD4762C-E976-BA46-9C8A-D8E61542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E0DE07-2289-EC41-BBBE-7AADB01E5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8517-51A6-4E48-840D-B25A376A67DA}" type="datetimeFigureOut">
              <a:rPr kumimoji="1" lang="zh-CN" altLang="en-US" smtClean="0"/>
              <a:t>2023/5/4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29E076-0A9D-1444-8BDC-3A3A92B4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91A743A-B807-F549-B0B5-036B8A1B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6C3B-0E5B-A440-A6A3-019B04CD89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474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B9C1B1-E76F-E442-A9BE-FE70E3A21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1B9E5D-6C27-2243-837B-358BDD7AB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E367D3-1603-594A-8F21-01CDF411C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41ABC9D-E996-DF46-B5F4-F7A40E07AC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20FC7D9-F1B4-824E-9A5E-F5D95DA5C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C5B8D4-45CC-1046-A625-7D718983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8517-51A6-4E48-840D-B25A376A67DA}" type="datetimeFigureOut">
              <a:rPr kumimoji="1" lang="zh-CN" altLang="en-US" smtClean="0"/>
              <a:t>2023/5/4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6E555D7-2C27-C84D-B65D-2FE021FC3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B4EC473-5762-564F-89E5-041B33F3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6C3B-0E5B-A440-A6A3-019B04CD89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63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B52CDB-4A2F-FF46-BDE8-0017383A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D587BE-7A89-294E-A01B-09ACA116C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8517-51A6-4E48-840D-B25A376A67DA}" type="datetimeFigureOut">
              <a:rPr kumimoji="1" lang="zh-CN" altLang="en-US" smtClean="0"/>
              <a:t>2023/5/4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D67B021-DDFC-8A44-9491-CEC68AECA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1FC4F2-7C82-0149-92E6-F3A31F06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6C3B-0E5B-A440-A6A3-019B04CD89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469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DAA3C7-C411-CD4F-B117-5A24ACC4B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8517-51A6-4E48-840D-B25A376A67DA}" type="datetimeFigureOut">
              <a:rPr kumimoji="1" lang="zh-CN" altLang="en-US" smtClean="0"/>
              <a:t>2023/5/4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FF75797-AF7C-5642-B3E8-286C5A5AA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AAA342-B191-394F-A675-74A85838C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6C3B-0E5B-A440-A6A3-019B04CD89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473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0061E-A3A5-2C4B-963A-702D516B3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931BDA-8235-5042-937D-38339EE0C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D02A77-4951-6746-9CE8-33861A677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945A67-EF24-C743-94E6-FA58A8E1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8517-51A6-4E48-840D-B25A376A67DA}" type="datetimeFigureOut">
              <a:rPr kumimoji="1" lang="zh-CN" altLang="en-US" smtClean="0"/>
              <a:t>2023/5/4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C351B0-5803-F149-8E45-0391A8C81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C375816-948D-5E41-B35A-0A56FB12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6C3B-0E5B-A440-A6A3-019B04CD89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3008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6E8EB9-39BB-444A-B43C-FA33AC0F0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8DF9AB-3043-B743-8E1B-C651F9D229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EFF8C25-B50A-4846-9BD1-A50CFD5C8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5DC25C-3E7C-944D-AA3A-42864C65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8517-51A6-4E48-840D-B25A376A67DA}" type="datetimeFigureOut">
              <a:rPr kumimoji="1" lang="zh-CN" altLang="en-US" smtClean="0"/>
              <a:t>2023/5/4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DFD4CC-D9B5-6543-990E-06158366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CB2A6E-8287-C842-A1A1-3FC6CC71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6C3B-0E5B-A440-A6A3-019B04CD89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182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E450C6D-FEBB-914F-9249-9487A9CAF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51FFE6-E546-4B47-9074-CEF07B825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F4A349-4817-FE4D-8600-8289F4228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18517-51A6-4E48-840D-B25A376A67DA}" type="datetimeFigureOut">
              <a:rPr kumimoji="1" lang="zh-CN" altLang="en-US" smtClean="0"/>
              <a:t>2023/5/4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9FEA05-0FC1-234D-B8FC-3E5401802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617625-791F-924F-9FFF-EE64AE621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D6C3B-0E5B-A440-A6A3-019B04CD89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423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64515-D8C7-4BCC-9B7D-7AAD821193A4}" type="datetimeFigureOut">
              <a:rPr lang="zh-CN" altLang="en-US" smtClean="0"/>
              <a:t>2023/5/4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42C1E-5C31-4C14-8778-A1F8893BFBB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825500" y="365125"/>
            <a:ext cx="736600" cy="739775"/>
          </a:xfrm>
          <a:prstGeom prst="rect">
            <a:avLst/>
          </a:prstGeom>
          <a:solidFill>
            <a:srgbClr val="7038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-825500" y="1455737"/>
            <a:ext cx="736600" cy="739775"/>
          </a:xfrm>
          <a:prstGeom prst="rect">
            <a:avLst/>
          </a:prstGeom>
          <a:solidFill>
            <a:srgbClr val="AF8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72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s41586-019-0912-1" TargetMode="External"/><Relationship Id="rId3" Type="http://schemas.openxmlformats.org/officeDocument/2006/relationships/hyperlink" Target="https://doi.org/10.1175/BAMS-D-12-00032.1" TargetMode="External"/><Relationship Id="rId7" Type="http://schemas.openxmlformats.org/officeDocument/2006/relationships/hyperlink" Target="https://doi.org/10.1175/2010JTECHO812.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doi.org/10.1007/s00376-021-0215-y" TargetMode="External"/><Relationship Id="rId5" Type="http://schemas.openxmlformats.org/officeDocument/2006/relationships/hyperlink" Target="https://doi.org/10.1016/j.coastaleng.2019.103595" TargetMode="External"/><Relationship Id="rId4" Type="http://schemas.openxmlformats.org/officeDocument/2006/relationships/hyperlink" Target="https://doi.org/10.1080/21664250.2021.192974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em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jpeg"/><Relationship Id="rId5" Type="http://schemas.openxmlformats.org/officeDocument/2006/relationships/hyperlink" Target="https://sharktourshawaii.com/blog/11-awesome-facts-pacific-ocean/" TargetMode="Externa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C358461-7C33-2E49-9FA5-46BC2EDF499B}"/>
              </a:ext>
            </a:extLst>
          </p:cNvPr>
          <p:cNvSpPr txBox="1"/>
          <p:nvPr/>
        </p:nvSpPr>
        <p:spPr>
          <a:xfrm>
            <a:off x="1505505" y="152457"/>
            <a:ext cx="929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The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General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Assembly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2023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of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endParaRPr kumimoji="1" lang="en-US" altLang="zh-CN" sz="2800" dirty="0">
              <a:solidFill>
                <a:srgbClr val="2773BA"/>
              </a:solidFill>
              <a:latin typeface="Calibri" panose="020F0502020204030204" pitchFamily="34" charset="0"/>
              <a:ea typeface="Apple Symbols" panose="02000000000000000000" pitchFamily="2" charset="-79"/>
              <a:cs typeface="Calibri" panose="020F0502020204030204" pitchFamily="34" charset="0"/>
            </a:endParaRPr>
          </a:p>
          <a:p>
            <a:pPr algn="ctr"/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the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European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Geosciences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Union</a:t>
            </a:r>
            <a:endParaRPr kumimoji="1" lang="zh-CN" altLang="en-US" sz="2800" dirty="0">
              <a:solidFill>
                <a:srgbClr val="2773BA"/>
              </a:solidFill>
              <a:latin typeface="Calibri" panose="020F0502020204030204" pitchFamily="34" charset="0"/>
              <a:ea typeface="Apple Symbols" panose="02000000000000000000" pitchFamily="2" charset="-79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B4661B4-C76A-AE4C-9A7F-A5286ACF5C10}"/>
              </a:ext>
            </a:extLst>
          </p:cNvPr>
          <p:cNvSpPr txBox="1"/>
          <p:nvPr/>
        </p:nvSpPr>
        <p:spPr>
          <a:xfrm>
            <a:off x="1036332" y="1799503"/>
            <a:ext cx="102320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 deep learning-based bias correction method for predicting ocean surface waves in the Northwest Pacific Ocean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B6F7190-FBEC-DD45-AE7C-B5E9518EC4F0}"/>
              </a:ext>
            </a:extLst>
          </p:cNvPr>
          <p:cNvGrpSpPr/>
          <p:nvPr/>
        </p:nvGrpSpPr>
        <p:grpSpPr>
          <a:xfrm>
            <a:off x="0" y="88193"/>
            <a:ext cx="3297258" cy="1107661"/>
            <a:chOff x="8703366" y="97937"/>
            <a:chExt cx="3297258" cy="110766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6BB11F9-128B-8E46-9759-73439A496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3366" y="97937"/>
              <a:ext cx="3297258" cy="93899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F5A76E1-942F-6A4F-8D8C-D074F07E220B}"/>
                </a:ext>
              </a:extLst>
            </p:cNvPr>
            <p:cNvSpPr/>
            <p:nvPr/>
          </p:nvSpPr>
          <p:spPr>
            <a:xfrm>
              <a:off x="10208871" y="902825"/>
              <a:ext cx="775504" cy="302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48EE3618-1E03-7F44-9E5A-7B2336339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252" y="3902606"/>
            <a:ext cx="2088432" cy="295539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ED3713F-FFE4-B94A-8A6D-763CD01C6F36}"/>
              </a:ext>
            </a:extLst>
          </p:cNvPr>
          <p:cNvSpPr txBox="1"/>
          <p:nvPr/>
        </p:nvSpPr>
        <p:spPr>
          <a:xfrm>
            <a:off x="10253975" y="5982788"/>
            <a:ext cx="183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Abstract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QR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68BD7CF-2328-D848-8320-25F554362000}"/>
              </a:ext>
            </a:extLst>
          </p:cNvPr>
          <p:cNvSpPr txBox="1"/>
          <p:nvPr/>
        </p:nvSpPr>
        <p:spPr>
          <a:xfrm>
            <a:off x="2222424" y="3144126"/>
            <a:ext cx="7824315" cy="3207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Author:</a:t>
            </a:r>
            <a:r>
              <a:rPr kumimoji="1"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Danyi</a:t>
            </a:r>
            <a:r>
              <a:rPr kumimoji="1"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Sun</a:t>
            </a:r>
          </a:p>
          <a:p>
            <a:pPr algn="ctr"/>
            <a:r>
              <a:rPr kumimoji="1"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Co-Authors:</a:t>
            </a:r>
            <a:r>
              <a:rPr kumimoji="1"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Wenyu Huang , Yong Luo , </a:t>
            </a:r>
            <a:r>
              <a:rPr lang="en" altLang="zh-CN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Jingjia</a:t>
            </a:r>
            <a:r>
              <a:rPr lang="en" altLang="zh-C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Luo , Jonathon S. Wright, </a:t>
            </a:r>
          </a:p>
          <a:p>
            <a:pPr algn="ctr"/>
            <a:r>
              <a:rPr lang="en" altLang="zh-CN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Haohuan</a:t>
            </a:r>
            <a:r>
              <a:rPr lang="en" altLang="zh-C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Fu, Bin Wang</a:t>
            </a:r>
          </a:p>
          <a:p>
            <a:pPr algn="ctr">
              <a:spcBef>
                <a:spcPts val="600"/>
              </a:spcBef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by: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Danyi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Sun</a:t>
            </a:r>
            <a:r>
              <a:rPr lang="en" altLang="zh-C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endParaRPr lang="en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endParaRPr kumimoji="1" lang="en-US" altLang="zh-CN" sz="1050" dirty="0"/>
          </a:p>
          <a:p>
            <a:pPr algn="ctr">
              <a:lnSpc>
                <a:spcPct val="150000"/>
              </a:lnSpc>
            </a:pPr>
            <a:r>
              <a:rPr kumimoji="1" lang="en-US" altLang="zh-CN" sz="1800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Department</a:t>
            </a:r>
            <a:r>
              <a:rPr kumimoji="1" lang="zh-CN" altLang="en-US" sz="1800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1800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of</a:t>
            </a:r>
            <a:r>
              <a:rPr kumimoji="1" lang="zh-CN" altLang="en-US" sz="1800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1800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Earth</a:t>
            </a:r>
            <a:r>
              <a:rPr kumimoji="1" lang="zh-CN" altLang="en-US" sz="1800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1800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System</a:t>
            </a:r>
            <a:r>
              <a:rPr kumimoji="1" lang="zh-CN" altLang="en-US" sz="1800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1800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Science,</a:t>
            </a:r>
            <a:r>
              <a:rPr kumimoji="1" lang="zh-CN" altLang="en-US" sz="1800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kumimoji="1" lang="en-US" altLang="zh-CN" sz="1800" dirty="0">
              <a:solidFill>
                <a:srgbClr val="81308D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1800" b="1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Tsinghua</a:t>
            </a:r>
            <a:r>
              <a:rPr kumimoji="1" lang="zh-CN" altLang="en-US" sz="1800" b="1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1800" b="1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University,</a:t>
            </a:r>
            <a:r>
              <a:rPr kumimoji="1" lang="zh-CN" altLang="en-US" sz="1800" b="1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1800" b="1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Beijing,</a:t>
            </a:r>
            <a:r>
              <a:rPr kumimoji="1" lang="zh-CN" altLang="en-US" sz="1800" b="1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1800" b="1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China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1800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Email:</a:t>
            </a:r>
            <a:r>
              <a:rPr kumimoji="1" lang="zh-CN" altLang="en-US" sz="1800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1800" dirty="0">
                <a:solidFill>
                  <a:srgbClr val="81308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sundy19@mails.tsinghua.edu.cn</a:t>
            </a:r>
            <a:endParaRPr kumimoji="1" lang="zh-CN" altLang="en-US" sz="1800" dirty="0">
              <a:solidFill>
                <a:srgbClr val="81308D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2CC274C-585A-BC4E-AAFE-135074C16830}"/>
              </a:ext>
            </a:extLst>
          </p:cNvPr>
          <p:cNvGrpSpPr>
            <a:grpSpLocks noChangeAspect="1"/>
          </p:cNvGrpSpPr>
          <p:nvPr/>
        </p:nvGrpSpPr>
        <p:grpSpPr>
          <a:xfrm>
            <a:off x="9538062" y="283901"/>
            <a:ext cx="2296865" cy="691217"/>
            <a:chOff x="2685028" y="2876682"/>
            <a:chExt cx="5502784" cy="1656004"/>
          </a:xfrm>
        </p:grpSpPr>
        <p:sp>
          <p:nvSpPr>
            <p:cNvPr id="16" name="i$ľïdê">
              <a:extLst>
                <a:ext uri="{FF2B5EF4-FFF2-40B4-BE49-F238E27FC236}">
                  <a16:creationId xmlns:a16="http://schemas.microsoft.com/office/drawing/2014/main" id="{8B946F10-9B15-8C4E-8A89-27962A73C56A}"/>
                </a:ext>
              </a:extLst>
            </p:cNvPr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17" name="îṥlîḋê">
              <a:extLst>
                <a:ext uri="{FF2B5EF4-FFF2-40B4-BE49-F238E27FC236}">
                  <a16:creationId xmlns:a16="http://schemas.microsoft.com/office/drawing/2014/main" id="{0DB84483-15D4-244A-8F59-152F908029F8}"/>
                </a:ext>
              </a:extLst>
            </p:cNvPr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+mn-cs"/>
              </a:endParaRP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48A4A38-28E6-274F-8471-C328D123D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524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平行四边形 59"/>
          <p:cNvSpPr/>
          <p:nvPr/>
        </p:nvSpPr>
        <p:spPr>
          <a:xfrm>
            <a:off x="-1471597" y="1321905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AF8DC9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D3308EB-CC29-CA4F-A41C-821B22F3E611}"/>
              </a:ext>
            </a:extLst>
          </p:cNvPr>
          <p:cNvSpPr/>
          <p:nvPr/>
        </p:nvSpPr>
        <p:spPr>
          <a:xfrm>
            <a:off x="0" y="3515"/>
            <a:ext cx="12192000" cy="748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DE8E680-E485-BA4A-AC06-A3955128C546}"/>
              </a:ext>
            </a:extLst>
          </p:cNvPr>
          <p:cNvSpPr txBox="1"/>
          <p:nvPr/>
        </p:nvSpPr>
        <p:spPr>
          <a:xfrm>
            <a:off x="4933726" y="105969"/>
            <a:ext cx="2324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</a:t>
            </a:r>
            <a:r>
              <a:rPr lang="en-US" altLang="zh-CN" sz="32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EFERENCES</a:t>
            </a:r>
            <a:endParaRPr lang="zh-CN" altLang="en-US" sz="3200" b="1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C3C2C1-370A-4A44-AB58-0BA62243CDEC}"/>
              </a:ext>
            </a:extLst>
          </p:cNvPr>
          <p:cNvSpPr txBox="1"/>
          <p:nvPr/>
        </p:nvSpPr>
        <p:spPr>
          <a:xfrm>
            <a:off x="716755" y="1082543"/>
            <a:ext cx="10884695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720000" algn="just">
              <a:spcAft>
                <a:spcPts val="600"/>
              </a:spcAft>
            </a:pP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Alves, J.-H. G. M., Wittmann, P., Sestak, M., Schauer, J., Stripling, S., Bernier, N. B., et al. (2013). The NCEP–FNMOC combined wave </a:t>
            </a:r>
            <a:r>
              <a:rPr kumimoji="1" lang="en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ensem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1" lang="en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ble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 product: Expanding benefits of interagency probabilistic forecasts to the oceanic environment. Bulletin of the American Meteorological Society, 94(12), 1893–1905. 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</a:t>
            </a:r>
            <a:r>
              <a:rPr kumimoji="1" lang="en" altLang="zh-CN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doi.org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/10.1175/BAMS-D-12-00032.1</a:t>
            </a:r>
            <a:endParaRPr kumimoji="1" lang="en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000" indent="-720000" algn="just">
              <a:spcAft>
                <a:spcPts val="600"/>
              </a:spcAft>
            </a:pP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Chang, C.-W., &amp; Mori, N. (2021). Green infrastructure for the reduction of coastal disasters: A review of the protective role of coastal forests against tsunami, storm surge, and wind waves. Coastal Engineering Journal, 63(3), 370–385. 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https://doi.org/10.1080/21664250.2021.1929742</a:t>
            </a:r>
            <a:endParaRPr kumimoji="1" lang="en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000" indent="-720000" algn="just">
              <a:spcAft>
                <a:spcPts val="600"/>
              </a:spcAft>
            </a:pP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Ellenson, A., Pei, Y., Wilson, G., </a:t>
            </a:r>
            <a:r>
              <a:rPr kumimoji="1" lang="en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Özkan-Haller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, H. T., &amp; Fern, X. (2020). An application of a machine learning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algorithm to determine and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describe error patterns within wave model output. Coastal Engineering, 157,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103595. 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https://doi.org/10.1016/j.coastaleng.2019.103595</a:t>
            </a:r>
            <a:endParaRPr kumimoji="1" lang="en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000" indent="-720000" algn="just">
              <a:spcAft>
                <a:spcPts val="600"/>
              </a:spcAft>
            </a:pP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Han, L., Chen, M., Chen, K., Chen, H., Zhang, Y., Lu, B., et al. (2021). A deep learning method for bias correction of ECMWF 24–240 h forecasts. Advances in Atmospheric Sciences, 38(9), 1444–1459.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https://doi.org/10.1007/s00376-021-0215-y</a:t>
            </a:r>
            <a:endParaRPr kumimoji="1" lang="en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000" indent="-720000" algn="just">
              <a:spcAft>
                <a:spcPts val="600"/>
              </a:spcAft>
            </a:pP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Hwang, P. A. (2011). A note on the ocean surface roughness spectrum. Journal of Atmospheric and Oceanic Technology, 28(3), 436–443. 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https://doi.org/10.1175/2010JTECHO812.1</a:t>
            </a:r>
            <a:endParaRPr kumimoji="1" lang="en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000" indent="-720000" algn="just">
              <a:spcAft>
                <a:spcPts val="600"/>
              </a:spcAft>
            </a:pP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Reichstein, M., Camps-Valls, G., Stevens, B., Jung, M., </a:t>
            </a:r>
            <a:r>
              <a:rPr kumimoji="1" lang="en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Denzler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, J., </a:t>
            </a:r>
            <a:r>
              <a:rPr kumimoji="1" lang="en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Carvalhais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, N., &amp; Prabhat (2019). Deep learning and process understanding for data-driven Earth system science. Nature, 566(7743), 195–204. 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</a:t>
            </a:r>
            <a:r>
              <a:rPr kumimoji="1" lang="en" altLang="zh-CN" dirty="0" err="1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doi.org</a:t>
            </a:r>
            <a:r>
              <a:rPr kumimoji="1" lang="en" altLang="zh-CN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/10.1038/s41586-019-0912-1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125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8DE9265-7DD5-D64F-9EC3-D4FB0DD74CB4}"/>
              </a:ext>
            </a:extLst>
          </p:cNvPr>
          <p:cNvSpPr txBox="1"/>
          <p:nvPr/>
        </p:nvSpPr>
        <p:spPr>
          <a:xfrm>
            <a:off x="1505505" y="152457"/>
            <a:ext cx="929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The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General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Assembly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2023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of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endParaRPr kumimoji="1" lang="en-US" altLang="zh-CN" sz="2800" dirty="0">
              <a:solidFill>
                <a:srgbClr val="2773BA"/>
              </a:solidFill>
              <a:latin typeface="Calibri" panose="020F0502020204030204" pitchFamily="34" charset="0"/>
              <a:ea typeface="Apple Symbols" panose="02000000000000000000" pitchFamily="2" charset="-79"/>
              <a:cs typeface="Calibri" panose="020F0502020204030204" pitchFamily="34" charset="0"/>
            </a:endParaRPr>
          </a:p>
          <a:p>
            <a:pPr algn="ctr"/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the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European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Geosciences</a:t>
            </a:r>
            <a:r>
              <a:rPr kumimoji="1"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Union</a:t>
            </a:r>
            <a:endParaRPr kumimoji="1" lang="zh-CN" altLang="en-US" sz="2800" dirty="0">
              <a:solidFill>
                <a:srgbClr val="2773BA"/>
              </a:solidFill>
              <a:latin typeface="Calibri" panose="020F0502020204030204" pitchFamily="34" charset="0"/>
              <a:ea typeface="Apple Symbols" panose="02000000000000000000" pitchFamily="2" charset="-79"/>
              <a:cs typeface="Calibri" panose="020F050202020403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ECAB1AE-4192-6047-8DF3-7AA48A747D84}"/>
              </a:ext>
            </a:extLst>
          </p:cNvPr>
          <p:cNvGrpSpPr/>
          <p:nvPr/>
        </p:nvGrpSpPr>
        <p:grpSpPr>
          <a:xfrm>
            <a:off x="0" y="88193"/>
            <a:ext cx="3297258" cy="1107661"/>
            <a:chOff x="8703366" y="97937"/>
            <a:chExt cx="3297258" cy="110766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CC21C3C-B211-7849-B80C-AB1EEAAC4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3366" y="97937"/>
              <a:ext cx="3297258" cy="93899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66C9FDC-8016-AD40-8575-134FC91161F2}"/>
                </a:ext>
              </a:extLst>
            </p:cNvPr>
            <p:cNvSpPr/>
            <p:nvPr/>
          </p:nvSpPr>
          <p:spPr>
            <a:xfrm>
              <a:off x="10208871" y="902825"/>
              <a:ext cx="775504" cy="302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4A61DD02-A4DF-3B42-863B-FE35A5D740E3}"/>
              </a:ext>
            </a:extLst>
          </p:cNvPr>
          <p:cNvSpPr txBox="1"/>
          <p:nvPr/>
        </p:nvSpPr>
        <p:spPr>
          <a:xfrm>
            <a:off x="2240184" y="2905780"/>
            <a:ext cx="782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rgbClr val="2773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attention!</a:t>
            </a:r>
            <a:r>
              <a:rPr lang="zh-CN" altLang="en-US" sz="2800" dirty="0">
                <a:solidFill>
                  <a:srgbClr val="2773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" altLang="zh-CN" sz="2800" dirty="0">
              <a:solidFill>
                <a:srgbClr val="2773B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DAB6D14-4B66-2441-847C-FE5968D8CE49}"/>
              </a:ext>
            </a:extLst>
          </p:cNvPr>
          <p:cNvGrpSpPr>
            <a:grpSpLocks noChangeAspect="1"/>
          </p:cNvGrpSpPr>
          <p:nvPr/>
        </p:nvGrpSpPr>
        <p:grpSpPr>
          <a:xfrm>
            <a:off x="9538062" y="283901"/>
            <a:ext cx="2296865" cy="691217"/>
            <a:chOff x="2685028" y="2876682"/>
            <a:chExt cx="5502784" cy="1656004"/>
          </a:xfrm>
        </p:grpSpPr>
        <p:sp>
          <p:nvSpPr>
            <p:cNvPr id="12" name="i$ľïdê">
              <a:extLst>
                <a:ext uri="{FF2B5EF4-FFF2-40B4-BE49-F238E27FC236}">
                  <a16:creationId xmlns:a16="http://schemas.microsoft.com/office/drawing/2014/main" id="{92C2A93F-D0D9-6C40-9491-85D059D6E5E0}"/>
                </a:ext>
              </a:extLst>
            </p:cNvPr>
            <p:cNvSpPr/>
            <p:nvPr userDrawn="1"/>
          </p:nvSpPr>
          <p:spPr>
            <a:xfrm>
              <a:off x="4486927" y="2876682"/>
              <a:ext cx="3699559" cy="1174043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13" name="îṥlîḋê">
              <a:extLst>
                <a:ext uri="{FF2B5EF4-FFF2-40B4-BE49-F238E27FC236}">
                  <a16:creationId xmlns:a16="http://schemas.microsoft.com/office/drawing/2014/main" id="{C55AAC60-E136-3C4F-9850-019C1CC08BCE}"/>
                </a:ext>
              </a:extLst>
            </p:cNvPr>
            <p:cNvSpPr/>
            <p:nvPr userDrawn="1"/>
          </p:nvSpPr>
          <p:spPr>
            <a:xfrm>
              <a:off x="4486927" y="4159426"/>
              <a:ext cx="3700885" cy="373260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+mn-cs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1B852DB6-7726-8740-A34C-DC27130D75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2000" contrast="-40000"/>
                      </a14:imgEffect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028" y="2913592"/>
              <a:ext cx="1584000" cy="1584000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8CBC1D8-E033-8B4B-B276-DE59D1C1F3AD}"/>
              </a:ext>
            </a:extLst>
          </p:cNvPr>
          <p:cNvSpPr txBox="1"/>
          <p:nvPr/>
        </p:nvSpPr>
        <p:spPr>
          <a:xfrm>
            <a:off x="2636376" y="4672417"/>
            <a:ext cx="70319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deep learning-based bias correction method for predicting ocean surface waves in the Northwest Pacific Ocean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91CEB49-8A13-0B4E-A36C-2C0F1D211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3252" y="3902606"/>
            <a:ext cx="2088432" cy="295539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5B766F17-5D8E-F04A-A450-5DE54E7FDB93}"/>
              </a:ext>
            </a:extLst>
          </p:cNvPr>
          <p:cNvSpPr txBox="1"/>
          <p:nvPr/>
        </p:nvSpPr>
        <p:spPr>
          <a:xfrm>
            <a:off x="10253975" y="5982788"/>
            <a:ext cx="183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Abstract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QR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249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433C86-E6FC-1B4B-B1D8-58D4A19B886D}"/>
              </a:ext>
            </a:extLst>
          </p:cNvPr>
          <p:cNvSpPr/>
          <p:nvPr/>
        </p:nvSpPr>
        <p:spPr>
          <a:xfrm>
            <a:off x="0" y="5225"/>
            <a:ext cx="12192000" cy="16102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D609672-7740-8A4F-90FD-DD4465090B4E}"/>
              </a:ext>
            </a:extLst>
          </p:cNvPr>
          <p:cNvSpPr txBox="1"/>
          <p:nvPr/>
        </p:nvSpPr>
        <p:spPr>
          <a:xfrm>
            <a:off x="3430142" y="553765"/>
            <a:ext cx="5331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rgbClr val="2773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1" lang="en-US" altLang="zh-CN" sz="4000" dirty="0">
                <a:solidFill>
                  <a:srgbClr val="2773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RESENTATION</a:t>
            </a:r>
            <a:r>
              <a:rPr kumimoji="1" lang="zh-CN" altLang="en-US" sz="4000" dirty="0">
                <a:solidFill>
                  <a:srgbClr val="2773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400" dirty="0">
                <a:solidFill>
                  <a:srgbClr val="2773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1" lang="en-US" altLang="zh-CN" sz="4000" dirty="0">
                <a:solidFill>
                  <a:srgbClr val="2773B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UTLINE</a:t>
            </a:r>
            <a:endParaRPr kumimoji="1" lang="zh-CN" altLang="en-US" sz="4000" dirty="0">
              <a:solidFill>
                <a:srgbClr val="2773B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48AC5FB-9647-D440-BAC0-1D6DE63FCEB7}"/>
              </a:ext>
            </a:extLst>
          </p:cNvPr>
          <p:cNvSpPr txBox="1"/>
          <p:nvPr/>
        </p:nvSpPr>
        <p:spPr>
          <a:xfrm>
            <a:off x="3909778" y="1871746"/>
            <a:ext cx="3809313" cy="3709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kumimoji="1"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kumimoji="1"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kumimoji="1"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kumimoji="1"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kumimoji="1"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kumimoji="1"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1"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244915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04AE3B6-B370-154D-9A86-0E66ACFA44FC}"/>
              </a:ext>
            </a:extLst>
          </p:cNvPr>
          <p:cNvSpPr/>
          <p:nvPr/>
        </p:nvSpPr>
        <p:spPr>
          <a:xfrm>
            <a:off x="0" y="3515"/>
            <a:ext cx="12192000" cy="748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CCAC22F-1609-7A46-AA9F-A8EA58BA651B}"/>
              </a:ext>
            </a:extLst>
          </p:cNvPr>
          <p:cNvSpPr txBox="1"/>
          <p:nvPr/>
        </p:nvSpPr>
        <p:spPr>
          <a:xfrm>
            <a:off x="5068431" y="54741"/>
            <a:ext cx="26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</a:t>
            </a:r>
            <a:r>
              <a:rPr lang="en-US" altLang="zh-CN" sz="32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OTIVATION</a:t>
            </a:r>
            <a:endParaRPr lang="zh-CN" altLang="en-US" sz="3200" b="1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1EA15AD-B9DB-914E-8D0D-E14F2A42687B}"/>
              </a:ext>
            </a:extLst>
          </p:cNvPr>
          <p:cNvSpPr txBox="1"/>
          <p:nvPr/>
        </p:nvSpPr>
        <p:spPr>
          <a:xfrm>
            <a:off x="754540" y="851506"/>
            <a:ext cx="11033948" cy="2536400"/>
          </a:xfrm>
          <a:prstGeom prst="rect">
            <a:avLst/>
          </a:prstGeom>
          <a:solidFill>
            <a:srgbClr val="EFF6F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Sea surface waves alter sea surface roughness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and are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vital</a:t>
            </a: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for sea-air interactions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shipping</a:t>
            </a:r>
            <a:endParaRPr kumimoji="1" lang="en" altLang="zh-CN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Huge waves under extreme wind conditions usually cause severe coastal and ship disasters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Accurate wave height forecast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s</a:t>
            </a: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are</a:t>
            </a: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important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L</a:t>
            </a:r>
            <a:r>
              <a:rPr kumimoji="1"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arge</a:t>
            </a: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biases in current wave models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M</a:t>
            </a:r>
            <a:r>
              <a:rPr kumimoji="1"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achine</a:t>
            </a: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learning-based bias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correction</a:t>
            </a: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methods are becoming popular.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  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(Alves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et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al.,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2013;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Chang &amp; Mori, 2021; Huang,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2011;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Reichstein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et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al.,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2019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)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F882DBA-0B41-BD4F-9E88-EB0903AE71B9}"/>
              </a:ext>
            </a:extLst>
          </p:cNvPr>
          <p:cNvGrpSpPr/>
          <p:nvPr/>
        </p:nvGrpSpPr>
        <p:grpSpPr>
          <a:xfrm>
            <a:off x="854764" y="4320265"/>
            <a:ext cx="5007362" cy="1603724"/>
            <a:chOff x="983571" y="2385119"/>
            <a:chExt cx="6481310" cy="219624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FFA70C5-1614-3445-A509-BC19C5EEC6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773"/>
            <a:stretch/>
          </p:blipFill>
          <p:spPr bwMode="auto">
            <a:xfrm>
              <a:off x="983571" y="2385119"/>
              <a:ext cx="3207926" cy="2152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6B0778C-FA98-EB4C-BECC-2AD85428C6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73"/>
            <a:stretch/>
          </p:blipFill>
          <p:spPr bwMode="auto">
            <a:xfrm>
              <a:off x="4191497" y="2385119"/>
              <a:ext cx="3273384" cy="2196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17C3E5F5-7A05-504B-B4F7-CD5159250526}"/>
              </a:ext>
            </a:extLst>
          </p:cNvPr>
          <p:cNvSpPr/>
          <p:nvPr/>
        </p:nvSpPr>
        <p:spPr>
          <a:xfrm>
            <a:off x="754540" y="4100401"/>
            <a:ext cx="10700444" cy="1906093"/>
          </a:xfrm>
          <a:prstGeom prst="round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64133CF-AB01-2945-8F07-AD63574DC955}"/>
              </a:ext>
            </a:extLst>
          </p:cNvPr>
          <p:cNvGrpSpPr/>
          <p:nvPr/>
        </p:nvGrpSpPr>
        <p:grpSpPr>
          <a:xfrm>
            <a:off x="6354475" y="4386755"/>
            <a:ext cx="4810593" cy="1619739"/>
            <a:chOff x="6397224" y="2954909"/>
            <a:chExt cx="4810593" cy="1619739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899E587-F61F-8D42-9153-9B0A299D54F3}"/>
                </a:ext>
              </a:extLst>
            </p:cNvPr>
            <p:cNvSpPr/>
            <p:nvPr/>
          </p:nvSpPr>
          <p:spPr>
            <a:xfrm>
              <a:off x="6397224" y="2954909"/>
              <a:ext cx="4810593" cy="13224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C150C8E-7E09-B84F-A5C2-3A4031D513EB}"/>
                </a:ext>
              </a:extLst>
            </p:cNvPr>
            <p:cNvSpPr txBox="1"/>
            <p:nvPr/>
          </p:nvSpPr>
          <p:spPr>
            <a:xfrm>
              <a:off x="6656644" y="2954909"/>
              <a:ext cx="3906077" cy="1619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kumimoji="1" lang="en-US" altLang="zh-CN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0.33m-&gt;0.29m</a:t>
              </a:r>
              <a:r>
                <a:rPr kumimoji="1" lang="zh-CN" altLang="en-US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CN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(summer,</a:t>
              </a:r>
              <a:r>
                <a:rPr kumimoji="1" lang="zh-CN" altLang="en-US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CN" i="1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</a:t>
              </a:r>
              <a:r>
                <a:rPr kumimoji="1" lang="en-US" altLang="zh-CN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=0.54)</a:t>
              </a:r>
            </a:p>
            <a:p>
              <a:pPr algn="just">
                <a:lnSpc>
                  <a:spcPct val="150000"/>
                </a:lnSpc>
              </a:pPr>
              <a:r>
                <a:rPr kumimoji="1" lang="en-US" altLang="zh-CN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0.58m-&gt;0.25m</a:t>
              </a:r>
              <a:r>
                <a:rPr kumimoji="1" lang="zh-CN" altLang="en-US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CN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</a:t>
              </a:r>
              <a:r>
                <a:rPr kumimoji="1" lang="zh-CN" altLang="en-US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CN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winter,</a:t>
              </a:r>
              <a:r>
                <a:rPr kumimoji="1" lang="zh-CN" altLang="en-US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</a:t>
              </a:r>
              <a:r>
                <a:rPr kumimoji="1" lang="en-US" altLang="zh-CN" i="1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</a:t>
              </a:r>
              <a:r>
                <a:rPr kumimoji="1" lang="en-US" altLang="zh-CN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=0.0)</a:t>
              </a:r>
            </a:p>
            <a:p>
              <a:pPr algn="ctr">
                <a:lnSpc>
                  <a:spcPct val="150000"/>
                </a:lnSpc>
              </a:pPr>
              <a:r>
                <a:rPr kumimoji="1" lang="en-US" altLang="zh-CN" sz="1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Ellenson et al., (2020)</a:t>
              </a:r>
            </a:p>
            <a:p>
              <a:pPr algn="just">
                <a:lnSpc>
                  <a:spcPct val="150000"/>
                </a:lnSpc>
              </a:pPr>
              <a:endParaRPr lang="zh-CN" altLang="en-US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630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平行四边形 59"/>
          <p:cNvSpPr/>
          <p:nvPr/>
        </p:nvSpPr>
        <p:spPr>
          <a:xfrm>
            <a:off x="-1471597" y="1321905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AF8DC9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3A934BE-DE4D-0144-8C5F-76827387DA03}"/>
              </a:ext>
            </a:extLst>
          </p:cNvPr>
          <p:cNvSpPr txBox="1"/>
          <p:nvPr/>
        </p:nvSpPr>
        <p:spPr>
          <a:xfrm>
            <a:off x="710026" y="930325"/>
            <a:ext cx="10734674" cy="2120902"/>
          </a:xfrm>
          <a:prstGeom prst="rect">
            <a:avLst/>
          </a:prstGeom>
          <a:solidFill>
            <a:srgbClr val="F0F7FC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Northwest Pacific Ocean (NWPO) is one region with frequent human activities.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Within the NWPO region, extreme winds frequently occur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endParaRPr kumimoji="1" lang="en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 lack of spatial bias correction f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or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SWH forecast of NWPO from numerical wave models.</a:t>
            </a:r>
          </a:p>
          <a:p>
            <a:pPr>
              <a:lnSpc>
                <a:spcPct val="150000"/>
              </a:lnSpc>
            </a:pPr>
            <a:endParaRPr kumimoji="1" lang="en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forecast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lead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time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includes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24,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48,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72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</a:t>
            </a:r>
            <a:endParaRPr kumimoji="1" lang="en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359A72C9-A821-3B47-8847-680DF40DB7AD}"/>
              </a:ext>
            </a:extLst>
          </p:cNvPr>
          <p:cNvGrpSpPr/>
          <p:nvPr/>
        </p:nvGrpSpPr>
        <p:grpSpPr>
          <a:xfrm>
            <a:off x="1628717" y="2166766"/>
            <a:ext cx="8717209" cy="514964"/>
            <a:chOff x="1950791" y="2887704"/>
            <a:chExt cx="8717209" cy="514964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421F0309-A821-654C-A540-788D68FF3A27}"/>
                </a:ext>
              </a:extLst>
            </p:cNvPr>
            <p:cNvSpPr txBox="1"/>
            <p:nvPr/>
          </p:nvSpPr>
          <p:spPr>
            <a:xfrm>
              <a:off x="1950791" y="2887704"/>
              <a:ext cx="1702177" cy="504000"/>
            </a:xfrm>
            <a:prstGeom prst="roundRect">
              <a:avLst/>
            </a:prstGeom>
            <a:noFill/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kumimoji="1" lang="en-US" altLang="zh-CN" spc="1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NWP</a:t>
              </a:r>
              <a:endParaRPr kumimoji="1" lang="zh-CN" altLang="en-US" spc="1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A136353-3741-7643-87D1-B8D872D9AECC}"/>
                </a:ext>
              </a:extLst>
            </p:cNvPr>
            <p:cNvSpPr txBox="1"/>
            <p:nvPr/>
          </p:nvSpPr>
          <p:spPr>
            <a:xfrm>
              <a:off x="5048582" y="2892712"/>
              <a:ext cx="1961407" cy="504000"/>
            </a:xfrm>
            <a:prstGeom prst="roundRect">
              <a:avLst/>
            </a:prstGeom>
            <a:noFill/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Deep</a:t>
              </a: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Learning</a:t>
              </a:r>
            </a:p>
          </p:txBody>
        </p:sp>
        <p:pic>
          <p:nvPicPr>
            <p:cNvPr id="5" name="图形 4" descr="关闭 纯色填充">
              <a:extLst>
                <a:ext uri="{FF2B5EF4-FFF2-40B4-BE49-F238E27FC236}">
                  <a16:creationId xmlns:a16="http://schemas.microsoft.com/office/drawing/2014/main" id="{01AAD53B-C5AF-9145-B1F1-C18837787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>
              <a:off x="4139495" y="2951429"/>
              <a:ext cx="360000" cy="360000"/>
            </a:xfrm>
            <a:prstGeom prst="rect">
              <a:avLst/>
            </a:prstGeom>
          </p:spPr>
        </p:pic>
        <p:sp>
          <p:nvSpPr>
            <p:cNvPr id="62" name="下箭头 61">
              <a:extLst>
                <a:ext uri="{FF2B5EF4-FFF2-40B4-BE49-F238E27FC236}">
                  <a16:creationId xmlns:a16="http://schemas.microsoft.com/office/drawing/2014/main" id="{6BE8A944-3644-9C4B-A787-FCA649B2A150}"/>
                </a:ext>
              </a:extLst>
            </p:cNvPr>
            <p:cNvSpPr/>
            <p:nvPr/>
          </p:nvSpPr>
          <p:spPr>
            <a:xfrm rot="16200000">
              <a:off x="7596019" y="2906069"/>
              <a:ext cx="152400" cy="480646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906AE407-EA70-6841-8A40-68F891365DBF}"/>
                </a:ext>
              </a:extLst>
            </p:cNvPr>
            <p:cNvSpPr txBox="1"/>
            <p:nvPr/>
          </p:nvSpPr>
          <p:spPr>
            <a:xfrm>
              <a:off x="7931076" y="2898668"/>
              <a:ext cx="2736924" cy="504000"/>
            </a:xfrm>
            <a:prstGeom prst="roundRect">
              <a:avLst/>
            </a:prstGeom>
            <a:noFill/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SWH</a:t>
              </a: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in</a:t>
              </a: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NWPO</a:t>
              </a: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7040AF04-E3AF-7240-844B-A585457E3D6A}"/>
              </a:ext>
            </a:extLst>
          </p:cNvPr>
          <p:cNvSpPr/>
          <p:nvPr/>
        </p:nvSpPr>
        <p:spPr>
          <a:xfrm>
            <a:off x="0" y="3515"/>
            <a:ext cx="12192000" cy="748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7011AC2B-D366-9F45-924A-7B77AAA004A8}"/>
              </a:ext>
            </a:extLst>
          </p:cNvPr>
          <p:cNvGrpSpPr/>
          <p:nvPr/>
        </p:nvGrpSpPr>
        <p:grpSpPr>
          <a:xfrm>
            <a:off x="5848052" y="3845564"/>
            <a:ext cx="5390911" cy="1978472"/>
            <a:chOff x="2639283" y="4418575"/>
            <a:chExt cx="5390911" cy="1978472"/>
          </a:xfrm>
        </p:grpSpPr>
        <p:sp>
          <p:nvSpPr>
            <p:cNvPr id="82" name="左大括号 81">
              <a:extLst>
                <a:ext uri="{FF2B5EF4-FFF2-40B4-BE49-F238E27FC236}">
                  <a16:creationId xmlns:a16="http://schemas.microsoft.com/office/drawing/2014/main" id="{DF7DA0CD-F5FD-754B-9107-7DA0EABC6539}"/>
                </a:ext>
              </a:extLst>
            </p:cNvPr>
            <p:cNvSpPr/>
            <p:nvPr/>
          </p:nvSpPr>
          <p:spPr>
            <a:xfrm rot="5400000">
              <a:off x="5104463" y="2801733"/>
              <a:ext cx="233782" cy="4309542"/>
            </a:xfrm>
            <a:prstGeom prst="leftBrace">
              <a:avLst/>
            </a:prstGeom>
            <a:ln w="12700">
              <a:solidFill>
                <a:srgbClr val="2773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3632B486-AA70-0E46-9290-B3EC234F3A09}"/>
                </a:ext>
              </a:extLst>
            </p:cNvPr>
            <p:cNvGrpSpPr/>
            <p:nvPr/>
          </p:nvGrpSpPr>
          <p:grpSpPr>
            <a:xfrm>
              <a:off x="2639283" y="5238121"/>
              <a:ext cx="5390911" cy="1158926"/>
              <a:chOff x="-432687" y="3991146"/>
              <a:chExt cx="5390911" cy="1158926"/>
            </a:xfrm>
          </p:grpSpPr>
          <p:sp>
            <p:nvSpPr>
              <p:cNvPr id="10" name="左大括号 9">
                <a:extLst>
                  <a:ext uri="{FF2B5EF4-FFF2-40B4-BE49-F238E27FC236}">
                    <a16:creationId xmlns:a16="http://schemas.microsoft.com/office/drawing/2014/main" id="{2ED8D34C-4FCF-114B-84AE-C80F36DF0D74}"/>
                  </a:ext>
                </a:extLst>
              </p:cNvPr>
              <p:cNvSpPr/>
              <p:nvPr/>
            </p:nvSpPr>
            <p:spPr>
              <a:xfrm rot="16200000">
                <a:off x="1457948" y="3067623"/>
                <a:ext cx="257062" cy="3183729"/>
              </a:xfrm>
              <a:prstGeom prst="leftBrace">
                <a:avLst/>
              </a:prstGeom>
              <a:ln w="12700">
                <a:solidFill>
                  <a:srgbClr val="2773B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2CDFC8B4-8722-5B4B-BADC-575D20AA74FA}"/>
                  </a:ext>
                </a:extLst>
              </p:cNvPr>
              <p:cNvSpPr txBox="1"/>
              <p:nvPr/>
            </p:nvSpPr>
            <p:spPr>
              <a:xfrm>
                <a:off x="1049794" y="4780740"/>
                <a:ext cx="11258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2773B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Training</a:t>
                </a:r>
                <a:endParaRPr lang="zh-CN" altLang="en-US" dirty="0">
                  <a:solidFill>
                    <a:srgbClr val="2773BA"/>
                  </a:solidFill>
                </a:endParaRPr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9D19277D-7637-4242-80B3-1518D8C509BC}"/>
                  </a:ext>
                </a:extLst>
              </p:cNvPr>
              <p:cNvSpPr txBox="1"/>
              <p:nvPr/>
            </p:nvSpPr>
            <p:spPr>
              <a:xfrm>
                <a:off x="3832410" y="4780740"/>
                <a:ext cx="11258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2773B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Testing</a:t>
                </a:r>
                <a:endParaRPr lang="zh-CN" altLang="en-US" dirty="0">
                  <a:solidFill>
                    <a:srgbClr val="2773BA"/>
                  </a:solidFill>
                </a:endParaRPr>
              </a:p>
            </p:txBody>
          </p:sp>
          <p:sp>
            <p:nvSpPr>
              <p:cNvPr id="74" name="左大括号 73">
                <a:extLst>
                  <a:ext uri="{FF2B5EF4-FFF2-40B4-BE49-F238E27FC236}">
                    <a16:creationId xmlns:a16="http://schemas.microsoft.com/office/drawing/2014/main" id="{C86F3DA6-D5EB-2B48-9336-E7F27C53E7A0}"/>
                  </a:ext>
                </a:extLst>
              </p:cNvPr>
              <p:cNvSpPr/>
              <p:nvPr/>
            </p:nvSpPr>
            <p:spPr>
              <a:xfrm rot="16200000">
                <a:off x="4206726" y="4165193"/>
                <a:ext cx="253463" cy="992185"/>
              </a:xfrm>
              <a:prstGeom prst="leftBrace">
                <a:avLst/>
              </a:prstGeom>
              <a:ln w="12700">
                <a:solidFill>
                  <a:srgbClr val="2773B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EE2F02C5-CA38-1540-8E48-D77FDA6CB7DF}"/>
                  </a:ext>
                </a:extLst>
              </p:cNvPr>
              <p:cNvGrpSpPr/>
              <p:nvPr/>
            </p:nvGrpSpPr>
            <p:grpSpPr>
              <a:xfrm>
                <a:off x="-432687" y="3991146"/>
                <a:ext cx="5262238" cy="421925"/>
                <a:chOff x="-935761" y="3509678"/>
                <a:chExt cx="5262238" cy="421925"/>
              </a:xfrm>
            </p:grpSpPr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1B22F65D-3090-1C4B-AB49-E29BB664DE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935761" y="3516956"/>
                  <a:ext cx="1008000" cy="414647"/>
                </a:xfrm>
                <a:prstGeom prst="rect">
                  <a:avLst/>
                </a:prstGeom>
                <a:solidFill>
                  <a:srgbClr val="F78B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zh-CN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2017</a:t>
                  </a:r>
                  <a:endParaRPr kumimoji="1" lang="zh-CN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矩形 75">
                  <a:extLst>
                    <a:ext uri="{FF2B5EF4-FFF2-40B4-BE49-F238E27FC236}">
                      <a16:creationId xmlns:a16="http://schemas.microsoft.com/office/drawing/2014/main" id="{018C8D00-9969-8A43-9559-0F494F52D4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7027" y="3516956"/>
                  <a:ext cx="1008000" cy="414647"/>
                </a:xfrm>
                <a:prstGeom prst="rect">
                  <a:avLst/>
                </a:prstGeom>
                <a:solidFill>
                  <a:srgbClr val="E7C13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zh-CN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2018</a:t>
                  </a:r>
                  <a:endParaRPr kumimoji="1" lang="zh-CN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矩形 76">
                  <a:extLst>
                    <a:ext uri="{FF2B5EF4-FFF2-40B4-BE49-F238E27FC236}">
                      <a16:creationId xmlns:a16="http://schemas.microsoft.com/office/drawing/2014/main" id="{0FF87BCB-7217-0540-92F1-606A4A1987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91358" y="3516956"/>
                  <a:ext cx="1008000" cy="414647"/>
                </a:xfrm>
                <a:prstGeom prst="rect">
                  <a:avLst/>
                </a:prstGeom>
                <a:solidFill>
                  <a:srgbClr val="82A4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zh-CN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2019</a:t>
                  </a:r>
                  <a:endParaRPr kumimoji="1" lang="zh-CN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矩形 77">
                  <a:extLst>
                    <a:ext uri="{FF2B5EF4-FFF2-40B4-BE49-F238E27FC236}">
                      <a16:creationId xmlns:a16="http://schemas.microsoft.com/office/drawing/2014/main" id="{C89DEE98-0671-AF43-9DC8-440BEEA336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55689" y="3509678"/>
                  <a:ext cx="1008000" cy="414647"/>
                </a:xfrm>
                <a:prstGeom prst="rect">
                  <a:avLst/>
                </a:prstGeom>
                <a:solidFill>
                  <a:srgbClr val="43C4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zh-CN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2020</a:t>
                  </a:r>
                  <a:endParaRPr kumimoji="1" lang="zh-CN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矩形 78">
                  <a:extLst>
                    <a:ext uri="{FF2B5EF4-FFF2-40B4-BE49-F238E27FC236}">
                      <a16:creationId xmlns:a16="http://schemas.microsoft.com/office/drawing/2014/main" id="{34BE138C-C96C-E442-A035-63E12425F5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18477" y="3516956"/>
                  <a:ext cx="1008000" cy="414647"/>
                </a:xfrm>
                <a:prstGeom prst="rect">
                  <a:avLst/>
                </a:prstGeom>
                <a:solidFill>
                  <a:srgbClr val="E656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zh-CN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2021</a:t>
                  </a:r>
                  <a:endParaRPr kumimoji="1" lang="zh-CN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F0BFCB61-B351-264D-8524-F732D149EFD3}"/>
                </a:ext>
              </a:extLst>
            </p:cNvPr>
            <p:cNvSpPr txBox="1"/>
            <p:nvPr/>
          </p:nvSpPr>
          <p:spPr>
            <a:xfrm>
              <a:off x="4519234" y="4418575"/>
              <a:ext cx="18690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dirty="0">
                  <a:solidFill>
                    <a:srgbClr val="2773B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Study</a:t>
              </a:r>
              <a:r>
                <a:rPr kumimoji="1" lang="zh-CN" altLang="en-US" dirty="0">
                  <a:solidFill>
                    <a:srgbClr val="2773B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zh-CN" dirty="0">
                  <a:solidFill>
                    <a:srgbClr val="2773B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Period</a:t>
              </a:r>
              <a:endParaRPr lang="zh-CN" altLang="en-US" dirty="0">
                <a:solidFill>
                  <a:srgbClr val="2773BA"/>
                </a:solidFill>
              </a:endParaRPr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2C7D03D1-592F-E84C-9AF7-D3FD3BE1FB90}"/>
              </a:ext>
            </a:extLst>
          </p:cNvPr>
          <p:cNvSpPr txBox="1"/>
          <p:nvPr/>
        </p:nvSpPr>
        <p:spPr>
          <a:xfrm>
            <a:off x="621840" y="6459954"/>
            <a:ext cx="5653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i="1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(https://</a:t>
            </a:r>
            <a:r>
              <a:rPr kumimoji="1" lang="en-US" altLang="zh-CN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sharktourshawaii.com</a:t>
            </a:r>
            <a:r>
              <a:rPr kumimoji="1" lang="en-US" altLang="zh-CN" sz="1400" i="1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/blog/11-awesome-facts-pacific-ocean/)</a:t>
            </a:r>
            <a:endParaRPr kumimoji="1" lang="zh-CN" alt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C50C49A1-BA50-8C46-AB85-6695350869C8}"/>
              </a:ext>
            </a:extLst>
          </p:cNvPr>
          <p:cNvGrpSpPr/>
          <p:nvPr/>
        </p:nvGrpSpPr>
        <p:grpSpPr>
          <a:xfrm>
            <a:off x="741603" y="3393462"/>
            <a:ext cx="4823927" cy="3039354"/>
            <a:chOff x="741604" y="3393462"/>
            <a:chExt cx="4359220" cy="274252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F44F944-9EC7-7B48-97CD-2B151CA3ED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79"/>
            <a:stretch/>
          </p:blipFill>
          <p:spPr bwMode="auto">
            <a:xfrm>
              <a:off x="741604" y="3393462"/>
              <a:ext cx="4359220" cy="2742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CDF89CFA-C0A4-8947-8B0F-FE7BA2DD0F70}"/>
                </a:ext>
              </a:extLst>
            </p:cNvPr>
            <p:cNvSpPr/>
            <p:nvPr/>
          </p:nvSpPr>
          <p:spPr>
            <a:xfrm>
              <a:off x="904890" y="4306337"/>
              <a:ext cx="412997" cy="494522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88" name="文本框 87">
            <a:extLst>
              <a:ext uri="{FF2B5EF4-FFF2-40B4-BE49-F238E27FC236}">
                <a16:creationId xmlns:a16="http://schemas.microsoft.com/office/drawing/2014/main" id="{1C3B72CA-AA17-2749-A5D8-D757CB696B14}"/>
              </a:ext>
            </a:extLst>
          </p:cNvPr>
          <p:cNvSpPr txBox="1"/>
          <p:nvPr/>
        </p:nvSpPr>
        <p:spPr>
          <a:xfrm>
            <a:off x="436728" y="40535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89" name="圆角矩形 88">
            <a:extLst>
              <a:ext uri="{FF2B5EF4-FFF2-40B4-BE49-F238E27FC236}">
                <a16:creationId xmlns:a16="http://schemas.microsoft.com/office/drawing/2014/main" id="{A8B9F19F-3765-AD4C-8D86-A1EB176B8651}"/>
              </a:ext>
            </a:extLst>
          </p:cNvPr>
          <p:cNvSpPr/>
          <p:nvPr/>
        </p:nvSpPr>
        <p:spPr>
          <a:xfrm>
            <a:off x="773680" y="4011300"/>
            <a:ext cx="855037" cy="23264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NWPO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656757C-FEAA-9E45-AE58-2517D3827355}"/>
              </a:ext>
            </a:extLst>
          </p:cNvPr>
          <p:cNvSpPr txBox="1"/>
          <p:nvPr/>
        </p:nvSpPr>
        <p:spPr>
          <a:xfrm>
            <a:off x="4519259" y="54741"/>
            <a:ext cx="26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</a:t>
            </a:r>
            <a:r>
              <a:rPr lang="en-US" altLang="zh-CN" sz="32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OTIVATION</a:t>
            </a:r>
            <a:endParaRPr lang="zh-CN" altLang="en-US" sz="3200" b="1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342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平行四边形 59"/>
          <p:cNvSpPr/>
          <p:nvPr/>
        </p:nvSpPr>
        <p:spPr>
          <a:xfrm>
            <a:off x="-1471597" y="1321905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AF8DC9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507C0DC-34E0-1543-AA0C-686320BED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40"/>
          <a:stretch/>
        </p:blipFill>
        <p:spPr>
          <a:xfrm>
            <a:off x="5736033" y="3464289"/>
            <a:ext cx="5950443" cy="31079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8B2ACA15-6C3E-7146-9C2C-FD1274612B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45979809"/>
                  </p:ext>
                </p:extLst>
              </p:nvPr>
            </p:nvGraphicFramePr>
            <p:xfrm>
              <a:off x="7019026" y="1325656"/>
              <a:ext cx="4756987" cy="195458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5253">
                      <a:extLst>
                        <a:ext uri="{9D8B030D-6E8A-4147-A177-3AD203B41FA5}">
                          <a16:colId xmlns:a16="http://schemas.microsoft.com/office/drawing/2014/main" val="1546277712"/>
                        </a:ext>
                      </a:extLst>
                    </a:gridCol>
                    <a:gridCol w="2935062">
                      <a:extLst>
                        <a:ext uri="{9D8B030D-6E8A-4147-A177-3AD203B41FA5}">
                          <a16:colId xmlns:a16="http://schemas.microsoft.com/office/drawing/2014/main" val="843984302"/>
                        </a:ext>
                      </a:extLst>
                    </a:gridCol>
                    <a:gridCol w="1376672">
                      <a:extLst>
                        <a:ext uri="{9D8B030D-6E8A-4147-A177-3AD203B41FA5}">
                          <a16:colId xmlns:a16="http://schemas.microsoft.com/office/drawing/2014/main" val="3580546172"/>
                        </a:ext>
                      </a:extLst>
                    </a:gridCol>
                  </a:tblGrid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No</a:t>
                          </a:r>
                          <a:endParaRPr lang="zh-CN" sz="1600" b="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Variables</a:t>
                          </a:r>
                          <a:endParaRPr lang="zh-CN" sz="1600" b="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Notation</a:t>
                          </a:r>
                          <a:endParaRPr lang="zh-CN" sz="1600" b="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1962467"/>
                      </a:ext>
                    </a:extLst>
                  </a:tr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Significant Wave Height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SWH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18771818"/>
                      </a:ext>
                    </a:extLst>
                  </a:tr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Zonal surface wind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40473260"/>
                      </a:ext>
                    </a:extLst>
                  </a:tr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Meridional surface wind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76454708"/>
                      </a:ext>
                    </a:extLst>
                  </a:tr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Mean wave period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3526684"/>
                      </a:ext>
                    </a:extLst>
                  </a:tr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Sine of mean wave direction 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i="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i="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zh-CN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1600" i="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600" i="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zh-CN" sz="16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i="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dir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zh-CN" sz="1600" i="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21715181"/>
                      </a:ext>
                    </a:extLst>
                  </a:tr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Cosine of mean wave direction 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i="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i="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sub>
                                </m:sSub>
                                <m:r>
                                  <a:rPr lang="en-US" sz="1600" i="0" kern="1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zh-CN" sz="16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i="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zh-CN" sz="1600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i="0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dir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zh-CN" sz="1600" i="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915870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8B2ACA15-6C3E-7146-9C2C-FD1274612B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45979809"/>
                  </p:ext>
                </p:extLst>
              </p:nvPr>
            </p:nvGraphicFramePr>
            <p:xfrm>
              <a:off x="7019026" y="1325656"/>
              <a:ext cx="4756987" cy="195458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5253">
                      <a:extLst>
                        <a:ext uri="{9D8B030D-6E8A-4147-A177-3AD203B41FA5}">
                          <a16:colId xmlns:a16="http://schemas.microsoft.com/office/drawing/2014/main" val="1546277712"/>
                        </a:ext>
                      </a:extLst>
                    </a:gridCol>
                    <a:gridCol w="2935062">
                      <a:extLst>
                        <a:ext uri="{9D8B030D-6E8A-4147-A177-3AD203B41FA5}">
                          <a16:colId xmlns:a16="http://schemas.microsoft.com/office/drawing/2014/main" val="843984302"/>
                        </a:ext>
                      </a:extLst>
                    </a:gridCol>
                    <a:gridCol w="1376672">
                      <a:extLst>
                        <a:ext uri="{9D8B030D-6E8A-4147-A177-3AD203B41FA5}">
                          <a16:colId xmlns:a16="http://schemas.microsoft.com/office/drawing/2014/main" val="3580546172"/>
                        </a:ext>
                      </a:extLst>
                    </a:gridCol>
                  </a:tblGrid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No</a:t>
                          </a:r>
                          <a:endParaRPr lang="zh-CN" sz="1600" b="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Variables</a:t>
                          </a:r>
                          <a:endParaRPr lang="zh-CN" sz="1600" b="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Notation</a:t>
                          </a:r>
                          <a:endParaRPr lang="zh-CN" sz="1600" b="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1962467"/>
                      </a:ext>
                    </a:extLst>
                  </a:tr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Significant Wave Height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SWH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18771818"/>
                      </a:ext>
                    </a:extLst>
                  </a:tr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Zonal surface wind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U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40473260"/>
                      </a:ext>
                    </a:extLst>
                  </a:tr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Meridional surface wind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76454708"/>
                      </a:ext>
                    </a:extLst>
                  </a:tr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Mean wave period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3526684"/>
                      </a:ext>
                    </a:extLst>
                  </a:tr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Sine of mean wave direction 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44954" t="-522727" r="-1835" b="-13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715181"/>
                      </a:ext>
                    </a:extLst>
                  </a:tr>
                  <a:tr h="2792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Cosine of mean wave direction 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44954" t="-622727" r="-1835" b="-3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5870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60E6346A-0525-5E41-AE00-2431D2DE75E6}"/>
              </a:ext>
            </a:extLst>
          </p:cNvPr>
          <p:cNvSpPr txBox="1"/>
          <p:nvPr/>
        </p:nvSpPr>
        <p:spPr>
          <a:xfrm>
            <a:off x="7692417" y="894706"/>
            <a:ext cx="345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Table1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Input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variables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for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BU-Nets</a:t>
            </a:r>
            <a:endParaRPr lang="zh-CN" altLang="en-US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4C8DE48-4309-F44F-B6F0-DCEC638CA214}"/>
              </a:ext>
            </a:extLst>
          </p:cNvPr>
          <p:cNvSpPr/>
          <p:nvPr/>
        </p:nvSpPr>
        <p:spPr>
          <a:xfrm>
            <a:off x="0" y="3515"/>
            <a:ext cx="12192000" cy="748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9CED2B7-9172-914D-817A-01474045D652}"/>
              </a:ext>
            </a:extLst>
          </p:cNvPr>
          <p:cNvSpPr txBox="1"/>
          <p:nvPr/>
        </p:nvSpPr>
        <p:spPr>
          <a:xfrm>
            <a:off x="3870065" y="60024"/>
            <a:ext cx="424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</a:t>
            </a:r>
            <a:r>
              <a:rPr lang="en-US" altLang="zh-CN" sz="32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ATA</a:t>
            </a:r>
            <a:r>
              <a:rPr lang="zh-CN" altLang="en-US" sz="36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</a:t>
            </a:r>
            <a:r>
              <a:rPr lang="en-US" altLang="zh-CN" sz="32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ND</a:t>
            </a:r>
            <a:r>
              <a:rPr lang="zh-CN" altLang="en-US" sz="36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</a:t>
            </a:r>
            <a:r>
              <a:rPr lang="en-US" altLang="zh-CN" sz="32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ETHODS</a:t>
            </a:r>
            <a:endParaRPr lang="zh-CN" altLang="en-US" sz="3200" b="1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9FA7393-DF67-4D4E-BE3F-7AA2AF36C457}"/>
              </a:ext>
            </a:extLst>
          </p:cNvPr>
          <p:cNvSpPr txBox="1"/>
          <p:nvPr/>
        </p:nvSpPr>
        <p:spPr>
          <a:xfrm>
            <a:off x="327970" y="4278205"/>
            <a:ext cx="4756987" cy="1757532"/>
          </a:xfrm>
          <a:prstGeom prst="rect">
            <a:avLst/>
          </a:prstGeom>
          <a:solidFill>
            <a:srgbClr val="F0F7F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Differences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between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BU-Net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U-Net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Batch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Normalization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layers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between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convolutional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layers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 err="1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ReLU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layers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Same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padding</a:t>
            </a:r>
            <a:endParaRPr kumimoji="1" lang="en" altLang="zh-CN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94157EF-F784-DF44-8897-F4905F3689F9}"/>
              </a:ext>
            </a:extLst>
          </p:cNvPr>
          <p:cNvGrpSpPr/>
          <p:nvPr/>
        </p:nvGrpSpPr>
        <p:grpSpPr>
          <a:xfrm>
            <a:off x="327970" y="932702"/>
            <a:ext cx="6384473" cy="3165100"/>
            <a:chOff x="3524909" y="3181681"/>
            <a:chExt cx="6907452" cy="3543585"/>
          </a:xfrm>
        </p:grpSpPr>
        <p:sp>
          <p:nvSpPr>
            <p:cNvPr id="23" name="圆角矩形 22">
              <a:extLst>
                <a:ext uri="{FF2B5EF4-FFF2-40B4-BE49-F238E27FC236}">
                  <a16:creationId xmlns:a16="http://schemas.microsoft.com/office/drawing/2014/main" id="{75834305-16C5-9D48-8FBF-820D53E62BFF}"/>
                </a:ext>
              </a:extLst>
            </p:cNvPr>
            <p:cNvSpPr/>
            <p:nvPr/>
          </p:nvSpPr>
          <p:spPr>
            <a:xfrm>
              <a:off x="8769815" y="3461653"/>
              <a:ext cx="1662546" cy="2372311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B49851A4-0A50-604D-BCD8-92CF1B7DA6D3}"/>
                </a:ext>
              </a:extLst>
            </p:cNvPr>
            <p:cNvSpPr/>
            <p:nvPr/>
          </p:nvSpPr>
          <p:spPr>
            <a:xfrm>
              <a:off x="3524909" y="3461653"/>
              <a:ext cx="1662546" cy="2379549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圆角矩形 24">
              <a:extLst>
                <a:ext uri="{FF2B5EF4-FFF2-40B4-BE49-F238E27FC236}">
                  <a16:creationId xmlns:a16="http://schemas.microsoft.com/office/drawing/2014/main" id="{5651C16D-5BC1-AC4A-83C0-74108B74EE32}"/>
                </a:ext>
              </a:extLst>
            </p:cNvPr>
            <p:cNvSpPr/>
            <p:nvPr/>
          </p:nvSpPr>
          <p:spPr>
            <a:xfrm>
              <a:off x="3639614" y="3597409"/>
              <a:ext cx="1393157" cy="401782"/>
            </a:xfrm>
            <a:prstGeom prst="roundRect">
              <a:avLst/>
            </a:prstGeom>
            <a:solidFill>
              <a:srgbClr val="F8DCCB"/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GFS</a:t>
              </a:r>
              <a:r>
                <a:rPr kumimoji="1"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UV Wind</a:t>
              </a:r>
              <a:endParaRPr kumimoji="1"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圆角矩形 25">
              <a:extLst>
                <a:ext uri="{FF2B5EF4-FFF2-40B4-BE49-F238E27FC236}">
                  <a16:creationId xmlns:a16="http://schemas.microsoft.com/office/drawing/2014/main" id="{71946449-AD46-044E-A309-C9770C085D12}"/>
                </a:ext>
              </a:extLst>
            </p:cNvPr>
            <p:cNvSpPr/>
            <p:nvPr/>
          </p:nvSpPr>
          <p:spPr>
            <a:xfrm>
              <a:off x="3585388" y="4483388"/>
              <a:ext cx="1517700" cy="401782"/>
            </a:xfrm>
            <a:prstGeom prst="roundRect">
              <a:avLst/>
            </a:prstGeom>
            <a:solidFill>
              <a:srgbClr val="FCDE80"/>
            </a:solidFill>
            <a:ln w="19050">
              <a:solidFill>
                <a:srgbClr val="949F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WAVEWATCH III</a:t>
              </a:r>
              <a:endParaRPr kumimoji="1"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直线箭头连接符 26">
              <a:extLst>
                <a:ext uri="{FF2B5EF4-FFF2-40B4-BE49-F238E27FC236}">
                  <a16:creationId xmlns:a16="http://schemas.microsoft.com/office/drawing/2014/main" id="{4FCBC8F8-EBBB-4E45-8FB6-02B844DD68C5}"/>
                </a:ext>
              </a:extLst>
            </p:cNvPr>
            <p:cNvCxnSpPr>
              <a:cxnSpLocks/>
              <a:stCxn id="25" idx="2"/>
              <a:endCxn id="26" idx="0"/>
            </p:cNvCxnSpPr>
            <p:nvPr/>
          </p:nvCxnSpPr>
          <p:spPr>
            <a:xfrm>
              <a:off x="4336192" y="3999191"/>
              <a:ext cx="8046" cy="4841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圆角矩形 27">
              <a:extLst>
                <a:ext uri="{FF2B5EF4-FFF2-40B4-BE49-F238E27FC236}">
                  <a16:creationId xmlns:a16="http://schemas.microsoft.com/office/drawing/2014/main" id="{D2DC7ED6-FBA9-704A-B962-0CBD6886473D}"/>
                </a:ext>
              </a:extLst>
            </p:cNvPr>
            <p:cNvSpPr/>
            <p:nvPr/>
          </p:nvSpPr>
          <p:spPr>
            <a:xfrm>
              <a:off x="3647660" y="5299368"/>
              <a:ext cx="1393157" cy="40178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E9F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Raw Data</a:t>
              </a:r>
              <a:endParaRPr kumimoji="1"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直线箭头连接符 28">
              <a:extLst>
                <a:ext uri="{FF2B5EF4-FFF2-40B4-BE49-F238E27FC236}">
                  <a16:creationId xmlns:a16="http://schemas.microsoft.com/office/drawing/2014/main" id="{C5CEAF7B-752A-E74C-AB07-B7C48CB5850B}"/>
                </a:ext>
              </a:extLst>
            </p:cNvPr>
            <p:cNvCxnSpPr>
              <a:cxnSpLocks/>
              <a:stCxn id="26" idx="2"/>
              <a:endCxn id="28" idx="0"/>
            </p:cNvCxnSpPr>
            <p:nvPr/>
          </p:nvCxnSpPr>
          <p:spPr>
            <a:xfrm>
              <a:off x="4344238" y="4885170"/>
              <a:ext cx="0" cy="4141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713EE45-3566-1442-A9E4-028DF25244EB}"/>
                </a:ext>
              </a:extLst>
            </p:cNvPr>
            <p:cNvSpPr txBox="1"/>
            <p:nvPr/>
          </p:nvSpPr>
          <p:spPr>
            <a:xfrm>
              <a:off x="4342899" y="4065458"/>
              <a:ext cx="696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Forcing</a:t>
              </a:r>
              <a:endParaRPr kumimoji="1" lang="zh-CN" altLang="en-US" sz="1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186C7765-3C15-A24E-A449-72DF873BFF21}"/>
                </a:ext>
              </a:extLst>
            </p:cNvPr>
            <p:cNvSpPr txBox="1"/>
            <p:nvPr/>
          </p:nvSpPr>
          <p:spPr>
            <a:xfrm>
              <a:off x="4344291" y="4936601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</a:t>
              </a:r>
              <a:endParaRPr kumimoji="1" lang="zh-CN" altLang="en-US" sz="1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圆角矩形 31">
              <a:extLst>
                <a:ext uri="{FF2B5EF4-FFF2-40B4-BE49-F238E27FC236}">
                  <a16:creationId xmlns:a16="http://schemas.microsoft.com/office/drawing/2014/main" id="{E2530CF3-7D4D-A94A-8F1E-6EDDC68FD9A4}"/>
                </a:ext>
              </a:extLst>
            </p:cNvPr>
            <p:cNvSpPr/>
            <p:nvPr/>
          </p:nvSpPr>
          <p:spPr>
            <a:xfrm>
              <a:off x="5729350" y="3461653"/>
              <a:ext cx="2549224" cy="2382117"/>
            </a:xfrm>
            <a:prstGeom prst="roundRect">
              <a:avLst/>
            </a:prstGeom>
            <a:noFill/>
            <a:ln w="19050">
              <a:solidFill>
                <a:srgbClr val="B490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C253EB09-B552-4E4E-8999-B480ED86FF99}"/>
                </a:ext>
              </a:extLst>
            </p:cNvPr>
            <p:cNvSpPr txBox="1"/>
            <p:nvPr/>
          </p:nvSpPr>
          <p:spPr>
            <a:xfrm>
              <a:off x="6386923" y="3184654"/>
              <a:ext cx="12875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BU-Net Module</a:t>
              </a:r>
              <a:endParaRPr kumimoji="1" lang="zh-CN" alt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圆角矩形 33">
              <a:extLst>
                <a:ext uri="{FF2B5EF4-FFF2-40B4-BE49-F238E27FC236}">
                  <a16:creationId xmlns:a16="http://schemas.microsoft.com/office/drawing/2014/main" id="{460611DD-7905-AC40-83CC-A9D4E606748B}"/>
                </a:ext>
              </a:extLst>
            </p:cNvPr>
            <p:cNvSpPr/>
            <p:nvPr/>
          </p:nvSpPr>
          <p:spPr>
            <a:xfrm>
              <a:off x="5868278" y="3597409"/>
              <a:ext cx="806230" cy="326712"/>
            </a:xfrm>
            <a:prstGeom prst="roundRect">
              <a:avLst/>
            </a:prstGeom>
            <a:solidFill>
              <a:srgbClr val="DFCAE3"/>
            </a:solidFill>
            <a:ln w="19050">
              <a:solidFill>
                <a:srgbClr val="B490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 3x3</a:t>
              </a:r>
            </a:p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Block</a:t>
              </a:r>
              <a:endParaRPr kumimoji="1"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圆角矩形 34">
              <a:extLst>
                <a:ext uri="{FF2B5EF4-FFF2-40B4-BE49-F238E27FC236}">
                  <a16:creationId xmlns:a16="http://schemas.microsoft.com/office/drawing/2014/main" id="{5B43136E-0285-354E-9ECE-D07738CE6B22}"/>
                </a:ext>
              </a:extLst>
            </p:cNvPr>
            <p:cNvSpPr/>
            <p:nvPr/>
          </p:nvSpPr>
          <p:spPr>
            <a:xfrm>
              <a:off x="5868276" y="4168289"/>
              <a:ext cx="806230" cy="326712"/>
            </a:xfrm>
            <a:prstGeom prst="roundRect">
              <a:avLst/>
            </a:prstGeom>
            <a:solidFill>
              <a:srgbClr val="DFCAE3"/>
            </a:solidFill>
            <a:ln w="19050">
              <a:solidFill>
                <a:srgbClr val="B490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 3x3</a:t>
              </a:r>
            </a:p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Block</a:t>
              </a:r>
              <a:endParaRPr kumimoji="1"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圆角矩形 35">
              <a:extLst>
                <a:ext uri="{FF2B5EF4-FFF2-40B4-BE49-F238E27FC236}">
                  <a16:creationId xmlns:a16="http://schemas.microsoft.com/office/drawing/2014/main" id="{ADB4A7F7-6D24-214D-8309-D1F2A483D189}"/>
                </a:ext>
              </a:extLst>
            </p:cNvPr>
            <p:cNvSpPr/>
            <p:nvPr/>
          </p:nvSpPr>
          <p:spPr>
            <a:xfrm>
              <a:off x="5868276" y="4772047"/>
              <a:ext cx="806230" cy="326712"/>
            </a:xfrm>
            <a:prstGeom prst="roundRect">
              <a:avLst/>
            </a:prstGeom>
            <a:solidFill>
              <a:srgbClr val="DFCAE3"/>
            </a:solidFill>
            <a:ln w="19050">
              <a:solidFill>
                <a:srgbClr val="B490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 3x3</a:t>
              </a:r>
            </a:p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Block</a:t>
              </a:r>
              <a:endParaRPr kumimoji="1"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圆角矩形 36">
              <a:extLst>
                <a:ext uri="{FF2B5EF4-FFF2-40B4-BE49-F238E27FC236}">
                  <a16:creationId xmlns:a16="http://schemas.microsoft.com/office/drawing/2014/main" id="{192CE486-59D5-6E4E-A986-3663FA9F978C}"/>
                </a:ext>
              </a:extLst>
            </p:cNvPr>
            <p:cNvSpPr/>
            <p:nvPr/>
          </p:nvSpPr>
          <p:spPr>
            <a:xfrm>
              <a:off x="5868278" y="5342025"/>
              <a:ext cx="806230" cy="326712"/>
            </a:xfrm>
            <a:prstGeom prst="roundRect">
              <a:avLst/>
            </a:prstGeom>
            <a:solidFill>
              <a:srgbClr val="DFCAE3"/>
            </a:solidFill>
            <a:ln w="19050">
              <a:solidFill>
                <a:srgbClr val="B490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 3x3</a:t>
              </a:r>
            </a:p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Block</a:t>
              </a:r>
              <a:endParaRPr kumimoji="1"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圆角矩形 37">
              <a:extLst>
                <a:ext uri="{FF2B5EF4-FFF2-40B4-BE49-F238E27FC236}">
                  <a16:creationId xmlns:a16="http://schemas.microsoft.com/office/drawing/2014/main" id="{A2754FED-A285-004B-BBDC-2A3C4DC2E287}"/>
                </a:ext>
              </a:extLst>
            </p:cNvPr>
            <p:cNvSpPr/>
            <p:nvPr/>
          </p:nvSpPr>
          <p:spPr>
            <a:xfrm>
              <a:off x="7311774" y="3597409"/>
              <a:ext cx="806230" cy="3267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 3x3</a:t>
              </a:r>
            </a:p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Block</a:t>
              </a:r>
              <a:endParaRPr kumimoji="1"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D48A848B-5D45-4D44-9CB9-CEEABAE73B35}"/>
                </a:ext>
              </a:extLst>
            </p:cNvPr>
            <p:cNvSpPr/>
            <p:nvPr/>
          </p:nvSpPr>
          <p:spPr>
            <a:xfrm>
              <a:off x="7311772" y="4168289"/>
              <a:ext cx="806230" cy="3267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 3x3</a:t>
              </a:r>
            </a:p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Block</a:t>
              </a:r>
              <a:endParaRPr kumimoji="1"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93919A54-8C82-504A-9478-D596F96B752F}"/>
                </a:ext>
              </a:extLst>
            </p:cNvPr>
            <p:cNvSpPr/>
            <p:nvPr/>
          </p:nvSpPr>
          <p:spPr>
            <a:xfrm>
              <a:off x="7311772" y="4772047"/>
              <a:ext cx="806230" cy="3267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 3x3</a:t>
              </a:r>
            </a:p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Block</a:t>
              </a:r>
              <a:endParaRPr kumimoji="1"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圆角矩形 40">
              <a:extLst>
                <a:ext uri="{FF2B5EF4-FFF2-40B4-BE49-F238E27FC236}">
                  <a16:creationId xmlns:a16="http://schemas.microsoft.com/office/drawing/2014/main" id="{44978DF8-C9E7-504E-B349-858186067F70}"/>
                </a:ext>
              </a:extLst>
            </p:cNvPr>
            <p:cNvSpPr/>
            <p:nvPr/>
          </p:nvSpPr>
          <p:spPr>
            <a:xfrm>
              <a:off x="7311774" y="5342025"/>
              <a:ext cx="806230" cy="32671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 3x3</a:t>
              </a:r>
            </a:p>
            <a:p>
              <a:pPr algn="ctr"/>
              <a:r>
                <a:rPr kumimoji="1" lang="en-US" altLang="zh-CN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Block</a:t>
              </a:r>
              <a:endParaRPr kumimoji="1"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直线箭头连接符 41">
              <a:extLst>
                <a:ext uri="{FF2B5EF4-FFF2-40B4-BE49-F238E27FC236}">
                  <a16:creationId xmlns:a16="http://schemas.microsoft.com/office/drawing/2014/main" id="{5F3B5C16-62FE-1C4D-9010-8B263DA93890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6674508" y="3760765"/>
              <a:ext cx="637264" cy="0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线箭头连接符 42">
              <a:extLst>
                <a:ext uri="{FF2B5EF4-FFF2-40B4-BE49-F238E27FC236}">
                  <a16:creationId xmlns:a16="http://schemas.microsoft.com/office/drawing/2014/main" id="{F904C13E-25B4-0A40-8BB5-61572026A2AF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 flipV="1">
              <a:off x="6674506" y="4328854"/>
              <a:ext cx="637266" cy="2791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线箭头连接符 43">
              <a:extLst>
                <a:ext uri="{FF2B5EF4-FFF2-40B4-BE49-F238E27FC236}">
                  <a16:creationId xmlns:a16="http://schemas.microsoft.com/office/drawing/2014/main" id="{209EEDDD-A8CE-C248-B03F-A7523F191109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6674506" y="4935403"/>
              <a:ext cx="637266" cy="0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线箭头连接符 44">
              <a:extLst>
                <a:ext uri="{FF2B5EF4-FFF2-40B4-BE49-F238E27FC236}">
                  <a16:creationId xmlns:a16="http://schemas.microsoft.com/office/drawing/2014/main" id="{2484EB44-320D-C94C-8746-DCB3AAD8E04C}"/>
                </a:ext>
              </a:extLst>
            </p:cNvPr>
            <p:cNvCxnSpPr>
              <a:cxnSpLocks/>
              <a:stCxn id="37" idx="3"/>
              <a:endCxn id="41" idx="1"/>
            </p:cNvCxnSpPr>
            <p:nvPr/>
          </p:nvCxnSpPr>
          <p:spPr>
            <a:xfrm>
              <a:off x="6674508" y="5505381"/>
              <a:ext cx="637266" cy="0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下箭头 45">
              <a:extLst>
                <a:ext uri="{FF2B5EF4-FFF2-40B4-BE49-F238E27FC236}">
                  <a16:creationId xmlns:a16="http://schemas.microsoft.com/office/drawing/2014/main" id="{B59DD057-FC61-4846-9B20-CF5F5F2DA114}"/>
                </a:ext>
              </a:extLst>
            </p:cNvPr>
            <p:cNvSpPr/>
            <p:nvPr/>
          </p:nvSpPr>
          <p:spPr>
            <a:xfrm>
              <a:off x="6220591" y="3969367"/>
              <a:ext cx="101600" cy="144000"/>
            </a:xfrm>
            <a:prstGeom prst="downArrow">
              <a:avLst/>
            </a:prstGeom>
            <a:solidFill>
              <a:srgbClr val="F8DCCB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下箭头 46">
              <a:extLst>
                <a:ext uri="{FF2B5EF4-FFF2-40B4-BE49-F238E27FC236}">
                  <a16:creationId xmlns:a16="http://schemas.microsoft.com/office/drawing/2014/main" id="{9BBAEACA-D13D-4746-A910-272E2203B8FD}"/>
                </a:ext>
              </a:extLst>
            </p:cNvPr>
            <p:cNvSpPr/>
            <p:nvPr/>
          </p:nvSpPr>
          <p:spPr>
            <a:xfrm>
              <a:off x="6224538" y="4553293"/>
              <a:ext cx="101600" cy="144000"/>
            </a:xfrm>
            <a:prstGeom prst="downArrow">
              <a:avLst/>
            </a:prstGeom>
            <a:solidFill>
              <a:srgbClr val="F8DCCB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8" name="下箭头 47">
              <a:extLst>
                <a:ext uri="{FF2B5EF4-FFF2-40B4-BE49-F238E27FC236}">
                  <a16:creationId xmlns:a16="http://schemas.microsoft.com/office/drawing/2014/main" id="{4F884C86-6FC3-094A-B4F5-66AF77D120E3}"/>
                </a:ext>
              </a:extLst>
            </p:cNvPr>
            <p:cNvSpPr/>
            <p:nvPr/>
          </p:nvSpPr>
          <p:spPr>
            <a:xfrm>
              <a:off x="6220591" y="5155368"/>
              <a:ext cx="101600" cy="144000"/>
            </a:xfrm>
            <a:prstGeom prst="downArrow">
              <a:avLst/>
            </a:prstGeom>
            <a:solidFill>
              <a:srgbClr val="F8DCCB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右箭头 48">
              <a:extLst>
                <a:ext uri="{FF2B5EF4-FFF2-40B4-BE49-F238E27FC236}">
                  <a16:creationId xmlns:a16="http://schemas.microsoft.com/office/drawing/2014/main" id="{4B7FA5A5-EC77-AC45-BADB-2A72795DB7F4}"/>
                </a:ext>
              </a:extLst>
            </p:cNvPr>
            <p:cNvSpPr/>
            <p:nvPr/>
          </p:nvSpPr>
          <p:spPr>
            <a:xfrm rot="16200000">
              <a:off x="7636181" y="5176968"/>
              <a:ext cx="147600" cy="100800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右箭头 49">
              <a:extLst>
                <a:ext uri="{FF2B5EF4-FFF2-40B4-BE49-F238E27FC236}">
                  <a16:creationId xmlns:a16="http://schemas.microsoft.com/office/drawing/2014/main" id="{E7E19BD2-8B07-5C43-A2D8-098E8BD1AB4D}"/>
                </a:ext>
              </a:extLst>
            </p:cNvPr>
            <p:cNvSpPr/>
            <p:nvPr/>
          </p:nvSpPr>
          <p:spPr>
            <a:xfrm rot="16200000">
              <a:off x="7629320" y="4582673"/>
              <a:ext cx="147600" cy="100800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右箭头 50">
              <a:extLst>
                <a:ext uri="{FF2B5EF4-FFF2-40B4-BE49-F238E27FC236}">
                  <a16:creationId xmlns:a16="http://schemas.microsoft.com/office/drawing/2014/main" id="{D90C5EC7-C623-D245-977D-7D0C2849F017}"/>
                </a:ext>
              </a:extLst>
            </p:cNvPr>
            <p:cNvSpPr/>
            <p:nvPr/>
          </p:nvSpPr>
          <p:spPr>
            <a:xfrm rot="16200000">
              <a:off x="7635631" y="3986393"/>
              <a:ext cx="147600" cy="100800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2" name="直线箭头连接符 51">
              <a:extLst>
                <a:ext uri="{FF2B5EF4-FFF2-40B4-BE49-F238E27FC236}">
                  <a16:creationId xmlns:a16="http://schemas.microsoft.com/office/drawing/2014/main" id="{90C47036-7E8D-7E41-B4AF-61DC2FC122B9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>
              <a:off x="5040816" y="5500259"/>
              <a:ext cx="705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3F590EE6-9012-8740-B631-2C5B4AFC1C64}"/>
                </a:ext>
              </a:extLst>
            </p:cNvPr>
            <p:cNvSpPr txBox="1"/>
            <p:nvPr/>
          </p:nvSpPr>
          <p:spPr>
            <a:xfrm>
              <a:off x="5162679" y="5526149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Input</a:t>
              </a:r>
              <a:endParaRPr kumimoji="1" lang="zh-CN" altLang="en-US" sz="1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圆角矩形 53">
              <a:extLst>
                <a:ext uri="{FF2B5EF4-FFF2-40B4-BE49-F238E27FC236}">
                  <a16:creationId xmlns:a16="http://schemas.microsoft.com/office/drawing/2014/main" id="{AC7CD5BA-2049-034B-9D27-DFB72DF6A90E}"/>
                </a:ext>
              </a:extLst>
            </p:cNvPr>
            <p:cNvSpPr/>
            <p:nvPr/>
          </p:nvSpPr>
          <p:spPr>
            <a:xfrm>
              <a:off x="8904508" y="5299368"/>
              <a:ext cx="1393157" cy="403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E9F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ERA5</a:t>
              </a:r>
              <a:r>
                <a:rPr kumimoji="1"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Reanalysis</a:t>
              </a:r>
              <a:endParaRPr kumimoji="1"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直线箭头连接符 54">
              <a:extLst>
                <a:ext uri="{FF2B5EF4-FFF2-40B4-BE49-F238E27FC236}">
                  <a16:creationId xmlns:a16="http://schemas.microsoft.com/office/drawing/2014/main" id="{5854B802-71B0-7049-A7E3-D2C72D667E90}"/>
                </a:ext>
              </a:extLst>
            </p:cNvPr>
            <p:cNvCxnSpPr>
              <a:cxnSpLocks/>
              <a:stCxn id="54" idx="1"/>
            </p:cNvCxnSpPr>
            <p:nvPr/>
          </p:nvCxnSpPr>
          <p:spPr>
            <a:xfrm flipH="1" flipV="1">
              <a:off x="8278574" y="5500259"/>
              <a:ext cx="625934" cy="7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3FA5E3BD-19D1-1E49-A013-E288B0E42B2F}"/>
                </a:ext>
              </a:extLst>
            </p:cNvPr>
            <p:cNvSpPr txBox="1"/>
            <p:nvPr/>
          </p:nvSpPr>
          <p:spPr>
            <a:xfrm>
              <a:off x="8165648" y="5565055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</a:t>
              </a:r>
              <a:endParaRPr kumimoji="1" lang="zh-CN" altLang="en-US" sz="1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圆角矩形 56">
              <a:extLst>
                <a:ext uri="{FF2B5EF4-FFF2-40B4-BE49-F238E27FC236}">
                  <a16:creationId xmlns:a16="http://schemas.microsoft.com/office/drawing/2014/main" id="{781A8880-E4EA-D54A-9D9A-1422D61C8822}"/>
                </a:ext>
              </a:extLst>
            </p:cNvPr>
            <p:cNvSpPr/>
            <p:nvPr/>
          </p:nvSpPr>
          <p:spPr>
            <a:xfrm>
              <a:off x="8904509" y="3552638"/>
              <a:ext cx="1393157" cy="401782"/>
            </a:xfrm>
            <a:prstGeom prst="roundRect">
              <a:avLst/>
            </a:prstGeom>
            <a:solidFill>
              <a:srgbClr val="FCDE80"/>
            </a:solidFill>
            <a:ln w="19050">
              <a:solidFill>
                <a:srgbClr val="949F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Corrected Wave</a:t>
              </a:r>
              <a:endParaRPr kumimoji="1" lang="zh-CN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8" name="直线箭头连接符 57">
              <a:extLst>
                <a:ext uri="{FF2B5EF4-FFF2-40B4-BE49-F238E27FC236}">
                  <a16:creationId xmlns:a16="http://schemas.microsoft.com/office/drawing/2014/main" id="{50CB8668-FAC9-794C-B7FD-C07581992F54}"/>
                </a:ext>
              </a:extLst>
            </p:cNvPr>
            <p:cNvCxnSpPr>
              <a:cxnSpLocks/>
              <a:stCxn id="38" idx="3"/>
              <a:endCxn id="57" idx="1"/>
            </p:cNvCxnSpPr>
            <p:nvPr/>
          </p:nvCxnSpPr>
          <p:spPr>
            <a:xfrm flipV="1">
              <a:off x="8118004" y="3753529"/>
              <a:ext cx="786505" cy="7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D46D2C6E-CE0B-E644-896A-FCC59BF15329}"/>
                </a:ext>
              </a:extLst>
            </p:cNvPr>
            <p:cNvSpPr txBox="1"/>
            <p:nvPr/>
          </p:nvSpPr>
          <p:spPr>
            <a:xfrm>
              <a:off x="3855846" y="3181681"/>
              <a:ext cx="11464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Input Module</a:t>
              </a:r>
              <a:endParaRPr kumimoji="1" lang="zh-CN" alt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825A22AD-1830-DF46-B9A9-60B31C8DAC5E}"/>
                </a:ext>
              </a:extLst>
            </p:cNvPr>
            <p:cNvSpPr txBox="1"/>
            <p:nvPr/>
          </p:nvSpPr>
          <p:spPr>
            <a:xfrm>
              <a:off x="9005609" y="3187456"/>
              <a:ext cx="12747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 Module</a:t>
              </a:r>
              <a:endParaRPr kumimoji="1" lang="zh-CN" alt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圆角矩形 61">
              <a:extLst>
                <a:ext uri="{FF2B5EF4-FFF2-40B4-BE49-F238E27FC236}">
                  <a16:creationId xmlns:a16="http://schemas.microsoft.com/office/drawing/2014/main" id="{D1BCD6DD-FE49-B649-A274-F6614AF84DB4}"/>
                </a:ext>
              </a:extLst>
            </p:cNvPr>
            <p:cNvSpPr/>
            <p:nvPr/>
          </p:nvSpPr>
          <p:spPr>
            <a:xfrm>
              <a:off x="8904508" y="4451820"/>
              <a:ext cx="1393157" cy="401782"/>
            </a:xfrm>
            <a:prstGeom prst="roundRect">
              <a:avLst/>
            </a:prstGeom>
            <a:solidFill>
              <a:srgbClr val="F8DCCB"/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Metrics</a:t>
              </a:r>
              <a:endParaRPr kumimoji="1"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3" name="直线箭头连接符 62">
              <a:extLst>
                <a:ext uri="{FF2B5EF4-FFF2-40B4-BE49-F238E27FC236}">
                  <a16:creationId xmlns:a16="http://schemas.microsoft.com/office/drawing/2014/main" id="{12A3F440-9043-3446-A7E5-2BD0BA1D621F}"/>
                </a:ext>
              </a:extLst>
            </p:cNvPr>
            <p:cNvCxnSpPr>
              <a:stCxn id="57" idx="2"/>
              <a:endCxn id="62" idx="0"/>
            </p:cNvCxnSpPr>
            <p:nvPr/>
          </p:nvCxnSpPr>
          <p:spPr>
            <a:xfrm flipH="1">
              <a:off x="9601087" y="3954420"/>
              <a:ext cx="1" cy="497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线箭头连接符 63">
              <a:extLst>
                <a:ext uri="{FF2B5EF4-FFF2-40B4-BE49-F238E27FC236}">
                  <a16:creationId xmlns:a16="http://schemas.microsoft.com/office/drawing/2014/main" id="{FE5C0F80-2BDB-1840-B080-3BEEBAE6BBC5}"/>
                </a:ext>
              </a:extLst>
            </p:cNvPr>
            <p:cNvCxnSpPr>
              <a:stCxn id="54" idx="0"/>
              <a:endCxn id="62" idx="2"/>
            </p:cNvCxnSpPr>
            <p:nvPr/>
          </p:nvCxnSpPr>
          <p:spPr>
            <a:xfrm flipV="1">
              <a:off x="9601087" y="4853602"/>
              <a:ext cx="0" cy="4457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6782FCA3-4ED4-4946-A52E-4457FCFE3F90}"/>
                </a:ext>
              </a:extLst>
            </p:cNvPr>
            <p:cNvSpPr txBox="1"/>
            <p:nvPr/>
          </p:nvSpPr>
          <p:spPr>
            <a:xfrm>
              <a:off x="4791327" y="635593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315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平行四边形 59"/>
          <p:cNvSpPr/>
          <p:nvPr/>
        </p:nvSpPr>
        <p:spPr>
          <a:xfrm>
            <a:off x="-1471597" y="1321905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AF8DC9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DC655B-062A-A643-AE44-1D999F159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1" r="7456"/>
          <a:stretch/>
        </p:blipFill>
        <p:spPr>
          <a:xfrm>
            <a:off x="262938" y="1132114"/>
            <a:ext cx="5471887" cy="4774096"/>
          </a:xfrm>
          <a:prstGeom prst="rect">
            <a:avLst/>
          </a:prstGeom>
        </p:spPr>
      </p:pic>
      <p:graphicFrame>
        <p:nvGraphicFramePr>
          <p:cNvPr id="8" name="表格 9">
            <a:extLst>
              <a:ext uri="{FF2B5EF4-FFF2-40B4-BE49-F238E27FC236}">
                <a16:creationId xmlns:a16="http://schemas.microsoft.com/office/drawing/2014/main" id="{9854A161-668C-8643-9BB5-0FD6C2367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552341"/>
              </p:ext>
            </p:extLst>
          </p:nvPr>
        </p:nvGraphicFramePr>
        <p:xfrm>
          <a:off x="6296683" y="1570348"/>
          <a:ext cx="546927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304">
                  <a:extLst>
                    <a:ext uri="{9D8B030D-6E8A-4147-A177-3AD203B41FA5}">
                      <a16:colId xmlns:a16="http://schemas.microsoft.com/office/drawing/2014/main" val="3179259159"/>
                    </a:ext>
                  </a:extLst>
                </a:gridCol>
                <a:gridCol w="918069">
                  <a:extLst>
                    <a:ext uri="{9D8B030D-6E8A-4147-A177-3AD203B41FA5}">
                      <a16:colId xmlns:a16="http://schemas.microsoft.com/office/drawing/2014/main" val="4097851589"/>
                    </a:ext>
                  </a:extLst>
                </a:gridCol>
                <a:gridCol w="1131192">
                  <a:extLst>
                    <a:ext uri="{9D8B030D-6E8A-4147-A177-3AD203B41FA5}">
                      <a16:colId xmlns:a16="http://schemas.microsoft.com/office/drawing/2014/main" val="442825148"/>
                    </a:ext>
                  </a:extLst>
                </a:gridCol>
                <a:gridCol w="924854">
                  <a:extLst>
                    <a:ext uri="{9D8B030D-6E8A-4147-A177-3AD203B41FA5}">
                      <a16:colId xmlns:a16="http://schemas.microsoft.com/office/drawing/2014/main" val="1030351136"/>
                    </a:ext>
                  </a:extLst>
                </a:gridCol>
                <a:gridCol w="1093855">
                  <a:extLst>
                    <a:ext uri="{9D8B030D-6E8A-4147-A177-3AD203B41FA5}">
                      <a16:colId xmlns:a16="http://schemas.microsoft.com/office/drawing/2014/main" val="3529575190"/>
                    </a:ext>
                  </a:extLst>
                </a:gridCol>
              </a:tblGrid>
              <a:tr h="27307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/>
                        <a:t>Forecast lead time</a:t>
                      </a:r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/>
                        <a:t>Training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Period</a:t>
                      </a:r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after train RMSE</a:t>
                      </a:r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/>
                        <a:t>Testing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Period</a:t>
                      </a:r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after train RMSE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823169"/>
                  </a:ext>
                </a:extLst>
              </a:tr>
              <a:tr h="273075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WW3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BU-Net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WW3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BU-Net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325735"/>
                  </a:ext>
                </a:extLst>
              </a:tr>
              <a:tr h="2730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24h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0.31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952240"/>
                  </a:ext>
                </a:extLst>
              </a:tr>
              <a:tr h="2730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48h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726032"/>
                  </a:ext>
                </a:extLst>
              </a:tr>
              <a:tr h="2730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72h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445226"/>
                  </a:ext>
                </a:extLst>
              </a:tr>
            </a:tbl>
          </a:graphicData>
        </a:graphic>
      </p:graphicFrame>
      <p:sp>
        <p:nvSpPr>
          <p:cNvPr id="14" name="圆角矩形 13">
            <a:extLst>
              <a:ext uri="{FF2B5EF4-FFF2-40B4-BE49-F238E27FC236}">
                <a16:creationId xmlns:a16="http://schemas.microsoft.com/office/drawing/2014/main" id="{90C16443-F4B9-E94D-BA39-91199E9A8428}"/>
              </a:ext>
            </a:extLst>
          </p:cNvPr>
          <p:cNvSpPr/>
          <p:nvPr/>
        </p:nvSpPr>
        <p:spPr>
          <a:xfrm>
            <a:off x="673555" y="5948033"/>
            <a:ext cx="4965181" cy="394924"/>
          </a:xfrm>
          <a:prstGeom prst="roundRect">
            <a:avLst/>
          </a:prstGeom>
          <a:solidFill>
            <a:srgbClr val="CCB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variation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RMSEs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PCC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BU-Net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54A64B-1A56-2143-90FC-55F15B281746}"/>
              </a:ext>
            </a:extLst>
          </p:cNvPr>
          <p:cNvSpPr txBox="1"/>
          <p:nvPr/>
        </p:nvSpPr>
        <p:spPr>
          <a:xfrm>
            <a:off x="6643539" y="1137239"/>
            <a:ext cx="431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Table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RMSE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(units: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m)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after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correction</a:t>
            </a:r>
            <a:endParaRPr lang="zh-CN" altLang="en-US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45FBAF2-6912-4340-ADA0-387E123D414F}"/>
              </a:ext>
            </a:extLst>
          </p:cNvPr>
          <p:cNvSpPr/>
          <p:nvPr/>
        </p:nvSpPr>
        <p:spPr>
          <a:xfrm>
            <a:off x="0" y="3515"/>
            <a:ext cx="12192000" cy="748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7671B4F-F95B-DB42-A031-7ABBE28EA901}"/>
              </a:ext>
            </a:extLst>
          </p:cNvPr>
          <p:cNvSpPr txBox="1"/>
          <p:nvPr/>
        </p:nvSpPr>
        <p:spPr>
          <a:xfrm>
            <a:off x="4825327" y="51157"/>
            <a:ext cx="171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</a:t>
            </a:r>
            <a:r>
              <a:rPr lang="en-US" altLang="zh-CN" sz="32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ESULTS</a:t>
            </a:r>
            <a:endParaRPr lang="zh-CN" altLang="en-US" sz="3200" b="1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1A703A1-5F69-BB48-9416-A96BE81D8012}"/>
              </a:ext>
            </a:extLst>
          </p:cNvPr>
          <p:cNvSpPr txBox="1"/>
          <p:nvPr/>
        </p:nvSpPr>
        <p:spPr>
          <a:xfrm>
            <a:off x="6096001" y="3658429"/>
            <a:ext cx="5669956" cy="239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good generalization ability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RMSEs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zh-CN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40%,</a:t>
            </a:r>
            <a:r>
              <a:rPr lang="zh-CN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38%,</a:t>
            </a:r>
            <a:r>
              <a:rPr lang="zh-CN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</a:t>
            </a:r>
            <a:r>
              <a:rPr lang="zh-CN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24,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48,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BU-Net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forecasts have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stable performance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RMSE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and the correlation 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four seasons.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ummer, by </a:t>
            </a:r>
            <a:r>
              <a:rPr lang="zh-CN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52%, 49%, and 41%</a:t>
            </a:r>
            <a:endParaRPr lang="en-US" altLang="zh-CN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inter, by </a:t>
            </a:r>
            <a:r>
              <a:rPr lang="zh-CN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30%, 26%, and 26%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The PCC improved by 2% to 6% for four seasons.</a:t>
            </a:r>
          </a:p>
        </p:txBody>
      </p:sp>
    </p:spTree>
    <p:extLst>
      <p:ext uri="{BB962C8B-B14F-4D97-AF65-F5344CB8AC3E}">
        <p14:creationId xmlns:p14="http://schemas.microsoft.com/office/powerpoint/2010/main" val="3094785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9D9AE7C-F2BF-C244-BD59-BC7309B817C8}"/>
              </a:ext>
            </a:extLst>
          </p:cNvPr>
          <p:cNvSpPr/>
          <p:nvPr/>
        </p:nvSpPr>
        <p:spPr>
          <a:xfrm>
            <a:off x="6803724" y="1366815"/>
            <a:ext cx="5015139" cy="3462358"/>
          </a:xfrm>
          <a:prstGeom prst="rect">
            <a:avLst/>
          </a:prstGeom>
          <a:solidFill>
            <a:srgbClr val="F0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p"/>
            </a:pPr>
            <a:r>
              <a:rPr kumimoji="1" lang="en-US" altLang="zh-CN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24h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 east of Taiwan island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: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          </a:t>
            </a:r>
            <a:endParaRPr kumimoji="1" lang="en-US" altLang="zh-CN" sz="2000" dirty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    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0.4m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 0.2m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the coast of Jiangsu province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: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0.74m0.25m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p"/>
            </a:pPr>
            <a:r>
              <a:rPr kumimoji="1" lang="en-US" altLang="zh-CN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48h &amp; 72h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t</a:t>
            </a:r>
            <a:r>
              <a:rPr kumimoji="1" lang="en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he east and northeast of Taiwan island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: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0.6m 0.4m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p"/>
            </a:pPr>
            <a:r>
              <a:rPr kumimoji="1" lang="zh-CN" altLang="en-US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CCs</a:t>
            </a:r>
            <a:r>
              <a:rPr kumimoji="1" lang="zh-CN" altLang="en-US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in</a:t>
            </a:r>
            <a:r>
              <a:rPr kumimoji="1" lang="zh-CN" altLang="en-US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Bohai</a:t>
            </a:r>
            <a:r>
              <a:rPr kumimoji="1" lang="zh-CN" altLang="en-US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Bay</a:t>
            </a:r>
            <a:r>
              <a:rPr kumimoji="1" lang="zh-CN" altLang="en-US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are</a:t>
            </a:r>
            <a:r>
              <a:rPr kumimoji="1" lang="zh-CN" altLang="en-US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increased</a:t>
            </a:r>
            <a:r>
              <a:rPr kumimoji="1" lang="zh-CN" altLang="en-US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by</a:t>
            </a:r>
            <a:r>
              <a:rPr kumimoji="1" lang="zh-CN" altLang="en-US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7D4EA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9%</a:t>
            </a:r>
          </a:p>
        </p:txBody>
      </p:sp>
      <p:sp>
        <p:nvSpPr>
          <p:cNvPr id="60" name="平行四边形 59"/>
          <p:cNvSpPr/>
          <p:nvPr/>
        </p:nvSpPr>
        <p:spPr>
          <a:xfrm>
            <a:off x="-1471597" y="1321905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AF8DC9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81AF8E4-F24D-8746-9B18-70A98C5BE9D6}"/>
              </a:ext>
            </a:extLst>
          </p:cNvPr>
          <p:cNvGrpSpPr>
            <a:grpSpLocks noChangeAspect="1"/>
          </p:cNvGrpSpPr>
          <p:nvPr/>
        </p:nvGrpSpPr>
        <p:grpSpPr>
          <a:xfrm>
            <a:off x="279400" y="1321905"/>
            <a:ext cx="6258584" cy="4893410"/>
            <a:chOff x="279399" y="1321905"/>
            <a:chExt cx="6299485" cy="492539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47A7E37-5CBD-2347-927A-A8122148E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491"/>
            <a:stretch/>
          </p:blipFill>
          <p:spPr>
            <a:xfrm>
              <a:off x="279399" y="1321905"/>
              <a:ext cx="6299485" cy="492539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0D68C89-159D-824F-95BB-0C7BD59E305E}"/>
                </a:ext>
              </a:extLst>
            </p:cNvPr>
            <p:cNvSpPr/>
            <p:nvPr/>
          </p:nvSpPr>
          <p:spPr>
            <a:xfrm>
              <a:off x="925653" y="2552700"/>
              <a:ext cx="458647" cy="3175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D4F2485-9698-C14C-9D1C-DC6A77C330C0}"/>
                </a:ext>
              </a:extLst>
            </p:cNvPr>
            <p:cNvSpPr/>
            <p:nvPr/>
          </p:nvSpPr>
          <p:spPr>
            <a:xfrm>
              <a:off x="696329" y="2014345"/>
              <a:ext cx="287241" cy="3175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CD2D337A-8935-7745-8952-BDEDDA45FE97}"/>
                </a:ext>
              </a:extLst>
            </p:cNvPr>
            <p:cNvSpPr/>
            <p:nvPr/>
          </p:nvSpPr>
          <p:spPr>
            <a:xfrm>
              <a:off x="3821253" y="1594954"/>
              <a:ext cx="458647" cy="3175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A2CD929E-8636-7648-ADE8-F73C2555B47B}"/>
              </a:ext>
            </a:extLst>
          </p:cNvPr>
          <p:cNvSpPr/>
          <p:nvPr/>
        </p:nvSpPr>
        <p:spPr>
          <a:xfrm>
            <a:off x="0" y="3515"/>
            <a:ext cx="12192000" cy="748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B485D57-A758-E847-9BB1-450CB978FA54}"/>
              </a:ext>
            </a:extLst>
          </p:cNvPr>
          <p:cNvSpPr txBox="1"/>
          <p:nvPr/>
        </p:nvSpPr>
        <p:spPr>
          <a:xfrm>
            <a:off x="4825327" y="51157"/>
            <a:ext cx="171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</a:t>
            </a:r>
            <a:r>
              <a:rPr lang="en-US" altLang="zh-CN" sz="32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ESULTS</a:t>
            </a:r>
            <a:endParaRPr lang="zh-CN" altLang="en-US" sz="3200" b="1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84B06F8-EB1A-2043-B134-58383312CE05}"/>
              </a:ext>
            </a:extLst>
          </p:cNvPr>
          <p:cNvSpPr txBox="1"/>
          <p:nvPr/>
        </p:nvSpPr>
        <p:spPr>
          <a:xfrm>
            <a:off x="1356673" y="988226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RMSE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C6466F1-9047-5B44-BC12-69D710C8C225}"/>
              </a:ext>
            </a:extLst>
          </p:cNvPr>
          <p:cNvSpPr txBox="1"/>
          <p:nvPr/>
        </p:nvSpPr>
        <p:spPr>
          <a:xfrm>
            <a:off x="3965094" y="983297"/>
            <a:ext cx="236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coefficient</a:t>
            </a: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376B4E88-7A13-7447-B6D8-8F816710C11C}"/>
              </a:ext>
            </a:extLst>
          </p:cNvPr>
          <p:cNvSpPr/>
          <p:nvPr/>
        </p:nvSpPr>
        <p:spPr>
          <a:xfrm>
            <a:off x="6803725" y="5055842"/>
            <a:ext cx="5015139" cy="1102071"/>
          </a:xfrm>
          <a:prstGeom prst="roundRect">
            <a:avLst/>
          </a:prstGeom>
          <a:noFill/>
          <a:ln>
            <a:solidFill>
              <a:srgbClr val="E65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1" lang="en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BU-Net-based bias correction largely reduces SWH RMSEs and improves time correlations between the SWH forecasts and observations.</a:t>
            </a:r>
          </a:p>
        </p:txBody>
      </p:sp>
    </p:spTree>
    <p:extLst>
      <p:ext uri="{BB962C8B-B14F-4D97-AF65-F5344CB8AC3E}">
        <p14:creationId xmlns:p14="http://schemas.microsoft.com/office/powerpoint/2010/main" val="416060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平行四边形 59"/>
          <p:cNvSpPr/>
          <p:nvPr/>
        </p:nvSpPr>
        <p:spPr>
          <a:xfrm>
            <a:off x="-1471597" y="1321905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AF8DC9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47C8D96-EBA2-D14D-BDCD-08A7D3712F20}"/>
              </a:ext>
            </a:extLst>
          </p:cNvPr>
          <p:cNvSpPr txBox="1"/>
          <p:nvPr/>
        </p:nvSpPr>
        <p:spPr>
          <a:xfrm>
            <a:off x="538997" y="1474314"/>
            <a:ext cx="5504566" cy="180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p"/>
            </a:pP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WW3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variability: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frequent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typhoon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passages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24h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0.55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0.30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m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(45%)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endParaRPr kumimoji="1" lang="en-US" altLang="zh-CN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Wingdings" pitchFamily="2" charset="2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48h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0.67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0.39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m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(32%)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72h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0.81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0.53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m</a:t>
            </a:r>
            <a:r>
              <a:rPr kumimoji="1" lang="zh-CN" altLang="en-US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(35%)</a:t>
            </a:r>
            <a:endParaRPr kumimoji="1" lang="en-US" altLang="zh-CN" sz="2000" b="1" dirty="0">
              <a:solidFill>
                <a:srgbClr val="7D4EA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Wingdings" pitchFamily="2" charset="2"/>
            </a:endParaRP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p"/>
            </a:pP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the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RMSEs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of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six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cases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drop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more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than</a:t>
            </a:r>
            <a:r>
              <a:rPr kumimoji="1"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15%</a:t>
            </a:r>
            <a:endParaRPr kumimoji="1" lang="en-US" altLang="zh-CN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Wingdings" pitchFamily="2" charset="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E84EEA7-66A1-804B-AC0D-EBAEF39F5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30" b="63457"/>
          <a:stretch/>
        </p:blipFill>
        <p:spPr>
          <a:xfrm>
            <a:off x="155385" y="3477487"/>
            <a:ext cx="6089003" cy="227344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78D011D-26FF-7247-A819-120571926152}"/>
              </a:ext>
            </a:extLst>
          </p:cNvPr>
          <p:cNvSpPr txBox="1"/>
          <p:nvPr/>
        </p:nvSpPr>
        <p:spPr>
          <a:xfrm>
            <a:off x="1061249" y="5700752"/>
            <a:ext cx="475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variation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of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RMSEs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during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Typhoon</a:t>
            </a:r>
            <a:r>
              <a:rPr lang="zh-CN" altLang="en-US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passages</a:t>
            </a:r>
            <a:endParaRPr lang="zh-CN" altLang="en-US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8118A5E3-CE5C-3C4E-954D-0697F97BB98B}"/>
              </a:ext>
            </a:extLst>
          </p:cNvPr>
          <p:cNvSpPr/>
          <p:nvPr/>
        </p:nvSpPr>
        <p:spPr>
          <a:xfrm>
            <a:off x="487667" y="1317269"/>
            <a:ext cx="5182884" cy="2081110"/>
          </a:xfrm>
          <a:prstGeom prst="round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5DAA481-8BC5-7D44-B643-21E55323316B}"/>
              </a:ext>
            </a:extLst>
          </p:cNvPr>
          <p:cNvSpPr/>
          <p:nvPr/>
        </p:nvSpPr>
        <p:spPr>
          <a:xfrm>
            <a:off x="0" y="3515"/>
            <a:ext cx="12192000" cy="748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B3BBFCB-29AF-F640-A1EF-A2B395EAC86A}"/>
              </a:ext>
            </a:extLst>
          </p:cNvPr>
          <p:cNvSpPr txBox="1"/>
          <p:nvPr/>
        </p:nvSpPr>
        <p:spPr>
          <a:xfrm>
            <a:off x="487666" y="792118"/>
            <a:ext cx="6275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000" dirty="0">
                <a:solidFill>
                  <a:srgbClr val="2773B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Forecast Performance of BU-Net During Typhoon Passages </a:t>
            </a:r>
            <a:r>
              <a:rPr lang="zh-CN" altLang="en-US" sz="2000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E56A1A0-E3B4-C84B-92AB-656C75936D6E}"/>
              </a:ext>
            </a:extLst>
          </p:cNvPr>
          <p:cNvSpPr txBox="1"/>
          <p:nvPr/>
        </p:nvSpPr>
        <p:spPr>
          <a:xfrm>
            <a:off x="4825327" y="51157"/>
            <a:ext cx="171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</a:t>
            </a:r>
            <a:r>
              <a:rPr lang="en-US" altLang="zh-CN" sz="32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ESULTS</a:t>
            </a:r>
            <a:endParaRPr lang="zh-CN" altLang="en-US" sz="3200" b="1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5EECA67-80A5-304B-9CC1-BED7DB12AF78}"/>
              </a:ext>
            </a:extLst>
          </p:cNvPr>
          <p:cNvSpPr txBox="1"/>
          <p:nvPr/>
        </p:nvSpPr>
        <p:spPr>
          <a:xfrm>
            <a:off x="6380805" y="4588907"/>
            <a:ext cx="5811195" cy="1600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p"/>
            </a:pPr>
            <a:r>
              <a:rPr kumimoji="1" lang="en-US" altLang="zh-CN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kumimoji="1" lang="zh-CN" altLang="en-US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SWH</a:t>
            </a:r>
            <a:r>
              <a:rPr kumimoji="1" lang="zh-CN" altLang="en-US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during</a:t>
            </a:r>
            <a:r>
              <a:rPr kumimoji="1" lang="zh-CN" altLang="en-US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the</a:t>
            </a:r>
            <a:r>
              <a:rPr kumimoji="1" lang="zh-CN" altLang="en-US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passage</a:t>
            </a:r>
            <a:r>
              <a:rPr kumimoji="1" lang="zh-CN" altLang="en-US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of</a:t>
            </a:r>
            <a:r>
              <a:rPr kumimoji="1" lang="zh-CN" altLang="en-US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typhoon</a:t>
            </a:r>
            <a:r>
              <a:rPr kumimoji="1" lang="zh-CN" altLang="en-US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1" spc="1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In-fa</a:t>
            </a:r>
            <a:endParaRPr kumimoji="1" lang="en-US" altLang="zh-CN" dirty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RMSE:</a:t>
            </a:r>
            <a:r>
              <a:rPr kumimoji="1" lang="zh-CN" altLang="en-US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endParaRPr kumimoji="1" lang="en-US" altLang="zh-CN" dirty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kumimoji="1" lang="zh-CN" altLang="en-US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     </a:t>
            </a:r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0.69,0.83,1.02 </a:t>
            </a:r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 0.30,0.37,0.55m </a:t>
            </a:r>
            <a:r>
              <a:rPr kumimoji="1" lang="zh-CN" altLang="en-US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 </a:t>
            </a:r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( 55%, 57%, 36%)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long duration</a:t>
            </a:r>
            <a:r>
              <a:rPr kumimoji="1" lang="zh-CN" altLang="en-US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(9</a:t>
            </a:r>
            <a:r>
              <a:rPr kumimoji="1" lang="zh-CN" altLang="en-US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days)</a:t>
            </a:r>
            <a:r>
              <a:rPr kumimoji="1" lang="en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and</a:t>
            </a:r>
            <a:r>
              <a:rPr kumimoji="1" lang="zh-CN" altLang="en-US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inner</a:t>
            </a:r>
            <a:r>
              <a:rPr kumimoji="1" lang="zh-CN" altLang="en-US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parts</a:t>
            </a:r>
            <a:r>
              <a:rPr kumimoji="1" lang="zh-CN" altLang="en-US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center</a:t>
            </a:r>
            <a:r>
              <a:rPr kumimoji="1" lang="en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are</a:t>
            </a:r>
            <a:r>
              <a:rPr kumimoji="1" lang="en" altLang="zh-CN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 beneficial to the correction performance.</a:t>
            </a:r>
            <a:endParaRPr kumimoji="1"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577F222-47A3-AD45-89DA-74988A13B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43"/>
          <a:stretch/>
        </p:blipFill>
        <p:spPr>
          <a:xfrm>
            <a:off x="6295718" y="1192228"/>
            <a:ext cx="5223323" cy="3121371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E1AD3776-EEE8-1B44-AEE1-130F102DD129}"/>
              </a:ext>
            </a:extLst>
          </p:cNvPr>
          <p:cNvSpPr/>
          <p:nvPr/>
        </p:nvSpPr>
        <p:spPr>
          <a:xfrm>
            <a:off x="7206947" y="2204218"/>
            <a:ext cx="510113" cy="4098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0DBCA6C-775A-564E-98CC-8CEC5F988A75}"/>
              </a:ext>
            </a:extLst>
          </p:cNvPr>
          <p:cNvSpPr/>
          <p:nvPr/>
        </p:nvSpPr>
        <p:spPr>
          <a:xfrm>
            <a:off x="8627257" y="2204218"/>
            <a:ext cx="510113" cy="4098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F1902166-7D08-CB45-A565-B347A6D9C2F7}"/>
              </a:ext>
            </a:extLst>
          </p:cNvPr>
          <p:cNvSpPr/>
          <p:nvPr/>
        </p:nvSpPr>
        <p:spPr>
          <a:xfrm>
            <a:off x="7319516" y="1888131"/>
            <a:ext cx="795087" cy="274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6m</a:t>
            </a:r>
            <a:endParaRPr kumimoji="1" lang="zh-CN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D0E3497D-E401-624E-8CE7-8A9FBCCC2748}"/>
              </a:ext>
            </a:extLst>
          </p:cNvPr>
          <p:cNvSpPr/>
          <p:nvPr/>
        </p:nvSpPr>
        <p:spPr>
          <a:xfrm>
            <a:off x="8862261" y="1906819"/>
            <a:ext cx="795087" cy="2742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10m</a:t>
            </a:r>
            <a:endParaRPr kumimoji="1" lang="zh-CN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右箭头 27">
            <a:extLst>
              <a:ext uri="{FF2B5EF4-FFF2-40B4-BE49-F238E27FC236}">
                <a16:creationId xmlns:a16="http://schemas.microsoft.com/office/drawing/2014/main" id="{36935D99-F910-6A48-B17A-523DD751146C}"/>
              </a:ext>
            </a:extLst>
          </p:cNvPr>
          <p:cNvSpPr/>
          <p:nvPr/>
        </p:nvSpPr>
        <p:spPr>
          <a:xfrm>
            <a:off x="8170749" y="1906818"/>
            <a:ext cx="592510" cy="274285"/>
          </a:xfrm>
          <a:prstGeom prst="rightArrow">
            <a:avLst/>
          </a:prstGeom>
          <a:solidFill>
            <a:srgbClr val="EBB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5985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平行四边形 59"/>
          <p:cNvSpPr/>
          <p:nvPr/>
        </p:nvSpPr>
        <p:spPr>
          <a:xfrm>
            <a:off x="-1471597" y="1321905"/>
            <a:ext cx="465739" cy="761999"/>
          </a:xfrm>
          <a:prstGeom prst="parallelogram">
            <a:avLst>
              <a:gd name="adj" fmla="val 64760"/>
            </a:avLst>
          </a:prstGeom>
          <a:gradFill>
            <a:gsLst>
              <a:gs pos="0">
                <a:srgbClr val="AF8DC9">
                  <a:alpha val="50000"/>
                </a:srgbClr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D3308EB-CC29-CA4F-A41C-821B22F3E611}"/>
              </a:ext>
            </a:extLst>
          </p:cNvPr>
          <p:cNvSpPr/>
          <p:nvPr/>
        </p:nvSpPr>
        <p:spPr>
          <a:xfrm>
            <a:off x="0" y="3515"/>
            <a:ext cx="12192000" cy="748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DE8E680-E485-BA4A-AC06-A3955128C546}"/>
              </a:ext>
            </a:extLst>
          </p:cNvPr>
          <p:cNvSpPr txBox="1"/>
          <p:nvPr/>
        </p:nvSpPr>
        <p:spPr>
          <a:xfrm>
            <a:off x="4852063" y="54741"/>
            <a:ext cx="248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</a:t>
            </a:r>
            <a:r>
              <a:rPr lang="en-US" altLang="zh-CN" sz="3200" b="1" dirty="0">
                <a:solidFill>
                  <a:srgbClr val="2773BA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ONCLUSION</a:t>
            </a:r>
            <a:endParaRPr lang="zh-CN" altLang="en-US" sz="3200" b="1" dirty="0">
              <a:solidFill>
                <a:srgbClr val="2773BA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C0DA666-9F2D-FD43-9165-57E0CF79D3F8}"/>
              </a:ext>
            </a:extLst>
          </p:cNvPr>
          <p:cNvSpPr txBox="1"/>
          <p:nvPr/>
        </p:nvSpPr>
        <p:spPr>
          <a:xfrm>
            <a:off x="926350" y="1537376"/>
            <a:ext cx="106299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itchFamily="2" charset="2"/>
              <a:buChar char="p"/>
            </a:pPr>
            <a:r>
              <a:rPr lang="e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The BU-Net essentially improves the forecast performance of SWH </a:t>
            </a:r>
            <a:r>
              <a:rPr lang="en" altLang="zh-C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ove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NWPO at lead times of 24, 48, and 72 h in terms of reducing the SWH RMSE and increasing the correlations with observations.</a:t>
            </a:r>
          </a:p>
          <a:p>
            <a:pPr marL="285750" indent="-285750" algn="just">
              <a:spcAft>
                <a:spcPts val="1200"/>
              </a:spcAft>
              <a:buFont typeface="Wingdings" pitchFamily="2" charset="2"/>
              <a:buChar char="p"/>
            </a:pPr>
            <a:r>
              <a:rPr lang="e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The BU-Net improves the forecast performance of SWH in all four seasons and is still valid during typhoon passages.</a:t>
            </a:r>
          </a:p>
          <a:p>
            <a:pPr marL="285750" indent="-285750" algn="just">
              <a:spcAft>
                <a:spcPts val="1200"/>
              </a:spcAft>
              <a:buFont typeface="Wingdings" pitchFamily="2" charset="2"/>
              <a:buChar char="p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he BU-Net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reduced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RMSEs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WW3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8%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compared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U-Net,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demonstrates</a:t>
            </a:r>
            <a:r>
              <a:rPr lang="e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adding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batch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normalization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layers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a suitable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for correcting the bias of SWH forecast over NWPO.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" altLang="zh-C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Wingdings" pitchFamily="2" charset="2"/>
              <a:buChar char="p"/>
            </a:pPr>
            <a:r>
              <a:rPr lang="en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In the future, BU-Net can be applied in the bias correction of other variables such as precipitation and the joint correction of winds and waves.</a:t>
            </a:r>
          </a:p>
        </p:txBody>
      </p:sp>
    </p:spTree>
    <p:extLst>
      <p:ext uri="{BB962C8B-B14F-4D97-AF65-F5344CB8AC3E}">
        <p14:creationId xmlns:p14="http://schemas.microsoft.com/office/powerpoint/2010/main" val="2106776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5984</TotalTime>
  <Words>2099</Words>
  <Application>Microsoft Macintosh PowerPoint</Application>
  <PresentationFormat>宽屏</PresentationFormat>
  <Paragraphs>246</Paragraphs>
  <Slides>11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等线</vt:lpstr>
      <vt:lpstr>等线 Light</vt:lpstr>
      <vt:lpstr>微软雅黑</vt:lpstr>
      <vt:lpstr>微软雅黑</vt:lpstr>
      <vt:lpstr>Arial</vt:lpstr>
      <vt:lpstr>Calibri</vt:lpstr>
      <vt:lpstr>Cambria Math</vt:lpstr>
      <vt:lpstr>STIX</vt:lpstr>
      <vt:lpstr>Times New Roman</vt:lpstr>
      <vt:lpstr>Wingdings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 danyi</dc:creator>
  <cp:lastModifiedBy>sun danyi</cp:lastModifiedBy>
  <cp:revision>354</cp:revision>
  <dcterms:created xsi:type="dcterms:W3CDTF">2022-07-04T06:25:24Z</dcterms:created>
  <dcterms:modified xsi:type="dcterms:W3CDTF">2023-05-04T07:13:16Z</dcterms:modified>
</cp:coreProperties>
</file>