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4" r:id="rId3"/>
    <p:sldMasterId id="2147483666" r:id="rId4"/>
  </p:sldMasterIdLst>
  <p:notesMasterIdLst>
    <p:notesMasterId r:id="rId18"/>
  </p:notesMasterIdLst>
  <p:sldIdLst>
    <p:sldId id="300" r:id="rId5"/>
    <p:sldId id="314" r:id="rId6"/>
    <p:sldId id="349" r:id="rId7"/>
    <p:sldId id="350" r:id="rId8"/>
    <p:sldId id="351" r:id="rId9"/>
    <p:sldId id="352" r:id="rId10"/>
    <p:sldId id="357" r:id="rId11"/>
    <p:sldId id="358" r:id="rId12"/>
    <p:sldId id="359" r:id="rId13"/>
    <p:sldId id="360" r:id="rId14"/>
    <p:sldId id="355" r:id="rId15"/>
    <p:sldId id="361" r:id="rId16"/>
    <p:sldId id="353"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420FE11-6A69-3F4B-89D6-FEE292B7C348}">
          <p14:sldIdLst>
            <p14:sldId id="300"/>
            <p14:sldId id="314"/>
            <p14:sldId id="349"/>
            <p14:sldId id="350"/>
            <p14:sldId id="351"/>
            <p14:sldId id="352"/>
            <p14:sldId id="357"/>
            <p14:sldId id="358"/>
            <p14:sldId id="359"/>
            <p14:sldId id="360"/>
            <p14:sldId id="355"/>
            <p14:sldId id="361"/>
            <p14:sldId id="35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yin"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6FB7"/>
    <a:srgbClr val="002452"/>
    <a:srgbClr val="4472C4"/>
    <a:srgbClr val="C55453"/>
    <a:srgbClr val="0D0D0D"/>
    <a:srgbClr val="4CB6D2"/>
    <a:srgbClr val="0D5FAF"/>
    <a:srgbClr val="91F491"/>
    <a:srgbClr val="5DDFFC"/>
    <a:srgbClr val="1E2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2"/>
    <p:restoredTop sz="94599"/>
  </p:normalViewPr>
  <p:slideViewPr>
    <p:cSldViewPr snapToGrid="0" snapToObjects="1">
      <p:cViewPr varScale="1">
        <p:scale>
          <a:sx n="73" d="100"/>
          <a:sy n="73" d="100"/>
        </p:scale>
        <p:origin x="6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14.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04F73-C53B-F04B-8F2E-11BC00354175}"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C2E75-452B-884B-8F20-826E2C804F5A}"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4" name="灯片编号占位符 3"/>
          <p:cNvSpPr>
            <a:spLocks noGrp="1"/>
          </p:cNvSpPr>
          <p:nvPr>
            <p:ph type="sldNum" sz="quarter" idx="11"/>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与项目符号">
    <p:spTree>
      <p:nvGrpSpPr>
        <p:cNvPr id="1" name=""/>
        <p:cNvGrpSpPr/>
        <p:nvPr/>
      </p:nvGrpSpPr>
      <p:grpSpPr>
        <a:xfrm>
          <a:off x="0" y="0"/>
          <a:ext cx="0" cy="0"/>
          <a:chOff x="0" y="0"/>
          <a:chExt cx="0" cy="0"/>
        </a:xfrm>
      </p:grpSpPr>
      <p:sp>
        <p:nvSpPr>
          <p:cNvPr id="10" name="Shape 143"/>
          <p:cNvSpPr/>
          <p:nvPr userDrawn="1"/>
        </p:nvSpPr>
        <p:spPr>
          <a:xfrm>
            <a:off x="0" y="0"/>
            <a:ext cx="12192000" cy="892117"/>
          </a:xfrm>
          <a:prstGeom prst="rect">
            <a:avLst/>
          </a:prstGeom>
          <a:solidFill>
            <a:srgbClr val="002452"/>
          </a:solidFill>
          <a:ln w="12700">
            <a:miter lim="400000"/>
            <a:tailEnd type="triangle"/>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5"/>
          </a:p>
        </p:txBody>
      </p:sp>
      <p:pic>
        <p:nvPicPr>
          <p:cNvPr id="11" name="image3.png" descr="C:\Documents and Settings\Administrator\桌面\未 标题-1.png"/>
          <p:cNvPicPr>
            <a:picLocks noChangeAspect="1"/>
          </p:cNvPicPr>
          <p:nvPr userDrawn="1"/>
        </p:nvPicPr>
        <p:blipFill rotWithShape="1">
          <a:blip r:embed="rId2"/>
          <a:srcRect r="82254"/>
          <a:stretch>
            <a:fillRect/>
          </a:stretch>
        </p:blipFill>
        <p:spPr>
          <a:xfrm>
            <a:off x="114298" y="64731"/>
            <a:ext cx="859096" cy="827386"/>
          </a:xfrm>
          <a:prstGeom prst="rect">
            <a:avLst/>
          </a:prstGeom>
          <a:ln w="12700">
            <a:miter lim="400000"/>
            <a:headEnd/>
            <a:tailEnd/>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F2951E6-BD52-E446-B334-C0810015F467}" type="datetimeFigureOut">
              <a:rPr kumimoji="1" lang="zh-CN" altLang="en-US" smtClean="0"/>
            </a:fld>
            <a:endParaRPr kumimoji="1" lang="zh-CN" altLang="en-US"/>
          </a:p>
        </p:txBody>
      </p:sp>
      <p:sp>
        <p:nvSpPr>
          <p:cNvPr id="4" name="灯片编号占位符 3"/>
          <p:cNvSpPr>
            <a:spLocks noGrp="1"/>
          </p:cNvSpPr>
          <p:nvPr>
            <p:ph type="sldNum" sz="quarter" idx="11"/>
          </p:nvPr>
        </p:nvSpPr>
        <p:spPr/>
        <p:txBody>
          <a:bodyPr/>
          <a:lstStyle/>
          <a:p>
            <a:fld id="{D8CA7314-A0E3-FA40-9B12-FC0A7121B8D1}"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与项目符号">
    <p:spTree>
      <p:nvGrpSpPr>
        <p:cNvPr id="1" name=""/>
        <p:cNvGrpSpPr/>
        <p:nvPr/>
      </p:nvGrpSpPr>
      <p:grpSpPr>
        <a:xfrm>
          <a:off x="0" y="0"/>
          <a:ext cx="0" cy="0"/>
          <a:chOff x="0" y="0"/>
          <a:chExt cx="0" cy="0"/>
        </a:xfrm>
      </p:grpSpPr>
      <p:sp>
        <p:nvSpPr>
          <p:cNvPr id="10" name="Shape 143"/>
          <p:cNvSpPr/>
          <p:nvPr userDrawn="1"/>
        </p:nvSpPr>
        <p:spPr>
          <a:xfrm>
            <a:off x="0" y="0"/>
            <a:ext cx="12192000" cy="892117"/>
          </a:xfrm>
          <a:prstGeom prst="rect">
            <a:avLst/>
          </a:prstGeom>
          <a:solidFill>
            <a:srgbClr val="002452"/>
          </a:solidFill>
          <a:ln w="12700">
            <a:miter lim="400000"/>
            <a:tailEnd type="triangle"/>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5"/>
          </a:p>
        </p:txBody>
      </p:sp>
      <p:pic>
        <p:nvPicPr>
          <p:cNvPr id="11" name="image3.png" descr="C:\Documents and Settings\Administrator\桌面\未 标题-1.png"/>
          <p:cNvPicPr>
            <a:picLocks noChangeAspect="1"/>
          </p:cNvPicPr>
          <p:nvPr userDrawn="1"/>
        </p:nvPicPr>
        <p:blipFill rotWithShape="1">
          <a:blip r:embed="rId2"/>
          <a:srcRect r="82254"/>
          <a:stretch>
            <a:fillRect/>
          </a:stretch>
        </p:blipFill>
        <p:spPr>
          <a:xfrm>
            <a:off x="114298" y="64731"/>
            <a:ext cx="859096" cy="827386"/>
          </a:xfrm>
          <a:prstGeom prst="rect">
            <a:avLst/>
          </a:prstGeom>
          <a:ln w="12700">
            <a:miter lim="400000"/>
            <a:headEnd/>
            <a:tailEnd/>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61500325-A90F-D342-98AA-077DAD5DB48F}"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A91E0DC1-E480-4A44-A4F8-62A2C43D7786}"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951E6-BD52-E446-B334-C0810015F467}" type="datetimeFigureOut">
              <a:rPr kumimoji="1" lang="zh-CN" altLang="en-US" smtClean="0"/>
            </a:fld>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A7314-A0E3-FA40-9B12-FC0A7121B8D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00325-A90F-D342-98AA-077DAD5DB48F}"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E0DC1-E480-4A44-A4F8-62A2C43D7786}" type="slidenum">
              <a:rPr kumimoji="1" lang="zh-CN" altLang="en-US" smtClean="0"/>
            </a:fld>
            <a:endParaRPr kumimoji="1" lang="zh-CN" altLang="en-US"/>
          </a:p>
        </p:txBody>
      </p:sp>
      <p:sp>
        <p:nvSpPr>
          <p:cNvPr id="7" name="Shape 143"/>
          <p:cNvSpPr/>
          <p:nvPr userDrawn="1"/>
        </p:nvSpPr>
        <p:spPr>
          <a:xfrm>
            <a:off x="0" y="0"/>
            <a:ext cx="12192000" cy="892117"/>
          </a:xfrm>
          <a:prstGeom prst="rect">
            <a:avLst/>
          </a:prstGeom>
          <a:solidFill>
            <a:srgbClr val="002452"/>
          </a:solidFill>
          <a:ln w="12700">
            <a:miter lim="400000"/>
            <a:tailEnd type="triangle"/>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5"/>
          </a:p>
        </p:txBody>
      </p:sp>
      <p:pic>
        <p:nvPicPr>
          <p:cNvPr id="8" name="image3.png" descr="C:\Documents and Settings\Administrator\桌面\未 标题-1.png"/>
          <p:cNvPicPr>
            <a:picLocks noChangeAspect="1"/>
          </p:cNvPicPr>
          <p:nvPr userDrawn="1"/>
        </p:nvPicPr>
        <p:blipFill rotWithShape="1">
          <a:blip r:embed="rId12"/>
          <a:srcRect r="82254"/>
          <a:stretch>
            <a:fillRect/>
          </a:stretch>
        </p:blipFill>
        <p:spPr>
          <a:xfrm>
            <a:off x="114298" y="64731"/>
            <a:ext cx="859096" cy="827386"/>
          </a:xfrm>
          <a:prstGeom prst="rect">
            <a:avLst/>
          </a:prstGeom>
          <a:ln w="12700">
            <a:miter lim="4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951E6-BD52-E446-B334-C0810015F467}" type="datetimeFigureOut">
              <a:rPr kumimoji="1" lang="zh-CN" altLang="en-US" smtClean="0"/>
            </a:fld>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A7314-A0E3-FA40-9B12-FC0A7121B8D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image" Target="../media/image17.png"/><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image" Target="../media/image4.png"/><Relationship Id="rId3" Type="http://schemas.openxmlformats.org/officeDocument/2006/relationships/tags" Target="../tags/tag91.xml"/><Relationship Id="rId2" Type="http://schemas.openxmlformats.org/officeDocument/2006/relationships/image" Target="../media/image3.png"/><Relationship Id="rId17" Type="http://schemas.openxmlformats.org/officeDocument/2006/relationships/slideLayout" Target="../slideLayouts/slideLayout5.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image" Target="../media/image9.png"/><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18.png"/><Relationship Id="rId5" Type="http://schemas.openxmlformats.org/officeDocument/2006/relationships/tags" Target="../tags/tag104.xml"/><Relationship Id="rId4" Type="http://schemas.openxmlformats.org/officeDocument/2006/relationships/image" Target="../media/image4.png"/><Relationship Id="rId3" Type="http://schemas.openxmlformats.org/officeDocument/2006/relationships/tags" Target="../tags/tag103.xml"/><Relationship Id="rId2" Type="http://schemas.openxmlformats.org/officeDocument/2006/relationships/image" Target="../media/image3.png"/><Relationship Id="rId10" Type="http://schemas.openxmlformats.org/officeDocument/2006/relationships/slideLayout" Target="../slideLayouts/slideLayout5.xml"/><Relationship Id="rId1" Type="http://schemas.openxmlformats.org/officeDocument/2006/relationships/tags" Target="../tags/tag102.xml"/></Relationships>
</file>

<file path=ppt/slides/_rels/slide1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image" Target="../media/image4.png"/><Relationship Id="rId3" Type="http://schemas.openxmlformats.org/officeDocument/2006/relationships/tags" Target="../tags/tag109.xml"/><Relationship Id="rId2" Type="http://schemas.openxmlformats.org/officeDocument/2006/relationships/image" Target="../media/image3.png"/><Relationship Id="rId10" Type="http://schemas.openxmlformats.org/officeDocument/2006/relationships/slideLayout" Target="../slideLayouts/slideLayout5.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4.xml"/><Relationship Id="rId7" Type="http://schemas.openxmlformats.org/officeDocument/2006/relationships/image" Target="../media/image6.png"/><Relationship Id="rId6"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png"/><Relationship Id="rId13" Type="http://schemas.openxmlformats.org/officeDocument/2006/relationships/slideLayout" Target="../slideLayouts/slideLayout21.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image" Target="../media/image8.png"/><Relationship Id="rId5" Type="http://schemas.openxmlformats.org/officeDocument/2006/relationships/tags" Target="../tags/tag10.xml"/><Relationship Id="rId4" Type="http://schemas.openxmlformats.org/officeDocument/2006/relationships/image" Target="../media/image4.png"/><Relationship Id="rId3" Type="http://schemas.openxmlformats.org/officeDocument/2006/relationships/tags" Target="../tags/tag9.xml"/><Relationship Id="rId23" Type="http://schemas.openxmlformats.org/officeDocument/2006/relationships/slideLayout" Target="../slideLayouts/slideLayout21.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image" Target="../media/image9.png"/><Relationship Id="rId2" Type="http://schemas.openxmlformats.org/officeDocument/2006/relationships/image" Target="../media/image3.png"/><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image" Target="../media/image7.png"/><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4.png"/><Relationship Id="rId3" Type="http://schemas.openxmlformats.org/officeDocument/2006/relationships/tags" Target="../tags/tag26.xml"/><Relationship Id="rId2" Type="http://schemas.openxmlformats.org/officeDocument/2006/relationships/image" Target="../media/image3.png"/><Relationship Id="rId12" Type="http://schemas.openxmlformats.org/officeDocument/2006/relationships/slideLayout" Target="../slideLayouts/slideLayout21.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tags" Target="../tags/tag36.xml"/><Relationship Id="rId4" Type="http://schemas.openxmlformats.org/officeDocument/2006/relationships/image" Target="../media/image4.png"/><Relationship Id="rId3" Type="http://schemas.openxmlformats.org/officeDocument/2006/relationships/tags" Target="../tags/tag35.xml"/><Relationship Id="rId2" Type="http://schemas.openxmlformats.org/officeDocument/2006/relationships/image" Target="../media/image3.png"/><Relationship Id="rId19" Type="http://schemas.openxmlformats.org/officeDocument/2006/relationships/slideLayout" Target="../slideLayouts/slideLayout21.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image" Target="../media/image11.png"/><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52.xml"/><Relationship Id="rId7" Type="http://schemas.openxmlformats.org/officeDocument/2006/relationships/image" Target="../media/image12.png"/><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image" Target="../media/image4.png"/><Relationship Id="rId3" Type="http://schemas.openxmlformats.org/officeDocument/2006/relationships/tags" Target="../tags/tag49.xml"/><Relationship Id="rId2" Type="http://schemas.openxmlformats.org/officeDocument/2006/relationships/image" Target="../media/image3.png"/><Relationship Id="rId15" Type="http://schemas.openxmlformats.org/officeDocument/2006/relationships/slideLayout" Target="../slideLayouts/slideLayout5.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image" Target="../media/image14.png"/><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image" Target="../media/image4.png"/><Relationship Id="rId3" Type="http://schemas.openxmlformats.org/officeDocument/2006/relationships/tags" Target="../tags/tag59.xml"/><Relationship Id="rId26" Type="http://schemas.openxmlformats.org/officeDocument/2006/relationships/slideLayout" Target="../slideLayouts/slideLayout5.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image" Target="../media/image3.png"/><Relationship Id="rId19" Type="http://schemas.openxmlformats.org/officeDocument/2006/relationships/tags" Target="../tags/tag72.xml"/><Relationship Id="rId18" Type="http://schemas.openxmlformats.org/officeDocument/2006/relationships/image" Target="../media/image15.png"/><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8.xml"/></Relationships>
</file>

<file path=ppt/slides/_rels/slide9.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image" Target="../media/image16.png"/><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4.png"/><Relationship Id="rId3" Type="http://schemas.openxmlformats.org/officeDocument/2006/relationships/tags" Target="../tags/tag80.xml"/><Relationship Id="rId2" Type="http://schemas.openxmlformats.org/officeDocument/2006/relationships/image" Target="../media/image3.png"/><Relationship Id="rId15" Type="http://schemas.openxmlformats.org/officeDocument/2006/relationships/slideLayout" Target="../slideLayouts/slideLayout5.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0" y="-33205"/>
            <a:ext cx="12191999" cy="6924410"/>
          </a:xfrm>
          <a:prstGeom prst="rect">
            <a:avLst/>
          </a:prstGeom>
          <a:solidFill>
            <a:srgbClr val="002452"/>
          </a:solidFill>
          <a:ln w="12700">
            <a:miter lim="400000"/>
            <a:tailEnd type="triangle"/>
          </a:ln>
          <a:effectLst>
            <a:outerShdw blurRad="38100" dist="25400" dir="5400000" rotWithShape="0">
              <a:srgbClr val="000000">
                <a:alpha val="50000"/>
              </a:srgbClr>
            </a:outerShdw>
          </a:effectLst>
          <a:scene3d>
            <a:camera prst="orthographicFront"/>
            <a:lightRig rig="threePt" dir="t"/>
          </a:scene3d>
          <a:sp3d prstMaterial="matte"/>
        </p:spPr>
        <p:txBody>
          <a:bodyPr lIns="35719" tIns="35719" rIns="35719" bIns="35719" anchor="ctr"/>
          <a:lstStyle/>
          <a:p>
            <a:pPr>
              <a:defRPr sz="2400">
                <a:solidFill>
                  <a:srgbClr val="FFFFFF"/>
                </a:solidFill>
              </a:defRPr>
            </a:pPr>
            <a:endParaRPr sz="1685"/>
          </a:p>
        </p:txBody>
      </p:sp>
      <p:sp>
        <p:nvSpPr>
          <p:cNvPr id="132" name="Shape 132"/>
          <p:cNvSpPr/>
          <p:nvPr/>
        </p:nvSpPr>
        <p:spPr>
          <a:xfrm>
            <a:off x="4843780" y="1623060"/>
            <a:ext cx="7348220" cy="2404745"/>
          </a:xfrm>
          <a:prstGeom prst="rect">
            <a:avLst/>
          </a:prstGeom>
          <a:solidFill>
            <a:schemeClr val="bg1">
              <a:alpha val="97000"/>
            </a:schemeClr>
          </a:solidFill>
          <a:ln w="12700">
            <a:solidFill>
              <a:srgbClr val="FFFFFF">
                <a:alpha val="48975"/>
              </a:srgbClr>
            </a:solidFill>
          </a:ln>
          <a:effectLst>
            <a:outerShdw blurRad="228600" dist="50800" dir="5400000" sx="98000" sy="98000" algn="ctr" rotWithShape="0">
              <a:srgbClr val="000000">
                <a:alpha val="53000"/>
              </a:srgbClr>
            </a:outerShdw>
          </a:effectLst>
          <a:scene3d>
            <a:camera prst="orthographicFront"/>
            <a:lightRig rig="threePt" dir="t"/>
          </a:scene3d>
          <a:sp3d extrusionH="76200" contourW="12700">
            <a:bevelB/>
            <a:contourClr>
              <a:srgbClr val="5ACFEB"/>
            </a:contourClr>
          </a:sp3d>
        </p:spPr>
        <p:txBody>
          <a:bodyPr lIns="35719" tIns="35719" rIns="35719" bIns="35719" anchor="ctr"/>
          <a:lstStyle/>
          <a:p>
            <a:endParaRPr sz="1265"/>
          </a:p>
        </p:txBody>
      </p:sp>
      <p:pic>
        <p:nvPicPr>
          <p:cNvPr id="134" name="image1.png"/>
          <p:cNvPicPr>
            <a:picLocks noChangeAspect="1"/>
          </p:cNvPicPr>
          <p:nvPr/>
        </p:nvPicPr>
        <p:blipFill>
          <a:blip r:embed="rId1"/>
          <a:stretch>
            <a:fillRect/>
          </a:stretch>
        </p:blipFill>
        <p:spPr>
          <a:xfrm flipH="1">
            <a:off x="-3044775" y="434070"/>
            <a:ext cx="9006908" cy="6748254"/>
          </a:xfrm>
          <a:prstGeom prst="rect">
            <a:avLst/>
          </a:prstGeom>
          <a:ln w="12700">
            <a:miter lim="400000"/>
            <a:headEnd/>
            <a:tailEnd/>
          </a:ln>
        </p:spPr>
      </p:pic>
      <p:sp>
        <p:nvSpPr>
          <p:cNvPr id="135" name="Shape 135"/>
          <p:cNvSpPr>
            <a:spLocks noGrp="1"/>
          </p:cNvSpPr>
          <p:nvPr>
            <p:ph type="ctrTitle"/>
          </p:nvPr>
        </p:nvSpPr>
        <p:spPr>
          <a:xfrm>
            <a:off x="4819650" y="1616710"/>
            <a:ext cx="7346315" cy="2467610"/>
          </a:xfrm>
          <a:prstGeom prst="rect">
            <a:avLst/>
          </a:prstGeom>
        </p:spPr>
        <p:txBody>
          <a:bodyPr anchor="ctr" anchorCtr="0"/>
          <a:lstStyle>
            <a:lvl1pPr algn="r" defTabSz="914400">
              <a:lnSpc>
                <a:spcPct val="80000"/>
              </a:lnSpc>
              <a:spcBef>
                <a:spcPts val="800"/>
              </a:spcBef>
              <a:defRPr sz="4800">
                <a:solidFill>
                  <a:srgbClr val="022C5A"/>
                </a:solidFill>
                <a:latin typeface="Big Caslon"/>
                <a:ea typeface="Big Caslon"/>
                <a:cs typeface="Big Caslon"/>
                <a:sym typeface="Big Caslon"/>
              </a:defRPr>
            </a:lvl1pPr>
          </a:lstStyle>
          <a:p>
            <a:pPr algn="ctr">
              <a:lnSpc>
                <a:spcPct val="100000"/>
              </a:lnSpc>
            </a:pPr>
            <a:r>
              <a:rPr lang="en-US" altLang="zh-CN" sz="2800" b="1" dirty="0">
                <a:latin typeface="微软雅黑" panose="020B0503020204020204" charset="-122"/>
                <a:ea typeface="微软雅黑" panose="020B0503020204020204" charset="-122"/>
                <a:cs typeface="微软雅黑" panose="020B0503020204020204" charset="-122"/>
              </a:rPr>
              <a:t>Hourly</a:t>
            </a:r>
            <a:r>
              <a:rPr lang="zh-CN" altLang="en-US" sz="2800" b="1" dirty="0">
                <a:latin typeface="微软雅黑" panose="020B0503020204020204" charset="-122"/>
                <a:ea typeface="微软雅黑" panose="020B0503020204020204" charset="-122"/>
                <a:cs typeface="微软雅黑" panose="020B0503020204020204" charset="-122"/>
              </a:rPr>
              <a:t> characteristics and synoptic </a:t>
            </a:r>
            <a:r>
              <a:rPr lang="en-US" altLang="zh-CN" sz="2800" b="1" dirty="0">
                <a:latin typeface="微软雅黑" panose="020B0503020204020204" charset="-122"/>
                <a:ea typeface="微软雅黑" panose="020B0503020204020204" charset="-122"/>
                <a:cs typeface="微软雅黑" panose="020B0503020204020204" charset="-122"/>
              </a:rPr>
              <a:t>pattern</a:t>
            </a:r>
            <a:r>
              <a:rPr lang="zh-CN" altLang="en-US" sz="2800" b="1" dirty="0">
                <a:latin typeface="微软雅黑" panose="020B0503020204020204" charset="-122"/>
                <a:ea typeface="微软雅黑" panose="020B0503020204020204" charset="-122"/>
                <a:cs typeface="微软雅黑" panose="020B0503020204020204" charset="-122"/>
              </a:rPr>
              <a:t>s of spring precipitation over the southeastern Tibetan Plateau </a:t>
            </a:r>
            <a:endParaRPr lang="zh-CN" altLang="en-US" sz="2800" b="1" dirty="0">
              <a:latin typeface="微软雅黑" panose="020B0503020204020204" charset="-122"/>
              <a:ea typeface="微软雅黑" panose="020B0503020204020204" charset="-122"/>
              <a:cs typeface="微软雅黑" panose="020B0503020204020204" charset="-122"/>
            </a:endParaRPr>
          </a:p>
        </p:txBody>
      </p:sp>
      <p:sp>
        <p:nvSpPr>
          <p:cNvPr id="136" name="Shape 136"/>
          <p:cNvSpPr>
            <a:spLocks noGrp="1"/>
          </p:cNvSpPr>
          <p:nvPr>
            <p:ph type="subTitle" idx="1"/>
          </p:nvPr>
        </p:nvSpPr>
        <p:spPr>
          <a:xfrm>
            <a:off x="4041140" y="4500245"/>
            <a:ext cx="8105775" cy="795020"/>
          </a:xfrm>
          <a:prstGeom prst="rect">
            <a:avLst/>
          </a:prstGeom>
        </p:spPr>
        <p:txBody>
          <a:bodyPr>
            <a:normAutofit fontScale="90000"/>
          </a:bodyPr>
          <a:lstStyle/>
          <a:p>
            <a:pPr algn="r" defTabSz="636270">
              <a:spcBef>
                <a:spcPts val="420"/>
              </a:spcBef>
              <a:defRPr sz="2700">
                <a:solidFill>
                  <a:srgbClr val="A6AAA9"/>
                </a:solidFill>
                <a:latin typeface="Bree Serif"/>
                <a:ea typeface="Bree Serif"/>
                <a:cs typeface="Bree Serif"/>
                <a:sym typeface="Bree Serif"/>
              </a:defRPr>
            </a:pPr>
            <a:r>
              <a:rPr lang="zh-CN" altLang="en-US" dirty="0">
                <a:solidFill>
                  <a:schemeClr val="bg2">
                    <a:lumMod val="90000"/>
                  </a:schemeClr>
                </a:solidFill>
                <a:latin typeface="微软雅黑" panose="020B0503020204020204" charset="-122"/>
                <a:ea typeface="微软雅黑" panose="020B0503020204020204" charset="-122"/>
                <a:cs typeface="微软雅黑" panose="020B0503020204020204" charset="-122"/>
              </a:rPr>
              <a:t>Yin Zhao</a:t>
            </a:r>
            <a:r>
              <a:rPr lang="zh-CN" altLang="en-US" baseline="30000" dirty="0">
                <a:solidFill>
                  <a:schemeClr val="bg2">
                    <a:lumMod val="90000"/>
                  </a:schemeClr>
                </a:solidFill>
                <a:latin typeface="微软雅黑" panose="020B0503020204020204" charset="-122"/>
                <a:ea typeface="微软雅黑" panose="020B0503020204020204" charset="-122"/>
                <a:cs typeface="微软雅黑" panose="020B0503020204020204" charset="-122"/>
              </a:rPr>
              <a:t>1</a:t>
            </a:r>
            <a:r>
              <a:rPr lang="zh-CN" altLang="en-US" dirty="0">
                <a:solidFill>
                  <a:schemeClr val="bg2">
                    <a:lumMod val="90000"/>
                  </a:schemeClr>
                </a:solidFill>
                <a:latin typeface="微软雅黑" panose="020B0503020204020204" charset="-122"/>
                <a:ea typeface="微软雅黑" panose="020B0503020204020204" charset="-122"/>
                <a:cs typeface="微软雅黑" panose="020B0503020204020204" charset="-122"/>
              </a:rPr>
              <a:t>, Jian Li</a:t>
            </a:r>
            <a:r>
              <a:rPr lang="zh-CN" altLang="en-US" baseline="30000" dirty="0">
                <a:solidFill>
                  <a:schemeClr val="bg2">
                    <a:lumMod val="90000"/>
                  </a:schemeClr>
                </a:solidFill>
                <a:latin typeface="微软雅黑" panose="020B0503020204020204" charset="-122"/>
                <a:ea typeface="微软雅黑" panose="020B0503020204020204" charset="-122"/>
                <a:cs typeface="微软雅黑" panose="020B0503020204020204" charset="-122"/>
              </a:rPr>
              <a:t>1,2</a:t>
            </a:r>
            <a:r>
              <a:rPr lang="zh-CN" altLang="en-US" dirty="0">
                <a:solidFill>
                  <a:schemeClr val="bg2">
                    <a:lumMod val="90000"/>
                  </a:schemeClr>
                </a:solidFill>
                <a:latin typeface="微软雅黑" panose="020B0503020204020204" charset="-122"/>
                <a:ea typeface="微软雅黑" panose="020B0503020204020204" charset="-122"/>
                <a:cs typeface="微软雅黑" panose="020B0503020204020204" charset="-122"/>
              </a:rPr>
              <a:t>, Liwen Ren</a:t>
            </a:r>
            <a:r>
              <a:rPr lang="zh-CN" altLang="en-US" baseline="30000" dirty="0">
                <a:solidFill>
                  <a:schemeClr val="bg2">
                    <a:lumMod val="90000"/>
                  </a:schemeClr>
                </a:solidFill>
                <a:latin typeface="微软雅黑" panose="020B0503020204020204" charset="-122"/>
                <a:ea typeface="微软雅黑" panose="020B0503020204020204" charset="-122"/>
                <a:cs typeface="微软雅黑" panose="020B0503020204020204" charset="-122"/>
              </a:rPr>
              <a:t>3</a:t>
            </a:r>
            <a:r>
              <a:rPr lang="zh-CN" altLang="en-US" dirty="0">
                <a:solidFill>
                  <a:schemeClr val="bg2">
                    <a:lumMod val="90000"/>
                  </a:schemeClr>
                </a:solidFill>
                <a:latin typeface="微软雅黑" panose="020B0503020204020204" charset="-122"/>
                <a:ea typeface="微软雅黑" panose="020B0503020204020204" charset="-122"/>
                <a:cs typeface="微软雅黑" panose="020B0503020204020204" charset="-122"/>
              </a:rPr>
              <a:t>, Nina Li</a:t>
            </a:r>
            <a:r>
              <a:rPr lang="zh-CN" altLang="en-US" baseline="30000" dirty="0">
                <a:solidFill>
                  <a:schemeClr val="bg2">
                    <a:lumMod val="90000"/>
                  </a:schemeClr>
                </a:solidFill>
                <a:latin typeface="微软雅黑" panose="020B0503020204020204" charset="-122"/>
                <a:ea typeface="微软雅黑" panose="020B0503020204020204" charset="-122"/>
                <a:cs typeface="微软雅黑" panose="020B0503020204020204" charset="-122"/>
              </a:rPr>
              <a:t>4</a:t>
            </a:r>
            <a:r>
              <a:rPr lang="zh-CN" altLang="en-US" dirty="0">
                <a:solidFill>
                  <a:schemeClr val="bg2">
                    <a:lumMod val="90000"/>
                  </a:schemeClr>
                </a:solidFill>
                <a:latin typeface="微软雅黑" panose="020B0503020204020204" charset="-122"/>
                <a:ea typeface="微软雅黑" panose="020B0503020204020204" charset="-122"/>
                <a:cs typeface="微软雅黑" panose="020B0503020204020204" charset="-122"/>
              </a:rPr>
              <a:t>, Puxi Li</a:t>
            </a:r>
            <a:r>
              <a:rPr lang="zh-CN" altLang="en-US" baseline="30000" dirty="0">
                <a:solidFill>
                  <a:schemeClr val="bg2">
                    <a:lumMod val="90000"/>
                  </a:schemeClr>
                </a:solidFill>
                <a:latin typeface="微软雅黑" panose="020B0503020204020204" charset="-122"/>
                <a:ea typeface="微软雅黑" panose="020B0503020204020204" charset="-122"/>
                <a:cs typeface="微软雅黑" panose="020B0503020204020204" charset="-122"/>
              </a:rPr>
              <a:t>1,2</a:t>
            </a:r>
            <a:endParaRPr lang="zh-CN" altLang="en-US" dirty="0">
              <a:solidFill>
                <a:schemeClr val="bg2">
                  <a:lumMod val="90000"/>
                </a:schemeClr>
              </a:solidFill>
              <a:latin typeface="微软雅黑" panose="020B0503020204020204" charset="-122"/>
              <a:ea typeface="微软雅黑" panose="020B0503020204020204" charset="-122"/>
              <a:cs typeface="微软雅黑" panose="020B0503020204020204" charset="-122"/>
            </a:endParaRPr>
          </a:p>
        </p:txBody>
      </p:sp>
      <p:sp>
        <p:nvSpPr>
          <p:cNvPr id="139" name="Shape 139"/>
          <p:cNvSpPr/>
          <p:nvPr/>
        </p:nvSpPr>
        <p:spPr>
          <a:xfrm>
            <a:off x="4857115" y="5288915"/>
            <a:ext cx="7272655" cy="1179195"/>
          </a:xfrm>
          <a:prstGeom prst="rect">
            <a:avLst/>
          </a:prstGeom>
          <a:ln w="12700">
            <a:miter lim="400000"/>
          </a:ln>
        </p:spPr>
        <p:txBody>
          <a:bodyPr wrap="none" lIns="35719" tIns="35719" rIns="35719" bIns="35719" anchor="ctr">
            <a:noAutofit/>
          </a:bodyPr>
          <a:lstStyle/>
          <a:p>
            <a:pPr algn="r" defTabSz="636270">
              <a:lnSpc>
                <a:spcPct val="150000"/>
              </a:lnSpc>
              <a:defRPr sz="2000">
                <a:solidFill>
                  <a:srgbClr val="A6AAA9"/>
                </a:solidFill>
                <a:latin typeface="ZHSRXT-GBK"/>
                <a:ea typeface="ZHSRXT-GBK"/>
                <a:cs typeface="ZHSRXT-GBK"/>
                <a:sym typeface="ZHSRXT-GBK"/>
              </a:defRPr>
            </a:pPr>
            <a:r>
              <a:rPr lang="en-US" altLang="zh-CN" sz="1405" dirty="0">
                <a:solidFill>
                  <a:schemeClr val="bg2">
                    <a:lumMod val="90000"/>
                  </a:schemeClr>
                </a:solidFill>
                <a:latin typeface="微软雅黑" panose="020B0503020204020204" charset="-122"/>
                <a:ea typeface="微软雅黑" panose="020B0503020204020204" charset="-122"/>
                <a:cs typeface="微软雅黑" panose="020B0503020204020204" charset="-122"/>
              </a:rPr>
              <a:t>1 </a:t>
            </a:r>
            <a:r>
              <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rPr>
              <a:t>Chinese Academy of Meteorological Sciences</a:t>
            </a:r>
            <a:r>
              <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sym typeface="+mn-ea"/>
              </a:rPr>
              <a:t>, China Meteorological Administration</a:t>
            </a:r>
            <a:endPar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endParaRPr>
          </a:p>
          <a:p>
            <a:pPr algn="r" defTabSz="636270">
              <a:lnSpc>
                <a:spcPct val="150000"/>
              </a:lnSpc>
              <a:defRPr sz="2000">
                <a:solidFill>
                  <a:srgbClr val="A6AAA9"/>
                </a:solidFill>
                <a:latin typeface="ZHSRXT-GBK"/>
                <a:ea typeface="ZHSRXT-GBK"/>
                <a:cs typeface="ZHSRXT-GBK"/>
                <a:sym typeface="ZHSRXT-GBK"/>
              </a:defRPr>
            </a:pPr>
            <a:r>
              <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rPr>
              <a:t>2 Research Center for Disastrous Weather over Hengduan Mountains &amp; Low-Latitude Plateau</a:t>
            </a:r>
            <a:endPar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endParaRPr>
          </a:p>
          <a:p>
            <a:pPr algn="r" defTabSz="636270">
              <a:lnSpc>
                <a:spcPct val="150000"/>
              </a:lnSpc>
              <a:defRPr sz="2000">
                <a:solidFill>
                  <a:srgbClr val="A6AAA9"/>
                </a:solidFill>
                <a:latin typeface="ZHSRXT-GBK"/>
                <a:ea typeface="ZHSRXT-GBK"/>
                <a:cs typeface="ZHSRXT-GBK"/>
                <a:sym typeface="ZHSRXT-GBK"/>
              </a:defRPr>
            </a:pPr>
            <a:r>
              <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rPr>
              <a:t>3 Public Meteorological Service Center, China Meteorological Administration</a:t>
            </a:r>
            <a:endPar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endParaRPr>
          </a:p>
          <a:p>
            <a:pPr algn="r" defTabSz="636270">
              <a:lnSpc>
                <a:spcPct val="150000"/>
              </a:lnSpc>
              <a:defRPr sz="2000">
                <a:solidFill>
                  <a:srgbClr val="A6AAA9"/>
                </a:solidFill>
                <a:latin typeface="ZHSRXT-GBK"/>
                <a:ea typeface="ZHSRXT-GBK"/>
                <a:cs typeface="ZHSRXT-GBK"/>
                <a:sym typeface="ZHSRXT-GBK"/>
              </a:defRPr>
            </a:pPr>
            <a:r>
              <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rPr>
              <a:t>4 National Meteorological Center, China Meteorological Administration</a:t>
            </a:r>
            <a:endParaRPr lang="zh-CN" altLang="en-US" sz="1405" dirty="0">
              <a:solidFill>
                <a:schemeClr val="bg2">
                  <a:lumMod val="90000"/>
                </a:schemeClr>
              </a:solidFill>
              <a:latin typeface="微软雅黑" panose="020B0503020204020204" charset="-122"/>
              <a:ea typeface="微软雅黑" panose="020B0503020204020204" charset="-122"/>
              <a:cs typeface="微软雅黑" panose="020B0503020204020204" charset="-122"/>
            </a:endParaRPr>
          </a:p>
        </p:txBody>
      </p:sp>
      <p:sp>
        <p:nvSpPr>
          <p:cNvPr id="140" name="Shape 140"/>
          <p:cNvSpPr/>
          <p:nvPr/>
        </p:nvSpPr>
        <p:spPr>
          <a:xfrm flipV="1">
            <a:off x="4830445" y="5036820"/>
            <a:ext cx="7292975" cy="635"/>
          </a:xfrm>
          <a:prstGeom prst="line">
            <a:avLst/>
          </a:prstGeom>
          <a:ln>
            <a:solidFill>
              <a:schemeClr val="bg2">
                <a:lumMod val="75000"/>
              </a:schemeClr>
            </a:solidFill>
            <a:tailEnd type="none"/>
          </a:ln>
        </p:spPr>
        <p:style>
          <a:lnRef idx="1">
            <a:schemeClr val="dk1"/>
          </a:lnRef>
          <a:fillRef idx="0">
            <a:schemeClr val="dk1"/>
          </a:fillRef>
          <a:effectRef idx="0">
            <a:schemeClr val="dk1"/>
          </a:effectRef>
          <a:fontRef idx="minor">
            <a:schemeClr val="tx1"/>
          </a:fontRef>
        </p:style>
        <p:txBody>
          <a:bodyPr lIns="32145" tIns="32145" rIns="32145" bIns="32145"/>
          <a:lstStyle/>
          <a:p>
            <a:endParaRPr sz="1265"/>
          </a:p>
        </p:txBody>
      </p:sp>
      <p:grpSp>
        <p:nvGrpSpPr>
          <p:cNvPr id="11" name="组合 10"/>
          <p:cNvGrpSpPr/>
          <p:nvPr/>
        </p:nvGrpSpPr>
        <p:grpSpPr>
          <a:xfrm>
            <a:off x="6668943" y="369272"/>
            <a:ext cx="4828540" cy="835025"/>
            <a:chOff x="368806" y="274071"/>
            <a:chExt cx="4828540" cy="835025"/>
          </a:xfrm>
        </p:grpSpPr>
        <p:pic>
          <p:nvPicPr>
            <p:cNvPr id="12" name="image2.png" descr="C:\Users\lenovo\Desktop\图片1.png图片1"/>
            <p:cNvPicPr>
              <a:picLocks noChangeAspect="1"/>
            </p:cNvPicPr>
            <p:nvPr/>
          </p:nvPicPr>
          <p:blipFill>
            <a:blip r:embed="rId2"/>
            <a:srcRect/>
            <a:stretch>
              <a:fillRect/>
            </a:stretch>
          </p:blipFill>
          <p:spPr>
            <a:xfrm>
              <a:off x="368806" y="274706"/>
              <a:ext cx="911225" cy="83439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nvPicPr>
          <p:blipFill rotWithShape="1">
            <a:blip r:embed="rId3"/>
            <a:srcRect/>
            <a:stretch>
              <a:fillRect/>
            </a:stretch>
          </p:blipFill>
          <p:spPr>
            <a:xfrm>
              <a:off x="1515292" y="274071"/>
              <a:ext cx="845820" cy="834378"/>
            </a:xfrm>
            <a:prstGeom prst="rect">
              <a:avLst/>
            </a:prstGeom>
            <a:ln w="12700">
              <a:miter lim="400000"/>
              <a:headEnd/>
              <a:tailEnd/>
            </a:ln>
          </p:spPr>
        </p:pic>
        <p:sp>
          <p:nvSpPr>
            <p:cNvPr id="14" name="文本框 13"/>
            <p:cNvSpPr txBox="1"/>
            <p:nvPr/>
          </p:nvSpPr>
          <p:spPr>
            <a:xfrm>
              <a:off x="1696591" y="274071"/>
              <a:ext cx="3500755" cy="835025"/>
            </a:xfrm>
            <a:prstGeom prst="rect">
              <a:avLst/>
            </a:prstGeom>
            <a:noFill/>
          </p:spPr>
          <p:txBody>
            <a:bodyPr wrap="square" rtlCol="0" anchor="ctr" anchorCtr="0">
              <a:noAutofit/>
            </a:bodyPr>
            <a:lstStyle/>
            <a:p>
              <a:pPr algn="r"/>
              <a:r>
                <a:rPr kumimoji="1" lang="en-US" sz="4000" dirty="0">
                  <a:solidFill>
                    <a:schemeClr val="bg1"/>
                  </a:solidFill>
                  <a:latin typeface="Arial" panose="020B0604020202020204" pitchFamily="34" charset="0"/>
                  <a:ea typeface="Heiti SC Medium" pitchFamily="2" charset="-128"/>
                  <a:cs typeface="Arial" panose="020B0604020202020204" pitchFamily="34" charset="0"/>
                </a:rPr>
                <a:t>EGU 2023</a:t>
              </a:r>
              <a:endParaRPr kumimoji="1" lang="en-US" sz="4000" dirty="0">
                <a:solidFill>
                  <a:schemeClr val="bg1"/>
                </a:solidFill>
                <a:latin typeface="Arial" panose="020B0604020202020204" pitchFamily="34" charset="0"/>
                <a:ea typeface="Heiti SC Medium" pitchFamily="2" charset="-128"/>
                <a:cs typeface="Arial" panose="020B0604020202020204" pitchFamily="34" charset="0"/>
              </a:endParaRPr>
            </a:p>
          </p:txBody>
        </p:sp>
      </p:gr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3600" b="1">
                <a:solidFill>
                  <a:schemeClr val="bg1"/>
                </a:solidFill>
                <a:latin typeface="Arial" panose="020B0604020202020204" pitchFamily="34" charset="0"/>
                <a:cs typeface="Arial" panose="020B0604020202020204" pitchFamily="34" charset="0"/>
              </a:rPr>
              <a:t>spatial heterogeneity</a:t>
            </a:r>
            <a:endParaRPr lang="en-US" altLang="zh-CN" sz="3600" b="1">
              <a:solidFill>
                <a:schemeClr val="bg1"/>
              </a:solidFill>
              <a:latin typeface="Arial" panose="020B0604020202020204" pitchFamily="34" charset="0"/>
              <a:cs typeface="Arial" panose="020B0604020202020204" pitchFamily="34" charset="0"/>
            </a:endParaRPr>
          </a:p>
        </p:txBody>
      </p:sp>
      <p:sp>
        <p:nvSpPr>
          <p:cNvPr id="3" name="文本框 2"/>
          <p:cNvSpPr txBox="1"/>
          <p:nvPr>
            <p:custDataLst>
              <p:tags r:id="rId5"/>
            </p:custDataLst>
          </p:nvPr>
        </p:nvSpPr>
        <p:spPr>
          <a:xfrm>
            <a:off x="905193" y="1066165"/>
            <a:ext cx="10381615" cy="606425"/>
          </a:xfrm>
          <a:prstGeom prst="rect">
            <a:avLst/>
          </a:prstGeom>
          <a:solidFill>
            <a:schemeClr val="accent4">
              <a:lumMod val="60000"/>
              <a:lumOff val="40000"/>
            </a:schemeClr>
          </a:solidFill>
        </p:spPr>
        <p:txBody>
          <a:bodyPr wrap="square" rtlCol="0" anchor="ctr" anchorCtr="0">
            <a:noAutofit/>
          </a:bodyPr>
          <a:p>
            <a:pPr algn="ctr"/>
            <a:r>
              <a:rPr lang="en-US" altLang="zh-CN" sz="2000" b="1">
                <a:latin typeface="Arial" panose="020B0604020202020204" pitchFamily="34" charset="0"/>
                <a:cs typeface="Arial" panose="020B0604020202020204" pitchFamily="34" charset="0"/>
              </a:rPr>
              <a:t>contribution of four synoptic types to total precipitation at four typical stations</a:t>
            </a:r>
            <a:endParaRPr lang="en-US" altLang="zh-CN" sz="2000" b="1">
              <a:latin typeface="Arial" panose="020B0604020202020204" pitchFamily="34" charset="0"/>
              <a:cs typeface="Arial" panose="020B0604020202020204" pitchFamily="34" charset="0"/>
            </a:endParaRPr>
          </a:p>
        </p:txBody>
      </p:sp>
      <p:grpSp>
        <p:nvGrpSpPr>
          <p:cNvPr id="20" name="组合 19"/>
          <p:cNvGrpSpPr/>
          <p:nvPr/>
        </p:nvGrpSpPr>
        <p:grpSpPr>
          <a:xfrm>
            <a:off x="2038350" y="1699895"/>
            <a:ext cx="8115300" cy="3609340"/>
            <a:chOff x="2397" y="2677"/>
            <a:chExt cx="12780" cy="5684"/>
          </a:xfrm>
        </p:grpSpPr>
        <p:grpSp>
          <p:nvGrpSpPr>
            <p:cNvPr id="16" name="组合 15"/>
            <p:cNvGrpSpPr/>
            <p:nvPr/>
          </p:nvGrpSpPr>
          <p:grpSpPr>
            <a:xfrm>
              <a:off x="2397" y="2720"/>
              <a:ext cx="4986" cy="5461"/>
              <a:chOff x="9497" y="2634"/>
              <a:chExt cx="4428" cy="5160"/>
            </a:xfrm>
          </p:grpSpPr>
          <p:pic>
            <p:nvPicPr>
              <p:cNvPr id="19" name="图片 19" descr="1668672158383"/>
              <p:cNvPicPr>
                <a:picLocks noChangeAspect="1"/>
              </p:cNvPicPr>
              <p:nvPr>
                <p:custDataLst>
                  <p:tags r:id="rId6"/>
                </p:custDataLst>
              </p:nvPr>
            </p:nvPicPr>
            <p:blipFill>
              <a:blip r:embed="rId7"/>
              <a:stretch>
                <a:fillRect/>
              </a:stretch>
            </p:blipFill>
            <p:spPr>
              <a:xfrm>
                <a:off x="9497" y="2634"/>
                <a:ext cx="4428" cy="5160"/>
              </a:xfrm>
              <a:prstGeom prst="rect">
                <a:avLst/>
              </a:prstGeom>
            </p:spPr>
          </p:pic>
          <p:sp>
            <p:nvSpPr>
              <p:cNvPr id="26" name="圆角矩形 25"/>
              <p:cNvSpPr/>
              <p:nvPr>
                <p:custDataLst>
                  <p:tags r:id="rId8"/>
                </p:custDataLst>
              </p:nvPr>
            </p:nvSpPr>
            <p:spPr>
              <a:xfrm>
                <a:off x="10777" y="3637"/>
                <a:ext cx="575" cy="103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圆角矩形 26"/>
              <p:cNvSpPr/>
              <p:nvPr>
                <p:custDataLst>
                  <p:tags r:id="rId9"/>
                </p:custDataLst>
              </p:nvPr>
            </p:nvSpPr>
            <p:spPr>
              <a:xfrm>
                <a:off x="9893" y="5975"/>
                <a:ext cx="752" cy="67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custDataLst>
                  <p:tags r:id="rId10"/>
                </p:custDataLst>
              </p:nvPr>
            </p:nvSpPr>
            <p:spPr>
              <a:xfrm>
                <a:off x="12141" y="5975"/>
                <a:ext cx="752" cy="674"/>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7" name="组合 16"/>
            <p:cNvGrpSpPr/>
            <p:nvPr/>
          </p:nvGrpSpPr>
          <p:grpSpPr>
            <a:xfrm>
              <a:off x="9131" y="2677"/>
              <a:ext cx="6047" cy="5684"/>
              <a:chOff x="13973" y="2884"/>
              <a:chExt cx="5300" cy="4910"/>
            </a:xfrm>
          </p:grpSpPr>
          <p:pic>
            <p:nvPicPr>
              <p:cNvPr id="14" name="图片 14" descr="1668924660788"/>
              <p:cNvPicPr>
                <a:picLocks noChangeAspect="1"/>
              </p:cNvPicPr>
              <p:nvPr>
                <p:custDataLst>
                  <p:tags r:id="rId11"/>
                </p:custDataLst>
              </p:nvPr>
            </p:nvPicPr>
            <p:blipFill>
              <a:blip r:embed="rId12"/>
              <a:stretch>
                <a:fillRect/>
              </a:stretch>
            </p:blipFill>
            <p:spPr>
              <a:xfrm>
                <a:off x="13973" y="3408"/>
                <a:ext cx="4774" cy="4386"/>
              </a:xfrm>
              <a:prstGeom prst="rect">
                <a:avLst/>
              </a:prstGeom>
            </p:spPr>
          </p:pic>
          <p:sp>
            <p:nvSpPr>
              <p:cNvPr id="4" name="文本框 3"/>
              <p:cNvSpPr txBox="1"/>
              <p:nvPr/>
            </p:nvSpPr>
            <p:spPr>
              <a:xfrm>
                <a:off x="14033" y="2884"/>
                <a:ext cx="4964" cy="375"/>
              </a:xfrm>
              <a:prstGeom prst="rect">
                <a:avLst/>
              </a:prstGeom>
              <a:noFill/>
            </p:spPr>
            <p:txBody>
              <a:bodyPr wrap="square" rtlCol="0">
                <a:spAutoFit/>
              </a:bodyPr>
              <a:p>
                <a:pPr algn="ctr"/>
                <a:r>
                  <a:rPr lang="en-US" altLang="zh-CN" sz="1200" b="1">
                    <a:latin typeface="Arial" panose="020B0604020202020204" pitchFamily="34" charset="0"/>
                    <a:cs typeface="Arial" panose="020B0604020202020204" pitchFamily="34" charset="0"/>
                  </a:rPr>
                  <a:t>terrain &amp; climatological 700-hPa winds</a:t>
                </a:r>
                <a:endParaRPr lang="en-US" altLang="zh-CN" sz="1200" b="1">
                  <a:latin typeface="Arial" panose="020B0604020202020204" pitchFamily="34" charset="0"/>
                  <a:cs typeface="Arial" panose="020B0604020202020204" pitchFamily="34" charset="0"/>
                </a:endParaRPr>
              </a:p>
            </p:txBody>
          </p:sp>
          <p:sp>
            <p:nvSpPr>
              <p:cNvPr id="7" name="左弧形箭头 6"/>
              <p:cNvSpPr/>
              <p:nvPr/>
            </p:nvSpPr>
            <p:spPr>
              <a:xfrm rot="15540000">
                <a:off x="15338" y="4232"/>
                <a:ext cx="1486" cy="2642"/>
              </a:xfrm>
              <a:prstGeom prst="curvedRightArrow">
                <a:avLst>
                  <a:gd name="adj1" fmla="val 15432"/>
                  <a:gd name="adj2" fmla="val 54303"/>
                  <a:gd name="adj3" fmla="val 28185"/>
                </a:avLst>
              </a:prstGeom>
              <a:noFill/>
              <a:ln w="28575" cmpd="sng">
                <a:solidFill>
                  <a:schemeClr val="accent4"/>
                </a:solidFill>
                <a:prstDash val="solid"/>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0" name="燕尾形箭头 29"/>
              <p:cNvSpPr/>
              <p:nvPr>
                <p:custDataLst>
                  <p:tags r:id="rId13"/>
                </p:custDataLst>
              </p:nvPr>
            </p:nvSpPr>
            <p:spPr>
              <a:xfrm rot="20460000">
                <a:off x="15611" y="5195"/>
                <a:ext cx="2219" cy="671"/>
              </a:xfrm>
              <a:prstGeom prst="notchedRightArrow">
                <a:avLst/>
              </a:prstGeom>
              <a:noFill/>
              <a:ln w="28575">
                <a:solidFill>
                  <a:schemeClr val="tx1"/>
                </a:solidFill>
              </a:ln>
              <a:extLst>
                <a:ext uri="{909E8E84-426E-40DD-AFC4-6F175D3DCCD1}">
                  <a14:hiddenFill xmlns:a14="http://schemas.microsoft.com/office/drawing/2010/main">
                    <a:solidFill>
                      <a:schemeClr val="bg1">
                        <a:alpha val="51000"/>
                      </a:schemeClr>
                    </a:solidFill>
                  </a14:hiddenFill>
                </a:ext>
              </a:extLst>
            </p:spPr>
            <p:style>
              <a:lnRef idx="2">
                <a:schemeClr val="accent4">
                  <a:shade val="50000"/>
                </a:schemeClr>
              </a:lnRef>
              <a:fillRef idx="1">
                <a:schemeClr val="accent4"/>
              </a:fillRef>
              <a:effectRef idx="0">
                <a:schemeClr val="accent4"/>
              </a:effectRef>
              <a:fontRef idx="minor">
                <a:schemeClr val="lt1"/>
              </a:fontRef>
            </p:style>
            <p:txBody>
              <a:bodyPr rtlCol="0" anchor="ctr" anchorCtr="0"/>
              <a:p>
                <a:pPr algn="ctr"/>
                <a:endParaRPr lang="en-US" altLang="zh-CN" b="1">
                  <a:solidFill>
                    <a:schemeClr val="tx1"/>
                  </a:solidFill>
                  <a:latin typeface="Arial" panose="020B0604020202020204" pitchFamily="34" charset="0"/>
                  <a:cs typeface="Arial" panose="020B0604020202020204" pitchFamily="34" charset="0"/>
                </a:endParaRPr>
              </a:p>
            </p:txBody>
          </p:sp>
          <p:sp>
            <p:nvSpPr>
              <p:cNvPr id="8" name="文本框 7"/>
              <p:cNvSpPr txBox="1"/>
              <p:nvPr/>
            </p:nvSpPr>
            <p:spPr>
              <a:xfrm rot="20820000">
                <a:off x="14840" y="4987"/>
                <a:ext cx="1366" cy="501"/>
              </a:xfrm>
              <a:prstGeom prst="rect">
                <a:avLst/>
              </a:prstGeom>
              <a:noFill/>
            </p:spPr>
            <p:txBody>
              <a:bodyPr wrap="square" rtlCol="0">
                <a:spAutoFit/>
              </a:bodyPr>
              <a:p>
                <a:pPr algn="ctr"/>
                <a:r>
                  <a:rPr lang="en-US" altLang="zh-CN" b="1">
                    <a:solidFill>
                      <a:schemeClr val="accent4"/>
                    </a:solidFill>
                    <a:latin typeface="Arial" panose="020B0604020202020204" pitchFamily="34" charset="0"/>
                    <a:cs typeface="Arial" panose="020B0604020202020204" pitchFamily="34" charset="0"/>
                  </a:rPr>
                  <a:t>type 1</a:t>
                </a:r>
                <a:endParaRPr lang="en-US" altLang="zh-CN" b="1">
                  <a:solidFill>
                    <a:schemeClr val="accent4"/>
                  </a:solidFill>
                  <a:latin typeface="Arial" panose="020B0604020202020204" pitchFamily="34" charset="0"/>
                  <a:cs typeface="Arial" panose="020B0604020202020204" pitchFamily="34" charset="0"/>
                </a:endParaRPr>
              </a:p>
            </p:txBody>
          </p:sp>
          <p:sp>
            <p:nvSpPr>
              <p:cNvPr id="9" name="文本框 8"/>
              <p:cNvSpPr txBox="1"/>
              <p:nvPr/>
            </p:nvSpPr>
            <p:spPr>
              <a:xfrm>
                <a:off x="17064" y="3962"/>
                <a:ext cx="858" cy="333"/>
              </a:xfrm>
              <a:prstGeom prst="rect">
                <a:avLst/>
              </a:prstGeom>
              <a:solidFill>
                <a:schemeClr val="bg1">
                  <a:alpha val="41000"/>
                </a:schemeClr>
              </a:solidFill>
            </p:spPr>
            <p:txBody>
              <a:bodyPr wrap="square" rtlCol="0">
                <a:spAutoFit/>
              </a:bodyPr>
              <a:p>
                <a:pPr lvl="0" algn="l">
                  <a:buClrTx/>
                  <a:buSzTx/>
                  <a:buFontTx/>
                </a:pPr>
                <a:r>
                  <a:rPr lang="en-US" altLang="zh-CN" sz="1000" b="1">
                    <a:latin typeface="Arial" panose="020B0604020202020204" pitchFamily="34" charset="0"/>
                    <a:cs typeface="Arial" panose="020B0604020202020204" pitchFamily="34" charset="0"/>
                    <a:sym typeface="+mn-ea"/>
                  </a:rPr>
                  <a:t>Bomi</a:t>
                </a:r>
                <a:endParaRPr lang="en-US" altLang="zh-CN" sz="1000" b="1">
                  <a:latin typeface="Arial" panose="020B0604020202020204" pitchFamily="34" charset="0"/>
                  <a:cs typeface="Arial" panose="020B0604020202020204" pitchFamily="34" charset="0"/>
                  <a:sym typeface="+mn-ea"/>
                </a:endParaRPr>
              </a:p>
            </p:txBody>
          </p:sp>
          <p:sp>
            <p:nvSpPr>
              <p:cNvPr id="10" name="文本框 9"/>
              <p:cNvSpPr txBox="1"/>
              <p:nvPr/>
            </p:nvSpPr>
            <p:spPr>
              <a:xfrm rot="20340000">
                <a:off x="16749" y="5467"/>
                <a:ext cx="1479" cy="501"/>
              </a:xfrm>
              <a:prstGeom prst="rect">
                <a:avLst/>
              </a:prstGeom>
              <a:noFill/>
            </p:spPr>
            <p:txBody>
              <a:bodyPr wrap="square" rtlCol="0" anchor="t">
                <a:spAutoFit/>
              </a:bodyPr>
              <a:p>
                <a:pPr algn="ctr"/>
                <a:r>
                  <a:rPr lang="en-US" altLang="zh-CN" b="1">
                    <a:latin typeface="Arial" panose="020B0604020202020204" pitchFamily="34" charset="0"/>
                    <a:cs typeface="Arial" panose="020B0604020202020204" pitchFamily="34" charset="0"/>
                    <a:sym typeface="+mn-ea"/>
                  </a:rPr>
                  <a:t>type 4</a:t>
                </a:r>
                <a:endParaRPr lang="en-US" altLang="zh-CN" b="1">
                  <a:latin typeface="Arial" panose="020B0604020202020204" pitchFamily="34" charset="0"/>
                  <a:cs typeface="Arial" panose="020B0604020202020204" pitchFamily="34" charset="0"/>
                  <a:sym typeface="+mn-ea"/>
                </a:endParaRPr>
              </a:p>
            </p:txBody>
          </p:sp>
          <p:sp>
            <p:nvSpPr>
              <p:cNvPr id="11" name="文本框 10"/>
              <p:cNvSpPr txBox="1"/>
              <p:nvPr>
                <p:custDataLst>
                  <p:tags r:id="rId14"/>
                </p:custDataLst>
              </p:nvPr>
            </p:nvSpPr>
            <p:spPr>
              <a:xfrm>
                <a:off x="17915" y="4673"/>
                <a:ext cx="1285" cy="333"/>
              </a:xfrm>
              <a:prstGeom prst="rect">
                <a:avLst/>
              </a:prstGeom>
              <a:solidFill>
                <a:schemeClr val="bg1">
                  <a:alpha val="41000"/>
                </a:schemeClr>
              </a:solidFill>
            </p:spPr>
            <p:txBody>
              <a:bodyPr wrap="square" rtlCol="0">
                <a:spAutoFit/>
              </a:bodyPr>
              <a:p>
                <a:pPr algn="l"/>
                <a:r>
                  <a:rPr lang="en-US" altLang="zh-CN" sz="1000" b="1">
                    <a:latin typeface="Arial" panose="020B0604020202020204" pitchFamily="34" charset="0"/>
                    <a:cs typeface="Arial" panose="020B0604020202020204" pitchFamily="34" charset="0"/>
                  </a:rPr>
                  <a:t>Gongshan</a:t>
                </a:r>
                <a:endParaRPr lang="en-US" altLang="zh-CN" sz="1000" b="1">
                  <a:latin typeface="Arial" panose="020B0604020202020204" pitchFamily="34" charset="0"/>
                  <a:cs typeface="Arial" panose="020B0604020202020204" pitchFamily="34" charset="0"/>
                </a:endParaRPr>
              </a:p>
            </p:txBody>
          </p:sp>
          <p:sp>
            <p:nvSpPr>
              <p:cNvPr id="15" name="文本框 14"/>
              <p:cNvSpPr txBox="1"/>
              <p:nvPr>
                <p:custDataLst>
                  <p:tags r:id="rId15"/>
                </p:custDataLst>
              </p:nvPr>
            </p:nvSpPr>
            <p:spPr>
              <a:xfrm>
                <a:off x="17988" y="5059"/>
                <a:ext cx="1285" cy="333"/>
              </a:xfrm>
              <a:prstGeom prst="rect">
                <a:avLst/>
              </a:prstGeom>
              <a:solidFill>
                <a:schemeClr val="bg1">
                  <a:alpha val="41000"/>
                </a:schemeClr>
              </a:solidFill>
            </p:spPr>
            <p:txBody>
              <a:bodyPr wrap="square" rtlCol="0">
                <a:spAutoFit/>
              </a:bodyPr>
              <a:p>
                <a:pPr algn="l"/>
                <a:r>
                  <a:rPr lang="en-US" altLang="zh-CN" sz="1000" b="1">
                    <a:latin typeface="Arial" panose="020B0604020202020204" pitchFamily="34" charset="0"/>
                    <a:cs typeface="Arial" panose="020B0604020202020204" pitchFamily="34" charset="0"/>
                  </a:rPr>
                  <a:t>Fugong</a:t>
                </a:r>
                <a:endParaRPr lang="en-US" altLang="zh-CN" sz="1000" b="1">
                  <a:latin typeface="Arial" panose="020B0604020202020204" pitchFamily="34" charset="0"/>
                  <a:cs typeface="Arial" panose="020B0604020202020204" pitchFamily="34" charset="0"/>
                </a:endParaRPr>
              </a:p>
            </p:txBody>
          </p:sp>
        </p:grpSp>
      </p:grpSp>
      <p:sp>
        <p:nvSpPr>
          <p:cNvPr id="18" name="文本框 17"/>
          <p:cNvSpPr txBox="1"/>
          <p:nvPr>
            <p:custDataLst>
              <p:tags r:id="rId16"/>
            </p:custDataLst>
          </p:nvPr>
        </p:nvSpPr>
        <p:spPr>
          <a:xfrm>
            <a:off x="935990" y="5396865"/>
            <a:ext cx="10355580" cy="1153160"/>
          </a:xfrm>
          <a:prstGeom prst="rect">
            <a:avLst/>
          </a:prstGeom>
          <a:noFill/>
          <a:ln w="9525">
            <a:noFill/>
          </a:ln>
        </p:spPr>
        <p:txBody>
          <a:bodyPr wrap="square">
            <a:spAutoFit/>
          </a:bodyPr>
          <a:p>
            <a:pPr marL="285750" indent="-285750" algn="just" fontAlgn="auto">
              <a:spcAft>
                <a:spcPts val="600"/>
              </a:spcAft>
              <a:buFont typeface="Arial" panose="020B0604020202020204" pitchFamily="34" charset="0"/>
              <a:buChar char="•"/>
            </a:pPr>
            <a:r>
              <a:rPr lang="en-US" sz="1600" b="1">
                <a:solidFill>
                  <a:srgbClr val="C55453"/>
                </a:solidFill>
                <a:latin typeface="Arial" panose="020B0604020202020204" pitchFamily="34" charset="0"/>
                <a:ea typeface="宋体" panose="02010600030101010101" pitchFamily="2" charset="-122"/>
                <a:cs typeface="Arial" panose="020B0604020202020204" pitchFamily="34" charset="0"/>
              </a:rPr>
              <a:t>Type 1</a:t>
            </a:r>
            <a:r>
              <a:rPr lang="en-US" sz="1600">
                <a:latin typeface="Arial" panose="020B0604020202020204" pitchFamily="34" charset="0"/>
                <a:ea typeface="宋体" panose="02010600030101010101" pitchFamily="2" charset="-122"/>
                <a:cs typeface="Arial" panose="020B0604020202020204" pitchFamily="34" charset="0"/>
              </a:rPr>
              <a:t> accounts for more than half of of the spring rainfall at Bomi. Enhanced southerly moisture transport is more likely to give rise to rainfall over </a:t>
            </a:r>
            <a:r>
              <a:rPr lang="en-US" sz="1600" b="1">
                <a:solidFill>
                  <a:srgbClr val="C55453"/>
                </a:solidFill>
                <a:latin typeface="Arial" panose="020B0604020202020204" pitchFamily="34" charset="0"/>
                <a:ea typeface="宋体" panose="02010600030101010101" pitchFamily="2" charset="-122"/>
                <a:cs typeface="Arial" panose="020B0604020202020204" pitchFamily="34" charset="0"/>
              </a:rPr>
              <a:t>Bomi with west-east-oriented terrain</a:t>
            </a:r>
            <a:r>
              <a:rPr lang="en-US" sz="1600">
                <a:latin typeface="Arial" panose="020B0604020202020204" pitchFamily="34" charset="0"/>
                <a:ea typeface="宋体" panose="02010600030101010101" pitchFamily="2" charset="-122"/>
                <a:cs typeface="Arial" panose="020B0604020202020204" pitchFamily="34" charset="0"/>
              </a:rPr>
              <a:t>.</a:t>
            </a:r>
            <a:endParaRPr lang="en-US" sz="1600">
              <a:latin typeface="Arial" panose="020B0604020202020204" pitchFamily="34" charset="0"/>
              <a:ea typeface="宋体" panose="02010600030101010101" pitchFamily="2" charset="-122"/>
              <a:cs typeface="Arial" panose="020B0604020202020204" pitchFamily="34" charset="0"/>
            </a:endParaRPr>
          </a:p>
          <a:p>
            <a:pPr marL="285750" indent="-285750" algn="just" fontAlgn="auto">
              <a:spcAft>
                <a:spcPts val="600"/>
              </a:spcAft>
              <a:buFont typeface="Arial" panose="020B0604020202020204" pitchFamily="34" charset="0"/>
              <a:buChar char="•"/>
            </a:pPr>
            <a:r>
              <a:rPr lang="en-US" sz="1600" b="1">
                <a:latin typeface="Arial" panose="020B0604020202020204" pitchFamily="34" charset="0"/>
                <a:ea typeface="宋体" panose="02010600030101010101" pitchFamily="2" charset="-122"/>
                <a:cs typeface="Arial" panose="020B0604020202020204" pitchFamily="34" charset="0"/>
              </a:rPr>
              <a:t>Type 4</a:t>
            </a:r>
            <a:r>
              <a:rPr lang="en-US" sz="1600">
                <a:latin typeface="Arial" panose="020B0604020202020204" pitchFamily="34" charset="0"/>
                <a:ea typeface="宋体" panose="02010600030101010101" pitchFamily="2" charset="-122"/>
                <a:cs typeface="Arial" panose="020B0604020202020204" pitchFamily="34" charset="0"/>
              </a:rPr>
              <a:t> mainly influence the precipitation at </a:t>
            </a:r>
            <a:r>
              <a:rPr lang="en-US" sz="1600" b="1">
                <a:latin typeface="Arial" panose="020B0604020202020204" pitchFamily="34" charset="0"/>
                <a:ea typeface="宋体" panose="02010600030101010101" pitchFamily="2" charset="-122"/>
                <a:cs typeface="Arial" panose="020B0604020202020204" pitchFamily="34" charset="0"/>
              </a:rPr>
              <a:t>Gongshan and Fugong</a:t>
            </a:r>
            <a:r>
              <a:rPr lang="en-US" sz="1600">
                <a:latin typeface="Arial" panose="020B0604020202020204" pitchFamily="34" charset="0"/>
                <a:ea typeface="宋体" panose="02010600030101010101" pitchFamily="2" charset="-122"/>
                <a:cs typeface="Arial" panose="020B0604020202020204" pitchFamily="34" charset="0"/>
              </a:rPr>
              <a:t>, which is related to the enhanced low-level westerly and the </a:t>
            </a:r>
            <a:r>
              <a:rPr lang="en-US" sz="1600" b="1">
                <a:latin typeface="Arial" panose="020B0604020202020204" pitchFamily="34" charset="0"/>
                <a:ea typeface="宋体" panose="02010600030101010101" pitchFamily="2" charset="-122"/>
                <a:cs typeface="Arial" panose="020B0604020202020204" pitchFamily="34" charset="0"/>
              </a:rPr>
              <a:t>north-south-oriented terrain</a:t>
            </a:r>
            <a:r>
              <a:rPr lang="en-US" sz="1600">
                <a:latin typeface="Arial" panose="020B0604020202020204" pitchFamily="34" charset="0"/>
                <a:ea typeface="宋体" panose="02010600030101010101" pitchFamily="2" charset="-122"/>
                <a:cs typeface="Arial" panose="020B0604020202020204" pitchFamily="34" charset="0"/>
              </a:rPr>
              <a:t> around these two stations.</a:t>
            </a:r>
            <a:endParaRPr lang="en-US" sz="1600">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Summary</a:t>
            </a:r>
            <a:endParaRPr lang="en-US" altLang="zh-CN" sz="4800" b="1">
              <a:solidFill>
                <a:schemeClr val="bg1"/>
              </a:solidFill>
              <a:latin typeface="Arial" panose="020B0604020202020204" pitchFamily="34" charset="0"/>
              <a:cs typeface="Arial" panose="020B0604020202020204" pitchFamily="34" charset="0"/>
            </a:endParaRPr>
          </a:p>
        </p:txBody>
      </p:sp>
      <p:pic>
        <p:nvPicPr>
          <p:cNvPr id="5" name="图片 5" descr="1670404773127"/>
          <p:cNvPicPr>
            <a:picLocks noChangeAspect="1"/>
          </p:cNvPicPr>
          <p:nvPr>
            <p:custDataLst>
              <p:tags r:id="rId5"/>
            </p:custDataLst>
          </p:nvPr>
        </p:nvPicPr>
        <p:blipFill>
          <a:blip r:embed="rId6"/>
          <a:stretch>
            <a:fillRect/>
          </a:stretch>
        </p:blipFill>
        <p:spPr>
          <a:xfrm>
            <a:off x="3464560" y="1928813"/>
            <a:ext cx="5262880" cy="2318385"/>
          </a:xfrm>
          <a:prstGeom prst="rect">
            <a:avLst/>
          </a:prstGeom>
        </p:spPr>
      </p:pic>
      <p:grpSp>
        <p:nvGrpSpPr>
          <p:cNvPr id="11" name="组合 10"/>
          <p:cNvGrpSpPr/>
          <p:nvPr/>
        </p:nvGrpSpPr>
        <p:grpSpPr>
          <a:xfrm>
            <a:off x="484505" y="4147185"/>
            <a:ext cx="11612880" cy="2272030"/>
            <a:chOff x="1381" y="6324"/>
            <a:chExt cx="18288" cy="3578"/>
          </a:xfrm>
        </p:grpSpPr>
        <p:grpSp>
          <p:nvGrpSpPr>
            <p:cNvPr id="7" name="组合 6"/>
            <p:cNvGrpSpPr/>
            <p:nvPr/>
          </p:nvGrpSpPr>
          <p:grpSpPr>
            <a:xfrm>
              <a:off x="1381" y="6324"/>
              <a:ext cx="17512" cy="900"/>
              <a:chOff x="1381" y="5778"/>
              <a:chExt cx="17512" cy="900"/>
            </a:xfrm>
          </p:grpSpPr>
          <p:sp>
            <p:nvSpPr>
              <p:cNvPr id="16" name="椭圆 15"/>
              <p:cNvSpPr/>
              <p:nvPr>
                <p:custDataLst>
                  <p:tags r:id="rId7"/>
                </p:custDataLst>
              </p:nvPr>
            </p:nvSpPr>
            <p:spPr>
              <a:xfrm>
                <a:off x="1381" y="5778"/>
                <a:ext cx="896" cy="900"/>
              </a:xfrm>
              <a:prstGeom prst="ellipse">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800" b="1" dirty="0">
                    <a:solidFill>
                      <a:schemeClr val="tx1"/>
                    </a:solidFill>
                  </a:rPr>
                  <a:t>1</a:t>
                </a:r>
                <a:endParaRPr kumimoji="1" lang="en-US" altLang="zh-CN" sz="2800" b="1" dirty="0">
                  <a:solidFill>
                    <a:schemeClr val="tx1"/>
                  </a:solidFill>
                </a:endParaRPr>
              </a:p>
            </p:txBody>
          </p:sp>
          <p:sp>
            <p:nvSpPr>
              <p:cNvPr id="100" name="文本框 99"/>
              <p:cNvSpPr txBox="1"/>
              <p:nvPr/>
            </p:nvSpPr>
            <p:spPr>
              <a:xfrm>
                <a:off x="2463" y="5938"/>
                <a:ext cx="16430" cy="580"/>
              </a:xfrm>
              <a:prstGeom prst="rect">
                <a:avLst/>
              </a:prstGeom>
              <a:noFill/>
              <a:ln w="9525">
                <a:noFill/>
              </a:ln>
            </p:spPr>
            <p:txBody>
              <a:bodyPr wrap="square">
                <a:spAutoFit/>
              </a:bodyPr>
              <a:p>
                <a:pPr indent="0" fontAlgn="auto"/>
                <a:r>
                  <a:rPr lang="en-US" b="1">
                    <a:latin typeface="Arial" panose="020B0604020202020204" pitchFamily="34" charset="0"/>
                    <a:ea typeface="宋体" panose="02010600030101010101" pitchFamily="2" charset="-122"/>
                    <a:cs typeface="Arial" panose="020B0604020202020204" pitchFamily="34" charset="0"/>
                  </a:rPr>
                  <a:t>Spring rainfall over the SETP is characterized by frequent nighttime events of long duration.</a:t>
                </a:r>
                <a:endParaRPr lang="en-US" altLang="en-US" b="1">
                  <a:latin typeface="Arial" panose="020B0604020202020204" pitchFamily="34" charset="0"/>
                  <a:ea typeface="宋体" panose="02010600030101010101" pitchFamily="2" charset="-122"/>
                  <a:cs typeface="Arial" panose="020B0604020202020204" pitchFamily="34" charset="0"/>
                </a:endParaRPr>
              </a:p>
            </p:txBody>
          </p:sp>
        </p:grpSp>
        <p:grpSp>
          <p:nvGrpSpPr>
            <p:cNvPr id="8" name="组合 7"/>
            <p:cNvGrpSpPr/>
            <p:nvPr/>
          </p:nvGrpSpPr>
          <p:grpSpPr>
            <a:xfrm>
              <a:off x="1381" y="7563"/>
              <a:ext cx="17021" cy="1016"/>
              <a:chOff x="1381" y="7369"/>
              <a:chExt cx="17021" cy="1016"/>
            </a:xfrm>
          </p:grpSpPr>
          <p:sp>
            <p:nvSpPr>
              <p:cNvPr id="20" name="椭圆 19"/>
              <p:cNvSpPr/>
              <p:nvPr>
                <p:custDataLst>
                  <p:tags r:id="rId8"/>
                </p:custDataLst>
              </p:nvPr>
            </p:nvSpPr>
            <p:spPr>
              <a:xfrm>
                <a:off x="1381" y="7428"/>
                <a:ext cx="896" cy="899"/>
              </a:xfrm>
              <a:prstGeom prst="ellipse">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kumimoji="1" lang="en-US" altLang="zh-CN" sz="2800" b="1" dirty="0">
                    <a:solidFill>
                      <a:schemeClr val="tx1"/>
                    </a:solidFill>
                    <a:sym typeface="+mn-ea"/>
                  </a:rPr>
                  <a:t>2</a:t>
                </a:r>
                <a:endParaRPr kumimoji="1" lang="en-US" altLang="zh-CN" sz="2800" b="1" dirty="0">
                  <a:solidFill>
                    <a:schemeClr val="tx1"/>
                  </a:solidFill>
                  <a:sym typeface="+mn-ea"/>
                </a:endParaRPr>
              </a:p>
            </p:txBody>
          </p:sp>
          <p:sp>
            <p:nvSpPr>
              <p:cNvPr id="3" name="文本框 2"/>
              <p:cNvSpPr txBox="1"/>
              <p:nvPr/>
            </p:nvSpPr>
            <p:spPr>
              <a:xfrm>
                <a:off x="2446" y="7369"/>
                <a:ext cx="15956" cy="1016"/>
              </a:xfrm>
              <a:prstGeom prst="rect">
                <a:avLst/>
              </a:prstGeom>
              <a:noFill/>
              <a:ln w="9525">
                <a:noFill/>
              </a:ln>
            </p:spPr>
            <p:txBody>
              <a:bodyPr wrap="square">
                <a:spAutoFit/>
              </a:bodyPr>
              <a:p>
                <a:pPr lvl="0" algn="l">
                  <a:buClrTx/>
                  <a:buSzTx/>
                  <a:buFontTx/>
                </a:pPr>
                <a:r>
                  <a:rPr lang="en-US" b="1">
                    <a:latin typeface="Arial" panose="020B0604020202020204" pitchFamily="34" charset="0"/>
                    <a:ea typeface="宋体" panose="02010600030101010101" pitchFamily="2" charset="-122"/>
                    <a:cs typeface="Arial" panose="020B0604020202020204" pitchFamily="34" charset="0"/>
                    <a:sym typeface="+mn-ea"/>
                  </a:rPr>
                  <a:t>Moisture-dominated type </a:t>
                </a:r>
                <a:r>
                  <a:rPr lang="en-US" b="1">
                    <a:latin typeface="Arial" panose="020B0604020202020204" pitchFamily="34" charset="0"/>
                    <a:ea typeface="宋体" panose="02010600030101010101" pitchFamily="2" charset="-122"/>
                    <a:cs typeface="Arial" panose="020B0604020202020204" pitchFamily="34" charset="0"/>
                    <a:sym typeface="+mn-ea"/>
                  </a:rPr>
                  <a:t>accounts for more than half of of the spring rainfall at Bomi with west-east-oriented terrain.</a:t>
                </a:r>
                <a:r>
                  <a:rPr lang="en-US" b="1">
                    <a:latin typeface="Arial" panose="020B0604020202020204" pitchFamily="34" charset="0"/>
                    <a:ea typeface="宋体" panose="02010600030101010101" pitchFamily="2" charset="-122"/>
                    <a:cs typeface="Arial" panose="020B0604020202020204" pitchFamily="34" charset="0"/>
                    <a:sym typeface="+mn-ea"/>
                  </a:rPr>
                  <a:t> </a:t>
                </a:r>
                <a:endParaRPr lang="en-US" b="1">
                  <a:latin typeface="Arial" panose="020B0604020202020204" pitchFamily="34" charset="0"/>
                  <a:ea typeface="宋体" panose="02010600030101010101" pitchFamily="2" charset="-122"/>
                  <a:cs typeface="Arial" panose="020B0604020202020204" pitchFamily="34" charset="0"/>
                  <a:sym typeface="+mn-ea"/>
                </a:endParaRPr>
              </a:p>
            </p:txBody>
          </p:sp>
        </p:grpSp>
        <p:grpSp>
          <p:nvGrpSpPr>
            <p:cNvPr id="9" name="组合 8"/>
            <p:cNvGrpSpPr/>
            <p:nvPr/>
          </p:nvGrpSpPr>
          <p:grpSpPr>
            <a:xfrm>
              <a:off x="1381" y="9003"/>
              <a:ext cx="18288" cy="899"/>
              <a:chOff x="1381" y="9030"/>
              <a:chExt cx="18288" cy="899"/>
            </a:xfrm>
          </p:grpSpPr>
          <p:sp>
            <p:nvSpPr>
              <p:cNvPr id="21" name="椭圆 20"/>
              <p:cNvSpPr/>
              <p:nvPr>
                <p:custDataLst>
                  <p:tags r:id="rId9"/>
                </p:custDataLst>
              </p:nvPr>
            </p:nvSpPr>
            <p:spPr>
              <a:xfrm>
                <a:off x="1381" y="9030"/>
                <a:ext cx="896" cy="899"/>
              </a:xfrm>
              <a:prstGeom prst="ellipse">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kumimoji="1" lang="en-US" altLang="zh-CN" sz="2800" b="1" dirty="0">
                    <a:solidFill>
                      <a:schemeClr val="tx1"/>
                    </a:solidFill>
                    <a:sym typeface="+mn-ea"/>
                  </a:rPr>
                  <a:t>3</a:t>
                </a:r>
                <a:endParaRPr kumimoji="1" lang="en-US" altLang="zh-CN" sz="2800" b="1" dirty="0">
                  <a:solidFill>
                    <a:schemeClr val="tx1"/>
                  </a:solidFill>
                  <a:sym typeface="+mn-ea"/>
                </a:endParaRPr>
              </a:p>
            </p:txBody>
          </p:sp>
          <p:sp>
            <p:nvSpPr>
              <p:cNvPr id="4" name="文本框 3"/>
              <p:cNvSpPr txBox="1"/>
              <p:nvPr/>
            </p:nvSpPr>
            <p:spPr>
              <a:xfrm>
                <a:off x="2446" y="9134"/>
                <a:ext cx="17223" cy="580"/>
              </a:xfrm>
              <a:prstGeom prst="rect">
                <a:avLst/>
              </a:prstGeom>
              <a:noFill/>
              <a:ln w="9525">
                <a:noFill/>
              </a:ln>
            </p:spPr>
            <p:txBody>
              <a:bodyPr wrap="square">
                <a:spAutoFit/>
              </a:bodyPr>
              <a:p>
                <a:pPr lvl="0" algn="l">
                  <a:buClrTx/>
                  <a:buSzTx/>
                  <a:buFontTx/>
                </a:pPr>
                <a:r>
                  <a:rPr lang="en-US" b="1">
                    <a:latin typeface="Arial" panose="020B0604020202020204" pitchFamily="34" charset="0"/>
                    <a:ea typeface="宋体" panose="02010600030101010101" pitchFamily="2" charset="-122"/>
                    <a:cs typeface="Arial" panose="020B0604020202020204" pitchFamily="34" charset="0"/>
                    <a:sym typeface="+mn-ea"/>
                  </a:rPr>
                  <a:t>Westerly-dominated type mainly influence the rainfall at stations with north-s</a:t>
                </a:r>
                <a:r>
                  <a:rPr lang="en-US" b="1">
                    <a:latin typeface="Arial" panose="020B0604020202020204" pitchFamily="34" charset="0"/>
                    <a:ea typeface="宋体" panose="02010600030101010101" pitchFamily="2" charset="-122"/>
                    <a:cs typeface="Arial" panose="020B0604020202020204" pitchFamily="34" charset="0"/>
                    <a:sym typeface="+mn-ea"/>
                  </a:rPr>
                  <a:t>outh-oriented terrain.</a:t>
                </a:r>
                <a:endParaRPr lang="en-US" b="1">
                  <a:latin typeface="Arial" panose="020B0604020202020204" pitchFamily="34" charset="0"/>
                  <a:ea typeface="宋体" panose="02010600030101010101" pitchFamily="2" charset="-122"/>
                  <a:cs typeface="Arial" panose="020B0604020202020204" pitchFamily="34" charset="0"/>
                  <a:sym typeface="+mn-ea"/>
                </a:endParaRPr>
              </a:p>
            </p:txBody>
          </p:sp>
        </p:grpSp>
      </p:grpSp>
      <p:sp>
        <p:nvSpPr>
          <p:cNvPr id="10" name="文本框 9"/>
          <p:cNvSpPr txBox="1"/>
          <p:nvPr/>
        </p:nvSpPr>
        <p:spPr>
          <a:xfrm>
            <a:off x="1706245" y="1140460"/>
            <a:ext cx="8779510" cy="645160"/>
          </a:xfrm>
          <a:prstGeom prst="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p>
            <a:pPr indent="0" algn="ctr" fontAlgn="auto"/>
            <a:r>
              <a:rPr lang="en-US" b="1">
                <a:solidFill>
                  <a:schemeClr val="tx1"/>
                </a:solidFill>
                <a:latin typeface="Arial" panose="020B0604020202020204" pitchFamily="34" charset="0"/>
                <a:ea typeface="宋体" panose="02010600030101010101" pitchFamily="2" charset="-122"/>
                <a:cs typeface="Arial" panose="020B0604020202020204" pitchFamily="34" charset="0"/>
              </a:rPr>
              <a:t>Hourly characteristics and synoptic patterns of spring precipitation over complex terrain of the southeastern Tibetan Plateau</a:t>
            </a:r>
            <a:endParaRPr lang="en-US" altLang="en-US" b="1">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Discussion</a:t>
            </a:r>
            <a:endParaRPr lang="en-US" altLang="zh-CN" sz="4800" b="1">
              <a:solidFill>
                <a:schemeClr val="bg1"/>
              </a:solidFill>
              <a:latin typeface="Arial" panose="020B0604020202020204" pitchFamily="34" charset="0"/>
              <a:cs typeface="Arial" panose="020B0604020202020204" pitchFamily="34" charset="0"/>
            </a:endParaRPr>
          </a:p>
        </p:txBody>
      </p:sp>
      <p:grpSp>
        <p:nvGrpSpPr>
          <p:cNvPr id="8" name="组合 7"/>
          <p:cNvGrpSpPr/>
          <p:nvPr/>
        </p:nvGrpSpPr>
        <p:grpSpPr>
          <a:xfrm>
            <a:off x="688975" y="1749425"/>
            <a:ext cx="10815320" cy="2381250"/>
            <a:chOff x="860" y="2185"/>
            <a:chExt cx="17032" cy="3750"/>
          </a:xfrm>
        </p:grpSpPr>
        <p:grpSp>
          <p:nvGrpSpPr>
            <p:cNvPr id="4" name="组合 3"/>
            <p:cNvGrpSpPr/>
            <p:nvPr/>
          </p:nvGrpSpPr>
          <p:grpSpPr>
            <a:xfrm>
              <a:off x="860" y="2185"/>
              <a:ext cx="17032" cy="1888"/>
              <a:chOff x="957" y="2185"/>
              <a:chExt cx="17032" cy="1888"/>
            </a:xfrm>
          </p:grpSpPr>
          <p:sp>
            <p:nvSpPr>
              <p:cNvPr id="16" name="椭圆 15"/>
              <p:cNvSpPr/>
              <p:nvPr>
                <p:custDataLst>
                  <p:tags r:id="rId5"/>
                </p:custDataLst>
              </p:nvPr>
            </p:nvSpPr>
            <p:spPr>
              <a:xfrm>
                <a:off x="957" y="2469"/>
                <a:ext cx="1320" cy="1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800" b="1" dirty="0"/>
                  <a:t>1</a:t>
                </a:r>
                <a:endParaRPr kumimoji="1" lang="zh-CN" altLang="en-US" sz="2800" b="1" dirty="0"/>
              </a:p>
            </p:txBody>
          </p:sp>
          <p:sp>
            <p:nvSpPr>
              <p:cNvPr id="100" name="文本框 99"/>
              <p:cNvSpPr txBox="1"/>
              <p:nvPr/>
            </p:nvSpPr>
            <p:spPr>
              <a:xfrm>
                <a:off x="2846" y="2185"/>
                <a:ext cx="15143" cy="1888"/>
              </a:xfrm>
              <a:prstGeom prst="rect">
                <a:avLst/>
              </a:prstGeom>
              <a:noFill/>
              <a:ln w="9525">
                <a:noFill/>
              </a:ln>
            </p:spPr>
            <p:txBody>
              <a:bodyPr wrap="square">
                <a:spAutoFit/>
              </a:bodyPr>
              <a:p>
                <a:pPr indent="0" algn="just" fontAlgn="auto"/>
                <a:r>
                  <a:rPr lang="en-US" b="0">
                    <a:latin typeface="Arial" panose="020B0604020202020204" pitchFamily="34" charset="0"/>
                    <a:ea typeface="宋体" panose="02010600030101010101" pitchFamily="2" charset="-122"/>
                    <a:cs typeface="Arial" panose="020B0604020202020204" pitchFamily="34" charset="0"/>
                  </a:rPr>
                  <a:t>The </a:t>
                </a:r>
                <a:r>
                  <a:rPr lang="en-US" b="0">
                    <a:solidFill>
                      <a:srgbClr val="1D6FB7"/>
                    </a:solidFill>
                    <a:latin typeface="Arial" panose="020B0604020202020204" pitchFamily="34" charset="0"/>
                    <a:ea typeface="宋体" panose="02010600030101010101" pitchFamily="2" charset="-122"/>
                    <a:cs typeface="Arial" panose="020B0604020202020204" pitchFamily="34" charset="0"/>
                  </a:rPr>
                  <a:t>fine-scale characteristics of precipitation</a:t>
                </a:r>
                <a:r>
                  <a:rPr lang="en-US" b="0">
                    <a:latin typeface="Arial" panose="020B0604020202020204" pitchFamily="34" charset="0"/>
                    <a:ea typeface="宋体" panose="02010600030101010101" pitchFamily="2" charset="-122"/>
                    <a:cs typeface="Arial" panose="020B0604020202020204" pitchFamily="34" charset="0"/>
                  </a:rPr>
                  <a:t> crucially impact the </a:t>
                </a:r>
                <a:r>
                  <a:rPr lang="en-US" b="0">
                    <a:solidFill>
                      <a:srgbClr val="1D6FB7"/>
                    </a:solidFill>
                    <a:latin typeface="Arial" panose="020B0604020202020204" pitchFamily="34" charset="0"/>
                    <a:ea typeface="宋体" panose="02010600030101010101" pitchFamily="2" charset="-122"/>
                    <a:cs typeface="Arial" panose="020B0604020202020204" pitchFamily="34" charset="0"/>
                  </a:rPr>
                  <a:t>land-atmosphere interaction</a:t>
                </a:r>
                <a:r>
                  <a:rPr lang="en-US" b="0">
                    <a:latin typeface="Arial" panose="020B0604020202020204" pitchFamily="34" charset="0"/>
                    <a:ea typeface="宋体" panose="02010600030101010101" pitchFamily="2" charset="-122"/>
                    <a:cs typeface="Arial" panose="020B0604020202020204" pitchFamily="34" charset="0"/>
                  </a:rPr>
                  <a:t> and </a:t>
                </a:r>
                <a:r>
                  <a:rPr lang="en-US" b="0">
                    <a:solidFill>
                      <a:srgbClr val="1D6FB7"/>
                    </a:solidFill>
                    <a:latin typeface="Arial" panose="020B0604020202020204" pitchFamily="34" charset="0"/>
                    <a:ea typeface="宋体" panose="02010600030101010101" pitchFamily="2" charset="-122"/>
                    <a:cs typeface="Arial" panose="020B0604020202020204" pitchFamily="34" charset="0"/>
                  </a:rPr>
                  <a:t>hydrological cycle</a:t>
                </a:r>
                <a:r>
                  <a:rPr lang="en-US" b="0">
                    <a:latin typeface="Arial" panose="020B0604020202020204" pitchFamily="34" charset="0"/>
                    <a:ea typeface="宋体" panose="02010600030101010101" pitchFamily="2" charset="-122"/>
                    <a:cs typeface="Arial" panose="020B0604020202020204" pitchFamily="34" charset="0"/>
                  </a:rPr>
                  <a:t>, since different intensity of precipitation influences the water partitioning of the land surface processes, and previous conditions of soil moisture will further influence the subsequent precipitation through the soil moisture-precipitation feedback.</a:t>
                </a:r>
                <a:endParaRPr lang="en-US" b="0">
                  <a:latin typeface="Arial" panose="020B0604020202020204" pitchFamily="34" charset="0"/>
                  <a:ea typeface="宋体" panose="02010600030101010101" pitchFamily="2" charset="-122"/>
                  <a:cs typeface="Arial" panose="020B0604020202020204" pitchFamily="34" charset="0"/>
                </a:endParaRPr>
              </a:p>
            </p:txBody>
          </p:sp>
        </p:grpSp>
        <p:grpSp>
          <p:nvGrpSpPr>
            <p:cNvPr id="7" name="组合 6"/>
            <p:cNvGrpSpPr/>
            <p:nvPr/>
          </p:nvGrpSpPr>
          <p:grpSpPr>
            <a:xfrm>
              <a:off x="860" y="4483"/>
              <a:ext cx="16825" cy="1452"/>
              <a:chOff x="957" y="3988"/>
              <a:chExt cx="16825" cy="1452"/>
            </a:xfrm>
          </p:grpSpPr>
          <p:sp>
            <p:nvSpPr>
              <p:cNvPr id="20" name="椭圆 19"/>
              <p:cNvSpPr/>
              <p:nvPr>
                <p:custDataLst>
                  <p:tags r:id="rId6"/>
                </p:custDataLst>
              </p:nvPr>
            </p:nvSpPr>
            <p:spPr>
              <a:xfrm>
                <a:off x="957" y="4055"/>
                <a:ext cx="1320" cy="1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800" b="1" dirty="0"/>
                  <a:t>2</a:t>
                </a:r>
                <a:endParaRPr kumimoji="1" lang="zh-CN" altLang="en-US" sz="2800" b="1" dirty="0"/>
              </a:p>
            </p:txBody>
          </p:sp>
          <p:sp>
            <p:nvSpPr>
              <p:cNvPr id="3" name="文本框 2"/>
              <p:cNvSpPr txBox="1"/>
              <p:nvPr/>
            </p:nvSpPr>
            <p:spPr>
              <a:xfrm>
                <a:off x="2846" y="3988"/>
                <a:ext cx="14936" cy="1452"/>
              </a:xfrm>
              <a:prstGeom prst="rect">
                <a:avLst/>
              </a:prstGeom>
              <a:noFill/>
              <a:ln w="9525">
                <a:noFill/>
              </a:ln>
            </p:spPr>
            <p:txBody>
              <a:bodyPr wrap="square">
                <a:spAutoFit/>
              </a:bodyPr>
              <a:p>
                <a:pPr lvl="0" algn="just">
                  <a:buClrTx/>
                  <a:buSzTx/>
                  <a:buFontTx/>
                </a:pPr>
                <a:r>
                  <a:rPr lang="en-US">
                    <a:latin typeface="Arial" panose="020B0604020202020204" pitchFamily="34" charset="0"/>
                    <a:ea typeface="宋体" panose="02010600030101010101" pitchFamily="2" charset="-122"/>
                    <a:cs typeface="Arial" panose="020B0604020202020204" pitchFamily="34" charset="0"/>
                    <a:sym typeface="+mn-ea"/>
                  </a:rPr>
                  <a:t>Given</a:t>
                </a:r>
                <a:r>
                  <a:rPr lang="en-US">
                    <a:latin typeface="Arial" panose="020B0604020202020204" pitchFamily="34" charset="0"/>
                    <a:ea typeface="宋体" panose="02010600030101010101" pitchFamily="2" charset="-122"/>
                    <a:cs typeface="Arial" panose="020B0604020202020204" pitchFamily="34" charset="0"/>
                    <a:sym typeface="+mn-ea"/>
                  </a:rPr>
                  <a:t> orographic precipitation has been a long-lasting challenge for numerical modelling, the fine-scale characteristics and the relevant synoptic patterns of the spring precipitation over the SETP could provide information for </a:t>
                </a:r>
                <a:r>
                  <a:rPr lang="en-US">
                    <a:solidFill>
                      <a:srgbClr val="1D6FB7"/>
                    </a:solidFill>
                    <a:latin typeface="Arial" panose="020B0604020202020204" pitchFamily="34" charset="0"/>
                    <a:ea typeface="宋体" panose="02010600030101010101" pitchFamily="2" charset="-122"/>
                    <a:cs typeface="Arial" panose="020B0604020202020204" pitchFamily="34" charset="0"/>
                    <a:sym typeface="+mn-ea"/>
                  </a:rPr>
                  <a:t>model evaluation and improvement</a:t>
                </a:r>
                <a:r>
                  <a:rPr lang="en-US">
                    <a:latin typeface="Arial" panose="020B0604020202020204" pitchFamily="34" charset="0"/>
                    <a:ea typeface="宋体" panose="02010600030101010101" pitchFamily="2" charset="-122"/>
                    <a:cs typeface="Arial" panose="020B0604020202020204" pitchFamily="34" charset="0"/>
                    <a:sym typeface="+mn-ea"/>
                  </a:rPr>
                  <a:t>.</a:t>
                </a:r>
                <a:endParaRPr lang="en-US">
                  <a:latin typeface="Arial" panose="020B0604020202020204" pitchFamily="34" charset="0"/>
                  <a:ea typeface="宋体" panose="02010600030101010101" pitchFamily="2" charset="-122"/>
                  <a:cs typeface="Arial" panose="020B0604020202020204" pitchFamily="34" charset="0"/>
                  <a:sym typeface="+mn-ea"/>
                </a:endParaRPr>
              </a:p>
            </p:txBody>
          </p:sp>
        </p:grpSp>
      </p:grpSp>
      <p:sp>
        <p:nvSpPr>
          <p:cNvPr id="9" name="Shape 139"/>
          <p:cNvSpPr txBox="1"/>
          <p:nvPr>
            <p:custDataLst>
              <p:tags r:id="rId7"/>
            </p:custDataLst>
          </p:nvPr>
        </p:nvSpPr>
        <p:spPr>
          <a:xfrm>
            <a:off x="688975" y="4923155"/>
            <a:ext cx="8946515" cy="988060"/>
          </a:xfrm>
          <a:prstGeom prst="rect">
            <a:avLst/>
          </a:prstGeom>
          <a:noFill/>
          <a:ln w="9525">
            <a:noFill/>
          </a:ln>
        </p:spPr>
        <p:txBody>
          <a:bodyPr wrap="square" lIns="91440" tIns="45720" rIns="91440" bIns="45720" anchor="ctr" anchorCtr="0">
            <a:noAutofit/>
          </a:bodyPr>
          <a:p>
            <a:pPr lvl="0" algn="just">
              <a:buClrTx/>
              <a:buSzTx/>
              <a:buFontTx/>
            </a:pPr>
            <a:r>
              <a:rPr lang="en-US">
                <a:solidFill>
                  <a:srgbClr val="1D6FB7"/>
                </a:solidFill>
                <a:latin typeface="Arial" panose="020B0604020202020204" pitchFamily="34" charset="0"/>
                <a:ea typeface="宋体" panose="02010600030101010101" pitchFamily="2" charset="-122"/>
                <a:cs typeface="Arial" panose="020B0604020202020204" pitchFamily="34" charset="0"/>
                <a:sym typeface="+mn-ea"/>
              </a:rPr>
              <a:t>Yin Zhao, Jian Li, Liwen Ren, et al. 2023, Fine-scale characteristics and dominant synoptic factors of spring precipitation over complex terrain of the southeastern Tibetan Plateau. JGR-A, under 2</a:t>
            </a:r>
            <a:r>
              <a:rPr lang="en-US" baseline="30000">
                <a:solidFill>
                  <a:srgbClr val="1D6FB7"/>
                </a:solidFill>
                <a:latin typeface="Arial" panose="020B0604020202020204" pitchFamily="34" charset="0"/>
                <a:ea typeface="宋体" panose="02010600030101010101" pitchFamily="2" charset="-122"/>
                <a:cs typeface="Arial" panose="020B0604020202020204" pitchFamily="34" charset="0"/>
                <a:sym typeface="+mn-ea"/>
              </a:rPr>
              <a:t>nd</a:t>
            </a:r>
            <a:r>
              <a:rPr lang="en-US">
                <a:solidFill>
                  <a:srgbClr val="1D6FB7"/>
                </a:solidFill>
                <a:latin typeface="Arial" panose="020B0604020202020204" pitchFamily="34" charset="0"/>
                <a:ea typeface="宋体" panose="02010600030101010101" pitchFamily="2" charset="-122"/>
                <a:cs typeface="Arial" panose="020B0604020202020204" pitchFamily="34" charset="0"/>
                <a:sym typeface="+mn-ea"/>
              </a:rPr>
              <a:t> review.</a:t>
            </a:r>
            <a:endParaRPr lang="en-US">
              <a:solidFill>
                <a:srgbClr val="1D6FB7"/>
              </a:solidFill>
              <a:latin typeface="Arial" panose="020B0604020202020204" pitchFamily="34" charset="0"/>
              <a:ea typeface="宋体" panose="02010600030101010101" pitchFamily="2" charset="-122"/>
              <a:cs typeface="Arial" panose="020B0604020202020204" pitchFamily="34" charset="0"/>
              <a:sym typeface="+mn-ea"/>
            </a:endParaRPr>
          </a:p>
        </p:txBody>
      </p:sp>
      <p:pic>
        <p:nvPicPr>
          <p:cNvPr id="10" name="图片 9"/>
          <p:cNvPicPr>
            <a:picLocks noChangeAspect="1"/>
          </p:cNvPicPr>
          <p:nvPr>
            <p:custDataLst>
              <p:tags r:id="rId8"/>
            </p:custDataLst>
          </p:nvPr>
        </p:nvPicPr>
        <p:blipFill>
          <a:blip r:embed="rId9"/>
          <a:stretch>
            <a:fillRect/>
          </a:stretch>
        </p:blipFill>
        <p:spPr>
          <a:xfrm>
            <a:off x="9705340" y="4626610"/>
            <a:ext cx="1798955" cy="1786890"/>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0" y="-33205"/>
            <a:ext cx="12191999" cy="6924410"/>
          </a:xfrm>
          <a:prstGeom prst="rect">
            <a:avLst/>
          </a:prstGeom>
          <a:solidFill>
            <a:srgbClr val="002452"/>
          </a:solidFill>
          <a:ln w="12700">
            <a:miter lim="400000"/>
            <a:tailEnd type="triangle"/>
          </a:ln>
          <a:effectLst>
            <a:outerShdw blurRad="38100" dist="25400" dir="5400000" rotWithShape="0">
              <a:srgbClr val="000000">
                <a:alpha val="50000"/>
              </a:srgbClr>
            </a:outerShdw>
          </a:effectLst>
          <a:scene3d>
            <a:camera prst="orthographicFront"/>
            <a:lightRig rig="threePt" dir="t"/>
          </a:scene3d>
          <a:sp3d prstMaterial="matte"/>
        </p:spPr>
        <p:txBody>
          <a:bodyPr lIns="35719" tIns="35719" rIns="35719" bIns="35719" anchor="ctr"/>
          <a:lstStyle/>
          <a:p>
            <a:pPr>
              <a:defRPr sz="2400">
                <a:solidFill>
                  <a:srgbClr val="FFFFFF"/>
                </a:solidFill>
              </a:defRPr>
            </a:pPr>
            <a:endParaRPr sz="1685"/>
          </a:p>
        </p:txBody>
      </p:sp>
      <p:pic>
        <p:nvPicPr>
          <p:cNvPr id="134" name="image1.png"/>
          <p:cNvPicPr>
            <a:picLocks noChangeAspect="1"/>
          </p:cNvPicPr>
          <p:nvPr/>
        </p:nvPicPr>
        <p:blipFill>
          <a:blip r:embed="rId1"/>
          <a:stretch>
            <a:fillRect/>
          </a:stretch>
        </p:blipFill>
        <p:spPr>
          <a:xfrm flipH="1">
            <a:off x="-3044775" y="434070"/>
            <a:ext cx="9006908" cy="6748254"/>
          </a:xfrm>
          <a:prstGeom prst="rect">
            <a:avLst/>
          </a:prstGeom>
          <a:ln w="12700">
            <a:miter lim="400000"/>
            <a:headEnd/>
            <a:tailEnd/>
          </a:ln>
        </p:spPr>
      </p:pic>
      <p:sp>
        <p:nvSpPr>
          <p:cNvPr id="136" name="Shape 136"/>
          <p:cNvSpPr>
            <a:spLocks noGrp="1"/>
          </p:cNvSpPr>
          <p:nvPr>
            <p:ph type="subTitle" idx="1"/>
          </p:nvPr>
        </p:nvSpPr>
        <p:spPr>
          <a:xfrm>
            <a:off x="4298315" y="3031490"/>
            <a:ext cx="7848600" cy="795020"/>
          </a:xfrm>
          <a:prstGeom prst="rect">
            <a:avLst/>
          </a:prstGeom>
        </p:spPr>
        <p:txBody>
          <a:bodyPr anchor="ctr" anchorCtr="0">
            <a:normAutofit fontScale="90000"/>
          </a:bodyPr>
          <a:lstStyle/>
          <a:p>
            <a:pPr algn="ctr" defTabSz="636270">
              <a:spcBef>
                <a:spcPts val="420"/>
              </a:spcBef>
              <a:defRPr sz="2700">
                <a:solidFill>
                  <a:srgbClr val="A6AAA9"/>
                </a:solidFill>
                <a:latin typeface="Bree Serif"/>
                <a:ea typeface="Bree Serif"/>
                <a:cs typeface="Bree Serif"/>
                <a:sym typeface="Bree Serif"/>
              </a:defRPr>
            </a:pPr>
            <a:r>
              <a:rPr lang="en-US" altLang="zh-CN" sz="4000" b="1" cap="all" dirty="0">
                <a:solidFill>
                  <a:schemeClr val="bg2">
                    <a:lumMod val="90000"/>
                  </a:schemeClr>
                </a:solidFill>
                <a:uFillTx/>
                <a:latin typeface="微软雅黑" panose="020B0503020204020204" charset="-122"/>
                <a:ea typeface="微软雅黑" panose="020B0503020204020204" charset="-122"/>
                <a:cs typeface="微软雅黑" panose="020B0503020204020204" charset="-122"/>
              </a:rPr>
              <a:t>Thanks for your attention</a:t>
            </a:r>
            <a:endParaRPr lang="en-US" altLang="zh-CN" sz="4000" b="1" cap="all" dirty="0">
              <a:solidFill>
                <a:schemeClr val="bg2">
                  <a:lumMod val="90000"/>
                </a:schemeClr>
              </a:solidFill>
              <a:uFillTx/>
              <a:latin typeface="微软雅黑" panose="020B0503020204020204" charset="-122"/>
              <a:ea typeface="微软雅黑" panose="020B0503020204020204" charset="-122"/>
              <a:cs typeface="微软雅黑" panose="020B0503020204020204" charset="-122"/>
            </a:endParaRPr>
          </a:p>
        </p:txBody>
      </p:sp>
      <p:sp>
        <p:nvSpPr>
          <p:cNvPr id="139" name="Shape 139"/>
          <p:cNvSpPr/>
          <p:nvPr/>
        </p:nvSpPr>
        <p:spPr>
          <a:xfrm>
            <a:off x="7347268" y="5837555"/>
            <a:ext cx="4149725" cy="642620"/>
          </a:xfrm>
          <a:prstGeom prst="rect">
            <a:avLst/>
          </a:prstGeom>
          <a:ln w="12700">
            <a:miter lim="400000"/>
          </a:ln>
        </p:spPr>
        <p:txBody>
          <a:bodyPr wrap="none" lIns="35719" tIns="35719" rIns="35719" bIns="35719" anchor="ctr" anchorCtr="0">
            <a:noAutofit/>
          </a:bodyPr>
          <a:lstStyle/>
          <a:p>
            <a:pPr algn="r" defTabSz="636270">
              <a:lnSpc>
                <a:spcPct val="150000"/>
              </a:lnSpc>
              <a:defRPr sz="2000">
                <a:solidFill>
                  <a:srgbClr val="A6AAA9"/>
                </a:solidFill>
                <a:latin typeface="ZHSRXT-GBK"/>
                <a:ea typeface="ZHSRXT-GBK"/>
                <a:cs typeface="ZHSRXT-GBK"/>
                <a:sym typeface="ZHSRXT-GBK"/>
              </a:defRPr>
            </a:pPr>
            <a:r>
              <a:rPr lang="en-US" sz="2400" dirty="0">
                <a:solidFill>
                  <a:schemeClr val="bg2">
                    <a:lumMod val="90000"/>
                  </a:schemeClr>
                </a:solidFill>
                <a:latin typeface="微软雅黑" panose="020B0503020204020204" charset="-122"/>
                <a:ea typeface="微软雅黑" panose="020B0503020204020204" charset="-122"/>
                <a:cs typeface="微软雅黑" panose="020B0503020204020204" charset="-122"/>
              </a:rPr>
              <a:t>zhaoyin@lasg.iap.ac.cn</a:t>
            </a:r>
            <a:endParaRPr lang="en-US" sz="2400" dirty="0">
              <a:solidFill>
                <a:schemeClr val="bg2">
                  <a:lumMod val="90000"/>
                </a:schemeClr>
              </a:solidFill>
              <a:latin typeface="微软雅黑" panose="020B0503020204020204" charset="-122"/>
              <a:ea typeface="微软雅黑" panose="020B0503020204020204" charset="-122"/>
              <a:cs typeface="微软雅黑" panose="020B0503020204020204" charset="-122"/>
            </a:endParaRPr>
          </a:p>
        </p:txBody>
      </p:sp>
      <p:grpSp>
        <p:nvGrpSpPr>
          <p:cNvPr id="11" name="组合 10"/>
          <p:cNvGrpSpPr/>
          <p:nvPr/>
        </p:nvGrpSpPr>
        <p:grpSpPr>
          <a:xfrm>
            <a:off x="6668943" y="369272"/>
            <a:ext cx="4828540" cy="835025"/>
            <a:chOff x="368806" y="274071"/>
            <a:chExt cx="4828540" cy="835025"/>
          </a:xfrm>
        </p:grpSpPr>
        <p:pic>
          <p:nvPicPr>
            <p:cNvPr id="12" name="image2.png" descr="C:\Users\lenovo\Desktop\图片1.png图片1"/>
            <p:cNvPicPr>
              <a:picLocks noChangeAspect="1"/>
            </p:cNvPicPr>
            <p:nvPr/>
          </p:nvPicPr>
          <p:blipFill>
            <a:blip r:embed="rId2"/>
            <a:srcRect/>
            <a:stretch>
              <a:fillRect/>
            </a:stretch>
          </p:blipFill>
          <p:spPr>
            <a:xfrm>
              <a:off x="368806" y="274706"/>
              <a:ext cx="911225" cy="83439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nvPicPr>
          <p:blipFill rotWithShape="1">
            <a:blip r:embed="rId3"/>
            <a:srcRect/>
            <a:stretch>
              <a:fillRect/>
            </a:stretch>
          </p:blipFill>
          <p:spPr>
            <a:xfrm>
              <a:off x="1515292" y="274071"/>
              <a:ext cx="845820" cy="834378"/>
            </a:xfrm>
            <a:prstGeom prst="rect">
              <a:avLst/>
            </a:prstGeom>
            <a:ln w="12700">
              <a:miter lim="400000"/>
              <a:headEnd/>
              <a:tailEnd/>
            </a:ln>
          </p:spPr>
        </p:pic>
        <p:sp>
          <p:nvSpPr>
            <p:cNvPr id="14" name="文本框 13"/>
            <p:cNvSpPr txBox="1"/>
            <p:nvPr/>
          </p:nvSpPr>
          <p:spPr>
            <a:xfrm>
              <a:off x="1696591" y="274071"/>
              <a:ext cx="3500755" cy="835025"/>
            </a:xfrm>
            <a:prstGeom prst="rect">
              <a:avLst/>
            </a:prstGeom>
            <a:noFill/>
          </p:spPr>
          <p:txBody>
            <a:bodyPr wrap="square" rtlCol="0" anchor="ctr" anchorCtr="0">
              <a:noAutofit/>
            </a:bodyPr>
            <a:lstStyle/>
            <a:p>
              <a:pPr algn="r"/>
              <a:r>
                <a:rPr kumimoji="1" lang="en-US" sz="4000" dirty="0">
                  <a:solidFill>
                    <a:schemeClr val="bg1"/>
                  </a:solidFill>
                  <a:latin typeface="Arial" panose="020B0604020202020204" pitchFamily="34" charset="0"/>
                  <a:ea typeface="Heiti SC Medium" pitchFamily="2" charset="-128"/>
                  <a:cs typeface="Arial" panose="020B0604020202020204" pitchFamily="34" charset="0"/>
                </a:rPr>
                <a:t>EGU 2023</a:t>
              </a:r>
              <a:endParaRPr kumimoji="1" lang="en-US" sz="4000" dirty="0">
                <a:solidFill>
                  <a:schemeClr val="bg1"/>
                </a:solidFill>
                <a:latin typeface="Arial" panose="020B0604020202020204" pitchFamily="34" charset="0"/>
                <a:ea typeface="Heiti SC Medium" pitchFamily="2" charset="-128"/>
                <a:cs typeface="Arial" panose="020B0604020202020204" pitchFamily="34" charset="0"/>
              </a:endParaRPr>
            </a:p>
          </p:txBody>
        </p:sp>
      </p:gr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36577" y="202648"/>
            <a:ext cx="6455634" cy="645563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Shape 144"/>
          <p:cNvSpPr/>
          <p:nvPr/>
        </p:nvSpPr>
        <p:spPr>
          <a:xfrm>
            <a:off x="-635" y="2905125"/>
            <a:ext cx="3512820" cy="872490"/>
          </a:xfrm>
          <a:prstGeom prst="rect">
            <a:avLst/>
          </a:prstGeom>
          <a:ln w="12700">
            <a:miter lim="400000"/>
          </a:ln>
        </p:spPr>
        <p:txBody>
          <a:bodyPr wrap="square" lIns="35719" tIns="35719" rIns="35719" bIns="35719" anchor="ctr">
            <a:spAutoFit/>
          </a:bodyPr>
          <a:lstStyle>
            <a:lvl1pPr algn="l" defTabSz="904875">
              <a:defRPr sz="7400">
                <a:solidFill>
                  <a:srgbClr val="FFFFFF"/>
                </a:solidFill>
                <a:latin typeface="Bree Serif"/>
                <a:ea typeface="Bree Serif"/>
                <a:cs typeface="Bree Serif"/>
                <a:sym typeface="Bree Serif"/>
              </a:defRPr>
            </a:lvl1pPr>
          </a:lstStyle>
          <a:p>
            <a:pPr algn="ctr"/>
            <a:r>
              <a:rPr lang="en-US" altLang="zh-CN" sz="5205" b="1" dirty="0">
                <a:latin typeface="微软雅黑" panose="020B0503020204020204" charset="-122"/>
                <a:ea typeface="微软雅黑" panose="020B0503020204020204" charset="-122"/>
                <a:cs typeface="微软雅黑" panose="020B0503020204020204" charset="-122"/>
              </a:rPr>
              <a:t>Contents</a:t>
            </a:r>
            <a:endParaRPr lang="en-US" altLang="zh-CN" sz="5205" b="1" dirty="0">
              <a:latin typeface="微软雅黑" panose="020B0503020204020204" charset="-122"/>
              <a:ea typeface="微软雅黑" panose="020B0503020204020204" charset="-122"/>
              <a:cs typeface="微软雅黑" panose="020B0503020204020204" charset="-122"/>
            </a:endParaRPr>
          </a:p>
        </p:txBody>
      </p:sp>
      <p:sp>
        <p:nvSpPr>
          <p:cNvPr id="6" name="Shape 145"/>
          <p:cNvSpPr/>
          <p:nvPr/>
        </p:nvSpPr>
        <p:spPr>
          <a:xfrm>
            <a:off x="6230259" y="1419227"/>
            <a:ext cx="2782570" cy="590550"/>
          </a:xfrm>
          <a:prstGeom prst="rect">
            <a:avLst/>
          </a:prstGeom>
          <a:ln w="12700">
            <a:miter lim="400000"/>
          </a:ln>
        </p:spPr>
        <p:txBody>
          <a:bodyPr wrap="none" lIns="35719" tIns="35719" rIns="35719" bIns="35719" anchor="ctr">
            <a:spAutoFit/>
          </a:bodyPr>
          <a:lstStyle>
            <a:lvl1pPr algn="l" defTabSz="904875">
              <a:defRPr sz="3100">
                <a:solidFill>
                  <a:srgbClr val="DDDDDD"/>
                </a:solidFill>
                <a:latin typeface="Bree Serif"/>
                <a:ea typeface="Bree Serif"/>
                <a:cs typeface="Bree Serif"/>
                <a:sym typeface="Bree Serif"/>
              </a:defRPr>
            </a:lvl1pPr>
          </a:lstStyle>
          <a:p>
            <a:r>
              <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rPr>
              <a:t>Introduction</a:t>
            </a:r>
            <a:endPar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endParaRPr>
          </a:p>
        </p:txBody>
      </p:sp>
      <p:sp>
        <p:nvSpPr>
          <p:cNvPr id="7" name="Shape 149"/>
          <p:cNvSpPr/>
          <p:nvPr/>
        </p:nvSpPr>
        <p:spPr>
          <a:xfrm>
            <a:off x="5401292" y="1382852"/>
            <a:ext cx="663298" cy="663297"/>
          </a:xfrm>
          <a:prstGeom prst="roundRect">
            <a:avLst>
              <a:gd name="adj" fmla="val 15000"/>
            </a:avLst>
          </a:prstGeom>
          <a:solidFill>
            <a:schemeClr val="accent1"/>
          </a:solidFill>
          <a:ln w="12700">
            <a:noFill/>
            <a:miter lim="400000"/>
          </a:ln>
        </p:spPr>
        <p:txBody>
          <a:bodyPr lIns="35719" tIns="35719" rIns="35719" bIns="35719" anchor="ctr"/>
          <a:lstStyle>
            <a:lvl1pPr>
              <a:defRPr sz="4000" b="1">
                <a:solidFill>
                  <a:srgbClr val="FFFFFF"/>
                </a:solidFill>
                <a:latin typeface="+mn-lt"/>
                <a:ea typeface="+mn-ea"/>
                <a:cs typeface="+mn-cs"/>
                <a:sym typeface="Helvetica"/>
              </a:defRPr>
            </a:lvl1pPr>
          </a:lstStyle>
          <a:p>
            <a:pPr algn="ctr"/>
            <a:r>
              <a:rPr sz="2810" dirty="0"/>
              <a:t>1</a:t>
            </a:r>
            <a:endParaRPr sz="2810" dirty="0"/>
          </a:p>
        </p:txBody>
      </p:sp>
      <p:sp>
        <p:nvSpPr>
          <p:cNvPr id="8" name="Shape 150"/>
          <p:cNvSpPr/>
          <p:nvPr/>
        </p:nvSpPr>
        <p:spPr>
          <a:xfrm>
            <a:off x="5401292" y="2525851"/>
            <a:ext cx="663298" cy="663298"/>
          </a:xfrm>
          <a:prstGeom prst="roundRect">
            <a:avLst>
              <a:gd name="adj" fmla="val 15000"/>
            </a:avLst>
          </a:prstGeom>
          <a:solidFill>
            <a:schemeClr val="accent1"/>
          </a:solidFill>
          <a:ln w="12700">
            <a:noFill/>
            <a:miter lim="400000"/>
          </a:ln>
        </p:spPr>
        <p:txBody>
          <a:bodyPr lIns="35719" tIns="35719" rIns="35719" bIns="35719" anchor="ctr"/>
          <a:lstStyle>
            <a:lvl1pPr>
              <a:defRPr sz="4000" b="1">
                <a:solidFill>
                  <a:srgbClr val="FFFFFF"/>
                </a:solidFill>
                <a:latin typeface="+mn-lt"/>
                <a:ea typeface="+mn-ea"/>
                <a:cs typeface="+mn-cs"/>
                <a:sym typeface="Helvetica"/>
              </a:defRPr>
            </a:lvl1pPr>
          </a:lstStyle>
          <a:p>
            <a:pPr algn="ctr"/>
            <a:r>
              <a:rPr sz="2810"/>
              <a:t>2</a:t>
            </a:r>
            <a:endParaRPr sz="2810"/>
          </a:p>
        </p:txBody>
      </p:sp>
      <p:sp>
        <p:nvSpPr>
          <p:cNvPr id="9" name="Shape 151"/>
          <p:cNvSpPr/>
          <p:nvPr/>
        </p:nvSpPr>
        <p:spPr>
          <a:xfrm>
            <a:off x="5401292" y="3668851"/>
            <a:ext cx="663298" cy="663298"/>
          </a:xfrm>
          <a:prstGeom prst="roundRect">
            <a:avLst>
              <a:gd name="adj" fmla="val 15000"/>
            </a:avLst>
          </a:prstGeom>
          <a:solidFill>
            <a:schemeClr val="accent1"/>
          </a:solidFill>
          <a:ln w="12700">
            <a:noFill/>
            <a:miter lim="400000"/>
          </a:ln>
        </p:spPr>
        <p:txBody>
          <a:bodyPr lIns="35719" tIns="35719" rIns="35719" bIns="35719" anchor="ctr"/>
          <a:lstStyle>
            <a:lvl1pPr>
              <a:defRPr sz="4000" b="1">
                <a:solidFill>
                  <a:srgbClr val="FFFFFF"/>
                </a:solidFill>
                <a:latin typeface="+mn-lt"/>
                <a:ea typeface="+mn-ea"/>
                <a:cs typeface="+mn-cs"/>
                <a:sym typeface="Helvetica"/>
              </a:defRPr>
            </a:lvl1pPr>
          </a:lstStyle>
          <a:p>
            <a:pPr algn="ctr"/>
            <a:r>
              <a:rPr sz="2810"/>
              <a:t>3</a:t>
            </a:r>
            <a:endParaRPr sz="2810"/>
          </a:p>
        </p:txBody>
      </p:sp>
      <p:sp>
        <p:nvSpPr>
          <p:cNvPr id="10" name="Shape 152"/>
          <p:cNvSpPr/>
          <p:nvPr/>
        </p:nvSpPr>
        <p:spPr>
          <a:xfrm>
            <a:off x="5401292" y="4811851"/>
            <a:ext cx="663298" cy="663298"/>
          </a:xfrm>
          <a:prstGeom prst="roundRect">
            <a:avLst>
              <a:gd name="adj" fmla="val 15000"/>
            </a:avLst>
          </a:prstGeom>
          <a:solidFill>
            <a:schemeClr val="accent1"/>
          </a:solidFill>
          <a:ln w="12700">
            <a:noFill/>
            <a:miter lim="400000"/>
          </a:ln>
        </p:spPr>
        <p:txBody>
          <a:bodyPr lIns="35719" tIns="35719" rIns="35719" bIns="35719" anchor="ctr"/>
          <a:lstStyle>
            <a:lvl1pPr>
              <a:defRPr sz="4000" b="1">
                <a:solidFill>
                  <a:srgbClr val="FFFFFF"/>
                </a:solidFill>
                <a:latin typeface="+mn-lt"/>
                <a:ea typeface="+mn-ea"/>
                <a:cs typeface="+mn-cs"/>
                <a:sym typeface="Helvetica"/>
              </a:defRPr>
            </a:lvl1pPr>
          </a:lstStyle>
          <a:p>
            <a:pPr algn="ctr"/>
            <a:r>
              <a:rPr sz="2810"/>
              <a:t>4</a:t>
            </a:r>
            <a:endParaRPr sz="2810"/>
          </a:p>
        </p:txBody>
      </p:sp>
      <p:sp>
        <p:nvSpPr>
          <p:cNvPr id="11" name="Shape 145"/>
          <p:cNvSpPr/>
          <p:nvPr/>
        </p:nvSpPr>
        <p:spPr>
          <a:xfrm>
            <a:off x="6230259" y="2609733"/>
            <a:ext cx="4055110" cy="590550"/>
          </a:xfrm>
          <a:prstGeom prst="rect">
            <a:avLst/>
          </a:prstGeom>
          <a:ln w="12700">
            <a:miter lim="400000"/>
          </a:ln>
        </p:spPr>
        <p:txBody>
          <a:bodyPr wrap="none" lIns="35719" tIns="35719" rIns="35719" bIns="35719" anchor="ctr">
            <a:spAutoFit/>
          </a:bodyPr>
          <a:lstStyle>
            <a:lvl1pPr algn="l" defTabSz="904875">
              <a:defRPr sz="3100">
                <a:solidFill>
                  <a:srgbClr val="DDDDDD"/>
                </a:solidFill>
                <a:latin typeface="Bree Serif"/>
                <a:ea typeface="Bree Serif"/>
                <a:cs typeface="Bree Serif"/>
                <a:sym typeface="Bree Serif"/>
              </a:defRPr>
            </a:lvl1pPr>
          </a:lstStyle>
          <a:p>
            <a:r>
              <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rPr>
              <a:t>Data and </a:t>
            </a:r>
            <a:r>
              <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rPr>
              <a:t>methods</a:t>
            </a:r>
            <a:endPar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endParaRPr>
          </a:p>
        </p:txBody>
      </p:sp>
      <p:sp>
        <p:nvSpPr>
          <p:cNvPr id="12" name="Shape 145"/>
          <p:cNvSpPr/>
          <p:nvPr/>
        </p:nvSpPr>
        <p:spPr>
          <a:xfrm>
            <a:off x="6230258" y="3699089"/>
            <a:ext cx="1615440" cy="590550"/>
          </a:xfrm>
          <a:prstGeom prst="rect">
            <a:avLst/>
          </a:prstGeom>
          <a:ln w="12700">
            <a:miter lim="400000"/>
          </a:ln>
        </p:spPr>
        <p:txBody>
          <a:bodyPr wrap="none" lIns="35719" tIns="35719" rIns="35719" bIns="35719" anchor="ctr">
            <a:spAutoFit/>
          </a:bodyPr>
          <a:lstStyle>
            <a:lvl1pPr algn="l" defTabSz="904875">
              <a:defRPr sz="3100">
                <a:solidFill>
                  <a:srgbClr val="DDDDDD"/>
                </a:solidFill>
                <a:latin typeface="Bree Serif"/>
                <a:ea typeface="Bree Serif"/>
                <a:cs typeface="Bree Serif"/>
                <a:sym typeface="Bree Serif"/>
              </a:defRPr>
            </a:lvl1pPr>
          </a:lstStyle>
          <a:p>
            <a:r>
              <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rPr>
              <a:t>Results</a:t>
            </a:r>
            <a:endPar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endParaRPr>
          </a:p>
        </p:txBody>
      </p:sp>
      <p:sp>
        <p:nvSpPr>
          <p:cNvPr id="13" name="Shape 145"/>
          <p:cNvSpPr/>
          <p:nvPr/>
        </p:nvSpPr>
        <p:spPr>
          <a:xfrm>
            <a:off x="6247394" y="4812330"/>
            <a:ext cx="2145665" cy="590550"/>
          </a:xfrm>
          <a:prstGeom prst="rect">
            <a:avLst/>
          </a:prstGeom>
          <a:ln w="12700">
            <a:miter lim="400000"/>
          </a:ln>
        </p:spPr>
        <p:txBody>
          <a:bodyPr wrap="none" lIns="35719" tIns="35719" rIns="35719" bIns="35719" anchor="ctr">
            <a:spAutoFit/>
          </a:bodyPr>
          <a:lstStyle>
            <a:lvl1pPr algn="l" defTabSz="904875">
              <a:defRPr sz="3100">
                <a:solidFill>
                  <a:srgbClr val="DDDDDD"/>
                </a:solidFill>
                <a:latin typeface="Bree Serif"/>
                <a:ea typeface="Bree Serif"/>
                <a:cs typeface="Bree Serif"/>
                <a:sym typeface="Bree Serif"/>
              </a:defRPr>
            </a:lvl1pPr>
          </a:lstStyle>
          <a:p>
            <a:r>
              <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rPr>
              <a:t>Summary</a:t>
            </a:r>
            <a:endParaRPr lang="en-US" altLang="zh-CN" sz="3375" b="1" dirty="0">
              <a:solidFill>
                <a:schemeClr val="bg2">
                  <a:lumMod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4064000" y="6350"/>
            <a:ext cx="406400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Introduction</a:t>
            </a:r>
            <a:endParaRPr lang="en-US" altLang="zh-CN" sz="4800" b="1">
              <a:solidFill>
                <a:schemeClr val="bg1"/>
              </a:solidFill>
              <a:latin typeface="Arial" panose="020B0604020202020204" pitchFamily="34" charset="0"/>
              <a:cs typeface="Arial" panose="020B0604020202020204" pitchFamily="34" charset="0"/>
            </a:endParaRPr>
          </a:p>
        </p:txBody>
      </p:sp>
      <p:pic>
        <p:nvPicPr>
          <p:cNvPr id="2" name="图片 1" descr="微信图片_20230416175233"/>
          <p:cNvPicPr>
            <a:picLocks noChangeAspect="1"/>
          </p:cNvPicPr>
          <p:nvPr/>
        </p:nvPicPr>
        <p:blipFill>
          <a:blip r:embed="rId5"/>
          <a:stretch>
            <a:fillRect/>
          </a:stretch>
        </p:blipFill>
        <p:spPr>
          <a:xfrm>
            <a:off x="8281035" y="1280795"/>
            <a:ext cx="3337560" cy="5006975"/>
          </a:xfrm>
          <a:prstGeom prst="rect">
            <a:avLst/>
          </a:prstGeom>
          <a:ln>
            <a:noFill/>
          </a:ln>
        </p:spPr>
      </p:pic>
      <p:grpSp>
        <p:nvGrpSpPr>
          <p:cNvPr id="23" name="组合 22"/>
          <p:cNvGrpSpPr/>
          <p:nvPr/>
        </p:nvGrpSpPr>
        <p:grpSpPr>
          <a:xfrm>
            <a:off x="353060" y="1111250"/>
            <a:ext cx="4262120" cy="2724150"/>
            <a:chOff x="1296" y="1750"/>
            <a:chExt cx="6712" cy="4290"/>
          </a:xfrm>
        </p:grpSpPr>
        <p:pic>
          <p:nvPicPr>
            <p:cNvPr id="29" name="图片 29" descr="1621257694(1)"/>
            <p:cNvPicPr>
              <a:picLocks noChangeAspect="1"/>
            </p:cNvPicPr>
            <p:nvPr>
              <p:custDataLst>
                <p:tags r:id="rId6"/>
              </p:custDataLst>
            </p:nvPr>
          </p:nvPicPr>
          <p:blipFill>
            <a:blip r:embed="rId7"/>
            <a:stretch>
              <a:fillRect/>
            </a:stretch>
          </p:blipFill>
          <p:spPr>
            <a:xfrm>
              <a:off x="1296" y="1750"/>
              <a:ext cx="6712" cy="4290"/>
            </a:xfrm>
            <a:prstGeom prst="rect">
              <a:avLst/>
            </a:prstGeom>
          </p:spPr>
        </p:pic>
        <p:sp>
          <p:nvSpPr>
            <p:cNvPr id="3" name="等腰三角形 2"/>
            <p:cNvSpPr/>
            <p:nvPr/>
          </p:nvSpPr>
          <p:spPr>
            <a:xfrm flipV="1">
              <a:off x="5768" y="3617"/>
              <a:ext cx="259" cy="247"/>
            </a:xfrm>
            <a:prstGeom prst="triangle">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grpSp>
      <p:grpSp>
        <p:nvGrpSpPr>
          <p:cNvPr id="10" name="组合 9"/>
          <p:cNvGrpSpPr/>
          <p:nvPr/>
        </p:nvGrpSpPr>
        <p:grpSpPr>
          <a:xfrm>
            <a:off x="4973320" y="2067560"/>
            <a:ext cx="3249295" cy="614680"/>
            <a:chOff x="8194" y="3521"/>
            <a:chExt cx="4003" cy="968"/>
          </a:xfrm>
        </p:grpSpPr>
        <p:sp>
          <p:nvSpPr>
            <p:cNvPr id="7" name="右箭头标注 6"/>
            <p:cNvSpPr/>
            <p:nvPr/>
          </p:nvSpPr>
          <p:spPr>
            <a:xfrm>
              <a:off x="8194" y="3521"/>
              <a:ext cx="4003" cy="967"/>
            </a:xfrm>
            <a:prstGeom prst="rightArrowCallout">
              <a:avLst>
                <a:gd name="adj1" fmla="val 30024"/>
                <a:gd name="adj2" fmla="val 35108"/>
                <a:gd name="adj3" fmla="val 29472"/>
                <a:gd name="adj4" fmla="val 81583"/>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8194" y="3521"/>
              <a:ext cx="3266" cy="968"/>
            </a:xfrm>
            <a:prstGeom prst="rect">
              <a:avLst/>
            </a:prstGeom>
            <a:noFill/>
          </p:spPr>
          <p:txBody>
            <a:bodyPr wrap="square" rtlCol="0">
              <a:noAutofit/>
            </a:bodyPr>
            <a:p>
              <a:pPr algn="ctr"/>
              <a:r>
                <a:rPr lang="en-US" altLang="zh-CN">
                  <a:solidFill>
                    <a:srgbClr val="1D6FB7"/>
                  </a:solidFill>
                  <a:latin typeface="Arial" panose="020B0604020202020204" pitchFamily="34" charset="0"/>
                  <a:cs typeface="Arial" panose="020B0604020202020204" pitchFamily="34" charset="0"/>
                </a:rPr>
                <a:t>a photo taken </a:t>
              </a:r>
              <a:endParaRPr lang="en-US" altLang="zh-CN">
                <a:solidFill>
                  <a:srgbClr val="1D6FB7"/>
                </a:solidFill>
                <a:latin typeface="Arial" panose="020B0604020202020204" pitchFamily="34" charset="0"/>
                <a:cs typeface="Arial" panose="020B0604020202020204" pitchFamily="34" charset="0"/>
              </a:endParaRPr>
            </a:p>
            <a:p>
              <a:pPr algn="ctr"/>
              <a:r>
                <a:rPr lang="en-US" altLang="zh-CN">
                  <a:solidFill>
                    <a:srgbClr val="1D6FB7"/>
                  </a:solidFill>
                  <a:latin typeface="Arial" panose="020B0604020202020204" pitchFamily="34" charset="0"/>
                  <a:cs typeface="Arial" panose="020B0604020202020204" pitchFamily="34" charset="0"/>
                </a:rPr>
                <a:t>at </a:t>
              </a:r>
              <a:r>
                <a:rPr lang="en-US" altLang="zh-CN" b="1">
                  <a:solidFill>
                    <a:srgbClr val="1D6FB7"/>
                  </a:solidFill>
                  <a:latin typeface="Arial" panose="020B0604020202020204" pitchFamily="34" charset="0"/>
                  <a:cs typeface="Arial" panose="020B0604020202020204" pitchFamily="34" charset="0"/>
                </a:rPr>
                <a:t>Bomi</a:t>
              </a:r>
              <a:r>
                <a:rPr lang="en-US" altLang="zh-CN">
                  <a:solidFill>
                    <a:srgbClr val="1D6FB7"/>
                  </a:solidFill>
                  <a:latin typeface="Arial" panose="020B0604020202020204" pitchFamily="34" charset="0"/>
                  <a:cs typeface="Arial" panose="020B0604020202020204" pitchFamily="34" charset="0"/>
                </a:rPr>
                <a:t> in spring</a:t>
              </a:r>
              <a:r>
                <a:rPr lang="en-US" altLang="zh-CN">
                  <a:latin typeface="Arial" panose="020B0604020202020204" pitchFamily="34" charset="0"/>
                  <a:cs typeface="Arial" panose="020B0604020202020204" pitchFamily="34" charset="0"/>
                </a:rPr>
                <a:t> </a:t>
              </a:r>
              <a:endParaRPr lang="en-US" altLang="zh-CN">
                <a:latin typeface="Arial" panose="020B0604020202020204" pitchFamily="34" charset="0"/>
                <a:cs typeface="Arial" panose="020B0604020202020204" pitchFamily="34" charset="0"/>
              </a:endParaRPr>
            </a:p>
          </p:txBody>
        </p:sp>
      </p:grpSp>
      <p:cxnSp>
        <p:nvCxnSpPr>
          <p:cNvPr id="16" name="直接箭头连接符 15"/>
          <p:cNvCxnSpPr>
            <a:stCxn id="3" idx="5"/>
            <a:endCxn id="8" idx="1"/>
          </p:cNvCxnSpPr>
          <p:nvPr/>
        </p:nvCxnSpPr>
        <p:spPr>
          <a:xfrm>
            <a:off x="3315970" y="2374900"/>
            <a:ext cx="16573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049520" y="4373245"/>
            <a:ext cx="2884170" cy="1867535"/>
            <a:chOff x="7756" y="6728"/>
            <a:chExt cx="4542" cy="2941"/>
          </a:xfrm>
          <a:effectLst>
            <a:outerShdw blurRad="63500" sx="102000" sy="102000" algn="ctr" rotWithShape="0">
              <a:prstClr val="black">
                <a:alpha val="40000"/>
              </a:prstClr>
            </a:outerShdw>
          </a:effectLst>
        </p:grpSpPr>
        <p:sp>
          <p:nvSpPr>
            <p:cNvPr id="24" name="流程图: 可选过程 23"/>
            <p:cNvSpPr/>
            <p:nvPr/>
          </p:nvSpPr>
          <p:spPr>
            <a:xfrm>
              <a:off x="7756" y="7463"/>
              <a:ext cx="4542" cy="220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1D6FB7"/>
                  </a:solidFill>
                  <a:latin typeface="微软雅黑" panose="020B0503020204020204" charset="-122"/>
                  <a:ea typeface="微软雅黑" panose="020B0503020204020204" charset="-122"/>
                  <a:cs typeface="微软雅黑" panose="020B0503020204020204" charset="-122"/>
                  <a:sym typeface="+mn-ea"/>
                </a:rPr>
                <a:t>spring precipitation over complex terrain of the southeastern Tibetan Plateau</a:t>
              </a:r>
              <a:endParaRPr lang="zh-CN" altLang="en-US" b="1" dirty="0">
                <a:solidFill>
                  <a:srgbClr val="1D6FB7"/>
                </a:solidFill>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7832" y="6728"/>
              <a:ext cx="1337" cy="628"/>
            </a:xfrm>
            <a:prstGeom prst="rect">
              <a:avLst/>
            </a:prstGeom>
            <a:noFill/>
          </p:spPr>
          <p:txBody>
            <a:bodyPr wrap="square" rtlCol="0">
              <a:spAutoFit/>
            </a:bodyPr>
            <a:p>
              <a:r>
                <a:rPr lang="en-US" altLang="zh-CN" sz="2000" b="1">
                  <a:solidFill>
                    <a:srgbClr val="1D6FB7"/>
                  </a:solidFill>
                  <a:latin typeface="Arial" panose="020B0604020202020204" pitchFamily="34" charset="0"/>
                  <a:cs typeface="Arial" panose="020B0604020202020204" pitchFamily="34" charset="0"/>
                </a:rPr>
                <a:t>Topic:</a:t>
              </a:r>
              <a:endParaRPr lang="en-US" altLang="zh-CN" sz="2000" b="1">
                <a:solidFill>
                  <a:srgbClr val="1D6FB7"/>
                </a:solidFill>
                <a:latin typeface="Arial" panose="020B0604020202020204" pitchFamily="34" charset="0"/>
                <a:cs typeface="Arial" panose="020B0604020202020204" pitchFamily="34" charset="0"/>
              </a:endParaRPr>
            </a:p>
          </p:txBody>
        </p:sp>
      </p:grpSp>
      <p:grpSp>
        <p:nvGrpSpPr>
          <p:cNvPr id="28" name="组合 27"/>
          <p:cNvGrpSpPr/>
          <p:nvPr/>
        </p:nvGrpSpPr>
        <p:grpSpPr>
          <a:xfrm>
            <a:off x="242570" y="3835400"/>
            <a:ext cx="4458970" cy="2917190"/>
            <a:chOff x="382" y="6040"/>
            <a:chExt cx="7022" cy="4594"/>
          </a:xfrm>
        </p:grpSpPr>
        <p:grpSp>
          <p:nvGrpSpPr>
            <p:cNvPr id="22" name="组合 21"/>
            <p:cNvGrpSpPr/>
            <p:nvPr/>
          </p:nvGrpSpPr>
          <p:grpSpPr>
            <a:xfrm>
              <a:off x="591" y="6102"/>
              <a:ext cx="6422" cy="4533"/>
              <a:chOff x="1261" y="5892"/>
              <a:chExt cx="6422" cy="4533"/>
            </a:xfrm>
          </p:grpSpPr>
          <p:grpSp>
            <p:nvGrpSpPr>
              <p:cNvPr id="21" name="组合 20"/>
              <p:cNvGrpSpPr/>
              <p:nvPr/>
            </p:nvGrpSpPr>
            <p:grpSpPr>
              <a:xfrm>
                <a:off x="1261" y="5892"/>
                <a:ext cx="6422" cy="4533"/>
                <a:chOff x="1296" y="5932"/>
                <a:chExt cx="6422" cy="4533"/>
              </a:xfrm>
            </p:grpSpPr>
            <p:grpSp>
              <p:nvGrpSpPr>
                <p:cNvPr id="20" name="组合 19"/>
                <p:cNvGrpSpPr/>
                <p:nvPr/>
              </p:nvGrpSpPr>
              <p:grpSpPr>
                <a:xfrm>
                  <a:off x="1296" y="5932"/>
                  <a:ext cx="6422" cy="4533"/>
                  <a:chOff x="1296" y="5932"/>
                  <a:chExt cx="6422" cy="4533"/>
                </a:xfrm>
              </p:grpSpPr>
              <p:pic>
                <p:nvPicPr>
                  <p:cNvPr id="15" name="图片 14"/>
                  <p:cNvPicPr>
                    <a:picLocks noChangeAspect="1"/>
                  </p:cNvPicPr>
                  <p:nvPr>
                    <p:custDataLst>
                      <p:tags r:id="rId8"/>
                    </p:custDataLst>
                  </p:nvPr>
                </p:nvPicPr>
                <p:blipFill>
                  <a:blip r:embed="rId9"/>
                  <a:srcRect t="14683" b="11287"/>
                  <a:stretch>
                    <a:fillRect/>
                  </a:stretch>
                </p:blipFill>
                <p:spPr>
                  <a:xfrm>
                    <a:off x="1296" y="6717"/>
                    <a:ext cx="6422" cy="3358"/>
                  </a:xfrm>
                  <a:prstGeom prst="rect">
                    <a:avLst/>
                  </a:prstGeom>
                </p:spPr>
              </p:pic>
              <p:sp>
                <p:nvSpPr>
                  <p:cNvPr id="18" name="文本框 17"/>
                  <p:cNvSpPr txBox="1"/>
                  <p:nvPr/>
                </p:nvSpPr>
                <p:spPr>
                  <a:xfrm>
                    <a:off x="1852" y="5932"/>
                    <a:ext cx="5729" cy="889"/>
                  </a:xfrm>
                  <a:prstGeom prst="rect">
                    <a:avLst/>
                  </a:prstGeom>
                  <a:solidFill>
                    <a:schemeClr val="bg1"/>
                  </a:solidFill>
                </p:spPr>
                <p:txBody>
                  <a:bodyPr wrap="square" rtlCol="0">
                    <a:noAutofit/>
                  </a:bodyPr>
                  <a:p>
                    <a:pPr algn="ctr">
                      <a:lnSpc>
                        <a:spcPct val="80000"/>
                      </a:lnSpc>
                    </a:pPr>
                    <a:r>
                      <a:rPr lang="en-US" altLang="zh-CN">
                        <a:latin typeface="Arial" panose="020B0604020202020204" pitchFamily="34" charset="0"/>
                        <a:cs typeface="Arial" panose="020B0604020202020204" pitchFamily="34" charset="0"/>
                      </a:rPr>
                      <a:t>contribution of spring precipitation to annual total (%)</a:t>
                    </a:r>
                    <a:endParaRPr lang="en-US" altLang="zh-CN">
                      <a:latin typeface="Arial" panose="020B0604020202020204" pitchFamily="34" charset="0"/>
                      <a:cs typeface="Arial" panose="020B0604020202020204" pitchFamily="34" charset="0"/>
                    </a:endParaRPr>
                  </a:p>
                </p:txBody>
              </p:sp>
              <p:pic>
                <p:nvPicPr>
                  <p:cNvPr id="19" name="图片 18"/>
                  <p:cNvPicPr>
                    <a:picLocks noChangeAspect="1"/>
                  </p:cNvPicPr>
                  <p:nvPr>
                    <p:custDataLst>
                      <p:tags r:id="rId10"/>
                    </p:custDataLst>
                  </p:nvPr>
                </p:nvPicPr>
                <p:blipFill>
                  <a:blip r:embed="rId9"/>
                  <a:srcRect t="91402"/>
                  <a:stretch>
                    <a:fillRect/>
                  </a:stretch>
                </p:blipFill>
                <p:spPr>
                  <a:xfrm>
                    <a:off x="1296" y="10075"/>
                    <a:ext cx="6422" cy="390"/>
                  </a:xfrm>
                  <a:prstGeom prst="rect">
                    <a:avLst/>
                  </a:prstGeom>
                </p:spPr>
              </p:pic>
            </p:grpSp>
            <p:sp>
              <p:nvSpPr>
                <p:cNvPr id="11" name="文本框 10"/>
                <p:cNvSpPr txBox="1"/>
                <p:nvPr>
                  <p:custDataLst>
                    <p:tags r:id="rId11"/>
                  </p:custDataLst>
                </p:nvPr>
              </p:nvSpPr>
              <p:spPr>
                <a:xfrm>
                  <a:off x="4454" y="9178"/>
                  <a:ext cx="3127" cy="483"/>
                </a:xfrm>
                <a:prstGeom prst="rect">
                  <a:avLst/>
                </a:prstGeom>
                <a:ln w="28575">
                  <a:noFill/>
                  <a:prstDash val="dash"/>
                </a:ln>
              </p:spPr>
              <p:txBody>
                <a:bodyPr wrap="square" rtlCol="0" anchor="b" anchorCtr="0">
                  <a:noAutofit/>
                </a:bodyPr>
                <a:lstStyle>
                  <a:defPPr>
                    <a:defRPr lang="zh-CN"/>
                  </a:defPPr>
                  <a:lvl1pPr marL="342900" indent="-342900" algn="just">
                    <a:lnSpc>
                      <a:spcPct val="150000"/>
                    </a:lnSpc>
                    <a:spcBef>
                      <a:spcPts val="600"/>
                    </a:spcBef>
                    <a:buFont typeface="Arial" panose="020B0604020202020204" pitchFamily="34" charset="0"/>
                    <a:buChar char="•"/>
                    <a:defRPr>
                      <a:solidFill>
                        <a:srgbClr val="000066"/>
                      </a:solidFill>
                      <a:latin typeface="黑体" panose="02010609060101010101" pitchFamily="49" charset="-122"/>
                    </a:defRPr>
                  </a:lvl1pPr>
                </a:lstStyle>
                <a:p>
                  <a:pPr marL="0" lvl="0" algn="r">
                    <a:spcBef>
                      <a:spcPts val="0"/>
                    </a:spcBef>
                    <a:buClrTx/>
                    <a:buSzTx/>
                    <a:buNone/>
                  </a:pPr>
                  <a:r>
                    <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r>
                    <a:rPr 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Ouyang</a:t>
                  </a:r>
                  <a:r>
                    <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 et al. 20</a:t>
                  </a:r>
                  <a:r>
                    <a:rPr lang="en-US" altLang="zh-CN"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20</a:t>
                  </a:r>
                  <a:r>
                    <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endPar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grpSp>
          <p:sp>
            <p:nvSpPr>
              <p:cNvPr id="31" name="椭圆 30"/>
              <p:cNvSpPr/>
              <p:nvPr>
                <p:custDataLst>
                  <p:tags r:id="rId12"/>
                </p:custDataLst>
              </p:nvPr>
            </p:nvSpPr>
            <p:spPr>
              <a:xfrm rot="13800000">
                <a:off x="5341" y="7738"/>
                <a:ext cx="1365" cy="614"/>
              </a:xfrm>
              <a:prstGeom prst="ellipse">
                <a:avLst/>
              </a:prstGeom>
              <a:noFill/>
              <a:ln w="28575">
                <a:solidFill>
                  <a:srgbClr val="C0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7" name="矩形 26"/>
            <p:cNvSpPr/>
            <p:nvPr/>
          </p:nvSpPr>
          <p:spPr>
            <a:xfrm>
              <a:off x="382" y="6040"/>
              <a:ext cx="7023" cy="4595"/>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4064000" y="6350"/>
            <a:ext cx="406400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Introduction</a:t>
            </a:r>
            <a:endParaRPr lang="en-US" altLang="zh-CN" sz="4800" b="1">
              <a:solidFill>
                <a:schemeClr val="bg1"/>
              </a:solidFill>
              <a:latin typeface="Arial" panose="020B0604020202020204" pitchFamily="34" charset="0"/>
              <a:cs typeface="Arial" panose="020B0604020202020204" pitchFamily="34" charset="0"/>
            </a:endParaRPr>
          </a:p>
        </p:txBody>
      </p:sp>
      <p:sp>
        <p:nvSpPr>
          <p:cNvPr id="33" name="矩形 32"/>
          <p:cNvSpPr/>
          <p:nvPr/>
        </p:nvSpPr>
        <p:spPr>
          <a:xfrm>
            <a:off x="347345" y="3495040"/>
            <a:ext cx="3622040" cy="291274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5">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157480" y="1097280"/>
            <a:ext cx="11877040" cy="2168525"/>
          </a:xfrm>
          <a:prstGeom prst="rect">
            <a:avLst/>
          </a:prstGeom>
          <a:noFill/>
        </p:spPr>
        <p:txBody>
          <a:bodyPr wrap="square" rtlCol="0">
            <a:spAutoFit/>
          </a:bodyPr>
          <a:p>
            <a:pPr marL="285750" indent="-285750">
              <a:lnSpc>
                <a:spcPct val="150000"/>
              </a:lnSpc>
              <a:buFont typeface="Arial" panose="020B0604020202020204" pitchFamily="34" charset="0"/>
              <a:buChar char="•"/>
            </a:pPr>
            <a:r>
              <a:rPr lang="en-US" altLang="zh-CN" b="1">
                <a:latin typeface="Arial" panose="020B0604020202020204" pitchFamily="34" charset="0"/>
                <a:cs typeface="Arial" panose="020B0604020202020204" pitchFamily="34" charset="0"/>
              </a:rPr>
              <a:t>The spring rainfall over the </a:t>
            </a:r>
            <a:r>
              <a:rPr lang="en-US" altLang="zh-CN" b="1">
                <a:latin typeface="Arial" panose="020B0604020202020204" pitchFamily="34" charset="0"/>
                <a:cs typeface="Arial" panose="020B0604020202020204" pitchFamily="34" charset="0"/>
                <a:sym typeface="+mn-ea"/>
              </a:rPr>
              <a:t>southeastern Tibetan Plateau</a:t>
            </a:r>
            <a:r>
              <a:rPr lang="en-US" altLang="zh-CN">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rPr>
              <a:t>SETP) is a special phenomenon:</a:t>
            </a:r>
            <a:endParaRPr lang="en-US" altLang="zh-CN">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altLang="zh-CN" b="1">
                <a:solidFill>
                  <a:srgbClr val="1D6FB7"/>
                </a:solidFill>
                <a:latin typeface="Arial" panose="020B0604020202020204" pitchFamily="34" charset="0"/>
                <a:cs typeface="Arial" panose="020B0604020202020204" pitchFamily="34" charset="0"/>
              </a:rPr>
              <a:t>pre-monsoon</a:t>
            </a:r>
            <a:r>
              <a:rPr lang="en-US" altLang="zh-CN">
                <a:latin typeface="Arial" panose="020B0604020202020204" pitchFamily="34" charset="0"/>
                <a:cs typeface="Arial" panose="020B0604020202020204" pitchFamily="34" charset="0"/>
              </a:rPr>
              <a:t> rainfall, which is an exception for the TP influenced by the South Asia Summer Monsoon;</a:t>
            </a:r>
            <a:endParaRPr lang="en-US" altLang="zh-CN">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altLang="zh-CN">
                <a:latin typeface="Arial" panose="020B0604020202020204" pitchFamily="34" charset="0"/>
                <a:cs typeface="Arial" panose="020B0604020202020204" pitchFamily="34" charset="0"/>
              </a:rPr>
              <a:t>the area of rainfall is closely related to </a:t>
            </a:r>
            <a:r>
              <a:rPr lang="en-US" altLang="zh-CN" b="1">
                <a:solidFill>
                  <a:srgbClr val="1D6FB7"/>
                </a:solidFill>
                <a:latin typeface="Arial" panose="020B0604020202020204" pitchFamily="34" charset="0"/>
                <a:cs typeface="Arial" panose="020B0604020202020204" pitchFamily="34" charset="0"/>
              </a:rPr>
              <a:t>mega relief of the SETP</a:t>
            </a:r>
            <a:r>
              <a:rPr lang="en-US" altLang="zh-CN">
                <a:latin typeface="Arial" panose="020B0604020202020204" pitchFamily="34" charset="0"/>
                <a:cs typeface="Arial" panose="020B0604020202020204" pitchFamily="34" charset="0"/>
              </a:rPr>
              <a:t>, which is perpendicular to low-level westerly.</a:t>
            </a:r>
            <a:endParaRPr lang="en-US" altLang="zh-CN">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altLang="zh-CN">
                <a:solidFill>
                  <a:schemeClr val="tx1"/>
                </a:solidFill>
                <a:latin typeface="Arial" panose="020B0604020202020204" pitchFamily="34" charset="0"/>
                <a:cs typeface="Arial" panose="020B0604020202020204" pitchFamily="34" charset="0"/>
                <a:sym typeface="+mn-ea"/>
              </a:rPr>
              <a:t>The spring rainfall over the SETP is </a:t>
            </a:r>
            <a:r>
              <a:rPr lang="en-US" altLang="zh-CN" b="1">
                <a:solidFill>
                  <a:srgbClr val="1D6FB7"/>
                </a:solidFill>
                <a:latin typeface="Arial" panose="020B0604020202020204" pitchFamily="34" charset="0"/>
                <a:cs typeface="Arial" panose="020B0604020202020204" pitchFamily="34" charset="0"/>
                <a:sym typeface="+mn-ea"/>
              </a:rPr>
              <a:t>a typical representative of orographic rainfall</a:t>
            </a:r>
            <a:r>
              <a:rPr lang="en-US" altLang="zh-CN">
                <a:solidFill>
                  <a:schemeClr val="tx1"/>
                </a:solidFill>
                <a:latin typeface="Arial" panose="020B0604020202020204" pitchFamily="34" charset="0"/>
                <a:cs typeface="Arial" panose="020B0604020202020204" pitchFamily="34" charset="0"/>
                <a:sym typeface="+mn-ea"/>
              </a:rPr>
              <a:t> around the TP.</a:t>
            </a:r>
            <a:endParaRPr lang="en-US" altLang="zh-CN">
              <a:solidFill>
                <a:schemeClr val="tx1"/>
              </a:solidFill>
              <a:latin typeface="Arial" panose="020B0604020202020204" pitchFamily="34" charset="0"/>
              <a:cs typeface="Arial" panose="020B0604020202020204" pitchFamily="34" charset="0"/>
              <a:sym typeface="+mn-ea"/>
            </a:endParaRPr>
          </a:p>
          <a:p>
            <a:pPr marL="742950" lvl="1" indent="-285750">
              <a:lnSpc>
                <a:spcPct val="150000"/>
              </a:lnSpc>
              <a:buFont typeface="Arial" panose="020B0604020202020204" pitchFamily="34" charset="0"/>
              <a:buChar char="•"/>
            </a:pPr>
            <a:r>
              <a:rPr lang="en-US" altLang="zh-CN" b="1" dirty="0">
                <a:latin typeface="微软雅黑" panose="020B0503020204020204" charset="-122"/>
                <a:ea typeface="微软雅黑" panose="020B0503020204020204" charset="-122"/>
                <a:cs typeface="微软雅黑" panose="020B0503020204020204" charset="-122"/>
                <a:sym typeface="+mn-ea"/>
              </a:rPr>
              <a:t>hourly</a:t>
            </a:r>
            <a:r>
              <a:rPr lang="zh-CN" altLang="en-US" b="1" dirty="0">
                <a:latin typeface="微软雅黑" panose="020B0503020204020204" charset="-122"/>
                <a:ea typeface="微软雅黑" panose="020B0503020204020204" charset="-122"/>
                <a:cs typeface="微软雅黑" panose="020B0503020204020204" charset="-122"/>
                <a:sym typeface="+mn-ea"/>
              </a:rPr>
              <a:t> characteristics </a:t>
            </a:r>
            <a:r>
              <a:rPr lang="zh-CN" altLang="en-US" dirty="0">
                <a:latin typeface="微软雅黑" panose="020B0503020204020204" charset="-122"/>
                <a:ea typeface="微软雅黑" panose="020B0503020204020204" charset="-122"/>
                <a:cs typeface="微软雅黑" panose="020B0503020204020204" charset="-122"/>
                <a:sym typeface="+mn-ea"/>
              </a:rPr>
              <a:t>and dominant</a:t>
            </a:r>
            <a:r>
              <a:rPr lang="zh-CN" altLang="en-US" b="1" dirty="0">
                <a:latin typeface="微软雅黑" panose="020B0503020204020204" charset="-122"/>
                <a:ea typeface="微软雅黑" panose="020B0503020204020204" charset="-122"/>
                <a:cs typeface="微软雅黑" panose="020B0503020204020204" charset="-122"/>
                <a:sym typeface="+mn-ea"/>
              </a:rPr>
              <a:t> synoptic</a:t>
            </a:r>
            <a:r>
              <a:rPr lang="en-US" altLang="zh-CN" b="1" dirty="0">
                <a:latin typeface="微软雅黑" panose="020B0503020204020204" charset="-122"/>
                <a:ea typeface="微软雅黑" panose="020B0503020204020204" charset="-122"/>
                <a:cs typeface="微软雅黑" panose="020B0503020204020204" charset="-122"/>
                <a:sym typeface="+mn-ea"/>
              </a:rPr>
              <a:t> patterns</a:t>
            </a:r>
            <a:endPar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41" name="组合 40"/>
          <p:cNvGrpSpPr/>
          <p:nvPr/>
        </p:nvGrpSpPr>
        <p:grpSpPr>
          <a:xfrm>
            <a:off x="254318" y="3362960"/>
            <a:ext cx="11683365" cy="3044190"/>
            <a:chOff x="547" y="5296"/>
            <a:chExt cx="18399" cy="4794"/>
          </a:xfrm>
        </p:grpSpPr>
        <p:grpSp>
          <p:nvGrpSpPr>
            <p:cNvPr id="38" name="组合 37"/>
            <p:cNvGrpSpPr/>
            <p:nvPr/>
          </p:nvGrpSpPr>
          <p:grpSpPr>
            <a:xfrm>
              <a:off x="547" y="5296"/>
              <a:ext cx="5704" cy="4794"/>
              <a:chOff x="547" y="5296"/>
              <a:chExt cx="5704" cy="4794"/>
            </a:xfrm>
          </p:grpSpPr>
          <p:grpSp>
            <p:nvGrpSpPr>
              <p:cNvPr id="29" name="组合 28"/>
              <p:cNvGrpSpPr/>
              <p:nvPr/>
            </p:nvGrpSpPr>
            <p:grpSpPr>
              <a:xfrm>
                <a:off x="547" y="5738"/>
                <a:ext cx="5704" cy="4276"/>
                <a:chOff x="770" y="5379"/>
                <a:chExt cx="5704" cy="4276"/>
              </a:xfrm>
            </p:grpSpPr>
            <p:grpSp>
              <p:nvGrpSpPr>
                <p:cNvPr id="18" name="组合 17"/>
                <p:cNvGrpSpPr/>
                <p:nvPr/>
              </p:nvGrpSpPr>
              <p:grpSpPr>
                <a:xfrm>
                  <a:off x="1194" y="5379"/>
                  <a:ext cx="4557" cy="4276"/>
                  <a:chOff x="2165" y="1153"/>
                  <a:chExt cx="4557" cy="4276"/>
                </a:xfrm>
              </p:grpSpPr>
              <p:pic>
                <p:nvPicPr>
                  <p:cNvPr id="2" name="图片 1"/>
                  <p:cNvPicPr>
                    <a:picLocks noChangeAspect="1"/>
                  </p:cNvPicPr>
                  <p:nvPr>
                    <p:custDataLst>
                      <p:tags r:id="rId5"/>
                    </p:custDataLst>
                  </p:nvPr>
                </p:nvPicPr>
                <p:blipFill>
                  <a:blip r:embed="rId6"/>
                  <a:stretch>
                    <a:fillRect/>
                  </a:stretch>
                </p:blipFill>
                <p:spPr>
                  <a:xfrm>
                    <a:off x="2165" y="1879"/>
                    <a:ext cx="4557" cy="355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3" name="文本框 2"/>
                  <p:cNvSpPr txBox="1"/>
                  <p:nvPr>
                    <p:custDataLst>
                      <p:tags r:id="rId7"/>
                    </p:custDataLst>
                  </p:nvPr>
                </p:nvSpPr>
                <p:spPr>
                  <a:xfrm>
                    <a:off x="2165" y="1153"/>
                    <a:ext cx="4469" cy="433"/>
                  </a:xfrm>
                  <a:prstGeom prst="rect">
                    <a:avLst/>
                  </a:prstGeom>
                  <a:solidFill>
                    <a:schemeClr val="bg1"/>
                  </a:solidFill>
                  <a:ln w="28575">
                    <a:noFill/>
                    <a:prstDash val="dash"/>
                  </a:ln>
                </p:spPr>
                <p:txBody>
                  <a:bodyPr wrap="square" rtlCol="0" anchor="ctr" anchorCtr="0">
                    <a:noAutofit/>
                  </a:bodyPr>
                  <a:lstStyle>
                    <a:defPPr>
                      <a:defRPr lang="zh-CN"/>
                    </a:defPPr>
                    <a:lvl1pPr marL="342900" indent="-342900" algn="just">
                      <a:lnSpc>
                        <a:spcPct val="150000"/>
                      </a:lnSpc>
                      <a:spcBef>
                        <a:spcPts val="600"/>
                      </a:spcBef>
                      <a:buFont typeface="Arial" panose="020B0604020202020204" pitchFamily="34" charset="0"/>
                      <a:buChar char="•"/>
                      <a:defRPr>
                        <a:solidFill>
                          <a:srgbClr val="000066"/>
                        </a:solidFill>
                        <a:latin typeface="黑体" panose="02010609060101010101" pitchFamily="49" charset="-122"/>
                      </a:defRPr>
                    </a:lvl1pPr>
                  </a:lstStyle>
                  <a:p>
                    <a:pPr marL="0" lvl="0" algn="ctr">
                      <a:lnSpc>
                        <a:spcPct val="100000"/>
                      </a:lnSpc>
                      <a:spcBef>
                        <a:spcPts val="0"/>
                      </a:spcBef>
                      <a:buClrTx/>
                      <a:buSzTx/>
                      <a:buNone/>
                    </a:pPr>
                    <a:r>
                      <a:rPr lang="en-US" altLang="zh-CN" sz="1400" b="1" dirty="0">
                        <a:solidFill>
                          <a:schemeClr val="tx1"/>
                        </a:solidFill>
                        <a:latin typeface="微软雅黑" panose="020B0503020204020204" charset="-122"/>
                        <a:ea typeface="微软雅黑" panose="020B0503020204020204" charset="-122"/>
                        <a:sym typeface="+mn-ea"/>
                      </a:rPr>
                      <a:t>annual evolution of rainfall at four SETP stations </a:t>
                    </a:r>
                    <a:endParaRPr lang="en-US" altLang="zh-CN" sz="1400" b="1" dirty="0">
                      <a:solidFill>
                        <a:schemeClr val="tx1"/>
                      </a:solidFill>
                      <a:latin typeface="微软雅黑" panose="020B0503020204020204" charset="-122"/>
                      <a:ea typeface="微软雅黑" panose="020B0503020204020204" charset="-122"/>
                      <a:sym typeface="+mn-ea"/>
                    </a:endParaRPr>
                  </a:p>
                </p:txBody>
              </p:sp>
              <p:sp>
                <p:nvSpPr>
                  <p:cNvPr id="16" name="文本框 15"/>
                  <p:cNvSpPr txBox="1"/>
                  <p:nvPr>
                    <p:custDataLst>
                      <p:tags r:id="rId8"/>
                    </p:custDataLst>
                  </p:nvPr>
                </p:nvSpPr>
                <p:spPr>
                  <a:xfrm>
                    <a:off x="3961" y="2618"/>
                    <a:ext cx="2607" cy="434"/>
                  </a:xfrm>
                  <a:prstGeom prst="rect">
                    <a:avLst/>
                  </a:prstGeom>
                  <a:ln w="28575">
                    <a:noFill/>
                    <a:prstDash val="dash"/>
                  </a:ln>
                </p:spPr>
                <p:txBody>
                  <a:bodyPr wrap="square" rtlCol="0" anchor="b" anchorCtr="0">
                    <a:noAutofit/>
                  </a:bodyPr>
                  <a:lstStyle>
                    <a:defPPr>
                      <a:defRPr lang="zh-CN"/>
                    </a:defPPr>
                    <a:lvl1pPr marL="342900" indent="-342900" algn="just">
                      <a:lnSpc>
                        <a:spcPct val="150000"/>
                      </a:lnSpc>
                      <a:spcBef>
                        <a:spcPts val="600"/>
                      </a:spcBef>
                      <a:buFont typeface="Arial" panose="020B0604020202020204" pitchFamily="34" charset="0"/>
                      <a:buChar char="•"/>
                      <a:defRPr>
                        <a:solidFill>
                          <a:srgbClr val="000066"/>
                        </a:solidFill>
                        <a:latin typeface="黑体" panose="02010609060101010101" pitchFamily="49" charset="-122"/>
                      </a:defRPr>
                    </a:lvl1pPr>
                  </a:lstStyle>
                  <a:p>
                    <a:pPr marL="0" lvl="0" algn="ctr">
                      <a:spcBef>
                        <a:spcPts val="0"/>
                      </a:spcBef>
                      <a:buClrTx/>
                      <a:buSzTx/>
                      <a:buNone/>
                    </a:pPr>
                    <a:r>
                      <a:rPr lang="zh-CN" altLang="en-US" sz="1200" dirty="0">
                        <a:solidFill>
                          <a:schemeClr val="tx1"/>
                        </a:solidFill>
                        <a:latin typeface="微软雅黑" panose="020B0503020204020204" charset="-122"/>
                        <a:ea typeface="微软雅黑" panose="020B0503020204020204" charset="-122"/>
                        <a:sym typeface="+mn-ea"/>
                      </a:rPr>
                      <a:t>（</a:t>
                    </a:r>
                    <a:r>
                      <a:rPr lang="en-US" altLang="zh-CN" sz="1200" dirty="0">
                        <a:solidFill>
                          <a:schemeClr val="tx1"/>
                        </a:solidFill>
                        <a:latin typeface="微软雅黑" panose="020B0503020204020204" charset="-122"/>
                        <a:ea typeface="微软雅黑" panose="020B0503020204020204" charset="-122"/>
                        <a:sym typeface="+mn-ea"/>
                      </a:rPr>
                      <a:t>Xiao et al. </a:t>
                    </a:r>
                    <a:r>
                      <a:rPr lang="zh-CN" altLang="en-US" sz="1200" dirty="0">
                        <a:solidFill>
                          <a:schemeClr val="tx1"/>
                        </a:solidFill>
                        <a:latin typeface="微软雅黑" panose="020B0503020204020204" charset="-122"/>
                        <a:ea typeface="微软雅黑" panose="020B0503020204020204" charset="-122"/>
                        <a:sym typeface="+mn-ea"/>
                      </a:rPr>
                      <a:t>2013</a:t>
                    </a:r>
                    <a:r>
                      <a:rPr lang="en-US" altLang="zh-CN" sz="1200" dirty="0">
                        <a:solidFill>
                          <a:schemeClr val="tx1"/>
                        </a:solidFill>
                        <a:latin typeface="微软雅黑" panose="020B0503020204020204" charset="-122"/>
                        <a:ea typeface="微软雅黑" panose="020B0503020204020204" charset="-122"/>
                        <a:sym typeface="+mn-ea"/>
                      </a:rPr>
                      <a:t>)</a:t>
                    </a:r>
                    <a:endParaRPr lang="en-US" altLang="zh-CN" sz="1200" dirty="0">
                      <a:solidFill>
                        <a:schemeClr val="tx1"/>
                      </a:solidFill>
                      <a:latin typeface="微软雅黑" panose="020B0503020204020204" charset="-122"/>
                      <a:ea typeface="微软雅黑" panose="020B0503020204020204" charset="-122"/>
                      <a:sym typeface="+mn-ea"/>
                    </a:endParaRPr>
                  </a:p>
                </p:txBody>
              </p:sp>
            </p:grpSp>
            <p:sp>
              <p:nvSpPr>
                <p:cNvPr id="25" name="上箭头 24"/>
                <p:cNvSpPr/>
                <p:nvPr>
                  <p:custDataLst>
                    <p:tags r:id="rId9"/>
                  </p:custDataLst>
                </p:nvPr>
              </p:nvSpPr>
              <p:spPr>
                <a:xfrm>
                  <a:off x="2345" y="8363"/>
                  <a:ext cx="217" cy="74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6" name="上箭头 25"/>
                <p:cNvSpPr/>
                <p:nvPr>
                  <p:custDataLst>
                    <p:tags r:id="rId10"/>
                  </p:custDataLst>
                </p:nvPr>
              </p:nvSpPr>
              <p:spPr>
                <a:xfrm>
                  <a:off x="3136" y="8363"/>
                  <a:ext cx="227" cy="74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7" name="文本框 26"/>
                <p:cNvSpPr txBox="1"/>
                <p:nvPr>
                  <p:custDataLst>
                    <p:tags r:id="rId11"/>
                  </p:custDataLst>
                </p:nvPr>
              </p:nvSpPr>
              <p:spPr>
                <a:xfrm>
                  <a:off x="770" y="6680"/>
                  <a:ext cx="2079" cy="434"/>
                </a:xfrm>
                <a:prstGeom prst="rect">
                  <a:avLst/>
                </a:prstGeom>
                <a:noFill/>
              </p:spPr>
              <p:txBody>
                <a:bodyPr wrap="square" rtlCol="0">
                  <a:spAutoFit/>
                </a:bodyPr>
                <a:p>
                  <a:pPr algn="ctr"/>
                  <a:r>
                    <a:rPr lang="en-US" altLang="zh-CN" sz="1200" b="1">
                      <a:solidFill>
                        <a:schemeClr val="accent2"/>
                      </a:solidFill>
                      <a:latin typeface="微软雅黑" panose="020B0503020204020204" charset="-122"/>
                      <a:ea typeface="微软雅黑" panose="020B0503020204020204" charset="-122"/>
                      <a:cs typeface="微软雅黑" panose="020B0503020204020204" charset="-122"/>
                    </a:rPr>
                    <a:t>spring rainfall   </a:t>
                  </a:r>
                  <a:endParaRPr lang="en-US" altLang="zh-CN" sz="1200" b="1">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3008" y="7342"/>
                  <a:ext cx="3467" cy="434"/>
                </a:xfrm>
                <a:prstGeom prst="rect">
                  <a:avLst/>
                </a:prstGeom>
                <a:noFill/>
              </p:spPr>
              <p:txBody>
                <a:bodyPr wrap="square" rtlCol="0" anchor="t">
                  <a:spAutoFit/>
                </a:bodyPr>
                <a:p>
                  <a:r>
                    <a:rPr lang="en-US" altLang="zh-CN" sz="1200" b="1">
                      <a:solidFill>
                        <a:schemeClr val="accent2"/>
                      </a:solidFill>
                      <a:latin typeface="微软雅黑" panose="020B0503020204020204" charset="-122"/>
                      <a:ea typeface="微软雅黑" panose="020B0503020204020204" charset="-122"/>
                      <a:cs typeface="微软雅黑" panose="020B0503020204020204" charset="-122"/>
                      <a:sym typeface="+mn-ea"/>
                    </a:rPr>
                    <a:t>summer-monsoon rainfall</a:t>
                  </a:r>
                  <a:endParaRPr lang="en-US" altLang="zh-CN" sz="1200" b="1">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grpSp>
          <p:sp>
            <p:nvSpPr>
              <p:cNvPr id="35" name="矩形 34"/>
              <p:cNvSpPr/>
              <p:nvPr/>
            </p:nvSpPr>
            <p:spPr>
              <a:xfrm>
                <a:off x="547" y="5296"/>
                <a:ext cx="5704" cy="4795"/>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9" name="组合 38"/>
            <p:cNvGrpSpPr/>
            <p:nvPr/>
          </p:nvGrpSpPr>
          <p:grpSpPr>
            <a:xfrm>
              <a:off x="6383" y="5296"/>
              <a:ext cx="6668" cy="4794"/>
              <a:chOff x="6383" y="5296"/>
              <a:chExt cx="6668" cy="4794"/>
            </a:xfrm>
          </p:grpSpPr>
          <p:grpSp>
            <p:nvGrpSpPr>
              <p:cNvPr id="22" name="组合 21"/>
              <p:cNvGrpSpPr/>
              <p:nvPr/>
            </p:nvGrpSpPr>
            <p:grpSpPr>
              <a:xfrm>
                <a:off x="6453" y="5504"/>
                <a:ext cx="6422" cy="4587"/>
                <a:chOff x="1261" y="5838"/>
                <a:chExt cx="6422" cy="4587"/>
              </a:xfrm>
            </p:grpSpPr>
            <p:grpSp>
              <p:nvGrpSpPr>
                <p:cNvPr id="21" name="组合 20"/>
                <p:cNvGrpSpPr/>
                <p:nvPr/>
              </p:nvGrpSpPr>
              <p:grpSpPr>
                <a:xfrm>
                  <a:off x="1261" y="5838"/>
                  <a:ext cx="6422" cy="4587"/>
                  <a:chOff x="1296" y="5878"/>
                  <a:chExt cx="6422" cy="4587"/>
                </a:xfrm>
              </p:grpSpPr>
              <p:grpSp>
                <p:nvGrpSpPr>
                  <p:cNvPr id="20" name="组合 19"/>
                  <p:cNvGrpSpPr/>
                  <p:nvPr/>
                </p:nvGrpSpPr>
                <p:grpSpPr>
                  <a:xfrm>
                    <a:off x="1296" y="5878"/>
                    <a:ext cx="6422" cy="4587"/>
                    <a:chOff x="1296" y="5878"/>
                    <a:chExt cx="6422" cy="4587"/>
                  </a:xfrm>
                </p:grpSpPr>
                <p:pic>
                  <p:nvPicPr>
                    <p:cNvPr id="5" name="图片 4"/>
                    <p:cNvPicPr>
                      <a:picLocks noChangeAspect="1"/>
                    </p:cNvPicPr>
                    <p:nvPr>
                      <p:custDataLst>
                        <p:tags r:id="rId12"/>
                      </p:custDataLst>
                    </p:nvPr>
                  </p:nvPicPr>
                  <p:blipFill>
                    <a:blip r:embed="rId13"/>
                    <a:srcRect t="14683" b="11287"/>
                    <a:stretch>
                      <a:fillRect/>
                    </a:stretch>
                  </p:blipFill>
                  <p:spPr>
                    <a:xfrm>
                      <a:off x="1296" y="6717"/>
                      <a:ext cx="6422" cy="3358"/>
                    </a:xfrm>
                    <a:prstGeom prst="rect">
                      <a:avLst/>
                    </a:prstGeom>
                  </p:spPr>
                </p:pic>
                <p:sp>
                  <p:nvSpPr>
                    <p:cNvPr id="19" name="文本框 18"/>
                    <p:cNvSpPr txBox="1"/>
                    <p:nvPr>
                      <p:custDataLst>
                        <p:tags r:id="rId14"/>
                      </p:custDataLst>
                    </p:nvPr>
                  </p:nvSpPr>
                  <p:spPr>
                    <a:xfrm>
                      <a:off x="1852" y="5878"/>
                      <a:ext cx="5729" cy="943"/>
                    </a:xfrm>
                    <a:prstGeom prst="rect">
                      <a:avLst/>
                    </a:prstGeom>
                    <a:solidFill>
                      <a:schemeClr val="bg1"/>
                    </a:solidFill>
                  </p:spPr>
                  <p:txBody>
                    <a:bodyPr wrap="square" rtlCol="0">
                      <a:noAutofit/>
                    </a:bodyPr>
                    <a:p>
                      <a:pPr algn="ctr">
                        <a:lnSpc>
                          <a:spcPct val="90000"/>
                        </a:lnSpc>
                      </a:pPr>
                      <a:r>
                        <a:rPr lang="en-US" altLang="zh-CN" sz="1400" b="1">
                          <a:latin typeface="Arial" panose="020B0604020202020204" pitchFamily="34" charset="0"/>
                          <a:cs typeface="Arial" panose="020B0604020202020204" pitchFamily="34" charset="0"/>
                        </a:rPr>
                        <a:t>contribution of pre-monsoon precipitation to annual total (%)</a:t>
                      </a:r>
                      <a:endParaRPr lang="en-US" altLang="zh-CN" sz="1400" b="1">
                        <a:latin typeface="Arial" panose="020B0604020202020204" pitchFamily="34" charset="0"/>
                        <a:cs typeface="Arial" panose="020B0604020202020204" pitchFamily="34" charset="0"/>
                      </a:endParaRPr>
                    </a:p>
                  </p:txBody>
                </p:sp>
                <p:pic>
                  <p:nvPicPr>
                    <p:cNvPr id="23" name="图片 22"/>
                    <p:cNvPicPr>
                      <a:picLocks noChangeAspect="1"/>
                    </p:cNvPicPr>
                    <p:nvPr>
                      <p:custDataLst>
                        <p:tags r:id="rId15"/>
                      </p:custDataLst>
                    </p:nvPr>
                  </p:nvPicPr>
                  <p:blipFill>
                    <a:blip r:embed="rId13"/>
                    <a:srcRect t="91402"/>
                    <a:stretch>
                      <a:fillRect/>
                    </a:stretch>
                  </p:blipFill>
                  <p:spPr>
                    <a:xfrm>
                      <a:off x="1296" y="10075"/>
                      <a:ext cx="6422" cy="390"/>
                    </a:xfrm>
                    <a:prstGeom prst="rect">
                      <a:avLst/>
                    </a:prstGeom>
                  </p:spPr>
                </p:pic>
              </p:grpSp>
              <p:sp>
                <p:nvSpPr>
                  <p:cNvPr id="24" name="文本框 23"/>
                  <p:cNvSpPr txBox="1"/>
                  <p:nvPr>
                    <p:custDataLst>
                      <p:tags r:id="rId16"/>
                    </p:custDataLst>
                  </p:nvPr>
                </p:nvSpPr>
                <p:spPr>
                  <a:xfrm>
                    <a:off x="4454" y="9178"/>
                    <a:ext cx="3127" cy="483"/>
                  </a:xfrm>
                  <a:prstGeom prst="rect">
                    <a:avLst/>
                  </a:prstGeom>
                  <a:ln w="28575">
                    <a:noFill/>
                    <a:prstDash val="dash"/>
                  </a:ln>
                </p:spPr>
                <p:txBody>
                  <a:bodyPr wrap="square" rtlCol="0" anchor="b" anchorCtr="0">
                    <a:noAutofit/>
                  </a:bodyPr>
                  <a:lstStyle>
                    <a:defPPr>
                      <a:defRPr lang="zh-CN"/>
                    </a:defPPr>
                    <a:lvl1pPr marL="342900" indent="-342900" algn="just">
                      <a:lnSpc>
                        <a:spcPct val="150000"/>
                      </a:lnSpc>
                      <a:spcBef>
                        <a:spcPts val="600"/>
                      </a:spcBef>
                      <a:buFont typeface="Arial" panose="020B0604020202020204" pitchFamily="34" charset="0"/>
                      <a:buChar char="•"/>
                      <a:defRPr>
                        <a:solidFill>
                          <a:srgbClr val="000066"/>
                        </a:solidFill>
                        <a:latin typeface="黑体" panose="02010609060101010101" pitchFamily="49" charset="-122"/>
                      </a:defRPr>
                    </a:lvl1pPr>
                  </a:lstStyle>
                  <a:p>
                    <a:pPr marL="0" lvl="0" algn="r">
                      <a:spcBef>
                        <a:spcPts val="0"/>
                      </a:spcBef>
                      <a:buClrTx/>
                      <a:buSzTx/>
                      <a:buNone/>
                    </a:pPr>
                    <a:r>
                      <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r>
                      <a:rPr 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Ouyang</a:t>
                    </a:r>
                    <a:r>
                      <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 et al. 20</a:t>
                    </a:r>
                    <a:r>
                      <a:rPr lang="en-US" altLang="zh-CN"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20</a:t>
                    </a:r>
                    <a:r>
                      <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rPr>
                      <a:t>)</a:t>
                    </a:r>
                    <a:endParaRPr lang="zh-CN" altLang="en-US" sz="12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grpSp>
            <p:sp>
              <p:nvSpPr>
                <p:cNvPr id="31" name="椭圆 30"/>
                <p:cNvSpPr/>
                <p:nvPr>
                  <p:custDataLst>
                    <p:tags r:id="rId17"/>
                  </p:custDataLst>
                </p:nvPr>
              </p:nvSpPr>
              <p:spPr>
                <a:xfrm rot="13800000">
                  <a:off x="5341" y="7738"/>
                  <a:ext cx="1365" cy="614"/>
                </a:xfrm>
                <a:prstGeom prst="ellipse">
                  <a:avLst/>
                </a:prstGeom>
                <a:noFill/>
                <a:ln w="28575">
                  <a:solidFill>
                    <a:srgbClr val="C0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6" name="矩形 35"/>
              <p:cNvSpPr/>
              <p:nvPr>
                <p:custDataLst>
                  <p:tags r:id="rId18"/>
                </p:custDataLst>
              </p:nvPr>
            </p:nvSpPr>
            <p:spPr>
              <a:xfrm>
                <a:off x="6383" y="5296"/>
                <a:ext cx="6668" cy="4795"/>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0" name="组合 39"/>
            <p:cNvGrpSpPr/>
            <p:nvPr/>
          </p:nvGrpSpPr>
          <p:grpSpPr>
            <a:xfrm>
              <a:off x="13242" y="5296"/>
              <a:ext cx="5704" cy="4794"/>
              <a:chOff x="13242" y="5296"/>
              <a:chExt cx="5704" cy="4794"/>
            </a:xfrm>
          </p:grpSpPr>
          <p:grpSp>
            <p:nvGrpSpPr>
              <p:cNvPr id="17" name="组合 16"/>
              <p:cNvGrpSpPr/>
              <p:nvPr/>
            </p:nvGrpSpPr>
            <p:grpSpPr>
              <a:xfrm>
                <a:off x="13368" y="5491"/>
                <a:ext cx="5452" cy="4539"/>
                <a:chOff x="13836" y="2851"/>
                <a:chExt cx="5452" cy="4878"/>
              </a:xfrm>
            </p:grpSpPr>
            <p:pic>
              <p:nvPicPr>
                <p:cNvPr id="14" name="图片 14" descr="1668924660788"/>
                <p:cNvPicPr>
                  <a:picLocks noChangeAspect="1"/>
                </p:cNvPicPr>
                <p:nvPr>
                  <p:custDataLst>
                    <p:tags r:id="rId19"/>
                  </p:custDataLst>
                </p:nvPr>
              </p:nvPicPr>
              <p:blipFill>
                <a:blip r:embed="rId20"/>
                <a:stretch>
                  <a:fillRect/>
                </a:stretch>
              </p:blipFill>
              <p:spPr>
                <a:xfrm>
                  <a:off x="14175" y="3343"/>
                  <a:ext cx="4774" cy="4386"/>
                </a:xfrm>
                <a:prstGeom prst="rect">
                  <a:avLst/>
                </a:prstGeom>
              </p:spPr>
            </p:pic>
            <p:sp>
              <p:nvSpPr>
                <p:cNvPr id="4" name="文本框 3"/>
                <p:cNvSpPr txBox="1"/>
                <p:nvPr>
                  <p:custDataLst>
                    <p:tags r:id="rId21"/>
                  </p:custDataLst>
                </p:nvPr>
              </p:nvSpPr>
              <p:spPr>
                <a:xfrm>
                  <a:off x="13836" y="2851"/>
                  <a:ext cx="5452" cy="519"/>
                </a:xfrm>
                <a:prstGeom prst="rect">
                  <a:avLst/>
                </a:prstGeom>
                <a:noFill/>
              </p:spPr>
              <p:txBody>
                <a:bodyPr wrap="square" rtlCol="0">
                  <a:spAutoFit/>
                </a:bodyPr>
                <a:p>
                  <a:pPr algn="ctr"/>
                  <a:r>
                    <a:rPr lang="en-US" altLang="zh-CN" sz="1400" b="1">
                      <a:latin typeface="Arial" panose="020B0604020202020204" pitchFamily="34" charset="0"/>
                      <a:cs typeface="Arial" panose="020B0604020202020204" pitchFamily="34" charset="0"/>
                    </a:rPr>
                    <a:t>terrain &amp; climatological 700-hPa winds</a:t>
                  </a:r>
                  <a:endParaRPr lang="en-US" altLang="zh-CN" sz="1400" b="1">
                    <a:latin typeface="Arial" panose="020B0604020202020204" pitchFamily="34" charset="0"/>
                    <a:cs typeface="Arial" panose="020B0604020202020204" pitchFamily="34" charset="0"/>
                  </a:endParaRPr>
                </a:p>
              </p:txBody>
            </p:sp>
          </p:grpSp>
          <p:sp>
            <p:nvSpPr>
              <p:cNvPr id="37" name="矩形 36"/>
              <p:cNvSpPr/>
              <p:nvPr>
                <p:custDataLst>
                  <p:tags r:id="rId22"/>
                </p:custDataLst>
              </p:nvPr>
            </p:nvSpPr>
            <p:spPr>
              <a:xfrm>
                <a:off x="13242" y="5296"/>
                <a:ext cx="5704" cy="4795"/>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Data and methods</a:t>
            </a:r>
            <a:endParaRPr lang="en-US" altLang="zh-CN" sz="4800" b="1">
              <a:solidFill>
                <a:schemeClr val="bg1"/>
              </a:solidFill>
              <a:latin typeface="Arial" panose="020B0604020202020204" pitchFamily="34" charset="0"/>
              <a:cs typeface="Arial" panose="020B0604020202020204" pitchFamily="34" charset="0"/>
            </a:endParaRPr>
          </a:p>
        </p:txBody>
      </p:sp>
      <p:sp>
        <p:nvSpPr>
          <p:cNvPr id="2" name="文本框 1"/>
          <p:cNvSpPr txBox="1"/>
          <p:nvPr/>
        </p:nvSpPr>
        <p:spPr>
          <a:xfrm>
            <a:off x="1811655" y="1388110"/>
            <a:ext cx="2824480" cy="460375"/>
          </a:xfrm>
          <a:prstGeom prst="rect">
            <a:avLst/>
          </a:prstGeom>
          <a:solidFill>
            <a:schemeClr val="accent4">
              <a:lumMod val="60000"/>
              <a:lumOff val="40000"/>
            </a:schemeClr>
          </a:solidFill>
        </p:spPr>
        <p:txBody>
          <a:bodyPr wrap="square" rtlCol="0">
            <a:spAutoFit/>
          </a:bodyPr>
          <a:p>
            <a:pPr algn="ctr"/>
            <a:r>
              <a:rPr lang="en-US" altLang="zh-CN" sz="2400" b="1">
                <a:latin typeface="Arial" panose="020B0604020202020204" pitchFamily="34" charset="0"/>
                <a:cs typeface="Arial" panose="020B0604020202020204" pitchFamily="34" charset="0"/>
              </a:rPr>
              <a:t>Precipitation data</a:t>
            </a:r>
            <a:endParaRPr lang="en-US" altLang="zh-CN" sz="2400" b="1">
              <a:latin typeface="Arial" panose="020B0604020202020204" pitchFamily="34" charset="0"/>
              <a:cs typeface="Arial" panose="020B0604020202020204" pitchFamily="34" charset="0"/>
            </a:endParaRPr>
          </a:p>
        </p:txBody>
      </p:sp>
      <p:sp>
        <p:nvSpPr>
          <p:cNvPr id="4" name="文本框 3"/>
          <p:cNvSpPr txBox="1"/>
          <p:nvPr>
            <p:custDataLst>
              <p:tags r:id="rId5"/>
            </p:custDataLst>
          </p:nvPr>
        </p:nvSpPr>
        <p:spPr>
          <a:xfrm>
            <a:off x="1110298" y="4191000"/>
            <a:ext cx="4227195" cy="460375"/>
          </a:xfrm>
          <a:prstGeom prst="rect">
            <a:avLst/>
          </a:prstGeom>
          <a:solidFill>
            <a:schemeClr val="accent5">
              <a:lumMod val="40000"/>
              <a:lumOff val="60000"/>
            </a:schemeClr>
          </a:solidFill>
        </p:spPr>
        <p:txBody>
          <a:bodyPr wrap="square" rtlCol="0">
            <a:spAutoFit/>
          </a:bodyPr>
          <a:p>
            <a:pPr algn="ctr"/>
            <a:r>
              <a:rPr lang="en-US" altLang="zh-CN" sz="2400" b="1">
                <a:latin typeface="Arial" panose="020B0604020202020204" pitchFamily="34" charset="0"/>
                <a:cs typeface="Arial" panose="020B0604020202020204" pitchFamily="34" charset="0"/>
              </a:rPr>
              <a:t>Definition of rainfall events</a:t>
            </a:r>
            <a:endParaRPr lang="zh-CN" altLang="en-US" sz="2400" b="1">
              <a:latin typeface="Arial" panose="020B0604020202020204" pitchFamily="34" charset="0"/>
              <a:cs typeface="Arial" panose="020B0604020202020204" pitchFamily="34" charset="0"/>
            </a:endParaRPr>
          </a:p>
        </p:txBody>
      </p:sp>
      <p:sp>
        <p:nvSpPr>
          <p:cNvPr id="5" name="文本框 4"/>
          <p:cNvSpPr txBox="1"/>
          <p:nvPr>
            <p:custDataLst>
              <p:tags r:id="rId6"/>
            </p:custDataLst>
          </p:nvPr>
        </p:nvSpPr>
        <p:spPr>
          <a:xfrm>
            <a:off x="7400608" y="4191000"/>
            <a:ext cx="2905125" cy="460375"/>
          </a:xfrm>
          <a:prstGeom prst="rect">
            <a:avLst/>
          </a:prstGeom>
          <a:solidFill>
            <a:schemeClr val="accent5">
              <a:lumMod val="40000"/>
              <a:lumOff val="60000"/>
            </a:schemeClr>
          </a:solidFill>
        </p:spPr>
        <p:txBody>
          <a:bodyPr wrap="square" rtlCol="0">
            <a:spAutoFit/>
          </a:bodyPr>
          <a:p>
            <a:pPr algn="ctr"/>
            <a:r>
              <a:rPr lang="en-US" altLang="zh-CN" sz="2400" b="1">
                <a:latin typeface="Arial" panose="020B0604020202020204" pitchFamily="34" charset="0"/>
                <a:cs typeface="Arial" panose="020B0604020202020204" pitchFamily="34" charset="0"/>
              </a:rPr>
              <a:t>Clustering method</a:t>
            </a:r>
            <a:endParaRPr lang="en-US" altLang="zh-CN" sz="2400" b="1">
              <a:latin typeface="Arial" panose="020B0604020202020204" pitchFamily="34" charset="0"/>
              <a:cs typeface="Arial" panose="020B0604020202020204" pitchFamily="34" charset="0"/>
            </a:endParaRPr>
          </a:p>
        </p:txBody>
      </p:sp>
      <p:sp>
        <p:nvSpPr>
          <p:cNvPr id="100" name="文本框 99"/>
          <p:cNvSpPr txBox="1"/>
          <p:nvPr/>
        </p:nvSpPr>
        <p:spPr>
          <a:xfrm>
            <a:off x="654050" y="1939290"/>
            <a:ext cx="5139690" cy="1753235"/>
          </a:xfrm>
          <a:prstGeom prst="rect">
            <a:avLst/>
          </a:prstGeom>
          <a:noFill/>
          <a:ln w="9525">
            <a:noFill/>
          </a:ln>
        </p:spPr>
        <p:txBody>
          <a:bodyPr wrap="square">
            <a:spAutoFit/>
          </a:bodyPr>
          <a:p>
            <a:pPr indent="0" algn="just" fontAlgn="auto"/>
            <a:r>
              <a:rPr lang="en-US" b="1">
                <a:latin typeface="Arial" panose="020B0604020202020204" pitchFamily="34" charset="0"/>
                <a:ea typeface="宋体" panose="02010600030101010101" pitchFamily="2" charset="-122"/>
                <a:cs typeface="Arial" panose="020B0604020202020204" pitchFamily="34" charset="0"/>
              </a:rPr>
              <a:t>Hourly records from gauge stations</a:t>
            </a:r>
            <a:r>
              <a:rPr lang="en-US" b="0">
                <a:latin typeface="Arial" panose="020B0604020202020204" pitchFamily="34" charset="0"/>
                <a:ea typeface="宋体" panose="02010600030101010101" pitchFamily="2" charset="-122"/>
                <a:cs typeface="Arial" panose="020B0604020202020204" pitchFamily="34" charset="0"/>
              </a:rPr>
              <a:t> around the southeastern TP obtained from the China Meteorological Administration with strict quality control. </a:t>
            </a:r>
            <a:r>
              <a:rPr lang="en-US" b="1">
                <a:latin typeface="Arial" panose="020B0604020202020204" pitchFamily="34" charset="0"/>
                <a:ea typeface="宋体" panose="02010600030101010101" pitchFamily="2" charset="-122"/>
                <a:cs typeface="Arial" panose="020B0604020202020204" pitchFamily="34" charset="0"/>
                <a:sym typeface="+mn-ea"/>
              </a:rPr>
              <a:t>Integrated Multi-satellite Retrievals for GPM (IMERG)</a:t>
            </a:r>
            <a:r>
              <a:rPr lang="en-US">
                <a:latin typeface="Arial" panose="020B0604020202020204" pitchFamily="34" charset="0"/>
                <a:ea typeface="宋体" panose="02010600030101010101" pitchFamily="2" charset="-122"/>
                <a:cs typeface="Arial" panose="020B0604020202020204" pitchFamily="34" charset="0"/>
                <a:sym typeface="+mn-ea"/>
              </a:rPr>
              <a:t> is used to reveal the spatial range of the pre-monsoon precipitation.</a:t>
            </a:r>
            <a:endParaRPr lang="en-US" b="0">
              <a:latin typeface="Arial" panose="020B0604020202020204" pitchFamily="34" charset="0"/>
              <a:ea typeface="宋体" panose="02010600030101010101" pitchFamily="2" charset="-122"/>
              <a:cs typeface="Arial" panose="020B0604020202020204" pitchFamily="34" charset="0"/>
            </a:endParaRPr>
          </a:p>
        </p:txBody>
      </p:sp>
      <p:sp>
        <p:nvSpPr>
          <p:cNvPr id="8" name="文本框 7"/>
          <p:cNvSpPr txBox="1"/>
          <p:nvPr/>
        </p:nvSpPr>
        <p:spPr>
          <a:xfrm>
            <a:off x="6313170" y="4705985"/>
            <a:ext cx="5080000" cy="1753235"/>
          </a:xfrm>
          <a:prstGeom prst="rect">
            <a:avLst/>
          </a:prstGeom>
          <a:noFill/>
          <a:ln w="9525">
            <a:noFill/>
          </a:ln>
        </p:spPr>
        <p:txBody>
          <a:bodyPr wrap="square">
            <a:spAutoFit/>
          </a:bodyPr>
          <a:p>
            <a:pPr algn="just">
              <a:buClrTx/>
              <a:buSzTx/>
              <a:buFontTx/>
            </a:pPr>
            <a:r>
              <a:rPr lang="en-US" b="1">
                <a:latin typeface="Arial" panose="020B0604020202020204" pitchFamily="34" charset="0"/>
                <a:ea typeface="宋体" panose="02010600030101010101" pitchFamily="2" charset="-122"/>
                <a:cs typeface="Arial" panose="020B0604020202020204" pitchFamily="34" charset="0"/>
                <a:sym typeface="+mn-ea"/>
              </a:rPr>
              <a:t>T</a:t>
            </a:r>
            <a:r>
              <a:rPr lang="en-US" b="1">
                <a:latin typeface="Arial" panose="020B0604020202020204" pitchFamily="34" charset="0"/>
                <a:ea typeface="宋体" panose="02010600030101010101" pitchFamily="2" charset="-122"/>
                <a:cs typeface="Arial" panose="020B0604020202020204" pitchFamily="34" charset="0"/>
                <a:sym typeface="+mn-ea"/>
              </a:rPr>
              <a:t>he self-organizing map (SOM) method</a:t>
            </a:r>
            <a:r>
              <a:rPr lang="en-US">
                <a:latin typeface="Arial" panose="020B0604020202020204" pitchFamily="34" charset="0"/>
                <a:ea typeface="宋体" panose="02010600030101010101" pitchFamily="2" charset="-122"/>
                <a:cs typeface="Arial" panose="020B0604020202020204" pitchFamily="34" charset="0"/>
                <a:sym typeface="+mn-ea"/>
              </a:rPr>
              <a:t> is applied </a:t>
            </a:r>
            <a:r>
              <a:rPr lang="en-US">
                <a:latin typeface="Arial" panose="020B0604020202020204" pitchFamily="34" charset="0"/>
                <a:ea typeface="宋体" panose="02010600030101010101" pitchFamily="2" charset="-122"/>
                <a:cs typeface="Arial" panose="020B0604020202020204" pitchFamily="34" charset="0"/>
                <a:sym typeface="+mn-ea"/>
              </a:rPr>
              <a:t>t</a:t>
            </a:r>
            <a:r>
              <a:rPr lang="en-US">
                <a:latin typeface="Arial" panose="020B0604020202020204" pitchFamily="34" charset="0"/>
                <a:ea typeface="宋体" panose="02010600030101010101" pitchFamily="2" charset="-122"/>
                <a:cs typeface="Arial" panose="020B0604020202020204" pitchFamily="34" charset="0"/>
                <a:sym typeface="+mn-ea"/>
              </a:rPr>
              <a:t>o reveal the typical synoptic circulation types of the spring precipitation over the SETP. We apply SOM to the daily geopotential height at 500 hPa from 2001 to 2015 in spring, with the climatology removed in advance.</a:t>
            </a:r>
            <a:endParaRPr lang="en-US">
              <a:latin typeface="Arial" panose="020B0604020202020204" pitchFamily="34" charset="0"/>
              <a:ea typeface="宋体" panose="02010600030101010101" pitchFamily="2" charset="-122"/>
              <a:cs typeface="Arial" panose="020B0604020202020204" pitchFamily="34" charset="0"/>
              <a:sym typeface="+mn-ea"/>
            </a:endParaRPr>
          </a:p>
        </p:txBody>
      </p:sp>
      <p:sp>
        <p:nvSpPr>
          <p:cNvPr id="9" name="文本框 8"/>
          <p:cNvSpPr txBox="1"/>
          <p:nvPr/>
        </p:nvSpPr>
        <p:spPr>
          <a:xfrm>
            <a:off x="671830" y="4723130"/>
            <a:ext cx="5104130" cy="1736090"/>
          </a:xfrm>
          <a:prstGeom prst="rect">
            <a:avLst/>
          </a:prstGeom>
          <a:noFill/>
          <a:ln w="9525">
            <a:noFill/>
          </a:ln>
        </p:spPr>
        <p:txBody>
          <a:bodyPr wrap="square">
            <a:noAutofit/>
          </a:bodyPr>
          <a:p>
            <a:pPr lvl="0" algn="just">
              <a:buClrTx/>
              <a:buSzTx/>
              <a:buFontTx/>
            </a:pPr>
            <a:r>
              <a:rPr lang="en-US" b="1">
                <a:latin typeface="Arial" panose="020B0604020202020204" pitchFamily="34" charset="0"/>
                <a:ea typeface="宋体" panose="02010600030101010101" pitchFamily="2" charset="-122"/>
                <a:cs typeface="Arial" panose="020B0604020202020204" pitchFamily="34" charset="0"/>
                <a:sym typeface="+mn-ea"/>
              </a:rPr>
              <a:t>A</a:t>
            </a:r>
            <a:r>
              <a:rPr lang="en-US" b="1">
                <a:latin typeface="Arial" panose="020B0604020202020204" pitchFamily="34" charset="0"/>
                <a:ea typeface="宋体" panose="02010600030101010101" pitchFamily="2" charset="-122"/>
                <a:cs typeface="Arial" panose="020B0604020202020204" pitchFamily="34" charset="0"/>
                <a:sym typeface="+mn-ea"/>
              </a:rPr>
              <a:t> case or event of precipitation is defined as continuously rainfall with interruption no more than 1-hour</a:t>
            </a:r>
            <a:r>
              <a:rPr lang="en-US">
                <a:latin typeface="Arial" panose="020B0604020202020204" pitchFamily="34" charset="0"/>
                <a:ea typeface="宋体" panose="02010600030101010101" pitchFamily="2" charset="-122"/>
                <a:cs typeface="Arial" panose="020B0604020202020204" pitchFamily="34" charset="0"/>
                <a:sym typeface="+mn-ea"/>
              </a:rPr>
              <a:t>, to </a:t>
            </a:r>
            <a:r>
              <a:rPr lang="en-US">
                <a:latin typeface="Arial" panose="020B0604020202020204" pitchFamily="34" charset="0"/>
                <a:ea typeface="宋体" panose="02010600030101010101" pitchFamily="2" charset="-122"/>
                <a:cs typeface="Arial" panose="020B0604020202020204" pitchFamily="34" charset="0"/>
                <a:sym typeface="+mn-ea"/>
              </a:rPr>
              <a:t>further </a:t>
            </a:r>
            <a:r>
              <a:rPr lang="en-US">
                <a:latin typeface="Arial" panose="020B0604020202020204" pitchFamily="34" charset="0"/>
                <a:ea typeface="宋体" panose="02010600030101010101" pitchFamily="2" charset="-122"/>
                <a:cs typeface="Arial" panose="020B0604020202020204" pitchFamily="34" charset="0"/>
                <a:sym typeface="+mn-ea"/>
              </a:rPr>
              <a:t>investigate the relationship between diurnal cycle and duration of rainfall events from a climatological perspective.</a:t>
            </a:r>
            <a:endParaRPr lang="en-US">
              <a:latin typeface="Arial" panose="020B0604020202020204" pitchFamily="34" charset="0"/>
              <a:ea typeface="宋体" panose="02010600030101010101" pitchFamily="2" charset="-122"/>
              <a:cs typeface="Arial" panose="020B0604020202020204" pitchFamily="34" charset="0"/>
              <a:sym typeface="+mn-ea"/>
            </a:endParaRPr>
          </a:p>
        </p:txBody>
      </p:sp>
      <p:sp>
        <p:nvSpPr>
          <p:cNvPr id="35" name="矩形 34"/>
          <p:cNvSpPr/>
          <p:nvPr>
            <p:custDataLst>
              <p:tags r:id="rId7"/>
            </p:custDataLst>
          </p:nvPr>
        </p:nvSpPr>
        <p:spPr>
          <a:xfrm>
            <a:off x="524510" y="1217295"/>
            <a:ext cx="5398770" cy="2520950"/>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nvGrpSpPr>
        <p:grpSpPr>
          <a:xfrm>
            <a:off x="6153785" y="1210310"/>
            <a:ext cx="5398770" cy="2520950"/>
            <a:chOff x="9691" y="1906"/>
            <a:chExt cx="8502" cy="3970"/>
          </a:xfrm>
        </p:grpSpPr>
        <p:sp>
          <p:nvSpPr>
            <p:cNvPr id="3" name="文本框 2"/>
            <p:cNvSpPr txBox="1"/>
            <p:nvPr>
              <p:custDataLst>
                <p:tags r:id="rId8"/>
              </p:custDataLst>
            </p:nvPr>
          </p:nvSpPr>
          <p:spPr>
            <a:xfrm>
              <a:off x="11052" y="2186"/>
              <a:ext cx="5780" cy="725"/>
            </a:xfrm>
            <a:prstGeom prst="rect">
              <a:avLst/>
            </a:prstGeom>
            <a:solidFill>
              <a:schemeClr val="accent4">
                <a:lumMod val="60000"/>
                <a:lumOff val="40000"/>
              </a:schemeClr>
            </a:solidFill>
          </p:spPr>
          <p:txBody>
            <a:bodyPr wrap="square" rtlCol="0">
              <a:spAutoFit/>
            </a:bodyPr>
            <a:p>
              <a:pPr algn="ctr"/>
              <a:r>
                <a:rPr lang="en-US" altLang="zh-CN" sz="2400" b="1">
                  <a:latin typeface="Arial" panose="020B0604020202020204" pitchFamily="34" charset="0"/>
                  <a:cs typeface="Arial" panose="020B0604020202020204" pitchFamily="34" charset="0"/>
                </a:rPr>
                <a:t>Atmospheric variables</a:t>
              </a:r>
              <a:endParaRPr lang="en-US" altLang="zh-CN" sz="2400" b="1">
                <a:latin typeface="Arial" panose="020B0604020202020204" pitchFamily="34" charset="0"/>
                <a:cs typeface="Arial" panose="020B0604020202020204" pitchFamily="34" charset="0"/>
              </a:endParaRPr>
            </a:p>
          </p:txBody>
        </p:sp>
        <p:sp>
          <p:nvSpPr>
            <p:cNvPr id="7" name="文本框 6"/>
            <p:cNvSpPr txBox="1"/>
            <p:nvPr/>
          </p:nvSpPr>
          <p:spPr>
            <a:xfrm>
              <a:off x="10230" y="3201"/>
              <a:ext cx="7360" cy="2199"/>
            </a:xfrm>
            <a:prstGeom prst="rect">
              <a:avLst/>
            </a:prstGeom>
            <a:noFill/>
            <a:ln w="9525">
              <a:noFill/>
            </a:ln>
          </p:spPr>
          <p:txBody>
            <a:bodyPr wrap="square" anchor="ctr" anchorCtr="0">
              <a:noAutofit/>
            </a:bodyPr>
            <a:p>
              <a:pPr algn="just">
                <a:lnSpc>
                  <a:spcPct val="150000"/>
                </a:lnSpc>
                <a:buClrTx/>
                <a:buSzTx/>
                <a:buFontTx/>
              </a:pPr>
              <a:r>
                <a:rPr lang="en-US" b="1">
                  <a:latin typeface="Arial" panose="020B0604020202020204" pitchFamily="34" charset="0"/>
                  <a:ea typeface="宋体" panose="02010600030101010101" pitchFamily="2" charset="-122"/>
                  <a:cs typeface="Arial" panose="020B0604020202020204" pitchFamily="34" charset="0"/>
                  <a:sym typeface="+mn-ea"/>
                </a:rPr>
                <a:t>ERA5</a:t>
              </a:r>
              <a:r>
                <a:rPr lang="en-US">
                  <a:latin typeface="Arial" panose="020B0604020202020204" pitchFamily="34" charset="0"/>
                  <a:ea typeface="宋体" panose="02010600030101010101" pitchFamily="2" charset="-122"/>
                  <a:cs typeface="Arial" panose="020B0604020202020204" pitchFamily="34" charset="0"/>
                  <a:sym typeface="+mn-ea"/>
                </a:rPr>
                <a:t> is used to clarify the typical synoptic background when spring precipitation occurs over the SETP.</a:t>
              </a:r>
              <a:endParaRPr lang="en-US">
                <a:latin typeface="Arial" panose="020B0604020202020204" pitchFamily="34" charset="0"/>
                <a:ea typeface="宋体" panose="02010600030101010101" pitchFamily="2" charset="-122"/>
                <a:cs typeface="Arial" panose="020B0604020202020204" pitchFamily="34" charset="0"/>
                <a:sym typeface="+mn-ea"/>
              </a:endParaRPr>
            </a:p>
          </p:txBody>
        </p:sp>
        <p:sp>
          <p:nvSpPr>
            <p:cNvPr id="10" name="矩形 9"/>
            <p:cNvSpPr/>
            <p:nvPr>
              <p:custDataLst>
                <p:tags r:id="rId9"/>
              </p:custDataLst>
            </p:nvPr>
          </p:nvSpPr>
          <p:spPr>
            <a:xfrm>
              <a:off x="9691" y="1906"/>
              <a:ext cx="8502" cy="3970"/>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矩形 10"/>
          <p:cNvSpPr/>
          <p:nvPr>
            <p:custDataLst>
              <p:tags r:id="rId10"/>
            </p:custDataLst>
          </p:nvPr>
        </p:nvSpPr>
        <p:spPr>
          <a:xfrm>
            <a:off x="524510" y="4036695"/>
            <a:ext cx="5398770" cy="2520950"/>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custDataLst>
              <p:tags r:id="rId11"/>
            </p:custDataLst>
          </p:nvPr>
        </p:nvSpPr>
        <p:spPr>
          <a:xfrm>
            <a:off x="6153785" y="4036695"/>
            <a:ext cx="5398770" cy="2520950"/>
          </a:xfrm>
          <a:prstGeom prst="rect">
            <a:avLst/>
          </a:prstGeom>
          <a:noFill/>
          <a:ln>
            <a:solidFill>
              <a:srgbClr val="00245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characteristics at hourly scale</a:t>
            </a:r>
            <a:endParaRPr lang="en-US" altLang="zh-CN" sz="4800" b="1">
              <a:solidFill>
                <a:schemeClr val="bg1"/>
              </a:solidFill>
              <a:latin typeface="Arial" panose="020B0604020202020204" pitchFamily="34" charset="0"/>
              <a:cs typeface="Arial" panose="020B0604020202020204" pitchFamily="34" charset="0"/>
            </a:endParaRPr>
          </a:p>
        </p:txBody>
      </p:sp>
      <p:grpSp>
        <p:nvGrpSpPr>
          <p:cNvPr id="17" name="组合 16"/>
          <p:cNvGrpSpPr/>
          <p:nvPr/>
        </p:nvGrpSpPr>
        <p:grpSpPr>
          <a:xfrm>
            <a:off x="6280150" y="1417955"/>
            <a:ext cx="5725795" cy="4636135"/>
            <a:chOff x="9890" y="1570"/>
            <a:chExt cx="9017" cy="7301"/>
          </a:xfrm>
        </p:grpSpPr>
        <p:pic>
          <p:nvPicPr>
            <p:cNvPr id="16" name="图片 16" descr="1680766613007"/>
            <p:cNvPicPr>
              <a:picLocks noChangeAspect="1"/>
            </p:cNvPicPr>
            <p:nvPr>
              <p:custDataLst>
                <p:tags r:id="rId5"/>
              </p:custDataLst>
            </p:nvPr>
          </p:nvPicPr>
          <p:blipFill>
            <a:blip r:embed="rId6"/>
            <a:srcRect b="66701"/>
            <a:stretch>
              <a:fillRect/>
            </a:stretch>
          </p:blipFill>
          <p:spPr>
            <a:xfrm>
              <a:off x="12161" y="1661"/>
              <a:ext cx="4544" cy="3539"/>
            </a:xfrm>
            <a:prstGeom prst="rect">
              <a:avLst/>
            </a:prstGeom>
          </p:spPr>
        </p:pic>
        <p:pic>
          <p:nvPicPr>
            <p:cNvPr id="9" name="图片 16" descr="1680766613007"/>
            <p:cNvPicPr>
              <a:picLocks noChangeAspect="1"/>
            </p:cNvPicPr>
            <p:nvPr>
              <p:custDataLst>
                <p:tags r:id="rId7"/>
              </p:custDataLst>
            </p:nvPr>
          </p:nvPicPr>
          <p:blipFill>
            <a:blip r:embed="rId6"/>
            <a:srcRect t="33205" b="33892"/>
            <a:stretch>
              <a:fillRect/>
            </a:stretch>
          </p:blipFill>
          <p:spPr>
            <a:xfrm>
              <a:off x="9890" y="5242"/>
              <a:ext cx="4544" cy="3497"/>
            </a:xfrm>
            <a:prstGeom prst="rect">
              <a:avLst/>
            </a:prstGeom>
          </p:spPr>
        </p:pic>
        <p:pic>
          <p:nvPicPr>
            <p:cNvPr id="10" name="图片 16" descr="1680766613007"/>
            <p:cNvPicPr>
              <a:picLocks noChangeAspect="1"/>
            </p:cNvPicPr>
            <p:nvPr>
              <p:custDataLst>
                <p:tags r:id="rId8"/>
              </p:custDataLst>
            </p:nvPr>
          </p:nvPicPr>
          <p:blipFill>
            <a:blip r:embed="rId6"/>
            <a:srcRect t="66108"/>
            <a:stretch>
              <a:fillRect/>
            </a:stretch>
          </p:blipFill>
          <p:spPr>
            <a:xfrm>
              <a:off x="14363" y="5269"/>
              <a:ext cx="4544" cy="3602"/>
            </a:xfrm>
            <a:prstGeom prst="rect">
              <a:avLst/>
            </a:prstGeom>
          </p:spPr>
        </p:pic>
        <p:sp>
          <p:nvSpPr>
            <p:cNvPr id="11" name="文本框 10"/>
            <p:cNvSpPr txBox="1"/>
            <p:nvPr/>
          </p:nvSpPr>
          <p:spPr>
            <a:xfrm>
              <a:off x="14019" y="1570"/>
              <a:ext cx="2106" cy="531"/>
            </a:xfrm>
            <a:prstGeom prst="rect">
              <a:avLst/>
            </a:prstGeom>
            <a:noFill/>
            <a:ln w="9525">
              <a:noFill/>
            </a:ln>
          </p:spPr>
          <p:txBody>
            <a:bodyPr wrap="square">
              <a:spAutoFit/>
            </a:bodyPr>
            <a:p>
              <a:pPr indent="0" algn="r" fontAlgn="auto"/>
              <a:r>
                <a:rPr lang="en-US" sz="1600" b="0">
                  <a:latin typeface="Arial" panose="020B0604020202020204" pitchFamily="34" charset="0"/>
                  <a:ea typeface="宋体" panose="02010600030101010101" pitchFamily="2" charset="-122"/>
                  <a:cs typeface="Arial" panose="020B0604020202020204" pitchFamily="34" charset="0"/>
                </a:rPr>
                <a:t>mm day</a:t>
              </a:r>
              <a:r>
                <a:rPr lang="en-US" sz="1600" b="0" baseline="30000">
                  <a:latin typeface="Arial" panose="020B0604020202020204" pitchFamily="34" charset="0"/>
                  <a:ea typeface="宋体" panose="02010600030101010101" pitchFamily="2" charset="-122"/>
                  <a:cs typeface="Arial" panose="020B0604020202020204" pitchFamily="34" charset="0"/>
                </a:rPr>
                <a:t>-1</a:t>
              </a:r>
              <a:endParaRPr lang="en-US" altLang="en-US" sz="1600" b="0" baseline="30000">
                <a:latin typeface="Arial" panose="020B0604020202020204" pitchFamily="34" charset="0"/>
                <a:ea typeface="宋体" panose="02010600030101010101" pitchFamily="2" charset="-122"/>
                <a:cs typeface="Arial" panose="020B0604020202020204" pitchFamily="34" charset="0"/>
              </a:endParaRPr>
            </a:p>
          </p:txBody>
        </p:sp>
        <p:sp>
          <p:nvSpPr>
            <p:cNvPr id="14" name="文本框 13"/>
            <p:cNvSpPr txBox="1"/>
            <p:nvPr>
              <p:custDataLst>
                <p:tags r:id="rId9"/>
              </p:custDataLst>
            </p:nvPr>
          </p:nvSpPr>
          <p:spPr>
            <a:xfrm>
              <a:off x="11997" y="5134"/>
              <a:ext cx="1827" cy="531"/>
            </a:xfrm>
            <a:prstGeom prst="rect">
              <a:avLst/>
            </a:prstGeom>
            <a:noFill/>
            <a:ln w="9525">
              <a:noFill/>
            </a:ln>
          </p:spPr>
          <p:txBody>
            <a:bodyPr wrap="square">
              <a:spAutoFit/>
            </a:bodyPr>
            <a:p>
              <a:pPr indent="0" algn="r" fontAlgn="auto"/>
              <a:r>
                <a:rPr lang="en-US" sz="1600" b="0">
                  <a:latin typeface="Arial" panose="020B0604020202020204" pitchFamily="34" charset="0"/>
                  <a:ea typeface="宋体" panose="02010600030101010101" pitchFamily="2" charset="-122"/>
                  <a:cs typeface="Arial" panose="020B0604020202020204" pitchFamily="34" charset="0"/>
                </a:rPr>
                <a:t>%</a:t>
              </a:r>
              <a:endParaRPr lang="en-US" altLang="en-US" sz="1600" b="0" baseline="30000">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custDataLst>
                <p:tags r:id="rId10"/>
              </p:custDataLst>
            </p:nvPr>
          </p:nvSpPr>
          <p:spPr>
            <a:xfrm>
              <a:off x="16222" y="5134"/>
              <a:ext cx="2106" cy="531"/>
            </a:xfrm>
            <a:prstGeom prst="rect">
              <a:avLst/>
            </a:prstGeom>
            <a:noFill/>
            <a:ln w="9525">
              <a:noFill/>
            </a:ln>
          </p:spPr>
          <p:txBody>
            <a:bodyPr wrap="square">
              <a:spAutoFit/>
            </a:bodyPr>
            <a:p>
              <a:pPr indent="0" algn="r" fontAlgn="auto"/>
              <a:r>
                <a:rPr lang="en-US" sz="1600" b="0">
                  <a:latin typeface="Arial" panose="020B0604020202020204" pitchFamily="34" charset="0"/>
                  <a:ea typeface="宋体" panose="02010600030101010101" pitchFamily="2" charset="-122"/>
                  <a:cs typeface="Arial" panose="020B0604020202020204" pitchFamily="34" charset="0"/>
                </a:rPr>
                <a:t>mm h</a:t>
              </a:r>
              <a:r>
                <a:rPr lang="en-US" sz="1600" b="0" baseline="30000">
                  <a:latin typeface="Arial" panose="020B0604020202020204" pitchFamily="34" charset="0"/>
                  <a:ea typeface="宋体" panose="02010600030101010101" pitchFamily="2" charset="-122"/>
                  <a:cs typeface="Arial" panose="020B0604020202020204" pitchFamily="34" charset="0"/>
                </a:rPr>
                <a:t>-1</a:t>
              </a:r>
              <a:endParaRPr lang="en-US" altLang="en-US" sz="1600" b="0" baseline="30000">
                <a:latin typeface="Arial" panose="020B0604020202020204" pitchFamily="34" charset="0"/>
                <a:ea typeface="宋体" panose="02010600030101010101" pitchFamily="2" charset="-122"/>
                <a:cs typeface="Arial" panose="020B0604020202020204" pitchFamily="34" charset="0"/>
              </a:endParaRPr>
            </a:p>
          </p:txBody>
        </p:sp>
      </p:grpSp>
      <p:sp>
        <p:nvSpPr>
          <p:cNvPr id="25" name="文本框 24"/>
          <p:cNvSpPr txBox="1"/>
          <p:nvPr>
            <p:custDataLst>
              <p:tags r:id="rId11"/>
            </p:custDataLst>
          </p:nvPr>
        </p:nvSpPr>
        <p:spPr>
          <a:xfrm>
            <a:off x="7722870" y="989965"/>
            <a:ext cx="2884170" cy="441960"/>
          </a:xfrm>
          <a:prstGeom prst="rect">
            <a:avLst/>
          </a:prstGeom>
          <a:solidFill>
            <a:schemeClr val="accent4">
              <a:lumMod val="60000"/>
              <a:lumOff val="40000"/>
            </a:schemeClr>
          </a:solidFill>
        </p:spPr>
        <p:txBody>
          <a:bodyPr wrap="square" rtlCol="0" anchor="ctr" anchorCtr="0">
            <a:noAutofit/>
          </a:bodyPr>
          <a:p>
            <a:pPr algn="ctr"/>
            <a:r>
              <a:rPr lang="en-US" altLang="zh-CN" sz="1600" b="1">
                <a:latin typeface="Arial" panose="020B0604020202020204" pitchFamily="34" charset="0"/>
                <a:cs typeface="Arial" panose="020B0604020202020204" pitchFamily="34" charset="0"/>
              </a:rPr>
              <a:t>hourly characteristics</a:t>
            </a:r>
            <a:endParaRPr lang="en-US" altLang="zh-CN" sz="1600" b="1">
              <a:latin typeface="Arial" panose="020B0604020202020204" pitchFamily="34" charset="0"/>
              <a:cs typeface="Arial" panose="020B0604020202020204" pitchFamily="34" charset="0"/>
            </a:endParaRPr>
          </a:p>
        </p:txBody>
      </p:sp>
      <p:sp>
        <p:nvSpPr>
          <p:cNvPr id="26" name="文本框 25"/>
          <p:cNvSpPr txBox="1"/>
          <p:nvPr/>
        </p:nvSpPr>
        <p:spPr>
          <a:xfrm>
            <a:off x="6936105" y="6063615"/>
            <a:ext cx="4608830" cy="583565"/>
          </a:xfrm>
          <a:prstGeom prst="rect">
            <a:avLst/>
          </a:prstGeom>
          <a:noFill/>
          <a:ln w="9525">
            <a:noFill/>
          </a:ln>
        </p:spPr>
        <p:txBody>
          <a:bodyPr wrap="square">
            <a:spAutoFit/>
          </a:bodyPr>
          <a:p>
            <a:pPr marL="285750" lvl="0" indent="-285750" algn="just">
              <a:spcAft>
                <a:spcPts val="600"/>
              </a:spcAft>
              <a:buClrTx/>
              <a:buSzTx/>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sym typeface="+mn-ea"/>
              </a:rPr>
              <a:t>M</a:t>
            </a:r>
            <a:r>
              <a:rPr lang="en-US" sz="1600">
                <a:latin typeface="Arial" panose="020B0604020202020204" pitchFamily="34" charset="0"/>
                <a:ea typeface="宋体" panose="02010600030101010101" pitchFamily="2" charset="-122"/>
                <a:cs typeface="Arial" panose="020B0604020202020204" pitchFamily="34" charset="0"/>
                <a:sym typeface="+mn-ea"/>
              </a:rPr>
              <a:t>ainly manifested in the </a:t>
            </a:r>
            <a:r>
              <a:rPr lang="en-US" sz="1600" b="1">
                <a:latin typeface="Arial" panose="020B0604020202020204" pitchFamily="34" charset="0"/>
                <a:ea typeface="宋体" panose="02010600030101010101" pitchFamily="2" charset="-122"/>
                <a:cs typeface="Arial" panose="020B0604020202020204" pitchFamily="34" charset="0"/>
                <a:sym typeface="+mn-ea"/>
              </a:rPr>
              <a:t>high frequency</a:t>
            </a:r>
            <a:r>
              <a:rPr lang="en-US" sz="1600">
                <a:latin typeface="Arial" panose="020B0604020202020204" pitchFamily="34" charset="0"/>
                <a:ea typeface="宋体" panose="02010600030101010101" pitchFamily="2" charset="-122"/>
                <a:cs typeface="Arial" panose="020B0604020202020204" pitchFamily="34" charset="0"/>
                <a:sym typeface="+mn-ea"/>
              </a:rPr>
              <a:t> rather than intensity</a:t>
            </a:r>
            <a:endParaRPr lang="en-US" sz="1600">
              <a:latin typeface="Arial" panose="020B0604020202020204" pitchFamily="34" charset="0"/>
              <a:ea typeface="宋体" panose="02010600030101010101" pitchFamily="2" charset="-122"/>
              <a:cs typeface="Arial" panose="020B0604020202020204" pitchFamily="34" charset="0"/>
              <a:sym typeface="+mn-ea"/>
            </a:endParaRPr>
          </a:p>
        </p:txBody>
      </p:sp>
      <p:grpSp>
        <p:nvGrpSpPr>
          <p:cNvPr id="22" name="组合 21"/>
          <p:cNvGrpSpPr/>
          <p:nvPr/>
        </p:nvGrpSpPr>
        <p:grpSpPr>
          <a:xfrm rot="0">
            <a:off x="139065" y="983615"/>
            <a:ext cx="6499860" cy="5740400"/>
            <a:chOff x="219" y="1499"/>
            <a:chExt cx="10236" cy="9040"/>
          </a:xfrm>
        </p:grpSpPr>
        <p:grpSp>
          <p:nvGrpSpPr>
            <p:cNvPr id="21" name="组合 20"/>
            <p:cNvGrpSpPr/>
            <p:nvPr/>
          </p:nvGrpSpPr>
          <p:grpSpPr>
            <a:xfrm>
              <a:off x="219" y="1499"/>
              <a:ext cx="10236" cy="9040"/>
              <a:chOff x="219" y="1499"/>
              <a:chExt cx="10236" cy="9040"/>
            </a:xfrm>
          </p:grpSpPr>
          <p:grpSp>
            <p:nvGrpSpPr>
              <p:cNvPr id="8" name="组合 7"/>
              <p:cNvGrpSpPr/>
              <p:nvPr/>
            </p:nvGrpSpPr>
            <p:grpSpPr>
              <a:xfrm>
                <a:off x="284" y="1499"/>
                <a:ext cx="9032" cy="7973"/>
                <a:chOff x="284" y="1751"/>
                <a:chExt cx="9032" cy="7973"/>
              </a:xfrm>
            </p:grpSpPr>
            <p:pic>
              <p:nvPicPr>
                <p:cNvPr id="7" name="图片 7" descr="1680766552168"/>
                <p:cNvPicPr>
                  <a:picLocks noChangeAspect="1"/>
                </p:cNvPicPr>
                <p:nvPr>
                  <p:custDataLst>
                    <p:tags r:id="rId12"/>
                  </p:custDataLst>
                </p:nvPr>
              </p:nvPicPr>
              <p:blipFill>
                <a:blip r:embed="rId13"/>
                <a:stretch>
                  <a:fillRect/>
                </a:stretch>
              </p:blipFill>
              <p:spPr>
                <a:xfrm>
                  <a:off x="1441" y="2651"/>
                  <a:ext cx="7875" cy="7073"/>
                </a:xfrm>
                <a:prstGeom prst="rect">
                  <a:avLst/>
                </a:prstGeom>
              </p:spPr>
            </p:pic>
            <p:sp>
              <p:nvSpPr>
                <p:cNvPr id="2" name="文本框 1"/>
                <p:cNvSpPr txBox="1"/>
                <p:nvPr/>
              </p:nvSpPr>
              <p:spPr>
                <a:xfrm>
                  <a:off x="1980" y="1751"/>
                  <a:ext cx="6848" cy="919"/>
                </a:xfrm>
                <a:prstGeom prst="rect">
                  <a:avLst/>
                </a:prstGeom>
                <a:solidFill>
                  <a:schemeClr val="accent4">
                    <a:lumMod val="60000"/>
                    <a:lumOff val="40000"/>
                  </a:schemeClr>
                </a:solidFill>
              </p:spPr>
              <p:txBody>
                <a:bodyPr wrap="square" rtlCol="0">
                  <a:spAutoFit/>
                </a:bodyPr>
                <a:p>
                  <a:pPr algn="ctr"/>
                  <a:r>
                    <a:rPr lang="en-US" altLang="zh-CN" sz="1600" b="1">
                      <a:latin typeface="Arial" panose="020B0604020202020204" pitchFamily="34" charset="0"/>
                      <a:cs typeface="Arial" panose="020B0604020202020204" pitchFamily="34" charset="0"/>
                    </a:rPr>
                    <a:t>ratio of spring and summer precipitation to annual accumulation (%)</a:t>
                  </a:r>
                  <a:endParaRPr lang="en-US" altLang="zh-CN" sz="1600" b="1">
                    <a:latin typeface="Arial" panose="020B0604020202020204" pitchFamily="34" charset="0"/>
                    <a:cs typeface="Arial" panose="020B0604020202020204" pitchFamily="34" charset="0"/>
                  </a:endParaRPr>
                </a:p>
              </p:txBody>
            </p:sp>
            <p:sp>
              <p:nvSpPr>
                <p:cNvPr id="4" name="文本框 3"/>
                <p:cNvSpPr txBox="1"/>
                <p:nvPr>
                  <p:custDataLst>
                    <p:tags r:id="rId14"/>
                  </p:custDataLst>
                </p:nvPr>
              </p:nvSpPr>
              <p:spPr>
                <a:xfrm>
                  <a:off x="319" y="3826"/>
                  <a:ext cx="1507" cy="531"/>
                </a:xfrm>
                <a:prstGeom prst="rect">
                  <a:avLst/>
                </a:prstGeom>
                <a:noFill/>
                <a:ln w="12700">
                  <a:solidFill>
                    <a:schemeClr val="accent1"/>
                  </a:solidFill>
                </a:ln>
                <a:extLst>
                  <a:ext uri="{909E8E84-426E-40DD-AFC4-6F175D3DCCD1}">
                    <a14:hiddenFill xmlns:a14="http://schemas.microsoft.com/office/drawing/2010/main">
                      <a:solidFill>
                        <a:schemeClr val="accent6">
                          <a:lumMod val="60000"/>
                          <a:lumOff val="40000"/>
                        </a:schemeClr>
                      </a:solidFill>
                    </a14:hiddenFill>
                  </a:ext>
                </a:extLst>
              </p:spPr>
              <p:txBody>
                <a:bodyPr wrap="square" rtlCol="0">
                  <a:spAutoFit/>
                </a:bodyPr>
                <a:p>
                  <a:pPr algn="ctr"/>
                  <a:r>
                    <a:rPr lang="en-US" altLang="zh-CN" sz="1600" b="1">
                      <a:latin typeface="Arial" panose="020B0604020202020204" pitchFamily="34" charset="0"/>
                      <a:cs typeface="Arial" panose="020B0604020202020204" pitchFamily="34" charset="0"/>
                    </a:rPr>
                    <a:t>station</a:t>
                  </a:r>
                  <a:endParaRPr lang="en-US" altLang="zh-CN" sz="1600" b="1">
                    <a:latin typeface="Arial" panose="020B0604020202020204" pitchFamily="34" charset="0"/>
                    <a:cs typeface="Arial" panose="020B0604020202020204" pitchFamily="34" charset="0"/>
                  </a:endParaRPr>
                </a:p>
              </p:txBody>
            </p:sp>
            <p:sp>
              <p:nvSpPr>
                <p:cNvPr id="5" name="文本框 4"/>
                <p:cNvSpPr txBox="1"/>
                <p:nvPr>
                  <p:custDataLst>
                    <p:tags r:id="rId15"/>
                  </p:custDataLst>
                </p:nvPr>
              </p:nvSpPr>
              <p:spPr>
                <a:xfrm>
                  <a:off x="284" y="7057"/>
                  <a:ext cx="1542" cy="531"/>
                </a:xfrm>
                <a:prstGeom prst="rect">
                  <a:avLst/>
                </a:prstGeom>
                <a:noFill/>
                <a:ln w="12700">
                  <a:solidFill>
                    <a:schemeClr val="accent1"/>
                  </a:solidFill>
                </a:ln>
                <a:extLst>
                  <a:ext uri="{909E8E84-426E-40DD-AFC4-6F175D3DCCD1}">
                    <a14:hiddenFill xmlns:a14="http://schemas.microsoft.com/office/drawing/2010/main">
                      <a:solidFill>
                        <a:schemeClr val="accent6">
                          <a:lumMod val="60000"/>
                          <a:lumOff val="40000"/>
                        </a:schemeClr>
                      </a:solidFill>
                    </a14:hiddenFill>
                  </a:ext>
                </a:extLst>
              </p:spPr>
              <p:txBody>
                <a:bodyPr wrap="square" rtlCol="0">
                  <a:spAutoFit/>
                </a:bodyPr>
                <a:p>
                  <a:pPr algn="ctr">
                    <a:buClrTx/>
                    <a:buSzTx/>
                    <a:buFontTx/>
                  </a:pPr>
                  <a:r>
                    <a:rPr lang="en-US" altLang="zh-CN" sz="1600" b="1">
                      <a:latin typeface="Arial" panose="020B0604020202020204" pitchFamily="34" charset="0"/>
                      <a:cs typeface="Arial" panose="020B0604020202020204" pitchFamily="34" charset="0"/>
                      <a:sym typeface="+mn-ea"/>
                    </a:rPr>
                    <a:t>satellite</a:t>
                  </a:r>
                  <a:endParaRPr lang="en-US" altLang="zh-CN" sz="1600" b="1">
                    <a:latin typeface="Arial" panose="020B0604020202020204" pitchFamily="34" charset="0"/>
                    <a:cs typeface="Arial" panose="020B0604020202020204" pitchFamily="34" charset="0"/>
                    <a:sym typeface="+mn-ea"/>
                  </a:endParaRPr>
                </a:p>
              </p:txBody>
            </p:sp>
          </p:grpSp>
          <p:sp>
            <p:nvSpPr>
              <p:cNvPr id="100" name="文本框 99"/>
              <p:cNvSpPr txBox="1"/>
              <p:nvPr/>
            </p:nvSpPr>
            <p:spPr>
              <a:xfrm>
                <a:off x="219" y="9499"/>
                <a:ext cx="10237" cy="1040"/>
              </a:xfrm>
              <a:prstGeom prst="rect">
                <a:avLst/>
              </a:prstGeom>
              <a:noFill/>
              <a:ln w="9525">
                <a:noFill/>
              </a:ln>
            </p:spPr>
            <p:txBody>
              <a:bodyPr wrap="square">
                <a:spAutoFit/>
              </a:bodyPr>
              <a:p>
                <a:pPr marL="285750" indent="-285750" algn="just" fontAlgn="auto">
                  <a:spcAft>
                    <a:spcPts val="600"/>
                  </a:spcAft>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rPr>
                  <a:t>Distinct at the </a:t>
                </a:r>
                <a:r>
                  <a:rPr lang="en-US" sz="1600" b="1">
                    <a:latin typeface="Arial" panose="020B0604020202020204" pitchFamily="34" charset="0"/>
                    <a:ea typeface="宋体" panose="02010600030101010101" pitchFamily="2" charset="-122"/>
                    <a:cs typeface="Arial" panose="020B0604020202020204" pitchFamily="34" charset="0"/>
                  </a:rPr>
                  <a:t>windward slope</a:t>
                </a:r>
                <a:r>
                  <a:rPr lang="en-US" sz="1600">
                    <a:latin typeface="Arial" panose="020B0604020202020204" pitchFamily="34" charset="0"/>
                    <a:ea typeface="宋体" panose="02010600030101010101" pitchFamily="2" charset="-122"/>
                    <a:cs typeface="Arial" panose="020B0604020202020204" pitchFamily="34" charset="0"/>
                  </a:rPr>
                  <a:t> of the mega relief of the SETP</a:t>
                </a:r>
                <a:endParaRPr lang="en-US" sz="1600">
                  <a:latin typeface="Arial" panose="020B0604020202020204" pitchFamily="34" charset="0"/>
                  <a:ea typeface="宋体" panose="02010600030101010101" pitchFamily="2" charset="-122"/>
                  <a:cs typeface="Arial" panose="020B0604020202020204" pitchFamily="34" charset="0"/>
                </a:endParaRPr>
              </a:p>
              <a:p>
                <a:pPr marL="285750" indent="-285750" algn="just" fontAlgn="auto">
                  <a:spcAft>
                    <a:spcPts val="600"/>
                  </a:spcAft>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rPr>
                  <a:t>Represented by stations </a:t>
                </a:r>
                <a:r>
                  <a:rPr lang="en-US" sz="1600" b="1">
                    <a:latin typeface="Arial" panose="020B0604020202020204" pitchFamily="34" charset="0"/>
                    <a:ea typeface="宋体" panose="02010600030101010101" pitchFamily="2" charset="-122"/>
                    <a:cs typeface="Arial" panose="020B0604020202020204" pitchFamily="34" charset="0"/>
                  </a:rPr>
                  <a:t>Bomi, Chayu, Gongshan</a:t>
                </a:r>
                <a:r>
                  <a:rPr lang="en-US" sz="1600">
                    <a:latin typeface="Arial" panose="020B0604020202020204" pitchFamily="34" charset="0"/>
                    <a:ea typeface="宋体" panose="02010600030101010101" pitchFamily="2" charset="-122"/>
                    <a:cs typeface="Arial" panose="020B0604020202020204" pitchFamily="34" charset="0"/>
                  </a:rPr>
                  <a:t>, </a:t>
                </a:r>
                <a:r>
                  <a:rPr lang="en-US" sz="1600" b="1">
                    <a:latin typeface="Arial" panose="020B0604020202020204" pitchFamily="34" charset="0"/>
                    <a:ea typeface="宋体" panose="02010600030101010101" pitchFamily="2" charset="-122"/>
                    <a:cs typeface="Arial" panose="020B0604020202020204" pitchFamily="34" charset="0"/>
                  </a:rPr>
                  <a:t>Fugong</a:t>
                </a:r>
                <a:endParaRPr lang="en-US" altLang="en-US" sz="1600" b="1">
                  <a:latin typeface="Arial" panose="020B0604020202020204" pitchFamily="34" charset="0"/>
                  <a:ea typeface="宋体" panose="02010600030101010101" pitchFamily="2" charset="-122"/>
                  <a:cs typeface="Arial" panose="020B0604020202020204" pitchFamily="34" charset="0"/>
                </a:endParaRPr>
              </a:p>
            </p:txBody>
          </p:sp>
        </p:grpSp>
        <p:sp>
          <p:nvSpPr>
            <p:cNvPr id="3" name="椭圆 2"/>
            <p:cNvSpPr/>
            <p:nvPr/>
          </p:nvSpPr>
          <p:spPr>
            <a:xfrm rot="19140000">
              <a:off x="3793" y="2934"/>
              <a:ext cx="775" cy="1265"/>
            </a:xfrm>
            <a:prstGeom prst="ellipse">
              <a:avLst/>
            </a:prstGeom>
            <a:noFill/>
            <a:ln w="28575">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custDataLst>
                <p:tags r:id="rId16"/>
              </p:custDataLst>
            </p:nvPr>
          </p:nvSpPr>
          <p:spPr>
            <a:xfrm rot="19140000">
              <a:off x="7646" y="2993"/>
              <a:ext cx="775" cy="1265"/>
            </a:xfrm>
            <a:prstGeom prst="ellipse">
              <a:avLst/>
            </a:prstGeom>
            <a:noFill/>
            <a:ln w="28575">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17"/>
              </p:custDataLst>
            </p:nvPr>
          </p:nvSpPr>
          <p:spPr>
            <a:xfrm rot="19140000">
              <a:off x="3832" y="6226"/>
              <a:ext cx="775" cy="1384"/>
            </a:xfrm>
            <a:prstGeom prst="ellipse">
              <a:avLst/>
            </a:prstGeom>
            <a:noFill/>
            <a:ln w="28575">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custDataLst>
                <p:tags r:id="rId18"/>
              </p:custDataLst>
            </p:nvPr>
          </p:nvSpPr>
          <p:spPr>
            <a:xfrm rot="19140000">
              <a:off x="7607" y="6226"/>
              <a:ext cx="773" cy="1385"/>
            </a:xfrm>
            <a:prstGeom prst="ellipse">
              <a:avLst/>
            </a:prstGeom>
            <a:noFill/>
            <a:ln w="28575">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4" name="直接连接符 23"/>
          <p:cNvCxnSpPr/>
          <p:nvPr/>
        </p:nvCxnSpPr>
        <p:spPr>
          <a:xfrm>
            <a:off x="6263640" y="893445"/>
            <a:ext cx="0" cy="5958840"/>
          </a:xfrm>
          <a:prstGeom prst="line">
            <a:avLst/>
          </a:prstGeom>
          <a:ln w="12700">
            <a:solidFill>
              <a:srgbClr val="002452"/>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800" b="1">
                <a:solidFill>
                  <a:schemeClr val="bg1"/>
                </a:solidFill>
                <a:latin typeface="Arial" panose="020B0604020202020204" pitchFamily="34" charset="0"/>
                <a:cs typeface="Arial" panose="020B0604020202020204" pitchFamily="34" charset="0"/>
              </a:rPr>
              <a:t>characteristics at hourly scale</a:t>
            </a:r>
            <a:endParaRPr lang="en-US" altLang="zh-CN" sz="4800" b="1">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1101725" y="6203315"/>
            <a:ext cx="5095875" cy="337185"/>
          </a:xfrm>
          <a:prstGeom prst="rect">
            <a:avLst/>
          </a:prstGeom>
          <a:noFill/>
          <a:ln w="9525">
            <a:noFill/>
          </a:ln>
        </p:spPr>
        <p:txBody>
          <a:bodyPr wrap="square">
            <a:spAutoFit/>
          </a:bodyPr>
          <a:p>
            <a:pPr marL="285750" indent="-285750" algn="l" fontAlgn="auto">
              <a:spcAft>
                <a:spcPts val="600"/>
              </a:spcAft>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rPr>
              <a:t>Featured by frequent </a:t>
            </a:r>
            <a:r>
              <a:rPr lang="en-US" sz="1600" b="1">
                <a:latin typeface="Arial" panose="020B0604020202020204" pitchFamily="34" charset="0"/>
                <a:ea typeface="宋体" panose="02010600030101010101" pitchFamily="2" charset="-122"/>
                <a:cs typeface="Arial" panose="020B0604020202020204" pitchFamily="34" charset="0"/>
              </a:rPr>
              <a:t>nocturnal rainfall</a:t>
            </a:r>
            <a:endParaRPr lang="en-US" sz="1600" b="1">
              <a:latin typeface="Arial" panose="020B0604020202020204" pitchFamily="34" charset="0"/>
              <a:ea typeface="宋体" panose="02010600030101010101" pitchFamily="2" charset="-122"/>
              <a:cs typeface="Arial" panose="020B0604020202020204" pitchFamily="34" charset="0"/>
            </a:endParaRPr>
          </a:p>
        </p:txBody>
      </p:sp>
      <p:sp>
        <p:nvSpPr>
          <p:cNvPr id="25" name="文本框 24"/>
          <p:cNvSpPr txBox="1"/>
          <p:nvPr>
            <p:custDataLst>
              <p:tags r:id="rId5"/>
            </p:custDataLst>
          </p:nvPr>
        </p:nvSpPr>
        <p:spPr>
          <a:xfrm>
            <a:off x="6637020" y="1009650"/>
            <a:ext cx="5278755" cy="450215"/>
          </a:xfrm>
          <a:prstGeom prst="rect">
            <a:avLst/>
          </a:prstGeom>
          <a:solidFill>
            <a:schemeClr val="accent4">
              <a:lumMod val="60000"/>
              <a:lumOff val="40000"/>
            </a:schemeClr>
          </a:solidFill>
        </p:spPr>
        <p:txBody>
          <a:bodyPr wrap="square" rtlCol="0" anchor="ctr" anchorCtr="0">
            <a:noAutofit/>
          </a:bodyPr>
          <a:p>
            <a:pPr algn="ctr"/>
            <a:r>
              <a:rPr lang="en-US" altLang="zh-CN" sz="1600" b="1">
                <a:latin typeface="Arial" panose="020B0604020202020204" pitchFamily="34" charset="0"/>
                <a:cs typeface="Arial" panose="020B0604020202020204" pitchFamily="34" charset="0"/>
              </a:rPr>
              <a:t>duration-diurnal cycle relationship of rainfall events</a:t>
            </a:r>
            <a:endParaRPr lang="en-US" altLang="zh-CN" sz="1600" b="1">
              <a:latin typeface="Arial" panose="020B0604020202020204" pitchFamily="34" charset="0"/>
              <a:cs typeface="Arial" panose="020B0604020202020204" pitchFamily="34" charset="0"/>
            </a:endParaRPr>
          </a:p>
        </p:txBody>
      </p:sp>
      <p:sp>
        <p:nvSpPr>
          <p:cNvPr id="26" name="文本框 25"/>
          <p:cNvSpPr txBox="1"/>
          <p:nvPr/>
        </p:nvSpPr>
        <p:spPr>
          <a:xfrm>
            <a:off x="7074535" y="6203315"/>
            <a:ext cx="4428490" cy="337185"/>
          </a:xfrm>
          <a:prstGeom prst="rect">
            <a:avLst/>
          </a:prstGeom>
          <a:noFill/>
          <a:ln w="9525">
            <a:noFill/>
          </a:ln>
        </p:spPr>
        <p:txBody>
          <a:bodyPr wrap="square">
            <a:spAutoFit/>
          </a:bodyPr>
          <a:p>
            <a:pPr marL="285750" indent="-285750" algn="just">
              <a:spcAft>
                <a:spcPts val="600"/>
              </a:spcAft>
              <a:buClrTx/>
              <a:buSzTx/>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sym typeface="+mn-ea"/>
              </a:rPr>
              <a:t>Dominated by events with </a:t>
            </a:r>
            <a:r>
              <a:rPr lang="en-US" sz="1600" b="1">
                <a:latin typeface="Arial" panose="020B0604020202020204" pitchFamily="34" charset="0"/>
                <a:ea typeface="宋体" panose="02010600030101010101" pitchFamily="2" charset="-122"/>
                <a:cs typeface="Arial" panose="020B0604020202020204" pitchFamily="34" charset="0"/>
                <a:sym typeface="+mn-ea"/>
              </a:rPr>
              <a:t>long duration</a:t>
            </a:r>
            <a:endParaRPr lang="en-US" sz="1600" b="1">
              <a:latin typeface="Arial" panose="020B0604020202020204" pitchFamily="34" charset="0"/>
              <a:ea typeface="宋体" panose="02010600030101010101" pitchFamily="2" charset="-122"/>
              <a:cs typeface="Arial" panose="020B0604020202020204" pitchFamily="34" charset="0"/>
              <a:sym typeface="+mn-ea"/>
            </a:endParaRPr>
          </a:p>
        </p:txBody>
      </p:sp>
      <p:pic>
        <p:nvPicPr>
          <p:cNvPr id="3" name="图片 6" descr="1670465156892"/>
          <p:cNvPicPr>
            <a:picLocks noChangeAspect="1"/>
          </p:cNvPicPr>
          <p:nvPr>
            <p:custDataLst>
              <p:tags r:id="rId6"/>
            </p:custDataLst>
          </p:nvPr>
        </p:nvPicPr>
        <p:blipFill>
          <a:blip r:embed="rId7"/>
          <a:stretch>
            <a:fillRect/>
          </a:stretch>
        </p:blipFill>
        <p:spPr>
          <a:xfrm>
            <a:off x="678815" y="1497965"/>
            <a:ext cx="5342255" cy="4398010"/>
          </a:xfrm>
          <a:prstGeom prst="rect">
            <a:avLst/>
          </a:prstGeom>
        </p:spPr>
      </p:pic>
      <p:pic>
        <p:nvPicPr>
          <p:cNvPr id="18" name="图片 3" descr="1677817836389"/>
          <p:cNvPicPr>
            <a:picLocks noChangeAspect="1"/>
          </p:cNvPicPr>
          <p:nvPr>
            <p:custDataLst>
              <p:tags r:id="rId8"/>
            </p:custDataLst>
          </p:nvPr>
        </p:nvPicPr>
        <p:blipFill>
          <a:blip r:embed="rId9"/>
          <a:stretch>
            <a:fillRect/>
          </a:stretch>
        </p:blipFill>
        <p:spPr>
          <a:xfrm>
            <a:off x="6850380" y="1511935"/>
            <a:ext cx="4641215" cy="4603750"/>
          </a:xfrm>
          <a:prstGeom prst="rect">
            <a:avLst/>
          </a:prstGeom>
        </p:spPr>
      </p:pic>
      <p:sp>
        <p:nvSpPr>
          <p:cNvPr id="19" name="文本框 18"/>
          <p:cNvSpPr txBox="1"/>
          <p:nvPr>
            <p:custDataLst>
              <p:tags r:id="rId10"/>
            </p:custDataLst>
          </p:nvPr>
        </p:nvSpPr>
        <p:spPr>
          <a:xfrm>
            <a:off x="678815" y="1010920"/>
            <a:ext cx="5343525" cy="449580"/>
          </a:xfrm>
          <a:prstGeom prst="rect">
            <a:avLst/>
          </a:prstGeom>
          <a:solidFill>
            <a:schemeClr val="accent4">
              <a:lumMod val="60000"/>
              <a:lumOff val="40000"/>
            </a:schemeClr>
          </a:solidFill>
        </p:spPr>
        <p:txBody>
          <a:bodyPr wrap="square" rtlCol="0" anchor="ctr" anchorCtr="0">
            <a:noAutofit/>
          </a:bodyPr>
          <a:p>
            <a:pPr algn="ctr"/>
            <a:r>
              <a:rPr lang="en-US" altLang="zh-CN" sz="1600" b="1">
                <a:latin typeface="Arial" panose="020B0604020202020204" pitchFamily="34" charset="0"/>
                <a:cs typeface="Arial" panose="020B0604020202020204" pitchFamily="34" charset="0"/>
              </a:rPr>
              <a:t>diurnal cycle at four representative stations</a:t>
            </a:r>
            <a:endParaRPr lang="en-US" altLang="zh-CN" sz="1600" b="1">
              <a:latin typeface="Arial" panose="020B0604020202020204" pitchFamily="34" charset="0"/>
              <a:cs typeface="Arial" panose="020B0604020202020204" pitchFamily="34" charset="0"/>
            </a:endParaRPr>
          </a:p>
        </p:txBody>
      </p:sp>
      <p:sp>
        <p:nvSpPr>
          <p:cNvPr id="20" name="文本框 19"/>
          <p:cNvSpPr txBox="1"/>
          <p:nvPr/>
        </p:nvSpPr>
        <p:spPr>
          <a:xfrm>
            <a:off x="10578465" y="5747385"/>
            <a:ext cx="848360" cy="368300"/>
          </a:xfrm>
          <a:prstGeom prst="rect">
            <a:avLst/>
          </a:prstGeom>
          <a:noFill/>
          <a:ln w="9525">
            <a:noFill/>
          </a:ln>
        </p:spPr>
        <p:txBody>
          <a:bodyPr wrap="square">
            <a:spAutoFit/>
          </a:bodyPr>
          <a:p>
            <a:pPr indent="0" fontAlgn="auto"/>
            <a:r>
              <a:rPr lang="en-US" b="0">
                <a:latin typeface="Arial" panose="020B0604020202020204" pitchFamily="34" charset="0"/>
                <a:ea typeface="宋体" panose="02010600030101010101" pitchFamily="2" charset="-122"/>
                <a:cs typeface="Arial" panose="020B0604020202020204" pitchFamily="34" charset="0"/>
              </a:rPr>
              <a:t> (mm)</a:t>
            </a:r>
            <a:endParaRPr lang="en-US" altLang="en-US" b="0">
              <a:latin typeface="Arial" panose="020B0604020202020204" pitchFamily="34" charset="0"/>
              <a:ea typeface="宋体" panose="02010600030101010101" pitchFamily="2" charset="-122"/>
              <a:cs typeface="Arial" panose="020B0604020202020204" pitchFamily="34" charset="0"/>
            </a:endParaRPr>
          </a:p>
        </p:txBody>
      </p:sp>
      <p:sp>
        <p:nvSpPr>
          <p:cNvPr id="2" name="圆角矩形 1"/>
          <p:cNvSpPr/>
          <p:nvPr/>
        </p:nvSpPr>
        <p:spPr>
          <a:xfrm>
            <a:off x="8061960" y="2390140"/>
            <a:ext cx="887730" cy="815340"/>
          </a:xfrm>
          <a:prstGeom prst="round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custDataLst>
              <p:tags r:id="rId11"/>
            </p:custDataLst>
          </p:nvPr>
        </p:nvSpPr>
        <p:spPr>
          <a:xfrm>
            <a:off x="10579100" y="2695575"/>
            <a:ext cx="628015" cy="509905"/>
          </a:xfrm>
          <a:prstGeom prst="round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custDataLst>
              <p:tags r:id="rId12"/>
            </p:custDataLst>
          </p:nvPr>
        </p:nvSpPr>
        <p:spPr>
          <a:xfrm>
            <a:off x="8205470" y="4464050"/>
            <a:ext cx="887730" cy="815340"/>
          </a:xfrm>
          <a:prstGeom prst="round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custDataLst>
              <p:tags r:id="rId13"/>
            </p:custDataLst>
          </p:nvPr>
        </p:nvSpPr>
        <p:spPr>
          <a:xfrm>
            <a:off x="10449560" y="4475480"/>
            <a:ext cx="887730" cy="815340"/>
          </a:xfrm>
          <a:prstGeom prst="round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4" name="直接连接符 23"/>
          <p:cNvCxnSpPr/>
          <p:nvPr>
            <p:custDataLst>
              <p:tags r:id="rId14"/>
            </p:custDataLst>
          </p:nvPr>
        </p:nvCxnSpPr>
        <p:spPr>
          <a:xfrm>
            <a:off x="6263640" y="893445"/>
            <a:ext cx="0" cy="5958840"/>
          </a:xfrm>
          <a:prstGeom prst="line">
            <a:avLst/>
          </a:prstGeom>
          <a:ln w="12700">
            <a:solidFill>
              <a:srgbClr val="002452"/>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400" b="1">
                <a:solidFill>
                  <a:schemeClr val="bg1"/>
                </a:solidFill>
                <a:latin typeface="Arial" panose="020B0604020202020204" pitchFamily="34" charset="0"/>
                <a:cs typeface="Arial" panose="020B0604020202020204" pitchFamily="34" charset="0"/>
              </a:rPr>
              <a:t>synoptic patterns clustered by SOM</a:t>
            </a:r>
            <a:endParaRPr lang="en-US" altLang="zh-CN" sz="4400" b="1">
              <a:solidFill>
                <a:schemeClr val="bg1"/>
              </a:solidFill>
              <a:latin typeface="Arial" panose="020B0604020202020204" pitchFamily="34" charset="0"/>
              <a:cs typeface="Arial" panose="020B0604020202020204" pitchFamily="34" charset="0"/>
            </a:endParaRPr>
          </a:p>
        </p:txBody>
      </p:sp>
      <p:sp>
        <p:nvSpPr>
          <p:cNvPr id="19" name="文本框 18"/>
          <p:cNvSpPr txBox="1"/>
          <p:nvPr>
            <p:custDataLst>
              <p:tags r:id="rId5"/>
            </p:custDataLst>
          </p:nvPr>
        </p:nvSpPr>
        <p:spPr>
          <a:xfrm>
            <a:off x="1188085" y="1010920"/>
            <a:ext cx="4526915" cy="449580"/>
          </a:xfrm>
          <a:prstGeom prst="rect">
            <a:avLst/>
          </a:prstGeom>
          <a:solidFill>
            <a:schemeClr val="accent4">
              <a:lumMod val="60000"/>
              <a:lumOff val="40000"/>
            </a:schemeClr>
          </a:solidFill>
        </p:spPr>
        <p:txBody>
          <a:bodyPr wrap="square" rtlCol="0" anchor="ctr" anchorCtr="0">
            <a:noAutofit/>
          </a:bodyPr>
          <a:p>
            <a:pPr algn="ctr"/>
            <a:r>
              <a:rPr lang="en-US" altLang="zh-CN" sz="1600" b="1">
                <a:latin typeface="Arial" panose="020B0604020202020204" pitchFamily="34" charset="0"/>
                <a:cs typeface="Arial" panose="020B0604020202020204" pitchFamily="34" charset="0"/>
              </a:rPr>
              <a:t>anomalous 500-hPa UVZ clustered by SOM</a:t>
            </a:r>
            <a:endParaRPr lang="en-US" altLang="zh-CN" sz="1600" b="1">
              <a:latin typeface="Arial" panose="020B0604020202020204" pitchFamily="34" charset="0"/>
              <a:cs typeface="Arial" panose="020B0604020202020204" pitchFamily="34" charset="0"/>
            </a:endParaRPr>
          </a:p>
        </p:txBody>
      </p:sp>
      <p:sp>
        <p:nvSpPr>
          <p:cNvPr id="2" name="文本框 1"/>
          <p:cNvSpPr txBox="1"/>
          <p:nvPr>
            <p:custDataLst>
              <p:tags r:id="rId6"/>
            </p:custDataLst>
          </p:nvPr>
        </p:nvSpPr>
        <p:spPr>
          <a:xfrm>
            <a:off x="6974205" y="1010920"/>
            <a:ext cx="4526915" cy="449580"/>
          </a:xfrm>
          <a:prstGeom prst="rect">
            <a:avLst/>
          </a:prstGeom>
          <a:solidFill>
            <a:schemeClr val="accent4">
              <a:lumMod val="60000"/>
              <a:lumOff val="40000"/>
            </a:schemeClr>
          </a:solidFill>
        </p:spPr>
        <p:txBody>
          <a:bodyPr wrap="square" rtlCol="0" anchor="ctr" anchorCtr="0">
            <a:noAutofit/>
          </a:bodyPr>
          <a:p>
            <a:pPr algn="ctr"/>
            <a:r>
              <a:rPr lang="en-US" altLang="zh-CN" sz="1600" b="1">
                <a:latin typeface="Arial" panose="020B0604020202020204" pitchFamily="34" charset="0"/>
                <a:cs typeface="Arial" panose="020B0604020202020204" pitchFamily="34" charset="0"/>
              </a:rPr>
              <a:t>anomalous rainfall &amp; 700-hPa UV</a:t>
            </a:r>
            <a:endParaRPr lang="en-US" altLang="zh-CN" sz="1600" b="1">
              <a:latin typeface="Arial" panose="020B0604020202020204" pitchFamily="34" charset="0"/>
              <a:cs typeface="Arial" panose="020B0604020202020204" pitchFamily="34" charset="0"/>
            </a:endParaRPr>
          </a:p>
        </p:txBody>
      </p:sp>
      <p:grpSp>
        <p:nvGrpSpPr>
          <p:cNvPr id="14" name="组合 13"/>
          <p:cNvGrpSpPr/>
          <p:nvPr/>
        </p:nvGrpSpPr>
        <p:grpSpPr>
          <a:xfrm>
            <a:off x="293370" y="1517650"/>
            <a:ext cx="5707380" cy="3606800"/>
            <a:chOff x="925" y="2416"/>
            <a:chExt cx="8286" cy="4960"/>
          </a:xfrm>
        </p:grpSpPr>
        <p:pic>
          <p:nvPicPr>
            <p:cNvPr id="22" name="图片 22" descr="1680766989372"/>
            <p:cNvPicPr>
              <a:picLocks noChangeAspect="1"/>
            </p:cNvPicPr>
            <p:nvPr>
              <p:custDataLst>
                <p:tags r:id="rId7"/>
              </p:custDataLst>
            </p:nvPr>
          </p:nvPicPr>
          <p:blipFill>
            <a:blip r:embed="rId8"/>
            <a:stretch>
              <a:fillRect/>
            </a:stretch>
          </p:blipFill>
          <p:spPr>
            <a:xfrm>
              <a:off x="925" y="2416"/>
              <a:ext cx="8287" cy="4960"/>
            </a:xfrm>
            <a:prstGeom prst="rect">
              <a:avLst/>
            </a:prstGeom>
          </p:spPr>
        </p:pic>
        <p:sp>
          <p:nvSpPr>
            <p:cNvPr id="21" name="加号 20"/>
            <p:cNvSpPr/>
            <p:nvPr>
              <p:custDataLst>
                <p:tags r:id="rId9"/>
              </p:custDataLst>
            </p:nvPr>
          </p:nvSpPr>
          <p:spPr>
            <a:xfrm>
              <a:off x="2169" y="2756"/>
              <a:ext cx="831" cy="680"/>
            </a:xfrm>
            <a:prstGeom prst="mathPlus">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减号 24"/>
            <p:cNvSpPr/>
            <p:nvPr>
              <p:custDataLst>
                <p:tags r:id="rId10"/>
              </p:custDataLst>
            </p:nvPr>
          </p:nvSpPr>
          <p:spPr>
            <a:xfrm>
              <a:off x="2241" y="3972"/>
              <a:ext cx="686" cy="559"/>
            </a:xfrm>
            <a:prstGeom prst="mathMinus">
              <a:avLst/>
            </a:prstGeom>
            <a:solidFill>
              <a:schemeClr val="accent2">
                <a:alpha val="63000"/>
              </a:schemeClr>
            </a:solidFill>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减号 2"/>
            <p:cNvSpPr/>
            <p:nvPr>
              <p:custDataLst>
                <p:tags r:id="rId11"/>
              </p:custDataLst>
            </p:nvPr>
          </p:nvSpPr>
          <p:spPr>
            <a:xfrm>
              <a:off x="6330" y="5121"/>
              <a:ext cx="686" cy="559"/>
            </a:xfrm>
            <a:prstGeom prst="mathMinus">
              <a:avLst/>
            </a:prstGeom>
            <a:solidFill>
              <a:schemeClr val="accent2">
                <a:alpha val="63000"/>
              </a:schemeClr>
            </a:solidFill>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 name="加号 3"/>
            <p:cNvSpPr/>
            <p:nvPr>
              <p:custDataLst>
                <p:tags r:id="rId12"/>
              </p:custDataLst>
            </p:nvPr>
          </p:nvSpPr>
          <p:spPr>
            <a:xfrm>
              <a:off x="6258" y="6146"/>
              <a:ext cx="831" cy="680"/>
            </a:xfrm>
            <a:prstGeom prst="mathPlus">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减号 4"/>
            <p:cNvSpPr/>
            <p:nvPr>
              <p:custDataLst>
                <p:tags r:id="rId13"/>
              </p:custDataLst>
            </p:nvPr>
          </p:nvSpPr>
          <p:spPr>
            <a:xfrm>
              <a:off x="6291" y="2756"/>
              <a:ext cx="686" cy="559"/>
            </a:xfrm>
            <a:prstGeom prst="mathMinus">
              <a:avLst/>
            </a:prstGeom>
            <a:solidFill>
              <a:schemeClr val="accent2">
                <a:alpha val="63000"/>
              </a:schemeClr>
            </a:solidFill>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7" name="减号 6"/>
            <p:cNvSpPr/>
            <p:nvPr>
              <p:custDataLst>
                <p:tags r:id="rId14"/>
              </p:custDataLst>
            </p:nvPr>
          </p:nvSpPr>
          <p:spPr>
            <a:xfrm>
              <a:off x="4207" y="5121"/>
              <a:ext cx="686" cy="559"/>
            </a:xfrm>
            <a:prstGeom prst="mathMinus">
              <a:avLst/>
            </a:prstGeom>
            <a:solidFill>
              <a:schemeClr val="accent2">
                <a:alpha val="63000"/>
              </a:schemeClr>
            </a:solidFill>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8" name="加号 7"/>
            <p:cNvSpPr/>
            <p:nvPr>
              <p:custDataLst>
                <p:tags r:id="rId15"/>
              </p:custDataLst>
            </p:nvPr>
          </p:nvSpPr>
          <p:spPr>
            <a:xfrm>
              <a:off x="8241" y="2695"/>
              <a:ext cx="831" cy="680"/>
            </a:xfrm>
            <a:prstGeom prst="mathPlus">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加号 8"/>
            <p:cNvSpPr/>
            <p:nvPr>
              <p:custDataLst>
                <p:tags r:id="rId16"/>
              </p:custDataLst>
            </p:nvPr>
          </p:nvSpPr>
          <p:spPr>
            <a:xfrm>
              <a:off x="2169" y="5067"/>
              <a:ext cx="831" cy="680"/>
            </a:xfrm>
            <a:prstGeom prst="mathPlus">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a:off x="6396990" y="1492250"/>
            <a:ext cx="5681980" cy="3651885"/>
            <a:chOff x="10267" y="2407"/>
            <a:chExt cx="8278" cy="4996"/>
          </a:xfrm>
        </p:grpSpPr>
        <p:pic>
          <p:nvPicPr>
            <p:cNvPr id="23" name="图片 23" descr="1680767054856"/>
            <p:cNvPicPr>
              <a:picLocks noChangeAspect="1"/>
            </p:cNvPicPr>
            <p:nvPr>
              <p:custDataLst>
                <p:tags r:id="rId17"/>
              </p:custDataLst>
            </p:nvPr>
          </p:nvPicPr>
          <p:blipFill>
            <a:blip r:embed="rId18"/>
            <a:stretch>
              <a:fillRect/>
            </a:stretch>
          </p:blipFill>
          <p:spPr>
            <a:xfrm>
              <a:off x="10267" y="2407"/>
              <a:ext cx="8278" cy="4996"/>
            </a:xfrm>
            <a:prstGeom prst="rect">
              <a:avLst/>
            </a:prstGeom>
          </p:spPr>
        </p:pic>
        <p:grpSp>
          <p:nvGrpSpPr>
            <p:cNvPr id="20" name="组合 19"/>
            <p:cNvGrpSpPr/>
            <p:nvPr/>
          </p:nvGrpSpPr>
          <p:grpSpPr>
            <a:xfrm>
              <a:off x="11450" y="3571"/>
              <a:ext cx="944" cy="790"/>
              <a:chOff x="12649" y="7527"/>
              <a:chExt cx="944" cy="790"/>
            </a:xfrm>
          </p:grpSpPr>
          <p:sp>
            <p:nvSpPr>
              <p:cNvPr id="10" name="椭圆 9"/>
              <p:cNvSpPr/>
              <p:nvPr>
                <p:custDataLst>
                  <p:tags r:id="rId19"/>
                </p:custDataLst>
              </p:nvPr>
            </p:nvSpPr>
            <p:spPr>
              <a:xfrm>
                <a:off x="12649" y="7619"/>
                <a:ext cx="944" cy="699"/>
              </a:xfrm>
              <a:prstGeom prst="ellipse">
                <a:avLst/>
              </a:prstGeom>
              <a:noFill/>
              <a:ln w="190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等腰三角形 33"/>
              <p:cNvSpPr/>
              <p:nvPr>
                <p:custDataLst>
                  <p:tags r:id="rId20"/>
                </p:custDataLst>
              </p:nvPr>
            </p:nvSpPr>
            <p:spPr>
              <a:xfrm rot="16200000">
                <a:off x="12911" y="7551"/>
                <a:ext cx="236" cy="189"/>
              </a:xfrm>
              <a:prstGeom prst="triangl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5" name="椭圆 34"/>
            <p:cNvSpPr/>
            <p:nvPr>
              <p:custDataLst>
                <p:tags r:id="rId21"/>
              </p:custDataLst>
            </p:nvPr>
          </p:nvSpPr>
          <p:spPr>
            <a:xfrm>
              <a:off x="15483" y="6021"/>
              <a:ext cx="944" cy="699"/>
            </a:xfrm>
            <a:prstGeom prst="ellipse">
              <a:avLst/>
            </a:prstGeom>
            <a:noFill/>
            <a:ln w="19050">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等腰三角形 35"/>
            <p:cNvSpPr/>
            <p:nvPr>
              <p:custDataLst>
                <p:tags r:id="rId22"/>
              </p:custDataLst>
            </p:nvPr>
          </p:nvSpPr>
          <p:spPr>
            <a:xfrm rot="5400000" flipH="1">
              <a:off x="15836" y="5929"/>
              <a:ext cx="236" cy="189"/>
            </a:xfrm>
            <a:prstGeom prst="triangle">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custDataLst>
              <p:tags r:id="rId23"/>
            </p:custDataLst>
          </p:nvPr>
        </p:nvSpPr>
        <p:spPr>
          <a:xfrm>
            <a:off x="735965" y="5535930"/>
            <a:ext cx="5095875" cy="829945"/>
          </a:xfrm>
          <a:prstGeom prst="rect">
            <a:avLst/>
          </a:prstGeom>
          <a:noFill/>
          <a:ln w="9525">
            <a:noFill/>
          </a:ln>
        </p:spPr>
        <p:txBody>
          <a:bodyPr wrap="square">
            <a:spAutoFit/>
          </a:bodyPr>
          <a:p>
            <a:pPr marL="285750" indent="-285750" algn="just" fontAlgn="auto">
              <a:spcAft>
                <a:spcPts val="600"/>
              </a:spcAft>
              <a:buFont typeface="Arial" panose="020B0604020202020204" pitchFamily="34" charset="0"/>
              <a:buChar char="•"/>
            </a:pPr>
            <a:r>
              <a:rPr lang="en-US" sz="1600" b="1">
                <a:latin typeface="Arial" panose="020B0604020202020204" pitchFamily="34" charset="0"/>
                <a:ea typeface="宋体" panose="02010600030101010101" pitchFamily="2" charset="-122"/>
                <a:cs typeface="Arial" panose="020B0604020202020204" pitchFamily="34" charset="0"/>
              </a:rPr>
              <a:t>Comparison</a:t>
            </a:r>
            <a:r>
              <a:rPr lang="en-US" sz="1600">
                <a:latin typeface="Arial" panose="020B0604020202020204" pitchFamily="34" charset="0"/>
                <a:ea typeface="宋体" panose="02010600030101010101" pitchFamily="2" charset="-122"/>
                <a:cs typeface="Arial" panose="020B0604020202020204" pitchFamily="34" charset="0"/>
              </a:rPr>
              <a:t> of anomalous geopotential height between </a:t>
            </a:r>
            <a:r>
              <a:rPr lang="en-US" sz="1600" b="1">
                <a:latin typeface="Arial" panose="020B0604020202020204" pitchFamily="34" charset="0"/>
                <a:ea typeface="宋体" panose="02010600030101010101" pitchFamily="2" charset="-122"/>
                <a:cs typeface="Arial" panose="020B0604020202020204" pitchFamily="34" charset="0"/>
              </a:rPr>
              <a:t>the TP</a:t>
            </a:r>
            <a:r>
              <a:rPr lang="en-US" sz="1600">
                <a:latin typeface="Arial" panose="020B0604020202020204" pitchFamily="34" charset="0"/>
                <a:ea typeface="宋体" panose="02010600030101010101" pitchFamily="2" charset="-122"/>
                <a:cs typeface="Arial" panose="020B0604020202020204" pitchFamily="34" charset="0"/>
              </a:rPr>
              <a:t> and </a:t>
            </a:r>
            <a:r>
              <a:rPr lang="en-US" sz="1600" b="1">
                <a:latin typeface="Arial" panose="020B0604020202020204" pitchFamily="34" charset="0"/>
                <a:ea typeface="宋体" panose="02010600030101010101" pitchFamily="2" charset="-122"/>
                <a:cs typeface="Arial" panose="020B0604020202020204" pitchFamily="34" charset="0"/>
              </a:rPr>
              <a:t>its </a:t>
            </a:r>
            <a:r>
              <a:rPr lang="en-US" sz="1600" b="1">
                <a:latin typeface="Arial" panose="020B0604020202020204" pitchFamily="34" charset="0"/>
                <a:ea typeface="宋体" panose="02010600030101010101" pitchFamily="2" charset="-122"/>
                <a:cs typeface="Arial" panose="020B0604020202020204" pitchFamily="34" charset="0"/>
                <a:sym typeface="+mn-ea"/>
              </a:rPr>
              <a:t>south</a:t>
            </a:r>
            <a:r>
              <a:rPr lang="en-US" sz="1600">
                <a:latin typeface="Arial" panose="020B0604020202020204" pitchFamily="34" charset="0"/>
                <a:ea typeface="宋体" panose="02010600030101010101" pitchFamily="2" charset="-122"/>
                <a:cs typeface="Arial" panose="020B0604020202020204" pitchFamily="34" charset="0"/>
                <a:sym typeface="+mn-ea"/>
              </a:rPr>
              <a:t> (the Bay of Bengal) </a:t>
            </a:r>
            <a:r>
              <a:rPr lang="en-US" sz="1600">
                <a:latin typeface="Arial" panose="020B0604020202020204" pitchFamily="34" charset="0"/>
                <a:ea typeface="宋体" panose="02010600030101010101" pitchFamily="2" charset="-122"/>
                <a:cs typeface="Arial" panose="020B0604020202020204" pitchFamily="34" charset="0"/>
              </a:rPr>
              <a:t>and </a:t>
            </a:r>
            <a:r>
              <a:rPr lang="en-US" sz="1600" b="1">
                <a:latin typeface="Arial" panose="020B0604020202020204" pitchFamily="34" charset="0"/>
                <a:ea typeface="宋体" panose="02010600030101010101" pitchFamily="2" charset="-122"/>
                <a:cs typeface="Arial" panose="020B0604020202020204" pitchFamily="34" charset="0"/>
                <a:sym typeface="+mn-ea"/>
              </a:rPr>
              <a:t>east</a:t>
            </a:r>
            <a:r>
              <a:rPr lang="en-US" sz="1600">
                <a:latin typeface="Arial" panose="020B0604020202020204" pitchFamily="34" charset="0"/>
                <a:ea typeface="宋体" panose="02010600030101010101" pitchFamily="2" charset="-122"/>
                <a:cs typeface="Arial" panose="020B0604020202020204" pitchFamily="34" charset="0"/>
                <a:sym typeface="+mn-ea"/>
              </a:rPr>
              <a:t> (the East Asia) </a:t>
            </a:r>
            <a:endParaRPr lang="en-US" sz="1600">
              <a:latin typeface="Arial" panose="020B0604020202020204" pitchFamily="34" charset="0"/>
              <a:ea typeface="宋体" panose="02010600030101010101" pitchFamily="2" charset="-122"/>
              <a:cs typeface="Arial" panose="020B0604020202020204" pitchFamily="34" charset="0"/>
              <a:sym typeface="+mn-ea"/>
            </a:endParaRPr>
          </a:p>
        </p:txBody>
      </p:sp>
      <p:sp>
        <p:nvSpPr>
          <p:cNvPr id="11" name="文本框 10"/>
          <p:cNvSpPr txBox="1"/>
          <p:nvPr>
            <p:custDataLst>
              <p:tags r:id="rId24"/>
            </p:custDataLst>
          </p:nvPr>
        </p:nvSpPr>
        <p:spPr>
          <a:xfrm>
            <a:off x="6695440" y="5212715"/>
            <a:ext cx="5095875" cy="1476375"/>
          </a:xfrm>
          <a:prstGeom prst="rect">
            <a:avLst/>
          </a:prstGeom>
          <a:noFill/>
          <a:ln w="9525">
            <a:noFill/>
          </a:ln>
        </p:spPr>
        <p:txBody>
          <a:bodyPr wrap="square">
            <a:spAutoFit/>
          </a:bodyPr>
          <a:p>
            <a:pPr marL="285750" indent="-285750" algn="just" fontAlgn="auto">
              <a:spcAft>
                <a:spcPts val="600"/>
              </a:spcAft>
              <a:buFont typeface="Arial" panose="020B0604020202020204" pitchFamily="34" charset="0"/>
              <a:buChar char="•"/>
            </a:pPr>
            <a:r>
              <a:rPr lang="en-US" sz="1600" b="1">
                <a:latin typeface="Arial" panose="020B0604020202020204" pitchFamily="34" charset="0"/>
                <a:ea typeface="宋体" panose="02010600030101010101" pitchFamily="2" charset="-122"/>
                <a:cs typeface="Arial" panose="020B0604020202020204" pitchFamily="34" charset="0"/>
                <a:sym typeface="+mn-ea"/>
              </a:rPr>
              <a:t>Type 1</a:t>
            </a:r>
            <a:r>
              <a:rPr lang="en-US" sz="1600">
                <a:latin typeface="Arial" panose="020B0604020202020204" pitchFamily="34" charset="0"/>
                <a:ea typeface="宋体" panose="02010600030101010101" pitchFamily="2" charset="-122"/>
                <a:cs typeface="Arial" panose="020B0604020202020204" pitchFamily="34" charset="0"/>
                <a:sym typeface="+mn-ea"/>
              </a:rPr>
              <a:t>: anomalous cyclone at low level of troposphere; largest area of rainfall</a:t>
            </a:r>
            <a:endParaRPr lang="en-US" sz="1600">
              <a:latin typeface="Arial" panose="020B0604020202020204" pitchFamily="34" charset="0"/>
              <a:ea typeface="宋体" panose="02010600030101010101" pitchFamily="2" charset="-122"/>
              <a:cs typeface="Arial" panose="020B0604020202020204" pitchFamily="34" charset="0"/>
              <a:sym typeface="+mn-ea"/>
            </a:endParaRPr>
          </a:p>
          <a:p>
            <a:pPr marL="285750" indent="-285750" algn="just" fontAlgn="auto">
              <a:spcAft>
                <a:spcPts val="600"/>
              </a:spcAft>
              <a:buFont typeface="Arial" panose="020B0604020202020204" pitchFamily="34" charset="0"/>
              <a:buChar char="•"/>
            </a:pPr>
            <a:r>
              <a:rPr lang="en-US" sz="1600" b="1">
                <a:latin typeface="Arial" panose="020B0604020202020204" pitchFamily="34" charset="0"/>
                <a:ea typeface="宋体" panose="02010600030101010101" pitchFamily="2" charset="-122"/>
                <a:cs typeface="Arial" panose="020B0604020202020204" pitchFamily="34" charset="0"/>
                <a:sym typeface="+mn-ea"/>
              </a:rPr>
              <a:t>Type 4</a:t>
            </a:r>
            <a:r>
              <a:rPr lang="en-US" sz="1600">
                <a:latin typeface="Arial" panose="020B0604020202020204" pitchFamily="34" charset="0"/>
                <a:ea typeface="宋体" panose="02010600030101010101" pitchFamily="2" charset="-122"/>
                <a:cs typeface="Arial" panose="020B0604020202020204" pitchFamily="34" charset="0"/>
                <a:sym typeface="+mn-ea"/>
              </a:rPr>
              <a:t>: </a:t>
            </a:r>
            <a:r>
              <a:rPr lang="en-US" sz="1600">
                <a:latin typeface="Arial" panose="020B0604020202020204" pitchFamily="34" charset="0"/>
                <a:ea typeface="宋体" panose="02010600030101010101" pitchFamily="2" charset="-122"/>
                <a:cs typeface="Arial" panose="020B0604020202020204" pitchFamily="34" charset="0"/>
                <a:sym typeface="+mn-ea"/>
              </a:rPr>
              <a:t>anomalous anticyclone at low level of troposphere; smallest area of rainfall</a:t>
            </a:r>
            <a:endParaRPr lang="en-US" sz="1600">
              <a:latin typeface="Arial" panose="020B0604020202020204" pitchFamily="34" charset="0"/>
              <a:ea typeface="宋体" panose="02010600030101010101" pitchFamily="2" charset="-122"/>
              <a:cs typeface="Arial" panose="020B0604020202020204" pitchFamily="34" charset="0"/>
              <a:sym typeface="+mn-ea"/>
            </a:endParaRPr>
          </a:p>
          <a:p>
            <a:pPr marL="285750" indent="-285750" algn="just" fontAlgn="auto">
              <a:spcAft>
                <a:spcPts val="600"/>
              </a:spcAft>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sym typeface="+mn-ea"/>
              </a:rPr>
              <a:t>Type 2&amp;3: transitional types</a:t>
            </a:r>
            <a:endParaRPr lang="en-US" sz="1600">
              <a:latin typeface="Arial" panose="020B0604020202020204" pitchFamily="34" charset="0"/>
              <a:ea typeface="宋体" panose="02010600030101010101" pitchFamily="2" charset="-122"/>
              <a:cs typeface="Arial" panose="020B0604020202020204" pitchFamily="34" charset="0"/>
              <a:sym typeface="+mn-ea"/>
            </a:endParaRPr>
          </a:p>
        </p:txBody>
      </p:sp>
      <p:cxnSp>
        <p:nvCxnSpPr>
          <p:cNvPr id="24" name="直接连接符 23"/>
          <p:cNvCxnSpPr/>
          <p:nvPr>
            <p:custDataLst>
              <p:tags r:id="rId25"/>
            </p:custDataLst>
          </p:nvPr>
        </p:nvCxnSpPr>
        <p:spPr>
          <a:xfrm>
            <a:off x="6263640" y="893445"/>
            <a:ext cx="0" cy="5958840"/>
          </a:xfrm>
          <a:prstGeom prst="line">
            <a:avLst/>
          </a:prstGeom>
          <a:ln w="12700">
            <a:solidFill>
              <a:srgbClr val="002452"/>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2.png" descr="C:\Users\lenovo\Desktop\图片1.png图片1"/>
          <p:cNvPicPr>
            <a:picLocks noChangeAspect="1"/>
          </p:cNvPicPr>
          <p:nvPr>
            <p:custDataLst>
              <p:tags r:id="rId1"/>
            </p:custDataLst>
          </p:nvPr>
        </p:nvPicPr>
        <p:blipFill>
          <a:blip r:embed="rId2"/>
          <a:srcRect/>
          <a:stretch>
            <a:fillRect/>
          </a:stretch>
        </p:blipFill>
        <p:spPr>
          <a:xfrm>
            <a:off x="12700" y="11430"/>
            <a:ext cx="943610" cy="864870"/>
          </a:xfrm>
          <a:prstGeom prst="rect">
            <a:avLst/>
          </a:prstGeom>
          <a:ln w="12700">
            <a:miter lim="400000"/>
            <a:headEnd/>
            <a:tailEnd/>
          </a:ln>
        </p:spPr>
      </p:pic>
      <p:pic>
        <p:nvPicPr>
          <p:cNvPr id="13" name="image3.png" descr="C:\Users\lenovo\Desktop\微信截图_20230416175534.png微信截图_20230416175534"/>
          <p:cNvPicPr>
            <a:picLocks noChangeAspect="1"/>
          </p:cNvPicPr>
          <p:nvPr>
            <p:custDataLst>
              <p:tags r:id="rId3"/>
            </p:custDataLst>
          </p:nvPr>
        </p:nvPicPr>
        <p:blipFill rotWithShape="1">
          <a:blip r:embed="rId4"/>
          <a:srcRect/>
          <a:stretch>
            <a:fillRect/>
          </a:stretch>
        </p:blipFill>
        <p:spPr>
          <a:xfrm>
            <a:off x="11290935" y="0"/>
            <a:ext cx="901065" cy="889000"/>
          </a:xfrm>
          <a:prstGeom prst="rect">
            <a:avLst/>
          </a:prstGeom>
          <a:ln w="12700">
            <a:miter lim="400000"/>
            <a:headEnd/>
            <a:tailEnd/>
          </a:ln>
        </p:spPr>
      </p:pic>
      <p:sp>
        <p:nvSpPr>
          <p:cNvPr id="6" name="文本框 5"/>
          <p:cNvSpPr txBox="1"/>
          <p:nvPr/>
        </p:nvSpPr>
        <p:spPr>
          <a:xfrm>
            <a:off x="930910" y="6350"/>
            <a:ext cx="10356850" cy="876935"/>
          </a:xfrm>
          <a:prstGeom prst="rect">
            <a:avLst/>
          </a:prstGeom>
          <a:noFill/>
        </p:spPr>
        <p:txBody>
          <a:bodyPr wrap="square" rtlCol="0" anchor="ctr" anchorCtr="0">
            <a:noAutofit/>
          </a:bodyPr>
          <a:p>
            <a:pPr algn="ctr"/>
            <a:r>
              <a:rPr lang="en-US" altLang="zh-CN" sz="4400" b="1">
                <a:solidFill>
                  <a:schemeClr val="bg1"/>
                </a:solidFill>
                <a:latin typeface="Arial" panose="020B0604020202020204" pitchFamily="34" charset="0"/>
                <a:cs typeface="Arial" panose="020B0604020202020204" pitchFamily="34" charset="0"/>
              </a:rPr>
              <a:t>moisture-/winds-dominated types</a:t>
            </a:r>
            <a:endParaRPr lang="en-US" altLang="zh-CN" sz="4400" b="1">
              <a:solidFill>
                <a:schemeClr val="bg1"/>
              </a:solidFill>
              <a:latin typeface="Arial" panose="020B0604020202020204" pitchFamily="34" charset="0"/>
              <a:cs typeface="Arial" panose="020B0604020202020204" pitchFamily="34" charset="0"/>
            </a:endParaRPr>
          </a:p>
        </p:txBody>
      </p:sp>
      <p:sp>
        <p:nvSpPr>
          <p:cNvPr id="2" name="文本框 1"/>
          <p:cNvSpPr txBox="1"/>
          <p:nvPr>
            <p:custDataLst>
              <p:tags r:id="rId5"/>
            </p:custDataLst>
          </p:nvPr>
        </p:nvSpPr>
        <p:spPr>
          <a:xfrm>
            <a:off x="755015" y="1106805"/>
            <a:ext cx="4843780" cy="449580"/>
          </a:xfrm>
          <a:prstGeom prst="rect">
            <a:avLst/>
          </a:prstGeom>
          <a:solidFill>
            <a:schemeClr val="accent4">
              <a:lumMod val="60000"/>
              <a:lumOff val="40000"/>
            </a:schemeClr>
          </a:solidFill>
        </p:spPr>
        <p:txBody>
          <a:bodyPr wrap="square" rtlCol="0" anchor="ctr" anchorCtr="0">
            <a:noAutofit/>
          </a:bodyPr>
          <a:p>
            <a:pPr algn="ctr"/>
            <a:r>
              <a:rPr lang="en-US" altLang="zh-CN" sz="1600" b="1">
                <a:latin typeface="Arial" panose="020B0604020202020204" pitchFamily="34" charset="0"/>
                <a:cs typeface="Arial" panose="020B0604020202020204" pitchFamily="34" charset="0"/>
              </a:rPr>
              <a:t>anomalous column moisture and its transport</a:t>
            </a:r>
            <a:endParaRPr lang="en-US" altLang="zh-CN" sz="1600" b="1">
              <a:latin typeface="Arial" panose="020B0604020202020204" pitchFamily="34" charset="0"/>
              <a:cs typeface="Arial" panose="020B0604020202020204" pitchFamily="34" charset="0"/>
            </a:endParaRPr>
          </a:p>
        </p:txBody>
      </p:sp>
      <p:grpSp>
        <p:nvGrpSpPr>
          <p:cNvPr id="14" name="组合 13"/>
          <p:cNvGrpSpPr/>
          <p:nvPr/>
        </p:nvGrpSpPr>
        <p:grpSpPr>
          <a:xfrm>
            <a:off x="282575" y="1607820"/>
            <a:ext cx="5537200" cy="3338830"/>
            <a:chOff x="527" y="2532"/>
            <a:chExt cx="8290" cy="5038"/>
          </a:xfrm>
        </p:grpSpPr>
        <p:pic>
          <p:nvPicPr>
            <p:cNvPr id="24" name="图片 24" descr="1680767082906"/>
            <p:cNvPicPr>
              <a:picLocks noChangeAspect="1"/>
            </p:cNvPicPr>
            <p:nvPr>
              <p:custDataLst>
                <p:tags r:id="rId6"/>
              </p:custDataLst>
            </p:nvPr>
          </p:nvPicPr>
          <p:blipFill>
            <a:blip r:embed="rId7"/>
            <a:stretch>
              <a:fillRect/>
            </a:stretch>
          </p:blipFill>
          <p:spPr>
            <a:xfrm>
              <a:off x="527" y="2532"/>
              <a:ext cx="8290" cy="5039"/>
            </a:xfrm>
            <a:prstGeom prst="rect">
              <a:avLst/>
            </a:prstGeom>
          </p:spPr>
        </p:pic>
        <p:sp>
          <p:nvSpPr>
            <p:cNvPr id="30" name="燕尾形箭头 29"/>
            <p:cNvSpPr/>
            <p:nvPr>
              <p:custDataLst>
                <p:tags r:id="rId8"/>
              </p:custDataLst>
            </p:nvPr>
          </p:nvSpPr>
          <p:spPr>
            <a:xfrm rot="17520000">
              <a:off x="1939" y="3824"/>
              <a:ext cx="887" cy="425"/>
            </a:xfrm>
            <a:prstGeom prst="notchedRightArrow">
              <a:avLst/>
            </a:prstGeom>
            <a:solidFill>
              <a:schemeClr val="bg1">
                <a:alpha val="51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solidFill>
                  <a:schemeClr val="tx1"/>
                </a:solidFill>
              </a:endParaRPr>
            </a:p>
          </p:txBody>
        </p:sp>
        <p:sp>
          <p:nvSpPr>
            <p:cNvPr id="31" name="燕尾形箭头 30"/>
            <p:cNvSpPr/>
            <p:nvPr>
              <p:custDataLst>
                <p:tags r:id="rId9"/>
              </p:custDataLst>
            </p:nvPr>
          </p:nvSpPr>
          <p:spPr>
            <a:xfrm rot="17700000" flipH="1" flipV="1">
              <a:off x="5966" y="6254"/>
              <a:ext cx="887" cy="425"/>
            </a:xfrm>
            <a:prstGeom prst="notchedRightArrow">
              <a:avLst/>
            </a:prstGeom>
            <a:solidFill>
              <a:schemeClr val="bg1">
                <a:alpha val="51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grpSp>
      <p:graphicFrame>
        <p:nvGraphicFramePr>
          <p:cNvPr id="3" name="表格 2"/>
          <p:cNvGraphicFramePr/>
          <p:nvPr>
            <p:custDataLst>
              <p:tags r:id="rId10"/>
            </p:custDataLst>
          </p:nvPr>
        </p:nvGraphicFramePr>
        <p:xfrm>
          <a:off x="6455410" y="1888173"/>
          <a:ext cx="5534660" cy="2573020"/>
        </p:xfrm>
        <a:graphic>
          <a:graphicData uri="http://schemas.openxmlformats.org/drawingml/2006/table">
            <a:tbl>
              <a:tblPr firstRow="1" bandRow="1">
                <a:tableStyleId>{93296810-A885-4BE3-A3E7-6D5BEEA58F35}</a:tableStyleId>
              </a:tblPr>
              <a:tblGrid>
                <a:gridCol w="1576705"/>
                <a:gridCol w="989488"/>
                <a:gridCol w="989488"/>
                <a:gridCol w="989488"/>
                <a:gridCol w="989488"/>
              </a:tblGrid>
              <a:tr h="643255">
                <a:tc>
                  <a:txBody>
                    <a:bodyPr/>
                    <a:p>
                      <a:pPr indent="0" algn="ctr">
                        <a:buNone/>
                      </a:pPr>
                      <a:endParaRPr lang="en-US" altLang="en-US" sz="2000" b="1">
                        <a:latin typeface="Arial" panose="020B0604020202020204" pitchFamily="34" charset="0"/>
                        <a:ea typeface="Times New Roman" panose="02020603050405020304" charset="0"/>
                        <a:cs typeface="Arial" panose="020B0604020202020204" pitchFamily="34" charset="0"/>
                      </a:endParaRPr>
                    </a:p>
                  </a:txBody>
                  <a:tcPr marL="68580" marR="68580" marT="0" marB="0" vert="horz" anchor="ctr" anchorCtr="0"/>
                </a:tc>
                <a:tc>
                  <a:txBody>
                    <a:bodyPr/>
                    <a:p>
                      <a:pPr indent="0" algn="ctr">
                        <a:buNone/>
                      </a:pPr>
                      <a:r>
                        <a:rPr lang="en-US" sz="2000" b="1">
                          <a:latin typeface="Arial" panose="020B0604020202020204" pitchFamily="34" charset="0"/>
                          <a:ea typeface="宋体" panose="02010600030101010101" pitchFamily="2" charset="-122"/>
                          <a:cs typeface="Arial" panose="020B0604020202020204" pitchFamily="34" charset="0"/>
                        </a:rPr>
                        <a:t>Type 1</a:t>
                      </a:r>
                      <a:endParaRPr lang="en-US" altLang="en-US" sz="20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2000" b="1">
                          <a:latin typeface="Arial" panose="020B0604020202020204" pitchFamily="34" charset="0"/>
                          <a:ea typeface="宋体" panose="02010600030101010101" pitchFamily="2" charset="-122"/>
                          <a:cs typeface="Arial" panose="020B0604020202020204" pitchFamily="34" charset="0"/>
                        </a:rPr>
                        <a:t>Type 2</a:t>
                      </a:r>
                      <a:endParaRPr lang="en-US" altLang="en-US" sz="20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2000" b="1">
                          <a:latin typeface="Arial" panose="020B0604020202020204" pitchFamily="34" charset="0"/>
                          <a:ea typeface="宋体" panose="02010600030101010101" pitchFamily="2" charset="-122"/>
                          <a:cs typeface="Arial" panose="020B0604020202020204" pitchFamily="34" charset="0"/>
                        </a:rPr>
                        <a:t>Type 3</a:t>
                      </a:r>
                      <a:endParaRPr lang="en-US" altLang="en-US" sz="20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algn="ctr">
                        <a:buClrTx/>
                        <a:buSzTx/>
                        <a:buFontTx/>
                        <a:buNone/>
                      </a:pPr>
                      <a:r>
                        <a:rPr lang="en-US" sz="2000">
                          <a:solidFill>
                            <a:schemeClr val="bg1"/>
                          </a:solidFill>
                          <a:latin typeface="Arial" panose="020B0604020202020204" pitchFamily="34" charset="0"/>
                          <a:ea typeface="宋体" panose="02010600030101010101" pitchFamily="2" charset="-122"/>
                          <a:cs typeface="Arial" panose="020B0604020202020204" pitchFamily="34" charset="0"/>
                        </a:rPr>
                        <a:t>Type 4</a:t>
                      </a:r>
                      <a:endParaRPr lang="en-US" sz="2000">
                        <a:solidFill>
                          <a:schemeClr val="bg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r>
              <a:tr h="643255">
                <a:tc>
                  <a:txBody>
                    <a:bodyPr/>
                    <a:p>
                      <a:pPr indent="0" algn="ctr">
                        <a:lnSpc>
                          <a:spcPct val="90000"/>
                        </a:lnSpc>
                        <a:buNone/>
                      </a:pPr>
                      <a:r>
                        <a:rPr lang="en-US" sz="1800" b="0">
                          <a:latin typeface="Arial" panose="020B0604020202020204" pitchFamily="34" charset="0"/>
                          <a:ea typeface="宋体" panose="02010600030101010101" pitchFamily="2" charset="-122"/>
                          <a:cs typeface="Arial" panose="020B0604020202020204" pitchFamily="34" charset="0"/>
                        </a:rPr>
                        <a:t>700-hPa</a:t>
                      </a:r>
                      <a:endParaRPr lang="en-US" sz="1800" b="0">
                        <a:latin typeface="Arial" panose="020B0604020202020204" pitchFamily="34" charset="0"/>
                        <a:ea typeface="宋体" panose="02010600030101010101" pitchFamily="2" charset="-122"/>
                        <a:cs typeface="Arial" panose="020B0604020202020204" pitchFamily="34" charset="0"/>
                      </a:endParaRPr>
                    </a:p>
                    <a:p>
                      <a:pPr indent="0" algn="ctr">
                        <a:lnSpc>
                          <a:spcPct val="90000"/>
                        </a:lnSpc>
                        <a:buNone/>
                      </a:pPr>
                      <a:r>
                        <a:rPr lang="en-US" sz="1800" b="1">
                          <a:latin typeface="Arial" panose="020B0604020202020204" pitchFamily="34" charset="0"/>
                          <a:ea typeface="宋体" panose="02010600030101010101" pitchFamily="2" charset="-122"/>
                          <a:cs typeface="Arial" panose="020B0604020202020204" pitchFamily="34" charset="0"/>
                        </a:rPr>
                        <a:t>u winds</a:t>
                      </a:r>
                      <a:endParaRPr lang="en-US" altLang="en-US" sz="18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1">
                          <a:solidFill>
                            <a:schemeClr val="accent5">
                              <a:lumMod val="75000"/>
                            </a:schemeClr>
                          </a:solidFill>
                          <a:latin typeface="Arial" panose="020B0604020202020204" pitchFamily="34" charset="0"/>
                          <a:ea typeface="宋体" panose="02010600030101010101" pitchFamily="2" charset="-122"/>
                          <a:cs typeface="Arial" panose="020B0604020202020204" pitchFamily="34" charset="0"/>
                        </a:rPr>
                        <a:t>-1.1</a:t>
                      </a:r>
                      <a:endParaRPr lang="en-US" altLang="en-US" sz="1800" b="1">
                        <a:solidFill>
                          <a:schemeClr val="accent5">
                            <a:lumMod val="75000"/>
                          </a:schemeClr>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1.9</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0.6</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algn="ctr">
                        <a:buClrTx/>
                        <a:buSzTx/>
                        <a:buFontTx/>
                        <a:buNone/>
                      </a:pPr>
                      <a:r>
                        <a:rPr lang="en-US" sz="1800" b="1">
                          <a:solidFill>
                            <a:srgbClr val="C00000"/>
                          </a:solidFill>
                          <a:latin typeface="Arial" panose="020B0604020202020204" pitchFamily="34" charset="0"/>
                          <a:ea typeface="宋体" panose="02010600030101010101" pitchFamily="2" charset="-122"/>
                          <a:cs typeface="Arial" panose="020B0604020202020204" pitchFamily="34" charset="0"/>
                        </a:rPr>
                        <a:t>2.2</a:t>
                      </a:r>
                      <a:endParaRPr lang="en-US" sz="1800" b="1">
                        <a:solidFill>
                          <a:srgbClr val="C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r>
              <a:tr h="643255">
                <a:tc>
                  <a:txBody>
                    <a:bodyPr/>
                    <a:p>
                      <a:pPr indent="0" algn="ctr">
                        <a:lnSpc>
                          <a:spcPct val="90000"/>
                        </a:lnSpc>
                        <a:buNone/>
                      </a:pPr>
                      <a:r>
                        <a:rPr lang="en-US" sz="1800" b="0">
                          <a:latin typeface="Arial" panose="020B0604020202020204" pitchFamily="34" charset="0"/>
                          <a:ea typeface="宋体" panose="02010600030101010101" pitchFamily="2" charset="-122"/>
                          <a:cs typeface="Arial" panose="020B0604020202020204" pitchFamily="34" charset="0"/>
                          <a:sym typeface="+mn-ea"/>
                        </a:rPr>
                        <a:t>700-hPa</a:t>
                      </a:r>
                      <a:endParaRPr lang="en-US" sz="1800" b="0">
                        <a:latin typeface="Arial" panose="020B0604020202020204" pitchFamily="34" charset="0"/>
                        <a:ea typeface="宋体" panose="02010600030101010101" pitchFamily="2" charset="-122"/>
                        <a:cs typeface="Arial" panose="020B0604020202020204" pitchFamily="34" charset="0"/>
                        <a:sym typeface="+mn-ea"/>
                      </a:endParaRPr>
                    </a:p>
                    <a:p>
                      <a:pPr indent="0" algn="ctr">
                        <a:lnSpc>
                          <a:spcPct val="90000"/>
                        </a:lnSpc>
                        <a:buNone/>
                      </a:pPr>
                      <a:r>
                        <a:rPr lang="en-US" sz="1800" b="1">
                          <a:latin typeface="Arial" panose="020B0604020202020204" pitchFamily="34" charset="0"/>
                          <a:ea typeface="宋体" panose="02010600030101010101" pitchFamily="2" charset="-122"/>
                          <a:cs typeface="Arial" panose="020B0604020202020204" pitchFamily="34" charset="0"/>
                        </a:rPr>
                        <a:t>v winds</a:t>
                      </a:r>
                      <a:endParaRPr lang="en-US" altLang="en-US" sz="1800" b="1">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1">
                          <a:solidFill>
                            <a:schemeClr val="accent5">
                              <a:lumMod val="75000"/>
                            </a:schemeClr>
                          </a:solidFill>
                          <a:latin typeface="Arial" panose="020B0604020202020204" pitchFamily="34" charset="0"/>
                          <a:ea typeface="宋体" panose="02010600030101010101" pitchFamily="2" charset="-122"/>
                          <a:cs typeface="Arial" panose="020B0604020202020204" pitchFamily="34" charset="0"/>
                        </a:rPr>
                        <a:t>0.1</a:t>
                      </a:r>
                      <a:endParaRPr lang="en-US" altLang="en-US" sz="1800" b="1">
                        <a:solidFill>
                          <a:schemeClr val="accent5">
                            <a:lumMod val="75000"/>
                          </a:schemeClr>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0.6</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0.3</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algn="ctr">
                        <a:buClrTx/>
                        <a:buSzTx/>
                        <a:buFontTx/>
                        <a:buNone/>
                      </a:pPr>
                      <a:r>
                        <a:rPr lang="en-US" sz="1800" b="1">
                          <a:solidFill>
                            <a:srgbClr val="C00000"/>
                          </a:solidFill>
                          <a:latin typeface="Arial" panose="020B0604020202020204" pitchFamily="34" charset="0"/>
                          <a:ea typeface="宋体" panose="02010600030101010101" pitchFamily="2" charset="-122"/>
                          <a:cs typeface="Arial" panose="020B0604020202020204" pitchFamily="34" charset="0"/>
                        </a:rPr>
                        <a:t>1.0</a:t>
                      </a:r>
                      <a:endParaRPr lang="en-US" sz="1800" b="1">
                        <a:solidFill>
                          <a:srgbClr val="C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r>
              <a:tr h="643255">
                <a:tc>
                  <a:txBody>
                    <a:bodyPr/>
                    <a:p>
                      <a:pPr indent="0" algn="ctr">
                        <a:lnSpc>
                          <a:spcPct val="90000"/>
                        </a:lnSpc>
                        <a:buNone/>
                      </a:pPr>
                      <a:r>
                        <a:rPr lang="en-US" sz="1800" b="0">
                          <a:latin typeface="Arial" panose="020B0604020202020204" pitchFamily="34" charset="0"/>
                          <a:ea typeface="宋体" panose="02010600030101010101" pitchFamily="2" charset="-122"/>
                          <a:cs typeface="Arial" panose="020B0604020202020204" pitchFamily="34" charset="0"/>
                        </a:rPr>
                        <a:t>column </a:t>
                      </a:r>
                      <a:endParaRPr lang="en-US" sz="1800" b="0">
                        <a:latin typeface="Arial" panose="020B0604020202020204" pitchFamily="34" charset="0"/>
                        <a:ea typeface="宋体" panose="02010600030101010101" pitchFamily="2" charset="-122"/>
                        <a:cs typeface="Arial" panose="020B0604020202020204" pitchFamily="34" charset="0"/>
                      </a:endParaRPr>
                    </a:p>
                    <a:p>
                      <a:pPr indent="0" algn="ctr">
                        <a:lnSpc>
                          <a:spcPct val="90000"/>
                        </a:lnSpc>
                        <a:buNone/>
                      </a:pPr>
                      <a:r>
                        <a:rPr lang="en-US" sz="1800" b="1">
                          <a:latin typeface="Arial" panose="020B0604020202020204" pitchFamily="34" charset="0"/>
                          <a:ea typeface="宋体" panose="02010600030101010101" pitchFamily="2" charset="-122"/>
                          <a:cs typeface="Arial" panose="020B0604020202020204" pitchFamily="34" charset="0"/>
                        </a:rPr>
                        <a:t>water vapor</a:t>
                      </a:r>
                      <a:r>
                        <a:rPr lang="en-US" sz="1800" b="0">
                          <a:latin typeface="Arial" panose="020B0604020202020204" pitchFamily="34" charset="0"/>
                          <a:ea typeface="宋体" panose="02010600030101010101" pitchFamily="2" charset="-122"/>
                          <a:cs typeface="Arial" panose="020B0604020202020204" pitchFamily="34" charset="0"/>
                        </a:rPr>
                        <a:t> </a:t>
                      </a:r>
                      <a:endParaRPr 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1">
                          <a:solidFill>
                            <a:srgbClr val="C00000"/>
                          </a:solidFill>
                          <a:latin typeface="Arial" panose="020B0604020202020204" pitchFamily="34" charset="0"/>
                          <a:ea typeface="宋体" panose="02010600030101010101" pitchFamily="2" charset="-122"/>
                          <a:cs typeface="Arial" panose="020B0604020202020204" pitchFamily="34" charset="0"/>
                        </a:rPr>
                        <a:t>4.8</a:t>
                      </a:r>
                      <a:endParaRPr lang="en-US" altLang="en-US" sz="1800" b="1">
                        <a:solidFill>
                          <a:srgbClr val="C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-0.5</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indent="0" algn="ctr">
                        <a:buNone/>
                      </a:pPr>
                      <a:r>
                        <a:rPr lang="en-US" sz="1800" b="0">
                          <a:latin typeface="Arial" panose="020B0604020202020204" pitchFamily="34" charset="0"/>
                          <a:ea typeface="宋体" panose="02010600030101010101" pitchFamily="2" charset="-122"/>
                          <a:cs typeface="Arial" panose="020B0604020202020204" pitchFamily="34" charset="0"/>
                        </a:rPr>
                        <a:t>-0.01</a:t>
                      </a:r>
                      <a:endParaRPr lang="en-US" altLang="en-US" sz="18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c>
                  <a:txBody>
                    <a:bodyPr/>
                    <a:p>
                      <a:pPr algn="ctr">
                        <a:buClrTx/>
                        <a:buSzTx/>
                        <a:buFontTx/>
                        <a:buNone/>
                      </a:pPr>
                      <a:r>
                        <a:rPr lang="en-US" sz="1800" b="1">
                          <a:solidFill>
                            <a:schemeClr val="accent5">
                              <a:lumMod val="75000"/>
                            </a:schemeClr>
                          </a:solidFill>
                          <a:latin typeface="Arial" panose="020B0604020202020204" pitchFamily="34" charset="0"/>
                          <a:ea typeface="宋体" panose="02010600030101010101" pitchFamily="2" charset="-122"/>
                          <a:cs typeface="Arial" panose="020B0604020202020204" pitchFamily="34" charset="0"/>
                        </a:rPr>
                        <a:t>-3.2</a:t>
                      </a:r>
                      <a:endParaRPr lang="en-US" sz="1800" b="1">
                        <a:solidFill>
                          <a:schemeClr val="accent5">
                            <a:lumMod val="75000"/>
                          </a:schemeClr>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nchor="ctr" anchorCtr="0"/>
                </a:tc>
              </a:tr>
            </a:tbl>
          </a:graphicData>
        </a:graphic>
      </p:graphicFrame>
      <p:sp>
        <p:nvSpPr>
          <p:cNvPr id="7" name="文本框 6"/>
          <p:cNvSpPr txBox="1"/>
          <p:nvPr>
            <p:custDataLst>
              <p:tags r:id="rId11"/>
            </p:custDataLst>
          </p:nvPr>
        </p:nvSpPr>
        <p:spPr>
          <a:xfrm>
            <a:off x="7157085" y="1092200"/>
            <a:ext cx="4131310" cy="689610"/>
          </a:xfrm>
          <a:prstGeom prst="rect">
            <a:avLst/>
          </a:prstGeom>
          <a:solidFill>
            <a:schemeClr val="accent4">
              <a:lumMod val="60000"/>
              <a:lumOff val="40000"/>
            </a:schemeClr>
          </a:solidFill>
        </p:spPr>
        <p:txBody>
          <a:bodyPr wrap="square" rtlCol="0" anchor="ctr" anchorCtr="0">
            <a:noAutofit/>
          </a:bodyPr>
          <a:p>
            <a:pPr lvl="0" algn="ctr">
              <a:buClrTx/>
              <a:buSzTx/>
              <a:buFontTx/>
            </a:pPr>
            <a:r>
              <a:rPr lang="en-US" altLang="zh-CN" sz="1600" b="1">
                <a:latin typeface="Arial" panose="020B0604020202020204" pitchFamily="34" charset="0"/>
                <a:cs typeface="Arial" panose="020B0604020202020204" pitchFamily="34" charset="0"/>
                <a:sym typeface="+mn-ea"/>
              </a:rPr>
              <a:t>anomalies averaged over the red rectangle under the four synoptic types</a:t>
            </a:r>
            <a:endParaRPr lang="en-US" altLang="zh-CN" sz="1600" b="1">
              <a:latin typeface="Arial" panose="020B0604020202020204" pitchFamily="34" charset="0"/>
              <a:cs typeface="Arial" panose="020B0604020202020204" pitchFamily="34" charset="0"/>
              <a:sym typeface="+mn-ea"/>
            </a:endParaRPr>
          </a:p>
        </p:txBody>
      </p:sp>
      <p:sp>
        <p:nvSpPr>
          <p:cNvPr id="11" name="文本框 10"/>
          <p:cNvSpPr txBox="1"/>
          <p:nvPr>
            <p:custDataLst>
              <p:tags r:id="rId12"/>
            </p:custDataLst>
          </p:nvPr>
        </p:nvSpPr>
        <p:spPr>
          <a:xfrm>
            <a:off x="229870" y="5041265"/>
            <a:ext cx="5641975" cy="1628140"/>
          </a:xfrm>
          <a:prstGeom prst="rect">
            <a:avLst/>
          </a:prstGeom>
          <a:noFill/>
          <a:ln w="9525">
            <a:noFill/>
          </a:ln>
        </p:spPr>
        <p:txBody>
          <a:bodyPr wrap="square">
            <a:noAutofit/>
          </a:bodyPr>
          <a:p>
            <a:pPr marL="285750" indent="-285750" algn="just" fontAlgn="auto">
              <a:spcAft>
                <a:spcPts val="600"/>
              </a:spcAft>
              <a:buFont typeface="Arial" panose="020B0604020202020204" pitchFamily="34" charset="0"/>
              <a:buChar char="•"/>
            </a:pPr>
            <a:r>
              <a:rPr lang="en-US" sz="1600" b="1">
                <a:latin typeface="Arial" panose="020B0604020202020204" pitchFamily="34" charset="0"/>
                <a:ea typeface="宋体" panose="02010600030101010101" pitchFamily="2" charset="-122"/>
                <a:cs typeface="Arial" panose="020B0604020202020204" pitchFamily="34" charset="0"/>
                <a:sym typeface="+mn-ea"/>
              </a:rPr>
              <a:t>Type 1</a:t>
            </a:r>
            <a:r>
              <a:rPr lang="en-US" sz="1600">
                <a:latin typeface="Arial" panose="020B0604020202020204" pitchFamily="34" charset="0"/>
                <a:ea typeface="宋体" panose="02010600030101010101" pitchFamily="2" charset="-122"/>
                <a:cs typeface="Arial" panose="020B0604020202020204" pitchFamily="34" charset="0"/>
                <a:sym typeface="+mn-ea"/>
              </a:rPr>
              <a:t>: water vapor transported from oceans towards the TP by enhanced southerly winds; largest increase in atmospheric moisture</a:t>
            </a:r>
            <a:endParaRPr lang="en-US" sz="1600">
              <a:latin typeface="Arial" panose="020B0604020202020204" pitchFamily="34" charset="0"/>
              <a:ea typeface="宋体" panose="02010600030101010101" pitchFamily="2" charset="-122"/>
              <a:cs typeface="Arial" panose="020B0604020202020204" pitchFamily="34" charset="0"/>
              <a:sym typeface="+mn-ea"/>
            </a:endParaRPr>
          </a:p>
          <a:p>
            <a:pPr marL="285750" indent="-285750" algn="just" fontAlgn="auto">
              <a:spcAft>
                <a:spcPts val="600"/>
              </a:spcAft>
              <a:buFont typeface="Arial" panose="020B0604020202020204" pitchFamily="34" charset="0"/>
              <a:buChar char="•"/>
            </a:pPr>
            <a:r>
              <a:rPr lang="en-US" sz="1600" b="1">
                <a:latin typeface="Arial" panose="020B0604020202020204" pitchFamily="34" charset="0"/>
                <a:ea typeface="宋体" panose="02010600030101010101" pitchFamily="2" charset="-122"/>
                <a:cs typeface="Arial" panose="020B0604020202020204" pitchFamily="34" charset="0"/>
                <a:sym typeface="+mn-ea"/>
              </a:rPr>
              <a:t>Type 4</a:t>
            </a:r>
            <a:r>
              <a:rPr lang="en-US" sz="1600">
                <a:latin typeface="Arial" panose="020B0604020202020204" pitchFamily="34" charset="0"/>
                <a:ea typeface="宋体" panose="02010600030101010101" pitchFamily="2" charset="-122"/>
                <a:cs typeface="Arial" panose="020B0604020202020204" pitchFamily="34" charset="0"/>
                <a:sym typeface="+mn-ea"/>
              </a:rPr>
              <a:t>: </a:t>
            </a:r>
            <a:r>
              <a:rPr lang="en-US" sz="1600">
                <a:latin typeface="Arial" panose="020B0604020202020204" pitchFamily="34" charset="0"/>
                <a:ea typeface="宋体" panose="02010600030101010101" pitchFamily="2" charset="-122"/>
                <a:cs typeface="Arial" panose="020B0604020202020204" pitchFamily="34" charset="0"/>
                <a:sym typeface="+mn-ea"/>
              </a:rPr>
              <a:t>water vapor transported from land to oceans;  largest decrease in atmospheric moisture</a:t>
            </a:r>
            <a:endParaRPr lang="en-US" sz="1600">
              <a:latin typeface="Arial" panose="020B0604020202020204" pitchFamily="34" charset="0"/>
              <a:ea typeface="宋体" panose="02010600030101010101" pitchFamily="2" charset="-122"/>
              <a:cs typeface="Arial" panose="020B0604020202020204" pitchFamily="34" charset="0"/>
              <a:sym typeface="+mn-ea"/>
            </a:endParaRPr>
          </a:p>
          <a:p>
            <a:pPr marL="285750" indent="-285750" algn="just" fontAlgn="auto">
              <a:spcAft>
                <a:spcPts val="600"/>
              </a:spcAft>
              <a:buFont typeface="Arial" panose="020B0604020202020204" pitchFamily="34" charset="0"/>
              <a:buChar char="•"/>
            </a:pPr>
            <a:r>
              <a:rPr lang="en-US" sz="1600">
                <a:latin typeface="Arial" panose="020B0604020202020204" pitchFamily="34" charset="0"/>
                <a:ea typeface="宋体" panose="02010600030101010101" pitchFamily="2" charset="-122"/>
                <a:cs typeface="Arial" panose="020B0604020202020204" pitchFamily="34" charset="0"/>
                <a:sym typeface="+mn-ea"/>
              </a:rPr>
              <a:t>Type 2&amp;3: transitional types</a:t>
            </a:r>
            <a:endParaRPr lang="en-US" sz="1600">
              <a:latin typeface="Arial" panose="020B0604020202020204" pitchFamily="34" charset="0"/>
              <a:ea typeface="宋体" panose="02010600030101010101" pitchFamily="2" charset="-122"/>
              <a:cs typeface="Arial" panose="020B0604020202020204" pitchFamily="34" charset="0"/>
              <a:sym typeface="+mn-ea"/>
            </a:endParaRPr>
          </a:p>
        </p:txBody>
      </p:sp>
      <p:sp>
        <p:nvSpPr>
          <p:cNvPr id="8" name="文本框 7"/>
          <p:cNvSpPr txBox="1"/>
          <p:nvPr/>
        </p:nvSpPr>
        <p:spPr>
          <a:xfrm>
            <a:off x="6456045" y="4568190"/>
            <a:ext cx="5535930" cy="385445"/>
          </a:xfrm>
          <a:prstGeom prst="rect">
            <a:avLst/>
          </a:prstGeom>
          <a:noFill/>
        </p:spPr>
        <p:txBody>
          <a:bodyPr wrap="square" rtlCol="0">
            <a:noAutofit/>
          </a:bodyPr>
          <a:p>
            <a:pPr algn="ctr"/>
            <a:r>
              <a:rPr lang="en-US" altLang="zh-CN" b="1">
                <a:solidFill>
                  <a:srgbClr val="C00000"/>
                </a:solidFill>
                <a:latin typeface="Arial" panose="020B0604020202020204" pitchFamily="34" charset="0"/>
                <a:cs typeface="Arial" panose="020B0604020202020204" pitchFamily="34" charset="0"/>
              </a:rPr>
              <a:t>largest           </a:t>
            </a:r>
            <a:r>
              <a:rPr lang="en-US" altLang="zh-CN" b="1">
                <a:solidFill>
                  <a:schemeClr val="accent5">
                    <a:lumMod val="75000"/>
                  </a:schemeClr>
                </a:solidFill>
                <a:latin typeface="Arial" panose="020B0604020202020204" pitchFamily="34" charset="0"/>
                <a:cs typeface="Arial" panose="020B0604020202020204" pitchFamily="34" charset="0"/>
              </a:rPr>
              <a:t>smallest</a:t>
            </a:r>
            <a:endParaRPr lang="en-US" altLang="zh-CN" b="1">
              <a:solidFill>
                <a:schemeClr val="accent5">
                  <a:lumMod val="75000"/>
                </a:schemeClr>
              </a:solidFill>
              <a:latin typeface="Arial" panose="020B0604020202020204" pitchFamily="34" charset="0"/>
              <a:cs typeface="Arial" panose="020B0604020202020204" pitchFamily="34" charset="0"/>
            </a:endParaRPr>
          </a:p>
        </p:txBody>
      </p:sp>
      <p:sp>
        <p:nvSpPr>
          <p:cNvPr id="9" name="文本框 8"/>
          <p:cNvSpPr txBox="1"/>
          <p:nvPr>
            <p:custDataLst>
              <p:tags r:id="rId13"/>
            </p:custDataLst>
          </p:nvPr>
        </p:nvSpPr>
        <p:spPr>
          <a:xfrm>
            <a:off x="6945313" y="5363845"/>
            <a:ext cx="4554855" cy="1168400"/>
          </a:xfrm>
          <a:prstGeom prst="rect">
            <a:avLst/>
          </a:prstGeom>
          <a:noFill/>
          <a:ln w="9525">
            <a:noFill/>
          </a:ln>
        </p:spPr>
        <p:txBody>
          <a:bodyPr wrap="square">
            <a:spAutoFit/>
          </a:bodyPr>
          <a:p>
            <a:pPr marL="285750" indent="-285750" algn="just" fontAlgn="auto">
              <a:spcAft>
                <a:spcPts val="600"/>
              </a:spcAft>
              <a:buFont typeface="Arial" panose="020B0604020202020204" pitchFamily="34" charset="0"/>
              <a:buChar char="•"/>
            </a:pPr>
            <a:r>
              <a:rPr lang="en-US" sz="2000" b="1">
                <a:latin typeface="Arial" panose="020B0604020202020204" pitchFamily="34" charset="0"/>
                <a:ea typeface="宋体" panose="02010600030101010101" pitchFamily="2" charset="-122"/>
                <a:cs typeface="Arial" panose="020B0604020202020204" pitchFamily="34" charset="0"/>
                <a:sym typeface="+mn-ea"/>
              </a:rPr>
              <a:t>Type 1</a:t>
            </a:r>
            <a:r>
              <a:rPr lang="en-US" sz="2000">
                <a:latin typeface="Arial" panose="020B0604020202020204" pitchFamily="34" charset="0"/>
                <a:ea typeface="宋体" panose="02010600030101010101" pitchFamily="2" charset="-122"/>
                <a:cs typeface="Arial" panose="020B0604020202020204" pitchFamily="34" charset="0"/>
                <a:sym typeface="+mn-ea"/>
              </a:rPr>
              <a:t>: moisture-dominated type</a:t>
            </a:r>
            <a:endParaRPr lang="en-US" sz="2000">
              <a:latin typeface="Arial" panose="020B0604020202020204" pitchFamily="34" charset="0"/>
              <a:ea typeface="宋体" panose="02010600030101010101" pitchFamily="2" charset="-122"/>
              <a:cs typeface="Arial" panose="020B0604020202020204" pitchFamily="34" charset="0"/>
              <a:sym typeface="+mn-ea"/>
            </a:endParaRPr>
          </a:p>
          <a:p>
            <a:pPr marL="285750" indent="-285750" algn="just" fontAlgn="auto">
              <a:spcAft>
                <a:spcPts val="600"/>
              </a:spcAft>
              <a:buFont typeface="Arial" panose="020B0604020202020204" pitchFamily="34" charset="0"/>
              <a:buChar char="•"/>
            </a:pPr>
            <a:r>
              <a:rPr lang="en-US" sz="2000" b="1">
                <a:latin typeface="Arial" panose="020B0604020202020204" pitchFamily="34" charset="0"/>
                <a:ea typeface="宋体" panose="02010600030101010101" pitchFamily="2" charset="-122"/>
                <a:cs typeface="Arial" panose="020B0604020202020204" pitchFamily="34" charset="0"/>
                <a:sym typeface="+mn-ea"/>
              </a:rPr>
              <a:t>Type 4</a:t>
            </a:r>
            <a:r>
              <a:rPr lang="en-US" sz="2000">
                <a:latin typeface="Arial" panose="020B0604020202020204" pitchFamily="34" charset="0"/>
                <a:ea typeface="宋体" panose="02010600030101010101" pitchFamily="2" charset="-122"/>
                <a:cs typeface="Arial" panose="020B0604020202020204" pitchFamily="34" charset="0"/>
                <a:sym typeface="+mn-ea"/>
              </a:rPr>
              <a:t>: westerly-dominated type</a:t>
            </a:r>
            <a:endParaRPr lang="en-US" sz="2000">
              <a:latin typeface="Arial" panose="020B0604020202020204" pitchFamily="34" charset="0"/>
              <a:ea typeface="宋体" panose="02010600030101010101" pitchFamily="2" charset="-122"/>
              <a:cs typeface="Arial" panose="020B0604020202020204" pitchFamily="34" charset="0"/>
              <a:sym typeface="+mn-ea"/>
            </a:endParaRPr>
          </a:p>
          <a:p>
            <a:pPr marL="285750" indent="-285750" algn="just" fontAlgn="auto">
              <a:spcAft>
                <a:spcPts val="600"/>
              </a:spcAft>
              <a:buFont typeface="Arial" panose="020B0604020202020204" pitchFamily="34" charset="0"/>
              <a:buChar char="•"/>
            </a:pPr>
            <a:r>
              <a:rPr lang="en-US" sz="2000" b="1">
                <a:latin typeface="Arial" panose="020B0604020202020204" pitchFamily="34" charset="0"/>
                <a:ea typeface="宋体" panose="02010600030101010101" pitchFamily="2" charset="-122"/>
                <a:cs typeface="Arial" panose="020B0604020202020204" pitchFamily="34" charset="0"/>
                <a:sym typeface="+mn-ea"/>
              </a:rPr>
              <a:t>Type 2&amp;3</a:t>
            </a:r>
            <a:r>
              <a:rPr lang="en-US" sz="2000">
                <a:latin typeface="Arial" panose="020B0604020202020204" pitchFamily="34" charset="0"/>
                <a:ea typeface="宋体" panose="02010600030101010101" pitchFamily="2" charset="-122"/>
                <a:cs typeface="Arial" panose="020B0604020202020204" pitchFamily="34" charset="0"/>
                <a:sym typeface="+mn-ea"/>
              </a:rPr>
              <a:t>: transitional types</a:t>
            </a:r>
            <a:endParaRPr lang="en-US" sz="2000">
              <a:latin typeface="Arial" panose="020B0604020202020204" pitchFamily="34" charset="0"/>
              <a:ea typeface="宋体" panose="02010600030101010101" pitchFamily="2" charset="-122"/>
              <a:cs typeface="Arial" panose="020B0604020202020204" pitchFamily="34" charset="0"/>
              <a:sym typeface="+mn-ea"/>
            </a:endParaRPr>
          </a:p>
        </p:txBody>
      </p:sp>
      <p:cxnSp>
        <p:nvCxnSpPr>
          <p:cNvPr id="10" name="直接连接符 9"/>
          <p:cNvCxnSpPr/>
          <p:nvPr>
            <p:custDataLst>
              <p:tags r:id="rId14"/>
            </p:custDataLst>
          </p:nvPr>
        </p:nvCxnSpPr>
        <p:spPr>
          <a:xfrm>
            <a:off x="6263640" y="893445"/>
            <a:ext cx="0" cy="5958840"/>
          </a:xfrm>
          <a:prstGeom prst="line">
            <a:avLst/>
          </a:prstGeom>
          <a:ln w="12700">
            <a:solidFill>
              <a:srgbClr val="002452"/>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PP_MARK_KEY" val="32fc9ec6-9094-4f8c-94d9-9db6433bb28e"/>
  <p:tag name="COMMONDATA" val="eyJoZGlkIjoiMGQ5MGI3NzU2MzJhMDFkMGU1NzdjMzViMWYxZGIyMTUifQ=="/>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TABLE_BEAUTIFY" val="smartTable{d381a8ef-79b1-4f93-85ed-2165b5beb041}"/>
  <p:tag name="TABLE_ENDDRAG_ORIGIN_RECT" val="462*178"/>
  <p:tag name="TABLE_ENDDRAG_RECT" val="457*177*462*178"/>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5875</Words>
  <Application>WPS 演示</Application>
  <PresentationFormat>宽屏</PresentationFormat>
  <Paragraphs>237</Paragraphs>
  <Slides>13</Slides>
  <Notes>3</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13</vt:i4>
      </vt:variant>
    </vt:vector>
  </HeadingPairs>
  <TitlesOfParts>
    <vt:vector size="32" baseType="lpstr">
      <vt:lpstr>Arial</vt:lpstr>
      <vt:lpstr>宋体</vt:lpstr>
      <vt:lpstr>Wingdings</vt:lpstr>
      <vt:lpstr>Big Caslon</vt:lpstr>
      <vt:lpstr>Segoe Print</vt:lpstr>
      <vt:lpstr>微软雅黑</vt:lpstr>
      <vt:lpstr>Bree Serif</vt:lpstr>
      <vt:lpstr>ZHSRXT-GBK</vt:lpstr>
      <vt:lpstr>Heiti SC Medium</vt:lpstr>
      <vt:lpstr>Helvetica</vt:lpstr>
      <vt:lpstr>黑体</vt:lpstr>
      <vt:lpstr>Times New Roman</vt:lpstr>
      <vt:lpstr>等线</vt:lpstr>
      <vt:lpstr>Arial Unicode MS</vt:lpstr>
      <vt:lpstr>等线 Light</vt:lpstr>
      <vt:lpstr>Calibri</vt:lpstr>
      <vt:lpstr>自定义设计方案</vt:lpstr>
      <vt:lpstr>1_自定义设计方案</vt:lpstr>
      <vt:lpstr>2_自定义设计方案</vt:lpstr>
      <vt:lpstr>Hourly characteristics and synoptic patterns of spring precipitation over the southeastern Tibetan Plateau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Office365</dc:creator>
  <cp:lastModifiedBy>ZY</cp:lastModifiedBy>
  <cp:revision>183</cp:revision>
  <cp:lastPrinted>2018-04-08T07:20:00Z</cp:lastPrinted>
  <dcterms:created xsi:type="dcterms:W3CDTF">2018-03-15T08:38:00Z</dcterms:created>
  <dcterms:modified xsi:type="dcterms:W3CDTF">2023-04-20T14:58:29Z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1D214401C6AA4155B907C83BD1F3894C_12</vt:lpwstr>
  </property>
  <property fmtid="{D5CDD505-2E9C-101B-9397-08002B2CF9AE}" pid="3" name="KSOProductBuildVer">
    <vt:lpwstr>2052-11.1.0.14036</vt:lpwstr>
  </property>
</Properties>
</file>