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3" r:id="rId7"/>
    <p:sldId id="260" r:id="rId8"/>
    <p:sldId id="264" r:id="rId9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B289"/>
    <a:srgbClr val="E78775"/>
    <a:srgbClr val="EDB37C"/>
    <a:srgbClr val="289695"/>
    <a:srgbClr val="D1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7"/>
    <p:restoredTop sz="94659"/>
  </p:normalViewPr>
  <p:slideViewPr>
    <p:cSldViewPr snapToGrid="0">
      <p:cViewPr varScale="1">
        <p:scale>
          <a:sx n="80" d="100"/>
          <a:sy n="80" d="100"/>
        </p:scale>
        <p:origin x="22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FCE8D-AE57-53A4-1FA0-F2DE74AA1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824-9A1B-E048-B214-D306B0A3BE71}" type="datetimeFigureOut">
              <a:rPr lang="en-CH" smtClean="0"/>
              <a:t>26.04.23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F5609-0B64-DE4C-7F28-664F031A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4A9B5-431D-DC4F-236F-6B153EA9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CB5D-7E62-5141-949F-666B47863741}" type="slidenum">
              <a:rPr lang="en-CH" smtClean="0"/>
              <a:t>‹#›</a:t>
            </a:fld>
            <a:endParaRPr lang="en-CH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AF7801B-3047-5D18-B43D-A18057C4BD47}"/>
              </a:ext>
            </a:extLst>
          </p:cNvPr>
          <p:cNvSpPr/>
          <p:nvPr userDrawn="1"/>
        </p:nvSpPr>
        <p:spPr>
          <a:xfrm>
            <a:off x="617051" y="623888"/>
            <a:ext cx="10957898" cy="2690812"/>
          </a:xfrm>
          <a:prstGeom prst="roundRect">
            <a:avLst>
              <a:gd name="adj" fmla="val 12437"/>
            </a:avLst>
          </a:prstGeom>
          <a:solidFill>
            <a:srgbClr val="D16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5A7FD-7356-01E3-0628-C53E2BBD2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051" y="623888"/>
            <a:ext cx="10957898" cy="2690812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67E0B44-D36F-1FF9-344E-5A1BE883AA5D}"/>
              </a:ext>
            </a:extLst>
          </p:cNvPr>
          <p:cNvSpPr/>
          <p:nvPr userDrawn="1"/>
        </p:nvSpPr>
        <p:spPr>
          <a:xfrm>
            <a:off x="838199" y="3415428"/>
            <a:ext cx="10515601" cy="1241425"/>
          </a:xfrm>
          <a:prstGeom prst="roundRect">
            <a:avLst/>
          </a:prstGeom>
          <a:solidFill>
            <a:srgbClr val="289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1E647-230F-44D9-654B-FAF0484C3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15428"/>
            <a:ext cx="9144000" cy="122554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CH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FD64123-F585-4B11-F078-9E226060D2D5}"/>
              </a:ext>
            </a:extLst>
          </p:cNvPr>
          <p:cNvSpPr/>
          <p:nvPr userDrawn="1"/>
        </p:nvSpPr>
        <p:spPr>
          <a:xfrm>
            <a:off x="3357563" y="4827137"/>
            <a:ext cx="5457825" cy="1763712"/>
          </a:xfrm>
          <a:prstGeom prst="roundRect">
            <a:avLst/>
          </a:prstGeom>
          <a:solidFill>
            <a:srgbClr val="289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6509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1DEC-C944-B9F6-4F00-8A2F707D2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752A3-2511-D2BE-CC04-00918FDC1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18BD0-908C-0164-1972-C5816D84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824-9A1B-E048-B214-D306B0A3BE71}" type="datetimeFigureOut">
              <a:rPr lang="en-CH" smtClean="0"/>
              <a:t>26.04.23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1522E-6C4A-D4E1-FF7E-9F521402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DC9F8-A54E-3349-D3D0-F363077D2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CB5D-7E62-5141-949F-666B4786374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6968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8AC80-E6B8-8B12-712A-56428AD05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FE0990-D7EC-1BC7-2F87-7303DAF8A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9F081-8874-8415-B207-376A7038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824-9A1B-E048-B214-D306B0A3BE71}" type="datetimeFigureOut">
              <a:rPr lang="en-CH" smtClean="0"/>
              <a:t>26.04.23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C96B-3413-1325-6203-DB2F405AB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EBCFB-4B4F-1BB5-DC7C-E4A1AA407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CB5D-7E62-5141-949F-666B4786374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6286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2F51-41F6-B762-2ED9-77CC7D47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375E9-41E0-57B5-F586-A03C1CD71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FAE4B-91A8-7200-D0C1-A4A873C3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824-9A1B-E048-B214-D306B0A3BE71}" type="datetimeFigureOut">
              <a:rPr lang="en-CH" smtClean="0"/>
              <a:t>26.04.23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7B2F3-702C-AFDC-22E6-0B657B1A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0A7C3-CB2E-D6A9-36AA-44632AF3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CB5D-7E62-5141-949F-666B4786374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47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AECA-1F00-9382-7486-CC027F1E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694D6-E677-5E1E-6F80-C8D395C17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72171-A809-FFCC-70C3-6324C101A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824-9A1B-E048-B214-D306B0A3BE71}" type="datetimeFigureOut">
              <a:rPr lang="en-CH" smtClean="0"/>
              <a:t>26.04.23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4B5DD-B598-770F-5501-BC66F3D8D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B134B-3236-3F88-197B-A3E8A3EC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CB5D-7E62-5141-949F-666B4786374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2888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AE51E-C60D-0431-9ADE-10DACDEF0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21F75-E82D-AD74-8C7B-55F95BA6D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79E20-1A69-2891-4487-F5B33F9A7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A3912-D4E1-EAB2-60B9-4D2B857C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824-9A1B-E048-B214-D306B0A3BE71}" type="datetimeFigureOut">
              <a:rPr lang="en-CH" smtClean="0"/>
              <a:t>26.04.23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8B31F-E95A-A37E-A198-920E7A2B0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7CFDF-0B18-9CEA-F285-91C4477C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CB5D-7E62-5141-949F-666B4786374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2965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0208-8811-2B44-DB22-1EBC77DA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1B237-6913-E459-760D-34C2F8596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6ABA4-E631-F40D-EA9B-4F81F3DCC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FBDA9-4CD7-32D4-4E67-8765E9766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1EC038-CFE2-10A2-0996-EA684E583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8568A-E549-6A09-CEBE-1ECA691F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824-9A1B-E048-B214-D306B0A3BE71}" type="datetimeFigureOut">
              <a:rPr lang="en-CH" smtClean="0"/>
              <a:t>26.04.23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232869-F9A3-149B-36C8-37A6162FA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7DACC-E424-1244-E5BC-DE69E2265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CB5D-7E62-5141-949F-666B4786374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7296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62652-8E37-6BED-B5D2-ED3716496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C76F21-1DDA-8095-1193-EBAD51310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824-9A1B-E048-B214-D306B0A3BE71}" type="datetimeFigureOut">
              <a:rPr lang="en-CH" smtClean="0"/>
              <a:t>26.04.23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4FABA-1E08-60B1-3E3B-A42F92F2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FC3B8-90BA-1609-0576-E2F0A769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CB5D-7E62-5141-949F-666B4786374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3714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0FF243-C8DA-A99E-2355-B002F9C9B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824-9A1B-E048-B214-D306B0A3BE71}" type="datetimeFigureOut">
              <a:rPr lang="en-CH" smtClean="0"/>
              <a:t>26.04.23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FA823-214A-EADC-ED61-73E131859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4EF82-E217-D6AF-5829-7213D3BC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CB5D-7E62-5141-949F-666B4786374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0160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CEC9C-9936-250F-CC31-EFAF832E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A1453-34B5-253F-FFDC-5705FCEC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B288C-FF92-93CB-43C8-10D7765F2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5B0BE-30F2-9B56-9F0A-8D137AE0F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824-9A1B-E048-B214-D306B0A3BE71}" type="datetimeFigureOut">
              <a:rPr lang="en-CH" smtClean="0"/>
              <a:t>26.04.23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D81F8-220B-C72A-ED6B-22EC74874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52CA6-31B3-2E57-52A5-09C6E094C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CB5D-7E62-5141-949F-666B4786374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8723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C95A-0F2F-5EB9-51B3-DC9650FBF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71760-1FAD-E053-8F0A-CD4161BCEC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5DC2F-518B-B379-97DF-39C94E31B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7F6F0-484B-7348-E846-2EA756BE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824-9A1B-E048-B214-D306B0A3BE71}" type="datetimeFigureOut">
              <a:rPr lang="en-CH" smtClean="0"/>
              <a:t>26.04.23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225ED-7237-8108-4BBB-DE07C119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6EE9A-CBF4-2BEC-913D-35660579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CB5D-7E62-5141-949F-666B4786374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7193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F3D0C4-332A-6746-FBE3-0D93FDE2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932A2-5BB1-DC8F-C01E-26DFDA3A4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3CFD9-B991-2C72-B451-E37B419D6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5A824-9A1B-E048-B214-D306B0A3BE71}" type="datetimeFigureOut">
              <a:rPr lang="en-CH" smtClean="0"/>
              <a:t>26.04.23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F3799-7B33-E66C-3969-3586F7158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FBAB3-6772-9F06-D17B-5FAC2322C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6CB5D-7E62-5141-949F-666B4786374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6638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B29A2-280B-C3E1-FA90-680EEC959E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New insights into benthic nitrogen cycling using natural-abundance stable isotope measurements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9C44A-1F0D-88C1-0E20-7BF8783C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80928"/>
            <a:ext cx="9144000" cy="728663"/>
          </a:xfrm>
        </p:spPr>
        <p:txBody>
          <a:bodyPr>
            <a:normAutofit lnSpcReduction="10000"/>
          </a:bodyPr>
          <a:lstStyle/>
          <a:p>
            <a:r>
              <a:rPr lang="en-CH" b="1" dirty="0"/>
              <a:t>Alessandra Mazzoli</a:t>
            </a:r>
            <a:r>
              <a:rPr lang="en-CH" dirty="0"/>
              <a:t>, Cameron M. Callbeck, Tim J. Paulus, Claudia Frey, Jakob Zopfi, Sergei Katsev, Donald E. Canfield, Moritz F. Lehmann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A30ADA-F466-96E5-B57E-BD96E0C88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631" y="4923926"/>
            <a:ext cx="1119187" cy="1564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AE6C5E-A355-5E38-B8C5-EFCE91640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369" y="4872093"/>
            <a:ext cx="1720057" cy="17200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305EB8-E4B4-D4B0-6079-82498A398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422" y="4903204"/>
            <a:ext cx="2892394" cy="6588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66E37C-8DEB-90B8-8A44-27463E3A3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342" y="5750416"/>
            <a:ext cx="2023027" cy="6452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3AF8C0-EC0A-A075-8DC9-D39847528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51" y="4780972"/>
            <a:ext cx="2561621" cy="19212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D93978-9718-E1F3-BA74-AB71F5087D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1803" y="4772328"/>
            <a:ext cx="2573146" cy="192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7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>
            <a:extLst>
              <a:ext uri="{FF2B5EF4-FFF2-40B4-BE49-F238E27FC236}">
                <a16:creationId xmlns:a16="http://schemas.microsoft.com/office/drawing/2014/main" id="{55664155-49A7-CA0C-2AA3-BC0C6268D3EB}"/>
              </a:ext>
            </a:extLst>
          </p:cNvPr>
          <p:cNvSpPr/>
          <p:nvPr/>
        </p:nvSpPr>
        <p:spPr>
          <a:xfrm>
            <a:off x="3063360" y="246144"/>
            <a:ext cx="2825226" cy="943820"/>
          </a:xfrm>
          <a:custGeom>
            <a:avLst/>
            <a:gdLst>
              <a:gd name="connsiteX0" fmla="*/ 0 w 2825226"/>
              <a:gd name="connsiteY0" fmla="*/ 0 h 943820"/>
              <a:gd name="connsiteX1" fmla="*/ 491688 w 2825226"/>
              <a:gd name="connsiteY1" fmla="*/ 0 h 943820"/>
              <a:gd name="connsiteX2" fmla="*/ 1334553 w 2825226"/>
              <a:gd name="connsiteY2" fmla="*/ 0 h 943820"/>
              <a:gd name="connsiteX3" fmla="*/ 1744444 w 2825226"/>
              <a:gd name="connsiteY3" fmla="*/ 0 h 943820"/>
              <a:gd name="connsiteX4" fmla="*/ 2480396 w 2825226"/>
              <a:gd name="connsiteY4" fmla="*/ 0 h 943820"/>
              <a:gd name="connsiteX5" fmla="*/ 2564911 w 2825226"/>
              <a:gd name="connsiteY5" fmla="*/ 0 h 943820"/>
              <a:gd name="connsiteX6" fmla="*/ 2825226 w 2825226"/>
              <a:gd name="connsiteY6" fmla="*/ 471910 h 943820"/>
              <a:gd name="connsiteX7" fmla="*/ 2564911 w 2825226"/>
              <a:gd name="connsiteY7" fmla="*/ 943820 h 943820"/>
              <a:gd name="connsiteX8" fmla="*/ 2480396 w 2825226"/>
              <a:gd name="connsiteY8" fmla="*/ 943820 h 943820"/>
              <a:gd name="connsiteX9" fmla="*/ 1744444 w 2825226"/>
              <a:gd name="connsiteY9" fmla="*/ 943820 h 943820"/>
              <a:gd name="connsiteX10" fmla="*/ 1334553 w 2825226"/>
              <a:gd name="connsiteY10" fmla="*/ 943820 h 943820"/>
              <a:gd name="connsiteX11" fmla="*/ 491688 w 2825226"/>
              <a:gd name="connsiteY11" fmla="*/ 943820 h 943820"/>
              <a:gd name="connsiteX12" fmla="*/ 0 w 2825226"/>
              <a:gd name="connsiteY12" fmla="*/ 943820 h 943820"/>
              <a:gd name="connsiteX13" fmla="*/ 260315 w 2825226"/>
              <a:gd name="connsiteY13" fmla="*/ 471910 h 94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25226" h="943820">
                <a:moveTo>
                  <a:pt x="0" y="0"/>
                </a:moveTo>
                <a:lnTo>
                  <a:pt x="491688" y="0"/>
                </a:lnTo>
                <a:lnTo>
                  <a:pt x="1334553" y="0"/>
                </a:lnTo>
                <a:lnTo>
                  <a:pt x="1744444" y="0"/>
                </a:lnTo>
                <a:lnTo>
                  <a:pt x="2480396" y="0"/>
                </a:lnTo>
                <a:lnTo>
                  <a:pt x="2564911" y="0"/>
                </a:lnTo>
                <a:lnTo>
                  <a:pt x="2825226" y="471910"/>
                </a:lnTo>
                <a:lnTo>
                  <a:pt x="2564911" y="943820"/>
                </a:lnTo>
                <a:lnTo>
                  <a:pt x="2480396" y="943820"/>
                </a:lnTo>
                <a:lnTo>
                  <a:pt x="1744444" y="943820"/>
                </a:lnTo>
                <a:lnTo>
                  <a:pt x="1334553" y="943820"/>
                </a:lnTo>
                <a:lnTo>
                  <a:pt x="491688" y="943820"/>
                </a:lnTo>
                <a:lnTo>
                  <a:pt x="0" y="943820"/>
                </a:lnTo>
                <a:lnTo>
                  <a:pt x="260315" y="471910"/>
                </a:lnTo>
                <a:close/>
              </a:path>
            </a:pathLst>
          </a:custGeom>
          <a:solidFill>
            <a:srgbClr val="47B289">
              <a:alpha val="29804"/>
            </a:srgbClr>
          </a:solidFill>
          <a:ln w="38100">
            <a:solidFill>
              <a:srgbClr val="47B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218E6D-6602-32F0-5953-724FD0837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776" y="-3770341"/>
            <a:ext cx="7772400" cy="3301156"/>
          </a:xfrm>
          <a:prstGeom prst="rect">
            <a:avLst/>
          </a:prstGeom>
        </p:spPr>
      </p:pic>
      <p:sp>
        <p:nvSpPr>
          <p:cNvPr id="9" name="Pentagon 8">
            <a:extLst>
              <a:ext uri="{FF2B5EF4-FFF2-40B4-BE49-F238E27FC236}">
                <a16:creationId xmlns:a16="http://schemas.microsoft.com/office/drawing/2014/main" id="{56855F4B-DB78-4D5C-5399-902859FD3A7C}"/>
              </a:ext>
            </a:extLst>
          </p:cNvPr>
          <p:cNvSpPr/>
          <p:nvPr/>
        </p:nvSpPr>
        <p:spPr>
          <a:xfrm>
            <a:off x="220177" y="246144"/>
            <a:ext cx="2997201" cy="943820"/>
          </a:xfrm>
          <a:prstGeom prst="homePlate">
            <a:avLst>
              <a:gd name="adj" fmla="val 27581"/>
            </a:avLst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D284DA-5008-6080-5A2D-C8E1E8AE4B8B}"/>
              </a:ext>
            </a:extLst>
          </p:cNvPr>
          <p:cNvSpPr txBox="1"/>
          <p:nvPr/>
        </p:nvSpPr>
        <p:spPr>
          <a:xfrm>
            <a:off x="220177" y="419100"/>
            <a:ext cx="270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Background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4687A1-DC0A-D856-FEC9-9CD58AB84FDB}"/>
              </a:ext>
            </a:extLst>
          </p:cNvPr>
          <p:cNvSpPr txBox="1"/>
          <p:nvPr/>
        </p:nvSpPr>
        <p:spPr>
          <a:xfrm>
            <a:off x="3321414" y="419100"/>
            <a:ext cx="232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>
                <a:latin typeface="Garamond" panose="02020404030301010803" pitchFamily="18" charset="0"/>
              </a:rPr>
              <a:t>N cycle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27447F4-B682-287E-9454-4ABE1EE510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012003" y="1300480"/>
            <a:ext cx="7949572" cy="546321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5F8D6AC-9D4A-76D8-D8D5-395640518458}"/>
              </a:ext>
            </a:extLst>
          </p:cNvPr>
          <p:cNvSpPr/>
          <p:nvPr/>
        </p:nvSpPr>
        <p:spPr>
          <a:xfrm>
            <a:off x="5108167" y="3165231"/>
            <a:ext cx="623102" cy="1828800"/>
          </a:xfrm>
          <a:prstGeom prst="roundRect">
            <a:avLst/>
          </a:prstGeom>
          <a:noFill/>
          <a:ln w="57150">
            <a:solidFill>
              <a:srgbClr val="EDB3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CCC1C30-1FB2-D1A5-F194-2BF838841BDD}"/>
              </a:ext>
            </a:extLst>
          </p:cNvPr>
          <p:cNvSpPr/>
          <p:nvPr/>
        </p:nvSpPr>
        <p:spPr>
          <a:xfrm>
            <a:off x="10718832" y="3165231"/>
            <a:ext cx="623102" cy="1828800"/>
          </a:xfrm>
          <a:prstGeom prst="roundRect">
            <a:avLst/>
          </a:prstGeom>
          <a:noFill/>
          <a:ln w="57150">
            <a:solidFill>
              <a:srgbClr val="E78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2E9946-B0B7-B623-C780-07805F274FBA}"/>
              </a:ext>
            </a:extLst>
          </p:cNvPr>
          <p:cNvSpPr txBox="1"/>
          <p:nvPr/>
        </p:nvSpPr>
        <p:spPr>
          <a:xfrm>
            <a:off x="785069" y="2448304"/>
            <a:ext cx="2825225" cy="170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H" sz="2400" dirty="0">
                <a:latin typeface="Garamond" panose="02020404030301010803" pitchFamily="18" charset="0"/>
              </a:rPr>
              <a:t>Simultaneous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Garamond" panose="02020404030301010803" pitchFamily="18" charset="0"/>
              </a:rPr>
              <a:t>I</a:t>
            </a:r>
            <a:r>
              <a:rPr lang="en-CH" sz="2400" dirty="0">
                <a:latin typeface="Garamond" panose="02020404030301010803" pitchFamily="18" charset="0"/>
              </a:rPr>
              <a:t>n close proximity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H" sz="2400" dirty="0">
                <a:latin typeface="Garamond" panose="02020404030301010803" pitchFamily="18" charset="0"/>
              </a:rPr>
              <a:t>At high rates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4E3376-BABF-1382-F062-7FF9AB508AF1}"/>
              </a:ext>
            </a:extLst>
          </p:cNvPr>
          <p:cNvSpPr txBox="1"/>
          <p:nvPr/>
        </p:nvSpPr>
        <p:spPr>
          <a:xfrm>
            <a:off x="864826" y="1666852"/>
            <a:ext cx="2448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Benthic N transformations: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1DB1C3E-D8DF-180E-C91F-D36243800F60}"/>
              </a:ext>
            </a:extLst>
          </p:cNvPr>
          <p:cNvSpPr txBox="1"/>
          <p:nvPr/>
        </p:nvSpPr>
        <p:spPr>
          <a:xfrm>
            <a:off x="1094671" y="4916111"/>
            <a:ext cx="1989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</a:rPr>
              <a:t>N turnover hotspot!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BDB0744-30A4-84B4-DE3F-CC7583F30A46}"/>
              </a:ext>
            </a:extLst>
          </p:cNvPr>
          <p:cNvCxnSpPr>
            <a:stCxn id="38" idx="2"/>
          </p:cNvCxnSpPr>
          <p:nvPr/>
        </p:nvCxnSpPr>
        <p:spPr>
          <a:xfrm>
            <a:off x="2197682" y="4150501"/>
            <a:ext cx="3077" cy="7656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41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8" grpId="0"/>
      <p:bldP spid="39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93D808C5-61DD-4576-1DEF-6CEA2005F98F}"/>
              </a:ext>
            </a:extLst>
          </p:cNvPr>
          <p:cNvSpPr/>
          <p:nvPr/>
        </p:nvSpPr>
        <p:spPr>
          <a:xfrm>
            <a:off x="5750778" y="246144"/>
            <a:ext cx="3063148" cy="943820"/>
          </a:xfrm>
          <a:custGeom>
            <a:avLst/>
            <a:gdLst>
              <a:gd name="connsiteX0" fmla="*/ 0 w 3063148"/>
              <a:gd name="connsiteY0" fmla="*/ 0 h 943820"/>
              <a:gd name="connsiteX1" fmla="*/ 237922 w 3063148"/>
              <a:gd name="connsiteY1" fmla="*/ 0 h 943820"/>
              <a:gd name="connsiteX2" fmla="*/ 491688 w 3063148"/>
              <a:gd name="connsiteY2" fmla="*/ 0 h 943820"/>
              <a:gd name="connsiteX3" fmla="*/ 729610 w 3063148"/>
              <a:gd name="connsiteY3" fmla="*/ 0 h 943820"/>
              <a:gd name="connsiteX4" fmla="*/ 1334553 w 3063148"/>
              <a:gd name="connsiteY4" fmla="*/ 0 h 943820"/>
              <a:gd name="connsiteX5" fmla="*/ 1572475 w 3063148"/>
              <a:gd name="connsiteY5" fmla="*/ 0 h 943820"/>
              <a:gd name="connsiteX6" fmla="*/ 1744444 w 3063148"/>
              <a:gd name="connsiteY6" fmla="*/ 0 h 943820"/>
              <a:gd name="connsiteX7" fmla="*/ 1982366 w 3063148"/>
              <a:gd name="connsiteY7" fmla="*/ 0 h 943820"/>
              <a:gd name="connsiteX8" fmla="*/ 2480396 w 3063148"/>
              <a:gd name="connsiteY8" fmla="*/ 0 h 943820"/>
              <a:gd name="connsiteX9" fmla="*/ 2564911 w 3063148"/>
              <a:gd name="connsiteY9" fmla="*/ 0 h 943820"/>
              <a:gd name="connsiteX10" fmla="*/ 2718318 w 3063148"/>
              <a:gd name="connsiteY10" fmla="*/ 0 h 943820"/>
              <a:gd name="connsiteX11" fmla="*/ 2802833 w 3063148"/>
              <a:gd name="connsiteY11" fmla="*/ 0 h 943820"/>
              <a:gd name="connsiteX12" fmla="*/ 3063148 w 3063148"/>
              <a:gd name="connsiteY12" fmla="*/ 471910 h 943820"/>
              <a:gd name="connsiteX13" fmla="*/ 2802833 w 3063148"/>
              <a:gd name="connsiteY13" fmla="*/ 943820 h 943820"/>
              <a:gd name="connsiteX14" fmla="*/ 2718318 w 3063148"/>
              <a:gd name="connsiteY14" fmla="*/ 943820 h 943820"/>
              <a:gd name="connsiteX15" fmla="*/ 2564911 w 3063148"/>
              <a:gd name="connsiteY15" fmla="*/ 943820 h 943820"/>
              <a:gd name="connsiteX16" fmla="*/ 2480396 w 3063148"/>
              <a:gd name="connsiteY16" fmla="*/ 943820 h 943820"/>
              <a:gd name="connsiteX17" fmla="*/ 1982366 w 3063148"/>
              <a:gd name="connsiteY17" fmla="*/ 943820 h 943820"/>
              <a:gd name="connsiteX18" fmla="*/ 1744444 w 3063148"/>
              <a:gd name="connsiteY18" fmla="*/ 943820 h 943820"/>
              <a:gd name="connsiteX19" fmla="*/ 1572475 w 3063148"/>
              <a:gd name="connsiteY19" fmla="*/ 943820 h 943820"/>
              <a:gd name="connsiteX20" fmla="*/ 1334553 w 3063148"/>
              <a:gd name="connsiteY20" fmla="*/ 943820 h 943820"/>
              <a:gd name="connsiteX21" fmla="*/ 729610 w 3063148"/>
              <a:gd name="connsiteY21" fmla="*/ 943820 h 943820"/>
              <a:gd name="connsiteX22" fmla="*/ 491688 w 3063148"/>
              <a:gd name="connsiteY22" fmla="*/ 943820 h 943820"/>
              <a:gd name="connsiteX23" fmla="*/ 237922 w 3063148"/>
              <a:gd name="connsiteY23" fmla="*/ 943820 h 943820"/>
              <a:gd name="connsiteX24" fmla="*/ 0 w 3063148"/>
              <a:gd name="connsiteY24" fmla="*/ 943820 h 943820"/>
              <a:gd name="connsiteX25" fmla="*/ 260315 w 3063148"/>
              <a:gd name="connsiteY25" fmla="*/ 471910 h 94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63148" h="943820">
                <a:moveTo>
                  <a:pt x="0" y="0"/>
                </a:moveTo>
                <a:lnTo>
                  <a:pt x="237922" y="0"/>
                </a:lnTo>
                <a:lnTo>
                  <a:pt x="491688" y="0"/>
                </a:lnTo>
                <a:lnTo>
                  <a:pt x="729610" y="0"/>
                </a:lnTo>
                <a:lnTo>
                  <a:pt x="1334553" y="0"/>
                </a:lnTo>
                <a:lnTo>
                  <a:pt x="1572475" y="0"/>
                </a:lnTo>
                <a:lnTo>
                  <a:pt x="1744444" y="0"/>
                </a:lnTo>
                <a:lnTo>
                  <a:pt x="1982366" y="0"/>
                </a:lnTo>
                <a:lnTo>
                  <a:pt x="2480396" y="0"/>
                </a:lnTo>
                <a:lnTo>
                  <a:pt x="2564911" y="0"/>
                </a:lnTo>
                <a:lnTo>
                  <a:pt x="2718318" y="0"/>
                </a:lnTo>
                <a:lnTo>
                  <a:pt x="2802833" y="0"/>
                </a:lnTo>
                <a:lnTo>
                  <a:pt x="3063148" y="471910"/>
                </a:lnTo>
                <a:lnTo>
                  <a:pt x="2802833" y="943820"/>
                </a:lnTo>
                <a:lnTo>
                  <a:pt x="2718318" y="943820"/>
                </a:lnTo>
                <a:lnTo>
                  <a:pt x="2564911" y="943820"/>
                </a:lnTo>
                <a:lnTo>
                  <a:pt x="2480396" y="943820"/>
                </a:lnTo>
                <a:lnTo>
                  <a:pt x="1982366" y="943820"/>
                </a:lnTo>
                <a:lnTo>
                  <a:pt x="1744444" y="943820"/>
                </a:lnTo>
                <a:lnTo>
                  <a:pt x="1572475" y="943820"/>
                </a:lnTo>
                <a:lnTo>
                  <a:pt x="1334553" y="943820"/>
                </a:lnTo>
                <a:lnTo>
                  <a:pt x="729610" y="943820"/>
                </a:lnTo>
                <a:lnTo>
                  <a:pt x="491688" y="943820"/>
                </a:lnTo>
                <a:lnTo>
                  <a:pt x="237922" y="943820"/>
                </a:lnTo>
                <a:lnTo>
                  <a:pt x="0" y="943820"/>
                </a:lnTo>
                <a:lnTo>
                  <a:pt x="260315" y="471910"/>
                </a:lnTo>
                <a:close/>
              </a:path>
            </a:pathLst>
          </a:custGeom>
          <a:solidFill>
            <a:srgbClr val="47B289">
              <a:alpha val="29804"/>
            </a:srgbClr>
          </a:solidFill>
          <a:ln w="38100">
            <a:solidFill>
              <a:srgbClr val="47B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H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55664155-49A7-CA0C-2AA3-BC0C6268D3EB}"/>
              </a:ext>
            </a:extLst>
          </p:cNvPr>
          <p:cNvSpPr/>
          <p:nvPr/>
        </p:nvSpPr>
        <p:spPr>
          <a:xfrm>
            <a:off x="3063360" y="246144"/>
            <a:ext cx="2825226" cy="943820"/>
          </a:xfrm>
          <a:custGeom>
            <a:avLst/>
            <a:gdLst>
              <a:gd name="connsiteX0" fmla="*/ 0 w 2825226"/>
              <a:gd name="connsiteY0" fmla="*/ 0 h 943820"/>
              <a:gd name="connsiteX1" fmla="*/ 491688 w 2825226"/>
              <a:gd name="connsiteY1" fmla="*/ 0 h 943820"/>
              <a:gd name="connsiteX2" fmla="*/ 1334553 w 2825226"/>
              <a:gd name="connsiteY2" fmla="*/ 0 h 943820"/>
              <a:gd name="connsiteX3" fmla="*/ 1744444 w 2825226"/>
              <a:gd name="connsiteY3" fmla="*/ 0 h 943820"/>
              <a:gd name="connsiteX4" fmla="*/ 2480396 w 2825226"/>
              <a:gd name="connsiteY4" fmla="*/ 0 h 943820"/>
              <a:gd name="connsiteX5" fmla="*/ 2564911 w 2825226"/>
              <a:gd name="connsiteY5" fmla="*/ 0 h 943820"/>
              <a:gd name="connsiteX6" fmla="*/ 2825226 w 2825226"/>
              <a:gd name="connsiteY6" fmla="*/ 471910 h 943820"/>
              <a:gd name="connsiteX7" fmla="*/ 2564911 w 2825226"/>
              <a:gd name="connsiteY7" fmla="*/ 943820 h 943820"/>
              <a:gd name="connsiteX8" fmla="*/ 2480396 w 2825226"/>
              <a:gd name="connsiteY8" fmla="*/ 943820 h 943820"/>
              <a:gd name="connsiteX9" fmla="*/ 1744444 w 2825226"/>
              <a:gd name="connsiteY9" fmla="*/ 943820 h 943820"/>
              <a:gd name="connsiteX10" fmla="*/ 1334553 w 2825226"/>
              <a:gd name="connsiteY10" fmla="*/ 943820 h 943820"/>
              <a:gd name="connsiteX11" fmla="*/ 491688 w 2825226"/>
              <a:gd name="connsiteY11" fmla="*/ 943820 h 943820"/>
              <a:gd name="connsiteX12" fmla="*/ 0 w 2825226"/>
              <a:gd name="connsiteY12" fmla="*/ 943820 h 943820"/>
              <a:gd name="connsiteX13" fmla="*/ 260315 w 2825226"/>
              <a:gd name="connsiteY13" fmla="*/ 471910 h 94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25226" h="943820">
                <a:moveTo>
                  <a:pt x="0" y="0"/>
                </a:moveTo>
                <a:lnTo>
                  <a:pt x="491688" y="0"/>
                </a:lnTo>
                <a:lnTo>
                  <a:pt x="1334553" y="0"/>
                </a:lnTo>
                <a:lnTo>
                  <a:pt x="1744444" y="0"/>
                </a:lnTo>
                <a:lnTo>
                  <a:pt x="2480396" y="0"/>
                </a:lnTo>
                <a:lnTo>
                  <a:pt x="2564911" y="0"/>
                </a:lnTo>
                <a:lnTo>
                  <a:pt x="2825226" y="471910"/>
                </a:lnTo>
                <a:lnTo>
                  <a:pt x="2564911" y="943820"/>
                </a:lnTo>
                <a:lnTo>
                  <a:pt x="2480396" y="943820"/>
                </a:lnTo>
                <a:lnTo>
                  <a:pt x="1744444" y="943820"/>
                </a:lnTo>
                <a:lnTo>
                  <a:pt x="1334553" y="943820"/>
                </a:lnTo>
                <a:lnTo>
                  <a:pt x="491688" y="943820"/>
                </a:lnTo>
                <a:lnTo>
                  <a:pt x="0" y="943820"/>
                </a:lnTo>
                <a:lnTo>
                  <a:pt x="260315" y="471910"/>
                </a:lnTo>
                <a:close/>
              </a:path>
            </a:pathLst>
          </a:custGeom>
          <a:solidFill>
            <a:srgbClr val="47B289">
              <a:alpha val="29804"/>
            </a:srgbClr>
          </a:solidFill>
          <a:ln w="38100">
            <a:solidFill>
              <a:srgbClr val="47B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218E6D-6602-32F0-5953-724FD0837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776" y="-3770341"/>
            <a:ext cx="7772400" cy="3301156"/>
          </a:xfrm>
          <a:prstGeom prst="rect">
            <a:avLst/>
          </a:prstGeom>
        </p:spPr>
      </p:pic>
      <p:sp>
        <p:nvSpPr>
          <p:cNvPr id="9" name="Pentagon 8">
            <a:extLst>
              <a:ext uri="{FF2B5EF4-FFF2-40B4-BE49-F238E27FC236}">
                <a16:creationId xmlns:a16="http://schemas.microsoft.com/office/drawing/2014/main" id="{56855F4B-DB78-4D5C-5399-902859FD3A7C}"/>
              </a:ext>
            </a:extLst>
          </p:cNvPr>
          <p:cNvSpPr/>
          <p:nvPr/>
        </p:nvSpPr>
        <p:spPr>
          <a:xfrm>
            <a:off x="220177" y="246144"/>
            <a:ext cx="2997201" cy="943820"/>
          </a:xfrm>
          <a:prstGeom prst="homePlate">
            <a:avLst>
              <a:gd name="adj" fmla="val 27581"/>
            </a:avLst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D284DA-5008-6080-5A2D-C8E1E8AE4B8B}"/>
              </a:ext>
            </a:extLst>
          </p:cNvPr>
          <p:cNvSpPr txBox="1"/>
          <p:nvPr/>
        </p:nvSpPr>
        <p:spPr>
          <a:xfrm>
            <a:off x="220177" y="419100"/>
            <a:ext cx="270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Background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4687A1-DC0A-D856-FEC9-9CD58AB84FDB}"/>
              </a:ext>
            </a:extLst>
          </p:cNvPr>
          <p:cNvSpPr txBox="1"/>
          <p:nvPr/>
        </p:nvSpPr>
        <p:spPr>
          <a:xfrm>
            <a:off x="3321414" y="419100"/>
            <a:ext cx="232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N cycle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E1C6C-787F-5BAE-7FF8-A44956D8300F}"/>
              </a:ext>
            </a:extLst>
          </p:cNvPr>
          <p:cNvSpPr txBox="1"/>
          <p:nvPr/>
        </p:nvSpPr>
        <p:spPr>
          <a:xfrm>
            <a:off x="5911407" y="419099"/>
            <a:ext cx="287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>
                <a:latin typeface="Garamond" panose="02020404030301010803" pitchFamily="18" charset="0"/>
              </a:rPr>
              <a:t>Isotope effects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EF5540-BBA1-A8FB-D8FD-176CFD94A233}"/>
              </a:ext>
            </a:extLst>
          </p:cNvPr>
          <p:cNvGrpSpPr/>
          <p:nvPr/>
        </p:nvGrpSpPr>
        <p:grpSpPr>
          <a:xfrm>
            <a:off x="2670421" y="3468217"/>
            <a:ext cx="1692908" cy="761809"/>
            <a:chOff x="2670421" y="3096258"/>
            <a:chExt cx="1692908" cy="761809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DAF606E-7CD5-CA36-D4FF-F1B007B1D427}"/>
                </a:ext>
              </a:extLst>
            </p:cNvPr>
            <p:cNvSpPr/>
            <p:nvPr/>
          </p:nvSpPr>
          <p:spPr>
            <a:xfrm>
              <a:off x="2670421" y="3096258"/>
              <a:ext cx="1692908" cy="761809"/>
            </a:xfrm>
            <a:prstGeom prst="roundRect">
              <a:avLst/>
            </a:prstGeom>
            <a:solidFill>
              <a:srgbClr val="EDB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0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218952-2751-9B53-52FB-01809D5591A0}"/>
                </a:ext>
              </a:extLst>
            </p:cNvPr>
            <p:cNvSpPr txBox="1"/>
            <p:nvPr/>
          </p:nvSpPr>
          <p:spPr>
            <a:xfrm>
              <a:off x="2670421" y="3231701"/>
              <a:ext cx="169290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H" sz="2800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NH</a:t>
              </a:r>
              <a:r>
                <a:rPr lang="en-CH" sz="2800" b="1" baseline="-25000" dirty="0">
                  <a:solidFill>
                    <a:schemeClr val="bg1"/>
                  </a:solidFill>
                  <a:latin typeface="Garamond" panose="02020404030301010803" pitchFamily="18" charset="0"/>
                </a:rPr>
                <a:t>4</a:t>
              </a:r>
              <a:r>
                <a:rPr lang="en-CH" sz="2800" b="1" baseline="30000" dirty="0">
                  <a:solidFill>
                    <a:schemeClr val="bg1"/>
                  </a:solidFill>
                  <a:latin typeface="Garamond" panose="02020404030301010803" pitchFamily="18" charset="0"/>
                </a:rPr>
                <a:t>+</a:t>
              </a:r>
              <a:endParaRPr lang="en-CH" sz="2800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A8166E-01F4-BCEF-6157-82C9D1D9FE8D}"/>
              </a:ext>
            </a:extLst>
          </p:cNvPr>
          <p:cNvGrpSpPr/>
          <p:nvPr/>
        </p:nvGrpSpPr>
        <p:grpSpPr>
          <a:xfrm>
            <a:off x="7127535" y="3468217"/>
            <a:ext cx="1692908" cy="761809"/>
            <a:chOff x="7127535" y="3096258"/>
            <a:chExt cx="1692908" cy="761809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8CBE4FF-697E-C0BC-4726-D39589BB0DB7}"/>
                </a:ext>
              </a:extLst>
            </p:cNvPr>
            <p:cNvSpPr/>
            <p:nvPr/>
          </p:nvSpPr>
          <p:spPr>
            <a:xfrm>
              <a:off x="7127535" y="3096258"/>
              <a:ext cx="1692908" cy="761809"/>
            </a:xfrm>
            <a:prstGeom prst="roundRect">
              <a:avLst/>
            </a:prstGeom>
            <a:solidFill>
              <a:srgbClr val="E78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802646-EA17-F95F-2C46-F707A0E7795D}"/>
                </a:ext>
              </a:extLst>
            </p:cNvPr>
            <p:cNvSpPr txBox="1"/>
            <p:nvPr/>
          </p:nvSpPr>
          <p:spPr>
            <a:xfrm>
              <a:off x="7127535" y="3231700"/>
              <a:ext cx="169290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H" sz="2800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NO</a:t>
              </a:r>
              <a:r>
                <a:rPr lang="en-CH" sz="2800" b="1" baseline="-25000" dirty="0">
                  <a:solidFill>
                    <a:schemeClr val="bg1"/>
                  </a:solidFill>
                  <a:latin typeface="Garamond" panose="02020404030301010803" pitchFamily="18" charset="0"/>
                </a:rPr>
                <a:t>3</a:t>
              </a:r>
              <a:r>
                <a:rPr lang="en-CH" sz="2800" b="1" baseline="30000" dirty="0">
                  <a:solidFill>
                    <a:schemeClr val="bg1"/>
                  </a:solidFill>
                  <a:latin typeface="Garamond" panose="02020404030301010803" pitchFamily="18" charset="0"/>
                </a:rPr>
                <a:t>-</a:t>
              </a:r>
              <a:endParaRPr lang="en-CH" sz="2800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818EF9-A800-DF39-CE6E-7BDD672A367F}"/>
              </a:ext>
            </a:extLst>
          </p:cNvPr>
          <p:cNvGrpSpPr/>
          <p:nvPr/>
        </p:nvGrpSpPr>
        <p:grpSpPr>
          <a:xfrm>
            <a:off x="317970" y="1762206"/>
            <a:ext cx="1692908" cy="761809"/>
            <a:chOff x="317970" y="1762206"/>
            <a:chExt cx="1692908" cy="761809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419134C-61DA-A90F-2DD1-745703978522}"/>
                </a:ext>
              </a:extLst>
            </p:cNvPr>
            <p:cNvSpPr/>
            <p:nvPr/>
          </p:nvSpPr>
          <p:spPr>
            <a:xfrm>
              <a:off x="317970" y="1762206"/>
              <a:ext cx="1692908" cy="76180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0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9240A9-EF2F-F987-D1C6-2157AFAE6173}"/>
                </a:ext>
              </a:extLst>
            </p:cNvPr>
            <p:cNvSpPr txBox="1"/>
            <p:nvPr/>
          </p:nvSpPr>
          <p:spPr>
            <a:xfrm>
              <a:off x="317970" y="1881790"/>
              <a:ext cx="169290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H" sz="2800" dirty="0">
                  <a:latin typeface="Garamond" panose="02020404030301010803" pitchFamily="18" charset="0"/>
                </a:rPr>
                <a:t>N</a:t>
              </a:r>
              <a:r>
                <a:rPr lang="en-CH" sz="2800" baseline="-25000" dirty="0">
                  <a:latin typeface="Garamond" panose="02020404030301010803" pitchFamily="18" charset="0"/>
                </a:rPr>
                <a:t>org</a:t>
              </a:r>
              <a:endParaRPr lang="en-CH" sz="280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B209A1A-B652-6324-E32E-AA603123402B}"/>
              </a:ext>
            </a:extLst>
          </p:cNvPr>
          <p:cNvGrpSpPr/>
          <p:nvPr/>
        </p:nvGrpSpPr>
        <p:grpSpPr>
          <a:xfrm>
            <a:off x="9660865" y="1762206"/>
            <a:ext cx="1692908" cy="761809"/>
            <a:chOff x="9660865" y="1643201"/>
            <a:chExt cx="1692908" cy="761809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B36A2D1-98A2-5FE6-BD7C-4E130DA1ACF8}"/>
                </a:ext>
              </a:extLst>
            </p:cNvPr>
            <p:cNvSpPr/>
            <p:nvPr/>
          </p:nvSpPr>
          <p:spPr>
            <a:xfrm>
              <a:off x="9660865" y="1643201"/>
              <a:ext cx="1692908" cy="76180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0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171F4D-9572-0C2F-5CAB-B13ABAEC801C}"/>
                </a:ext>
              </a:extLst>
            </p:cNvPr>
            <p:cNvSpPr txBox="1"/>
            <p:nvPr/>
          </p:nvSpPr>
          <p:spPr>
            <a:xfrm>
              <a:off x="9660865" y="1762785"/>
              <a:ext cx="169290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H" sz="2800" dirty="0">
                  <a:latin typeface="Garamond" panose="02020404030301010803" pitchFamily="18" charset="0"/>
                </a:rPr>
                <a:t>NO</a:t>
              </a:r>
              <a:r>
                <a:rPr lang="en-CH" sz="2800" baseline="-25000" dirty="0">
                  <a:latin typeface="Garamond" panose="02020404030301010803" pitchFamily="18" charset="0"/>
                </a:rPr>
                <a:t>2</a:t>
              </a:r>
              <a:r>
                <a:rPr lang="en-CH" sz="2800" baseline="30000" dirty="0">
                  <a:latin typeface="Garamond" panose="02020404030301010803" pitchFamily="18" charset="0"/>
                </a:rPr>
                <a:t>-</a:t>
              </a:r>
              <a:endParaRPr lang="en-CH" sz="280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9D5B513-DDA2-A97A-C766-A929B8C8B5A1}"/>
              </a:ext>
            </a:extLst>
          </p:cNvPr>
          <p:cNvGrpSpPr/>
          <p:nvPr/>
        </p:nvGrpSpPr>
        <p:grpSpPr>
          <a:xfrm>
            <a:off x="4898978" y="5437703"/>
            <a:ext cx="1692908" cy="761809"/>
            <a:chOff x="9660865" y="1643201"/>
            <a:chExt cx="1692908" cy="761809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6ED857C-59B5-6061-36B4-B935FF590388}"/>
                </a:ext>
              </a:extLst>
            </p:cNvPr>
            <p:cNvSpPr/>
            <p:nvPr/>
          </p:nvSpPr>
          <p:spPr>
            <a:xfrm>
              <a:off x="9660865" y="1643201"/>
              <a:ext cx="1692908" cy="76180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0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FCD130-D395-63AC-8DA6-13BAEBB58D91}"/>
                </a:ext>
              </a:extLst>
            </p:cNvPr>
            <p:cNvSpPr txBox="1"/>
            <p:nvPr/>
          </p:nvSpPr>
          <p:spPr>
            <a:xfrm>
              <a:off x="9660865" y="1762785"/>
              <a:ext cx="169290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H" sz="2800" dirty="0">
                  <a:latin typeface="Garamond" panose="02020404030301010803" pitchFamily="18" charset="0"/>
                </a:rPr>
                <a:t>N</a:t>
              </a:r>
              <a:r>
                <a:rPr lang="en-CH" sz="2800" baseline="-25000" dirty="0">
                  <a:latin typeface="Garamond" panose="02020404030301010803" pitchFamily="18" charset="0"/>
                </a:rPr>
                <a:t>2</a:t>
              </a:r>
              <a:endParaRPr lang="en-CH" sz="2800" dirty="0">
                <a:latin typeface="Garamond" panose="02020404030301010803" pitchFamily="18" charset="0"/>
              </a:endParaRP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AB8BFFB-7DA3-72FC-A8AF-4F5E79917615}"/>
              </a:ext>
            </a:extLst>
          </p:cNvPr>
          <p:cNvCxnSpPr>
            <a:stCxn id="15" idx="3"/>
            <a:endCxn id="8" idx="0"/>
          </p:cNvCxnSpPr>
          <p:nvPr/>
        </p:nvCxnSpPr>
        <p:spPr>
          <a:xfrm>
            <a:off x="2010878" y="2143400"/>
            <a:ext cx="1505997" cy="132481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DF710B8-DE09-45CC-22A2-FC5CC96A857F}"/>
              </a:ext>
            </a:extLst>
          </p:cNvPr>
          <p:cNvCxnSpPr>
            <a:cxnSpLocks/>
            <a:stCxn id="12" idx="1"/>
            <a:endCxn id="14" idx="2"/>
          </p:cNvCxnSpPr>
          <p:nvPr/>
        </p:nvCxnSpPr>
        <p:spPr>
          <a:xfrm flipH="1" flipV="1">
            <a:off x="1164424" y="2524015"/>
            <a:ext cx="1505997" cy="1341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41C54B2-733C-52C9-902B-8EE697515879}"/>
              </a:ext>
            </a:extLst>
          </p:cNvPr>
          <p:cNvCxnSpPr>
            <a:cxnSpLocks/>
          </p:cNvCxnSpPr>
          <p:nvPr/>
        </p:nvCxnSpPr>
        <p:spPr>
          <a:xfrm>
            <a:off x="4363329" y="3686629"/>
            <a:ext cx="276420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C722002-AFC3-2005-F1E2-356EB36E81C1}"/>
              </a:ext>
            </a:extLst>
          </p:cNvPr>
          <p:cNvCxnSpPr>
            <a:cxnSpLocks/>
          </p:cNvCxnSpPr>
          <p:nvPr/>
        </p:nvCxnSpPr>
        <p:spPr>
          <a:xfrm flipH="1">
            <a:off x="4363329" y="4027715"/>
            <a:ext cx="276420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0AB8EC0-DEF8-BC9E-FEE8-E8F6AB728B3C}"/>
              </a:ext>
            </a:extLst>
          </p:cNvPr>
          <p:cNvCxnSpPr>
            <a:cxnSpLocks/>
            <a:stCxn id="16" idx="1"/>
            <a:endCxn id="11" idx="0"/>
          </p:cNvCxnSpPr>
          <p:nvPr/>
        </p:nvCxnSpPr>
        <p:spPr>
          <a:xfrm flipH="1">
            <a:off x="7973989" y="2143111"/>
            <a:ext cx="1686876" cy="132510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09C5CDC-BBBB-2E25-9F16-8CDA443E0A0D}"/>
              </a:ext>
            </a:extLst>
          </p:cNvPr>
          <p:cNvCxnSpPr>
            <a:cxnSpLocks/>
            <a:stCxn id="16" idx="2"/>
            <a:endCxn id="13" idx="3"/>
          </p:cNvCxnSpPr>
          <p:nvPr/>
        </p:nvCxnSpPr>
        <p:spPr>
          <a:xfrm flipH="1">
            <a:off x="8820443" y="2524015"/>
            <a:ext cx="1686876" cy="134125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>
            <a:extLst>
              <a:ext uri="{FF2B5EF4-FFF2-40B4-BE49-F238E27FC236}">
                <a16:creationId xmlns:a16="http://schemas.microsoft.com/office/drawing/2014/main" id="{C68C7323-CB6E-D1C6-62A7-51ACF36B784A}"/>
              </a:ext>
            </a:extLst>
          </p:cNvPr>
          <p:cNvSpPr/>
          <p:nvPr/>
        </p:nvSpPr>
        <p:spPr>
          <a:xfrm>
            <a:off x="3449212" y="4227443"/>
            <a:ext cx="1449765" cy="1630018"/>
          </a:xfrm>
          <a:custGeom>
            <a:avLst/>
            <a:gdLst>
              <a:gd name="connsiteX0" fmla="*/ 128874 w 1361326"/>
              <a:gd name="connsiteY0" fmla="*/ 0 h 1630018"/>
              <a:gd name="connsiteX1" fmla="*/ 115622 w 1361326"/>
              <a:gd name="connsiteY1" fmla="*/ 1205948 h 1630018"/>
              <a:gd name="connsiteX2" fmla="*/ 1361326 w 1361326"/>
              <a:gd name="connsiteY2" fmla="*/ 1630018 h 163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1326" h="1630018">
                <a:moveTo>
                  <a:pt x="128874" y="0"/>
                </a:moveTo>
                <a:cubicBezTo>
                  <a:pt x="19543" y="467139"/>
                  <a:pt x="-89787" y="934278"/>
                  <a:pt x="115622" y="1205948"/>
                </a:cubicBezTo>
                <a:cubicBezTo>
                  <a:pt x="321031" y="1477618"/>
                  <a:pt x="841178" y="1553818"/>
                  <a:pt x="1361326" y="1630018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8150F14B-C7FE-D232-ED6E-CB6EECA481E7}"/>
              </a:ext>
            </a:extLst>
          </p:cNvPr>
          <p:cNvSpPr/>
          <p:nvPr/>
        </p:nvSpPr>
        <p:spPr>
          <a:xfrm flipH="1">
            <a:off x="6599160" y="4218817"/>
            <a:ext cx="1449765" cy="1630018"/>
          </a:xfrm>
          <a:custGeom>
            <a:avLst/>
            <a:gdLst>
              <a:gd name="connsiteX0" fmla="*/ 128874 w 1361326"/>
              <a:gd name="connsiteY0" fmla="*/ 0 h 1630018"/>
              <a:gd name="connsiteX1" fmla="*/ 115622 w 1361326"/>
              <a:gd name="connsiteY1" fmla="*/ 1205948 h 1630018"/>
              <a:gd name="connsiteX2" fmla="*/ 1361326 w 1361326"/>
              <a:gd name="connsiteY2" fmla="*/ 1630018 h 163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1326" h="1630018">
                <a:moveTo>
                  <a:pt x="128874" y="0"/>
                </a:moveTo>
                <a:cubicBezTo>
                  <a:pt x="19543" y="467139"/>
                  <a:pt x="-89787" y="934278"/>
                  <a:pt x="115622" y="1205948"/>
                </a:cubicBezTo>
                <a:cubicBezTo>
                  <a:pt x="321031" y="1477618"/>
                  <a:pt x="841178" y="1553818"/>
                  <a:pt x="1361326" y="1630018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57BB6E-09E4-8643-4A16-205E3228CF3B}"/>
              </a:ext>
            </a:extLst>
          </p:cNvPr>
          <p:cNvSpPr txBox="1"/>
          <p:nvPr/>
        </p:nvSpPr>
        <p:spPr>
          <a:xfrm>
            <a:off x="2024146" y="1902821"/>
            <a:ext cx="259453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H" sz="2800" dirty="0">
                <a:latin typeface="Garamond" panose="02020404030301010803" pitchFamily="18" charset="0"/>
              </a:rPr>
              <a:t>Mineralization</a:t>
            </a:r>
          </a:p>
          <a:p>
            <a:pPr algn="ctr"/>
            <a:r>
              <a:rPr lang="en-CH" sz="2800" dirty="0">
                <a:latin typeface="Garamond" panose="02020404030301010803" pitchFamily="18" charset="0"/>
              </a:rPr>
              <a:t>(0‰)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311623B-BB6F-6FE9-ADE3-44C3A41859A2}"/>
              </a:ext>
            </a:extLst>
          </p:cNvPr>
          <p:cNvSpPr txBox="1"/>
          <p:nvPr/>
        </p:nvSpPr>
        <p:spPr>
          <a:xfrm>
            <a:off x="83158" y="3277522"/>
            <a:ext cx="259453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H" sz="2800" dirty="0">
                <a:latin typeface="Garamond" panose="02020404030301010803" pitchFamily="18" charset="0"/>
              </a:rPr>
              <a:t>Assimilation</a:t>
            </a:r>
          </a:p>
          <a:p>
            <a:pPr algn="ctr"/>
            <a:r>
              <a:rPr lang="en-CH" sz="2800" dirty="0">
                <a:latin typeface="Garamond" panose="02020404030301010803" pitchFamily="18" charset="0"/>
              </a:rPr>
              <a:t>(0-27‰)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130B8E3-8F8D-C464-5612-9E6493475838}"/>
              </a:ext>
            </a:extLst>
          </p:cNvPr>
          <p:cNvSpPr txBox="1"/>
          <p:nvPr/>
        </p:nvSpPr>
        <p:spPr>
          <a:xfrm>
            <a:off x="4218012" y="3107144"/>
            <a:ext cx="302525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H" sz="2800" dirty="0">
                <a:latin typeface="Garamond" panose="02020404030301010803" pitchFamily="18" charset="0"/>
              </a:rPr>
              <a:t>Nitrification (17‰)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90B6AA6-3D41-060F-825B-4A8F7A3401A5}"/>
              </a:ext>
            </a:extLst>
          </p:cNvPr>
          <p:cNvSpPr txBox="1"/>
          <p:nvPr/>
        </p:nvSpPr>
        <p:spPr>
          <a:xfrm>
            <a:off x="4255931" y="4123163"/>
            <a:ext cx="302525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H" sz="2800" dirty="0">
                <a:latin typeface="Garamond" panose="02020404030301010803" pitchFamily="18" charset="0"/>
              </a:rPr>
              <a:t>DNRA (25‰)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4259FA6-DE0A-994D-2B6F-C9403578CEEC}"/>
              </a:ext>
            </a:extLst>
          </p:cNvPr>
          <p:cNvSpPr txBox="1"/>
          <p:nvPr/>
        </p:nvSpPr>
        <p:spPr>
          <a:xfrm>
            <a:off x="6635610" y="1838770"/>
            <a:ext cx="302525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H" sz="2800" dirty="0">
                <a:latin typeface="Garamond" panose="02020404030301010803" pitchFamily="18" charset="0"/>
              </a:rPr>
              <a:t>Anammox </a:t>
            </a:r>
          </a:p>
          <a:p>
            <a:pPr algn="ctr"/>
            <a:r>
              <a:rPr lang="en-CH" sz="2800" dirty="0">
                <a:latin typeface="Garamond" panose="02020404030301010803" pitchFamily="18" charset="0"/>
              </a:rPr>
              <a:t>(-31.1‰)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A1744F-A3FB-C991-A6D7-563807C147A4}"/>
              </a:ext>
            </a:extLst>
          </p:cNvPr>
          <p:cNvSpPr txBox="1"/>
          <p:nvPr/>
        </p:nvSpPr>
        <p:spPr>
          <a:xfrm>
            <a:off x="8862877" y="3166953"/>
            <a:ext cx="302525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H" sz="2800" dirty="0">
                <a:latin typeface="Garamond" panose="02020404030301010803" pitchFamily="18" charset="0"/>
              </a:rPr>
              <a:t>Anammox </a:t>
            </a:r>
          </a:p>
          <a:p>
            <a:pPr algn="ctr"/>
            <a:r>
              <a:rPr lang="en-CH" sz="2800" dirty="0">
                <a:latin typeface="Garamond" panose="02020404030301010803" pitchFamily="18" charset="0"/>
              </a:rPr>
              <a:t>(60.5‰)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76EDF09-830A-EBD3-ADBF-3523977D67C1}"/>
              </a:ext>
            </a:extLst>
          </p:cNvPr>
          <p:cNvSpPr txBox="1"/>
          <p:nvPr/>
        </p:nvSpPr>
        <p:spPr>
          <a:xfrm>
            <a:off x="7673651" y="4763998"/>
            <a:ext cx="302525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H" sz="2800" dirty="0">
                <a:latin typeface="Garamond" panose="02020404030301010803" pitchFamily="18" charset="0"/>
              </a:rPr>
              <a:t>Denitrification</a:t>
            </a:r>
          </a:p>
          <a:p>
            <a:pPr algn="ctr"/>
            <a:r>
              <a:rPr lang="en-CH" sz="2800" dirty="0">
                <a:latin typeface="Garamond" panose="02020404030301010803" pitchFamily="18" charset="0"/>
              </a:rPr>
              <a:t>(up to 30‰)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41B4C7-9E13-F131-EBCF-518BFD340253}"/>
              </a:ext>
            </a:extLst>
          </p:cNvPr>
          <p:cNvSpPr txBox="1"/>
          <p:nvPr/>
        </p:nvSpPr>
        <p:spPr>
          <a:xfrm>
            <a:off x="1086493" y="4894728"/>
            <a:ext cx="302525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H" sz="2800" dirty="0">
                <a:latin typeface="Garamond" panose="02020404030301010803" pitchFamily="18" charset="0"/>
              </a:rPr>
              <a:t>Anammox </a:t>
            </a:r>
          </a:p>
          <a:p>
            <a:pPr algn="ctr"/>
            <a:r>
              <a:rPr lang="en-CH" sz="2800" dirty="0">
                <a:latin typeface="Garamond" panose="02020404030301010803" pitchFamily="18" charset="0"/>
              </a:rPr>
              <a:t>(23.5-29.1‰)</a:t>
            </a:r>
          </a:p>
        </p:txBody>
      </p:sp>
    </p:spTree>
    <p:extLst>
      <p:ext uri="{BB962C8B-B14F-4D97-AF65-F5344CB8AC3E}">
        <p14:creationId xmlns:p14="http://schemas.microsoft.com/office/powerpoint/2010/main" val="207352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93D808C5-61DD-4576-1DEF-6CEA2005F98F}"/>
              </a:ext>
            </a:extLst>
          </p:cNvPr>
          <p:cNvSpPr/>
          <p:nvPr/>
        </p:nvSpPr>
        <p:spPr>
          <a:xfrm>
            <a:off x="5750778" y="246144"/>
            <a:ext cx="3063148" cy="943820"/>
          </a:xfrm>
          <a:custGeom>
            <a:avLst/>
            <a:gdLst>
              <a:gd name="connsiteX0" fmla="*/ 0 w 3063148"/>
              <a:gd name="connsiteY0" fmla="*/ 0 h 943820"/>
              <a:gd name="connsiteX1" fmla="*/ 237922 w 3063148"/>
              <a:gd name="connsiteY1" fmla="*/ 0 h 943820"/>
              <a:gd name="connsiteX2" fmla="*/ 491688 w 3063148"/>
              <a:gd name="connsiteY2" fmla="*/ 0 h 943820"/>
              <a:gd name="connsiteX3" fmla="*/ 729610 w 3063148"/>
              <a:gd name="connsiteY3" fmla="*/ 0 h 943820"/>
              <a:gd name="connsiteX4" fmla="*/ 1334553 w 3063148"/>
              <a:gd name="connsiteY4" fmla="*/ 0 h 943820"/>
              <a:gd name="connsiteX5" fmla="*/ 1572475 w 3063148"/>
              <a:gd name="connsiteY5" fmla="*/ 0 h 943820"/>
              <a:gd name="connsiteX6" fmla="*/ 1744444 w 3063148"/>
              <a:gd name="connsiteY6" fmla="*/ 0 h 943820"/>
              <a:gd name="connsiteX7" fmla="*/ 1982366 w 3063148"/>
              <a:gd name="connsiteY7" fmla="*/ 0 h 943820"/>
              <a:gd name="connsiteX8" fmla="*/ 2480396 w 3063148"/>
              <a:gd name="connsiteY8" fmla="*/ 0 h 943820"/>
              <a:gd name="connsiteX9" fmla="*/ 2564911 w 3063148"/>
              <a:gd name="connsiteY9" fmla="*/ 0 h 943820"/>
              <a:gd name="connsiteX10" fmla="*/ 2718318 w 3063148"/>
              <a:gd name="connsiteY10" fmla="*/ 0 h 943820"/>
              <a:gd name="connsiteX11" fmla="*/ 2802833 w 3063148"/>
              <a:gd name="connsiteY11" fmla="*/ 0 h 943820"/>
              <a:gd name="connsiteX12" fmla="*/ 3063148 w 3063148"/>
              <a:gd name="connsiteY12" fmla="*/ 471910 h 943820"/>
              <a:gd name="connsiteX13" fmla="*/ 2802833 w 3063148"/>
              <a:gd name="connsiteY13" fmla="*/ 943820 h 943820"/>
              <a:gd name="connsiteX14" fmla="*/ 2718318 w 3063148"/>
              <a:gd name="connsiteY14" fmla="*/ 943820 h 943820"/>
              <a:gd name="connsiteX15" fmla="*/ 2564911 w 3063148"/>
              <a:gd name="connsiteY15" fmla="*/ 943820 h 943820"/>
              <a:gd name="connsiteX16" fmla="*/ 2480396 w 3063148"/>
              <a:gd name="connsiteY16" fmla="*/ 943820 h 943820"/>
              <a:gd name="connsiteX17" fmla="*/ 1982366 w 3063148"/>
              <a:gd name="connsiteY17" fmla="*/ 943820 h 943820"/>
              <a:gd name="connsiteX18" fmla="*/ 1744444 w 3063148"/>
              <a:gd name="connsiteY18" fmla="*/ 943820 h 943820"/>
              <a:gd name="connsiteX19" fmla="*/ 1572475 w 3063148"/>
              <a:gd name="connsiteY19" fmla="*/ 943820 h 943820"/>
              <a:gd name="connsiteX20" fmla="*/ 1334553 w 3063148"/>
              <a:gd name="connsiteY20" fmla="*/ 943820 h 943820"/>
              <a:gd name="connsiteX21" fmla="*/ 729610 w 3063148"/>
              <a:gd name="connsiteY21" fmla="*/ 943820 h 943820"/>
              <a:gd name="connsiteX22" fmla="*/ 491688 w 3063148"/>
              <a:gd name="connsiteY22" fmla="*/ 943820 h 943820"/>
              <a:gd name="connsiteX23" fmla="*/ 237922 w 3063148"/>
              <a:gd name="connsiteY23" fmla="*/ 943820 h 943820"/>
              <a:gd name="connsiteX24" fmla="*/ 0 w 3063148"/>
              <a:gd name="connsiteY24" fmla="*/ 943820 h 943820"/>
              <a:gd name="connsiteX25" fmla="*/ 260315 w 3063148"/>
              <a:gd name="connsiteY25" fmla="*/ 471910 h 94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63148" h="943820">
                <a:moveTo>
                  <a:pt x="0" y="0"/>
                </a:moveTo>
                <a:lnTo>
                  <a:pt x="237922" y="0"/>
                </a:lnTo>
                <a:lnTo>
                  <a:pt x="491688" y="0"/>
                </a:lnTo>
                <a:lnTo>
                  <a:pt x="729610" y="0"/>
                </a:lnTo>
                <a:lnTo>
                  <a:pt x="1334553" y="0"/>
                </a:lnTo>
                <a:lnTo>
                  <a:pt x="1572475" y="0"/>
                </a:lnTo>
                <a:lnTo>
                  <a:pt x="1744444" y="0"/>
                </a:lnTo>
                <a:lnTo>
                  <a:pt x="1982366" y="0"/>
                </a:lnTo>
                <a:lnTo>
                  <a:pt x="2480396" y="0"/>
                </a:lnTo>
                <a:lnTo>
                  <a:pt x="2564911" y="0"/>
                </a:lnTo>
                <a:lnTo>
                  <a:pt x="2718318" y="0"/>
                </a:lnTo>
                <a:lnTo>
                  <a:pt x="2802833" y="0"/>
                </a:lnTo>
                <a:lnTo>
                  <a:pt x="3063148" y="471910"/>
                </a:lnTo>
                <a:lnTo>
                  <a:pt x="2802833" y="943820"/>
                </a:lnTo>
                <a:lnTo>
                  <a:pt x="2718318" y="943820"/>
                </a:lnTo>
                <a:lnTo>
                  <a:pt x="2564911" y="943820"/>
                </a:lnTo>
                <a:lnTo>
                  <a:pt x="2480396" y="943820"/>
                </a:lnTo>
                <a:lnTo>
                  <a:pt x="1982366" y="943820"/>
                </a:lnTo>
                <a:lnTo>
                  <a:pt x="1744444" y="943820"/>
                </a:lnTo>
                <a:lnTo>
                  <a:pt x="1572475" y="943820"/>
                </a:lnTo>
                <a:lnTo>
                  <a:pt x="1334553" y="943820"/>
                </a:lnTo>
                <a:lnTo>
                  <a:pt x="729610" y="943820"/>
                </a:lnTo>
                <a:lnTo>
                  <a:pt x="491688" y="943820"/>
                </a:lnTo>
                <a:lnTo>
                  <a:pt x="237922" y="943820"/>
                </a:lnTo>
                <a:lnTo>
                  <a:pt x="0" y="943820"/>
                </a:lnTo>
                <a:lnTo>
                  <a:pt x="260315" y="471910"/>
                </a:lnTo>
                <a:close/>
              </a:path>
            </a:pathLst>
          </a:custGeom>
          <a:solidFill>
            <a:srgbClr val="47B289">
              <a:alpha val="29804"/>
            </a:srgbClr>
          </a:solidFill>
          <a:ln w="38100">
            <a:solidFill>
              <a:srgbClr val="47B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H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55664155-49A7-CA0C-2AA3-BC0C6268D3EB}"/>
              </a:ext>
            </a:extLst>
          </p:cNvPr>
          <p:cNvSpPr/>
          <p:nvPr/>
        </p:nvSpPr>
        <p:spPr>
          <a:xfrm>
            <a:off x="3063360" y="246144"/>
            <a:ext cx="2825226" cy="943820"/>
          </a:xfrm>
          <a:custGeom>
            <a:avLst/>
            <a:gdLst>
              <a:gd name="connsiteX0" fmla="*/ 0 w 2825226"/>
              <a:gd name="connsiteY0" fmla="*/ 0 h 943820"/>
              <a:gd name="connsiteX1" fmla="*/ 491688 w 2825226"/>
              <a:gd name="connsiteY1" fmla="*/ 0 h 943820"/>
              <a:gd name="connsiteX2" fmla="*/ 1334553 w 2825226"/>
              <a:gd name="connsiteY2" fmla="*/ 0 h 943820"/>
              <a:gd name="connsiteX3" fmla="*/ 1744444 w 2825226"/>
              <a:gd name="connsiteY3" fmla="*/ 0 h 943820"/>
              <a:gd name="connsiteX4" fmla="*/ 2480396 w 2825226"/>
              <a:gd name="connsiteY4" fmla="*/ 0 h 943820"/>
              <a:gd name="connsiteX5" fmla="*/ 2564911 w 2825226"/>
              <a:gd name="connsiteY5" fmla="*/ 0 h 943820"/>
              <a:gd name="connsiteX6" fmla="*/ 2825226 w 2825226"/>
              <a:gd name="connsiteY6" fmla="*/ 471910 h 943820"/>
              <a:gd name="connsiteX7" fmla="*/ 2564911 w 2825226"/>
              <a:gd name="connsiteY7" fmla="*/ 943820 h 943820"/>
              <a:gd name="connsiteX8" fmla="*/ 2480396 w 2825226"/>
              <a:gd name="connsiteY8" fmla="*/ 943820 h 943820"/>
              <a:gd name="connsiteX9" fmla="*/ 1744444 w 2825226"/>
              <a:gd name="connsiteY9" fmla="*/ 943820 h 943820"/>
              <a:gd name="connsiteX10" fmla="*/ 1334553 w 2825226"/>
              <a:gd name="connsiteY10" fmla="*/ 943820 h 943820"/>
              <a:gd name="connsiteX11" fmla="*/ 491688 w 2825226"/>
              <a:gd name="connsiteY11" fmla="*/ 943820 h 943820"/>
              <a:gd name="connsiteX12" fmla="*/ 0 w 2825226"/>
              <a:gd name="connsiteY12" fmla="*/ 943820 h 943820"/>
              <a:gd name="connsiteX13" fmla="*/ 260315 w 2825226"/>
              <a:gd name="connsiteY13" fmla="*/ 471910 h 94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25226" h="943820">
                <a:moveTo>
                  <a:pt x="0" y="0"/>
                </a:moveTo>
                <a:lnTo>
                  <a:pt x="491688" y="0"/>
                </a:lnTo>
                <a:lnTo>
                  <a:pt x="1334553" y="0"/>
                </a:lnTo>
                <a:lnTo>
                  <a:pt x="1744444" y="0"/>
                </a:lnTo>
                <a:lnTo>
                  <a:pt x="2480396" y="0"/>
                </a:lnTo>
                <a:lnTo>
                  <a:pt x="2564911" y="0"/>
                </a:lnTo>
                <a:lnTo>
                  <a:pt x="2825226" y="471910"/>
                </a:lnTo>
                <a:lnTo>
                  <a:pt x="2564911" y="943820"/>
                </a:lnTo>
                <a:lnTo>
                  <a:pt x="2480396" y="943820"/>
                </a:lnTo>
                <a:lnTo>
                  <a:pt x="1744444" y="943820"/>
                </a:lnTo>
                <a:lnTo>
                  <a:pt x="1334553" y="943820"/>
                </a:lnTo>
                <a:lnTo>
                  <a:pt x="491688" y="943820"/>
                </a:lnTo>
                <a:lnTo>
                  <a:pt x="0" y="943820"/>
                </a:lnTo>
                <a:lnTo>
                  <a:pt x="260315" y="471910"/>
                </a:lnTo>
                <a:close/>
              </a:path>
            </a:pathLst>
          </a:custGeom>
          <a:solidFill>
            <a:srgbClr val="47B289">
              <a:alpha val="29804"/>
            </a:srgbClr>
          </a:solidFill>
          <a:ln w="38100">
            <a:solidFill>
              <a:srgbClr val="47B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218E6D-6602-32F0-5953-724FD0837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776" y="-3770341"/>
            <a:ext cx="7772400" cy="3301156"/>
          </a:xfrm>
          <a:prstGeom prst="rect">
            <a:avLst/>
          </a:prstGeom>
        </p:spPr>
      </p:pic>
      <p:sp>
        <p:nvSpPr>
          <p:cNvPr id="9" name="Pentagon 8">
            <a:extLst>
              <a:ext uri="{FF2B5EF4-FFF2-40B4-BE49-F238E27FC236}">
                <a16:creationId xmlns:a16="http://schemas.microsoft.com/office/drawing/2014/main" id="{56855F4B-DB78-4D5C-5399-902859FD3A7C}"/>
              </a:ext>
            </a:extLst>
          </p:cNvPr>
          <p:cNvSpPr/>
          <p:nvPr/>
        </p:nvSpPr>
        <p:spPr>
          <a:xfrm>
            <a:off x="220177" y="246144"/>
            <a:ext cx="2997201" cy="943820"/>
          </a:xfrm>
          <a:prstGeom prst="homePlate">
            <a:avLst>
              <a:gd name="adj" fmla="val 27581"/>
            </a:avLst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D284DA-5008-6080-5A2D-C8E1E8AE4B8B}"/>
              </a:ext>
            </a:extLst>
          </p:cNvPr>
          <p:cNvSpPr txBox="1"/>
          <p:nvPr/>
        </p:nvSpPr>
        <p:spPr>
          <a:xfrm>
            <a:off x="220177" y="419100"/>
            <a:ext cx="270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Background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4687A1-DC0A-D856-FEC9-9CD58AB84FDB}"/>
              </a:ext>
            </a:extLst>
          </p:cNvPr>
          <p:cNvSpPr txBox="1"/>
          <p:nvPr/>
        </p:nvSpPr>
        <p:spPr>
          <a:xfrm>
            <a:off x="3321414" y="419100"/>
            <a:ext cx="232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N cycle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E1C6C-787F-5BAE-7FF8-A44956D8300F}"/>
              </a:ext>
            </a:extLst>
          </p:cNvPr>
          <p:cNvSpPr txBox="1"/>
          <p:nvPr/>
        </p:nvSpPr>
        <p:spPr>
          <a:xfrm>
            <a:off x="5911407" y="419099"/>
            <a:ext cx="287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>
                <a:latin typeface="Garamond" panose="02020404030301010803" pitchFamily="18" charset="0"/>
              </a:rPr>
              <a:t>Isotope effects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802646-EA17-F95F-2C46-F707A0E7795D}"/>
              </a:ext>
            </a:extLst>
          </p:cNvPr>
          <p:cNvSpPr txBox="1"/>
          <p:nvPr/>
        </p:nvSpPr>
        <p:spPr>
          <a:xfrm>
            <a:off x="220177" y="1532679"/>
            <a:ext cx="24407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H" sz="2800" b="1" u="sng" dirty="0">
                <a:solidFill>
                  <a:srgbClr val="47B289"/>
                </a:solidFill>
                <a:latin typeface="Garamond" panose="02020404030301010803" pitchFamily="18" charset="0"/>
              </a:rPr>
              <a:t>Nitrification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EFB2D14-B60C-62A5-6EBB-C362E851935C}"/>
              </a:ext>
            </a:extLst>
          </p:cNvPr>
          <p:cNvSpPr txBox="1"/>
          <p:nvPr/>
        </p:nvSpPr>
        <p:spPr>
          <a:xfrm>
            <a:off x="487207" y="2256457"/>
            <a:ext cx="4878192" cy="170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H" sz="2400" dirty="0">
                <a:latin typeface="Garamond" panose="02020404030301010803" pitchFamily="18" charset="0"/>
              </a:rPr>
              <a:t>Incomplete nitrification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H" sz="2400" baseline="30000" dirty="0">
                <a:latin typeface="Garamond" panose="02020404030301010803" pitchFamily="18" charset="0"/>
              </a:rPr>
              <a:t>15</a:t>
            </a:r>
            <a:r>
              <a:rPr lang="en-CH" sz="2400" dirty="0">
                <a:latin typeface="Garamond" panose="02020404030301010803" pitchFamily="18" charset="0"/>
              </a:rPr>
              <a:t>N-enriched NH</a:t>
            </a:r>
            <a:r>
              <a:rPr lang="en-CH" sz="2400" baseline="-25000" dirty="0">
                <a:latin typeface="Garamond" panose="02020404030301010803" pitchFamily="18" charset="0"/>
              </a:rPr>
              <a:t>4</a:t>
            </a:r>
            <a:r>
              <a:rPr lang="en-CH" sz="2400" baseline="30000" dirty="0">
                <a:latin typeface="Garamond" panose="02020404030301010803" pitchFamily="18" charset="0"/>
              </a:rPr>
              <a:t>+</a:t>
            </a:r>
            <a:endParaRPr lang="en-CH" sz="2400" dirty="0">
              <a:latin typeface="Garamond" panose="02020404030301010803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H" sz="2400" b="1" dirty="0">
                <a:latin typeface="Garamond" panose="02020404030301010803" pitchFamily="18" charset="0"/>
              </a:rPr>
              <a:t>Heavy ammonium </a:t>
            </a:r>
            <a:r>
              <a:rPr lang="en-CH" sz="2400" dirty="0">
                <a:latin typeface="Garamond" panose="02020404030301010803" pitchFamily="18" charset="0"/>
              </a:rPr>
              <a:t>effect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140313E-A41C-D7D4-EDE0-6797590784D7}"/>
              </a:ext>
            </a:extLst>
          </p:cNvPr>
          <p:cNvGrpSpPr/>
          <p:nvPr/>
        </p:nvGrpSpPr>
        <p:grpSpPr>
          <a:xfrm>
            <a:off x="6826603" y="2055899"/>
            <a:ext cx="3725573" cy="3984525"/>
            <a:chOff x="963827" y="3079775"/>
            <a:chExt cx="1729946" cy="398452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76710BF-B24D-FF9D-D40E-6A0B56272AE7}"/>
                </a:ext>
              </a:extLst>
            </p:cNvPr>
            <p:cNvSpPr/>
            <p:nvPr/>
          </p:nvSpPr>
          <p:spPr>
            <a:xfrm>
              <a:off x="963827" y="3079775"/>
              <a:ext cx="1729946" cy="7277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rgbClr val="24417D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4E27314-90BC-7E98-B5FA-51901E88DC46}"/>
                </a:ext>
              </a:extLst>
            </p:cNvPr>
            <p:cNvSpPr/>
            <p:nvPr/>
          </p:nvSpPr>
          <p:spPr>
            <a:xfrm>
              <a:off x="963827" y="3807512"/>
              <a:ext cx="1729946" cy="3256788"/>
            </a:xfrm>
            <a:prstGeom prst="rect">
              <a:avLst/>
            </a:prstGeom>
            <a:solidFill>
              <a:srgbClr val="FFD7A3">
                <a:alpha val="54118"/>
              </a:srgbClr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>
                <a:solidFill>
                  <a:srgbClr val="24417D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41" name="Freeform 40">
            <a:extLst>
              <a:ext uri="{FF2B5EF4-FFF2-40B4-BE49-F238E27FC236}">
                <a16:creationId xmlns:a16="http://schemas.microsoft.com/office/drawing/2014/main" id="{07977EF1-D94E-6385-9D0A-736CB70C4808}"/>
              </a:ext>
            </a:extLst>
          </p:cNvPr>
          <p:cNvSpPr/>
          <p:nvPr/>
        </p:nvSpPr>
        <p:spPr>
          <a:xfrm>
            <a:off x="7949706" y="3155799"/>
            <a:ext cx="126023" cy="710595"/>
          </a:xfrm>
          <a:custGeom>
            <a:avLst/>
            <a:gdLst>
              <a:gd name="connsiteX0" fmla="*/ 78142 w 102855"/>
              <a:gd name="connsiteY0" fmla="*/ 654908 h 654908"/>
              <a:gd name="connsiteX1" fmla="*/ 4001 w 102855"/>
              <a:gd name="connsiteY1" fmla="*/ 494270 h 654908"/>
              <a:gd name="connsiteX2" fmla="*/ 102855 w 102855"/>
              <a:gd name="connsiteY2" fmla="*/ 296562 h 654908"/>
              <a:gd name="connsiteX3" fmla="*/ 4001 w 102855"/>
              <a:gd name="connsiteY3" fmla="*/ 135924 h 654908"/>
              <a:gd name="connsiteX4" fmla="*/ 28715 w 102855"/>
              <a:gd name="connsiteY4" fmla="*/ 0 h 65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55" h="654908">
                <a:moveTo>
                  <a:pt x="78142" y="654908"/>
                </a:moveTo>
                <a:cubicBezTo>
                  <a:pt x="39012" y="604451"/>
                  <a:pt x="-118" y="553994"/>
                  <a:pt x="4001" y="494270"/>
                </a:cubicBezTo>
                <a:cubicBezTo>
                  <a:pt x="8120" y="434546"/>
                  <a:pt x="102855" y="356286"/>
                  <a:pt x="102855" y="296562"/>
                </a:cubicBezTo>
                <a:cubicBezTo>
                  <a:pt x="102855" y="236838"/>
                  <a:pt x="16358" y="185351"/>
                  <a:pt x="4001" y="135924"/>
                </a:cubicBezTo>
                <a:cubicBezTo>
                  <a:pt x="-8356" y="86497"/>
                  <a:pt x="10179" y="43248"/>
                  <a:pt x="28715" y="0"/>
                </a:cubicBezTo>
              </a:path>
            </a:pathLst>
          </a:custGeom>
          <a:noFill/>
          <a:ln w="22225">
            <a:solidFill>
              <a:schemeClr val="accent1"/>
            </a:solidFill>
            <a:prstDash val="dash"/>
            <a:tailEnd type="triangle"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Garamond" panose="02020404030301010803" pitchFamily="18" charset="0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C955D3C9-9A14-73B9-3762-87F2B9629310}"/>
              </a:ext>
            </a:extLst>
          </p:cNvPr>
          <p:cNvSpPr/>
          <p:nvPr/>
        </p:nvSpPr>
        <p:spPr>
          <a:xfrm>
            <a:off x="9673533" y="3127122"/>
            <a:ext cx="126023" cy="710596"/>
          </a:xfrm>
          <a:custGeom>
            <a:avLst/>
            <a:gdLst>
              <a:gd name="connsiteX0" fmla="*/ 78142 w 102855"/>
              <a:gd name="connsiteY0" fmla="*/ 654908 h 654908"/>
              <a:gd name="connsiteX1" fmla="*/ 4001 w 102855"/>
              <a:gd name="connsiteY1" fmla="*/ 494270 h 654908"/>
              <a:gd name="connsiteX2" fmla="*/ 102855 w 102855"/>
              <a:gd name="connsiteY2" fmla="*/ 296562 h 654908"/>
              <a:gd name="connsiteX3" fmla="*/ 4001 w 102855"/>
              <a:gd name="connsiteY3" fmla="*/ 135924 h 654908"/>
              <a:gd name="connsiteX4" fmla="*/ 28715 w 102855"/>
              <a:gd name="connsiteY4" fmla="*/ 0 h 65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55" h="654908">
                <a:moveTo>
                  <a:pt x="78142" y="654908"/>
                </a:moveTo>
                <a:cubicBezTo>
                  <a:pt x="39012" y="604451"/>
                  <a:pt x="-118" y="553994"/>
                  <a:pt x="4001" y="494270"/>
                </a:cubicBezTo>
                <a:cubicBezTo>
                  <a:pt x="8120" y="434546"/>
                  <a:pt x="102855" y="356286"/>
                  <a:pt x="102855" y="296562"/>
                </a:cubicBezTo>
                <a:cubicBezTo>
                  <a:pt x="102855" y="236838"/>
                  <a:pt x="16358" y="185351"/>
                  <a:pt x="4001" y="135924"/>
                </a:cubicBezTo>
                <a:cubicBezTo>
                  <a:pt x="-8356" y="86497"/>
                  <a:pt x="10179" y="43248"/>
                  <a:pt x="28715" y="0"/>
                </a:cubicBezTo>
              </a:path>
            </a:pathLst>
          </a:custGeom>
          <a:noFill/>
          <a:ln w="22225">
            <a:solidFill>
              <a:schemeClr val="accent1"/>
            </a:solidFill>
            <a:prstDash val="dash"/>
            <a:tailEnd type="triangle"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Garamond" panose="02020404030301010803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95D08B-6CC6-9E2B-6561-62ACB81E4F29}"/>
              </a:ext>
            </a:extLst>
          </p:cNvPr>
          <p:cNvSpPr/>
          <p:nvPr/>
        </p:nvSpPr>
        <p:spPr>
          <a:xfrm>
            <a:off x="7727877" y="5486811"/>
            <a:ext cx="2358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400" dirty="0">
                <a:solidFill>
                  <a:srgbClr val="26407E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itchFamily="2" charset="2"/>
              </a:rPr>
              <a:t>NH</a:t>
            </a:r>
            <a:r>
              <a:rPr lang="en-CH" sz="2400" baseline="-25000" dirty="0">
                <a:solidFill>
                  <a:srgbClr val="26407E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itchFamily="2" charset="2"/>
              </a:rPr>
              <a:t>4</a:t>
            </a:r>
            <a:r>
              <a:rPr lang="en-CH" sz="2400" baseline="30000" dirty="0">
                <a:solidFill>
                  <a:srgbClr val="26407E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itchFamily="2" charset="2"/>
              </a:rPr>
              <a:t>+</a:t>
            </a:r>
            <a:r>
              <a:rPr lang="en-CH" sz="2400" dirty="0">
                <a:solidFill>
                  <a:srgbClr val="26407E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itchFamily="2" charset="2"/>
              </a:rPr>
              <a:t>          NO</a:t>
            </a:r>
            <a:r>
              <a:rPr lang="en-CH" sz="2400" baseline="-25000" dirty="0">
                <a:solidFill>
                  <a:srgbClr val="26407E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itchFamily="2" charset="2"/>
              </a:rPr>
              <a:t>3</a:t>
            </a:r>
            <a:r>
              <a:rPr lang="en-CH" sz="2400" baseline="30000" dirty="0">
                <a:solidFill>
                  <a:srgbClr val="26407E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itchFamily="2" charset="2"/>
              </a:rPr>
              <a:t>-</a:t>
            </a:r>
            <a:endParaRPr lang="en-CH" sz="2400" dirty="0">
              <a:solidFill>
                <a:srgbClr val="26407E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F3BC948-27EF-1848-D4CD-13D2D84E8708}"/>
              </a:ext>
            </a:extLst>
          </p:cNvPr>
          <p:cNvCxnSpPr/>
          <p:nvPr/>
        </p:nvCxnSpPr>
        <p:spPr>
          <a:xfrm>
            <a:off x="8595360" y="5717643"/>
            <a:ext cx="64008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5BF57A0A-C383-2A79-19D0-FEDD9B5A1420}"/>
              </a:ext>
            </a:extLst>
          </p:cNvPr>
          <p:cNvSpPr/>
          <p:nvPr/>
        </p:nvSpPr>
        <p:spPr>
          <a:xfrm>
            <a:off x="7562968" y="3905615"/>
            <a:ext cx="599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400" b="1" baseline="30000" dirty="0">
                <a:solidFill>
                  <a:srgbClr val="26407E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itchFamily="2" charset="2"/>
              </a:rPr>
              <a:t>15</a:t>
            </a:r>
            <a:r>
              <a:rPr lang="en-CH" sz="2400" dirty="0">
                <a:solidFill>
                  <a:srgbClr val="26407E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itchFamily="2" charset="2"/>
              </a:rPr>
              <a:t>N</a:t>
            </a:r>
            <a:endParaRPr lang="en-CH" sz="2400" dirty="0">
              <a:solidFill>
                <a:srgbClr val="26407E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4415904-BFBA-D003-AD28-CAD41CC7A80A}"/>
              </a:ext>
            </a:extLst>
          </p:cNvPr>
          <p:cNvSpPr/>
          <p:nvPr/>
        </p:nvSpPr>
        <p:spPr>
          <a:xfrm>
            <a:off x="7960250" y="4328059"/>
            <a:ext cx="599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400" b="1" baseline="30000" dirty="0">
                <a:solidFill>
                  <a:srgbClr val="26407E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itchFamily="2" charset="2"/>
              </a:rPr>
              <a:t>14</a:t>
            </a:r>
            <a:r>
              <a:rPr lang="en-CH" sz="2400" dirty="0">
                <a:solidFill>
                  <a:srgbClr val="26407E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itchFamily="2" charset="2"/>
              </a:rPr>
              <a:t>N</a:t>
            </a:r>
            <a:endParaRPr lang="en-CH" sz="2400" dirty="0">
              <a:solidFill>
                <a:srgbClr val="26407E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6A3CBC8-682A-FCD9-7EC3-87BC0C074E5E}"/>
              </a:ext>
            </a:extLst>
          </p:cNvPr>
          <p:cNvSpPr/>
          <p:nvPr/>
        </p:nvSpPr>
        <p:spPr>
          <a:xfrm>
            <a:off x="7287586" y="4332649"/>
            <a:ext cx="599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400" b="1" baseline="30000" dirty="0">
                <a:solidFill>
                  <a:srgbClr val="26407E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itchFamily="2" charset="2"/>
              </a:rPr>
              <a:t>15</a:t>
            </a:r>
            <a:r>
              <a:rPr lang="en-CH" sz="2400" dirty="0">
                <a:solidFill>
                  <a:srgbClr val="26407E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itchFamily="2" charset="2"/>
              </a:rPr>
              <a:t>N</a:t>
            </a:r>
            <a:endParaRPr lang="en-CH" sz="2400" dirty="0">
              <a:solidFill>
                <a:srgbClr val="26407E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D5EDCD7-698E-6920-584A-C43557E88FFF}"/>
              </a:ext>
            </a:extLst>
          </p:cNvPr>
          <p:cNvSpPr/>
          <p:nvPr/>
        </p:nvSpPr>
        <p:spPr>
          <a:xfrm>
            <a:off x="7708689" y="4828944"/>
            <a:ext cx="599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400" b="1" baseline="30000" dirty="0">
                <a:solidFill>
                  <a:srgbClr val="26407E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itchFamily="2" charset="2"/>
              </a:rPr>
              <a:t>15</a:t>
            </a:r>
            <a:r>
              <a:rPr lang="en-CH" sz="2400" dirty="0">
                <a:solidFill>
                  <a:srgbClr val="26407E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itchFamily="2" charset="2"/>
              </a:rPr>
              <a:t>N</a:t>
            </a:r>
            <a:endParaRPr lang="en-CH" sz="2400" dirty="0">
              <a:solidFill>
                <a:srgbClr val="26407E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344D8D6-B736-941E-21AD-C51328F435C2}"/>
              </a:ext>
            </a:extLst>
          </p:cNvPr>
          <p:cNvSpPr/>
          <p:nvPr/>
        </p:nvSpPr>
        <p:spPr>
          <a:xfrm>
            <a:off x="9341727" y="3946757"/>
            <a:ext cx="599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400" b="1" baseline="30000" dirty="0">
                <a:solidFill>
                  <a:srgbClr val="26407E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itchFamily="2" charset="2"/>
              </a:rPr>
              <a:t>14</a:t>
            </a:r>
            <a:r>
              <a:rPr lang="en-CH" sz="2400" dirty="0">
                <a:solidFill>
                  <a:srgbClr val="26407E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itchFamily="2" charset="2"/>
              </a:rPr>
              <a:t>N</a:t>
            </a:r>
            <a:endParaRPr lang="en-CH" sz="2400" dirty="0">
              <a:solidFill>
                <a:srgbClr val="26407E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71D90B2-B6E5-D51C-95A3-70DE5D1A44E5}"/>
              </a:ext>
            </a:extLst>
          </p:cNvPr>
          <p:cNvSpPr/>
          <p:nvPr/>
        </p:nvSpPr>
        <p:spPr>
          <a:xfrm>
            <a:off x="9739009" y="4369201"/>
            <a:ext cx="599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400" b="1" baseline="30000" dirty="0">
                <a:solidFill>
                  <a:srgbClr val="26407E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itchFamily="2" charset="2"/>
              </a:rPr>
              <a:t>15</a:t>
            </a:r>
            <a:r>
              <a:rPr lang="en-CH" sz="2400" dirty="0">
                <a:solidFill>
                  <a:srgbClr val="26407E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itchFamily="2" charset="2"/>
              </a:rPr>
              <a:t>N</a:t>
            </a:r>
            <a:endParaRPr lang="en-CH" sz="2400" dirty="0">
              <a:solidFill>
                <a:srgbClr val="26407E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51FF92A-E366-D105-A4FB-C9AB120FDDC9}"/>
              </a:ext>
            </a:extLst>
          </p:cNvPr>
          <p:cNvSpPr/>
          <p:nvPr/>
        </p:nvSpPr>
        <p:spPr>
          <a:xfrm>
            <a:off x="9066345" y="4373791"/>
            <a:ext cx="599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400" b="1" baseline="30000" dirty="0">
                <a:solidFill>
                  <a:srgbClr val="26407E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itchFamily="2" charset="2"/>
              </a:rPr>
              <a:t>14</a:t>
            </a:r>
            <a:r>
              <a:rPr lang="en-CH" sz="2400" dirty="0">
                <a:solidFill>
                  <a:srgbClr val="26407E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itchFamily="2" charset="2"/>
              </a:rPr>
              <a:t>N</a:t>
            </a:r>
            <a:endParaRPr lang="en-CH" sz="2400" dirty="0">
              <a:solidFill>
                <a:srgbClr val="26407E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B82E219-FF90-86AF-287A-0B0E953226FB}"/>
              </a:ext>
            </a:extLst>
          </p:cNvPr>
          <p:cNvSpPr/>
          <p:nvPr/>
        </p:nvSpPr>
        <p:spPr>
          <a:xfrm>
            <a:off x="9487448" y="4870086"/>
            <a:ext cx="599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400" b="1" baseline="30000" dirty="0">
                <a:solidFill>
                  <a:srgbClr val="26407E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itchFamily="2" charset="2"/>
              </a:rPr>
              <a:t>14</a:t>
            </a:r>
            <a:r>
              <a:rPr lang="en-CH" sz="2400" dirty="0">
                <a:solidFill>
                  <a:srgbClr val="26407E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itchFamily="2" charset="2"/>
              </a:rPr>
              <a:t>N</a:t>
            </a:r>
            <a:endParaRPr lang="en-CH" sz="2400" dirty="0">
              <a:solidFill>
                <a:srgbClr val="26407E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353352C-8E16-82FD-1F03-D07B6520330B}"/>
              </a:ext>
            </a:extLst>
          </p:cNvPr>
          <p:cNvSpPr txBox="1"/>
          <p:nvPr/>
        </p:nvSpPr>
        <p:spPr>
          <a:xfrm>
            <a:off x="772472" y="5844698"/>
            <a:ext cx="8018632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H" sz="2400" b="1" dirty="0">
                <a:latin typeface="Garamond" panose="02020404030301010803" pitchFamily="18" charset="0"/>
              </a:rPr>
              <a:t>Can this effect be detected in porewater?</a:t>
            </a:r>
          </a:p>
        </p:txBody>
      </p:sp>
    </p:spTree>
    <p:extLst>
      <p:ext uri="{BB962C8B-B14F-4D97-AF65-F5344CB8AC3E}">
        <p14:creationId xmlns:p14="http://schemas.microsoft.com/office/powerpoint/2010/main" val="238622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41" grpId="0" animBg="1"/>
      <p:bldP spid="42" grpId="0" animBg="1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93D808C5-61DD-4576-1DEF-6CEA2005F98F}"/>
              </a:ext>
            </a:extLst>
          </p:cNvPr>
          <p:cNvSpPr/>
          <p:nvPr/>
        </p:nvSpPr>
        <p:spPr>
          <a:xfrm>
            <a:off x="5750778" y="246144"/>
            <a:ext cx="3063148" cy="943820"/>
          </a:xfrm>
          <a:custGeom>
            <a:avLst/>
            <a:gdLst>
              <a:gd name="connsiteX0" fmla="*/ 0 w 3063148"/>
              <a:gd name="connsiteY0" fmla="*/ 0 h 943820"/>
              <a:gd name="connsiteX1" fmla="*/ 237922 w 3063148"/>
              <a:gd name="connsiteY1" fmla="*/ 0 h 943820"/>
              <a:gd name="connsiteX2" fmla="*/ 491688 w 3063148"/>
              <a:gd name="connsiteY2" fmla="*/ 0 h 943820"/>
              <a:gd name="connsiteX3" fmla="*/ 729610 w 3063148"/>
              <a:gd name="connsiteY3" fmla="*/ 0 h 943820"/>
              <a:gd name="connsiteX4" fmla="*/ 1334553 w 3063148"/>
              <a:gd name="connsiteY4" fmla="*/ 0 h 943820"/>
              <a:gd name="connsiteX5" fmla="*/ 1572475 w 3063148"/>
              <a:gd name="connsiteY5" fmla="*/ 0 h 943820"/>
              <a:gd name="connsiteX6" fmla="*/ 1744444 w 3063148"/>
              <a:gd name="connsiteY6" fmla="*/ 0 h 943820"/>
              <a:gd name="connsiteX7" fmla="*/ 1982366 w 3063148"/>
              <a:gd name="connsiteY7" fmla="*/ 0 h 943820"/>
              <a:gd name="connsiteX8" fmla="*/ 2480396 w 3063148"/>
              <a:gd name="connsiteY8" fmla="*/ 0 h 943820"/>
              <a:gd name="connsiteX9" fmla="*/ 2564911 w 3063148"/>
              <a:gd name="connsiteY9" fmla="*/ 0 h 943820"/>
              <a:gd name="connsiteX10" fmla="*/ 2718318 w 3063148"/>
              <a:gd name="connsiteY10" fmla="*/ 0 h 943820"/>
              <a:gd name="connsiteX11" fmla="*/ 2802833 w 3063148"/>
              <a:gd name="connsiteY11" fmla="*/ 0 h 943820"/>
              <a:gd name="connsiteX12" fmla="*/ 3063148 w 3063148"/>
              <a:gd name="connsiteY12" fmla="*/ 471910 h 943820"/>
              <a:gd name="connsiteX13" fmla="*/ 2802833 w 3063148"/>
              <a:gd name="connsiteY13" fmla="*/ 943820 h 943820"/>
              <a:gd name="connsiteX14" fmla="*/ 2718318 w 3063148"/>
              <a:gd name="connsiteY14" fmla="*/ 943820 h 943820"/>
              <a:gd name="connsiteX15" fmla="*/ 2564911 w 3063148"/>
              <a:gd name="connsiteY15" fmla="*/ 943820 h 943820"/>
              <a:gd name="connsiteX16" fmla="*/ 2480396 w 3063148"/>
              <a:gd name="connsiteY16" fmla="*/ 943820 h 943820"/>
              <a:gd name="connsiteX17" fmla="*/ 1982366 w 3063148"/>
              <a:gd name="connsiteY17" fmla="*/ 943820 h 943820"/>
              <a:gd name="connsiteX18" fmla="*/ 1744444 w 3063148"/>
              <a:gd name="connsiteY18" fmla="*/ 943820 h 943820"/>
              <a:gd name="connsiteX19" fmla="*/ 1572475 w 3063148"/>
              <a:gd name="connsiteY19" fmla="*/ 943820 h 943820"/>
              <a:gd name="connsiteX20" fmla="*/ 1334553 w 3063148"/>
              <a:gd name="connsiteY20" fmla="*/ 943820 h 943820"/>
              <a:gd name="connsiteX21" fmla="*/ 729610 w 3063148"/>
              <a:gd name="connsiteY21" fmla="*/ 943820 h 943820"/>
              <a:gd name="connsiteX22" fmla="*/ 491688 w 3063148"/>
              <a:gd name="connsiteY22" fmla="*/ 943820 h 943820"/>
              <a:gd name="connsiteX23" fmla="*/ 237922 w 3063148"/>
              <a:gd name="connsiteY23" fmla="*/ 943820 h 943820"/>
              <a:gd name="connsiteX24" fmla="*/ 0 w 3063148"/>
              <a:gd name="connsiteY24" fmla="*/ 943820 h 943820"/>
              <a:gd name="connsiteX25" fmla="*/ 260315 w 3063148"/>
              <a:gd name="connsiteY25" fmla="*/ 471910 h 94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63148" h="943820">
                <a:moveTo>
                  <a:pt x="0" y="0"/>
                </a:moveTo>
                <a:lnTo>
                  <a:pt x="237922" y="0"/>
                </a:lnTo>
                <a:lnTo>
                  <a:pt x="491688" y="0"/>
                </a:lnTo>
                <a:lnTo>
                  <a:pt x="729610" y="0"/>
                </a:lnTo>
                <a:lnTo>
                  <a:pt x="1334553" y="0"/>
                </a:lnTo>
                <a:lnTo>
                  <a:pt x="1572475" y="0"/>
                </a:lnTo>
                <a:lnTo>
                  <a:pt x="1744444" y="0"/>
                </a:lnTo>
                <a:lnTo>
                  <a:pt x="1982366" y="0"/>
                </a:lnTo>
                <a:lnTo>
                  <a:pt x="2480396" y="0"/>
                </a:lnTo>
                <a:lnTo>
                  <a:pt x="2564911" y="0"/>
                </a:lnTo>
                <a:lnTo>
                  <a:pt x="2718318" y="0"/>
                </a:lnTo>
                <a:lnTo>
                  <a:pt x="2802833" y="0"/>
                </a:lnTo>
                <a:lnTo>
                  <a:pt x="3063148" y="471910"/>
                </a:lnTo>
                <a:lnTo>
                  <a:pt x="2802833" y="943820"/>
                </a:lnTo>
                <a:lnTo>
                  <a:pt x="2718318" y="943820"/>
                </a:lnTo>
                <a:lnTo>
                  <a:pt x="2564911" y="943820"/>
                </a:lnTo>
                <a:lnTo>
                  <a:pt x="2480396" y="943820"/>
                </a:lnTo>
                <a:lnTo>
                  <a:pt x="1982366" y="943820"/>
                </a:lnTo>
                <a:lnTo>
                  <a:pt x="1744444" y="943820"/>
                </a:lnTo>
                <a:lnTo>
                  <a:pt x="1572475" y="943820"/>
                </a:lnTo>
                <a:lnTo>
                  <a:pt x="1334553" y="943820"/>
                </a:lnTo>
                <a:lnTo>
                  <a:pt x="729610" y="943820"/>
                </a:lnTo>
                <a:lnTo>
                  <a:pt x="491688" y="943820"/>
                </a:lnTo>
                <a:lnTo>
                  <a:pt x="237922" y="943820"/>
                </a:lnTo>
                <a:lnTo>
                  <a:pt x="0" y="943820"/>
                </a:lnTo>
                <a:lnTo>
                  <a:pt x="260315" y="471910"/>
                </a:lnTo>
                <a:close/>
              </a:path>
            </a:pathLst>
          </a:custGeom>
          <a:solidFill>
            <a:srgbClr val="47B289">
              <a:alpha val="29804"/>
            </a:srgbClr>
          </a:solidFill>
          <a:ln w="38100">
            <a:solidFill>
              <a:srgbClr val="47B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H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55664155-49A7-CA0C-2AA3-BC0C6268D3EB}"/>
              </a:ext>
            </a:extLst>
          </p:cNvPr>
          <p:cNvSpPr/>
          <p:nvPr/>
        </p:nvSpPr>
        <p:spPr>
          <a:xfrm>
            <a:off x="3063360" y="246144"/>
            <a:ext cx="2825226" cy="943820"/>
          </a:xfrm>
          <a:custGeom>
            <a:avLst/>
            <a:gdLst>
              <a:gd name="connsiteX0" fmla="*/ 0 w 2825226"/>
              <a:gd name="connsiteY0" fmla="*/ 0 h 943820"/>
              <a:gd name="connsiteX1" fmla="*/ 491688 w 2825226"/>
              <a:gd name="connsiteY1" fmla="*/ 0 h 943820"/>
              <a:gd name="connsiteX2" fmla="*/ 1334553 w 2825226"/>
              <a:gd name="connsiteY2" fmla="*/ 0 h 943820"/>
              <a:gd name="connsiteX3" fmla="*/ 1744444 w 2825226"/>
              <a:gd name="connsiteY3" fmla="*/ 0 h 943820"/>
              <a:gd name="connsiteX4" fmla="*/ 2480396 w 2825226"/>
              <a:gd name="connsiteY4" fmla="*/ 0 h 943820"/>
              <a:gd name="connsiteX5" fmla="*/ 2564911 w 2825226"/>
              <a:gd name="connsiteY5" fmla="*/ 0 h 943820"/>
              <a:gd name="connsiteX6" fmla="*/ 2825226 w 2825226"/>
              <a:gd name="connsiteY6" fmla="*/ 471910 h 943820"/>
              <a:gd name="connsiteX7" fmla="*/ 2564911 w 2825226"/>
              <a:gd name="connsiteY7" fmla="*/ 943820 h 943820"/>
              <a:gd name="connsiteX8" fmla="*/ 2480396 w 2825226"/>
              <a:gd name="connsiteY8" fmla="*/ 943820 h 943820"/>
              <a:gd name="connsiteX9" fmla="*/ 1744444 w 2825226"/>
              <a:gd name="connsiteY9" fmla="*/ 943820 h 943820"/>
              <a:gd name="connsiteX10" fmla="*/ 1334553 w 2825226"/>
              <a:gd name="connsiteY10" fmla="*/ 943820 h 943820"/>
              <a:gd name="connsiteX11" fmla="*/ 491688 w 2825226"/>
              <a:gd name="connsiteY11" fmla="*/ 943820 h 943820"/>
              <a:gd name="connsiteX12" fmla="*/ 0 w 2825226"/>
              <a:gd name="connsiteY12" fmla="*/ 943820 h 943820"/>
              <a:gd name="connsiteX13" fmla="*/ 260315 w 2825226"/>
              <a:gd name="connsiteY13" fmla="*/ 471910 h 94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25226" h="943820">
                <a:moveTo>
                  <a:pt x="0" y="0"/>
                </a:moveTo>
                <a:lnTo>
                  <a:pt x="491688" y="0"/>
                </a:lnTo>
                <a:lnTo>
                  <a:pt x="1334553" y="0"/>
                </a:lnTo>
                <a:lnTo>
                  <a:pt x="1744444" y="0"/>
                </a:lnTo>
                <a:lnTo>
                  <a:pt x="2480396" y="0"/>
                </a:lnTo>
                <a:lnTo>
                  <a:pt x="2564911" y="0"/>
                </a:lnTo>
                <a:lnTo>
                  <a:pt x="2825226" y="471910"/>
                </a:lnTo>
                <a:lnTo>
                  <a:pt x="2564911" y="943820"/>
                </a:lnTo>
                <a:lnTo>
                  <a:pt x="2480396" y="943820"/>
                </a:lnTo>
                <a:lnTo>
                  <a:pt x="1744444" y="943820"/>
                </a:lnTo>
                <a:lnTo>
                  <a:pt x="1334553" y="943820"/>
                </a:lnTo>
                <a:lnTo>
                  <a:pt x="491688" y="943820"/>
                </a:lnTo>
                <a:lnTo>
                  <a:pt x="0" y="943820"/>
                </a:lnTo>
                <a:lnTo>
                  <a:pt x="260315" y="471910"/>
                </a:lnTo>
                <a:close/>
              </a:path>
            </a:pathLst>
          </a:custGeom>
          <a:solidFill>
            <a:srgbClr val="47B289">
              <a:alpha val="29804"/>
            </a:srgbClr>
          </a:solidFill>
          <a:ln w="38100">
            <a:solidFill>
              <a:srgbClr val="47B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218E6D-6602-32F0-5953-724FD0837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776" y="-3770341"/>
            <a:ext cx="7772400" cy="3301156"/>
          </a:xfrm>
          <a:prstGeom prst="rect">
            <a:avLst/>
          </a:prstGeom>
        </p:spPr>
      </p:pic>
      <p:sp>
        <p:nvSpPr>
          <p:cNvPr id="9" name="Pentagon 8">
            <a:extLst>
              <a:ext uri="{FF2B5EF4-FFF2-40B4-BE49-F238E27FC236}">
                <a16:creationId xmlns:a16="http://schemas.microsoft.com/office/drawing/2014/main" id="{56855F4B-DB78-4D5C-5399-902859FD3A7C}"/>
              </a:ext>
            </a:extLst>
          </p:cNvPr>
          <p:cNvSpPr/>
          <p:nvPr/>
        </p:nvSpPr>
        <p:spPr>
          <a:xfrm>
            <a:off x="220177" y="246144"/>
            <a:ext cx="2997201" cy="943820"/>
          </a:xfrm>
          <a:prstGeom prst="homePlate">
            <a:avLst>
              <a:gd name="adj" fmla="val 27581"/>
            </a:avLst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D284DA-5008-6080-5A2D-C8E1E8AE4B8B}"/>
              </a:ext>
            </a:extLst>
          </p:cNvPr>
          <p:cNvSpPr txBox="1"/>
          <p:nvPr/>
        </p:nvSpPr>
        <p:spPr>
          <a:xfrm>
            <a:off x="220177" y="419100"/>
            <a:ext cx="270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Background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4687A1-DC0A-D856-FEC9-9CD58AB84FDB}"/>
              </a:ext>
            </a:extLst>
          </p:cNvPr>
          <p:cNvSpPr txBox="1"/>
          <p:nvPr/>
        </p:nvSpPr>
        <p:spPr>
          <a:xfrm>
            <a:off x="3321414" y="419100"/>
            <a:ext cx="232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N cycle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E1C6C-787F-5BAE-7FF8-A44956D8300F}"/>
              </a:ext>
            </a:extLst>
          </p:cNvPr>
          <p:cNvSpPr txBox="1"/>
          <p:nvPr/>
        </p:nvSpPr>
        <p:spPr>
          <a:xfrm>
            <a:off x="5911407" y="419099"/>
            <a:ext cx="287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>
                <a:latin typeface="Garamond" panose="02020404030301010803" pitchFamily="18" charset="0"/>
              </a:rPr>
              <a:t>Isotope effects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802646-EA17-F95F-2C46-F707A0E7795D}"/>
              </a:ext>
            </a:extLst>
          </p:cNvPr>
          <p:cNvSpPr txBox="1"/>
          <p:nvPr/>
        </p:nvSpPr>
        <p:spPr>
          <a:xfrm>
            <a:off x="220177" y="1532679"/>
            <a:ext cx="24407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H" sz="2800" b="1" u="sng" dirty="0">
                <a:solidFill>
                  <a:srgbClr val="47B289"/>
                </a:solidFill>
                <a:latin typeface="Garamond" panose="02020404030301010803" pitchFamily="18" charset="0"/>
              </a:rPr>
              <a:t>Denitrification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9AD6596-3CC6-A112-F86F-0311183B457C}"/>
              </a:ext>
            </a:extLst>
          </p:cNvPr>
          <p:cNvGrpSpPr/>
          <p:nvPr/>
        </p:nvGrpSpPr>
        <p:grpSpPr>
          <a:xfrm>
            <a:off x="6640801" y="1692261"/>
            <a:ext cx="3572509" cy="3928387"/>
            <a:chOff x="6844580" y="1812832"/>
            <a:chExt cx="3572509" cy="392838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AA601F1-61D5-735B-A1D3-A54C288683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60482" y="2640028"/>
              <a:ext cx="3556607" cy="3101191"/>
            </a:xfrm>
            <a:prstGeom prst="rect">
              <a:avLst/>
            </a:prstGeom>
            <a:solidFill>
              <a:srgbClr val="FFD7A3">
                <a:alpha val="54118"/>
              </a:srgbClr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0C6B21C-F57F-760A-4E1A-DE68FD5E2E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44580" y="1812832"/>
              <a:ext cx="3556607" cy="8271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E10FEE2-E13D-46A5-0E0D-78BB80C2A3EF}"/>
              </a:ext>
            </a:extLst>
          </p:cNvPr>
          <p:cNvGrpSpPr>
            <a:grpSpLocks noChangeAspect="1"/>
          </p:cNvGrpSpPr>
          <p:nvPr/>
        </p:nvGrpSpPr>
        <p:grpSpPr>
          <a:xfrm>
            <a:off x="6697442" y="4614711"/>
            <a:ext cx="3858688" cy="1002946"/>
            <a:chOff x="1210962" y="4720281"/>
            <a:chExt cx="2743199" cy="713009"/>
          </a:xfrm>
        </p:grpSpPr>
        <p:sp>
          <p:nvSpPr>
            <p:cNvPr id="75" name="Right Brace 74">
              <a:extLst>
                <a:ext uri="{FF2B5EF4-FFF2-40B4-BE49-F238E27FC236}">
                  <a16:creationId xmlns:a16="http://schemas.microsoft.com/office/drawing/2014/main" id="{8639E430-7B67-8375-5DAD-3D375070B3DE}"/>
                </a:ext>
              </a:extLst>
            </p:cNvPr>
            <p:cNvSpPr/>
            <p:nvPr/>
          </p:nvSpPr>
          <p:spPr>
            <a:xfrm>
              <a:off x="1210962" y="4720281"/>
              <a:ext cx="185352" cy="713009"/>
            </a:xfrm>
            <a:prstGeom prst="rightBrace">
              <a:avLst/>
            </a:prstGeom>
            <a:ln>
              <a:solidFill>
                <a:srgbClr val="26407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22E03247-225C-4593-484A-1B143E35C112}"/>
                    </a:ext>
                  </a:extLst>
                </p:cNvPr>
                <p:cNvSpPr txBox="1"/>
                <p:nvPr/>
              </p:nvSpPr>
              <p:spPr>
                <a:xfrm>
                  <a:off x="1519880" y="4930346"/>
                  <a:ext cx="2434281" cy="2625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H" dirty="0">
                      <a:solidFill>
                        <a:srgbClr val="24417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Reaction layer </a:t>
                  </a:r>
                  <a:r>
                    <a:rPr lang="en-CH" dirty="0">
                      <a:solidFill>
                        <a:srgbClr val="24417D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itchFamily="2" charset="2"/>
                    </a:rPr>
                    <a:t> </a:t>
                  </a:r>
                  <a14:m>
                    <m:oMath xmlns:m="http://schemas.openxmlformats.org/officeDocument/2006/math">
                      <m:r>
                        <a:rPr lang="en-CH" b="1" i="1">
                          <a:solidFill>
                            <a:srgbClr val="2441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𝜺</m:t>
                      </m:r>
                    </m:oMath>
                  </a14:m>
                  <a:r>
                    <a:rPr lang="en-CH" b="1" baseline="-25000" dirty="0">
                      <a:solidFill>
                        <a:srgbClr val="24417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CH" b="1" baseline="-25000" dirty="0">
                      <a:solidFill>
                        <a:srgbClr val="24417D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itchFamily="2" charset="2"/>
                    </a:rPr>
                    <a:t>biol</a:t>
                  </a:r>
                  <a:r>
                    <a:rPr lang="en-CH" dirty="0">
                      <a:solidFill>
                        <a:srgbClr val="24417D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itchFamily="2" charset="2"/>
                    </a:rPr>
                    <a:t> </a:t>
                  </a:r>
                  <a:endParaRPr lang="en-CH" dirty="0">
                    <a:solidFill>
                      <a:srgbClr val="24417D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22E03247-225C-4593-484A-1B143E35C1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9880" y="4930346"/>
                  <a:ext cx="2434281" cy="262564"/>
                </a:xfrm>
                <a:prstGeom prst="rect">
                  <a:avLst/>
                </a:prstGeom>
                <a:blipFill>
                  <a:blip r:embed="rId3"/>
                  <a:stretch>
                    <a:fillRect l="-1476" t="-10000" b="-23333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70FA900-418E-F042-6143-68E409AB10EE}"/>
              </a:ext>
            </a:extLst>
          </p:cNvPr>
          <p:cNvGrpSpPr>
            <a:grpSpLocks noChangeAspect="1"/>
          </p:cNvGrpSpPr>
          <p:nvPr/>
        </p:nvGrpSpPr>
        <p:grpSpPr>
          <a:xfrm>
            <a:off x="6707365" y="2519456"/>
            <a:ext cx="3543694" cy="2086714"/>
            <a:chOff x="1212480" y="3226939"/>
            <a:chExt cx="2519261" cy="1483477"/>
          </a:xfrm>
        </p:grpSpPr>
        <p:sp>
          <p:nvSpPr>
            <p:cNvPr id="78" name="Right Brace 77">
              <a:extLst>
                <a:ext uri="{FF2B5EF4-FFF2-40B4-BE49-F238E27FC236}">
                  <a16:creationId xmlns:a16="http://schemas.microsoft.com/office/drawing/2014/main" id="{605A03B2-82B4-E3EE-6F9E-1FF9BC6F1B96}"/>
                </a:ext>
              </a:extLst>
            </p:cNvPr>
            <p:cNvSpPr/>
            <p:nvPr/>
          </p:nvSpPr>
          <p:spPr>
            <a:xfrm>
              <a:off x="1212480" y="3226939"/>
              <a:ext cx="185352" cy="1483477"/>
            </a:xfrm>
            <a:prstGeom prst="rightBrace">
              <a:avLst/>
            </a:prstGeom>
            <a:ln>
              <a:solidFill>
                <a:srgbClr val="26407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554AA37-9CB0-20D7-6DA0-B5B1B6964FCC}"/>
                </a:ext>
              </a:extLst>
            </p:cNvPr>
            <p:cNvSpPr txBox="1"/>
            <p:nvPr/>
          </p:nvSpPr>
          <p:spPr>
            <a:xfrm>
              <a:off x="1490137" y="3866506"/>
              <a:ext cx="2241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dirty="0">
                  <a:solidFill>
                    <a:srgbClr val="2441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Diffusion layer (DL)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AC3B009-AA13-768D-BCD6-184196BFD46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8131761" y="2028787"/>
                <a:ext cx="1519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H" b="1" i="1">
                        <a:solidFill>
                          <a:srgbClr val="2441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𝜺</m:t>
                    </m:r>
                  </m:oMath>
                </a14:m>
                <a:r>
                  <a:rPr lang="en-CH" b="1" baseline="-25000" dirty="0">
                    <a:solidFill>
                      <a:srgbClr val="2441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CH" b="1" baseline="-25000" dirty="0">
                    <a:solidFill>
                      <a:srgbClr val="24417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app</a:t>
                </a:r>
                <a:r>
                  <a:rPr lang="en-CH" dirty="0">
                    <a:solidFill>
                      <a:srgbClr val="24417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  <a:endParaRPr lang="en-CH" dirty="0">
                  <a:solidFill>
                    <a:srgbClr val="24417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AC3B009-AA13-768D-BCD6-184196BFD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761" y="2028787"/>
                <a:ext cx="1519266" cy="369332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A8271CB3-95DD-5522-0B1A-F2F9079A2B73}"/>
              </a:ext>
            </a:extLst>
          </p:cNvPr>
          <p:cNvGrpSpPr/>
          <p:nvPr/>
        </p:nvGrpSpPr>
        <p:grpSpPr>
          <a:xfrm>
            <a:off x="6707365" y="2449760"/>
            <a:ext cx="1031765" cy="519516"/>
            <a:chOff x="7117064" y="2525138"/>
            <a:chExt cx="1031765" cy="519516"/>
          </a:xfrm>
        </p:grpSpPr>
        <p:sp>
          <p:nvSpPr>
            <p:cNvPr id="82" name="Right Brace 81">
              <a:extLst>
                <a:ext uri="{FF2B5EF4-FFF2-40B4-BE49-F238E27FC236}">
                  <a16:creationId xmlns:a16="http://schemas.microsoft.com/office/drawing/2014/main" id="{78E5BD05-DFC0-7775-2A9B-6AF1FB3A9F22}"/>
                </a:ext>
              </a:extLst>
            </p:cNvPr>
            <p:cNvSpPr/>
            <p:nvPr/>
          </p:nvSpPr>
          <p:spPr>
            <a:xfrm>
              <a:off x="7117064" y="2593939"/>
              <a:ext cx="119238" cy="450715"/>
            </a:xfrm>
            <a:prstGeom prst="rightBrace">
              <a:avLst/>
            </a:prstGeom>
            <a:ln>
              <a:solidFill>
                <a:srgbClr val="26407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727BAA7-1D17-8BE3-6814-E5FF2B0E2D9D}"/>
                </a:ext>
              </a:extLst>
            </p:cNvPr>
            <p:cNvSpPr txBox="1"/>
            <p:nvPr/>
          </p:nvSpPr>
          <p:spPr>
            <a:xfrm>
              <a:off x="7238727" y="2525138"/>
              <a:ext cx="910102" cy="519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dirty="0">
                  <a:solidFill>
                    <a:srgbClr val="2441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DL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FD93A37-BE50-CB53-A33D-0847458B644A}"/>
              </a:ext>
            </a:extLst>
          </p:cNvPr>
          <p:cNvGrpSpPr>
            <a:grpSpLocks noChangeAspect="1"/>
          </p:cNvGrpSpPr>
          <p:nvPr/>
        </p:nvGrpSpPr>
        <p:grpSpPr>
          <a:xfrm>
            <a:off x="6826603" y="2777211"/>
            <a:ext cx="1563059" cy="1370469"/>
            <a:chOff x="7142502" y="3119392"/>
            <a:chExt cx="1111202" cy="97428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3CB0223-B720-0FA3-7B62-B11277F27899}"/>
                </a:ext>
              </a:extLst>
            </p:cNvPr>
            <p:cNvSpPr/>
            <p:nvPr/>
          </p:nvSpPr>
          <p:spPr>
            <a:xfrm>
              <a:off x="7142502" y="3724347"/>
              <a:ext cx="1111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H" baseline="30000" dirty="0">
                  <a:solidFill>
                    <a:srgbClr val="2640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r>
                <a:rPr lang="en-CH" dirty="0">
                  <a:solidFill>
                    <a:srgbClr val="2640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N-NO</a:t>
              </a:r>
              <a:r>
                <a:rPr lang="en-CH" baseline="-25000" dirty="0">
                  <a:solidFill>
                    <a:srgbClr val="2640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CH" baseline="30000" dirty="0">
                  <a:solidFill>
                    <a:srgbClr val="2640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2455463-065A-6407-8617-FC7FF291AFE8}"/>
                </a:ext>
              </a:extLst>
            </p:cNvPr>
            <p:cNvGrpSpPr/>
            <p:nvPr/>
          </p:nvGrpSpPr>
          <p:grpSpPr>
            <a:xfrm>
              <a:off x="7290173" y="3119392"/>
              <a:ext cx="533733" cy="551108"/>
              <a:chOff x="7290173" y="3119392"/>
              <a:chExt cx="533733" cy="551108"/>
            </a:xfrm>
          </p:grpSpPr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A05866D2-789D-095A-7617-6AA2901A1A0C}"/>
                  </a:ext>
                </a:extLst>
              </p:cNvPr>
              <p:cNvSpPr/>
              <p:nvPr/>
            </p:nvSpPr>
            <p:spPr>
              <a:xfrm>
                <a:off x="7290173" y="3152345"/>
                <a:ext cx="84768" cy="501682"/>
              </a:xfrm>
              <a:custGeom>
                <a:avLst/>
                <a:gdLst>
                  <a:gd name="connsiteX0" fmla="*/ 78142 w 102855"/>
                  <a:gd name="connsiteY0" fmla="*/ 654908 h 654908"/>
                  <a:gd name="connsiteX1" fmla="*/ 4001 w 102855"/>
                  <a:gd name="connsiteY1" fmla="*/ 494270 h 654908"/>
                  <a:gd name="connsiteX2" fmla="*/ 102855 w 102855"/>
                  <a:gd name="connsiteY2" fmla="*/ 296562 h 654908"/>
                  <a:gd name="connsiteX3" fmla="*/ 4001 w 102855"/>
                  <a:gd name="connsiteY3" fmla="*/ 135924 h 654908"/>
                  <a:gd name="connsiteX4" fmla="*/ 28715 w 102855"/>
                  <a:gd name="connsiteY4" fmla="*/ 0 h 654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55" h="654908">
                    <a:moveTo>
                      <a:pt x="78142" y="654908"/>
                    </a:moveTo>
                    <a:cubicBezTo>
                      <a:pt x="39012" y="604451"/>
                      <a:pt x="-118" y="553994"/>
                      <a:pt x="4001" y="494270"/>
                    </a:cubicBezTo>
                    <a:cubicBezTo>
                      <a:pt x="8120" y="434546"/>
                      <a:pt x="102855" y="356286"/>
                      <a:pt x="102855" y="296562"/>
                    </a:cubicBezTo>
                    <a:cubicBezTo>
                      <a:pt x="102855" y="236838"/>
                      <a:pt x="16358" y="185351"/>
                      <a:pt x="4001" y="135924"/>
                    </a:cubicBezTo>
                    <a:cubicBezTo>
                      <a:pt x="-8356" y="86497"/>
                      <a:pt x="10179" y="43248"/>
                      <a:pt x="28715" y="0"/>
                    </a:cubicBezTo>
                  </a:path>
                </a:pathLst>
              </a:custGeom>
              <a:noFill/>
              <a:ln w="22225">
                <a:solidFill>
                  <a:srgbClr val="005B9B"/>
                </a:solidFill>
                <a:tailEnd type="triangle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21ED99D8-7950-4B7A-6D0C-D5F10378222A}"/>
                  </a:ext>
                </a:extLst>
              </p:cNvPr>
              <p:cNvSpPr/>
              <p:nvPr/>
            </p:nvSpPr>
            <p:spPr>
              <a:xfrm>
                <a:off x="7504358" y="3119392"/>
                <a:ext cx="84768" cy="501682"/>
              </a:xfrm>
              <a:custGeom>
                <a:avLst/>
                <a:gdLst>
                  <a:gd name="connsiteX0" fmla="*/ 78142 w 102855"/>
                  <a:gd name="connsiteY0" fmla="*/ 654908 h 654908"/>
                  <a:gd name="connsiteX1" fmla="*/ 4001 w 102855"/>
                  <a:gd name="connsiteY1" fmla="*/ 494270 h 654908"/>
                  <a:gd name="connsiteX2" fmla="*/ 102855 w 102855"/>
                  <a:gd name="connsiteY2" fmla="*/ 296562 h 654908"/>
                  <a:gd name="connsiteX3" fmla="*/ 4001 w 102855"/>
                  <a:gd name="connsiteY3" fmla="*/ 135924 h 654908"/>
                  <a:gd name="connsiteX4" fmla="*/ 28715 w 102855"/>
                  <a:gd name="connsiteY4" fmla="*/ 0 h 654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55" h="654908">
                    <a:moveTo>
                      <a:pt x="78142" y="654908"/>
                    </a:moveTo>
                    <a:cubicBezTo>
                      <a:pt x="39012" y="604451"/>
                      <a:pt x="-118" y="553994"/>
                      <a:pt x="4001" y="494270"/>
                    </a:cubicBezTo>
                    <a:cubicBezTo>
                      <a:pt x="8120" y="434546"/>
                      <a:pt x="102855" y="356286"/>
                      <a:pt x="102855" y="296562"/>
                    </a:cubicBezTo>
                    <a:cubicBezTo>
                      <a:pt x="102855" y="236838"/>
                      <a:pt x="16358" y="185351"/>
                      <a:pt x="4001" y="135924"/>
                    </a:cubicBezTo>
                    <a:cubicBezTo>
                      <a:pt x="-8356" y="86497"/>
                      <a:pt x="10179" y="43248"/>
                      <a:pt x="28715" y="0"/>
                    </a:cubicBezTo>
                  </a:path>
                </a:pathLst>
              </a:custGeom>
              <a:noFill/>
              <a:ln w="22225">
                <a:solidFill>
                  <a:srgbClr val="005B9B"/>
                </a:solidFill>
                <a:tailEnd type="triangle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87821005-C363-71A3-B01C-5CF99AE28EA4}"/>
                  </a:ext>
                </a:extLst>
              </p:cNvPr>
              <p:cNvSpPr/>
              <p:nvPr/>
            </p:nvSpPr>
            <p:spPr>
              <a:xfrm>
                <a:off x="7739138" y="3168818"/>
                <a:ext cx="84768" cy="501682"/>
              </a:xfrm>
              <a:custGeom>
                <a:avLst/>
                <a:gdLst>
                  <a:gd name="connsiteX0" fmla="*/ 78142 w 102855"/>
                  <a:gd name="connsiteY0" fmla="*/ 654908 h 654908"/>
                  <a:gd name="connsiteX1" fmla="*/ 4001 w 102855"/>
                  <a:gd name="connsiteY1" fmla="*/ 494270 h 654908"/>
                  <a:gd name="connsiteX2" fmla="*/ 102855 w 102855"/>
                  <a:gd name="connsiteY2" fmla="*/ 296562 h 654908"/>
                  <a:gd name="connsiteX3" fmla="*/ 4001 w 102855"/>
                  <a:gd name="connsiteY3" fmla="*/ 135924 h 654908"/>
                  <a:gd name="connsiteX4" fmla="*/ 28715 w 102855"/>
                  <a:gd name="connsiteY4" fmla="*/ 0 h 654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55" h="654908">
                    <a:moveTo>
                      <a:pt x="78142" y="654908"/>
                    </a:moveTo>
                    <a:cubicBezTo>
                      <a:pt x="39012" y="604451"/>
                      <a:pt x="-118" y="553994"/>
                      <a:pt x="4001" y="494270"/>
                    </a:cubicBezTo>
                    <a:cubicBezTo>
                      <a:pt x="8120" y="434546"/>
                      <a:pt x="102855" y="356286"/>
                      <a:pt x="102855" y="296562"/>
                    </a:cubicBezTo>
                    <a:cubicBezTo>
                      <a:pt x="102855" y="236838"/>
                      <a:pt x="16358" y="185351"/>
                      <a:pt x="4001" y="135924"/>
                    </a:cubicBezTo>
                    <a:cubicBezTo>
                      <a:pt x="-8356" y="86497"/>
                      <a:pt x="10179" y="43248"/>
                      <a:pt x="28715" y="0"/>
                    </a:cubicBezTo>
                  </a:path>
                </a:pathLst>
              </a:custGeom>
              <a:noFill/>
              <a:ln w="22225">
                <a:solidFill>
                  <a:srgbClr val="005B9B"/>
                </a:solidFill>
                <a:tailEnd type="triangle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8D880E1-90FF-24F0-33E5-AB0F4ED3A11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282122" y="2009896"/>
                <a:ext cx="21528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H" b="1" i="1">
                        <a:solidFill>
                          <a:srgbClr val="2441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𝜺</m:t>
                    </m:r>
                  </m:oMath>
                </a14:m>
                <a:r>
                  <a:rPr lang="en-CH" b="1" baseline="-25000" dirty="0">
                    <a:solidFill>
                      <a:srgbClr val="2441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CH" b="1" baseline="-25000" dirty="0">
                    <a:solidFill>
                      <a:srgbClr val="24417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app</a:t>
                </a:r>
                <a:r>
                  <a:rPr lang="en-CH" dirty="0">
                    <a:solidFill>
                      <a:srgbClr val="24417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CH" i="1">
                        <a:solidFill>
                          <a:srgbClr val="2441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</m:oMath>
                </a14:m>
                <a:r>
                  <a:rPr lang="en-CH" b="1" dirty="0">
                    <a:solidFill>
                      <a:srgbClr val="24417D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H" b="1" i="1">
                        <a:solidFill>
                          <a:srgbClr val="2441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𝜺</m:t>
                    </m:r>
                  </m:oMath>
                </a14:m>
                <a:r>
                  <a:rPr lang="en-CH" b="1" baseline="-25000" dirty="0">
                    <a:solidFill>
                      <a:srgbClr val="2441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CH" b="1" baseline="-25000" dirty="0">
                    <a:solidFill>
                      <a:srgbClr val="24417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biol</a:t>
                </a:r>
                <a:r>
                  <a:rPr lang="en-CH" dirty="0">
                    <a:solidFill>
                      <a:srgbClr val="24417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  <a:endParaRPr lang="en-CH" dirty="0">
                  <a:solidFill>
                    <a:srgbClr val="24417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8D880E1-90FF-24F0-33E5-AB0F4ED3A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122" y="2009896"/>
                <a:ext cx="2152884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CA79706C-4625-6FB2-4996-BFA2B4954C18}"/>
              </a:ext>
            </a:extLst>
          </p:cNvPr>
          <p:cNvGrpSpPr/>
          <p:nvPr/>
        </p:nvGrpSpPr>
        <p:grpSpPr>
          <a:xfrm>
            <a:off x="8482857" y="2502507"/>
            <a:ext cx="1203966" cy="2310534"/>
            <a:chOff x="9710641" y="2583639"/>
            <a:chExt cx="1203966" cy="2310534"/>
          </a:xfrm>
        </p:grpSpPr>
        <p:sp>
          <p:nvSpPr>
            <p:cNvPr id="92" name="Right Brace 91">
              <a:extLst>
                <a:ext uri="{FF2B5EF4-FFF2-40B4-BE49-F238E27FC236}">
                  <a16:creationId xmlns:a16="http://schemas.microsoft.com/office/drawing/2014/main" id="{98E2EE93-8F7C-CC5E-684E-5FC1BE757CF8}"/>
                </a:ext>
              </a:extLst>
            </p:cNvPr>
            <p:cNvSpPr/>
            <p:nvPr/>
          </p:nvSpPr>
          <p:spPr>
            <a:xfrm>
              <a:off x="9710641" y="2583639"/>
              <a:ext cx="269418" cy="2310534"/>
            </a:xfrm>
            <a:prstGeom prst="rightBrace">
              <a:avLst/>
            </a:prstGeom>
            <a:ln>
              <a:solidFill>
                <a:srgbClr val="26407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969171F-7D65-C199-967E-081E0567B3F4}"/>
                </a:ext>
              </a:extLst>
            </p:cNvPr>
            <p:cNvSpPr txBox="1"/>
            <p:nvPr/>
          </p:nvSpPr>
          <p:spPr>
            <a:xfrm>
              <a:off x="10004505" y="3471060"/>
              <a:ext cx="910102" cy="519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dirty="0">
                  <a:solidFill>
                    <a:srgbClr val="2441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DL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4E621C8-CFE4-A009-616B-74AD5074CEE6}"/>
              </a:ext>
            </a:extLst>
          </p:cNvPr>
          <p:cNvGrpSpPr>
            <a:grpSpLocks noChangeAspect="1"/>
          </p:cNvGrpSpPr>
          <p:nvPr/>
        </p:nvGrpSpPr>
        <p:grpSpPr>
          <a:xfrm>
            <a:off x="8551805" y="3257627"/>
            <a:ext cx="1594682" cy="2360215"/>
            <a:chOff x="4782853" y="3755378"/>
            <a:chExt cx="1133683" cy="1677912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B8322C7-7551-7CD2-6D68-8749E9F5642D}"/>
                </a:ext>
              </a:extLst>
            </p:cNvPr>
            <p:cNvSpPr/>
            <p:nvPr/>
          </p:nvSpPr>
          <p:spPr>
            <a:xfrm>
              <a:off x="4782853" y="5063958"/>
              <a:ext cx="1111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H" baseline="30000" dirty="0">
                  <a:solidFill>
                    <a:srgbClr val="2640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r>
                <a:rPr lang="en-CH" dirty="0">
                  <a:solidFill>
                    <a:srgbClr val="2640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N-NO</a:t>
              </a:r>
              <a:r>
                <a:rPr lang="en-CH" baseline="-25000" dirty="0">
                  <a:solidFill>
                    <a:srgbClr val="2640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CH" baseline="30000" dirty="0">
                  <a:solidFill>
                    <a:srgbClr val="2640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86B7A65-53A9-B417-F43A-8653F55AAC1B}"/>
                </a:ext>
              </a:extLst>
            </p:cNvPr>
            <p:cNvGrpSpPr/>
            <p:nvPr/>
          </p:nvGrpSpPr>
          <p:grpSpPr>
            <a:xfrm>
              <a:off x="5309404" y="3755378"/>
              <a:ext cx="607132" cy="1261465"/>
              <a:chOff x="5309404" y="3755378"/>
              <a:chExt cx="607132" cy="1261465"/>
            </a:xfrm>
          </p:grpSpPr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D703E60C-1CCB-593A-3A07-872BA74AEDDC}"/>
                  </a:ext>
                </a:extLst>
              </p:cNvPr>
              <p:cNvSpPr/>
              <p:nvPr/>
            </p:nvSpPr>
            <p:spPr>
              <a:xfrm>
                <a:off x="5309404" y="4361935"/>
                <a:ext cx="102855" cy="654908"/>
              </a:xfrm>
              <a:custGeom>
                <a:avLst/>
                <a:gdLst>
                  <a:gd name="connsiteX0" fmla="*/ 78142 w 102855"/>
                  <a:gd name="connsiteY0" fmla="*/ 654908 h 654908"/>
                  <a:gd name="connsiteX1" fmla="*/ 4001 w 102855"/>
                  <a:gd name="connsiteY1" fmla="*/ 494270 h 654908"/>
                  <a:gd name="connsiteX2" fmla="*/ 102855 w 102855"/>
                  <a:gd name="connsiteY2" fmla="*/ 296562 h 654908"/>
                  <a:gd name="connsiteX3" fmla="*/ 4001 w 102855"/>
                  <a:gd name="connsiteY3" fmla="*/ 135924 h 654908"/>
                  <a:gd name="connsiteX4" fmla="*/ 28715 w 102855"/>
                  <a:gd name="connsiteY4" fmla="*/ 0 h 654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55" h="654908">
                    <a:moveTo>
                      <a:pt x="78142" y="654908"/>
                    </a:moveTo>
                    <a:cubicBezTo>
                      <a:pt x="39012" y="604451"/>
                      <a:pt x="-118" y="553994"/>
                      <a:pt x="4001" y="494270"/>
                    </a:cubicBezTo>
                    <a:cubicBezTo>
                      <a:pt x="8120" y="434546"/>
                      <a:pt x="102855" y="356286"/>
                      <a:pt x="102855" y="296562"/>
                    </a:cubicBezTo>
                    <a:cubicBezTo>
                      <a:pt x="102855" y="236838"/>
                      <a:pt x="16358" y="185351"/>
                      <a:pt x="4001" y="135924"/>
                    </a:cubicBezTo>
                    <a:cubicBezTo>
                      <a:pt x="-8356" y="86497"/>
                      <a:pt x="10179" y="43248"/>
                      <a:pt x="28715" y="0"/>
                    </a:cubicBezTo>
                  </a:path>
                </a:pathLst>
              </a:custGeom>
              <a:noFill/>
              <a:ln w="22225">
                <a:solidFill>
                  <a:srgbClr val="005B9B"/>
                </a:solidFill>
                <a:tailEnd type="triangle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CE6BA755-E31C-82A4-C1E6-237A0DC8C87C}"/>
                  </a:ext>
                </a:extLst>
              </p:cNvPr>
              <p:cNvSpPr/>
              <p:nvPr/>
            </p:nvSpPr>
            <p:spPr>
              <a:xfrm>
                <a:off x="5522046" y="4235838"/>
                <a:ext cx="102855" cy="597336"/>
              </a:xfrm>
              <a:custGeom>
                <a:avLst/>
                <a:gdLst>
                  <a:gd name="connsiteX0" fmla="*/ 78142 w 102855"/>
                  <a:gd name="connsiteY0" fmla="*/ 654908 h 654908"/>
                  <a:gd name="connsiteX1" fmla="*/ 4001 w 102855"/>
                  <a:gd name="connsiteY1" fmla="*/ 494270 h 654908"/>
                  <a:gd name="connsiteX2" fmla="*/ 102855 w 102855"/>
                  <a:gd name="connsiteY2" fmla="*/ 296562 h 654908"/>
                  <a:gd name="connsiteX3" fmla="*/ 4001 w 102855"/>
                  <a:gd name="connsiteY3" fmla="*/ 135924 h 654908"/>
                  <a:gd name="connsiteX4" fmla="*/ 28715 w 102855"/>
                  <a:gd name="connsiteY4" fmla="*/ 0 h 654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55" h="654908">
                    <a:moveTo>
                      <a:pt x="78142" y="654908"/>
                    </a:moveTo>
                    <a:cubicBezTo>
                      <a:pt x="39012" y="604451"/>
                      <a:pt x="-118" y="553994"/>
                      <a:pt x="4001" y="494270"/>
                    </a:cubicBezTo>
                    <a:cubicBezTo>
                      <a:pt x="8120" y="434546"/>
                      <a:pt x="102855" y="356286"/>
                      <a:pt x="102855" y="296562"/>
                    </a:cubicBezTo>
                    <a:cubicBezTo>
                      <a:pt x="102855" y="236838"/>
                      <a:pt x="16358" y="185351"/>
                      <a:pt x="4001" y="135924"/>
                    </a:cubicBezTo>
                    <a:cubicBezTo>
                      <a:pt x="-8356" y="86497"/>
                      <a:pt x="10179" y="43248"/>
                      <a:pt x="28715" y="0"/>
                    </a:cubicBezTo>
                  </a:path>
                </a:pathLst>
              </a:custGeom>
              <a:noFill/>
              <a:ln w="22225">
                <a:solidFill>
                  <a:srgbClr val="005B9B"/>
                </a:solidFill>
                <a:tailEnd type="triangle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C1732790-D7C7-6B3E-F30F-E101675A150B}"/>
                  </a:ext>
                </a:extLst>
              </p:cNvPr>
              <p:cNvSpPr/>
              <p:nvPr/>
            </p:nvSpPr>
            <p:spPr>
              <a:xfrm>
                <a:off x="5662089" y="4010755"/>
                <a:ext cx="102855" cy="369333"/>
              </a:xfrm>
              <a:custGeom>
                <a:avLst/>
                <a:gdLst>
                  <a:gd name="connsiteX0" fmla="*/ 78142 w 102855"/>
                  <a:gd name="connsiteY0" fmla="*/ 654908 h 654908"/>
                  <a:gd name="connsiteX1" fmla="*/ 4001 w 102855"/>
                  <a:gd name="connsiteY1" fmla="*/ 494270 h 654908"/>
                  <a:gd name="connsiteX2" fmla="*/ 102855 w 102855"/>
                  <a:gd name="connsiteY2" fmla="*/ 296562 h 654908"/>
                  <a:gd name="connsiteX3" fmla="*/ 4001 w 102855"/>
                  <a:gd name="connsiteY3" fmla="*/ 135924 h 654908"/>
                  <a:gd name="connsiteX4" fmla="*/ 28715 w 102855"/>
                  <a:gd name="connsiteY4" fmla="*/ 0 h 654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55" h="654908">
                    <a:moveTo>
                      <a:pt x="78142" y="654908"/>
                    </a:moveTo>
                    <a:cubicBezTo>
                      <a:pt x="39012" y="604451"/>
                      <a:pt x="-118" y="553994"/>
                      <a:pt x="4001" y="494270"/>
                    </a:cubicBezTo>
                    <a:cubicBezTo>
                      <a:pt x="8120" y="434546"/>
                      <a:pt x="102855" y="356286"/>
                      <a:pt x="102855" y="296562"/>
                    </a:cubicBezTo>
                    <a:cubicBezTo>
                      <a:pt x="102855" y="236838"/>
                      <a:pt x="16358" y="185351"/>
                      <a:pt x="4001" y="135924"/>
                    </a:cubicBezTo>
                    <a:cubicBezTo>
                      <a:pt x="-8356" y="86497"/>
                      <a:pt x="10179" y="43248"/>
                      <a:pt x="28715" y="0"/>
                    </a:cubicBezTo>
                  </a:path>
                </a:pathLst>
              </a:custGeom>
              <a:noFill/>
              <a:ln w="22225">
                <a:solidFill>
                  <a:srgbClr val="005B9B"/>
                </a:solidFill>
                <a:tailEnd type="triangle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57C368DA-68D3-6189-EFB9-B5604CCCBB6A}"/>
                  </a:ext>
                </a:extLst>
              </p:cNvPr>
              <p:cNvSpPr/>
              <p:nvPr/>
            </p:nvSpPr>
            <p:spPr>
              <a:xfrm>
                <a:off x="5402595" y="4051237"/>
                <a:ext cx="81041" cy="440062"/>
              </a:xfrm>
              <a:custGeom>
                <a:avLst/>
                <a:gdLst>
                  <a:gd name="connsiteX0" fmla="*/ 78142 w 102855"/>
                  <a:gd name="connsiteY0" fmla="*/ 654908 h 654908"/>
                  <a:gd name="connsiteX1" fmla="*/ 4001 w 102855"/>
                  <a:gd name="connsiteY1" fmla="*/ 494270 h 654908"/>
                  <a:gd name="connsiteX2" fmla="*/ 102855 w 102855"/>
                  <a:gd name="connsiteY2" fmla="*/ 296562 h 654908"/>
                  <a:gd name="connsiteX3" fmla="*/ 4001 w 102855"/>
                  <a:gd name="connsiteY3" fmla="*/ 135924 h 654908"/>
                  <a:gd name="connsiteX4" fmla="*/ 28715 w 102855"/>
                  <a:gd name="connsiteY4" fmla="*/ 0 h 654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55" h="654908">
                    <a:moveTo>
                      <a:pt x="78142" y="654908"/>
                    </a:moveTo>
                    <a:cubicBezTo>
                      <a:pt x="39012" y="604451"/>
                      <a:pt x="-118" y="553994"/>
                      <a:pt x="4001" y="494270"/>
                    </a:cubicBezTo>
                    <a:cubicBezTo>
                      <a:pt x="8120" y="434546"/>
                      <a:pt x="102855" y="356286"/>
                      <a:pt x="102855" y="296562"/>
                    </a:cubicBezTo>
                    <a:cubicBezTo>
                      <a:pt x="102855" y="236838"/>
                      <a:pt x="16358" y="185351"/>
                      <a:pt x="4001" y="135924"/>
                    </a:cubicBezTo>
                    <a:cubicBezTo>
                      <a:pt x="-8356" y="86497"/>
                      <a:pt x="10179" y="43248"/>
                      <a:pt x="28715" y="0"/>
                    </a:cubicBezTo>
                  </a:path>
                </a:pathLst>
              </a:custGeom>
              <a:noFill/>
              <a:ln w="22225">
                <a:solidFill>
                  <a:srgbClr val="005B9B"/>
                </a:solidFill>
                <a:tailEnd type="triangle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290F68E3-D541-0DBE-00FD-CCBAA653400A}"/>
                  </a:ext>
                </a:extLst>
              </p:cNvPr>
              <p:cNvSpPr/>
              <p:nvPr/>
            </p:nvSpPr>
            <p:spPr>
              <a:xfrm flipH="1">
                <a:off x="5870817" y="3755378"/>
                <a:ext cx="45719" cy="369333"/>
              </a:xfrm>
              <a:custGeom>
                <a:avLst/>
                <a:gdLst>
                  <a:gd name="connsiteX0" fmla="*/ 78142 w 102855"/>
                  <a:gd name="connsiteY0" fmla="*/ 654908 h 654908"/>
                  <a:gd name="connsiteX1" fmla="*/ 4001 w 102855"/>
                  <a:gd name="connsiteY1" fmla="*/ 494270 h 654908"/>
                  <a:gd name="connsiteX2" fmla="*/ 102855 w 102855"/>
                  <a:gd name="connsiteY2" fmla="*/ 296562 h 654908"/>
                  <a:gd name="connsiteX3" fmla="*/ 4001 w 102855"/>
                  <a:gd name="connsiteY3" fmla="*/ 135924 h 654908"/>
                  <a:gd name="connsiteX4" fmla="*/ 28715 w 102855"/>
                  <a:gd name="connsiteY4" fmla="*/ 0 h 654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55" h="654908">
                    <a:moveTo>
                      <a:pt x="78142" y="654908"/>
                    </a:moveTo>
                    <a:cubicBezTo>
                      <a:pt x="39012" y="604451"/>
                      <a:pt x="-118" y="553994"/>
                      <a:pt x="4001" y="494270"/>
                    </a:cubicBezTo>
                    <a:cubicBezTo>
                      <a:pt x="8120" y="434546"/>
                      <a:pt x="102855" y="356286"/>
                      <a:pt x="102855" y="296562"/>
                    </a:cubicBezTo>
                    <a:cubicBezTo>
                      <a:pt x="102855" y="236838"/>
                      <a:pt x="16358" y="185351"/>
                      <a:pt x="4001" y="135924"/>
                    </a:cubicBezTo>
                    <a:cubicBezTo>
                      <a:pt x="-8356" y="86497"/>
                      <a:pt x="10179" y="43248"/>
                      <a:pt x="28715" y="0"/>
                    </a:cubicBezTo>
                  </a:path>
                </a:pathLst>
              </a:custGeom>
              <a:noFill/>
              <a:ln w="22225">
                <a:solidFill>
                  <a:srgbClr val="005B9B"/>
                </a:solidFill>
                <a:tailEnd type="triangle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9AF7AFB-3C53-AC24-6F8F-A064FCFCF89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8424141" y="2033709"/>
                <a:ext cx="2101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H" b="1" i="1">
                        <a:solidFill>
                          <a:srgbClr val="2441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𝜺</m:t>
                    </m:r>
                  </m:oMath>
                </a14:m>
                <a:r>
                  <a:rPr lang="en-CH" b="1" baseline="-25000" dirty="0">
                    <a:solidFill>
                      <a:srgbClr val="2441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CH" b="1" baseline="-25000" dirty="0">
                    <a:solidFill>
                      <a:srgbClr val="24417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app</a:t>
                </a:r>
                <a:r>
                  <a:rPr lang="en-CH" dirty="0">
                    <a:solidFill>
                      <a:srgbClr val="24417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CH" i="1">
                        <a:solidFill>
                          <a:srgbClr val="2441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</m:oMath>
                </a14:m>
                <a:r>
                  <a:rPr lang="en-CH" dirty="0">
                    <a:solidFill>
                      <a:srgbClr val="2441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0 ‰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9AF7AFB-3C53-AC24-6F8F-A064FCFCF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141" y="2033709"/>
                <a:ext cx="2101547" cy="369332"/>
              </a:xfrm>
              <a:prstGeom prst="rect">
                <a:avLst/>
              </a:prstGeom>
              <a:blipFill>
                <a:blip r:embed="rId6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EFB2D14-B60C-62A5-6EBB-C362E851935C}"/>
                  </a:ext>
                </a:extLst>
              </p:cNvPr>
              <p:cNvSpPr txBox="1"/>
              <p:nvPr/>
            </p:nvSpPr>
            <p:spPr>
              <a:xfrm>
                <a:off x="487207" y="2256457"/>
                <a:ext cx="4878192" cy="3364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H" sz="2400" dirty="0">
                    <a:latin typeface="Garamond" panose="02020404030301010803" pitchFamily="18" charset="0"/>
                  </a:rPr>
                  <a:t>Well-mixed system 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H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CH" sz="2400" baseline="-25000" dirty="0">
                    <a:latin typeface="Garamond" panose="02020404030301010803" pitchFamily="18" charset="0"/>
                  </a:rPr>
                  <a:t>app</a:t>
                </a:r>
                <a:r>
                  <a:rPr lang="en-CH" sz="2400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H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CH" sz="2400" baseline="-25000" dirty="0">
                    <a:latin typeface="Garamond" panose="02020404030301010803" pitchFamily="18" charset="0"/>
                  </a:rPr>
                  <a:t>biological</a:t>
                </a:r>
                <a:r>
                  <a:rPr lang="en-CH" sz="2400" dirty="0">
                    <a:latin typeface="Garamond" panose="02020404030301010803" pitchFamily="18" charset="0"/>
                  </a:rPr>
                  <a:t> = 25‰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H" sz="2400" dirty="0">
                    <a:latin typeface="Garamond" panose="02020404030301010803" pitchFamily="18" charset="0"/>
                  </a:rPr>
                  <a:t>Stratified system (e.g., sediments)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H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CH" sz="2400" baseline="-25000" dirty="0">
                    <a:latin typeface="Garamond" panose="02020404030301010803" pitchFamily="18" charset="0"/>
                  </a:rPr>
                  <a:t>app</a:t>
                </a:r>
                <a:r>
                  <a:rPr lang="en-CH" sz="2400" dirty="0">
                    <a:ea typeface="Cambria Math" panose="02040503050406030204" pitchFamily="18" charset="0"/>
                  </a:rPr>
                  <a:t> &lt;&lt;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H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CH" sz="2400" baseline="-25000" dirty="0">
                    <a:latin typeface="Garamond" panose="02020404030301010803" pitchFamily="18" charset="0"/>
                  </a:rPr>
                  <a:t>biological</a:t>
                </a:r>
                <a:r>
                  <a:rPr lang="en-CH" sz="2400" dirty="0">
                    <a:latin typeface="Garamond" panose="02020404030301010803" pitchFamily="18" charset="0"/>
                  </a:rPr>
                  <a:t> 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H" sz="2400" dirty="0">
                    <a:latin typeface="Garamond" panose="02020404030301010803" pitchFamily="18" charset="0"/>
                  </a:rPr>
                  <a:t>NO</a:t>
                </a:r>
                <a:r>
                  <a:rPr lang="en-CH" sz="2400" baseline="-25000" dirty="0">
                    <a:latin typeface="Garamond" panose="02020404030301010803" pitchFamily="18" charset="0"/>
                  </a:rPr>
                  <a:t>3</a:t>
                </a:r>
                <a:r>
                  <a:rPr lang="en-CH" sz="2400" baseline="30000" dirty="0">
                    <a:latin typeface="Garamond" panose="02020404030301010803" pitchFamily="18" charset="0"/>
                  </a:rPr>
                  <a:t>-</a:t>
                </a:r>
                <a:r>
                  <a:rPr lang="en-CH" sz="2400" dirty="0">
                    <a:latin typeface="Garamond" panose="02020404030301010803" pitchFamily="18" charset="0"/>
                  </a:rPr>
                  <a:t> supply is diffusion limited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CH" sz="2400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EFB2D14-B60C-62A5-6EBB-C362E8519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07" y="2256457"/>
                <a:ext cx="4878192" cy="3364191"/>
              </a:xfrm>
              <a:prstGeom prst="rect">
                <a:avLst/>
              </a:prstGeom>
              <a:blipFill>
                <a:blip r:embed="rId7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CD48265-6DBA-C89A-24AF-8D6124F05836}"/>
                  </a:ext>
                </a:extLst>
              </p:cNvPr>
              <p:cNvSpPr txBox="1"/>
              <p:nvPr/>
            </p:nvSpPr>
            <p:spPr>
              <a:xfrm>
                <a:off x="772472" y="5844698"/>
                <a:ext cx="8018632" cy="59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H" sz="2400" b="1" dirty="0">
                    <a:latin typeface="Garamond" panose="02020404030301010803" pitchFamily="18" charset="0"/>
                  </a:rPr>
                  <a:t>Can porewater samples bridge the gap? </a:t>
                </a:r>
                <a:r>
                  <a:rPr lang="en-CH" sz="2400" b="1" dirty="0">
                    <a:latin typeface="Garamond" panose="02020404030301010803" pitchFamily="18" charset="0"/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H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𝛆</m:t>
                    </m:r>
                  </m:oMath>
                </a14:m>
                <a:r>
                  <a:rPr lang="en-CH" sz="2400" b="1" baseline="-25000" dirty="0">
                    <a:latin typeface="Garamond" panose="02020404030301010803" pitchFamily="18" charset="0"/>
                  </a:rPr>
                  <a:t>endobenthic</a:t>
                </a:r>
                <a:r>
                  <a:rPr lang="en-CH" sz="2400" b="1" dirty="0">
                    <a:latin typeface="Garamond" panose="02020404030301010803" pitchFamily="18" charset="0"/>
                    <a:sym typeface="Wingdings" pitchFamily="2" charset="2"/>
                  </a:rPr>
                  <a:t> </a:t>
                </a:r>
                <a:endParaRPr lang="en-CH" sz="2400" b="1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CD48265-6DBA-C89A-24AF-8D6124F05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2" y="5844698"/>
                <a:ext cx="8018632" cy="594202"/>
              </a:xfrm>
              <a:prstGeom prst="rect">
                <a:avLst/>
              </a:prstGeom>
              <a:blipFill>
                <a:blip r:embed="rId8"/>
                <a:stretch>
                  <a:fillRect l="-1106" b="-2340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6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0" grpId="1"/>
      <p:bldP spid="90" grpId="0"/>
      <p:bldP spid="102" grpId="0"/>
      <p:bldP spid="103" grpId="0"/>
      <p:bldP spid="1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93D808C5-61DD-4576-1DEF-6CEA2005F98F}"/>
              </a:ext>
            </a:extLst>
          </p:cNvPr>
          <p:cNvSpPr/>
          <p:nvPr/>
        </p:nvSpPr>
        <p:spPr>
          <a:xfrm>
            <a:off x="5750778" y="246144"/>
            <a:ext cx="3063148" cy="943820"/>
          </a:xfrm>
          <a:custGeom>
            <a:avLst/>
            <a:gdLst>
              <a:gd name="connsiteX0" fmla="*/ 0 w 3063148"/>
              <a:gd name="connsiteY0" fmla="*/ 0 h 943820"/>
              <a:gd name="connsiteX1" fmla="*/ 237922 w 3063148"/>
              <a:gd name="connsiteY1" fmla="*/ 0 h 943820"/>
              <a:gd name="connsiteX2" fmla="*/ 491688 w 3063148"/>
              <a:gd name="connsiteY2" fmla="*/ 0 h 943820"/>
              <a:gd name="connsiteX3" fmla="*/ 729610 w 3063148"/>
              <a:gd name="connsiteY3" fmla="*/ 0 h 943820"/>
              <a:gd name="connsiteX4" fmla="*/ 1334553 w 3063148"/>
              <a:gd name="connsiteY4" fmla="*/ 0 h 943820"/>
              <a:gd name="connsiteX5" fmla="*/ 1572475 w 3063148"/>
              <a:gd name="connsiteY5" fmla="*/ 0 h 943820"/>
              <a:gd name="connsiteX6" fmla="*/ 1744444 w 3063148"/>
              <a:gd name="connsiteY6" fmla="*/ 0 h 943820"/>
              <a:gd name="connsiteX7" fmla="*/ 1982366 w 3063148"/>
              <a:gd name="connsiteY7" fmla="*/ 0 h 943820"/>
              <a:gd name="connsiteX8" fmla="*/ 2480396 w 3063148"/>
              <a:gd name="connsiteY8" fmla="*/ 0 h 943820"/>
              <a:gd name="connsiteX9" fmla="*/ 2564911 w 3063148"/>
              <a:gd name="connsiteY9" fmla="*/ 0 h 943820"/>
              <a:gd name="connsiteX10" fmla="*/ 2718318 w 3063148"/>
              <a:gd name="connsiteY10" fmla="*/ 0 h 943820"/>
              <a:gd name="connsiteX11" fmla="*/ 2802833 w 3063148"/>
              <a:gd name="connsiteY11" fmla="*/ 0 h 943820"/>
              <a:gd name="connsiteX12" fmla="*/ 3063148 w 3063148"/>
              <a:gd name="connsiteY12" fmla="*/ 471910 h 943820"/>
              <a:gd name="connsiteX13" fmla="*/ 2802833 w 3063148"/>
              <a:gd name="connsiteY13" fmla="*/ 943820 h 943820"/>
              <a:gd name="connsiteX14" fmla="*/ 2718318 w 3063148"/>
              <a:gd name="connsiteY14" fmla="*/ 943820 h 943820"/>
              <a:gd name="connsiteX15" fmla="*/ 2564911 w 3063148"/>
              <a:gd name="connsiteY15" fmla="*/ 943820 h 943820"/>
              <a:gd name="connsiteX16" fmla="*/ 2480396 w 3063148"/>
              <a:gd name="connsiteY16" fmla="*/ 943820 h 943820"/>
              <a:gd name="connsiteX17" fmla="*/ 1982366 w 3063148"/>
              <a:gd name="connsiteY17" fmla="*/ 943820 h 943820"/>
              <a:gd name="connsiteX18" fmla="*/ 1744444 w 3063148"/>
              <a:gd name="connsiteY18" fmla="*/ 943820 h 943820"/>
              <a:gd name="connsiteX19" fmla="*/ 1572475 w 3063148"/>
              <a:gd name="connsiteY19" fmla="*/ 943820 h 943820"/>
              <a:gd name="connsiteX20" fmla="*/ 1334553 w 3063148"/>
              <a:gd name="connsiteY20" fmla="*/ 943820 h 943820"/>
              <a:gd name="connsiteX21" fmla="*/ 729610 w 3063148"/>
              <a:gd name="connsiteY21" fmla="*/ 943820 h 943820"/>
              <a:gd name="connsiteX22" fmla="*/ 491688 w 3063148"/>
              <a:gd name="connsiteY22" fmla="*/ 943820 h 943820"/>
              <a:gd name="connsiteX23" fmla="*/ 237922 w 3063148"/>
              <a:gd name="connsiteY23" fmla="*/ 943820 h 943820"/>
              <a:gd name="connsiteX24" fmla="*/ 0 w 3063148"/>
              <a:gd name="connsiteY24" fmla="*/ 943820 h 943820"/>
              <a:gd name="connsiteX25" fmla="*/ 260315 w 3063148"/>
              <a:gd name="connsiteY25" fmla="*/ 471910 h 94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63148" h="943820">
                <a:moveTo>
                  <a:pt x="0" y="0"/>
                </a:moveTo>
                <a:lnTo>
                  <a:pt x="237922" y="0"/>
                </a:lnTo>
                <a:lnTo>
                  <a:pt x="491688" y="0"/>
                </a:lnTo>
                <a:lnTo>
                  <a:pt x="729610" y="0"/>
                </a:lnTo>
                <a:lnTo>
                  <a:pt x="1334553" y="0"/>
                </a:lnTo>
                <a:lnTo>
                  <a:pt x="1572475" y="0"/>
                </a:lnTo>
                <a:lnTo>
                  <a:pt x="1744444" y="0"/>
                </a:lnTo>
                <a:lnTo>
                  <a:pt x="1982366" y="0"/>
                </a:lnTo>
                <a:lnTo>
                  <a:pt x="2480396" y="0"/>
                </a:lnTo>
                <a:lnTo>
                  <a:pt x="2564911" y="0"/>
                </a:lnTo>
                <a:lnTo>
                  <a:pt x="2718318" y="0"/>
                </a:lnTo>
                <a:lnTo>
                  <a:pt x="2802833" y="0"/>
                </a:lnTo>
                <a:lnTo>
                  <a:pt x="3063148" y="471910"/>
                </a:lnTo>
                <a:lnTo>
                  <a:pt x="2802833" y="943820"/>
                </a:lnTo>
                <a:lnTo>
                  <a:pt x="2718318" y="943820"/>
                </a:lnTo>
                <a:lnTo>
                  <a:pt x="2564911" y="943820"/>
                </a:lnTo>
                <a:lnTo>
                  <a:pt x="2480396" y="943820"/>
                </a:lnTo>
                <a:lnTo>
                  <a:pt x="1982366" y="943820"/>
                </a:lnTo>
                <a:lnTo>
                  <a:pt x="1744444" y="943820"/>
                </a:lnTo>
                <a:lnTo>
                  <a:pt x="1572475" y="943820"/>
                </a:lnTo>
                <a:lnTo>
                  <a:pt x="1334553" y="943820"/>
                </a:lnTo>
                <a:lnTo>
                  <a:pt x="729610" y="943820"/>
                </a:lnTo>
                <a:lnTo>
                  <a:pt x="491688" y="943820"/>
                </a:lnTo>
                <a:lnTo>
                  <a:pt x="237922" y="943820"/>
                </a:lnTo>
                <a:lnTo>
                  <a:pt x="0" y="943820"/>
                </a:lnTo>
                <a:lnTo>
                  <a:pt x="260315" y="471910"/>
                </a:lnTo>
                <a:close/>
              </a:path>
            </a:pathLst>
          </a:custGeom>
          <a:solidFill>
            <a:srgbClr val="47B289">
              <a:alpha val="29804"/>
            </a:srgbClr>
          </a:solidFill>
          <a:ln w="38100">
            <a:solidFill>
              <a:srgbClr val="47B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H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55664155-49A7-CA0C-2AA3-BC0C6268D3EB}"/>
              </a:ext>
            </a:extLst>
          </p:cNvPr>
          <p:cNvSpPr/>
          <p:nvPr/>
        </p:nvSpPr>
        <p:spPr>
          <a:xfrm>
            <a:off x="3063360" y="246144"/>
            <a:ext cx="2825226" cy="943820"/>
          </a:xfrm>
          <a:custGeom>
            <a:avLst/>
            <a:gdLst>
              <a:gd name="connsiteX0" fmla="*/ 0 w 2825226"/>
              <a:gd name="connsiteY0" fmla="*/ 0 h 943820"/>
              <a:gd name="connsiteX1" fmla="*/ 491688 w 2825226"/>
              <a:gd name="connsiteY1" fmla="*/ 0 h 943820"/>
              <a:gd name="connsiteX2" fmla="*/ 1334553 w 2825226"/>
              <a:gd name="connsiteY2" fmla="*/ 0 h 943820"/>
              <a:gd name="connsiteX3" fmla="*/ 1744444 w 2825226"/>
              <a:gd name="connsiteY3" fmla="*/ 0 h 943820"/>
              <a:gd name="connsiteX4" fmla="*/ 2480396 w 2825226"/>
              <a:gd name="connsiteY4" fmla="*/ 0 h 943820"/>
              <a:gd name="connsiteX5" fmla="*/ 2564911 w 2825226"/>
              <a:gd name="connsiteY5" fmla="*/ 0 h 943820"/>
              <a:gd name="connsiteX6" fmla="*/ 2825226 w 2825226"/>
              <a:gd name="connsiteY6" fmla="*/ 471910 h 943820"/>
              <a:gd name="connsiteX7" fmla="*/ 2564911 w 2825226"/>
              <a:gd name="connsiteY7" fmla="*/ 943820 h 943820"/>
              <a:gd name="connsiteX8" fmla="*/ 2480396 w 2825226"/>
              <a:gd name="connsiteY8" fmla="*/ 943820 h 943820"/>
              <a:gd name="connsiteX9" fmla="*/ 1744444 w 2825226"/>
              <a:gd name="connsiteY9" fmla="*/ 943820 h 943820"/>
              <a:gd name="connsiteX10" fmla="*/ 1334553 w 2825226"/>
              <a:gd name="connsiteY10" fmla="*/ 943820 h 943820"/>
              <a:gd name="connsiteX11" fmla="*/ 491688 w 2825226"/>
              <a:gd name="connsiteY11" fmla="*/ 943820 h 943820"/>
              <a:gd name="connsiteX12" fmla="*/ 0 w 2825226"/>
              <a:gd name="connsiteY12" fmla="*/ 943820 h 943820"/>
              <a:gd name="connsiteX13" fmla="*/ 260315 w 2825226"/>
              <a:gd name="connsiteY13" fmla="*/ 471910 h 94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25226" h="943820">
                <a:moveTo>
                  <a:pt x="0" y="0"/>
                </a:moveTo>
                <a:lnTo>
                  <a:pt x="491688" y="0"/>
                </a:lnTo>
                <a:lnTo>
                  <a:pt x="1334553" y="0"/>
                </a:lnTo>
                <a:lnTo>
                  <a:pt x="1744444" y="0"/>
                </a:lnTo>
                <a:lnTo>
                  <a:pt x="2480396" y="0"/>
                </a:lnTo>
                <a:lnTo>
                  <a:pt x="2564911" y="0"/>
                </a:lnTo>
                <a:lnTo>
                  <a:pt x="2825226" y="471910"/>
                </a:lnTo>
                <a:lnTo>
                  <a:pt x="2564911" y="943820"/>
                </a:lnTo>
                <a:lnTo>
                  <a:pt x="2480396" y="943820"/>
                </a:lnTo>
                <a:lnTo>
                  <a:pt x="1744444" y="943820"/>
                </a:lnTo>
                <a:lnTo>
                  <a:pt x="1334553" y="943820"/>
                </a:lnTo>
                <a:lnTo>
                  <a:pt x="491688" y="943820"/>
                </a:lnTo>
                <a:lnTo>
                  <a:pt x="0" y="943820"/>
                </a:lnTo>
                <a:lnTo>
                  <a:pt x="260315" y="471910"/>
                </a:lnTo>
                <a:close/>
              </a:path>
            </a:pathLst>
          </a:custGeom>
          <a:solidFill>
            <a:srgbClr val="47B289">
              <a:alpha val="29804"/>
            </a:srgbClr>
          </a:solidFill>
          <a:ln w="38100">
            <a:solidFill>
              <a:srgbClr val="47B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218E6D-6602-32F0-5953-724FD0837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776" y="-3770341"/>
            <a:ext cx="7772400" cy="3301156"/>
          </a:xfrm>
          <a:prstGeom prst="rect">
            <a:avLst/>
          </a:prstGeom>
        </p:spPr>
      </p:pic>
      <p:sp>
        <p:nvSpPr>
          <p:cNvPr id="9" name="Pentagon 8">
            <a:extLst>
              <a:ext uri="{FF2B5EF4-FFF2-40B4-BE49-F238E27FC236}">
                <a16:creationId xmlns:a16="http://schemas.microsoft.com/office/drawing/2014/main" id="{56855F4B-DB78-4D5C-5399-902859FD3A7C}"/>
              </a:ext>
            </a:extLst>
          </p:cNvPr>
          <p:cNvSpPr/>
          <p:nvPr/>
        </p:nvSpPr>
        <p:spPr>
          <a:xfrm>
            <a:off x="220177" y="246144"/>
            <a:ext cx="2997201" cy="943820"/>
          </a:xfrm>
          <a:prstGeom prst="homePlate">
            <a:avLst>
              <a:gd name="adj" fmla="val 27581"/>
            </a:avLst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D284DA-5008-6080-5A2D-C8E1E8AE4B8B}"/>
              </a:ext>
            </a:extLst>
          </p:cNvPr>
          <p:cNvSpPr txBox="1"/>
          <p:nvPr/>
        </p:nvSpPr>
        <p:spPr>
          <a:xfrm>
            <a:off x="220177" y="419100"/>
            <a:ext cx="270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Background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4687A1-DC0A-D856-FEC9-9CD58AB84FDB}"/>
              </a:ext>
            </a:extLst>
          </p:cNvPr>
          <p:cNvSpPr txBox="1"/>
          <p:nvPr/>
        </p:nvSpPr>
        <p:spPr>
          <a:xfrm>
            <a:off x="3321414" y="419100"/>
            <a:ext cx="232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N cycle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E1C6C-787F-5BAE-7FF8-A44956D8300F}"/>
              </a:ext>
            </a:extLst>
          </p:cNvPr>
          <p:cNvSpPr txBox="1"/>
          <p:nvPr/>
        </p:nvSpPr>
        <p:spPr>
          <a:xfrm>
            <a:off x="5911407" y="419099"/>
            <a:ext cx="287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>
                <a:latin typeface="Garamond" panose="02020404030301010803" pitchFamily="18" charset="0"/>
              </a:rPr>
              <a:t>Isotope effects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802646-EA17-F95F-2C46-F707A0E7795D}"/>
              </a:ext>
            </a:extLst>
          </p:cNvPr>
          <p:cNvSpPr txBox="1"/>
          <p:nvPr/>
        </p:nvSpPr>
        <p:spPr>
          <a:xfrm>
            <a:off x="220177" y="1532679"/>
            <a:ext cx="674791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H" sz="2800" b="1" u="sng" dirty="0">
                <a:solidFill>
                  <a:srgbClr val="47B289"/>
                </a:solidFill>
                <a:latin typeface="Garamond" panose="02020404030301010803" pitchFamily="18" charset="0"/>
              </a:rPr>
              <a:t>Denitrification vs. anammox &amp; nitrification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CD48265-6DBA-C89A-24AF-8D6124F05836}"/>
              </a:ext>
            </a:extLst>
          </p:cNvPr>
          <p:cNvSpPr txBox="1"/>
          <p:nvPr/>
        </p:nvSpPr>
        <p:spPr>
          <a:xfrm>
            <a:off x="772471" y="5844698"/>
            <a:ext cx="9671257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H" sz="2400" b="1" dirty="0">
                <a:latin typeface="Garamond" panose="02020404030301010803" pitchFamily="18" charset="0"/>
              </a:rPr>
              <a:t>Can we distinguish between co-occurring N-transformation processes?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5185A6-1013-00B0-4705-5391379AF8EE}"/>
              </a:ext>
            </a:extLst>
          </p:cNvPr>
          <p:cNvGrpSpPr/>
          <p:nvPr/>
        </p:nvGrpSpPr>
        <p:grpSpPr>
          <a:xfrm>
            <a:off x="5143386" y="3128353"/>
            <a:ext cx="1692908" cy="761809"/>
            <a:chOff x="7127535" y="3096258"/>
            <a:chExt cx="1692908" cy="76180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FF078509-F5DE-5D65-9532-92C490ECCB97}"/>
                </a:ext>
              </a:extLst>
            </p:cNvPr>
            <p:cNvSpPr/>
            <p:nvPr/>
          </p:nvSpPr>
          <p:spPr>
            <a:xfrm>
              <a:off x="7127535" y="3096258"/>
              <a:ext cx="1692908" cy="761809"/>
            </a:xfrm>
            <a:prstGeom prst="roundRect">
              <a:avLst/>
            </a:prstGeom>
            <a:solidFill>
              <a:srgbClr val="E78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0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0F4FEC-B1B6-FDA9-AD41-B173340D2B04}"/>
                </a:ext>
              </a:extLst>
            </p:cNvPr>
            <p:cNvSpPr txBox="1"/>
            <p:nvPr/>
          </p:nvSpPr>
          <p:spPr>
            <a:xfrm>
              <a:off x="7127535" y="3231700"/>
              <a:ext cx="169290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H" sz="2800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NO</a:t>
              </a:r>
              <a:r>
                <a:rPr lang="en-CH" sz="2800" b="1" baseline="-25000" dirty="0">
                  <a:solidFill>
                    <a:schemeClr val="bg1"/>
                  </a:solidFill>
                  <a:latin typeface="Garamond" panose="02020404030301010803" pitchFamily="18" charset="0"/>
                </a:rPr>
                <a:t>3</a:t>
              </a:r>
              <a:r>
                <a:rPr lang="en-CH" sz="2800" b="1" baseline="30000" dirty="0">
                  <a:solidFill>
                    <a:schemeClr val="bg1"/>
                  </a:solidFill>
                  <a:latin typeface="Garamond" panose="02020404030301010803" pitchFamily="18" charset="0"/>
                </a:rPr>
                <a:t>-</a:t>
              </a:r>
              <a:endParaRPr lang="en-CH" sz="2800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334E8A-9932-E047-E2BF-1254014D7721}"/>
              </a:ext>
            </a:extLst>
          </p:cNvPr>
          <p:cNvGrpSpPr/>
          <p:nvPr/>
        </p:nvGrpSpPr>
        <p:grpSpPr>
          <a:xfrm>
            <a:off x="9428575" y="3128353"/>
            <a:ext cx="1692908" cy="761809"/>
            <a:chOff x="9660865" y="1643201"/>
            <a:chExt cx="1692908" cy="761809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3DF7406-6912-5E19-92C9-614239C02C55}"/>
                </a:ext>
              </a:extLst>
            </p:cNvPr>
            <p:cNvSpPr/>
            <p:nvPr/>
          </p:nvSpPr>
          <p:spPr>
            <a:xfrm>
              <a:off x="9660865" y="1643201"/>
              <a:ext cx="1692908" cy="76180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BAC180-205D-A2CD-9316-E7E4D4EB5729}"/>
                </a:ext>
              </a:extLst>
            </p:cNvPr>
            <p:cNvSpPr txBox="1"/>
            <p:nvPr/>
          </p:nvSpPr>
          <p:spPr>
            <a:xfrm>
              <a:off x="9660865" y="1762785"/>
              <a:ext cx="169290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H" sz="2800" dirty="0">
                  <a:latin typeface="Garamond" panose="02020404030301010803" pitchFamily="18" charset="0"/>
                </a:rPr>
                <a:t>N</a:t>
              </a:r>
              <a:r>
                <a:rPr lang="en-CH" sz="2800" baseline="-25000" dirty="0">
                  <a:latin typeface="Garamond" panose="02020404030301010803" pitchFamily="18" charset="0"/>
                </a:rPr>
                <a:t>2</a:t>
              </a:r>
              <a:endParaRPr lang="en-CH" sz="280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94A0B4-F981-B710-E9D2-7547F289DE19}"/>
              </a:ext>
            </a:extLst>
          </p:cNvPr>
          <p:cNvGrpSpPr/>
          <p:nvPr/>
        </p:nvGrpSpPr>
        <p:grpSpPr>
          <a:xfrm>
            <a:off x="835561" y="3144499"/>
            <a:ext cx="1692908" cy="761809"/>
            <a:chOff x="9660865" y="1643201"/>
            <a:chExt cx="1692908" cy="76180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E5BD23D-875F-F468-C6BA-3D6FF766F988}"/>
                </a:ext>
              </a:extLst>
            </p:cNvPr>
            <p:cNvSpPr/>
            <p:nvPr/>
          </p:nvSpPr>
          <p:spPr>
            <a:xfrm>
              <a:off x="9660865" y="1643201"/>
              <a:ext cx="1692908" cy="76180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0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B2B224-1ABF-8698-59DA-EBDBC0E87E61}"/>
                </a:ext>
              </a:extLst>
            </p:cNvPr>
            <p:cNvSpPr txBox="1"/>
            <p:nvPr/>
          </p:nvSpPr>
          <p:spPr>
            <a:xfrm>
              <a:off x="9660865" y="1762785"/>
              <a:ext cx="169290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H" sz="2800" dirty="0">
                  <a:latin typeface="Garamond" panose="02020404030301010803" pitchFamily="18" charset="0"/>
                </a:rPr>
                <a:t>NO</a:t>
              </a:r>
              <a:r>
                <a:rPr lang="en-CH" sz="2800" baseline="-25000" dirty="0">
                  <a:latin typeface="Garamond" panose="02020404030301010803" pitchFamily="18" charset="0"/>
                </a:rPr>
                <a:t>2</a:t>
              </a:r>
              <a:r>
                <a:rPr lang="en-CH" sz="2800" baseline="30000" dirty="0">
                  <a:latin typeface="Garamond" panose="02020404030301010803" pitchFamily="18" charset="0"/>
                </a:rPr>
                <a:t>-</a:t>
              </a:r>
              <a:endParaRPr lang="en-CH" sz="2800" dirty="0">
                <a:latin typeface="Garamond" panose="02020404030301010803" pitchFamily="18" charset="0"/>
              </a:endParaRP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25D6DD5-6786-B282-A0A6-2C8B9092BDBD}"/>
              </a:ext>
            </a:extLst>
          </p:cNvPr>
          <p:cNvCxnSpPr>
            <a:stCxn id="19" idx="3"/>
            <a:endCxn id="5" idx="1"/>
          </p:cNvCxnSpPr>
          <p:nvPr/>
        </p:nvCxnSpPr>
        <p:spPr>
          <a:xfrm flipV="1">
            <a:off x="2528469" y="3525405"/>
            <a:ext cx="2614917" cy="28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B753573-729F-1BF5-6BB0-7268F12FBEB9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 flipV="1">
            <a:off x="6836294" y="3509547"/>
            <a:ext cx="2592281" cy="1585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0173A0-0551-6AD0-21F0-437669C70097}"/>
              </a:ext>
            </a:extLst>
          </p:cNvPr>
          <p:cNvGrpSpPr/>
          <p:nvPr/>
        </p:nvGrpSpPr>
        <p:grpSpPr>
          <a:xfrm>
            <a:off x="3318377" y="2136465"/>
            <a:ext cx="1692908" cy="761809"/>
            <a:chOff x="9660865" y="1643201"/>
            <a:chExt cx="1692908" cy="76180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C1C61C76-B1D7-B7C1-17A0-799735789EDE}"/>
                </a:ext>
              </a:extLst>
            </p:cNvPr>
            <p:cNvSpPr/>
            <p:nvPr/>
          </p:nvSpPr>
          <p:spPr>
            <a:xfrm>
              <a:off x="9660865" y="1643201"/>
              <a:ext cx="1692908" cy="76180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0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C153C9-BAF1-547D-A2EC-6AC62E433D80}"/>
                </a:ext>
              </a:extLst>
            </p:cNvPr>
            <p:cNvSpPr txBox="1"/>
            <p:nvPr/>
          </p:nvSpPr>
          <p:spPr>
            <a:xfrm>
              <a:off x="9660865" y="1762785"/>
              <a:ext cx="169290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H" sz="2800" dirty="0">
                  <a:latin typeface="Garamond" panose="02020404030301010803" pitchFamily="18" charset="0"/>
                </a:rPr>
                <a:t>H</a:t>
              </a:r>
              <a:r>
                <a:rPr lang="en-CH" sz="2800" baseline="-25000" dirty="0">
                  <a:latin typeface="Garamond" panose="02020404030301010803" pitchFamily="18" charset="0"/>
                </a:rPr>
                <a:t>2</a:t>
              </a:r>
              <a:r>
                <a:rPr lang="en-CH" sz="2800" dirty="0">
                  <a:latin typeface="Garamond" panose="02020404030301010803" pitchFamily="18" charset="0"/>
                </a:rPr>
                <a:t>O</a:t>
              </a:r>
            </a:p>
          </p:txBody>
        </p:sp>
      </p:grpSp>
      <p:sp>
        <p:nvSpPr>
          <p:cNvPr id="27" name="Freeform 26">
            <a:extLst>
              <a:ext uri="{FF2B5EF4-FFF2-40B4-BE49-F238E27FC236}">
                <a16:creationId xmlns:a16="http://schemas.microsoft.com/office/drawing/2014/main" id="{513FC92A-955B-B289-1FB1-2C9ECA57A05D}"/>
              </a:ext>
            </a:extLst>
          </p:cNvPr>
          <p:cNvSpPr/>
          <p:nvPr/>
        </p:nvSpPr>
        <p:spPr>
          <a:xfrm>
            <a:off x="4125212" y="2898274"/>
            <a:ext cx="307186" cy="625115"/>
          </a:xfrm>
          <a:custGeom>
            <a:avLst/>
            <a:gdLst>
              <a:gd name="connsiteX0" fmla="*/ 28335 w 322803"/>
              <a:gd name="connsiteY0" fmla="*/ 0 h 666427"/>
              <a:gd name="connsiteX1" fmla="*/ 28335 w 322803"/>
              <a:gd name="connsiteY1" fmla="*/ 402956 h 666427"/>
              <a:gd name="connsiteX2" fmla="*/ 322803 w 322803"/>
              <a:gd name="connsiteY2" fmla="*/ 666427 h 66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803" h="666427">
                <a:moveTo>
                  <a:pt x="28335" y="0"/>
                </a:moveTo>
                <a:cubicBezTo>
                  <a:pt x="3796" y="145942"/>
                  <a:pt x="-20743" y="291885"/>
                  <a:pt x="28335" y="402956"/>
                </a:cubicBezTo>
                <a:cubicBezTo>
                  <a:pt x="77413" y="514027"/>
                  <a:pt x="200108" y="590227"/>
                  <a:pt x="322803" y="66642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C46A24-630F-8C83-4503-551B5027DAD5}"/>
              </a:ext>
            </a:extLst>
          </p:cNvPr>
          <p:cNvSpPr txBox="1"/>
          <p:nvPr/>
        </p:nvSpPr>
        <p:spPr>
          <a:xfrm>
            <a:off x="2735830" y="3388418"/>
            <a:ext cx="2136528" cy="1148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H" sz="2400" dirty="0">
                <a:latin typeface="Garamond" panose="02020404030301010803" pitchFamily="18" charset="0"/>
              </a:rPr>
              <a:t>Nitrification</a:t>
            </a:r>
          </a:p>
          <a:p>
            <a:pPr algn="ctr">
              <a:lnSpc>
                <a:spcPct val="150000"/>
              </a:lnSpc>
            </a:pPr>
            <a:r>
              <a:rPr lang="en-CH" sz="2400" dirty="0">
                <a:latin typeface="Garamond" panose="02020404030301010803" pitchFamily="18" charset="0"/>
              </a:rPr>
              <a:t>Anammox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860F0E-BC29-B993-ADD4-3F9B248E3C4E}"/>
              </a:ext>
            </a:extLst>
          </p:cNvPr>
          <p:cNvSpPr txBox="1"/>
          <p:nvPr/>
        </p:nvSpPr>
        <p:spPr>
          <a:xfrm>
            <a:off x="7014852" y="3388418"/>
            <a:ext cx="2136528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H" sz="2400" dirty="0">
                <a:latin typeface="Garamond" panose="02020404030301010803" pitchFamily="18" charset="0"/>
              </a:rPr>
              <a:t>Denitrification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FF813E-9BDD-4A0C-8213-FB6AAECA9841}"/>
                  </a:ext>
                </a:extLst>
              </p:cNvPr>
              <p:cNvSpPr txBox="1"/>
              <p:nvPr/>
            </p:nvSpPr>
            <p:spPr>
              <a:xfrm>
                <a:off x="1797018" y="4856394"/>
                <a:ext cx="4014152" cy="1146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CH" sz="2400" dirty="0">
                    <a:latin typeface="Garamond" panose="02020404030301010803" pitchFamily="18" charset="0"/>
                  </a:rPr>
                  <a:t>Decoupled N and O trends: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CH" sz="2400" b="1" baseline="30000" dirty="0">
                    <a:latin typeface="Garamond" panose="02020404030301010803" pitchFamily="18" charset="0"/>
                  </a:rPr>
                  <a:t>15</a:t>
                </a:r>
                <a14:m>
                  <m:oMath xmlns:m="http://schemas.openxmlformats.org/officeDocument/2006/math">
                    <m:r>
                      <a:rPr lang="en-CH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𝛆</m:t>
                    </m:r>
                  </m:oMath>
                </a14:m>
                <a:r>
                  <a:rPr lang="en-CH" sz="2400" b="1" dirty="0">
                    <a:latin typeface="Garamond" panose="02020404030301010803" pitchFamily="18" charset="0"/>
                  </a:rPr>
                  <a:t> / </a:t>
                </a:r>
                <a:r>
                  <a:rPr lang="en-CH" sz="2400" b="1" baseline="30000" dirty="0">
                    <a:latin typeface="Garamond" panose="02020404030301010803" pitchFamily="18" charset="0"/>
                  </a:rPr>
                  <a:t>18</a:t>
                </a:r>
                <a14:m>
                  <m:oMath xmlns:m="http://schemas.openxmlformats.org/officeDocument/2006/math">
                    <m:r>
                      <a:rPr lang="en-CH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𝛆</m:t>
                    </m:r>
                    <m:r>
                      <a:rPr lang="en-CH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CH" sz="2400" b="1" dirty="0">
                    <a:latin typeface="Garamond" panose="02020404030301010803" pitchFamily="18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FF813E-9BDD-4A0C-8213-FB6AAECA9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18" y="4856394"/>
                <a:ext cx="4014152" cy="1146019"/>
              </a:xfrm>
              <a:prstGeom prst="rect">
                <a:avLst/>
              </a:prstGeom>
              <a:blipFill>
                <a:blip r:embed="rId3"/>
                <a:stretch>
                  <a:fillRect b="-1208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668E74B-C690-2C0B-ACCD-A6C834DF175D}"/>
                  </a:ext>
                </a:extLst>
              </p:cNvPr>
              <p:cNvSpPr txBox="1"/>
              <p:nvPr/>
            </p:nvSpPr>
            <p:spPr>
              <a:xfrm>
                <a:off x="6422813" y="4856394"/>
                <a:ext cx="3320607" cy="1146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CH" sz="2400" dirty="0">
                    <a:latin typeface="Garamond" panose="02020404030301010803" pitchFamily="18" charset="0"/>
                  </a:rPr>
                  <a:t>Parallel N and O trends: </a:t>
                </a:r>
                <a:r>
                  <a:rPr lang="en-CH" sz="2400" b="1" baseline="30000" dirty="0">
                    <a:latin typeface="Garamond" panose="02020404030301010803" pitchFamily="18" charset="0"/>
                  </a:rPr>
                  <a:t>15</a:t>
                </a:r>
                <a14:m>
                  <m:oMath xmlns:m="http://schemas.openxmlformats.org/officeDocument/2006/math">
                    <m:r>
                      <a:rPr lang="en-CH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𝛆</m:t>
                    </m:r>
                  </m:oMath>
                </a14:m>
                <a:r>
                  <a:rPr lang="en-CH" sz="2400" b="1" dirty="0">
                    <a:latin typeface="Garamond" panose="02020404030301010803" pitchFamily="18" charset="0"/>
                  </a:rPr>
                  <a:t> / </a:t>
                </a:r>
                <a:r>
                  <a:rPr lang="en-CH" sz="2400" b="1" baseline="30000" dirty="0">
                    <a:latin typeface="Garamond" panose="02020404030301010803" pitchFamily="18" charset="0"/>
                  </a:rPr>
                  <a:t>18</a:t>
                </a:r>
                <a14:m>
                  <m:oMath xmlns:m="http://schemas.openxmlformats.org/officeDocument/2006/math">
                    <m:r>
                      <a:rPr lang="en-CH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𝛆</m:t>
                    </m:r>
                  </m:oMath>
                </a14:m>
                <a:r>
                  <a:rPr lang="en-CH" sz="2400" b="1" dirty="0">
                    <a:latin typeface="Garamond" panose="02020404030301010803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668E74B-C690-2C0B-ACCD-A6C834DF1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813" y="4856394"/>
                <a:ext cx="3320607" cy="1146019"/>
              </a:xfrm>
              <a:prstGeom prst="rect">
                <a:avLst/>
              </a:prstGeom>
              <a:blipFill>
                <a:blip r:embed="rId4"/>
                <a:stretch>
                  <a:fillRect r="-760" b="-1208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1013690-2CC7-73BF-A32D-B9AE60165C38}"/>
              </a:ext>
            </a:extLst>
          </p:cNvPr>
          <p:cNvCxnSpPr>
            <a:cxnSpLocks/>
            <a:stCxn id="28" idx="2"/>
            <a:endCxn id="30" idx="0"/>
          </p:cNvCxnSpPr>
          <p:nvPr/>
        </p:nvCxnSpPr>
        <p:spPr>
          <a:xfrm>
            <a:off x="3804094" y="4536617"/>
            <a:ext cx="0" cy="31977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5FA4DBC-53B8-1E03-540B-AC938B120C39}"/>
              </a:ext>
            </a:extLst>
          </p:cNvPr>
          <p:cNvCxnSpPr>
            <a:cxnSpLocks/>
            <a:stCxn id="29" idx="2"/>
            <a:endCxn id="31" idx="0"/>
          </p:cNvCxnSpPr>
          <p:nvPr/>
        </p:nvCxnSpPr>
        <p:spPr>
          <a:xfrm>
            <a:off x="8083116" y="3982620"/>
            <a:ext cx="1" cy="87377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85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27" grpId="0" animBg="1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93D808C5-61DD-4576-1DEF-6CEA2005F98F}"/>
              </a:ext>
            </a:extLst>
          </p:cNvPr>
          <p:cNvSpPr/>
          <p:nvPr/>
        </p:nvSpPr>
        <p:spPr>
          <a:xfrm>
            <a:off x="5750778" y="246144"/>
            <a:ext cx="3063148" cy="943820"/>
          </a:xfrm>
          <a:custGeom>
            <a:avLst/>
            <a:gdLst>
              <a:gd name="connsiteX0" fmla="*/ 0 w 3063148"/>
              <a:gd name="connsiteY0" fmla="*/ 0 h 943820"/>
              <a:gd name="connsiteX1" fmla="*/ 237922 w 3063148"/>
              <a:gd name="connsiteY1" fmla="*/ 0 h 943820"/>
              <a:gd name="connsiteX2" fmla="*/ 491688 w 3063148"/>
              <a:gd name="connsiteY2" fmla="*/ 0 h 943820"/>
              <a:gd name="connsiteX3" fmla="*/ 729610 w 3063148"/>
              <a:gd name="connsiteY3" fmla="*/ 0 h 943820"/>
              <a:gd name="connsiteX4" fmla="*/ 1334553 w 3063148"/>
              <a:gd name="connsiteY4" fmla="*/ 0 h 943820"/>
              <a:gd name="connsiteX5" fmla="*/ 1572475 w 3063148"/>
              <a:gd name="connsiteY5" fmla="*/ 0 h 943820"/>
              <a:gd name="connsiteX6" fmla="*/ 1744444 w 3063148"/>
              <a:gd name="connsiteY6" fmla="*/ 0 h 943820"/>
              <a:gd name="connsiteX7" fmla="*/ 1982366 w 3063148"/>
              <a:gd name="connsiteY7" fmla="*/ 0 h 943820"/>
              <a:gd name="connsiteX8" fmla="*/ 2480396 w 3063148"/>
              <a:gd name="connsiteY8" fmla="*/ 0 h 943820"/>
              <a:gd name="connsiteX9" fmla="*/ 2564911 w 3063148"/>
              <a:gd name="connsiteY9" fmla="*/ 0 h 943820"/>
              <a:gd name="connsiteX10" fmla="*/ 2718318 w 3063148"/>
              <a:gd name="connsiteY10" fmla="*/ 0 h 943820"/>
              <a:gd name="connsiteX11" fmla="*/ 2802833 w 3063148"/>
              <a:gd name="connsiteY11" fmla="*/ 0 h 943820"/>
              <a:gd name="connsiteX12" fmla="*/ 3063148 w 3063148"/>
              <a:gd name="connsiteY12" fmla="*/ 471910 h 943820"/>
              <a:gd name="connsiteX13" fmla="*/ 2802833 w 3063148"/>
              <a:gd name="connsiteY13" fmla="*/ 943820 h 943820"/>
              <a:gd name="connsiteX14" fmla="*/ 2718318 w 3063148"/>
              <a:gd name="connsiteY14" fmla="*/ 943820 h 943820"/>
              <a:gd name="connsiteX15" fmla="*/ 2564911 w 3063148"/>
              <a:gd name="connsiteY15" fmla="*/ 943820 h 943820"/>
              <a:gd name="connsiteX16" fmla="*/ 2480396 w 3063148"/>
              <a:gd name="connsiteY16" fmla="*/ 943820 h 943820"/>
              <a:gd name="connsiteX17" fmla="*/ 1982366 w 3063148"/>
              <a:gd name="connsiteY17" fmla="*/ 943820 h 943820"/>
              <a:gd name="connsiteX18" fmla="*/ 1744444 w 3063148"/>
              <a:gd name="connsiteY18" fmla="*/ 943820 h 943820"/>
              <a:gd name="connsiteX19" fmla="*/ 1572475 w 3063148"/>
              <a:gd name="connsiteY19" fmla="*/ 943820 h 943820"/>
              <a:gd name="connsiteX20" fmla="*/ 1334553 w 3063148"/>
              <a:gd name="connsiteY20" fmla="*/ 943820 h 943820"/>
              <a:gd name="connsiteX21" fmla="*/ 729610 w 3063148"/>
              <a:gd name="connsiteY21" fmla="*/ 943820 h 943820"/>
              <a:gd name="connsiteX22" fmla="*/ 491688 w 3063148"/>
              <a:gd name="connsiteY22" fmla="*/ 943820 h 943820"/>
              <a:gd name="connsiteX23" fmla="*/ 237922 w 3063148"/>
              <a:gd name="connsiteY23" fmla="*/ 943820 h 943820"/>
              <a:gd name="connsiteX24" fmla="*/ 0 w 3063148"/>
              <a:gd name="connsiteY24" fmla="*/ 943820 h 943820"/>
              <a:gd name="connsiteX25" fmla="*/ 260315 w 3063148"/>
              <a:gd name="connsiteY25" fmla="*/ 471910 h 94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63148" h="943820">
                <a:moveTo>
                  <a:pt x="0" y="0"/>
                </a:moveTo>
                <a:lnTo>
                  <a:pt x="237922" y="0"/>
                </a:lnTo>
                <a:lnTo>
                  <a:pt x="491688" y="0"/>
                </a:lnTo>
                <a:lnTo>
                  <a:pt x="729610" y="0"/>
                </a:lnTo>
                <a:lnTo>
                  <a:pt x="1334553" y="0"/>
                </a:lnTo>
                <a:lnTo>
                  <a:pt x="1572475" y="0"/>
                </a:lnTo>
                <a:lnTo>
                  <a:pt x="1744444" y="0"/>
                </a:lnTo>
                <a:lnTo>
                  <a:pt x="1982366" y="0"/>
                </a:lnTo>
                <a:lnTo>
                  <a:pt x="2480396" y="0"/>
                </a:lnTo>
                <a:lnTo>
                  <a:pt x="2564911" y="0"/>
                </a:lnTo>
                <a:lnTo>
                  <a:pt x="2718318" y="0"/>
                </a:lnTo>
                <a:lnTo>
                  <a:pt x="2802833" y="0"/>
                </a:lnTo>
                <a:lnTo>
                  <a:pt x="3063148" y="471910"/>
                </a:lnTo>
                <a:lnTo>
                  <a:pt x="2802833" y="943820"/>
                </a:lnTo>
                <a:lnTo>
                  <a:pt x="2718318" y="943820"/>
                </a:lnTo>
                <a:lnTo>
                  <a:pt x="2564911" y="943820"/>
                </a:lnTo>
                <a:lnTo>
                  <a:pt x="2480396" y="943820"/>
                </a:lnTo>
                <a:lnTo>
                  <a:pt x="1982366" y="943820"/>
                </a:lnTo>
                <a:lnTo>
                  <a:pt x="1744444" y="943820"/>
                </a:lnTo>
                <a:lnTo>
                  <a:pt x="1572475" y="943820"/>
                </a:lnTo>
                <a:lnTo>
                  <a:pt x="1334553" y="943820"/>
                </a:lnTo>
                <a:lnTo>
                  <a:pt x="729610" y="943820"/>
                </a:lnTo>
                <a:lnTo>
                  <a:pt x="491688" y="943820"/>
                </a:lnTo>
                <a:lnTo>
                  <a:pt x="237922" y="943820"/>
                </a:lnTo>
                <a:lnTo>
                  <a:pt x="0" y="943820"/>
                </a:lnTo>
                <a:lnTo>
                  <a:pt x="260315" y="471910"/>
                </a:lnTo>
                <a:close/>
              </a:path>
            </a:pathLst>
          </a:custGeom>
          <a:solidFill>
            <a:srgbClr val="47B289">
              <a:alpha val="29804"/>
            </a:srgbClr>
          </a:solidFill>
          <a:ln w="38100">
            <a:solidFill>
              <a:srgbClr val="47B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H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55664155-49A7-CA0C-2AA3-BC0C6268D3EB}"/>
              </a:ext>
            </a:extLst>
          </p:cNvPr>
          <p:cNvSpPr/>
          <p:nvPr/>
        </p:nvSpPr>
        <p:spPr>
          <a:xfrm>
            <a:off x="3063360" y="246144"/>
            <a:ext cx="2825226" cy="943820"/>
          </a:xfrm>
          <a:custGeom>
            <a:avLst/>
            <a:gdLst>
              <a:gd name="connsiteX0" fmla="*/ 0 w 2825226"/>
              <a:gd name="connsiteY0" fmla="*/ 0 h 943820"/>
              <a:gd name="connsiteX1" fmla="*/ 491688 w 2825226"/>
              <a:gd name="connsiteY1" fmla="*/ 0 h 943820"/>
              <a:gd name="connsiteX2" fmla="*/ 1334553 w 2825226"/>
              <a:gd name="connsiteY2" fmla="*/ 0 h 943820"/>
              <a:gd name="connsiteX3" fmla="*/ 1744444 w 2825226"/>
              <a:gd name="connsiteY3" fmla="*/ 0 h 943820"/>
              <a:gd name="connsiteX4" fmla="*/ 2480396 w 2825226"/>
              <a:gd name="connsiteY4" fmla="*/ 0 h 943820"/>
              <a:gd name="connsiteX5" fmla="*/ 2564911 w 2825226"/>
              <a:gd name="connsiteY5" fmla="*/ 0 h 943820"/>
              <a:gd name="connsiteX6" fmla="*/ 2825226 w 2825226"/>
              <a:gd name="connsiteY6" fmla="*/ 471910 h 943820"/>
              <a:gd name="connsiteX7" fmla="*/ 2564911 w 2825226"/>
              <a:gd name="connsiteY7" fmla="*/ 943820 h 943820"/>
              <a:gd name="connsiteX8" fmla="*/ 2480396 w 2825226"/>
              <a:gd name="connsiteY8" fmla="*/ 943820 h 943820"/>
              <a:gd name="connsiteX9" fmla="*/ 1744444 w 2825226"/>
              <a:gd name="connsiteY9" fmla="*/ 943820 h 943820"/>
              <a:gd name="connsiteX10" fmla="*/ 1334553 w 2825226"/>
              <a:gd name="connsiteY10" fmla="*/ 943820 h 943820"/>
              <a:gd name="connsiteX11" fmla="*/ 491688 w 2825226"/>
              <a:gd name="connsiteY11" fmla="*/ 943820 h 943820"/>
              <a:gd name="connsiteX12" fmla="*/ 0 w 2825226"/>
              <a:gd name="connsiteY12" fmla="*/ 943820 h 943820"/>
              <a:gd name="connsiteX13" fmla="*/ 260315 w 2825226"/>
              <a:gd name="connsiteY13" fmla="*/ 471910 h 94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25226" h="943820">
                <a:moveTo>
                  <a:pt x="0" y="0"/>
                </a:moveTo>
                <a:lnTo>
                  <a:pt x="491688" y="0"/>
                </a:lnTo>
                <a:lnTo>
                  <a:pt x="1334553" y="0"/>
                </a:lnTo>
                <a:lnTo>
                  <a:pt x="1744444" y="0"/>
                </a:lnTo>
                <a:lnTo>
                  <a:pt x="2480396" y="0"/>
                </a:lnTo>
                <a:lnTo>
                  <a:pt x="2564911" y="0"/>
                </a:lnTo>
                <a:lnTo>
                  <a:pt x="2825226" y="471910"/>
                </a:lnTo>
                <a:lnTo>
                  <a:pt x="2564911" y="943820"/>
                </a:lnTo>
                <a:lnTo>
                  <a:pt x="2480396" y="943820"/>
                </a:lnTo>
                <a:lnTo>
                  <a:pt x="1744444" y="943820"/>
                </a:lnTo>
                <a:lnTo>
                  <a:pt x="1334553" y="943820"/>
                </a:lnTo>
                <a:lnTo>
                  <a:pt x="491688" y="943820"/>
                </a:lnTo>
                <a:lnTo>
                  <a:pt x="0" y="943820"/>
                </a:lnTo>
                <a:lnTo>
                  <a:pt x="260315" y="471910"/>
                </a:lnTo>
                <a:close/>
              </a:path>
            </a:pathLst>
          </a:custGeom>
          <a:solidFill>
            <a:srgbClr val="47B289">
              <a:alpha val="29804"/>
            </a:srgbClr>
          </a:solidFill>
          <a:ln w="38100">
            <a:solidFill>
              <a:srgbClr val="47B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218E6D-6602-32F0-5953-724FD0837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776" y="-3770341"/>
            <a:ext cx="7772400" cy="3301156"/>
          </a:xfrm>
          <a:prstGeom prst="rect">
            <a:avLst/>
          </a:prstGeom>
        </p:spPr>
      </p:pic>
      <p:sp>
        <p:nvSpPr>
          <p:cNvPr id="9" name="Pentagon 8">
            <a:extLst>
              <a:ext uri="{FF2B5EF4-FFF2-40B4-BE49-F238E27FC236}">
                <a16:creationId xmlns:a16="http://schemas.microsoft.com/office/drawing/2014/main" id="{56855F4B-DB78-4D5C-5399-902859FD3A7C}"/>
              </a:ext>
            </a:extLst>
          </p:cNvPr>
          <p:cNvSpPr/>
          <p:nvPr/>
        </p:nvSpPr>
        <p:spPr>
          <a:xfrm>
            <a:off x="220177" y="246144"/>
            <a:ext cx="2997201" cy="943820"/>
          </a:xfrm>
          <a:prstGeom prst="homePlate">
            <a:avLst>
              <a:gd name="adj" fmla="val 27581"/>
            </a:avLst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D284DA-5008-6080-5A2D-C8E1E8AE4B8B}"/>
              </a:ext>
            </a:extLst>
          </p:cNvPr>
          <p:cNvSpPr txBox="1"/>
          <p:nvPr/>
        </p:nvSpPr>
        <p:spPr>
          <a:xfrm>
            <a:off x="220177" y="419100"/>
            <a:ext cx="270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Background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4687A1-DC0A-D856-FEC9-9CD58AB84FDB}"/>
              </a:ext>
            </a:extLst>
          </p:cNvPr>
          <p:cNvSpPr txBox="1"/>
          <p:nvPr/>
        </p:nvSpPr>
        <p:spPr>
          <a:xfrm>
            <a:off x="3321414" y="419100"/>
            <a:ext cx="232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N cycle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E1C6C-787F-5BAE-7FF8-A44956D8300F}"/>
              </a:ext>
            </a:extLst>
          </p:cNvPr>
          <p:cNvSpPr txBox="1"/>
          <p:nvPr/>
        </p:nvSpPr>
        <p:spPr>
          <a:xfrm>
            <a:off x="5911407" y="419098"/>
            <a:ext cx="287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Isotope effects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73B6EEE-24C3-EAD4-67E7-C99AEA3740B7}"/>
              </a:ext>
            </a:extLst>
          </p:cNvPr>
          <p:cNvSpPr/>
          <p:nvPr/>
        </p:nvSpPr>
        <p:spPr>
          <a:xfrm>
            <a:off x="8665421" y="246144"/>
            <a:ext cx="3253647" cy="943820"/>
          </a:xfrm>
          <a:custGeom>
            <a:avLst/>
            <a:gdLst>
              <a:gd name="connsiteX0" fmla="*/ 0 w 3253647"/>
              <a:gd name="connsiteY0" fmla="*/ 0 h 943820"/>
              <a:gd name="connsiteX1" fmla="*/ 237922 w 3253647"/>
              <a:gd name="connsiteY1" fmla="*/ 0 h 943820"/>
              <a:gd name="connsiteX2" fmla="*/ 491688 w 3253647"/>
              <a:gd name="connsiteY2" fmla="*/ 0 h 943820"/>
              <a:gd name="connsiteX3" fmla="*/ 729610 w 3253647"/>
              <a:gd name="connsiteY3" fmla="*/ 0 h 943820"/>
              <a:gd name="connsiteX4" fmla="*/ 1334553 w 3253647"/>
              <a:gd name="connsiteY4" fmla="*/ 0 h 943820"/>
              <a:gd name="connsiteX5" fmla="*/ 1572475 w 3253647"/>
              <a:gd name="connsiteY5" fmla="*/ 0 h 943820"/>
              <a:gd name="connsiteX6" fmla="*/ 1744444 w 3253647"/>
              <a:gd name="connsiteY6" fmla="*/ 0 h 943820"/>
              <a:gd name="connsiteX7" fmla="*/ 1982366 w 3253647"/>
              <a:gd name="connsiteY7" fmla="*/ 0 h 943820"/>
              <a:gd name="connsiteX8" fmla="*/ 2480396 w 3253647"/>
              <a:gd name="connsiteY8" fmla="*/ 0 h 943820"/>
              <a:gd name="connsiteX9" fmla="*/ 2564911 w 3253647"/>
              <a:gd name="connsiteY9" fmla="*/ 0 h 943820"/>
              <a:gd name="connsiteX10" fmla="*/ 2718318 w 3253647"/>
              <a:gd name="connsiteY10" fmla="*/ 0 h 943820"/>
              <a:gd name="connsiteX11" fmla="*/ 2783239 w 3253647"/>
              <a:gd name="connsiteY11" fmla="*/ 0 h 943820"/>
              <a:gd name="connsiteX12" fmla="*/ 2802833 w 3253647"/>
              <a:gd name="connsiteY12" fmla="*/ 0 h 943820"/>
              <a:gd name="connsiteX13" fmla="*/ 3253647 w 3253647"/>
              <a:gd name="connsiteY13" fmla="*/ 0 h 943820"/>
              <a:gd name="connsiteX14" fmla="*/ 3253647 w 3253647"/>
              <a:gd name="connsiteY14" fmla="*/ 943200 h 943820"/>
              <a:gd name="connsiteX15" fmla="*/ 2803175 w 3253647"/>
              <a:gd name="connsiteY15" fmla="*/ 943200 h 943820"/>
              <a:gd name="connsiteX16" fmla="*/ 2802833 w 3253647"/>
              <a:gd name="connsiteY16" fmla="*/ 943820 h 943820"/>
              <a:gd name="connsiteX17" fmla="*/ 2718318 w 3253647"/>
              <a:gd name="connsiteY17" fmla="*/ 943820 h 943820"/>
              <a:gd name="connsiteX18" fmla="*/ 2564911 w 3253647"/>
              <a:gd name="connsiteY18" fmla="*/ 943820 h 943820"/>
              <a:gd name="connsiteX19" fmla="*/ 2480396 w 3253647"/>
              <a:gd name="connsiteY19" fmla="*/ 943820 h 943820"/>
              <a:gd name="connsiteX20" fmla="*/ 1982366 w 3253647"/>
              <a:gd name="connsiteY20" fmla="*/ 943820 h 943820"/>
              <a:gd name="connsiteX21" fmla="*/ 1744444 w 3253647"/>
              <a:gd name="connsiteY21" fmla="*/ 943820 h 943820"/>
              <a:gd name="connsiteX22" fmla="*/ 1572475 w 3253647"/>
              <a:gd name="connsiteY22" fmla="*/ 943820 h 943820"/>
              <a:gd name="connsiteX23" fmla="*/ 1334553 w 3253647"/>
              <a:gd name="connsiteY23" fmla="*/ 943820 h 943820"/>
              <a:gd name="connsiteX24" fmla="*/ 729610 w 3253647"/>
              <a:gd name="connsiteY24" fmla="*/ 943820 h 943820"/>
              <a:gd name="connsiteX25" fmla="*/ 491688 w 3253647"/>
              <a:gd name="connsiteY25" fmla="*/ 943820 h 943820"/>
              <a:gd name="connsiteX26" fmla="*/ 237922 w 3253647"/>
              <a:gd name="connsiteY26" fmla="*/ 943820 h 943820"/>
              <a:gd name="connsiteX27" fmla="*/ 0 w 3253647"/>
              <a:gd name="connsiteY27" fmla="*/ 943820 h 943820"/>
              <a:gd name="connsiteX28" fmla="*/ 260315 w 3253647"/>
              <a:gd name="connsiteY28" fmla="*/ 471910 h 94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253647" h="943820">
                <a:moveTo>
                  <a:pt x="0" y="0"/>
                </a:moveTo>
                <a:lnTo>
                  <a:pt x="237922" y="0"/>
                </a:lnTo>
                <a:lnTo>
                  <a:pt x="491688" y="0"/>
                </a:lnTo>
                <a:lnTo>
                  <a:pt x="729610" y="0"/>
                </a:lnTo>
                <a:lnTo>
                  <a:pt x="1334553" y="0"/>
                </a:lnTo>
                <a:lnTo>
                  <a:pt x="1572475" y="0"/>
                </a:lnTo>
                <a:lnTo>
                  <a:pt x="1744444" y="0"/>
                </a:lnTo>
                <a:lnTo>
                  <a:pt x="1982366" y="0"/>
                </a:lnTo>
                <a:lnTo>
                  <a:pt x="2480396" y="0"/>
                </a:lnTo>
                <a:lnTo>
                  <a:pt x="2564911" y="0"/>
                </a:lnTo>
                <a:lnTo>
                  <a:pt x="2718318" y="0"/>
                </a:lnTo>
                <a:lnTo>
                  <a:pt x="2783239" y="0"/>
                </a:lnTo>
                <a:lnTo>
                  <a:pt x="2802833" y="0"/>
                </a:lnTo>
                <a:lnTo>
                  <a:pt x="3253647" y="0"/>
                </a:lnTo>
                <a:lnTo>
                  <a:pt x="3253647" y="943200"/>
                </a:lnTo>
                <a:lnTo>
                  <a:pt x="2803175" y="943200"/>
                </a:lnTo>
                <a:lnTo>
                  <a:pt x="2802833" y="943820"/>
                </a:lnTo>
                <a:lnTo>
                  <a:pt x="2718318" y="943820"/>
                </a:lnTo>
                <a:lnTo>
                  <a:pt x="2564911" y="943820"/>
                </a:lnTo>
                <a:lnTo>
                  <a:pt x="2480396" y="943820"/>
                </a:lnTo>
                <a:lnTo>
                  <a:pt x="1982366" y="943820"/>
                </a:lnTo>
                <a:lnTo>
                  <a:pt x="1744444" y="943820"/>
                </a:lnTo>
                <a:lnTo>
                  <a:pt x="1572475" y="943820"/>
                </a:lnTo>
                <a:lnTo>
                  <a:pt x="1334553" y="943820"/>
                </a:lnTo>
                <a:lnTo>
                  <a:pt x="729610" y="943820"/>
                </a:lnTo>
                <a:lnTo>
                  <a:pt x="491688" y="943820"/>
                </a:lnTo>
                <a:lnTo>
                  <a:pt x="237922" y="943820"/>
                </a:lnTo>
                <a:lnTo>
                  <a:pt x="0" y="943820"/>
                </a:lnTo>
                <a:lnTo>
                  <a:pt x="260315" y="471910"/>
                </a:lnTo>
                <a:close/>
              </a:path>
            </a:pathLst>
          </a:custGeom>
          <a:solidFill>
            <a:srgbClr val="47B289">
              <a:alpha val="29412"/>
            </a:srgbClr>
          </a:solidFill>
          <a:ln w="38100">
            <a:solidFill>
              <a:srgbClr val="47B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H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6B9640-88E5-4C4B-D212-BD1A48AA34FA}"/>
              </a:ext>
            </a:extLst>
          </p:cNvPr>
          <p:cNvSpPr txBox="1"/>
          <p:nvPr/>
        </p:nvSpPr>
        <p:spPr>
          <a:xfrm>
            <a:off x="8922735" y="419098"/>
            <a:ext cx="287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>
                <a:latin typeface="Garamond" panose="02020404030301010803" pitchFamily="18" charset="0"/>
              </a:rPr>
              <a:t>Objective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9E37AE-1226-240F-7F83-EBC51AEB03EA}"/>
              </a:ext>
            </a:extLst>
          </p:cNvPr>
          <p:cNvSpPr txBox="1"/>
          <p:nvPr/>
        </p:nvSpPr>
        <p:spPr>
          <a:xfrm>
            <a:off x="1290730" y="2370812"/>
            <a:ext cx="9071853" cy="1433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Garamond" panose="02020404030301010803" pitchFamily="18" charset="0"/>
              </a:rPr>
              <a:t>To investigate how differences in geophysical properties and the relative contributions of simultaneously occurring processes in the chosen settings (lacustrine and marine) affect the isotope systematics of the benthic NO</a:t>
            </a:r>
            <a:r>
              <a:rPr lang="en-US" sz="2000" baseline="-25000" dirty="0">
                <a:latin typeface="Garamond" panose="02020404030301010803" pitchFamily="18" charset="0"/>
              </a:rPr>
              <a:t>3</a:t>
            </a:r>
            <a:r>
              <a:rPr lang="en-US" sz="2000" baseline="30000" dirty="0">
                <a:latin typeface="Garamond" panose="02020404030301010803" pitchFamily="18" charset="0"/>
              </a:rPr>
              <a:t>-</a:t>
            </a:r>
            <a:r>
              <a:rPr lang="en-US" sz="2000" dirty="0">
                <a:latin typeface="Garamond" panose="02020404030301010803" pitchFamily="18" charset="0"/>
              </a:rPr>
              <a:t> and NH</a:t>
            </a:r>
            <a:r>
              <a:rPr lang="en-US" sz="2000" baseline="-25000" dirty="0">
                <a:latin typeface="Garamond" panose="02020404030301010803" pitchFamily="18" charset="0"/>
              </a:rPr>
              <a:t>4</a:t>
            </a:r>
            <a:r>
              <a:rPr lang="en-US" sz="2000" baseline="30000" dirty="0">
                <a:latin typeface="Garamond" panose="02020404030301010803" pitchFamily="18" charset="0"/>
              </a:rPr>
              <a:t>+</a:t>
            </a:r>
            <a:r>
              <a:rPr lang="en-US" sz="2000" dirty="0">
                <a:latin typeface="Garamond" panose="02020404030301010803" pitchFamily="18" charset="0"/>
              </a:rPr>
              <a:t> pools.</a:t>
            </a:r>
          </a:p>
        </p:txBody>
      </p:sp>
    </p:spTree>
    <p:extLst>
      <p:ext uri="{BB962C8B-B14F-4D97-AF65-F5344CB8AC3E}">
        <p14:creationId xmlns:p14="http://schemas.microsoft.com/office/powerpoint/2010/main" val="322632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12C462-0D47-9ADE-E3B3-6EAD4EC8B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21" y="0"/>
            <a:ext cx="9737558" cy="692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81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301</Words>
  <Application>Microsoft Macintosh PowerPoint</Application>
  <PresentationFormat>Widescreen</PresentationFormat>
  <Paragraphs>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Garamond</vt:lpstr>
      <vt:lpstr>Office Theme</vt:lpstr>
      <vt:lpstr>New insights into benthic nitrogen cycling using natural-abundance stable isotope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Alessandra Mazzoli</dc:creator>
  <cp:lastModifiedBy>Alessandra Mazzoli</cp:lastModifiedBy>
  <cp:revision>16</cp:revision>
  <dcterms:created xsi:type="dcterms:W3CDTF">2023-04-20T08:41:27Z</dcterms:created>
  <dcterms:modified xsi:type="dcterms:W3CDTF">2023-04-26T16:16:11Z</dcterms:modified>
</cp:coreProperties>
</file>