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65" r:id="rId2"/>
  </p:sldMasterIdLst>
  <p:sldIdLst>
    <p:sldId id="256" r:id="rId3"/>
    <p:sldId id="285" r:id="rId4"/>
    <p:sldId id="294" r:id="rId5"/>
    <p:sldId id="286" r:id="rId6"/>
    <p:sldId id="290" r:id="rId7"/>
    <p:sldId id="291" r:id="rId8"/>
    <p:sldId id="297" r:id="rId9"/>
    <p:sldId id="313" r:id="rId10"/>
    <p:sldId id="314" r:id="rId11"/>
    <p:sldId id="300" r:id="rId12"/>
    <p:sldId id="311" r:id="rId13"/>
    <p:sldId id="307" r:id="rId14"/>
    <p:sldId id="308" r:id="rId15"/>
    <p:sldId id="309" r:id="rId16"/>
    <p:sldId id="305" r:id="rId17"/>
    <p:sldId id="319" r:id="rId18"/>
    <p:sldId id="29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3007F1-206C-8493-9F35-234FF5541A99}" name="ENRIQUE ECHEVERRÍA MARTÍN" initials="EEM" userId="S::eemartin@ms.ugr.es::af6be5ba-e5f4-4feb-9b8d-3f5122775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FF"/>
    <a:srgbClr val="FFFFCC"/>
    <a:srgbClr val="0000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53"/>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652F43BE-E264-490A-B9EE-B1AD84C43E40}" type="slidenum">
              <a:rPr lang="es-ES" altLang="es-ES" smtClean="0"/>
              <a:pPr/>
              <a:t>‹Nº›</a:t>
            </a:fld>
            <a:endParaRPr lang="es-ES" altLang="es-ES"/>
          </a:p>
        </p:txBody>
      </p:sp>
    </p:spTree>
    <p:extLst>
      <p:ext uri="{BB962C8B-B14F-4D97-AF65-F5344CB8AC3E}">
        <p14:creationId xmlns:p14="http://schemas.microsoft.com/office/powerpoint/2010/main" val="411554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151371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420875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652F43BE-E264-490A-B9EE-B1AD84C43E40}" type="slidenum">
              <a:rPr lang="es-ES" altLang="es-ES" smtClean="0"/>
              <a:pPr/>
              <a:t>‹Nº›</a:t>
            </a:fld>
            <a:endParaRPr lang="es-ES" altLang="es-ES"/>
          </a:p>
        </p:txBody>
      </p:sp>
    </p:spTree>
    <p:extLst>
      <p:ext uri="{BB962C8B-B14F-4D97-AF65-F5344CB8AC3E}">
        <p14:creationId xmlns:p14="http://schemas.microsoft.com/office/powerpoint/2010/main" val="3408322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346274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026E260B-DC89-4373-8A6F-84232FA2DFA3}" type="slidenum">
              <a:rPr lang="es-ES" altLang="es-ES" smtClean="0"/>
              <a:pPr/>
              <a:t>‹Nº›</a:t>
            </a:fld>
            <a:endParaRPr lang="es-ES" altLang="es-ES"/>
          </a:p>
        </p:txBody>
      </p:sp>
    </p:spTree>
    <p:extLst>
      <p:ext uri="{BB962C8B-B14F-4D97-AF65-F5344CB8AC3E}">
        <p14:creationId xmlns:p14="http://schemas.microsoft.com/office/powerpoint/2010/main" val="416593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327381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 altLang="es-ES"/>
          </a:p>
        </p:txBody>
      </p:sp>
      <p:sp>
        <p:nvSpPr>
          <p:cNvPr id="8" name="Footer Placeholder 7"/>
          <p:cNvSpPr>
            <a:spLocks noGrp="1"/>
          </p:cNvSpPr>
          <p:nvPr>
            <p:ph type="ftr" sz="quarter" idx="11"/>
          </p:nvPr>
        </p:nvSpPr>
        <p:spPr/>
        <p:txBody>
          <a:bodyPr/>
          <a:lstStyle/>
          <a:p>
            <a:endParaRPr lang="es-ES" altLang="es-ES"/>
          </a:p>
        </p:txBody>
      </p:sp>
      <p:sp>
        <p:nvSpPr>
          <p:cNvPr id="9" name="Slide Number Placeholder 8"/>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3495666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altLang="es-ES"/>
          </a:p>
        </p:txBody>
      </p:sp>
      <p:sp>
        <p:nvSpPr>
          <p:cNvPr id="4" name="Footer Placeholder 3"/>
          <p:cNvSpPr>
            <a:spLocks noGrp="1"/>
          </p:cNvSpPr>
          <p:nvPr>
            <p:ph type="ftr" sz="quarter" idx="11"/>
          </p:nvPr>
        </p:nvSpPr>
        <p:spPr/>
        <p:txBody>
          <a:bodyPr/>
          <a:lstStyle/>
          <a:p>
            <a:endParaRPr lang="es-ES" altLang="es-ES"/>
          </a:p>
        </p:txBody>
      </p:sp>
      <p:sp>
        <p:nvSpPr>
          <p:cNvPr id="5" name="Slide Number Placeholder 4"/>
          <p:cNvSpPr>
            <a:spLocks noGrp="1"/>
          </p:cNvSpPr>
          <p:nvPr>
            <p:ph type="sldNum" sz="quarter" idx="12"/>
          </p:nvPr>
        </p:nvSpPr>
        <p:spPr/>
        <p:txBody>
          <a:bodyPr/>
          <a:lstStyle/>
          <a:p>
            <a:fld id="{2234E2BF-3B91-4CA9-9D10-441A0D2B01AA}" type="slidenum">
              <a:rPr lang="es-ES" altLang="es-ES" smtClean="0"/>
              <a:pPr/>
              <a:t>‹Nº›</a:t>
            </a:fld>
            <a:endParaRPr lang="es-ES" altLang="es-ES"/>
          </a:p>
        </p:txBody>
      </p:sp>
    </p:spTree>
    <p:extLst>
      <p:ext uri="{BB962C8B-B14F-4D97-AF65-F5344CB8AC3E}">
        <p14:creationId xmlns:p14="http://schemas.microsoft.com/office/powerpoint/2010/main" val="2298812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endParaRPr lang="es-ES" altLang="es-ES"/>
          </a:p>
        </p:txBody>
      </p:sp>
      <p:sp>
        <p:nvSpPr>
          <p:cNvPr id="3" name="Footer Placeholder 2"/>
          <p:cNvSpPr>
            <a:spLocks noGrp="1"/>
          </p:cNvSpPr>
          <p:nvPr>
            <p:ph type="ftr" sz="quarter" idx="11"/>
          </p:nvPr>
        </p:nvSpPr>
        <p:spPr/>
        <p:txBody>
          <a:bodyPr/>
          <a:lstStyle/>
          <a:p>
            <a:endParaRPr lang="es-ES" altLang="es-ES"/>
          </a:p>
        </p:txBody>
      </p:sp>
      <p:sp>
        <p:nvSpPr>
          <p:cNvPr id="4" name="Slide Number Placeholder 3"/>
          <p:cNvSpPr>
            <a:spLocks noGrp="1"/>
          </p:cNvSpPr>
          <p:nvPr>
            <p:ph type="sldNum" sz="quarter" idx="12"/>
          </p:nvPr>
        </p:nvSpPr>
        <p:spPr/>
        <p:txBody>
          <a:bodyPr/>
          <a:lstStyle/>
          <a:p>
            <a:fld id="{18BB3135-1263-4170-ADA1-DFA1D08C1B84}" type="slidenum">
              <a:rPr lang="es-ES" altLang="es-ES" smtClean="0"/>
              <a:pPr/>
              <a:t>‹Nº›</a:t>
            </a:fld>
            <a:endParaRPr lang="es-ES" altLang="es-ES"/>
          </a:p>
        </p:txBody>
      </p:sp>
    </p:spTree>
    <p:extLst>
      <p:ext uri="{BB962C8B-B14F-4D97-AF65-F5344CB8AC3E}">
        <p14:creationId xmlns:p14="http://schemas.microsoft.com/office/powerpoint/2010/main" val="183887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119266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646876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C1ED8F94-3980-4C7A-ACE9-13B0AE569795}" type="slidenum">
              <a:rPr lang="es-ES" altLang="es-ES" smtClean="0"/>
              <a:pPr/>
              <a:t>‹Nº›</a:t>
            </a:fld>
            <a:endParaRPr lang="es-ES" altLang="es-ES"/>
          </a:p>
        </p:txBody>
      </p:sp>
    </p:spTree>
    <p:extLst>
      <p:ext uri="{BB962C8B-B14F-4D97-AF65-F5344CB8AC3E}">
        <p14:creationId xmlns:p14="http://schemas.microsoft.com/office/powerpoint/2010/main" val="3846917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205671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3613018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0180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24779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endParaRPr lang="es-ES" altLang="es-ES"/>
          </a:p>
        </p:txBody>
      </p:sp>
      <p:sp>
        <p:nvSpPr>
          <p:cNvPr id="4" name="Footer Placeholder 3"/>
          <p:cNvSpPr>
            <a:spLocks noGrp="1"/>
          </p:cNvSpPr>
          <p:nvPr>
            <p:ph type="ftr" sz="quarter" idx="11"/>
          </p:nvPr>
        </p:nvSpPr>
        <p:spPr/>
        <p:txBody>
          <a:bodyPr/>
          <a:lstStyle/>
          <a:p>
            <a:endParaRPr lang="es-ES" altLang="es-ES"/>
          </a:p>
        </p:txBody>
      </p:sp>
      <p:sp>
        <p:nvSpPr>
          <p:cNvPr id="5" name="Slide Number Placeholder 4"/>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289532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endParaRPr lang="es-ES" altLang="es-ES"/>
          </a:p>
        </p:txBody>
      </p:sp>
      <p:sp>
        <p:nvSpPr>
          <p:cNvPr id="4" name="Footer Placeholder 3"/>
          <p:cNvSpPr>
            <a:spLocks noGrp="1"/>
          </p:cNvSpPr>
          <p:nvPr>
            <p:ph type="ftr" sz="quarter" idx="11"/>
          </p:nvPr>
        </p:nvSpPr>
        <p:spPr/>
        <p:txBody>
          <a:bodyPr/>
          <a:lstStyle/>
          <a:p>
            <a:endParaRPr lang="es-ES" altLang="es-ES"/>
          </a:p>
        </p:txBody>
      </p:sp>
      <p:sp>
        <p:nvSpPr>
          <p:cNvPr id="5" name="Slide Number Placeholder 4"/>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3888303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2523325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846480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66807E-8A5C-47C7-8C4B-D3B4E63BE2B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F9789C8-C783-459E-BF12-393E5330DB7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4A6E22-EE67-4A60-A80A-881D4E75E63B}"/>
              </a:ext>
            </a:extLst>
          </p:cNvPr>
          <p:cNvSpPr>
            <a:spLocks noGrp="1"/>
          </p:cNvSpPr>
          <p:nvPr>
            <p:ph type="dt" sz="half" idx="10"/>
          </p:nvPr>
        </p:nvSpPr>
        <p:spPr/>
        <p:txBody>
          <a:bodyPr/>
          <a:lstStyle/>
          <a:p>
            <a:endParaRPr lang="es-ES" altLang="es-ES"/>
          </a:p>
        </p:txBody>
      </p:sp>
      <p:sp>
        <p:nvSpPr>
          <p:cNvPr id="5" name="Marcador de pie de página 4">
            <a:extLst>
              <a:ext uri="{FF2B5EF4-FFF2-40B4-BE49-F238E27FC236}">
                <a16:creationId xmlns:a16="http://schemas.microsoft.com/office/drawing/2014/main" id="{30DCA60A-6E3C-4087-A1F7-F2449CF18B78}"/>
              </a:ext>
            </a:extLst>
          </p:cNvPr>
          <p:cNvSpPr>
            <a:spLocks noGrp="1"/>
          </p:cNvSpPr>
          <p:nvPr>
            <p:ph type="ftr" sz="quarter" idx="11"/>
          </p:nvPr>
        </p:nvSpPr>
        <p:spPr/>
        <p:txBody>
          <a:bodyPr/>
          <a:lstStyle/>
          <a:p>
            <a:endParaRPr lang="es-ES" altLang="es-ES"/>
          </a:p>
        </p:txBody>
      </p:sp>
      <p:sp>
        <p:nvSpPr>
          <p:cNvPr id="6" name="Marcador de número de diapositiva 5">
            <a:extLst>
              <a:ext uri="{FF2B5EF4-FFF2-40B4-BE49-F238E27FC236}">
                <a16:creationId xmlns:a16="http://schemas.microsoft.com/office/drawing/2014/main" id="{54858C61-2A79-40CC-9070-D52CB95F6BB3}"/>
              </a:ext>
            </a:extLst>
          </p:cNvPr>
          <p:cNvSpPr>
            <a:spLocks noGrp="1"/>
          </p:cNvSpPr>
          <p:nvPr>
            <p:ph type="sldNum" sz="quarter" idx="12"/>
          </p:nvPr>
        </p:nvSpPr>
        <p:spPr/>
        <p:txBody>
          <a:bodyPr/>
          <a:lstStyle/>
          <a:p>
            <a:fld id="{0488CC59-D5EA-4C1F-A231-359CCF854437}" type="slidenum">
              <a:rPr lang="es-ES" altLang="es-ES" smtClean="0"/>
              <a:pPr/>
              <a:t>‹Nº›</a:t>
            </a:fld>
            <a:endParaRPr lang="es-ES" altLang="es-ES"/>
          </a:p>
        </p:txBody>
      </p:sp>
    </p:spTree>
    <p:extLst>
      <p:ext uri="{BB962C8B-B14F-4D97-AF65-F5344CB8AC3E}">
        <p14:creationId xmlns:p14="http://schemas.microsoft.com/office/powerpoint/2010/main" val="283370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ES" altLang="es-ES"/>
          </a:p>
        </p:txBody>
      </p:sp>
      <p:sp>
        <p:nvSpPr>
          <p:cNvPr id="5" name="Footer Placeholder 4"/>
          <p:cNvSpPr>
            <a:spLocks noGrp="1"/>
          </p:cNvSpPr>
          <p:nvPr>
            <p:ph type="ftr" sz="quarter" idx="11"/>
          </p:nvPr>
        </p:nvSpPr>
        <p:spPr/>
        <p:txBody>
          <a:bodyPr/>
          <a:lstStyle/>
          <a:p>
            <a:endParaRPr lang="es-ES" altLang="es-ES"/>
          </a:p>
        </p:txBody>
      </p:sp>
      <p:sp>
        <p:nvSpPr>
          <p:cNvPr id="6" name="Slide Number Placeholder 5"/>
          <p:cNvSpPr>
            <a:spLocks noGrp="1"/>
          </p:cNvSpPr>
          <p:nvPr>
            <p:ph type="sldNum" sz="quarter" idx="12"/>
          </p:nvPr>
        </p:nvSpPr>
        <p:spPr/>
        <p:txBody>
          <a:bodyPr/>
          <a:lstStyle/>
          <a:p>
            <a:fld id="{026E260B-DC89-4373-8A6F-84232FA2DFA3}" type="slidenum">
              <a:rPr lang="es-ES" altLang="es-ES" smtClean="0"/>
              <a:pPr/>
              <a:t>‹Nº›</a:t>
            </a:fld>
            <a:endParaRPr lang="es-ES" altLang="es-ES"/>
          </a:p>
        </p:txBody>
      </p:sp>
    </p:spTree>
    <p:extLst>
      <p:ext uri="{BB962C8B-B14F-4D97-AF65-F5344CB8AC3E}">
        <p14:creationId xmlns:p14="http://schemas.microsoft.com/office/powerpoint/2010/main" val="46179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426276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 altLang="es-ES"/>
          </a:p>
        </p:txBody>
      </p:sp>
      <p:sp>
        <p:nvSpPr>
          <p:cNvPr id="8" name="Footer Placeholder 7"/>
          <p:cNvSpPr>
            <a:spLocks noGrp="1"/>
          </p:cNvSpPr>
          <p:nvPr>
            <p:ph type="ftr" sz="quarter" idx="11"/>
          </p:nvPr>
        </p:nvSpPr>
        <p:spPr/>
        <p:txBody>
          <a:bodyPr/>
          <a:lstStyle/>
          <a:p>
            <a:endParaRPr lang="es-ES" altLang="es-ES"/>
          </a:p>
        </p:txBody>
      </p:sp>
      <p:sp>
        <p:nvSpPr>
          <p:cNvPr id="9" name="Slide Number Placeholder 8"/>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350041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altLang="es-ES"/>
          </a:p>
        </p:txBody>
      </p:sp>
      <p:sp>
        <p:nvSpPr>
          <p:cNvPr id="4" name="Footer Placeholder 3"/>
          <p:cNvSpPr>
            <a:spLocks noGrp="1"/>
          </p:cNvSpPr>
          <p:nvPr>
            <p:ph type="ftr" sz="quarter" idx="11"/>
          </p:nvPr>
        </p:nvSpPr>
        <p:spPr/>
        <p:txBody>
          <a:bodyPr/>
          <a:lstStyle/>
          <a:p>
            <a:endParaRPr lang="es-ES" altLang="es-ES"/>
          </a:p>
        </p:txBody>
      </p:sp>
      <p:sp>
        <p:nvSpPr>
          <p:cNvPr id="5" name="Slide Number Placeholder 4"/>
          <p:cNvSpPr>
            <a:spLocks noGrp="1"/>
          </p:cNvSpPr>
          <p:nvPr>
            <p:ph type="sldNum" sz="quarter" idx="12"/>
          </p:nvPr>
        </p:nvSpPr>
        <p:spPr/>
        <p:txBody>
          <a:bodyPr/>
          <a:lstStyle/>
          <a:p>
            <a:fld id="{2234E2BF-3B91-4CA9-9D10-441A0D2B01AA}" type="slidenum">
              <a:rPr lang="es-ES" altLang="es-ES" smtClean="0"/>
              <a:pPr/>
              <a:t>‹Nº›</a:t>
            </a:fld>
            <a:endParaRPr lang="es-ES" altLang="es-ES"/>
          </a:p>
        </p:txBody>
      </p:sp>
    </p:spTree>
    <p:extLst>
      <p:ext uri="{BB962C8B-B14F-4D97-AF65-F5344CB8AC3E}">
        <p14:creationId xmlns:p14="http://schemas.microsoft.com/office/powerpoint/2010/main" val="187158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s-ES"/>
          </a:p>
        </p:txBody>
      </p:sp>
      <p:sp>
        <p:nvSpPr>
          <p:cNvPr id="3" name="Footer Placeholder 2"/>
          <p:cNvSpPr>
            <a:spLocks noGrp="1"/>
          </p:cNvSpPr>
          <p:nvPr>
            <p:ph type="ftr" sz="quarter" idx="11"/>
          </p:nvPr>
        </p:nvSpPr>
        <p:spPr/>
        <p:txBody>
          <a:bodyPr/>
          <a:lstStyle/>
          <a:p>
            <a:endParaRPr lang="es-ES" altLang="es-ES"/>
          </a:p>
        </p:txBody>
      </p:sp>
      <p:sp>
        <p:nvSpPr>
          <p:cNvPr id="4" name="Slide Number Placeholder 3"/>
          <p:cNvSpPr>
            <a:spLocks noGrp="1"/>
          </p:cNvSpPr>
          <p:nvPr>
            <p:ph type="sldNum" sz="quarter" idx="12"/>
          </p:nvPr>
        </p:nvSpPr>
        <p:spPr/>
        <p:txBody>
          <a:bodyPr/>
          <a:lstStyle/>
          <a:p>
            <a:fld id="{18BB3135-1263-4170-ADA1-DFA1D08C1B84}" type="slidenum">
              <a:rPr lang="es-ES" altLang="es-ES" smtClean="0"/>
              <a:pPr/>
              <a:t>‹Nº›</a:t>
            </a:fld>
            <a:endParaRPr lang="es-ES" altLang="es-ES"/>
          </a:p>
        </p:txBody>
      </p:sp>
    </p:spTree>
    <p:extLst>
      <p:ext uri="{BB962C8B-B14F-4D97-AF65-F5344CB8AC3E}">
        <p14:creationId xmlns:p14="http://schemas.microsoft.com/office/powerpoint/2010/main" val="9260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274750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ltLang="es-ES"/>
          </a:p>
        </p:txBody>
      </p:sp>
      <p:sp>
        <p:nvSpPr>
          <p:cNvPr id="6" name="Footer Placeholder 5"/>
          <p:cNvSpPr>
            <a:spLocks noGrp="1"/>
          </p:cNvSpPr>
          <p:nvPr>
            <p:ph type="ftr" sz="quarter" idx="11"/>
          </p:nvPr>
        </p:nvSpPr>
        <p:spPr/>
        <p:txBody>
          <a:bodyPr/>
          <a:lstStyle/>
          <a:p>
            <a:endParaRPr lang="es-ES" altLang="es-ES"/>
          </a:p>
        </p:txBody>
      </p:sp>
      <p:sp>
        <p:nvSpPr>
          <p:cNvPr id="7" name="Slide Number Placeholder 6"/>
          <p:cNvSpPr>
            <a:spLocks noGrp="1"/>
          </p:cNvSpPr>
          <p:nvPr>
            <p:ph type="sldNum" sz="quarter" idx="12"/>
          </p:nvPr>
        </p:nvSpPr>
        <p:spPr/>
        <p:txBody>
          <a:bodyPr/>
          <a:lstStyle/>
          <a:p>
            <a:fld id="{C1ED8F94-3980-4C7A-ACE9-13B0AE569795}" type="slidenum">
              <a:rPr lang="es-ES" altLang="es-ES" smtClean="0"/>
              <a:pPr/>
              <a:t>‹Nº›</a:t>
            </a:fld>
            <a:endParaRPr lang="es-ES" altLang="es-ES"/>
          </a:p>
        </p:txBody>
      </p:sp>
    </p:spTree>
    <p:extLst>
      <p:ext uri="{BB962C8B-B14F-4D97-AF65-F5344CB8AC3E}">
        <p14:creationId xmlns:p14="http://schemas.microsoft.com/office/powerpoint/2010/main" val="1967346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11093092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endParaRPr lang="es-ES" altLang="es-E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S" altLang="es-E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E87269F-7492-4EE6-83CC-333813D03F44}" type="slidenum">
              <a:rPr lang="es-ES" altLang="es-ES" smtClean="0"/>
              <a:pPr/>
              <a:t>‹Nº›</a:t>
            </a:fld>
            <a:endParaRPr lang="es-ES" altLang="es-ES"/>
          </a:p>
        </p:txBody>
      </p:sp>
    </p:spTree>
    <p:extLst>
      <p:ext uri="{BB962C8B-B14F-4D97-AF65-F5344CB8AC3E}">
        <p14:creationId xmlns:p14="http://schemas.microsoft.com/office/powerpoint/2010/main" val="145290889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hyperlink" Target="mailto:eechmar@gmail.com" TargetMode="External"/><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66BEDA-59BA-4E5B-A373-F7105917036F}"/>
              </a:ext>
            </a:extLst>
          </p:cNvPr>
          <p:cNvSpPr>
            <a:spLocks noGrp="1" noChangeArrowheads="1"/>
          </p:cNvSpPr>
          <p:nvPr>
            <p:ph type="ctrTitle"/>
          </p:nvPr>
        </p:nvSpPr>
        <p:spPr>
          <a:xfrm>
            <a:off x="0" y="263591"/>
            <a:ext cx="12457384" cy="1837460"/>
          </a:xfrm>
        </p:spPr>
        <p:txBody>
          <a:bodyPr anchor="ctr">
            <a:noAutofit/>
          </a:bodyPr>
          <a:lstStyle/>
          <a:p>
            <a: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t>What is the source of </a:t>
            </a:r>
            <a:r>
              <a:rPr lang="en-US" sz="3200" b="1" i="0" dirty="0">
                <a:solidFill>
                  <a:srgbClr val="FFC000"/>
                </a:solidFill>
                <a:effectLst>
                  <a:outerShdw blurRad="38100" dist="38100" dir="2700000" algn="tl">
                    <a:srgbClr val="000000">
                      <a:alpha val="43137"/>
                    </a:srgbClr>
                  </a:outerShdw>
                </a:effectLst>
                <a:latin typeface="Open Sans" panose="020B0606030504020204" pitchFamily="34" charset="0"/>
              </a:rPr>
              <a:t>CO</a:t>
            </a:r>
            <a:r>
              <a:rPr lang="es-E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n-U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3200" b="1" i="0" dirty="0">
                <a:solidFill>
                  <a:srgbClr val="FFC000"/>
                </a:solidFill>
                <a:effectLst>
                  <a:outerShdw blurRad="38100" dist="38100" dir="2700000" algn="tl">
                    <a:srgbClr val="000000">
                      <a:alpha val="43137"/>
                    </a:srgbClr>
                  </a:outerShdw>
                </a:effectLst>
                <a:latin typeface="Open Sans" panose="020B0606030504020204" pitchFamily="34" charset="0"/>
              </a:rPr>
              <a:t>and CH</a:t>
            </a:r>
            <a:r>
              <a:rPr lang="es-E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r>
              <a:rPr lang="en-U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t>at 150 meters depth?</a:t>
            </a:r>
            <a:b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br>
            <a:b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br>
            <a: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t>Studying </a:t>
            </a:r>
            <a:r>
              <a:rPr lang="en-US" sz="3200" b="1" i="0" dirty="0">
                <a:solidFill>
                  <a:srgbClr val="FFC000"/>
                </a:solidFill>
                <a:effectLst>
                  <a:outerShdw blurRad="38100" dist="38100" dir="2700000" algn="tl">
                    <a:srgbClr val="000000">
                      <a:alpha val="43137"/>
                    </a:srgbClr>
                  </a:outerShdw>
                </a:effectLst>
                <a:latin typeface="Open Sans" panose="020B0606030504020204" pitchFamily="34" charset="0"/>
              </a:rPr>
              <a:t>CO</a:t>
            </a:r>
            <a:r>
              <a:rPr lang="es-E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n-US" sz="3200" b="1" i="0" dirty="0">
                <a:solidFill>
                  <a:srgbClr val="FFC000"/>
                </a:solidFill>
                <a:effectLst>
                  <a:outerShdw blurRad="38100" dist="38100" dir="2700000" algn="tl">
                    <a:srgbClr val="000000">
                      <a:alpha val="43137"/>
                    </a:srgbClr>
                  </a:outerShdw>
                </a:effectLst>
                <a:latin typeface="Open Sans" panose="020B0606030504020204" pitchFamily="34" charset="0"/>
              </a:rPr>
              <a:t>, CH</a:t>
            </a:r>
            <a:r>
              <a:rPr lang="es-E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r>
              <a:rPr lang="en-U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t>and N</a:t>
            </a:r>
            <a:r>
              <a:rPr lang="es-ES" sz="32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n-US" sz="3200" b="1" dirty="0">
                <a:solidFill>
                  <a:srgbClr val="FFC000"/>
                </a:solidFill>
                <a:effectLst>
                  <a:outerShdw blurRad="38100" dist="38100" dir="2700000" algn="tl">
                    <a:srgbClr val="000000">
                      <a:alpha val="43137"/>
                    </a:srgbClr>
                  </a:outerShdw>
                </a:effectLst>
                <a:latin typeface="Open Sans" panose="020B0606030504020204" pitchFamily="34" charset="0"/>
              </a:rPr>
              <a:t>O concentrations and carbon isotopic signatures in the air of the Vadose Zone in Spain</a:t>
            </a:r>
            <a:endParaRPr lang="es-ES" altLang="es-ES" sz="3200" b="1" dirty="0">
              <a:solidFill>
                <a:srgbClr val="FFC000"/>
              </a:solidFill>
              <a:effectLst>
                <a:outerShdw blurRad="38100" dist="38100" dir="2700000" algn="tl">
                  <a:srgbClr val="000000">
                    <a:alpha val="43137"/>
                  </a:srgbClr>
                </a:outerShdw>
              </a:effectLst>
            </a:endParaRPr>
          </a:p>
        </p:txBody>
      </p:sp>
      <p:sp>
        <p:nvSpPr>
          <p:cNvPr id="2051" name="Rectangle 3">
            <a:extLst>
              <a:ext uri="{FF2B5EF4-FFF2-40B4-BE49-F238E27FC236}">
                <a16:creationId xmlns:a16="http://schemas.microsoft.com/office/drawing/2014/main" id="{B3D2C422-D56A-42D2-A884-8B9AA496D738}"/>
              </a:ext>
            </a:extLst>
          </p:cNvPr>
          <p:cNvSpPr>
            <a:spLocks noGrp="1" noChangeArrowheads="1"/>
          </p:cNvSpPr>
          <p:nvPr>
            <p:ph type="subTitle" idx="1"/>
          </p:nvPr>
        </p:nvSpPr>
        <p:spPr>
          <a:xfrm>
            <a:off x="1211721" y="2207014"/>
            <a:ext cx="9537415" cy="2048871"/>
          </a:xfrm>
        </p:spPr>
        <p:txBody>
          <a:bodyPr>
            <a:noAutofit/>
          </a:bodyPr>
          <a:lstStyle/>
          <a:p>
            <a:r>
              <a:rPr lang="es-ES" sz="2800" b="1" dirty="0">
                <a:solidFill>
                  <a:srgbClr val="FFFFFF"/>
                </a:solidFill>
                <a:effectLst>
                  <a:outerShdw blurRad="38100" dist="38100" dir="2700000" algn="tl">
                    <a:srgbClr val="000000">
                      <a:alpha val="43137"/>
                    </a:srgbClr>
                  </a:outerShdw>
                </a:effectLst>
              </a:rPr>
              <a:t>Enrique Echeverría </a:t>
            </a:r>
            <a:r>
              <a:rPr lang="es-ES" sz="2800" b="1" dirty="0">
                <a:solidFill>
                  <a:schemeClr val="bg1"/>
                </a:solidFill>
                <a:effectLst>
                  <a:outerShdw blurRad="38100" dist="38100" dir="2700000" algn="tl">
                    <a:srgbClr val="000000">
                      <a:alpha val="43137"/>
                    </a:srgbClr>
                  </a:outerShdw>
                </a:effectLst>
              </a:rPr>
              <a:t>Martín</a:t>
            </a:r>
            <a:r>
              <a:rPr lang="es-ES" sz="2800" b="1" baseline="30000" dirty="0">
                <a:solidFill>
                  <a:schemeClr val="bg1"/>
                </a:solidFill>
                <a:effectLst>
                  <a:outerShdw blurRad="38100" dist="38100" dir="2700000" algn="tl">
                    <a:srgbClr val="000000">
                      <a:alpha val="43137"/>
                    </a:srgbClr>
                  </a:outerShdw>
                </a:effectLst>
              </a:rPr>
              <a:t>1</a:t>
            </a:r>
            <a:r>
              <a:rPr lang="es-ES" sz="2800" b="1" dirty="0">
                <a:solidFill>
                  <a:schemeClr val="bg1"/>
                </a:solidFill>
                <a:effectLst>
                  <a:outerShdw blurRad="38100" dist="38100" dir="2700000" algn="tl">
                    <a:srgbClr val="000000">
                      <a:alpha val="43137"/>
                    </a:srgbClr>
                  </a:outerShdw>
                </a:effectLst>
              </a:rPr>
              <a:t> </a:t>
            </a:r>
            <a:r>
              <a:rPr lang="es-ES" sz="2800" b="1" dirty="0">
                <a:solidFill>
                  <a:srgbClr val="FFFFFF"/>
                </a:solidFill>
                <a:effectLst>
                  <a:outerShdw blurRad="38100" dist="38100" dir="2700000" algn="tl">
                    <a:srgbClr val="000000">
                      <a:alpha val="43137"/>
                    </a:srgbClr>
                  </a:outerShdw>
                </a:effectLst>
              </a:rPr>
              <a:t>(</a:t>
            </a:r>
            <a:r>
              <a:rPr lang="es-ES" sz="2800" b="1" dirty="0">
                <a:solidFill>
                  <a:srgbClr val="FFFFFF"/>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eechmar@gmail.com</a:t>
            </a:r>
            <a:r>
              <a:rPr lang="es-ES" sz="2800" b="1" dirty="0">
                <a:solidFill>
                  <a:srgbClr val="FFFFFF"/>
                </a:solidFill>
                <a:effectLst>
                  <a:outerShdw blurRad="38100" dist="38100" dir="2700000" algn="tl">
                    <a:srgbClr val="000000">
                      <a:alpha val="43137"/>
                    </a:srgbClr>
                  </a:outerShdw>
                </a:effectLst>
              </a:rPr>
              <a:t>)</a:t>
            </a:r>
          </a:p>
          <a:p>
            <a:r>
              <a:rPr lang="es-ES" sz="1600" b="1" baseline="30000" dirty="0">
                <a:solidFill>
                  <a:srgbClr val="CCFFFF"/>
                </a:solidFill>
                <a:effectLst>
                  <a:outerShdw blurRad="38100" dist="38100" dir="2700000" algn="tl">
                    <a:srgbClr val="000000">
                      <a:alpha val="43137"/>
                    </a:srgbClr>
                  </a:outerShdw>
                </a:effectLst>
              </a:rPr>
              <a:t>1</a:t>
            </a:r>
            <a:r>
              <a:rPr lang="es-ES" sz="1600" b="1" dirty="0">
                <a:solidFill>
                  <a:srgbClr val="CCFFFF"/>
                </a:solidFill>
                <a:effectLst>
                  <a:outerShdw blurRad="38100" dist="38100" dir="2700000" algn="tl">
                    <a:srgbClr val="000000">
                      <a:alpha val="43137"/>
                    </a:srgbClr>
                  </a:outerShdw>
                </a:effectLst>
              </a:rPr>
              <a:t> </a:t>
            </a:r>
            <a:r>
              <a:rPr lang="en-US" sz="1600" b="1" i="0" u="none" strike="noStrike" baseline="0" dirty="0">
                <a:solidFill>
                  <a:srgbClr val="CCFFFF"/>
                </a:solidFill>
                <a:effectLst>
                  <a:outerShdw blurRad="38100" dist="38100" dir="2700000" algn="tl">
                    <a:srgbClr val="000000">
                      <a:alpha val="43137"/>
                    </a:srgbClr>
                  </a:outerShdw>
                </a:effectLst>
                <a:latin typeface="OpenSans"/>
              </a:rPr>
              <a:t>University of Almería, Agronomy Department, Spain</a:t>
            </a:r>
            <a:endParaRPr lang="es-ES" sz="1600" b="1" dirty="0">
              <a:solidFill>
                <a:srgbClr val="CCFFFF"/>
              </a:solidFill>
              <a:effectLst>
                <a:outerShdw blurRad="38100" dist="38100" dir="2700000" algn="tl">
                  <a:srgbClr val="000000">
                    <a:alpha val="43137"/>
                  </a:srgbClr>
                </a:outerShdw>
              </a:effectLst>
            </a:endParaRPr>
          </a:p>
          <a:p>
            <a:r>
              <a:rPr lang="es-ES" sz="2000" b="1" dirty="0">
                <a:solidFill>
                  <a:srgbClr val="FFFFFF"/>
                </a:solidFill>
              </a:rPr>
              <a:t>Ángel Fernández-Cortés</a:t>
            </a:r>
            <a:r>
              <a:rPr lang="es-ES" sz="2000" b="1" baseline="30000" dirty="0">
                <a:solidFill>
                  <a:schemeClr val="bg1"/>
                </a:solidFill>
                <a:effectLst>
                  <a:outerShdw blurRad="38100" dist="38100" dir="2700000" algn="tl">
                    <a:srgbClr val="000000">
                      <a:alpha val="43137"/>
                    </a:srgbClr>
                  </a:outerShdw>
                </a:effectLst>
              </a:rPr>
              <a:t> 2</a:t>
            </a:r>
            <a:r>
              <a:rPr lang="es-ES" sz="2000" b="1" dirty="0">
                <a:solidFill>
                  <a:srgbClr val="FFFFFF"/>
                </a:solidFill>
              </a:rPr>
              <a:t>, Andrew S. </a:t>
            </a:r>
            <a:r>
              <a:rPr lang="es-ES" sz="2000" b="1" dirty="0" err="1">
                <a:solidFill>
                  <a:srgbClr val="FFFFFF"/>
                </a:solidFill>
              </a:rPr>
              <a:t>Kowalski</a:t>
            </a:r>
            <a:r>
              <a:rPr lang="es-ES" sz="2000" b="1" baseline="30000" dirty="0">
                <a:solidFill>
                  <a:schemeClr val="bg1"/>
                </a:solidFill>
                <a:effectLst>
                  <a:outerShdw blurRad="38100" dist="38100" dir="2700000" algn="tl">
                    <a:srgbClr val="000000">
                      <a:alpha val="43137"/>
                    </a:srgbClr>
                  </a:outerShdw>
                </a:effectLst>
              </a:rPr>
              <a:t> 3,4</a:t>
            </a:r>
            <a:r>
              <a:rPr lang="es-ES" sz="2000" b="1" dirty="0">
                <a:solidFill>
                  <a:srgbClr val="FFFFFF"/>
                </a:solidFill>
              </a:rPr>
              <a:t>, Penélope Serrano-Ortiz</a:t>
            </a:r>
            <a:r>
              <a:rPr lang="es-ES" sz="2000" b="1" baseline="30000" dirty="0">
                <a:solidFill>
                  <a:schemeClr val="bg1"/>
                </a:solidFill>
                <a:effectLst>
                  <a:outerShdw blurRad="38100" dist="38100" dir="2700000" algn="tl">
                    <a:srgbClr val="000000">
                      <a:alpha val="43137"/>
                    </a:srgbClr>
                  </a:outerShdw>
                </a:effectLst>
              </a:rPr>
              <a:t> 3,5</a:t>
            </a:r>
            <a:r>
              <a:rPr lang="es-ES" sz="2000" b="1" dirty="0">
                <a:solidFill>
                  <a:srgbClr val="FFFFFF"/>
                </a:solidFill>
              </a:rPr>
              <a:t>, and Enrique Pérez Sánchez-Cañete</a:t>
            </a:r>
            <a:r>
              <a:rPr lang="es-ES" sz="2000" b="1" baseline="30000" dirty="0">
                <a:solidFill>
                  <a:schemeClr val="bg1"/>
                </a:solidFill>
                <a:effectLst>
                  <a:outerShdw blurRad="38100" dist="38100" dir="2700000" algn="tl">
                    <a:srgbClr val="000000">
                      <a:alpha val="43137"/>
                    </a:srgbClr>
                  </a:outerShdw>
                </a:effectLst>
              </a:rPr>
              <a:t> 3,4</a:t>
            </a:r>
            <a:endParaRPr lang="es-ES" sz="2000" b="1" dirty="0">
              <a:solidFill>
                <a:srgbClr val="FFFFFF"/>
              </a:solidFill>
            </a:endParaRPr>
          </a:p>
          <a:p>
            <a:r>
              <a:rPr lang="es-ES" sz="1200" b="1" baseline="30000" dirty="0">
                <a:solidFill>
                  <a:srgbClr val="CCFFFF"/>
                </a:solidFill>
                <a:effectLst>
                  <a:outerShdw blurRad="38100" dist="38100" dir="2700000" algn="tl">
                    <a:srgbClr val="000000">
                      <a:alpha val="43137"/>
                    </a:srgbClr>
                  </a:outerShdw>
                </a:effectLst>
              </a:rPr>
              <a:t>2 </a:t>
            </a:r>
            <a:r>
              <a:rPr lang="en-US" sz="1200" b="1" i="0" u="none" strike="noStrike" baseline="0" dirty="0">
                <a:solidFill>
                  <a:srgbClr val="CCFFFF"/>
                </a:solidFill>
                <a:effectLst>
                  <a:outerShdw blurRad="38100" dist="38100" dir="2700000" algn="tl">
                    <a:srgbClr val="000000">
                      <a:alpha val="43137"/>
                    </a:srgbClr>
                  </a:outerShdw>
                </a:effectLst>
                <a:latin typeface="OpenSans"/>
              </a:rPr>
              <a:t>University of Almería, Biology and Geology Department, Spain</a:t>
            </a:r>
            <a:r>
              <a:rPr lang="en-US" sz="1200" b="1" dirty="0">
                <a:solidFill>
                  <a:srgbClr val="CCFFFF"/>
                </a:solidFill>
                <a:effectLst>
                  <a:outerShdw blurRad="38100" dist="38100" dir="2700000" algn="tl">
                    <a:srgbClr val="000000">
                      <a:alpha val="43137"/>
                    </a:srgbClr>
                  </a:outerShdw>
                </a:effectLst>
                <a:latin typeface="OpenSans"/>
              </a:rPr>
              <a:t>; </a:t>
            </a:r>
            <a:r>
              <a:rPr lang="es-ES" sz="1200" b="1" baseline="30000" dirty="0">
                <a:solidFill>
                  <a:srgbClr val="CCFFFF"/>
                </a:solidFill>
                <a:effectLst>
                  <a:outerShdw blurRad="38100" dist="38100" dir="2700000" algn="tl">
                    <a:srgbClr val="000000">
                      <a:alpha val="43137"/>
                    </a:srgbClr>
                  </a:outerShdw>
                </a:effectLst>
              </a:rPr>
              <a:t>3 </a:t>
            </a:r>
            <a:r>
              <a:rPr lang="en-US" sz="1200" b="1" i="0" u="none" strike="noStrike" baseline="0" dirty="0">
                <a:solidFill>
                  <a:srgbClr val="CCFFFF"/>
                </a:solidFill>
                <a:effectLst>
                  <a:outerShdw blurRad="38100" dist="38100" dir="2700000" algn="tl">
                    <a:srgbClr val="000000">
                      <a:alpha val="43137"/>
                    </a:srgbClr>
                  </a:outerShdw>
                </a:effectLst>
                <a:latin typeface="OpenSans"/>
              </a:rPr>
              <a:t>University of Granada, Applied Physics Department, Spain; </a:t>
            </a:r>
            <a:r>
              <a:rPr lang="es-ES" sz="1200" b="1" baseline="30000" dirty="0">
                <a:solidFill>
                  <a:srgbClr val="CCFFFF"/>
                </a:solidFill>
                <a:effectLst>
                  <a:outerShdw blurRad="38100" dist="38100" dir="2700000" algn="tl">
                    <a:srgbClr val="000000">
                      <a:alpha val="43137"/>
                    </a:srgbClr>
                  </a:outerShdw>
                </a:effectLst>
              </a:rPr>
              <a:t>4 </a:t>
            </a:r>
            <a:r>
              <a:rPr lang="en-US" sz="1200" b="1" i="0" u="none" strike="noStrike" baseline="0" dirty="0">
                <a:solidFill>
                  <a:srgbClr val="CCFFFF"/>
                </a:solidFill>
                <a:effectLst>
                  <a:outerShdw blurRad="38100" dist="38100" dir="2700000" algn="tl">
                    <a:srgbClr val="000000">
                      <a:alpha val="43137"/>
                    </a:srgbClr>
                  </a:outerShdw>
                </a:effectLst>
                <a:latin typeface="OpenSans"/>
              </a:rPr>
              <a:t>Andalusian Institute Earth System Research IISTA–CEAMA, Spain; </a:t>
            </a:r>
            <a:r>
              <a:rPr lang="es-ES" sz="1200" b="1" baseline="30000" dirty="0">
                <a:solidFill>
                  <a:srgbClr val="CCFFFF"/>
                </a:solidFill>
                <a:effectLst>
                  <a:outerShdw blurRad="38100" dist="38100" dir="2700000" algn="tl">
                    <a:srgbClr val="000000">
                      <a:alpha val="43137"/>
                    </a:srgbClr>
                  </a:outerShdw>
                </a:effectLst>
              </a:rPr>
              <a:t>5</a:t>
            </a:r>
            <a:r>
              <a:rPr lang="en-US" sz="1200" b="1" i="0" u="none" strike="noStrike" baseline="0" dirty="0">
                <a:solidFill>
                  <a:srgbClr val="CCFFFF"/>
                </a:solidFill>
                <a:effectLst>
                  <a:outerShdw blurRad="38100" dist="38100" dir="2700000" algn="tl">
                    <a:srgbClr val="000000">
                      <a:alpha val="43137"/>
                    </a:srgbClr>
                  </a:outerShdw>
                </a:effectLst>
                <a:latin typeface="OpenSans"/>
              </a:rPr>
              <a:t>University of Granada, Ecology Department,18010 Granada, Spain</a:t>
            </a:r>
            <a:endParaRPr lang="es-ES" sz="1200" b="1" dirty="0">
              <a:solidFill>
                <a:srgbClr val="CCFFFF"/>
              </a:solidFill>
              <a:effectLst>
                <a:outerShdw blurRad="38100" dist="38100" dir="2700000" algn="tl">
                  <a:srgbClr val="000000">
                    <a:alpha val="43137"/>
                  </a:srgbClr>
                </a:outerShdw>
              </a:effectLst>
            </a:endParaRPr>
          </a:p>
        </p:txBody>
      </p:sp>
      <p:pic>
        <p:nvPicPr>
          <p:cNvPr id="7" name="Imagen 6">
            <a:extLst>
              <a:ext uri="{FF2B5EF4-FFF2-40B4-BE49-F238E27FC236}">
                <a16:creationId xmlns:a16="http://schemas.microsoft.com/office/drawing/2014/main" id="{57FE4D22-3F4F-4766-983B-D517E9FC6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240" y="3391944"/>
            <a:ext cx="1008112" cy="1008112"/>
          </a:xfrm>
          <a:prstGeom prst="rect">
            <a:avLst/>
          </a:prstGeom>
        </p:spPr>
      </p:pic>
      <p:pic>
        <p:nvPicPr>
          <p:cNvPr id="9" name="Imagen 8">
            <a:extLst>
              <a:ext uri="{FF2B5EF4-FFF2-40B4-BE49-F238E27FC236}">
                <a16:creationId xmlns:a16="http://schemas.microsoft.com/office/drawing/2014/main" id="{5DC8E5B5-91AE-4796-9A87-F0E3C16473E5}"/>
              </a:ext>
            </a:extLst>
          </p:cNvPr>
          <p:cNvPicPr>
            <a:picLocks noChangeAspect="1"/>
          </p:cNvPicPr>
          <p:nvPr/>
        </p:nvPicPr>
        <p:blipFill rotWithShape="1">
          <a:blip r:embed="rId5">
            <a:extLst>
              <a:ext uri="{28A0092B-C50C-407E-A947-70E740481C1C}">
                <a14:useLocalDpi xmlns:a14="http://schemas.microsoft.com/office/drawing/2010/main" val="0"/>
              </a:ext>
            </a:extLst>
          </a:blip>
          <a:srcRect l="18136" r="14323"/>
          <a:stretch/>
        </p:blipFill>
        <p:spPr>
          <a:xfrm>
            <a:off x="169216" y="3391944"/>
            <a:ext cx="1104372" cy="919752"/>
          </a:xfrm>
          <a:prstGeom prst="rect">
            <a:avLst/>
          </a:prstGeom>
        </p:spPr>
      </p:pic>
      <p:pic>
        <p:nvPicPr>
          <p:cNvPr id="13" name="Imagen 12">
            <a:extLst>
              <a:ext uri="{FF2B5EF4-FFF2-40B4-BE49-F238E27FC236}">
                <a16:creationId xmlns:a16="http://schemas.microsoft.com/office/drawing/2014/main" id="{3C46764A-B192-492C-9533-637EA2FC7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416" y="4869160"/>
            <a:ext cx="4591892" cy="1399004"/>
          </a:xfrm>
          <a:prstGeom prst="rect">
            <a:avLst/>
          </a:prstGeom>
        </p:spPr>
      </p:pic>
      <p:pic>
        <p:nvPicPr>
          <p:cNvPr id="15" name="Imagen 14">
            <a:extLst>
              <a:ext uri="{FF2B5EF4-FFF2-40B4-BE49-F238E27FC236}">
                <a16:creationId xmlns:a16="http://schemas.microsoft.com/office/drawing/2014/main" id="{EDDAD24B-FB9F-4470-AFC2-BE2F2EBC0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1708" y="5425024"/>
            <a:ext cx="1753304" cy="1008112"/>
          </a:xfrm>
          <a:prstGeom prst="rect">
            <a:avLst/>
          </a:prstGeom>
        </p:spPr>
      </p:pic>
      <p:pic>
        <p:nvPicPr>
          <p:cNvPr id="17" name="Imagen 16">
            <a:extLst>
              <a:ext uri="{FF2B5EF4-FFF2-40B4-BE49-F238E27FC236}">
                <a16:creationId xmlns:a16="http://schemas.microsoft.com/office/drawing/2014/main" id="{E8656028-2BE1-461A-AE25-4BF42969CBCD}"/>
              </a:ext>
            </a:extLst>
          </p:cNvPr>
          <p:cNvPicPr>
            <a:picLocks noChangeAspect="1"/>
          </p:cNvPicPr>
          <p:nvPr/>
        </p:nvPicPr>
        <p:blipFill rotWithShape="1">
          <a:blip r:embed="rId8">
            <a:extLst>
              <a:ext uri="{28A0092B-C50C-407E-A947-70E740481C1C}">
                <a14:useLocalDpi xmlns:a14="http://schemas.microsoft.com/office/drawing/2010/main" val="0"/>
              </a:ext>
            </a:extLst>
          </a:blip>
          <a:srcRect t="24868" b="22539"/>
          <a:stretch/>
        </p:blipFill>
        <p:spPr>
          <a:xfrm>
            <a:off x="8787818" y="4255885"/>
            <a:ext cx="1916832" cy="1008112"/>
          </a:xfrm>
          <a:prstGeom prst="rect">
            <a:avLst/>
          </a:prstGeom>
        </p:spPr>
      </p:pic>
      <p:pic>
        <p:nvPicPr>
          <p:cNvPr id="19" name="Imagen 18">
            <a:extLst>
              <a:ext uri="{FF2B5EF4-FFF2-40B4-BE49-F238E27FC236}">
                <a16:creationId xmlns:a16="http://schemas.microsoft.com/office/drawing/2014/main" id="{2FFBE3AB-23B3-4A4B-9669-02E654ED2DC2}"/>
              </a:ext>
            </a:extLst>
          </p:cNvPr>
          <p:cNvPicPr>
            <a:picLocks noChangeAspect="1"/>
          </p:cNvPicPr>
          <p:nvPr/>
        </p:nvPicPr>
        <p:blipFill rotWithShape="1">
          <a:blip r:embed="rId9">
            <a:extLst>
              <a:ext uri="{28A0092B-C50C-407E-A947-70E740481C1C}">
                <a14:useLocalDpi xmlns:a14="http://schemas.microsoft.com/office/drawing/2010/main" val="0"/>
              </a:ext>
            </a:extLst>
          </a:blip>
          <a:srcRect l="15981" t="2751" r="15981" b="13926"/>
          <a:stretch/>
        </p:blipFill>
        <p:spPr>
          <a:xfrm>
            <a:off x="8814705" y="5425024"/>
            <a:ext cx="931529" cy="1140784"/>
          </a:xfrm>
          <a:prstGeom prst="rect">
            <a:avLst/>
          </a:prstGeom>
        </p:spPr>
      </p:pic>
      <p:pic>
        <p:nvPicPr>
          <p:cNvPr id="21" name="Imagen 20">
            <a:extLst>
              <a:ext uri="{FF2B5EF4-FFF2-40B4-BE49-F238E27FC236}">
                <a16:creationId xmlns:a16="http://schemas.microsoft.com/office/drawing/2014/main" id="{856ECF7B-FFE0-4FAC-98CA-914C7968F0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6120" y="4841030"/>
            <a:ext cx="1384548" cy="13845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4" y="-38987"/>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12072664" cy="646331"/>
          </a:xfrm>
          <a:prstGeom prst="rect">
            <a:avLst/>
          </a:prstGeom>
          <a:noFill/>
        </p:spPr>
        <p:txBody>
          <a:bodyPr wrap="square" rtlCol="0">
            <a:spAutoFit/>
          </a:bodyPr>
          <a:lstStyle/>
          <a:p>
            <a:r>
              <a:rPr lang="es-ES" sz="3600" b="1" dirty="0">
                <a:solidFill>
                  <a:srgbClr val="FFC000"/>
                </a:solidFill>
                <a:effectLst>
                  <a:outerShdw blurRad="38100" dist="38100" dir="2700000" algn="tl">
                    <a:srgbClr val="000000">
                      <a:alpha val="43137"/>
                    </a:srgbClr>
                  </a:outerShdw>
                </a:effectLst>
              </a:rPr>
              <a:t>RESULTS:</a:t>
            </a:r>
            <a:r>
              <a:rPr lang="en-US" sz="36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l-GR" sz="3600" b="1" dirty="0">
                <a:solidFill>
                  <a:srgbClr val="FFC000"/>
                </a:solidFill>
                <a:effectLst>
                  <a:outerShdw blurRad="38100" dist="38100" dir="2700000" algn="tl">
                    <a:srgbClr val="000000">
                      <a:alpha val="43137"/>
                    </a:srgbClr>
                  </a:outerShdw>
                </a:effectLst>
                <a:latin typeface="Tw Cen MT (Cuerpo)"/>
                <a:ea typeface="Calibri" panose="020F0502020204030204" pitchFamily="34" charset="0"/>
                <a:cs typeface="Calibri" panose="020F0502020204030204" pitchFamily="34" charset="0"/>
              </a:rPr>
              <a:t>δ</a:t>
            </a:r>
            <a:r>
              <a:rPr lang="es-ES" sz="3600" b="1" baseline="30000" dirty="0">
                <a:solidFill>
                  <a:srgbClr val="FFC000"/>
                </a:solidFill>
                <a:effectLst>
                  <a:outerShdw blurRad="38100" dist="38100" dir="2700000" algn="tl">
                    <a:srgbClr val="000000">
                      <a:alpha val="43137"/>
                    </a:srgbClr>
                  </a:outerShdw>
                </a:effectLst>
                <a:latin typeface="Tw Cen MT (Cuerpo)"/>
              </a:rPr>
              <a:t>13</a:t>
            </a:r>
            <a:r>
              <a:rPr lang="es-ES" sz="3600" b="1" dirty="0">
                <a:solidFill>
                  <a:srgbClr val="FFC000"/>
                </a:solidFill>
                <a:effectLst>
                  <a:outerShdw blurRad="38100" dist="38100" dir="2700000" algn="tl">
                    <a:srgbClr val="000000">
                      <a:alpha val="43137"/>
                    </a:srgbClr>
                  </a:outerShdw>
                </a:effectLst>
                <a:latin typeface="Tw Cen MT (Cuerpo)"/>
                <a:ea typeface="Calibri" panose="020F0502020204030204" pitchFamily="34" charset="0"/>
                <a:cs typeface="Calibri" panose="020F0502020204030204" pitchFamily="34" charset="0"/>
              </a:rPr>
              <a:t>C ‰</a:t>
            </a:r>
            <a:r>
              <a:rPr lang="es-ES" sz="3600" b="1" dirty="0">
                <a:solidFill>
                  <a:srgbClr val="FFC000"/>
                </a:solidFill>
                <a:effectLst>
                  <a:outerShdw blurRad="38100" dist="38100" dir="2700000" algn="tl">
                    <a:srgbClr val="000000">
                      <a:alpha val="43137"/>
                    </a:srgbClr>
                  </a:outerShdw>
                </a:effectLst>
              </a:rPr>
              <a:t> CH</a:t>
            </a:r>
            <a:r>
              <a:rPr lang="es-ES" sz="36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r>
              <a:rPr lang="es-ES" sz="3600" b="1" dirty="0">
                <a:solidFill>
                  <a:srgbClr val="FFC000"/>
                </a:solidFill>
                <a:effectLst>
                  <a:outerShdw blurRad="38100" dist="38100" dir="2700000" algn="tl">
                    <a:srgbClr val="000000">
                      <a:alpha val="43137"/>
                    </a:srgbClr>
                  </a:outerShdw>
                </a:effectLst>
              </a:rPr>
              <a:t> ,DISCUSSIONS AND CONCLUSIONS :</a:t>
            </a:r>
          </a:p>
        </p:txBody>
      </p:sp>
      <p:sp>
        <p:nvSpPr>
          <p:cNvPr id="4" name="CuadroTexto 3">
            <a:extLst>
              <a:ext uri="{FF2B5EF4-FFF2-40B4-BE49-F238E27FC236}">
                <a16:creationId xmlns:a16="http://schemas.microsoft.com/office/drawing/2014/main" id="{2B2104CF-5C9C-4659-AE3B-6C325A979F49}"/>
              </a:ext>
            </a:extLst>
          </p:cNvPr>
          <p:cNvSpPr txBox="1"/>
          <p:nvPr/>
        </p:nvSpPr>
        <p:spPr>
          <a:xfrm>
            <a:off x="263352" y="980728"/>
            <a:ext cx="6726868" cy="6370975"/>
          </a:xfrm>
          <a:prstGeom prst="rect">
            <a:avLst/>
          </a:prstGeom>
          <a:noFill/>
        </p:spPr>
        <p:txBody>
          <a:bodyPr wrap="square" rtlCol="0">
            <a:spAutoFit/>
          </a:bodyPr>
          <a:lstStyle/>
          <a:p>
            <a:pPr marL="342900" indent="-342900">
              <a:buFont typeface="Wingdings" panose="05000000000000000000" pitchFamily="2" charset="2"/>
              <a:buChar char="Ø"/>
            </a:pPr>
            <a:r>
              <a:rPr lang="en-US" sz="2800" b="1" i="0" dirty="0">
                <a:effectLst>
                  <a:outerShdw blurRad="38100" dist="38100" dir="2700000" algn="tl">
                    <a:srgbClr val="000000">
                      <a:alpha val="43137"/>
                    </a:srgbClr>
                  </a:outerShdw>
                </a:effectLst>
                <a:latin typeface="Tw Cen MT (Cuerpo)"/>
              </a:rPr>
              <a:t>CO</a:t>
            </a:r>
            <a:r>
              <a:rPr lang="es-ES" sz="2800" b="1" baseline="-25000" dirty="0">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2</a:t>
            </a:r>
            <a:r>
              <a:rPr lang="en-US" sz="2800" b="1" dirty="0">
                <a:effectLst>
                  <a:outerShdw blurRad="38100" dist="38100" dir="2700000" algn="tl">
                    <a:srgbClr val="000000">
                      <a:alpha val="43137"/>
                    </a:srgbClr>
                  </a:outerShdw>
                </a:effectLst>
                <a:latin typeface="Tw Cen MT (Cuerpo)"/>
              </a:rPr>
              <a:t> </a:t>
            </a:r>
            <a:r>
              <a:rPr lang="en-US" sz="2800" dirty="0">
                <a:latin typeface="Tw Cen MT (Cuerpo)"/>
              </a:rPr>
              <a:t>inside the borehole:</a:t>
            </a:r>
          </a:p>
          <a:p>
            <a:pPr marL="800100" lvl="1" indent="-342900">
              <a:buFont typeface="Arial" panose="020B0604020202020204" pitchFamily="34" charset="0"/>
              <a:buChar char="•"/>
            </a:pPr>
            <a:r>
              <a:rPr lang="en-US" sz="2800" dirty="0">
                <a:latin typeface="Tw Cen MT (Cuerpo)"/>
              </a:rPr>
              <a:t>No biotic origin, neither atmospheric nor magmatic degassing.</a:t>
            </a:r>
          </a:p>
          <a:p>
            <a:pPr marL="800100" lvl="1" indent="-342900">
              <a:buFont typeface="Arial" panose="020B0604020202020204" pitchFamily="34" charset="0"/>
              <a:buChar char="•"/>
            </a:pPr>
            <a:r>
              <a:rPr lang="en-US" sz="2800" dirty="0">
                <a:latin typeface="Tw Cen MT (Cuerpo)"/>
              </a:rPr>
              <a:t>Possible degassing of </a:t>
            </a:r>
            <a:r>
              <a:rPr lang="en-US" sz="2800" b="1" i="0" dirty="0">
                <a:effectLst>
                  <a:outerShdw blurRad="38100" dist="38100" dir="2700000" algn="tl">
                    <a:srgbClr val="000000">
                      <a:alpha val="43137"/>
                    </a:srgbClr>
                  </a:outerShdw>
                </a:effectLst>
                <a:latin typeface="Tw Cen MT (Cuerpo)"/>
              </a:rPr>
              <a:t>CO</a:t>
            </a:r>
            <a:r>
              <a:rPr lang="es-ES" sz="2800" b="1" baseline="-25000" dirty="0">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2</a:t>
            </a:r>
            <a:r>
              <a:rPr lang="en-US" sz="2800" dirty="0">
                <a:latin typeface="Tw Cen MT (Cuerpo)"/>
              </a:rPr>
              <a:t> dissolved in water </a:t>
            </a:r>
            <a:r>
              <a:rPr lang="en-US" sz="2800" dirty="0" err="1">
                <a:latin typeface="Tw Cen MT (Cuerpo)"/>
              </a:rPr>
              <a:t>maily</a:t>
            </a:r>
            <a:r>
              <a:rPr lang="en-US" sz="2800">
                <a:latin typeface="Tw Cen MT (Cuerpo)"/>
              </a:rPr>
              <a:t> from </a:t>
            </a:r>
            <a:r>
              <a:rPr lang="en-US" sz="2800" dirty="0">
                <a:latin typeface="Tw Cen MT (Cuerpo)"/>
              </a:rPr>
              <a:t>dissolution of the bedrock</a:t>
            </a:r>
            <a:r>
              <a:rPr lang="en-US" sz="2800" dirty="0"/>
              <a:t>. </a:t>
            </a:r>
          </a:p>
          <a:p>
            <a:pPr lvl="1"/>
            <a:endParaRPr lang="en-US" sz="2400" dirty="0"/>
          </a:p>
          <a:p>
            <a:pPr marL="800100" lvl="1" indent="-342900">
              <a:buFont typeface="Arial" panose="020B0604020202020204" pitchFamily="34" charset="0"/>
              <a:buChar char="•"/>
            </a:pPr>
            <a:endParaRPr lang="en-US" sz="2400" dirty="0"/>
          </a:p>
          <a:p>
            <a:pPr marL="342900" indent="-342900">
              <a:buFont typeface="Wingdings" panose="05000000000000000000" pitchFamily="2" charset="2"/>
              <a:buChar char="Ø"/>
            </a:pPr>
            <a:r>
              <a:rPr lang="es-ES" sz="2400" b="1" dirty="0">
                <a:effectLst>
                  <a:outerShdw blurRad="38100" dist="38100" dir="2700000" algn="tl">
                    <a:srgbClr val="000000">
                      <a:alpha val="43137"/>
                    </a:srgbClr>
                  </a:outerShdw>
                </a:effectLst>
                <a:latin typeface="Tw Cen MT (Cuerpo)"/>
              </a:rPr>
              <a:t>CH</a:t>
            </a:r>
            <a:r>
              <a:rPr lang="es-ES" sz="2400" b="1" baseline="-25000" dirty="0">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4</a:t>
            </a:r>
            <a:r>
              <a:rPr lang="es-ES" sz="2400" baseline="-25000" dirty="0">
                <a:latin typeface="Tw Cen MT (Cuerpo)"/>
                <a:ea typeface="Open Sans" panose="020B0606030504020204" pitchFamily="34" charset="0"/>
                <a:cs typeface="Open Sans" panose="020B0606030504020204" pitchFamily="34" charset="0"/>
              </a:rPr>
              <a:t> </a:t>
            </a:r>
            <a:r>
              <a:rPr lang="en-US" sz="2400" dirty="0">
                <a:latin typeface="Tw Cen MT (Cuerpo)"/>
              </a:rPr>
              <a:t>inside the borehole:</a:t>
            </a:r>
          </a:p>
          <a:p>
            <a:pPr marL="800100" lvl="1" indent="-342900">
              <a:buFont typeface="Arial" panose="020B0604020202020204" pitchFamily="34" charset="0"/>
              <a:buChar char="•"/>
            </a:pPr>
            <a:r>
              <a:rPr lang="en-US" sz="2400" b="1" dirty="0">
                <a:latin typeface="Tw Cen MT (Cuerpo)"/>
              </a:rPr>
              <a:t>Biotic production</a:t>
            </a:r>
          </a:p>
          <a:p>
            <a:pPr marL="342900" indent="-342900">
              <a:buFont typeface="Wingdings" panose="05000000000000000000" pitchFamily="2" charset="2"/>
              <a:buChar char="Ø"/>
            </a:pPr>
            <a:r>
              <a:rPr lang="en-US" sz="2400" b="1" i="0" dirty="0">
                <a:effectLst>
                  <a:outerShdw blurRad="38100" dist="38100" dir="2700000" algn="tl">
                    <a:srgbClr val="000000">
                      <a:alpha val="43137"/>
                    </a:srgbClr>
                  </a:outerShdw>
                </a:effectLst>
                <a:latin typeface="Tw Cen MT (Cuerpo)"/>
              </a:rPr>
              <a:t>N</a:t>
            </a:r>
            <a:r>
              <a:rPr lang="es-ES" sz="2400" b="1" baseline="-25000" dirty="0">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2</a:t>
            </a:r>
            <a:r>
              <a:rPr lang="en-US" sz="2400" b="1" dirty="0">
                <a:effectLst>
                  <a:outerShdw blurRad="38100" dist="38100" dir="2700000" algn="tl">
                    <a:srgbClr val="000000">
                      <a:alpha val="43137"/>
                    </a:srgbClr>
                  </a:outerShdw>
                </a:effectLst>
                <a:latin typeface="Tw Cen MT (Cuerpo)"/>
              </a:rPr>
              <a:t>O </a:t>
            </a:r>
            <a:r>
              <a:rPr lang="en-US" sz="2400" dirty="0">
                <a:latin typeface="Tw Cen MT (Cuerpo)"/>
              </a:rPr>
              <a:t>inside the borehole:</a:t>
            </a:r>
          </a:p>
          <a:p>
            <a:pPr marL="800100" lvl="1" indent="-342900">
              <a:buFont typeface="Arial" panose="020B0604020202020204" pitchFamily="34" charset="0"/>
              <a:buChar char="•"/>
            </a:pPr>
            <a:r>
              <a:rPr lang="en-US" sz="2400" dirty="0">
                <a:latin typeface="Tw Cen MT (Cuerpo)"/>
              </a:rPr>
              <a:t>Aquifer highly </a:t>
            </a:r>
            <a:r>
              <a:rPr lang="en-US" sz="2400" b="1" dirty="0">
                <a:latin typeface="Tw Cen MT (Cuerpo)"/>
              </a:rPr>
              <a:t>contaminated by nitrates</a:t>
            </a:r>
          </a:p>
          <a:p>
            <a:pPr lvl="1"/>
            <a:endParaRPr lang="en-US" sz="2400" dirty="0">
              <a:latin typeface="Tw Cen MT (Cuerpo)"/>
            </a:endParaRPr>
          </a:p>
          <a:p>
            <a:pPr lvl="1"/>
            <a:endParaRPr lang="en-US" sz="2400" dirty="0">
              <a:latin typeface="Tw Cen MT (Cuerpo)"/>
            </a:endParaRPr>
          </a:p>
          <a:p>
            <a:pPr marL="800100" lvl="1" indent="-342900">
              <a:buFont typeface="Arial" panose="020B0604020202020204" pitchFamily="34" charset="0"/>
              <a:buChar char="•"/>
            </a:pPr>
            <a:endParaRPr lang="en-US" sz="2400" dirty="0">
              <a:latin typeface="Tw Cen MT (Cuerpo)"/>
            </a:endParaRPr>
          </a:p>
          <a:p>
            <a:pPr marL="800100" lvl="1" indent="-342900">
              <a:buFont typeface="Arial" panose="020B0604020202020204" pitchFamily="34" charset="0"/>
              <a:buChar char="•"/>
            </a:pPr>
            <a:endParaRPr lang="es-ES" sz="2400" dirty="0"/>
          </a:p>
        </p:txBody>
      </p:sp>
      <p:pic>
        <p:nvPicPr>
          <p:cNvPr id="8" name="Imagen 7">
            <a:extLst>
              <a:ext uri="{FF2B5EF4-FFF2-40B4-BE49-F238E27FC236}">
                <a16:creationId xmlns:a16="http://schemas.microsoft.com/office/drawing/2014/main" id="{AB30F49B-048D-4602-BFBC-C74342253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3222977"/>
            <a:ext cx="4853053" cy="3074375"/>
          </a:xfrm>
          <a:prstGeom prst="rect">
            <a:avLst/>
          </a:prstGeom>
        </p:spPr>
      </p:pic>
      <p:sp>
        <p:nvSpPr>
          <p:cNvPr id="2" name="CuadroTexto 1">
            <a:extLst>
              <a:ext uri="{FF2B5EF4-FFF2-40B4-BE49-F238E27FC236}">
                <a16:creationId xmlns:a16="http://schemas.microsoft.com/office/drawing/2014/main" id="{D69034F3-F37D-47A3-8674-5F33B07E4D76}"/>
              </a:ext>
            </a:extLst>
          </p:cNvPr>
          <p:cNvSpPr txBox="1"/>
          <p:nvPr/>
        </p:nvSpPr>
        <p:spPr>
          <a:xfrm>
            <a:off x="10126449" y="6240379"/>
            <a:ext cx="2065630" cy="369332"/>
          </a:xfrm>
          <a:prstGeom prst="rect">
            <a:avLst/>
          </a:prstGeom>
          <a:noFill/>
        </p:spPr>
        <p:txBody>
          <a:bodyPr wrap="none" rtlCol="0">
            <a:spAutoFit/>
          </a:bodyPr>
          <a:lstStyle/>
          <a:p>
            <a:r>
              <a:rPr lang="es-ES" sz="1800" b="0" i="0" u="none" strike="noStrike" baseline="0" dirty="0">
                <a:latin typeface="ArialMT"/>
              </a:rPr>
              <a:t>Vitoria et al.(2004)</a:t>
            </a:r>
            <a:endParaRPr lang="es-ES" dirty="0"/>
          </a:p>
        </p:txBody>
      </p:sp>
      <p:sp>
        <p:nvSpPr>
          <p:cNvPr id="3" name="CuadroTexto 2">
            <a:extLst>
              <a:ext uri="{FF2B5EF4-FFF2-40B4-BE49-F238E27FC236}">
                <a16:creationId xmlns:a16="http://schemas.microsoft.com/office/drawing/2014/main" id="{9AF7AAF2-9815-4DC1-85B1-EAF39F48A1B3}"/>
              </a:ext>
            </a:extLst>
          </p:cNvPr>
          <p:cNvSpPr txBox="1"/>
          <p:nvPr/>
        </p:nvSpPr>
        <p:spPr>
          <a:xfrm>
            <a:off x="2232838" y="6552737"/>
            <a:ext cx="10090839" cy="276999"/>
          </a:xfrm>
          <a:prstGeom prst="rect">
            <a:avLst/>
          </a:prstGeom>
          <a:noFill/>
        </p:spPr>
        <p:txBody>
          <a:bodyPr wrap="none" rtlCol="0">
            <a:spAutoFit/>
          </a:bodyPr>
          <a:lstStyle/>
          <a:p>
            <a:r>
              <a:rPr lang="es-ES" sz="1200" dirty="0" err="1"/>
              <a:t>Vitòria</a:t>
            </a:r>
            <a:r>
              <a:rPr lang="es-ES" sz="1200" dirty="0"/>
              <a:t>, L, Otero, O, Soler, A., Canals, À. (2004) </a:t>
            </a:r>
            <a:r>
              <a:rPr lang="es-ES" sz="1200" dirty="0" err="1"/>
              <a:t>Fertilizer</a:t>
            </a:r>
            <a:r>
              <a:rPr lang="es-ES" sz="1200" dirty="0"/>
              <a:t> </a:t>
            </a:r>
            <a:r>
              <a:rPr lang="es-ES" sz="1200" dirty="0" err="1"/>
              <a:t>Characterization</a:t>
            </a:r>
            <a:r>
              <a:rPr lang="es-ES" sz="1200" dirty="0"/>
              <a:t>: </a:t>
            </a:r>
            <a:r>
              <a:rPr lang="es-ES" sz="1200" dirty="0" err="1"/>
              <a:t>Isotopic</a:t>
            </a:r>
            <a:r>
              <a:rPr lang="es-ES" sz="1200" dirty="0"/>
              <a:t> Data (N, S, O, C and Sr). </a:t>
            </a:r>
            <a:r>
              <a:rPr lang="es-ES" sz="1200" dirty="0" err="1"/>
              <a:t>Environmental</a:t>
            </a:r>
            <a:r>
              <a:rPr lang="es-ES" sz="1200" dirty="0"/>
              <a:t> </a:t>
            </a:r>
            <a:r>
              <a:rPr lang="es-ES" sz="1200" dirty="0" err="1"/>
              <a:t>Science</a:t>
            </a:r>
            <a:r>
              <a:rPr lang="es-ES" sz="1200" dirty="0"/>
              <a:t> &amp; </a:t>
            </a:r>
            <a:r>
              <a:rPr lang="es-ES" sz="1200" dirty="0" err="1"/>
              <a:t>Technology</a:t>
            </a:r>
            <a:r>
              <a:rPr lang="es-ES" sz="1200" dirty="0"/>
              <a:t>, 38, 3254-3262</a:t>
            </a:r>
          </a:p>
        </p:txBody>
      </p:sp>
    </p:spTree>
    <p:extLst>
      <p:ext uri="{BB962C8B-B14F-4D97-AF65-F5344CB8AC3E}">
        <p14:creationId xmlns:p14="http://schemas.microsoft.com/office/powerpoint/2010/main" val="204019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457"/>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10319428"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2021-2022: CO</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 OTRHES BOREHOLES</a:t>
            </a:r>
          </a:p>
        </p:txBody>
      </p:sp>
      <p:pic>
        <p:nvPicPr>
          <p:cNvPr id="3" name="Imagen 2">
            <a:extLst>
              <a:ext uri="{FF2B5EF4-FFF2-40B4-BE49-F238E27FC236}">
                <a16:creationId xmlns:a16="http://schemas.microsoft.com/office/drawing/2014/main" id="{D8056C72-2923-44C0-8290-BCEEDAA03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78" y="1306098"/>
            <a:ext cx="7168796" cy="4032448"/>
          </a:xfrm>
          <a:prstGeom prst="rect">
            <a:avLst/>
          </a:prstGeom>
        </p:spPr>
      </p:pic>
      <p:pic>
        <p:nvPicPr>
          <p:cNvPr id="7" name="Imagen 6">
            <a:extLst>
              <a:ext uri="{FF2B5EF4-FFF2-40B4-BE49-F238E27FC236}">
                <a16:creationId xmlns:a16="http://schemas.microsoft.com/office/drawing/2014/main" id="{D7CE893E-4F1C-44D1-B642-4E95095F1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353" y="1844824"/>
            <a:ext cx="4516767" cy="3528392"/>
          </a:xfrm>
          <a:prstGeom prst="rect">
            <a:avLst/>
          </a:prstGeom>
        </p:spPr>
      </p:pic>
    </p:spTree>
    <p:extLst>
      <p:ext uri="{BB962C8B-B14F-4D97-AF65-F5344CB8AC3E}">
        <p14:creationId xmlns:p14="http://schemas.microsoft.com/office/powerpoint/2010/main" val="45668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7842788"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CO</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 OTRHES BOREHOLES</a:t>
            </a:r>
          </a:p>
        </p:txBody>
      </p:sp>
      <p:pic>
        <p:nvPicPr>
          <p:cNvPr id="7" name="Marcador de contenido 9">
            <a:extLst>
              <a:ext uri="{FF2B5EF4-FFF2-40B4-BE49-F238E27FC236}">
                <a16:creationId xmlns:a16="http://schemas.microsoft.com/office/drawing/2014/main" id="{42B58889-CA6B-4D7D-AAF1-8E3E1AB03624}"/>
              </a:ext>
            </a:extLst>
          </p:cNvPr>
          <p:cNvPicPr>
            <a:picLocks noChangeAspect="1"/>
          </p:cNvPicPr>
          <p:nvPr/>
        </p:nvPicPr>
        <p:blipFill>
          <a:blip r:embed="rId3"/>
          <a:stretch>
            <a:fillRect/>
          </a:stretch>
        </p:blipFill>
        <p:spPr>
          <a:xfrm>
            <a:off x="2207568" y="980728"/>
            <a:ext cx="7013360" cy="5149387"/>
          </a:xfrm>
          <a:prstGeom prst="rect">
            <a:avLst/>
          </a:prstGeom>
          <a:solidFill>
            <a:schemeClr val="bg1"/>
          </a:solidFill>
        </p:spPr>
      </p:pic>
    </p:spTree>
    <p:extLst>
      <p:ext uri="{BB962C8B-B14F-4D97-AF65-F5344CB8AC3E}">
        <p14:creationId xmlns:p14="http://schemas.microsoft.com/office/powerpoint/2010/main" val="228549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26640" y="35013"/>
            <a:ext cx="8602611"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CH</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 in OTRHES BOREHOLES  </a:t>
            </a:r>
          </a:p>
        </p:txBody>
      </p:sp>
      <p:pic>
        <p:nvPicPr>
          <p:cNvPr id="7" name="Imagen 6">
            <a:extLst>
              <a:ext uri="{FF2B5EF4-FFF2-40B4-BE49-F238E27FC236}">
                <a16:creationId xmlns:a16="http://schemas.microsoft.com/office/drawing/2014/main" id="{0A29E93D-3307-4D3B-81C4-111DE7D5F759}"/>
              </a:ext>
            </a:extLst>
          </p:cNvPr>
          <p:cNvPicPr>
            <a:picLocks noChangeAspect="1"/>
          </p:cNvPicPr>
          <p:nvPr/>
        </p:nvPicPr>
        <p:blipFill>
          <a:blip r:embed="rId3"/>
          <a:stretch>
            <a:fillRect/>
          </a:stretch>
        </p:blipFill>
        <p:spPr>
          <a:xfrm>
            <a:off x="2207568" y="1132296"/>
            <a:ext cx="7399607" cy="5690691"/>
          </a:xfrm>
          <a:prstGeom prst="rect">
            <a:avLst/>
          </a:prstGeom>
          <a:solidFill>
            <a:schemeClr val="bg1"/>
          </a:solidFill>
        </p:spPr>
      </p:pic>
    </p:spTree>
    <p:extLst>
      <p:ext uri="{BB962C8B-B14F-4D97-AF65-F5344CB8AC3E}">
        <p14:creationId xmlns:p14="http://schemas.microsoft.com/office/powerpoint/2010/main" val="164411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26640" y="35013"/>
            <a:ext cx="8710013"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N</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s-ES" sz="4000" b="1" dirty="0">
                <a:solidFill>
                  <a:srgbClr val="FFC000"/>
                </a:solidFill>
                <a:effectLst>
                  <a:outerShdw blurRad="38100" dist="38100" dir="2700000" algn="tl">
                    <a:srgbClr val="000000">
                      <a:alpha val="43137"/>
                    </a:srgbClr>
                  </a:outerShdw>
                </a:effectLst>
              </a:rPr>
              <a:t>O</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 in OTRHES BOREHOLES  </a:t>
            </a:r>
          </a:p>
        </p:txBody>
      </p:sp>
      <p:pic>
        <p:nvPicPr>
          <p:cNvPr id="4" name="Imagen 3">
            <a:extLst>
              <a:ext uri="{FF2B5EF4-FFF2-40B4-BE49-F238E27FC236}">
                <a16:creationId xmlns:a16="http://schemas.microsoft.com/office/drawing/2014/main" id="{3D702686-B127-4D1F-A5E8-2EBF94058C96}"/>
              </a:ext>
            </a:extLst>
          </p:cNvPr>
          <p:cNvPicPr>
            <a:picLocks noChangeAspect="1"/>
          </p:cNvPicPr>
          <p:nvPr/>
        </p:nvPicPr>
        <p:blipFill>
          <a:blip r:embed="rId3"/>
          <a:stretch>
            <a:fillRect/>
          </a:stretch>
        </p:blipFill>
        <p:spPr>
          <a:xfrm>
            <a:off x="2423592" y="1005524"/>
            <a:ext cx="7044241" cy="5852476"/>
          </a:xfrm>
          <a:prstGeom prst="rect">
            <a:avLst/>
          </a:prstGeom>
          <a:solidFill>
            <a:schemeClr val="bg1"/>
          </a:solidFill>
        </p:spPr>
      </p:pic>
    </p:spTree>
    <p:extLst>
      <p:ext uri="{BB962C8B-B14F-4D97-AF65-F5344CB8AC3E}">
        <p14:creationId xmlns:p14="http://schemas.microsoft.com/office/powerpoint/2010/main" val="1459424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3108543"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DISCUSSIONS</a:t>
            </a:r>
          </a:p>
        </p:txBody>
      </p:sp>
      <p:graphicFrame>
        <p:nvGraphicFramePr>
          <p:cNvPr id="7" name="Marcador de contenido 6">
            <a:extLst>
              <a:ext uri="{FF2B5EF4-FFF2-40B4-BE49-F238E27FC236}">
                <a16:creationId xmlns:a16="http://schemas.microsoft.com/office/drawing/2014/main" id="{6631849C-63F6-4493-92C0-5959A9148E6B}"/>
              </a:ext>
            </a:extLst>
          </p:cNvPr>
          <p:cNvGraphicFramePr>
            <a:graphicFrameLocks noGrp="1"/>
          </p:cNvGraphicFramePr>
          <p:nvPr>
            <p:ph idx="1"/>
            <p:extLst>
              <p:ext uri="{D42A27DB-BD31-4B8C-83A1-F6EECF244321}">
                <p14:modId xmlns:p14="http://schemas.microsoft.com/office/powerpoint/2010/main" val="940715714"/>
              </p:ext>
            </p:extLst>
          </p:nvPr>
        </p:nvGraphicFramePr>
        <p:xfrm>
          <a:off x="1199456" y="950779"/>
          <a:ext cx="10153128" cy="5696091"/>
        </p:xfrm>
        <a:graphic>
          <a:graphicData uri="http://schemas.openxmlformats.org/drawingml/2006/table">
            <a:tbl>
              <a:tblPr firstRow="1" bandRow="1">
                <a:tableStyleId>{5C22544A-7EE6-4342-B048-85BDC9FD1C3A}</a:tableStyleId>
              </a:tblPr>
              <a:tblGrid>
                <a:gridCol w="6410407">
                  <a:extLst>
                    <a:ext uri="{9D8B030D-6E8A-4147-A177-3AD203B41FA5}">
                      <a16:colId xmlns:a16="http://schemas.microsoft.com/office/drawing/2014/main" val="2099153596"/>
                    </a:ext>
                  </a:extLst>
                </a:gridCol>
                <a:gridCol w="3742721">
                  <a:extLst>
                    <a:ext uri="{9D8B030D-6E8A-4147-A177-3AD203B41FA5}">
                      <a16:colId xmlns:a16="http://schemas.microsoft.com/office/drawing/2014/main" val="3767711523"/>
                    </a:ext>
                  </a:extLst>
                </a:gridCol>
              </a:tblGrid>
              <a:tr h="471715">
                <a:tc>
                  <a:txBody>
                    <a:bodyPr/>
                    <a:lstStyle/>
                    <a:p>
                      <a:pPr algn="ctr">
                        <a:lnSpc>
                          <a:spcPct val="150000"/>
                        </a:lnSpc>
                      </a:pPr>
                      <a:r>
                        <a:rPr lang="es-ES" sz="2000" dirty="0"/>
                        <a:t>VARIATIONS IN AIR CONCENTRATION BOREHOLES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s-ES" sz="2000" dirty="0"/>
                        <a:t>SEASONAL VARIATIONS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0011998"/>
                  </a:ext>
                </a:extLst>
              </a:tr>
              <a:tr h="875597">
                <a:tc>
                  <a:txBody>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s-ES" sz="1600" b="1" dirty="0"/>
                        <a:t>-VENTILATION</a:t>
                      </a:r>
                      <a:r>
                        <a:rPr lang="es-ES" sz="1600" dirty="0"/>
                        <a:t>: </a:t>
                      </a:r>
                      <a:r>
                        <a:rPr lang="en-US" sz="1600" b="0" i="0" u="none" dirty="0"/>
                        <a:t>PIPING SIZE AND INSULATION OF THE CASING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200000"/>
                        </a:lnSpc>
                      </a:pPr>
                      <a:r>
                        <a:rPr lang="es-ES" sz="1600" b="1" dirty="0"/>
                        <a:t>VENTILATION:</a:t>
                      </a:r>
                    </a:p>
                    <a:p>
                      <a:pPr marL="285750" indent="-285750" algn="ctr">
                        <a:lnSpc>
                          <a:spcPct val="200000"/>
                        </a:lnSpc>
                        <a:buFontTx/>
                        <a:buChar char="-"/>
                      </a:pPr>
                      <a:r>
                        <a:rPr lang="es-ES" sz="1600" b="0" dirty="0"/>
                        <a:t>VARIATIONS TEMPERATURE</a:t>
                      </a:r>
                    </a:p>
                    <a:p>
                      <a:pPr marL="285750" indent="-285750" algn="ctr">
                        <a:lnSpc>
                          <a:spcPct val="200000"/>
                        </a:lnSpc>
                        <a:buFontTx/>
                        <a:buChar char="-"/>
                      </a:pPr>
                      <a:r>
                        <a:rPr lang="es-ES" sz="1600" b="0" dirty="0"/>
                        <a:t>VARIATIONS PRESSURE</a:t>
                      </a:r>
                    </a:p>
                    <a:p>
                      <a:pPr marL="285750" indent="-285750" algn="ctr">
                        <a:lnSpc>
                          <a:spcPct val="200000"/>
                        </a:lnSpc>
                        <a:buFontTx/>
                        <a:buChar char="-"/>
                      </a:pPr>
                      <a:r>
                        <a:rPr lang="es-ES" sz="1600" b="0" dirty="0"/>
                        <a:t>WINDS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1879398"/>
                  </a:ext>
                </a:extLst>
              </a:tr>
              <a:tr h="1401952">
                <a:tc>
                  <a:txBody>
                    <a:bodyPr/>
                    <a:lstStyle/>
                    <a:p>
                      <a:pPr algn="ctr">
                        <a:lnSpc>
                          <a:spcPct val="200000"/>
                        </a:lnSpc>
                      </a:pPr>
                      <a:r>
                        <a:rPr lang="en-US" sz="1600" dirty="0"/>
                        <a:t>DIFFERENCES IN THE </a:t>
                      </a:r>
                      <a:r>
                        <a:rPr lang="en-US" sz="1600" b="1" dirty="0"/>
                        <a:t>CHARACTERISTICS OF GROUNDWATER: </a:t>
                      </a:r>
                      <a:r>
                        <a:rPr lang="en-US" sz="1600" b="0" u="none" dirty="0"/>
                        <a:t>TEMPERATURE, ALCALINITY - PCO2,  ORP, NITROGEN SPECIES, …</a:t>
                      </a:r>
                      <a:endParaRPr lang="es-ES" sz="1600" b="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200000"/>
                        </a:lnSpc>
                      </a:pPr>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6684940"/>
                  </a:ext>
                </a:extLst>
              </a:tr>
              <a:tr h="941450">
                <a:tc>
                  <a:txBody>
                    <a:bodyPr/>
                    <a:lstStyle/>
                    <a:p>
                      <a:pPr algn="ctr">
                        <a:lnSpc>
                          <a:spcPct val="200000"/>
                        </a:lnSpc>
                      </a:pPr>
                      <a:r>
                        <a:rPr lang="en-US" sz="1600" b="1" dirty="0"/>
                        <a:t>DIFFERENCES IN THE AQUIFERS</a:t>
                      </a:r>
                      <a:r>
                        <a:rPr lang="en-US" sz="1600" dirty="0"/>
                        <a:t>: </a:t>
                      </a:r>
                      <a:r>
                        <a:rPr lang="en-US" sz="1600" b="0" u="none" dirty="0"/>
                        <a:t>LITHOLOGY, PERMEABILITY, TYPE OF VOIDS and HYDROSTATIC PRESSURE of the aquifer</a:t>
                      </a:r>
                      <a:endParaRPr lang="es-ES" sz="1600" b="0" u="non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200000"/>
                        </a:lnSpc>
                      </a:pPr>
                      <a:r>
                        <a:rPr lang="es-ES" sz="1600" b="1" i="0" dirty="0"/>
                        <a:t>VARIATIONS WATER TABLE: </a:t>
                      </a:r>
                    </a:p>
                    <a:p>
                      <a:pPr marL="285750" indent="-285750" algn="ctr">
                        <a:lnSpc>
                          <a:spcPct val="200000"/>
                        </a:lnSpc>
                        <a:buFontTx/>
                        <a:buChar char="-"/>
                      </a:pPr>
                      <a:r>
                        <a:rPr lang="es-ES" sz="1600" b="0" i="0" dirty="0"/>
                        <a:t>DISCHARGE: </a:t>
                      </a:r>
                    </a:p>
                    <a:p>
                      <a:pPr marL="0" indent="0" algn="ctr">
                        <a:lnSpc>
                          <a:spcPct val="200000"/>
                        </a:lnSpc>
                        <a:buFontTx/>
                        <a:buNone/>
                      </a:pPr>
                      <a:r>
                        <a:rPr lang="es-ES" sz="1200" b="0" i="0" dirty="0"/>
                        <a:t>ANTROPHOGENIC (PUMPING)</a:t>
                      </a:r>
                    </a:p>
                    <a:p>
                      <a:pPr marL="285750" indent="-285750" algn="ctr">
                        <a:lnSpc>
                          <a:spcPct val="200000"/>
                        </a:lnSpc>
                        <a:buFontTx/>
                        <a:buChar char="-"/>
                      </a:pPr>
                      <a:r>
                        <a:rPr lang="es-ES" sz="1600" b="0" i="0" dirty="0"/>
                        <a:t>RECHARGE: </a:t>
                      </a:r>
                    </a:p>
                    <a:p>
                      <a:pPr marL="0" indent="0" algn="ctr">
                        <a:lnSpc>
                          <a:spcPct val="200000"/>
                        </a:lnSpc>
                        <a:buFontTx/>
                        <a:buNone/>
                      </a:pPr>
                      <a:r>
                        <a:rPr lang="es-ES" sz="1200" b="0" i="0" u="none" dirty="0"/>
                        <a:t>NATURAL (RAINNING)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9934114"/>
                  </a:ext>
                </a:extLst>
              </a:tr>
              <a:tr h="1360379">
                <a:tc>
                  <a:txBody>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1600" dirty="0"/>
                        <a:t>THE </a:t>
                      </a:r>
                      <a:r>
                        <a:rPr lang="en-US" sz="1600" b="1" dirty="0"/>
                        <a:t>ORIGIN OF GREENHOUSES GASES</a:t>
                      </a:r>
                      <a:r>
                        <a:rPr lang="en-US" sz="1600" dirty="0"/>
                        <a:t>: </a:t>
                      </a:r>
                    </a:p>
                    <a:p>
                      <a:pPr marL="0" marR="0" lvl="0" indent="0" algn="ctr" defTabSz="457200" rtl="0" eaLnBrk="1" fontAlgn="auto" latinLnBrk="0" hangingPunct="1">
                        <a:lnSpc>
                          <a:spcPct val="200000"/>
                        </a:lnSpc>
                        <a:spcBef>
                          <a:spcPts val="0"/>
                        </a:spcBef>
                        <a:spcAft>
                          <a:spcPts val="0"/>
                        </a:spcAft>
                        <a:buClrTx/>
                        <a:buSzTx/>
                        <a:buFontTx/>
                        <a:buNone/>
                        <a:tabLst/>
                        <a:defRPr/>
                      </a:pPr>
                      <a:r>
                        <a:rPr lang="en-US" sz="1600" dirty="0"/>
                        <a:t>BIOTIC OR ABIOTIC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lnSpc>
                          <a:spcPct val="200000"/>
                        </a:lnSpc>
                      </a:pPr>
                      <a:endParaRPr lang="es-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2467482"/>
                  </a:ext>
                </a:extLst>
              </a:tr>
              <a:tr h="530296">
                <a:tc>
                  <a:txBody>
                    <a:bodyPr/>
                    <a:lstStyle/>
                    <a:p>
                      <a:pPr algn="ctr">
                        <a:lnSpc>
                          <a:spcPct val="200000"/>
                        </a:lnSpc>
                      </a:pPr>
                      <a:endParaRPr lang="es-ES" dirty="0"/>
                    </a:p>
                  </a:txBody>
                  <a:tcPr>
                    <a:lnT w="12700" cap="flat" cmpd="sng" algn="ctr">
                      <a:solidFill>
                        <a:schemeClr val="tx1"/>
                      </a:solidFill>
                      <a:prstDash val="solid"/>
                      <a:round/>
                      <a:headEnd type="none" w="med" len="med"/>
                      <a:tailEnd type="none" w="med" len="med"/>
                    </a:lnT>
                    <a:noFill/>
                  </a:tcPr>
                </a:tc>
                <a:tc>
                  <a:txBody>
                    <a:bodyPr/>
                    <a:lstStyle/>
                    <a:p>
                      <a:pPr algn="ctr">
                        <a:lnSpc>
                          <a:spcPct val="200000"/>
                        </a:lnSpc>
                      </a:pPr>
                      <a:endParaRPr lang="es-ES" dirty="0"/>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12234771"/>
                  </a:ext>
                </a:extLst>
              </a:tr>
            </a:tbl>
          </a:graphicData>
        </a:graphic>
      </p:graphicFrame>
    </p:spTree>
    <p:extLst>
      <p:ext uri="{BB962C8B-B14F-4D97-AF65-F5344CB8AC3E}">
        <p14:creationId xmlns:p14="http://schemas.microsoft.com/office/powerpoint/2010/main" val="2795741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7792646"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CONCLUSIONS: FUTURE RESEARCH</a:t>
            </a:r>
          </a:p>
        </p:txBody>
      </p:sp>
      <p:sp>
        <p:nvSpPr>
          <p:cNvPr id="8" name="CuadroTexto 7">
            <a:extLst>
              <a:ext uri="{FF2B5EF4-FFF2-40B4-BE49-F238E27FC236}">
                <a16:creationId xmlns:a16="http://schemas.microsoft.com/office/drawing/2014/main" id="{C15882A8-C6C5-4625-944F-0BF0F31436DC}"/>
              </a:ext>
            </a:extLst>
          </p:cNvPr>
          <p:cNvSpPr txBox="1"/>
          <p:nvPr/>
        </p:nvSpPr>
        <p:spPr>
          <a:xfrm>
            <a:off x="407368" y="1124744"/>
            <a:ext cx="11881320" cy="5509200"/>
          </a:xfrm>
          <a:prstGeom prst="rect">
            <a:avLst/>
          </a:prstGeom>
          <a:noFill/>
        </p:spPr>
        <p:txBody>
          <a:bodyPr wrap="square" rtlCol="0">
            <a:spAutoFit/>
          </a:bodyPr>
          <a:lstStyle/>
          <a:p>
            <a:pPr marL="571500" indent="-571500">
              <a:buFontTx/>
              <a:buChar char="-"/>
            </a:pPr>
            <a:r>
              <a:rPr lang="en-US" sz="4400" dirty="0"/>
              <a:t>Study PCO2 and carbon species in groundwater</a:t>
            </a:r>
          </a:p>
          <a:p>
            <a:pPr marL="571500" indent="-571500">
              <a:buFontTx/>
              <a:buChar char="-"/>
            </a:pPr>
            <a:r>
              <a:rPr lang="en-US" sz="4400" dirty="0"/>
              <a:t>Continuous study of concentrations</a:t>
            </a:r>
          </a:p>
          <a:p>
            <a:pPr marL="571500" indent="-571500">
              <a:buFontTx/>
              <a:buChar char="-"/>
            </a:pPr>
            <a:r>
              <a:rPr lang="en-US" sz="4400" dirty="0"/>
              <a:t>Study of flux emissions</a:t>
            </a:r>
          </a:p>
          <a:p>
            <a:pPr marL="571500" indent="-571500">
              <a:buFontTx/>
              <a:buChar char="-"/>
            </a:pPr>
            <a:r>
              <a:rPr lang="en-US" sz="4400" dirty="0"/>
              <a:t>Study hydrogen isotopes of CH4</a:t>
            </a:r>
          </a:p>
          <a:p>
            <a:pPr marL="571500" indent="-571500">
              <a:buFontTx/>
              <a:buChar char="-"/>
            </a:pPr>
            <a:r>
              <a:rPr lang="en-US" sz="4400" dirty="0"/>
              <a:t>Study the composition of deep air</a:t>
            </a:r>
          </a:p>
          <a:p>
            <a:pPr marL="571500" indent="-571500">
              <a:buFontTx/>
              <a:buChar char="-"/>
            </a:pPr>
            <a:r>
              <a:rPr lang="en-US" sz="4400" dirty="0"/>
              <a:t>Study temperature inside boreholes and ventilation </a:t>
            </a:r>
            <a:r>
              <a:rPr lang="en-US" sz="4400" dirty="0" err="1"/>
              <a:t>proces</a:t>
            </a:r>
            <a:endParaRPr lang="en-US" sz="4400" dirty="0"/>
          </a:p>
          <a:p>
            <a:pPr marL="571500" indent="-571500">
              <a:buFontTx/>
              <a:buChar char="-"/>
            </a:pPr>
            <a:endParaRPr lang="es-ES" sz="4400" dirty="0"/>
          </a:p>
        </p:txBody>
      </p:sp>
    </p:spTree>
    <p:extLst>
      <p:ext uri="{BB962C8B-B14F-4D97-AF65-F5344CB8AC3E}">
        <p14:creationId xmlns:p14="http://schemas.microsoft.com/office/powerpoint/2010/main" val="3569061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5222520"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ACKNOWLEDGEMENTS:</a:t>
            </a:r>
          </a:p>
        </p:txBody>
      </p:sp>
      <p:sp>
        <p:nvSpPr>
          <p:cNvPr id="7" name="CuadroTexto 6">
            <a:extLst>
              <a:ext uri="{FF2B5EF4-FFF2-40B4-BE49-F238E27FC236}">
                <a16:creationId xmlns:a16="http://schemas.microsoft.com/office/drawing/2014/main" id="{9C637FD9-22C8-42C1-B47C-068670073C07}"/>
              </a:ext>
            </a:extLst>
          </p:cNvPr>
          <p:cNvSpPr txBox="1"/>
          <p:nvPr/>
        </p:nvSpPr>
        <p:spPr>
          <a:xfrm>
            <a:off x="1415480" y="5138608"/>
            <a:ext cx="5544616" cy="1477328"/>
          </a:xfrm>
          <a:prstGeom prst="rect">
            <a:avLst/>
          </a:prstGeom>
          <a:noFill/>
        </p:spPr>
        <p:txBody>
          <a:bodyPr wrap="square">
            <a:spAutoFit/>
          </a:bodyPr>
          <a:lstStyle/>
          <a:p>
            <a:pPr algn="r"/>
            <a:r>
              <a:rPr lang="es-ES" dirty="0" err="1"/>
              <a:t>This</a:t>
            </a:r>
            <a:r>
              <a:rPr lang="es-ES" dirty="0"/>
              <a:t> </a:t>
            </a:r>
            <a:r>
              <a:rPr lang="es-ES" dirty="0" err="1"/>
              <a:t>work</a:t>
            </a:r>
            <a:r>
              <a:rPr lang="es-ES" dirty="0"/>
              <a:t> </a:t>
            </a:r>
            <a:r>
              <a:rPr lang="es-ES" dirty="0" err="1"/>
              <a:t>was</a:t>
            </a:r>
            <a:r>
              <a:rPr lang="es-ES" dirty="0"/>
              <a:t> </a:t>
            </a:r>
            <a:r>
              <a:rPr lang="es-ES" dirty="0" err="1"/>
              <a:t>supported</a:t>
            </a:r>
            <a:r>
              <a:rPr lang="es-ES" dirty="0"/>
              <a:t> </a:t>
            </a:r>
            <a:r>
              <a:rPr lang="es-ES" dirty="0" err="1"/>
              <a:t>by</a:t>
            </a:r>
            <a:r>
              <a:rPr lang="es-ES" dirty="0"/>
              <a:t> </a:t>
            </a:r>
            <a:r>
              <a:rPr lang="es-ES" dirty="0" err="1"/>
              <a:t>the</a:t>
            </a:r>
            <a:r>
              <a:rPr lang="es-ES" dirty="0"/>
              <a:t> “Organismo</a:t>
            </a:r>
          </a:p>
          <a:p>
            <a:pPr algn="r"/>
            <a:r>
              <a:rPr lang="es-ES" dirty="0"/>
              <a:t>Autónomo Parques Nacionales del Ministerio para la Transición Ecológica y el Reto</a:t>
            </a:r>
          </a:p>
          <a:p>
            <a:pPr algn="r"/>
            <a:r>
              <a:rPr lang="es-ES" dirty="0"/>
              <a:t>Demográfico” </a:t>
            </a:r>
            <a:r>
              <a:rPr lang="es-ES" dirty="0" err="1"/>
              <a:t>through</a:t>
            </a:r>
            <a:r>
              <a:rPr lang="es-ES" dirty="0"/>
              <a:t> </a:t>
            </a:r>
            <a:r>
              <a:rPr lang="es-ES" dirty="0" err="1"/>
              <a:t>the</a:t>
            </a:r>
            <a:r>
              <a:rPr lang="es-ES" dirty="0"/>
              <a:t> </a:t>
            </a:r>
            <a:r>
              <a:rPr lang="es-ES" dirty="0" err="1"/>
              <a:t>project</a:t>
            </a:r>
            <a:r>
              <a:rPr lang="es-ES" dirty="0"/>
              <a:t> PN2021-2820s (IBERALP).</a:t>
            </a:r>
          </a:p>
        </p:txBody>
      </p:sp>
      <p:pic>
        <p:nvPicPr>
          <p:cNvPr id="4" name="Imagen 3">
            <a:extLst>
              <a:ext uri="{FF2B5EF4-FFF2-40B4-BE49-F238E27FC236}">
                <a16:creationId xmlns:a16="http://schemas.microsoft.com/office/drawing/2014/main" id="{111B06AF-C0F8-492C-9362-B39110C1648D}"/>
              </a:ext>
            </a:extLst>
          </p:cNvPr>
          <p:cNvPicPr>
            <a:picLocks noChangeAspect="1"/>
          </p:cNvPicPr>
          <p:nvPr/>
        </p:nvPicPr>
        <p:blipFill rotWithShape="1">
          <a:blip r:embed="rId3"/>
          <a:srcRect l="5913" t="68497" r="33619"/>
          <a:stretch/>
        </p:blipFill>
        <p:spPr>
          <a:xfrm>
            <a:off x="119336" y="5858817"/>
            <a:ext cx="1944216" cy="746810"/>
          </a:xfrm>
          <a:prstGeom prst="rect">
            <a:avLst/>
          </a:prstGeom>
        </p:spPr>
      </p:pic>
      <p:pic>
        <p:nvPicPr>
          <p:cNvPr id="8" name="Imagen 7">
            <a:extLst>
              <a:ext uri="{FF2B5EF4-FFF2-40B4-BE49-F238E27FC236}">
                <a16:creationId xmlns:a16="http://schemas.microsoft.com/office/drawing/2014/main" id="{5A10713C-EBCE-44DD-81BA-5B74A753BD19}"/>
              </a:ext>
            </a:extLst>
          </p:cNvPr>
          <p:cNvPicPr>
            <a:picLocks noChangeAspect="1"/>
          </p:cNvPicPr>
          <p:nvPr/>
        </p:nvPicPr>
        <p:blipFill rotWithShape="1">
          <a:blip r:embed="rId3"/>
          <a:srcRect l="3165" t="2358" r="6677" b="35448"/>
          <a:stretch/>
        </p:blipFill>
        <p:spPr>
          <a:xfrm>
            <a:off x="7320136" y="4472693"/>
            <a:ext cx="4724082" cy="2402764"/>
          </a:xfrm>
          <a:prstGeom prst="rect">
            <a:avLst/>
          </a:prstGeom>
        </p:spPr>
      </p:pic>
      <p:sp>
        <p:nvSpPr>
          <p:cNvPr id="9" name="CuadroTexto 8">
            <a:extLst>
              <a:ext uri="{FF2B5EF4-FFF2-40B4-BE49-F238E27FC236}">
                <a16:creationId xmlns:a16="http://schemas.microsoft.com/office/drawing/2014/main" id="{3C71A6EB-D5E7-47DB-AF0A-163443A20827}"/>
              </a:ext>
            </a:extLst>
          </p:cNvPr>
          <p:cNvSpPr txBox="1"/>
          <p:nvPr/>
        </p:nvSpPr>
        <p:spPr>
          <a:xfrm>
            <a:off x="263352" y="1444856"/>
            <a:ext cx="10585176" cy="1200329"/>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I hope you found it interesting</a:t>
            </a:r>
          </a:p>
          <a:p>
            <a:pPr algn="ctr"/>
            <a:r>
              <a:rPr lang="en-US" sz="3600" b="1">
                <a:effectLst>
                  <a:outerShdw blurRad="38100" dist="38100" dir="2700000" algn="tl">
                    <a:srgbClr val="000000">
                      <a:alpha val="43137"/>
                    </a:srgbClr>
                  </a:outerShdw>
                </a:effectLst>
              </a:rPr>
              <a:t>Thank </a:t>
            </a:r>
            <a:r>
              <a:rPr lang="en-US" sz="3600" b="1" dirty="0">
                <a:effectLst>
                  <a:outerShdw blurRad="38100" dist="38100" dir="2700000" algn="tl">
                    <a:srgbClr val="000000">
                      <a:alpha val="43137"/>
                    </a:srgbClr>
                  </a:outerShdw>
                </a:effectLst>
              </a:rPr>
              <a:t>you very much for your attention!!</a:t>
            </a:r>
            <a:endParaRPr lang="es-E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788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7062831"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INTRODUCTION AND LOCATION:</a:t>
            </a:r>
          </a:p>
        </p:txBody>
      </p:sp>
      <p:pic>
        <p:nvPicPr>
          <p:cNvPr id="8" name="Imagen 7">
            <a:extLst>
              <a:ext uri="{FF2B5EF4-FFF2-40B4-BE49-F238E27FC236}">
                <a16:creationId xmlns:a16="http://schemas.microsoft.com/office/drawing/2014/main" id="{7422CE59-B6CC-48D8-ADDB-88BF7F940E4B}"/>
              </a:ext>
            </a:extLst>
          </p:cNvPr>
          <p:cNvPicPr>
            <a:picLocks noChangeAspect="1"/>
          </p:cNvPicPr>
          <p:nvPr/>
        </p:nvPicPr>
        <p:blipFill rotWithShape="1">
          <a:blip r:embed="rId3">
            <a:extLst>
              <a:ext uri="{28A0092B-C50C-407E-A947-70E740481C1C}">
                <a14:useLocalDpi xmlns:a14="http://schemas.microsoft.com/office/drawing/2010/main" val="0"/>
              </a:ext>
            </a:extLst>
          </a:blip>
          <a:srcRect l="2189" t="4429" r="3099" b="2552"/>
          <a:stretch/>
        </p:blipFill>
        <p:spPr>
          <a:xfrm>
            <a:off x="5015880" y="2132856"/>
            <a:ext cx="7062832" cy="4536504"/>
          </a:xfrm>
          <a:prstGeom prst="rect">
            <a:avLst/>
          </a:prstGeom>
        </p:spPr>
      </p:pic>
      <p:sp>
        <p:nvSpPr>
          <p:cNvPr id="9" name="CuadroTexto 8">
            <a:extLst>
              <a:ext uri="{FF2B5EF4-FFF2-40B4-BE49-F238E27FC236}">
                <a16:creationId xmlns:a16="http://schemas.microsoft.com/office/drawing/2014/main" id="{5AC2FF01-815C-468E-8B80-42C6D5561CC7}"/>
              </a:ext>
            </a:extLst>
          </p:cNvPr>
          <p:cNvSpPr txBox="1"/>
          <p:nvPr/>
        </p:nvSpPr>
        <p:spPr>
          <a:xfrm>
            <a:off x="248987" y="804818"/>
            <a:ext cx="11391629" cy="1323439"/>
          </a:xfrm>
          <a:prstGeom prst="rect">
            <a:avLst/>
          </a:prstGeom>
          <a:noFill/>
        </p:spPr>
        <p:txBody>
          <a:bodyPr wrap="square" rtlCol="0">
            <a:spAutoFit/>
          </a:bodyPr>
          <a:lstStyle/>
          <a:p>
            <a:pPr marL="457200" indent="-457200">
              <a:buFontTx/>
              <a:buChar char="-"/>
            </a:pPr>
            <a:r>
              <a:rPr lang="en-US" sz="2000" dirty="0"/>
              <a:t>The vadose zone can store a large amount of greenhouse gases in its pore spaces</a:t>
            </a:r>
          </a:p>
          <a:p>
            <a:pPr marL="457200" indent="-457200">
              <a:buFontTx/>
              <a:buChar char="-"/>
            </a:pPr>
            <a:r>
              <a:rPr lang="en-US" sz="2000" dirty="0"/>
              <a:t>To analyze these concentrations, samples were taken in the air column of two boreholes in Campo de </a:t>
            </a:r>
            <a:r>
              <a:rPr lang="en-US" sz="2000" dirty="0" err="1"/>
              <a:t>Dalías</a:t>
            </a:r>
            <a:r>
              <a:rPr lang="en-US" sz="2000" dirty="0"/>
              <a:t>, </a:t>
            </a:r>
            <a:r>
              <a:rPr lang="en-US" sz="2000" b="1" dirty="0"/>
              <a:t>Almería, Spain</a:t>
            </a:r>
            <a:r>
              <a:rPr lang="en-US" sz="2000" dirty="0"/>
              <a:t>.</a:t>
            </a:r>
            <a:r>
              <a:rPr lang="es-ES" sz="2000" dirty="0"/>
              <a:t> </a:t>
            </a:r>
            <a:r>
              <a:rPr lang="en-US" sz="2000" dirty="0"/>
              <a:t>This location stands out for being a particularly productive agricultural region through greenhouse horticulture.</a:t>
            </a:r>
          </a:p>
        </p:txBody>
      </p:sp>
      <p:pic>
        <p:nvPicPr>
          <p:cNvPr id="13" name="Imagen 12">
            <a:extLst>
              <a:ext uri="{FF2B5EF4-FFF2-40B4-BE49-F238E27FC236}">
                <a16:creationId xmlns:a16="http://schemas.microsoft.com/office/drawing/2014/main" id="{42B4DFDB-FDF2-49A4-877D-D9CE9CDA4683}"/>
              </a:ext>
            </a:extLst>
          </p:cNvPr>
          <p:cNvPicPr>
            <a:picLocks noChangeAspect="1"/>
          </p:cNvPicPr>
          <p:nvPr/>
        </p:nvPicPr>
        <p:blipFill rotWithShape="1">
          <a:blip r:embed="rId4">
            <a:extLst>
              <a:ext uri="{28A0092B-C50C-407E-A947-70E740481C1C}">
                <a14:useLocalDpi xmlns:a14="http://schemas.microsoft.com/office/drawing/2010/main" val="0"/>
              </a:ext>
            </a:extLst>
          </a:blip>
          <a:srcRect l="1654" t="255" r="40471" b="11481"/>
          <a:stretch/>
        </p:blipFill>
        <p:spPr>
          <a:xfrm>
            <a:off x="839416" y="2112000"/>
            <a:ext cx="3966103" cy="4536504"/>
          </a:xfrm>
          <a:prstGeom prst="rect">
            <a:avLst/>
          </a:prstGeom>
        </p:spPr>
      </p:pic>
    </p:spTree>
    <p:extLst>
      <p:ext uri="{BB962C8B-B14F-4D97-AF65-F5344CB8AC3E}">
        <p14:creationId xmlns:p14="http://schemas.microsoft.com/office/powerpoint/2010/main" val="2076693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3721916"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METHODOLOGY:</a:t>
            </a:r>
          </a:p>
        </p:txBody>
      </p:sp>
      <p:pic>
        <p:nvPicPr>
          <p:cNvPr id="4" name="Imagen 3" descr="Imagen que contiene exterior, pasto, puesto, acostado&#10;&#10;Descripción generada automáticamente">
            <a:extLst>
              <a:ext uri="{FF2B5EF4-FFF2-40B4-BE49-F238E27FC236}">
                <a16:creationId xmlns:a16="http://schemas.microsoft.com/office/drawing/2014/main" id="{A33ED3F2-D3E3-4B42-9B6C-E2A9897EB646}"/>
              </a:ext>
            </a:extLst>
          </p:cNvPr>
          <p:cNvPicPr>
            <a:picLocks noChangeAspect="1"/>
          </p:cNvPicPr>
          <p:nvPr/>
        </p:nvPicPr>
        <p:blipFill rotWithShape="1">
          <a:blip r:embed="rId3">
            <a:extLst>
              <a:ext uri="{28A0092B-C50C-407E-A947-70E740481C1C}">
                <a14:useLocalDpi xmlns:a14="http://schemas.microsoft.com/office/drawing/2010/main" val="0"/>
              </a:ext>
            </a:extLst>
          </a:blip>
          <a:srcRect l="606" t="38586" r="6667" b="2020"/>
          <a:stretch/>
        </p:blipFill>
        <p:spPr>
          <a:xfrm>
            <a:off x="358174" y="2844265"/>
            <a:ext cx="7266556" cy="3490797"/>
          </a:xfrm>
          <a:prstGeom prst="rect">
            <a:avLst/>
          </a:prstGeom>
        </p:spPr>
      </p:pic>
      <p:pic>
        <p:nvPicPr>
          <p:cNvPr id="7" name="Imagen 6">
            <a:extLst>
              <a:ext uri="{FF2B5EF4-FFF2-40B4-BE49-F238E27FC236}">
                <a16:creationId xmlns:a16="http://schemas.microsoft.com/office/drawing/2014/main" id="{043A427A-3076-4532-ABC1-56B68057B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549" y="1940733"/>
            <a:ext cx="3518111" cy="2648931"/>
          </a:xfrm>
          <a:prstGeom prst="rect">
            <a:avLst/>
          </a:prstGeom>
        </p:spPr>
      </p:pic>
      <p:pic>
        <p:nvPicPr>
          <p:cNvPr id="8" name="Imagen 7">
            <a:extLst>
              <a:ext uri="{FF2B5EF4-FFF2-40B4-BE49-F238E27FC236}">
                <a16:creationId xmlns:a16="http://schemas.microsoft.com/office/drawing/2014/main" id="{F9BA82D7-A18E-4400-A459-E04B1AE99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50" t="41100" r="23780" b="33608"/>
          <a:stretch/>
        </p:blipFill>
        <p:spPr>
          <a:xfrm>
            <a:off x="7746304" y="4834688"/>
            <a:ext cx="4232635" cy="1734532"/>
          </a:xfrm>
          <a:prstGeom prst="rect">
            <a:avLst/>
          </a:prstGeom>
        </p:spPr>
      </p:pic>
      <p:sp>
        <p:nvSpPr>
          <p:cNvPr id="9" name="CuadroTexto 8">
            <a:extLst>
              <a:ext uri="{FF2B5EF4-FFF2-40B4-BE49-F238E27FC236}">
                <a16:creationId xmlns:a16="http://schemas.microsoft.com/office/drawing/2014/main" id="{5DFFEC18-4C5B-4138-A21F-942E39950644}"/>
              </a:ext>
            </a:extLst>
          </p:cNvPr>
          <p:cNvSpPr txBox="1"/>
          <p:nvPr/>
        </p:nvSpPr>
        <p:spPr>
          <a:xfrm>
            <a:off x="119337" y="970367"/>
            <a:ext cx="7505394" cy="1661993"/>
          </a:xfrm>
          <a:prstGeom prst="rect">
            <a:avLst/>
          </a:prstGeom>
          <a:noFill/>
        </p:spPr>
        <p:txBody>
          <a:bodyPr wrap="square" rtlCol="0">
            <a:spAutoFit/>
          </a:bodyPr>
          <a:lstStyle/>
          <a:p>
            <a:pPr marL="457200" indent="-457200">
              <a:buFontTx/>
              <a:buChar char="-"/>
            </a:pPr>
            <a:r>
              <a:rPr lang="en-US" sz="2000" b="1" dirty="0"/>
              <a:t>Gas samplings bags </a:t>
            </a:r>
            <a:r>
              <a:rPr lang="en-US" sz="2000" dirty="0"/>
              <a:t>were taken with a </a:t>
            </a:r>
            <a:r>
              <a:rPr lang="en-US" sz="2000" b="1" dirty="0"/>
              <a:t>vacuum </a:t>
            </a:r>
            <a:r>
              <a:rPr lang="en-US" sz="2000" dirty="0"/>
              <a:t>pump</a:t>
            </a:r>
          </a:p>
          <a:p>
            <a:pPr marL="457200" indent="-457200">
              <a:buFontTx/>
              <a:buChar char="-"/>
            </a:pPr>
            <a:r>
              <a:rPr lang="en-US" sz="2000" dirty="0">
                <a:latin typeface="Calibri (Cuerpo)"/>
              </a:rPr>
              <a:t>Samples were analyzed in the laboratory by a gas analyzer:</a:t>
            </a:r>
          </a:p>
          <a:p>
            <a:pPr algn="ctr"/>
            <a:r>
              <a:rPr lang="en-US" sz="2000" b="1" dirty="0" err="1">
                <a:latin typeface="Calibri (Cuerpo)"/>
              </a:rPr>
              <a:t>Picarro</a:t>
            </a:r>
            <a:r>
              <a:rPr lang="en-US" sz="2000" b="1" dirty="0">
                <a:latin typeface="Calibri (Cuerpo)"/>
              </a:rPr>
              <a:t> G2508</a:t>
            </a:r>
            <a:r>
              <a:rPr lang="en-US" sz="2000" dirty="0">
                <a:latin typeface="Calibri (Cuerpo)"/>
              </a:rPr>
              <a:t> </a:t>
            </a:r>
            <a:r>
              <a:rPr lang="en-US" sz="2200" b="1" dirty="0">
                <a:latin typeface="Calibri (Cuerpo)"/>
              </a:rPr>
              <a:t>(</a:t>
            </a:r>
            <a:r>
              <a:rPr lang="en-US" sz="2200" b="1" i="0" dirty="0">
                <a:latin typeface="Calibri (Cuerpo)"/>
              </a:rPr>
              <a:t>CO</a:t>
            </a:r>
            <a:r>
              <a:rPr lang="es-ES" sz="2200" b="1" baseline="-25000" dirty="0">
                <a:latin typeface="Calibri (Cuerpo)"/>
                <a:ea typeface="Open Sans" panose="020B0606030504020204" pitchFamily="34" charset="0"/>
                <a:cs typeface="Open Sans" panose="020B0606030504020204" pitchFamily="34" charset="0"/>
              </a:rPr>
              <a:t>2</a:t>
            </a:r>
            <a:r>
              <a:rPr lang="en-US" sz="2200" b="1" i="0" dirty="0">
                <a:latin typeface="Calibri (Cuerpo)"/>
              </a:rPr>
              <a:t>, CH</a:t>
            </a:r>
            <a:r>
              <a:rPr lang="es-ES" sz="2200" b="1" baseline="-25000" dirty="0">
                <a:latin typeface="Calibri (Cuerpo)"/>
                <a:ea typeface="Open Sans" panose="020B0606030504020204" pitchFamily="34" charset="0"/>
                <a:cs typeface="Open Sans" panose="020B0606030504020204" pitchFamily="34" charset="0"/>
              </a:rPr>
              <a:t>4</a:t>
            </a:r>
            <a:r>
              <a:rPr lang="en-US" sz="2200" b="1" baseline="-25000" dirty="0">
                <a:latin typeface="Calibri (Cuerpo)"/>
                <a:ea typeface="Open Sans" panose="020B0606030504020204" pitchFamily="34" charset="0"/>
                <a:cs typeface="Open Sans" panose="020B0606030504020204" pitchFamily="34" charset="0"/>
              </a:rPr>
              <a:t> </a:t>
            </a:r>
            <a:r>
              <a:rPr lang="en-US" sz="2200" b="1" dirty="0">
                <a:latin typeface="Calibri (Cuerpo)"/>
              </a:rPr>
              <a:t>and N</a:t>
            </a:r>
            <a:r>
              <a:rPr lang="es-ES" sz="2200" b="1" baseline="-25000" dirty="0">
                <a:latin typeface="Calibri (Cuerpo)"/>
                <a:ea typeface="Open Sans" panose="020B0606030504020204" pitchFamily="34" charset="0"/>
                <a:cs typeface="Open Sans" panose="020B0606030504020204" pitchFamily="34" charset="0"/>
              </a:rPr>
              <a:t>2</a:t>
            </a:r>
            <a:r>
              <a:rPr lang="en-US" sz="2200" b="1" dirty="0">
                <a:latin typeface="Calibri (Cuerpo)"/>
              </a:rPr>
              <a:t>O)</a:t>
            </a:r>
          </a:p>
          <a:p>
            <a:pPr algn="ctr"/>
            <a:r>
              <a:rPr lang="en-US" sz="2000" b="1" dirty="0" err="1"/>
              <a:t>Picarro</a:t>
            </a:r>
            <a:r>
              <a:rPr lang="en-US" sz="2000" b="1" dirty="0"/>
              <a:t> G2201-I (</a:t>
            </a:r>
            <a:r>
              <a:rPr lang="el-GR" sz="2000" b="1" dirty="0">
                <a:latin typeface="Calibri" panose="020F0502020204030204" pitchFamily="34" charset="0"/>
                <a:ea typeface="Calibri" panose="020F0502020204030204" pitchFamily="34" charset="0"/>
                <a:cs typeface="Calibri" panose="020F0502020204030204" pitchFamily="34" charset="0"/>
              </a:rPr>
              <a:t>δ</a:t>
            </a:r>
            <a:r>
              <a:rPr lang="es-ES" sz="2000" b="1" baseline="30000" dirty="0">
                <a:effectLst>
                  <a:outerShdw blurRad="38100" dist="38100" dir="2700000" algn="tl">
                    <a:srgbClr val="000000">
                      <a:alpha val="43137"/>
                    </a:srgbClr>
                  </a:outerShdw>
                </a:effectLst>
              </a:rPr>
              <a:t>13</a:t>
            </a:r>
            <a:r>
              <a:rPr lang="es-ES" sz="2000" b="1" dirty="0">
                <a:latin typeface="Calibri" panose="020F0502020204030204" pitchFamily="34" charset="0"/>
                <a:ea typeface="Calibri" panose="020F0502020204030204" pitchFamily="34" charset="0"/>
                <a:cs typeface="Calibri" panose="020F0502020204030204" pitchFamily="34" charset="0"/>
              </a:rPr>
              <a:t>C ‰, </a:t>
            </a:r>
            <a:r>
              <a:rPr lang="en-US" sz="2000" b="1" i="0" dirty="0">
                <a:latin typeface="Calibri (Cuerpo)"/>
              </a:rPr>
              <a:t>CO</a:t>
            </a:r>
            <a:r>
              <a:rPr lang="es-ES" sz="2000" b="1" baseline="-25000" dirty="0">
                <a:latin typeface="Calibri (Cuerpo)"/>
                <a:ea typeface="Open Sans" panose="020B0606030504020204" pitchFamily="34" charset="0"/>
                <a:cs typeface="Open Sans" panose="020B0606030504020204" pitchFamily="34" charset="0"/>
              </a:rPr>
              <a:t>2</a:t>
            </a:r>
            <a:r>
              <a:rPr lang="en-US" sz="2000" b="1" baseline="-25000" dirty="0">
                <a:latin typeface="Calibri (Cuerpo)"/>
                <a:ea typeface="Open Sans" panose="020B0606030504020204" pitchFamily="34" charset="0"/>
                <a:cs typeface="Open Sans" panose="020B0606030504020204" pitchFamily="34" charset="0"/>
              </a:rPr>
              <a:t> </a:t>
            </a:r>
            <a:r>
              <a:rPr lang="en-US" sz="2000" b="1" i="0" dirty="0">
                <a:latin typeface="Calibri (Cuerpo)"/>
              </a:rPr>
              <a:t>and CH</a:t>
            </a:r>
            <a:r>
              <a:rPr lang="es-ES" sz="2000" b="1" baseline="-25000" dirty="0">
                <a:latin typeface="Calibri (Cuerpo)"/>
                <a:ea typeface="Open Sans" panose="020B0606030504020204" pitchFamily="34" charset="0"/>
                <a:cs typeface="Open Sans" panose="020B0606030504020204" pitchFamily="34" charset="0"/>
              </a:rPr>
              <a:t>4</a:t>
            </a:r>
            <a:r>
              <a:rPr lang="en-US" sz="2000" b="1" baseline="-25000" dirty="0">
                <a:latin typeface="Calibri (Cuerpo)"/>
                <a:ea typeface="Open Sans" panose="020B0606030504020204" pitchFamily="34" charset="0"/>
                <a:cs typeface="Open Sans" panose="020B0606030504020204" pitchFamily="34" charset="0"/>
              </a:rPr>
              <a:t> )</a:t>
            </a:r>
            <a:endParaRPr lang="en-US" sz="2000" b="1" dirty="0"/>
          </a:p>
          <a:p>
            <a:pPr marL="457200" indent="-457200">
              <a:buFontTx/>
              <a:buChar char="-"/>
            </a:pPr>
            <a:endParaRPr lang="en-US" sz="2000" dirty="0"/>
          </a:p>
        </p:txBody>
      </p:sp>
    </p:spTree>
    <p:extLst>
      <p:ext uri="{BB962C8B-B14F-4D97-AF65-F5344CB8AC3E}">
        <p14:creationId xmlns:p14="http://schemas.microsoft.com/office/powerpoint/2010/main" val="42797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8222123"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CO</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 in BOREHOLE DALIAS 1</a:t>
            </a:r>
          </a:p>
        </p:txBody>
      </p:sp>
      <p:pic>
        <p:nvPicPr>
          <p:cNvPr id="9" name="Imagen 8">
            <a:extLst>
              <a:ext uri="{FF2B5EF4-FFF2-40B4-BE49-F238E27FC236}">
                <a16:creationId xmlns:a16="http://schemas.microsoft.com/office/drawing/2014/main" id="{C1045879-731A-46CA-B540-923A7B6AFFF4}"/>
              </a:ext>
            </a:extLst>
          </p:cNvPr>
          <p:cNvPicPr>
            <a:picLocks noChangeAspect="1"/>
          </p:cNvPicPr>
          <p:nvPr/>
        </p:nvPicPr>
        <p:blipFill rotWithShape="1">
          <a:blip r:embed="rId3">
            <a:extLst>
              <a:ext uri="{28A0092B-C50C-407E-A947-70E740481C1C}">
                <a14:useLocalDpi xmlns:a14="http://schemas.microsoft.com/office/drawing/2010/main" val="0"/>
              </a:ext>
            </a:extLst>
          </a:blip>
          <a:srcRect l="3449" t="8001" r="4188" b="22700"/>
          <a:stretch/>
        </p:blipFill>
        <p:spPr>
          <a:xfrm>
            <a:off x="479376" y="1039332"/>
            <a:ext cx="10948489" cy="5780802"/>
          </a:xfrm>
          <a:prstGeom prst="rect">
            <a:avLst/>
          </a:prstGeom>
        </p:spPr>
      </p:pic>
      <p:sp>
        <p:nvSpPr>
          <p:cNvPr id="10" name="CuadroTexto 9">
            <a:extLst>
              <a:ext uri="{FF2B5EF4-FFF2-40B4-BE49-F238E27FC236}">
                <a16:creationId xmlns:a16="http://schemas.microsoft.com/office/drawing/2014/main" id="{DBE37A36-E8A3-4FDF-92F7-9875CE5864C6}"/>
              </a:ext>
            </a:extLst>
          </p:cNvPr>
          <p:cNvSpPr txBox="1"/>
          <p:nvPr/>
        </p:nvSpPr>
        <p:spPr>
          <a:xfrm>
            <a:off x="4583832" y="1340768"/>
            <a:ext cx="6050439" cy="677108"/>
          </a:xfrm>
          <a:prstGeom prst="rect">
            <a:avLst/>
          </a:prstGeom>
          <a:noFill/>
        </p:spPr>
        <p:txBody>
          <a:bodyPr wrap="none" rtlCol="0">
            <a:spAutoFit/>
          </a:bodyPr>
          <a:lstStyle/>
          <a:p>
            <a:r>
              <a:rPr lang="es-ES" sz="2000" b="1" dirty="0" err="1"/>
              <a:t>Vatiation</a:t>
            </a:r>
            <a:r>
              <a:rPr lang="es-ES" sz="2000" b="1" dirty="0"/>
              <a:t> 2021a, 2022s, 2022w and 2023s </a:t>
            </a:r>
            <a:r>
              <a:rPr lang="es-ES" sz="2000" b="1" dirty="0" err="1"/>
              <a:t>Campaigns</a:t>
            </a:r>
            <a:endParaRPr lang="es-ES" sz="2000" b="1" dirty="0"/>
          </a:p>
          <a:p>
            <a:pPr algn="r"/>
            <a:r>
              <a:rPr lang="es-ES" dirty="0"/>
              <a:t>a: </a:t>
            </a:r>
            <a:r>
              <a:rPr lang="es-ES" dirty="0" err="1"/>
              <a:t>Autumn</a:t>
            </a:r>
            <a:r>
              <a:rPr lang="es-ES" dirty="0"/>
              <a:t>; s: Spring; w: Winter</a:t>
            </a:r>
          </a:p>
        </p:txBody>
      </p:sp>
    </p:spTree>
    <p:extLst>
      <p:ext uri="{BB962C8B-B14F-4D97-AF65-F5344CB8AC3E}">
        <p14:creationId xmlns:p14="http://schemas.microsoft.com/office/powerpoint/2010/main" val="163418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26640" y="35013"/>
            <a:ext cx="8344528"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CH</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 in BOREHOLE DALIAS 1</a:t>
            </a:r>
          </a:p>
        </p:txBody>
      </p:sp>
      <p:pic>
        <p:nvPicPr>
          <p:cNvPr id="3" name="Imagen 2">
            <a:extLst>
              <a:ext uri="{FF2B5EF4-FFF2-40B4-BE49-F238E27FC236}">
                <a16:creationId xmlns:a16="http://schemas.microsoft.com/office/drawing/2014/main" id="{B739545D-F3C5-46EC-B559-E7413D96D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1556791"/>
            <a:ext cx="7632848" cy="5251137"/>
          </a:xfrm>
          <a:prstGeom prst="rect">
            <a:avLst/>
          </a:prstGeom>
        </p:spPr>
      </p:pic>
      <p:sp>
        <p:nvSpPr>
          <p:cNvPr id="7" name="CuadroTexto 6">
            <a:extLst>
              <a:ext uri="{FF2B5EF4-FFF2-40B4-BE49-F238E27FC236}">
                <a16:creationId xmlns:a16="http://schemas.microsoft.com/office/drawing/2014/main" id="{EBA56736-C85F-4316-97EC-F7EC2E30198F}"/>
              </a:ext>
            </a:extLst>
          </p:cNvPr>
          <p:cNvSpPr txBox="1"/>
          <p:nvPr/>
        </p:nvSpPr>
        <p:spPr>
          <a:xfrm>
            <a:off x="2855640" y="980728"/>
            <a:ext cx="6120680" cy="677108"/>
          </a:xfrm>
          <a:prstGeom prst="rect">
            <a:avLst/>
          </a:prstGeom>
          <a:noFill/>
        </p:spPr>
        <p:txBody>
          <a:bodyPr wrap="square" rtlCol="0">
            <a:spAutoFit/>
          </a:bodyPr>
          <a:lstStyle/>
          <a:p>
            <a:r>
              <a:rPr lang="es-ES" sz="2000" b="1" dirty="0" err="1"/>
              <a:t>Vatiation</a:t>
            </a:r>
            <a:r>
              <a:rPr lang="es-ES" sz="2000" b="1" dirty="0"/>
              <a:t> 2021a, 2022s, 2022w and 2023s </a:t>
            </a:r>
            <a:r>
              <a:rPr lang="es-ES" sz="2000" b="1" dirty="0" err="1"/>
              <a:t>Campaigns</a:t>
            </a:r>
            <a:endParaRPr lang="es-ES" sz="2000" b="1" dirty="0"/>
          </a:p>
          <a:p>
            <a:pPr algn="r"/>
            <a:r>
              <a:rPr lang="es-ES" dirty="0"/>
              <a:t>a: </a:t>
            </a:r>
            <a:r>
              <a:rPr lang="es-ES" dirty="0" err="1"/>
              <a:t>Autumn</a:t>
            </a:r>
            <a:r>
              <a:rPr lang="es-ES" dirty="0"/>
              <a:t>; s: Spring; w: Winter</a:t>
            </a:r>
          </a:p>
        </p:txBody>
      </p:sp>
    </p:spTree>
    <p:extLst>
      <p:ext uri="{BB962C8B-B14F-4D97-AF65-F5344CB8AC3E}">
        <p14:creationId xmlns:p14="http://schemas.microsoft.com/office/powerpoint/2010/main" val="96857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8371779" cy="707886"/>
          </a:xfrm>
          <a:prstGeom prst="rect">
            <a:avLst/>
          </a:prstGeom>
          <a:noFill/>
        </p:spPr>
        <p:txBody>
          <a:bodyPr wrap="none" rtlCol="0">
            <a:spAutoFit/>
          </a:bodyPr>
          <a:lstStyle/>
          <a:p>
            <a:r>
              <a:rPr lang="es-ES" sz="4000" b="1" dirty="0">
                <a:solidFill>
                  <a:srgbClr val="FFC000"/>
                </a:solidFill>
                <a:effectLst>
                  <a:outerShdw blurRad="38100" dist="38100" dir="2700000" algn="tl">
                    <a:srgbClr val="000000">
                      <a:alpha val="43137"/>
                    </a:srgbClr>
                  </a:outerShdw>
                </a:effectLst>
              </a:rPr>
              <a:t>RESULTS: N</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r>
              <a:rPr lang="es-ES" sz="4000" b="1" dirty="0">
                <a:solidFill>
                  <a:srgbClr val="FFC000"/>
                </a:solidFill>
                <a:effectLst>
                  <a:outerShdw blurRad="38100" dist="38100" dir="2700000" algn="tl">
                    <a:srgbClr val="000000">
                      <a:alpha val="43137"/>
                    </a:srgbClr>
                  </a:outerShdw>
                </a:effectLst>
              </a:rPr>
              <a:t>O in BOREHOLE DALIAS 1</a:t>
            </a:r>
          </a:p>
        </p:txBody>
      </p:sp>
      <p:pic>
        <p:nvPicPr>
          <p:cNvPr id="3" name="Imagen 2">
            <a:extLst>
              <a:ext uri="{FF2B5EF4-FFF2-40B4-BE49-F238E27FC236}">
                <a16:creationId xmlns:a16="http://schemas.microsoft.com/office/drawing/2014/main" id="{910F9BA2-1045-4D92-9457-2B27F9DB8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992" y="1648583"/>
            <a:ext cx="7099368" cy="5490552"/>
          </a:xfrm>
          <a:prstGeom prst="rect">
            <a:avLst/>
          </a:prstGeom>
        </p:spPr>
      </p:pic>
      <p:sp>
        <p:nvSpPr>
          <p:cNvPr id="7" name="CuadroTexto 6">
            <a:extLst>
              <a:ext uri="{FF2B5EF4-FFF2-40B4-BE49-F238E27FC236}">
                <a16:creationId xmlns:a16="http://schemas.microsoft.com/office/drawing/2014/main" id="{3DB1D5C8-FE70-4826-9ACF-7F70DACEB83D}"/>
              </a:ext>
            </a:extLst>
          </p:cNvPr>
          <p:cNvSpPr txBox="1"/>
          <p:nvPr/>
        </p:nvSpPr>
        <p:spPr>
          <a:xfrm>
            <a:off x="2855640" y="980728"/>
            <a:ext cx="6120680" cy="677108"/>
          </a:xfrm>
          <a:prstGeom prst="rect">
            <a:avLst/>
          </a:prstGeom>
          <a:noFill/>
        </p:spPr>
        <p:txBody>
          <a:bodyPr wrap="square" rtlCol="0">
            <a:spAutoFit/>
          </a:bodyPr>
          <a:lstStyle/>
          <a:p>
            <a:r>
              <a:rPr lang="es-ES" sz="2000" b="1" dirty="0" err="1"/>
              <a:t>Vatiation</a:t>
            </a:r>
            <a:r>
              <a:rPr lang="es-ES" sz="2000" b="1" dirty="0"/>
              <a:t> 2021a, 2022s, 2022w and 2023s </a:t>
            </a:r>
            <a:r>
              <a:rPr lang="es-ES" sz="2000" b="1" dirty="0" err="1"/>
              <a:t>Campaigns</a:t>
            </a:r>
            <a:endParaRPr lang="es-ES" sz="2000" b="1" dirty="0"/>
          </a:p>
          <a:p>
            <a:pPr algn="r"/>
            <a:r>
              <a:rPr lang="es-ES" dirty="0"/>
              <a:t>a: </a:t>
            </a:r>
            <a:r>
              <a:rPr lang="es-ES" dirty="0" err="1"/>
              <a:t>Autumn</a:t>
            </a:r>
            <a:r>
              <a:rPr lang="es-ES" dirty="0"/>
              <a:t>; s: Spring; w: Winter</a:t>
            </a:r>
          </a:p>
        </p:txBody>
      </p:sp>
    </p:spTree>
    <p:extLst>
      <p:ext uri="{BB962C8B-B14F-4D97-AF65-F5344CB8AC3E}">
        <p14:creationId xmlns:p14="http://schemas.microsoft.com/office/powerpoint/2010/main" val="175355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12889432" cy="707886"/>
          </a:xfrm>
          <a:prstGeom prst="rect">
            <a:avLst/>
          </a:prstGeom>
          <a:noFill/>
        </p:spPr>
        <p:txBody>
          <a:bodyPr wrap="square" rtlCol="0">
            <a:spAutoFit/>
          </a:bodyPr>
          <a:lstStyle/>
          <a:p>
            <a:r>
              <a:rPr lang="es-ES" sz="4000" b="1" dirty="0">
                <a:solidFill>
                  <a:srgbClr val="FFC000"/>
                </a:solidFill>
                <a:effectLst>
                  <a:outerShdw blurRad="38100" dist="38100" dir="2700000" algn="tl">
                    <a:srgbClr val="000000">
                      <a:alpha val="43137"/>
                    </a:srgbClr>
                  </a:outerShdw>
                </a:effectLst>
              </a:rPr>
              <a:t>RESULTS:</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l-GR" sz="4000" b="1" dirty="0">
                <a:solidFill>
                  <a:srgbClr val="FFC000"/>
                </a:solidFill>
                <a:effectLst>
                  <a:outerShdw blurRad="38100" dist="38100" dir="2700000" algn="tl">
                    <a:srgbClr val="000000">
                      <a:alpha val="43137"/>
                    </a:srgbClr>
                  </a:outerShdw>
                </a:effectLst>
                <a:latin typeface="Tw Cen MT (Cuerpo)"/>
                <a:ea typeface="Calibri" panose="020F0502020204030204" pitchFamily="34" charset="0"/>
                <a:cs typeface="Calibri" panose="020F0502020204030204" pitchFamily="34" charset="0"/>
              </a:rPr>
              <a:t>δ</a:t>
            </a:r>
            <a:r>
              <a:rPr lang="es-ES" sz="4000" b="1" baseline="30000" dirty="0">
                <a:solidFill>
                  <a:srgbClr val="FFC000"/>
                </a:solidFill>
                <a:effectLst>
                  <a:outerShdw blurRad="38100" dist="38100" dir="2700000" algn="tl">
                    <a:srgbClr val="000000">
                      <a:alpha val="43137"/>
                    </a:srgbClr>
                  </a:outerShdw>
                </a:effectLst>
                <a:latin typeface="Tw Cen MT (Cuerpo)"/>
              </a:rPr>
              <a:t>13</a:t>
            </a:r>
            <a:r>
              <a:rPr lang="es-ES" sz="4000" b="1" dirty="0">
                <a:solidFill>
                  <a:srgbClr val="FFC000"/>
                </a:solidFill>
                <a:effectLst>
                  <a:outerShdw blurRad="38100" dist="38100" dir="2700000" algn="tl">
                    <a:srgbClr val="000000">
                      <a:alpha val="43137"/>
                    </a:srgbClr>
                  </a:outerShdw>
                </a:effectLst>
                <a:latin typeface="Tw Cen MT (Cuerpo)"/>
                <a:ea typeface="Calibri" panose="020F0502020204030204" pitchFamily="34" charset="0"/>
                <a:cs typeface="Calibri" panose="020F0502020204030204" pitchFamily="34" charset="0"/>
              </a:rPr>
              <a:t>C ‰ </a:t>
            </a:r>
            <a:r>
              <a:rPr lang="en-US" sz="4000" b="1" i="0" dirty="0">
                <a:solidFill>
                  <a:srgbClr val="FFC000"/>
                </a:solidFill>
                <a:effectLst>
                  <a:outerShdw blurRad="38100" dist="38100" dir="2700000" algn="tl">
                    <a:srgbClr val="000000">
                      <a:alpha val="43137"/>
                    </a:srgbClr>
                  </a:outerShdw>
                </a:effectLst>
                <a:latin typeface="Tw Cen MT (Cuerpo)"/>
              </a:rPr>
              <a:t>CO</a:t>
            </a:r>
            <a:r>
              <a:rPr lang="es-ES" sz="4000" b="1" baseline="-25000" dirty="0">
                <a:solidFill>
                  <a:srgbClr val="FFC000"/>
                </a:solidFill>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2</a:t>
            </a:r>
            <a:r>
              <a:rPr lang="en-US" sz="4000" b="1" baseline="-25000" dirty="0">
                <a:solidFill>
                  <a:srgbClr val="FFC000"/>
                </a:solidFill>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and CH</a:t>
            </a:r>
            <a:r>
              <a:rPr lang="es-E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4000" b="1" baseline="-25000" dirty="0">
                <a:solidFill>
                  <a:srgbClr val="FFC000"/>
                </a:solidFill>
                <a:effectLst>
                  <a:outerShdw blurRad="38100" dist="38100" dir="2700000" algn="tl">
                    <a:srgbClr val="000000">
                      <a:alpha val="43137"/>
                    </a:srgbClr>
                  </a:outerShdw>
                </a:effectLst>
                <a:latin typeface="Tw Cen MT (Cuerpo)"/>
                <a:ea typeface="Open Sans" panose="020B0606030504020204" pitchFamily="34" charset="0"/>
                <a:cs typeface="Open Sans" panose="020B0606030504020204" pitchFamily="34" charset="0"/>
              </a:rPr>
              <a:t> </a:t>
            </a:r>
            <a:r>
              <a:rPr lang="es-ES" sz="4000" b="1" dirty="0">
                <a:solidFill>
                  <a:srgbClr val="FFC000"/>
                </a:solidFill>
                <a:effectLst>
                  <a:outerShdw blurRad="38100" dist="38100" dir="2700000" algn="tl">
                    <a:srgbClr val="000000">
                      <a:alpha val="43137"/>
                    </a:srgbClr>
                  </a:outerShdw>
                </a:effectLst>
              </a:rPr>
              <a:t>DALIAS 1 2023</a:t>
            </a:r>
          </a:p>
        </p:txBody>
      </p:sp>
      <p:pic>
        <p:nvPicPr>
          <p:cNvPr id="3" name="Imagen 2">
            <a:extLst>
              <a:ext uri="{FF2B5EF4-FFF2-40B4-BE49-F238E27FC236}">
                <a16:creationId xmlns:a16="http://schemas.microsoft.com/office/drawing/2014/main" id="{40C77F97-742D-42F0-A462-B5247ED78B63}"/>
              </a:ext>
            </a:extLst>
          </p:cNvPr>
          <p:cNvPicPr>
            <a:picLocks noChangeAspect="1"/>
          </p:cNvPicPr>
          <p:nvPr/>
        </p:nvPicPr>
        <p:blipFill rotWithShape="1">
          <a:blip r:embed="rId3">
            <a:extLst>
              <a:ext uri="{28A0092B-C50C-407E-A947-70E740481C1C}">
                <a14:useLocalDpi xmlns:a14="http://schemas.microsoft.com/office/drawing/2010/main" val="0"/>
              </a:ext>
            </a:extLst>
          </a:blip>
          <a:srcRect l="4302" t="8889" r="5413" b="-2222"/>
          <a:stretch/>
        </p:blipFill>
        <p:spPr>
          <a:xfrm>
            <a:off x="0" y="1916832"/>
            <a:ext cx="4067430" cy="3237956"/>
          </a:xfrm>
          <a:prstGeom prst="rect">
            <a:avLst/>
          </a:prstGeom>
        </p:spPr>
      </p:pic>
      <p:pic>
        <p:nvPicPr>
          <p:cNvPr id="9" name="Imagen 8">
            <a:extLst>
              <a:ext uri="{FF2B5EF4-FFF2-40B4-BE49-F238E27FC236}">
                <a16:creationId xmlns:a16="http://schemas.microsoft.com/office/drawing/2014/main" id="{2BB18717-BB9B-42DF-9312-9B075CA9EFE1}"/>
              </a:ext>
            </a:extLst>
          </p:cNvPr>
          <p:cNvPicPr>
            <a:picLocks noChangeAspect="1"/>
          </p:cNvPicPr>
          <p:nvPr/>
        </p:nvPicPr>
        <p:blipFill rotWithShape="1">
          <a:blip r:embed="rId4">
            <a:extLst>
              <a:ext uri="{28A0092B-C50C-407E-A947-70E740481C1C}">
                <a14:useLocalDpi xmlns:a14="http://schemas.microsoft.com/office/drawing/2010/main" val="0"/>
              </a:ext>
            </a:extLst>
          </a:blip>
          <a:srcRect l="7516" t="8000" r="5018" b="4851"/>
          <a:stretch/>
        </p:blipFill>
        <p:spPr>
          <a:xfrm>
            <a:off x="4067430" y="1880828"/>
            <a:ext cx="3917062" cy="3096344"/>
          </a:xfrm>
          <a:prstGeom prst="rect">
            <a:avLst/>
          </a:prstGeom>
        </p:spPr>
      </p:pic>
      <p:sp>
        <p:nvSpPr>
          <p:cNvPr id="22" name="CuadroTexto 21">
            <a:extLst>
              <a:ext uri="{FF2B5EF4-FFF2-40B4-BE49-F238E27FC236}">
                <a16:creationId xmlns:a16="http://schemas.microsoft.com/office/drawing/2014/main" id="{21277969-82F6-4BAE-B5F3-9E3984012AFC}"/>
              </a:ext>
            </a:extLst>
          </p:cNvPr>
          <p:cNvSpPr txBox="1"/>
          <p:nvPr/>
        </p:nvSpPr>
        <p:spPr>
          <a:xfrm>
            <a:off x="5513903" y="3058104"/>
            <a:ext cx="479618" cy="369332"/>
          </a:xfrm>
          <a:prstGeom prst="rect">
            <a:avLst/>
          </a:prstGeom>
          <a:noFill/>
        </p:spPr>
        <p:txBody>
          <a:bodyPr wrap="none" rtlCol="0">
            <a:spAutoFit/>
          </a:bodyPr>
          <a:lstStyle/>
          <a:p>
            <a:r>
              <a:rPr lang="es-ES" dirty="0" err="1"/>
              <a:t>soil</a:t>
            </a:r>
            <a:endParaRPr lang="es-ES" dirty="0"/>
          </a:p>
        </p:txBody>
      </p:sp>
      <p:sp>
        <p:nvSpPr>
          <p:cNvPr id="23" name="CuadroTexto 22">
            <a:extLst>
              <a:ext uri="{FF2B5EF4-FFF2-40B4-BE49-F238E27FC236}">
                <a16:creationId xmlns:a16="http://schemas.microsoft.com/office/drawing/2014/main" id="{1D760864-5B01-4E43-9FFC-D90F1DC0B94A}"/>
              </a:ext>
            </a:extLst>
          </p:cNvPr>
          <p:cNvSpPr txBox="1"/>
          <p:nvPr/>
        </p:nvSpPr>
        <p:spPr>
          <a:xfrm>
            <a:off x="7304587" y="2060848"/>
            <a:ext cx="527709" cy="369332"/>
          </a:xfrm>
          <a:prstGeom prst="rect">
            <a:avLst/>
          </a:prstGeom>
          <a:noFill/>
        </p:spPr>
        <p:txBody>
          <a:bodyPr wrap="none" rtlCol="0">
            <a:spAutoFit/>
          </a:bodyPr>
          <a:lstStyle/>
          <a:p>
            <a:r>
              <a:rPr lang="es-ES" dirty="0"/>
              <a:t>atm</a:t>
            </a:r>
          </a:p>
        </p:txBody>
      </p:sp>
      <p:pic>
        <p:nvPicPr>
          <p:cNvPr id="27" name="Imagen 26">
            <a:extLst>
              <a:ext uri="{FF2B5EF4-FFF2-40B4-BE49-F238E27FC236}">
                <a16:creationId xmlns:a16="http://schemas.microsoft.com/office/drawing/2014/main" id="{072918CC-9CF1-46CD-9F08-E0786422D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363" y="1819820"/>
            <a:ext cx="3992283" cy="3237955"/>
          </a:xfrm>
          <a:prstGeom prst="rect">
            <a:avLst/>
          </a:prstGeom>
        </p:spPr>
      </p:pic>
      <p:sp>
        <p:nvSpPr>
          <p:cNvPr id="28" name="CuadroTexto 27">
            <a:extLst>
              <a:ext uri="{FF2B5EF4-FFF2-40B4-BE49-F238E27FC236}">
                <a16:creationId xmlns:a16="http://schemas.microsoft.com/office/drawing/2014/main" id="{E126914D-CD65-4798-8A18-A7A3AF800687}"/>
              </a:ext>
            </a:extLst>
          </p:cNvPr>
          <p:cNvSpPr txBox="1"/>
          <p:nvPr/>
        </p:nvSpPr>
        <p:spPr>
          <a:xfrm>
            <a:off x="1426368" y="1511496"/>
            <a:ext cx="1200970" cy="369332"/>
          </a:xfrm>
          <a:prstGeom prst="rect">
            <a:avLst/>
          </a:prstGeom>
          <a:noFill/>
        </p:spPr>
        <p:txBody>
          <a:bodyPr wrap="none" rtlCol="0">
            <a:spAutoFit/>
          </a:bodyPr>
          <a:lstStyle/>
          <a:p>
            <a:r>
              <a:rPr lang="es-ES" dirty="0"/>
              <a:t>BOREHOLE</a:t>
            </a:r>
          </a:p>
        </p:txBody>
      </p:sp>
      <p:sp>
        <p:nvSpPr>
          <p:cNvPr id="29" name="CuadroTexto 28">
            <a:extLst>
              <a:ext uri="{FF2B5EF4-FFF2-40B4-BE49-F238E27FC236}">
                <a16:creationId xmlns:a16="http://schemas.microsoft.com/office/drawing/2014/main" id="{9E5720F6-1776-4DB0-A42E-BF41DB5C1595}"/>
              </a:ext>
            </a:extLst>
          </p:cNvPr>
          <p:cNvSpPr txBox="1"/>
          <p:nvPr/>
        </p:nvSpPr>
        <p:spPr>
          <a:xfrm>
            <a:off x="5778362" y="1547500"/>
            <a:ext cx="1696298" cy="369332"/>
          </a:xfrm>
          <a:prstGeom prst="rect">
            <a:avLst/>
          </a:prstGeom>
          <a:noFill/>
        </p:spPr>
        <p:txBody>
          <a:bodyPr wrap="none" rtlCol="0">
            <a:spAutoFit/>
          </a:bodyPr>
          <a:lstStyle/>
          <a:p>
            <a:r>
              <a:rPr lang="es-ES" dirty="0"/>
              <a:t>SOIL (10-20 cm)</a:t>
            </a:r>
          </a:p>
        </p:txBody>
      </p:sp>
      <p:sp>
        <p:nvSpPr>
          <p:cNvPr id="31" name="CuadroTexto 30">
            <a:extLst>
              <a:ext uri="{FF2B5EF4-FFF2-40B4-BE49-F238E27FC236}">
                <a16:creationId xmlns:a16="http://schemas.microsoft.com/office/drawing/2014/main" id="{952C94B6-DAE7-4198-B8A8-57FA6A66FB42}"/>
              </a:ext>
            </a:extLst>
          </p:cNvPr>
          <p:cNvSpPr txBox="1"/>
          <p:nvPr/>
        </p:nvSpPr>
        <p:spPr>
          <a:xfrm>
            <a:off x="9990942" y="1547500"/>
            <a:ext cx="500458" cy="369332"/>
          </a:xfrm>
          <a:prstGeom prst="rect">
            <a:avLst/>
          </a:prstGeom>
          <a:noFill/>
        </p:spPr>
        <p:txBody>
          <a:bodyPr wrap="none" rtlCol="0">
            <a:spAutoFit/>
          </a:bodyPr>
          <a:lstStyle/>
          <a:p>
            <a:r>
              <a:rPr lang="es-ES" dirty="0"/>
              <a:t>ALL</a:t>
            </a:r>
          </a:p>
        </p:txBody>
      </p:sp>
    </p:spTree>
    <p:extLst>
      <p:ext uri="{BB962C8B-B14F-4D97-AF65-F5344CB8AC3E}">
        <p14:creationId xmlns:p14="http://schemas.microsoft.com/office/powerpoint/2010/main" val="334732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17457"/>
            <a:ext cx="12889432" cy="707886"/>
          </a:xfrm>
          <a:prstGeom prst="rect">
            <a:avLst/>
          </a:prstGeom>
          <a:noFill/>
        </p:spPr>
        <p:txBody>
          <a:bodyPr wrap="square" rtlCol="0">
            <a:spAutoFit/>
          </a:bodyPr>
          <a:lstStyle/>
          <a:p>
            <a:r>
              <a:rPr lang="es-ES" sz="4000" b="1" dirty="0">
                <a:solidFill>
                  <a:srgbClr val="FFC000"/>
                </a:solidFill>
                <a:effectLst>
                  <a:outerShdw blurRad="38100" dist="38100" dir="2700000" algn="tl">
                    <a:srgbClr val="000000">
                      <a:alpha val="43137"/>
                    </a:srgbClr>
                  </a:outerShdw>
                </a:effectLst>
              </a:rPr>
              <a:t>RESULTS:</a:t>
            </a:r>
            <a:r>
              <a:rPr lang="en-US" sz="4000" b="1" baseline="-25000" dirty="0">
                <a:solidFill>
                  <a:srgbClr val="FFC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l-GR" sz="4000" b="1" dirty="0">
                <a:solidFill>
                  <a:srgbClr val="FFC000"/>
                </a:solidFill>
                <a:effectLst>
                  <a:outerShdw blurRad="38100" dist="38100" dir="2700000" algn="tl">
                    <a:srgbClr val="000000">
                      <a:alpha val="43137"/>
                    </a:srgbClr>
                  </a:outerShdw>
                </a:effectLst>
                <a:latin typeface="Tw Cen MT (Cuerpo)"/>
                <a:ea typeface="Calibri" panose="020F0502020204030204" pitchFamily="34" charset="0"/>
                <a:cs typeface="Calibri" panose="020F0502020204030204" pitchFamily="34" charset="0"/>
              </a:rPr>
              <a:t>δ</a:t>
            </a:r>
            <a:r>
              <a:rPr lang="es-ES" sz="4000" b="1" baseline="30000" dirty="0">
                <a:solidFill>
                  <a:srgbClr val="FFC000"/>
                </a:solidFill>
                <a:effectLst>
                  <a:outerShdw blurRad="38100" dist="38100" dir="2700000" algn="tl">
                    <a:srgbClr val="000000">
                      <a:alpha val="43137"/>
                    </a:srgbClr>
                  </a:outerShdw>
                </a:effectLst>
                <a:latin typeface="Tw Cen MT (Cuerpo)"/>
              </a:rPr>
              <a:t>13</a:t>
            </a:r>
            <a:r>
              <a:rPr lang="es-ES" sz="4000" b="1" dirty="0">
                <a:solidFill>
                  <a:srgbClr val="FFC000"/>
                </a:solidFill>
                <a:effectLst>
                  <a:outerShdw blurRad="38100" dist="38100" dir="2700000" algn="tl">
                    <a:srgbClr val="000000">
                      <a:alpha val="43137"/>
                    </a:srgbClr>
                  </a:outerShdw>
                </a:effectLst>
                <a:latin typeface="Tw Cen MT (Cuerpo)"/>
                <a:ea typeface="Calibri" panose="020F0502020204030204" pitchFamily="34" charset="0"/>
                <a:cs typeface="Calibri" panose="020F0502020204030204" pitchFamily="34" charset="0"/>
              </a:rPr>
              <a:t>C ‰ </a:t>
            </a:r>
            <a:r>
              <a:rPr lang="es-ES" sz="4000" b="1" dirty="0">
                <a:solidFill>
                  <a:srgbClr val="FFC000"/>
                </a:solidFill>
                <a:effectLst>
                  <a:outerShdw blurRad="38100" dist="38100" dir="2700000" algn="tl">
                    <a:srgbClr val="000000">
                      <a:alpha val="43137"/>
                    </a:srgbClr>
                  </a:outerShdw>
                </a:effectLst>
              </a:rPr>
              <a:t>ANALYSIS DALIAS 1</a:t>
            </a:r>
          </a:p>
        </p:txBody>
      </p:sp>
      <p:pic>
        <p:nvPicPr>
          <p:cNvPr id="8" name="Imagen 7">
            <a:extLst>
              <a:ext uri="{FF2B5EF4-FFF2-40B4-BE49-F238E27FC236}">
                <a16:creationId xmlns:a16="http://schemas.microsoft.com/office/drawing/2014/main" id="{CD430D6D-3F0F-420C-A97B-CBB995782C71}"/>
              </a:ext>
            </a:extLst>
          </p:cNvPr>
          <p:cNvPicPr>
            <a:picLocks noChangeAspect="1"/>
          </p:cNvPicPr>
          <p:nvPr/>
        </p:nvPicPr>
        <p:blipFill rotWithShape="1">
          <a:blip r:embed="rId3">
            <a:extLst>
              <a:ext uri="{28A0092B-C50C-407E-A947-70E740481C1C}">
                <a14:useLocalDpi xmlns:a14="http://schemas.microsoft.com/office/drawing/2010/main" val="0"/>
              </a:ext>
            </a:extLst>
          </a:blip>
          <a:srcRect l="3479" t="1557" r="4713" b="9573"/>
          <a:stretch/>
        </p:blipFill>
        <p:spPr>
          <a:xfrm>
            <a:off x="2844735" y="836712"/>
            <a:ext cx="6114818" cy="5472608"/>
          </a:xfrm>
          <a:prstGeom prst="rect">
            <a:avLst/>
          </a:prstGeom>
        </p:spPr>
      </p:pic>
      <p:sp>
        <p:nvSpPr>
          <p:cNvPr id="4" name="CuadroTexto 3">
            <a:extLst>
              <a:ext uri="{FF2B5EF4-FFF2-40B4-BE49-F238E27FC236}">
                <a16:creationId xmlns:a16="http://schemas.microsoft.com/office/drawing/2014/main" id="{9CBE397A-7BD1-40B9-8D2E-4525832FEA4D}"/>
              </a:ext>
            </a:extLst>
          </p:cNvPr>
          <p:cNvSpPr txBox="1"/>
          <p:nvPr/>
        </p:nvSpPr>
        <p:spPr>
          <a:xfrm>
            <a:off x="8091500" y="3111351"/>
            <a:ext cx="1656184" cy="461665"/>
          </a:xfrm>
          <a:prstGeom prst="rect">
            <a:avLst/>
          </a:prstGeom>
          <a:noFill/>
        </p:spPr>
        <p:txBody>
          <a:bodyPr wrap="square" rtlCol="0">
            <a:spAutoFit/>
          </a:bodyPr>
          <a:lstStyle/>
          <a:p>
            <a:r>
              <a:rPr lang="el-GR" sz="1200" b="1" kern="1200" dirty="0">
                <a:solidFill>
                  <a:srgbClr val="000000"/>
                </a:solidFill>
              </a:rPr>
              <a:t>δ</a:t>
            </a:r>
            <a:r>
              <a:rPr lang="es-ES" sz="1200" b="1" kern="1200" baseline="30000" dirty="0">
                <a:solidFill>
                  <a:srgbClr val="000000"/>
                </a:solidFill>
                <a:latin typeface="Calibri" panose="020F0502020204030204" pitchFamily="34" charset="0"/>
              </a:rPr>
              <a:t>13</a:t>
            </a:r>
            <a:r>
              <a:rPr lang="es-ES" sz="1200" b="1" kern="1200" baseline="0" dirty="0">
                <a:solidFill>
                  <a:srgbClr val="000000"/>
                </a:solidFill>
                <a:latin typeface="Tw Cen MT" panose="020B0602020104020603" pitchFamily="34" charset="0"/>
              </a:rPr>
              <a:t>C ‰ = 1.48  +- 0.1</a:t>
            </a:r>
          </a:p>
          <a:p>
            <a:r>
              <a:rPr lang="es-ES" sz="1200" b="1" kern="1200" baseline="0" dirty="0">
                <a:solidFill>
                  <a:srgbClr val="000000"/>
                </a:solidFill>
                <a:latin typeface="Tw Cen MT" panose="020B0602020104020603" pitchFamily="34" charset="0"/>
              </a:rPr>
              <a:t>BEDROCK - DOLOMITE</a:t>
            </a:r>
            <a:endParaRPr lang="es" sz="1200" b="1" kern="1200" baseline="0" dirty="0">
              <a:solidFill>
                <a:srgbClr val="000000"/>
              </a:solidFill>
              <a:latin typeface="Calibri" panose="020F0502020204030204" pitchFamily="34" charset="0"/>
            </a:endParaRPr>
          </a:p>
        </p:txBody>
      </p:sp>
      <p:sp>
        <p:nvSpPr>
          <p:cNvPr id="12" name="CuadroTexto 11">
            <a:extLst>
              <a:ext uri="{FF2B5EF4-FFF2-40B4-BE49-F238E27FC236}">
                <a16:creationId xmlns:a16="http://schemas.microsoft.com/office/drawing/2014/main" id="{6E1EEBC5-C59E-41AF-8F48-C4FC7A5CF4BA}"/>
              </a:ext>
            </a:extLst>
          </p:cNvPr>
          <p:cNvSpPr txBox="1"/>
          <p:nvPr/>
        </p:nvSpPr>
        <p:spPr>
          <a:xfrm>
            <a:off x="7288599" y="3616523"/>
            <a:ext cx="2057428" cy="461665"/>
          </a:xfrm>
          <a:prstGeom prst="rect">
            <a:avLst/>
          </a:prstGeom>
          <a:noFill/>
        </p:spPr>
        <p:txBody>
          <a:bodyPr wrap="square">
            <a:spAutoFit/>
          </a:bodyPr>
          <a:lstStyle/>
          <a:p>
            <a:r>
              <a:rPr lang="el-GR" sz="1200" b="1" kern="1200" dirty="0">
                <a:solidFill>
                  <a:srgbClr val="000000"/>
                </a:solidFill>
              </a:rPr>
              <a:t>δ</a:t>
            </a:r>
            <a:r>
              <a:rPr lang="es-ES" sz="1200" b="1" kern="1200" baseline="30000" dirty="0">
                <a:solidFill>
                  <a:srgbClr val="000000"/>
                </a:solidFill>
                <a:latin typeface="Calibri" panose="020F0502020204030204" pitchFamily="34" charset="0"/>
              </a:rPr>
              <a:t>13</a:t>
            </a:r>
            <a:r>
              <a:rPr lang="es-ES" sz="1200" b="1" kern="1200" baseline="0" dirty="0">
                <a:solidFill>
                  <a:srgbClr val="000000"/>
                </a:solidFill>
                <a:latin typeface="Tw Cen MT" panose="020B0602020104020603" pitchFamily="34" charset="0"/>
              </a:rPr>
              <a:t>C ‰ = </a:t>
            </a:r>
            <a:r>
              <a:rPr lang="es-ES" sz="1200" b="1" dirty="0">
                <a:solidFill>
                  <a:srgbClr val="000000"/>
                </a:solidFill>
                <a:latin typeface="Tw Cen MT" panose="020B0602020104020603" pitchFamily="34" charset="0"/>
              </a:rPr>
              <a:t>- 7.13</a:t>
            </a:r>
            <a:r>
              <a:rPr lang="es-ES" sz="1200" b="1" kern="1200" baseline="0" dirty="0">
                <a:solidFill>
                  <a:srgbClr val="000000"/>
                </a:solidFill>
                <a:latin typeface="Tw Cen MT" panose="020B0602020104020603" pitchFamily="34" charset="0"/>
              </a:rPr>
              <a:t>  +- 0.12</a:t>
            </a:r>
          </a:p>
          <a:p>
            <a:r>
              <a:rPr lang="es-ES" sz="1200" b="1" kern="1200" baseline="0" dirty="0">
                <a:solidFill>
                  <a:srgbClr val="000000"/>
                </a:solidFill>
                <a:latin typeface="Tw Cen MT" panose="020B0602020104020603" pitchFamily="34" charset="0"/>
              </a:rPr>
              <a:t>BEDROCK -  </a:t>
            </a:r>
            <a:r>
              <a:rPr lang="es-ES" sz="1200" b="1" dirty="0">
                <a:solidFill>
                  <a:srgbClr val="000000"/>
                </a:solidFill>
                <a:latin typeface="Tw Cen MT" panose="020B0602020104020603" pitchFamily="34" charset="0"/>
              </a:rPr>
              <a:t>CALCARENITE</a:t>
            </a:r>
            <a:endParaRPr lang="es" sz="1200" b="1" kern="1200" baseline="0" dirty="0">
              <a:solidFill>
                <a:srgbClr val="000000"/>
              </a:solidFill>
              <a:latin typeface="Calibri" panose="020F0502020204030204" pitchFamily="34" charset="0"/>
            </a:endParaRPr>
          </a:p>
        </p:txBody>
      </p:sp>
      <p:sp>
        <p:nvSpPr>
          <p:cNvPr id="13" name="Rectángulo 12">
            <a:extLst>
              <a:ext uri="{FF2B5EF4-FFF2-40B4-BE49-F238E27FC236}">
                <a16:creationId xmlns:a16="http://schemas.microsoft.com/office/drawing/2014/main" id="{A8FBE218-0419-44CE-998A-75F4E66DB121}"/>
              </a:ext>
            </a:extLst>
          </p:cNvPr>
          <p:cNvSpPr/>
          <p:nvPr/>
        </p:nvSpPr>
        <p:spPr>
          <a:xfrm>
            <a:off x="7896199" y="3274321"/>
            <a:ext cx="222579" cy="2308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E610B759-BAA7-495D-9841-294DCAAF9232}"/>
              </a:ext>
            </a:extLst>
          </p:cNvPr>
          <p:cNvSpPr/>
          <p:nvPr/>
        </p:nvSpPr>
        <p:spPr>
          <a:xfrm>
            <a:off x="7066020" y="3731938"/>
            <a:ext cx="222579" cy="2308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4D71BA3A-9E61-4C8F-8091-ACD5476CCC34}"/>
              </a:ext>
            </a:extLst>
          </p:cNvPr>
          <p:cNvSpPr txBox="1"/>
          <p:nvPr/>
        </p:nvSpPr>
        <p:spPr>
          <a:xfrm>
            <a:off x="4100501" y="3188233"/>
            <a:ext cx="2277407" cy="461665"/>
          </a:xfrm>
          <a:prstGeom prst="rect">
            <a:avLst/>
          </a:prstGeom>
          <a:noFill/>
        </p:spPr>
        <p:txBody>
          <a:bodyPr wrap="square">
            <a:spAutoFit/>
          </a:bodyPr>
          <a:lstStyle/>
          <a:p>
            <a:pPr algn="r"/>
            <a:r>
              <a:rPr lang="el-GR" sz="1200" b="1" kern="1200" dirty="0">
                <a:solidFill>
                  <a:srgbClr val="000000"/>
                </a:solidFill>
              </a:rPr>
              <a:t>δ</a:t>
            </a:r>
            <a:r>
              <a:rPr lang="es-ES" sz="1200" b="1" kern="1200" baseline="30000" dirty="0">
                <a:solidFill>
                  <a:srgbClr val="000000"/>
                </a:solidFill>
                <a:latin typeface="Calibri" panose="020F0502020204030204" pitchFamily="34" charset="0"/>
              </a:rPr>
              <a:t>13</a:t>
            </a:r>
            <a:r>
              <a:rPr lang="es-ES" sz="1200" b="1" kern="1200" baseline="0" dirty="0">
                <a:solidFill>
                  <a:srgbClr val="000000"/>
                </a:solidFill>
                <a:latin typeface="Tw Cen MT" panose="020B0602020104020603" pitchFamily="34" charset="0"/>
              </a:rPr>
              <a:t>C ‰ = </a:t>
            </a:r>
            <a:r>
              <a:rPr lang="es-ES" sz="1200" b="1" dirty="0">
                <a:solidFill>
                  <a:srgbClr val="000000"/>
                </a:solidFill>
                <a:latin typeface="Tw Cen MT" panose="020B0602020104020603" pitchFamily="34" charset="0"/>
              </a:rPr>
              <a:t>- 13.76</a:t>
            </a:r>
            <a:r>
              <a:rPr lang="es-ES" sz="1200" b="1" kern="1200" baseline="0" dirty="0">
                <a:solidFill>
                  <a:srgbClr val="000000"/>
                </a:solidFill>
                <a:latin typeface="Tw Cen MT" panose="020B0602020104020603" pitchFamily="34" charset="0"/>
              </a:rPr>
              <a:t>  +- 1.34</a:t>
            </a:r>
          </a:p>
          <a:p>
            <a:pPr algn="r"/>
            <a:r>
              <a:rPr lang="es-ES" sz="1200" b="1" dirty="0">
                <a:solidFill>
                  <a:srgbClr val="000000"/>
                </a:solidFill>
                <a:latin typeface="Tw Cen MT" panose="020B0602020104020603" pitchFamily="34" charset="0"/>
              </a:rPr>
              <a:t>GROUNDWATER BICARBONATE</a:t>
            </a:r>
            <a:endParaRPr lang="es" sz="1200" b="1" kern="1200" baseline="0" dirty="0">
              <a:solidFill>
                <a:srgbClr val="000000"/>
              </a:solidFill>
              <a:latin typeface="Calibri" panose="020F0502020204030204" pitchFamily="34" charset="0"/>
            </a:endParaRPr>
          </a:p>
        </p:txBody>
      </p:sp>
      <p:sp>
        <p:nvSpPr>
          <p:cNvPr id="17" name="Rectángulo 16">
            <a:extLst>
              <a:ext uri="{FF2B5EF4-FFF2-40B4-BE49-F238E27FC236}">
                <a16:creationId xmlns:a16="http://schemas.microsoft.com/office/drawing/2014/main" id="{71841B74-25C2-44D2-A975-A278309103D4}"/>
              </a:ext>
            </a:extLst>
          </p:cNvPr>
          <p:cNvSpPr/>
          <p:nvPr/>
        </p:nvSpPr>
        <p:spPr>
          <a:xfrm>
            <a:off x="6537775" y="3274320"/>
            <a:ext cx="222579" cy="2308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E10D28ED-853A-4C64-8E7B-A500D1715709}"/>
              </a:ext>
            </a:extLst>
          </p:cNvPr>
          <p:cNvSpPr txBox="1"/>
          <p:nvPr/>
        </p:nvSpPr>
        <p:spPr>
          <a:xfrm>
            <a:off x="8919592" y="5651956"/>
            <a:ext cx="2065630" cy="369332"/>
          </a:xfrm>
          <a:prstGeom prst="rect">
            <a:avLst/>
          </a:prstGeom>
          <a:noFill/>
        </p:spPr>
        <p:txBody>
          <a:bodyPr wrap="none" rtlCol="0">
            <a:spAutoFit/>
          </a:bodyPr>
          <a:lstStyle/>
          <a:p>
            <a:r>
              <a:rPr lang="es-ES" sz="1800" b="0" i="0" u="none" strike="noStrike" baseline="0" dirty="0">
                <a:latin typeface="ArialMT"/>
              </a:rPr>
              <a:t>Vitoria et al.(2004)</a:t>
            </a:r>
            <a:endParaRPr lang="es-ES" dirty="0"/>
          </a:p>
        </p:txBody>
      </p:sp>
      <p:sp>
        <p:nvSpPr>
          <p:cNvPr id="15" name="CuadroTexto 14">
            <a:extLst>
              <a:ext uri="{FF2B5EF4-FFF2-40B4-BE49-F238E27FC236}">
                <a16:creationId xmlns:a16="http://schemas.microsoft.com/office/drawing/2014/main" id="{AA7E5777-5B72-46B6-8896-444FCACECF59}"/>
              </a:ext>
            </a:extLst>
          </p:cNvPr>
          <p:cNvSpPr txBox="1"/>
          <p:nvPr/>
        </p:nvSpPr>
        <p:spPr>
          <a:xfrm>
            <a:off x="1714934" y="6581001"/>
            <a:ext cx="10090839" cy="276999"/>
          </a:xfrm>
          <a:prstGeom prst="rect">
            <a:avLst/>
          </a:prstGeom>
          <a:noFill/>
        </p:spPr>
        <p:txBody>
          <a:bodyPr wrap="none" rtlCol="0">
            <a:spAutoFit/>
          </a:bodyPr>
          <a:lstStyle/>
          <a:p>
            <a:r>
              <a:rPr lang="es-ES" sz="1200" dirty="0" err="1"/>
              <a:t>Vitòria</a:t>
            </a:r>
            <a:r>
              <a:rPr lang="es-ES" sz="1200" dirty="0"/>
              <a:t>, L, Otero, O, Soler, A., Canals, À. (2004) </a:t>
            </a:r>
            <a:r>
              <a:rPr lang="es-ES" sz="1200" dirty="0" err="1"/>
              <a:t>Fertilizer</a:t>
            </a:r>
            <a:r>
              <a:rPr lang="es-ES" sz="1200" dirty="0"/>
              <a:t> </a:t>
            </a:r>
            <a:r>
              <a:rPr lang="es-ES" sz="1200" dirty="0" err="1"/>
              <a:t>Characterization</a:t>
            </a:r>
            <a:r>
              <a:rPr lang="es-ES" sz="1200" dirty="0"/>
              <a:t>: </a:t>
            </a:r>
            <a:r>
              <a:rPr lang="es-ES" sz="1200" dirty="0" err="1"/>
              <a:t>Isotopic</a:t>
            </a:r>
            <a:r>
              <a:rPr lang="es-ES" sz="1200" dirty="0"/>
              <a:t> Data (N, S, O, C and Sr). </a:t>
            </a:r>
            <a:r>
              <a:rPr lang="es-ES" sz="1200" dirty="0" err="1"/>
              <a:t>Environmental</a:t>
            </a:r>
            <a:r>
              <a:rPr lang="es-ES" sz="1200" dirty="0"/>
              <a:t> </a:t>
            </a:r>
            <a:r>
              <a:rPr lang="es-ES" sz="1200" dirty="0" err="1"/>
              <a:t>Science</a:t>
            </a:r>
            <a:r>
              <a:rPr lang="es-ES" sz="1200" dirty="0"/>
              <a:t> &amp; </a:t>
            </a:r>
            <a:r>
              <a:rPr lang="es-ES" sz="1200" dirty="0" err="1"/>
              <a:t>Technology</a:t>
            </a:r>
            <a:r>
              <a:rPr lang="es-ES" sz="1200" dirty="0"/>
              <a:t>, 38, 3254-3262</a:t>
            </a:r>
          </a:p>
        </p:txBody>
      </p:sp>
    </p:spTree>
    <p:extLst>
      <p:ext uri="{BB962C8B-B14F-4D97-AF65-F5344CB8AC3E}">
        <p14:creationId xmlns:p14="http://schemas.microsoft.com/office/powerpoint/2010/main" val="218132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0EEE45-67F6-44F2-8B24-EDF72DD2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94"/>
            <a:ext cx="12192001" cy="6858000"/>
          </a:xfrm>
          <a:prstGeom prst="rect">
            <a:avLst/>
          </a:prstGeom>
        </p:spPr>
      </p:pic>
      <p:sp>
        <p:nvSpPr>
          <p:cNvPr id="6" name="CuadroTexto 5">
            <a:extLst>
              <a:ext uri="{FF2B5EF4-FFF2-40B4-BE49-F238E27FC236}">
                <a16:creationId xmlns:a16="http://schemas.microsoft.com/office/drawing/2014/main" id="{A02D8851-4353-4BFB-8EDE-0D18354D269C}"/>
              </a:ext>
            </a:extLst>
          </p:cNvPr>
          <p:cNvSpPr txBox="1"/>
          <p:nvPr/>
        </p:nvSpPr>
        <p:spPr>
          <a:xfrm>
            <a:off x="119336" y="0"/>
            <a:ext cx="12889432" cy="707886"/>
          </a:xfrm>
          <a:prstGeom prst="rect">
            <a:avLst/>
          </a:prstGeom>
          <a:noFill/>
        </p:spPr>
        <p:txBody>
          <a:bodyPr wrap="square" rtlCol="0">
            <a:spAutoFit/>
          </a:bodyPr>
          <a:lstStyle/>
          <a:p>
            <a:r>
              <a:rPr lang="es-ES" sz="4000" b="1" dirty="0">
                <a:solidFill>
                  <a:srgbClr val="FFC000"/>
                </a:solidFill>
                <a:effectLst>
                  <a:outerShdw blurRad="38100" dist="38100" dir="2700000" algn="tl">
                    <a:srgbClr val="000000">
                      <a:alpha val="43137"/>
                    </a:srgbClr>
                  </a:outerShdw>
                </a:effectLst>
              </a:rPr>
              <a:t>RESULTS: GROUNWATER ANALYSIS DALIAS 1</a:t>
            </a:r>
          </a:p>
        </p:txBody>
      </p:sp>
      <p:pic>
        <p:nvPicPr>
          <p:cNvPr id="10" name="Imagen 9">
            <a:extLst>
              <a:ext uri="{FF2B5EF4-FFF2-40B4-BE49-F238E27FC236}">
                <a16:creationId xmlns:a16="http://schemas.microsoft.com/office/drawing/2014/main" id="{AFAEC2C2-FE44-4C87-80F3-ED53FF6C1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2680"/>
            <a:ext cx="12192000" cy="1839680"/>
          </a:xfrm>
          <a:prstGeom prst="rect">
            <a:avLst/>
          </a:prstGeom>
        </p:spPr>
      </p:pic>
      <p:pic>
        <p:nvPicPr>
          <p:cNvPr id="14" name="Imagen 13">
            <a:extLst>
              <a:ext uri="{FF2B5EF4-FFF2-40B4-BE49-F238E27FC236}">
                <a16:creationId xmlns:a16="http://schemas.microsoft.com/office/drawing/2014/main" id="{A534D6C4-AB9A-4E8D-B4BA-F82704A85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275" y="1986623"/>
            <a:ext cx="6189553" cy="2954342"/>
          </a:xfrm>
          <a:prstGeom prst="rect">
            <a:avLst/>
          </a:prstGeom>
        </p:spPr>
      </p:pic>
    </p:spTree>
    <p:extLst>
      <p:ext uri="{BB962C8B-B14F-4D97-AF65-F5344CB8AC3E}">
        <p14:creationId xmlns:p14="http://schemas.microsoft.com/office/powerpoint/2010/main" val="233725580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
  <TotalTime>601</TotalTime>
  <Words>729</Words>
  <Application>Microsoft Office PowerPoint</Application>
  <PresentationFormat>Panorámica</PresentationFormat>
  <Paragraphs>86</Paragraphs>
  <Slides>17</Slides>
  <Notes>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17</vt:i4>
      </vt:variant>
    </vt:vector>
  </HeadingPairs>
  <TitlesOfParts>
    <vt:vector size="29" baseType="lpstr">
      <vt:lpstr>Arial</vt:lpstr>
      <vt:lpstr>ArialMT</vt:lpstr>
      <vt:lpstr>Calibri</vt:lpstr>
      <vt:lpstr>Calibri (Cuerpo)</vt:lpstr>
      <vt:lpstr>Calibri Light</vt:lpstr>
      <vt:lpstr>Open Sans</vt:lpstr>
      <vt:lpstr>OpenSans</vt:lpstr>
      <vt:lpstr>Tw Cen MT</vt:lpstr>
      <vt:lpstr>Tw Cen MT (Cuerpo)</vt:lpstr>
      <vt:lpstr>Wingdings</vt:lpstr>
      <vt:lpstr>Tema de Office</vt:lpstr>
      <vt:lpstr>Gota</vt:lpstr>
      <vt:lpstr>What is the source of CO2 and CH4 at 150 meters depth?  Studying CO2, CH4 and N2O concentrations and carbon isotopic signatures in the air of the Vadose Zone in Spain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Siracusa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Mariajose</dc:creator>
  <cp:lastModifiedBy>ENRIQUE ECHEVERRÍA MARTÍN</cp:lastModifiedBy>
  <cp:revision>28</cp:revision>
  <dcterms:created xsi:type="dcterms:W3CDTF">2008-10-22T02:47:14Z</dcterms:created>
  <dcterms:modified xsi:type="dcterms:W3CDTF">2023-04-26T06:48:34Z</dcterms:modified>
</cp:coreProperties>
</file>