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82" r:id="rId4"/>
    <p:sldId id="28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89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79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770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55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97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23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94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57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28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15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97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01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B7AC1-A062-465F-9263-43F884B1B4E0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22E5B-97B9-46C2-A35E-073F2A73F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97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0" y="2272172"/>
            <a:ext cx="12192000" cy="28368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 of an unprecedented decontamination program on river sediment and radioactive contaminant fluxes</a:t>
            </a:r>
            <a:endParaRPr lang="fr-F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Rosalie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Vandromme,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Seiji </a:t>
            </a:r>
            <a:r>
              <a:rPr lang="fr-F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Hayashi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Hideki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Tsuji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Olivier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Evrard,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Grangeon,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Valentin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Landemaine,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Patrick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Laceby,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Yoshifumi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Wakiyama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Olivier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Cerdan</a:t>
            </a:r>
            <a:endParaRPr lang="fr-F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341" y="156563"/>
            <a:ext cx="1091114" cy="9885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009" y="137632"/>
            <a:ext cx="998454" cy="9984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35" y="5406138"/>
            <a:ext cx="1347120" cy="13471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7" y="5406137"/>
            <a:ext cx="1652665" cy="13344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44353C-06F5-467A-A406-BA6BD41C5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96" y="5294037"/>
            <a:ext cx="3340846" cy="145922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758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346200"/>
            <a:ext cx="5916624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908800" y="4266079"/>
            <a:ext cx="457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5.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Evolution of </a:t>
            </a:r>
            <a:r>
              <a:rPr kumimoji="0" lang="en-US" altLang="fr-FR" sz="12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 concentrations in SS as a function of time: fitting curves (exponential) of model outputs (decontamination vs. the absence of decontamination) and river monitoring measurements. The shaded areas represent the 95% confidence intervals around the fitting curves (solid lines). The duration of decontamination operations is indicated by a grey bar above the x-axis.</a:t>
            </a:r>
            <a:endParaRPr kumimoji="0" lang="en-US" altLang="fr-F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08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1" name="Ima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9" y="1041400"/>
            <a:ext cx="11923922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44750" y="5452418"/>
            <a:ext cx="7302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6.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Modeling results from June 2014 to the end of 2019: a) accumulated sediment and </a:t>
            </a:r>
            <a:r>
              <a:rPr kumimoji="0" lang="en-US" altLang="fr-FR" sz="12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 exports and b) the </a:t>
            </a:r>
            <a:r>
              <a:rPr kumimoji="0" lang="en-US" altLang="fr-FR" sz="12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 stock evolution in the catchment.</a:t>
            </a: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606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9"/>
          <a:stretch/>
        </p:blipFill>
        <p:spPr>
          <a:xfrm rot="5400000">
            <a:off x="7372700" y="1106284"/>
            <a:ext cx="5407891" cy="37125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382" y="258618"/>
            <a:ext cx="6841067" cy="38481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6941" y="4145124"/>
            <a:ext cx="2719883" cy="1813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651" y="4622394"/>
            <a:ext cx="3729794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2588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5" name="Espace réservé du contenu 6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874681"/>
            <a:ext cx="951857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81300" y="5549254"/>
            <a:ext cx="7067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Supplementary Figure 1: </a:t>
            </a: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S1.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Calculation of </a:t>
            </a:r>
            <a:r>
              <a:rPr kumimoji="0" lang="en-US" altLang="fr-FR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137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Cs concentrations in diffuse erosion and deposition areas legend.</a:t>
            </a: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2306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424" y="1040861"/>
            <a:ext cx="8732541" cy="27006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325" y="4387175"/>
            <a:ext cx="5369279" cy="20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6327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169" name="Imag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" y="302371"/>
            <a:ext cx="6342434" cy="61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926094" y="5702716"/>
            <a:ext cx="5143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S2. 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the 21 calibration floods for a) water volume (m</a:t>
            </a:r>
            <a:r>
              <a:rPr kumimoji="0" lang="en-GB" altLang="fr-FR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b) peak flow (m</a:t>
            </a:r>
            <a:r>
              <a:rPr kumimoji="0" lang="en-GB" altLang="fr-FR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/s), c) sediment load (t) and d) particulate </a:t>
            </a:r>
            <a:r>
              <a:rPr kumimoji="0" lang="en-GB" altLang="fr-FR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137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Cs flux (</a:t>
            </a:r>
            <a:r>
              <a:rPr kumimoji="0" lang="en-GB" alt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Bq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/event)</a:t>
            </a:r>
            <a:endParaRPr kumimoji="0" lang="en-GB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4490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193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68" y="901349"/>
            <a:ext cx="9377464" cy="418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21668" y="5529541"/>
            <a:ext cx="75486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S3. 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Relationship between cumulative and duration of rainfall events between June 2014 and December 2019 and b) rainfall depths as a function of time. The red crosses represent calibration events.</a:t>
            </a: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1769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9217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09583"/>
            <a:ext cx="6877050" cy="65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976609" y="5802930"/>
            <a:ext cx="52206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S4.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GB" alt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odeling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results for a) water volumes, b) sediment loads and c) particulate </a:t>
            </a:r>
            <a:r>
              <a:rPr kumimoji="0" lang="en-GB" altLang="fr-FR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137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Cs flux</a:t>
            </a:r>
            <a:endParaRPr kumimoji="0" lang="en-GB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0644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41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73" y="1194762"/>
            <a:ext cx="9326053" cy="369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33600" y="5235743"/>
            <a:ext cx="91249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S5.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GB" alt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odeling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results without taking decontamination operations into account (dark blue) and with taking remediation into account (light blue).</a:t>
            </a: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0231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265" name="Imag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6" y="170543"/>
            <a:ext cx="7973391" cy="64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292703" y="3902930"/>
            <a:ext cx="369609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S6. 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 series of a) flow rate, b) SSC and c) rainfall depths from September 2014 to December 2019 of the Mano River (time step 5 min before 2017 and 10 min after). The point data of particulate </a:t>
            </a:r>
            <a:r>
              <a:rPr kumimoji="0" lang="en-GB" altLang="fr-FR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137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Cs concentrations are represented in red (right axis) by dots for flood events and crosses for </a:t>
            </a:r>
            <a:r>
              <a:rPr kumimoji="0" lang="en-GB" alt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baseflow</a:t>
            </a: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3902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1727"/>
          <a:stretch/>
        </p:blipFill>
        <p:spPr>
          <a:xfrm rot="5400000">
            <a:off x="6612321" y="1462789"/>
            <a:ext cx="2656985" cy="1889413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0" y="0"/>
            <a:ext cx="12192000" cy="92866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Fukushima accident in 2011</a:t>
            </a:r>
            <a:endParaRPr lang="fr-F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6" y="1079003"/>
            <a:ext cx="6139347" cy="49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3" y="1079003"/>
            <a:ext cx="1974643" cy="2632857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49" y="3862202"/>
            <a:ext cx="3275034" cy="24562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996107" y="6390937"/>
            <a:ext cx="4473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Dispersion by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overland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1557" y="6067772"/>
            <a:ext cx="599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Massive release of radioactive </a:t>
            </a:r>
            <a:r>
              <a:rPr lang="en-US" dirty="0" smtClean="0"/>
              <a:t>contaminants</a:t>
            </a:r>
            <a:endParaRPr lang="en-US" dirty="0"/>
          </a:p>
          <a:p>
            <a:r>
              <a:rPr lang="en-US" baseline="30000" dirty="0" smtClean="0"/>
              <a:t>137</a:t>
            </a:r>
            <a:r>
              <a:rPr lang="en-US" dirty="0" smtClean="0"/>
              <a:t>Cs </a:t>
            </a:r>
            <a:r>
              <a:rPr lang="en-US" dirty="0" smtClean="0"/>
              <a:t>bound </a:t>
            </a:r>
            <a:r>
              <a:rPr lang="en-US" dirty="0"/>
              <a:t>du fine soil </a:t>
            </a:r>
            <a:r>
              <a:rPr lang="en-US" dirty="0" smtClean="0"/>
              <a:t>particles and half </a:t>
            </a:r>
            <a:r>
              <a:rPr lang="en-US" dirty="0"/>
              <a:t>life of 30 </a:t>
            </a:r>
            <a:r>
              <a:rPr lang="en-US" dirty="0" err="1"/>
              <a:t>yrs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54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2289" name="Ima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456"/>
            <a:ext cx="11832853" cy="365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456254" y="5458055"/>
            <a:ext cx="49203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S7. 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Representation of the decontaminated areas in the Mano catchment. The colour corresponds to the date of decontamination, b) evolution of decontaminated surface</a:t>
            </a:r>
            <a:endParaRPr kumimoji="0" lang="en-GB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4339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5" y="1011206"/>
            <a:ext cx="5438291" cy="406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2" y="1011206"/>
            <a:ext cx="5425058" cy="406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409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kumimoji="0" lang="en-GB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83147" y="5576664"/>
            <a:ext cx="88972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S8. 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Vegetation growth after decontamination, pictures taken by the authors in </a:t>
            </a:r>
            <a:r>
              <a:rPr kumimoji="0" lang="en-GB" alt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Namie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Town, Fukushima Prefecture, on April 20, 2022 (left) and June 29, 2022 (right)</a:t>
            </a:r>
            <a:endParaRPr kumimoji="0" lang="en-GB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9945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8246" y="981445"/>
            <a:ext cx="5302187" cy="39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29" y="1600199"/>
            <a:ext cx="5349847" cy="40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3752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79723" y="6087451"/>
            <a:ext cx="54138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Fig. S9. 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Erosion after decontamination (picture taken by the authors in </a:t>
            </a:r>
            <a:r>
              <a:rPr kumimoji="0" lang="en-GB" alt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Namie</a:t>
            </a:r>
            <a:r>
              <a:rPr kumimoji="0" lang="en-GB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Town, Fukushima Prefecture, on April 20, 2022)</a:t>
            </a:r>
            <a:endParaRPr kumimoji="0" lang="en-GB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8596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35731">
              <a:spcBef>
                <a:spcPts val="450"/>
              </a:spcBef>
              <a:spcAft>
                <a:spcPts val="450"/>
              </a:spcAft>
            </a:pPr>
            <a:r>
              <a:rPr lang="fr-FR" dirty="0" smtClean="0">
                <a:solidFill>
                  <a:schemeClr val="bg1"/>
                </a:solidFill>
              </a:rPr>
              <a:t>WATERSED MODEL PRESENTATION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6657" y="1494695"/>
            <a:ext cx="1453454" cy="41028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6" name="ZoneTexte 6"/>
          <p:cNvSpPr txBox="1"/>
          <p:nvPr/>
        </p:nvSpPr>
        <p:spPr>
          <a:xfrm>
            <a:off x="1198065" y="1146093"/>
            <a:ext cx="2183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smtClean="0"/>
              <a:t>Initial </a:t>
            </a:r>
            <a:r>
              <a:rPr lang="fr-FR" sz="1400" b="1" i="1" dirty="0" err="1" smtClean="0"/>
              <a:t>datasets</a:t>
            </a:r>
            <a:endParaRPr lang="fr-FR" sz="1400" b="1" i="1" dirty="0" smtClean="0"/>
          </a:p>
        </p:txBody>
      </p:sp>
      <p:sp>
        <p:nvSpPr>
          <p:cNvPr id="7" name="ZoneTexte 7"/>
          <p:cNvSpPr txBox="1"/>
          <p:nvPr/>
        </p:nvSpPr>
        <p:spPr>
          <a:xfrm>
            <a:off x="1739912" y="1540322"/>
            <a:ext cx="11918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DEM (1m)</a:t>
            </a:r>
            <a:endParaRPr lang="fr-FR" sz="1200" dirty="0"/>
          </a:p>
        </p:txBody>
      </p:sp>
      <p:sp>
        <p:nvSpPr>
          <p:cNvPr id="8" name="ZoneTexte 8"/>
          <p:cNvSpPr txBox="1"/>
          <p:nvPr/>
        </p:nvSpPr>
        <p:spPr>
          <a:xfrm>
            <a:off x="1739912" y="2251744"/>
            <a:ext cx="119180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Land use</a:t>
            </a:r>
            <a:endParaRPr lang="fr-FR" sz="1200" dirty="0"/>
          </a:p>
          <a:p>
            <a:r>
              <a:rPr lang="fr-FR" sz="1200" dirty="0" err="1" smtClean="0"/>
              <a:t>Soil</a:t>
            </a:r>
            <a:endParaRPr lang="fr-FR" sz="1200" dirty="0"/>
          </a:p>
        </p:txBody>
      </p:sp>
      <p:sp>
        <p:nvSpPr>
          <p:cNvPr id="9" name="Rectangle 8"/>
          <p:cNvSpPr/>
          <p:nvPr/>
        </p:nvSpPr>
        <p:spPr>
          <a:xfrm>
            <a:off x="1739912" y="5214408"/>
            <a:ext cx="120757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Q and SSC data</a:t>
            </a:r>
            <a:endParaRPr lang="fr-FR" sz="1200" dirty="0"/>
          </a:p>
        </p:txBody>
      </p:sp>
      <p:sp>
        <p:nvSpPr>
          <p:cNvPr id="10" name="ZoneTexte 10"/>
          <p:cNvSpPr txBox="1"/>
          <p:nvPr/>
        </p:nvSpPr>
        <p:spPr>
          <a:xfrm>
            <a:off x="3545007" y="2187049"/>
            <a:ext cx="1973837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Expert tables</a:t>
            </a:r>
          </a:p>
          <a:p>
            <a:pPr algn="ctr"/>
            <a:r>
              <a:rPr lang="fr-FR" sz="1100" dirty="0" err="1" smtClean="0"/>
              <a:t>Derive</a:t>
            </a:r>
            <a:r>
              <a:rPr lang="fr-FR" sz="1100" dirty="0" smtClean="0"/>
              <a:t> </a:t>
            </a:r>
            <a:r>
              <a:rPr lang="fr-FR" sz="1100" dirty="0" err="1" smtClean="0"/>
              <a:t>erosive</a:t>
            </a:r>
            <a:r>
              <a:rPr lang="fr-FR" sz="1100" dirty="0" smtClean="0"/>
              <a:t> and </a:t>
            </a:r>
            <a:r>
              <a:rPr lang="fr-FR" sz="1100" dirty="0" err="1" smtClean="0"/>
              <a:t>hydrodynamic</a:t>
            </a:r>
            <a:r>
              <a:rPr lang="fr-FR" sz="1100" dirty="0" smtClean="0"/>
              <a:t> </a:t>
            </a:r>
            <a:r>
              <a:rPr lang="fr-FR" sz="1100" dirty="0" err="1" smtClean="0"/>
              <a:t>soil</a:t>
            </a:r>
            <a:r>
              <a:rPr lang="fr-FR" sz="1100" dirty="0" smtClean="0"/>
              <a:t> </a:t>
            </a:r>
            <a:r>
              <a:rPr lang="fr-FR" sz="1100" dirty="0" err="1" smtClean="0"/>
              <a:t>properties</a:t>
            </a:r>
            <a:r>
              <a:rPr lang="fr-FR" sz="1100" dirty="0" smtClean="0"/>
              <a:t> </a:t>
            </a:r>
          </a:p>
        </p:txBody>
      </p:sp>
      <p:sp>
        <p:nvSpPr>
          <p:cNvPr id="11" name="ZoneTexte 11"/>
          <p:cNvSpPr txBox="1"/>
          <p:nvPr/>
        </p:nvSpPr>
        <p:spPr>
          <a:xfrm>
            <a:off x="3012899" y="1136169"/>
            <a:ext cx="30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err="1" smtClean="0"/>
              <a:t>Preprocessing</a:t>
            </a:r>
            <a:endParaRPr lang="fr-FR" sz="1400" b="1" i="1" dirty="0" smtClean="0"/>
          </a:p>
        </p:txBody>
      </p:sp>
      <p:sp>
        <p:nvSpPr>
          <p:cNvPr id="12" name="ZoneTexte 12"/>
          <p:cNvSpPr txBox="1"/>
          <p:nvPr/>
        </p:nvSpPr>
        <p:spPr>
          <a:xfrm>
            <a:off x="5544121" y="1136169"/>
            <a:ext cx="30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smtClean="0"/>
              <a:t>Inputs of the WaterSed model</a:t>
            </a:r>
          </a:p>
        </p:txBody>
      </p:sp>
      <p:sp>
        <p:nvSpPr>
          <p:cNvPr id="13" name="ZoneTexte 13"/>
          <p:cNvSpPr txBox="1"/>
          <p:nvPr/>
        </p:nvSpPr>
        <p:spPr>
          <a:xfrm>
            <a:off x="6036191" y="2097856"/>
            <a:ext cx="1953451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err="1" smtClean="0"/>
              <a:t>Hydrodynamic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properties</a:t>
            </a:r>
            <a:endParaRPr lang="fr-FR" sz="1100" b="1" dirty="0" smtClean="0"/>
          </a:p>
          <a:p>
            <a:r>
              <a:rPr lang="fr-FR" sz="1100" dirty="0" smtClean="0"/>
              <a:t>Infiltration </a:t>
            </a:r>
            <a:r>
              <a:rPr lang="fr-FR" sz="1100" dirty="0" err="1" smtClean="0"/>
              <a:t>capacity</a:t>
            </a:r>
            <a:endParaRPr lang="fr-FR" sz="1100" dirty="0" smtClean="0"/>
          </a:p>
          <a:p>
            <a:r>
              <a:rPr lang="fr-FR" sz="1100" dirty="0" smtClean="0"/>
              <a:t>Imbibition</a:t>
            </a:r>
          </a:p>
          <a:p>
            <a:r>
              <a:rPr lang="fr-FR" sz="1100" dirty="0" smtClean="0"/>
              <a:t>Water </a:t>
            </a:r>
            <a:r>
              <a:rPr lang="fr-FR" sz="1100" dirty="0" err="1" smtClean="0"/>
              <a:t>storage</a:t>
            </a:r>
            <a:endParaRPr lang="fr-FR" sz="1100" dirty="0" smtClean="0"/>
          </a:p>
        </p:txBody>
      </p:sp>
      <p:sp>
        <p:nvSpPr>
          <p:cNvPr id="14" name="ZoneTexte 14"/>
          <p:cNvSpPr txBox="1"/>
          <p:nvPr/>
        </p:nvSpPr>
        <p:spPr>
          <a:xfrm>
            <a:off x="6036191" y="1550252"/>
            <a:ext cx="1950554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DEM</a:t>
            </a:r>
            <a:endParaRPr lang="fr-FR" sz="1100" b="1" dirty="0"/>
          </a:p>
        </p:txBody>
      </p:sp>
      <p:sp>
        <p:nvSpPr>
          <p:cNvPr id="15" name="ZoneTexte 15"/>
          <p:cNvSpPr txBox="1"/>
          <p:nvPr/>
        </p:nvSpPr>
        <p:spPr>
          <a:xfrm>
            <a:off x="6036191" y="4459875"/>
            <a:ext cx="195345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 err="1" smtClean="0"/>
              <a:t>Rainfall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event</a:t>
            </a:r>
            <a:endParaRPr lang="fr-FR" sz="1200" b="1" dirty="0" smtClean="0"/>
          </a:p>
          <a:p>
            <a:r>
              <a:rPr lang="fr-FR" sz="1200" dirty="0" err="1" smtClean="0"/>
              <a:t>Depth</a:t>
            </a:r>
            <a:endParaRPr lang="fr-FR" sz="1200" dirty="0" smtClean="0"/>
          </a:p>
          <a:p>
            <a:r>
              <a:rPr lang="fr-FR" sz="1200" dirty="0" smtClean="0"/>
              <a:t>Effective duration</a:t>
            </a:r>
            <a:endParaRPr lang="fr-FR" sz="1200" dirty="0"/>
          </a:p>
        </p:txBody>
      </p:sp>
      <p:sp>
        <p:nvSpPr>
          <p:cNvPr id="16" name="ZoneTexte 16"/>
          <p:cNvSpPr txBox="1"/>
          <p:nvPr/>
        </p:nvSpPr>
        <p:spPr>
          <a:xfrm>
            <a:off x="6036191" y="2990201"/>
            <a:ext cx="1953451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Erosive </a:t>
            </a:r>
            <a:r>
              <a:rPr lang="fr-FR" sz="1100" b="1" dirty="0" err="1" smtClean="0"/>
              <a:t>properties</a:t>
            </a:r>
            <a:endParaRPr lang="fr-FR" sz="1100" b="1" dirty="0" smtClean="0"/>
          </a:p>
          <a:p>
            <a:r>
              <a:rPr lang="fr-FR" sz="1100" dirty="0" smtClean="0"/>
              <a:t>SSC</a:t>
            </a:r>
          </a:p>
          <a:p>
            <a:r>
              <a:rPr lang="fr-FR" sz="1100" dirty="0" err="1" smtClean="0"/>
              <a:t>Cohesion</a:t>
            </a:r>
            <a:endParaRPr lang="fr-FR" sz="11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739912" y="4644391"/>
            <a:ext cx="120757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 smtClean="0"/>
              <a:t>Rainfall</a:t>
            </a:r>
            <a:r>
              <a:rPr lang="fr-FR" sz="1200" dirty="0" smtClean="0"/>
              <a:t> data</a:t>
            </a:r>
            <a:endParaRPr lang="fr-FR" sz="1200" dirty="0"/>
          </a:p>
        </p:txBody>
      </p:sp>
      <p:sp>
        <p:nvSpPr>
          <p:cNvPr id="18" name="ZoneTexte 18"/>
          <p:cNvSpPr txBox="1"/>
          <p:nvPr/>
        </p:nvSpPr>
        <p:spPr>
          <a:xfrm>
            <a:off x="7916868" y="1137461"/>
            <a:ext cx="30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smtClean="0"/>
              <a:t>Outputs</a:t>
            </a:r>
          </a:p>
        </p:txBody>
      </p:sp>
      <p:sp>
        <p:nvSpPr>
          <p:cNvPr id="19" name="ZoneTexte 19"/>
          <p:cNvSpPr txBox="1"/>
          <p:nvPr/>
        </p:nvSpPr>
        <p:spPr>
          <a:xfrm>
            <a:off x="8543364" y="1614228"/>
            <a:ext cx="1799528" cy="12772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err="1" smtClean="0"/>
              <a:t>Runoff</a:t>
            </a:r>
            <a:endParaRPr lang="fr-FR" sz="1100" b="1" dirty="0" smtClean="0"/>
          </a:p>
          <a:p>
            <a:r>
              <a:rPr lang="fr-FR" sz="1100" dirty="0" err="1" smtClean="0"/>
              <a:t>Excess</a:t>
            </a:r>
            <a:r>
              <a:rPr lang="fr-FR" sz="1100" dirty="0" smtClean="0"/>
              <a:t> </a:t>
            </a:r>
            <a:r>
              <a:rPr lang="fr-FR" sz="1100" dirty="0" err="1" smtClean="0"/>
              <a:t>rainfall</a:t>
            </a:r>
            <a:endParaRPr lang="fr-FR" sz="1100" dirty="0" smtClean="0"/>
          </a:p>
          <a:p>
            <a:r>
              <a:rPr lang="fr-FR" sz="1100" dirty="0" smtClean="0"/>
              <a:t>Infiltration</a:t>
            </a:r>
          </a:p>
          <a:p>
            <a:r>
              <a:rPr lang="fr-FR" sz="1100" dirty="0" err="1" smtClean="0"/>
              <a:t>Runoff</a:t>
            </a:r>
            <a:r>
              <a:rPr lang="fr-FR" sz="1100" dirty="0" smtClean="0"/>
              <a:t> volume</a:t>
            </a:r>
          </a:p>
          <a:p>
            <a:r>
              <a:rPr lang="fr-FR" sz="1100" dirty="0" err="1" smtClean="0"/>
              <a:t>Runoff</a:t>
            </a:r>
            <a:r>
              <a:rPr lang="fr-FR" sz="1100" dirty="0" smtClean="0"/>
              <a:t> </a:t>
            </a:r>
            <a:r>
              <a:rPr lang="fr-FR" sz="1100" dirty="0" err="1"/>
              <a:t>v</a:t>
            </a:r>
            <a:r>
              <a:rPr lang="fr-FR" sz="1100" dirty="0" err="1" smtClean="0"/>
              <a:t>elocity</a:t>
            </a:r>
            <a:endParaRPr lang="fr-FR" sz="1100" dirty="0" smtClean="0"/>
          </a:p>
          <a:p>
            <a:r>
              <a:rPr lang="fr-FR" sz="1100" dirty="0" smtClean="0"/>
              <a:t>Peak </a:t>
            </a:r>
            <a:r>
              <a:rPr lang="fr-FR" sz="1100" dirty="0" err="1" smtClean="0"/>
              <a:t>discharge</a:t>
            </a:r>
            <a:endParaRPr lang="fr-FR" sz="1100" dirty="0" smtClean="0"/>
          </a:p>
          <a:p>
            <a:r>
              <a:rPr lang="fr-FR" sz="1100" dirty="0" smtClean="0"/>
              <a:t>Time of concentration</a:t>
            </a:r>
          </a:p>
        </p:txBody>
      </p:sp>
      <p:sp>
        <p:nvSpPr>
          <p:cNvPr id="20" name="ZoneTexte 20"/>
          <p:cNvSpPr txBox="1"/>
          <p:nvPr/>
        </p:nvSpPr>
        <p:spPr>
          <a:xfrm>
            <a:off x="8543364" y="3005139"/>
            <a:ext cx="1799528" cy="938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Erosion</a:t>
            </a:r>
          </a:p>
          <a:p>
            <a:r>
              <a:rPr lang="fr-FR" sz="1100" dirty="0" smtClean="0"/>
              <a:t>Gross </a:t>
            </a:r>
            <a:r>
              <a:rPr lang="fr-FR" sz="1100" dirty="0" err="1" smtClean="0"/>
              <a:t>erosion</a:t>
            </a:r>
            <a:r>
              <a:rPr lang="fr-FR" sz="1100" dirty="0" smtClean="0"/>
              <a:t> and </a:t>
            </a:r>
            <a:r>
              <a:rPr lang="fr-FR" sz="1100" dirty="0" err="1" smtClean="0"/>
              <a:t>deposition</a:t>
            </a:r>
            <a:endParaRPr lang="fr-FR" sz="1100" dirty="0" smtClean="0"/>
          </a:p>
          <a:p>
            <a:r>
              <a:rPr lang="fr-FR" sz="1100" dirty="0" err="1" smtClean="0"/>
              <a:t>Sediment</a:t>
            </a:r>
            <a:r>
              <a:rPr lang="fr-FR" sz="1100" dirty="0" smtClean="0"/>
              <a:t> </a:t>
            </a:r>
            <a:r>
              <a:rPr lang="fr-FR" sz="1100" dirty="0" err="1" smtClean="0"/>
              <a:t>load</a:t>
            </a:r>
            <a:endParaRPr lang="fr-FR" sz="1100" dirty="0" smtClean="0"/>
          </a:p>
          <a:p>
            <a:r>
              <a:rPr lang="fr-FR" sz="1100" dirty="0" err="1" smtClean="0"/>
              <a:t>Soil</a:t>
            </a:r>
            <a:r>
              <a:rPr lang="fr-FR" sz="1100" dirty="0" smtClean="0"/>
              <a:t> </a:t>
            </a:r>
            <a:r>
              <a:rPr lang="fr-FR" sz="1100" dirty="0" err="1" smtClean="0"/>
              <a:t>erosion</a:t>
            </a:r>
            <a:r>
              <a:rPr lang="fr-FR" sz="1100" dirty="0" smtClean="0"/>
              <a:t> rate</a:t>
            </a:r>
          </a:p>
        </p:txBody>
      </p:sp>
      <p:sp>
        <p:nvSpPr>
          <p:cNvPr id="21" name="ZoneTexte 21"/>
          <p:cNvSpPr txBox="1"/>
          <p:nvPr/>
        </p:nvSpPr>
        <p:spPr>
          <a:xfrm>
            <a:off x="4027696" y="5213570"/>
            <a:ext cx="100845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/>
              <a:t>Calibration</a:t>
            </a:r>
            <a:endParaRPr lang="fr-FR" sz="1200" dirty="0" smtClean="0"/>
          </a:p>
        </p:txBody>
      </p:sp>
      <p:sp>
        <p:nvSpPr>
          <p:cNvPr id="22" name="ZoneTexte 22"/>
          <p:cNvSpPr txBox="1"/>
          <p:nvPr/>
        </p:nvSpPr>
        <p:spPr>
          <a:xfrm>
            <a:off x="6036191" y="5213543"/>
            <a:ext cx="195055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 err="1" smtClean="0"/>
              <a:t>Parameters</a:t>
            </a:r>
            <a:endParaRPr lang="fr-FR" sz="1200" dirty="0"/>
          </a:p>
        </p:txBody>
      </p:sp>
      <p:sp>
        <p:nvSpPr>
          <p:cNvPr id="23" name="Rectangle 22"/>
          <p:cNvSpPr/>
          <p:nvPr/>
        </p:nvSpPr>
        <p:spPr>
          <a:xfrm>
            <a:off x="3370056" y="1504220"/>
            <a:ext cx="2301422" cy="41028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5919735" y="1504220"/>
            <a:ext cx="2197288" cy="41028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8357066" y="1510042"/>
            <a:ext cx="2119176" cy="41028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cxnSp>
        <p:nvCxnSpPr>
          <p:cNvPr id="26" name="Connecteur droit avec flèche 25"/>
          <p:cNvCxnSpPr>
            <a:stCxn id="17" idx="3"/>
            <a:endCxn id="15" idx="1"/>
          </p:cNvCxnSpPr>
          <p:nvPr/>
        </p:nvCxnSpPr>
        <p:spPr>
          <a:xfrm>
            <a:off x="2947487" y="4782891"/>
            <a:ext cx="3088704" cy="1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8" idx="3"/>
            <a:endCxn id="10" idx="1"/>
          </p:cNvCxnSpPr>
          <p:nvPr/>
        </p:nvCxnSpPr>
        <p:spPr>
          <a:xfrm>
            <a:off x="2931716" y="2482577"/>
            <a:ext cx="613291" cy="4554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7" idx="3"/>
            <a:endCxn id="29" idx="1"/>
          </p:cNvCxnSpPr>
          <p:nvPr/>
        </p:nvCxnSpPr>
        <p:spPr>
          <a:xfrm>
            <a:off x="2931717" y="1678822"/>
            <a:ext cx="900326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9"/>
          <p:cNvSpPr txBox="1"/>
          <p:nvPr/>
        </p:nvSpPr>
        <p:spPr>
          <a:xfrm>
            <a:off x="3832043" y="1548017"/>
            <a:ext cx="1399765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Stream </a:t>
            </a:r>
            <a:r>
              <a:rPr lang="fr-FR" sz="1100" b="1" dirty="0" err="1" smtClean="0"/>
              <a:t>burning</a:t>
            </a:r>
            <a:endParaRPr lang="fr-FR" sz="1100" b="1" dirty="0"/>
          </a:p>
        </p:txBody>
      </p:sp>
      <p:cxnSp>
        <p:nvCxnSpPr>
          <p:cNvPr id="30" name="Connecteur droit avec flèche 29"/>
          <p:cNvCxnSpPr>
            <a:stCxn id="29" idx="3"/>
            <a:endCxn id="14" idx="1"/>
          </p:cNvCxnSpPr>
          <p:nvPr/>
        </p:nvCxnSpPr>
        <p:spPr>
          <a:xfrm>
            <a:off x="5231808" y="1678822"/>
            <a:ext cx="804383" cy="223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0" idx="3"/>
            <a:endCxn id="13" idx="1"/>
          </p:cNvCxnSpPr>
          <p:nvPr/>
        </p:nvCxnSpPr>
        <p:spPr>
          <a:xfrm flipV="1">
            <a:off x="5518844" y="2482577"/>
            <a:ext cx="517347" cy="4554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10" idx="2"/>
            <a:endCxn id="16" idx="1"/>
          </p:cNvCxnSpPr>
          <p:nvPr/>
        </p:nvCxnSpPr>
        <p:spPr>
          <a:xfrm rot="16200000" flipH="1">
            <a:off x="5032523" y="2286615"/>
            <a:ext cx="503070" cy="1504265"/>
          </a:xfrm>
          <a:prstGeom prst="bentConnector2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17" idx="3"/>
            <a:endCxn id="21" idx="0"/>
          </p:cNvCxnSpPr>
          <p:nvPr/>
        </p:nvCxnSpPr>
        <p:spPr>
          <a:xfrm>
            <a:off x="2947487" y="4782891"/>
            <a:ext cx="1584438" cy="430679"/>
          </a:xfrm>
          <a:prstGeom prst="bentConnector2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9" idx="3"/>
            <a:endCxn id="21" idx="1"/>
          </p:cNvCxnSpPr>
          <p:nvPr/>
        </p:nvCxnSpPr>
        <p:spPr>
          <a:xfrm flipV="1">
            <a:off x="2947487" y="5352070"/>
            <a:ext cx="1080209" cy="83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21" idx="3"/>
            <a:endCxn id="22" idx="1"/>
          </p:cNvCxnSpPr>
          <p:nvPr/>
        </p:nvCxnSpPr>
        <p:spPr>
          <a:xfrm flipV="1">
            <a:off x="5036154" y="5352043"/>
            <a:ext cx="1000037" cy="27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8122124" y="3545231"/>
            <a:ext cx="288979" cy="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428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35731">
              <a:spcBef>
                <a:spcPts val="450"/>
              </a:spcBef>
              <a:spcAft>
                <a:spcPts val="450"/>
              </a:spcAft>
            </a:pPr>
            <a:r>
              <a:rPr lang="fr-FR" dirty="0" smtClean="0">
                <a:solidFill>
                  <a:schemeClr val="bg1"/>
                </a:solidFill>
              </a:rPr>
              <a:t>WATERSED AND CESIUM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3"/>
          <p:cNvSpPr txBox="1"/>
          <p:nvPr/>
        </p:nvSpPr>
        <p:spPr>
          <a:xfrm>
            <a:off x="3558435" y="3365683"/>
            <a:ext cx="2102257" cy="127727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err="1" smtClean="0"/>
              <a:t>Cesium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decay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between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events</a:t>
            </a:r>
            <a:endParaRPr lang="fr-FR" sz="1100" b="1" dirty="0" smtClean="0"/>
          </a:p>
          <a:p>
            <a:pPr algn="ctr"/>
            <a:endParaRPr lang="fr-FR" sz="1100" b="1" dirty="0"/>
          </a:p>
          <a:p>
            <a:pPr algn="ctr"/>
            <a:endParaRPr lang="fr-FR" sz="1100" b="1" dirty="0" smtClean="0"/>
          </a:p>
          <a:p>
            <a:pPr algn="ctr"/>
            <a:endParaRPr lang="fr-FR" sz="1100" b="1" dirty="0"/>
          </a:p>
          <a:p>
            <a:pPr algn="ctr"/>
            <a:endParaRPr lang="fr-FR" sz="1100" b="1" dirty="0" smtClean="0"/>
          </a:p>
          <a:p>
            <a:pPr algn="ctr"/>
            <a:r>
              <a:rPr lang="fr-FR" sz="1100" dirty="0" smtClean="0"/>
              <a:t> </a:t>
            </a:r>
          </a:p>
          <a:p>
            <a:pPr algn="ctr"/>
            <a:endParaRPr lang="fr-FR" sz="11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44295" y="1442936"/>
            <a:ext cx="1453454" cy="41028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" name="ZoneTexte 6"/>
          <p:cNvSpPr txBox="1"/>
          <p:nvPr/>
        </p:nvSpPr>
        <p:spPr>
          <a:xfrm>
            <a:off x="1321544" y="1086873"/>
            <a:ext cx="2183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smtClean="0"/>
              <a:t>Initial </a:t>
            </a:r>
            <a:r>
              <a:rPr lang="fr-FR" sz="1400" b="1" i="1" dirty="0" err="1" smtClean="0"/>
              <a:t>datasets</a:t>
            </a:r>
            <a:endParaRPr lang="fr-FR" sz="1400" b="1" i="1" dirty="0" smtClean="0"/>
          </a:p>
        </p:txBody>
      </p:sp>
      <p:sp>
        <p:nvSpPr>
          <p:cNvPr id="6" name="ZoneTexte 7"/>
          <p:cNvSpPr txBox="1"/>
          <p:nvPr/>
        </p:nvSpPr>
        <p:spPr>
          <a:xfrm>
            <a:off x="1817550" y="1488563"/>
            <a:ext cx="11918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DEM (1m)</a:t>
            </a:r>
            <a:endParaRPr lang="fr-FR" sz="1200" dirty="0"/>
          </a:p>
        </p:txBody>
      </p:sp>
      <p:sp>
        <p:nvSpPr>
          <p:cNvPr id="7" name="ZoneTexte 8"/>
          <p:cNvSpPr txBox="1"/>
          <p:nvPr/>
        </p:nvSpPr>
        <p:spPr>
          <a:xfrm>
            <a:off x="1817550" y="2199985"/>
            <a:ext cx="119180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Land use</a:t>
            </a:r>
            <a:endParaRPr lang="fr-FR" sz="1200" dirty="0"/>
          </a:p>
          <a:p>
            <a:r>
              <a:rPr lang="fr-FR" sz="1200" dirty="0" err="1" smtClean="0"/>
              <a:t>Soil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1817550" y="5162649"/>
            <a:ext cx="120757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Q and SSC data</a:t>
            </a:r>
            <a:endParaRPr lang="fr-FR" sz="1200" dirty="0"/>
          </a:p>
        </p:txBody>
      </p:sp>
      <p:sp>
        <p:nvSpPr>
          <p:cNvPr id="9" name="ZoneTexte 10"/>
          <p:cNvSpPr txBox="1"/>
          <p:nvPr/>
        </p:nvSpPr>
        <p:spPr>
          <a:xfrm>
            <a:off x="3622645" y="2135290"/>
            <a:ext cx="1973837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Expert tables</a:t>
            </a:r>
          </a:p>
          <a:p>
            <a:pPr algn="ctr"/>
            <a:r>
              <a:rPr lang="fr-FR" sz="1100" dirty="0" err="1" smtClean="0"/>
              <a:t>Derive</a:t>
            </a:r>
            <a:r>
              <a:rPr lang="fr-FR" sz="1100" dirty="0" smtClean="0"/>
              <a:t> </a:t>
            </a:r>
            <a:r>
              <a:rPr lang="fr-FR" sz="1100" dirty="0" err="1" smtClean="0"/>
              <a:t>erosive</a:t>
            </a:r>
            <a:r>
              <a:rPr lang="fr-FR" sz="1100" dirty="0" smtClean="0"/>
              <a:t> and </a:t>
            </a:r>
            <a:r>
              <a:rPr lang="fr-FR" sz="1100" dirty="0" err="1" smtClean="0"/>
              <a:t>hydrodynamic</a:t>
            </a:r>
            <a:r>
              <a:rPr lang="fr-FR" sz="1100" dirty="0" smtClean="0"/>
              <a:t> </a:t>
            </a:r>
            <a:r>
              <a:rPr lang="fr-FR" sz="1100" dirty="0" err="1" smtClean="0"/>
              <a:t>soil</a:t>
            </a:r>
            <a:r>
              <a:rPr lang="fr-FR" sz="1100" dirty="0" smtClean="0"/>
              <a:t> </a:t>
            </a:r>
            <a:r>
              <a:rPr lang="fr-FR" sz="1100" dirty="0" err="1" smtClean="0"/>
              <a:t>properties</a:t>
            </a:r>
            <a:r>
              <a:rPr lang="fr-FR" sz="1100" dirty="0" smtClean="0"/>
              <a:t> </a:t>
            </a:r>
          </a:p>
        </p:txBody>
      </p:sp>
      <p:sp>
        <p:nvSpPr>
          <p:cNvPr id="10" name="ZoneTexte 11"/>
          <p:cNvSpPr txBox="1"/>
          <p:nvPr/>
        </p:nvSpPr>
        <p:spPr>
          <a:xfrm>
            <a:off x="3090537" y="1084410"/>
            <a:ext cx="30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err="1" smtClean="0"/>
              <a:t>Preprocessing</a:t>
            </a:r>
            <a:endParaRPr lang="fr-FR" sz="1400" b="1" i="1" dirty="0" smtClean="0"/>
          </a:p>
        </p:txBody>
      </p:sp>
      <p:sp>
        <p:nvSpPr>
          <p:cNvPr id="11" name="ZoneTexte 12"/>
          <p:cNvSpPr txBox="1"/>
          <p:nvPr/>
        </p:nvSpPr>
        <p:spPr>
          <a:xfrm>
            <a:off x="5621759" y="1084410"/>
            <a:ext cx="30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smtClean="0"/>
              <a:t>Inputs of the WaterSed model</a:t>
            </a:r>
          </a:p>
        </p:txBody>
      </p:sp>
      <p:sp>
        <p:nvSpPr>
          <p:cNvPr id="12" name="ZoneTexte 13"/>
          <p:cNvSpPr txBox="1"/>
          <p:nvPr/>
        </p:nvSpPr>
        <p:spPr>
          <a:xfrm>
            <a:off x="6113829" y="2046097"/>
            <a:ext cx="1953451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err="1" smtClean="0"/>
              <a:t>Hydrodynamic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properties</a:t>
            </a:r>
            <a:endParaRPr lang="fr-FR" sz="1100" b="1" dirty="0" smtClean="0"/>
          </a:p>
          <a:p>
            <a:r>
              <a:rPr lang="fr-FR" sz="1100" dirty="0" smtClean="0"/>
              <a:t>Infiltration </a:t>
            </a:r>
            <a:r>
              <a:rPr lang="fr-FR" sz="1100" dirty="0" err="1" smtClean="0"/>
              <a:t>capacity</a:t>
            </a:r>
            <a:endParaRPr lang="fr-FR" sz="1100" dirty="0" smtClean="0"/>
          </a:p>
          <a:p>
            <a:r>
              <a:rPr lang="fr-FR" sz="1100" dirty="0" smtClean="0"/>
              <a:t>Imbibition</a:t>
            </a:r>
          </a:p>
          <a:p>
            <a:r>
              <a:rPr lang="fr-FR" sz="1100" dirty="0" smtClean="0"/>
              <a:t>Water </a:t>
            </a:r>
            <a:r>
              <a:rPr lang="fr-FR" sz="1100" dirty="0" err="1" smtClean="0"/>
              <a:t>storage</a:t>
            </a:r>
            <a:endParaRPr lang="fr-FR" sz="1100" dirty="0" smtClean="0"/>
          </a:p>
        </p:txBody>
      </p:sp>
      <p:sp>
        <p:nvSpPr>
          <p:cNvPr id="13" name="ZoneTexte 14"/>
          <p:cNvSpPr txBox="1"/>
          <p:nvPr/>
        </p:nvSpPr>
        <p:spPr>
          <a:xfrm>
            <a:off x="6113829" y="1498493"/>
            <a:ext cx="1950554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DEM</a:t>
            </a:r>
            <a:endParaRPr lang="fr-FR" sz="1100" b="1" dirty="0"/>
          </a:p>
        </p:txBody>
      </p:sp>
      <p:sp>
        <p:nvSpPr>
          <p:cNvPr id="14" name="ZoneTexte 15"/>
          <p:cNvSpPr txBox="1"/>
          <p:nvPr/>
        </p:nvSpPr>
        <p:spPr>
          <a:xfrm>
            <a:off x="6113829" y="4408116"/>
            <a:ext cx="195345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 err="1" smtClean="0"/>
              <a:t>Rainfall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event</a:t>
            </a:r>
            <a:endParaRPr lang="fr-FR" sz="1200" b="1" dirty="0" smtClean="0"/>
          </a:p>
          <a:p>
            <a:r>
              <a:rPr lang="fr-FR" sz="1200" dirty="0" err="1" smtClean="0"/>
              <a:t>Depth</a:t>
            </a:r>
            <a:endParaRPr lang="fr-FR" sz="1200" dirty="0" smtClean="0"/>
          </a:p>
          <a:p>
            <a:r>
              <a:rPr lang="fr-FR" sz="1200" dirty="0" smtClean="0"/>
              <a:t>Effective duration</a:t>
            </a:r>
            <a:endParaRPr lang="fr-FR" sz="1200" dirty="0"/>
          </a:p>
        </p:txBody>
      </p:sp>
      <p:sp>
        <p:nvSpPr>
          <p:cNvPr id="15" name="ZoneTexte 16"/>
          <p:cNvSpPr txBox="1"/>
          <p:nvPr/>
        </p:nvSpPr>
        <p:spPr>
          <a:xfrm>
            <a:off x="6113829" y="2938442"/>
            <a:ext cx="1953451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Erosive </a:t>
            </a:r>
            <a:r>
              <a:rPr lang="fr-FR" sz="1100" b="1" dirty="0" err="1" smtClean="0"/>
              <a:t>properties</a:t>
            </a:r>
            <a:endParaRPr lang="fr-FR" sz="1100" b="1" dirty="0" smtClean="0"/>
          </a:p>
          <a:p>
            <a:r>
              <a:rPr lang="fr-FR" sz="1100" dirty="0" smtClean="0"/>
              <a:t>SSC</a:t>
            </a:r>
          </a:p>
          <a:p>
            <a:r>
              <a:rPr lang="fr-FR" sz="1100" dirty="0" err="1" smtClean="0"/>
              <a:t>Cohesion</a:t>
            </a:r>
            <a:endParaRPr lang="fr-FR" sz="11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817550" y="4592632"/>
            <a:ext cx="120757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 smtClean="0"/>
              <a:t>Rainfall</a:t>
            </a:r>
            <a:r>
              <a:rPr lang="fr-FR" sz="1200" dirty="0" smtClean="0"/>
              <a:t> data</a:t>
            </a:r>
            <a:endParaRPr lang="fr-FR" sz="1200" dirty="0"/>
          </a:p>
        </p:txBody>
      </p:sp>
      <p:sp>
        <p:nvSpPr>
          <p:cNvPr id="17" name="ZoneTexte 18"/>
          <p:cNvSpPr txBox="1"/>
          <p:nvPr/>
        </p:nvSpPr>
        <p:spPr>
          <a:xfrm>
            <a:off x="7994506" y="1085702"/>
            <a:ext cx="30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i="1" dirty="0" smtClean="0"/>
              <a:t>Outputs</a:t>
            </a:r>
          </a:p>
        </p:txBody>
      </p:sp>
      <p:sp>
        <p:nvSpPr>
          <p:cNvPr id="18" name="ZoneTexte 19"/>
          <p:cNvSpPr txBox="1"/>
          <p:nvPr/>
        </p:nvSpPr>
        <p:spPr>
          <a:xfrm>
            <a:off x="8621002" y="1562469"/>
            <a:ext cx="1799528" cy="12772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err="1" smtClean="0"/>
              <a:t>Runoff</a:t>
            </a:r>
            <a:endParaRPr lang="fr-FR" sz="1100" b="1" dirty="0" smtClean="0"/>
          </a:p>
          <a:p>
            <a:r>
              <a:rPr lang="fr-FR" sz="1100" dirty="0" err="1" smtClean="0"/>
              <a:t>Excess</a:t>
            </a:r>
            <a:r>
              <a:rPr lang="fr-FR" sz="1100" dirty="0" smtClean="0"/>
              <a:t> </a:t>
            </a:r>
            <a:r>
              <a:rPr lang="fr-FR" sz="1100" dirty="0" err="1" smtClean="0"/>
              <a:t>rainfall</a:t>
            </a:r>
            <a:endParaRPr lang="fr-FR" sz="1100" dirty="0" smtClean="0"/>
          </a:p>
          <a:p>
            <a:r>
              <a:rPr lang="fr-FR" sz="1100" dirty="0" smtClean="0"/>
              <a:t>Infiltration</a:t>
            </a:r>
          </a:p>
          <a:p>
            <a:r>
              <a:rPr lang="fr-FR" sz="1100" dirty="0" err="1" smtClean="0"/>
              <a:t>Runoff</a:t>
            </a:r>
            <a:r>
              <a:rPr lang="fr-FR" sz="1100" dirty="0" smtClean="0"/>
              <a:t> volume</a:t>
            </a:r>
          </a:p>
          <a:p>
            <a:r>
              <a:rPr lang="fr-FR" sz="1100" dirty="0" err="1" smtClean="0"/>
              <a:t>Runoff</a:t>
            </a:r>
            <a:r>
              <a:rPr lang="fr-FR" sz="1100" dirty="0" smtClean="0"/>
              <a:t> </a:t>
            </a:r>
            <a:r>
              <a:rPr lang="fr-FR" sz="1100" dirty="0" err="1"/>
              <a:t>v</a:t>
            </a:r>
            <a:r>
              <a:rPr lang="fr-FR" sz="1100" dirty="0" err="1" smtClean="0"/>
              <a:t>elocity</a:t>
            </a:r>
            <a:endParaRPr lang="fr-FR" sz="1100" dirty="0" smtClean="0"/>
          </a:p>
          <a:p>
            <a:r>
              <a:rPr lang="fr-FR" sz="1100" dirty="0" smtClean="0"/>
              <a:t>Peak </a:t>
            </a:r>
            <a:r>
              <a:rPr lang="fr-FR" sz="1100" dirty="0" err="1" smtClean="0"/>
              <a:t>discharge</a:t>
            </a:r>
            <a:endParaRPr lang="fr-FR" sz="1100" dirty="0" smtClean="0"/>
          </a:p>
          <a:p>
            <a:r>
              <a:rPr lang="fr-FR" sz="1100" dirty="0" smtClean="0"/>
              <a:t>Time of concentration</a:t>
            </a:r>
          </a:p>
        </p:txBody>
      </p:sp>
      <p:sp>
        <p:nvSpPr>
          <p:cNvPr id="19" name="ZoneTexte 20"/>
          <p:cNvSpPr txBox="1"/>
          <p:nvPr/>
        </p:nvSpPr>
        <p:spPr>
          <a:xfrm>
            <a:off x="8621002" y="2953380"/>
            <a:ext cx="1799528" cy="938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Erosion</a:t>
            </a:r>
          </a:p>
          <a:p>
            <a:r>
              <a:rPr lang="fr-FR" sz="1100" dirty="0" smtClean="0"/>
              <a:t>Gross </a:t>
            </a:r>
            <a:r>
              <a:rPr lang="fr-FR" sz="1100" dirty="0" err="1" smtClean="0"/>
              <a:t>erosion</a:t>
            </a:r>
            <a:r>
              <a:rPr lang="fr-FR" sz="1100" dirty="0" smtClean="0"/>
              <a:t> and </a:t>
            </a:r>
            <a:r>
              <a:rPr lang="fr-FR" sz="1100" dirty="0" err="1" smtClean="0"/>
              <a:t>deposition</a:t>
            </a:r>
            <a:endParaRPr lang="fr-FR" sz="1100" dirty="0" smtClean="0"/>
          </a:p>
          <a:p>
            <a:r>
              <a:rPr lang="fr-FR" sz="1100" dirty="0" err="1" smtClean="0"/>
              <a:t>Sediment</a:t>
            </a:r>
            <a:r>
              <a:rPr lang="fr-FR" sz="1100" dirty="0" smtClean="0"/>
              <a:t> </a:t>
            </a:r>
            <a:r>
              <a:rPr lang="fr-FR" sz="1100" dirty="0" err="1" smtClean="0"/>
              <a:t>load</a:t>
            </a:r>
            <a:endParaRPr lang="fr-FR" sz="1100" dirty="0" smtClean="0"/>
          </a:p>
          <a:p>
            <a:r>
              <a:rPr lang="fr-FR" sz="1100" dirty="0" err="1" smtClean="0"/>
              <a:t>Soil</a:t>
            </a:r>
            <a:r>
              <a:rPr lang="fr-FR" sz="1100" dirty="0" smtClean="0"/>
              <a:t> </a:t>
            </a:r>
            <a:r>
              <a:rPr lang="fr-FR" sz="1100" dirty="0" err="1" smtClean="0"/>
              <a:t>erosion</a:t>
            </a:r>
            <a:r>
              <a:rPr lang="fr-FR" sz="1100" dirty="0" smtClean="0"/>
              <a:t> rate</a:t>
            </a:r>
          </a:p>
        </p:txBody>
      </p:sp>
      <p:sp>
        <p:nvSpPr>
          <p:cNvPr id="20" name="ZoneTexte 21"/>
          <p:cNvSpPr txBox="1"/>
          <p:nvPr/>
        </p:nvSpPr>
        <p:spPr>
          <a:xfrm>
            <a:off x="4105334" y="5161811"/>
            <a:ext cx="100845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/>
              <a:t>Calibration</a:t>
            </a:r>
            <a:endParaRPr lang="fr-FR" sz="1200" dirty="0" smtClean="0"/>
          </a:p>
        </p:txBody>
      </p:sp>
      <p:sp>
        <p:nvSpPr>
          <p:cNvPr id="21" name="ZoneTexte 22"/>
          <p:cNvSpPr txBox="1"/>
          <p:nvPr/>
        </p:nvSpPr>
        <p:spPr>
          <a:xfrm>
            <a:off x="6113829" y="5161784"/>
            <a:ext cx="195055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 err="1" smtClean="0"/>
              <a:t>Parameters</a:t>
            </a:r>
            <a:endParaRPr lang="fr-FR" sz="1200" dirty="0"/>
          </a:p>
        </p:txBody>
      </p:sp>
      <p:sp>
        <p:nvSpPr>
          <p:cNvPr id="22" name="Rectangle 21"/>
          <p:cNvSpPr/>
          <p:nvPr/>
        </p:nvSpPr>
        <p:spPr>
          <a:xfrm>
            <a:off x="3447694" y="1452461"/>
            <a:ext cx="2301422" cy="41028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97373" y="1452461"/>
            <a:ext cx="2197288" cy="41028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8434704" y="1458283"/>
            <a:ext cx="2119176" cy="41028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cxnSp>
        <p:nvCxnSpPr>
          <p:cNvPr id="25" name="Connecteur droit avec flèche 24"/>
          <p:cNvCxnSpPr>
            <a:stCxn id="16" idx="3"/>
            <a:endCxn id="14" idx="1"/>
          </p:cNvCxnSpPr>
          <p:nvPr/>
        </p:nvCxnSpPr>
        <p:spPr>
          <a:xfrm>
            <a:off x="3025125" y="4731132"/>
            <a:ext cx="3088704" cy="1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7" idx="3"/>
            <a:endCxn id="9" idx="1"/>
          </p:cNvCxnSpPr>
          <p:nvPr/>
        </p:nvCxnSpPr>
        <p:spPr>
          <a:xfrm>
            <a:off x="3009354" y="2430818"/>
            <a:ext cx="613291" cy="4554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6" idx="3"/>
            <a:endCxn id="28" idx="1"/>
          </p:cNvCxnSpPr>
          <p:nvPr/>
        </p:nvCxnSpPr>
        <p:spPr>
          <a:xfrm>
            <a:off x="3009355" y="1627063"/>
            <a:ext cx="900326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9"/>
          <p:cNvSpPr txBox="1"/>
          <p:nvPr/>
        </p:nvSpPr>
        <p:spPr>
          <a:xfrm>
            <a:off x="3909681" y="1496258"/>
            <a:ext cx="1399765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Stream </a:t>
            </a:r>
            <a:r>
              <a:rPr lang="fr-FR" sz="1100" b="1" dirty="0" err="1" smtClean="0"/>
              <a:t>burning</a:t>
            </a:r>
            <a:endParaRPr lang="fr-FR" sz="1100" b="1" dirty="0"/>
          </a:p>
        </p:txBody>
      </p:sp>
      <p:cxnSp>
        <p:nvCxnSpPr>
          <p:cNvPr id="29" name="Connecteur droit avec flèche 28"/>
          <p:cNvCxnSpPr>
            <a:stCxn id="28" idx="3"/>
            <a:endCxn id="13" idx="1"/>
          </p:cNvCxnSpPr>
          <p:nvPr/>
        </p:nvCxnSpPr>
        <p:spPr>
          <a:xfrm>
            <a:off x="5309446" y="1627063"/>
            <a:ext cx="804383" cy="223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9" idx="3"/>
            <a:endCxn id="12" idx="1"/>
          </p:cNvCxnSpPr>
          <p:nvPr/>
        </p:nvCxnSpPr>
        <p:spPr>
          <a:xfrm flipV="1">
            <a:off x="5596482" y="2430818"/>
            <a:ext cx="517347" cy="4554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30"/>
          <p:cNvCxnSpPr>
            <a:stCxn id="9" idx="2"/>
            <a:endCxn id="15" idx="1"/>
          </p:cNvCxnSpPr>
          <p:nvPr/>
        </p:nvCxnSpPr>
        <p:spPr>
          <a:xfrm rot="16200000" flipH="1">
            <a:off x="5110161" y="2234856"/>
            <a:ext cx="503070" cy="1504265"/>
          </a:xfrm>
          <a:prstGeom prst="bentConnector2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16" idx="3"/>
            <a:endCxn id="20" idx="0"/>
          </p:cNvCxnSpPr>
          <p:nvPr/>
        </p:nvCxnSpPr>
        <p:spPr>
          <a:xfrm>
            <a:off x="3025125" y="4731132"/>
            <a:ext cx="1584438" cy="430679"/>
          </a:xfrm>
          <a:prstGeom prst="bentConnector2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8" idx="3"/>
            <a:endCxn id="20" idx="1"/>
          </p:cNvCxnSpPr>
          <p:nvPr/>
        </p:nvCxnSpPr>
        <p:spPr>
          <a:xfrm flipV="1">
            <a:off x="3025125" y="5300311"/>
            <a:ext cx="1080209" cy="83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20" idx="3"/>
            <a:endCxn id="21" idx="1"/>
          </p:cNvCxnSpPr>
          <p:nvPr/>
        </p:nvCxnSpPr>
        <p:spPr>
          <a:xfrm flipV="1">
            <a:off x="5113792" y="5300284"/>
            <a:ext cx="1000037" cy="27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8199762" y="3493472"/>
            <a:ext cx="288979" cy="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8"/>
          <p:cNvSpPr txBox="1"/>
          <p:nvPr/>
        </p:nvSpPr>
        <p:spPr>
          <a:xfrm>
            <a:off x="6113829" y="3709721"/>
            <a:ext cx="194542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Cs concentration </a:t>
            </a:r>
            <a:r>
              <a:rPr lang="fr-FR" sz="1200" dirty="0" err="1" smtClean="0"/>
              <a:t>map</a:t>
            </a:r>
            <a:endParaRPr lang="fr-FR" sz="1200" dirty="0"/>
          </a:p>
          <a:p>
            <a:r>
              <a:rPr lang="fr-FR" sz="1200" dirty="0" err="1" smtClean="0"/>
              <a:t>Contaminated</a:t>
            </a:r>
            <a:r>
              <a:rPr lang="fr-FR" sz="1200" dirty="0" smtClean="0"/>
              <a:t> </a:t>
            </a:r>
            <a:r>
              <a:rPr lang="fr-FR" sz="1200" dirty="0" err="1" smtClean="0"/>
              <a:t>depth</a:t>
            </a:r>
            <a:r>
              <a:rPr lang="fr-FR" sz="1200" dirty="0" smtClean="0"/>
              <a:t> </a:t>
            </a:r>
            <a:r>
              <a:rPr lang="fr-FR" sz="1200" dirty="0" err="1" smtClean="0"/>
              <a:t>map</a:t>
            </a:r>
            <a:endParaRPr lang="fr-FR" sz="1200" dirty="0"/>
          </a:p>
        </p:txBody>
      </p:sp>
      <p:sp>
        <p:nvSpPr>
          <p:cNvPr id="37" name="ZoneTexte 39"/>
          <p:cNvSpPr txBox="1"/>
          <p:nvPr/>
        </p:nvSpPr>
        <p:spPr>
          <a:xfrm>
            <a:off x="1817550" y="3683290"/>
            <a:ext cx="119180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Initial contamination </a:t>
            </a:r>
            <a:r>
              <a:rPr lang="fr-FR" sz="1200" dirty="0" err="1" smtClean="0"/>
              <a:t>map</a:t>
            </a:r>
            <a:r>
              <a:rPr lang="fr-FR" sz="1200" dirty="0" smtClean="0"/>
              <a:t> (Bq/m²)</a:t>
            </a:r>
            <a:endParaRPr lang="fr-FR" sz="1200" dirty="0"/>
          </a:p>
        </p:txBody>
      </p:sp>
      <p:cxnSp>
        <p:nvCxnSpPr>
          <p:cNvPr id="38" name="Connecteur droit avec flèche 37"/>
          <p:cNvCxnSpPr>
            <a:stCxn id="37" idx="3"/>
            <a:endCxn id="3" idx="1"/>
          </p:cNvCxnSpPr>
          <p:nvPr/>
        </p:nvCxnSpPr>
        <p:spPr>
          <a:xfrm flipV="1">
            <a:off x="3009354" y="4004320"/>
            <a:ext cx="549081" cy="2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41"/>
          <p:cNvSpPr txBox="1"/>
          <p:nvPr/>
        </p:nvSpPr>
        <p:spPr>
          <a:xfrm>
            <a:off x="8621002" y="4178593"/>
            <a:ext cx="1799528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err="1" smtClean="0"/>
              <a:t>Cesium</a:t>
            </a:r>
            <a:endParaRPr lang="fr-FR" sz="1100" b="1" dirty="0" smtClean="0"/>
          </a:p>
          <a:p>
            <a:r>
              <a:rPr lang="fr-FR" sz="1100" dirty="0" smtClean="0"/>
              <a:t>New Cs concentration </a:t>
            </a:r>
            <a:r>
              <a:rPr lang="fr-FR" sz="1100" dirty="0" err="1" smtClean="0"/>
              <a:t>map</a:t>
            </a:r>
            <a:r>
              <a:rPr lang="fr-FR" sz="1100" dirty="0" smtClean="0"/>
              <a:t> (Bq/kg)</a:t>
            </a:r>
          </a:p>
          <a:p>
            <a:r>
              <a:rPr lang="fr-FR" sz="1100" dirty="0" smtClean="0"/>
              <a:t>New </a:t>
            </a:r>
            <a:r>
              <a:rPr lang="fr-FR" sz="1100" dirty="0" err="1" smtClean="0"/>
              <a:t>contaminated</a:t>
            </a:r>
            <a:r>
              <a:rPr lang="fr-FR" sz="1100" dirty="0" smtClean="0"/>
              <a:t> </a:t>
            </a:r>
            <a:r>
              <a:rPr lang="fr-FR" sz="1100" dirty="0" err="1" smtClean="0"/>
              <a:t>depth</a:t>
            </a:r>
            <a:r>
              <a:rPr lang="fr-FR" sz="1100" dirty="0" smtClean="0"/>
              <a:t> (mm) </a:t>
            </a:r>
          </a:p>
          <a:p>
            <a:r>
              <a:rPr lang="fr-FR" sz="1100" dirty="0" smtClean="0"/>
              <a:t>Cs </a:t>
            </a:r>
            <a:r>
              <a:rPr lang="fr-FR" sz="1100" dirty="0" err="1" smtClean="0"/>
              <a:t>load</a:t>
            </a:r>
            <a:r>
              <a:rPr lang="fr-FR" sz="1100" dirty="0" smtClean="0"/>
              <a:t> (in Bq)</a:t>
            </a:r>
          </a:p>
        </p:txBody>
      </p:sp>
      <p:cxnSp>
        <p:nvCxnSpPr>
          <p:cNvPr id="40" name="Connecteur droit avec flèche 39"/>
          <p:cNvCxnSpPr>
            <a:stCxn id="36" idx="3"/>
            <a:endCxn id="39" idx="1"/>
          </p:cNvCxnSpPr>
          <p:nvPr/>
        </p:nvCxnSpPr>
        <p:spPr>
          <a:xfrm>
            <a:off x="8059254" y="3940554"/>
            <a:ext cx="561748" cy="792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" idx="3"/>
            <a:endCxn id="36" idx="1"/>
          </p:cNvCxnSpPr>
          <p:nvPr/>
        </p:nvCxnSpPr>
        <p:spPr>
          <a:xfrm flipV="1">
            <a:off x="5660692" y="3940554"/>
            <a:ext cx="453137" cy="637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/>
        </p:nvGrpSpPr>
        <p:grpSpPr>
          <a:xfrm>
            <a:off x="3845460" y="3607566"/>
            <a:ext cx="1528206" cy="918550"/>
            <a:chOff x="3433752" y="4690168"/>
            <a:chExt cx="1528206" cy="918550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3752" y="4690168"/>
              <a:ext cx="1528206" cy="918550"/>
            </a:xfrm>
            <a:prstGeom prst="rect">
              <a:avLst/>
            </a:prstGeom>
          </p:spPr>
        </p:pic>
        <p:cxnSp>
          <p:nvCxnSpPr>
            <p:cNvPr id="44" name="Connecteur droit 43"/>
            <p:cNvCxnSpPr/>
            <p:nvPr/>
          </p:nvCxnSpPr>
          <p:spPr>
            <a:xfrm>
              <a:off x="4021844" y="5030697"/>
              <a:ext cx="6741" cy="2574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4225214" y="5149443"/>
              <a:ext cx="2554" cy="1387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>
              <a:off x="4048491" y="4928485"/>
              <a:ext cx="176723" cy="924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31052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1459487" y="915264"/>
            <a:ext cx="9567947" cy="47295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DEM burning according to field observations and image interpretation</a:t>
            </a:r>
          </a:p>
          <a:p>
            <a:pPr lvl="1"/>
            <a:r>
              <a:rPr lang="fr-FR" smtClean="0"/>
              <a:t>For instance to take into account manmade modifications</a:t>
            </a:r>
          </a:p>
          <a:p>
            <a:pPr lvl="2"/>
            <a:r>
              <a:rPr lang="fr-FR" smtClean="0"/>
              <a:t>Paddy fields is a typical illustration</a:t>
            </a: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1144" b="17058"/>
          <a:stretch/>
        </p:blipFill>
        <p:spPr>
          <a:xfrm>
            <a:off x="1564908" y="2922320"/>
            <a:ext cx="4616941" cy="2363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11014" b="17793"/>
          <a:stretch/>
        </p:blipFill>
        <p:spPr>
          <a:xfrm>
            <a:off x="6312405" y="2922319"/>
            <a:ext cx="4609607" cy="2332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034079" y="5384883"/>
            <a:ext cx="443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Flow </a:t>
            </a:r>
            <a:r>
              <a:rPr lang="fr-FR" dirty="0" err="1" smtClean="0"/>
              <a:t>paths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DEM </a:t>
            </a:r>
            <a:r>
              <a:rPr lang="fr-FR" dirty="0" err="1" smtClean="0"/>
              <a:t>burning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009939" y="5384883"/>
            <a:ext cx="443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Flow </a:t>
            </a:r>
            <a:r>
              <a:rPr lang="fr-FR" dirty="0" err="1" smtClean="0"/>
              <a:t>paths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DEM </a:t>
            </a:r>
            <a:r>
              <a:rPr lang="fr-FR" dirty="0" err="1" smtClean="0"/>
              <a:t>burning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39892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3" y="1059372"/>
            <a:ext cx="3530046" cy="26475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6" y="3837618"/>
            <a:ext cx="3530046" cy="264753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85" y="1059372"/>
            <a:ext cx="3156490" cy="23673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49" y="1075205"/>
            <a:ext cx="3113149" cy="23348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0" y="0"/>
            <a:ext cx="12192000" cy="92866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Decontamination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fr-F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85" y="3557451"/>
            <a:ext cx="2445015" cy="1751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1577" y="3336115"/>
            <a:ext cx="3532402" cy="369332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In </a:t>
            </a:r>
            <a:r>
              <a:rPr lang="fr-FR" dirty="0" err="1" smtClean="0">
                <a:solidFill>
                  <a:schemeClr val="bg1"/>
                </a:solidFill>
              </a:rPr>
              <a:t>residential</a:t>
            </a:r>
            <a:r>
              <a:rPr lang="fr-FR" dirty="0" smtClean="0">
                <a:solidFill>
                  <a:schemeClr val="bg1"/>
                </a:solidFill>
              </a:rPr>
              <a:t> areas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3836" y="6112902"/>
            <a:ext cx="3530046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Along </a:t>
            </a:r>
            <a:r>
              <a:rPr lang="fr-FR" dirty="0" err="1" smtClean="0">
                <a:solidFill>
                  <a:schemeClr val="bg1"/>
                </a:solidFill>
              </a:rPr>
              <a:t>roads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034749" y="3705447"/>
            <a:ext cx="3113149" cy="14773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In </a:t>
            </a:r>
            <a:r>
              <a:rPr lang="fr-FR" dirty="0" err="1" smtClean="0">
                <a:solidFill>
                  <a:schemeClr val="bg1"/>
                </a:solidFill>
              </a:rPr>
              <a:t>cultivated</a:t>
            </a:r>
            <a:r>
              <a:rPr lang="fr-FR" dirty="0" smtClean="0">
                <a:solidFill>
                  <a:schemeClr val="bg1"/>
                </a:solidFill>
              </a:rPr>
              <a:t> areas</a:t>
            </a:r>
          </a:p>
          <a:p>
            <a:r>
              <a:rPr lang="en-US" dirty="0">
                <a:solidFill>
                  <a:schemeClr val="bg1"/>
                </a:solidFill>
              </a:rPr>
              <a:t>removal of vegetation and the replacement of </a:t>
            </a:r>
            <a:r>
              <a:rPr lang="en-US" dirty="0" err="1">
                <a:solidFill>
                  <a:schemeClr val="bg1"/>
                </a:solidFill>
              </a:rPr>
              <a:t>topsoils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>
                <a:solidFill>
                  <a:schemeClr val="bg1"/>
                </a:solidFill>
              </a:rPr>
              <a:t>locally extracted crushed rock (granite or </a:t>
            </a:r>
            <a:r>
              <a:rPr lang="en-US" dirty="0" smtClean="0">
                <a:solidFill>
                  <a:schemeClr val="bg1"/>
                </a:solidFill>
              </a:rPr>
              <a:t>sandstone)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25291" y="5439462"/>
            <a:ext cx="7534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not many tools to simulate contaminant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flux 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These works provide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unique playing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for: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evaluating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decontamination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calibrating and validating of a new model </a:t>
            </a:r>
          </a:p>
        </p:txBody>
      </p:sp>
    </p:spTree>
    <p:extLst>
      <p:ext uri="{BB962C8B-B14F-4D97-AF65-F5344CB8AC3E}">
        <p14:creationId xmlns:p14="http://schemas.microsoft.com/office/powerpoint/2010/main" val="3500192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0" y="3801057"/>
            <a:ext cx="3341902" cy="25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22" y="3808817"/>
            <a:ext cx="3313075" cy="24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3" y="1082813"/>
            <a:ext cx="3310739" cy="24830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0" y="0"/>
            <a:ext cx="12192000" cy="92866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Decontamination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fr-F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15" y="1081060"/>
            <a:ext cx="3313076" cy="248480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698967" y="6488668"/>
            <a:ext cx="2493033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4393" y="1082813"/>
            <a:ext cx="3310739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Storage </a:t>
            </a:r>
            <a:r>
              <a:rPr lang="fr-FR" dirty="0" err="1">
                <a:solidFill>
                  <a:schemeClr val="bg1"/>
                </a:solidFill>
              </a:rPr>
              <a:t>during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decontamination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work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9633" y="3801056"/>
            <a:ext cx="687006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Vegetation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growth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after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decontamination</a:t>
            </a:r>
            <a:r>
              <a:rPr lang="fr-FR" dirty="0" smtClean="0">
                <a:solidFill>
                  <a:schemeClr val="bg1"/>
                </a:solidFill>
              </a:rPr>
              <a:t> (3 </a:t>
            </a:r>
            <a:r>
              <a:rPr lang="fr-FR" dirty="0" err="1" smtClean="0">
                <a:solidFill>
                  <a:schemeClr val="bg1"/>
                </a:solidFill>
              </a:rPr>
              <a:t>months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26623" y="1081059"/>
            <a:ext cx="331307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Sediment</a:t>
            </a:r>
            <a:r>
              <a:rPr lang="fr-FR" dirty="0" smtClean="0">
                <a:solidFill>
                  <a:schemeClr val="bg1"/>
                </a:solidFill>
              </a:rPr>
              <a:t> export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221188" y="1169301"/>
            <a:ext cx="2728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Experimental-modelling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approach to study soil erosion, sediment and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transfers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Modeling of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transfers in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9"/>
          <a:stretch/>
        </p:blipFill>
        <p:spPr>
          <a:xfrm rot="5400000">
            <a:off x="9711784" y="1551669"/>
            <a:ext cx="2667509" cy="183126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221186" y="3985722"/>
            <a:ext cx="4191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Evaluation of what would have been the fluxes and stocks without the implementation of decontamination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tool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creating management strategies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830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573932" y="415014"/>
            <a:ext cx="64299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err="1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b="1" dirty="0" smtClean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b="1" dirty="0" smtClean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 algn="just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Nuclear accident in 2011 in Fukushima has led to a massive release of radioactive contaminants into the atmosphere. </a:t>
            </a:r>
          </a:p>
          <a:p>
            <a:pPr marL="252000" indent="-252000" algn="just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Cs is considered as one of the most serious risks for the local population : </a:t>
            </a:r>
          </a:p>
          <a:p>
            <a:pPr marL="742950" lvl="1" indent="-285750" algn="just">
              <a:buClr>
                <a:srgbClr val="E87B1C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bound to fine soil particles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upper first few centimetres of the soil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Clr>
                <a:srgbClr val="E87B1C"/>
              </a:buClr>
              <a:buFont typeface="Wingdings" panose="05000000000000000000" pitchFamily="2" charset="2"/>
              <a:buChar char="ü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Half life of 30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 algn="just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Decontamination operation to reduce air dose rate since 2014</a:t>
            </a:r>
          </a:p>
          <a:p>
            <a:pPr marL="742950" lvl="1" indent="-285750" algn="just">
              <a:buClr>
                <a:srgbClr val="E87B1C"/>
              </a:buClr>
              <a:buFont typeface="Wingdings" panose="05000000000000000000" pitchFamily="2" charset="2"/>
              <a:buChar char="ü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 targeted areas (residential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cultivated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areas)</a:t>
            </a:r>
          </a:p>
          <a:p>
            <a:pPr marL="742950" lvl="1" indent="-285750" algn="just">
              <a:buClr>
                <a:srgbClr val="E87B1C"/>
              </a:buClr>
              <a:buFont typeface="Wingdings" panose="05000000000000000000" pitchFamily="2" charset="2"/>
              <a:buChar char="ü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removal of vegetation and topsoil replacement </a:t>
            </a:r>
          </a:p>
          <a:p>
            <a:pPr algn="just">
              <a:buClr>
                <a:srgbClr val="E87B1C"/>
              </a:buClr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algn="just"/>
            <a:endParaRPr lang="fr-FR" b="1" dirty="0" smtClean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accidental monitoring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used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calibrate and validate a modelling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  <a:p>
            <a:pPr marL="285750" indent="-285750" algn="just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Quantification of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impact of the decontamination program on erosion, particulate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 fluxes and remaining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 stock.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49298"/>
          <a:stretch/>
        </p:blipFill>
        <p:spPr>
          <a:xfrm>
            <a:off x="7096373" y="68509"/>
            <a:ext cx="5034018" cy="34737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2341"/>
          <a:stretch/>
        </p:blipFill>
        <p:spPr>
          <a:xfrm>
            <a:off x="7227651" y="3279569"/>
            <a:ext cx="4731951" cy="34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983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3" y="301558"/>
            <a:ext cx="7593591" cy="61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120875" y="5239382"/>
            <a:ext cx="38910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1.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(a) Location of the Mano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Dam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catchment in relation to the Fukushima Daiichi Nuclear Power Plant (FDNPP) in Japan, with (b) the reconstructed initial </a:t>
            </a:r>
            <a:r>
              <a:rPr kumimoji="0" lang="en-US" altLang="fr-FR" sz="12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 fallout map (46) and the main rivers and c) a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magnified view of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catchment area showing the land use type distribution.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540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7" y="447473"/>
            <a:ext cx="7587824" cy="60992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49951" y="4753478"/>
            <a:ext cx="4223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 Measurements of particulate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Cs concentrations in suspended sediment (SS) over time, obtained from SS samples collected both during (storm flow) and between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baseflow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floods, b)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Cs concentrations (in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/L) as a function of SS concentration (SSC) during storm flow, c)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Cs concentrations (in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/g) as a function of the flow rate during storm flow,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d)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Cs concentrations (in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/g) as a function of the SSC during storm flow. </a:t>
            </a:r>
            <a:endParaRPr lang="fr-FR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429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7" y="457200"/>
            <a:ext cx="5608211" cy="39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994188" y="3524971"/>
            <a:ext cx="457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3.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Cumulative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water runoff volume and sediment load modeled from June 2014 to December 2019. The main typhoons are identified by their names on the graph.</a:t>
            </a: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1353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3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2" y="1391640"/>
            <a:ext cx="11623336" cy="30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18361" y="5088736"/>
            <a:ext cx="6955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 4.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Modeled proportions (%) of a) eroded sediments according to land use and erosion type (i.e., rill or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interrill </a:t>
            </a:r>
            <a:r>
              <a: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erosion) with decontamination, b) “eroded” radiocesium according to land use and erosion type without decontamination and c) “eroded” radiocesium according to land use and erosion type with decontamination.</a:t>
            </a: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412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1188</Words>
  <Application>Microsoft Office PowerPoint</Application>
  <PresentationFormat>Grand écran</PresentationFormat>
  <Paragraphs>153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BRGM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Vandromme Rosalie</dc:creator>
  <cp:lastModifiedBy>Vandromme Rosalie</cp:lastModifiedBy>
  <cp:revision>20</cp:revision>
  <dcterms:created xsi:type="dcterms:W3CDTF">2023-04-19T13:21:51Z</dcterms:created>
  <dcterms:modified xsi:type="dcterms:W3CDTF">2023-04-24T10:14:38Z</dcterms:modified>
</cp:coreProperties>
</file>