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04CFE-FCEE-1234-4C8C-0FC494FB9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27750E-70D9-FD75-3784-F7D9477D3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5AD4E2-EDEB-1860-BDAB-B5F56077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90A-5971-4333-AB04-B77B5BC9FCB1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F0900B-E617-7238-94EF-D3D1BD64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10D2E4-1DB3-A753-7B72-77BE69A0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F245-C7B1-48CB-8E86-540DCEE2655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172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7F144E-1C1B-280A-337A-AB023A37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F24739A-F909-DE6D-88CA-1937BB778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503B09-B329-DE33-E212-7C490524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90A-5971-4333-AB04-B77B5BC9FCB1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3D42E7-9A00-1AC0-EA57-A0061ABD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2A5CAC-609F-38DA-8542-9D6BBC93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F245-C7B1-48CB-8E86-540DCEE2655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941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9F9B571-825B-9F09-8343-579F11137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D576B7A-41D3-5E2B-993F-D7A1C615A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9DAA7D-E1C5-DE5C-ADEF-C6364839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90A-5971-4333-AB04-B77B5BC9FCB1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5EB97B-A7F4-42E7-EA60-0C889740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07BDD4-F518-A0F3-3627-A69FED9C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F245-C7B1-48CB-8E86-540DCEE2655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1523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92AA5-4AC0-ED59-7FD3-25D50435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71429E-77F5-F220-DC1B-73A769770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D535A6-1815-8F1C-464E-3028C2E3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90A-5971-4333-AB04-B77B5BC9FCB1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C23F29-98CC-B4C3-45B3-4820942F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5A5460-42DF-8CF6-FE33-3A9ACD9A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F245-C7B1-48CB-8E86-540DCEE2655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961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D7E60-A8FF-5165-18A6-61FB3837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E92030-15F4-4E63-E3EC-DB7A21612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683F21-20D7-727A-6FC0-B35518A1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90A-5971-4333-AB04-B77B5BC9FCB1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B926CD-5F7E-5973-F8D5-46AE4E0B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1B3163-E202-533A-7CBD-7152ECA5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F245-C7B1-48CB-8E86-540DCEE2655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893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9C959-23AD-E8EE-FE2E-D8B4ECCC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677E5-6EFB-6228-F670-BA28621EA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E105F6-58C6-32FA-AA76-DA75F0B9C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359628-EFBA-F572-5195-E55A0832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90A-5971-4333-AB04-B77B5BC9FCB1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77FB1C-0A0C-166D-4EF6-FA75759E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D790A6-13BD-FC83-969E-BA440B86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F245-C7B1-48CB-8E86-540DCEE2655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832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EC298-0BF2-BCF0-FE24-8FDFAF13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698F2E-906F-A3AA-32CF-E781E696E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9BD4DC-031C-E575-139E-16BE25DA7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B19823-3100-43D7-CF25-918F99FA4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7487529-435B-55CF-15AC-7DA6F828CC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750FE55-C1BF-9080-BDCF-17C5BF0B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90A-5971-4333-AB04-B77B5BC9FCB1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085313B-89F0-A143-0760-8F0F93AB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C87B32-C540-4CF9-7C47-D4CC9D5E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F245-C7B1-48CB-8E86-540DCEE2655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703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3953F-54F2-B7A9-425E-5C341506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D56A59-CA69-8599-84ED-2503C57B6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90A-5971-4333-AB04-B77B5BC9FCB1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48E9B4-0388-F6F8-94CD-4458858A8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303A64-50AE-2F72-E198-CF6F12E9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F245-C7B1-48CB-8E86-540DCEE2655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2603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9359454-8FB2-1B8D-2766-60B9AD2D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90A-5971-4333-AB04-B77B5BC9FCB1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248765-E8DA-1899-5B3C-42458A4C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8711FE-BF15-939E-2CBE-9998C793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F245-C7B1-48CB-8E86-540DCEE2655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981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DDCCE-51BC-8E36-7A16-111C400E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B3073F-5B34-340C-3E0F-8BA536335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44B94F-CF91-FD91-1D67-70CE3448A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C6B1C8-0827-DBE5-E511-6E3F92D0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90A-5971-4333-AB04-B77B5BC9FCB1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66C708-9015-4EC3-E62F-A49EF813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61FC31-153B-8BF8-7E52-AC4C059C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F245-C7B1-48CB-8E86-540DCEE2655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545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D1372-7961-567A-4AE7-12291DE8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B6C11A0-AB6E-C913-B231-53D118D85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8EADB8-F457-BC02-414E-B3FFDD77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FC4806-9BF5-1BEE-C957-FA1EB360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F90A-5971-4333-AB04-B77B5BC9FCB1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8F982E-C2B9-899E-5440-581B818E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299CCC-D8FE-0CD1-4CF7-ED021B7E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F245-C7B1-48CB-8E86-540DCEE2655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4745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7342D49-342E-1D60-9A67-425DDE5E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LID4096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8C4ABD-B09F-8BCA-66E4-018470343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ID4096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FF7D76-DC26-EA03-77FD-C762E4F6D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F90A-5971-4333-AB04-B77B5BC9FCB1}" type="datetimeFigureOut">
              <a:rPr lang="LID4096" smtClean="0"/>
              <a:t>04/25/2023</a:t>
            </a:fld>
            <a:endParaRPr lang="LID4096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3474F9-D3B0-86CD-378E-4C87BE6B0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762825-19B8-D0A8-E442-E5AFC5AD9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4F245-C7B1-48CB-8E86-540DCEE26554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130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urvaoza/dishoom" TargetMode="External"/><Relationship Id="rId2" Type="http://schemas.openxmlformats.org/officeDocument/2006/relationships/hyperlink" Target="https://iopscience.iop.org/article/10.3847/1538-4357/ab40c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8479B-1704-D08D-9CF9-E0A3C00740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Toroidal</a:t>
            </a:r>
            <a:r>
              <a:rPr lang="de-CH" dirty="0"/>
              <a:t> </a:t>
            </a:r>
            <a:r>
              <a:rPr lang="de-CH" dirty="0" err="1"/>
              <a:t>Exospheres</a:t>
            </a:r>
            <a:endParaRPr lang="LID4096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98E842-54A3-5D24-8ACD-70ED1D5C93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err="1"/>
              <a:t>Supplementary</a:t>
            </a:r>
            <a:r>
              <a:rPr lang="de-CH" dirty="0"/>
              <a:t> Material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5542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D78445-E67D-C289-6AD3-616832C5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6104"/>
            <a:ext cx="3429000" cy="1722488"/>
          </a:xfrm>
        </p:spPr>
        <p:txBody>
          <a:bodyPr anchor="b">
            <a:normAutofit/>
          </a:bodyPr>
          <a:lstStyle/>
          <a:p>
            <a:r>
              <a:rPr lang="de-CH" sz="3200" dirty="0"/>
              <a:t>Io and Jupiter</a:t>
            </a:r>
            <a:endParaRPr lang="LID4096" sz="3200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F55AFB-EFE9-3AAA-5051-05B16C31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000" dirty="0"/>
              <a:t>We reproduce Io’s famous “banana cloud” of neutral sodium outgassed by Io.</a:t>
            </a:r>
          </a:p>
          <a:p>
            <a:r>
              <a:rPr lang="en-US" sz="2000" dirty="0"/>
              <a:t>Other Galilean moons included</a:t>
            </a:r>
          </a:p>
          <a:p>
            <a:r>
              <a:rPr lang="en-US" sz="2000" dirty="0"/>
              <a:t>Underlying Delaunay tessellation for density calculations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822725-BF9B-5EB5-C9EC-B2BC6322E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94" y="336403"/>
            <a:ext cx="7385306" cy="61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4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D78445-E67D-C289-6AD3-616832C5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6104"/>
            <a:ext cx="3429000" cy="1722488"/>
          </a:xfrm>
        </p:spPr>
        <p:txBody>
          <a:bodyPr anchor="b">
            <a:normAutofit/>
          </a:bodyPr>
          <a:lstStyle/>
          <a:p>
            <a:r>
              <a:rPr lang="de-CH" sz="3200" dirty="0"/>
              <a:t>DISHOOM – </a:t>
            </a:r>
            <a:br>
              <a:rPr lang="de-CH" sz="3200" dirty="0"/>
            </a:br>
            <a:r>
              <a:rPr lang="de-CH" sz="3200" dirty="0"/>
              <a:t>Outgassing Model</a:t>
            </a:r>
            <a:endParaRPr lang="LID4096" sz="3200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F55AFB-EFE9-3AAA-5051-05B16C31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de-CH" sz="1400" b="0" i="0" dirty="0" err="1">
                <a:effectLst/>
              </a:rPr>
              <a:t>Desorbing</a:t>
            </a:r>
            <a:r>
              <a:rPr lang="de-CH" sz="1400" b="0" i="0" dirty="0">
                <a:effectLst/>
              </a:rPr>
              <a:t> </a:t>
            </a:r>
            <a:r>
              <a:rPr lang="de-CH" sz="1400" b="0" i="0" dirty="0" err="1">
                <a:effectLst/>
              </a:rPr>
              <a:t>Interiors</a:t>
            </a:r>
            <a:r>
              <a:rPr lang="de-CH" sz="1400" b="0" i="0" dirty="0">
                <a:effectLst/>
              </a:rPr>
              <a:t> via </a:t>
            </a:r>
            <a:r>
              <a:rPr lang="de-CH" sz="1400" b="0" i="0" dirty="0" err="1">
                <a:effectLst/>
              </a:rPr>
              <a:t>Satellite</a:t>
            </a:r>
            <a:r>
              <a:rPr lang="de-CH" sz="1400" b="0" i="0" dirty="0">
                <a:effectLst/>
              </a:rPr>
              <a:t> </a:t>
            </a:r>
            <a:r>
              <a:rPr lang="de-CH" sz="1400" b="0" i="0" dirty="0" err="1">
                <a:effectLst/>
              </a:rPr>
              <a:t>Heating</a:t>
            </a:r>
            <a:r>
              <a:rPr lang="de-CH" sz="1400" b="0" i="0" dirty="0">
                <a:effectLst/>
              </a:rPr>
              <a:t> </a:t>
            </a:r>
            <a:r>
              <a:rPr lang="de-CH" sz="1400" b="0" i="0" dirty="0" err="1">
                <a:effectLst/>
              </a:rPr>
              <a:t>to</a:t>
            </a:r>
            <a:r>
              <a:rPr lang="de-CH" sz="1400" b="0" i="0" dirty="0">
                <a:effectLst/>
              </a:rPr>
              <a:t> </a:t>
            </a:r>
            <a:r>
              <a:rPr lang="de-CH" sz="1400" b="0" i="0" dirty="0" err="1">
                <a:effectLst/>
              </a:rPr>
              <a:t>Observe</a:t>
            </a:r>
            <a:r>
              <a:rPr lang="de-CH" sz="1400" b="0" i="0" dirty="0">
                <a:effectLst/>
              </a:rPr>
              <a:t> Outgassing Model</a:t>
            </a:r>
            <a:endParaRPr lang="en-US" sz="1400" dirty="0"/>
          </a:p>
          <a:p>
            <a:r>
              <a:rPr lang="de-CH" sz="1400" b="0" i="0" dirty="0">
                <a:effectLst/>
              </a:rPr>
              <a:t>The code </a:t>
            </a:r>
            <a:r>
              <a:rPr lang="de-CH" sz="1400" b="0" i="0" dirty="0" err="1">
                <a:effectLst/>
              </a:rPr>
              <a:t>estimates</a:t>
            </a:r>
            <a:r>
              <a:rPr lang="de-CH" sz="1400" b="0" i="0" dirty="0">
                <a:effectLst/>
              </a:rPr>
              <a:t> </a:t>
            </a:r>
            <a:r>
              <a:rPr lang="de-CH" sz="1400" b="0" i="0" dirty="0" err="1">
                <a:effectLst/>
              </a:rPr>
              <a:t>several</a:t>
            </a:r>
            <a:r>
              <a:rPr lang="de-CH" sz="1400" b="0" i="0" dirty="0">
                <a:effectLst/>
              </a:rPr>
              <a:t> </a:t>
            </a:r>
            <a:r>
              <a:rPr lang="de-CH" sz="1400" b="0" i="0" dirty="0" err="1">
                <a:effectLst/>
              </a:rPr>
              <a:t>known</a:t>
            </a:r>
            <a:r>
              <a:rPr lang="de-CH" sz="1400" b="0" i="0" dirty="0">
                <a:effectLst/>
              </a:rPr>
              <a:t> </a:t>
            </a:r>
            <a:r>
              <a:rPr lang="de-CH" sz="1400" b="0" i="0" dirty="0" err="1">
                <a:effectLst/>
              </a:rPr>
              <a:t>atmospheric</a:t>
            </a:r>
            <a:r>
              <a:rPr lang="de-CH" sz="1400" b="0" i="0" dirty="0">
                <a:effectLst/>
              </a:rPr>
              <a:t> </a:t>
            </a:r>
            <a:r>
              <a:rPr lang="de-CH" sz="1400" b="0" i="0" dirty="0" err="1">
                <a:effectLst/>
              </a:rPr>
              <a:t>escape</a:t>
            </a:r>
            <a:r>
              <a:rPr lang="de-CH" sz="1400" b="0" i="0" dirty="0">
                <a:effectLst/>
              </a:rPr>
              <a:t> </a:t>
            </a:r>
            <a:r>
              <a:rPr lang="de-CH" sz="1400" b="0" i="0" dirty="0" err="1">
                <a:effectLst/>
              </a:rPr>
              <a:t>mechanisms</a:t>
            </a:r>
            <a:r>
              <a:rPr lang="de-CH" sz="1400" b="0" i="0" dirty="0">
                <a:effectLst/>
              </a:rPr>
              <a:t> (</a:t>
            </a:r>
            <a:r>
              <a:rPr lang="de-CH" sz="1400" b="0" i="0" dirty="0" err="1">
                <a:effectLst/>
              </a:rPr>
              <a:t>dM</a:t>
            </a:r>
            <a:r>
              <a:rPr lang="de-CH" sz="1400" b="0" i="0" dirty="0">
                <a:effectLst/>
              </a:rPr>
              <a:t>/</a:t>
            </a:r>
            <a:r>
              <a:rPr lang="de-CH" sz="1400" b="0" i="0" dirty="0" err="1">
                <a:effectLst/>
              </a:rPr>
              <a:t>dt_plasma</a:t>
            </a:r>
            <a:r>
              <a:rPr lang="de-CH" sz="1400" b="0" i="0" dirty="0">
                <a:effectLst/>
              </a:rPr>
              <a:t>, </a:t>
            </a:r>
            <a:r>
              <a:rPr lang="de-CH" sz="1400" b="0" i="0" dirty="0" err="1">
                <a:effectLst/>
              </a:rPr>
              <a:t>dM</a:t>
            </a:r>
            <a:r>
              <a:rPr lang="de-CH" sz="1400" b="0" i="0" dirty="0">
                <a:effectLst/>
              </a:rPr>
              <a:t>/</a:t>
            </a:r>
            <a:r>
              <a:rPr lang="de-CH" sz="1400" b="0" i="0" dirty="0" err="1">
                <a:effectLst/>
              </a:rPr>
              <a:t>dt_energy</a:t>
            </a:r>
            <a:r>
              <a:rPr lang="de-CH" sz="1400" b="0" i="0" dirty="0">
                <a:effectLst/>
              </a:rPr>
              <a:t>-limited, </a:t>
            </a:r>
            <a:r>
              <a:rPr lang="de-CH" sz="1400" b="0" i="0" dirty="0" err="1">
                <a:effectLst/>
              </a:rPr>
              <a:t>dM</a:t>
            </a:r>
            <a:r>
              <a:rPr lang="de-CH" sz="1400" b="0" i="0" dirty="0">
                <a:effectLst/>
              </a:rPr>
              <a:t>/</a:t>
            </a:r>
            <a:r>
              <a:rPr lang="de-CH" sz="1400" b="0" i="0" dirty="0" err="1">
                <a:effectLst/>
              </a:rPr>
              <a:t>dt_surface</a:t>
            </a:r>
            <a:r>
              <a:rPr lang="de-CH" sz="1400" b="0" i="0" dirty="0">
                <a:effectLst/>
              </a:rPr>
              <a:t>-jeans, </a:t>
            </a:r>
            <a:r>
              <a:rPr lang="de-CH" sz="1400" b="0" i="0" dirty="0" err="1">
                <a:effectLst/>
              </a:rPr>
              <a:t>dM</a:t>
            </a:r>
            <a:r>
              <a:rPr lang="de-CH" sz="1400" b="0" i="0" dirty="0">
                <a:effectLst/>
              </a:rPr>
              <a:t>/</a:t>
            </a:r>
            <a:r>
              <a:rPr lang="de-CH" sz="1400" b="0" i="0" dirty="0" err="1">
                <a:effectLst/>
              </a:rPr>
              <a:t>dt_thermal</a:t>
            </a:r>
            <a:r>
              <a:rPr lang="de-CH" sz="1400" b="0" i="0" dirty="0">
                <a:effectLst/>
              </a:rPr>
              <a:t>-outgassing) </a:t>
            </a:r>
            <a:r>
              <a:rPr lang="de-CH" sz="1400" b="0" i="0" dirty="0" err="1">
                <a:effectLst/>
              </a:rPr>
              <a:t>benchmarked</a:t>
            </a:r>
            <a:r>
              <a:rPr lang="de-CH" sz="1400" b="0" i="0" dirty="0">
                <a:effectLst/>
              </a:rPr>
              <a:t> </a:t>
            </a:r>
            <a:r>
              <a:rPr lang="de-CH" sz="1400" b="0" i="0" dirty="0" err="1">
                <a:effectLst/>
              </a:rPr>
              <a:t>to</a:t>
            </a:r>
            <a:r>
              <a:rPr lang="de-CH" sz="1400" b="0" i="0" dirty="0">
                <a:effectLst/>
              </a:rPr>
              <a:t> DSMC </a:t>
            </a:r>
            <a:r>
              <a:rPr lang="de-CH" sz="1400" b="0" i="0" dirty="0" err="1">
                <a:effectLst/>
              </a:rPr>
              <a:t>simulations</a:t>
            </a:r>
            <a:r>
              <a:rPr lang="de-CH" sz="1400" b="0" i="0" dirty="0">
                <a:effectLst/>
              </a:rPr>
              <a:t> and </a:t>
            </a:r>
            <a:r>
              <a:rPr lang="de-CH" sz="1400" b="0" i="0" dirty="0" err="1">
                <a:effectLst/>
              </a:rPr>
              <a:t>observations</a:t>
            </a:r>
            <a:r>
              <a:rPr lang="de-CH" sz="1400" b="0" i="0" dirty="0">
                <a:effectLst/>
              </a:rPr>
              <a:t> at </a:t>
            </a:r>
            <a:r>
              <a:rPr lang="de-CH" sz="1400" b="0" i="0" dirty="0" err="1">
                <a:effectLst/>
              </a:rPr>
              <a:t>Jupiter's</a:t>
            </a:r>
            <a:r>
              <a:rPr lang="de-CH" sz="1400" b="0" i="0" dirty="0">
                <a:effectLst/>
              </a:rPr>
              <a:t> </a:t>
            </a:r>
            <a:r>
              <a:rPr lang="de-CH" sz="1400" b="0" i="0" dirty="0" err="1">
                <a:effectLst/>
              </a:rPr>
              <a:t>moon</a:t>
            </a:r>
            <a:r>
              <a:rPr lang="de-CH" sz="1400" b="0" i="0" dirty="0">
                <a:effectLst/>
              </a:rPr>
              <a:t> Io.</a:t>
            </a:r>
            <a:endParaRPr lang="en-US" sz="1400" dirty="0"/>
          </a:p>
          <a:p>
            <a:r>
              <a:rPr lang="da-DK" sz="1400" dirty="0">
                <a:hlinkClick r:id="rId2"/>
              </a:rPr>
              <a:t>Oza A. V. et al., 2019b, ApJ, 885, 168 </a:t>
            </a:r>
            <a:endParaRPr lang="en-US" sz="2000" dirty="0"/>
          </a:p>
          <a:p>
            <a:r>
              <a:rPr lang="en-US" sz="1400" dirty="0">
                <a:hlinkClick r:id="rId3"/>
              </a:rPr>
              <a:t>https://github.com/apurvaoza/dishoom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3" name="Inhaltsplatzhalter 4" descr="Ein Bild, das Dunkel, orange enthält.&#10;&#10;Automatisch generierte Beschreibung">
            <a:extLst>
              <a:ext uri="{FF2B5EF4-FFF2-40B4-BE49-F238E27FC236}">
                <a16:creationId xmlns:a16="http://schemas.microsoft.com/office/drawing/2014/main" id="{3F0830DF-3F12-E6F6-00FF-0D3987EE5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94" y="1253331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89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Breitbild</PresentationFormat>
  <Paragraphs>11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Toroidal Exospheres</vt:lpstr>
      <vt:lpstr>Io and Jupiter</vt:lpstr>
      <vt:lpstr>DISHOOM –  Outgassing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Toroidal Exospheres</dc:title>
  <dc:creator>Moritz Meyer zu Westram</dc:creator>
  <cp:lastModifiedBy>Moritz Meyer zu Westram</cp:lastModifiedBy>
  <cp:revision>1</cp:revision>
  <dcterms:created xsi:type="dcterms:W3CDTF">2023-04-25T14:31:00Z</dcterms:created>
  <dcterms:modified xsi:type="dcterms:W3CDTF">2023-04-25T14:39:46Z</dcterms:modified>
</cp:coreProperties>
</file>