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notesMasterIdLst>
    <p:notesMasterId r:id="rId16"/>
  </p:notesMasterIdLst>
  <p:sldIdLst>
    <p:sldId id="1553" r:id="rId2"/>
    <p:sldId id="1565" r:id="rId3"/>
    <p:sldId id="1566" r:id="rId4"/>
    <p:sldId id="1563" r:id="rId5"/>
    <p:sldId id="1564" r:id="rId6"/>
    <p:sldId id="1561" r:id="rId7"/>
    <p:sldId id="1557" r:id="rId8"/>
    <p:sldId id="1555" r:id="rId9"/>
    <p:sldId id="1527" r:id="rId10"/>
    <p:sldId id="1548" r:id="rId11"/>
    <p:sldId id="1549" r:id="rId12"/>
    <p:sldId id="1551" r:id="rId13"/>
    <p:sldId id="1550" r:id="rId14"/>
    <p:sldId id="1503" r:id="rId15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g Guang" initials="YG" lastIdx="1" clrIdx="0">
    <p:extLst>
      <p:ext uri="{19B8F6BF-5375-455C-9EA6-DF929625EA0E}">
        <p15:presenceInfo xmlns:p15="http://schemas.microsoft.com/office/powerpoint/2012/main" userId="8ff484193c3f23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C54"/>
    <a:srgbClr val="FFFFFF"/>
    <a:srgbClr val="CCCCCC"/>
    <a:srgbClr val="00ABD1"/>
    <a:srgbClr val="48954B"/>
    <a:srgbClr val="FCC944"/>
    <a:srgbClr val="2D5771"/>
    <a:srgbClr val="549A53"/>
    <a:srgbClr val="98BA0E"/>
    <a:srgbClr val="40A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7" autoAdjust="0"/>
    <p:restoredTop sz="78658" autoAdjust="0"/>
  </p:normalViewPr>
  <p:slideViewPr>
    <p:cSldViewPr snapToGrid="0" snapToObjects="1">
      <p:cViewPr varScale="1">
        <p:scale>
          <a:sx n="50" d="100"/>
          <a:sy n="50" d="100"/>
        </p:scale>
        <p:origin x="966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99F9B-F711-7C4B-8976-34F578269E0D}" type="datetimeFigureOut">
              <a:rPr lang="x-none" smtClean="0"/>
              <a:t>4/24/2023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9654B-1244-524C-8000-3762818B8D1C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27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How we can evaluate the climate change adaptation potential of water reuse technologies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3972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the </a:t>
            </a:r>
            <a:r>
              <a:rPr lang="it-IT" dirty="0" err="1"/>
              <a:t>projections</a:t>
            </a:r>
            <a:r>
              <a:rPr lang="it-IT" dirty="0"/>
              <a:t> of </a:t>
            </a:r>
            <a:r>
              <a:rPr lang="it-IT" dirty="0" err="1"/>
              <a:t>th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585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combined effect of climate and socio-economic changes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will dramatically affect the Apulia water system.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drinking deficit growth between +300% (moderate) and +500% (extreme climate change).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055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provide</a:t>
            </a:r>
            <a:r>
              <a:rPr lang="it-IT" dirty="0"/>
              <a:t> a quantitative </a:t>
            </a:r>
            <a:r>
              <a:rPr lang="it-IT" dirty="0" err="1"/>
              <a:t>assessment</a:t>
            </a:r>
            <a:r>
              <a:rPr lang="it-IT" dirty="0"/>
              <a:t> of the water loops </a:t>
            </a:r>
            <a:r>
              <a:rPr lang="it-IT" dirty="0" err="1"/>
              <a:t>effect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8509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heatwaves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affect</a:t>
            </a:r>
            <a:r>
              <a:rPr lang="it-IT" dirty="0"/>
              <a:t> the water </a:t>
            </a:r>
            <a:r>
              <a:rPr lang="it-IT" dirty="0" err="1"/>
              <a:t>availability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116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heatwaves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affect</a:t>
            </a:r>
            <a:r>
              <a:rPr lang="it-IT" dirty="0"/>
              <a:t> the water </a:t>
            </a:r>
            <a:r>
              <a:rPr lang="it-IT" dirty="0" err="1"/>
              <a:t>availability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29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context</a:t>
            </a:r>
            <a:r>
              <a:rPr lang="it-IT" dirty="0"/>
              <a:t>, a key </a:t>
            </a:r>
            <a:r>
              <a:rPr lang="it-IT" dirty="0" err="1"/>
              <a:t>role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of treatment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to </a:t>
            </a:r>
            <a:r>
              <a:rPr lang="it-IT" dirty="0" err="1"/>
              <a:t>reuse</a:t>
            </a:r>
            <a:r>
              <a:rPr lang="it-IT" dirty="0"/>
              <a:t> water. </a:t>
            </a:r>
            <a:r>
              <a:rPr lang="it-IT" dirty="0" err="1"/>
              <a:t>However</a:t>
            </a:r>
            <a:r>
              <a:rPr lang="it-IT" dirty="0"/>
              <a:t>, the </a:t>
            </a:r>
            <a:r>
              <a:rPr lang="it-IT" dirty="0" err="1"/>
              <a:t>criteria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design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are </a:t>
            </a:r>
            <a:r>
              <a:rPr lang="it-IT" dirty="0" err="1"/>
              <a:t>usually</a:t>
            </a:r>
            <a:r>
              <a:rPr lang="it-IT" dirty="0"/>
              <a:t> limited to features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…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412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We propose to look at the problem ad a larger scale, taking into account coordination of …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76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a case study,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the </a:t>
            </a:r>
            <a:r>
              <a:rPr lang="it-IT" dirty="0" err="1"/>
              <a:t>Apulian</a:t>
            </a:r>
            <a:r>
              <a:rPr lang="it-IT" dirty="0"/>
              <a:t> system, in the </a:t>
            </a:r>
            <a:r>
              <a:rPr lang="it-IT" dirty="0" err="1"/>
              <a:t>southern</a:t>
            </a:r>
            <a:r>
              <a:rPr lang="it-IT" dirty="0"/>
              <a:t> </a:t>
            </a:r>
            <a:r>
              <a:rPr lang="it-IT" dirty="0" err="1"/>
              <a:t>italy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demo site of </a:t>
            </a:r>
            <a:r>
              <a:rPr lang="it-IT" dirty="0" err="1"/>
              <a:t>ProjectO</a:t>
            </a:r>
            <a:r>
              <a:rPr lang="it-IT" dirty="0"/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692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a </a:t>
            </a:r>
            <a:r>
              <a:rPr lang="it-IT" dirty="0" err="1"/>
              <a:t>simulation</a:t>
            </a:r>
            <a:r>
              <a:rPr lang="it-IT" dirty="0"/>
              <a:t> model of the water system and </a:t>
            </a:r>
            <a:r>
              <a:rPr lang="it-IT" dirty="0" err="1"/>
              <a:t>defined</a:t>
            </a:r>
            <a:r>
              <a:rPr lang="it-IT" dirty="0"/>
              <a:t> 4 </a:t>
            </a:r>
            <a:r>
              <a:rPr lang="it-IT" dirty="0" err="1"/>
              <a:t>objectives</a:t>
            </a:r>
            <a:r>
              <a:rPr lang="it-IT" dirty="0"/>
              <a:t> </a:t>
            </a:r>
            <a:r>
              <a:rPr lang="it-IT" dirty="0" err="1"/>
              <a:t>representing</a:t>
            </a:r>
            <a:r>
              <a:rPr lang="it-IT" dirty="0"/>
              <a:t> the </a:t>
            </a:r>
            <a:r>
              <a:rPr lang="it-IT" dirty="0" err="1"/>
              <a:t>interests</a:t>
            </a:r>
            <a:r>
              <a:rPr lang="it-IT" dirty="0"/>
              <a:t> of the stakeholder </a:t>
            </a:r>
            <a:r>
              <a:rPr lang="it-IT" dirty="0" err="1"/>
              <a:t>mentioned</a:t>
            </a:r>
            <a:r>
              <a:rPr lang="it-IT" dirty="0"/>
              <a:t> so far…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029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this</a:t>
            </a:r>
            <a:r>
              <a:rPr lang="it-IT" dirty="0"/>
              <a:t> point,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adapted</a:t>
            </a:r>
            <a:r>
              <a:rPr lang="it-IT" dirty="0"/>
              <a:t> EMODPS to derive the </a:t>
            </a:r>
            <a:r>
              <a:rPr lang="it-IT" dirty="0" err="1"/>
              <a:t>optimal</a:t>
            </a:r>
            <a:r>
              <a:rPr lang="it-IT" dirty="0"/>
              <a:t> management strategies for the </a:t>
            </a:r>
            <a:r>
              <a:rPr lang="it-IT" dirty="0" err="1"/>
              <a:t>historical</a:t>
            </a:r>
            <a:r>
              <a:rPr lang="it-IT" dirty="0"/>
              <a:t> scenario,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baseline for the </a:t>
            </a:r>
            <a:r>
              <a:rPr lang="it-IT" dirty="0" err="1"/>
              <a:t>analysis</a:t>
            </a:r>
            <a:r>
              <a:rPr lang="it-IT" dirty="0"/>
              <a:t> on future </a:t>
            </a:r>
            <a:r>
              <a:rPr lang="it-IT" dirty="0" err="1"/>
              <a:t>scenarios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considering</a:t>
            </a:r>
            <a:r>
              <a:rPr lang="it-IT" dirty="0"/>
              <a:t> in a </a:t>
            </a:r>
            <a:r>
              <a:rPr lang="it-IT" dirty="0" err="1"/>
              <a:t>while</a:t>
            </a:r>
            <a:r>
              <a:rPr lang="it-IT" dirty="0"/>
              <a:t>.</a:t>
            </a:r>
          </a:p>
          <a:p>
            <a:r>
              <a:rPr lang="it-IT" dirty="0"/>
              <a:t>The </a:t>
            </a:r>
            <a:r>
              <a:rPr lang="it-IT" dirty="0" err="1"/>
              <a:t>parallel</a:t>
            </a:r>
            <a:r>
              <a:rPr lang="it-IT" dirty="0"/>
              <a:t> plot shows the trade off </a:t>
            </a:r>
            <a:r>
              <a:rPr lang="it-IT" dirty="0" err="1"/>
              <a:t>between</a:t>
            </a:r>
            <a:r>
              <a:rPr lang="it-IT" dirty="0"/>
              <a:t> the 4 </a:t>
            </a:r>
            <a:r>
              <a:rPr lang="it-IT" dirty="0" err="1"/>
              <a:t>objectives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for the </a:t>
            </a:r>
            <a:r>
              <a:rPr lang="it-IT" dirty="0" err="1"/>
              <a:t>sake</a:t>
            </a:r>
            <a:r>
              <a:rPr lang="it-IT" dirty="0"/>
              <a:t> of </a:t>
            </a:r>
            <a:r>
              <a:rPr lang="it-IT" dirty="0" err="1"/>
              <a:t>simplicity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a 2D </a:t>
            </a:r>
            <a:r>
              <a:rPr lang="it-IT" dirty="0" err="1"/>
              <a:t>visualization</a:t>
            </a:r>
            <a:r>
              <a:rPr lang="it-IT" dirty="0"/>
              <a:t> by </a:t>
            </a:r>
            <a:r>
              <a:rPr lang="it-IT" dirty="0" err="1"/>
              <a:t>aggregating</a:t>
            </a:r>
            <a:r>
              <a:rPr lang="it-IT" dirty="0"/>
              <a:t> </a:t>
            </a:r>
            <a:r>
              <a:rPr lang="it-IT" dirty="0" err="1"/>
              <a:t>irrigation</a:t>
            </a:r>
            <a:r>
              <a:rPr lang="it-IT" dirty="0"/>
              <a:t> and industrial deficit (x </a:t>
            </a:r>
            <a:r>
              <a:rPr lang="it-IT" dirty="0" err="1"/>
              <a:t>axis</a:t>
            </a:r>
            <a:r>
              <a:rPr lang="it-IT" dirty="0"/>
              <a:t>) and </a:t>
            </a:r>
            <a:r>
              <a:rPr lang="it-IT" dirty="0" err="1"/>
              <a:t>considering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the deficit for the drinking </a:t>
            </a:r>
            <a:r>
              <a:rPr lang="it-IT" dirty="0" err="1"/>
              <a:t>sector</a:t>
            </a:r>
            <a:r>
              <a:rPr lang="it-IT" dirty="0"/>
              <a:t>-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369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perform</a:t>
            </a:r>
            <a:r>
              <a:rPr lang="it-IT" dirty="0"/>
              <a:t> a </a:t>
            </a:r>
            <a:r>
              <a:rPr lang="it-IT" dirty="0" err="1"/>
              <a:t>robustness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defining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. The first </a:t>
            </a:r>
            <a:r>
              <a:rPr lang="it-IT" dirty="0" err="1"/>
              <a:t>aspect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relative to the </a:t>
            </a:r>
            <a:r>
              <a:rPr lang="it-IT" dirty="0" err="1"/>
              <a:t>hydro</a:t>
            </a:r>
            <a:r>
              <a:rPr lang="it-IT" dirty="0"/>
              <a:t> </a:t>
            </a:r>
            <a:r>
              <a:rPr lang="it-IT" dirty="0" err="1"/>
              <a:t>meteorological</a:t>
            </a:r>
            <a:r>
              <a:rPr lang="it-IT" dirty="0"/>
              <a:t> </a:t>
            </a:r>
            <a:r>
              <a:rPr lang="it-IT" dirty="0" err="1"/>
              <a:t>aspects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define</a:t>
            </a:r>
            <a:r>
              <a:rPr lang="it-IT" dirty="0"/>
              <a:t> the water </a:t>
            </a:r>
            <a:r>
              <a:rPr lang="it-IT" dirty="0" err="1"/>
              <a:t>availability</a:t>
            </a:r>
            <a:r>
              <a:rPr lang="it-IT" dirty="0"/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155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5BCF0-658C-6848-A83A-63016C7A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181C3D-845A-254E-B741-B5CF8D074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76BC9-4C9C-934A-984D-57FC0981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76CA95-A0FD-5245-A005-76B41DC2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8892A7-0CE0-2A40-8D82-3E6945AD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31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96C58-8376-3F48-8495-40050D18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DD959B-52BA-5F4B-9660-8DA07C4E2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53867A-162C-1442-B8D8-0ED85852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4454D2-C89B-784B-A904-0E9DB49F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2E5B12-C2ED-134B-8108-A74130E2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4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DCC22B-52F2-AD40-B5A3-88D5B5D0C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F82E5E-0A69-DF40-8038-3741C7D9E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8F2825-D817-8148-84B9-33672D32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C36681-4CFE-E945-862C-DE05EFBA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AD07E4-4329-724A-AEBE-AC5A4359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42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BFFD5-CC5A-D14A-88BD-4EC55658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AE48A1-246B-EF49-974C-EB174A7B8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620DD2-9B0C-2443-A849-B5EEE497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C40E77-F433-9B4A-BA95-52FA7CEA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EE9274-82BE-6B44-B38B-F9653CD4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59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7564F-4FD9-DE41-A126-BA4C73D6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AD1ED1-D2E5-6644-9CDD-71E6F01A2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CF80E4-2D29-B04C-A801-63FBB257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010C6A-154D-CF45-BD4B-F4223F9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3D9B3E-7444-6845-B37D-2B2770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03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4D76C-AC14-2448-BDE0-D88CE0CE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501FF0-CF89-2C4A-8970-3AB746FB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5EF743-FE8B-BD47-8C24-B2B794542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A3DBF5-59EC-F44B-A598-34F12579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D48841-E101-404F-96D9-A303CDF1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BB4D9F-A20B-E34C-B9FD-A40EA1AB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9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506AC-D72C-FE42-B39F-FB69FA72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58D61E-5E7C-8540-BF1E-AD4C79722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3C08D4-E3AA-7642-85C1-6DDD6D5CC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CE3408-3BBB-7846-AD97-3349A17EA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5E1BDF-4C22-3A44-8B1A-ACFA63E95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A33CF0-6615-104D-B626-5FA33390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01F3D69-17F2-7840-AB38-71F7E61D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CAB5158-DF8D-4E44-9345-F4D822F0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57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42F8CD-38A0-4841-9253-B86DF948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CC524A-C4AC-374D-A9A5-E915141A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3C1FC9-588F-BB41-B6B5-D5C25BED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F172E8-04A9-C741-86EF-DFFE50A7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38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E72109-93D9-7041-B253-E45B9676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8CC8-3594-424D-A4B9-31501CC8AB5E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75315E-89C8-BF41-B56D-C80DE5B5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E61B88-4EB6-124F-B21A-3EBCF78E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34A8-C938-D44F-8F37-F8F8D3F6B59E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304A5E68-8471-414D-AB26-87A4C79BE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8763752" y="3252205"/>
            <a:ext cx="3511341" cy="3897129"/>
          </a:xfrm>
          <a:prstGeom prst="rect">
            <a:avLst/>
          </a:prstGeom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45F9B648-4A94-B84F-92C5-C987A278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8763752" y="-226491"/>
            <a:ext cx="3511341" cy="3897129"/>
          </a:xfrm>
          <a:prstGeom prst="rect">
            <a:avLst/>
          </a:prstGeom>
        </p:spPr>
      </p:pic>
      <p:pic>
        <p:nvPicPr>
          <p:cNvPr id="9" name="Immagine 8" descr="Immagine che contiene segnale, esterni, sedendo, cibo&#10;&#10;Descrizione generata automaticamente">
            <a:extLst>
              <a:ext uri="{FF2B5EF4-FFF2-40B4-BE49-F238E27FC236}">
                <a16:creationId xmlns:a16="http://schemas.microsoft.com/office/drawing/2014/main" id="{33A24E2F-75C4-E443-BB49-8FB21740F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7140" y="371992"/>
            <a:ext cx="2073519" cy="3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3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F57A7-04ED-F042-B4A0-F160C8CC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A59384-37B6-E149-9831-EF12764D3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AFF470-1F4F-B748-89B6-427AD6AAA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29709C-5064-3C43-B8D6-E8D8A573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28AAB3-6B0C-E246-A7AE-E8766D7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3B8E5F-2515-6B40-927D-101215C0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40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8F804-5B21-7040-8541-57BC2B70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025BC78-052F-E74E-9781-C7D084879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0B3AA4-2D03-444B-B50B-4CEC5F6A0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E40A20-7F03-9B42-A7B1-7226AB6F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109C5F-1D25-7E45-B094-C201EA6C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11553A-9234-B642-AEA5-E2A77100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86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9902C4-AA34-2C4A-A810-285FEC99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FFC07D-5429-2243-AC88-C70A7310A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E690D-418D-EA49-880C-239228218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F8C7-0C6B-4443-8DE7-DFD8DA98B3E1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1B311B-D6E3-4B49-A8C5-3C36073C8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EC91C6-30AB-1A4A-BCEA-C02A0DF48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6416-5847-CA44-9CB3-4C0CA3C5A7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12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8BDE4F8-6434-991B-56A2-119465E7D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6"/>
          <a:stretch/>
        </p:blipFill>
        <p:spPr>
          <a:xfrm>
            <a:off x="1" y="0"/>
            <a:ext cx="12191999" cy="6899977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40725A18-B378-3643-9126-C7D7F868822E}"/>
              </a:ext>
            </a:extLst>
          </p:cNvPr>
          <p:cNvSpPr/>
          <p:nvPr/>
        </p:nvSpPr>
        <p:spPr>
          <a:xfrm>
            <a:off x="1" y="-1"/>
            <a:ext cx="8738628" cy="689997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AutoShape 2" descr="Water statistics - Statistics Explained">
            <a:extLst>
              <a:ext uri="{FF2B5EF4-FFF2-40B4-BE49-F238E27FC236}">
                <a16:creationId xmlns:a16="http://schemas.microsoft.com/office/drawing/2014/main" id="{3E1B06B2-4940-CF4E-976C-22AAA3CE4C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351"/>
          </a:p>
        </p:txBody>
      </p:sp>
      <p:sp>
        <p:nvSpPr>
          <p:cNvPr id="3" name="AutoShape 4" descr="Water statistics - Statistics Explained">
            <a:extLst>
              <a:ext uri="{FF2B5EF4-FFF2-40B4-BE49-F238E27FC236}">
                <a16:creationId xmlns:a16="http://schemas.microsoft.com/office/drawing/2014/main" id="{36F73910-0312-D842-8778-50C488828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351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C5F036-C58E-8C47-BC29-CD963E3FEA6A}"/>
              </a:ext>
            </a:extLst>
          </p:cNvPr>
          <p:cNvSpPr txBox="1"/>
          <p:nvPr/>
        </p:nvSpPr>
        <p:spPr>
          <a:xfrm>
            <a:off x="426480" y="1941772"/>
            <a:ext cx="81710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Josefin Sans SemiBold Roman" pitchFamily="2" charset="77"/>
              </a:rPr>
              <a:t>CLIMATE CHANGE ADAPTATION THROUGH INTEGRATED MANAGEMENT OF WATER REUSE TECHNOLOGIES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F2D00AE-A5CA-2C4B-9092-91075FF5A207}"/>
              </a:ext>
            </a:extLst>
          </p:cNvPr>
          <p:cNvSpPr txBox="1"/>
          <p:nvPr/>
        </p:nvSpPr>
        <p:spPr>
          <a:xfrm>
            <a:off x="568465" y="4670734"/>
            <a:ext cx="6175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>
                <a:solidFill>
                  <a:schemeClr val="bg1"/>
                </a:solidFill>
                <a:latin typeface="Josefin Sans Regular Roman" pitchFamily="2" charset="77"/>
              </a:rPr>
              <a:t>Matteo Sangiorgio</a:t>
            </a:r>
            <a:r>
              <a:rPr lang="it-IT" sz="2000" dirty="0">
                <a:solidFill>
                  <a:schemeClr val="bg1"/>
                </a:solidFill>
                <a:latin typeface="Josefin Sans Regular Roman" pitchFamily="2" charset="77"/>
              </a:rPr>
              <a:t>, Enrico Weber, Davide </a:t>
            </a:r>
            <a:r>
              <a:rPr lang="it-IT" sz="2000" dirty="0" err="1">
                <a:solidFill>
                  <a:schemeClr val="bg1"/>
                </a:solidFill>
                <a:latin typeface="Josefin Sans Regular Roman" pitchFamily="2" charset="77"/>
              </a:rPr>
              <a:t>Cananzi</a:t>
            </a:r>
            <a:r>
              <a:rPr lang="it-IT" sz="2000" dirty="0">
                <a:solidFill>
                  <a:schemeClr val="bg1"/>
                </a:solidFill>
                <a:latin typeface="Josefin Sans Regular Roman" pitchFamily="2" charset="77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Josefin Sans Regular Roman" pitchFamily="2" charset="77"/>
              </a:rPr>
              <a:t>Jazmin</a:t>
            </a:r>
            <a:r>
              <a:rPr lang="it-IT" sz="2000" dirty="0">
                <a:solidFill>
                  <a:schemeClr val="bg1"/>
                </a:solidFill>
                <a:latin typeface="Josefin Sans Regular Roman" pitchFamily="2" charset="77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Josefin Sans Regular Roman" pitchFamily="2" charset="77"/>
              </a:rPr>
              <a:t>Zatarain</a:t>
            </a:r>
            <a:r>
              <a:rPr lang="it-IT" sz="2000" dirty="0">
                <a:solidFill>
                  <a:schemeClr val="bg1"/>
                </a:solidFill>
                <a:latin typeface="Josefin Sans Regular Roman" pitchFamily="2" charset="77"/>
              </a:rPr>
              <a:t> Salazar, Marco </a:t>
            </a:r>
            <a:r>
              <a:rPr lang="it-IT" sz="2000" dirty="0" err="1">
                <a:solidFill>
                  <a:schemeClr val="bg1"/>
                </a:solidFill>
                <a:latin typeface="Josefin Sans Regular Roman" pitchFamily="2" charset="77"/>
              </a:rPr>
              <a:t>Micotti</a:t>
            </a:r>
            <a:r>
              <a:rPr lang="it-IT" sz="2000" dirty="0">
                <a:solidFill>
                  <a:schemeClr val="bg1"/>
                </a:solidFill>
                <a:latin typeface="Josefin Sans Regular Roman" pitchFamily="2" charset="77"/>
              </a:rPr>
              <a:t> and Andrea Castelletti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494FCAC1-AD08-7442-9DAB-456E6935D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836" b="89930" l="9980" r="92095">
                        <a14:foregroundMark x1="38241" y1="37471" x2="38241" y2="37471"/>
                        <a14:foregroundMark x1="44862" y1="38642" x2="44862" y2="38642"/>
                        <a14:foregroundMark x1="47826" y1="39813" x2="47826" y2="39813"/>
                        <a14:foregroundMark x1="52174" y1="41686" x2="52174" y2="41686"/>
                        <a14:foregroundMark x1="55731" y1="38407" x2="55731" y2="38407"/>
                        <a14:foregroundMark x1="60968" y1="37939" x2="60968" y2="37939"/>
                        <a14:foregroundMark x1="66304" y1="37939" x2="66304" y2="37939"/>
                        <a14:foregroundMark x1="70949" y1="42155" x2="70949" y2="42155"/>
                        <a14:foregroundMark x1="76877" y1="46838" x2="76877" y2="46838"/>
                        <a14:foregroundMark x1="79941" y1="45433" x2="79941" y2="45433"/>
                        <a14:foregroundMark x1="88439" y1="48712" x2="88439" y2="48712"/>
                        <a14:foregroundMark x1="37451" y1="62061" x2="37451" y2="62061"/>
                        <a14:foregroundMark x1="41403" y1="61124" x2="41403" y2="61124"/>
                        <a14:foregroundMark x1="43182" y1="61124" x2="43182" y2="61124"/>
                        <a14:foregroundMark x1="47134" y1="60187" x2="47134" y2="60187"/>
                        <a14:foregroundMark x1="52174" y1="61358" x2="52174" y2="61358"/>
                        <a14:foregroundMark x1="57609" y1="59485" x2="57609" y2="59485"/>
                        <a14:foregroundMark x1="61858" y1="63466" x2="61858" y2="63466"/>
                        <a14:foregroundMark x1="65514" y1="62061" x2="65514" y2="62061"/>
                        <a14:foregroundMark x1="67292" y1="60187" x2="67292" y2="60187"/>
                        <a14:foregroundMark x1="72036" y1="60187" x2="72036" y2="60187"/>
                        <a14:foregroundMark x1="57609" y1="57377" x2="57609" y2="57377"/>
                        <a14:backgroundMark x1="34190" y1="42155" x2="34190" y2="42155"/>
                        <a14:backgroundMark x1="38241" y1="40749" x2="38241" y2="40749"/>
                        <a14:backgroundMark x1="47826" y1="61827" x2="47826" y2="61827"/>
                        <a14:backgroundMark x1="57016" y1="63232" x2="57016" y2="63232"/>
                        <a14:backgroundMark x1="65119" y1="63934" x2="65119" y2="63934"/>
                        <a14:backgroundMark x1="65020" y1="59016" x2="65020" y2="59016"/>
                        <a14:backgroundMark x1="68379" y1="63700" x2="68379" y2="63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67" y="5669596"/>
            <a:ext cx="2922877" cy="1230381"/>
          </a:xfrm>
          <a:prstGeom prst="rect">
            <a:avLst/>
          </a:prstGeom>
        </p:spPr>
      </p:pic>
      <p:pic>
        <p:nvPicPr>
          <p:cNvPr id="23" name="Immagine 22" descr="Immagine che contiene disegnando, piatto&#10;&#10;Descrizione generata automaticamente">
            <a:extLst>
              <a:ext uri="{FF2B5EF4-FFF2-40B4-BE49-F238E27FC236}">
                <a16:creationId xmlns:a16="http://schemas.microsoft.com/office/drawing/2014/main" id="{8AA314A7-D0EE-AF4E-8EF8-E495463FF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65" y="357469"/>
            <a:ext cx="3372440" cy="618189"/>
          </a:xfrm>
          <a:prstGeom prst="rect">
            <a:avLst/>
          </a:prstGeom>
        </p:spPr>
      </p:pic>
      <p:pic>
        <p:nvPicPr>
          <p:cNvPr id="26" name="Immagine 17">
            <a:extLst>
              <a:ext uri="{FF2B5EF4-FFF2-40B4-BE49-F238E27FC236}">
                <a16:creationId xmlns:a16="http://schemas.microsoft.com/office/drawing/2014/main" id="{78583BE4-9D87-8C48-999D-96071506B9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8739554" y="-260201"/>
            <a:ext cx="3534612" cy="3915666"/>
          </a:xfrm>
          <a:prstGeom prst="rect">
            <a:avLst/>
          </a:prstGeom>
        </p:spPr>
      </p:pic>
      <p:pic>
        <p:nvPicPr>
          <p:cNvPr id="27" name="Immagine 18">
            <a:extLst>
              <a:ext uri="{FF2B5EF4-FFF2-40B4-BE49-F238E27FC236}">
                <a16:creationId xmlns:a16="http://schemas.microsoft.com/office/drawing/2014/main" id="{FBBDE10C-1FAB-2543-B537-18DDA2EC78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8739555" y="3239137"/>
            <a:ext cx="3534612" cy="391566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28686C-F28F-2F9F-2F96-2503E883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16" y="95772"/>
            <a:ext cx="2539999" cy="114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38;p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AFBF2D-9445-564C-E091-4DF988977CF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8882" y="5882353"/>
            <a:ext cx="3222485" cy="80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99A9B3-5ACA-4F34-AD36-F0683F034C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5605" y="5744786"/>
            <a:ext cx="77178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7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Josefin Sans SemiBold Roman" pitchFamily="2" charset="77"/>
              </a:rPr>
              <a:t>SCENARIO-BASED ROBUSTNESS ANALYSIS</a:t>
            </a:r>
          </a:p>
          <a:p>
            <a:r>
              <a:rPr lang="en-US" sz="2200" dirty="0">
                <a:latin typeface="Josefin Sans SemiBold Roman" pitchFamily="2" charset="77"/>
              </a:rPr>
              <a:t>SOCIO-ECONOMIC ASPECTS</a:t>
            </a:r>
          </a:p>
        </p:txBody>
      </p:sp>
      <p:pic>
        <p:nvPicPr>
          <p:cNvPr id="5" name="Google Shape;405;g1f75c56ea7d_0_27">
            <a:extLst>
              <a:ext uri="{FF2B5EF4-FFF2-40B4-BE49-F238E27FC236}">
                <a16:creationId xmlns:a16="http://schemas.microsoft.com/office/drawing/2014/main" id="{C0B60AF9-08FD-96E2-6159-9E6876322E1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99" y="2988182"/>
            <a:ext cx="4700956" cy="28525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06;g1f75c56ea7d_0_27">
            <a:extLst>
              <a:ext uri="{FF2B5EF4-FFF2-40B4-BE49-F238E27FC236}">
                <a16:creationId xmlns:a16="http://schemas.microsoft.com/office/drawing/2014/main" id="{021BC993-D1EF-0B87-D8A9-48B1169E97DC}"/>
              </a:ext>
            </a:extLst>
          </p:cNvPr>
          <p:cNvSpPr txBox="1">
            <a:spLocks/>
          </p:cNvSpPr>
          <p:nvPr/>
        </p:nvSpPr>
        <p:spPr>
          <a:xfrm>
            <a:off x="281353" y="1738102"/>
            <a:ext cx="8687717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Future drinking demand patterns (driven by the tourist development) estimated by the Apulian water authority.</a:t>
            </a:r>
            <a:endParaRPr lang="en-US" sz="20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Google Shape;406;g1f75c56ea7d_0_27">
            <a:extLst>
              <a:ext uri="{FF2B5EF4-FFF2-40B4-BE49-F238E27FC236}">
                <a16:creationId xmlns:a16="http://schemas.microsoft.com/office/drawing/2014/main" id="{183D6018-C64F-289C-E32A-F66711A54A91}"/>
              </a:ext>
            </a:extLst>
          </p:cNvPr>
          <p:cNvSpPr txBox="1">
            <a:spLocks/>
          </p:cNvSpPr>
          <p:nvPr/>
        </p:nvSpPr>
        <p:spPr>
          <a:xfrm>
            <a:off x="4872614" y="3214037"/>
            <a:ext cx="3937431" cy="3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55600">
              <a:spcBef>
                <a:spcPts val="0"/>
              </a:spcBef>
              <a:buSzPts val="20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of the demand on the coastline</a:t>
            </a:r>
          </a:p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concentration of the request during summertime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estimated annual increase of 80.9 Mm</a:t>
            </a:r>
            <a:r>
              <a:rPr lang="en-US" sz="20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06549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8616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Josefin Sans SemiBold Roman" pitchFamily="2" charset="77"/>
              </a:rPr>
              <a:t>EFFECT OF CLIMATE AND SOCIO-ECONOMIC CHANGES</a:t>
            </a:r>
            <a:endParaRPr lang="it-IT" sz="2800" b="1" dirty="0">
              <a:latin typeface="Josefin Sans SemiBold Roman" pitchFamily="2" charset="77"/>
            </a:endParaRPr>
          </a:p>
        </p:txBody>
      </p:sp>
      <p:sp>
        <p:nvSpPr>
          <p:cNvPr id="2" name="Google Shape;412;g1d758f25680_5_68">
            <a:extLst>
              <a:ext uri="{FF2B5EF4-FFF2-40B4-BE49-F238E27FC236}">
                <a16:creationId xmlns:a16="http://schemas.microsoft.com/office/drawing/2014/main" id="{3A4EE50C-F2BD-3B78-0F15-E39386F1E1F8}"/>
              </a:ext>
            </a:extLst>
          </p:cNvPr>
          <p:cNvSpPr txBox="1">
            <a:spLocks/>
          </p:cNvSpPr>
          <p:nvPr/>
        </p:nvSpPr>
        <p:spPr>
          <a:xfrm>
            <a:off x="7452000" y="2810064"/>
            <a:ext cx="3766336" cy="177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55600">
              <a:spcBef>
                <a:spcPts val="0"/>
              </a:spcBef>
              <a:buSzPts val="20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Unsustainable pressure on freshwater resources.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Exacerbated conflict between the water users.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Google Shape;416;g1d758f25680_5_68">
            <a:extLst>
              <a:ext uri="{FF2B5EF4-FFF2-40B4-BE49-F238E27FC236}">
                <a16:creationId xmlns:a16="http://schemas.microsoft.com/office/drawing/2014/main" id="{112ECDF9-572E-D547-A6EB-62601DFC501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400" y="997200"/>
            <a:ext cx="5400003" cy="540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27;g1f75c56ea7d_0_42">
            <a:extLst>
              <a:ext uri="{FF2B5EF4-FFF2-40B4-BE49-F238E27FC236}">
                <a16:creationId xmlns:a16="http://schemas.microsoft.com/office/drawing/2014/main" id="{7F56162E-01BC-EC29-DB37-5E39232FDD98}"/>
              </a:ext>
            </a:extLst>
          </p:cNvPr>
          <p:cNvSpPr txBox="1">
            <a:spLocks/>
          </p:cNvSpPr>
          <p:nvPr/>
        </p:nvSpPr>
        <p:spPr>
          <a:xfrm>
            <a:off x="5688736" y="3096228"/>
            <a:ext cx="1760667" cy="3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spcBef>
                <a:spcPts val="0"/>
              </a:spcBef>
              <a:buClr>
                <a:schemeClr val="dk1"/>
              </a:buClr>
              <a:buSzPts val="2590"/>
              <a:buFont typeface="Arial" panose="020B0604020202020204" pitchFamily="34" charset="0"/>
              <a:buNone/>
            </a:pP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xtreme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CC</a:t>
            </a:r>
          </a:p>
        </p:txBody>
      </p:sp>
      <p:sp>
        <p:nvSpPr>
          <p:cNvPr id="8" name="Google Shape;427;g1f75c56ea7d_0_42">
            <a:extLst>
              <a:ext uri="{FF2B5EF4-FFF2-40B4-BE49-F238E27FC236}">
                <a16:creationId xmlns:a16="http://schemas.microsoft.com/office/drawing/2014/main" id="{FB7BBBD9-6234-BB31-DAEF-2FEBA415DA51}"/>
              </a:ext>
            </a:extLst>
          </p:cNvPr>
          <p:cNvSpPr txBox="1">
            <a:spLocks/>
          </p:cNvSpPr>
          <p:nvPr/>
        </p:nvSpPr>
        <p:spPr>
          <a:xfrm>
            <a:off x="3580536" y="3940778"/>
            <a:ext cx="1760667" cy="3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spcBef>
                <a:spcPts val="0"/>
              </a:spcBef>
              <a:buClr>
                <a:schemeClr val="dk1"/>
              </a:buClr>
              <a:buSzPts val="2590"/>
              <a:buFont typeface="Arial" panose="020B0604020202020204" pitchFamily="34" charset="0"/>
              <a:buNone/>
            </a:pP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Moderate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CC</a:t>
            </a:r>
          </a:p>
        </p:txBody>
      </p:sp>
    </p:spTree>
    <p:extLst>
      <p:ext uri="{BB962C8B-B14F-4D97-AF65-F5344CB8AC3E}">
        <p14:creationId xmlns:p14="http://schemas.microsoft.com/office/powerpoint/2010/main" val="298544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Josefin Sans SemiBold Roman" pitchFamily="2" charset="77"/>
              </a:rPr>
              <a:t>SCENARIO-BASED ROBUSTNESS ANALYSIS</a:t>
            </a:r>
          </a:p>
          <a:p>
            <a:r>
              <a:rPr lang="en-US" sz="2200" dirty="0">
                <a:latin typeface="Josefin Sans SemiBold Roman" pitchFamily="2" charset="77"/>
              </a:rPr>
              <a:t>TECHNOLOGICAL ASPECTS</a:t>
            </a:r>
          </a:p>
        </p:txBody>
      </p:sp>
      <p:sp>
        <p:nvSpPr>
          <p:cNvPr id="2" name="Google Shape;427;g1f75c56ea7d_0_42">
            <a:extLst>
              <a:ext uri="{FF2B5EF4-FFF2-40B4-BE49-F238E27FC236}">
                <a16:creationId xmlns:a16="http://schemas.microsoft.com/office/drawing/2014/main" id="{20AA0479-026D-473C-B61C-1AD6A7FFC3EA}"/>
              </a:ext>
            </a:extLst>
          </p:cNvPr>
          <p:cNvSpPr txBox="1">
            <a:spLocks/>
          </p:cNvSpPr>
          <p:nvPr/>
        </p:nvSpPr>
        <p:spPr>
          <a:xfrm>
            <a:off x="135488" y="1572876"/>
            <a:ext cx="7084296" cy="52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>
              <a:spcBef>
                <a:spcPts val="0"/>
              </a:spcBef>
              <a:buClr>
                <a:schemeClr val="dk1"/>
              </a:buClr>
              <a:buSzPts val="2590"/>
              <a:buFont typeface="Arial" panose="020B0604020202020204" pitchFamily="34" charset="0"/>
              <a:buNone/>
            </a:pPr>
            <a:r>
              <a:rPr lang="en-US" sz="2042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 reuse implementation:</a:t>
            </a:r>
          </a:p>
        </p:txBody>
      </p:sp>
      <p:pic>
        <p:nvPicPr>
          <p:cNvPr id="4" name="Google Shape;428;g1f75c56ea7d_0_42">
            <a:extLst>
              <a:ext uri="{FF2B5EF4-FFF2-40B4-BE49-F238E27FC236}">
                <a16:creationId xmlns:a16="http://schemas.microsoft.com/office/drawing/2014/main" id="{F9520E3B-8B8F-A2D8-A318-8A70200C88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16598" b="66244"/>
          <a:stretch/>
        </p:blipFill>
        <p:spPr>
          <a:xfrm>
            <a:off x="46843" y="2049107"/>
            <a:ext cx="4860025" cy="232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9;g1f75c56ea7d_0_42">
            <a:extLst>
              <a:ext uri="{FF2B5EF4-FFF2-40B4-BE49-F238E27FC236}">
                <a16:creationId xmlns:a16="http://schemas.microsoft.com/office/drawing/2014/main" id="{A5648D61-E19D-6B96-0AC4-EBD3DE4857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868" y="4331944"/>
            <a:ext cx="3462390" cy="24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30;g1f75c56ea7d_0_42">
            <a:extLst>
              <a:ext uri="{FF2B5EF4-FFF2-40B4-BE49-F238E27FC236}">
                <a16:creationId xmlns:a16="http://schemas.microsoft.com/office/drawing/2014/main" id="{284B0ED8-13D3-D068-4EEF-5A87A4B92ED9}"/>
              </a:ext>
            </a:extLst>
          </p:cNvPr>
          <p:cNvSpPr txBox="1"/>
          <p:nvPr/>
        </p:nvSpPr>
        <p:spPr>
          <a:xfrm>
            <a:off x="1773141" y="4840390"/>
            <a:ext cx="2647783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8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Reactivation of</a:t>
            </a:r>
            <a:endParaRPr sz="18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8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dismissed well-fields</a:t>
            </a:r>
            <a:endParaRPr sz="1800" b="1" dirty="0">
              <a:solidFill>
                <a:schemeClr val="dk1"/>
              </a:solidFill>
              <a:highlight>
                <a:schemeClr val="accent4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45720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7 well-fields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+9.45 Mm</a:t>
            </a:r>
            <a:r>
              <a:rPr lang="es-MX" sz="1800" baseline="30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3</a:t>
            </a: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/year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</p:txBody>
      </p:sp>
      <p:sp>
        <p:nvSpPr>
          <p:cNvPr id="7" name="Google Shape;431;g1f75c56ea7d_0_42">
            <a:extLst>
              <a:ext uri="{FF2B5EF4-FFF2-40B4-BE49-F238E27FC236}">
                <a16:creationId xmlns:a16="http://schemas.microsoft.com/office/drawing/2014/main" id="{B94EA688-2206-B350-4A32-10C8E8E0AD89}"/>
              </a:ext>
            </a:extLst>
          </p:cNvPr>
          <p:cNvSpPr txBox="1"/>
          <p:nvPr/>
        </p:nvSpPr>
        <p:spPr>
          <a:xfrm>
            <a:off x="5369755" y="2094114"/>
            <a:ext cx="2999503" cy="192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Wastewater reclamation</a:t>
            </a:r>
            <a:endParaRPr sz="18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Irrigation districts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+49.46 Mm</a:t>
            </a:r>
            <a:r>
              <a:rPr lang="es-MX" sz="1800" baseline="30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3</a:t>
            </a: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/year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Industry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+12.61 Mm</a:t>
            </a:r>
            <a:r>
              <a:rPr lang="es-MX" sz="1800" baseline="30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3</a:t>
            </a: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/year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663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867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Josefin Sans SemiBold Roman" pitchFamily="2" charset="77"/>
              </a:rPr>
              <a:t>CLIMATE CHANGE ADAPTATION THROUGH WATER REUSE</a:t>
            </a:r>
            <a:endParaRPr lang="it-IT" sz="2800" b="1" dirty="0">
              <a:latin typeface="Josefin Sans SemiBold Roman" pitchFamily="2" charset="77"/>
            </a:endParaRPr>
          </a:p>
        </p:txBody>
      </p:sp>
      <p:sp>
        <p:nvSpPr>
          <p:cNvPr id="2" name="Google Shape;437;g1f75c56ea7d_0_18">
            <a:extLst>
              <a:ext uri="{FF2B5EF4-FFF2-40B4-BE49-F238E27FC236}">
                <a16:creationId xmlns:a16="http://schemas.microsoft.com/office/drawing/2014/main" id="{39719CEB-DA6C-F036-8E6A-5F15ACD172BD}"/>
              </a:ext>
            </a:extLst>
          </p:cNvPr>
          <p:cNvSpPr txBox="1">
            <a:spLocks/>
          </p:cNvSpPr>
          <p:nvPr/>
        </p:nvSpPr>
        <p:spPr>
          <a:xfrm>
            <a:off x="7452000" y="2370283"/>
            <a:ext cx="3581715" cy="265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1950">
              <a:spcBef>
                <a:spcPts val="0"/>
              </a:spcBef>
              <a:buSzPts val="21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reuse actions implemented are far from entirely closing the gap with the current situation.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361950">
              <a:spcBef>
                <a:spcPts val="0"/>
              </a:spcBef>
              <a:buSzPts val="2100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proposed framework can operatively support the decision-making process.</a:t>
            </a:r>
          </a:p>
        </p:txBody>
      </p:sp>
      <p:pic>
        <p:nvPicPr>
          <p:cNvPr id="4" name="Google Shape;441;g1f75c56ea7d_0_18">
            <a:extLst>
              <a:ext uri="{FF2B5EF4-FFF2-40B4-BE49-F238E27FC236}">
                <a16:creationId xmlns:a16="http://schemas.microsoft.com/office/drawing/2014/main" id="{93CA0138-47AA-925E-BE1A-EF54FB84CCF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238" y="996299"/>
            <a:ext cx="5399997" cy="5400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32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EDCE36B6-BCA0-A042-AE36-A421B511B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FCCF1C-4034-0349-8FD0-898AE772C146}"/>
              </a:ext>
            </a:extLst>
          </p:cNvPr>
          <p:cNvSpPr txBox="1"/>
          <p:nvPr/>
        </p:nvSpPr>
        <p:spPr>
          <a:xfrm>
            <a:off x="3442112" y="3754192"/>
            <a:ext cx="5307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solidFill>
                  <a:schemeClr val="bg1"/>
                </a:solidFill>
                <a:latin typeface="Josefin Sans Regular Roman" pitchFamily="2" charset="77"/>
              </a:rPr>
              <a:t>DEPARTMENT of ELECTRONICS, INFORMATION,</a:t>
            </a:r>
          </a:p>
          <a:p>
            <a:pPr algn="ctr"/>
            <a:r>
              <a:rPr lang="it-IT" sz="1500" dirty="0">
                <a:solidFill>
                  <a:schemeClr val="bg1"/>
                </a:solidFill>
                <a:latin typeface="Josefin Sans Regular Roman" pitchFamily="2" charset="77"/>
              </a:rPr>
              <a:t>and BIOENGINEERING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0E393A-DFE4-5443-8BA5-27991F65B2C6}"/>
              </a:ext>
            </a:extLst>
          </p:cNvPr>
          <p:cNvSpPr txBox="1"/>
          <p:nvPr/>
        </p:nvSpPr>
        <p:spPr>
          <a:xfrm>
            <a:off x="1418492" y="3296677"/>
            <a:ext cx="935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Josefin Sans SemiBold Roman" pitchFamily="2" charset="77"/>
              </a:rPr>
              <a:t>POLITECNICO DI MILANO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17AD21-2D70-C243-A589-1319826A5B2B}"/>
              </a:ext>
            </a:extLst>
          </p:cNvPr>
          <p:cNvSpPr txBox="1"/>
          <p:nvPr/>
        </p:nvSpPr>
        <p:spPr>
          <a:xfrm>
            <a:off x="1418492" y="5323198"/>
            <a:ext cx="9355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chemeClr val="bg1"/>
                </a:solidFill>
                <a:latin typeface="Lato" panose="020F0502020204030203" pitchFamily="34" charset="77"/>
              </a:rPr>
              <a:t>Matteo Sangiorgio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07727C2-D40D-8745-9D1C-95EF0DDEEAB9}"/>
              </a:ext>
            </a:extLst>
          </p:cNvPr>
          <p:cNvSpPr txBox="1"/>
          <p:nvPr/>
        </p:nvSpPr>
        <p:spPr>
          <a:xfrm>
            <a:off x="1418492" y="5639721"/>
            <a:ext cx="9355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solidFill>
                  <a:schemeClr val="bg1"/>
                </a:solidFill>
                <a:latin typeface="Lato" panose="020F0502020204030203" pitchFamily="34" charset="77"/>
              </a:rPr>
              <a:t>matteo.sangiorgio@polimi.it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F16FE8F-F490-6D4D-B4C1-09EC7C96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9554" y="-260201"/>
            <a:ext cx="3534612" cy="391566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5640163-3376-9A46-AA3E-7D4882D077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9555" y="3245487"/>
            <a:ext cx="3534612" cy="391566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7C9F275-0C27-2D49-AF1D-57609B42DA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0774" y="-260201"/>
            <a:ext cx="3534612" cy="39156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CD686BC-B183-4841-987D-D87B506481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0774" y="3245487"/>
            <a:ext cx="3534612" cy="3915667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8E7B09-CC7B-F443-8C95-F80FFE5D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14" y="694190"/>
            <a:ext cx="2387600" cy="16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0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CONTEXT</a:t>
            </a:r>
          </a:p>
        </p:txBody>
      </p:sp>
      <p:pic>
        <p:nvPicPr>
          <p:cNvPr id="2" name="Picture 32">
            <a:extLst>
              <a:ext uri="{FF2B5EF4-FFF2-40B4-BE49-F238E27FC236}">
                <a16:creationId xmlns:a16="http://schemas.microsoft.com/office/drawing/2014/main" id="{14D52C78-7EF8-13BE-7770-AA95A65A7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2385"/>
          <a:stretch/>
        </p:blipFill>
        <p:spPr>
          <a:xfrm>
            <a:off x="1800819" y="1612900"/>
            <a:ext cx="5577881" cy="5093031"/>
          </a:xfrm>
          <a:prstGeom prst="rect">
            <a:avLst/>
          </a:prstGeom>
        </p:spPr>
      </p:pic>
      <p:sp>
        <p:nvSpPr>
          <p:cNvPr id="5" name="Google Shape;238;g1d758f25680_5_7">
            <a:extLst>
              <a:ext uri="{FF2B5EF4-FFF2-40B4-BE49-F238E27FC236}">
                <a16:creationId xmlns:a16="http://schemas.microsoft.com/office/drawing/2014/main" id="{3017CF2C-550A-685E-B645-D97004F3D757}"/>
              </a:ext>
            </a:extLst>
          </p:cNvPr>
          <p:cNvSpPr txBox="1">
            <a:spLocks/>
          </p:cNvSpPr>
          <p:nvPr/>
        </p:nvSpPr>
        <p:spPr>
          <a:xfrm>
            <a:off x="104550" y="1185847"/>
            <a:ext cx="102573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change is increasing the frequency and intensity of extreme events.</a:t>
            </a:r>
            <a:endParaRPr lang="en-US" sz="1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2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CONTEXT</a:t>
            </a:r>
          </a:p>
        </p:txBody>
      </p:sp>
      <p:sp>
        <p:nvSpPr>
          <p:cNvPr id="5" name="Google Shape;238;g1d758f25680_5_7">
            <a:extLst>
              <a:ext uri="{FF2B5EF4-FFF2-40B4-BE49-F238E27FC236}">
                <a16:creationId xmlns:a16="http://schemas.microsoft.com/office/drawing/2014/main" id="{3017CF2C-550A-685E-B645-D97004F3D757}"/>
              </a:ext>
            </a:extLst>
          </p:cNvPr>
          <p:cNvSpPr txBox="1">
            <a:spLocks/>
          </p:cNvSpPr>
          <p:nvPr/>
        </p:nvSpPr>
        <p:spPr>
          <a:xfrm>
            <a:off x="104550" y="1185847"/>
            <a:ext cx="102573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change is increasing the frequency and intensity of extreme events.</a:t>
            </a:r>
            <a:endParaRPr lang="en-US" sz="1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16EB4B9-FA70-FA49-6DC1-319D27932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529781"/>
            <a:ext cx="11087100" cy="274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FROM SITE-SPECIFIC WATER REUSE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3ED9FD3B-5DF4-69B8-B146-3E84637FA5EB}"/>
              </a:ext>
            </a:extLst>
          </p:cNvPr>
          <p:cNvSpPr txBox="1"/>
          <p:nvPr/>
        </p:nvSpPr>
        <p:spPr>
          <a:xfrm>
            <a:off x="5223669" y="2457360"/>
            <a:ext cx="34842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Project targets</a:t>
            </a: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Durability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Maintenance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lang="it-IT" sz="2000" dirty="0"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C0E7C98-2BAF-017E-B3D4-FBEECC8A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33" y="2857517"/>
            <a:ext cx="772748" cy="720000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3689E832-A264-BC1F-C227-A8BBA35BB83C}"/>
              </a:ext>
            </a:extLst>
          </p:cNvPr>
          <p:cNvSpPr txBox="1"/>
          <p:nvPr/>
        </p:nvSpPr>
        <p:spPr>
          <a:xfrm>
            <a:off x="822558" y="2949803"/>
            <a:ext cx="1324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Treatment Plant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4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TO INTEGRATED WATER REUSE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BD0DFC-3A78-627D-694A-67A7D15D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33" y="2857517"/>
            <a:ext cx="772748" cy="72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68A4E5-3DDF-6AC1-9F8A-1D14E6E2E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397" y="5183336"/>
            <a:ext cx="695853" cy="7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5F8D346-3B16-990B-2F92-DF660DB28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600" y="5183336"/>
            <a:ext cx="857244" cy="72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D184EC6-5BBB-A3FB-F569-216966A4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472" y="5183336"/>
            <a:ext cx="724114" cy="72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95E3134-2C24-E066-1E44-868884519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787" y="4024621"/>
            <a:ext cx="682870" cy="64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9D3715-9260-24A5-3864-07BC3EF72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481" y="1561086"/>
            <a:ext cx="1008000" cy="818680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B66971E5-C1AA-0294-0798-F5BC5076F56C}"/>
              </a:ext>
            </a:extLst>
          </p:cNvPr>
          <p:cNvGrpSpPr/>
          <p:nvPr/>
        </p:nvGrpSpPr>
        <p:grpSpPr>
          <a:xfrm>
            <a:off x="1811426" y="1598637"/>
            <a:ext cx="1188000" cy="756000"/>
            <a:chOff x="3661385" y="1759595"/>
            <a:chExt cx="1280590" cy="797806"/>
          </a:xfrm>
        </p:grpSpPr>
        <p:pic>
          <p:nvPicPr>
            <p:cNvPr id="1026" name="Picture 2" descr="Dam Icon - Free PNG &amp; SVG 1111060 - Noun Project">
              <a:extLst>
                <a:ext uri="{FF2B5EF4-FFF2-40B4-BE49-F238E27FC236}">
                  <a16:creationId xmlns:a16="http://schemas.microsoft.com/office/drawing/2014/main" id="{1B670AEB-7786-86F7-4A12-EA05172DC5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2" t="32566" r="20591" b="29640"/>
            <a:stretch/>
          </p:blipFill>
          <p:spPr bwMode="auto">
            <a:xfrm>
              <a:off x="3661385" y="1759595"/>
              <a:ext cx="1280590" cy="797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000320FF-18C8-631F-782B-F1D0BF63A0C4}"/>
                </a:ext>
              </a:extLst>
            </p:cNvPr>
            <p:cNvGrpSpPr/>
            <p:nvPr/>
          </p:nvGrpSpPr>
          <p:grpSpPr>
            <a:xfrm>
              <a:off x="4159563" y="1783044"/>
              <a:ext cx="325973" cy="676528"/>
              <a:chOff x="4159563" y="1783044"/>
              <a:chExt cx="325973" cy="676528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5413A865-8954-8A8E-5DCC-6496DEF08677}"/>
                  </a:ext>
                </a:extLst>
              </p:cNvPr>
              <p:cNvGrpSpPr/>
              <p:nvPr/>
            </p:nvGrpSpPr>
            <p:grpSpPr>
              <a:xfrm>
                <a:off x="4159563" y="1783044"/>
                <a:ext cx="325973" cy="676528"/>
                <a:chOff x="4159563" y="1783044"/>
                <a:chExt cx="325973" cy="676528"/>
              </a:xfrm>
              <a:solidFill>
                <a:schemeClr val="tx1"/>
              </a:solidFill>
            </p:grpSpPr>
            <p:sp>
              <p:nvSpPr>
                <p:cNvPr id="13" name="Triangolo rettangolo 12">
                  <a:extLst>
                    <a:ext uri="{FF2B5EF4-FFF2-40B4-BE49-F238E27FC236}">
                      <a16:creationId xmlns:a16="http://schemas.microsoft.com/office/drawing/2014/main" id="{B5BF9FA2-D083-D902-0175-B4D82F1E29AD}"/>
                    </a:ext>
                  </a:extLst>
                </p:cNvPr>
                <p:cNvSpPr/>
                <p:nvPr/>
              </p:nvSpPr>
              <p:spPr>
                <a:xfrm>
                  <a:off x="4267350" y="1783044"/>
                  <a:ext cx="218186" cy="676528"/>
                </a:xfrm>
                <a:prstGeom prst="rt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B035A035-EAB4-58B5-C0B3-DA80C18EFDBB}"/>
                    </a:ext>
                  </a:extLst>
                </p:cNvPr>
                <p:cNvSpPr/>
                <p:nvPr/>
              </p:nvSpPr>
              <p:spPr>
                <a:xfrm>
                  <a:off x="4159563" y="1783044"/>
                  <a:ext cx="107787" cy="6765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5489BA27-8C4C-8962-E696-37F6A8A5972D}"/>
                  </a:ext>
                </a:extLst>
              </p:cNvPr>
              <p:cNvGrpSpPr/>
              <p:nvPr/>
            </p:nvGrpSpPr>
            <p:grpSpPr>
              <a:xfrm>
                <a:off x="4187345" y="1815061"/>
                <a:ext cx="253439" cy="612494"/>
                <a:chOff x="4159562" y="1783044"/>
                <a:chExt cx="318140" cy="676528"/>
              </a:xfrm>
              <a:solidFill>
                <a:schemeClr val="bg1"/>
              </a:solidFill>
            </p:grpSpPr>
            <p:sp>
              <p:nvSpPr>
                <p:cNvPr id="23" name="Triangolo rettangolo 22">
                  <a:extLst>
                    <a:ext uri="{FF2B5EF4-FFF2-40B4-BE49-F238E27FC236}">
                      <a16:creationId xmlns:a16="http://schemas.microsoft.com/office/drawing/2014/main" id="{66471009-DC8C-51AC-B832-27A754604187}"/>
                    </a:ext>
                  </a:extLst>
                </p:cNvPr>
                <p:cNvSpPr/>
                <p:nvPr/>
              </p:nvSpPr>
              <p:spPr>
                <a:xfrm>
                  <a:off x="4237871" y="1783044"/>
                  <a:ext cx="239831" cy="676528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ttangolo 23">
                  <a:extLst>
                    <a:ext uri="{FF2B5EF4-FFF2-40B4-BE49-F238E27FC236}">
                      <a16:creationId xmlns:a16="http://schemas.microsoft.com/office/drawing/2014/main" id="{0EBA0698-DD3A-F279-7A36-03DBA8772D3B}"/>
                    </a:ext>
                  </a:extLst>
                </p:cNvPr>
                <p:cNvSpPr/>
                <p:nvPr/>
              </p:nvSpPr>
              <p:spPr>
                <a:xfrm>
                  <a:off x="4159562" y="1783044"/>
                  <a:ext cx="78309" cy="6765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826FDCA9-2E01-D580-4B86-0CF4A34500CC}"/>
              </a:ext>
            </a:extLst>
          </p:cNvPr>
          <p:cNvSpPr txBox="1"/>
          <p:nvPr/>
        </p:nvSpPr>
        <p:spPr>
          <a:xfrm>
            <a:off x="822558" y="2949803"/>
            <a:ext cx="1324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Treatment Plant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3E69C3D6-E042-2F7F-C93D-467BCC576BF1}"/>
              </a:ext>
            </a:extLst>
          </p:cNvPr>
          <p:cNvSpPr txBox="1"/>
          <p:nvPr/>
        </p:nvSpPr>
        <p:spPr>
          <a:xfrm>
            <a:off x="874154" y="4024621"/>
            <a:ext cx="1399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Distribution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Network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50541735-4D34-74DA-7F5F-661734DA033B}"/>
              </a:ext>
            </a:extLst>
          </p:cNvPr>
          <p:cNvSpPr txBox="1"/>
          <p:nvPr/>
        </p:nvSpPr>
        <p:spPr>
          <a:xfrm>
            <a:off x="0" y="1592005"/>
            <a:ext cx="1324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Water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Sources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F9DB2BC2-C0E9-338A-0040-88C87C240CDF}"/>
              </a:ext>
            </a:extLst>
          </p:cNvPr>
          <p:cNvSpPr txBox="1"/>
          <p:nvPr/>
        </p:nvSpPr>
        <p:spPr>
          <a:xfrm>
            <a:off x="-171353" y="5257005"/>
            <a:ext cx="1324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Final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Users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2E710BE7-69D0-5BCE-0A21-3ECCA745438A}"/>
              </a:ext>
            </a:extLst>
          </p:cNvPr>
          <p:cNvSpPr txBox="1"/>
          <p:nvPr/>
        </p:nvSpPr>
        <p:spPr>
          <a:xfrm>
            <a:off x="5992389" y="2457360"/>
            <a:ext cx="34842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Coordination</a:t>
            </a: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 of the water reuse technologies management with the operations of the other water system components.</a:t>
            </a:r>
            <a:endParaRPr lang="it-IT" sz="2000" dirty="0"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B8E2BA12-CDFC-9757-E22B-6A61FAAFDF1A}"/>
              </a:ext>
            </a:extLst>
          </p:cNvPr>
          <p:cNvSpPr txBox="1"/>
          <p:nvPr/>
        </p:nvSpPr>
        <p:spPr>
          <a:xfrm>
            <a:off x="5992389" y="5035504"/>
            <a:ext cx="3484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Assessment</a:t>
            </a:r>
            <a:r>
              <a:rPr lang="en-US" sz="2000" dirty="0">
                <a:latin typeface="Lato" panose="020F0502020204030203" pitchFamily="34" charset="77"/>
                <a:ea typeface="微软雅黑" panose="020B0503020204020204" pitchFamily="34" charset="-122"/>
                <a:cs typeface="Arial" panose="020B0604020202020204" pitchFamily="34" charset="0"/>
              </a:rPr>
              <a:t> of the Impacts on the final users at the system scale.</a:t>
            </a:r>
            <a:endParaRPr lang="it-IT" sz="2000" dirty="0">
              <a:latin typeface="Lato" panose="020F0502020204030203" pitchFamily="34" charset="77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D6D4ED10-1C15-6435-C74A-B95C9F253194}"/>
              </a:ext>
            </a:extLst>
          </p:cNvPr>
          <p:cNvGrpSpPr/>
          <p:nvPr/>
        </p:nvGrpSpPr>
        <p:grpSpPr>
          <a:xfrm>
            <a:off x="2405425" y="2378819"/>
            <a:ext cx="1548056" cy="360947"/>
            <a:chOff x="2405425" y="2378819"/>
            <a:chExt cx="1548056" cy="360947"/>
          </a:xfrm>
        </p:grpSpPr>
        <p:cxnSp>
          <p:nvCxnSpPr>
            <p:cNvPr id="36" name="Connettore a gomito 35">
              <a:extLst>
                <a:ext uri="{FF2B5EF4-FFF2-40B4-BE49-F238E27FC236}">
                  <a16:creationId xmlns:a16="http://schemas.microsoft.com/office/drawing/2014/main" id="{586017C5-5EB5-D9C5-9EB7-D182432C4E3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603366" y="2180878"/>
              <a:ext cx="360000" cy="755881"/>
            </a:xfrm>
            <a:prstGeom prst="bentConnector3">
              <a:avLst>
                <a:gd name="adj1" fmla="val 47873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a gomito 36">
              <a:extLst>
                <a:ext uri="{FF2B5EF4-FFF2-40B4-BE49-F238E27FC236}">
                  <a16:creationId xmlns:a16="http://schemas.microsoft.com/office/drawing/2014/main" id="{0C8BC557-A68A-99FE-4978-89D4182F3E38}"/>
                </a:ext>
              </a:extLst>
            </p:cNvPr>
            <p:cNvCxnSpPr>
              <a:cxnSpLocks/>
              <a:stCxn id="7" idx="2"/>
              <a:endCxn id="6" idx="0"/>
            </p:cNvCxnSpPr>
            <p:nvPr/>
          </p:nvCxnSpPr>
          <p:spPr>
            <a:xfrm rot="5400000">
              <a:off x="3377394" y="2163679"/>
              <a:ext cx="360000" cy="792174"/>
            </a:xfrm>
            <a:prstGeom prst="bentConnector3">
              <a:avLst>
                <a:gd name="adj1" fmla="val 4777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73AC0034-015B-81A9-9E19-75435EF62451}"/>
              </a:ext>
            </a:extLst>
          </p:cNvPr>
          <p:cNvCxnSpPr>
            <a:cxnSpLocks/>
          </p:cNvCxnSpPr>
          <p:nvPr/>
        </p:nvCxnSpPr>
        <p:spPr>
          <a:xfrm flipH="1">
            <a:off x="3156221" y="3642206"/>
            <a:ext cx="5085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FB23E64C-4FC0-1D82-4833-DFCAD344FA89}"/>
              </a:ext>
            </a:extLst>
          </p:cNvPr>
          <p:cNvGrpSpPr/>
          <p:nvPr/>
        </p:nvGrpSpPr>
        <p:grpSpPr>
          <a:xfrm>
            <a:off x="1799324" y="4726252"/>
            <a:ext cx="2837204" cy="360948"/>
            <a:chOff x="1799324" y="4671674"/>
            <a:chExt cx="2837204" cy="360948"/>
          </a:xfrm>
        </p:grpSpPr>
        <p:cxnSp>
          <p:nvCxnSpPr>
            <p:cNvPr id="43" name="Connettore a gomito 42">
              <a:extLst>
                <a:ext uri="{FF2B5EF4-FFF2-40B4-BE49-F238E27FC236}">
                  <a16:creationId xmlns:a16="http://schemas.microsoft.com/office/drawing/2014/main" id="{94F5ECEC-5FEA-F88F-AEF4-051D0F3CD30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16375" y="4112468"/>
              <a:ext cx="360000" cy="1480307"/>
            </a:xfrm>
            <a:prstGeom prst="bentConnector3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a gomito 43">
              <a:extLst>
                <a:ext uri="{FF2B5EF4-FFF2-40B4-BE49-F238E27FC236}">
                  <a16:creationId xmlns:a16="http://schemas.microsoft.com/office/drawing/2014/main" id="{1C212BB3-16E5-7130-9DFD-1FC741B9C338}"/>
                </a:ext>
              </a:extLst>
            </p:cNvPr>
            <p:cNvCxnSpPr>
              <a:cxnSpLocks/>
              <a:stCxn id="14" idx="2"/>
              <a:endCxn id="8" idx="0"/>
            </p:cNvCxnSpPr>
            <p:nvPr/>
          </p:nvCxnSpPr>
          <p:spPr>
            <a:xfrm rot="5400000">
              <a:off x="2297773" y="4174172"/>
              <a:ext cx="360000" cy="135689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4405146C-526D-535A-A105-4113475855F5}"/>
                </a:ext>
              </a:extLst>
            </p:cNvPr>
            <p:cNvCxnSpPr/>
            <p:nvPr/>
          </p:nvCxnSpPr>
          <p:spPr>
            <a:xfrm flipH="1">
              <a:off x="3153075" y="4671674"/>
              <a:ext cx="5085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45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0">
            <a:extLst>
              <a:ext uri="{FF2B5EF4-FFF2-40B4-BE49-F238E27FC236}">
                <a16:creationId xmlns:a16="http://schemas.microsoft.com/office/drawing/2014/main" id="{C4216516-6574-D952-2A1B-01D0022A6C0B}"/>
              </a:ext>
            </a:extLst>
          </p:cNvPr>
          <p:cNvSpPr txBox="1"/>
          <p:nvPr/>
        </p:nvSpPr>
        <p:spPr>
          <a:xfrm>
            <a:off x="6826693" y="3977329"/>
            <a:ext cx="49005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Multiple conflicting users sharing strategic reservoirs</a:t>
            </a:r>
          </a:p>
          <a:p>
            <a:pPr marL="114300" lvl="0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Irrigation districts</a:t>
            </a:r>
          </a:p>
          <a:p>
            <a:pPr marL="114300" lvl="0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Industry</a:t>
            </a:r>
          </a:p>
          <a:p>
            <a:pPr marL="114300" lvl="0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Apulian aqueduct (AQP)</a:t>
            </a:r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THE APULIAN WATER SYSTEM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7CBBE10-8650-A8BD-22CE-85CCB99EE71E}"/>
              </a:ext>
            </a:extLst>
          </p:cNvPr>
          <p:cNvGrpSpPr/>
          <p:nvPr/>
        </p:nvGrpSpPr>
        <p:grpSpPr>
          <a:xfrm>
            <a:off x="2694007" y="1028882"/>
            <a:ext cx="4015048" cy="2361063"/>
            <a:chOff x="7593448" y="1086929"/>
            <a:chExt cx="4015048" cy="2361063"/>
          </a:xfrm>
        </p:grpSpPr>
        <p:pic>
          <p:nvPicPr>
            <p:cNvPr id="9" name="Google Shape;108;g123de15dfd9_0_91">
              <a:extLst>
                <a:ext uri="{FF2B5EF4-FFF2-40B4-BE49-F238E27FC236}">
                  <a16:creationId xmlns:a16="http://schemas.microsoft.com/office/drawing/2014/main" id="{DE237A1D-5E91-5288-6DC3-2183217A854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444" t="15655" r="8535" b="16877"/>
            <a:stretch/>
          </p:blipFill>
          <p:spPr>
            <a:xfrm>
              <a:off x="7593448" y="1086929"/>
              <a:ext cx="4015048" cy="23610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973076E7-406D-6AD7-5DE2-E40631A459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7264" y="2780790"/>
              <a:ext cx="2100977" cy="535411"/>
              <a:chOff x="510241" y="1875453"/>
              <a:chExt cx="4520995" cy="1152126"/>
            </a:xfrm>
          </p:grpSpPr>
          <p:pic>
            <p:nvPicPr>
              <p:cNvPr id="11" name="Google Shape;100;p4">
                <a:extLst>
                  <a:ext uri="{FF2B5EF4-FFF2-40B4-BE49-F238E27FC236}">
                    <a16:creationId xmlns:a16="http://schemas.microsoft.com/office/drawing/2014/main" id="{A9578FBA-4CED-48A3-F942-9BB98843DE4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25256"/>
              <a:stretch/>
            </p:blipFill>
            <p:spPr>
              <a:xfrm>
                <a:off x="510241" y="2021379"/>
                <a:ext cx="986373" cy="1006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1;p4">
                <a:extLst>
                  <a:ext uri="{FF2B5EF4-FFF2-40B4-BE49-F238E27FC236}">
                    <a16:creationId xmlns:a16="http://schemas.microsoft.com/office/drawing/2014/main" id="{F293E7DD-8D76-50F2-AE9E-2BBA8C93593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36557" t="78807" r="20619" b="9609"/>
              <a:stretch/>
            </p:blipFill>
            <p:spPr>
              <a:xfrm>
                <a:off x="1496612" y="1875453"/>
                <a:ext cx="3534624" cy="10062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" name="Google Shape;128;g123de15dfd9_0_106">
            <a:extLst>
              <a:ext uri="{FF2B5EF4-FFF2-40B4-BE49-F238E27FC236}">
                <a16:creationId xmlns:a16="http://schemas.microsoft.com/office/drawing/2014/main" id="{C572F10E-3626-2118-E44B-2351FF75B9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353" y="4429234"/>
            <a:ext cx="2298693" cy="218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2;g1f87b7f61b0_1_12">
            <a:extLst>
              <a:ext uri="{FF2B5EF4-FFF2-40B4-BE49-F238E27FC236}">
                <a16:creationId xmlns:a16="http://schemas.microsoft.com/office/drawing/2014/main" id="{AB2A40F9-54F5-C2D8-2C30-A7AB0B2E48F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6441" y="4603439"/>
            <a:ext cx="2490182" cy="20128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4CE90C6-A23C-DF09-22DB-BD1E8833BC7D}"/>
              </a:ext>
            </a:extLst>
          </p:cNvPr>
          <p:cNvSpPr txBox="1"/>
          <p:nvPr/>
        </p:nvSpPr>
        <p:spPr>
          <a:xfrm>
            <a:off x="107895" y="3977329"/>
            <a:ext cx="2645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Water-scarce region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C5D1C6D-795F-BE96-A903-6CCFD81535BA}"/>
              </a:ext>
            </a:extLst>
          </p:cNvPr>
          <p:cNvSpPr txBox="1"/>
          <p:nvPr/>
        </p:nvSpPr>
        <p:spPr>
          <a:xfrm>
            <a:off x="3378728" y="3892790"/>
            <a:ext cx="2645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Complex water distribution network</a:t>
            </a:r>
          </a:p>
        </p:txBody>
      </p:sp>
    </p:spTree>
    <p:extLst>
      <p:ext uri="{BB962C8B-B14F-4D97-AF65-F5344CB8AC3E}">
        <p14:creationId xmlns:p14="http://schemas.microsoft.com/office/powerpoint/2010/main" val="398491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THE STRATEGIC MODEL OF THE SYSTEM</a:t>
            </a:r>
          </a:p>
        </p:txBody>
      </p:sp>
      <p:pic>
        <p:nvPicPr>
          <p:cNvPr id="5" name="Google Shape;213;g1f87b7f61b0_1_12">
            <a:extLst>
              <a:ext uri="{FF2B5EF4-FFF2-40B4-BE49-F238E27FC236}">
                <a16:creationId xmlns:a16="http://schemas.microsoft.com/office/drawing/2014/main" id="{1A1CF37D-142B-79D1-513A-943E7B84D5B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75" y="1140100"/>
            <a:ext cx="3533013" cy="30803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9;g1f87b7f61b0_1_12">
            <a:extLst>
              <a:ext uri="{FF2B5EF4-FFF2-40B4-BE49-F238E27FC236}">
                <a16:creationId xmlns:a16="http://schemas.microsoft.com/office/drawing/2014/main" id="{CA945EDC-A8D2-7464-EB54-34362E2C4AFF}"/>
              </a:ext>
            </a:extLst>
          </p:cNvPr>
          <p:cNvSpPr txBox="1"/>
          <p:nvPr/>
        </p:nvSpPr>
        <p:spPr>
          <a:xfrm>
            <a:off x="2388175" y="4627797"/>
            <a:ext cx="4900500" cy="144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18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Objectives:</a:t>
            </a:r>
            <a:endParaRPr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Irrigation deficit		AQP deficit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Industrial deficit		AQP cost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</p:txBody>
      </p:sp>
      <p:pic>
        <p:nvPicPr>
          <p:cNvPr id="8" name="Google Shape;220;g1f87b7f61b0_1_12">
            <a:extLst>
              <a:ext uri="{FF2B5EF4-FFF2-40B4-BE49-F238E27FC236}">
                <a16:creationId xmlns:a16="http://schemas.microsoft.com/office/drawing/2014/main" id="{5F18A9B8-9FDD-5129-7C45-F204CC85E2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723" t="23599" r="24117" b="25931"/>
          <a:stretch/>
        </p:blipFill>
        <p:spPr>
          <a:xfrm>
            <a:off x="1998274" y="5597847"/>
            <a:ext cx="522924" cy="58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1;g1f87b7f61b0_1_12">
            <a:extLst>
              <a:ext uri="{FF2B5EF4-FFF2-40B4-BE49-F238E27FC236}">
                <a16:creationId xmlns:a16="http://schemas.microsoft.com/office/drawing/2014/main" id="{E7B7E167-981F-DC31-266A-D74455C164A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8286" y="5015084"/>
            <a:ext cx="522925" cy="5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2;g1f87b7f61b0_1_12">
            <a:extLst>
              <a:ext uri="{FF2B5EF4-FFF2-40B4-BE49-F238E27FC236}">
                <a16:creationId xmlns:a16="http://schemas.microsoft.com/office/drawing/2014/main" id="{3385D244-FE78-C958-6CD9-8DD4B61130C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7443" y="4988106"/>
            <a:ext cx="522925" cy="57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3;g1f87b7f61b0_1_12">
            <a:extLst>
              <a:ext uri="{FF2B5EF4-FFF2-40B4-BE49-F238E27FC236}">
                <a16:creationId xmlns:a16="http://schemas.microsoft.com/office/drawing/2014/main" id="{64FE54B1-538B-3DCD-2FD5-BF61F27072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800" t="10197" r="6129" b="10197"/>
          <a:stretch/>
        </p:blipFill>
        <p:spPr>
          <a:xfrm>
            <a:off x="6599769" y="5691172"/>
            <a:ext cx="605999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24;g1f87b7f61b0_1_12">
            <a:extLst>
              <a:ext uri="{FF2B5EF4-FFF2-40B4-BE49-F238E27FC236}">
                <a16:creationId xmlns:a16="http://schemas.microsoft.com/office/drawing/2014/main" id="{7520E100-B75E-6CDC-E6C9-0B5CFCE6FCD9}"/>
              </a:ext>
            </a:extLst>
          </p:cNvPr>
          <p:cNvSpPr txBox="1"/>
          <p:nvPr/>
        </p:nvSpPr>
        <p:spPr>
          <a:xfrm>
            <a:off x="4237950" y="1421488"/>
            <a:ext cx="3716100" cy="2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Model formulation:</a:t>
            </a:r>
            <a:endParaRPr sz="18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Water availability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Water demands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Reservoirs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s-MX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"/>
              </a:rPr>
              <a:t>Diversions</a:t>
            </a:r>
            <a:endParaRPr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"/>
            </a:endParaRPr>
          </a:p>
        </p:txBody>
      </p:sp>
      <p:sp>
        <p:nvSpPr>
          <p:cNvPr id="13" name="Google Shape;225;g1f87b7f61b0_1_12">
            <a:extLst>
              <a:ext uri="{FF2B5EF4-FFF2-40B4-BE49-F238E27FC236}">
                <a16:creationId xmlns:a16="http://schemas.microsoft.com/office/drawing/2014/main" id="{D65D826D-A998-B297-D5E7-91BDF17674E7}"/>
              </a:ext>
            </a:extLst>
          </p:cNvPr>
          <p:cNvSpPr/>
          <p:nvPr/>
        </p:nvSpPr>
        <p:spPr>
          <a:xfrm>
            <a:off x="6950725" y="2499088"/>
            <a:ext cx="246000" cy="181200"/>
          </a:xfrm>
          <a:prstGeom prst="flowChartAlternateProcess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6;g1f87b7f61b0_1_12">
            <a:extLst>
              <a:ext uri="{FF2B5EF4-FFF2-40B4-BE49-F238E27FC236}">
                <a16:creationId xmlns:a16="http://schemas.microsoft.com/office/drawing/2014/main" id="{0974A6A3-409C-855E-512A-C5B6EAD885D6}"/>
              </a:ext>
            </a:extLst>
          </p:cNvPr>
          <p:cNvSpPr/>
          <p:nvPr/>
        </p:nvSpPr>
        <p:spPr>
          <a:xfrm>
            <a:off x="7433750" y="2499088"/>
            <a:ext cx="246000" cy="181200"/>
          </a:xfrm>
          <a:prstGeom prst="flowChartAlternate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27;g1f87b7f61b0_1_12">
            <a:extLst>
              <a:ext uri="{FF2B5EF4-FFF2-40B4-BE49-F238E27FC236}">
                <a16:creationId xmlns:a16="http://schemas.microsoft.com/office/drawing/2014/main" id="{A6BD10BE-CB78-20B5-9A8F-DCFCBD22350F}"/>
              </a:ext>
            </a:extLst>
          </p:cNvPr>
          <p:cNvSpPr/>
          <p:nvPr/>
        </p:nvSpPr>
        <p:spPr>
          <a:xfrm>
            <a:off x="7916775" y="2499088"/>
            <a:ext cx="246000" cy="181200"/>
          </a:xfrm>
          <a:prstGeom prst="flowChartAlternateProcess">
            <a:avLst/>
          </a:prstGeom>
          <a:solidFill>
            <a:srgbClr val="3153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28;g1f87b7f61b0_1_12">
            <a:extLst>
              <a:ext uri="{FF2B5EF4-FFF2-40B4-BE49-F238E27FC236}">
                <a16:creationId xmlns:a16="http://schemas.microsoft.com/office/drawing/2014/main" id="{0BBDB546-59A2-3114-D79A-7A72CBB502D1}"/>
              </a:ext>
            </a:extLst>
          </p:cNvPr>
          <p:cNvSpPr/>
          <p:nvPr/>
        </p:nvSpPr>
        <p:spPr>
          <a:xfrm>
            <a:off x="7855575" y="1970288"/>
            <a:ext cx="368400" cy="181200"/>
          </a:xfrm>
          <a:prstGeom prst="ellipse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9;g1f87b7f61b0_1_12">
            <a:extLst>
              <a:ext uri="{FF2B5EF4-FFF2-40B4-BE49-F238E27FC236}">
                <a16:creationId xmlns:a16="http://schemas.microsoft.com/office/drawing/2014/main" id="{948D23F3-8705-02EF-1ECD-17DBBE52E535}"/>
              </a:ext>
            </a:extLst>
          </p:cNvPr>
          <p:cNvSpPr/>
          <p:nvPr/>
        </p:nvSpPr>
        <p:spPr>
          <a:xfrm>
            <a:off x="6858775" y="2869988"/>
            <a:ext cx="429900" cy="396000"/>
          </a:xfrm>
          <a:prstGeom prst="triangle">
            <a:avLst>
              <a:gd name="adj" fmla="val 50000"/>
            </a:avLst>
          </a:prstGeom>
          <a:solidFill>
            <a:srgbClr val="1E98CC">
              <a:alpha val="4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30;g1f87b7f61b0_1_12">
            <a:extLst>
              <a:ext uri="{FF2B5EF4-FFF2-40B4-BE49-F238E27FC236}">
                <a16:creationId xmlns:a16="http://schemas.microsoft.com/office/drawing/2014/main" id="{0B07F368-C43E-9CBF-70FF-C246A73F1A59}"/>
              </a:ext>
            </a:extLst>
          </p:cNvPr>
          <p:cNvSpPr/>
          <p:nvPr/>
        </p:nvSpPr>
        <p:spPr>
          <a:xfrm>
            <a:off x="6991825" y="3455688"/>
            <a:ext cx="163800" cy="1812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1;g1f87b7f61b0_1_12">
            <a:extLst>
              <a:ext uri="{FF2B5EF4-FFF2-40B4-BE49-F238E27FC236}">
                <a16:creationId xmlns:a16="http://schemas.microsoft.com/office/drawing/2014/main" id="{FD903DCA-04CC-D207-42FA-901D98CDD2B6}"/>
              </a:ext>
            </a:extLst>
          </p:cNvPr>
          <p:cNvSpPr/>
          <p:nvPr/>
        </p:nvSpPr>
        <p:spPr>
          <a:xfrm>
            <a:off x="7346975" y="1927813"/>
            <a:ext cx="368400" cy="266150"/>
          </a:xfrm>
          <a:prstGeom prst="flowChartDecision">
            <a:avLst/>
          </a:prstGeom>
          <a:solidFill>
            <a:srgbClr val="0DB9F1">
              <a:alpha val="9454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2;g1f87b7f61b0_1_12">
            <a:extLst>
              <a:ext uri="{FF2B5EF4-FFF2-40B4-BE49-F238E27FC236}">
                <a16:creationId xmlns:a16="http://schemas.microsoft.com/office/drawing/2014/main" id="{22BAD20D-9263-B644-1361-55200511E7BB}"/>
              </a:ext>
            </a:extLst>
          </p:cNvPr>
          <p:cNvSpPr/>
          <p:nvPr/>
        </p:nvSpPr>
        <p:spPr>
          <a:xfrm rot="5400000">
            <a:off x="6950725" y="1938138"/>
            <a:ext cx="246000" cy="266100"/>
          </a:xfrm>
          <a:prstGeom prst="chevron">
            <a:avLst>
              <a:gd name="adj" fmla="val 62480"/>
            </a:avLst>
          </a:prstGeom>
          <a:solidFill>
            <a:srgbClr val="9E9E9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38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Josefin Sans SemiBold Roman" pitchFamily="2" charset="77"/>
              </a:rPr>
              <a:t>BASELINE SCENARIO</a:t>
            </a:r>
          </a:p>
        </p:txBody>
      </p:sp>
      <p:sp>
        <p:nvSpPr>
          <p:cNvPr id="2" name="Google Shape;238;g1d758f25680_5_7">
            <a:extLst>
              <a:ext uri="{FF2B5EF4-FFF2-40B4-BE49-F238E27FC236}">
                <a16:creationId xmlns:a16="http://schemas.microsoft.com/office/drawing/2014/main" id="{EECB810D-D0D9-8F55-94A0-560773FBB7F0}"/>
              </a:ext>
            </a:extLst>
          </p:cNvPr>
          <p:cNvSpPr txBox="1">
            <a:spLocks/>
          </p:cNvSpPr>
          <p:nvPr/>
        </p:nvSpPr>
        <p:spPr>
          <a:xfrm>
            <a:off x="104550" y="1185847"/>
            <a:ext cx="102573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Identification of the optimal management strategies for the historical period:</a:t>
            </a:r>
            <a:endParaRPr lang="en-US" sz="1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Google Shape;240;g1d758f25680_5_7">
            <a:extLst>
              <a:ext uri="{FF2B5EF4-FFF2-40B4-BE49-F238E27FC236}">
                <a16:creationId xmlns:a16="http://schemas.microsoft.com/office/drawing/2014/main" id="{E02A1892-8D73-6DCF-38FD-ECFF7A6C2E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60" b="4187"/>
          <a:stretch/>
        </p:blipFill>
        <p:spPr>
          <a:xfrm>
            <a:off x="6893850" y="2646763"/>
            <a:ext cx="3718875" cy="3287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243;g1d758f25680_5_7">
            <a:extLst>
              <a:ext uri="{FF2B5EF4-FFF2-40B4-BE49-F238E27FC236}">
                <a16:creationId xmlns:a16="http://schemas.microsoft.com/office/drawing/2014/main" id="{86A9216D-860F-02A7-5774-44E398AF08F4}"/>
              </a:ext>
            </a:extLst>
          </p:cNvPr>
          <p:cNvGrpSpPr/>
          <p:nvPr/>
        </p:nvGrpSpPr>
        <p:grpSpPr>
          <a:xfrm>
            <a:off x="838200" y="2209375"/>
            <a:ext cx="5364600" cy="3796638"/>
            <a:chOff x="838200" y="2209375"/>
            <a:chExt cx="5364600" cy="3796638"/>
          </a:xfrm>
        </p:grpSpPr>
        <p:pic>
          <p:nvPicPr>
            <p:cNvPr id="6" name="Google Shape;244;g1d758f25680_5_7">
              <a:extLst>
                <a:ext uri="{FF2B5EF4-FFF2-40B4-BE49-F238E27FC236}">
                  <a16:creationId xmlns:a16="http://schemas.microsoft.com/office/drawing/2014/main" id="{0F914D7F-D82C-05AD-BA39-BE8E44F3AB5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896" t="3652" r="8523" b="12958"/>
            <a:stretch/>
          </p:blipFill>
          <p:spPr>
            <a:xfrm>
              <a:off x="838200" y="2574863"/>
              <a:ext cx="5282250" cy="3431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45;g1d758f25680_5_7">
              <a:extLst>
                <a:ext uri="{FF2B5EF4-FFF2-40B4-BE49-F238E27FC236}">
                  <a16:creationId xmlns:a16="http://schemas.microsoft.com/office/drawing/2014/main" id="{8840D735-A76B-A4A8-B9EE-BDD4B3CB12DA}"/>
                </a:ext>
              </a:extLst>
            </p:cNvPr>
            <p:cNvSpPr/>
            <p:nvPr/>
          </p:nvSpPr>
          <p:spPr>
            <a:xfrm>
              <a:off x="859800" y="2231400"/>
              <a:ext cx="5343000" cy="57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" name="Google Shape;246;g1d758f25680_5_7">
              <a:extLst>
                <a:ext uri="{FF2B5EF4-FFF2-40B4-BE49-F238E27FC236}">
                  <a16:creationId xmlns:a16="http://schemas.microsoft.com/office/drawing/2014/main" id="{432AE4F1-3A32-EFDA-FD33-58734DAEFE7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6723" t="23599" r="24117" b="25931"/>
            <a:stretch/>
          </p:blipFill>
          <p:spPr>
            <a:xfrm>
              <a:off x="2557100" y="2209375"/>
              <a:ext cx="522924" cy="581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47;g1d758f25680_5_7">
              <a:extLst>
                <a:ext uri="{FF2B5EF4-FFF2-40B4-BE49-F238E27FC236}">
                  <a16:creationId xmlns:a16="http://schemas.microsoft.com/office/drawing/2014/main" id="{BEF6E70A-3670-3123-C2BF-FD61108272D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27212" y="2238425"/>
              <a:ext cx="522925" cy="52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48;g1d758f25680_5_7">
              <a:extLst>
                <a:ext uri="{FF2B5EF4-FFF2-40B4-BE49-F238E27FC236}">
                  <a16:creationId xmlns:a16="http://schemas.microsoft.com/office/drawing/2014/main" id="{B2C41B2A-2485-7D79-6D94-696BA68769DA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036734" y="2211459"/>
              <a:ext cx="522925" cy="576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49;g1d758f25680_5_7">
              <a:extLst>
                <a:ext uri="{FF2B5EF4-FFF2-40B4-BE49-F238E27FC236}">
                  <a16:creationId xmlns:a16="http://schemas.microsoft.com/office/drawing/2014/main" id="{F6CFE2C5-8DA5-A92C-BD35-981E7973CC5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6800" t="10197" r="6129" b="10197"/>
            <a:stretch/>
          </p:blipFill>
          <p:spPr>
            <a:xfrm>
              <a:off x="5514451" y="2209375"/>
              <a:ext cx="605999" cy="581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250;g1d758f25680_5_7">
            <a:extLst>
              <a:ext uri="{FF2B5EF4-FFF2-40B4-BE49-F238E27FC236}">
                <a16:creationId xmlns:a16="http://schemas.microsoft.com/office/drawing/2014/main" id="{74C9B612-D376-EE86-EE51-03CAB77CA57C}"/>
              </a:ext>
            </a:extLst>
          </p:cNvPr>
          <p:cNvSpPr txBox="1">
            <a:spLocks/>
          </p:cNvSpPr>
          <p:nvPr/>
        </p:nvSpPr>
        <p:spPr>
          <a:xfrm>
            <a:off x="8332950" y="2864525"/>
            <a:ext cx="20289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300" dirty="0"/>
              <a:t>Efficient policies</a:t>
            </a:r>
          </a:p>
          <a:p>
            <a:pPr indent="-5080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sz="1300" dirty="0"/>
          </a:p>
          <a:p>
            <a:pPr indent="-5080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300" dirty="0"/>
              <a:t>Compromise policy</a:t>
            </a:r>
          </a:p>
          <a:p>
            <a:pPr indent="-5080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sz="1300" dirty="0"/>
          </a:p>
          <a:p>
            <a:pPr indent="-5080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300" dirty="0"/>
              <a:t>Best drinking policy</a:t>
            </a:r>
            <a:endParaRPr lang="en-US" sz="800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0FD63B3B-0639-24DC-04C6-A35D2BA05D35}"/>
              </a:ext>
            </a:extLst>
          </p:cNvPr>
          <p:cNvSpPr txBox="1"/>
          <p:nvPr/>
        </p:nvSpPr>
        <p:spPr>
          <a:xfrm rot="16200000">
            <a:off x="-805852" y="4242223"/>
            <a:ext cx="23101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Direction of preference </a:t>
            </a:r>
          </a:p>
        </p:txBody>
      </p:sp>
      <p:cxnSp>
        <p:nvCxnSpPr>
          <p:cNvPr id="14" name="Straight Arrow Connector 7">
            <a:extLst>
              <a:ext uri="{FF2B5EF4-FFF2-40B4-BE49-F238E27FC236}">
                <a16:creationId xmlns:a16="http://schemas.microsoft.com/office/drawing/2014/main" id="{3B88C1AA-1038-EE24-1F85-617E6C5CE408}"/>
              </a:ext>
            </a:extLst>
          </p:cNvPr>
          <p:cNvCxnSpPr>
            <a:cxnSpLocks/>
          </p:cNvCxnSpPr>
          <p:nvPr/>
        </p:nvCxnSpPr>
        <p:spPr>
          <a:xfrm flipV="1">
            <a:off x="718822" y="3733634"/>
            <a:ext cx="4219" cy="13947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51;g1d758f25680_5_7">
            <a:extLst>
              <a:ext uri="{FF2B5EF4-FFF2-40B4-BE49-F238E27FC236}">
                <a16:creationId xmlns:a16="http://schemas.microsoft.com/office/drawing/2014/main" id="{887CF664-8077-D959-0947-DAB824E7D685}"/>
              </a:ext>
            </a:extLst>
          </p:cNvPr>
          <p:cNvSpPr/>
          <p:nvPr/>
        </p:nvSpPr>
        <p:spPr>
          <a:xfrm>
            <a:off x="8411500" y="2882825"/>
            <a:ext cx="107400" cy="107400"/>
          </a:xfrm>
          <a:prstGeom prst="ellipse">
            <a:avLst/>
          </a:prstGeom>
          <a:solidFill>
            <a:srgbClr val="0DB9F1">
              <a:alpha val="9454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52;g1d758f25680_5_7">
            <a:extLst>
              <a:ext uri="{FF2B5EF4-FFF2-40B4-BE49-F238E27FC236}">
                <a16:creationId xmlns:a16="http://schemas.microsoft.com/office/drawing/2014/main" id="{F25E840F-B020-D73D-9770-989F993017F9}"/>
              </a:ext>
            </a:extLst>
          </p:cNvPr>
          <p:cNvSpPr/>
          <p:nvPr/>
        </p:nvSpPr>
        <p:spPr>
          <a:xfrm>
            <a:off x="8424913" y="3353075"/>
            <a:ext cx="80575" cy="129825"/>
          </a:xfrm>
          <a:prstGeom prst="flowChartDecision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g1d758f25680_5_7">
            <a:extLst>
              <a:ext uri="{FF2B5EF4-FFF2-40B4-BE49-F238E27FC236}">
                <a16:creationId xmlns:a16="http://schemas.microsoft.com/office/drawing/2014/main" id="{46D91011-429A-3F69-B6CA-C80FD1FC53AE}"/>
              </a:ext>
            </a:extLst>
          </p:cNvPr>
          <p:cNvSpPr/>
          <p:nvPr/>
        </p:nvSpPr>
        <p:spPr>
          <a:xfrm>
            <a:off x="8395763" y="3106700"/>
            <a:ext cx="138900" cy="129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67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64ADFED6-2FDA-7A4A-ADF4-3B25A72300C8}"/>
              </a:ext>
            </a:extLst>
          </p:cNvPr>
          <p:cNvSpPr txBox="1"/>
          <p:nvPr/>
        </p:nvSpPr>
        <p:spPr>
          <a:xfrm>
            <a:off x="281354" y="203400"/>
            <a:ext cx="79482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Josefin Sans SemiBold Roman" pitchFamily="2" charset="77"/>
              </a:rPr>
              <a:t>SCENARIO-BASED ROBUSTNESS ANALYSIS</a:t>
            </a:r>
          </a:p>
          <a:p>
            <a:r>
              <a:rPr lang="en-US" sz="2200" dirty="0">
                <a:latin typeface="Josefin Sans SemiBold Roman" pitchFamily="2" charset="77"/>
              </a:rPr>
              <a:t>HYDRO-METEOROLOGICAL ASPECTS</a:t>
            </a:r>
          </a:p>
        </p:txBody>
      </p:sp>
      <p:sp>
        <p:nvSpPr>
          <p:cNvPr id="4" name="Google Shape;386;g1d758f25680_5_61">
            <a:extLst>
              <a:ext uri="{FF2B5EF4-FFF2-40B4-BE49-F238E27FC236}">
                <a16:creationId xmlns:a16="http://schemas.microsoft.com/office/drawing/2014/main" id="{394060E9-9B1B-0A2E-D139-DD6C70EFBD5F}"/>
              </a:ext>
            </a:extLst>
          </p:cNvPr>
          <p:cNvSpPr txBox="1">
            <a:spLocks/>
          </p:cNvSpPr>
          <p:nvPr/>
        </p:nvSpPr>
        <p:spPr>
          <a:xfrm>
            <a:off x="-4697" y="2487896"/>
            <a:ext cx="2520000" cy="50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IPCC projections of temperature and precipitation </a:t>
            </a:r>
          </a:p>
        </p:txBody>
      </p:sp>
      <p:pic>
        <p:nvPicPr>
          <p:cNvPr id="6" name="Google Shape;387;g1d758f25680_5_61">
            <a:extLst>
              <a:ext uri="{FF2B5EF4-FFF2-40B4-BE49-F238E27FC236}">
                <a16:creationId xmlns:a16="http://schemas.microsoft.com/office/drawing/2014/main" id="{8C9C7507-6672-4A0C-F033-18BC8A0696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-2700" r="48789"/>
          <a:stretch/>
        </p:blipFill>
        <p:spPr>
          <a:xfrm>
            <a:off x="6634200" y="2403866"/>
            <a:ext cx="2145725" cy="375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8;g1d758f25680_5_61">
            <a:extLst>
              <a:ext uri="{FF2B5EF4-FFF2-40B4-BE49-F238E27FC236}">
                <a16:creationId xmlns:a16="http://schemas.microsoft.com/office/drawing/2014/main" id="{2F7BAC1B-A573-8C8D-F222-912EB68C2A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793" y="4509826"/>
            <a:ext cx="2520001" cy="175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9;g1d758f25680_5_61">
            <a:extLst>
              <a:ext uri="{FF2B5EF4-FFF2-40B4-BE49-F238E27FC236}">
                <a16:creationId xmlns:a16="http://schemas.microsoft.com/office/drawing/2014/main" id="{337513A5-4586-4A67-EA7E-CCBEFFE6A9B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1961" y="4338298"/>
            <a:ext cx="1079146" cy="71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0;g1d758f25680_5_61">
            <a:extLst>
              <a:ext uri="{FF2B5EF4-FFF2-40B4-BE49-F238E27FC236}">
                <a16:creationId xmlns:a16="http://schemas.microsoft.com/office/drawing/2014/main" id="{577B2EBD-9BFD-4D52-0C59-E5C5172145B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77" y="2927406"/>
            <a:ext cx="2426025" cy="21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1;g1d758f25680_5_61">
            <a:extLst>
              <a:ext uri="{FF2B5EF4-FFF2-40B4-BE49-F238E27FC236}">
                <a16:creationId xmlns:a16="http://schemas.microsoft.com/office/drawing/2014/main" id="{AB427E43-56F8-D790-D433-0F958A270E9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b="52453"/>
          <a:stretch/>
        </p:blipFill>
        <p:spPr>
          <a:xfrm>
            <a:off x="3266879" y="1934728"/>
            <a:ext cx="2520000" cy="1785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394;g1d758f25680_5_61">
            <a:extLst>
              <a:ext uri="{FF2B5EF4-FFF2-40B4-BE49-F238E27FC236}">
                <a16:creationId xmlns:a16="http://schemas.microsoft.com/office/drawing/2014/main" id="{E6EEAAB5-ECBA-B486-F8C7-EE1158D3BC90}"/>
              </a:ext>
            </a:extLst>
          </p:cNvPr>
          <p:cNvCxnSpPr/>
          <p:nvPr/>
        </p:nvCxnSpPr>
        <p:spPr>
          <a:xfrm>
            <a:off x="2661512" y="3918526"/>
            <a:ext cx="360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395;g1d758f25680_5_61">
            <a:extLst>
              <a:ext uri="{FF2B5EF4-FFF2-40B4-BE49-F238E27FC236}">
                <a16:creationId xmlns:a16="http://schemas.microsoft.com/office/drawing/2014/main" id="{3F5D085E-F906-8CE8-5592-4139926E2774}"/>
              </a:ext>
            </a:extLst>
          </p:cNvPr>
          <p:cNvCxnSpPr/>
          <p:nvPr/>
        </p:nvCxnSpPr>
        <p:spPr>
          <a:xfrm>
            <a:off x="5925647" y="3918526"/>
            <a:ext cx="360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386;g1d758f25680_5_61">
            <a:extLst>
              <a:ext uri="{FF2B5EF4-FFF2-40B4-BE49-F238E27FC236}">
                <a16:creationId xmlns:a16="http://schemas.microsoft.com/office/drawing/2014/main" id="{C7532FAA-C0D9-4D27-9473-F119C93CD8E8}"/>
              </a:ext>
            </a:extLst>
          </p:cNvPr>
          <p:cNvSpPr txBox="1">
            <a:spLocks/>
          </p:cNvSpPr>
          <p:nvPr/>
        </p:nvSpPr>
        <p:spPr>
          <a:xfrm>
            <a:off x="3214762" y="1790281"/>
            <a:ext cx="2520000" cy="50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Downscaling to the local scale</a:t>
            </a:r>
          </a:p>
        </p:txBody>
      </p:sp>
      <p:sp>
        <p:nvSpPr>
          <p:cNvPr id="15" name="Google Shape;386;g1d758f25680_5_61">
            <a:extLst>
              <a:ext uri="{FF2B5EF4-FFF2-40B4-BE49-F238E27FC236}">
                <a16:creationId xmlns:a16="http://schemas.microsoft.com/office/drawing/2014/main" id="{F0DBA24B-AFE4-5CD6-8726-0E16950961D0}"/>
              </a:ext>
            </a:extLst>
          </p:cNvPr>
          <p:cNvSpPr txBox="1">
            <a:spLocks/>
          </p:cNvSpPr>
          <p:nvPr/>
        </p:nvSpPr>
        <p:spPr>
          <a:xfrm>
            <a:off x="3266879" y="4070627"/>
            <a:ext cx="2520000" cy="50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Rainfall-runoff modeling</a:t>
            </a:r>
          </a:p>
        </p:txBody>
      </p:sp>
      <p:sp>
        <p:nvSpPr>
          <p:cNvPr id="16" name="Google Shape;386;g1d758f25680_5_61">
            <a:extLst>
              <a:ext uri="{FF2B5EF4-FFF2-40B4-BE49-F238E27FC236}">
                <a16:creationId xmlns:a16="http://schemas.microsoft.com/office/drawing/2014/main" id="{3AE1A493-D55E-495E-ECDE-B060AFEC6F25}"/>
              </a:ext>
            </a:extLst>
          </p:cNvPr>
          <p:cNvSpPr txBox="1">
            <a:spLocks/>
          </p:cNvSpPr>
          <p:nvPr/>
        </p:nvSpPr>
        <p:spPr>
          <a:xfrm>
            <a:off x="6457240" y="1970179"/>
            <a:ext cx="2520000" cy="50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Meteorological projections at the basin scale</a:t>
            </a:r>
          </a:p>
        </p:txBody>
      </p:sp>
    </p:spTree>
    <p:extLst>
      <p:ext uri="{BB962C8B-B14F-4D97-AF65-F5344CB8AC3E}">
        <p14:creationId xmlns:p14="http://schemas.microsoft.com/office/powerpoint/2010/main" val="19848756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31996</TotalTime>
  <Words>668</Words>
  <Application>Microsoft Office PowerPoint</Application>
  <PresentationFormat>Widescreen</PresentationFormat>
  <Paragraphs>126</Paragraphs>
  <Slides>14</Slides>
  <Notes>12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Josefin Sans Regular Roman</vt:lpstr>
      <vt:lpstr>Josefin Sans SemiBold Roman</vt:lpstr>
      <vt:lpstr>Lato</vt:lpstr>
      <vt:lpstr>Montserrat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description-goal</dc:title>
  <dc:creator>Matteo Giuliani</dc:creator>
  <cp:lastModifiedBy>Matteo Sangiorgio</cp:lastModifiedBy>
  <cp:revision>702</cp:revision>
  <cp:lastPrinted>2021-06-08T11:36:54Z</cp:lastPrinted>
  <dcterms:created xsi:type="dcterms:W3CDTF">2020-05-15T14:25:15Z</dcterms:created>
  <dcterms:modified xsi:type="dcterms:W3CDTF">2023-04-24T22:33:40Z</dcterms:modified>
</cp:coreProperties>
</file>