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715" r:id="rId2"/>
    <p:sldId id="681" r:id="rId3"/>
    <p:sldId id="700" r:id="rId4"/>
    <p:sldId id="702" r:id="rId5"/>
    <p:sldId id="687" r:id="rId6"/>
    <p:sldId id="691" r:id="rId7"/>
    <p:sldId id="688" r:id="rId8"/>
    <p:sldId id="708" r:id="rId9"/>
    <p:sldId id="709" r:id="rId10"/>
    <p:sldId id="710" r:id="rId11"/>
    <p:sldId id="711" r:id="rId12"/>
    <p:sldId id="712" r:id="rId13"/>
    <p:sldId id="713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679"/>
  </p:normalViewPr>
  <p:slideViewPr>
    <p:cSldViewPr snapToGrid="0">
      <p:cViewPr varScale="1">
        <p:scale>
          <a:sx n="104" d="100"/>
          <a:sy n="104" d="100"/>
        </p:scale>
        <p:origin x="10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7E179-A560-F745-B6D1-723AA38227D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85844-9071-8949-9195-D8209BEBB5C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79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2DD86C0-457C-F790-4A24-4BE0EE6AC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52A84E9-CD39-3541-9993-28F2D81FDA22}" type="slidenum">
              <a:rPr lang="en-US" altLang="nl-NL">
                <a:latin typeface="Arial" panose="020B0604020202020204" pitchFamily="34" charset="0"/>
              </a:rPr>
              <a:pPr/>
              <a:t>2</a:t>
            </a:fld>
            <a:endParaRPr lang="en-US" altLang="nl-NL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5DD6754-340A-2EDB-5763-FBD4051819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709613"/>
            <a:ext cx="6446838" cy="3627437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23FB615-EC9A-C289-7E80-B04B7F091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7263" y="4573588"/>
            <a:ext cx="5419725" cy="4335462"/>
          </a:xfrm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828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4DC4-C546-0BE2-8073-97B2710E0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BB39C-61FF-3DFA-922C-E901B94C4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BE715-EDF2-A4F6-3088-FE364857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AA1FB-DD6C-B7E2-F042-5727B20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630B9-0E12-50CB-25BA-1F67430E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162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6230-6635-F1E6-D3AB-BA32411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69380-FFD6-B28D-50C7-5B834A46C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F8AEF-F913-3A95-53BA-CBD25D5D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24286-53E4-69B0-0A04-939E404A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F7A56-2C0C-3945-177B-8F16CF7B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168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1F730-5BB5-88CB-A78F-571BACC6C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6D4A3-1EED-3F11-854B-2F3AA21E3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18A9C-A96C-B6E6-F28A-E44B53D2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4215-977D-7B09-008E-FEAD44C5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F6B9-60DE-E2B3-5BC7-94F0ABAC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242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7A985-C4D1-800A-F7E2-20EE4651B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34D3F9-3118-9A87-CE23-5F60966D0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04A9EE-EC9D-1F9D-4ED2-028B62FFB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52033-84D8-F540-9299-41F9393B7F7A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7945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DCD0-984F-8800-A03F-038CDE40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6FC91-7777-D245-8FC4-32882FF81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369C9-2CEE-69B7-A681-DDAF4381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2A452-4DA6-C981-8CA8-19CF6343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A425-DA78-C25C-2BC9-4717F44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222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4971-03FD-9FF7-2E4B-D8325FD3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90CF7-5968-42D5-401E-56E21CD91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41E27-0615-BA49-C690-0240B1CB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0158E-7672-1BDF-82C7-C5F18E49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C0C4-AC3A-5FFC-975C-AA78BC3A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102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F4AB-276D-1BE7-F8E1-0A967B1A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B1AAB-FCD6-180A-337B-B7B281281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F1645-2F5C-BA2A-7EBB-78C2971C8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37A33-B57F-A24B-A62D-8FC4BDD3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1ED4B-D814-B5E6-5185-6095FF3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37EFD-40BC-6EE9-7B9F-CF8CA272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8869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5FBA-780E-7461-3BEB-26877952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D65C3-EFB0-FCBF-3291-BCBCF34D1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E5D31-BE3F-AAD3-FEDF-9E20AD574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92034-37F0-96BF-D31E-5C7C2A8A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3BB3B-49E9-5B52-4C89-16CBC0750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5623EF-56C1-8865-85DF-991D910C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0C506-9ADE-1A22-CB40-43AA34A0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4CA970-33AC-DB81-1C6B-E135B247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384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04AC-D91B-5845-4073-1082B95D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AAA2C-1817-0B96-21DE-53AACD36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8CEB3-E721-58AA-F4C7-5FB476CB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CC3D6-E607-D108-3C44-9FF30DAE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9442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FC31C-E5D2-C69F-F9A9-9F45840E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2BF30-418E-D1C0-57B7-9CA3F36D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9C91D-7070-48FF-FB6D-8DDE14C7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632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0046-28FA-F3BB-4C8A-219CE886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0B3A7-6391-0E62-BFC6-971BA8C89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6C2AF-A48A-7BA8-2192-0741ED220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5D0C9-B172-25BB-9ED1-10B5BE61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3A309-C4DD-7AC1-B824-BBB77B55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117F8-2338-59FC-483E-200B23AED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991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CCE29-85CF-7A3F-A383-46945EAA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FD72C-75A0-EC4E-2828-AD548772A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139CF-9063-1059-9800-114879A1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76EB9-015D-85AC-A596-F6B018C8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E84B6-E1C5-315B-6A8C-7C03DC0A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919FA-3BF0-4C7A-C597-633E1C27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3125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D787F-E7ED-3B75-2702-54F48BCB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887A5-9EF8-575C-6B7C-6F9873479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0E0AE-326A-B884-D4F9-344F82627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777E-6171-1346-B8D5-6BA3FCC23F82}" type="datetimeFigureOut">
              <a:rPr lang="en-NL" smtClean="0"/>
              <a:t>17/04/2023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34AEB-4B89-80E6-C239-4D21932B4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69D7B-0F5D-2957-2E34-6A90ABA79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EDE35-F025-044C-B190-05D17EEB7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983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41788C1-0021-8699-701E-FF0BBA532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-152400"/>
            <a:ext cx="5451475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7432" name="Rectangle 8">
            <a:extLst>
              <a:ext uri="{FF2B5EF4-FFF2-40B4-BE49-F238E27FC236}">
                <a16:creationId xmlns:a16="http://schemas.microsoft.com/office/drawing/2014/main" id="{2A4A5C02-4039-504A-7F4C-B6CDF0B2A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8447" y="5744498"/>
            <a:ext cx="18735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altLang="nl-NL" i="1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Utrecht University</a:t>
            </a:r>
            <a:endParaRPr lang="en-US" altLang="nl-NL" i="1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8197" name="Picture 9" descr="logo">
            <a:extLst>
              <a:ext uri="{FF2B5EF4-FFF2-40B4-BE49-F238E27FC236}">
                <a16:creationId xmlns:a16="http://schemas.microsoft.com/office/drawing/2014/main" id="{C1193AA1-AB6B-0B48-82B4-2E7F1C07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1" y="5548185"/>
            <a:ext cx="764316" cy="76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34" name="Rectangle 10">
            <a:extLst>
              <a:ext uri="{FF2B5EF4-FFF2-40B4-BE49-F238E27FC236}">
                <a16:creationId xmlns:a16="http://schemas.microsoft.com/office/drawing/2014/main" id="{1501AB40-C50A-E2A7-0BDD-6B08A22F4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1397675"/>
            <a:ext cx="695007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IODP 302: Dating '</a:t>
            </a:r>
            <a:r>
              <a:rPr lang="en-US" sz="36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Zebra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’: was the Lomonosov Ridge a central Arctic Ocean Island in the Oligocene?</a:t>
            </a:r>
          </a:p>
          <a:p>
            <a:r>
              <a:rPr lang="en-NL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Henk Brinkhuis, Francesca Sangiorgi, Evi Wubben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and Matt O’Regan </a:t>
            </a:r>
            <a:endParaRPr lang="en-NL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23AEB720-2A5C-A326-2CB4-CFD969E7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AF869D-5350-37E1-9DF7-2830F82B5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4008306"/>
            <a:ext cx="713133" cy="124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92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>
            <a:extLst>
              <a:ext uri="{FF2B5EF4-FFF2-40B4-BE49-F238E27FC236}">
                <a16:creationId xmlns:a16="http://schemas.microsoft.com/office/drawing/2014/main" id="{8736126E-83FC-C51D-F9AB-D5ABF4FB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5562601"/>
            <a:ext cx="188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Maerz et al., 2011 EPSL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A2B4EC35-2B8B-8C49-1964-3A3A38FC9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22389"/>
            <a:ext cx="92392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61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>
            <a:extLst>
              <a:ext uri="{FF2B5EF4-FFF2-40B4-BE49-F238E27FC236}">
                <a16:creationId xmlns:a16="http://schemas.microsoft.com/office/drawing/2014/main" id="{58606C73-832C-DC77-86D3-8450848E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5562601"/>
            <a:ext cx="188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Maerz et al., 2011 EPSL</a:t>
            </a:r>
          </a:p>
        </p:txBody>
      </p:sp>
      <p:pic>
        <p:nvPicPr>
          <p:cNvPr id="56323" name="Picture 1">
            <a:extLst>
              <a:ext uri="{FF2B5EF4-FFF2-40B4-BE49-F238E27FC236}">
                <a16:creationId xmlns:a16="http://schemas.microsoft.com/office/drawing/2014/main" id="{2C9C230E-E5C1-AC7B-4804-3BBDA92F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776288"/>
            <a:ext cx="92773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44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>
            <a:extLst>
              <a:ext uri="{FF2B5EF4-FFF2-40B4-BE49-F238E27FC236}">
                <a16:creationId xmlns:a16="http://schemas.microsoft.com/office/drawing/2014/main" id="{8C59A9D5-9D55-4EA3-9FEE-31A661974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5562601"/>
            <a:ext cx="188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Maerz et al., 2011 EPSL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5EFF5-EB4A-2973-04CC-9661F18E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1295400"/>
            <a:ext cx="4467225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3AD4F3-97A7-5CB0-6ADE-9C7F34AFD786}"/>
              </a:ext>
            </a:extLst>
          </p:cNvPr>
          <p:cNvCxnSpPr/>
          <p:nvPr/>
        </p:nvCxnSpPr>
        <p:spPr>
          <a:xfrm>
            <a:off x="5638800" y="2438400"/>
            <a:ext cx="22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F6F1F2-9AD6-09C4-743A-1F5196AD3840}"/>
              </a:ext>
            </a:extLst>
          </p:cNvPr>
          <p:cNvCxnSpPr/>
          <p:nvPr/>
        </p:nvCxnSpPr>
        <p:spPr>
          <a:xfrm>
            <a:off x="3886200" y="2590800"/>
            <a:ext cx="1881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88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>
            <a:extLst>
              <a:ext uri="{FF2B5EF4-FFF2-40B4-BE49-F238E27FC236}">
                <a16:creationId xmlns:a16="http://schemas.microsoft.com/office/drawing/2014/main" id="{7A75FF48-F21F-C83F-6EED-793A77ED8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5562601"/>
            <a:ext cx="188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Maerz et al., 2011 EPSL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E5CF354C-7CF3-EC68-923C-A7E0523B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28601"/>
            <a:ext cx="5965825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71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1952013-AB09-16BC-8992-C013B452F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1" y="115888"/>
            <a:ext cx="5184775" cy="1143000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nl-NL" sz="1800" b="1">
                <a:latin typeface="Comic Sans MS" panose="030F0902030302020204" pitchFamily="66" charset="0"/>
                <a:cs typeface="Times New Roman" panose="02020603050405020304" pitchFamily="18" charset="0"/>
              </a:rPr>
              <a:t>Lomonosov Ridge Seismic Stratigraphy</a:t>
            </a:r>
            <a:br>
              <a:rPr lang="en-US" altLang="nl-NL" sz="2800" b="1">
                <a:latin typeface="Comic Sans MS" panose="030F0902030302020204" pitchFamily="66" charset="0"/>
                <a:cs typeface="Times New Roman" panose="02020603050405020304" pitchFamily="18" charset="0"/>
              </a:rPr>
            </a:br>
            <a:r>
              <a:rPr lang="en-US" altLang="nl-NL" sz="2000" b="1" i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Jokat et al. (1995)</a:t>
            </a:r>
            <a:r>
              <a:rPr lang="en-US" altLang="nl-NL" sz="2800" b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nl-NL" sz="2800" b="1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</a:p>
        </p:txBody>
      </p:sp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EDF3FCBF-2C83-CD53-920A-A43A6FB6E60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419476" y="1412876"/>
          <a:ext cx="1300163" cy="482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308100" imgH="3619500" progId="Photoshop.Image.8">
                  <p:embed/>
                </p:oleObj>
              </mc:Choice>
              <mc:Fallback>
                <p:oleObj name="Image" r:id="rId3" imgW="1308100" imgH="3619500" progId="Photoshop.Image.8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EDF3FCBF-2C83-CD53-920A-A43A6FB6E6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6" y="1412876"/>
                        <a:ext cx="1300163" cy="482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Line 5">
            <a:extLst>
              <a:ext uri="{FF2B5EF4-FFF2-40B4-BE49-F238E27FC236}">
                <a16:creationId xmlns:a16="http://schemas.microsoft.com/office/drawing/2014/main" id="{BD671B5A-044E-CABC-BDBA-EE3FF9FFE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9326" y="2024064"/>
            <a:ext cx="1870075" cy="28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29" name="Line 6">
            <a:extLst>
              <a:ext uri="{FF2B5EF4-FFF2-40B4-BE49-F238E27FC236}">
                <a16:creationId xmlns:a16="http://schemas.microsoft.com/office/drawing/2014/main" id="{9451840D-86FB-C917-CF71-4DE7EED5B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2975" y="2744788"/>
            <a:ext cx="20589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30" name="Line 7">
            <a:extLst>
              <a:ext uri="{FF2B5EF4-FFF2-40B4-BE49-F238E27FC236}">
                <a16:creationId xmlns:a16="http://schemas.microsoft.com/office/drawing/2014/main" id="{FC742748-63E8-1494-AFBC-3F89C868B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2975" y="3252788"/>
            <a:ext cx="20589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31" name="Line 8">
            <a:extLst>
              <a:ext uri="{FF2B5EF4-FFF2-40B4-BE49-F238E27FC236}">
                <a16:creationId xmlns:a16="http://schemas.microsoft.com/office/drawing/2014/main" id="{35DB01BC-8732-3420-E28B-84154B2CC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9325" y="3729038"/>
            <a:ext cx="1989138" cy="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id="{BCF85DD1-5920-EA35-421C-8F07659D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1630363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l-NL" sz="1800" b="1">
                <a:solidFill>
                  <a:schemeClr val="bg1"/>
                </a:solidFill>
                <a:latin typeface="Arial" panose="020B0604020202020204" pitchFamily="34" charset="0"/>
              </a:rPr>
              <a:t>LR6 </a:t>
            </a:r>
            <a:r>
              <a:rPr lang="sv-SE" altLang="nl-NL" sz="1400" b="1">
                <a:solidFill>
                  <a:schemeClr val="bg1"/>
                </a:solidFill>
                <a:latin typeface="Arial" panose="020B0604020202020204" pitchFamily="34" charset="0"/>
              </a:rPr>
              <a:t>(1.8 km/s, 80 m)</a:t>
            </a:r>
            <a:endParaRPr lang="en-US" altLang="nl-NL" sz="1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3" name="Text Box 10">
            <a:extLst>
              <a:ext uri="{FF2B5EF4-FFF2-40B4-BE49-F238E27FC236}">
                <a16:creationId xmlns:a16="http://schemas.microsoft.com/office/drawing/2014/main" id="{AD86A4C2-54FD-16A5-4114-42C664F6D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6" y="2205038"/>
            <a:ext cx="2098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l-NL" sz="1800" b="1">
                <a:solidFill>
                  <a:schemeClr val="bg1"/>
                </a:solidFill>
                <a:latin typeface="Arial" panose="020B0604020202020204" pitchFamily="34" charset="0"/>
              </a:rPr>
              <a:t>LR5 </a:t>
            </a:r>
            <a:r>
              <a:rPr lang="sv-SE" altLang="nl-NL" sz="1400" b="1">
                <a:solidFill>
                  <a:schemeClr val="bg1"/>
                </a:solidFill>
                <a:latin typeface="Arial" panose="020B0604020202020204" pitchFamily="34" charset="0"/>
              </a:rPr>
              <a:t>(1.8 km/s, 150 m)</a:t>
            </a:r>
            <a:endParaRPr lang="en-US" altLang="nl-NL" sz="1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4" name="Text Box 11">
            <a:extLst>
              <a:ext uri="{FF2B5EF4-FFF2-40B4-BE49-F238E27FC236}">
                <a16:creationId xmlns:a16="http://schemas.microsoft.com/office/drawing/2014/main" id="{D68FE375-F341-2F78-557A-7AA78B61D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6" y="2781301"/>
            <a:ext cx="2098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l-NL" sz="1800" b="1">
                <a:solidFill>
                  <a:schemeClr val="bg1"/>
                </a:solidFill>
                <a:latin typeface="Arial" panose="020B0604020202020204" pitchFamily="34" charset="0"/>
              </a:rPr>
              <a:t>LR4 </a:t>
            </a:r>
            <a:r>
              <a:rPr lang="sv-SE" altLang="nl-NL" sz="1400" b="1">
                <a:solidFill>
                  <a:schemeClr val="bg1"/>
                </a:solidFill>
                <a:latin typeface="Arial" panose="020B0604020202020204" pitchFamily="34" charset="0"/>
              </a:rPr>
              <a:t>(2.0 km/s, 120 m)</a:t>
            </a:r>
            <a:endParaRPr lang="en-US" altLang="nl-NL" sz="1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5" name="Text Box 12">
            <a:extLst>
              <a:ext uri="{FF2B5EF4-FFF2-40B4-BE49-F238E27FC236}">
                <a16:creationId xmlns:a16="http://schemas.microsoft.com/office/drawing/2014/main" id="{F8C9C8D8-A149-ECD9-BB91-1E3531D9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6" y="3284538"/>
            <a:ext cx="2098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l-NL" sz="1800" b="1">
                <a:solidFill>
                  <a:schemeClr val="bg1"/>
                </a:solidFill>
                <a:latin typeface="Arial" panose="020B0604020202020204" pitchFamily="34" charset="0"/>
              </a:rPr>
              <a:t>LR3 </a:t>
            </a:r>
            <a:r>
              <a:rPr lang="sv-SE" altLang="nl-NL" sz="1400" b="1">
                <a:solidFill>
                  <a:schemeClr val="bg1"/>
                </a:solidFill>
                <a:latin typeface="Arial" panose="020B0604020202020204" pitchFamily="34" charset="0"/>
              </a:rPr>
              <a:t>(2.2 km/s, 150 m)</a:t>
            </a:r>
            <a:endParaRPr lang="en-US" altLang="nl-NL" sz="1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A347D5C7-5E3B-34F3-B0D8-AF043B986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6" y="3716338"/>
            <a:ext cx="358775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 type="non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37" name="Line 14">
            <a:extLst>
              <a:ext uri="{FF2B5EF4-FFF2-40B4-BE49-F238E27FC236}">
                <a16:creationId xmlns:a16="http://schemas.microsoft.com/office/drawing/2014/main" id="{BFD90EBE-3A21-EFB5-173C-CD3CC0326C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6" y="3141663"/>
            <a:ext cx="360363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 type="non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38" name="Text Box 15">
            <a:extLst>
              <a:ext uri="{FF2B5EF4-FFF2-40B4-BE49-F238E27FC236}">
                <a16:creationId xmlns:a16="http://schemas.microsoft.com/office/drawing/2014/main" id="{39E7D70E-783F-C4B8-57DD-87318F9FD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7" y="3573464"/>
            <a:ext cx="15827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sv-SE" altLang="nl-NL" sz="1400" b="1">
                <a:latin typeface="Arial" panose="020B0604020202020204" pitchFamily="34" charset="0"/>
              </a:rPr>
              <a:t>Lomonosov Ridge close to sea level (22n, 49 Ma)</a:t>
            </a:r>
            <a:endParaRPr lang="en-US" altLang="nl-NL" sz="1400" b="1">
              <a:latin typeface="Arial" panose="020B0604020202020204" pitchFamily="34" charset="0"/>
            </a:endParaRPr>
          </a:p>
        </p:txBody>
      </p:sp>
      <p:sp>
        <p:nvSpPr>
          <p:cNvPr id="26639" name="Text Box 16">
            <a:extLst>
              <a:ext uri="{FF2B5EF4-FFF2-40B4-BE49-F238E27FC236}">
                <a16:creationId xmlns:a16="http://schemas.microsoft.com/office/drawing/2014/main" id="{98DB5274-2A0B-8F67-CE6F-25558CE9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2349501"/>
            <a:ext cx="15113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sv-SE" altLang="nl-NL" sz="1400" b="1">
                <a:latin typeface="Arial" panose="020B0604020202020204" pitchFamily="34" charset="0"/>
              </a:rPr>
              <a:t>Sea floor spreading in the Fram Strait Started (33 Ma)</a:t>
            </a:r>
            <a:endParaRPr lang="en-US" altLang="nl-NL" sz="1400" b="1">
              <a:latin typeface="Arial" panose="020B0604020202020204" pitchFamily="34" charset="0"/>
            </a:endParaRPr>
          </a:p>
        </p:txBody>
      </p:sp>
      <p:sp>
        <p:nvSpPr>
          <p:cNvPr id="26640" name="Line 17">
            <a:extLst>
              <a:ext uri="{FF2B5EF4-FFF2-40B4-BE49-F238E27FC236}">
                <a16:creationId xmlns:a16="http://schemas.microsoft.com/office/drawing/2014/main" id="{70B9361A-D075-9E45-8485-AF791A084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6" y="2205038"/>
            <a:ext cx="360363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 type="non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41" name="Text Box 18">
            <a:extLst>
              <a:ext uri="{FF2B5EF4-FFF2-40B4-BE49-F238E27FC236}">
                <a16:creationId xmlns:a16="http://schemas.microsoft.com/office/drawing/2014/main" id="{96A4E24E-0F8F-EE28-4D39-E2435D18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193801"/>
            <a:ext cx="165576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sv-SE" altLang="nl-NL" sz="1400" b="1">
                <a:latin typeface="Arial" panose="020B0604020202020204" pitchFamily="34" charset="0"/>
              </a:rPr>
              <a:t>Opening of a deep water connection to the North Atlantic (10 Ma)</a:t>
            </a:r>
            <a:endParaRPr lang="en-US" altLang="nl-NL" sz="1400" b="1">
              <a:latin typeface="Arial" panose="020B0604020202020204" pitchFamily="34" charset="0"/>
            </a:endParaRPr>
          </a:p>
        </p:txBody>
      </p:sp>
      <p:pic>
        <p:nvPicPr>
          <p:cNvPr id="26642" name="Picture 19">
            <a:extLst>
              <a:ext uri="{FF2B5EF4-FFF2-40B4-BE49-F238E27FC236}">
                <a16:creationId xmlns:a16="http://schemas.microsoft.com/office/drawing/2014/main" id="{1800FFD7-25A3-D5EB-E622-BCA1F19D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>
            <a:fillRect/>
          </a:stretch>
        </p:blipFill>
        <p:spPr bwMode="auto">
          <a:xfrm>
            <a:off x="7104064" y="549276"/>
            <a:ext cx="3563937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43" name="Line 20">
            <a:extLst>
              <a:ext uri="{FF2B5EF4-FFF2-40B4-BE49-F238E27FC236}">
                <a16:creationId xmlns:a16="http://schemas.microsoft.com/office/drawing/2014/main" id="{FE9C0458-4140-9544-A7BF-CB050688C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3716338"/>
            <a:ext cx="1512888" cy="1225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44" name="Line 21">
            <a:extLst>
              <a:ext uri="{FF2B5EF4-FFF2-40B4-BE49-F238E27FC236}">
                <a16:creationId xmlns:a16="http://schemas.microsoft.com/office/drawing/2014/main" id="{D97F365A-BDB5-76A0-8D7D-892D514F48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8151" y="3252788"/>
            <a:ext cx="1395413" cy="8239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45" name="Line 22">
            <a:extLst>
              <a:ext uri="{FF2B5EF4-FFF2-40B4-BE49-F238E27FC236}">
                <a16:creationId xmlns:a16="http://schemas.microsoft.com/office/drawing/2014/main" id="{F2D343A9-A059-BB25-D1B1-0BC6B9CC1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1964" y="2744788"/>
            <a:ext cx="1411287" cy="519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46" name="Line 23">
            <a:extLst>
              <a:ext uri="{FF2B5EF4-FFF2-40B4-BE49-F238E27FC236}">
                <a16:creationId xmlns:a16="http://schemas.microsoft.com/office/drawing/2014/main" id="{12F03CA4-9E48-D07E-B23A-0A03BDF25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1" y="2049464"/>
            <a:ext cx="1554163" cy="155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783384" name="Oval 24">
            <a:extLst>
              <a:ext uri="{FF2B5EF4-FFF2-40B4-BE49-F238E27FC236}">
                <a16:creationId xmlns:a16="http://schemas.microsoft.com/office/drawing/2014/main" id="{2AFD24E6-99DA-574D-8B99-211E3B11F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3068638"/>
            <a:ext cx="863600" cy="431800"/>
          </a:xfrm>
          <a:prstGeom prst="ellipse">
            <a:avLst/>
          </a:prstGeom>
          <a:noFill/>
          <a:ln w="38100" cmpd="dbl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latin typeface="Tahoma" panose="020B0604030504040204" pitchFamily="34" charset="0"/>
            </a:endParaRPr>
          </a:p>
        </p:txBody>
      </p:sp>
      <p:sp>
        <p:nvSpPr>
          <p:cNvPr id="783385" name="Text Box 25">
            <a:extLst>
              <a:ext uri="{FF2B5EF4-FFF2-40B4-BE49-F238E27FC236}">
                <a16:creationId xmlns:a16="http://schemas.microsoft.com/office/drawing/2014/main" id="{6FBAE4DF-9DCD-65EF-6E24-5E0ECFFD5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6430964"/>
            <a:ext cx="2481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v-SE" altLang="nl-NL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Jakobsson et al., 2007 - Nature</a:t>
            </a:r>
            <a:endParaRPr lang="en-US" altLang="nl-NL" sz="1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649" name="Line 4">
            <a:extLst>
              <a:ext uri="{FF2B5EF4-FFF2-40B4-BE49-F238E27FC236}">
                <a16:creationId xmlns:a16="http://schemas.microsoft.com/office/drawing/2014/main" id="{20BB6802-D463-8EE7-3FB2-E6D47EFB1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9326" y="1519239"/>
            <a:ext cx="2784475" cy="53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6650" name="Rectangle 2">
            <a:extLst>
              <a:ext uri="{FF2B5EF4-FFF2-40B4-BE49-F238E27FC236}">
                <a16:creationId xmlns:a16="http://schemas.microsoft.com/office/drawing/2014/main" id="{1C7909BC-96CB-8BBC-DAE6-215902165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026" y="84138"/>
            <a:ext cx="169862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nl-NL" sz="2800" b="1">
                <a:latin typeface="Comic Sans MS" panose="030F0902030302020204" pitchFamily="66" charset="0"/>
                <a:cs typeface="Times New Roman" panose="02020603050405020304" pitchFamily="18" charset="0"/>
              </a:rPr>
            </a:br>
            <a:r>
              <a:rPr lang="en-US" altLang="nl-NL" sz="2000" b="1" i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ACEX</a:t>
            </a:r>
            <a:endParaRPr lang="en-US" altLang="nl-NL" sz="2800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9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3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3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3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A20BE76-1FD5-163F-0B37-E145CE3B6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Geochemistry: </a:t>
            </a:r>
            <a:r>
              <a:rPr lang="en-US" altLang="nl-NL" sz="20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Maertz</a:t>
            </a:r>
            <a:r>
              <a:rPr lang="en-US" altLang="nl-NL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et al., 2011</a:t>
            </a:r>
          </a:p>
        </p:txBody>
      </p:sp>
      <p:pic>
        <p:nvPicPr>
          <p:cNvPr id="30723" name="Picture 3" descr="geo_agu">
            <a:extLst>
              <a:ext uri="{FF2B5EF4-FFF2-40B4-BE49-F238E27FC236}">
                <a16:creationId xmlns:a16="http://schemas.microsoft.com/office/drawing/2014/main" id="{ECA36321-FFDF-8223-359D-DA03BC06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20713"/>
            <a:ext cx="8964612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2E9E87C3-0B32-80FF-C3CB-DBB53D4E9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37313"/>
            <a:ext cx="1868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b="1">
                <a:solidFill>
                  <a:srgbClr val="FF0000"/>
                </a:solidFill>
                <a:latin typeface="Comic Sans MS" panose="030F0902030302020204" pitchFamily="66" charset="0"/>
              </a:rPr>
              <a:t>Provenance changes</a:t>
            </a:r>
          </a:p>
        </p:txBody>
      </p:sp>
      <p:sp>
        <p:nvSpPr>
          <p:cNvPr id="30725" name="Line 5">
            <a:extLst>
              <a:ext uri="{FF2B5EF4-FFF2-40B4-BE49-F238E27FC236}">
                <a16:creationId xmlns:a16="http://schemas.microsoft.com/office/drawing/2014/main" id="{CE2E4E44-8345-CE13-7AB7-61C5ED44D3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82889" y="5300664"/>
            <a:ext cx="649287" cy="10810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61F80116-A47B-4A64-6DDD-DC9084CF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6508751"/>
            <a:ext cx="1457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b="1">
                <a:solidFill>
                  <a:srgbClr val="FF0000"/>
                </a:solidFill>
                <a:latin typeface="Comic Sans MS" panose="030F0902030302020204" pitchFamily="66" charset="0"/>
              </a:rPr>
              <a:t>&gt; Riverine input</a:t>
            </a:r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B5FEA6DD-8EA1-9E56-DAC2-4C7B7AD92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1" y="4149725"/>
            <a:ext cx="144463" cy="23764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19A92981-77A7-FE63-B3D2-F262FE34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1" y="6437313"/>
            <a:ext cx="1692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b="1">
                <a:solidFill>
                  <a:srgbClr val="FF0000"/>
                </a:solidFill>
                <a:latin typeface="Comic Sans MS" panose="030F0902030302020204" pitchFamily="66" charset="0"/>
              </a:rPr>
              <a:t>Increased energy</a:t>
            </a:r>
          </a:p>
        </p:txBody>
      </p:sp>
      <p:sp>
        <p:nvSpPr>
          <p:cNvPr id="30729" name="Line 9">
            <a:extLst>
              <a:ext uri="{FF2B5EF4-FFF2-40B4-BE49-F238E27FC236}">
                <a16:creationId xmlns:a16="http://schemas.microsoft.com/office/drawing/2014/main" id="{B2A61F6B-D8D5-1BF2-9B5F-8E043DBBC4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1" y="4149726"/>
            <a:ext cx="144463" cy="2232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92830122-0FE7-E42C-FB55-3D5EF9D117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2263" y="3141663"/>
            <a:ext cx="215900" cy="3167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B8E91B24-77E0-6C7B-8C13-F4B297B46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0" y="5157788"/>
            <a:ext cx="52212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30732" name="Text Box 4">
            <a:extLst>
              <a:ext uri="{FF2B5EF4-FFF2-40B4-BE49-F238E27FC236}">
                <a16:creationId xmlns:a16="http://schemas.microsoft.com/office/drawing/2014/main" id="{6C075E47-A414-8846-C162-08E0C2CB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4" y="5010151"/>
            <a:ext cx="209865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b="1">
                <a:solidFill>
                  <a:srgbClr val="FF0000"/>
                </a:solidFill>
                <a:latin typeface="Comic Sans MS" panose="030F0902030302020204" pitchFamily="66" charset="0"/>
              </a:rPr>
              <a:t>&lt; diatom age 36,7 Ma? </a:t>
            </a:r>
          </a:p>
        </p:txBody>
      </p:sp>
    </p:spTree>
    <p:extLst>
      <p:ext uri="{BB962C8B-B14F-4D97-AF65-F5344CB8AC3E}">
        <p14:creationId xmlns:p14="http://schemas.microsoft.com/office/powerpoint/2010/main" val="84348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3330B8C8-CD88-E915-FA74-67B65436B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nl-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</a:t>
            </a:r>
            <a:r>
              <a:rPr lang="en-US" altLang="nl-NL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dinocysts</a:t>
            </a:r>
            <a:r>
              <a:rPr lang="en-US" altLang="nl-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ecology</a:t>
            </a:r>
            <a:endParaRPr lang="en-GB" altLang="nl-NL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87" name="Picture 3" descr="Pross_Brinkhuis_Fig1">
            <a:extLst>
              <a:ext uri="{FF2B5EF4-FFF2-40B4-BE49-F238E27FC236}">
                <a16:creationId xmlns:a16="http://schemas.microsoft.com/office/drawing/2014/main" id="{8498BB1F-1A17-B6FB-C8E6-CD7B4D5A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b="2477"/>
          <a:stretch>
            <a:fillRect/>
          </a:stretch>
        </p:blipFill>
        <p:spPr bwMode="auto">
          <a:xfrm>
            <a:off x="1905000" y="1600200"/>
            <a:ext cx="84582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280FBD2F-5A5A-6580-CBD4-9403859D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6" y="6324600"/>
            <a:ext cx="21494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 i="1">
                <a:solidFill>
                  <a:schemeClr val="bg2"/>
                </a:solidFill>
                <a:latin typeface="Arial" panose="020B0604020202020204" pitchFamily="34" charset="0"/>
              </a:rPr>
              <a:t>Pross &amp; Brinkhuis 2005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FEF4E42-38FA-85B1-6A70-607226F95229}"/>
              </a:ext>
            </a:extLst>
          </p:cNvPr>
          <p:cNvSpPr/>
          <p:nvPr/>
        </p:nvSpPr>
        <p:spPr>
          <a:xfrm>
            <a:off x="5029200" y="1752600"/>
            <a:ext cx="4572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57D90-35C4-D1F2-C791-3F992154E9EB}"/>
              </a:ext>
            </a:extLst>
          </p:cNvPr>
          <p:cNvSpPr txBox="1"/>
          <p:nvPr/>
        </p:nvSpPr>
        <p:spPr>
          <a:xfrm>
            <a:off x="4191001" y="1306513"/>
            <a:ext cx="218656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Zebra environment??</a:t>
            </a:r>
          </a:p>
        </p:txBody>
      </p:sp>
    </p:spTree>
    <p:extLst>
      <p:ext uri="{BB962C8B-B14F-4D97-AF65-F5344CB8AC3E}">
        <p14:creationId xmlns:p14="http://schemas.microsoft.com/office/powerpoint/2010/main" val="371201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B4C4CBA-FFAF-4B75-6598-19E7B030B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1"/>
            <a:ext cx="73612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900">
                <a:solidFill>
                  <a:schemeClr val="bg1"/>
                </a:solidFill>
              </a:rPr>
              <a:t>Possible Mechanisms</a:t>
            </a:r>
            <a:endParaRPr lang="en-US" altLang="nl-NL" sz="4400">
              <a:solidFill>
                <a:schemeClr val="bg1"/>
              </a:solidFill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CAE47B1B-E1A2-5C6E-53BE-87B7F1996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Rectangle 4">
            <a:extLst>
              <a:ext uri="{FF2B5EF4-FFF2-40B4-BE49-F238E27FC236}">
                <a16:creationId xmlns:a16="http://schemas.microsoft.com/office/drawing/2014/main" id="{93EFDF1D-EBB8-D422-41BB-00E9690F7BB9}"/>
              </a:ext>
            </a:extLst>
          </p:cNvPr>
          <p:cNvSpPr>
            <a:spLocks/>
          </p:cNvSpPr>
          <p:nvPr/>
        </p:nvSpPr>
        <p:spPr bwMode="auto">
          <a:xfrm>
            <a:off x="1798639" y="1531938"/>
            <a:ext cx="2536825" cy="1096962"/>
          </a:xfrm>
          <a:prstGeom prst="rect">
            <a:avLst/>
          </a:prstGeom>
          <a:solidFill>
            <a:srgbClr val="008000">
              <a:alpha val="94901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CF450079-03B8-2475-5416-79BEA667BF28}"/>
              </a:ext>
            </a:extLst>
          </p:cNvPr>
          <p:cNvSpPr>
            <a:spLocks/>
          </p:cNvSpPr>
          <p:nvPr/>
        </p:nvSpPr>
        <p:spPr bwMode="auto">
          <a:xfrm>
            <a:off x="4541839" y="1531939"/>
            <a:ext cx="2947987" cy="890587"/>
          </a:xfrm>
          <a:prstGeom prst="rect">
            <a:avLst/>
          </a:prstGeom>
          <a:solidFill>
            <a:srgbClr val="008000">
              <a:alpha val="94901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A48858FE-BFAE-C4D3-C56F-63BA371DC581}"/>
              </a:ext>
            </a:extLst>
          </p:cNvPr>
          <p:cNvSpPr>
            <a:spLocks/>
          </p:cNvSpPr>
          <p:nvPr/>
        </p:nvSpPr>
        <p:spPr bwMode="auto">
          <a:xfrm>
            <a:off x="7924801" y="1524001"/>
            <a:ext cx="2536825" cy="892175"/>
          </a:xfrm>
          <a:prstGeom prst="rect">
            <a:avLst/>
          </a:prstGeom>
          <a:solidFill>
            <a:srgbClr val="008000">
              <a:alpha val="94901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6087" name="AutoShape 7">
            <a:extLst>
              <a:ext uri="{FF2B5EF4-FFF2-40B4-BE49-F238E27FC236}">
                <a16:creationId xmlns:a16="http://schemas.microsoft.com/office/drawing/2014/main" id="{7A2DAD90-87C1-08E4-CFDC-FE03FD10205C}"/>
              </a:ext>
            </a:extLst>
          </p:cNvPr>
          <p:cNvSpPr>
            <a:spLocks/>
          </p:cNvSpPr>
          <p:nvPr/>
        </p:nvSpPr>
        <p:spPr bwMode="auto">
          <a:xfrm>
            <a:off x="8724901" y="3521075"/>
            <a:ext cx="206375" cy="685800"/>
          </a:xfrm>
          <a:prstGeom prst="upDownArrow">
            <a:avLst>
              <a:gd name="adj1" fmla="val 50000"/>
              <a:gd name="adj2" fmla="val 66462"/>
            </a:avLst>
          </a:prstGeom>
          <a:solidFill>
            <a:srgbClr val="3366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latin typeface="Tahoma" panose="020B0604030504040204" pitchFamily="34" charset="0"/>
            </a:endParaRPr>
          </a:p>
        </p:txBody>
      </p:sp>
      <p:sp>
        <p:nvSpPr>
          <p:cNvPr id="46088" name="AutoShape 8">
            <a:extLst>
              <a:ext uri="{FF2B5EF4-FFF2-40B4-BE49-F238E27FC236}">
                <a16:creationId xmlns:a16="http://schemas.microsoft.com/office/drawing/2014/main" id="{F8A16BE2-F468-510A-E7D8-A3DEA7505856}"/>
              </a:ext>
            </a:extLst>
          </p:cNvPr>
          <p:cNvSpPr>
            <a:spLocks/>
          </p:cNvSpPr>
          <p:nvPr/>
        </p:nvSpPr>
        <p:spPr bwMode="auto">
          <a:xfrm rot="2167636">
            <a:off x="2346325" y="3725863"/>
            <a:ext cx="274638" cy="411162"/>
          </a:xfrm>
          <a:prstGeom prst="upArrow">
            <a:avLst>
              <a:gd name="adj1" fmla="val 50000"/>
              <a:gd name="adj2" fmla="val 37428"/>
            </a:avLst>
          </a:prstGeom>
          <a:solidFill>
            <a:srgbClr val="FF0000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46089" name="Text Box 9">
            <a:extLst>
              <a:ext uri="{FF2B5EF4-FFF2-40B4-BE49-F238E27FC236}">
                <a16:creationId xmlns:a16="http://schemas.microsoft.com/office/drawing/2014/main" id="{6E72748C-D8F7-E5FA-AD55-45277064CEF2}"/>
              </a:ext>
            </a:extLst>
          </p:cNvPr>
          <p:cNvSpPr txBox="1">
            <a:spLocks/>
          </p:cNvSpPr>
          <p:nvPr/>
        </p:nvSpPr>
        <p:spPr bwMode="auto">
          <a:xfrm>
            <a:off x="1939653" y="1736725"/>
            <a:ext cx="2170659" cy="57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Northward motion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Greenland until C13</a:t>
            </a:r>
            <a:endParaRPr lang="en-US" altLang="nl-NL" sz="1400" dirty="0">
              <a:solidFill>
                <a:schemeClr val="bg1"/>
              </a:solidFill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D2FC6FC0-DA78-8543-21AD-65770E3EAC43}"/>
              </a:ext>
            </a:extLst>
          </p:cNvPr>
          <p:cNvSpPr txBox="1">
            <a:spLocks/>
          </p:cNvSpPr>
          <p:nvPr/>
        </p:nvSpPr>
        <p:spPr bwMode="auto">
          <a:xfrm>
            <a:off x="4498920" y="1531939"/>
            <a:ext cx="2998898" cy="8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Migration of Euler pole results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 in compression along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Laptev shelf (C13 - C6)</a:t>
            </a:r>
            <a:endParaRPr lang="en-US" altLang="nl-NL" sz="1400">
              <a:solidFill>
                <a:schemeClr val="bg1"/>
              </a:solidFill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13C6FA8D-2067-0F98-88CB-8129BAC90553}"/>
              </a:ext>
            </a:extLst>
          </p:cNvPr>
          <p:cNvSpPr txBox="1">
            <a:spLocks/>
          </p:cNvSpPr>
          <p:nvPr/>
        </p:nvSpPr>
        <p:spPr bwMode="auto">
          <a:xfrm>
            <a:off x="8108849" y="1806575"/>
            <a:ext cx="2187778" cy="57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Compression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ends in early Miocene</a:t>
            </a:r>
            <a:endParaRPr lang="en-US" altLang="nl-NL" sz="1400">
              <a:solidFill>
                <a:schemeClr val="bg1"/>
              </a:solidFill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8A2749C9-C7DF-AB62-0377-37F9030331C1}"/>
              </a:ext>
            </a:extLst>
          </p:cNvPr>
          <p:cNvSpPr txBox="1">
            <a:spLocks/>
          </p:cNvSpPr>
          <p:nvPr/>
        </p:nvSpPr>
        <p:spPr bwMode="auto">
          <a:xfrm>
            <a:off x="1941694" y="4892676"/>
            <a:ext cx="2444388" cy="3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rgbClr val="FF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(Brozena et al., 2003)</a:t>
            </a:r>
            <a:endParaRPr lang="en-US" altLang="nl-NL" sz="2900">
              <a:solidFill>
                <a:srgbClr val="FF0000"/>
              </a:solidFill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6093" name="Text Box 13">
            <a:extLst>
              <a:ext uri="{FF2B5EF4-FFF2-40B4-BE49-F238E27FC236}">
                <a16:creationId xmlns:a16="http://schemas.microsoft.com/office/drawing/2014/main" id="{DE1C18CA-B8CF-5882-17F4-1DB27A4F30DB}"/>
              </a:ext>
            </a:extLst>
          </p:cNvPr>
          <p:cNvSpPr txBox="1">
            <a:spLocks/>
          </p:cNvSpPr>
          <p:nvPr/>
        </p:nvSpPr>
        <p:spPr bwMode="auto">
          <a:xfrm>
            <a:off x="4564063" y="4892675"/>
            <a:ext cx="2997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rgbClr val="FF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(Drachev et al., 1998, 2001)</a:t>
            </a:r>
            <a:endParaRPr lang="en-US" altLang="nl-NL" sz="2900">
              <a:solidFill>
                <a:srgbClr val="FF0000"/>
              </a:solidFill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6094" name="Text Box 14">
            <a:extLst>
              <a:ext uri="{FF2B5EF4-FFF2-40B4-BE49-F238E27FC236}">
                <a16:creationId xmlns:a16="http://schemas.microsoft.com/office/drawing/2014/main" id="{BDE81F4E-025D-5C69-6EBD-F330E08E5637}"/>
              </a:ext>
            </a:extLst>
          </p:cNvPr>
          <p:cNvSpPr txBox="1">
            <a:spLocks/>
          </p:cNvSpPr>
          <p:nvPr/>
        </p:nvSpPr>
        <p:spPr bwMode="auto">
          <a:xfrm>
            <a:off x="6027739" y="992188"/>
            <a:ext cx="2592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chemeClr val="bg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rPr>
              <a:t>Basin wide Compression? </a:t>
            </a:r>
            <a:endParaRPr lang="en-US" altLang="nl-NL" sz="2900">
              <a:solidFill>
                <a:schemeClr val="bg1"/>
              </a:solidFill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6095" name="Text Box 15">
            <a:extLst>
              <a:ext uri="{FF2B5EF4-FFF2-40B4-BE49-F238E27FC236}">
                <a16:creationId xmlns:a16="http://schemas.microsoft.com/office/drawing/2014/main" id="{C2D08D69-4FF1-71FD-8F14-FF4EE5F5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5949950"/>
            <a:ext cx="29479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O’Regan et al., 2008, Paleoceanography</a:t>
            </a:r>
          </a:p>
        </p:txBody>
      </p:sp>
      <p:sp>
        <p:nvSpPr>
          <p:cNvPr id="46096" name="Rectangle 2">
            <a:extLst>
              <a:ext uri="{FF2B5EF4-FFF2-40B4-BE49-F238E27FC236}">
                <a16:creationId xmlns:a16="http://schemas.microsoft.com/office/drawing/2014/main" id="{95C0D0EC-F2DD-41EE-115D-CE3AA52D3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04090"/>
            <a:ext cx="9144000" cy="620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2000" b="1">
                <a:solidFill>
                  <a:srgbClr val="FF0000"/>
                </a:solidFill>
                <a:latin typeface="Comic Sans MS" panose="030F0902030302020204" pitchFamily="66" charset="0"/>
              </a:rPr>
              <a:t>Tectonics a gogo?</a:t>
            </a:r>
          </a:p>
        </p:txBody>
      </p:sp>
    </p:spTree>
    <p:extLst>
      <p:ext uri="{BB962C8B-B14F-4D97-AF65-F5344CB8AC3E}">
        <p14:creationId xmlns:p14="http://schemas.microsoft.com/office/powerpoint/2010/main" val="3607495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BC1178A-F3B7-CF37-1B7A-ED78060B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9887"/>
            <a:ext cx="9144000" cy="620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2000" b="1">
                <a:solidFill>
                  <a:srgbClr val="FF0000"/>
                </a:solidFill>
                <a:latin typeface="Comic Sans MS" panose="030F0902030302020204" pitchFamily="66" charset="0"/>
              </a:rPr>
              <a:t>Nature of the unexpected hiatus: the pancake seismic …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C88C988C-C7F7-26C7-92B4-96C2CEC41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990600"/>
            <a:ext cx="6985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>
            <a:extLst>
              <a:ext uri="{FF2B5EF4-FFF2-40B4-BE49-F238E27FC236}">
                <a16:creationId xmlns:a16="http://schemas.microsoft.com/office/drawing/2014/main" id="{DAE2E7F7-B218-2887-F5D7-5BAF12220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5967414"/>
            <a:ext cx="1966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l-NL" sz="1200">
                <a:solidFill>
                  <a:schemeClr val="bg1"/>
                </a:solidFill>
                <a:latin typeface="Comic Sans MS" panose="030F0902030302020204" pitchFamily="66" charset="0"/>
              </a:rPr>
              <a:t>O’Regan et al., submitted</a:t>
            </a:r>
            <a:endParaRPr lang="en-US" altLang="nl-NL" sz="12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32521B33-1CC2-57D6-9CF0-99DCEACEC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836614"/>
            <a:ext cx="3889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nl-NL" sz="2000">
                <a:solidFill>
                  <a:schemeClr val="bg1"/>
                </a:solidFill>
                <a:latin typeface="Comic Sans MS" panose="030F0902030302020204" pitchFamily="66" charset="0"/>
              </a:rPr>
              <a:t>&gt; 46 Ma 800m inclination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nl-NL" sz="2000">
                <a:solidFill>
                  <a:schemeClr val="bg1"/>
                </a:solidFill>
                <a:latin typeface="Comic Sans MS" panose="030F0902030302020204" pitchFamily="66" charset="0"/>
              </a:rPr>
              <a:t>&gt; 34 Ma 350m inclination</a:t>
            </a:r>
          </a:p>
        </p:txBody>
      </p:sp>
      <p:sp>
        <p:nvSpPr>
          <p:cNvPr id="47110" name="Text Box 15">
            <a:extLst>
              <a:ext uri="{FF2B5EF4-FFF2-40B4-BE49-F238E27FC236}">
                <a16:creationId xmlns:a16="http://schemas.microsoft.com/office/drawing/2014/main" id="{53C953FD-3D3B-85AC-5493-D85EA2F9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5949950"/>
            <a:ext cx="29479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O’Regan et al., 2008, Paleoceanography</a:t>
            </a:r>
          </a:p>
        </p:txBody>
      </p:sp>
    </p:spTree>
    <p:extLst>
      <p:ext uri="{BB962C8B-B14F-4D97-AF65-F5344CB8AC3E}">
        <p14:creationId xmlns:p14="http://schemas.microsoft.com/office/powerpoint/2010/main" val="295836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Oregan_Fig1">
            <a:extLst>
              <a:ext uri="{FF2B5EF4-FFF2-40B4-BE49-F238E27FC236}">
                <a16:creationId xmlns:a16="http://schemas.microsoft.com/office/drawing/2014/main" id="{0474B7A7-0299-76FC-A61B-2C8C9862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7816" r="44936"/>
          <a:stretch>
            <a:fillRect/>
          </a:stretch>
        </p:blipFill>
        <p:spPr bwMode="auto">
          <a:xfrm>
            <a:off x="2743200" y="1495426"/>
            <a:ext cx="6497638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1CF2E5E0-A60B-9BA5-BD0F-9CFE2C5A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381750"/>
            <a:ext cx="2947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O’Regan et al., 2008, Paleoceanography</a:t>
            </a:r>
          </a:p>
        </p:txBody>
      </p:sp>
    </p:spTree>
    <p:extLst>
      <p:ext uri="{BB962C8B-B14F-4D97-AF65-F5344CB8AC3E}">
        <p14:creationId xmlns:p14="http://schemas.microsoft.com/office/powerpoint/2010/main" val="167529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>
            <a:extLst>
              <a:ext uri="{FF2B5EF4-FFF2-40B4-BE49-F238E27FC236}">
                <a16:creationId xmlns:a16="http://schemas.microsoft.com/office/drawing/2014/main" id="{1C941E4D-A319-DA0E-C45B-C20E8140A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1" y="2438400"/>
            <a:ext cx="9085263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>
            <a:extLst>
              <a:ext uri="{FF2B5EF4-FFF2-40B4-BE49-F238E27FC236}">
                <a16:creationId xmlns:a16="http://schemas.microsoft.com/office/drawing/2014/main" id="{E70625F7-9C29-95D3-BBA9-04E8E8DF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228601"/>
            <a:ext cx="86661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3">
            <a:extLst>
              <a:ext uri="{FF2B5EF4-FFF2-40B4-BE49-F238E27FC236}">
                <a16:creationId xmlns:a16="http://schemas.microsoft.com/office/drawing/2014/main" id="{10F69AD6-6516-F806-2C1D-8E5C9A604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1" y="1685926"/>
            <a:ext cx="188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Maerz et al., 2011 EPSL</a:t>
            </a:r>
          </a:p>
        </p:txBody>
      </p:sp>
    </p:spTree>
    <p:extLst>
      <p:ext uri="{BB962C8B-B14F-4D97-AF65-F5344CB8AC3E}">
        <p14:creationId xmlns:p14="http://schemas.microsoft.com/office/powerpoint/2010/main" val="183372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>
            <a:extLst>
              <a:ext uri="{FF2B5EF4-FFF2-40B4-BE49-F238E27FC236}">
                <a16:creationId xmlns:a16="http://schemas.microsoft.com/office/drawing/2014/main" id="{661D6884-29A8-EB68-304C-D520916F6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5562601"/>
            <a:ext cx="188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Comic Sans MS" panose="030F0902030302020204" pitchFamily="66" charset="0"/>
              </a:rPr>
              <a:t>Maerz et al., 2011 EPSL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2DD4758C-CB7E-9D7B-FCFE-32D5F540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066800"/>
            <a:ext cx="8932862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843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299</Words>
  <Application>Microsoft Macintosh PowerPoint</Application>
  <PresentationFormat>Widescreen</PresentationFormat>
  <Paragraphs>47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Chalkboard</vt:lpstr>
      <vt:lpstr>Comic Sans MS</vt:lpstr>
      <vt:lpstr>Tahoma</vt:lpstr>
      <vt:lpstr>Times New Roman</vt:lpstr>
      <vt:lpstr>Verdana</vt:lpstr>
      <vt:lpstr>Wingdings</vt:lpstr>
      <vt:lpstr>Office Theme</vt:lpstr>
      <vt:lpstr>Image</vt:lpstr>
      <vt:lpstr>PowerPoint Presentation</vt:lpstr>
      <vt:lpstr>Lomonosov Ridge Seismic Stratigraphy Jokat et al. (1995)  </vt:lpstr>
      <vt:lpstr>PowerPoint Presentation</vt:lpstr>
      <vt:lpstr>Organic dinocysts: ecology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Henk Brinkhuis</dc:creator>
  <cp:lastModifiedBy>Henk Brinkhuis</cp:lastModifiedBy>
  <cp:revision>11</cp:revision>
  <dcterms:created xsi:type="dcterms:W3CDTF">2023-04-06T15:35:16Z</dcterms:created>
  <dcterms:modified xsi:type="dcterms:W3CDTF">2023-04-17T13:48:27Z</dcterms:modified>
</cp:coreProperties>
</file>