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95" r:id="rId2"/>
    <p:sldId id="530" r:id="rId3"/>
    <p:sldId id="577" r:id="rId4"/>
    <p:sldId id="576" r:id="rId5"/>
    <p:sldId id="579" r:id="rId6"/>
    <p:sldId id="588" r:id="rId7"/>
    <p:sldId id="589" r:id="rId8"/>
    <p:sldId id="581" r:id="rId9"/>
    <p:sldId id="592" r:id="rId10"/>
    <p:sldId id="596" r:id="rId11"/>
    <p:sldId id="586" r:id="rId12"/>
    <p:sldId id="613" r:id="rId13"/>
    <p:sldId id="595" r:id="rId14"/>
    <p:sldId id="537" r:id="rId15"/>
    <p:sldId id="593" r:id="rId16"/>
    <p:sldId id="619" r:id="rId17"/>
    <p:sldId id="601" r:id="rId18"/>
    <p:sldId id="404" r:id="rId19"/>
    <p:sldId id="602" r:id="rId20"/>
    <p:sldId id="603" r:id="rId21"/>
    <p:sldId id="604" r:id="rId22"/>
    <p:sldId id="598" r:id="rId23"/>
    <p:sldId id="591" r:id="rId24"/>
    <p:sldId id="614" r:id="rId25"/>
    <p:sldId id="615" r:id="rId26"/>
    <p:sldId id="616" r:id="rId27"/>
    <p:sldId id="605" r:id="rId28"/>
    <p:sldId id="563" r:id="rId29"/>
    <p:sldId id="557" r:id="rId30"/>
    <p:sldId id="565" r:id="rId31"/>
    <p:sldId id="458" r:id="rId32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34500F0B-2FC7-46D7-82AE-20A8B55A363A}">
          <p14:sldIdLst>
            <p14:sldId id="495"/>
            <p14:sldId id="530"/>
            <p14:sldId id="577"/>
            <p14:sldId id="576"/>
            <p14:sldId id="579"/>
            <p14:sldId id="588"/>
            <p14:sldId id="589"/>
            <p14:sldId id="581"/>
            <p14:sldId id="592"/>
            <p14:sldId id="596"/>
            <p14:sldId id="586"/>
            <p14:sldId id="613"/>
            <p14:sldId id="595"/>
            <p14:sldId id="537"/>
            <p14:sldId id="593"/>
            <p14:sldId id="619"/>
            <p14:sldId id="601"/>
            <p14:sldId id="404"/>
            <p14:sldId id="602"/>
            <p14:sldId id="603"/>
            <p14:sldId id="604"/>
            <p14:sldId id="598"/>
            <p14:sldId id="591"/>
            <p14:sldId id="614"/>
            <p14:sldId id="615"/>
            <p14:sldId id="616"/>
            <p14:sldId id="605"/>
            <p14:sldId id="563"/>
            <p14:sldId id="557"/>
            <p14:sldId id="565"/>
            <p14:sldId id="458"/>
          </p14:sldIdLst>
        </p14:section>
        <p14:section name="Untitled Section" id="{CA8AA8E2-B1F3-4BA9-8E2D-180C9201D762}">
          <p14:sldIdLst/>
        </p14:section>
        <p14:section name="Introduction" id="{7B5A57A1-EBC1-47FD-BC51-1694CF08016B}">
          <p14:sldIdLst/>
        </p14:section>
        <p14:section name="Initial Formulations" id="{E1FD137D-CF1D-48DE-9209-9D3052EA4E67}">
          <p14:sldIdLst/>
        </p14:section>
        <p14:section name="Data Source" id="{8324865E-07C2-447E-AB67-65FE0C97B848}">
          <p14:sldIdLst/>
        </p14:section>
        <p14:section name="Method" id="{9360B8DE-439A-4245-B775-334FEB3B4024}">
          <p14:sldIdLst/>
        </p14:section>
        <p14:section name="Data Processing" id="{24ADAE0C-4179-44EB-92A3-EAB0BDE8BBE8}">
          <p14:sldIdLst/>
        </p14:section>
        <p14:section name="Analysis of Results" id="{E2AAD586-2245-496A-8740-18D8D0E8DDE3}">
          <p14:sldIdLst/>
        </p14:section>
        <p14:section name="Conclusions" id="{AF3F7BD0-0A73-4F8D-807A-7A31BBC4AF9E}">
          <p14:sldIdLst/>
        </p14:section>
        <p14:section name="No-show slides" id="{7728EA36-6F31-4A80-95EE-54BB3B2DB74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ey" initials="A" lastIdx="1" clrIdx="0">
    <p:extLst>
      <p:ext uri="{19B8F6BF-5375-455C-9EA6-DF929625EA0E}">
        <p15:presenceInfo xmlns:p15="http://schemas.microsoft.com/office/powerpoint/2012/main" userId="Alex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ACCD"/>
    <a:srgbClr val="CCECFF"/>
    <a:srgbClr val="FFFFFF"/>
    <a:srgbClr val="3333CC"/>
    <a:srgbClr val="0B99F9"/>
    <a:srgbClr val="EEB500"/>
    <a:srgbClr val="3366FF"/>
    <a:srgbClr val="33CCCC"/>
    <a:srgbClr val="FDF3ED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88701" autoAdjust="0"/>
  </p:normalViewPr>
  <p:slideViewPr>
    <p:cSldViewPr snapToGrid="0">
      <p:cViewPr varScale="1">
        <p:scale>
          <a:sx n="100" d="100"/>
          <a:sy n="100" d="100"/>
        </p:scale>
        <p:origin x="84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292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1936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250" cy="496888"/>
          </a:xfrm>
          <a:prstGeom prst="rect">
            <a:avLst/>
          </a:prstGeom>
        </p:spPr>
        <p:txBody>
          <a:bodyPr vert="horz" lIns="91105" tIns="45553" rIns="91105" bIns="45553" rtlCol="0"/>
          <a:lstStyle>
            <a:lvl1pPr algn="l">
              <a:defRPr sz="11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3" y="0"/>
            <a:ext cx="2889250" cy="496888"/>
          </a:xfrm>
          <a:prstGeom prst="rect">
            <a:avLst/>
          </a:prstGeom>
        </p:spPr>
        <p:txBody>
          <a:bodyPr vert="horz" lIns="91105" tIns="45553" rIns="91105" bIns="45553" rtlCol="0"/>
          <a:lstStyle>
            <a:lvl1pPr algn="r">
              <a:defRPr sz="1100"/>
            </a:lvl1pPr>
          </a:lstStyle>
          <a:p>
            <a:fld id="{7F59D62F-D37E-421E-852C-E5DF1EEBED54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185"/>
            <a:ext cx="2889250" cy="496887"/>
          </a:xfrm>
          <a:prstGeom prst="rect">
            <a:avLst/>
          </a:prstGeom>
        </p:spPr>
        <p:txBody>
          <a:bodyPr vert="horz" lIns="91105" tIns="45553" rIns="91105" bIns="45553" rtlCol="0" anchor="b"/>
          <a:lstStyle>
            <a:lvl1pPr algn="l">
              <a:defRPr sz="11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3" y="9428185"/>
            <a:ext cx="2889250" cy="496887"/>
          </a:xfrm>
          <a:prstGeom prst="rect">
            <a:avLst/>
          </a:prstGeom>
        </p:spPr>
        <p:txBody>
          <a:bodyPr vert="horz" lIns="91105" tIns="45553" rIns="91105" bIns="45553" rtlCol="0" anchor="b"/>
          <a:lstStyle>
            <a:lvl1pPr algn="r">
              <a:defRPr sz="1100"/>
            </a:lvl1pPr>
          </a:lstStyle>
          <a:p>
            <a:fld id="{18A58C18-B9AD-415C-B8D4-5433A2305B4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9204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21"/>
            <a:ext cx="2890137" cy="497333"/>
          </a:xfrm>
          <a:prstGeom prst="rect">
            <a:avLst/>
          </a:prstGeom>
        </p:spPr>
        <p:txBody>
          <a:bodyPr vert="horz" lIns="87906" tIns="43953" rIns="87906" bIns="43953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471" y="21"/>
            <a:ext cx="2890137" cy="497333"/>
          </a:xfrm>
          <a:prstGeom prst="rect">
            <a:avLst/>
          </a:prstGeom>
        </p:spPr>
        <p:txBody>
          <a:bodyPr vert="horz" lIns="87906" tIns="43953" rIns="87906" bIns="43953" rtlCol="0"/>
          <a:lstStyle>
            <a:lvl1pPr algn="r">
              <a:defRPr sz="1100"/>
            </a:lvl1pPr>
          </a:lstStyle>
          <a:p>
            <a:fld id="{4368908D-BF4B-4C94-8C62-D5DEE0D286E4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1239838"/>
            <a:ext cx="5957888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06" tIns="43953" rIns="87906" bIns="43953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624" y="4777782"/>
            <a:ext cx="5335867" cy="3907834"/>
          </a:xfrm>
          <a:prstGeom prst="rect">
            <a:avLst/>
          </a:prstGeom>
        </p:spPr>
        <p:txBody>
          <a:bodyPr vert="horz" lIns="87906" tIns="43953" rIns="87906" bIns="439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429326"/>
            <a:ext cx="2890137" cy="497333"/>
          </a:xfrm>
          <a:prstGeom prst="rect">
            <a:avLst/>
          </a:prstGeom>
        </p:spPr>
        <p:txBody>
          <a:bodyPr vert="horz" lIns="87906" tIns="43953" rIns="87906" bIns="43953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471" y="9429326"/>
            <a:ext cx="2890137" cy="497333"/>
          </a:xfrm>
          <a:prstGeom prst="rect">
            <a:avLst/>
          </a:prstGeom>
        </p:spPr>
        <p:txBody>
          <a:bodyPr vert="horz" lIns="87906" tIns="43953" rIns="87906" bIns="43953" rtlCol="0" anchor="b"/>
          <a:lstStyle>
            <a:lvl1pPr algn="r">
              <a:defRPr sz="1100"/>
            </a:lvl1pPr>
          </a:lstStyle>
          <a:p>
            <a:fld id="{6DA859CF-82F4-4CD3-943C-70904004260D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389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0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189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788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34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3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24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228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167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225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58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17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97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005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80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39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12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09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02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32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19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7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790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37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21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2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6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81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22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93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1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D1BA-131E-4207-9540-AE16C6E90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7A6E8-AF0D-430F-A3C4-11E26DF67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348F-FEF4-4B28-952D-4CBB5983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E10CC-CEEF-4F00-8635-3306E731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2F15A-B344-4EF7-8E5B-FAF5D5F9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608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8EB8-2D04-4024-9088-5C6D7A8B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DEAA9-E67F-41F3-A160-2F0E90410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41CDA-AAC9-4A05-8786-68D85BCD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D5B80-3CDD-4310-9FDB-BB789212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10CE5-8F65-44A7-B20E-59F091BB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315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6F833-BD6E-49DF-AB32-F25BD1721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660E3-634A-4603-A15B-562E5710B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7EBA9-F538-44D7-92A6-7B25DEC82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E433C-7902-4E18-A05D-700238708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662C1-255D-4031-BFAC-655E79B1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470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31CA-8D62-4052-96D3-ED7032E4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FAEA-2C24-40B4-9866-1BC9DF2A7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06943-6A3A-4BFC-909C-8A7FD57A2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5540D-6CF2-47C3-B47E-A2923B76B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92FE6-9426-4C5B-8934-C620ECE9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920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E9636-D1FF-46DE-9619-D8647519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68D94-3850-4006-8BF2-633EE3EAB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AB661-B8D3-414E-9EA0-D50EC4E6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2DDD2-0DE9-427B-94A0-93C3CEE6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A8B36-DC2B-4004-81A9-7CAA0460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502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BB06-F405-41B5-876D-8293871D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375CD-41FB-4287-BB82-D9C1E2A4E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46F82-A1AF-4144-BAEC-C68078603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9A114-2BC0-4FEF-B24A-0759E6F4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E223D-C6C3-403E-98D0-A5FD2DD5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57B7F-EF3A-4421-B8C7-C33DB54B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08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518C-E395-4AD6-9B15-2A60402C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6303C-F029-4CE4-BA1E-B57EDC580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E43B0-B313-4F4F-9740-D559DA9FE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A56B6-0501-475F-802B-5C245A0BF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74E8E9-285B-4491-89D4-370B18EC0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BCE8C-B415-4011-90CA-C9ECFC06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CD36B4-B46E-4187-9E48-9FFB9185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493B21-7C87-4BC1-8596-3F002B1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803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50FB-03C1-4E2F-99A3-5C2D25C6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B2755-DB92-4A2D-ABD8-04E8E3FA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8ACD-792C-4DA7-B06F-2B45EFFA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F42EC-1963-4744-8E3F-9DAC9635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596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EA7B10-CC73-406F-B9C3-ECF2FE6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3C819-7404-4574-BF6D-893F3952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8FEE6-DFE1-43A2-B0D2-E80A09D6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683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D408-4B92-41C9-B0A5-F9F7441E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6225-2C67-4550-BC48-DAD3F414D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F9147-4517-4029-882E-C1BB4CC4E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9AE53-A712-4E16-86B1-2F6377B6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7760-3249-4DC5-8E3E-A09F1C397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86334-8041-4469-B34D-6D27EE6E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315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63154-9BBD-45EC-92A0-A99AD5EE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0BA7FA-8BAB-4F5D-A16E-34C7B0609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2B51B-298F-486A-B394-FC3A6E01B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5C818-D744-486A-BA15-549CF32E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8DC32-2162-4F5C-86BC-E8A08D99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6D862-5AB5-4A9B-80D5-C37AAF47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787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47E849-574A-4BF5-B2FF-C9FA5CCF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A79FD-5748-44DD-A773-02B756DBF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D65D8-09EC-40C5-903C-2C391934E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008C-D36C-4F4C-AEEB-E2E3DFAA7A1B}" type="datetimeFigureOut">
              <a:rPr lang="de-AT" smtClean="0"/>
              <a:t>17.04.2023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1D3C1-0EEA-4219-91F5-4420E3C12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86D70-96B6-4EF2-841A-96AFA17FB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43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33.t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0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png"/><Relationship Id="rId5" Type="http://schemas.openxmlformats.org/officeDocument/2006/relationships/image" Target="../media/image36.png"/><Relationship Id="rId4" Type="http://schemas.openxmlformats.org/officeDocument/2006/relationships/image" Target="../media/image3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jpe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41.jpeg"/><Relationship Id="rId5" Type="http://schemas.openxmlformats.org/officeDocument/2006/relationships/image" Target="../media/image370.pn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image" Target="../media/image52.png"/><Relationship Id="rId5" Type="http://schemas.openxmlformats.org/officeDocument/2006/relationships/image" Target="../media/image520.png"/><Relationship Id="rId10" Type="http://schemas.openxmlformats.org/officeDocument/2006/relationships/image" Target="../media/image51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5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6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11" Type="http://schemas.openxmlformats.org/officeDocument/2006/relationships/image" Target="../media/image592.png"/><Relationship Id="rId5" Type="http://schemas.openxmlformats.org/officeDocument/2006/relationships/image" Target="../media/image8.png"/><Relationship Id="rId10" Type="http://schemas.openxmlformats.org/officeDocument/2006/relationships/image" Target="../media/image55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59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63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8.png"/><Relationship Id="rId5" Type="http://schemas.openxmlformats.org/officeDocument/2006/relationships/image" Target="../media/image231.png"/><Relationship Id="rId10" Type="http://schemas.openxmlformats.org/officeDocument/2006/relationships/image" Target="../media/image74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65.png"/><Relationship Id="rId7" Type="http://schemas.openxmlformats.org/officeDocument/2006/relationships/image" Target="../media/image5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0.png"/><Relationship Id="rId5" Type="http://schemas.openxmlformats.org/officeDocument/2006/relationships/image" Target="../media/image8.png"/><Relationship Id="rId4" Type="http://schemas.openxmlformats.org/officeDocument/2006/relationships/image" Target="../media/image5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4.jpe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9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image" Target="../media/image82.tiff"/><Relationship Id="rId9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microsoft.com/office/2007/relationships/hdphoto" Target="../media/hdphoto8.wdp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tif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tiff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482.png"/><Relationship Id="rId4" Type="http://schemas.openxmlformats.org/officeDocument/2006/relationships/image" Target="../media/image105.png"/><Relationship Id="rId9" Type="http://schemas.openxmlformats.org/officeDocument/2006/relationships/image" Target="../media/image4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0.jpe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4" Type="http://schemas.openxmlformats.org/officeDocument/2006/relationships/image" Target="../media/image2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tiff"/><Relationship Id="rId4" Type="http://schemas.openxmlformats.org/officeDocument/2006/relationships/image" Target="../media/image19.png"/><Relationship Id="rId9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73A679E3-FC6B-4FE6-856B-D994017A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813" y="4036597"/>
            <a:ext cx="10907486" cy="2959806"/>
          </a:xfrm>
          <a:effectLst>
            <a:outerShdw blurRad="12700" dist="12700" dir="2700000" algn="ctr" rotWithShape="0">
              <a:srgbClr val="CCECFF"/>
            </a:outerShdw>
          </a:effectLst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“Relative variation of granulation size as a function of global solar parameters”</a:t>
            </a:r>
            <a:endParaRPr lang="en-GB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</a:t>
            </a:r>
            <a:r>
              <a:rPr lang="en-GB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</a:t>
            </a:r>
            <a:r>
              <a:rPr lang="en-GB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Alexey </a:t>
            </a:r>
            <a:r>
              <a:rPr lang="en-GB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Sharov, Prof. Dr. Arnold Hanslmeier</a:t>
            </a:r>
            <a:endParaRPr lang="en-GB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presented </a:t>
            </a:r>
            <a:r>
              <a:rPr lang="en-GB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en-GB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3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EGU23-1378 poster, online 24.04.2023</a:t>
            </a:r>
            <a:endParaRPr lang="en-GB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36B60F-8804-4E2F-81FA-F5A95AFC5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43" y="1202511"/>
            <a:ext cx="1332001" cy="12492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</a:t>
            </a:fld>
            <a:endParaRPr lang="de-AT" dirty="0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84FAB5AE-2CC8-49A0-B78A-F7151E09073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804" y="1908183"/>
            <a:ext cx="1330325" cy="543560"/>
          </a:xfrm>
          <a:prstGeom prst="rect">
            <a:avLst/>
          </a:prstGeom>
        </p:spPr>
      </p:pic>
      <p:pic>
        <p:nvPicPr>
          <p:cNvPr id="12" name="Grafik 5">
            <a:extLst>
              <a:ext uri="{FF2B5EF4-FFF2-40B4-BE49-F238E27FC236}">
                <a16:creationId xmlns:a16="http://schemas.microsoft.com/office/drawing/2014/main" id="{DCC6247C-BE4E-4CBD-8EE4-6345DFD91F2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804" y="1202511"/>
            <a:ext cx="1301115" cy="47625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510330" y="1057932"/>
            <a:ext cx="11088594" cy="202819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28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de-AT" sz="28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presentation</a:t>
            </a:r>
            <a:r>
              <a:rPr lang="de-AT" sz="28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de-AT" sz="28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AT" sz="28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</a:t>
            </a:r>
            <a:r>
              <a:rPr lang="de-AT" sz="28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de-AT" sz="28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de-AT" sz="28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PhD</a:t>
            </a:r>
            <a:r>
              <a:rPr lang="de-AT" sz="28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Thesis on  </a:t>
            </a:r>
            <a:endParaRPr lang="de-AT" sz="2800" dirty="0" smtClean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GB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Variability </a:t>
            </a:r>
            <a:r>
              <a:rPr lang="en-GB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photospheric granulation              </a:t>
            </a:r>
            <a:endParaRPr lang="en-GB" sz="2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GB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</a:t>
            </a:r>
            <a:r>
              <a:rPr lang="en-GB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solar activity cycle</a:t>
            </a:r>
            <a:endParaRPr lang="de-DE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8324"/>
            <a:ext cx="12186000" cy="668864"/>
            <a:chOff x="-9525" y="8324"/>
            <a:chExt cx="12204000" cy="66886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525" y="8324"/>
              <a:ext cx="12204000" cy="668864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0325" y="80012"/>
              <a:ext cx="1533524" cy="556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22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10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73424" y="214853"/>
            <a:ext cx="11349037" cy="7140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Distribution of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sunspot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numbers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79" y="1022300"/>
            <a:ext cx="5227659" cy="3276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471" y="4442874"/>
            <a:ext cx="3526440" cy="2304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18" name="Rechteck 17"/>
          <p:cNvSpPr/>
          <p:nvPr/>
        </p:nvSpPr>
        <p:spPr>
          <a:xfrm>
            <a:off x="6636275" y="4446445"/>
            <a:ext cx="156439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684520" y="5757947"/>
            <a:ext cx="228925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Medium-term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average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95" y="1022300"/>
            <a:ext cx="4987172" cy="5724574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1928900" y="2090547"/>
            <a:ext cx="2385926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de-DE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SSA </a:t>
            </a:r>
            <a:r>
              <a:rPr lang="de-DE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exponential</a:t>
            </a:r>
            <a:r>
              <a:rPr lang="de-DE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82" r="17125"/>
          <a:stretch/>
        </p:blipFill>
        <p:spPr>
          <a:xfrm>
            <a:off x="1009649" y="4676775"/>
            <a:ext cx="4352925" cy="147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235" y="5019675"/>
            <a:ext cx="3842568" cy="1247022"/>
          </a:xfrm>
          <a:prstGeom prst="rect">
            <a:avLst/>
          </a:prstGeom>
          <a:noFill/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9705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955949" y="3430585"/>
            <a:ext cx="2768049" cy="234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11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295274" y="214853"/>
            <a:ext cx="10715625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Central Limit Theorem </a:t>
            </a:r>
            <a:r>
              <a:rPr lang="de-A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Normalization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90525" y="993718"/>
            <a:ext cx="11439525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</a:t>
            </a:r>
            <a:r>
              <a:rPr lang="de-DE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</a:t>
            </a:r>
            <a:r>
              <a:rPr lang="de-DE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theorem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properly</a:t>
            </a: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normalized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variables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normal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normalized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granular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granular extent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 granular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smallest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bounding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box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subsequent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cells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granulation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dimensionless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parameter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normal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invariant to </a:t>
            </a:r>
            <a:r>
              <a:rPr lang="de-DE" u="sng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scaling</a:t>
            </a:r>
            <a:r>
              <a:rPr lang="de-DE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e.g. due to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defocus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mitigates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truncated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granules at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edges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image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time.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advantage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granular extent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sunspot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hteck 2"/>
          <p:cNvSpPr/>
          <p:nvPr/>
        </p:nvSpPr>
        <p:spPr>
          <a:xfrm>
            <a:off x="375284" y="5798070"/>
            <a:ext cx="1150429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Normalization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data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processing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e.g.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Sun-Earth distance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contrast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normalization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</a:t>
            </a: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parameter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e.g. </a:t>
            </a:r>
            <a:r>
              <a:rPr lang="de-DE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perimeter</a:t>
            </a:r>
            <a:r>
              <a:rPr lang="de-DE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-to-area </a:t>
            </a:r>
            <a:r>
              <a:rPr lang="de-DE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at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variance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adjustment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a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normalized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tendency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alignment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spatiotemporal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global.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Appropriate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Interval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37" y="3401617"/>
            <a:ext cx="2719757" cy="234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5202" y="3401618"/>
            <a:ext cx="2776629" cy="234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047210" y="3538665"/>
                <a:ext cx="1213987" cy="315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210" y="3538665"/>
                <a:ext cx="1213987" cy="315536"/>
              </a:xfrm>
              <a:prstGeom prst="rect">
                <a:avLst/>
              </a:prstGeom>
              <a:blipFill>
                <a:blip r:embed="rId7"/>
                <a:stretch>
                  <a:fillRect l="-4020" t="-1923" r="-22111" b="-211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/>
              <p:cNvSpPr/>
              <p:nvPr/>
            </p:nvSpPr>
            <p:spPr>
              <a:xfrm>
                <a:off x="6999344" y="4153065"/>
                <a:ext cx="1309718" cy="751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Rechtec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344" y="4153065"/>
                <a:ext cx="1309718" cy="7514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hteck 14"/>
          <p:cNvSpPr/>
          <p:nvPr/>
        </p:nvSpPr>
        <p:spPr>
          <a:xfrm>
            <a:off x="9631680" y="4186750"/>
            <a:ext cx="381000" cy="389102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eck 16"/>
              <p:cNvSpPr/>
              <p:nvPr/>
            </p:nvSpPr>
            <p:spPr>
              <a:xfrm>
                <a:off x="7006108" y="5179497"/>
                <a:ext cx="1311706" cy="396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0.65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htec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108" y="5179497"/>
                <a:ext cx="1311706" cy="396968"/>
              </a:xfrm>
              <a:prstGeom prst="rect">
                <a:avLst/>
              </a:prstGeom>
              <a:blipFill>
                <a:blip r:embed="rId9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3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12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295274" y="214853"/>
            <a:ext cx="10896601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Research </a:t>
            </a:r>
            <a:r>
              <a:rPr lang="de-DE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Question</a:t>
            </a:r>
            <a:r>
              <a:rPr lang="de-DE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&amp; </a:t>
            </a:r>
            <a:r>
              <a:rPr lang="de-DE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Objectives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3BA6FDF-B01E-424F-ACC5-AD07B8EFB339}"/>
              </a:ext>
            </a:extLst>
          </p:cNvPr>
          <p:cNvSpPr txBox="1"/>
          <p:nvPr/>
        </p:nvSpPr>
        <p:spPr>
          <a:xfrm>
            <a:off x="457196" y="978035"/>
            <a:ext cx="11406946" cy="5563061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dirty="0"/>
              <a:t>The </a:t>
            </a:r>
            <a:r>
              <a:rPr lang="de-AT" dirty="0" err="1"/>
              <a:t>present</a:t>
            </a:r>
            <a:r>
              <a:rPr lang="de-AT" dirty="0"/>
              <a:t> </a:t>
            </a:r>
            <a:r>
              <a:rPr lang="de-AT" dirty="0" err="1"/>
              <a:t>study</a:t>
            </a:r>
            <a:r>
              <a:rPr lang="de-AT" dirty="0"/>
              <a:t> </a:t>
            </a:r>
            <a:r>
              <a:rPr lang="de-AT" dirty="0" err="1"/>
              <a:t>aims</a:t>
            </a:r>
            <a:r>
              <a:rPr lang="de-AT" dirty="0"/>
              <a:t> to </a:t>
            </a:r>
            <a:r>
              <a:rPr lang="de-AT" dirty="0" err="1"/>
              <a:t>solve</a:t>
            </a:r>
            <a:r>
              <a:rPr lang="de-AT" dirty="0"/>
              <a:t> one of </a:t>
            </a:r>
            <a:r>
              <a:rPr lang="de-AT" dirty="0" err="1"/>
              <a:t>arduous</a:t>
            </a:r>
            <a:r>
              <a:rPr lang="de-AT" dirty="0"/>
              <a:t> </a:t>
            </a:r>
            <a:r>
              <a:rPr lang="de-AT" dirty="0" err="1"/>
              <a:t>scientific</a:t>
            </a:r>
            <a:r>
              <a:rPr lang="de-AT" dirty="0"/>
              <a:t> </a:t>
            </a:r>
            <a:r>
              <a:rPr lang="de-AT" dirty="0" err="1"/>
              <a:t>problems</a:t>
            </a:r>
            <a:r>
              <a:rPr lang="de-AT" dirty="0"/>
              <a:t> in heliophysics…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problem</a:t>
            </a:r>
            <a:r>
              <a:rPr lang="de-AT" dirty="0"/>
              <a:t> of surface </a:t>
            </a:r>
            <a:r>
              <a:rPr lang="de-AT" dirty="0" err="1"/>
              <a:t>convection</a:t>
            </a:r>
            <a:r>
              <a:rPr lang="de-AT" dirty="0"/>
              <a:t> </a:t>
            </a:r>
            <a:r>
              <a:rPr lang="de-AT" dirty="0" err="1" smtClean="0"/>
              <a:t>variability</a:t>
            </a:r>
            <a:r>
              <a:rPr lang="de-AT" dirty="0" smtClean="0"/>
              <a:t> </a:t>
            </a:r>
            <a:r>
              <a:rPr lang="de-AT" dirty="0" err="1"/>
              <a:t>as</a:t>
            </a:r>
            <a:r>
              <a:rPr lang="de-AT" dirty="0"/>
              <a:t> a </a:t>
            </a:r>
            <a:r>
              <a:rPr lang="de-AT" dirty="0" err="1"/>
              <a:t>subject</a:t>
            </a:r>
            <a:r>
              <a:rPr lang="de-AT" dirty="0"/>
              <a:t> to solar </a:t>
            </a:r>
            <a:r>
              <a:rPr lang="de-AT" dirty="0" err="1"/>
              <a:t>activity</a:t>
            </a:r>
            <a:r>
              <a:rPr lang="de-AT" dirty="0"/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de-AT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de-AT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de-AT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de-A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investigate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cause-effect relationship between the size distribution of solar granulation and the sunspot activity with the aid of new high-resolution optical images obtained from Hinode and Solar Orbiter satellites,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simultaneous time series of daily sunspot number (SSN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area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(SSA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field strength (SFS) data. 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i="1" dirty="0" smtClean="0"/>
              <a:t>New </a:t>
            </a:r>
            <a:r>
              <a:rPr lang="it-IT" i="1" dirty="0" err="1" smtClean="0"/>
              <a:t>additional</a:t>
            </a:r>
            <a:r>
              <a:rPr lang="it-IT" i="1" dirty="0" smtClean="0"/>
              <a:t> </a:t>
            </a:r>
            <a:r>
              <a:rPr lang="it-IT" i="1" dirty="0" err="1" smtClean="0"/>
              <a:t>specific</a:t>
            </a:r>
            <a:r>
              <a:rPr lang="it-IT" i="1" dirty="0" smtClean="0"/>
              <a:t> </a:t>
            </a:r>
            <a:r>
              <a:rPr lang="it-IT" i="1" dirty="0" err="1" smtClean="0"/>
              <a:t>objectives</a:t>
            </a:r>
            <a:r>
              <a:rPr lang="it-IT" dirty="0" smtClean="0"/>
              <a:t> are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dirty="0" smtClean="0"/>
              <a:t>to </a:t>
            </a:r>
            <a:r>
              <a:rPr lang="it-IT" dirty="0" err="1" smtClean="0"/>
              <a:t>verify</a:t>
            </a:r>
            <a:r>
              <a:rPr lang="it-IT" dirty="0" smtClean="0"/>
              <a:t>  the surface </a:t>
            </a:r>
            <a:r>
              <a:rPr lang="it-IT" dirty="0"/>
              <a:t>area </a:t>
            </a:r>
            <a:r>
              <a:rPr lang="it-IT" dirty="0" err="1"/>
              <a:t>conservation</a:t>
            </a:r>
            <a:r>
              <a:rPr lang="it-IT" dirty="0"/>
              <a:t> </a:t>
            </a:r>
            <a:r>
              <a:rPr lang="it-IT" dirty="0" err="1" smtClean="0"/>
              <a:t>equation</a:t>
            </a:r>
            <a:r>
              <a:rPr lang="it-IT" dirty="0" smtClean="0"/>
              <a:t>;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dirty="0" smtClean="0"/>
              <a:t>to </a:t>
            </a:r>
            <a:r>
              <a:rPr lang="it-IT" dirty="0" err="1" smtClean="0"/>
              <a:t>write</a:t>
            </a:r>
            <a:r>
              <a:rPr lang="it-IT" dirty="0" smtClean="0"/>
              <a:t> </a:t>
            </a:r>
            <a:r>
              <a:rPr lang="it-IT" dirty="0" err="1" smtClean="0"/>
              <a:t>basic</a:t>
            </a:r>
            <a:r>
              <a:rPr lang="it-IT" dirty="0" smtClean="0"/>
              <a:t> </a:t>
            </a:r>
            <a:r>
              <a:rPr lang="it-IT" dirty="0" err="1" smtClean="0"/>
              <a:t>formulations</a:t>
            </a:r>
            <a:r>
              <a:rPr lang="it-IT" dirty="0" smtClean="0"/>
              <a:t> for </a:t>
            </a:r>
            <a:r>
              <a:rPr lang="it-IT" dirty="0"/>
              <a:t>the relative </a:t>
            </a:r>
            <a:r>
              <a:rPr lang="it-IT" dirty="0" err="1"/>
              <a:t>variation</a:t>
            </a:r>
            <a:r>
              <a:rPr lang="it-IT" dirty="0"/>
              <a:t> in </a:t>
            </a:r>
            <a:r>
              <a:rPr lang="it-IT" dirty="0" smtClean="0"/>
              <a:t>global and </a:t>
            </a:r>
            <a:r>
              <a:rPr lang="it-IT" dirty="0" err="1" smtClean="0"/>
              <a:t>regional</a:t>
            </a:r>
            <a:r>
              <a:rPr lang="it-IT" dirty="0" smtClean="0"/>
              <a:t> granulation </a:t>
            </a:r>
            <a:r>
              <a:rPr lang="it-IT" dirty="0"/>
              <a:t>extent and </a:t>
            </a:r>
            <a:r>
              <a:rPr lang="it-IT" dirty="0" err="1"/>
              <a:t>determine</a:t>
            </a:r>
            <a:r>
              <a:rPr lang="it-IT" dirty="0"/>
              <a:t> the </a:t>
            </a:r>
            <a:r>
              <a:rPr lang="it-IT" dirty="0" err="1"/>
              <a:t>magnitudes</a:t>
            </a:r>
            <a:r>
              <a:rPr lang="it-IT" dirty="0"/>
              <a:t> of the relative </a:t>
            </a:r>
            <a:r>
              <a:rPr lang="it-IT" dirty="0" err="1"/>
              <a:t>changes</a:t>
            </a:r>
            <a:r>
              <a:rPr lang="it-IT" dirty="0"/>
              <a:t> in the </a:t>
            </a:r>
            <a:r>
              <a:rPr lang="it-IT" dirty="0" err="1"/>
              <a:t>horizontal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of granular cells </a:t>
            </a:r>
            <a:r>
              <a:rPr lang="it-IT" dirty="0" err="1" smtClean="0"/>
              <a:t>as</a:t>
            </a:r>
            <a:r>
              <a:rPr lang="it-IT" dirty="0" smtClean="0"/>
              <a:t> a </a:t>
            </a:r>
            <a:r>
              <a:rPr lang="it-IT" dirty="0" err="1" smtClean="0"/>
              <a:t>function</a:t>
            </a:r>
            <a:r>
              <a:rPr lang="it-IT" dirty="0" smtClean="0"/>
              <a:t> of </a:t>
            </a:r>
            <a:r>
              <a:rPr lang="it-IT" dirty="0"/>
              <a:t>global solar </a:t>
            </a:r>
            <a:r>
              <a:rPr lang="it-IT" dirty="0" smtClean="0"/>
              <a:t>parameters;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dirty="0" smtClean="0"/>
              <a:t>to test the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behavior</a:t>
            </a:r>
            <a:r>
              <a:rPr lang="it-IT" dirty="0"/>
              <a:t> of </a:t>
            </a:r>
            <a:r>
              <a:rPr lang="it-IT" dirty="0" err="1"/>
              <a:t>mean</a:t>
            </a:r>
            <a:r>
              <a:rPr lang="it-IT" dirty="0"/>
              <a:t> extent versus </a:t>
            </a:r>
            <a:r>
              <a:rPr lang="it-IT" dirty="0" err="1"/>
              <a:t>mean</a:t>
            </a:r>
            <a:r>
              <a:rPr lang="it-IT" dirty="0"/>
              <a:t> area and </a:t>
            </a:r>
            <a:r>
              <a:rPr lang="it-IT" dirty="0" err="1"/>
              <a:t>contrast</a:t>
            </a:r>
            <a:r>
              <a:rPr lang="it-IT" dirty="0"/>
              <a:t> of granular cells </a:t>
            </a:r>
            <a:r>
              <a:rPr lang="it-IT" dirty="0" err="1" smtClean="0"/>
              <a:t>using</a:t>
            </a:r>
            <a:r>
              <a:rPr lang="it-IT" dirty="0" smtClean="0"/>
              <a:t> Hinode-SOT, SOHO-MDI and SDO-HMI </a:t>
            </a:r>
            <a:r>
              <a:rPr lang="it-IT" dirty="0"/>
              <a:t>image </a:t>
            </a:r>
            <a:r>
              <a:rPr lang="it-IT" dirty="0" err="1"/>
              <a:t>sequences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</a:t>
            </a:r>
            <a:r>
              <a:rPr lang="it-IT" dirty="0" smtClean="0"/>
              <a:t>over </a:t>
            </a:r>
            <a:r>
              <a:rPr lang="it-IT" dirty="0" err="1"/>
              <a:t>descending</a:t>
            </a:r>
            <a:r>
              <a:rPr lang="it-IT" dirty="0"/>
              <a:t> and </a:t>
            </a:r>
            <a:r>
              <a:rPr lang="it-IT" dirty="0" err="1"/>
              <a:t>ascending</a:t>
            </a:r>
            <a:r>
              <a:rPr lang="it-IT" dirty="0"/>
              <a:t> </a:t>
            </a:r>
            <a:r>
              <a:rPr lang="it-IT" dirty="0" err="1"/>
              <a:t>phases</a:t>
            </a:r>
            <a:r>
              <a:rPr lang="it-IT" dirty="0"/>
              <a:t> of the 24th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smtClean="0"/>
              <a:t>cycle in </a:t>
            </a:r>
            <a:r>
              <a:rPr lang="it-IT" dirty="0" err="1" smtClean="0"/>
              <a:t>comparison</a:t>
            </a:r>
            <a:r>
              <a:rPr lang="it-IT" dirty="0" smtClean="0"/>
              <a:t> </a:t>
            </a:r>
            <a:r>
              <a:rPr lang="it-IT" dirty="0"/>
              <a:t>to </a:t>
            </a:r>
            <a:r>
              <a:rPr lang="it-IT" dirty="0" err="1"/>
              <a:t>corresponding</a:t>
            </a:r>
            <a:r>
              <a:rPr lang="it-IT" dirty="0"/>
              <a:t> </a:t>
            </a:r>
            <a:r>
              <a:rPr lang="it-IT" dirty="0" err="1"/>
              <a:t>sunspot</a:t>
            </a:r>
            <a:r>
              <a:rPr lang="it-IT" dirty="0"/>
              <a:t> </a:t>
            </a:r>
            <a:r>
              <a:rPr lang="it-IT" dirty="0" err="1" smtClean="0"/>
              <a:t>indices</a:t>
            </a:r>
            <a:r>
              <a:rPr lang="it-IT" dirty="0"/>
              <a:t>;</a:t>
            </a:r>
            <a:r>
              <a:rPr lang="it-IT" dirty="0" smtClean="0"/>
              <a:t>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dirty="0" smtClean="0"/>
              <a:t>to </a:t>
            </a:r>
            <a:r>
              <a:rPr lang="en-US" dirty="0" err="1" smtClean="0"/>
              <a:t>reestimate</a:t>
            </a:r>
            <a:r>
              <a:rPr lang="en-US" dirty="0" smtClean="0"/>
              <a:t> </a:t>
            </a:r>
            <a:r>
              <a:rPr lang="en-US" dirty="0"/>
              <a:t>magnitudes of relative changes in the horizontal size </a:t>
            </a:r>
            <a:r>
              <a:rPr lang="en-US" dirty="0" smtClean="0"/>
              <a:t>and shape of </a:t>
            </a:r>
            <a:r>
              <a:rPr lang="en-US" dirty="0"/>
              <a:t>granular cells </a:t>
            </a:r>
            <a:r>
              <a:rPr lang="en-US" dirty="0" smtClean="0"/>
              <a:t>in both quiet and active regions and  validate the impact of magnetic effects on morphometric parameters;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validate the results by measuring changes in the solar radius from regional granulation measurements. </a:t>
            </a:r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60" y="1647826"/>
            <a:ext cx="4533615" cy="5172074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13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42194" y="214853"/>
            <a:ext cx="10559131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Solar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figure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in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relation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to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sunspot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activity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715250" y="1132802"/>
            <a:ext cx="5571750" cy="205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equatorial and polar radii of the Sun “converge” at minimum </a:t>
            </a:r>
            <a:r>
              <a:rPr lang="en-US" dirty="0" smtClean="0"/>
              <a:t>and </a:t>
            </a:r>
            <a:r>
              <a:rPr lang="en-US" dirty="0"/>
              <a:t>“diverge” at maximum </a:t>
            </a:r>
            <a:r>
              <a:rPr lang="en-US" dirty="0" smtClean="0"/>
              <a:t>sunspot activity.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/>
              <a:t>R</a:t>
            </a:r>
            <a:r>
              <a:rPr lang="en-US" i="1" baseline="-25000" dirty="0" smtClean="0"/>
              <a:t>eq</a:t>
            </a:r>
            <a:r>
              <a:rPr lang="en-US" baseline="-25000" dirty="0" smtClean="0"/>
              <a:t> </a:t>
            </a:r>
            <a:r>
              <a:rPr lang="en-US" dirty="0"/>
              <a:t>increases while </a:t>
            </a:r>
            <a:r>
              <a:rPr lang="en-US" i="1" dirty="0"/>
              <a:t>R</a:t>
            </a:r>
            <a:r>
              <a:rPr lang="en-US" i="1" baseline="-25000" dirty="0"/>
              <a:t>pol</a:t>
            </a:r>
            <a:r>
              <a:rPr lang="en-US" baseline="-25000" dirty="0"/>
              <a:t> </a:t>
            </a:r>
            <a:r>
              <a:rPr lang="en-US" dirty="0"/>
              <a:t>decreases with </a:t>
            </a:r>
            <a:r>
              <a:rPr lang="en-US" dirty="0" smtClean="0"/>
              <a:t>growing activity.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total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Sun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remains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unchanged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amplitude of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radii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variations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extremely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0.2‘‘. 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75544" y="1047453"/>
            <a:ext cx="4201057" cy="75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/>
            <a:r>
              <a:rPr lang="de-DE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Rosa-</a:t>
            </a:r>
            <a:r>
              <a:rPr lang="de-DE" b="1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Secchi</a:t>
            </a:r>
            <a:r>
              <a:rPr lang="de-DE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law</a:t>
            </a:r>
            <a:r>
              <a:rPr lang="de-DE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dirty="0" err="1" smtClean="0">
                <a:latin typeface="+mn-lt"/>
              </a:rPr>
              <a:t>Studii</a:t>
            </a:r>
            <a:r>
              <a:rPr lang="it-IT" dirty="0" smtClean="0">
                <a:latin typeface="+mn-lt"/>
              </a:rPr>
              <a:t> </a:t>
            </a:r>
            <a:r>
              <a:rPr lang="it-IT" dirty="0">
                <a:latin typeface="+mn-lt"/>
              </a:rPr>
              <a:t>intorno ai </a:t>
            </a:r>
            <a:r>
              <a:rPr lang="it-IT" dirty="0" smtClean="0">
                <a:latin typeface="+mn-lt"/>
              </a:rPr>
              <a:t>diametri solari, </a:t>
            </a:r>
            <a:r>
              <a:rPr lang="de-DE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1873</a:t>
            </a:r>
            <a:r>
              <a:rPr lang="de-DE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c.f</a:t>
            </a:r>
            <a:r>
              <a:rPr lang="de-DE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R.Wolf</a:t>
            </a:r>
            <a:r>
              <a:rPr lang="de-DE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de-DE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/>
              <p:cNvSpPr/>
              <p:nvPr/>
            </p:nvSpPr>
            <p:spPr>
              <a:xfrm>
                <a:off x="4733203" y="3797609"/>
                <a:ext cx="5652000" cy="648000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chemeClr val="accent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AT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de-DE" sz="16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func>
                        <m:func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1+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𝑒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1−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≅4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𝜃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sSubSup>
                        <m:sSubSupPr>
                          <m:ctrlPr>
                            <a:rPr lang="de-DE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16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;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=1</m:t>
                      </m:r>
                      <m:func>
                        <m:func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funcPr>
                        <m:fNam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fName>
                        <m:e>
                          <m:f>
                            <m:f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 ,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&gt;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de-DE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de-DE" sz="16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htec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203" y="3797609"/>
                <a:ext cx="5652000" cy="648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hteck 23"/>
              <p:cNvSpPr/>
              <p:nvPr/>
            </p:nvSpPr>
            <p:spPr>
              <a:xfrm>
                <a:off x="4715250" y="3163498"/>
                <a:ext cx="5655974" cy="664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sz="1600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=6087176.0 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a:rPr lang="de-DE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sz="1600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e-DE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95</m:t>
                    </m:r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99</m:t>
                    </m:r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𝑀𝑚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de-DE" sz="16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=0.999965535 </m:t>
                    </m:r>
                  </m:oMath>
                </a14:m>
                <a:endParaRPr lang="de-DE" sz="1600" b="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=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500 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𝑛𝑚</m:t>
                          </m:r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         −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𝑜𝑏𝑙𝑎𝑡𝑒𝑛𝑒𝑠𝑠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𝑝𝑎𝑟𝑎𝑚𝑒𝑡𝑒𝑟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 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𝛿𝜃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≈</m:t>
                          </m:r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hteck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250" y="3163498"/>
                <a:ext cx="5655974" cy="664541"/>
              </a:xfrm>
              <a:prstGeom prst="rect">
                <a:avLst/>
              </a:prstGeom>
              <a:blipFill>
                <a:blip r:embed="rId5"/>
                <a:stretch>
                  <a:fillRect t="-8257" b="-78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4633165" y="4472265"/>
                <a:ext cx="7501686" cy="2322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de-DE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Theorema </a:t>
                </a:r>
                <a:r>
                  <a:rPr lang="de-DE" b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Egregium</a:t>
                </a:r>
                <a:r>
                  <a:rPr lang="de-DE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(K-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F.Gauss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establishes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that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curvature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or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radius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Sun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determined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from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finite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elements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that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make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up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its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surface. This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means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that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determine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sz="1400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  <m:r>
                          <a:rPr lang="de-DE" sz="14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by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counting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finite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number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granular cells 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measuring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their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mean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area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in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given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sufficiently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large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polygon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Conversely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this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means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that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we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prove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measured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mean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granular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area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by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counting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number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granular 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cells n in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given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polygon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using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radius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value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corresponding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to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bc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formation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level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(695.956 Mm, 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TRF</a:t>
                </a:r>
                <a:r>
                  <a:rPr lang="de-DE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165" y="4472265"/>
                <a:ext cx="7501686" cy="2322174"/>
              </a:xfrm>
              <a:prstGeom prst="rect">
                <a:avLst/>
              </a:prstGeom>
              <a:blipFill>
                <a:blip r:embed="rId6"/>
                <a:stretch>
                  <a:fillRect l="-650" t="-525" r="-731" b="-23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4474" y="270828"/>
            <a:ext cx="1044000" cy="13472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26" name="Rechteck 25"/>
          <p:cNvSpPr/>
          <p:nvPr/>
        </p:nvSpPr>
        <p:spPr>
          <a:xfrm>
            <a:off x="10758999" y="1610167"/>
            <a:ext cx="1191352" cy="2693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de-DE" i="1" dirty="0" smtClean="0">
                <a:solidFill>
                  <a:srgbClr val="202122"/>
                </a:solidFill>
                <a:cs typeface="Arial" panose="020B0604020202020204" pitchFamily="34" charset="0"/>
              </a:rPr>
              <a:t>K-F</a:t>
            </a:r>
            <a:r>
              <a:rPr lang="de-DE" altLang="de-DE" i="1" dirty="0">
                <a:solidFill>
                  <a:srgbClr val="202122"/>
                </a:solidFill>
                <a:cs typeface="Arial" panose="020B0604020202020204" pitchFamily="34" charset="0"/>
              </a:rPr>
              <a:t>. Gauß</a:t>
            </a:r>
          </a:p>
          <a:p>
            <a:pPr algn="ctr">
              <a:spcAft>
                <a:spcPts val="300"/>
              </a:spcAft>
            </a:pPr>
            <a:r>
              <a:rPr lang="de-DE" altLang="de-DE" i="1" dirty="0" smtClean="0">
                <a:solidFill>
                  <a:srgbClr val="202122"/>
                </a:solidFill>
                <a:cs typeface="Arial" panose="020B0604020202020204" pitchFamily="34" charset="0"/>
              </a:rPr>
              <a:t>1777-1855</a:t>
            </a:r>
          </a:p>
          <a:p>
            <a:pPr algn="ctr">
              <a:spcAft>
                <a:spcPts val="300"/>
              </a:spcAft>
            </a:pPr>
            <a:endParaRPr lang="de-DE" altLang="de-DE" i="1" dirty="0" smtClean="0">
              <a:solidFill>
                <a:srgbClr val="202122"/>
              </a:solidFill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endParaRPr lang="de-DE" altLang="de-DE" i="1" dirty="0">
              <a:solidFill>
                <a:srgbClr val="202122"/>
              </a:solidFill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endParaRPr lang="de-DE" altLang="de-DE" i="1" dirty="0" smtClean="0">
              <a:solidFill>
                <a:srgbClr val="202122"/>
              </a:solidFill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endParaRPr lang="de-DE" altLang="de-DE" i="1" dirty="0">
              <a:solidFill>
                <a:srgbClr val="202122"/>
              </a:solidFill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endParaRPr lang="de-DE" altLang="de-DE" sz="1000" i="1" dirty="0">
              <a:solidFill>
                <a:srgbClr val="202122"/>
              </a:solidFill>
              <a:cs typeface="Arial" panose="020B0604020202020204" pitchFamily="34" charset="0"/>
            </a:endParaRPr>
          </a:p>
          <a:p>
            <a:pPr algn="ctr"/>
            <a:r>
              <a:rPr lang="de-DE" altLang="de-DE" i="1" dirty="0" smtClean="0">
                <a:solidFill>
                  <a:srgbClr val="202122"/>
                </a:solidFill>
                <a:cs typeface="Arial" panose="020B0604020202020204" pitchFamily="34" charset="0"/>
              </a:rPr>
              <a:t>A. </a:t>
            </a:r>
            <a:r>
              <a:rPr lang="de-DE" altLang="de-DE" i="1" dirty="0" err="1" smtClean="0">
                <a:solidFill>
                  <a:srgbClr val="202122"/>
                </a:solidFill>
                <a:cs typeface="Arial" panose="020B0604020202020204" pitchFamily="34" charset="0"/>
              </a:rPr>
              <a:t>Secchi</a:t>
            </a:r>
            <a:endParaRPr lang="de-DE" altLang="de-DE" i="1" dirty="0" smtClean="0">
              <a:solidFill>
                <a:srgbClr val="202122"/>
              </a:solidFill>
              <a:cs typeface="Arial" panose="020B0604020202020204" pitchFamily="34" charset="0"/>
            </a:endParaRPr>
          </a:p>
          <a:p>
            <a:pPr algn="ctr"/>
            <a:r>
              <a:rPr lang="de-DE" altLang="de-DE" i="1" dirty="0" smtClean="0">
                <a:solidFill>
                  <a:srgbClr val="202122"/>
                </a:solidFill>
                <a:cs typeface="Arial" panose="020B0604020202020204" pitchFamily="34" charset="0"/>
              </a:rPr>
              <a:t>1818-1878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10875837" y="2286276"/>
            <a:ext cx="1044000" cy="1345696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2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14</a:t>
            </a:fld>
            <a:endParaRPr lang="de-AT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-1" y="214853"/>
            <a:ext cx="10962783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urface </a:t>
            </a:r>
            <a:r>
              <a:rPr lang="de-A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a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rea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c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onservation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e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quation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619346" y="1161255"/>
            <a:ext cx="6040868" cy="3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i="1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BGE1 refers to global values of </a:t>
            </a:r>
            <a:r>
              <a:rPr lang="en-US" i="1" dirty="0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(solar granulation) </a:t>
            </a:r>
            <a:r>
              <a:rPr lang="en-US" i="1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parameters</a:t>
            </a:r>
            <a:endParaRPr lang="de-DE" altLang="de-DE" i="1" dirty="0">
              <a:solidFill>
                <a:srgbClr val="20212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AutoShape 3" descr="{\displaystyle S_{\rm {oblate}}=2\pi a^{2}\left(1+{\frac {1-e^{2}}{e}}{\text{artanh}}\,e\right)=2\pi a^{2}+\pi {\frac {c^{2}}{e}}\ln \left({\frac {1+e}{1-e}}\right)\quad {\mbox{where}}\quad e^{2}=1-{\frac {c^{2}}{a^{2}}}.}"/>
          <p:cNvSpPr>
            <a:spLocks noChangeAspect="1" noChangeArrowheads="1"/>
          </p:cNvSpPr>
          <p:nvPr/>
        </p:nvSpPr>
        <p:spPr bwMode="auto">
          <a:xfrm>
            <a:off x="476563" y="47963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/>
              <p:cNvSpPr/>
              <p:nvPr/>
            </p:nvSpPr>
            <p:spPr>
              <a:xfrm>
                <a:off x="7838014" y="1611534"/>
                <a:ext cx="3924000" cy="442942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chemeClr val="accent1"/>
                </a:solidFill>
                <a:prstDash val="solid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𝜋𝜃</m:t>
                      </m:r>
                      <m:sSubSup>
                        <m:sSubSupPr>
                          <m:ctrlP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20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𝑁</m:t>
                      </m:r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∙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acc>
                            <m:accPr>
                              <m:chr m:val="̅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+ 4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𝜋𝜃</m:t>
                      </m:r>
                      <m:sSubSup>
                        <m:sSubSupPr>
                          <m:ctrlP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20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sSub>
                        <m:sSubPr>
                          <m:ctrlPr>
                            <a:rPr lang="de-D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𝑆𝑆𝐴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de-DE" sz="2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htec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014" y="1611534"/>
                <a:ext cx="3924000" cy="442942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  <a:ln>
                <a:solidFill>
                  <a:schemeClr val="accent1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5730022" y="1622860"/>
                <a:ext cx="1702323" cy="425053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chemeClr val="accent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sz="2000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de-DE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sub>
                    </m:sSub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de-DE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022" y="1622860"/>
                <a:ext cx="1702323" cy="425053"/>
              </a:xfrm>
              <a:prstGeom prst="rect">
                <a:avLst/>
              </a:prstGeom>
              <a:blipFill>
                <a:blip r:embed="rId4"/>
                <a:stretch>
                  <a:fillRect b="-8333"/>
                </a:stretch>
              </a:blipFill>
              <a:ln>
                <a:solidFill>
                  <a:schemeClr val="accent1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hteck 49"/>
              <p:cNvSpPr/>
              <p:nvPr/>
            </p:nvSpPr>
            <p:spPr>
              <a:xfrm>
                <a:off x="4801600" y="2175129"/>
                <a:ext cx="3006016" cy="945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i="1" dirty="0">
                    <a:solidFill>
                      <a:srgbClr val="202122"/>
                    </a:solidFill>
                    <a:cs typeface="Arial" panose="020B0604020202020204" pitchFamily="34" charset="0"/>
                  </a:rPr>
                  <a:t>N – total number of granular </a:t>
                </a:r>
                <a:r>
                  <a:rPr lang="en-GB" i="1" dirty="0" smtClean="0">
                    <a:solidFill>
                      <a:srgbClr val="202122"/>
                    </a:solidFill>
                    <a:cs typeface="Arial" panose="020B0604020202020204" pitchFamily="34" charset="0"/>
                  </a:rPr>
                  <a:t>cells;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i="1" dirty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i="1" dirty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sub>
                    </m:sSub>
                    <m:r>
                      <a:rPr lang="de-DE" i="1" dirty="0">
                        <a:solidFill>
                          <a:srgbClr val="20212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i="1" dirty="0">
                        <a:solidFill>
                          <a:srgbClr val="20212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lang="de-DE" i="1" dirty="0">
                        <a:solidFill>
                          <a:srgbClr val="20212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de-DE" i="1" dirty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i="1" dirty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i="1" dirty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i="1" dirty="0">
                    <a:solidFill>
                      <a:srgbClr val="202122"/>
                    </a:solidFill>
                    <a:cs typeface="Arial" panose="020B0604020202020204" pitchFamily="34" charset="0"/>
                  </a:rPr>
                  <a:t> include pores</a:t>
                </a:r>
                <a:r>
                  <a:rPr lang="de-DE" i="1" dirty="0" smtClean="0">
                    <a:solidFill>
                      <a:srgbClr val="202122"/>
                    </a:solidFill>
                    <a:cs typeface="Arial" panose="020B0604020202020204" pitchFamily="34" charset="0"/>
                  </a:rPr>
                  <a:t>. </a:t>
                </a:r>
                <a:endParaRPr lang="de-DE" sz="1700" i="1" dirty="0">
                  <a:solidFill>
                    <a:srgbClr val="202122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chteck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600" y="2175129"/>
                <a:ext cx="3006016" cy="945900"/>
              </a:xfrm>
              <a:prstGeom prst="rect">
                <a:avLst/>
              </a:prstGeom>
              <a:blipFill>
                <a:blip r:embed="rId5"/>
                <a:stretch>
                  <a:fillRect l="-1826" t="-3871" b="-96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hteck 53"/>
          <p:cNvSpPr/>
          <p:nvPr/>
        </p:nvSpPr>
        <p:spPr>
          <a:xfrm>
            <a:off x="7810586" y="1580413"/>
            <a:ext cx="3978000" cy="50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grpSp>
        <p:nvGrpSpPr>
          <p:cNvPr id="45" name="Gruppieren 44"/>
          <p:cNvGrpSpPr/>
          <p:nvPr/>
        </p:nvGrpSpPr>
        <p:grpSpPr>
          <a:xfrm>
            <a:off x="379239" y="1095164"/>
            <a:ext cx="4329390" cy="4480693"/>
            <a:chOff x="500538" y="1053368"/>
            <a:chExt cx="4329390" cy="4480693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674691" y="1053368"/>
              <a:ext cx="3895168" cy="4480693"/>
              <a:chOff x="674691" y="1053368"/>
              <a:chExt cx="3895168" cy="4480693"/>
            </a:xfrm>
          </p:grpSpPr>
          <p:grpSp>
            <p:nvGrpSpPr>
              <p:cNvPr id="59" name="Gruppieren 58"/>
              <p:cNvGrpSpPr/>
              <p:nvPr/>
            </p:nvGrpSpPr>
            <p:grpSpPr>
              <a:xfrm>
                <a:off x="674691" y="1223545"/>
                <a:ext cx="3895168" cy="4310516"/>
                <a:chOff x="674691" y="1223545"/>
                <a:chExt cx="3895168" cy="4310516"/>
              </a:xfrm>
            </p:grpSpPr>
            <p:grpSp>
              <p:nvGrpSpPr>
                <p:cNvPr id="64" name="Gruppieren 63"/>
                <p:cNvGrpSpPr/>
                <p:nvPr/>
              </p:nvGrpSpPr>
              <p:grpSpPr>
                <a:xfrm>
                  <a:off x="674691" y="1223545"/>
                  <a:ext cx="3895168" cy="4310516"/>
                  <a:chOff x="655036" y="1146271"/>
                  <a:chExt cx="3895168" cy="4310516"/>
                </a:xfrm>
              </p:grpSpPr>
              <p:sp>
                <p:nvSpPr>
                  <p:cNvPr id="67" name="Ellipse 66"/>
                  <p:cNvSpPr/>
                  <p:nvPr/>
                </p:nvSpPr>
                <p:spPr>
                  <a:xfrm>
                    <a:off x="905867" y="1990852"/>
                    <a:ext cx="288000" cy="288000"/>
                  </a:xfrm>
                  <a:prstGeom prst="ellipse">
                    <a:avLst/>
                  </a:prstGeom>
                  <a:noFill/>
                  <a:ln>
                    <a:solidFill>
                      <a:srgbClr val="FF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68" name="Gruppieren 67"/>
                  <p:cNvGrpSpPr/>
                  <p:nvPr/>
                </p:nvGrpSpPr>
                <p:grpSpPr>
                  <a:xfrm>
                    <a:off x="655036" y="1304177"/>
                    <a:ext cx="3669818" cy="4152610"/>
                    <a:chOff x="655036" y="1304177"/>
                    <a:chExt cx="3669818" cy="4152610"/>
                  </a:xfrm>
                </p:grpSpPr>
                <p:sp>
                  <p:nvSpPr>
                    <p:cNvPr id="70" name="Ellipse 69"/>
                    <p:cNvSpPr>
                      <a:spLocks noChangeAspect="1"/>
                    </p:cNvSpPr>
                    <p:nvPr/>
                  </p:nvSpPr>
                  <p:spPr>
                    <a:xfrm>
                      <a:off x="3675485" y="2381930"/>
                      <a:ext cx="504000" cy="50400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grpSp>
                  <p:nvGrpSpPr>
                    <p:cNvPr id="71" name="Gruppieren 70"/>
                    <p:cNvGrpSpPr/>
                    <p:nvPr/>
                  </p:nvGrpSpPr>
                  <p:grpSpPr>
                    <a:xfrm>
                      <a:off x="655036" y="1304177"/>
                      <a:ext cx="3669818" cy="4152610"/>
                      <a:chOff x="655036" y="1304177"/>
                      <a:chExt cx="3669818" cy="4152610"/>
                    </a:xfrm>
                  </p:grpSpPr>
                  <p:cxnSp>
                    <p:nvCxnSpPr>
                      <p:cNvPr id="72" name="Gerader Verbinder 71"/>
                      <p:cNvCxnSpPr/>
                      <p:nvPr/>
                    </p:nvCxnSpPr>
                    <p:spPr>
                      <a:xfrm>
                        <a:off x="1549666" y="1638352"/>
                        <a:ext cx="108909" cy="154800"/>
                      </a:xfrm>
                      <a:prstGeom prst="line">
                        <a:avLst/>
                      </a:prstGeom>
                      <a:ln w="1587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3" name="Ellipse 72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883436" y="1561352"/>
                        <a:ext cx="3132000" cy="3132000"/>
                      </a:xfrm>
                      <a:prstGeom prst="ellipse">
                        <a:avLst/>
                      </a:prstGeom>
                      <a:noFill/>
                      <a:ln w="1587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lgDash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74" name="Ellipse 7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1330626" y="1973077"/>
                        <a:ext cx="2304000" cy="2304000"/>
                      </a:xfrm>
                      <a:prstGeom prst="ellipse">
                        <a:avLst/>
                      </a:prstGeom>
                      <a:noFill/>
                      <a:ln w="15875">
                        <a:solidFill>
                          <a:srgbClr val="FF9900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75" name="Ellipse 74"/>
                      <p:cNvSpPr/>
                      <p:nvPr/>
                    </p:nvSpPr>
                    <p:spPr>
                      <a:xfrm>
                        <a:off x="3181649" y="1436002"/>
                        <a:ext cx="288000" cy="288000"/>
                      </a:xfrm>
                      <a:prstGeom prst="ellipse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5875">
                        <a:solidFill>
                          <a:srgbClr val="FF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76" name="Ellipse 75"/>
                      <p:cNvSpPr/>
                      <p:nvPr/>
                    </p:nvSpPr>
                    <p:spPr>
                      <a:xfrm>
                        <a:off x="3400424" y="1645952"/>
                        <a:ext cx="288000" cy="2880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77" name="Ellipse 76"/>
                      <p:cNvSpPr/>
                      <p:nvPr/>
                    </p:nvSpPr>
                    <p:spPr>
                      <a:xfrm>
                        <a:off x="3609974" y="1845977"/>
                        <a:ext cx="288000" cy="2880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78" name="Ellipse 77"/>
                      <p:cNvSpPr/>
                      <p:nvPr/>
                    </p:nvSpPr>
                    <p:spPr>
                      <a:xfrm>
                        <a:off x="3781224" y="2084302"/>
                        <a:ext cx="288000" cy="2880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79" name="Gerader Verbinder 78"/>
                      <p:cNvCxnSpPr/>
                      <p:nvPr/>
                    </p:nvCxnSpPr>
                    <p:spPr>
                      <a:xfrm flipH="1">
                        <a:off x="2849097" y="1443070"/>
                        <a:ext cx="56839" cy="176629"/>
                      </a:xfrm>
                      <a:prstGeom prst="line">
                        <a:avLst/>
                      </a:prstGeom>
                      <a:ln w="1587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0" name="Ellipse 79"/>
                      <p:cNvSpPr/>
                      <p:nvPr/>
                    </p:nvSpPr>
                    <p:spPr>
                      <a:xfrm>
                        <a:off x="1295205" y="1590824"/>
                        <a:ext cx="288000" cy="288000"/>
                      </a:xfrm>
                      <a:prstGeom prst="ellipse">
                        <a:avLst/>
                      </a:prstGeom>
                      <a:noFill/>
                      <a:ln w="15875">
                        <a:solidFill>
                          <a:srgbClr val="FF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81" name="Gerade Verbindung mit Pfeil 80"/>
                      <p:cNvCxnSpPr/>
                      <p:nvPr/>
                    </p:nvCxnSpPr>
                    <p:spPr>
                      <a:xfrm flipH="1" flipV="1">
                        <a:off x="2213812" y="1341152"/>
                        <a:ext cx="259881" cy="1828091"/>
                      </a:xfrm>
                      <a:prstGeom prst="straightConnector1">
                        <a:avLst/>
                      </a:prstGeom>
                      <a:ln>
                        <a:solidFill>
                          <a:srgbClr val="FF9900"/>
                        </a:solidFill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2" name="Ellipse 81"/>
                      <p:cNvSpPr/>
                      <p:nvPr/>
                    </p:nvSpPr>
                    <p:spPr>
                      <a:xfrm>
                        <a:off x="1023982" y="1723157"/>
                        <a:ext cx="288000" cy="288000"/>
                      </a:xfrm>
                      <a:prstGeom prst="ellipse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5875">
                        <a:solidFill>
                          <a:srgbClr val="FF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3" name="Rechteck 82"/>
                          <p:cNvSpPr/>
                          <p:nvPr/>
                        </p:nvSpPr>
                        <p:spPr>
                          <a:xfrm>
                            <a:off x="656044" y="3148463"/>
                            <a:ext cx="3668810" cy="230832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/>
                            <a14:m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oMath>
                            </a14:m>
                            <a:r>
                              <a:rPr lang="de-DE" i="1" dirty="0" smtClean="0"/>
                              <a:t> -</a:t>
                            </a:r>
                            <a:r>
                              <a:rPr lang="de-DE" i="1" dirty="0"/>
                              <a:t> var. </a:t>
                            </a:r>
                            <a:r>
                              <a:rPr lang="de-DE" i="1" dirty="0" smtClean="0"/>
                              <a:t>0.025</a:t>
                            </a:r>
                            <a:r>
                              <a:rPr lang="de-DE" i="1" dirty="0"/>
                              <a:t>% at max.</a:t>
                            </a:r>
                          </a:p>
                          <a:p>
                            <a:pPr algn="ctr"/>
                            <a:r>
                              <a:rPr lang="de-DE" i="1" dirty="0"/>
                              <a:t>   </a:t>
                            </a:r>
                            <a:r>
                              <a:rPr lang="de-DE" i="1" dirty="0" smtClean="0"/>
                              <a:t>Wilson </a:t>
                            </a:r>
                            <a:r>
                              <a:rPr lang="de-DE" i="1" dirty="0"/>
                              <a:t>depression </a:t>
                            </a:r>
                            <a:endParaRPr lang="de-DE" i="1" dirty="0" smtClean="0"/>
                          </a:p>
                          <a:p>
                            <a:pPr algn="ctr"/>
                            <a:r>
                              <a:rPr lang="de-DE" i="1" dirty="0" smtClean="0"/>
                              <a:t>(</a:t>
                            </a:r>
                            <a:r>
                              <a:rPr lang="de-DE" i="1" dirty="0"/>
                              <a:t>not to scale)</a:t>
                            </a:r>
                          </a:p>
                          <a:p>
                            <a:r>
                              <a:rPr lang="de-DE" i="1" dirty="0"/>
                              <a:t>   </a:t>
                            </a:r>
                          </a:p>
                          <a:p>
                            <a:endParaRPr lang="de-DE" i="1" dirty="0"/>
                          </a:p>
                          <a:p>
                            <a:endParaRPr lang="de-DE" i="1" dirty="0"/>
                          </a:p>
                          <a:p>
                            <a:endParaRPr lang="de-DE" i="1" dirty="0"/>
                          </a:p>
                          <a:p>
                            <a:endParaRPr lang="de-DE" i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3" name="Rechteck 82"/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56044" y="3148463"/>
                            <a:ext cx="3668810" cy="2308324"/>
                          </a:xfrm>
                          <a:prstGeom prst="rect">
                            <a:avLst/>
                          </a:prstGeom>
                          <a:blipFill>
                            <a:blip r:embed="rId6"/>
                            <a:stretch>
                              <a:fillRect t="-1319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it-IT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84" name="Ellipse 83"/>
                      <p:cNvSpPr/>
                      <p:nvPr/>
                    </p:nvSpPr>
                    <p:spPr>
                      <a:xfrm>
                        <a:off x="2895599" y="1341152"/>
                        <a:ext cx="288000" cy="288000"/>
                      </a:xfrm>
                      <a:prstGeom prst="ellipse">
                        <a:avLst/>
                      </a:prstGeom>
                      <a:noFill/>
                      <a:ln w="15875">
                        <a:solidFill>
                          <a:srgbClr val="FF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85" name="Ellipse 8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55036" y="1304177"/>
                        <a:ext cx="3600000" cy="36000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9900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</p:grpSp>
              <p:sp>
                <p:nvSpPr>
                  <p:cNvPr id="69" name="Rechteck 68"/>
                  <p:cNvSpPr/>
                  <p:nvPr/>
                </p:nvSpPr>
                <p:spPr>
                  <a:xfrm>
                    <a:off x="3375523" y="1146271"/>
                    <a:ext cx="117468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i="1" dirty="0">
                        <a:solidFill>
                          <a:srgbClr val="FF9900"/>
                        </a:solidFill>
                      </a:rPr>
                      <a:t>Bright ring</a:t>
                    </a:r>
                    <a:endParaRPr lang="de-DE" dirty="0">
                      <a:solidFill>
                        <a:srgbClr val="FF9900"/>
                      </a:solidFill>
                    </a:endParaRPr>
                  </a:p>
                </p:txBody>
              </p:sp>
            </p:grpSp>
            <p:cxnSp>
              <p:nvCxnSpPr>
                <p:cNvPr id="65" name="Gerade Verbindung mit Pfeil 64"/>
                <p:cNvCxnSpPr/>
                <p:nvPr/>
              </p:nvCxnSpPr>
              <p:spPr>
                <a:xfrm>
                  <a:off x="1819275" y="1513276"/>
                  <a:ext cx="76200" cy="209950"/>
                </a:xfrm>
                <a:prstGeom prst="straightConnector1">
                  <a:avLst/>
                </a:prstGeom>
                <a:ln>
                  <a:solidFill>
                    <a:srgbClr val="FF99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hteck 65"/>
                <p:cNvSpPr/>
                <p:nvPr/>
              </p:nvSpPr>
              <p:spPr>
                <a:xfrm>
                  <a:off x="1442553" y="1223545"/>
                  <a:ext cx="4527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i="1" dirty="0"/>
                    <a:t>Zw</a:t>
                  </a:r>
                  <a:endParaRPr lang="de-DE" dirty="0"/>
                </a:p>
              </p:txBody>
            </p:sp>
          </p:grpSp>
          <p:sp>
            <p:nvSpPr>
              <p:cNvPr id="60" name="TextBox 2">
                <a:extLst>
                  <a:ext uri="{FF2B5EF4-FFF2-40B4-BE49-F238E27FC236}">
                    <a16:creationId xmlns:a16="http://schemas.microsoft.com/office/drawing/2014/main" id="{76CF7308-EFE5-4B29-B764-3233BD63BED3}"/>
                  </a:ext>
                </a:extLst>
              </p:cNvPr>
              <p:cNvSpPr txBox="1"/>
              <p:nvPr/>
            </p:nvSpPr>
            <p:spPr>
              <a:xfrm>
                <a:off x="2024218" y="1053368"/>
                <a:ext cx="961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i="1" dirty="0"/>
                  <a:t>Sunspot</a:t>
                </a:r>
                <a:endParaRPr lang="LID4096" i="1" dirty="0"/>
              </a:p>
            </p:txBody>
          </p:sp>
          <p:cxnSp>
            <p:nvCxnSpPr>
              <p:cNvPr id="61" name="Gerade Verbindung mit Pfeil 60"/>
              <p:cNvCxnSpPr/>
              <p:nvPr/>
            </p:nvCxnSpPr>
            <p:spPr>
              <a:xfrm>
                <a:off x="861699" y="3150377"/>
                <a:ext cx="259458" cy="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2" name="Textfeld 61"/>
              <p:cNvSpPr txBox="1"/>
              <p:nvPr/>
            </p:nvSpPr>
            <p:spPr>
              <a:xfrm>
                <a:off x="1041272" y="2797368"/>
                <a:ext cx="442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i="1" dirty="0"/>
                  <a:t>R</a:t>
                </a:r>
                <a:r>
                  <a:rPr lang="de-DE" i="1" baseline="-25000" dirty="0"/>
                  <a:t>c</a:t>
                </a:r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2432809" y="2739484"/>
                <a:ext cx="442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i="1" dirty="0"/>
                  <a:t>R</a:t>
                </a:r>
                <a:endParaRPr lang="de-DE" i="1" baseline="-25000" dirty="0"/>
              </a:p>
            </p:txBody>
          </p:sp>
        </p:grpSp>
        <p:sp>
          <p:nvSpPr>
            <p:cNvPr id="48" name="Ellipse 47"/>
            <p:cNvSpPr/>
            <p:nvPr/>
          </p:nvSpPr>
          <p:spPr>
            <a:xfrm>
              <a:off x="770009" y="2323158"/>
              <a:ext cx="288000" cy="288000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70474" y="2606185"/>
              <a:ext cx="288000" cy="288000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4021700" y="2914249"/>
              <a:ext cx="288000" cy="288000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Box 2">
              <a:extLst>
                <a:ext uri="{FF2B5EF4-FFF2-40B4-BE49-F238E27FC236}">
                  <a16:creationId xmlns:a16="http://schemas.microsoft.com/office/drawing/2014/main" id="{76CF7308-EFE5-4B29-B764-3233BD63BED3}"/>
                </a:ext>
              </a:extLst>
            </p:cNvPr>
            <p:cNvSpPr txBox="1"/>
            <p:nvPr/>
          </p:nvSpPr>
          <p:spPr>
            <a:xfrm>
              <a:off x="4201363" y="2474733"/>
              <a:ext cx="628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i="1" dirty="0" smtClean="0"/>
                <a:t>Pore</a:t>
              </a:r>
              <a:endParaRPr lang="LID4096" i="1" dirty="0"/>
            </a:p>
          </p:txBody>
        </p:sp>
        <p:sp>
          <p:nvSpPr>
            <p:cNvPr id="56" name="Ellipse 55"/>
            <p:cNvSpPr>
              <a:spLocks noChangeAspect="1"/>
            </p:cNvSpPr>
            <p:nvPr/>
          </p:nvSpPr>
          <p:spPr>
            <a:xfrm>
              <a:off x="611919" y="2900864"/>
              <a:ext cx="504000" cy="504000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3677259" y="1581937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i="1" dirty="0" smtClean="0">
                  <a:solidFill>
                    <a:srgbClr val="FF9900"/>
                  </a:solidFill>
                </a:rPr>
                <a:t>Granules</a:t>
              </a:r>
              <a:endParaRPr lang="de-DE" dirty="0">
                <a:solidFill>
                  <a:srgbClr val="FF9900"/>
                </a:solidFill>
              </a:endParaRPr>
            </a:p>
          </p:txBody>
        </p:sp>
        <p:sp>
          <p:nvSpPr>
            <p:cNvPr id="58" name="Rechteck 57"/>
            <p:cNvSpPr/>
            <p:nvPr/>
          </p:nvSpPr>
          <p:spPr>
            <a:xfrm>
              <a:off x="500538" y="1220123"/>
              <a:ext cx="10138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i="1" dirty="0" smtClean="0">
                  <a:solidFill>
                    <a:srgbClr val="FF9900"/>
                  </a:solidFill>
                </a:rPr>
                <a:t>Granular </a:t>
              </a:r>
            </a:p>
            <a:p>
              <a:r>
                <a:rPr lang="de-DE" i="1" dirty="0" smtClean="0">
                  <a:solidFill>
                    <a:srgbClr val="FF9900"/>
                  </a:solidFill>
                </a:rPr>
                <a:t>cells</a:t>
              </a:r>
              <a:endParaRPr lang="de-DE" dirty="0">
                <a:solidFill>
                  <a:srgbClr val="FF9900"/>
                </a:solidFill>
              </a:endParaRPr>
            </a:p>
          </p:txBody>
        </p:sp>
      </p:grpSp>
      <p:sp>
        <p:nvSpPr>
          <p:cNvPr id="87" name="Ellipse 86"/>
          <p:cNvSpPr>
            <a:spLocks noChangeAspect="1"/>
          </p:cNvSpPr>
          <p:nvPr/>
        </p:nvSpPr>
        <p:spPr>
          <a:xfrm>
            <a:off x="3542400" y="2005425"/>
            <a:ext cx="216000" cy="216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Ellipse 87"/>
          <p:cNvSpPr/>
          <p:nvPr/>
        </p:nvSpPr>
        <p:spPr>
          <a:xfrm>
            <a:off x="3338003" y="1803681"/>
            <a:ext cx="216000" cy="216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9" name="Gerader Verbinder 88"/>
          <p:cNvCxnSpPr/>
          <p:nvPr/>
        </p:nvCxnSpPr>
        <p:spPr>
          <a:xfrm flipH="1">
            <a:off x="3724602" y="1922415"/>
            <a:ext cx="72000" cy="108000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10962783" y="1161839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i="1" dirty="0">
                <a:solidFill>
                  <a:srgbClr val="0070C0"/>
                </a:solidFill>
                <a:cs typeface="Arial" panose="020B0604020202020204" pitchFamily="34" charset="0"/>
              </a:rPr>
              <a:t>BGE 1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46">
                <a:extLst>
                  <a:ext uri="{FF2B5EF4-FFF2-40B4-BE49-F238E27FC236}">
                    <a16:creationId xmlns:a16="http://schemas.microsoft.com/office/drawing/2014/main" id="{064C60D4-2038-4B05-B95B-6905B315EC43}"/>
                  </a:ext>
                </a:extLst>
              </p:cNvPr>
              <p:cNvSpPr txBox="1"/>
              <p:nvPr/>
            </p:nvSpPr>
            <p:spPr>
              <a:xfrm>
                <a:off x="4823677" y="4445272"/>
                <a:ext cx="2736000" cy="42236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>
                  <a:defRPr i="1">
                    <a:latin typeface="Cambria Math" panose="02040503050406030204" pitchFamily="18" charset="0"/>
                    <a:ea typeface="Cambria Math" panose="02040503050406030204" pitchFamily="18" charset="0"/>
                  </a:defRPr>
                </a:lvl1pPr>
              </a:lstStyle>
              <a:p>
                <a:pPr algn="ctr"/>
                <a:r>
                  <a:rPr lang="de-DE" sz="17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7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de-D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0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sz="170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acc>
                    <m:r>
                      <a:rPr lang="de-DE" sz="170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de-DE" sz="17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7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sz="1700" baseline="-25000" dirty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de-DE" sz="17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de-DE" sz="17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70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d>
                              <m:dPr>
                                <m:ctrlPr>
                                  <a:rPr lang="de-DE" sz="17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1700" i="1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70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1−</m:t>
                                    </m:r>
                                    <m:r>
                                      <a:rPr lang="de-DE" sz="1700">
                                        <a:latin typeface="Cambria Math" panose="02040503050406030204" pitchFamily="18" charset="0"/>
                                      </a:rPr>
                                      <m:t>𝑆𝑆𝐴</m:t>
                                    </m:r>
                                  </m:e>
                                  <m:sub>
                                    <m:r>
                                      <a:rPr lang="de-DE" sz="170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de-DE" sz="170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rad>
                  </m:oMath>
                </a14:m>
                <a:endParaRPr lang="LID4096" sz="1700" dirty="0"/>
              </a:p>
            </p:txBody>
          </p:sp>
        </mc:Choice>
        <mc:Fallback xmlns="">
          <p:sp>
            <p:nvSpPr>
              <p:cNvPr id="86" name="TextBox 46">
                <a:extLst>
                  <a:ext uri="{FF2B5EF4-FFF2-40B4-BE49-F238E27FC236}">
                    <a16:creationId xmlns:a16="http://schemas.microsoft.com/office/drawing/2014/main" id="{064C60D4-2038-4B05-B95B-6905B315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677" y="4445272"/>
                <a:ext cx="2736000" cy="422360"/>
              </a:xfrm>
              <a:prstGeom prst="rect">
                <a:avLst/>
              </a:prstGeom>
              <a:blipFill>
                <a:blip r:embed="rId7"/>
                <a:stretch>
                  <a:fillRect t="-74648" r="-13525" b="-132394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hteck 49">
                <a:extLst>
                  <a:ext uri="{FF2B5EF4-FFF2-40B4-BE49-F238E27FC236}">
                    <a16:creationId xmlns:a16="http://schemas.microsoft.com/office/drawing/2014/main" id="{EFF2A538-C09F-44DF-9050-6FE136C64ACB}"/>
                  </a:ext>
                </a:extLst>
              </p:cNvPr>
              <p:cNvSpPr/>
              <p:nvPr/>
            </p:nvSpPr>
            <p:spPr>
              <a:xfrm>
                <a:off x="4815621" y="3260996"/>
                <a:ext cx="2736000" cy="91069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de-DE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±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den>
                      </m:f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1−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𝑆𝑆𝐴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1" name="Rechteck 49">
                <a:extLst>
                  <a:ext uri="{FF2B5EF4-FFF2-40B4-BE49-F238E27FC236}">
                    <a16:creationId xmlns:a16="http://schemas.microsoft.com/office/drawing/2014/main" id="{EFF2A538-C09F-44DF-9050-6FE136C64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621" y="3260996"/>
                <a:ext cx="273600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2"/>
          <p:cNvSpPr>
            <a:spLocks noChangeArrowheads="1"/>
          </p:cNvSpPr>
          <p:nvPr/>
        </p:nvSpPr>
        <p:spPr bwMode="auto">
          <a:xfrm>
            <a:off x="4788798" y="4926879"/>
            <a:ext cx="2612333" cy="75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-457200" algn="ctr"/>
            <a:r>
              <a:rPr lang="de-DE" altLang="de-DE" i="1" dirty="0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- global </a:t>
            </a:r>
            <a:r>
              <a:rPr lang="de-DE" altLang="de-DE" i="1" dirty="0" err="1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mean</a:t>
            </a:r>
            <a:r>
              <a:rPr lang="de-DE" altLang="de-DE" i="1" dirty="0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altLang="de-DE" i="1" dirty="0" err="1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equivalent</a:t>
            </a:r>
            <a:r>
              <a:rPr lang="de-DE" altLang="de-DE" i="1" dirty="0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altLang="de-DE" i="1" dirty="0" err="1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radius</a:t>
            </a:r>
            <a:r>
              <a:rPr lang="de-DE" altLang="de-DE" i="1" dirty="0" smtClean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 of granular cells </a:t>
            </a:r>
            <a:endParaRPr kumimoji="0" lang="de-DE" altLang="de-DE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Grafik 9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86" y="4881419"/>
            <a:ext cx="4509739" cy="1900382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95" name="Ellipse 94"/>
          <p:cNvSpPr/>
          <p:nvPr/>
        </p:nvSpPr>
        <p:spPr>
          <a:xfrm>
            <a:off x="3158343" y="5081440"/>
            <a:ext cx="1149973" cy="1116000"/>
          </a:xfrm>
          <a:prstGeom prst="ellipse">
            <a:avLst/>
          </a:prstGeom>
          <a:noFill/>
          <a:ln w="254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96" name="Ellipse 95"/>
          <p:cNvSpPr>
            <a:spLocks noChangeAspect="1"/>
          </p:cNvSpPr>
          <p:nvPr/>
        </p:nvSpPr>
        <p:spPr>
          <a:xfrm>
            <a:off x="165024" y="6319474"/>
            <a:ext cx="328564" cy="328564"/>
          </a:xfrm>
          <a:prstGeom prst="ellipse">
            <a:avLst/>
          </a:prstGeom>
          <a:noFill/>
          <a:ln w="254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noFill/>
            </a:endParaRPr>
          </a:p>
        </p:txBody>
      </p:sp>
      <p:cxnSp>
        <p:nvCxnSpPr>
          <p:cNvPr id="19" name="Gerader Verbinder 18"/>
          <p:cNvCxnSpPr/>
          <p:nvPr/>
        </p:nvCxnSpPr>
        <p:spPr>
          <a:xfrm flipV="1">
            <a:off x="10506075" y="5489254"/>
            <a:ext cx="0" cy="432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75" y="2539084"/>
            <a:ext cx="1814448" cy="1377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hteck 107"/>
              <p:cNvSpPr/>
              <p:nvPr/>
            </p:nvSpPr>
            <p:spPr>
              <a:xfrm>
                <a:off x="5146853" y="5747307"/>
                <a:ext cx="2133535" cy="7445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Rechteck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853" y="5747307"/>
                <a:ext cx="2133535" cy="7445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ieren 17"/>
          <p:cNvGrpSpPr/>
          <p:nvPr/>
        </p:nvGrpSpPr>
        <p:grpSpPr>
          <a:xfrm>
            <a:off x="7826493" y="2325422"/>
            <a:ext cx="3950048" cy="4173035"/>
            <a:chOff x="7816968" y="2325422"/>
            <a:chExt cx="3950048" cy="417303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6968" y="2325422"/>
              <a:ext cx="3950048" cy="4173035"/>
            </a:xfrm>
            <a:prstGeom prst="rect">
              <a:avLst/>
            </a:prstGeom>
            <a:effectLst>
              <a:outerShdw blurRad="38100" dist="38100" dir="2700000" algn="ctr" rotWithShape="0">
                <a:srgbClr val="CCECFF"/>
              </a:outerShdw>
            </a:effectLst>
          </p:spPr>
        </p:pic>
        <p:sp>
          <p:nvSpPr>
            <p:cNvPr id="17" name="Rechteck 16"/>
            <p:cNvSpPr/>
            <p:nvPr/>
          </p:nvSpPr>
          <p:spPr>
            <a:xfrm>
              <a:off x="10300548" y="5008540"/>
              <a:ext cx="773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Cambria Math" panose="02040503050406030204" pitchFamily="18" charset="0"/>
                  <a:cs typeface="Calibri" panose="020F0502020204030204" pitchFamily="34" charset="0"/>
                </a:rPr>
                <a:t>canonical</a:t>
              </a:r>
              <a:endPara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mbria Math" panose="020405030504060302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Cambria Math" panose="020405030504060302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 </a:t>
              </a:r>
              <a:r>
                <a:rPr lang="de-DE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Cambria Math" panose="02040503050406030204" pitchFamily="18" charset="0"/>
                  <a:cs typeface="Calibri" panose="020F0502020204030204" pitchFamily="34" charset="0"/>
                </a:rPr>
                <a:t>value</a:t>
              </a:r>
              <a:endParaRPr lang="it-IT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" name="Gruppieren 15"/>
            <p:cNvGrpSpPr/>
            <p:nvPr/>
          </p:nvGrpSpPr>
          <p:grpSpPr>
            <a:xfrm>
              <a:off x="8213113" y="5204048"/>
              <a:ext cx="2044800" cy="719934"/>
              <a:chOff x="8146438" y="5184998"/>
              <a:chExt cx="2044800" cy="719934"/>
            </a:xfrm>
          </p:grpSpPr>
          <p:cxnSp>
            <p:nvCxnSpPr>
              <p:cNvPr id="8" name="Gerader Verbinder 7"/>
              <p:cNvCxnSpPr/>
              <p:nvPr/>
            </p:nvCxnSpPr>
            <p:spPr>
              <a:xfrm>
                <a:off x="10181771" y="5433332"/>
                <a:ext cx="0" cy="4716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r Verbinder 9"/>
              <p:cNvCxnSpPr/>
              <p:nvPr/>
            </p:nvCxnSpPr>
            <p:spPr>
              <a:xfrm flipH="1">
                <a:off x="8146438" y="5433332"/>
                <a:ext cx="2044800" cy="0"/>
              </a:xfrm>
              <a:prstGeom prst="line">
                <a:avLst/>
              </a:prstGeom>
              <a:ln>
                <a:prstDash val="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hteck 14"/>
              <p:cNvSpPr/>
              <p:nvPr/>
            </p:nvSpPr>
            <p:spPr>
              <a:xfrm>
                <a:off x="8288149" y="5184998"/>
                <a:ext cx="15647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2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blue</a:t>
                </a:r>
                <a:r>
                  <a:rPr lang="de-DE" sz="12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de-DE" sz="12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continuum</a:t>
                </a:r>
                <a:r>
                  <a:rPr lang="de-DE" sz="12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de-DE" sz="12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level</a:t>
                </a:r>
                <a:r>
                  <a:rPr lang="de-DE" sz="12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lang="it-IT" sz="12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5" name="Gruppieren 4"/>
            <p:cNvGrpSpPr/>
            <p:nvPr/>
          </p:nvGrpSpPr>
          <p:grpSpPr>
            <a:xfrm>
              <a:off x="9705974" y="3927662"/>
              <a:ext cx="1810678" cy="928133"/>
              <a:chOff x="9705974" y="3927662"/>
              <a:chExt cx="1810678" cy="928133"/>
            </a:xfrm>
          </p:grpSpPr>
          <p:grpSp>
            <p:nvGrpSpPr>
              <p:cNvPr id="97" name="Gruppieren 96"/>
              <p:cNvGrpSpPr>
                <a:grpSpLocks noChangeAspect="1"/>
              </p:cNvGrpSpPr>
              <p:nvPr/>
            </p:nvGrpSpPr>
            <p:grpSpPr>
              <a:xfrm rot="10800000" flipH="1">
                <a:off x="9705974" y="4158342"/>
                <a:ext cx="1659031" cy="697453"/>
                <a:chOff x="8012571" y="2461075"/>
                <a:chExt cx="3481608" cy="1440000"/>
              </a:xfrm>
            </p:grpSpPr>
            <p:cxnSp>
              <p:nvCxnSpPr>
                <p:cNvPr id="98" name="Gerader Verbinder 97"/>
                <p:cNvCxnSpPr/>
                <p:nvPr/>
              </p:nvCxnSpPr>
              <p:spPr>
                <a:xfrm>
                  <a:off x="8917250" y="2469542"/>
                  <a:ext cx="0" cy="1419826"/>
                </a:xfrm>
                <a:prstGeom prst="line">
                  <a:avLst/>
                </a:prstGeom>
                <a:ln w="1587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9" name="Gruppieren 98"/>
                <p:cNvGrpSpPr/>
                <p:nvPr/>
              </p:nvGrpSpPr>
              <p:grpSpPr>
                <a:xfrm>
                  <a:off x="8012571" y="2461075"/>
                  <a:ext cx="3481608" cy="1440000"/>
                  <a:chOff x="7780333" y="2461075"/>
                  <a:chExt cx="3481608" cy="1440000"/>
                </a:xfrm>
              </p:grpSpPr>
              <p:cxnSp>
                <p:nvCxnSpPr>
                  <p:cNvPr id="101" name="Gerader Verbinder 100"/>
                  <p:cNvCxnSpPr/>
                  <p:nvPr/>
                </p:nvCxnSpPr>
                <p:spPr>
                  <a:xfrm>
                    <a:off x="8491727" y="3186000"/>
                    <a:ext cx="277021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2" name="Ellipse 101"/>
                  <p:cNvSpPr>
                    <a:spLocks noChangeAspect="1"/>
                  </p:cNvSpPr>
                  <p:nvPr/>
                </p:nvSpPr>
                <p:spPr>
                  <a:xfrm flipH="1">
                    <a:off x="7780333" y="2461075"/>
                    <a:ext cx="1440000" cy="144000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103" name="Gerader Verbinder 102"/>
                  <p:cNvCxnSpPr/>
                  <p:nvPr/>
                </p:nvCxnSpPr>
                <p:spPr>
                  <a:xfrm>
                    <a:off x="8491727" y="3198291"/>
                    <a:ext cx="173302" cy="69107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4" name="Rechteck 103"/>
                      <p:cNvSpPr/>
                      <p:nvPr/>
                    </p:nvSpPr>
                    <p:spPr>
                      <a:xfrm rot="10800000">
                        <a:off x="7970084" y="3360078"/>
                        <a:ext cx="624311" cy="45366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000" i="1" baseline="-2500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  <a:sym typeface="Wingdings 2" panose="05020102010507070707" pitchFamily="18" charset="2"/>
                                    </a:rPr>
                                    <m:t> 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de-DE" sz="1000" i="1" dirty="0"/>
                      </a:p>
                    </p:txBody>
                  </p:sp>
                </mc:Choice>
                <mc:Fallback xmlns="">
                  <p:sp>
                    <p:nvSpPr>
                      <p:cNvPr id="104" name="Rechteck 10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0800000">
                        <a:off x="7970084" y="3360078"/>
                        <a:ext cx="624311" cy="453665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b="-1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05" name="Ellipse 104"/>
                  <p:cNvSpPr>
                    <a:spLocks noChangeAspect="1"/>
                  </p:cNvSpPr>
                  <p:nvPr/>
                </p:nvSpPr>
                <p:spPr>
                  <a:xfrm>
                    <a:off x="11081941" y="3096673"/>
                    <a:ext cx="180000" cy="180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106" name="Gerader Verbinder 105"/>
                  <p:cNvCxnSpPr>
                    <a:endCxn id="105" idx="6"/>
                  </p:cNvCxnSpPr>
                  <p:nvPr/>
                </p:nvCxnSpPr>
                <p:spPr>
                  <a:xfrm>
                    <a:off x="8665029" y="2481160"/>
                    <a:ext cx="2596912" cy="70551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Gerader Verbinder 106"/>
                  <p:cNvCxnSpPr/>
                  <p:nvPr/>
                </p:nvCxnSpPr>
                <p:spPr>
                  <a:xfrm rot="10800000" flipV="1">
                    <a:off x="8662032" y="3208969"/>
                    <a:ext cx="2489811" cy="6804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0" name="Gerader Verbinder 99"/>
                <p:cNvCxnSpPr/>
                <p:nvPr/>
              </p:nvCxnSpPr>
              <p:spPr>
                <a:xfrm flipH="1">
                  <a:off x="8723959" y="2481160"/>
                  <a:ext cx="173302" cy="720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hteck 2"/>
                  <p:cNvSpPr/>
                  <p:nvPr/>
                </p:nvSpPr>
                <p:spPr>
                  <a:xfrm>
                    <a:off x="10184236" y="3927662"/>
                    <a:ext cx="1332416" cy="230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de-DE" sz="9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</m:t>
                        </m:r>
                        <m:r>
                          <a:rPr lang="de-DE" sz="9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≅</m:t>
                        </m:r>
                        <m:r>
                          <a:rPr lang="de-AT" sz="9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0.993</m:t>
                        </m:r>
                      </m:oMath>
                    </a14:m>
                    <a:r>
                      <a:rPr lang="de-DE" sz="900" dirty="0"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aspect factor</a:t>
                    </a:r>
                    <a:endParaRPr lang="it-IT" sz="900" dirty="0"/>
                  </a:p>
                </p:txBody>
              </p:sp>
            </mc:Choice>
            <mc:Fallback xmlns="">
              <p:sp>
                <p:nvSpPr>
                  <p:cNvPr id="3" name="Rechteck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4236" y="3927662"/>
                    <a:ext cx="1332416" cy="2308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315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936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06EAABCF-0642-49E1-BB77-F15B853D7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02" y="4426936"/>
            <a:ext cx="5760000" cy="23135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314325" y="1162735"/>
                <a:ext cx="11658600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de-DE" dirty="0" err="1"/>
                  <a:t>Based</a:t>
                </a:r>
                <a:r>
                  <a:rPr lang="de-DE" dirty="0"/>
                  <a:t> on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b="1" dirty="0" err="1"/>
                  <a:t>ergodic</a:t>
                </a:r>
                <a:r>
                  <a:rPr lang="de-DE" b="1" dirty="0"/>
                  <a:t> </a:t>
                </a:r>
                <a:r>
                  <a:rPr lang="de-DE" b="1" dirty="0" err="1" smtClean="0"/>
                  <a:t>hypothesis</a:t>
                </a:r>
                <a:r>
                  <a:rPr lang="de-DE" b="1" dirty="0" smtClean="0"/>
                  <a:t> </a:t>
                </a:r>
                <a:r>
                  <a:rPr lang="de-DE" dirty="0" smtClean="0"/>
                  <a:t>(Hanslmeier et al. 2009), 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assume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morphometric</a:t>
                </a:r>
                <a:r>
                  <a:rPr lang="de-DE" dirty="0"/>
                  <a:t> </a:t>
                </a:r>
                <a:r>
                  <a:rPr lang="de-DE" dirty="0" err="1"/>
                  <a:t>properties</a:t>
                </a:r>
                <a:r>
                  <a:rPr lang="de-DE" dirty="0"/>
                  <a:t> of </a:t>
                </a:r>
                <a:r>
                  <a:rPr lang="de-DE" dirty="0" err="1"/>
                  <a:t>the</a:t>
                </a:r>
                <a:r>
                  <a:rPr lang="de-DE" dirty="0"/>
                  <a:t> granular cells </a:t>
                </a:r>
                <a:r>
                  <a:rPr lang="de-DE" dirty="0" err="1"/>
                  <a:t>identified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Hinode </a:t>
                </a:r>
                <a:r>
                  <a:rPr lang="de-DE" dirty="0" err="1"/>
                  <a:t>frame</a:t>
                </a:r>
                <a:r>
                  <a:rPr lang="de-DE" dirty="0"/>
                  <a:t> </a:t>
                </a:r>
                <a:r>
                  <a:rPr lang="de-DE" dirty="0" err="1"/>
                  <a:t>represent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average </a:t>
                </a:r>
                <a:r>
                  <a:rPr lang="de-DE" dirty="0" err="1"/>
                  <a:t>statistical</a:t>
                </a:r>
                <a:r>
                  <a:rPr lang="de-DE" dirty="0"/>
                  <a:t> </a:t>
                </a:r>
                <a:r>
                  <a:rPr lang="de-DE" dirty="0" err="1"/>
                  <a:t>properties</a:t>
                </a:r>
                <a:r>
                  <a:rPr lang="de-DE" dirty="0"/>
                  <a:t> of </a:t>
                </a:r>
                <a:r>
                  <a:rPr lang="de-DE" dirty="0" err="1"/>
                  <a:t>the</a:t>
                </a:r>
                <a:r>
                  <a:rPr lang="de-DE" dirty="0"/>
                  <a:t> granulation </a:t>
                </a:r>
                <a:r>
                  <a:rPr lang="de-DE" dirty="0" err="1"/>
                  <a:t>process</a:t>
                </a:r>
                <a:r>
                  <a:rPr lang="de-DE" dirty="0"/>
                  <a:t>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entire</a:t>
                </a:r>
                <a:r>
                  <a:rPr lang="de-DE" dirty="0"/>
                  <a:t> solar surface and </a:t>
                </a:r>
                <a:r>
                  <a:rPr lang="de-DE" dirty="0" err="1"/>
                  <a:t>define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global </a:t>
                </a:r>
                <a:r>
                  <a:rPr lang="de-DE" dirty="0" err="1"/>
                  <a:t>number</a:t>
                </a:r>
                <a:r>
                  <a:rPr lang="de-DE" dirty="0"/>
                  <a:t> of granules </a:t>
                </a:r>
                <a:r>
                  <a:rPr lang="de-DE" dirty="0" err="1"/>
                  <a:t>as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number</a:t>
                </a:r>
                <a:r>
                  <a:rPr lang="de-DE" dirty="0"/>
                  <a:t> of cells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frame</a:t>
                </a:r>
                <a:r>
                  <a:rPr lang="de-DE" dirty="0"/>
                  <a:t> </a:t>
                </a:r>
                <a:r>
                  <a:rPr lang="de-DE" dirty="0" err="1"/>
                  <a:t>multiplied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Hinode </a:t>
                </a:r>
                <a:r>
                  <a:rPr lang="de-DE" dirty="0" err="1" smtClean="0"/>
                  <a:t>instrument</a:t>
                </a:r>
                <a:r>
                  <a:rPr lang="de-DE" dirty="0" smtClean="0"/>
                  <a:t> </a:t>
                </a:r>
                <a:r>
                  <a:rPr lang="de-DE" dirty="0"/>
                  <a:t>factor </a:t>
                </a:r>
                <a:r>
                  <a:rPr lang="de-DE" dirty="0" smtClean="0"/>
                  <a:t>of </a:t>
                </a:r>
                <a:r>
                  <a:rPr lang="de-DE" dirty="0"/>
                  <a:t>473,0. </a:t>
                </a:r>
                <a:endParaRPr lang="de-DE" sz="1900" b="1" dirty="0" smtClean="0"/>
              </a:p>
              <a:p>
                <a:pPr>
                  <a:spcAft>
                    <a:spcPts val="1400"/>
                  </a:spcAft>
                </a:pPr>
                <a:r>
                  <a:rPr lang="de-DE" sz="1900" b="1" dirty="0" smtClean="0"/>
                  <a:t>Hinode-SOT BFI </a:t>
                </a:r>
                <a:r>
                  <a:rPr lang="de-DE" sz="1900" b="1" dirty="0" err="1" smtClean="0"/>
                  <a:t>pixel</a:t>
                </a:r>
                <a:r>
                  <a:rPr lang="de-DE" sz="1900" b="1" dirty="0" smtClean="0"/>
                  <a:t> scale: </a:t>
                </a:r>
                <a:r>
                  <a:rPr lang="de-DE" sz="1900" dirty="0"/>
                  <a:t>0.108“/pix (after 01.2008) </a:t>
                </a:r>
                <a:endParaRPr lang="it-IT" sz="1900" dirty="0"/>
              </a:p>
              <a:p>
                <a:pPr>
                  <a:spcAft>
                    <a:spcPts val="1400"/>
                  </a:spcAft>
                </a:pPr>
                <a:r>
                  <a:rPr lang="de-DE" sz="1900" b="1" dirty="0" smtClean="0"/>
                  <a:t>Frame </a:t>
                </a:r>
                <a:r>
                  <a:rPr lang="de-DE" sz="1900" b="1" dirty="0" err="1" smtClean="0"/>
                  <a:t>size</a:t>
                </a:r>
                <a:r>
                  <a:rPr lang="de-DE" sz="1900" b="1" dirty="0" smtClean="0"/>
                  <a:t> (FOV): </a:t>
                </a:r>
                <a:r>
                  <a:rPr lang="de-DE" sz="1900" dirty="0"/>
                  <a:t>2048 x 1024 </a:t>
                </a:r>
                <a:r>
                  <a:rPr lang="de-DE" sz="1900" dirty="0" smtClean="0"/>
                  <a:t>pix² = 221.2 x 110.6 arcsec²</a:t>
                </a:r>
                <a:r>
                  <a:rPr lang="de-DE" sz="1900" i="1" dirty="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de-DE" sz="1900" i="1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de-DE" sz="1900" i="1" baseline="-250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FOV </a:t>
                </a:r>
                <a:r>
                  <a:rPr lang="de-DE" sz="1900" i="1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= 12867.0 </a:t>
                </a:r>
                <a:r>
                  <a:rPr lang="de-DE" sz="1900" i="1" dirty="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Mm²,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900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900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AT" sz="1900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sz="1900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𝑏𝑐</m:t>
                        </m:r>
                        <m:r>
                          <a:rPr lang="de-DE" sz="1900" i="1" baseline="-250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sub>
                    </m:sSub>
                    <m:r>
                      <a:rPr lang="de-DE" sz="1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de-DE" sz="1900" i="1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6086371.57 Mm² </a:t>
                </a:r>
                <a:r>
                  <a:rPr lang="de-DE" sz="1900" i="1" dirty="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de-DE" sz="1900" i="1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SSA</a:t>
                </a:r>
                <a:r>
                  <a:rPr lang="de-DE" sz="1900" i="1" baseline="-25000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FOV</a:t>
                </a:r>
                <a:r>
                  <a:rPr lang="de-DE" sz="1900" i="1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de-DE" sz="1900" i="1" dirty="0" smtClean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</a:p>
              <a:p>
                <a:pPr>
                  <a:spcAft>
                    <a:spcPts val="1500"/>
                  </a:spcAft>
                </a:pPr>
                <a:r>
                  <a:rPr lang="de-DE" sz="1900" b="1" dirty="0" err="1" smtClean="0"/>
                  <a:t>Local</a:t>
                </a:r>
                <a:r>
                  <a:rPr lang="de-DE" sz="1900" b="1" dirty="0" smtClean="0"/>
                  <a:t> </a:t>
                </a:r>
                <a:r>
                  <a:rPr lang="de-DE" sz="1900" b="1" dirty="0" err="1"/>
                  <a:t>mean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equivalent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radius</a:t>
                </a:r>
                <a:r>
                  <a:rPr lang="de-DE" sz="1900" b="1" dirty="0"/>
                  <a:t> </a:t>
                </a:r>
                <a:r>
                  <a:rPr lang="de-DE" sz="1900" dirty="0"/>
                  <a:t>of granular cells </a:t>
                </a:r>
                <a:r>
                  <a:rPr lang="de-DE" sz="1900" dirty="0" err="1"/>
                  <a:t>measured</a:t>
                </a:r>
                <a:r>
                  <a:rPr lang="de-DE" sz="1900" dirty="0"/>
                  <a:t> in </a:t>
                </a:r>
                <a:r>
                  <a:rPr lang="de-DE" sz="1900" dirty="0" err="1" smtClean="0"/>
                  <a:t>the</a:t>
                </a:r>
                <a:r>
                  <a:rPr lang="de-DE" sz="1900" dirty="0" smtClean="0"/>
                  <a:t> Hinode </a:t>
                </a:r>
                <a:r>
                  <a:rPr lang="de-DE" sz="1900" dirty="0" err="1" smtClean="0"/>
                  <a:t>frame</a:t>
                </a:r>
                <a:endParaRPr lang="it-IT" sz="1900" dirty="0"/>
              </a:p>
              <a:p>
                <a:pPr>
                  <a:spcAft>
                    <a:spcPts val="1400"/>
                  </a:spcAft>
                </a:pPr>
                <a:r>
                  <a:rPr lang="de-DE" sz="1900" b="1" dirty="0"/>
                  <a:t>Hinode-SOT </a:t>
                </a:r>
                <a:r>
                  <a:rPr lang="de-DE" sz="1900" b="1" dirty="0" err="1" smtClean="0"/>
                  <a:t>instrument</a:t>
                </a:r>
                <a:r>
                  <a:rPr lang="de-DE" sz="1900" b="1" dirty="0" smtClean="0"/>
                  <a:t> </a:t>
                </a:r>
                <a:r>
                  <a:rPr lang="de-DE" sz="1900" b="1" i="1" dirty="0" err="1" smtClean="0"/>
                  <a:t>bc</a:t>
                </a:r>
                <a:r>
                  <a:rPr lang="de-DE" sz="1900" b="1" i="1" dirty="0" smtClean="0"/>
                  <a:t>-</a:t>
                </a:r>
                <a:r>
                  <a:rPr lang="de-DE" sz="1900" b="1" i="1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factor</a:t>
                </a:r>
                <a:r>
                  <a:rPr lang="de-DE" sz="1900" b="1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sz="1900" b="1" dirty="0" smtClean="0"/>
                  <a:t>at 1AU</a:t>
                </a:r>
                <a:r>
                  <a:rPr lang="de-DE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                                                 </a:t>
                </a:r>
                <a:r>
                  <a:rPr lang="de-DE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 </a:t>
                </a: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12.767 [pix/Mm] </a:t>
                </a:r>
                <a:r>
                  <a:rPr lang="de-DE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 </a:t>
                </a:r>
                <a:r>
                  <a:rPr lang="de-DE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linear scale factor</a:t>
                </a:r>
                <a:endParaRPr lang="de-DE" b="1" dirty="0"/>
              </a:p>
              <a:p>
                <a:pPr>
                  <a:spcAft>
                    <a:spcPts val="1200"/>
                  </a:spcAft>
                </a:pPr>
                <a:r>
                  <a:rPr lang="de-DE" sz="1900" b="1" i="1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n - </a:t>
                </a:r>
                <a:r>
                  <a:rPr lang="en-GB" sz="1900" b="1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frame </a:t>
                </a:r>
                <a:r>
                  <a:rPr lang="en-GB" sz="19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number of granular cells</a:t>
                </a:r>
                <a:r>
                  <a:rPr lang="en-GB" sz="19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, including </a:t>
                </a:r>
                <a:r>
                  <a:rPr lang="en-GB" sz="1900" u="sng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truncated.</a:t>
                </a:r>
                <a:endParaRPr lang="de-DE" sz="1900" dirty="0" smtClean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162735"/>
                <a:ext cx="11658600" cy="3600986"/>
              </a:xfrm>
              <a:prstGeom prst="rect">
                <a:avLst/>
              </a:prstGeom>
              <a:blipFill>
                <a:blip r:embed="rId5"/>
                <a:stretch>
                  <a:fillRect l="-523" t="-1017" r="-418" b="-10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hteck 26"/>
              <p:cNvSpPr/>
              <p:nvPr/>
            </p:nvSpPr>
            <p:spPr>
              <a:xfrm>
                <a:off x="8309373" y="3331486"/>
                <a:ext cx="2892027" cy="433196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𝑟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≅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sub>
                        </m:sSub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/</m:t>
                    </m:r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[pix]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hteck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373" y="3331486"/>
                <a:ext cx="2892027" cy="433196"/>
              </a:xfrm>
              <a:prstGeom prst="rect">
                <a:avLst/>
              </a:prstGeom>
              <a:blipFill>
                <a:blip r:embed="rId6"/>
                <a:stretch>
                  <a:fillRect t="-1408" r="-1263" b="-14085"/>
                </a:stretch>
              </a:blipFill>
              <a:ln>
                <a:noFill/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hteck 29"/>
              <p:cNvSpPr/>
              <p:nvPr/>
            </p:nvSpPr>
            <p:spPr>
              <a:xfrm>
                <a:off x="4585183" y="3848232"/>
                <a:ext cx="3351047" cy="369332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chemeClr val="accent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η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de-DE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num>
                      <m:den>
                        <m:r>
                          <m:rPr>
                            <m:nor/>
                          </m:r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de-DE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FOV</m:t>
                        </m:r>
                      </m:den>
                    </m:f>
                    <m:r>
                      <m:rPr>
                        <m:nor/>
                      </m:rP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nor/>
                      </m:rPr>
                      <a:rPr lang="de-DE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473.0</m:t>
                    </m:r>
                  </m:oMath>
                </a14:m>
                <a:r>
                  <a:rPr lang="de-DE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de-DE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l-GR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  <m:r>
                      <a:rPr lang="de-DE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  <m:r>
                      <a:rPr lang="de-DE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de-DE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</a:t>
                </a:r>
                <a:r>
                  <a:rPr lang="de-DE" i="1" dirty="0" smtClean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htec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183" y="3848232"/>
                <a:ext cx="3351047" cy="369332"/>
              </a:xfrm>
              <a:prstGeom prst="rect">
                <a:avLst/>
              </a:prstGeom>
              <a:blipFill>
                <a:blip r:embed="rId7"/>
                <a:stretch>
                  <a:fillRect t="-109524" b="-169841"/>
                </a:stretch>
              </a:blipFill>
              <a:ln>
                <a:solidFill>
                  <a:schemeClr val="accent1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3840480" y="4964119"/>
                <a:ext cx="2036048" cy="6560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de-DE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  <m:r>
                            <a:rPr lang="de-DE" b="0" i="1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𝑏𝑐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l-G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η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m:rPr>
                                  <m:nor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0" y="4964119"/>
                <a:ext cx="2036048" cy="6560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sp>
        <p:nvSpPr>
          <p:cNvPr id="36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382755" y="223163"/>
            <a:ext cx="10361446" cy="917147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Local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variation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of granular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size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(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frame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)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hteck 36"/>
              <p:cNvSpPr/>
              <p:nvPr/>
            </p:nvSpPr>
            <p:spPr>
              <a:xfrm>
                <a:off x="314325" y="5866578"/>
                <a:ext cx="584275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9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- good proof or even </a:t>
                </a:r>
                <a:r>
                  <a:rPr lang="en-GB" sz="1900" u="sng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measurement</a:t>
                </a:r>
                <a:r>
                  <a:rPr lang="en-GB" sz="19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  <m:r>
                          <a:rPr lang="de-DE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𝑏𝑐</m:t>
                        </m:r>
                      </m:sub>
                    </m:sSub>
                    <m:r>
                      <a:rPr lang="de-DE" b="1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 2" panose="05020102010507070707" pitchFamily="18" charset="2"/>
                      </a:rPr>
                      <m:t> </m:t>
                    </m:r>
                  </m:oMath>
                </a14:m>
                <a:r>
                  <a:rPr lang="en-GB" sz="19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under “cellular flat-top” assumption. So far there is no data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  <m:r>
                          <a:rPr lang="de-DE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it-IT" dirty="0" smtClean="0"/>
                  <a:t> …  </a:t>
                </a:r>
                <a:endParaRPr lang="it-IT" dirty="0"/>
              </a:p>
            </p:txBody>
          </p:sp>
        </mc:Choice>
        <mc:Fallback xmlns="">
          <p:sp>
            <p:nvSpPr>
              <p:cNvPr id="37" name="Rechteck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866578"/>
                <a:ext cx="5842757" cy="677108"/>
              </a:xfrm>
              <a:prstGeom prst="rect">
                <a:avLst/>
              </a:prstGeom>
              <a:blipFill>
                <a:blip r:embed="rId10"/>
                <a:stretch>
                  <a:fillRect l="-1044" t="-4505" r="-1461" b="-153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474548" y="5063536"/>
                <a:ext cx="3280513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𝑟</m:t>
                        </m:r>
                      </m:e>
                    </m:acc>
                    <m:r>
                      <a:rPr lang="de-DE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2</m:t>
                        </m:r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∙</m:t>
                        </m:r>
                        <m:r>
                          <a:rPr lang="de-DE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i="1" baseline="-25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  <m:r>
                          <a:rPr lang="de-DE" b="0" i="1" baseline="-250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𝑏𝑐</m:t>
                        </m:r>
                      </m:sub>
                    </m:sSub>
                    <m:r>
                      <a:rPr lang="de-DE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de-DE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Symbol" panose="05050102010706020507" pitchFamily="18" charset="2"/>
                              </a:rPr>
                            </m:ctrlPr>
                          </m:fPr>
                          <m:num>
                            <m:r>
                              <a:rPr lang="de-DE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l-GR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η</m:t>
                            </m:r>
                            <m:r>
                              <a:rPr lang="de-DE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Symbol" panose="05050102010706020507" pitchFamily="18" charset="2"/>
                              </a:rPr>
                              <m:t>∙</m:t>
                            </m:r>
                            <m:r>
                              <a:rPr lang="de-DE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r>
                  <a:rPr lang="it-IT" dirty="0" smtClean="0"/>
                  <a:t> 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[pix]  </a:t>
                </a:r>
                <a:r>
                  <a:rPr lang="it-IT" dirty="0" smtClean="0"/>
                  <a:t>or </a:t>
                </a:r>
                <a:endParaRPr lang="it-IT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48" y="5063536"/>
                <a:ext cx="3280513" cy="427746"/>
              </a:xfrm>
              <a:prstGeom prst="rect">
                <a:avLst/>
              </a:prstGeom>
              <a:blipFill>
                <a:blip r:embed="rId11"/>
                <a:stretch>
                  <a:fillRect t="-88571" r="-558" b="-15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800" y="6242050"/>
            <a:ext cx="342900" cy="365125"/>
          </a:xfrm>
          <a:solidFill>
            <a:schemeClr val="bg1"/>
          </a:solidFill>
        </p:spPr>
        <p:txBody>
          <a:bodyPr/>
          <a:lstStyle/>
          <a:p>
            <a:fld id="{09DB4B12-2FD0-46DE-857C-895383598EBA}" type="slidenum">
              <a:rPr lang="de-AT" smtClean="0"/>
              <a:t>15</a:t>
            </a:fld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/>
              <p:cNvSpPr/>
              <p:nvPr/>
            </p:nvSpPr>
            <p:spPr>
              <a:xfrm>
                <a:off x="9706919" y="6237269"/>
                <a:ext cx="2012410" cy="375552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de-DE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de-DE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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</m:acc>
                      </m:e>
                      <m:sup>
                        <m:r>
                          <a:rPr lang="de-DE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cs typeface="Arial" panose="020B0604020202020204" pitchFamily="34" charset="0"/>
                  </a:rPr>
                  <a:t> - </a:t>
                </a:r>
                <a:r>
                  <a:rPr lang="de-DE" dirty="0" err="1" smtClean="0">
                    <a:cs typeface="Arial" panose="020B0604020202020204" pitchFamily="34" charset="0"/>
                  </a:rPr>
                  <a:t>measur</a:t>
                </a:r>
                <a:r>
                  <a:rPr lang="de-DE" dirty="0" err="1">
                    <a:cs typeface="Arial" panose="020B0604020202020204" pitchFamily="34" charset="0"/>
                  </a:rPr>
                  <a:t>a</a:t>
                </a:r>
                <a:r>
                  <a:rPr lang="de-DE" dirty="0" err="1" smtClean="0">
                    <a:cs typeface="Arial" panose="020B0604020202020204" pitchFamily="34" charset="0"/>
                  </a:rPr>
                  <a:t>nt</a:t>
                </a:r>
                <a:endParaRPr lang="en-GB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htec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919" y="6237269"/>
                <a:ext cx="2012410" cy="375552"/>
              </a:xfrm>
              <a:prstGeom prst="rect">
                <a:avLst/>
              </a:prstGeom>
              <a:blipFill>
                <a:blip r:embed="rId12"/>
                <a:stretch>
                  <a:fillRect t="-6452" r="-2424" b="-241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hteck 14"/>
          <p:cNvSpPr/>
          <p:nvPr/>
        </p:nvSpPr>
        <p:spPr>
          <a:xfrm>
            <a:off x="7094794" y="2292047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i="1" dirty="0">
                <a:solidFill>
                  <a:srgbClr val="0070C0"/>
                </a:solidFill>
                <a:cs typeface="Arial" panose="020B0604020202020204" pitchFamily="34" charset="0"/>
              </a:rPr>
              <a:t>BGE </a:t>
            </a:r>
            <a:r>
              <a:rPr lang="de-DE" altLang="de-DE" b="1" i="1" dirty="0" smtClean="0">
                <a:solidFill>
                  <a:srgbClr val="0070C0"/>
                </a:solidFill>
                <a:cs typeface="Arial" panose="020B0604020202020204" pitchFamily="34" charset="0"/>
              </a:rPr>
              <a:t>2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/>
              <p:cNvSpPr/>
              <p:nvPr/>
            </p:nvSpPr>
            <p:spPr>
              <a:xfrm>
                <a:off x="7912559" y="2264390"/>
                <a:ext cx="3936987" cy="409407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chemeClr val="accent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  <m:sSubSup>
                        <m:sSubSupPr>
                          <m:ctrlP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20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(1−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𝑆𝑆𝐴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𝑡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)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l-GR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η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sSup>
                        <m:sSup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̅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htec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559" y="2264390"/>
                <a:ext cx="3936987" cy="409407"/>
              </a:xfrm>
              <a:prstGeom prst="rect">
                <a:avLst/>
              </a:prstGeom>
              <a:blipFill>
                <a:blip r:embed="rId13"/>
                <a:stretch>
                  <a:fillRect t="-105714" r="-8025" b="-165714"/>
                </a:stretch>
              </a:blipFill>
              <a:ln>
                <a:solidFill>
                  <a:schemeClr val="accent1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hteck 18"/>
          <p:cNvSpPr/>
          <p:nvPr/>
        </p:nvSpPr>
        <p:spPr>
          <a:xfrm>
            <a:off x="7871546" y="2231923"/>
            <a:ext cx="4023274" cy="4932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132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16</a:t>
            </a:fld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8763D355-6EE9-4373-A858-746119DC2F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9175" y="156404"/>
                <a:ext cx="9956694" cy="917147"/>
              </a:xfrm>
              <a:prstGeom prst="rect">
                <a:avLst/>
              </a:prstGeom>
              <a:noFill/>
              <a:effectLst>
                <a:outerShdw blurRad="25400" dist="25400" dir="2700000" algn="ctr" rotWithShape="0">
                  <a:srgbClr val="CCECFF"/>
                </a:outerShdw>
              </a:effectLst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de-AT" sz="48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  <a:ea typeface="+mj-ea"/>
                    <a:cs typeface="+mj-cs"/>
                  </a:rPr>
                  <a:t>R</a:t>
                </a:r>
                <a14:m>
                  <m:oMath xmlns:m="http://schemas.openxmlformats.org/officeDocument/2006/math">
                    <m:r>
                      <a:rPr lang="de-DE" sz="4800" b="1" baseline="-25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</m:t>
                    </m:r>
                    <m:r>
                      <a:rPr lang="de-DE" sz="4800" b="1" baseline="-25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𝑏𝑐</m:t>
                    </m:r>
                  </m:oMath>
                </a14:m>
                <a:r>
                  <a:rPr lang="de-AT" sz="4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  <a:ea typeface="+mj-ea"/>
                    <a:cs typeface="+mj-cs"/>
                  </a:rPr>
                  <a:t> "</a:t>
                </a:r>
                <a:r>
                  <a:rPr lang="de-AT" sz="48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  <a:ea typeface="+mj-ea"/>
                    <a:cs typeface="+mj-cs"/>
                  </a:rPr>
                  <a:t>measurement</a:t>
                </a:r>
                <a:r>
                  <a:rPr lang="de-AT" sz="4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  <a:ea typeface="+mj-ea"/>
                    <a:cs typeface="+mj-cs"/>
                  </a:rPr>
                  <a:t>" and </a:t>
                </a:r>
                <a:r>
                  <a:rPr lang="de-AT" sz="48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  <a:ea typeface="+mj-ea"/>
                    <a:cs typeface="+mj-cs"/>
                  </a:rPr>
                  <a:t>validation</a:t>
                </a:r>
                <a:endParaRPr lang="de-DE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8763D355-6EE9-4373-A858-746119DC2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156404"/>
                <a:ext cx="9956694" cy="917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25400" dist="25400" dir="2700000" algn="ctr" rotWithShape="0">
                  <a:srgbClr val="CCECFF"/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pic>
        <p:nvPicPr>
          <p:cNvPr id="4098" name="Grafik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3" y="1163358"/>
            <a:ext cx="3465241" cy="216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Grafik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2" y="1163359"/>
            <a:ext cx="3442139" cy="216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0" r="4625" b="6846"/>
          <a:stretch/>
        </p:blipFill>
        <p:spPr>
          <a:xfrm>
            <a:off x="7681913" y="1168886"/>
            <a:ext cx="4172977" cy="216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295273" y="3452997"/>
                <a:ext cx="11344277" cy="3285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de-DE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Selection </a:t>
                </a:r>
                <a:r>
                  <a:rPr lang="de-DE" b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criteria</a:t>
                </a:r>
                <a:r>
                  <a:rPr lang="de-DE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for </a:t>
                </a:r>
                <a:r>
                  <a:rPr lang="de-DE" b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test</a:t>
                </a:r>
                <a:r>
                  <a:rPr lang="de-DE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b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images</a:t>
                </a:r>
                <a:r>
                  <a:rPr lang="de-DE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FG20070405_180755.9 … FG20071030_174657.4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AU distance (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about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 April, 2007 and 5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October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2007)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high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resolution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 </a:t>
                </a:r>
                <a:r>
                  <a:rPr lang="de-DE" dirty="0" err="1"/>
                  <a:t>pixel</a:t>
                </a:r>
                <a:r>
                  <a:rPr lang="de-DE" dirty="0"/>
                  <a:t> scale: </a:t>
                </a:r>
                <a:r>
                  <a:rPr lang="de-DE" dirty="0" smtClean="0"/>
                  <a:t>0.054“/</a:t>
                </a:r>
                <a:r>
                  <a:rPr lang="de-DE" dirty="0"/>
                  <a:t>pix </a:t>
                </a:r>
                <a:r>
                  <a:rPr lang="de-DE" dirty="0" smtClean="0"/>
                  <a:t>(</a:t>
                </a:r>
                <a:r>
                  <a:rPr lang="de-DE" dirty="0" err="1" smtClean="0"/>
                  <a:t>before</a:t>
                </a:r>
                <a:r>
                  <a:rPr lang="de-DE" dirty="0" smtClean="0"/>
                  <a:t> </a:t>
                </a:r>
                <a:r>
                  <a:rPr lang="de-DE" dirty="0"/>
                  <a:t>01.2008) </a:t>
                </a:r>
                <a:endParaRPr lang="it-IT" dirty="0"/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de-DE" dirty="0" err="1" smtClean="0"/>
                  <a:t>frame</a:t>
                </a:r>
                <a:r>
                  <a:rPr lang="de-DE" dirty="0" smtClean="0"/>
                  <a:t> </a:t>
                </a:r>
                <a:r>
                  <a:rPr lang="de-DE" dirty="0" err="1"/>
                  <a:t>size</a:t>
                </a:r>
                <a:r>
                  <a:rPr lang="de-DE" dirty="0"/>
                  <a:t> (FOV): </a:t>
                </a:r>
                <a:r>
                  <a:rPr lang="de-DE" dirty="0" smtClean="0"/>
                  <a:t>4096 </a:t>
                </a:r>
                <a:r>
                  <a:rPr lang="de-DE" dirty="0"/>
                  <a:t>x </a:t>
                </a:r>
                <a:r>
                  <a:rPr lang="de-DE" dirty="0" smtClean="0"/>
                  <a:t>2048 </a:t>
                </a:r>
                <a:r>
                  <a:rPr lang="de-DE" dirty="0"/>
                  <a:t>pix² = 221.2 x 110.6 arcsec²</a:t>
                </a:r>
                <a:r>
                  <a:rPr lang="de-DE" i="1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, A</a:t>
                </a:r>
                <a:r>
                  <a:rPr lang="de-DE" i="1" baseline="-250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FOV </a:t>
                </a:r>
                <a:r>
                  <a:rPr lang="de-DE" i="1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= 12867.0 Mm²</a:t>
                </a:r>
                <a:endParaRPr lang="de-DE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sharp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images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taken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at 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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18:00 out 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of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eclipse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season, 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e.g. 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III-IV.2007 </a:t>
                </a:r>
                <a:endParaRPr lang="de-DE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Hinode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images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</a:t>
                </a:r>
                <a:r>
                  <a:rPr lang="de-DE" baseline="-25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Y</a:t>
                </a:r>
                <a:r>
                  <a:rPr lang="de-DE" baseline="-25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&gt; 0.2“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were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rejected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from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analysis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low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magnetic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activity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zero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SSN / SSA: 2/4 - 16/13 April 2007 (7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imgs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9/8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October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05/15 November 2007 (23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imgs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Removal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cut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by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-frame (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truncated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granules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from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test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polygon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subsequent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reduction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de-DE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FOV</m:t>
                    </m:r>
                  </m:oMath>
                </a14:m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Counting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finite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number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granular cells 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de-DE" i="1" baseline="-25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measuring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their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mean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equivalent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radius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𝑟</m:t>
                        </m:r>
                      </m:e>
                    </m:acc>
                  </m:oMath>
                </a14:m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in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given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sufficiently</a:t>
                </a:r>
                <a:r>
                  <a:rPr lang="de-DE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large </a:t>
                </a:r>
                <a:r>
                  <a:rPr lang="de-DE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polygon</a:t>
                </a:r>
                <a:r>
                  <a:rPr lang="de-DE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repeated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measurements (5)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are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within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1% of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expected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value</a:t>
                </a:r>
                <a:r>
                  <a:rPr lang="de-DE" i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7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7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sz="1700" i="1" baseline="-25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  <m:r>
                          <a:rPr lang="de-DE" sz="1700" i="1" baseline="-25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𝑏𝑐</m:t>
                        </m:r>
                      </m:sub>
                    </m:sSub>
                    <m:r>
                      <a:rPr lang="de-DE" sz="17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1700" dirty="0">
                        <a:solidFill>
                          <a:srgbClr val="0070C0"/>
                        </a:solidFill>
                      </a:rPr>
                      <m:t>695.956</m:t>
                    </m:r>
                    <m:r>
                      <a:rPr lang="de-DE" sz="17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7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, i.e.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g</a:t>
                </a:r>
                <a:r>
                  <a:rPr lang="de-DE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ood</a:t>
                </a:r>
                <a:r>
                  <a:rPr lang="de-DE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precision</a:t>
                </a:r>
                <a:r>
                  <a:rPr lang="de-DE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!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3" y="3452997"/>
                <a:ext cx="11344277" cy="3285515"/>
              </a:xfrm>
              <a:prstGeom prst="rect">
                <a:avLst/>
              </a:prstGeom>
              <a:blipFill>
                <a:blip r:embed="rId9"/>
                <a:stretch>
                  <a:fillRect l="-430" t="-928" r="-699" b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/>
              <p:cNvSpPr/>
              <p:nvPr/>
            </p:nvSpPr>
            <p:spPr>
              <a:xfrm>
                <a:off x="8952189" y="3571945"/>
                <a:ext cx="2201585" cy="6560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de-DE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  <m:r>
                            <a:rPr lang="de-DE" b="0" i="1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𝑏𝑐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η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189" y="3571945"/>
                <a:ext cx="2201585" cy="6560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eck 16"/>
              <p:cNvSpPr/>
              <p:nvPr/>
            </p:nvSpPr>
            <p:spPr>
              <a:xfrm>
                <a:off x="8961715" y="4368511"/>
                <a:ext cx="2201584" cy="945900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chemeClr val="accent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𝑟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≅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sub>
                        </m:sSub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[pix, 1AU]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η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de-DE" b="0" i="1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den>
                      </m:f>
                      <m:r>
                        <m:rPr>
                          <m:nor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de-DE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de-DE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SSA</a:t>
                </a:r>
                <a:r>
                  <a:rPr lang="de-DE" i="1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lang="de-DE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0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htec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715" y="4368511"/>
                <a:ext cx="2201584" cy="945900"/>
              </a:xfrm>
              <a:prstGeom prst="rect">
                <a:avLst/>
              </a:prstGeom>
              <a:blipFill>
                <a:blip r:embed="rId11"/>
                <a:stretch>
                  <a:fillRect t="-12739" b="-39490"/>
                </a:stretch>
              </a:blipFill>
              <a:ln>
                <a:solidFill>
                  <a:schemeClr val="accent1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390632"/>
              </p:ext>
            </p:extLst>
          </p:nvPr>
        </p:nvGraphicFramePr>
        <p:xfrm>
          <a:off x="9042119" y="2028896"/>
          <a:ext cx="16049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Objekt-Manager-Shellobjekt" showAsIcon="1" r:id="rId12" imgW="1605600" imgH="524880" progId="Package">
                  <p:embed/>
                </p:oleObj>
              </mc:Choice>
              <mc:Fallback>
                <p:oleObj name="Objekt-Manager-Shellobjekt" showAsIcon="1" r:id="rId12" imgW="1605600" imgH="524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42119" y="2028896"/>
                        <a:ext cx="1604963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24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17</a:t>
            </a:fld>
            <a:endParaRPr lang="de-AT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68429" y="223163"/>
            <a:ext cx="8498049" cy="917147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BC Formation 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Level </a:t>
            </a:r>
            <a:r>
              <a:rPr lang="de-A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(Hinode BFI)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834451" y="1015419"/>
            <a:ext cx="6977648" cy="5639884"/>
            <a:chOff x="5091741" y="1064110"/>
            <a:chExt cx="6977648" cy="563988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1741" y="1407896"/>
              <a:ext cx="6977648" cy="52960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66FF">
                  <a:alpha val="40000"/>
                </a:srgbClr>
              </a:outerShdw>
            </a:effectLst>
          </p:spPr>
        </p:pic>
        <p:cxnSp>
          <p:nvCxnSpPr>
            <p:cNvPr id="12" name="Gerader Verbinder 11"/>
            <p:cNvCxnSpPr/>
            <p:nvPr/>
          </p:nvCxnSpPr>
          <p:spPr>
            <a:xfrm>
              <a:off x="6453646" y="1570616"/>
              <a:ext cx="0" cy="458275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6307051" y="1064110"/>
              <a:ext cx="249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ym typeface="Symbol" panose="05050102010706020507" pitchFamily="18" charset="2"/>
                </a:rPr>
                <a:t> </a:t>
              </a:r>
              <a:r>
                <a:rPr lang="de-DE" dirty="0" smtClean="0"/>
                <a:t>0 </a:t>
              </a:r>
              <a:r>
                <a:rPr lang="de-DE" dirty="0"/>
                <a:t>km (</a:t>
              </a:r>
              <a:r>
                <a:rPr lang="de-DE" dirty="0">
                  <a:sym typeface="Symbol" panose="05050102010706020507" pitchFamily="18" charset="2"/>
                </a:rPr>
                <a:t>=</a:t>
              </a:r>
              <a:r>
                <a:rPr lang="de-DE" dirty="0"/>
                <a:t>500 </a:t>
              </a:r>
              <a:r>
                <a:rPr lang="de-DE" dirty="0" err="1"/>
                <a:t>nm</a:t>
              </a:r>
              <a:r>
                <a:rPr lang="de-DE" dirty="0"/>
                <a:t>, </a:t>
              </a:r>
              <a:r>
                <a:rPr lang="de-DE" dirty="0">
                  <a:sym typeface="Symbol" panose="05050102010706020507" pitchFamily="18" charset="2"/>
                </a:rPr>
                <a:t> =1</a:t>
              </a:r>
              <a:r>
                <a:rPr lang="de-DE" dirty="0"/>
                <a:t>)</a:t>
              </a:r>
            </a:p>
          </p:txBody>
        </p:sp>
      </p:grpSp>
      <p:sp>
        <p:nvSpPr>
          <p:cNvPr id="7" name="Rechteck 6"/>
          <p:cNvSpPr/>
          <p:nvPr/>
        </p:nvSpPr>
        <p:spPr>
          <a:xfrm>
            <a:off x="3551538" y="2924584"/>
            <a:ext cx="3519618" cy="156966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none">
            <a:spAutoFit/>
          </a:bodyPr>
          <a:lstStyle/>
          <a:p>
            <a:r>
              <a:rPr lang="de-AT" dirty="0"/>
              <a:t>- 41 km (Watanabe et al. 2013, </a:t>
            </a:r>
            <a:r>
              <a:rPr lang="de-AT" dirty="0" err="1"/>
              <a:t>obs</a:t>
            </a:r>
            <a:r>
              <a:rPr lang="de-AT" dirty="0"/>
              <a:t>)</a:t>
            </a:r>
          </a:p>
          <a:p>
            <a:endParaRPr lang="de-AT" sz="800" dirty="0"/>
          </a:p>
          <a:p>
            <a:r>
              <a:rPr lang="de-AT" dirty="0"/>
              <a:t>- 26 km (Pérez &amp; </a:t>
            </a:r>
            <a:r>
              <a:rPr lang="de-AT" dirty="0" err="1"/>
              <a:t>Kneer</a:t>
            </a:r>
            <a:r>
              <a:rPr lang="de-AT" dirty="0"/>
              <a:t> 2002, TRF)</a:t>
            </a:r>
          </a:p>
          <a:p>
            <a:endParaRPr lang="de-AT" sz="800" dirty="0"/>
          </a:p>
          <a:p>
            <a:r>
              <a:rPr lang="de-AT" dirty="0"/>
              <a:t>+ 13 km (</a:t>
            </a:r>
            <a:r>
              <a:rPr lang="de-AT" dirty="0" err="1"/>
              <a:t>Kuehner</a:t>
            </a:r>
            <a:r>
              <a:rPr lang="de-AT" dirty="0"/>
              <a:t> et al. 2018, FT)</a:t>
            </a:r>
            <a:endParaRPr lang="de-DE" dirty="0"/>
          </a:p>
          <a:p>
            <a:endParaRPr lang="de-AT" sz="800" dirty="0"/>
          </a:p>
          <a:p>
            <a:r>
              <a:rPr lang="de-AT" dirty="0">
                <a:solidFill>
                  <a:srgbClr val="3333CC"/>
                </a:solidFill>
                <a:sym typeface="Symbol" panose="05050102010706020507" pitchFamily="18" charset="2"/>
              </a:rPr>
              <a:t>- 18</a:t>
            </a:r>
            <a:r>
              <a:rPr lang="de-AT" dirty="0">
                <a:solidFill>
                  <a:srgbClr val="3333CC"/>
                </a:solidFill>
              </a:rPr>
              <a:t> km </a:t>
            </a:r>
            <a:r>
              <a:rPr lang="de-AT" dirty="0">
                <a:solidFill>
                  <a:srgbClr val="3333CC"/>
                </a:solidFill>
                <a:sym typeface="Symbol" panose="05050102010706020507" pitchFamily="18" charset="2"/>
              </a:rPr>
              <a:t>… </a:t>
            </a:r>
            <a:r>
              <a:rPr lang="de-AT" u="sng" dirty="0">
                <a:solidFill>
                  <a:srgbClr val="3333CC"/>
                </a:solidFill>
                <a:sym typeface="Symbol" panose="05050102010706020507" pitchFamily="18" charset="2"/>
              </a:rPr>
              <a:t>- 34 km</a:t>
            </a:r>
            <a:r>
              <a:rPr lang="de-AT" dirty="0">
                <a:solidFill>
                  <a:srgbClr val="3333CC"/>
                </a:solidFill>
                <a:sym typeface="Symbol" panose="05050102010706020507" pitchFamily="18" charset="2"/>
              </a:rPr>
              <a:t> </a:t>
            </a:r>
            <a:r>
              <a:rPr lang="de-AT" dirty="0">
                <a:solidFill>
                  <a:srgbClr val="3333CC"/>
                </a:solidFill>
              </a:rPr>
              <a:t>(average, </a:t>
            </a:r>
            <a:r>
              <a:rPr lang="de-AT" dirty="0">
                <a:solidFill>
                  <a:srgbClr val="3333CC"/>
                </a:solidFill>
                <a:sym typeface="Symbol" panose="05050102010706020507" pitchFamily="18" charset="2"/>
              </a:rPr>
              <a:t> &lt; 1)</a:t>
            </a:r>
            <a:endParaRPr lang="de-DE" dirty="0">
              <a:solidFill>
                <a:srgbClr val="3333CC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8760212" y="223164"/>
            <a:ext cx="2961959" cy="6634837"/>
            <a:chOff x="8880524" y="223163"/>
            <a:chExt cx="2961959" cy="6634837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0524" y="223163"/>
              <a:ext cx="2961959" cy="66348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66FF">
                  <a:alpha val="40000"/>
                </a:srgbClr>
              </a:outerShdw>
            </a:effectLst>
          </p:spPr>
        </p:pic>
        <p:cxnSp>
          <p:nvCxnSpPr>
            <p:cNvPr id="24" name="Gerader Verbinder 23"/>
            <p:cNvCxnSpPr/>
            <p:nvPr/>
          </p:nvCxnSpPr>
          <p:spPr>
            <a:xfrm flipV="1">
              <a:off x="9685420" y="3959126"/>
              <a:ext cx="0" cy="259200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 flipH="1" flipV="1">
              <a:off x="9645314" y="634039"/>
              <a:ext cx="0" cy="2844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Gerader Verbinder 27"/>
          <p:cNvCxnSpPr/>
          <p:nvPr/>
        </p:nvCxnSpPr>
        <p:spPr>
          <a:xfrm>
            <a:off x="9300402" y="6152812"/>
            <a:ext cx="2628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10172679" y="320801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/>
              <a:t>__  </a:t>
            </a:r>
            <a:r>
              <a:rPr lang="de-DE" dirty="0">
                <a:solidFill>
                  <a:srgbClr val="C00000"/>
                </a:solidFill>
              </a:rPr>
              <a:t>B(</a:t>
            </a:r>
            <a:r>
              <a:rPr lang="de-DE" dirty="0">
                <a:solidFill>
                  <a:srgbClr val="C00000"/>
                </a:solidFill>
                <a:sym typeface="Symbol" panose="05050102010706020507" pitchFamily="18" charset="2"/>
              </a:rPr>
              <a:t>) + </a:t>
            </a:r>
            <a:r>
              <a:rPr lang="de-DE" dirty="0">
                <a:solidFill>
                  <a:srgbClr val="C00000"/>
                </a:solidFill>
              </a:rPr>
              <a:t>k(</a:t>
            </a:r>
            <a:r>
              <a:rPr lang="de-DE" dirty="0">
                <a:solidFill>
                  <a:srgbClr val="C00000"/>
                </a:solidFill>
                <a:sym typeface="Symbol" panose="05050102010706020507" pitchFamily="18" charset="2"/>
              </a:rPr>
              <a:t>)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34" name="Ellipse 33"/>
          <p:cNvSpPr>
            <a:spLocks noChangeAspect="1"/>
          </p:cNvSpPr>
          <p:nvPr/>
        </p:nvSpPr>
        <p:spPr>
          <a:xfrm>
            <a:off x="9440784" y="3376867"/>
            <a:ext cx="180000" cy="180000"/>
          </a:xfrm>
          <a:prstGeom prst="ellipse">
            <a:avLst/>
          </a:prstGeom>
          <a:noFill/>
          <a:ln w="158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3733801" y="2197173"/>
                <a:ext cx="3564448" cy="672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de-DE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dirty="0">
                          <a:solidFill>
                            <a:srgbClr val="00B050"/>
                          </a:solidFill>
                        </a:rPr>
                        <m:t>695.990</m:t>
                      </m:r>
                      <m:r>
                        <a:rPr lang="de-DE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de-DE" i="1" dirty="0" smtClean="0">
                  <a:solidFill>
                    <a:srgbClr val="3333CC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𝑏𝑐</m:t>
                        </m:r>
                      </m:sub>
                    </m:sSub>
                    <m:r>
                      <a:rPr lang="de-DE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dirty="0">
                        <a:solidFill>
                          <a:srgbClr val="3333CC"/>
                        </a:solidFill>
                      </a:rPr>
                      <m:t>695</m:t>
                    </m:r>
                    <m:r>
                      <m:rPr>
                        <m:nor/>
                      </m:rPr>
                      <a:rPr lang="de-DE" b="0" i="0" dirty="0" smtClean="0">
                        <a:solidFill>
                          <a:srgbClr val="3333CC"/>
                        </a:solidFill>
                      </a:rPr>
                      <m:t>.956</m:t>
                    </m:r>
                    <m:r>
                      <a:rPr lang="de-DE" b="0" i="0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dirty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Mm</m:t>
                    </m:r>
                    <m:r>
                      <a:rPr lang="de-DE" dirty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dirty="0">
                        <a:solidFill>
                          <a:srgbClr val="3333CC"/>
                        </a:solidFill>
                      </a:rPr>
                      <m:t>:</m:t>
                    </m:r>
                  </m:oMath>
                </a14:m>
                <a:r>
                  <a:rPr lang="de-DE" dirty="0">
                    <a:solidFill>
                      <a:srgbClr val="3333CC"/>
                    </a:solidFill>
                  </a:rPr>
                  <a:t> </a:t>
                </a:r>
                <a:r>
                  <a:rPr lang="de-DE" dirty="0" smtClean="0">
                    <a:solidFill>
                      <a:srgbClr val="3333CC"/>
                    </a:solidFill>
                  </a:rPr>
                  <a:t>1AU, 450 </a:t>
                </a:r>
                <a:r>
                  <a:rPr lang="de-DE" dirty="0" err="1">
                    <a:solidFill>
                      <a:srgbClr val="3333CC"/>
                    </a:solidFill>
                  </a:rPr>
                  <a:t>nm</a:t>
                </a:r>
                <a:endParaRPr lang="de-DE" dirty="0">
                  <a:solidFill>
                    <a:srgbClr val="3333CC"/>
                  </a:solidFill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1" y="2197173"/>
                <a:ext cx="3564448" cy="672492"/>
              </a:xfrm>
              <a:prstGeom prst="rect">
                <a:avLst/>
              </a:prstGeom>
              <a:blipFill>
                <a:blip r:embed="rId7"/>
                <a:stretch>
                  <a:fillRect b="-126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/>
              <p:cNvSpPr/>
              <p:nvPr/>
            </p:nvSpPr>
            <p:spPr>
              <a:xfrm>
                <a:off x="4948311" y="1008684"/>
                <a:ext cx="2371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Wingdings 2" panose="05020102010507070707" pitchFamily="18" charset="2"/>
                          </a:rPr>
                          <m:t>bc</m:t>
                        </m:r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de-DE" i="1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= 6086371.57 Mm²</a:t>
                </a:r>
                <a:endParaRPr lang="de-DE" i="1" dirty="0">
                  <a:solidFill>
                    <a:srgbClr val="202122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htec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311" y="1008684"/>
                <a:ext cx="2371098" cy="369332"/>
              </a:xfrm>
              <a:prstGeom prst="rect">
                <a:avLst/>
              </a:prstGeom>
              <a:blipFill>
                <a:blip r:embed="rId8"/>
                <a:stretch>
                  <a:fillRect t="-8197" r="-1285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5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bg1"/>
            </a:gs>
            <a:gs pos="77000">
              <a:srgbClr val="99CCFF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llipse 57"/>
          <p:cNvSpPr/>
          <p:nvPr/>
        </p:nvSpPr>
        <p:spPr>
          <a:xfrm>
            <a:off x="597465" y="4604402"/>
            <a:ext cx="4328326" cy="790061"/>
          </a:xfrm>
          <a:prstGeom prst="ellipse">
            <a:avLst/>
          </a:prstGeom>
          <a:solidFill>
            <a:srgbClr val="99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A679E3-FC6B-4FE6-856B-D994017A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68085"/>
            <a:ext cx="12192000" cy="45652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18</a:t>
            </a:fld>
            <a:endParaRPr lang="de-AT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459281" y="216000"/>
            <a:ext cx="10744660" cy="825520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Variation in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single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cell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size</a:t>
            </a:r>
            <a:endParaRPr lang="de-A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03" y="1598742"/>
            <a:ext cx="4343400" cy="3238500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4921603" y="2190541"/>
            <a:ext cx="82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4229945" y="3578875"/>
            <a:ext cx="153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5717521" y="2190541"/>
            <a:ext cx="0" cy="13883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ihandform 29"/>
          <p:cNvSpPr/>
          <p:nvPr/>
        </p:nvSpPr>
        <p:spPr>
          <a:xfrm>
            <a:off x="2974312" y="2897859"/>
            <a:ext cx="2311124" cy="1443029"/>
          </a:xfrm>
          <a:custGeom>
            <a:avLst/>
            <a:gdLst>
              <a:gd name="connsiteX0" fmla="*/ 0 w 2200589"/>
              <a:gd name="connsiteY0" fmla="*/ 1455055 h 1455055"/>
              <a:gd name="connsiteX1" fmla="*/ 401934 w 2200589"/>
              <a:gd name="connsiteY1" fmla="*/ 721526 h 1455055"/>
              <a:gd name="connsiteX2" fmla="*/ 984738 w 2200589"/>
              <a:gd name="connsiteY2" fmla="*/ 239205 h 1455055"/>
              <a:gd name="connsiteX3" fmla="*/ 1657978 w 2200589"/>
              <a:gd name="connsiteY3" fmla="*/ 28189 h 1455055"/>
              <a:gd name="connsiteX4" fmla="*/ 2200589 w 2200589"/>
              <a:gd name="connsiteY4" fmla="*/ 8093 h 145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0589" h="1455055">
                <a:moveTo>
                  <a:pt x="0" y="1455055"/>
                </a:moveTo>
                <a:cubicBezTo>
                  <a:pt x="118905" y="1189611"/>
                  <a:pt x="237811" y="924168"/>
                  <a:pt x="401934" y="721526"/>
                </a:cubicBezTo>
                <a:cubicBezTo>
                  <a:pt x="566057" y="518884"/>
                  <a:pt x="775398" y="354761"/>
                  <a:pt x="984738" y="239205"/>
                </a:cubicBezTo>
                <a:cubicBezTo>
                  <a:pt x="1194078" y="123649"/>
                  <a:pt x="1455336" y="66708"/>
                  <a:pt x="1657978" y="28189"/>
                </a:cubicBezTo>
                <a:cubicBezTo>
                  <a:pt x="1860620" y="-10330"/>
                  <a:pt x="2030604" y="-1119"/>
                  <a:pt x="2200589" y="8093"/>
                </a:cubicBez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reihandform 30"/>
          <p:cNvSpPr/>
          <p:nvPr/>
        </p:nvSpPr>
        <p:spPr>
          <a:xfrm flipH="1">
            <a:off x="759775" y="2877764"/>
            <a:ext cx="1697804" cy="1392786"/>
          </a:xfrm>
          <a:custGeom>
            <a:avLst/>
            <a:gdLst>
              <a:gd name="connsiteX0" fmla="*/ 0 w 2200589"/>
              <a:gd name="connsiteY0" fmla="*/ 1455055 h 1455055"/>
              <a:gd name="connsiteX1" fmla="*/ 401934 w 2200589"/>
              <a:gd name="connsiteY1" fmla="*/ 721526 h 1455055"/>
              <a:gd name="connsiteX2" fmla="*/ 984738 w 2200589"/>
              <a:gd name="connsiteY2" fmla="*/ 239205 h 1455055"/>
              <a:gd name="connsiteX3" fmla="*/ 1657978 w 2200589"/>
              <a:gd name="connsiteY3" fmla="*/ 28189 h 1455055"/>
              <a:gd name="connsiteX4" fmla="*/ 2200589 w 2200589"/>
              <a:gd name="connsiteY4" fmla="*/ 8093 h 145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0589" h="1455055">
                <a:moveTo>
                  <a:pt x="0" y="1455055"/>
                </a:moveTo>
                <a:cubicBezTo>
                  <a:pt x="118905" y="1189611"/>
                  <a:pt x="237811" y="924168"/>
                  <a:pt x="401934" y="721526"/>
                </a:cubicBezTo>
                <a:cubicBezTo>
                  <a:pt x="566057" y="518884"/>
                  <a:pt x="775398" y="354761"/>
                  <a:pt x="984738" y="239205"/>
                </a:cubicBezTo>
                <a:cubicBezTo>
                  <a:pt x="1194078" y="123649"/>
                  <a:pt x="1455336" y="66708"/>
                  <a:pt x="1657978" y="28189"/>
                </a:cubicBezTo>
                <a:cubicBezTo>
                  <a:pt x="1860620" y="-10330"/>
                  <a:pt x="2030604" y="-1119"/>
                  <a:pt x="2200589" y="8093"/>
                </a:cubicBez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4853352" y="2522136"/>
            <a:ext cx="472276" cy="0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4694256" y="3267383"/>
            <a:ext cx="540000" cy="0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5344719" y="2693098"/>
            <a:ext cx="59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  <a:r>
              <a:rPr lang="de-DE" baseline="-25000" dirty="0"/>
              <a:t>P</a:t>
            </a:r>
          </a:p>
        </p:txBody>
      </p:sp>
      <p:cxnSp>
        <p:nvCxnSpPr>
          <p:cNvPr id="37" name="Gerader Verbinder 36"/>
          <p:cNvCxnSpPr/>
          <p:nvPr/>
        </p:nvCxnSpPr>
        <p:spPr>
          <a:xfrm>
            <a:off x="2180492" y="2542231"/>
            <a:ext cx="30145" cy="2412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>
            <a:off x="3287494" y="2564007"/>
            <a:ext cx="30145" cy="2412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578203" y="1286189"/>
            <a:ext cx="0" cy="994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>
            <a:off x="4920768" y="1328061"/>
            <a:ext cx="0" cy="8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578203" y="1418493"/>
            <a:ext cx="43425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/>
          <p:cNvSpPr/>
          <p:nvPr/>
        </p:nvSpPr>
        <p:spPr>
          <a:xfrm>
            <a:off x="2210637" y="4837242"/>
            <a:ext cx="1091929" cy="287417"/>
          </a:xfrm>
          <a:prstGeom prst="ellipse">
            <a:avLst/>
          </a:prstGeom>
          <a:solidFill>
            <a:srgbClr val="99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 Verbindung mit Pfeil 44"/>
          <p:cNvCxnSpPr/>
          <p:nvPr/>
        </p:nvCxnSpPr>
        <p:spPr>
          <a:xfrm flipV="1">
            <a:off x="2762883" y="3619379"/>
            <a:ext cx="0" cy="540000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2558065" y="4138518"/>
            <a:ext cx="59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</a:t>
            </a:r>
            <a:r>
              <a:rPr lang="de-DE" baseline="-25000" dirty="0"/>
              <a:t>v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5211081" y="2182620"/>
            <a:ext cx="59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</a:t>
            </a:r>
            <a:r>
              <a:rPr lang="de-DE" baseline="-25000" dirty="0"/>
              <a:t>h</a:t>
            </a:r>
          </a:p>
        </p:txBody>
      </p:sp>
      <p:cxnSp>
        <p:nvCxnSpPr>
          <p:cNvPr id="50" name="Gerade Verbindung mit Pfeil 49"/>
          <p:cNvCxnSpPr/>
          <p:nvPr/>
        </p:nvCxnSpPr>
        <p:spPr>
          <a:xfrm flipH="1">
            <a:off x="2754514" y="2104026"/>
            <a:ext cx="0" cy="331310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2548522" y="1039398"/>
            <a:ext cx="59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baseline="-25000" dirty="0"/>
              <a:t>h</a:t>
            </a:r>
          </a:p>
        </p:txBody>
      </p:sp>
      <p:cxnSp>
        <p:nvCxnSpPr>
          <p:cNvPr id="53" name="Gerade Verbindung mit Pfeil 52"/>
          <p:cNvCxnSpPr/>
          <p:nvPr/>
        </p:nvCxnSpPr>
        <p:spPr>
          <a:xfrm flipH="1">
            <a:off x="930134" y="3270720"/>
            <a:ext cx="540000" cy="6705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4920768" y="2203274"/>
            <a:ext cx="0" cy="28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578203" y="2280976"/>
            <a:ext cx="0" cy="273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>
            <a:endCxn id="58" idx="6"/>
          </p:cNvCxnSpPr>
          <p:nvPr/>
        </p:nvCxnSpPr>
        <p:spPr>
          <a:xfrm>
            <a:off x="2762883" y="4976007"/>
            <a:ext cx="2162908" cy="23426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hteck 60"/>
              <p:cNvSpPr/>
              <p:nvPr/>
            </p:nvSpPr>
            <p:spPr>
              <a:xfrm>
                <a:off x="6821578" y="3338704"/>
                <a:ext cx="2065437" cy="620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≅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de-DE" sz="2000" i="1" baseline="-25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h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de-DE" sz="2000" i="1" baseline="-25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61" name="Rechteck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578" y="3338704"/>
                <a:ext cx="2065437" cy="620042"/>
              </a:xfrm>
              <a:prstGeom prst="rect">
                <a:avLst/>
              </a:prstGeom>
              <a:blipFill>
                <a:blip r:embed="rId5"/>
                <a:stretch>
                  <a:fillRect b="-19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feld 61"/>
          <p:cNvSpPr txBox="1"/>
          <p:nvPr/>
        </p:nvSpPr>
        <p:spPr>
          <a:xfrm>
            <a:off x="3715802" y="4630442"/>
            <a:ext cx="59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</a:t>
            </a:r>
            <a:endParaRPr lang="de-DE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hteck 64"/>
              <p:cNvSpPr/>
              <p:nvPr/>
            </p:nvSpPr>
            <p:spPr>
              <a:xfrm>
                <a:off x="6845859" y="2058612"/>
                <a:ext cx="3733789" cy="433645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6699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𝜌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≅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𝜌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de-DE" sz="2000" i="1" baseline="-25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65" name="Rechteck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859" y="2058612"/>
                <a:ext cx="3733789" cy="433645"/>
              </a:xfrm>
              <a:prstGeom prst="rect">
                <a:avLst/>
              </a:prstGeom>
              <a:blipFill>
                <a:blip r:embed="rId6"/>
                <a:stretch>
                  <a:fillRect b="-2740"/>
                </a:stretch>
              </a:blipFill>
              <a:ln>
                <a:solidFill>
                  <a:srgbClr val="6699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hteck 65"/>
          <p:cNvSpPr/>
          <p:nvPr/>
        </p:nvSpPr>
        <p:spPr>
          <a:xfrm>
            <a:off x="2181908" y="1738502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Single cell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hteck 66"/>
              <p:cNvSpPr/>
              <p:nvPr/>
            </p:nvSpPr>
            <p:spPr>
              <a:xfrm>
                <a:off x="6842790" y="2637072"/>
                <a:ext cx="1762085" cy="620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≅</m:t>
                      </m:r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2∙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de-DE" sz="2000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h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de-DE" sz="2000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</m:den>
                      </m:f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de-D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67" name="Rechteck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790" y="2637072"/>
                <a:ext cx="1762085" cy="620042"/>
              </a:xfrm>
              <a:prstGeom prst="rect">
                <a:avLst/>
              </a:prstGeom>
              <a:blipFill>
                <a:blip r:embed="rId7"/>
                <a:stretch>
                  <a:fillRect b="-19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hteck 67"/>
          <p:cNvSpPr/>
          <p:nvPr/>
        </p:nvSpPr>
        <p:spPr>
          <a:xfrm>
            <a:off x="6855907" y="1512371"/>
            <a:ext cx="37016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Mass conservation equation</a:t>
            </a:r>
            <a:endParaRPr lang="de-DE" sz="2200" dirty="0"/>
          </a:p>
        </p:txBody>
      </p:sp>
      <p:sp>
        <p:nvSpPr>
          <p:cNvPr id="69" name="Rechteck 68"/>
          <p:cNvSpPr/>
          <p:nvPr/>
        </p:nvSpPr>
        <p:spPr>
          <a:xfrm>
            <a:off x="8663135" y="2757733"/>
            <a:ext cx="265970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(Stein &amp; </a:t>
            </a:r>
            <a:r>
              <a:rPr lang="en-GB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Nordlund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1998)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8712753" y="3488299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(Nelson &amp; </a:t>
            </a:r>
            <a:r>
              <a:rPr lang="en-GB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Musman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1978) 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hteck 70"/>
              <p:cNvSpPr/>
              <p:nvPr/>
            </p:nvSpPr>
            <p:spPr>
              <a:xfrm>
                <a:off x="6955416" y="4212096"/>
                <a:ext cx="3816686" cy="572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e-DE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  <m:r>
                          <a:rPr lang="de-DE" sz="2000" i="1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  <m:r>
                          <a:rPr lang="de-DE" sz="2000" i="1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≅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num>
                      <m:den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sz="20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  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  <m:r>
                      <a:rPr lang="de-AT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sz="20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de-DE" sz="20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GB" sz="20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</a:t>
                </a:r>
                <a:endParaRPr lang="de-DE" sz="2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1" name="Rechteck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16" y="4212096"/>
                <a:ext cx="3816686" cy="572721"/>
              </a:xfrm>
              <a:prstGeom prst="rect">
                <a:avLst/>
              </a:prstGeom>
              <a:blipFill>
                <a:blip r:embed="rId8"/>
                <a:stretch>
                  <a:fillRect r="-1118" b="-319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hteck 72"/>
              <p:cNvSpPr/>
              <p:nvPr/>
            </p:nvSpPr>
            <p:spPr>
              <a:xfrm>
                <a:off x="5553392" y="4969867"/>
                <a:ext cx="6420226" cy="1685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200"/>
                  </a:spcAft>
                </a:pP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where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GB" i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pressure scale height,</a:t>
                </a:r>
                <a:r>
                  <a:rPr lang="en-GB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ρ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local density,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GB" i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local vertical velocity, </a:t>
                </a:r>
                <a:r>
                  <a:rPr lang="en-GB" i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GB" i="1" baseline="-25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local horizontal velocity,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local gravity,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∙</m:t>
                    </m:r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particle average mass,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GB" i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horizontal size of the granular cell, 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local equivalent cell radius. 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Set of scaling relationships becomes </a:t>
                </a:r>
                <a:r>
                  <a:rPr lang="en-GB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more </a:t>
                </a:r>
                <a:r>
                  <a:rPr lang="en-GB" i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difficult 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Rechteck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392" y="4969867"/>
                <a:ext cx="6420226" cy="1685077"/>
              </a:xfrm>
              <a:prstGeom prst="rect">
                <a:avLst/>
              </a:prstGeom>
              <a:blipFill>
                <a:blip r:embed="rId9"/>
                <a:stretch>
                  <a:fillRect l="-855" t="-722" r="-760" b="-32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hteck 75"/>
              <p:cNvSpPr/>
              <p:nvPr/>
            </p:nvSpPr>
            <p:spPr>
              <a:xfrm>
                <a:off x="871610" y="5644559"/>
                <a:ext cx="3918958" cy="763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=0.5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dirty="0"/>
                  <a:t>, </a:t>
                </a:r>
                <a:r>
                  <a:rPr lang="de-DE" i="1" dirty="0">
                    <a:solidFill>
                      <a:srgbClr val="C00000"/>
                    </a:solidFill>
                  </a:rPr>
                  <a:t>r 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endParaRPr lang="de-DE" i="1" dirty="0"/>
              </a:p>
              <a:p>
                <a:endParaRPr lang="de-DE" sz="600" dirty="0"/>
              </a:p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; incompressible convection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6" name="Rechteck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10" y="5644559"/>
                <a:ext cx="3918958" cy="763094"/>
              </a:xfrm>
              <a:prstGeom prst="rect">
                <a:avLst/>
              </a:prstGeom>
              <a:blipFill>
                <a:blip r:embed="rId10"/>
                <a:stretch>
                  <a:fillRect t="-4800" r="-778" b="-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19</a:t>
            </a:fld>
            <a:endParaRPr lang="de-AT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238126" y="223163"/>
            <a:ext cx="10991850" cy="917147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Global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variation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of granular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size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vs R, L, N, T</a:t>
            </a:r>
            <a:r>
              <a:rPr lang="de-AT" sz="4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eff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247650" y="1134160"/>
                <a:ext cx="11696420" cy="5478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2400"/>
                  </a:spcAft>
                </a:pPr>
                <a:r>
                  <a:rPr lang="de-DE" sz="1900" dirty="0" err="1" smtClean="0"/>
                  <a:t>We</a:t>
                </a:r>
                <a:r>
                  <a:rPr lang="de-DE" sz="1900" dirty="0" smtClean="0"/>
                  <a:t> </a:t>
                </a:r>
                <a:r>
                  <a:rPr lang="de-DE" sz="1900" dirty="0" err="1"/>
                  <a:t>write</a:t>
                </a:r>
                <a:r>
                  <a:rPr lang="de-DE" sz="1900" dirty="0"/>
                  <a:t> </a:t>
                </a:r>
                <a:r>
                  <a:rPr lang="de-DE" sz="1900" dirty="0" err="1" smtClean="0"/>
                  <a:t>basic</a:t>
                </a:r>
                <a:r>
                  <a:rPr lang="de-DE" sz="1900" dirty="0" smtClean="0"/>
                  <a:t> </a:t>
                </a:r>
                <a:r>
                  <a:rPr lang="de-DE" sz="1900" dirty="0" err="1"/>
                  <a:t>expressions</a:t>
                </a:r>
                <a:r>
                  <a:rPr lang="de-DE" sz="1900" dirty="0"/>
                  <a:t> for </a:t>
                </a:r>
                <a:r>
                  <a:rPr lang="de-DE" sz="1900" dirty="0" err="1"/>
                  <a:t>the</a:t>
                </a:r>
                <a:r>
                  <a:rPr lang="de-DE" sz="1900" dirty="0"/>
                  <a:t> </a:t>
                </a:r>
                <a:r>
                  <a:rPr lang="de-DE" sz="1900" dirty="0" smtClean="0"/>
                  <a:t>global </a:t>
                </a:r>
                <a:r>
                  <a:rPr lang="de-DE" sz="1900" dirty="0" err="1" smtClean="0"/>
                  <a:t>variation</a:t>
                </a:r>
                <a:r>
                  <a:rPr lang="de-DE" sz="1900" dirty="0" smtClean="0"/>
                  <a:t> of granular </a:t>
                </a:r>
                <a:r>
                  <a:rPr lang="de-DE" sz="1900" dirty="0" err="1" smtClean="0"/>
                  <a:t>size</a:t>
                </a:r>
                <a:r>
                  <a:rPr lang="de-DE" sz="1900" dirty="0" smtClean="0"/>
                  <a:t>, </a:t>
                </a:r>
                <a:r>
                  <a:rPr lang="de-DE" sz="1900" dirty="0" err="1" smtClean="0"/>
                  <a:t>number</a:t>
                </a:r>
                <a:r>
                  <a:rPr lang="de-DE" sz="1900" dirty="0" smtClean="0"/>
                  <a:t> and time scale </a:t>
                </a:r>
                <a:r>
                  <a:rPr lang="de-DE" sz="1900" dirty="0" err="1" smtClean="0"/>
                  <a:t>as</a:t>
                </a:r>
                <a:r>
                  <a:rPr lang="de-DE" sz="1900" dirty="0" smtClean="0"/>
                  <a:t> a </a:t>
                </a:r>
                <a:r>
                  <a:rPr lang="de-DE" sz="1900" dirty="0" err="1" smtClean="0"/>
                  <a:t>function</a:t>
                </a:r>
                <a:r>
                  <a:rPr lang="de-DE" sz="1900" dirty="0" smtClean="0"/>
                  <a:t> of </a:t>
                </a:r>
                <a:r>
                  <a:rPr lang="de-DE" sz="1900" dirty="0" err="1" smtClean="0"/>
                  <a:t>the</a:t>
                </a:r>
                <a:r>
                  <a:rPr lang="de-DE" sz="1900" dirty="0" smtClean="0"/>
                  <a:t> total </a:t>
                </a:r>
                <a:r>
                  <a:rPr lang="de-DE" sz="1900" dirty="0" err="1" smtClean="0"/>
                  <a:t>sunspot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area</a:t>
                </a:r>
                <a:r>
                  <a:rPr lang="de-DE" sz="1900" dirty="0" smtClean="0"/>
                  <a:t> and global </a:t>
                </a:r>
                <a:r>
                  <a:rPr lang="de-DE" sz="1900" dirty="0"/>
                  <a:t>solar </a:t>
                </a:r>
                <a:r>
                  <a:rPr lang="de-DE" sz="1900" dirty="0" smtClean="0"/>
                  <a:t>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sub>
                    </m:sSub>
                  </m:oMath>
                </a14:m>
                <a:r>
                  <a:rPr lang="de-DE" dirty="0" smtClean="0"/>
                  <a:t>,</a:t>
                </a:r>
                <a:r>
                  <a:rPr lang="de-DE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de-DE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 2" panose="05020102010507070707" pitchFamily="18" charset="2"/>
                          </a:rPr>
                          <m:t></m:t>
                        </m:r>
                      </m:sub>
                    </m:sSub>
                  </m:oMath>
                </a14:m>
                <a:r>
                  <a:rPr lang="de-DE" dirty="0"/>
                  <a:t> ,</a:t>
                </a:r>
                <a:r>
                  <a:rPr lang="de-DE" b="1" dirty="0" smtClean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baseline="-25000">
                        <a:latin typeface="Cambria Math" panose="02040503050406030204" pitchFamily="18" charset="0"/>
                      </a:rPr>
                      <m:t>𝑒𝑓𝑓</m:t>
                    </m:r>
                  </m:oMath>
                </a14:m>
                <a:r>
                  <a:rPr lang="de-DE" b="1" dirty="0" smtClean="0"/>
                  <a:t> </a:t>
                </a:r>
                <a:r>
                  <a:rPr lang="de-DE" dirty="0" smtClean="0"/>
                  <a:t>and</a:t>
                </a:r>
                <a:r>
                  <a:rPr lang="de-DE" b="1" dirty="0" smtClean="0"/>
                  <a:t> </a:t>
                </a:r>
                <a14:m>
                  <m:oMath xmlns:m="http://schemas.openxmlformats.org/officeDocument/2006/math">
                    <m:r>
                      <a:rPr lang="de-AT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de-DE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 2" panose="05020102010507070707" pitchFamily="18" charset="2"/>
                      </a:rPr>
                      <m:t></m:t>
                    </m:r>
                  </m:oMath>
                </a14:m>
                <a:r>
                  <a:rPr lang="de-DE" b="1" dirty="0" smtClean="0"/>
                  <a:t> </a:t>
                </a:r>
                <a:r>
                  <a:rPr lang="de-DE" dirty="0" smtClean="0"/>
                  <a:t>:</a:t>
                </a:r>
              </a:p>
              <a:p>
                <a:pPr>
                  <a:spcAft>
                    <a:spcPts val="2400"/>
                  </a:spcAft>
                </a:pPr>
                <a:r>
                  <a:rPr lang="de-DE" sz="1900" b="1" dirty="0" smtClean="0"/>
                  <a:t>Horizontal </a:t>
                </a:r>
                <a:r>
                  <a:rPr lang="de-DE" sz="1900" b="1" dirty="0" err="1" smtClean="0"/>
                  <a:t>size</a:t>
                </a:r>
                <a:r>
                  <a:rPr lang="de-DE" sz="1900" b="1" dirty="0" smtClean="0"/>
                  <a:t> of granular cells </a:t>
                </a:r>
                <a:r>
                  <a:rPr lang="de-DE" sz="1900" dirty="0" err="1" smtClean="0"/>
                  <a:t>decreases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with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growing</a:t>
                </a:r>
                <a:r>
                  <a:rPr lang="de-DE" sz="1900" dirty="0" smtClean="0"/>
                  <a:t> </a:t>
                </a:r>
                <a:r>
                  <a:rPr lang="de-DE" sz="1900" i="1" dirty="0" smtClean="0"/>
                  <a:t>SSA</a:t>
                </a:r>
                <a:r>
                  <a:rPr lang="de-DE" sz="1900" i="1" baseline="-25000" dirty="0" smtClean="0"/>
                  <a:t>t</a:t>
                </a:r>
                <a:r>
                  <a:rPr lang="de-DE" sz="1900" i="1" dirty="0" smtClean="0"/>
                  <a:t> </a:t>
                </a:r>
                <a:r>
                  <a:rPr lang="de-DE" sz="1900" dirty="0" smtClean="0"/>
                  <a:t>(</a:t>
                </a:r>
                <a:r>
                  <a:rPr lang="de-DE" sz="1900" dirty="0" err="1" smtClean="0"/>
                  <a:t>Macris</a:t>
                </a:r>
                <a:r>
                  <a:rPr lang="de-DE" sz="1900" dirty="0" smtClean="0"/>
                  <a:t> et al. 1954, 1984)</a:t>
                </a:r>
                <a:endParaRPr lang="de-DE" sz="1900" baseline="-25000" dirty="0"/>
              </a:p>
              <a:p>
                <a:pPr>
                  <a:spcAft>
                    <a:spcPts val="2400"/>
                  </a:spcAft>
                </a:pPr>
                <a:r>
                  <a:rPr lang="de-DE" sz="1900" b="1" dirty="0" smtClean="0"/>
                  <a:t>Solar </a:t>
                </a:r>
                <a:r>
                  <a:rPr lang="de-DE" sz="1900" b="1" dirty="0" err="1" smtClean="0"/>
                  <a:t>radius</a:t>
                </a:r>
                <a:r>
                  <a:rPr lang="de-DE" sz="1900" b="1" dirty="0" smtClean="0"/>
                  <a:t> </a:t>
                </a:r>
                <a:r>
                  <a:rPr lang="de-DE" sz="1900" dirty="0" err="1" smtClean="0"/>
                  <a:t>increases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with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sunspot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activity</a:t>
                </a:r>
                <a:r>
                  <a:rPr lang="de-DE" sz="1900" dirty="0" smtClean="0"/>
                  <a:t> (Rosa 1873, et al.)</a:t>
                </a:r>
              </a:p>
              <a:p>
                <a:pPr>
                  <a:spcAft>
                    <a:spcPts val="2400"/>
                  </a:spcAft>
                </a:pPr>
                <a:r>
                  <a:rPr lang="de-DE" sz="1900" b="1" dirty="0" smtClean="0"/>
                  <a:t>Solar </a:t>
                </a:r>
                <a:r>
                  <a:rPr lang="de-DE" sz="1900" b="1" dirty="0" err="1" smtClean="0"/>
                  <a:t>luminosity</a:t>
                </a:r>
                <a:r>
                  <a:rPr lang="de-DE" sz="1900" b="1" dirty="0" smtClean="0"/>
                  <a:t> </a:t>
                </a:r>
                <a:r>
                  <a:rPr lang="de-DE" sz="1900" dirty="0" err="1" smtClean="0"/>
                  <a:t>increases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with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sunspot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activity</a:t>
                </a:r>
                <a:r>
                  <a:rPr lang="de-DE" sz="1900" dirty="0" smtClean="0"/>
                  <a:t> (Ulrich &amp; </a:t>
                </a:r>
                <a:r>
                  <a:rPr lang="de-DE" sz="1900" dirty="0" err="1" smtClean="0"/>
                  <a:t>Bertello</a:t>
                </a:r>
                <a:r>
                  <a:rPr lang="de-DE" sz="1900" dirty="0" smtClean="0"/>
                  <a:t> 1995, et al.)</a:t>
                </a:r>
              </a:p>
              <a:p>
                <a:pPr>
                  <a:spcAft>
                    <a:spcPts val="2400"/>
                  </a:spcAft>
                </a:pPr>
                <a:r>
                  <a:rPr lang="de-DE" sz="1900" b="1" dirty="0" smtClean="0"/>
                  <a:t>Total </a:t>
                </a:r>
                <a:r>
                  <a:rPr lang="de-DE" sz="1900" b="1" dirty="0" err="1"/>
                  <a:t>number</a:t>
                </a:r>
                <a:r>
                  <a:rPr lang="de-DE" sz="1900" b="1" dirty="0"/>
                  <a:t> of </a:t>
                </a:r>
                <a:r>
                  <a:rPr lang="de-DE" sz="1900" b="1" dirty="0" smtClean="0"/>
                  <a:t>cells </a:t>
                </a:r>
                <a:r>
                  <a:rPr lang="de-DE" sz="1900" dirty="0" err="1"/>
                  <a:t>decreases</a:t>
                </a:r>
                <a:r>
                  <a:rPr lang="de-DE" sz="1900" dirty="0"/>
                  <a:t> </a:t>
                </a:r>
                <a:r>
                  <a:rPr lang="de-DE" sz="1900" dirty="0" err="1"/>
                  <a:t>with</a:t>
                </a:r>
                <a:r>
                  <a:rPr lang="de-DE" sz="1900" dirty="0"/>
                  <a:t> </a:t>
                </a:r>
                <a:r>
                  <a:rPr lang="de-DE" sz="1900" dirty="0" err="1" smtClean="0"/>
                  <a:t>growing</a:t>
                </a:r>
                <a:r>
                  <a:rPr lang="de-DE" sz="1900" dirty="0" smtClean="0"/>
                  <a:t> </a:t>
                </a:r>
                <a:r>
                  <a:rPr lang="de-DE" sz="1900" i="1" dirty="0" smtClean="0"/>
                  <a:t>SSA</a:t>
                </a:r>
                <a:r>
                  <a:rPr lang="de-DE" sz="1900" i="1" baseline="-25000" dirty="0" smtClean="0"/>
                  <a:t>t</a:t>
                </a:r>
                <a:r>
                  <a:rPr lang="de-DE" sz="1900" i="1" dirty="0" smtClean="0"/>
                  <a:t> </a:t>
                </a:r>
                <a:r>
                  <a:rPr lang="de-DE" sz="1900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does</a:t>
                </a:r>
                <a:r>
                  <a:rPr lang="de-DE" sz="1900" dirty="0" smtClean="0">
                    <a:solidFill>
                      <a:schemeClr val="bg1">
                        <a:lumMod val="50000"/>
                      </a:schemeClr>
                    </a:solidFill>
                  </a:rPr>
                  <a:t> not fit (</a:t>
                </a:r>
                <a:r>
                  <a:rPr lang="de-DE" sz="1900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Macris</a:t>
                </a:r>
                <a:r>
                  <a:rPr lang="de-DE" sz="19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de-DE" sz="1900" dirty="0" smtClean="0">
                    <a:solidFill>
                      <a:schemeClr val="bg1">
                        <a:lumMod val="50000"/>
                      </a:schemeClr>
                    </a:solidFill>
                  </a:rPr>
                  <a:t>Elias 1955)</a:t>
                </a:r>
              </a:p>
              <a:p>
                <a:pPr>
                  <a:spcAft>
                    <a:spcPts val="2400"/>
                  </a:spcAft>
                </a:pPr>
                <a:r>
                  <a:rPr lang="de-DE" sz="1900" b="1" dirty="0" smtClean="0"/>
                  <a:t>Granulation time scale </a:t>
                </a:r>
                <a:r>
                  <a:rPr lang="de-DE" sz="1900" dirty="0" err="1" smtClean="0"/>
                  <a:t>increases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with</a:t>
                </a:r>
                <a:r>
                  <a:rPr lang="de-DE" sz="1900" dirty="0" smtClean="0"/>
                  <a:t> </a:t>
                </a:r>
                <a:r>
                  <a:rPr lang="de-DE" sz="1900" dirty="0" err="1"/>
                  <a:t>growing</a:t>
                </a:r>
                <a:r>
                  <a:rPr lang="de-DE" sz="1900" dirty="0"/>
                  <a:t> </a:t>
                </a:r>
                <a:r>
                  <a:rPr lang="de-DE" sz="1900" i="1" dirty="0"/>
                  <a:t>SSA</a:t>
                </a:r>
                <a:r>
                  <a:rPr lang="de-DE" sz="1900" i="1" baseline="-25000" dirty="0"/>
                  <a:t>t</a:t>
                </a:r>
                <a:r>
                  <a:rPr lang="de-DE" sz="1900" i="1" dirty="0"/>
                  <a:t> </a:t>
                </a:r>
                <a:r>
                  <a:rPr lang="en-GB" sz="1900" dirty="0"/>
                  <a:t>(Kjeldsen &amp; Bedding 2011).</a:t>
                </a:r>
                <a:endParaRPr lang="de-DE" sz="1900" dirty="0"/>
              </a:p>
              <a:p>
                <a:pPr>
                  <a:spcAft>
                    <a:spcPts val="2400"/>
                  </a:spcAft>
                </a:pPr>
                <a:r>
                  <a:rPr lang="de-DE" sz="1900" b="1" dirty="0" smtClean="0"/>
                  <a:t>Effective </a:t>
                </a:r>
                <a:r>
                  <a:rPr lang="de-DE" sz="1900" b="1" dirty="0" err="1" smtClean="0"/>
                  <a:t>temperature</a:t>
                </a:r>
                <a:r>
                  <a:rPr lang="de-DE" sz="1900" b="1" dirty="0" smtClean="0"/>
                  <a:t> </a:t>
                </a:r>
                <a:r>
                  <a:rPr lang="de-DE" sz="1900" dirty="0" err="1" smtClean="0"/>
                  <a:t>increases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with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sunspot</a:t>
                </a:r>
                <a:r>
                  <a:rPr lang="de-DE" sz="1900" dirty="0" smtClean="0"/>
                  <a:t> </a:t>
                </a:r>
                <a:r>
                  <a:rPr lang="de-DE" sz="1900" dirty="0" err="1" smtClean="0"/>
                  <a:t>activity</a:t>
                </a:r>
                <a:r>
                  <a:rPr lang="de-DE" sz="1900" dirty="0" smtClean="0"/>
                  <a:t> (Fröhlich 2013, et al.)</a:t>
                </a:r>
              </a:p>
              <a:p>
                <a:pPr>
                  <a:spcAft>
                    <a:spcPts val="2400"/>
                  </a:spcAft>
                </a:pPr>
                <a:r>
                  <a:rPr lang="de-DE" sz="1900" b="1" dirty="0" smtClean="0"/>
                  <a:t>Surface </a:t>
                </a:r>
                <a:r>
                  <a:rPr lang="de-DE" sz="1900" b="1" dirty="0" err="1"/>
                  <a:t>gravity</a:t>
                </a:r>
                <a:r>
                  <a:rPr lang="de-DE" sz="1900" b="1" dirty="0"/>
                  <a:t> </a:t>
                </a:r>
                <a:r>
                  <a:rPr lang="de-DE" sz="1900" dirty="0" err="1"/>
                  <a:t>decreases</a:t>
                </a:r>
                <a:r>
                  <a:rPr lang="de-DE" sz="1900" dirty="0"/>
                  <a:t> </a:t>
                </a:r>
                <a:r>
                  <a:rPr lang="de-DE" sz="1900" dirty="0" err="1"/>
                  <a:t>with</a:t>
                </a:r>
                <a:r>
                  <a:rPr lang="de-DE" sz="1900" dirty="0"/>
                  <a:t> </a:t>
                </a:r>
                <a:r>
                  <a:rPr lang="de-DE" sz="1900" dirty="0" err="1"/>
                  <a:t>growing</a:t>
                </a:r>
                <a:r>
                  <a:rPr lang="de-DE" sz="1900" dirty="0"/>
                  <a:t> </a:t>
                </a:r>
                <a:r>
                  <a:rPr lang="de-DE" sz="1900" i="1" dirty="0"/>
                  <a:t>SSA</a:t>
                </a:r>
                <a:r>
                  <a:rPr lang="de-DE" sz="1900" i="1" baseline="-25000" dirty="0"/>
                  <a:t>t</a:t>
                </a:r>
                <a:r>
                  <a:rPr lang="de-DE" sz="1900" i="1" dirty="0"/>
                  <a:t> </a:t>
                </a:r>
                <a:r>
                  <a:rPr lang="de-DE" sz="1900" dirty="0" smtClean="0"/>
                  <a:t>(</a:t>
                </a:r>
                <a:r>
                  <a:rPr lang="de-DE" sz="1900" dirty="0" err="1" smtClean="0"/>
                  <a:t>Mathur</a:t>
                </a:r>
                <a:r>
                  <a:rPr lang="de-DE" sz="1900" dirty="0" smtClean="0"/>
                  <a:t> 2011 – 2021).</a:t>
                </a:r>
              </a:p>
              <a:p>
                <a:pPr lvl="0">
                  <a:spcAft>
                    <a:spcPts val="2400"/>
                  </a:spcAft>
                </a:pPr>
                <a:r>
                  <a:rPr lang="de-DE" sz="1900" i="1" dirty="0" smtClean="0">
                    <a:solidFill>
                      <a:srgbClr val="0070C0"/>
                    </a:solidFill>
                  </a:rPr>
                  <a:t>All </a:t>
                </a:r>
                <a:r>
                  <a:rPr lang="de-DE" sz="1900" i="1" dirty="0" err="1" smtClean="0">
                    <a:solidFill>
                      <a:srgbClr val="0070C0"/>
                    </a:solidFill>
                  </a:rPr>
                  <a:t>these</a:t>
                </a:r>
                <a:r>
                  <a:rPr lang="de-DE" sz="19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sz="1900" i="1" dirty="0" err="1" smtClean="0">
                    <a:solidFill>
                      <a:srgbClr val="0070C0"/>
                    </a:solidFill>
                  </a:rPr>
                  <a:t>equations</a:t>
                </a:r>
                <a:r>
                  <a:rPr lang="de-DE" sz="19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1900" i="1" dirty="0">
                    <a:solidFill>
                      <a:srgbClr val="0070C0"/>
                    </a:solidFill>
                  </a:rPr>
                  <a:t>do not account for the shape </a:t>
                </a:r>
                <a:r>
                  <a:rPr lang="en-US" sz="1900" i="1" dirty="0" smtClean="0">
                    <a:solidFill>
                      <a:srgbClr val="0070C0"/>
                    </a:solidFill>
                  </a:rPr>
                  <a:t>(change) </a:t>
                </a:r>
                <a:r>
                  <a:rPr lang="en-US" sz="1900" i="1" dirty="0">
                    <a:solidFill>
                      <a:srgbClr val="0070C0"/>
                    </a:solidFill>
                  </a:rPr>
                  <a:t>of granular cells</a:t>
                </a:r>
                <a:r>
                  <a:rPr lang="en-US" sz="1900" i="1" dirty="0" smtClean="0">
                    <a:solidFill>
                      <a:srgbClr val="0070C0"/>
                    </a:solidFill>
                  </a:rPr>
                  <a:t>.</a:t>
                </a:r>
                <a:endParaRPr lang="de-DE" altLang="de-DE" sz="19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1134160"/>
                <a:ext cx="11696420" cy="5478423"/>
              </a:xfrm>
              <a:prstGeom prst="rect">
                <a:avLst/>
              </a:prstGeom>
              <a:blipFill>
                <a:blip r:embed="rId3"/>
                <a:stretch>
                  <a:fillRect l="-521" t="-556" r="-521" b="-10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38">
                <a:extLst>
                  <a:ext uri="{FF2B5EF4-FFF2-40B4-BE49-F238E27FC236}">
                    <a16:creationId xmlns:a16="http://schemas.microsoft.com/office/drawing/2014/main" id="{0A6FC2D9-C667-43AD-9DCB-30EB417EC0DE}"/>
                  </a:ext>
                </a:extLst>
              </p:cNvPr>
              <p:cNvSpPr/>
              <p:nvPr/>
            </p:nvSpPr>
            <p:spPr>
              <a:xfrm>
                <a:off x="8610600" y="1964843"/>
                <a:ext cx="3492000" cy="4689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≅2</m:t>
                      </m:r>
                      <m:sSub>
                        <m:sSubPr>
                          <m:ctrlPr>
                            <a:rPr 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de-DE" sz="16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</m:sSub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1−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𝑆𝑆𝐴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sz="16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de-DE" sz="12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de-DE" sz="16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</m:sSub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≅±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1−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𝑆𝑆𝐴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de-DE" sz="16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de-DE" sz="12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AT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de-DE" sz="16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∙</m:t>
                          </m:r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𝜎</m:t>
                          </m:r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1</m:t>
                          </m:r>
                          <m:r>
                            <a:rPr lang="de-AT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600" dirty="0" smtClean="0"/>
              </a:p>
              <a:p>
                <a:endParaRPr lang="de-DE" sz="1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𝑁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600" baseline="-25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 2" panose="05020102010507070707" pitchFamily="18" charset="2"/>
                                </a:rPr>
                                <m:t>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1</m:t>
                          </m:r>
                          <m:r>
                            <a:rPr lang="de-A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60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de-DE" sz="60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𝜏</m:t>
                      </m:r>
                      <m:r>
                        <a:rPr lang="en-GB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≅</m:t>
                      </m:r>
                      <m:f>
                        <m:fPr>
                          <m:ctrlPr>
                            <a:rPr lang="en-GB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GB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1</m:t>
                              </m:r>
                              <m:r>
                                <a:rPr lang="de-A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𝑆𝑆𝐴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de-DE" sz="160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de-DE" sz="120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600" i="1" baseline="-25000">
                          <a:latin typeface="Cambria Math" panose="02040503050406030204" pitchFamily="18" charset="0"/>
                        </a:rPr>
                        <m:t>𝑒𝑓𝑓</m:t>
                      </m:r>
                      <m:r>
                        <a:rPr lang="de-DE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de-DE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GB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𝜇</m:t>
                          </m:r>
                          <m:r>
                            <a:rPr lang="en-GB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GB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r>
                            <a:rPr 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den>
                      </m:f>
                      <m:r>
                        <a:rPr lang="en-GB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de-A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  <m:r>
                            <a:rPr lang="de-DE" sz="1600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1</m:t>
                              </m:r>
                              <m:r>
                                <a:rPr lang="de-A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𝑆𝑆𝐴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1600" dirty="0"/>
              </a:p>
              <a:p>
                <a:endParaRPr lang="de-DE" sz="120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de-DE" sz="1600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m:t></m:t>
                      </m:r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≅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2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𝜇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r>
                        <a:rPr lang="de-DE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1</m:t>
                          </m:r>
                          <m:r>
                            <a:rPr lang="de-A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4" name="Rechteck 38">
                <a:extLst>
                  <a:ext uri="{FF2B5EF4-FFF2-40B4-BE49-F238E27FC236}">
                    <a16:creationId xmlns:a16="http://schemas.microsoft.com/office/drawing/2014/main" id="{0A6FC2D9-C667-43AD-9DCB-30EB417EC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964843"/>
                <a:ext cx="3492000" cy="4689297"/>
              </a:xfrm>
              <a:prstGeom prst="rect">
                <a:avLst/>
              </a:prstGeom>
              <a:blipFill>
                <a:blip r:embed="rId5"/>
                <a:stretch>
                  <a:fillRect t="-62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74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AAC4BD-C252-4380-BB01-07407DDB8B57}"/>
              </a:ext>
            </a:extLst>
          </p:cNvPr>
          <p:cNvSpPr/>
          <p:nvPr/>
        </p:nvSpPr>
        <p:spPr>
          <a:xfrm>
            <a:off x="543672" y="419858"/>
            <a:ext cx="52916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cs typeface="Arial" panose="020B0604020202020204" pitchFamily="34" charset="0"/>
              </a:rPr>
              <a:t>I.    </a:t>
            </a:r>
            <a:r>
              <a:rPr lang="de-AT" i="1" dirty="0" err="1" smtClean="0">
                <a:cs typeface="Arial" panose="020B0604020202020204" pitchFamily="34" charset="0"/>
              </a:rPr>
              <a:t>PhD</a:t>
            </a:r>
            <a:r>
              <a:rPr lang="de-AT" i="1" dirty="0" smtClean="0">
                <a:cs typeface="Arial" panose="020B0604020202020204" pitchFamily="34" charset="0"/>
              </a:rPr>
              <a:t> </a:t>
            </a:r>
            <a:r>
              <a:rPr lang="de-AT" i="1" dirty="0" err="1" smtClean="0">
                <a:cs typeface="Arial" panose="020B0604020202020204" pitchFamily="34" charset="0"/>
              </a:rPr>
              <a:t>status</a:t>
            </a:r>
            <a:r>
              <a:rPr lang="de-AT" i="1" dirty="0" smtClean="0">
                <a:cs typeface="Arial" panose="020B0604020202020204" pitchFamily="34" charset="0"/>
              </a:rPr>
              <a:t> &amp; Progress</a:t>
            </a:r>
          </a:p>
          <a:p>
            <a:pPr marL="342900" indent="-342900">
              <a:buFontTx/>
              <a:buAutoNum type="arabicPeriod"/>
            </a:pPr>
            <a:r>
              <a:rPr lang="de-AT" dirty="0" err="1" smtClean="0">
                <a:cs typeface="Arial" panose="020B0604020202020204" pitchFamily="34" charset="0"/>
              </a:rPr>
              <a:t>Two</a:t>
            </a:r>
            <a:r>
              <a:rPr lang="de-AT" dirty="0" smtClean="0">
                <a:cs typeface="Arial" panose="020B0604020202020204" pitchFamily="34" charset="0"/>
              </a:rPr>
              <a:t> EGU </a:t>
            </a:r>
            <a:r>
              <a:rPr lang="de-AT" dirty="0" err="1" smtClean="0">
                <a:cs typeface="Arial" panose="020B0604020202020204" pitchFamily="34" charset="0"/>
              </a:rPr>
              <a:t>articles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Other </a:t>
            </a:r>
            <a:r>
              <a:rPr lang="de-AT" dirty="0" err="1" smtClean="0">
                <a:cs typeface="Arial" panose="020B0604020202020204" pitchFamily="34" charset="0"/>
              </a:rPr>
              <a:t>publications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Research </a:t>
            </a:r>
            <a:r>
              <a:rPr lang="de-AT" dirty="0" err="1" smtClean="0">
                <a:cs typeface="Arial" panose="020B0604020202020204" pitchFamily="34" charset="0"/>
              </a:rPr>
              <a:t>question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Research characteristics</a:t>
            </a:r>
          </a:p>
          <a:p>
            <a:endParaRPr lang="de-AT" sz="800" i="1" dirty="0" smtClean="0">
              <a:cs typeface="Arial" panose="020B0604020202020204" pitchFamily="34" charset="0"/>
            </a:endParaRPr>
          </a:p>
          <a:p>
            <a:r>
              <a:rPr lang="de-AT" i="1" dirty="0" smtClean="0">
                <a:cs typeface="Arial" panose="020B0604020202020204" pitchFamily="34" charset="0"/>
              </a:rPr>
              <a:t>II.   Statistical </a:t>
            </a:r>
            <a:r>
              <a:rPr lang="de-AT" i="1" dirty="0" err="1" smtClean="0">
                <a:cs typeface="Arial" panose="020B0604020202020204" pitchFamily="34" charset="0"/>
              </a:rPr>
              <a:t>properties</a:t>
            </a:r>
            <a:r>
              <a:rPr lang="de-AT" i="1" dirty="0" smtClean="0">
                <a:cs typeface="Arial" panose="020B0604020202020204" pitchFamily="34" charset="0"/>
              </a:rPr>
              <a:t> </a:t>
            </a:r>
            <a:endParaRPr lang="de-AT" i="1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Granulation </a:t>
            </a:r>
            <a:r>
              <a:rPr lang="de-AT" dirty="0" err="1" smtClean="0">
                <a:cs typeface="Arial" panose="020B0604020202020204" pitchFamily="34" charset="0"/>
              </a:rPr>
              <a:t>size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distribution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SSA </a:t>
            </a:r>
            <a:r>
              <a:rPr lang="de-AT" dirty="0" err="1" smtClean="0">
                <a:cs typeface="Arial" panose="020B0604020202020204" pitchFamily="34" charset="0"/>
              </a:rPr>
              <a:t>distribution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SSN </a:t>
            </a:r>
            <a:r>
              <a:rPr lang="de-AT" dirty="0" err="1" smtClean="0">
                <a:cs typeface="Arial" panose="020B0604020202020204" pitchFamily="34" charset="0"/>
              </a:rPr>
              <a:t>distribution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Central </a:t>
            </a:r>
            <a:r>
              <a:rPr lang="de-AT" dirty="0" err="1">
                <a:cs typeface="Arial" panose="020B0604020202020204" pitchFamily="34" charset="0"/>
              </a:rPr>
              <a:t>limit</a:t>
            </a:r>
            <a:r>
              <a:rPr lang="de-AT" dirty="0">
                <a:cs typeface="Arial" panose="020B0604020202020204" pitchFamily="34" charset="0"/>
              </a:rPr>
              <a:t> </a:t>
            </a:r>
            <a:r>
              <a:rPr lang="de-AT" dirty="0" err="1">
                <a:cs typeface="Arial" panose="020B0604020202020204" pitchFamily="34" charset="0"/>
              </a:rPr>
              <a:t>theorem</a:t>
            </a:r>
            <a:r>
              <a:rPr lang="de-AT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de-AT" dirty="0" err="1" smtClean="0">
                <a:cs typeface="Arial" panose="020B0604020202020204" pitchFamily="34" charset="0"/>
              </a:rPr>
              <a:t>Normalization</a:t>
            </a:r>
            <a:endParaRPr lang="de-AT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err="1" smtClean="0">
                <a:cs typeface="Arial" panose="020B0604020202020204" pitchFamily="34" charset="0"/>
              </a:rPr>
              <a:t>Ergodic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hypothesis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Granulation </a:t>
            </a:r>
            <a:r>
              <a:rPr lang="de-AT" dirty="0" err="1" smtClean="0">
                <a:cs typeface="Arial" panose="020B0604020202020204" pitchFamily="34" charset="0"/>
              </a:rPr>
              <a:t>size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variability</a:t>
            </a:r>
            <a:endParaRPr lang="de-AT" dirty="0" smtClean="0">
              <a:cs typeface="Arial" panose="020B0604020202020204" pitchFamily="34" charset="0"/>
            </a:endParaRPr>
          </a:p>
          <a:p>
            <a:endParaRPr lang="de-AT" sz="800" dirty="0" smtClean="0">
              <a:cs typeface="Arial" panose="020B0604020202020204" pitchFamily="34" charset="0"/>
            </a:endParaRPr>
          </a:p>
          <a:p>
            <a:r>
              <a:rPr lang="de-AT" dirty="0" smtClean="0">
                <a:cs typeface="Arial" panose="020B0604020202020204" pitchFamily="34" charset="0"/>
              </a:rPr>
              <a:t>III.   </a:t>
            </a:r>
            <a:r>
              <a:rPr lang="de-AT" i="1" dirty="0" smtClean="0">
                <a:cs typeface="Arial" panose="020B0604020202020204" pitchFamily="34" charset="0"/>
              </a:rPr>
              <a:t>Adaptation</a:t>
            </a:r>
            <a:endParaRPr lang="de-AT" i="1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Solar </a:t>
            </a:r>
            <a:r>
              <a:rPr lang="de-AT" dirty="0" err="1" smtClean="0">
                <a:cs typeface="Arial" panose="020B0604020202020204" pitchFamily="34" charset="0"/>
              </a:rPr>
              <a:t>figure</a:t>
            </a:r>
            <a:r>
              <a:rPr lang="de-AT" dirty="0" smtClean="0">
                <a:cs typeface="Arial" panose="020B0604020202020204" pitchFamily="34" charset="0"/>
              </a:rPr>
              <a:t> in </a:t>
            </a:r>
            <a:r>
              <a:rPr lang="de-AT" dirty="0" err="1" smtClean="0">
                <a:cs typeface="Arial" panose="020B0604020202020204" pitchFamily="34" charset="0"/>
              </a:rPr>
              <a:t>relation</a:t>
            </a:r>
            <a:r>
              <a:rPr lang="de-AT" dirty="0" smtClean="0">
                <a:cs typeface="Arial" panose="020B0604020202020204" pitchFamily="34" charset="0"/>
              </a:rPr>
              <a:t> to </a:t>
            </a:r>
            <a:r>
              <a:rPr lang="de-AT" dirty="0" err="1" smtClean="0">
                <a:cs typeface="Arial" panose="020B0604020202020204" pitchFamily="34" charset="0"/>
              </a:rPr>
              <a:t>sunspot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activity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Surface </a:t>
            </a:r>
            <a:r>
              <a:rPr lang="de-AT" dirty="0" err="1" smtClean="0">
                <a:cs typeface="Arial" panose="020B0604020202020204" pitchFamily="34" charset="0"/>
              </a:rPr>
              <a:t>area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conservation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equation</a:t>
            </a:r>
            <a:endParaRPr lang="de-AT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BC </a:t>
            </a:r>
            <a:r>
              <a:rPr lang="de-AT" dirty="0" err="1" smtClean="0">
                <a:cs typeface="Arial" panose="020B0604020202020204" pitchFamily="34" charset="0"/>
              </a:rPr>
              <a:t>formation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level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err="1" smtClean="0">
                <a:cs typeface="Arial" panose="020B0604020202020204" pitchFamily="34" charset="0"/>
              </a:rPr>
              <a:t>Local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variation</a:t>
            </a:r>
            <a:r>
              <a:rPr lang="de-AT" dirty="0" smtClean="0">
                <a:cs typeface="Arial" panose="020B0604020202020204" pitchFamily="34" charset="0"/>
              </a:rPr>
              <a:t> of granular </a:t>
            </a:r>
            <a:r>
              <a:rPr lang="de-AT" dirty="0" err="1" smtClean="0">
                <a:cs typeface="Arial" panose="020B0604020202020204" pitchFamily="34" charset="0"/>
              </a:rPr>
              <a:t>size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Variation in </a:t>
            </a:r>
            <a:r>
              <a:rPr lang="de-AT" dirty="0" err="1" smtClean="0">
                <a:cs typeface="Arial" panose="020B0604020202020204" pitchFamily="34" charset="0"/>
              </a:rPr>
              <a:t>single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cell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dirty="0" err="1" smtClean="0">
                <a:cs typeface="Arial" panose="020B0604020202020204" pitchFamily="34" charset="0"/>
              </a:rPr>
              <a:t>size</a:t>
            </a:r>
            <a:endParaRPr lang="de-AT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>
                <a:cs typeface="Arial" panose="020B0604020202020204" pitchFamily="34" charset="0"/>
              </a:rPr>
              <a:t>Global </a:t>
            </a:r>
            <a:r>
              <a:rPr lang="de-AT" dirty="0" err="1">
                <a:cs typeface="Arial" panose="020B0604020202020204" pitchFamily="34" charset="0"/>
              </a:rPr>
              <a:t>variation</a:t>
            </a:r>
            <a:r>
              <a:rPr lang="de-AT" dirty="0">
                <a:cs typeface="Arial" panose="020B0604020202020204" pitchFamily="34" charset="0"/>
              </a:rPr>
              <a:t> of granular </a:t>
            </a:r>
            <a:r>
              <a:rPr lang="de-AT" dirty="0" err="1">
                <a:cs typeface="Arial" panose="020B0604020202020204" pitchFamily="34" charset="0"/>
              </a:rPr>
              <a:t>size</a:t>
            </a:r>
            <a:endParaRPr lang="de-AT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err="1">
                <a:cs typeface="Arial" panose="020B0604020202020204" pitchFamily="34" charset="0"/>
              </a:rPr>
              <a:t>Magnitudes</a:t>
            </a:r>
            <a:r>
              <a:rPr lang="de-AT" dirty="0">
                <a:cs typeface="Arial" panose="020B0604020202020204" pitchFamily="34" charset="0"/>
              </a:rPr>
              <a:t> of relative </a:t>
            </a:r>
            <a:r>
              <a:rPr lang="de-AT" dirty="0" err="1" smtClean="0">
                <a:cs typeface="Arial" panose="020B0604020202020204" pitchFamily="34" charset="0"/>
              </a:rPr>
              <a:t>variations</a:t>
            </a:r>
            <a:endParaRPr lang="de-AT" dirty="0"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39C5D5-185C-4404-9215-9EF80C6860CE}"/>
              </a:ext>
            </a:extLst>
          </p:cNvPr>
          <p:cNvSpPr/>
          <p:nvPr/>
        </p:nvSpPr>
        <p:spPr>
          <a:xfrm>
            <a:off x="5110517" y="1044759"/>
            <a:ext cx="47878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i="1" dirty="0" smtClean="0">
                <a:cs typeface="Arial" panose="020B0604020202020204" pitchFamily="34" charset="0"/>
              </a:rPr>
              <a:t>IV.  </a:t>
            </a:r>
            <a:r>
              <a:rPr lang="de-DE" i="1" dirty="0" smtClean="0">
                <a:cs typeface="Arial" panose="020B0604020202020204" pitchFamily="34" charset="0"/>
              </a:rPr>
              <a:t>G</a:t>
            </a:r>
            <a:r>
              <a:rPr lang="de-AT" i="1" dirty="0" err="1" smtClean="0">
                <a:cs typeface="Arial" panose="020B0604020202020204" pitchFamily="34" charset="0"/>
              </a:rPr>
              <a:t>ranular</a:t>
            </a:r>
            <a:r>
              <a:rPr lang="de-AT" i="1" dirty="0" smtClean="0">
                <a:cs typeface="Arial" panose="020B0604020202020204" pitchFamily="34" charset="0"/>
              </a:rPr>
              <a:t> extent and </a:t>
            </a:r>
            <a:r>
              <a:rPr lang="de-AT" i="1" dirty="0" err="1" smtClean="0">
                <a:cs typeface="Arial" panose="020B0604020202020204" pitchFamily="34" charset="0"/>
              </a:rPr>
              <a:t>statistics</a:t>
            </a:r>
            <a:endParaRPr lang="de-AT" i="1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Variation </a:t>
            </a:r>
            <a:r>
              <a:rPr lang="de-AT" dirty="0">
                <a:cs typeface="Arial" panose="020B0604020202020204" pitchFamily="34" charset="0"/>
              </a:rPr>
              <a:t>in </a:t>
            </a:r>
            <a:r>
              <a:rPr lang="de-AT" dirty="0" err="1">
                <a:cs typeface="Arial" panose="020B0604020202020204" pitchFamily="34" charset="0"/>
              </a:rPr>
              <a:t>mean</a:t>
            </a:r>
            <a:r>
              <a:rPr lang="de-AT" dirty="0">
                <a:cs typeface="Arial" panose="020B0604020202020204" pitchFamily="34" charset="0"/>
              </a:rPr>
              <a:t> granular extent</a:t>
            </a:r>
          </a:p>
          <a:p>
            <a:pPr marL="342900" indent="-342900">
              <a:buFontTx/>
              <a:buAutoNum type="arabicPeriod"/>
            </a:pPr>
            <a:r>
              <a:rPr lang="de-AT" dirty="0">
                <a:cs typeface="Arial" panose="020B0604020202020204" pitchFamily="34" charset="0"/>
              </a:rPr>
              <a:t>Variation in </a:t>
            </a:r>
            <a:r>
              <a:rPr lang="de-AT" dirty="0" err="1">
                <a:cs typeface="Arial" panose="020B0604020202020204" pitchFamily="34" charset="0"/>
              </a:rPr>
              <a:t>mean</a:t>
            </a:r>
            <a:r>
              <a:rPr lang="de-AT" dirty="0">
                <a:cs typeface="Arial" panose="020B0604020202020204" pitchFamily="34" charset="0"/>
              </a:rPr>
              <a:t> granular extent vs PAR</a:t>
            </a:r>
          </a:p>
          <a:p>
            <a:pPr marL="342900" indent="-342900">
              <a:buFontTx/>
              <a:buAutoNum type="arabicPeriod"/>
            </a:pPr>
            <a:r>
              <a:rPr lang="de-AT" dirty="0">
                <a:cs typeface="Arial" panose="020B0604020202020204" pitchFamily="34" charset="0"/>
              </a:rPr>
              <a:t>Variation in </a:t>
            </a:r>
            <a:r>
              <a:rPr lang="de-AT" dirty="0" err="1">
                <a:cs typeface="Arial" panose="020B0604020202020204" pitchFamily="34" charset="0"/>
              </a:rPr>
              <a:t>mean</a:t>
            </a:r>
            <a:r>
              <a:rPr lang="de-AT" dirty="0">
                <a:cs typeface="Arial" panose="020B0604020202020204" pitchFamily="34" charset="0"/>
              </a:rPr>
              <a:t> granular extent vs </a:t>
            </a:r>
            <a:r>
              <a:rPr lang="de-AT" dirty="0" smtClean="0">
                <a:cs typeface="Arial" panose="020B0604020202020204" pitchFamily="34" charset="0"/>
              </a:rPr>
              <a:t>SSN</a:t>
            </a: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Time lag </a:t>
            </a:r>
            <a:r>
              <a:rPr lang="de-AT" dirty="0" err="1" smtClean="0">
                <a:cs typeface="Arial" panose="020B0604020202020204" pitchFamily="34" charset="0"/>
              </a:rPr>
              <a:t>between</a:t>
            </a:r>
            <a:r>
              <a:rPr lang="de-AT" dirty="0" smtClean="0">
                <a:cs typeface="Arial" panose="020B0604020202020204" pitchFamily="34" charset="0"/>
              </a:rPr>
              <a:t> granular extent and SSN</a:t>
            </a:r>
            <a:endParaRPr lang="de-AT" dirty="0">
              <a:cs typeface="Arial" panose="020B0604020202020204" pitchFamily="34" charset="0"/>
            </a:endParaRPr>
          </a:p>
          <a:p>
            <a:endParaRPr lang="de-AT" sz="1200" dirty="0" smtClean="0">
              <a:cs typeface="Arial" panose="020B0604020202020204" pitchFamily="34" charset="0"/>
            </a:endParaRPr>
          </a:p>
          <a:p>
            <a:r>
              <a:rPr lang="de-AT" i="1" dirty="0" smtClean="0">
                <a:cs typeface="Arial" panose="020B0604020202020204" pitchFamily="34" charset="0"/>
              </a:rPr>
              <a:t>V.  </a:t>
            </a:r>
            <a:r>
              <a:rPr lang="de-AT" i="1" dirty="0" err="1" smtClean="0">
                <a:cs typeface="Arial" panose="020B0604020202020204" pitchFamily="34" charset="0"/>
              </a:rPr>
              <a:t>Empirical</a:t>
            </a:r>
            <a:r>
              <a:rPr lang="de-AT" i="1" dirty="0" smtClean="0">
                <a:cs typeface="Arial" panose="020B0604020202020204" pitchFamily="34" charset="0"/>
              </a:rPr>
              <a:t> </a:t>
            </a:r>
            <a:r>
              <a:rPr lang="de-AT" i="1" dirty="0" err="1" smtClean="0">
                <a:cs typeface="Arial" panose="020B0604020202020204" pitchFamily="34" charset="0"/>
              </a:rPr>
              <a:t>evidence</a:t>
            </a:r>
            <a:r>
              <a:rPr lang="de-AT" i="1" dirty="0" smtClean="0">
                <a:cs typeface="Arial" panose="020B0604020202020204" pitchFamily="34" charset="0"/>
              </a:rPr>
              <a:t> and </a:t>
            </a:r>
            <a:r>
              <a:rPr lang="de-AT" i="1" dirty="0" err="1" smtClean="0">
                <a:cs typeface="Arial" panose="020B0604020202020204" pitchFamily="34" charset="0"/>
              </a:rPr>
              <a:t>validation</a:t>
            </a:r>
            <a:endParaRPr lang="de-AT" i="1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>
                <a:cs typeface="Arial" panose="020B0604020202020204" pitchFamily="34" charset="0"/>
              </a:rPr>
              <a:t>Validation of granular extent in </a:t>
            </a:r>
            <a:r>
              <a:rPr lang="de-AT" dirty="0" err="1">
                <a:cs typeface="Arial" panose="020B0604020202020204" pitchFamily="34" charset="0"/>
              </a:rPr>
              <a:t>active</a:t>
            </a:r>
            <a:r>
              <a:rPr lang="de-AT" dirty="0">
                <a:cs typeface="Arial" panose="020B0604020202020204" pitchFamily="34" charset="0"/>
              </a:rPr>
              <a:t> </a:t>
            </a:r>
            <a:r>
              <a:rPr lang="de-AT" dirty="0" err="1">
                <a:cs typeface="Arial" panose="020B0604020202020204" pitchFamily="34" charset="0"/>
              </a:rPr>
              <a:t>regions</a:t>
            </a:r>
            <a:endParaRPr lang="de-AT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Extent </a:t>
            </a:r>
            <a:r>
              <a:rPr lang="de-AT" dirty="0">
                <a:cs typeface="Arial" panose="020B0604020202020204" pitchFamily="34" charset="0"/>
              </a:rPr>
              <a:t>of </a:t>
            </a:r>
            <a:r>
              <a:rPr lang="de-AT" dirty="0" err="1">
                <a:cs typeface="Arial" panose="020B0604020202020204" pitchFamily="34" charset="0"/>
              </a:rPr>
              <a:t>split</a:t>
            </a:r>
            <a:r>
              <a:rPr lang="de-AT" dirty="0">
                <a:cs typeface="Arial" panose="020B0604020202020204" pitchFamily="34" charset="0"/>
              </a:rPr>
              <a:t> granules</a:t>
            </a:r>
          </a:p>
          <a:p>
            <a:pPr marL="342900" indent="-342900">
              <a:buFontTx/>
              <a:buAutoNum type="arabicPeriod"/>
            </a:pPr>
            <a:r>
              <a:rPr lang="de-AT" dirty="0" smtClean="0">
                <a:cs typeface="Arial" panose="020B0604020202020204" pitchFamily="34" charset="0"/>
              </a:rPr>
              <a:t>Intervalidation: bright and </a:t>
            </a:r>
            <a:r>
              <a:rPr lang="de-AT" dirty="0" err="1" smtClean="0">
                <a:cs typeface="Arial" panose="020B0604020202020204" pitchFamily="34" charset="0"/>
              </a:rPr>
              <a:t>dark</a:t>
            </a:r>
            <a:r>
              <a:rPr lang="de-AT" dirty="0" smtClean="0">
                <a:cs typeface="Arial" panose="020B0604020202020204" pitchFamily="34" charset="0"/>
              </a:rPr>
              <a:t> rings</a:t>
            </a:r>
          </a:p>
          <a:p>
            <a:endParaRPr lang="de-AT" sz="1200" dirty="0" smtClean="0">
              <a:cs typeface="Arial" panose="020B0604020202020204" pitchFamily="34" charset="0"/>
            </a:endParaRPr>
          </a:p>
          <a:p>
            <a:r>
              <a:rPr lang="de-AT" i="1" dirty="0" smtClean="0">
                <a:cs typeface="Arial" panose="020B0604020202020204" pitchFamily="34" charset="0"/>
              </a:rPr>
              <a:t>VI. </a:t>
            </a:r>
            <a:r>
              <a:rPr lang="de-AT" dirty="0" smtClean="0">
                <a:cs typeface="Arial" panose="020B0604020202020204" pitchFamily="34" charset="0"/>
              </a:rPr>
              <a:t> </a:t>
            </a:r>
            <a:r>
              <a:rPr lang="de-AT" i="1" dirty="0" err="1" smtClean="0">
                <a:cs typeface="Arial" panose="020B0604020202020204" pitchFamily="34" charset="0"/>
              </a:rPr>
              <a:t>Conclusions</a:t>
            </a:r>
            <a:endParaRPr lang="de-AT" i="1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>
                <a:cs typeface="Arial" panose="020B0604020202020204" pitchFamily="34" charset="0"/>
              </a:rPr>
              <a:t>Summary</a:t>
            </a:r>
          </a:p>
          <a:p>
            <a:pPr marL="342900" indent="-342900">
              <a:buFontTx/>
              <a:buAutoNum type="arabicPeriod"/>
            </a:pPr>
            <a:r>
              <a:rPr lang="de-AT" dirty="0">
                <a:cs typeface="Arial" panose="020B0604020202020204" pitchFamily="34" charset="0"/>
              </a:rPr>
              <a:t>Acknowledgements and </a:t>
            </a:r>
            <a:r>
              <a:rPr lang="de-AT" dirty="0" err="1">
                <a:cs typeface="Arial" panose="020B0604020202020204" pitchFamily="34" charset="0"/>
              </a:rPr>
              <a:t>thanks</a:t>
            </a:r>
            <a:endParaRPr lang="de-AT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de-AT" dirty="0" err="1">
                <a:cs typeface="Arial" panose="020B0604020202020204" pitchFamily="34" charset="0"/>
              </a:rPr>
              <a:t>Equations</a:t>
            </a:r>
            <a:r>
              <a:rPr lang="de-AT" dirty="0">
                <a:cs typeface="Arial" panose="020B0604020202020204" pitchFamily="34" charset="0"/>
              </a:rPr>
              <a:t> to </a:t>
            </a:r>
            <a:r>
              <a:rPr lang="de-AT" dirty="0" err="1">
                <a:cs typeface="Arial" panose="020B0604020202020204" pitchFamily="34" charset="0"/>
              </a:rPr>
              <a:t>go</a:t>
            </a:r>
            <a:endParaRPr lang="de-AT" dirty="0"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Tx/>
              <a:buAutoNum type="arabicPeriod"/>
            </a:pPr>
            <a:r>
              <a:rPr lang="de-AT" i="1" dirty="0">
                <a:cs typeface="Arial" panose="020B0604020202020204" pitchFamily="34" charset="0"/>
              </a:rPr>
              <a:t>Annex: </a:t>
            </a:r>
            <a:r>
              <a:rPr lang="de-AT" dirty="0">
                <a:cs typeface="Arial" panose="020B0604020202020204" pitchFamily="34" charset="0"/>
              </a:rPr>
              <a:t>No-show </a:t>
            </a:r>
            <a:r>
              <a:rPr lang="de-AT" dirty="0" err="1" smtClean="0">
                <a:cs typeface="Arial" panose="020B0604020202020204" pitchFamily="34" charset="0"/>
              </a:rPr>
              <a:t>slides</a:t>
            </a:r>
            <a:endParaRPr lang="de-AT" dirty="0" smtClean="0"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endParaRPr lang="de-AT" sz="1200" dirty="0"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de-AT" i="1" dirty="0" smtClean="0">
                <a:cs typeface="Arial" panose="020B0604020202020204" pitchFamily="34" charset="0"/>
              </a:rPr>
              <a:t>VII. </a:t>
            </a:r>
            <a:r>
              <a:rPr lang="de-AT" i="1" dirty="0" err="1" smtClean="0">
                <a:cs typeface="Arial" panose="020B0604020202020204" pitchFamily="34" charset="0"/>
              </a:rPr>
              <a:t>Lessons</a:t>
            </a:r>
            <a:r>
              <a:rPr lang="de-AT" i="1" dirty="0" smtClean="0">
                <a:cs typeface="Arial" panose="020B0604020202020204" pitchFamily="34" charset="0"/>
              </a:rPr>
              <a:t> </a:t>
            </a:r>
            <a:r>
              <a:rPr lang="de-AT" i="1" dirty="0" err="1" smtClean="0">
                <a:cs typeface="Arial" panose="020B0604020202020204" pitchFamily="34" charset="0"/>
              </a:rPr>
              <a:t>learned</a:t>
            </a:r>
            <a:endParaRPr lang="de-AT" i="1" dirty="0" smtClean="0"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Stereo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A, B for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back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side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SSN</a:t>
            </a:r>
          </a:p>
          <a:p>
            <a:pPr marL="342900" indent="-342900">
              <a:spcAft>
                <a:spcPts val="300"/>
              </a:spcAft>
              <a:buFontTx/>
              <a:buAutoNum type="arabicPeriod"/>
            </a:pPr>
            <a:r>
              <a:rPr lang="de-AT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Check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correlation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with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28-day lag.</a:t>
            </a:r>
            <a:endParaRPr lang="de-AT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4E5FE3B-F841-4EC6-9F18-3AB951ED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</a:t>
            </a:fld>
            <a:endParaRPr lang="de-A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D6BEC2-1B8E-4193-9C2B-5FABD5A936A6}"/>
              </a:ext>
            </a:extLst>
          </p:cNvPr>
          <p:cNvSpPr txBox="1">
            <a:spLocks/>
          </p:cNvSpPr>
          <p:nvPr/>
        </p:nvSpPr>
        <p:spPr>
          <a:xfrm>
            <a:off x="4939103" y="178092"/>
            <a:ext cx="4446494" cy="675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Presentation Outline</a:t>
            </a:r>
            <a:endParaRPr lang="de-D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9669780" y="4800682"/>
            <a:ext cx="2129161" cy="1632986"/>
            <a:chOff x="8472896" y="4025368"/>
            <a:chExt cx="3379566" cy="2592000"/>
          </a:xfrm>
        </p:grpSpPr>
        <p:pic>
          <p:nvPicPr>
            <p:cNvPr id="11" name="Grafik 1197">
              <a:extLst>
                <a:ext uri="{FF2B5EF4-FFF2-40B4-BE49-F238E27FC236}">
                  <a16:creationId xmlns:a16="http://schemas.microsoft.com/office/drawing/2014/main" id="{BDDAB222-9DA3-4665-BBDC-05D57B3A6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72896" y="4025368"/>
              <a:ext cx="3379566" cy="2592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rgbClr val="0070C0">
                  <a:alpha val="52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10232677" y="4415598"/>
              <a:ext cx="1511907" cy="677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accent1">
                      <a:lumMod val="75000"/>
                    </a:schemeClr>
                  </a:solidFill>
                </a:rPr>
                <a:t>Solar cycle </a:t>
              </a:r>
              <a:endParaRPr lang="de-DE" sz="120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de-DE" sz="1200" dirty="0" smtClean="0">
                  <a:solidFill>
                    <a:schemeClr val="accent1">
                      <a:lumMod val="75000"/>
                    </a:schemeClr>
                  </a:solidFill>
                </a:rPr>
                <a:t>24</a:t>
              </a:r>
              <a:endParaRPr lang="de-DE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20</a:t>
            </a:fld>
            <a:endParaRPr lang="de-AT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0" y="223163"/>
            <a:ext cx="12344400" cy="917147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Magnitudes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of relative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variations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7507944" y="3221490"/>
                <a:ext cx="4376164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de-DE" dirty="0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As a </a:t>
                </a:r>
                <a:r>
                  <a:rPr lang="de-DE" dirty="0" err="1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proof</a:t>
                </a:r>
                <a:r>
                  <a:rPr lang="de-DE" dirty="0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-of-concept </a:t>
                </a:r>
                <a:r>
                  <a:rPr lang="de-DE" dirty="0" err="1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the</a:t>
                </a:r>
                <a:r>
                  <a:rPr lang="de-DE" dirty="0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magnitudes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of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the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relative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variations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in global </a:t>
                </a:r>
                <a:r>
                  <a:rPr lang="de-DE" dirty="0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parameters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were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directly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determined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using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the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typical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sunspot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area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variation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of 0.001,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without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resorting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to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facular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models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 of solar </a:t>
                </a:r>
                <a:r>
                  <a:rPr lang="de-DE" dirty="0" err="1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radiation</a:t>
                </a:r>
                <a:r>
                  <a:rPr lang="de-DE" dirty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. </a:t>
                </a:r>
                <a:r>
                  <a:rPr lang="de-DE" i="1" dirty="0" err="1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However</a:t>
                </a:r>
                <a:r>
                  <a:rPr lang="de-DE" i="1" dirty="0" smtClean="0">
                    <a:solidFill>
                      <a:srgbClr val="002060"/>
                    </a:solidFill>
                    <a:effectLst>
                      <a:outerShdw blurRad="38100" dist="38100" dir="2700000" algn="ctr" rotWithShape="0">
                        <a:srgbClr val="CCECFF"/>
                      </a:outerShdw>
                    </a:effectLst>
                    <a:cs typeface="Arial" panose="020B0604020202020204" pitchFamily="34" charset="0"/>
                  </a:rPr>
                  <a:t>, a</a:t>
                </a:r>
                <a:r>
                  <a:rPr lang="de-DE" i="1" dirty="0" smtClean="0"/>
                  <a:t>ll </a:t>
                </a:r>
                <a:r>
                  <a:rPr lang="de-DE" i="1" dirty="0" err="1" smtClean="0"/>
                  <a:t>these</a:t>
                </a:r>
                <a:r>
                  <a:rPr lang="de-DE" i="1" dirty="0" smtClean="0"/>
                  <a:t> </a:t>
                </a:r>
                <a:r>
                  <a:rPr lang="de-DE" i="1" dirty="0" err="1" smtClean="0"/>
                  <a:t>equations</a:t>
                </a:r>
                <a:r>
                  <a:rPr lang="de-DE" i="1" dirty="0" smtClean="0"/>
                  <a:t> </a:t>
                </a:r>
                <a:r>
                  <a:rPr lang="en-US" i="1" dirty="0" smtClean="0"/>
                  <a:t>do not account for the shape (change) of granular cells.</a:t>
                </a:r>
                <a:r>
                  <a:rPr lang="en-US" dirty="0" smtClean="0"/>
                  <a:t> </a:t>
                </a:r>
                <a:r>
                  <a:rPr lang="en-US" altLang="de-DE" dirty="0" smtClean="0"/>
                  <a:t>The values of most parameters are not normally distributed. The parameter of average granular extent can assist in this matter. The relative variation of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de-DE" altLang="de-DE" dirty="0" smtClean="0"/>
                  <a:t> </a:t>
                </a:r>
                <a:r>
                  <a:rPr lang="de-DE" altLang="de-DE" dirty="0" err="1" smtClean="0"/>
                  <a:t>is</a:t>
                </a:r>
                <a:r>
                  <a:rPr lang="de-DE" altLang="de-DE" dirty="0" smtClean="0"/>
                  <a:t> </a:t>
                </a:r>
                <a:r>
                  <a:rPr lang="de-DE" altLang="de-DE" dirty="0" err="1" smtClean="0"/>
                  <a:t>expected</a:t>
                </a:r>
                <a:r>
                  <a:rPr lang="de-DE" altLang="de-DE" dirty="0" smtClean="0"/>
                  <a:t> to </a:t>
                </a:r>
                <a:r>
                  <a:rPr lang="de-DE" altLang="de-DE" dirty="0" err="1" smtClean="0"/>
                  <a:t>be</a:t>
                </a:r>
                <a:r>
                  <a:rPr lang="de-DE" altLang="de-DE" dirty="0" smtClean="0"/>
                  <a:t> </a:t>
                </a:r>
                <a:r>
                  <a:rPr lang="de-DE" altLang="de-DE" dirty="0" smtClean="0">
                    <a:sym typeface="Symbol" panose="05050102010706020507" pitchFamily="18" charset="2"/>
                  </a:rPr>
                  <a:t></a:t>
                </a:r>
                <a:r>
                  <a:rPr lang="de-DE" altLang="de-DE" dirty="0" smtClean="0"/>
                  <a:t>1% (</a:t>
                </a:r>
                <a:r>
                  <a:rPr lang="de-DE" altLang="de-DE" dirty="0" err="1" smtClean="0"/>
                  <a:t>maximum</a:t>
                </a:r>
                <a:r>
                  <a:rPr lang="de-DE" altLang="de-DE" dirty="0" smtClean="0"/>
                  <a:t> </a:t>
                </a:r>
                <a:r>
                  <a:rPr lang="de-DE" altLang="de-DE" dirty="0" err="1" smtClean="0"/>
                  <a:t>value</a:t>
                </a:r>
                <a:r>
                  <a:rPr lang="de-DE" altLang="de-DE" dirty="0" smtClean="0"/>
                  <a:t>).</a:t>
                </a:r>
                <a:endParaRPr lang="de-DE" altLang="de-DE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944" y="3221490"/>
                <a:ext cx="4376164" cy="3416320"/>
              </a:xfrm>
              <a:prstGeom prst="rect">
                <a:avLst/>
              </a:prstGeom>
              <a:blipFill>
                <a:blip r:embed="rId3"/>
                <a:stretch>
                  <a:fillRect l="-1395" t="-1070" r="-1813" b="-1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/>
              <p:nvPr/>
            </p:nvSpPr>
            <p:spPr>
              <a:xfrm>
                <a:off x="306096" y="3135765"/>
                <a:ext cx="3368777" cy="31134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algn="ctr"/>
                <a:endParaRPr lang="de-DE" sz="12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num>
                        <m:den>
                          <m:r>
                            <a:rPr lang="de-AT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r>
                        <a:rPr lang="de-DE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de-AT" i="1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DE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1−</m:t>
                              </m:r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de-DE" sz="120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AT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i="1" dirty="0" smtClean="0">
                  <a:latin typeface="Cambria Math" panose="02040503050406030204" pitchFamily="18" charset="0"/>
                </a:endParaRPr>
              </a:p>
              <a:p>
                <a:pPr algn="ctr"/>
                <a:endParaRPr lang="de-DE" sz="120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+4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96" y="3135765"/>
                <a:ext cx="3368777" cy="31134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53">
                <a:extLst>
                  <a:ext uri="{FF2B5EF4-FFF2-40B4-BE49-F238E27FC236}">
                    <a16:creationId xmlns:a16="http://schemas.microsoft.com/office/drawing/2014/main" id="{9D23111C-A5C4-4050-A227-7BF453BDCBC1}"/>
                  </a:ext>
                </a:extLst>
              </p:cNvPr>
              <p:cNvSpPr/>
              <p:nvPr/>
            </p:nvSpPr>
            <p:spPr>
              <a:xfrm>
                <a:off x="3676218" y="3153606"/>
                <a:ext cx="3851169" cy="3099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lang="de-AT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den>
                      </m:f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=−2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=−2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AT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1−</m:t>
                              </m:r>
                              <m:r>
                                <a:rPr lang="de-AT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 smtClean="0"/>
              </a:p>
              <a:p>
                <a:endParaRPr lang="de-DE" sz="1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num>
                        <m:den>
                          <m:r>
                            <a:rPr lang="de-AT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−2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AT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1−</m:t>
                              </m:r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  <a:p>
                <a:endParaRPr lang="de-DE" sz="1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4(1−</m:t>
                              </m:r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i="1" dirty="0" smtClean="0">
                  <a:latin typeface="Cambria Math" panose="02040503050406030204" pitchFamily="18" charset="0"/>
                </a:endParaRPr>
              </a:p>
              <a:p>
                <a:endParaRPr lang="de-DE" sz="12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2(1−</m:t>
                              </m:r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A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Rechteck 53">
                <a:extLst>
                  <a:ext uri="{FF2B5EF4-FFF2-40B4-BE49-F238E27FC236}">
                    <a16:creationId xmlns:a16="http://schemas.microsoft.com/office/drawing/2014/main" id="{9D23111C-A5C4-4050-A227-7BF453BDC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218" y="3153606"/>
                <a:ext cx="3851169" cy="30990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el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5688945"/>
                  </p:ext>
                </p:extLst>
              </p:nvPr>
            </p:nvGraphicFramePr>
            <p:xfrm>
              <a:off x="306096" y="1193113"/>
              <a:ext cx="11578011" cy="1772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8872">
                      <a:extLst>
                        <a:ext uri="{9D8B030D-6E8A-4147-A177-3AD203B41FA5}">
                          <a16:colId xmlns:a16="http://schemas.microsoft.com/office/drawing/2014/main" val="1269879081"/>
                        </a:ext>
                      </a:extLst>
                    </a:gridCol>
                    <a:gridCol w="1249181">
                      <a:extLst>
                        <a:ext uri="{9D8B030D-6E8A-4147-A177-3AD203B41FA5}">
                          <a16:colId xmlns:a16="http://schemas.microsoft.com/office/drawing/2014/main" val="913486567"/>
                        </a:ext>
                      </a:extLst>
                    </a:gridCol>
                    <a:gridCol w="1223469">
                      <a:extLst>
                        <a:ext uri="{9D8B030D-6E8A-4147-A177-3AD203B41FA5}">
                          <a16:colId xmlns:a16="http://schemas.microsoft.com/office/drawing/2014/main" val="3124935411"/>
                        </a:ext>
                      </a:extLst>
                    </a:gridCol>
                    <a:gridCol w="1334272">
                      <a:extLst>
                        <a:ext uri="{9D8B030D-6E8A-4147-A177-3AD203B41FA5}">
                          <a16:colId xmlns:a16="http://schemas.microsoft.com/office/drawing/2014/main" val="2032655056"/>
                        </a:ext>
                      </a:extLst>
                    </a:gridCol>
                    <a:gridCol w="1188055">
                      <a:extLst>
                        <a:ext uri="{9D8B030D-6E8A-4147-A177-3AD203B41FA5}">
                          <a16:colId xmlns:a16="http://schemas.microsoft.com/office/drawing/2014/main" val="310690011"/>
                        </a:ext>
                      </a:extLst>
                    </a:gridCol>
                    <a:gridCol w="1051560">
                      <a:extLst>
                        <a:ext uri="{9D8B030D-6E8A-4147-A177-3AD203B41FA5}">
                          <a16:colId xmlns:a16="http://schemas.microsoft.com/office/drawing/2014/main" val="705071369"/>
                        </a:ext>
                      </a:extLst>
                    </a:gridCol>
                    <a:gridCol w="1245870">
                      <a:extLst>
                        <a:ext uri="{9D8B030D-6E8A-4147-A177-3AD203B41FA5}">
                          <a16:colId xmlns:a16="http://schemas.microsoft.com/office/drawing/2014/main" val="1325477563"/>
                        </a:ext>
                      </a:extLst>
                    </a:gridCol>
                    <a:gridCol w="1238250">
                      <a:extLst>
                        <a:ext uri="{9D8B030D-6E8A-4147-A177-3AD203B41FA5}">
                          <a16:colId xmlns:a16="http://schemas.microsoft.com/office/drawing/2014/main" val="3474200447"/>
                        </a:ext>
                      </a:extLst>
                    </a:gridCol>
                    <a:gridCol w="1168482">
                      <a:extLst>
                        <a:ext uri="{9D8B030D-6E8A-4147-A177-3AD203B41FA5}">
                          <a16:colId xmlns:a16="http://schemas.microsoft.com/office/drawing/2014/main" val="111604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700" dirty="0" smtClean="0"/>
                            <a:t>Parameter</a:t>
                          </a:r>
                          <a:endParaRPr lang="de-DE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  <a:sym typeface="Symbol" panose="05050102010706020507" pitchFamily="18" charset="2"/>
                                      </a:rPr>
                                      <m:t>1−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𝑆𝑆𝐴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  <a:sym typeface="Symbol" panose="05050102010706020507" pitchFamily="18" charset="2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N</a:t>
                          </a:r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 [</a:t>
                          </a:r>
                          <a:r>
                            <a:rPr lang="de-DE" b="0" dirty="0" err="1" smtClean="0">
                              <a:sym typeface="Symbol" panose="05050102010706020507" pitchFamily="18" charset="2"/>
                            </a:rPr>
                            <a:t>rad</a:t>
                          </a:r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/s]</a:t>
                          </a:r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R </a:t>
                          </a:r>
                          <a:r>
                            <a:rPr lang="de-DE" b="0" i="0" dirty="0" smtClean="0"/>
                            <a:t>[Mm]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  <m:r>
                                <a:rPr lang="de-DE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oMath>
                          </a14:m>
                          <a:r>
                            <a:rPr lang="de-DE" b="0" baseline="-25000" dirty="0" smtClean="0"/>
                            <a:t> </a:t>
                          </a:r>
                          <a:r>
                            <a:rPr lang="de-DE" b="0" baseline="0" dirty="0" smtClean="0"/>
                            <a:t>[K]</a:t>
                          </a:r>
                          <a:endParaRPr lang="de-DE" b="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g </a:t>
                          </a:r>
                          <a:r>
                            <a:rPr lang="de-DE" b="0" i="0" dirty="0" smtClean="0"/>
                            <a:t>[m/s²]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de-DE" b="0" dirty="0" smtClean="0"/>
                            <a:t> [Mm]</a:t>
                          </a:r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𝐸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51120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Mean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value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i="0" dirty="0" smtClean="0"/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de-DE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acc>
                            </m:oMath>
                          </a14:m>
                          <a:endParaRPr lang="de-DE" sz="1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0.9975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3.10</m:t>
                                </m:r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2.86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de-DE" sz="1800" b="0" i="0" kern="1200" dirty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695.95</m:t>
                              </m:r>
                            </m:oMath>
                          </a14:m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6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5800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273.98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0.65</a:t>
                          </a:r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4401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smtClean="0"/>
                            <a:t>Variation,</a:t>
                          </a:r>
                          <a:r>
                            <a:rPr lang="de-DE" sz="1800" i="0" dirty="0" smtClean="0"/>
                            <a:t> </a:t>
                          </a:r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</a:t>
                          </a:r>
                          <a:endParaRPr lang="de-DE" sz="1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3720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2.86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0.348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0.6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5.5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0.0041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8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9926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Relative </a:t>
                          </a:r>
                          <a:r>
                            <a:rPr lang="de-DE" dirty="0" err="1" smtClean="0"/>
                            <a:t>variation</a:t>
                          </a:r>
                          <a:endParaRPr lang="de-DE" dirty="0" smtClean="0"/>
                        </a:p>
                        <a:p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 / X, </a:t>
                          </a:r>
                          <a:r>
                            <a:rPr lang="de-DE" dirty="0" err="1" smtClean="0">
                              <a:sym typeface="Symbol" panose="05050102010706020507" pitchFamily="18" charset="2"/>
                            </a:rPr>
                            <a:t>maximum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1.2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1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b="0" dirty="0" smtClean="0">
                            <a:solidFill>
                              <a:schemeClr val="tx1"/>
                            </a:solidFill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3</m:t>
                                </m:r>
                                <m:r>
                                  <a:rPr lang="de-DE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A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de-DE" altLang="de-DE" sz="18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de-DE" altLang="de-DE" sz="18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10</m:t>
                                </m:r>
                                <m:r>
                                  <m:rPr>
                                    <m:nor/>
                                  </m:rPr>
                                  <a:rPr lang="de-DE" altLang="de-DE" sz="1800" b="0" i="0" kern="1200" baseline="300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de-DE" sz="1800" b="0" i="0" kern="1200" baseline="30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A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 smtClean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kern="120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</m:t>
                                </m:r>
                                <m:r>
                                  <a:rPr lang="de-DE" sz="1800" b="0" i="1" kern="120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sz="1800" b="0" i="1" kern="120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kern="120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800" b="0" i="1" kern="120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sz="1800" b="0" i="1" kern="1200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4∗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="0" i="1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5.5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1.1</m:t>
                                </m:r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42808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el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5688945"/>
                  </p:ext>
                </p:extLst>
              </p:nvPr>
            </p:nvGraphicFramePr>
            <p:xfrm>
              <a:off x="306096" y="1193113"/>
              <a:ext cx="11578011" cy="1772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8872">
                      <a:extLst>
                        <a:ext uri="{9D8B030D-6E8A-4147-A177-3AD203B41FA5}">
                          <a16:colId xmlns:a16="http://schemas.microsoft.com/office/drawing/2014/main" val="1269879081"/>
                        </a:ext>
                      </a:extLst>
                    </a:gridCol>
                    <a:gridCol w="1249181">
                      <a:extLst>
                        <a:ext uri="{9D8B030D-6E8A-4147-A177-3AD203B41FA5}">
                          <a16:colId xmlns:a16="http://schemas.microsoft.com/office/drawing/2014/main" val="913486567"/>
                        </a:ext>
                      </a:extLst>
                    </a:gridCol>
                    <a:gridCol w="1223469">
                      <a:extLst>
                        <a:ext uri="{9D8B030D-6E8A-4147-A177-3AD203B41FA5}">
                          <a16:colId xmlns:a16="http://schemas.microsoft.com/office/drawing/2014/main" val="3124935411"/>
                        </a:ext>
                      </a:extLst>
                    </a:gridCol>
                    <a:gridCol w="1334272">
                      <a:extLst>
                        <a:ext uri="{9D8B030D-6E8A-4147-A177-3AD203B41FA5}">
                          <a16:colId xmlns:a16="http://schemas.microsoft.com/office/drawing/2014/main" val="2032655056"/>
                        </a:ext>
                      </a:extLst>
                    </a:gridCol>
                    <a:gridCol w="1188055">
                      <a:extLst>
                        <a:ext uri="{9D8B030D-6E8A-4147-A177-3AD203B41FA5}">
                          <a16:colId xmlns:a16="http://schemas.microsoft.com/office/drawing/2014/main" val="310690011"/>
                        </a:ext>
                      </a:extLst>
                    </a:gridCol>
                    <a:gridCol w="1051560">
                      <a:extLst>
                        <a:ext uri="{9D8B030D-6E8A-4147-A177-3AD203B41FA5}">
                          <a16:colId xmlns:a16="http://schemas.microsoft.com/office/drawing/2014/main" val="705071369"/>
                        </a:ext>
                      </a:extLst>
                    </a:gridCol>
                    <a:gridCol w="1245870">
                      <a:extLst>
                        <a:ext uri="{9D8B030D-6E8A-4147-A177-3AD203B41FA5}">
                          <a16:colId xmlns:a16="http://schemas.microsoft.com/office/drawing/2014/main" val="1325477563"/>
                        </a:ext>
                      </a:extLst>
                    </a:gridCol>
                    <a:gridCol w="1238250">
                      <a:extLst>
                        <a:ext uri="{9D8B030D-6E8A-4147-A177-3AD203B41FA5}">
                          <a16:colId xmlns:a16="http://schemas.microsoft.com/office/drawing/2014/main" val="3474200447"/>
                        </a:ext>
                      </a:extLst>
                    </a:gridCol>
                    <a:gridCol w="1168482">
                      <a:extLst>
                        <a:ext uri="{9D8B030D-6E8A-4147-A177-3AD203B41FA5}">
                          <a16:colId xmlns:a16="http://schemas.microsoft.com/office/drawing/2014/main" val="111604834"/>
                        </a:ext>
                      </a:extLst>
                    </a:gridCol>
                  </a:tblGrid>
                  <a:tr h="388112">
                    <a:tc>
                      <a:txBody>
                        <a:bodyPr/>
                        <a:lstStyle/>
                        <a:p>
                          <a:r>
                            <a:rPr lang="de-DE" sz="1700" dirty="0" smtClean="0"/>
                            <a:t>Parameter</a:t>
                          </a:r>
                          <a:endParaRPr lang="de-DE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150732" t="-10938" r="-678537" b="-379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N</a:t>
                          </a:r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 [</a:t>
                          </a:r>
                          <a:r>
                            <a:rPr lang="de-DE" b="0" dirty="0" err="1" smtClean="0">
                              <a:sym typeface="Symbol" panose="05050102010706020507" pitchFamily="18" charset="2"/>
                            </a:rPr>
                            <a:t>rad</a:t>
                          </a:r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/s]</a:t>
                          </a:r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R </a:t>
                          </a:r>
                          <a:r>
                            <a:rPr lang="de-DE" b="0" i="0" dirty="0" smtClean="0"/>
                            <a:t>[Mm]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652601" t="-10938" r="-348555" b="-379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g </a:t>
                          </a:r>
                          <a:r>
                            <a:rPr lang="de-DE" b="0" i="0" dirty="0" smtClean="0"/>
                            <a:t>[m/s²]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741872" t="-10938" r="-96552" b="-379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890104" t="-10938" r="-2083" b="-379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51120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325" t="-116393" r="-518182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0.9975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255721" t="-116393" r="-592040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326484" t="-116393" r="-443379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478974" t="-116393" r="-397949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5800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273.98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0.65</a:t>
                          </a:r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4401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smtClean="0"/>
                            <a:t>Variation,</a:t>
                          </a:r>
                          <a:r>
                            <a:rPr lang="de-DE" sz="1800" i="0" dirty="0" smtClean="0"/>
                            <a:t> </a:t>
                          </a:r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</a:t>
                          </a:r>
                          <a:endParaRPr lang="de-DE" sz="1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3720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326484" t="-216393" r="-443379" b="-1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0.348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0.6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638235" t="-216393" r="-195588" b="-1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0.0041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890104" t="-216393" r="-2083" b="-1983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9926281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Relative </a:t>
                          </a:r>
                          <a:r>
                            <a:rPr lang="de-DE" dirty="0" err="1" smtClean="0"/>
                            <a:t>variation</a:t>
                          </a:r>
                          <a:endParaRPr lang="de-DE" dirty="0" smtClean="0"/>
                        </a:p>
                        <a:p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 / X, </a:t>
                          </a:r>
                          <a:r>
                            <a:rPr lang="de-DE" dirty="0" err="1" smtClean="0">
                              <a:sym typeface="Symbol" panose="05050102010706020507" pitchFamily="18" charset="2"/>
                            </a:rPr>
                            <a:t>maximum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150732" t="-182075" r="-678537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255721" t="-182075" r="-592040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326484" t="-182075" r="-443379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478974" t="-182075" r="-397949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652601" t="-182075" r="-348555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638235" t="-182075" r="-195588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741872" t="-182075" r="-96552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890104" t="-182075" r="-2083" b="-141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42808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315621" y="6376361"/>
                <a:ext cx="3348000" cy="369332"/>
              </a:xfrm>
              <a:prstGeom prst="rect">
                <a:avLst/>
              </a:prstGeom>
              <a:solidFill>
                <a:srgbClr val="FFC000">
                  <a:alpha val="52000"/>
                </a:srgb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r>
                      <a:rPr lang="de-AT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de-AT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dirty="0" smtClean="0"/>
                  <a:t>/ </a:t>
                </a:r>
                <a14:m>
                  <m:oMath xmlns:m="http://schemas.openxmlformats.org/officeDocument/2006/math">
                    <m:r>
                      <a:rPr lang="de-AT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de-AT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dirty="0" smtClean="0"/>
                  <a:t>= 0.1</a:t>
                </a:r>
                <a:r>
                  <a:rPr lang="de-DE" dirty="0"/>
                  <a:t>% at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de-DE" i="1" dirty="0"/>
                  <a:t>SSA</a:t>
                </a:r>
                <a:r>
                  <a:rPr lang="de-DE" i="1" baseline="-25000" dirty="0"/>
                  <a:t>t</a:t>
                </a:r>
                <a:r>
                  <a:rPr lang="de-DE" i="1" dirty="0"/>
                  <a:t> </a:t>
                </a:r>
                <a:r>
                  <a:rPr lang="de-DE" dirty="0"/>
                  <a:t>= </a:t>
                </a:r>
                <a:r>
                  <a:rPr lang="de-DE" dirty="0" smtClean="0"/>
                  <a:t>0.001 - </a:t>
                </a:r>
                <a:r>
                  <a:rPr lang="en-GB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</a:t>
                </a:r>
                <a:endParaRPr lang="it-IT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21" y="6376361"/>
                <a:ext cx="3348000" cy="369332"/>
              </a:xfrm>
              <a:prstGeom prst="rect">
                <a:avLst/>
              </a:prstGeom>
              <a:blipFill>
                <a:blip r:embed="rId8"/>
                <a:stretch>
                  <a:fillRect t="-11475" r="-1093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9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bg1"/>
            </a:gs>
            <a:gs pos="77000">
              <a:srgbClr val="99CCFF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0" y="223163"/>
            <a:ext cx="12344400" cy="917147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Variation in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mean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granular extent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515" y="4287842"/>
            <a:ext cx="5760000" cy="241437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278468" y="1031252"/>
            <a:ext cx="115325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900" dirty="0" smtClean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The variation in the total SSA has a dominant influence on the mean size and extent of granular cells. </a:t>
            </a:r>
            <a:r>
              <a:rPr lang="en-US" sz="1900" i="1" dirty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The measured relative variation of the mean </a:t>
            </a:r>
            <a:r>
              <a:rPr lang="en-US" sz="1900" i="1" dirty="0" smtClean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granular extent </a:t>
            </a:r>
            <a:r>
              <a:rPr lang="en-US" sz="1900" i="1" dirty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is at least twice that of the mean </a:t>
            </a:r>
            <a:r>
              <a:rPr lang="en-US" sz="1900" i="1" dirty="0" smtClean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equivalent radius.</a:t>
            </a:r>
            <a:endParaRPr lang="en-US" sz="1900" i="1" dirty="0">
              <a:solidFill>
                <a:srgbClr val="002060"/>
              </a:solidFill>
              <a:effectLst>
                <a:outerShdw blurRad="38100" dist="38100" dir="2700000" algn="ctr" rotWithShape="0">
                  <a:srgbClr val="CCEC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9350" y="6242050"/>
            <a:ext cx="2056571" cy="365125"/>
          </a:xfrm>
          <a:solidFill>
            <a:schemeClr val="accent5">
              <a:lumMod val="40000"/>
              <a:lumOff val="60000"/>
              <a:alpha val="85000"/>
            </a:schemeClr>
          </a:solidFill>
        </p:spPr>
        <p:txBody>
          <a:bodyPr/>
          <a:lstStyle/>
          <a:p>
            <a:fld id="{09DB4B12-2FD0-46DE-857C-895383598EBA}" type="slidenum">
              <a:rPr lang="de-AT" smtClean="0"/>
              <a:t>21</a:t>
            </a:fld>
            <a:endParaRPr lang="de-AT" dirty="0"/>
          </a:p>
        </p:txBody>
      </p:sp>
      <p:sp>
        <p:nvSpPr>
          <p:cNvPr id="4" name="Abgerundetes Rechteck 3"/>
          <p:cNvSpPr/>
          <p:nvPr/>
        </p:nvSpPr>
        <p:spPr>
          <a:xfrm>
            <a:off x="9572625" y="5448300"/>
            <a:ext cx="561975" cy="588705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hteck 5"/>
          <p:cNvSpPr/>
          <p:nvPr/>
        </p:nvSpPr>
        <p:spPr>
          <a:xfrm>
            <a:off x="10045425" y="6256480"/>
            <a:ext cx="1632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ym typeface="Symbol" panose="05050102010706020507" pitchFamily="18" charset="2"/>
              </a:rPr>
              <a:t> </a:t>
            </a:r>
            <a:r>
              <a:rPr lang="de-DE" sz="1400" i="1" dirty="0" err="1" smtClean="0"/>
              <a:t>exploding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granule</a:t>
            </a:r>
            <a:endParaRPr lang="it-IT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eck 16"/>
              <p:cNvSpPr/>
              <p:nvPr/>
            </p:nvSpPr>
            <p:spPr>
              <a:xfrm>
                <a:off x="1013460" y="1823375"/>
                <a:ext cx="10080000" cy="745204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chemeClr val="accent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</m:acc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e-DE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de-DE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SS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,  </m:t>
                      </m:r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</m:acc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𝑆𝑆𝐴𝑡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𝜋𝜃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 baseline="-25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 2" panose="05020102010507070707" pitchFamily="18" charset="2"/>
                                </a:rPr>
                                <m:t>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𝑆𝑆𝐴𝑡</m:t>
                          </m:r>
                        </m:e>
                      </m:d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htec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" y="1823375"/>
                <a:ext cx="10080000" cy="745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/>
              <p:nvPr/>
            </p:nvSpPr>
            <p:spPr>
              <a:xfrm>
                <a:off x="1000499" y="3575407"/>
                <a:ext cx="3135256" cy="7414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it-IT" dirty="0"/>
                            <m:t> 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it-IT" dirty="0"/>
                            <m:t> </m:t>
                          </m:r>
                        </m:den>
                      </m:f>
                      <m:r>
                        <a:rPr lang="de-A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de-AT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499" y="3575407"/>
                <a:ext cx="3135256" cy="7414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hteck 18"/>
              <p:cNvSpPr/>
              <p:nvPr/>
            </p:nvSpPr>
            <p:spPr>
              <a:xfrm>
                <a:off x="4276725" y="3576785"/>
                <a:ext cx="54940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de-A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𝛿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</m:acc>
                      </m:den>
                    </m:f>
                    <m:r>
                      <a:rPr lang="de-A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1.1÷1.6%</m:t>
                    </m:r>
                  </m:oMath>
                </a14:m>
                <a:r>
                  <a:rPr lang="de-DE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de-DE" dirty="0"/>
                  <a:t>at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de-DE" i="1" dirty="0"/>
                  <a:t>SSA</a:t>
                </a:r>
                <a:r>
                  <a:rPr lang="de-DE" i="1" baseline="-25000" dirty="0"/>
                  <a:t>t</a:t>
                </a:r>
                <a:r>
                  <a:rPr lang="de-DE" i="1" dirty="0"/>
                  <a:t> </a:t>
                </a:r>
                <a:r>
                  <a:rPr lang="de-DE" dirty="0"/>
                  <a:t>= </a:t>
                </a:r>
                <a:r>
                  <a:rPr lang="de-DE" dirty="0" smtClean="0"/>
                  <a:t>0.005 (</a:t>
                </a:r>
                <a:r>
                  <a:rPr lang="de-DE" dirty="0" err="1" smtClean="0"/>
                  <a:t>maximum</a:t>
                </a:r>
                <a:r>
                  <a:rPr lang="de-DE" dirty="0" smtClean="0"/>
                  <a:t> </a:t>
                </a:r>
                <a:r>
                  <a:rPr lang="de-DE" dirty="0" err="1"/>
                  <a:t>value</a:t>
                </a:r>
                <a:r>
                  <a:rPr lang="de-DE" dirty="0"/>
                  <a:t>)</a:t>
                </a:r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hteck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725" y="3576785"/>
                <a:ext cx="5494020" cy="369332"/>
              </a:xfrm>
              <a:prstGeom prst="rect">
                <a:avLst/>
              </a:prstGeom>
              <a:blipFill>
                <a:blip r:embed="rId7"/>
                <a:stretch>
                  <a:fillRect l="-888" t="-118333" b="-18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hteck 20"/>
              <p:cNvSpPr/>
              <p:nvPr/>
            </p:nvSpPr>
            <p:spPr>
              <a:xfrm>
                <a:off x="306874" y="2713454"/>
                <a:ext cx="11631592" cy="673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de-DE" dirty="0" smtClean="0"/>
                  <a:t>The </a:t>
                </a:r>
                <a:r>
                  <a:rPr lang="de-DE" dirty="0" err="1" smtClean="0"/>
                  <a:t>frame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value</a:t>
                </a:r>
                <a:r>
                  <a:rPr lang="de-DE" dirty="0" smtClean="0"/>
                  <a:t> of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mean</a:t>
                </a:r>
                <a:r>
                  <a:rPr lang="de-DE" dirty="0" smtClean="0"/>
                  <a:t> granular extent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increases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while</a:t>
                </a:r>
                <a:r>
                  <a:rPr lang="de-DE" dirty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global granular </a:t>
                </a:r>
                <a:r>
                  <a:rPr lang="de-DE" dirty="0"/>
                  <a:t>extent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sub>
                        </m:sSub>
                      </m:e>
                    </m:acc>
                  </m:oMath>
                </a14:m>
                <a:r>
                  <a:rPr lang="de-DE" dirty="0" smtClean="0"/>
                  <a:t> decreases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increasing</a:t>
                </a:r>
                <a:r>
                  <a:rPr lang="de-DE" dirty="0"/>
                  <a:t> </a:t>
                </a:r>
                <a:r>
                  <a:rPr lang="de-DE" dirty="0" err="1"/>
                  <a:t>daily</a:t>
                </a:r>
                <a:r>
                  <a:rPr lang="de-DE" dirty="0"/>
                  <a:t> </a:t>
                </a:r>
                <a:r>
                  <a:rPr lang="de-DE" i="1" dirty="0" smtClean="0"/>
                  <a:t>SSA</a:t>
                </a:r>
                <a:r>
                  <a:rPr lang="de-DE" i="1" baseline="-25000" dirty="0" smtClean="0"/>
                  <a:t>t </a:t>
                </a:r>
                <a:r>
                  <a:rPr lang="de-DE" dirty="0" smtClean="0"/>
                  <a:t>. This </a:t>
                </a:r>
                <a:r>
                  <a:rPr lang="de-DE" dirty="0" err="1" smtClean="0"/>
                  <a:t>theoretical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construct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corresponds</a:t>
                </a:r>
                <a:r>
                  <a:rPr lang="de-DE" dirty="0" smtClean="0"/>
                  <a:t> to </a:t>
                </a:r>
                <a:r>
                  <a:rPr lang="de-DE" dirty="0" err="1" smtClean="0"/>
                  <a:t>our</a:t>
                </a:r>
                <a:r>
                  <a:rPr lang="de-DE" dirty="0"/>
                  <a:t> </a:t>
                </a:r>
                <a:r>
                  <a:rPr lang="de-DE" dirty="0" err="1" smtClean="0"/>
                  <a:t>practical</a:t>
                </a:r>
                <a:r>
                  <a:rPr lang="de-DE" dirty="0" smtClean="0"/>
                  <a:t> observations.</a:t>
                </a:r>
                <a:endParaRPr lang="de-DE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htec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4" y="2713454"/>
                <a:ext cx="11631592" cy="673967"/>
              </a:xfrm>
              <a:prstGeom prst="rect">
                <a:avLst/>
              </a:prstGeom>
              <a:blipFill>
                <a:blip r:embed="rId8"/>
                <a:stretch>
                  <a:fillRect l="-419" t="-3604" r="-472" b="-13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/>
              <p:cNvSpPr/>
              <p:nvPr/>
            </p:nvSpPr>
            <p:spPr>
              <a:xfrm>
                <a:off x="251040" y="4460958"/>
                <a:ext cx="588306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/>
                  <a:t>Measured values of mean granular extent range from 0.30 to 0.95, with the extents of triangular, rhombic, pentagonal, hexagonal, </a:t>
                </a:r>
                <a:r>
                  <a:rPr lang="en-US" dirty="0" smtClean="0"/>
                  <a:t>circular and octagonal cells </a:t>
                </a:r>
                <a:r>
                  <a:rPr lang="en-US" dirty="0"/>
                  <a:t>being less than 0.32, 0.5, 0.59, 0.65, </a:t>
                </a:r>
                <a:r>
                  <a:rPr lang="en-US" dirty="0" smtClean="0"/>
                  <a:t>0.78 and 0.83.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GB" dirty="0" smtClean="0"/>
                  <a:t> </a:t>
                </a:r>
                <a:r>
                  <a:rPr lang="en-GB" i="1" dirty="0" smtClean="0"/>
                  <a:t>long-term </a:t>
                </a:r>
                <a:r>
                  <a:rPr lang="en-GB" i="1" dirty="0"/>
                  <a:t>average was measured at 0.65 corresponding to the predominantly hexagonal shape of the granular cells</a:t>
                </a:r>
                <a:r>
                  <a:rPr lang="en-GB" i="1" dirty="0" smtClean="0"/>
                  <a:t>. </a:t>
                </a:r>
                <a:r>
                  <a:rPr lang="en-US" dirty="0" smtClean="0"/>
                  <a:t>Note </a:t>
                </a:r>
                <a:r>
                  <a:rPr lang="en-US" dirty="0"/>
                  <a:t>that the orientation of a bounding box used to calculate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 smtClean="0"/>
                  <a:t> is </a:t>
                </a:r>
                <a:r>
                  <a:rPr lang="en-US" dirty="0"/>
                  <a:t>fixed in the image coordinate system; it is not arbitrary</a:t>
                </a:r>
                <a:r>
                  <a:rPr lang="en-US" dirty="0" smtClean="0"/>
                  <a:t>.</a:t>
                </a:r>
                <a:endParaRPr lang="de-DE" dirty="0"/>
              </a:p>
            </p:txBody>
          </p:sp>
        </mc:Choice>
        <mc:Fallback xmlns="">
          <p:sp>
            <p:nvSpPr>
              <p:cNvPr id="23" name="Rechtec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40" y="4460958"/>
                <a:ext cx="5883060" cy="2308324"/>
              </a:xfrm>
              <a:prstGeom prst="rect">
                <a:avLst/>
              </a:prstGeom>
              <a:blipFill>
                <a:blip r:embed="rId9"/>
                <a:stretch>
                  <a:fillRect l="-829" t="-1587" r="-933" b="-3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33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182" y="1084122"/>
            <a:ext cx="3825544" cy="3132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22</a:t>
            </a:fld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023" y="4354110"/>
            <a:ext cx="3859200" cy="240297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9150" y="1099469"/>
            <a:ext cx="3816001" cy="3132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0" y="214853"/>
            <a:ext cx="12192000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Variation in </a:t>
            </a:r>
            <a:r>
              <a:rPr lang="de-A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m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ean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granular extent vs PAR &amp; SSN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247767" y="4479476"/>
            <a:ext cx="36960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/>
              <a:t>1% </a:t>
            </a:r>
            <a:r>
              <a:rPr lang="de-DE" dirty="0" err="1"/>
              <a:t>scattering</a:t>
            </a:r>
            <a:r>
              <a:rPr lang="de-DE" dirty="0"/>
              <a:t> in </a:t>
            </a:r>
            <a:r>
              <a:rPr lang="de-DE" dirty="0" err="1"/>
              <a:t>mean</a:t>
            </a:r>
            <a:r>
              <a:rPr lang="de-DE" dirty="0"/>
              <a:t> granular extent HITS </a:t>
            </a:r>
            <a:r>
              <a:rPr lang="de-DE" dirty="0" err="1"/>
              <a:t>with</a:t>
            </a:r>
            <a:r>
              <a:rPr lang="de-DE" dirty="0"/>
              <a:t> 27-day cadence (2006-2016</a:t>
            </a:r>
            <a:r>
              <a:rPr lang="de-DE" dirty="0" smtClean="0"/>
              <a:t>).</a:t>
            </a:r>
          </a:p>
          <a:p>
            <a:pPr algn="just"/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de-DE" dirty="0" err="1" smtClean="0"/>
              <a:t>Mean</a:t>
            </a:r>
            <a:r>
              <a:rPr lang="de-DE" dirty="0" smtClean="0"/>
              <a:t> granular extent </a:t>
            </a:r>
            <a:r>
              <a:rPr lang="de-DE" dirty="0" err="1" smtClean="0"/>
              <a:t>varies</a:t>
            </a:r>
            <a:r>
              <a:rPr lang="de-DE" dirty="0" smtClean="0"/>
              <a:t> in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SSN: </a:t>
            </a:r>
            <a:r>
              <a:rPr lang="de-DE" dirty="0" err="1" smtClean="0"/>
              <a:t>daily</a:t>
            </a:r>
            <a:r>
              <a:rPr lang="de-DE" dirty="0" smtClean="0"/>
              <a:t> HITS (1234.2015). </a:t>
            </a:r>
          </a:p>
        </p:txBody>
      </p:sp>
      <p:sp>
        <p:nvSpPr>
          <p:cNvPr id="23" name="Rechteck 22"/>
          <p:cNvSpPr/>
          <p:nvPr/>
        </p:nvSpPr>
        <p:spPr>
          <a:xfrm>
            <a:off x="348583" y="4479665"/>
            <a:ext cx="3337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 smtClean="0"/>
              <a:t>10% </a:t>
            </a:r>
            <a:r>
              <a:rPr lang="de-DE" dirty="0" err="1" smtClean="0"/>
              <a:t>scattering</a:t>
            </a:r>
            <a:r>
              <a:rPr lang="de-DE" dirty="0" smtClean="0"/>
              <a:t> in </a:t>
            </a:r>
            <a:r>
              <a:rPr lang="de-DE" dirty="0" err="1" smtClean="0"/>
              <a:t>mean</a:t>
            </a:r>
            <a:r>
              <a:rPr lang="de-DE" dirty="0" smtClean="0"/>
              <a:t> PAR: HITS </a:t>
            </a:r>
            <a:r>
              <a:rPr lang="de-DE" dirty="0" err="1" smtClean="0"/>
              <a:t>with</a:t>
            </a:r>
            <a:r>
              <a:rPr lang="de-DE" dirty="0" smtClean="0"/>
              <a:t> 1-day cadence (1234.2011)</a:t>
            </a:r>
          </a:p>
        </p:txBody>
      </p:sp>
      <p:sp>
        <p:nvSpPr>
          <p:cNvPr id="24" name="Rechteck 23"/>
          <p:cNvSpPr/>
          <p:nvPr/>
        </p:nvSpPr>
        <p:spPr>
          <a:xfrm>
            <a:off x="677827" y="1372528"/>
            <a:ext cx="10829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1</a:t>
            </a:r>
            <a:r>
              <a:rPr lang="de-DE" sz="1200" dirty="0" smtClean="0"/>
              <a:t>-day cadence</a:t>
            </a:r>
            <a:endParaRPr lang="it-IT" sz="12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8139747" y="1104779"/>
            <a:ext cx="3859364" cy="3132000"/>
            <a:chOff x="8139747" y="1133354"/>
            <a:chExt cx="3859364" cy="3167591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39747" y="1133354"/>
              <a:ext cx="3859364" cy="316759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66FF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Freihandform 6"/>
            <p:cNvSpPr/>
            <p:nvPr/>
          </p:nvSpPr>
          <p:spPr>
            <a:xfrm>
              <a:off x="8629650" y="1810889"/>
              <a:ext cx="3228975" cy="1491147"/>
            </a:xfrm>
            <a:custGeom>
              <a:avLst/>
              <a:gdLst>
                <a:gd name="connsiteX0" fmla="*/ 0 w 3228975"/>
                <a:gd name="connsiteY0" fmla="*/ 1504950 h 1997111"/>
                <a:gd name="connsiteX1" fmla="*/ 247650 w 3228975"/>
                <a:gd name="connsiteY1" fmla="*/ 1771650 h 1997111"/>
                <a:gd name="connsiteX2" fmla="*/ 638175 w 3228975"/>
                <a:gd name="connsiteY2" fmla="*/ 1943100 h 1997111"/>
                <a:gd name="connsiteX3" fmla="*/ 1104900 w 3228975"/>
                <a:gd name="connsiteY3" fmla="*/ 1981200 h 1997111"/>
                <a:gd name="connsiteX4" fmla="*/ 1581150 w 3228975"/>
                <a:gd name="connsiteY4" fmla="*/ 1704975 h 1997111"/>
                <a:gd name="connsiteX5" fmla="*/ 2362200 w 3228975"/>
                <a:gd name="connsiteY5" fmla="*/ 923925 h 1997111"/>
                <a:gd name="connsiteX6" fmla="*/ 3228975 w 3228975"/>
                <a:gd name="connsiteY6" fmla="*/ 0 h 199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8975" h="1997111">
                  <a:moveTo>
                    <a:pt x="0" y="1504950"/>
                  </a:moveTo>
                  <a:cubicBezTo>
                    <a:pt x="70644" y="1601787"/>
                    <a:pt x="141288" y="1698625"/>
                    <a:pt x="247650" y="1771650"/>
                  </a:cubicBezTo>
                  <a:cubicBezTo>
                    <a:pt x="354013" y="1844675"/>
                    <a:pt x="495300" y="1908175"/>
                    <a:pt x="638175" y="1943100"/>
                  </a:cubicBezTo>
                  <a:cubicBezTo>
                    <a:pt x="781050" y="1978025"/>
                    <a:pt x="947738" y="2020887"/>
                    <a:pt x="1104900" y="1981200"/>
                  </a:cubicBezTo>
                  <a:cubicBezTo>
                    <a:pt x="1262062" y="1941513"/>
                    <a:pt x="1371600" y="1881187"/>
                    <a:pt x="1581150" y="1704975"/>
                  </a:cubicBezTo>
                  <a:cubicBezTo>
                    <a:pt x="1790700" y="1528763"/>
                    <a:pt x="2087563" y="1208087"/>
                    <a:pt x="2362200" y="923925"/>
                  </a:cubicBezTo>
                  <a:cubicBezTo>
                    <a:pt x="2636838" y="639762"/>
                    <a:pt x="2932906" y="319881"/>
                    <a:pt x="3228975" y="0"/>
                  </a:cubicBezTo>
                </a:path>
              </a:pathLst>
            </a:custGeom>
            <a:noFill/>
            <a:ln w="952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chteck 13"/>
          <p:cNvSpPr/>
          <p:nvPr/>
        </p:nvSpPr>
        <p:spPr>
          <a:xfrm>
            <a:off x="6671197" y="1372530"/>
            <a:ext cx="1161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27-day cadence</a:t>
            </a:r>
            <a:endParaRPr lang="it-IT" sz="1200" dirty="0"/>
          </a:p>
        </p:txBody>
      </p:sp>
      <p:sp>
        <p:nvSpPr>
          <p:cNvPr id="15" name="Rechteck 14"/>
          <p:cNvSpPr/>
          <p:nvPr/>
        </p:nvSpPr>
        <p:spPr>
          <a:xfrm>
            <a:off x="8701218" y="1372529"/>
            <a:ext cx="10829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1</a:t>
            </a:r>
            <a:r>
              <a:rPr lang="de-DE" sz="1200" dirty="0" smtClean="0"/>
              <a:t>-day cadence</a:t>
            </a:r>
            <a:endParaRPr lang="it-IT" sz="1200" dirty="0"/>
          </a:p>
        </p:txBody>
      </p:sp>
      <p:sp>
        <p:nvSpPr>
          <p:cNvPr id="11" name="Abgerundetes Rechteck 10"/>
          <p:cNvSpPr/>
          <p:nvPr/>
        </p:nvSpPr>
        <p:spPr>
          <a:xfrm>
            <a:off x="11334750" y="5705475"/>
            <a:ext cx="247650" cy="3524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086" y="1784226"/>
            <a:ext cx="756000" cy="756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392" y="5389539"/>
            <a:ext cx="1074403" cy="10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23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0" y="214853"/>
            <a:ext cx="12192000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Variation in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mean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granular extent vs SSN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131445" y="4938657"/>
                <a:ext cx="11946255" cy="15158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de-DE" sz="1850" dirty="0" smtClean="0"/>
                  <a:t>The </a:t>
                </a:r>
                <a:r>
                  <a:rPr lang="de-DE" sz="1850" dirty="0" err="1" smtClean="0"/>
                  <a:t>mean</a:t>
                </a:r>
                <a:r>
                  <a:rPr lang="de-DE" sz="1850" dirty="0" smtClean="0"/>
                  <a:t> granular extent </a:t>
                </a:r>
                <a:r>
                  <a:rPr lang="de-DE" sz="1850" dirty="0" err="1"/>
                  <a:t>frame</a:t>
                </a:r>
                <a:r>
                  <a:rPr lang="de-DE" sz="1850" dirty="0"/>
                  <a:t> </a:t>
                </a:r>
                <a:r>
                  <a:rPr lang="de-DE" sz="1850" dirty="0" err="1"/>
                  <a:t>values</a:t>
                </a:r>
                <a:r>
                  <a:rPr lang="de-DE" sz="1850" dirty="0"/>
                  <a:t> </a:t>
                </a:r>
                <a:r>
                  <a:rPr lang="de-DE" sz="1850" dirty="0" err="1"/>
                  <a:t>vary</a:t>
                </a:r>
                <a:r>
                  <a:rPr lang="de-DE" sz="1850" dirty="0"/>
                  <a:t> </a:t>
                </a:r>
                <a:r>
                  <a:rPr lang="de-DE" sz="1850" dirty="0" smtClean="0"/>
                  <a:t>in </a:t>
                </a:r>
                <a:r>
                  <a:rPr lang="de-DE" sz="1850" dirty="0" err="1" smtClean="0"/>
                  <a:t>phase</a:t>
                </a:r>
                <a:r>
                  <a:rPr lang="de-DE" sz="1850" dirty="0" smtClean="0"/>
                  <a:t> </a:t>
                </a:r>
                <a:r>
                  <a:rPr lang="de-DE" sz="1850" dirty="0" err="1" smtClean="0"/>
                  <a:t>with</a:t>
                </a:r>
                <a:r>
                  <a:rPr lang="de-DE" sz="1850" dirty="0" smtClean="0"/>
                  <a:t> </a:t>
                </a:r>
                <a:r>
                  <a:rPr lang="de-DE" sz="1850" dirty="0" err="1" smtClean="0"/>
                  <a:t>the</a:t>
                </a:r>
                <a:r>
                  <a:rPr lang="de-DE" sz="1850" dirty="0" smtClean="0"/>
                  <a:t> </a:t>
                </a:r>
                <a:r>
                  <a:rPr lang="de-DE" sz="1850" dirty="0" err="1" smtClean="0"/>
                  <a:t>daily</a:t>
                </a:r>
                <a:r>
                  <a:rPr lang="de-DE" sz="1850" dirty="0" smtClean="0"/>
                  <a:t> SSN </a:t>
                </a:r>
                <a:r>
                  <a:rPr lang="de-DE" sz="1850" dirty="0" err="1" smtClean="0"/>
                  <a:t>during</a:t>
                </a:r>
                <a:r>
                  <a:rPr lang="de-DE" sz="1850" dirty="0"/>
                  <a:t> </a:t>
                </a:r>
                <a:r>
                  <a:rPr lang="de-DE" sz="1850" dirty="0" err="1" smtClean="0"/>
                  <a:t>the</a:t>
                </a:r>
                <a:r>
                  <a:rPr lang="de-DE" sz="1850" dirty="0" smtClean="0"/>
                  <a:t> </a:t>
                </a:r>
                <a:r>
                  <a:rPr lang="de-DE" sz="1850" dirty="0" err="1" smtClean="0"/>
                  <a:t>winter</a:t>
                </a:r>
                <a:r>
                  <a:rPr lang="de-DE" sz="1850" dirty="0" smtClean="0"/>
                  <a:t> </a:t>
                </a:r>
                <a:r>
                  <a:rPr lang="de-DE" sz="1850" dirty="0" err="1" smtClean="0"/>
                  <a:t>seasons</a:t>
                </a:r>
                <a:r>
                  <a:rPr lang="de-DE" sz="1850" dirty="0" smtClean="0"/>
                  <a:t> 2011</a:t>
                </a:r>
                <a:r>
                  <a:rPr lang="de-DE" sz="1850" dirty="0"/>
                  <a:t>, 2012, 2015 </a:t>
                </a:r>
                <a:r>
                  <a:rPr lang="de-DE" sz="1850" dirty="0" smtClean="0"/>
                  <a:t> </a:t>
                </a:r>
                <a:r>
                  <a:rPr lang="de-DE" sz="1850" dirty="0" err="1"/>
                  <a:t>characterized</a:t>
                </a:r>
                <a:r>
                  <a:rPr lang="de-DE" sz="1850" dirty="0"/>
                  <a:t> </a:t>
                </a:r>
                <a:r>
                  <a:rPr lang="de-DE" sz="1850" dirty="0" err="1" smtClean="0"/>
                  <a:t>by</a:t>
                </a:r>
                <a:r>
                  <a:rPr lang="de-DE" sz="1850" dirty="0" smtClean="0"/>
                  <a:t> a </a:t>
                </a:r>
                <a:r>
                  <a:rPr lang="de-DE" sz="1850" dirty="0" err="1" smtClean="0"/>
                  <a:t>homogeneous</a:t>
                </a:r>
                <a:r>
                  <a:rPr lang="de-DE" sz="1850" dirty="0" smtClean="0"/>
                  <a:t> </a:t>
                </a:r>
                <a:r>
                  <a:rPr lang="de-DE" sz="1850" dirty="0"/>
                  <a:t>image </a:t>
                </a:r>
                <a:r>
                  <a:rPr lang="de-DE" sz="1850" dirty="0" err="1"/>
                  <a:t>quality</a:t>
                </a:r>
                <a:r>
                  <a:rPr lang="de-DE" sz="1850" dirty="0"/>
                  <a:t>. 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consistent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14- and 378-day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delays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cause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-and-effect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relationship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between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SSN 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and 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granular extent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were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detected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daily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synoptic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time series,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respectively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and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explained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by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rotational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effects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</a:t>
                </a:r>
                <a:r>
                  <a:rPr lang="de-DE" sz="185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asymmetric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85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distribution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of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sunspots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 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visible 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and </a:t>
                </a:r>
                <a:r>
                  <a:rPr lang="de-DE" sz="18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invisible </a:t>
                </a:r>
                <a:r>
                  <a:rPr lang="de-DE" sz="18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hemispheres</a:t>
                </a:r>
                <a:r>
                  <a:rPr lang="de-DE" sz="18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de-DE" sz="1850" dirty="0" smtClean="0"/>
                  <a:t>The </a:t>
                </a:r>
                <a:r>
                  <a:rPr lang="de-DE" sz="1850" dirty="0" err="1"/>
                  <a:t>minimum</a:t>
                </a:r>
                <a:r>
                  <a:rPr lang="de-DE" sz="1850" dirty="0"/>
                  <a:t> </a:t>
                </a:r>
                <a:r>
                  <a:rPr lang="de-DE" sz="1850" dirty="0" err="1"/>
                  <a:t>values</a:t>
                </a:r>
                <a:r>
                  <a:rPr lang="de-DE" sz="1850" dirty="0"/>
                  <a:t> </a:t>
                </a:r>
                <a:r>
                  <a:rPr lang="de-DE" sz="1850" dirty="0" smtClean="0"/>
                  <a:t>of global granular extent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8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5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de-DE" sz="1850" b="0" i="1" baseline="-2500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de-DE" sz="1850" dirty="0" smtClean="0"/>
                  <a:t> are </a:t>
                </a:r>
                <a:r>
                  <a:rPr lang="de-DE" sz="1850" dirty="0" err="1"/>
                  <a:t>found</a:t>
                </a:r>
                <a:r>
                  <a:rPr lang="de-DE" sz="1850" dirty="0"/>
                  <a:t> in </a:t>
                </a:r>
                <a:r>
                  <a:rPr lang="de-DE" sz="1850" dirty="0" err="1"/>
                  <a:t>the</a:t>
                </a:r>
                <a:r>
                  <a:rPr lang="de-DE" sz="1850" dirty="0"/>
                  <a:t> </a:t>
                </a:r>
                <a:r>
                  <a:rPr lang="de-DE" sz="1850" dirty="0" err="1"/>
                  <a:t>regions</a:t>
                </a:r>
                <a:r>
                  <a:rPr lang="de-DE" sz="1850" dirty="0"/>
                  <a:t> of </a:t>
                </a:r>
                <a:r>
                  <a:rPr lang="de-DE" sz="1850" dirty="0" err="1"/>
                  <a:t>extended</a:t>
                </a:r>
                <a:r>
                  <a:rPr lang="de-DE" sz="1850" dirty="0"/>
                  <a:t> and </a:t>
                </a:r>
                <a:r>
                  <a:rPr lang="de-DE" sz="1850" dirty="0" err="1"/>
                  <a:t>curved</a:t>
                </a:r>
                <a:r>
                  <a:rPr lang="de-DE" sz="1850" dirty="0"/>
                  <a:t> "J-</a:t>
                </a:r>
                <a:r>
                  <a:rPr lang="de-DE" sz="1850" dirty="0" err="1"/>
                  <a:t>shaped</a:t>
                </a:r>
                <a:r>
                  <a:rPr lang="de-DE" sz="1850" dirty="0"/>
                  <a:t>" granules</a:t>
                </a:r>
                <a:r>
                  <a:rPr lang="de-DE" sz="1850" dirty="0" smtClean="0"/>
                  <a:t>.</a:t>
                </a:r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45" y="4938657"/>
                <a:ext cx="11946255" cy="1515800"/>
              </a:xfrm>
              <a:prstGeom prst="rect">
                <a:avLst/>
              </a:prstGeom>
              <a:blipFill>
                <a:blip r:embed="rId3"/>
                <a:stretch>
                  <a:fillRect l="-510" t="-2410" r="-715" b="-56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0" r="3595"/>
          <a:stretch/>
        </p:blipFill>
        <p:spPr bwMode="auto">
          <a:xfrm>
            <a:off x="200026" y="1333966"/>
            <a:ext cx="4062022" cy="3276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913" y="1331364"/>
            <a:ext cx="4075953" cy="3276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" r="4231"/>
          <a:stretch/>
        </p:blipFill>
        <p:spPr bwMode="auto">
          <a:xfrm>
            <a:off x="7968297" y="1335443"/>
            <a:ext cx="4015786" cy="3276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52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24</a:t>
            </a:fld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638800" y="29754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14350" y="15910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33">
                <a:extLst>
                  <a:ext uri="{FF2B5EF4-FFF2-40B4-BE49-F238E27FC236}">
                    <a16:creationId xmlns:a16="http://schemas.microsoft.com/office/drawing/2014/main" id="{EBD32BF3-A969-48F8-9D0E-4ED071619A20}"/>
                  </a:ext>
                </a:extLst>
              </p:cNvPr>
              <p:cNvSpPr txBox="1"/>
              <p:nvPr/>
            </p:nvSpPr>
            <p:spPr>
              <a:xfrm>
                <a:off x="340846" y="1374545"/>
                <a:ext cx="5508000" cy="276998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AT" dirty="0" smtClean="0">
                    <a:cs typeface="Arial" panose="020B0604020202020204" pitchFamily="34" charset="0"/>
                  </a:rPr>
                  <a:t>Between </a:t>
                </a:r>
                <a:r>
                  <a:rPr lang="de-AT" dirty="0" err="1">
                    <a:cs typeface="Arial" panose="020B0604020202020204" pitchFamily="34" charset="0"/>
                  </a:rPr>
                  <a:t>sunspots</a:t>
                </a:r>
                <a:r>
                  <a:rPr lang="de-AT" dirty="0">
                    <a:cs typeface="Arial" panose="020B0604020202020204" pitchFamily="34" charset="0"/>
                  </a:rPr>
                  <a:t> and </a:t>
                </a:r>
                <a:r>
                  <a:rPr lang="de-AT" dirty="0" err="1">
                    <a:cs typeface="Arial" panose="020B0604020202020204" pitchFamily="34" charset="0"/>
                  </a:rPr>
                  <a:t>pores</a:t>
                </a:r>
                <a:r>
                  <a:rPr lang="de-AT" dirty="0">
                    <a:cs typeface="Arial" panose="020B0604020202020204" pitchFamily="34" charset="0"/>
                  </a:rPr>
                  <a:t> </a:t>
                </a:r>
                <a:r>
                  <a:rPr lang="de-AT" dirty="0" err="1">
                    <a:cs typeface="Arial" panose="020B0604020202020204" pitchFamily="34" charset="0"/>
                  </a:rPr>
                  <a:t>with</a:t>
                </a:r>
                <a:r>
                  <a:rPr lang="de-AT" dirty="0">
                    <a:cs typeface="Arial" panose="020B0604020202020204" pitchFamily="34" charset="0"/>
                  </a:rPr>
                  <a:t> </a:t>
                </a:r>
                <a:r>
                  <a:rPr lang="de-AT" dirty="0" err="1">
                    <a:cs typeface="Arial" panose="020B0604020202020204" pitchFamily="34" charset="0"/>
                  </a:rPr>
                  <a:t>opposite</a:t>
                </a:r>
                <a:r>
                  <a:rPr lang="de-AT" dirty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polarity</a:t>
                </a:r>
                <a:r>
                  <a:rPr lang="de-AT" dirty="0" smtClean="0">
                    <a:cs typeface="Arial" panose="020B0604020202020204" pitchFamily="34" charset="0"/>
                  </a:rPr>
                  <a:t>, granulation parameters </a:t>
                </a:r>
                <a:r>
                  <a:rPr lang="de-AT" dirty="0" err="1" smtClean="0">
                    <a:cs typeface="Arial" panose="020B0604020202020204" pitchFamily="34" charset="0"/>
                  </a:rPr>
                  <a:t>vary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locally</a:t>
                </a:r>
                <a:r>
                  <a:rPr lang="de-AT" dirty="0" smtClean="0">
                    <a:cs typeface="Arial" panose="020B0604020202020204" pitchFamily="34" charset="0"/>
                  </a:rPr>
                  <a:t>, </a:t>
                </a:r>
                <a:r>
                  <a:rPr lang="de-AT" dirty="0" err="1" smtClean="0">
                    <a:cs typeface="Arial" panose="020B0604020202020204" pitchFamily="34" charset="0"/>
                  </a:rPr>
                  <a:t>showing</a:t>
                </a:r>
                <a:r>
                  <a:rPr lang="de-AT" dirty="0" smtClean="0">
                    <a:cs typeface="Arial" panose="020B0604020202020204" pitchFamily="34" charset="0"/>
                  </a:rPr>
                  <a:t>:</a:t>
                </a:r>
              </a:p>
              <a:p>
                <a:pPr marL="342900" indent="-342900" algn="just">
                  <a:buAutoNum type="arabicParenR"/>
                </a:pPr>
                <a:r>
                  <a:rPr lang="de-AT" dirty="0" err="1" smtClean="0">
                    <a:cs typeface="Arial" panose="020B0604020202020204" pitchFamily="34" charset="0"/>
                  </a:rPr>
                  <a:t>elongated</a:t>
                </a:r>
                <a:r>
                  <a:rPr lang="de-AT" dirty="0" smtClean="0">
                    <a:cs typeface="Arial" panose="020B0604020202020204" pitchFamily="34" charset="0"/>
                  </a:rPr>
                  <a:t> granular cells </a:t>
                </a:r>
                <a:r>
                  <a:rPr lang="de-AT" dirty="0" err="1" smtClean="0">
                    <a:cs typeface="Arial" panose="020B0604020202020204" pitchFamily="34" charset="0"/>
                  </a:rPr>
                  <a:t>with</a:t>
                </a:r>
                <a:r>
                  <a:rPr lang="de-AT" dirty="0" smtClean="0">
                    <a:cs typeface="Arial" panose="020B0604020202020204" pitchFamily="34" charset="0"/>
                  </a:rPr>
                  <a:t> an </a:t>
                </a:r>
                <a:r>
                  <a:rPr lang="de-AT" dirty="0" err="1" smtClean="0">
                    <a:cs typeface="Arial" panose="020B0604020202020204" pitchFamily="34" charset="0"/>
                  </a:rPr>
                  <a:t>increased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length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up</a:t>
                </a:r>
                <a:r>
                  <a:rPr lang="de-AT" dirty="0" smtClean="0">
                    <a:cs typeface="Arial" panose="020B0604020202020204" pitchFamily="34" charset="0"/>
                  </a:rPr>
                  <a:t> to 3.3 MED and </a:t>
                </a:r>
                <a:r>
                  <a:rPr lang="de-AT" dirty="0" err="1" smtClean="0">
                    <a:cs typeface="Arial" panose="020B0604020202020204" pitchFamily="34" charset="0"/>
                  </a:rPr>
                  <a:t>reduced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width</a:t>
                </a:r>
                <a:r>
                  <a:rPr lang="de-AT" dirty="0" smtClean="0">
                    <a:cs typeface="Arial" panose="020B0604020202020204" pitchFamily="34" charset="0"/>
                  </a:rPr>
                  <a:t>, </a:t>
                </a:r>
              </a:p>
              <a:p>
                <a:pPr marL="342900" indent="-342900" algn="just">
                  <a:buAutoNum type="arabicParenR"/>
                </a:pPr>
                <a:r>
                  <a:rPr lang="de-AT" dirty="0" err="1" smtClean="0">
                    <a:cs typeface="Arial" panose="020B0604020202020204" pitchFamily="34" charset="0"/>
                  </a:rPr>
                  <a:t>areas</a:t>
                </a:r>
                <a:r>
                  <a:rPr lang="de-AT" dirty="0" smtClean="0">
                    <a:cs typeface="Arial" panose="020B0604020202020204" pitchFamily="34" charset="0"/>
                  </a:rPr>
                  <a:t> of „</a:t>
                </a:r>
                <a:r>
                  <a:rPr lang="de-AT" dirty="0" err="1" smtClean="0">
                    <a:cs typeface="Arial" panose="020B0604020202020204" pitchFamily="34" charset="0"/>
                  </a:rPr>
                  <a:t>split</a:t>
                </a:r>
                <a:r>
                  <a:rPr lang="de-AT" dirty="0" smtClean="0">
                    <a:cs typeface="Arial" panose="020B0604020202020204" pitchFamily="34" charset="0"/>
                  </a:rPr>
                  <a:t>“ granules </a:t>
                </a:r>
                <a:r>
                  <a:rPr lang="de-AT" dirty="0" err="1" smtClean="0">
                    <a:cs typeface="Arial" panose="020B0604020202020204" pitchFamily="34" charset="0"/>
                  </a:rPr>
                  <a:t>with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oriented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arrangement</a:t>
                </a:r>
                <a:r>
                  <a:rPr lang="de-AT" dirty="0" smtClean="0">
                    <a:cs typeface="Arial" panose="020B0604020202020204" pitchFamily="34" charset="0"/>
                  </a:rPr>
                  <a:t>, sharp </a:t>
                </a:r>
                <a:r>
                  <a:rPr lang="de-AT" dirty="0" err="1" smtClean="0">
                    <a:cs typeface="Arial" panose="020B0604020202020204" pitchFamily="34" charset="0"/>
                  </a:rPr>
                  <a:t>angles</a:t>
                </a:r>
                <a:r>
                  <a:rPr lang="de-AT" dirty="0">
                    <a:cs typeface="Arial" panose="020B0604020202020204" pitchFamily="34" charset="0"/>
                  </a:rPr>
                  <a:t>, </a:t>
                </a:r>
                <a:r>
                  <a:rPr lang="de-AT" dirty="0" smtClean="0">
                    <a:cs typeface="Arial" panose="020B0604020202020204" pitchFamily="34" charset="0"/>
                  </a:rPr>
                  <a:t>and </a:t>
                </a:r>
                <a:r>
                  <a:rPr lang="de-AT" dirty="0" err="1" smtClean="0">
                    <a:cs typeface="Arial" panose="020B0604020202020204" pitchFamily="34" charset="0"/>
                  </a:rPr>
                  <a:t>low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values</a:t>
                </a:r>
                <a:r>
                  <a:rPr lang="de-AT" dirty="0" smtClean="0">
                    <a:cs typeface="Arial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de-DE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de-AT" dirty="0" smtClean="0">
                    <a:cs typeface="Arial" panose="020B0604020202020204" pitchFamily="34" charset="0"/>
                  </a:rPr>
                  <a:t> 0.5,</a:t>
                </a:r>
              </a:p>
              <a:p>
                <a:pPr marL="342900" indent="-342900" algn="just">
                  <a:buAutoNum type="arabicParenR"/>
                </a:pPr>
                <a:r>
                  <a:rPr lang="de-AT" dirty="0" err="1" smtClean="0">
                    <a:cs typeface="Arial" panose="020B0604020202020204" pitchFamily="34" charset="0"/>
                  </a:rPr>
                  <a:t>very</a:t>
                </a:r>
                <a:r>
                  <a:rPr lang="de-AT" dirty="0" smtClean="0">
                    <a:cs typeface="Arial" panose="020B0604020202020204" pitchFamily="34" charset="0"/>
                  </a:rPr>
                  <a:t> large granular cells </a:t>
                </a:r>
                <a:r>
                  <a:rPr lang="de-AT" dirty="0" err="1" smtClean="0">
                    <a:cs typeface="Arial" panose="020B0604020202020204" pitchFamily="34" charset="0"/>
                  </a:rPr>
                  <a:t>with</a:t>
                </a:r>
                <a:r>
                  <a:rPr lang="de-AT" dirty="0" smtClean="0">
                    <a:cs typeface="Arial" panose="020B0604020202020204" pitchFamily="34" charset="0"/>
                  </a:rPr>
                  <a:t> ED </a:t>
                </a:r>
                <a:r>
                  <a:rPr lang="de-AT" dirty="0" smtClean="0">
                    <a:cs typeface="Arial" panose="020B0604020202020204" pitchFamily="34" charset="0"/>
                    <a:sym typeface="Symbol" panose="05050102010706020507" pitchFamily="18" charset="2"/>
                  </a:rPr>
                  <a:t></a:t>
                </a:r>
                <a:r>
                  <a:rPr lang="de-AT" dirty="0" smtClean="0">
                    <a:cs typeface="Arial" panose="020B0604020202020204" pitchFamily="34" charset="0"/>
                  </a:rPr>
                  <a:t> 4MED.</a:t>
                </a:r>
              </a:p>
              <a:p>
                <a:pPr algn="just"/>
                <a:endParaRPr lang="de-AT" sz="1200" dirty="0" smtClean="0">
                  <a:cs typeface="Arial" panose="020B0604020202020204" pitchFamily="34" charset="0"/>
                </a:endParaRPr>
              </a:p>
              <a:p>
                <a:pPr algn="just"/>
                <a:r>
                  <a:rPr lang="de-AT" dirty="0" smtClean="0">
                    <a:cs typeface="Arial" panose="020B0604020202020204" pitchFamily="34" charset="0"/>
                  </a:rPr>
                  <a:t>Validation of Hinode </a:t>
                </a:r>
                <a:r>
                  <a:rPr lang="de-AT" dirty="0" err="1" smtClean="0">
                    <a:cs typeface="Arial" panose="020B0604020202020204" pitchFamily="34" charset="0"/>
                  </a:rPr>
                  <a:t>outcomes</a:t>
                </a:r>
                <a:r>
                  <a:rPr lang="de-AT" dirty="0" smtClean="0"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cs typeface="Arial" panose="020B0604020202020204" pitchFamily="34" charset="0"/>
                  </a:rPr>
                  <a:t>with</a:t>
                </a:r>
                <a:r>
                  <a:rPr lang="de-AT" dirty="0" smtClean="0">
                    <a:cs typeface="Arial" panose="020B0604020202020204" pitchFamily="34" charset="0"/>
                  </a:rPr>
                  <a:t> magnetograms </a:t>
                </a:r>
                <a:r>
                  <a:rPr lang="de-AT" dirty="0" err="1" smtClean="0">
                    <a:cs typeface="Arial" panose="020B0604020202020204" pitchFamily="34" charset="0"/>
                  </a:rPr>
                  <a:t>from</a:t>
                </a:r>
                <a:r>
                  <a:rPr lang="de-AT" dirty="0" smtClean="0">
                    <a:cs typeface="Arial" panose="020B0604020202020204" pitchFamily="34" charset="0"/>
                  </a:rPr>
                  <a:t> SOHO-MDI (2007) and SDO-HMI (2014): </a:t>
                </a:r>
                <a:r>
                  <a:rPr lang="de-AT" dirty="0" err="1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tile</a:t>
                </a:r>
                <a:r>
                  <a:rPr lang="de-AT" dirty="0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pattern</a:t>
                </a:r>
                <a:r>
                  <a:rPr lang="de-AT" dirty="0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, bw?</a:t>
                </a:r>
              </a:p>
            </p:txBody>
          </p:sp>
        </mc:Choice>
        <mc:Fallback xmlns="">
          <p:sp>
            <p:nvSpPr>
              <p:cNvPr id="9" name="TextBox 33">
                <a:extLst>
                  <a:ext uri="{FF2B5EF4-FFF2-40B4-BE49-F238E27FC236}">
                    <a16:creationId xmlns:a16="http://schemas.microsoft.com/office/drawing/2014/main" id="{EBD32BF3-A969-48F8-9D0E-4ED071619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46" y="1374545"/>
                <a:ext cx="5508000" cy="2769989"/>
              </a:xfrm>
              <a:prstGeom prst="rect">
                <a:avLst/>
              </a:prstGeom>
              <a:blipFill>
                <a:blip r:embed="rId3"/>
                <a:stretch>
                  <a:fillRect l="-997" t="-1099" r="-886" b="-2418"/>
                </a:stretch>
              </a:blipFill>
              <a:ln>
                <a:noFill/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170" y="4161771"/>
            <a:ext cx="5848496" cy="252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0536" y="1353628"/>
            <a:ext cx="5844346" cy="253327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grpSp>
        <p:nvGrpSpPr>
          <p:cNvPr id="14" name="Gruppieren 13"/>
          <p:cNvGrpSpPr/>
          <p:nvPr/>
        </p:nvGrpSpPr>
        <p:grpSpPr>
          <a:xfrm>
            <a:off x="5957169" y="4167138"/>
            <a:ext cx="2121132" cy="2492173"/>
            <a:chOff x="1057710" y="3953760"/>
            <a:chExt cx="2033833" cy="2270952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7710" y="3953760"/>
              <a:ext cx="2033833" cy="2270952"/>
            </a:xfrm>
            <a:prstGeom prst="rect">
              <a:avLst/>
            </a:prstGeom>
          </p:spPr>
        </p:pic>
        <p:sp>
          <p:nvSpPr>
            <p:cNvPr id="16" name="Freihandform 15"/>
            <p:cNvSpPr/>
            <p:nvPr/>
          </p:nvSpPr>
          <p:spPr>
            <a:xfrm>
              <a:off x="1114588" y="4245788"/>
              <a:ext cx="1863745" cy="1405690"/>
            </a:xfrm>
            <a:custGeom>
              <a:avLst/>
              <a:gdLst>
                <a:gd name="connsiteX0" fmla="*/ 470374 w 1994969"/>
                <a:gd name="connsiteY0" fmla="*/ 10384 h 1405690"/>
                <a:gd name="connsiteX1" fmla="*/ 566168 w 1994969"/>
                <a:gd name="connsiteY1" fmla="*/ 1675 h 1405690"/>
                <a:gd name="connsiteX2" fmla="*/ 679379 w 1994969"/>
                <a:gd name="connsiteY2" fmla="*/ 1675 h 1405690"/>
                <a:gd name="connsiteX3" fmla="*/ 844842 w 1994969"/>
                <a:gd name="connsiteY3" fmla="*/ 19092 h 1405690"/>
                <a:gd name="connsiteX4" fmla="*/ 958054 w 1994969"/>
                <a:gd name="connsiteY4" fmla="*/ 62635 h 1405690"/>
                <a:gd name="connsiteX5" fmla="*/ 1053848 w 1994969"/>
                <a:gd name="connsiteY5" fmla="*/ 132304 h 1405690"/>
                <a:gd name="connsiteX6" fmla="*/ 1184477 w 1994969"/>
                <a:gd name="connsiteY6" fmla="*/ 201972 h 1405690"/>
                <a:gd name="connsiteX7" fmla="*/ 1271562 w 1994969"/>
                <a:gd name="connsiteY7" fmla="*/ 280349 h 1405690"/>
                <a:gd name="connsiteX8" fmla="*/ 1376065 w 1994969"/>
                <a:gd name="connsiteY8" fmla="*/ 402269 h 1405690"/>
                <a:gd name="connsiteX9" fmla="*/ 1463151 w 1994969"/>
                <a:gd name="connsiteY9" fmla="*/ 480646 h 1405690"/>
                <a:gd name="connsiteX10" fmla="*/ 1515402 w 1994969"/>
                <a:gd name="connsiteY10" fmla="*/ 567732 h 1405690"/>
                <a:gd name="connsiteX11" fmla="*/ 1611197 w 1994969"/>
                <a:gd name="connsiteY11" fmla="*/ 585149 h 1405690"/>
                <a:gd name="connsiteX12" fmla="*/ 1724408 w 1994969"/>
                <a:gd name="connsiteY12" fmla="*/ 707069 h 1405690"/>
                <a:gd name="connsiteX13" fmla="*/ 1811494 w 1994969"/>
                <a:gd name="connsiteY13" fmla="*/ 811572 h 1405690"/>
                <a:gd name="connsiteX14" fmla="*/ 1907288 w 1994969"/>
                <a:gd name="connsiteY14" fmla="*/ 855115 h 1405690"/>
                <a:gd name="connsiteX15" fmla="*/ 1933414 w 1994969"/>
                <a:gd name="connsiteY15" fmla="*/ 959618 h 1405690"/>
                <a:gd name="connsiteX16" fmla="*/ 1994374 w 1994969"/>
                <a:gd name="connsiteY16" fmla="*/ 1055412 h 1405690"/>
                <a:gd name="connsiteX17" fmla="*/ 1959539 w 1994969"/>
                <a:gd name="connsiteY17" fmla="*/ 1133789 h 1405690"/>
                <a:gd name="connsiteX18" fmla="*/ 1881162 w 1994969"/>
                <a:gd name="connsiteY18" fmla="*/ 1159915 h 1405690"/>
                <a:gd name="connsiteX19" fmla="*/ 1828911 w 1994969"/>
                <a:gd name="connsiteY19" fmla="*/ 1238292 h 1405690"/>
                <a:gd name="connsiteX20" fmla="*/ 1767951 w 1994969"/>
                <a:gd name="connsiteY20" fmla="*/ 1238292 h 1405690"/>
                <a:gd name="connsiteX21" fmla="*/ 1698282 w 1994969"/>
                <a:gd name="connsiteY21" fmla="*/ 1264418 h 1405690"/>
                <a:gd name="connsiteX22" fmla="*/ 1654739 w 1994969"/>
                <a:gd name="connsiteY22" fmla="*/ 1273126 h 1405690"/>
                <a:gd name="connsiteX23" fmla="*/ 1602488 w 1994969"/>
                <a:gd name="connsiteY23" fmla="*/ 1255709 h 1405690"/>
                <a:gd name="connsiteX24" fmla="*/ 1541528 w 1994969"/>
                <a:gd name="connsiteY24" fmla="*/ 1220875 h 1405690"/>
                <a:gd name="connsiteX25" fmla="*/ 1463151 w 1994969"/>
                <a:gd name="connsiteY25" fmla="*/ 1299252 h 1405690"/>
                <a:gd name="connsiteX26" fmla="*/ 1402191 w 1994969"/>
                <a:gd name="connsiteY26" fmla="*/ 1368921 h 1405690"/>
                <a:gd name="connsiteX27" fmla="*/ 1306397 w 1994969"/>
                <a:gd name="connsiteY27" fmla="*/ 1342795 h 1405690"/>
                <a:gd name="connsiteX28" fmla="*/ 1245437 w 1994969"/>
                <a:gd name="connsiteY28" fmla="*/ 1377629 h 1405690"/>
                <a:gd name="connsiteX29" fmla="*/ 1167059 w 1994969"/>
                <a:gd name="connsiteY29" fmla="*/ 1403755 h 1405690"/>
                <a:gd name="connsiteX30" fmla="*/ 1132225 w 1994969"/>
                <a:gd name="connsiteY30" fmla="*/ 1403755 h 1405690"/>
                <a:gd name="connsiteX31" fmla="*/ 1079974 w 1994969"/>
                <a:gd name="connsiteY31" fmla="*/ 1403755 h 1405690"/>
                <a:gd name="connsiteX32" fmla="*/ 1001597 w 1994969"/>
                <a:gd name="connsiteY32" fmla="*/ 1386338 h 1405690"/>
                <a:gd name="connsiteX33" fmla="*/ 853551 w 1994969"/>
                <a:gd name="connsiteY33" fmla="*/ 1395046 h 1405690"/>
                <a:gd name="connsiteX34" fmla="*/ 775174 w 1994969"/>
                <a:gd name="connsiteY34" fmla="*/ 1307961 h 1405690"/>
                <a:gd name="connsiteX35" fmla="*/ 714214 w 1994969"/>
                <a:gd name="connsiteY35" fmla="*/ 1281835 h 1405690"/>
                <a:gd name="connsiteX36" fmla="*/ 653254 w 1994969"/>
                <a:gd name="connsiteY36" fmla="*/ 1159915 h 1405690"/>
                <a:gd name="connsiteX37" fmla="*/ 609711 w 1994969"/>
                <a:gd name="connsiteY37" fmla="*/ 1151206 h 1405690"/>
                <a:gd name="connsiteX38" fmla="*/ 574877 w 1994969"/>
                <a:gd name="connsiteY38" fmla="*/ 1125081 h 1405690"/>
                <a:gd name="connsiteX39" fmla="*/ 435539 w 1994969"/>
                <a:gd name="connsiteY39" fmla="*/ 1055412 h 1405690"/>
                <a:gd name="connsiteX40" fmla="*/ 322328 w 1994969"/>
                <a:gd name="connsiteY40" fmla="*/ 1037995 h 1405690"/>
                <a:gd name="connsiteX41" fmla="*/ 252659 w 1994969"/>
                <a:gd name="connsiteY41" fmla="*/ 1037995 h 1405690"/>
                <a:gd name="connsiteX42" fmla="*/ 130739 w 1994969"/>
                <a:gd name="connsiteY42" fmla="*/ 1055412 h 1405690"/>
                <a:gd name="connsiteX43" fmla="*/ 52362 w 1994969"/>
                <a:gd name="connsiteY43" fmla="*/ 1011869 h 1405690"/>
                <a:gd name="connsiteX44" fmla="*/ 26237 w 1994969"/>
                <a:gd name="connsiteY44" fmla="*/ 950909 h 1405690"/>
                <a:gd name="connsiteX45" fmla="*/ 111 w 1994969"/>
                <a:gd name="connsiteY45" fmla="*/ 916075 h 1405690"/>
                <a:gd name="connsiteX46" fmla="*/ 17528 w 1994969"/>
                <a:gd name="connsiteY46" fmla="*/ 768029 h 1405690"/>
                <a:gd name="connsiteX47" fmla="*/ 34945 w 1994969"/>
                <a:gd name="connsiteY47" fmla="*/ 646109 h 1405690"/>
                <a:gd name="connsiteX48" fmla="*/ 174282 w 1994969"/>
                <a:gd name="connsiteY48" fmla="*/ 593858 h 1405690"/>
                <a:gd name="connsiteX49" fmla="*/ 235242 w 1994969"/>
                <a:gd name="connsiteY49" fmla="*/ 471938 h 1405690"/>
                <a:gd name="connsiteX50" fmla="*/ 270077 w 1994969"/>
                <a:gd name="connsiteY50" fmla="*/ 393561 h 1405690"/>
                <a:gd name="connsiteX51" fmla="*/ 331037 w 1994969"/>
                <a:gd name="connsiteY51" fmla="*/ 306475 h 1405690"/>
                <a:gd name="connsiteX52" fmla="*/ 461665 w 1994969"/>
                <a:gd name="connsiteY52" fmla="*/ 262932 h 1405690"/>
                <a:gd name="connsiteX53" fmla="*/ 426831 w 1994969"/>
                <a:gd name="connsiteY53" fmla="*/ 149721 h 1405690"/>
                <a:gd name="connsiteX54" fmla="*/ 418122 w 1994969"/>
                <a:gd name="connsiteY54" fmla="*/ 62635 h 1405690"/>
                <a:gd name="connsiteX55" fmla="*/ 418122 w 1994969"/>
                <a:gd name="connsiteY55" fmla="*/ 36509 h 140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94969" h="1405690">
                  <a:moveTo>
                    <a:pt x="470374" y="10384"/>
                  </a:moveTo>
                  <a:cubicBezTo>
                    <a:pt x="500854" y="6755"/>
                    <a:pt x="531334" y="3126"/>
                    <a:pt x="566168" y="1675"/>
                  </a:cubicBezTo>
                  <a:cubicBezTo>
                    <a:pt x="601002" y="224"/>
                    <a:pt x="632933" y="-1228"/>
                    <a:pt x="679379" y="1675"/>
                  </a:cubicBezTo>
                  <a:cubicBezTo>
                    <a:pt x="725825" y="4578"/>
                    <a:pt x="798396" y="8932"/>
                    <a:pt x="844842" y="19092"/>
                  </a:cubicBezTo>
                  <a:cubicBezTo>
                    <a:pt x="891288" y="29252"/>
                    <a:pt x="923220" y="43766"/>
                    <a:pt x="958054" y="62635"/>
                  </a:cubicBezTo>
                  <a:cubicBezTo>
                    <a:pt x="992888" y="81504"/>
                    <a:pt x="1016111" y="109081"/>
                    <a:pt x="1053848" y="132304"/>
                  </a:cubicBezTo>
                  <a:cubicBezTo>
                    <a:pt x="1091585" y="155527"/>
                    <a:pt x="1148191" y="177298"/>
                    <a:pt x="1184477" y="201972"/>
                  </a:cubicBezTo>
                  <a:cubicBezTo>
                    <a:pt x="1220763" y="226646"/>
                    <a:pt x="1239631" y="246966"/>
                    <a:pt x="1271562" y="280349"/>
                  </a:cubicBezTo>
                  <a:cubicBezTo>
                    <a:pt x="1303493" y="313732"/>
                    <a:pt x="1344134" y="368886"/>
                    <a:pt x="1376065" y="402269"/>
                  </a:cubicBezTo>
                  <a:cubicBezTo>
                    <a:pt x="1407997" y="435652"/>
                    <a:pt x="1439928" y="453069"/>
                    <a:pt x="1463151" y="480646"/>
                  </a:cubicBezTo>
                  <a:cubicBezTo>
                    <a:pt x="1486374" y="508223"/>
                    <a:pt x="1490728" y="550315"/>
                    <a:pt x="1515402" y="567732"/>
                  </a:cubicBezTo>
                  <a:cubicBezTo>
                    <a:pt x="1540076" y="585149"/>
                    <a:pt x="1576363" y="561926"/>
                    <a:pt x="1611197" y="585149"/>
                  </a:cubicBezTo>
                  <a:cubicBezTo>
                    <a:pt x="1646031" y="608372"/>
                    <a:pt x="1691025" y="669332"/>
                    <a:pt x="1724408" y="707069"/>
                  </a:cubicBezTo>
                  <a:cubicBezTo>
                    <a:pt x="1757791" y="744806"/>
                    <a:pt x="1781014" y="786898"/>
                    <a:pt x="1811494" y="811572"/>
                  </a:cubicBezTo>
                  <a:cubicBezTo>
                    <a:pt x="1841974" y="836246"/>
                    <a:pt x="1886968" y="830441"/>
                    <a:pt x="1907288" y="855115"/>
                  </a:cubicBezTo>
                  <a:cubicBezTo>
                    <a:pt x="1927608" y="879789"/>
                    <a:pt x="1918900" y="926235"/>
                    <a:pt x="1933414" y="959618"/>
                  </a:cubicBezTo>
                  <a:cubicBezTo>
                    <a:pt x="1947928" y="993001"/>
                    <a:pt x="1990020" y="1026384"/>
                    <a:pt x="1994374" y="1055412"/>
                  </a:cubicBezTo>
                  <a:cubicBezTo>
                    <a:pt x="1998728" y="1084440"/>
                    <a:pt x="1978408" y="1116372"/>
                    <a:pt x="1959539" y="1133789"/>
                  </a:cubicBezTo>
                  <a:cubicBezTo>
                    <a:pt x="1940670" y="1151206"/>
                    <a:pt x="1902933" y="1142498"/>
                    <a:pt x="1881162" y="1159915"/>
                  </a:cubicBezTo>
                  <a:cubicBezTo>
                    <a:pt x="1859391" y="1177332"/>
                    <a:pt x="1847780" y="1225229"/>
                    <a:pt x="1828911" y="1238292"/>
                  </a:cubicBezTo>
                  <a:cubicBezTo>
                    <a:pt x="1810042" y="1251355"/>
                    <a:pt x="1789722" y="1233938"/>
                    <a:pt x="1767951" y="1238292"/>
                  </a:cubicBezTo>
                  <a:cubicBezTo>
                    <a:pt x="1746180" y="1242646"/>
                    <a:pt x="1717151" y="1258612"/>
                    <a:pt x="1698282" y="1264418"/>
                  </a:cubicBezTo>
                  <a:cubicBezTo>
                    <a:pt x="1679413" y="1270224"/>
                    <a:pt x="1670705" y="1274578"/>
                    <a:pt x="1654739" y="1273126"/>
                  </a:cubicBezTo>
                  <a:cubicBezTo>
                    <a:pt x="1638773" y="1271674"/>
                    <a:pt x="1621357" y="1264418"/>
                    <a:pt x="1602488" y="1255709"/>
                  </a:cubicBezTo>
                  <a:cubicBezTo>
                    <a:pt x="1583620" y="1247001"/>
                    <a:pt x="1564751" y="1213618"/>
                    <a:pt x="1541528" y="1220875"/>
                  </a:cubicBezTo>
                  <a:cubicBezTo>
                    <a:pt x="1518305" y="1228132"/>
                    <a:pt x="1486374" y="1274578"/>
                    <a:pt x="1463151" y="1299252"/>
                  </a:cubicBezTo>
                  <a:cubicBezTo>
                    <a:pt x="1439928" y="1323926"/>
                    <a:pt x="1428317" y="1361664"/>
                    <a:pt x="1402191" y="1368921"/>
                  </a:cubicBezTo>
                  <a:cubicBezTo>
                    <a:pt x="1376065" y="1376178"/>
                    <a:pt x="1332523" y="1341344"/>
                    <a:pt x="1306397" y="1342795"/>
                  </a:cubicBezTo>
                  <a:cubicBezTo>
                    <a:pt x="1280271" y="1344246"/>
                    <a:pt x="1268660" y="1367469"/>
                    <a:pt x="1245437" y="1377629"/>
                  </a:cubicBezTo>
                  <a:cubicBezTo>
                    <a:pt x="1222214" y="1387789"/>
                    <a:pt x="1167059" y="1403755"/>
                    <a:pt x="1167059" y="1403755"/>
                  </a:cubicBezTo>
                  <a:cubicBezTo>
                    <a:pt x="1148190" y="1408109"/>
                    <a:pt x="1132225" y="1403755"/>
                    <a:pt x="1132225" y="1403755"/>
                  </a:cubicBezTo>
                  <a:cubicBezTo>
                    <a:pt x="1117711" y="1403755"/>
                    <a:pt x="1101745" y="1406658"/>
                    <a:pt x="1079974" y="1403755"/>
                  </a:cubicBezTo>
                  <a:cubicBezTo>
                    <a:pt x="1058203" y="1400852"/>
                    <a:pt x="1039334" y="1387789"/>
                    <a:pt x="1001597" y="1386338"/>
                  </a:cubicBezTo>
                  <a:cubicBezTo>
                    <a:pt x="963860" y="1384887"/>
                    <a:pt x="891288" y="1408109"/>
                    <a:pt x="853551" y="1395046"/>
                  </a:cubicBezTo>
                  <a:cubicBezTo>
                    <a:pt x="815814" y="1381983"/>
                    <a:pt x="798397" y="1326829"/>
                    <a:pt x="775174" y="1307961"/>
                  </a:cubicBezTo>
                  <a:cubicBezTo>
                    <a:pt x="751951" y="1289093"/>
                    <a:pt x="734534" y="1306509"/>
                    <a:pt x="714214" y="1281835"/>
                  </a:cubicBezTo>
                  <a:cubicBezTo>
                    <a:pt x="693894" y="1257161"/>
                    <a:pt x="670671" y="1181687"/>
                    <a:pt x="653254" y="1159915"/>
                  </a:cubicBezTo>
                  <a:cubicBezTo>
                    <a:pt x="635837" y="1138144"/>
                    <a:pt x="609711" y="1151206"/>
                    <a:pt x="609711" y="1151206"/>
                  </a:cubicBezTo>
                  <a:cubicBezTo>
                    <a:pt x="596648" y="1145400"/>
                    <a:pt x="603906" y="1141047"/>
                    <a:pt x="574877" y="1125081"/>
                  </a:cubicBezTo>
                  <a:cubicBezTo>
                    <a:pt x="545848" y="1109115"/>
                    <a:pt x="477630" y="1069926"/>
                    <a:pt x="435539" y="1055412"/>
                  </a:cubicBezTo>
                  <a:cubicBezTo>
                    <a:pt x="393448" y="1040898"/>
                    <a:pt x="352808" y="1040898"/>
                    <a:pt x="322328" y="1037995"/>
                  </a:cubicBezTo>
                  <a:cubicBezTo>
                    <a:pt x="291848" y="1035092"/>
                    <a:pt x="284590" y="1035092"/>
                    <a:pt x="252659" y="1037995"/>
                  </a:cubicBezTo>
                  <a:cubicBezTo>
                    <a:pt x="220728" y="1040898"/>
                    <a:pt x="164122" y="1059766"/>
                    <a:pt x="130739" y="1055412"/>
                  </a:cubicBezTo>
                  <a:cubicBezTo>
                    <a:pt x="97356" y="1051058"/>
                    <a:pt x="69779" y="1029286"/>
                    <a:pt x="52362" y="1011869"/>
                  </a:cubicBezTo>
                  <a:cubicBezTo>
                    <a:pt x="34945" y="994452"/>
                    <a:pt x="26237" y="950909"/>
                    <a:pt x="26237" y="950909"/>
                  </a:cubicBezTo>
                  <a:cubicBezTo>
                    <a:pt x="17529" y="934943"/>
                    <a:pt x="1562" y="946555"/>
                    <a:pt x="111" y="916075"/>
                  </a:cubicBezTo>
                  <a:cubicBezTo>
                    <a:pt x="-1340" y="885595"/>
                    <a:pt x="11722" y="813023"/>
                    <a:pt x="17528" y="768029"/>
                  </a:cubicBezTo>
                  <a:cubicBezTo>
                    <a:pt x="23334" y="723035"/>
                    <a:pt x="8819" y="675137"/>
                    <a:pt x="34945" y="646109"/>
                  </a:cubicBezTo>
                  <a:cubicBezTo>
                    <a:pt x="61071" y="617081"/>
                    <a:pt x="140899" y="622886"/>
                    <a:pt x="174282" y="593858"/>
                  </a:cubicBezTo>
                  <a:cubicBezTo>
                    <a:pt x="207665" y="564830"/>
                    <a:pt x="219276" y="505321"/>
                    <a:pt x="235242" y="471938"/>
                  </a:cubicBezTo>
                  <a:cubicBezTo>
                    <a:pt x="251208" y="438555"/>
                    <a:pt x="254111" y="421138"/>
                    <a:pt x="270077" y="393561"/>
                  </a:cubicBezTo>
                  <a:cubicBezTo>
                    <a:pt x="286043" y="365984"/>
                    <a:pt x="299106" y="328246"/>
                    <a:pt x="331037" y="306475"/>
                  </a:cubicBezTo>
                  <a:cubicBezTo>
                    <a:pt x="362968" y="284704"/>
                    <a:pt x="445699" y="289058"/>
                    <a:pt x="461665" y="262932"/>
                  </a:cubicBezTo>
                  <a:cubicBezTo>
                    <a:pt x="477631" y="236806"/>
                    <a:pt x="434088" y="183104"/>
                    <a:pt x="426831" y="149721"/>
                  </a:cubicBezTo>
                  <a:cubicBezTo>
                    <a:pt x="419574" y="116338"/>
                    <a:pt x="418122" y="62635"/>
                    <a:pt x="418122" y="62635"/>
                  </a:cubicBezTo>
                  <a:cubicBezTo>
                    <a:pt x="416671" y="43766"/>
                    <a:pt x="417396" y="40137"/>
                    <a:pt x="418122" y="36509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955930" y="6309687"/>
            <a:ext cx="212237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‘split’ granules</a:t>
            </a:r>
            <a:endParaRPr lang="it-IT" dirty="0"/>
          </a:p>
        </p:txBody>
      </p:sp>
      <p:sp>
        <p:nvSpPr>
          <p:cNvPr id="18" name="Rechteckige Legende 17"/>
          <p:cNvSpPr/>
          <p:nvPr/>
        </p:nvSpPr>
        <p:spPr>
          <a:xfrm>
            <a:off x="7678783" y="2319201"/>
            <a:ext cx="1254034" cy="1222330"/>
          </a:xfrm>
          <a:prstGeom prst="wedgeRectCallout">
            <a:avLst>
              <a:gd name="adj1" fmla="val -79112"/>
              <a:gd name="adj2" fmla="val 101305"/>
            </a:avLst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feld 18"/>
          <p:cNvSpPr txBox="1"/>
          <p:nvPr/>
        </p:nvSpPr>
        <p:spPr>
          <a:xfrm>
            <a:off x="9529626" y="1351804"/>
            <a:ext cx="2221978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Hinode FG20140416</a:t>
            </a:r>
            <a:endParaRPr lang="it-I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78" y="4159916"/>
            <a:ext cx="5408467" cy="251844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sp>
        <p:nvSpPr>
          <p:cNvPr id="26" name="Rechteck 25"/>
          <p:cNvSpPr/>
          <p:nvPr/>
        </p:nvSpPr>
        <p:spPr>
          <a:xfrm>
            <a:off x="2768122" y="5320665"/>
            <a:ext cx="721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200" dirty="0" smtClean="0">
                <a:cs typeface="Arial" panose="020B0604020202020204" pitchFamily="34" charset="0"/>
              </a:rPr>
              <a:t>0.5“/pix </a:t>
            </a:r>
            <a:endParaRPr lang="it-IT" sz="1200" dirty="0"/>
          </a:p>
        </p:txBody>
      </p:sp>
      <p:sp>
        <p:nvSpPr>
          <p:cNvPr id="28" name="Rechteck 27"/>
          <p:cNvSpPr/>
          <p:nvPr/>
        </p:nvSpPr>
        <p:spPr>
          <a:xfrm>
            <a:off x="1189366" y="4175869"/>
            <a:ext cx="15456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100" dirty="0"/>
              <a:t>SDO-HMI-MG20140416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9644189" y="4173932"/>
            <a:ext cx="2165952" cy="2505087"/>
            <a:chOff x="9644189" y="4173932"/>
            <a:chExt cx="2165952" cy="2505087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4189" y="4173932"/>
              <a:ext cx="2162718" cy="2492173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9650141" y="6309687"/>
              <a:ext cx="2160000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/>
                <a:t>‘</a:t>
              </a:r>
              <a:r>
                <a:rPr lang="it-IT" dirty="0" err="1" smtClean="0"/>
                <a:t>quiet</a:t>
              </a:r>
              <a:r>
                <a:rPr lang="it-IT" dirty="0" smtClean="0"/>
                <a:t>’ granules</a:t>
              </a:r>
              <a:endParaRPr lang="it-IT" dirty="0"/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198668" y="180000"/>
            <a:ext cx="11650432" cy="825520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Granular extent in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active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regions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: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split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granules</a:t>
            </a:r>
            <a:endParaRPr lang="de-A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58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25</a:t>
            </a:fld>
            <a:endParaRPr lang="de-AT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7609118" y="210333"/>
            <a:ext cx="4382860" cy="825520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Validation: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dark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vs bright rings</a:t>
            </a:r>
            <a:endParaRPr lang="de-A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38800" y="29754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14350" y="15910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de-DE" dirty="0"/>
          </a:p>
        </p:txBody>
      </p:sp>
      <p:cxnSp>
        <p:nvCxnSpPr>
          <p:cNvPr id="8" name="Gewinkelter Verbinder 7"/>
          <p:cNvCxnSpPr/>
          <p:nvPr/>
        </p:nvCxnSpPr>
        <p:spPr>
          <a:xfrm rot="16200000" flipH="1">
            <a:off x="6938963" y="2767013"/>
            <a:ext cx="2390778" cy="1581152"/>
          </a:xfrm>
          <a:prstGeom prst="bentConnector3">
            <a:avLst>
              <a:gd name="adj1" fmla="val 55578"/>
            </a:avLst>
          </a:prstGeom>
          <a:ln w="1905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8045" y="3840137"/>
            <a:ext cx="769655" cy="60922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7625" y="4235271"/>
            <a:ext cx="5688000" cy="258532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validation of the Hinode SOT results was performed with </a:t>
            </a:r>
            <a:r>
              <a:rPr lang="en-US" b="1" dirty="0" smtClean="0"/>
              <a:t>SOHO-MDI and SDO-HMI data</a:t>
            </a:r>
            <a:r>
              <a:rPr lang="en-US" dirty="0" smtClean="0"/>
              <a:t>: 17 continuum images and LOS magnetograms taken over the 150-km formation level of the </a:t>
            </a:r>
            <a:r>
              <a:rPr lang="en-US" dirty="0"/>
              <a:t>Ni I </a:t>
            </a:r>
            <a:r>
              <a:rPr lang="en-US" dirty="0" smtClean="0"/>
              <a:t>line (676.8 nm)</a:t>
            </a:r>
            <a:r>
              <a:rPr lang="en-US" dirty="0"/>
              <a:t> during the period of low activity </a:t>
            </a:r>
            <a:r>
              <a:rPr lang="en-US" dirty="0" smtClean="0"/>
              <a:t>in I-V, 2007 and IV-IX, 2014. </a:t>
            </a:r>
            <a:r>
              <a:rPr lang="en-GB" dirty="0" smtClean="0"/>
              <a:t>I discovered the existence of “dark rings” around unipolar </a:t>
            </a:r>
            <a:r>
              <a:rPr lang="en-GB" dirty="0"/>
              <a:t>sunspots with the northern (outward) polarity </a:t>
            </a:r>
            <a:r>
              <a:rPr lang="en-GB" dirty="0" smtClean="0"/>
              <a:t>of MF which corresponded to bright rings in Hinode filtergrams. </a:t>
            </a:r>
            <a:r>
              <a:rPr lang="en-GB" dirty="0"/>
              <a:t>The radii of both </a:t>
            </a:r>
            <a:r>
              <a:rPr lang="en-GB" dirty="0" smtClean="0"/>
              <a:t>the </a:t>
            </a:r>
            <a:r>
              <a:rPr lang="en-GB" dirty="0"/>
              <a:t>dark </a:t>
            </a:r>
            <a:r>
              <a:rPr lang="en-GB" dirty="0" smtClean="0"/>
              <a:t>and bright rings match outside of the penumbra.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7343776" y="3058895"/>
            <a:ext cx="4829174" cy="64633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pictorial representation of the magnetic field strength </a:t>
            </a:r>
            <a:r>
              <a:rPr lang="en-US" dirty="0" smtClean="0"/>
              <a:t>around </a:t>
            </a:r>
            <a:r>
              <a:rPr lang="en-US" dirty="0"/>
              <a:t>alpha sunspot NOAA </a:t>
            </a:r>
            <a:r>
              <a:rPr lang="en-US" dirty="0" smtClean="0"/>
              <a:t>10935. 2”/p</a:t>
            </a:r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" y="53227"/>
            <a:ext cx="3276000" cy="160100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6" y="1719699"/>
            <a:ext cx="3276000" cy="164137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cxnSp>
        <p:nvCxnSpPr>
          <p:cNvPr id="21" name="Gerader Verbinder 20"/>
          <p:cNvCxnSpPr/>
          <p:nvPr/>
        </p:nvCxnSpPr>
        <p:spPr>
          <a:xfrm flipH="1">
            <a:off x="4200525" y="623093"/>
            <a:ext cx="2797175" cy="3640753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>
            <a:cxnSpLocks noChangeAspect="1"/>
          </p:cNvCxnSpPr>
          <p:nvPr/>
        </p:nvCxnSpPr>
        <p:spPr>
          <a:xfrm flipH="1">
            <a:off x="8450279" y="4253921"/>
            <a:ext cx="1548000" cy="201484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1420177" y="769629"/>
            <a:ext cx="684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sunspot</a:t>
            </a:r>
            <a:r>
              <a:rPr lang="en-GB" dirty="0" smtClean="0"/>
              <a:t> </a:t>
            </a:r>
            <a:endParaRPr lang="it-IT" dirty="0"/>
          </a:p>
        </p:txBody>
      </p:sp>
      <p:sp>
        <p:nvSpPr>
          <p:cNvPr id="25" name="Rechteck 24"/>
          <p:cNvSpPr/>
          <p:nvPr/>
        </p:nvSpPr>
        <p:spPr>
          <a:xfrm>
            <a:off x="1248727" y="2103129"/>
            <a:ext cx="684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sunspot</a:t>
            </a:r>
            <a:r>
              <a:rPr lang="en-GB" dirty="0" smtClean="0"/>
              <a:t> </a:t>
            </a:r>
            <a:endParaRPr lang="it-IT" dirty="0"/>
          </a:p>
        </p:txBody>
      </p:sp>
      <p:sp>
        <p:nvSpPr>
          <p:cNvPr id="26" name="Rechteck 25"/>
          <p:cNvSpPr/>
          <p:nvPr/>
        </p:nvSpPr>
        <p:spPr>
          <a:xfrm>
            <a:off x="2206778" y="334836"/>
            <a:ext cx="803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d</a:t>
            </a:r>
            <a:r>
              <a:rPr lang="en-GB" sz="1200" dirty="0" smtClean="0"/>
              <a:t>ark ring</a:t>
            </a:r>
          </a:p>
          <a:p>
            <a:pPr algn="ctr"/>
            <a:r>
              <a:rPr lang="en-GB" sz="1200" dirty="0">
                <a:sym typeface="Symbol" panose="05050102010706020507" pitchFamily="18" charset="2"/>
              </a:rPr>
              <a:t></a:t>
            </a:r>
            <a:endParaRPr lang="it-IT" dirty="0"/>
          </a:p>
        </p:txBody>
      </p:sp>
      <p:sp>
        <p:nvSpPr>
          <p:cNvPr id="27" name="Rechteck 26"/>
          <p:cNvSpPr/>
          <p:nvPr/>
        </p:nvSpPr>
        <p:spPr>
          <a:xfrm>
            <a:off x="2387752" y="2554161"/>
            <a:ext cx="896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ym typeface="Symbol" panose="05050102010706020507" pitchFamily="18" charset="2"/>
              </a:rPr>
              <a:t></a:t>
            </a:r>
          </a:p>
          <a:p>
            <a:pPr algn="ctr"/>
            <a:r>
              <a:rPr lang="en-GB" sz="1200" dirty="0" smtClean="0"/>
              <a:t>bright  ring</a:t>
            </a:r>
          </a:p>
        </p:txBody>
      </p:sp>
      <p:sp>
        <p:nvSpPr>
          <p:cNvPr id="20" name="Rechteck 19"/>
          <p:cNvSpPr/>
          <p:nvPr/>
        </p:nvSpPr>
        <p:spPr>
          <a:xfrm>
            <a:off x="7332892" y="6479143"/>
            <a:ext cx="36439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SOHO_MDI_IMG_06012007 (2“/pix) 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40000" cy="6840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26</a:t>
            </a:fld>
            <a:endParaRPr lang="de-AT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6886575" y="-975"/>
            <a:ext cx="5276849" cy="825520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Conclusions</a:t>
            </a:r>
            <a:r>
              <a:rPr lang="de-A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&amp; </a:t>
            </a:r>
            <a:r>
              <a:rPr lang="de-AT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Thanks</a:t>
            </a:r>
            <a:endParaRPr lang="de-AT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38800" y="29754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14350" y="15910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de-DE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95CF61F-6FFA-4215-A64C-5243C2D1C6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812" y="482424"/>
            <a:ext cx="792482" cy="630937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7034258" y="773648"/>
            <a:ext cx="4982481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extent versus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granular cells was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Hinode image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sequences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channel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27- and 1-day cadence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descending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ascending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24th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cycle,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sunspot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consistent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14- and 378-day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delays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-and-effect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sunspot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granulation scale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revealed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synoptic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series,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respectively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rotational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conclude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extent of granular cells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measured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</a:t>
            </a:r>
            <a:r>
              <a:rPr lang="de-D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de-DE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de-D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reliable</a:t>
            </a:r>
            <a:r>
              <a:rPr lang="de-D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  <a:r>
              <a:rPr lang="de-D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solar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convection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an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indicator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global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magnetic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although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granulation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polar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remains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somewhat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uncertain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worthy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study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high-resolution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optical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extra-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ecliptic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missions</a:t>
            </a:r>
            <a:r>
              <a:rPr lang="de-D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976357" y="2753623"/>
            <a:ext cx="1066800" cy="201857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32858" y="4797256"/>
            <a:ext cx="1104680" cy="201768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950119" y="4893950"/>
            <a:ext cx="2108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Solar eclipse 251022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27</a:t>
            </a:fld>
            <a:endParaRPr lang="de-AT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5514975" y="180000"/>
            <a:ext cx="5484719" cy="825520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Acknowledgements   &amp;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Thanks</a:t>
            </a:r>
            <a:endParaRPr lang="de-A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38800" y="29754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pic>
        <p:nvPicPr>
          <p:cNvPr id="12" name="Grafik 11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7" y="35272"/>
            <a:ext cx="6804000" cy="6768000"/>
          </a:xfrm>
          <a:prstGeom prst="ellipse">
            <a:avLst/>
          </a:prstGeom>
          <a:ln w="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162" y="403275"/>
            <a:ext cx="1368037" cy="100723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2350181" y="1541681"/>
            <a:ext cx="2160000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SDO-HMI-MG20140416</a:t>
            </a:r>
            <a:endParaRPr lang="it-IT" sz="1600" dirty="0"/>
          </a:p>
        </p:txBody>
      </p:sp>
      <p:sp>
        <p:nvSpPr>
          <p:cNvPr id="6" name="Rechteck 5"/>
          <p:cNvSpPr/>
          <p:nvPr/>
        </p:nvSpPr>
        <p:spPr>
          <a:xfrm>
            <a:off x="7039864" y="2050074"/>
            <a:ext cx="49232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With this I warmly thank my supervisor, </a:t>
            </a:r>
            <a:r>
              <a:rPr lang="de-AT" dirty="0" err="1">
                <a:cs typeface="Times New Roman" panose="02020603050405020304" pitchFamily="18" charset="0"/>
              </a:rPr>
              <a:t>teachers</a:t>
            </a:r>
            <a:r>
              <a:rPr lang="de-AT" dirty="0">
                <a:cs typeface="Times New Roman" panose="02020603050405020304" pitchFamily="18" charset="0"/>
              </a:rPr>
              <a:t>,</a:t>
            </a:r>
            <a:r>
              <a:rPr lang="de-DE" dirty="0">
                <a:cs typeface="Times New Roman" panose="02020603050405020304" pitchFamily="18" charset="0"/>
              </a:rPr>
              <a:t> </a:t>
            </a:r>
            <a:r>
              <a:rPr lang="de-AT" dirty="0">
                <a:cs typeface="Times New Roman" panose="02020603050405020304" pitchFamily="18" charset="0"/>
              </a:rPr>
              <a:t>colleagues</a:t>
            </a:r>
            <a:r>
              <a:rPr lang="en-GB" dirty="0">
                <a:cs typeface="Times New Roman" panose="02020603050405020304" pitchFamily="18" charset="0"/>
              </a:rPr>
              <a:t> and all of you for the kind audience and sincere interest in this work.</a:t>
            </a:r>
          </a:p>
          <a:p>
            <a:pPr algn="just">
              <a:spcAft>
                <a:spcPts val="600"/>
              </a:spcAft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Hinode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image data (IGAM Database, © JAXA) were  made available by Prof. </a:t>
            </a:r>
            <a:r>
              <a:rPr lang="en-GB" dirty="0" err="1">
                <a:ea typeface="Calibri" panose="020F0502020204030204" pitchFamily="34" charset="0"/>
                <a:cs typeface="Times New Roman" panose="02020603050405020304" pitchFamily="18" charset="0"/>
              </a:rPr>
              <a:t>A.Hanslmeier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from the University of Graz.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MWO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MFS strength data for sunspots were provided by Dr. </a:t>
            </a:r>
            <a:r>
              <a:rPr lang="en-GB" dirty="0" err="1">
                <a:ea typeface="Calibri" panose="020F0502020204030204" pitchFamily="34" charset="0"/>
                <a:cs typeface="Times New Roman" panose="02020603050405020304" pitchFamily="18" charset="0"/>
              </a:rPr>
              <a:t>A.Pevtsov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from the National Solar Observatory, USA. </a:t>
            </a:r>
            <a:endParaRPr lang="en-GB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dirty="0"/>
              <a:t>MDI data were purchased from SOHO Scientific Archive. HMI data </a:t>
            </a:r>
            <a:r>
              <a:rPr lang="en-US" dirty="0" smtClean="0"/>
              <a:t>were </a:t>
            </a:r>
            <a:r>
              <a:rPr lang="en-US" dirty="0"/>
              <a:t>downloaded and visualized with ESA </a:t>
            </a:r>
            <a:r>
              <a:rPr lang="en-US" dirty="0" err="1"/>
              <a:t>Jhelioviewer</a:t>
            </a:r>
            <a:r>
              <a:rPr lang="en-US" dirty="0"/>
              <a:t>.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Daily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and monthly mean SSN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time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series were derived from the SILSO archive at the Royal Observatory of Belgium.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Daily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SSA time series were downloaded from the web-site of the NASA / Marshall Center for Solar Physics, USA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9449" y="162472"/>
            <a:ext cx="1185911" cy="92964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1781175" y="4808683"/>
            <a:ext cx="3686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It is my understanding that strong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MFs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of opposite polarity must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attract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each other and cannot be adjacent in a stationary configuration as shown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in this magnetogram.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Or can they?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005" y="0"/>
            <a:ext cx="605936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28</a:t>
            </a:fld>
            <a:endParaRPr lang="de-AT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15693" y="180000"/>
            <a:ext cx="6089732" cy="825520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Hinode Image Segmentation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Quiet vs </a:t>
            </a: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Active</a:t>
            </a: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Sun (</a:t>
            </a: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visualis</a:t>
            </a: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)</a:t>
            </a:r>
            <a:endParaRPr lang="de-A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38800" y="29754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9" y="3436123"/>
            <a:ext cx="6073765" cy="3421877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59238" y="1712500"/>
            <a:ext cx="5993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In the close vicinity of sunspots, the mean size of granular cells decreased by a few percent, while the width of intergranular lanes decreased by 60%, indicating the existence of bright rings with higher temperatures around these </a:t>
            </a:r>
            <a:r>
              <a:rPr lang="en-GB" sz="2000" dirty="0" smtClean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sunspots (note </a:t>
            </a:r>
            <a:r>
              <a:rPr lang="ru-RU" sz="2000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҉</a:t>
            </a:r>
            <a:r>
              <a:rPr lang="ru-RU" sz="2000" dirty="0"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rgbClr val="002060"/>
                </a:solidFill>
                <a:effectLst>
                  <a:outerShdw blurRad="38100" dist="38100" dir="2700000" algn="ctr" rotWithShape="0">
                    <a:srgbClr val="CCECFF"/>
                  </a:outerShdw>
                </a:effectLst>
                <a:cs typeface="Arial" panose="020B0604020202020204" pitchFamily="34" charset="0"/>
              </a:rPr>
              <a:t>shape). </a:t>
            </a:r>
            <a:endParaRPr lang="it-IT" sz="2000" dirty="0">
              <a:solidFill>
                <a:srgbClr val="002060"/>
              </a:solidFill>
              <a:effectLst>
                <a:outerShdw blurRad="38100" dist="38100" dir="2700000" algn="ctr" rotWithShape="0">
                  <a:srgbClr val="CCEC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1236825" y="46296"/>
            <a:ext cx="946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҉</a:t>
            </a:r>
            <a:endParaRPr lang="it-IT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E2254A63-D1FB-4104-B470-DA984BEB279F}"/>
              </a:ext>
            </a:extLst>
          </p:cNvPr>
          <p:cNvSpPr txBox="1">
            <a:spLocks/>
          </p:cNvSpPr>
          <p:nvPr/>
        </p:nvSpPr>
        <p:spPr>
          <a:xfrm>
            <a:off x="9583" y="-3075"/>
            <a:ext cx="7357857" cy="6753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Frozen</a:t>
            </a: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surface (spherical </a:t>
            </a: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segments</a:t>
            </a: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) </a:t>
            </a: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Equations</a:t>
            </a: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to </a:t>
            </a: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go</a:t>
            </a:r>
            <a:endParaRPr lang="de-D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390" y="0"/>
            <a:ext cx="4843610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94" y="3805870"/>
            <a:ext cx="6679535" cy="274752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70C0">
                <a:alpha val="49000"/>
              </a:srgbClr>
            </a:outerShdw>
          </a:effectLst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1864E81C-3498-4908-BA14-AB7506459C0F}"/>
              </a:ext>
            </a:extLst>
          </p:cNvPr>
          <p:cNvSpPr/>
          <p:nvPr/>
        </p:nvSpPr>
        <p:spPr>
          <a:xfrm>
            <a:off x="3476303" y="5053903"/>
            <a:ext cx="1111625" cy="1158208"/>
          </a:xfrm>
          <a:prstGeom prst="round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/>
              <p:cNvSpPr/>
              <p:nvPr/>
            </p:nvSpPr>
            <p:spPr>
              <a:xfrm>
                <a:off x="348743" y="3331917"/>
                <a:ext cx="6679535" cy="1200329"/>
              </a:xfrm>
              <a:prstGeom prst="rect">
                <a:avLst/>
              </a:prstGeom>
              <a:solidFill>
                <a:srgbClr val="98ACCD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mean granular extent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exhibits the greatest relative variation among all granular morphometric parameters.</a:t>
                </a:r>
                <a:endPara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just"/>
                <a:r>
                  <a:rPr lang="it-IT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</a:t>
                </a:r>
                <a:r>
                  <a:rPr lang="it-IT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it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true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that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the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formation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height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of the Ni I line (676.8 nm)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about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150 km, i.e. in the middle of the </a:t>
                </a:r>
                <a:r>
                  <a:rPr lang="it-IT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photosphere</a:t>
                </a:r>
                <a:r>
                  <a:rPr lang="it-IT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</a:t>
                </a:r>
              </a:p>
            </p:txBody>
          </p:sp>
        </mc:Choice>
        <mc:Fallback xmlns="">
          <p:sp>
            <p:nvSpPr>
              <p:cNvPr id="15" name="Rechtec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43" y="3331917"/>
                <a:ext cx="6679535" cy="1200329"/>
              </a:xfrm>
              <a:prstGeom prst="rect">
                <a:avLst/>
              </a:prstGeom>
              <a:blipFill>
                <a:blip r:embed="rId6"/>
                <a:stretch>
                  <a:fillRect l="-821" t="-3571" r="-1186" b="-96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1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-2310"/>
            <a:ext cx="5283594" cy="6858000"/>
          </a:xfrm>
          <a:prstGeom prst="rect">
            <a:avLst/>
          </a:prstGeom>
          <a:effectLst>
            <a:outerShdw blurRad="38100" dist="38100" dir="2700000" algn="ctr" rotWithShape="0">
              <a:srgbClr val="CCECFF"/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2294"/>
            <a:ext cx="5348971" cy="6858000"/>
          </a:xfrm>
          <a:prstGeom prst="rect">
            <a:avLst/>
          </a:prstGeom>
          <a:effectLst>
            <a:outerShdw blurRad="38100" dist="38100" dir="2700000" algn="ctr" rotWithShape="0">
              <a:srgbClr val="CCECFF"/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3</a:t>
            </a:fld>
            <a:endParaRPr lang="de-AT" dirty="0"/>
          </a:p>
        </p:txBody>
      </p:sp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5448931" y="945907"/>
            <a:ext cx="1318633" cy="1071099"/>
            <a:chOff x="10180930" y="968772"/>
            <a:chExt cx="1895446" cy="1539633"/>
          </a:xfrm>
          <a:solidFill>
            <a:schemeClr val="bg1"/>
          </a:solidFill>
        </p:grpSpPr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3E36B60F-8804-4E2F-81FA-F5A95AFC5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0930" y="978299"/>
              <a:ext cx="894969" cy="845249"/>
            </a:xfrm>
            <a:prstGeom prst="rect">
              <a:avLst/>
            </a:prstGeom>
            <a:solidFill>
              <a:schemeClr val="bg1"/>
            </a:solidFill>
            <a:effectLst>
              <a:outerShdw blurRad="25400" dist="25400" dir="2700000" algn="ctr" rotWithShape="0">
                <a:schemeClr val="bg1">
                  <a:lumMod val="85000"/>
                  <a:lumOff val="15000"/>
                </a:scheme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1629" y="1903752"/>
              <a:ext cx="1755617" cy="604653"/>
            </a:xfrm>
            <a:prstGeom prst="rect">
              <a:avLst/>
            </a:prstGeom>
            <a:solidFill>
              <a:schemeClr val="bg1"/>
            </a:solidFill>
            <a:effectLst>
              <a:outerShdw blurRad="25400" dist="25400" dir="2700000" algn="ctr" rotWithShape="0">
                <a:schemeClr val="bg1">
                  <a:lumMod val="85000"/>
                  <a:lumOff val="15000"/>
                </a:schemeClr>
              </a:outerShdw>
            </a:effectLst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7813" y="968772"/>
              <a:ext cx="848563" cy="848563"/>
            </a:xfrm>
            <a:prstGeom prst="rect">
              <a:avLst/>
            </a:prstGeom>
            <a:solidFill>
              <a:schemeClr val="bg1"/>
            </a:solidFill>
            <a:effectLst>
              <a:outerShdw blurRad="25400" dist="25400" dir="2700000" algn="ctr" rotWithShape="0">
                <a:schemeClr val="bg1">
                  <a:lumMod val="85000"/>
                  <a:lumOff val="15000"/>
                </a:schemeClr>
              </a:outerShdw>
            </a:effectLst>
          </p:spPr>
        </p:pic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E5D6BEC2-1B8E-4193-9C2B-5FABD5A936A6}"/>
              </a:ext>
            </a:extLst>
          </p:cNvPr>
          <p:cNvSpPr txBox="1">
            <a:spLocks/>
          </p:cNvSpPr>
          <p:nvPr/>
        </p:nvSpPr>
        <p:spPr>
          <a:xfrm>
            <a:off x="1685925" y="167151"/>
            <a:ext cx="10473421" cy="6138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Two</a:t>
            </a: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articles</a:t>
            </a:r>
            <a:r>
              <a:rPr lang="de-A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…                                     out of </a:t>
            </a:r>
            <a:r>
              <a:rPr lang="de-A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three</a:t>
            </a:r>
            <a:endParaRPr lang="de-D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84FAB5AE-2CC8-49A0-B78A-F7151E090737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20" y="6193164"/>
            <a:ext cx="1296000" cy="540000"/>
          </a:xfrm>
          <a:prstGeom prst="rect">
            <a:avLst/>
          </a:prstGeom>
        </p:spPr>
      </p:pic>
      <p:pic>
        <p:nvPicPr>
          <p:cNvPr id="12" name="Grafik 5">
            <a:extLst>
              <a:ext uri="{FF2B5EF4-FFF2-40B4-BE49-F238E27FC236}">
                <a16:creationId xmlns:a16="http://schemas.microsoft.com/office/drawing/2014/main" id="{DCC6247C-BE4E-4CBD-8EE4-6345DFD91F29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20" y="5707388"/>
            <a:ext cx="130111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1328">
            <a:extLst>
              <a:ext uri="{FF2B5EF4-FFF2-40B4-BE49-F238E27FC236}">
                <a16:creationId xmlns:a16="http://schemas.microsoft.com/office/drawing/2014/main" id="{A35D6456-F9F9-4D7C-94F7-22B5C2BD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6988" y="3776814"/>
            <a:ext cx="3571611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Grafik 1330">
            <a:extLst>
              <a:ext uri="{FF2B5EF4-FFF2-40B4-BE49-F238E27FC236}">
                <a16:creationId xmlns:a16="http://schemas.microsoft.com/office/drawing/2014/main" id="{1B84628E-22A8-49DD-B85A-FD9B08393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4641" y="3776814"/>
            <a:ext cx="3742583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Grafik 1321">
            <a:extLst>
              <a:ext uri="{FF2B5EF4-FFF2-40B4-BE49-F238E27FC236}">
                <a16:creationId xmlns:a16="http://schemas.microsoft.com/office/drawing/2014/main" id="{90730653-F924-4D77-AB53-B7C8E7846F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369" y="3798000"/>
            <a:ext cx="3634712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8EBE345-F9B2-416F-865C-D9FEC22B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30</a:t>
            </a:fld>
            <a:endParaRPr lang="de-AT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623C121-BD0E-4BBD-B011-B5ADBC610A67}"/>
              </a:ext>
            </a:extLst>
          </p:cNvPr>
          <p:cNvSpPr txBox="1">
            <a:spLocks/>
          </p:cNvSpPr>
          <p:nvPr/>
        </p:nvSpPr>
        <p:spPr>
          <a:xfrm>
            <a:off x="145544" y="89210"/>
            <a:ext cx="11932156" cy="650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Daily </a:t>
            </a:r>
            <a:r>
              <a:rPr lang="de-AT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time </a:t>
            </a:r>
            <a:r>
              <a:rPr lang="de-AT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series</a:t>
            </a:r>
            <a:r>
              <a:rPr lang="de-AT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AT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of </a:t>
            </a:r>
            <a:r>
              <a:rPr lang="de-AT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granulation </a:t>
            </a:r>
            <a:r>
              <a:rPr lang="de-AT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parameters: 2011 </a:t>
            </a:r>
            <a:r>
              <a:rPr lang="de-A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vs</a:t>
            </a:r>
            <a:r>
              <a:rPr lang="de-AT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2012</a:t>
            </a:r>
            <a:endParaRPr lang="de-DE" sz="2000" dirty="0"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4" name="Pfeil nach rechts 1301">
            <a:extLst>
              <a:ext uri="{FF2B5EF4-FFF2-40B4-BE49-F238E27FC236}">
                <a16:creationId xmlns:a16="http://schemas.microsoft.com/office/drawing/2014/main" id="{A53123C4-0515-47AA-B92A-0B211BC00F2D}"/>
              </a:ext>
            </a:extLst>
          </p:cNvPr>
          <p:cNvSpPr/>
          <p:nvPr/>
        </p:nvSpPr>
        <p:spPr>
          <a:xfrm rot="5400000">
            <a:off x="3576785" y="5222359"/>
            <a:ext cx="236855" cy="168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Pfeil nach rechts 1301">
            <a:extLst>
              <a:ext uri="{FF2B5EF4-FFF2-40B4-BE49-F238E27FC236}">
                <a16:creationId xmlns:a16="http://schemas.microsoft.com/office/drawing/2014/main" id="{D2E780CA-37FF-4A55-BB29-D76C5CFB2B8C}"/>
              </a:ext>
            </a:extLst>
          </p:cNvPr>
          <p:cNvSpPr/>
          <p:nvPr/>
        </p:nvSpPr>
        <p:spPr>
          <a:xfrm rot="10800000">
            <a:off x="11829168" y="4979415"/>
            <a:ext cx="236855" cy="168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8" name="Grafik 1314">
            <a:extLst>
              <a:ext uri="{FF2B5EF4-FFF2-40B4-BE49-F238E27FC236}">
                <a16:creationId xmlns:a16="http://schemas.microsoft.com/office/drawing/2014/main" id="{85176AB8-4DDC-4D37-BE69-34767CA4FF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491" y="733029"/>
            <a:ext cx="3639580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Pfeil nach rechts 1301">
            <a:extLst>
              <a:ext uri="{FF2B5EF4-FFF2-40B4-BE49-F238E27FC236}">
                <a16:creationId xmlns:a16="http://schemas.microsoft.com/office/drawing/2014/main" id="{7C83962C-241E-4DC1-AD23-938D9896DDD3}"/>
              </a:ext>
            </a:extLst>
          </p:cNvPr>
          <p:cNvSpPr/>
          <p:nvPr/>
        </p:nvSpPr>
        <p:spPr>
          <a:xfrm rot="16200000">
            <a:off x="7501575" y="5187102"/>
            <a:ext cx="236855" cy="168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33" name="Grafik 1329">
            <a:extLst>
              <a:ext uri="{FF2B5EF4-FFF2-40B4-BE49-F238E27FC236}">
                <a16:creationId xmlns:a16="http://schemas.microsoft.com/office/drawing/2014/main" id="{B668CC9F-AF3D-4A9E-A034-F2CAF45A35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7199" y="733029"/>
            <a:ext cx="3737602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Grafik 1316">
            <a:extLst>
              <a:ext uri="{FF2B5EF4-FFF2-40B4-BE49-F238E27FC236}">
                <a16:creationId xmlns:a16="http://schemas.microsoft.com/office/drawing/2014/main" id="{53AC8A75-C781-42BA-AAB7-89EA475CAE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5273" y="733029"/>
            <a:ext cx="3562748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522BE6-33A8-4C6B-B3AE-A198B18B2E71}"/>
                  </a:ext>
                </a:extLst>
              </p:cNvPr>
              <p:cNvSpPr/>
              <p:nvPr/>
            </p:nvSpPr>
            <p:spPr>
              <a:xfrm>
                <a:off x="5491487" y="986555"/>
                <a:ext cx="1709955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A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𝑆𝑆𝑁</m:t>
                        </m:r>
                      </m:e>
                    </m:acc>
                  </m:oMath>
                </a14:m>
                <a:r>
                  <a:rPr lang="de-DE" baseline="-25000" dirty="0">
                    <a:solidFill>
                      <a:srgbClr val="FF0000"/>
                    </a:solidFill>
                  </a:rPr>
                  <a:t>2011w</a:t>
                </a:r>
                <a:r>
                  <a:rPr lang="de-DE" dirty="0">
                    <a:solidFill>
                      <a:srgbClr val="FF0000"/>
                    </a:solidFill>
                  </a:rPr>
                  <a:t> = 60.5 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522BE6-33A8-4C6B-B3AE-A198B18B2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487" y="986555"/>
                <a:ext cx="1709955" cy="369909"/>
              </a:xfrm>
              <a:prstGeom prst="rect">
                <a:avLst/>
              </a:prstGeom>
              <a:blipFill>
                <a:blip r:embed="rId9"/>
                <a:stretch>
                  <a:fillRect t="-8197" r="-2143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C368AE8-8AEA-447F-90F3-BAA46EDE1D0E}"/>
                  </a:ext>
                </a:extLst>
              </p:cNvPr>
              <p:cNvSpPr/>
              <p:nvPr/>
            </p:nvSpPr>
            <p:spPr>
              <a:xfrm>
                <a:off x="5375725" y="4023272"/>
                <a:ext cx="1761251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AT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𝑆𝑆𝑁</m:t>
                        </m:r>
                      </m:e>
                    </m:acc>
                  </m:oMath>
                </a14:m>
                <a:r>
                  <a:rPr lang="de-DE" baseline="-25000" dirty="0">
                    <a:solidFill>
                      <a:srgbClr val="FF0000"/>
                    </a:solidFill>
                  </a:rPr>
                  <a:t>2012w</a:t>
                </a:r>
                <a:r>
                  <a:rPr lang="de-DE" dirty="0">
                    <a:solidFill>
                      <a:srgbClr val="FF0000"/>
                    </a:solidFill>
                  </a:rPr>
                  <a:t> = 79.3 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C368AE8-8AEA-447F-90F3-BAA46EDE1D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725" y="4023272"/>
                <a:ext cx="1761251" cy="369909"/>
              </a:xfrm>
              <a:prstGeom prst="rect">
                <a:avLst/>
              </a:prstGeom>
              <a:blipFill>
                <a:blip r:embed="rId10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563AA48-05A5-49B2-8AB1-C8E714248AD1}"/>
              </a:ext>
            </a:extLst>
          </p:cNvPr>
          <p:cNvSpPr txBox="1"/>
          <p:nvPr/>
        </p:nvSpPr>
        <p:spPr>
          <a:xfrm>
            <a:off x="3451861" y="4655823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>
                <a:sym typeface="Wingdings" panose="05000000000000000000" pitchFamily="2" charset="2"/>
              </a:rPr>
              <a:t>-</a:t>
            </a:r>
            <a:r>
              <a:rPr lang="de-AT" sz="1400" dirty="0" smtClean="0">
                <a:sym typeface="Wingdings" panose="05000000000000000000" pitchFamily="2" charset="2"/>
              </a:rPr>
              <a:t>3%</a:t>
            </a:r>
          </a:p>
          <a:p>
            <a:pPr algn="ctr"/>
            <a:r>
              <a:rPr lang="ru-RU" sz="1400" dirty="0" smtClean="0">
                <a:sym typeface="Wingdings" panose="05000000000000000000" pitchFamily="2" charset="2"/>
              </a:rPr>
              <a:t></a:t>
            </a:r>
            <a:endParaRPr lang="ru-RU" sz="1400" dirty="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563AA48-05A5-49B2-8AB1-C8E714248AD1}"/>
              </a:ext>
            </a:extLst>
          </p:cNvPr>
          <p:cNvSpPr txBox="1"/>
          <p:nvPr/>
        </p:nvSpPr>
        <p:spPr>
          <a:xfrm>
            <a:off x="7314049" y="5410002"/>
            <a:ext cx="61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+20% </a:t>
            </a:r>
            <a:r>
              <a:rPr lang="ru-RU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635" y="2074435"/>
            <a:ext cx="10058400" cy="46216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31</a:t>
            </a:fld>
            <a:endParaRPr lang="de-AT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26929" y="216000"/>
            <a:ext cx="11758419" cy="825520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de-A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Daily Sunspot Numbers vs Sunspot Areas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6454446" y="1184889"/>
                <a:ext cx="5494146" cy="780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15000"/>
                  </a:lnSpc>
                  <a:spcAft>
                    <a:spcPts val="400"/>
                  </a:spcAft>
                </a:pPr>
                <a:r>
                  <a:rPr lang="en-GB" i="1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SSA</a:t>
                </a:r>
                <a:r>
                  <a:rPr lang="en-GB" i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f (</a:t>
                </a:r>
                <a:r>
                  <a:rPr lang="en-GB" i="1">
                    <a:solidFill>
                      <a:srgbClr val="6699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SSN</a:t>
                </a:r>
                <a:r>
                  <a:rPr lang="en-GB" i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 paradox</a:t>
                </a: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A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𝑆𝑆𝐴</m:t>
                    </m:r>
                    <m:r>
                      <a:rPr lang="de-A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  <m:r>
                      <a:rPr lang="de-A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de-A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𝑤h𝑖𝑙𝑒</m:t>
                    </m:r>
                    <m:r>
                      <a:rPr lang="de-A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𝑆𝑆𝑁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de-A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0.</m:t>
                    </m:r>
                    <m:r>
                      <a:rPr lang="de-AT" b="0" i="1" smtClean="0">
                        <a:solidFill>
                          <a:srgbClr val="6699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de-AT" b="0" i="1" dirty="0">
                  <a:solidFill>
                    <a:srgbClr val="6699FF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𝑆𝑆𝐴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𝑖𝑠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𝑟𝑜𝑢𝑛𝑑𝑒𝑑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𝑡𝑜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𝑡h𝑒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𝑛𝑒𝑎𝑟𝑒𝑠𝑡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10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𝑚𝑖𝑙𝑙𝑖𝑜𝑛𝑡h𝑠</m:t>
                      </m:r>
                      <m:r>
                        <a:rPr lang="de-A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en-GB" i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446" y="1184889"/>
                <a:ext cx="5494146" cy="780727"/>
              </a:xfrm>
              <a:prstGeom prst="rect">
                <a:avLst/>
              </a:prstGeom>
              <a:blipFill>
                <a:blip r:embed="rId4"/>
                <a:stretch>
                  <a:fillRect t="-23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/>
          <p:cNvSpPr/>
          <p:nvPr/>
        </p:nvSpPr>
        <p:spPr>
          <a:xfrm>
            <a:off x="1647865" y="5827229"/>
            <a:ext cx="252000" cy="25349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4036571" y="5818908"/>
            <a:ext cx="252000" cy="25349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9355636" y="5817355"/>
            <a:ext cx="252000" cy="25349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929BAD-A0A9-49DA-A16E-27DD36D76139}"/>
                  </a:ext>
                </a:extLst>
              </p:cNvPr>
              <p:cNvSpPr txBox="1"/>
              <p:nvPr/>
            </p:nvSpPr>
            <p:spPr>
              <a:xfrm>
                <a:off x="602348" y="1198772"/>
                <a:ext cx="60544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Total sunspot area: </a:t>
                </a:r>
                <a14:m>
                  <m:oMath xmlns:m="http://schemas.openxmlformats.org/officeDocument/2006/math">
                    <m:r>
                      <a:rPr lang="de-AT" sz="17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de-DE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𝑆𝑆𝐴</m:t>
                        </m:r>
                      </m:e>
                      <m:sub>
                        <m:r>
                          <a:rPr lang="de-AT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GB" sz="17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≅</m:t>
                    </m:r>
                    <m:d>
                      <m:dPr>
                        <m:ctrlPr>
                          <a:rPr lang="de-AT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7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AT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𝑣𝑖𝑠</m:t>
                            </m:r>
                          </m:sub>
                        </m:sSub>
                        <m:r>
                          <a:rPr lang="de-AT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de-DE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AT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de-DE" sz="17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GB" sz="17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 2 </m:t>
                    </m:r>
                    <m:r>
                      <a:rPr lang="de-DE" sz="17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de-AT" sz="17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de-DE" sz="1700" baseline="30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GB" sz="17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≅</m:t>
                    </m:r>
                    <m:d>
                      <m:dPr>
                        <m:ctrlPr>
                          <a:rPr lang="de-AT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AT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sz="17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</m:t>
                            </m:r>
                          </m:sub>
                        </m:sSub>
                        <m:r>
                          <a:rPr lang="de-AT" sz="17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de-DE" sz="17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AT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sz="17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+7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700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/ 2 </a:t>
                </a:r>
                <a14:m>
                  <m:oMath xmlns:m="http://schemas.openxmlformats.org/officeDocument/2006/math">
                    <m:r>
                      <a:rPr lang="de-DE" sz="17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de-AT" sz="17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de-DE" sz="1700" b="0" i="0" baseline="30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- average of the SSA on visible and back solar hemispheres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929BAD-A0A9-49DA-A16E-27DD36D76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48" y="1198772"/>
                <a:ext cx="6054480" cy="923330"/>
              </a:xfrm>
              <a:prstGeom prst="rect">
                <a:avLst/>
              </a:prstGeom>
              <a:blipFill>
                <a:blip r:embed="rId6"/>
                <a:stretch>
                  <a:fillRect l="-906" t="-4636" r="-806" b="-92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1121E2-6B4A-4BA1-BDF0-0C1DDF6CB5FD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LID4096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44B64A-0027-4B50-B474-99362203468D}"/>
              </a:ext>
            </a:extLst>
          </p:cNvPr>
          <p:cNvCxnSpPr/>
          <p:nvPr/>
        </p:nvCxnSpPr>
        <p:spPr>
          <a:xfrm>
            <a:off x="4221018" y="2439560"/>
            <a:ext cx="36021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71170D0-B400-4EEE-BDEF-D9C414008C3D}"/>
              </a:ext>
            </a:extLst>
          </p:cNvPr>
          <p:cNvSpPr txBox="1"/>
          <p:nvPr/>
        </p:nvSpPr>
        <p:spPr>
          <a:xfrm>
            <a:off x="8652933" y="2509491"/>
            <a:ext cx="3215395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GB" sz="16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NASA-Marshall Data Center: </a:t>
            </a:r>
            <a:r>
              <a:rPr lang="en-GB" sz="1600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SSA</a:t>
            </a:r>
          </a:p>
          <a:p>
            <a:pPr algn="r">
              <a:lnSpc>
                <a:spcPct val="115000"/>
              </a:lnSpc>
              <a:spcAft>
                <a:spcPts val="600"/>
              </a:spcAft>
            </a:pPr>
            <a:r>
              <a:rPr lang="en-GB" sz="16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Royal Observatory, Belgium: </a:t>
            </a:r>
            <a:r>
              <a:rPr lang="en-GB" sz="1600" i="1" dirty="0">
                <a:solidFill>
                  <a:srgbClr val="6699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SSN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3F2494-B6F2-429D-AB36-4B97B8DAB0A2}"/>
                  </a:ext>
                </a:extLst>
              </p:cNvPr>
              <p:cNvSpPr txBox="1"/>
              <p:nvPr/>
            </p:nvSpPr>
            <p:spPr>
              <a:xfrm>
                <a:off x="1136074" y="2520890"/>
                <a:ext cx="49629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𝑆𝑆𝐴</m:t>
                        </m:r>
                      </m:e>
                      <m:sub>
                        <m:r>
                          <a:rPr lang="de-AT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de-AT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</m:oMath>
                </a14:m>
                <a:r>
                  <a:rPr lang="de-AT" sz="1600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5000 (0.5% at max) </a:t>
                </a:r>
                <a:r>
                  <a:rPr lang="de-AT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is  more relevant than </a:t>
                </a:r>
                <a:r>
                  <a:rPr lang="de-AT" sz="1600" i="1" dirty="0">
                    <a:solidFill>
                      <a:srgbClr val="6699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SSN</a:t>
                </a:r>
                <a:r>
                  <a:rPr lang="de-AT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de-AT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Small single pore with SSA &lt; 5·10</a:t>
                </a:r>
                <a:r>
                  <a:rPr lang="de-AT" sz="1600" i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-6</a:t>
                </a:r>
                <a:r>
                  <a:rPr lang="de-AT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is „lost“.</a:t>
                </a:r>
                <a:endParaRPr lang="LID4096" sz="16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3F2494-B6F2-429D-AB36-4B97B8DAB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074" y="2520890"/>
                <a:ext cx="4962971" cy="584775"/>
              </a:xfrm>
              <a:prstGeom prst="rect">
                <a:avLst/>
              </a:prstGeom>
              <a:blipFill>
                <a:blip r:embed="rId7"/>
                <a:stretch>
                  <a:fillRect l="-614" t="-4211" r="-246" b="-1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fik 8">
            <a:extLst>
              <a:ext uri="{FF2B5EF4-FFF2-40B4-BE49-F238E27FC236}">
                <a16:creationId xmlns:a16="http://schemas.microsoft.com/office/drawing/2014/main" id="{075004C3-96EA-46F8-8F48-6A5FE96C04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6758" y="209964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4</a:t>
            </a:fld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9230604" y="1257167"/>
            <a:ext cx="2837571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dirty="0" err="1" smtClean="0">
                <a:cs typeface="Arial" panose="020B0604020202020204" pitchFamily="34" charset="0"/>
              </a:rPr>
              <a:t>Initially</a:t>
            </a:r>
            <a:r>
              <a:rPr lang="de-DE" dirty="0" smtClean="0">
                <a:cs typeface="Arial" panose="020B0604020202020204" pitchFamily="34" charset="0"/>
              </a:rPr>
              <a:t>, </a:t>
            </a:r>
            <a:r>
              <a:rPr lang="de-DE" dirty="0" err="1" smtClean="0">
                <a:cs typeface="Arial" panose="020B0604020202020204" pitchFamily="34" charset="0"/>
              </a:rPr>
              <a:t>it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>
                <a:cs typeface="Arial" panose="020B0604020202020204" pitchFamily="34" charset="0"/>
              </a:rPr>
              <a:t>was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de-DE" dirty="0" smtClean="0">
                <a:cs typeface="Arial" panose="020B0604020202020204" pitchFamily="34" charset="0"/>
              </a:rPr>
              <a:t>a </a:t>
            </a:r>
            <a:r>
              <a:rPr lang="de-DE" dirty="0" err="1" smtClean="0">
                <a:cs typeface="Arial" panose="020B0604020202020204" pitchFamily="34" charset="0"/>
              </a:rPr>
              <a:t>disappoint-ment</a:t>
            </a:r>
            <a:r>
              <a:rPr lang="de-DE" dirty="0" smtClean="0">
                <a:cs typeface="Arial" panose="020B0604020202020204" pitchFamily="34" charset="0"/>
              </a:rPr>
              <a:t> due to A&amp;A </a:t>
            </a:r>
            <a:r>
              <a:rPr lang="de-DE" dirty="0" err="1" smtClean="0">
                <a:cs typeface="Arial" panose="020B0604020202020204" pitchFamily="34" charset="0"/>
              </a:rPr>
              <a:t>article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smtClean="0">
                <a:cs typeface="Arial" panose="020B0604020202020204" pitchFamily="34" charset="0"/>
              </a:rPr>
              <a:t>preparation </a:t>
            </a:r>
            <a:r>
              <a:rPr lang="de-DE" dirty="0" err="1" smtClean="0">
                <a:cs typeface="Arial" panose="020B0604020202020204" pitchFamily="34" charset="0"/>
              </a:rPr>
              <a:t>based</a:t>
            </a:r>
            <a:r>
              <a:rPr lang="de-DE" dirty="0" smtClean="0">
                <a:cs typeface="Arial" panose="020B0604020202020204" pitchFamily="34" charset="0"/>
              </a:rPr>
              <a:t> on </a:t>
            </a:r>
            <a:r>
              <a:rPr lang="de-DE" dirty="0" err="1" smtClean="0">
                <a:cs typeface="Arial" panose="020B0604020202020204" pitchFamily="34" charset="0"/>
              </a:rPr>
              <a:t>my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 err="1" smtClean="0">
                <a:cs typeface="Arial" panose="020B0604020202020204" pitchFamily="34" charset="0"/>
              </a:rPr>
              <a:t>diploma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 err="1" smtClean="0">
                <a:cs typeface="Arial" panose="020B0604020202020204" pitchFamily="34" charset="0"/>
              </a:rPr>
              <a:t>thesis</a:t>
            </a:r>
            <a:r>
              <a:rPr lang="de-DE" dirty="0" smtClean="0">
                <a:cs typeface="Arial" panose="020B0604020202020204" pitchFamily="34" charset="0"/>
              </a:rPr>
              <a:t>. </a:t>
            </a:r>
            <a:r>
              <a:rPr lang="en-US" dirty="0"/>
              <a:t>Then I </a:t>
            </a:r>
            <a:r>
              <a:rPr lang="en-US" dirty="0" smtClean="0"/>
              <a:t>found many </a:t>
            </a:r>
            <a:r>
              <a:rPr lang="en-US" dirty="0"/>
              <a:t>positive </a:t>
            </a:r>
            <a:r>
              <a:rPr lang="en-US" dirty="0" smtClean="0"/>
              <a:t>aspects in this publication:</a:t>
            </a:r>
            <a:endParaRPr lang="en-US" dirty="0"/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Solid </a:t>
            </a:r>
            <a:r>
              <a:rPr lang="de-DE" dirty="0" err="1">
                <a:cs typeface="Arial" panose="020B0604020202020204" pitchFamily="34" charset="0"/>
              </a:rPr>
              <a:t>research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presented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by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serious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 smtClean="0">
                <a:cs typeface="Arial" panose="020B0604020202020204" pitchFamily="34" charset="0"/>
              </a:rPr>
              <a:t>astrophysisists</a:t>
            </a:r>
            <a:endParaRPr lang="de-DE" dirty="0"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cs typeface="Arial" panose="020B0604020202020204" pitchFamily="34" charset="0"/>
              </a:rPr>
              <a:t>There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are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several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short-comings</a:t>
            </a:r>
            <a:r>
              <a:rPr lang="de-DE" dirty="0">
                <a:cs typeface="Arial" panose="020B0604020202020204" pitchFamily="34" charset="0"/>
              </a:rPr>
              <a:t> I </a:t>
            </a:r>
            <a:r>
              <a:rPr lang="de-DE" dirty="0" err="1">
                <a:cs typeface="Arial" panose="020B0604020202020204" pitchFamily="34" charset="0"/>
              </a:rPr>
              <a:t>could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improve</a:t>
            </a:r>
            <a:r>
              <a:rPr lang="de-DE" dirty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cs typeface="Arial" panose="020B0604020202020204" pitchFamily="34" charset="0"/>
              </a:rPr>
              <a:t>A </a:t>
            </a:r>
            <a:r>
              <a:rPr lang="de-DE" dirty="0" err="1">
                <a:cs typeface="Arial" panose="020B0604020202020204" pitchFamily="34" charset="0"/>
              </a:rPr>
              <a:t>kind</a:t>
            </a:r>
            <a:r>
              <a:rPr lang="de-DE" dirty="0">
                <a:cs typeface="Arial" panose="020B0604020202020204" pitchFamily="34" charset="0"/>
              </a:rPr>
              <a:t> of </a:t>
            </a:r>
            <a:r>
              <a:rPr lang="de-DE" dirty="0" err="1">
                <a:cs typeface="Arial" panose="020B0604020202020204" pitchFamily="34" charset="0"/>
              </a:rPr>
              <a:t>confirmation</a:t>
            </a:r>
            <a:r>
              <a:rPr lang="de-DE" dirty="0">
                <a:cs typeface="Arial" panose="020B0604020202020204" pitchFamily="34" charset="0"/>
              </a:rPr>
              <a:t> / </a:t>
            </a:r>
            <a:r>
              <a:rPr lang="de-DE" dirty="0" err="1">
                <a:cs typeface="Arial" panose="020B0604020202020204" pitchFamily="34" charset="0"/>
              </a:rPr>
              <a:t>validation</a:t>
            </a:r>
            <a:r>
              <a:rPr lang="de-DE" dirty="0">
                <a:cs typeface="Arial" panose="020B0604020202020204" pitchFamily="34" charset="0"/>
              </a:rPr>
              <a:t> of </a:t>
            </a:r>
            <a:r>
              <a:rPr lang="de-DE" dirty="0" err="1">
                <a:cs typeface="Arial" panose="020B0604020202020204" pitchFamily="34" charset="0"/>
              </a:rPr>
              <a:t>my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work</a:t>
            </a:r>
            <a:r>
              <a:rPr lang="de-DE" dirty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cs typeface="Arial" panose="020B0604020202020204" pitchFamily="34" charset="0"/>
              </a:rPr>
              <a:t>The topic is still actual.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 err="1" smtClean="0">
                <a:cs typeface="Arial" panose="020B0604020202020204" pitchFamily="34" charset="0"/>
              </a:rPr>
              <a:t>There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 err="1" smtClean="0">
                <a:cs typeface="Arial" panose="020B0604020202020204" pitchFamily="34" charset="0"/>
              </a:rPr>
              <a:t>is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 err="1" smtClean="0">
                <a:cs typeface="Arial" panose="020B0604020202020204" pitchFamily="34" charset="0"/>
              </a:rPr>
              <a:t>new</a:t>
            </a:r>
            <a:r>
              <a:rPr lang="de-DE" dirty="0" smtClean="0">
                <a:cs typeface="Arial" panose="020B0604020202020204" pitchFamily="34" charset="0"/>
              </a:rPr>
              <a:t> SDO data.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Motivation </a:t>
            </a:r>
            <a:r>
              <a:rPr lang="en-US" i="1" dirty="0">
                <a:cs typeface="Arial" panose="020B0604020202020204" pitchFamily="34" charset="0"/>
              </a:rPr>
              <a:t>to work, to </a:t>
            </a:r>
            <a:r>
              <a:rPr lang="en-US" i="1" dirty="0" smtClean="0">
                <a:cs typeface="Arial" panose="020B0604020202020204" pitchFamily="34" charset="0"/>
              </a:rPr>
              <a:t>finish, </a:t>
            </a:r>
            <a:r>
              <a:rPr lang="en-US" i="1" dirty="0">
                <a:cs typeface="Arial" panose="020B0604020202020204" pitchFamily="34" charset="0"/>
              </a:rPr>
              <a:t>to </a:t>
            </a:r>
            <a:r>
              <a:rPr lang="en-US" i="1" dirty="0" smtClean="0">
                <a:cs typeface="Arial" panose="020B0604020202020204" pitchFamily="34" charset="0"/>
              </a:rPr>
              <a:t>publish </a:t>
            </a:r>
            <a:r>
              <a:rPr lang="en-US" dirty="0" smtClean="0">
                <a:cs typeface="Arial" panose="020B0604020202020204" pitchFamily="34" charset="0"/>
              </a:rPr>
              <a:t>(M.F).</a:t>
            </a:r>
          </a:p>
          <a:p>
            <a:pPr algn="ctr">
              <a:spcAft>
                <a:spcPts val="300"/>
              </a:spcAft>
            </a:pPr>
            <a:r>
              <a:rPr lang="en-US" dirty="0" smtClean="0">
                <a:cs typeface="Arial" panose="020B0604020202020204" pitchFamily="34" charset="0"/>
              </a:rPr>
              <a:t>May, 2020 vs May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smtClean="0">
                <a:cs typeface="Arial" panose="020B0604020202020204" pitchFamily="34" charset="0"/>
              </a:rPr>
              <a:t>2021; May, 2022 vs April, 2023 </a:t>
            </a:r>
            <a:endParaRPr lang="it-I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9169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5D6BEC2-1B8E-4193-9C2B-5FABD5A936A6}"/>
              </a:ext>
            </a:extLst>
          </p:cNvPr>
          <p:cNvSpPr txBox="1">
            <a:spLocks/>
          </p:cNvSpPr>
          <p:nvPr/>
        </p:nvSpPr>
        <p:spPr>
          <a:xfrm>
            <a:off x="9776663" y="162078"/>
            <a:ext cx="2043528" cy="5904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An </a:t>
            </a:r>
            <a:r>
              <a:rPr lang="de-A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article</a:t>
            </a:r>
            <a:r>
              <a:rPr lang="de-A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in </a:t>
            </a:r>
            <a:r>
              <a:rPr lang="de-A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between</a:t>
            </a:r>
            <a:endParaRPr lang="de-D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6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5</a:t>
            </a:fld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2" y="1114425"/>
            <a:ext cx="5229294" cy="4152899"/>
          </a:xfrm>
          <a:prstGeom prst="rect">
            <a:avLst/>
          </a:prstGeom>
          <a:effectLst>
            <a:outerShdw blurRad="38100" dist="38100" dir="2700000" algn="ctr" rotWithShape="0">
              <a:srgbClr val="CCECFF"/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142876" y="5706844"/>
            <a:ext cx="1190954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i="1" dirty="0" smtClean="0">
                <a:cs typeface="Arial" panose="020B0604020202020204" pitchFamily="34" charset="0"/>
              </a:rPr>
              <a:t>The granulation size distribution is statistically spatially homogeneous... </a:t>
            </a:r>
            <a:r>
              <a:rPr lang="en-US" dirty="0" smtClean="0">
                <a:cs typeface="Arial" panose="020B0604020202020204" pitchFamily="34" charset="0"/>
              </a:rPr>
              <a:t>[</a:t>
            </a:r>
            <a:r>
              <a:rPr lang="en-US" dirty="0">
                <a:cs typeface="Arial" panose="020B0604020202020204" pitchFamily="34" charset="0"/>
              </a:rPr>
              <a:t>Ballot et al. </a:t>
            </a:r>
            <a:r>
              <a:rPr lang="en-US" dirty="0" smtClean="0">
                <a:cs typeface="Arial" panose="020B0604020202020204" pitchFamily="34" charset="0"/>
              </a:rPr>
              <a:t>2021; Hinode-SOT + SDO-HMI, 2010-19].</a:t>
            </a:r>
            <a:endParaRPr lang="en-US" dirty="0"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dirty="0" smtClean="0">
                <a:cs typeface="Arial" panose="020B0604020202020204" pitchFamily="34" charset="0"/>
              </a:rPr>
              <a:t>Granulation size variation (2010-2019): mean area 2.5% (</a:t>
            </a:r>
            <a:r>
              <a:rPr lang="en-US" dirty="0" smtClean="0">
                <a:solidFill>
                  <a:srgbClr val="0070C0"/>
                </a:solidFill>
                <a:cs typeface="Arial" panose="020B0604020202020204" pitchFamily="34" charset="0"/>
              </a:rPr>
              <a:t>3%</a:t>
            </a:r>
            <a:r>
              <a:rPr lang="en-US" dirty="0" smtClean="0">
                <a:cs typeface="Arial" panose="020B0604020202020204" pitchFamily="34" charset="0"/>
              </a:rPr>
              <a:t>) in antiphase, mean number density 2% (</a:t>
            </a:r>
            <a:r>
              <a:rPr lang="en-US" dirty="0" smtClean="0">
                <a:solidFill>
                  <a:srgbClr val="0070C0"/>
                </a:solidFill>
                <a:cs typeface="Arial" panose="020B0604020202020204" pitchFamily="34" charset="0"/>
              </a:rPr>
              <a:t>1%</a:t>
            </a:r>
            <a:r>
              <a:rPr lang="en-US" dirty="0" smtClean="0">
                <a:cs typeface="Arial" panose="020B0604020202020204" pitchFamily="34" charset="0"/>
              </a:rPr>
              <a:t>) in phase with SSN.</a:t>
            </a:r>
          </a:p>
          <a:p>
            <a:pPr>
              <a:spcAft>
                <a:spcPts val="300"/>
              </a:spcAft>
            </a:pPr>
            <a:r>
              <a:rPr lang="en-US" dirty="0" smtClean="0">
                <a:cs typeface="Arial" panose="020B0604020202020204" pitchFamily="34" charset="0"/>
              </a:rPr>
              <a:t>N-maximum is delayed by 300 </a:t>
            </a:r>
            <a:r>
              <a:rPr 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dirty="0" smtClean="0">
                <a:cs typeface="Arial" panose="020B0604020202020204" pitchFamily="34" charset="0"/>
              </a:rPr>
              <a:t> 400 days compared to the activity maximum (</a:t>
            </a:r>
            <a:r>
              <a:rPr lang="en-US" dirty="0" smtClean="0">
                <a:solidFill>
                  <a:srgbClr val="0070C0"/>
                </a:solidFill>
                <a:cs typeface="Arial" panose="020B0604020202020204" pitchFamily="34" charset="0"/>
              </a:rPr>
              <a:t>14 and 378 days in 1- and 27-day image series</a:t>
            </a:r>
            <a:r>
              <a:rPr lang="en-US" dirty="0" smtClean="0">
                <a:cs typeface="Arial" panose="020B0604020202020204" pitchFamily="34" charset="0"/>
              </a:rPr>
              <a:t>).</a:t>
            </a:r>
            <a:endParaRPr lang="it-I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1114424"/>
            <a:ext cx="5462372" cy="4484731"/>
          </a:xfrm>
          <a:prstGeom prst="rect">
            <a:avLst/>
          </a:prstGeom>
          <a:effectLst>
            <a:outerShdw blurRad="38100" dist="38100" dir="2700000" algn="ctr" rotWithShape="0">
              <a:srgbClr val="CCECFF"/>
            </a:outerShdw>
          </a:effec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295274" y="214853"/>
            <a:ext cx="10715625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Granulation scale vs SSN (Ballot et al. 2021)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6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295274" y="214853"/>
            <a:ext cx="10896601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Research Characteristics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de-DE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and Outcomes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460821"/>
              </p:ext>
            </p:extLst>
          </p:nvPr>
        </p:nvGraphicFramePr>
        <p:xfrm>
          <a:off x="323849" y="1300142"/>
          <a:ext cx="11553827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051">
                  <a:extLst>
                    <a:ext uri="{9D8B030D-6E8A-4147-A177-3AD203B41FA5}">
                      <a16:colId xmlns:a16="http://schemas.microsoft.com/office/drawing/2014/main" val="3251335362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4124168512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95416729"/>
                    </a:ext>
                  </a:extLst>
                </a:gridCol>
                <a:gridCol w="3200401">
                  <a:extLst>
                    <a:ext uri="{9D8B030D-6E8A-4147-A177-3AD203B41FA5}">
                      <a16:colId xmlns:a16="http://schemas.microsoft.com/office/drawing/2014/main" val="1438014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Parameter</a:t>
                      </a:r>
                      <a:r>
                        <a:rPr lang="it-IT" dirty="0" smtClean="0"/>
                        <a:t> / Source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(</a:t>
                      </a:r>
                      <a:r>
                        <a:rPr lang="it-IT" dirty="0" err="1" smtClean="0"/>
                        <a:t>Ballot</a:t>
                      </a:r>
                      <a:r>
                        <a:rPr lang="it-IT" dirty="0" smtClean="0"/>
                        <a:t> et</a:t>
                      </a:r>
                      <a:r>
                        <a:rPr lang="it-IT" baseline="0" dirty="0" smtClean="0"/>
                        <a:t> al. 2021)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(Sharov &amp; Hanslmeier 2022)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(Sharov &amp; Hanslmeier 2023)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9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Structural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element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Granule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Granule</a:t>
                      </a:r>
                      <a:r>
                        <a:rPr lang="it-IT" dirty="0" smtClean="0"/>
                        <a:t>, granular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cell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Granular </a:t>
                      </a:r>
                      <a:r>
                        <a:rPr lang="it-IT" sz="1800" kern="120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cell</a:t>
                      </a:r>
                      <a:endParaRPr lang="it-IT" sz="180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800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Morpho-parameter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Mean</a:t>
                      </a:r>
                      <a:r>
                        <a:rPr lang="it-IT" dirty="0" smtClean="0"/>
                        <a:t> area, </a:t>
                      </a:r>
                      <a:r>
                        <a:rPr lang="it-IT" dirty="0" err="1" smtClean="0"/>
                        <a:t>number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density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Mean</a:t>
                      </a:r>
                      <a:r>
                        <a:rPr lang="it-IT" dirty="0" smtClean="0"/>
                        <a:t> area, </a:t>
                      </a:r>
                      <a:r>
                        <a:rPr lang="it-IT" dirty="0" err="1" smtClean="0"/>
                        <a:t>perimeter</a:t>
                      </a:r>
                      <a:r>
                        <a:rPr lang="it-IT" dirty="0" smtClean="0"/>
                        <a:t>-to-area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dirty="0" err="1" smtClean="0"/>
                        <a:t>Mean</a:t>
                      </a:r>
                      <a:r>
                        <a:rPr lang="it-IT" dirty="0" smtClean="0"/>
                        <a:t> area,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mean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extent</a:t>
                      </a:r>
                      <a:endParaRPr lang="it-IT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234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Distribution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Skewed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Skewed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Normal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67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Variation</a:t>
                      </a:r>
                      <a:r>
                        <a:rPr lang="it-IT" dirty="0" smtClean="0"/>
                        <a:t> (area, </a:t>
                      </a:r>
                      <a:r>
                        <a:rPr lang="it-IT" dirty="0" err="1" smtClean="0"/>
                        <a:t>numb</a:t>
                      </a:r>
                      <a:r>
                        <a:rPr lang="it-IT" dirty="0" smtClean="0"/>
                        <a:t>)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2.5 %, 2 %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3 %, 1.5</a:t>
                      </a:r>
                      <a:r>
                        <a:rPr lang="it-IT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%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3 %, 1 %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75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Time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lag</a:t>
                      </a:r>
                      <a:r>
                        <a:rPr lang="it-IT" baseline="0" dirty="0" smtClean="0"/>
                        <a:t> to SSN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0070C0"/>
                          </a:solidFill>
                        </a:rPr>
                        <a:t>300 </a:t>
                      </a:r>
                      <a:r>
                        <a:rPr lang="it-IT" dirty="0" smtClean="0">
                          <a:solidFill>
                            <a:srgbClr val="0070C0"/>
                          </a:solidFill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it-IT" dirty="0" smtClean="0">
                          <a:solidFill>
                            <a:srgbClr val="0070C0"/>
                          </a:solidFill>
                        </a:rPr>
                        <a:t> 400 days</a:t>
                      </a:r>
                      <a:endParaRPr lang="it-IT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0070C0"/>
                          </a:solidFill>
                        </a:rPr>
                        <a:t>14 days (1-day), 378 days (27-d)</a:t>
                      </a:r>
                      <a:endParaRPr lang="it-IT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0070C0"/>
                          </a:solidFill>
                        </a:rPr>
                        <a:t>14 days (1-day), 378 days (27-d)</a:t>
                      </a:r>
                      <a:endParaRPr lang="it-IT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44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Data source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SDO-HMI,</a:t>
                      </a:r>
                      <a:r>
                        <a:rPr lang="it-IT" baseline="0" dirty="0" smtClean="0"/>
                        <a:t> Hinode-SOT (</a:t>
                      </a:r>
                      <a:r>
                        <a:rPr lang="it-IT" baseline="0" dirty="0" err="1" smtClean="0"/>
                        <a:t>bc</a:t>
                      </a:r>
                      <a:r>
                        <a:rPr lang="it-IT" baseline="0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Hinode-SOT (</a:t>
                      </a:r>
                      <a:r>
                        <a:rPr lang="it-IT" dirty="0" err="1" smtClean="0"/>
                        <a:t>bc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Hinode-SOT (</a:t>
                      </a:r>
                      <a:r>
                        <a:rPr lang="it-IT" dirty="0" err="1" smtClean="0"/>
                        <a:t>bc</a:t>
                      </a:r>
                      <a:r>
                        <a:rPr lang="it-IT" dirty="0" smtClean="0"/>
                        <a:t>), SOHO-MDI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40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Cadence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30 days [1 hour]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1-, 27-, and 30-day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1- and</a:t>
                      </a:r>
                      <a:r>
                        <a:rPr lang="it-IT" baseline="0" dirty="0" smtClean="0"/>
                        <a:t> 27-day [6 hours]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77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Pixel</a:t>
                      </a:r>
                      <a:r>
                        <a:rPr lang="it-IT" baseline="0" dirty="0" smtClean="0"/>
                        <a:t> scale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0.25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arcsec</a:t>
                      </a:r>
                      <a:r>
                        <a:rPr lang="it-IT" baseline="0" dirty="0" smtClean="0"/>
                        <a:t> / pix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0.054 </a:t>
                      </a:r>
                      <a:r>
                        <a:rPr lang="it-IT" dirty="0" err="1" smtClean="0"/>
                        <a:t>arcsec</a:t>
                      </a:r>
                      <a:r>
                        <a:rPr lang="it-IT" dirty="0" smtClean="0"/>
                        <a:t> / pix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0.108 </a:t>
                      </a:r>
                      <a:r>
                        <a:rPr lang="it-IT" dirty="0" err="1" smtClean="0"/>
                        <a:t>arcsec</a:t>
                      </a:r>
                      <a:r>
                        <a:rPr lang="it-IT" dirty="0" smtClean="0"/>
                        <a:t> / pix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41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Observation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period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2010 - 2019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2006 - 2016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2011 – 2015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546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Segmentation </a:t>
                      </a:r>
                      <a:r>
                        <a:rPr lang="it-IT" dirty="0" err="1" smtClean="0"/>
                        <a:t>method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Convexity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detection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Watershed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Controlled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watershed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172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Intensity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invariance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81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Scale </a:t>
                      </a:r>
                      <a:r>
                        <a:rPr lang="it-IT" dirty="0" err="1" smtClean="0"/>
                        <a:t>invariance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0070C0"/>
                          </a:solidFill>
                        </a:rPr>
                        <a:t>yes</a:t>
                      </a:r>
                      <a:endParaRPr lang="it-IT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44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Magnetic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effects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 </a:t>
                      </a:r>
                      <a:r>
                        <a:rPr lang="it-IT" dirty="0" err="1" smtClean="0"/>
                        <a:t>influence</a:t>
                      </a:r>
                      <a:r>
                        <a:rPr lang="it-IT" dirty="0" smtClean="0"/>
                        <a:t> on </a:t>
                      </a:r>
                      <a:r>
                        <a:rPr lang="it-IT" dirty="0" err="1" smtClean="0"/>
                        <a:t>results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not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treated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impact</a:t>
                      </a:r>
                      <a:r>
                        <a:rPr lang="it-IT" baseline="0" dirty="0" smtClean="0"/>
                        <a:t> on </a:t>
                      </a:r>
                      <a:r>
                        <a:rPr lang="it-IT" baseline="0" dirty="0" err="1" smtClean="0"/>
                        <a:t>results</a:t>
                      </a:r>
                      <a:r>
                        <a:rPr lang="it-IT" baseline="0" dirty="0" smtClean="0"/>
                        <a:t> in </a:t>
                      </a:r>
                      <a:r>
                        <a:rPr lang="it-IT" baseline="0" dirty="0" err="1" smtClean="0"/>
                        <a:t>active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regs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253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9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7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142874" y="214853"/>
            <a:ext cx="11349037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Research </a:t>
            </a:r>
            <a:r>
              <a:rPr lang="de-A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q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uestion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: Granulation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size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variability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95274" y="1075519"/>
            <a:ext cx="11582401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Aside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instrumentation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different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granules vs granular cells,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lack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consolidated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analytical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formulations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granulation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global solar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variability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complicates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verification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empirical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reproduce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70 years,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relative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average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granular cells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solar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magnetic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cycle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declined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magnitude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22%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2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below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19086" y="2957704"/>
            <a:ext cx="11325225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of observations 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variability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granules: 22% (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1950s) 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granules: 4% 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1984)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10% (Schmidt et al. 1987) 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granules: 21% 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Pötzi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2009) 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granules in 2006-2016: 8% (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uller et al. 2010)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granular cells in 2006-2016: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3% (Muller et al.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2018, Sharov 2020)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Peak-to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peak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density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2.5% in 2010-2019 (Ballot et al. 2021)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Perimeter-to-area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2011-2015: 1.5% (Sharov &amp; Hanslmeier 2022)                  </a:t>
            </a:r>
            <a:r>
              <a:rPr lang="de-DE" sz="17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Granules vs granular cells (</a:t>
            </a:r>
            <a:r>
              <a:rPr lang="de-DE" sz="17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Bray</a:t>
            </a:r>
            <a:r>
              <a:rPr lang="de-DE" sz="17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1984)          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/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expected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variation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granular extent: 0.2 – 1.0% (Sharov &amp; Hanslmeier 2023) </a:t>
            </a:r>
            <a:endParaRPr lang="de-DE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798" y="3053585"/>
            <a:ext cx="4369972" cy="26677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78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8</a:t>
            </a:fld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sp>
        <p:nvSpPr>
          <p:cNvPr id="34" name="Rechteck 33"/>
          <p:cNvSpPr/>
          <p:nvPr/>
        </p:nvSpPr>
        <p:spPr>
          <a:xfrm>
            <a:off x="228600" y="1045207"/>
            <a:ext cx="612351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shortcomings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granular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equivalent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radius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cannot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characteristic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scale of solar granulation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a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-term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due to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essentially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skewed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non-normal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granular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Muller 1989). </a:t>
            </a:r>
          </a:p>
        </p:txBody>
      </p:sp>
      <p:pic>
        <p:nvPicPr>
          <p:cNvPr id="35" name="Grafik 61">
            <a:extLst>
              <a:ext uri="{FF2B5EF4-FFF2-40B4-BE49-F238E27FC236}">
                <a16:creationId xmlns:a16="http://schemas.microsoft.com/office/drawing/2014/main" id="{386F9D49-4130-4006-B119-F772B3D77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1726" y="1084855"/>
            <a:ext cx="2596290" cy="2196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7">
            <a:extLst>
              <a:ext uri="{FF2B5EF4-FFF2-40B4-BE49-F238E27FC236}">
                <a16:creationId xmlns:a16="http://schemas.microsoft.com/office/drawing/2014/main" id="{005482C9-E02D-4A2B-9343-6CB46C0BB83C}"/>
              </a:ext>
            </a:extLst>
          </p:cNvPr>
          <p:cNvSpPr/>
          <p:nvPr/>
        </p:nvSpPr>
        <p:spPr>
          <a:xfrm>
            <a:off x="7781924" y="1352722"/>
            <a:ext cx="11049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 area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skewed 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Times New Roman" panose="02020603050405020304" pitchFamily="18" charset="0"/>
              </a:rPr>
              <a:t>distribution</a:t>
            </a:r>
          </a:p>
          <a:p>
            <a:pPr algn="r"/>
            <a:endParaRPr lang="en-GB" sz="1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endParaRPr lang="en-GB" sz="12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endParaRPr lang="en-GB" sz="1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endParaRPr lang="en-GB" sz="12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Mean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value          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Peak value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5923" y="1084856"/>
            <a:ext cx="2585960" cy="2196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7365" y="3462997"/>
            <a:ext cx="2595600" cy="2204187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40151" y="3462997"/>
            <a:ext cx="2582347" cy="22032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6884F39-D8CC-41BE-8A33-33EB1C348758}"/>
              </a:ext>
            </a:extLst>
          </p:cNvPr>
          <p:cNvSpPr/>
          <p:nvPr/>
        </p:nvSpPr>
        <p:spPr>
          <a:xfrm>
            <a:off x="10829639" y="3631075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Bi-modal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Times New Roman" panose="02020603050405020304" pitchFamily="18" charset="0"/>
              </a:rPr>
              <a:t>distribution</a:t>
            </a:r>
            <a:endParaRPr lang="ru-RU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hteck 40"/>
              <p:cNvSpPr/>
              <p:nvPr/>
            </p:nvSpPr>
            <p:spPr>
              <a:xfrm>
                <a:off x="9505791" y="3631075"/>
                <a:ext cx="457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16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GB" sz="1600" i="1" baseline="-250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GB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41" name="Rechteck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5791" y="3631075"/>
                <a:ext cx="457498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hteck 41"/>
          <p:cNvSpPr/>
          <p:nvPr/>
        </p:nvSpPr>
        <p:spPr>
          <a:xfrm>
            <a:off x="295276" y="5696293"/>
            <a:ext cx="1153477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dirty="0"/>
              <a:t>The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of granules </a:t>
            </a:r>
            <a:r>
              <a:rPr lang="de-DE" dirty="0" smtClean="0"/>
              <a:t>or granular cells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i="1" dirty="0" err="1"/>
              <a:t>particularly</a:t>
            </a:r>
            <a:r>
              <a:rPr lang="de-DE" i="1" dirty="0"/>
              <a:t> </a:t>
            </a:r>
            <a:r>
              <a:rPr lang="de-DE" i="1" dirty="0" err="1"/>
              <a:t>susceptible</a:t>
            </a:r>
            <a:r>
              <a:rPr lang="de-DE" i="1" dirty="0"/>
              <a:t> to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influence</a:t>
            </a:r>
            <a:r>
              <a:rPr lang="de-DE" i="1" dirty="0"/>
              <a:t> of </a:t>
            </a:r>
            <a:r>
              <a:rPr lang="de-DE" i="1" dirty="0" err="1"/>
              <a:t>outliers</a:t>
            </a:r>
            <a:r>
              <a:rPr lang="de-DE" i="1" dirty="0"/>
              <a:t> </a:t>
            </a:r>
            <a:r>
              <a:rPr lang="de-DE" dirty="0"/>
              <a:t>due to </a:t>
            </a:r>
            <a:r>
              <a:rPr lang="de-DE" dirty="0" err="1"/>
              <a:t>occasional</a:t>
            </a:r>
            <a:r>
              <a:rPr lang="de-DE" dirty="0"/>
              <a:t> </a:t>
            </a:r>
            <a:r>
              <a:rPr lang="de-DE" dirty="0" err="1"/>
              <a:t>irregularities</a:t>
            </a:r>
            <a:r>
              <a:rPr lang="de-DE" dirty="0"/>
              <a:t> in image time series, </a:t>
            </a:r>
            <a:r>
              <a:rPr lang="de-DE" dirty="0" err="1"/>
              <a:t>unsuitable</a:t>
            </a:r>
            <a:r>
              <a:rPr lang="de-DE" dirty="0"/>
              <a:t> image </a:t>
            </a:r>
            <a:r>
              <a:rPr lang="de-DE" dirty="0" err="1"/>
              <a:t>quality</a:t>
            </a:r>
            <a:r>
              <a:rPr lang="de-DE" dirty="0"/>
              <a:t>, e.g. </a:t>
            </a:r>
            <a:r>
              <a:rPr lang="de-DE" i="1" dirty="0" err="1"/>
              <a:t>local</a:t>
            </a:r>
            <a:r>
              <a:rPr lang="de-DE" i="1" dirty="0"/>
              <a:t> </a:t>
            </a:r>
            <a:r>
              <a:rPr lang="de-DE" i="1" dirty="0" err="1"/>
              <a:t>blurring</a:t>
            </a:r>
            <a:r>
              <a:rPr lang="de-DE" dirty="0"/>
              <a:t>, and </a:t>
            </a:r>
            <a:r>
              <a:rPr lang="de-DE" dirty="0" err="1"/>
              <a:t>flaws</a:t>
            </a:r>
            <a:r>
              <a:rPr lang="de-DE" dirty="0"/>
              <a:t> in </a:t>
            </a:r>
            <a:r>
              <a:rPr lang="de-DE" dirty="0" err="1"/>
              <a:t>automatic</a:t>
            </a:r>
            <a:r>
              <a:rPr lang="de-DE" dirty="0"/>
              <a:t> image </a:t>
            </a:r>
            <a:r>
              <a:rPr lang="de-DE" dirty="0" err="1"/>
              <a:t>processing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(Sharov 2020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The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strongest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magnetic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(Ballot et al. 2021).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hteck 42"/>
              <p:cNvSpPr/>
              <p:nvPr/>
            </p:nvSpPr>
            <p:spPr>
              <a:xfrm>
                <a:off x="7012654" y="1352722"/>
                <a:ext cx="4655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e-DE" sz="1600" b="0" i="1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GB" sz="1600" i="1" baseline="-250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GB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43" name="Rechteck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654" y="1352722"/>
                <a:ext cx="465512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295274" y="214853"/>
            <a:ext cx="10715625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Granulation Size Distribution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021" y="2266159"/>
            <a:ext cx="2783888" cy="22032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300" y="2825859"/>
            <a:ext cx="4481576" cy="2793891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hteck 17"/>
          <p:cNvSpPr/>
          <p:nvPr/>
        </p:nvSpPr>
        <p:spPr>
          <a:xfrm>
            <a:off x="877743" y="2825344"/>
            <a:ext cx="23867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Identified granular cells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90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CCECFF"/>
            </a:gs>
            <a:gs pos="18000">
              <a:srgbClr val="FDF3ED"/>
            </a:gs>
            <a:gs pos="94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3C91D-131C-48E3-9AF1-BC5CEFB6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9</a:t>
            </a:fld>
            <a:endParaRPr lang="de-A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63D355-6EE9-4373-A858-746119DC2FDE}"/>
              </a:ext>
            </a:extLst>
          </p:cNvPr>
          <p:cNvSpPr txBox="1">
            <a:spLocks/>
          </p:cNvSpPr>
          <p:nvPr/>
        </p:nvSpPr>
        <p:spPr>
          <a:xfrm>
            <a:off x="73424" y="214853"/>
            <a:ext cx="11349037" cy="714026"/>
          </a:xfrm>
          <a:prstGeom prst="rect">
            <a:avLst/>
          </a:prstGeom>
          <a:noFill/>
          <a:effectLst>
            <a:outerShdw blurRad="25400" dist="25400" dir="2700000" algn="ctr" rotWithShape="0">
              <a:srgbClr val="CCECFF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Distribution of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sunspot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area</a:t>
            </a:r>
            <a:r>
              <a:rPr lang="de-A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and </a:t>
            </a:r>
            <a:r>
              <a:rPr lang="de-AT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intensity</a:t>
            </a:r>
            <a:endParaRPr lang="de-D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22" y="135432"/>
            <a:ext cx="756000" cy="75600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3711662" y="5998249"/>
            <a:ext cx="240367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eriods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medium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631" y="1022300"/>
            <a:ext cx="5574287" cy="5724574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14" name="Rechteck 13"/>
          <p:cNvSpPr/>
          <p:nvPr/>
        </p:nvSpPr>
        <p:spPr>
          <a:xfrm>
            <a:off x="5978929" y="4776597"/>
            <a:ext cx="3078867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de-DE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SSA </a:t>
            </a:r>
            <a:r>
              <a:rPr lang="de-DE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exponential</a:t>
            </a:r>
            <a:r>
              <a:rPr lang="de-DE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49" y="1039044"/>
            <a:ext cx="4739163" cy="3289999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sp>
        <p:nvSpPr>
          <p:cNvPr id="4" name="Rechteck 3"/>
          <p:cNvSpPr/>
          <p:nvPr/>
        </p:nvSpPr>
        <p:spPr>
          <a:xfrm>
            <a:off x="1797548" y="1246111"/>
            <a:ext cx="1377388" cy="2801074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736289" y="4440350"/>
            <a:ext cx="165220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Quiet-sun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intensity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86" y="4435254"/>
            <a:ext cx="3193284" cy="2317706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2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3246</Words>
  <Application>Microsoft Office PowerPoint</Application>
  <PresentationFormat>Breitbild</PresentationFormat>
  <Paragraphs>492</Paragraphs>
  <Slides>31</Slides>
  <Notes>30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Wingdings 2</vt:lpstr>
      <vt:lpstr>Office Theme</vt:lpstr>
      <vt:lpstr>Objekt-Manager-Shellobjekt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Sharov, Alexey</dc:creator>
  <cp:lastModifiedBy>Sharov, Aleksey</cp:lastModifiedBy>
  <cp:revision>2073</cp:revision>
  <cp:lastPrinted>2023-03-09T08:21:56Z</cp:lastPrinted>
  <dcterms:created xsi:type="dcterms:W3CDTF">2019-10-15T15:56:57Z</dcterms:created>
  <dcterms:modified xsi:type="dcterms:W3CDTF">2023-04-17T09:21:15Z</dcterms:modified>
</cp:coreProperties>
</file>