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4"/>
  </p:notesMasterIdLst>
  <p:sldIdLst>
    <p:sldId id="261" r:id="rId3"/>
    <p:sldId id="385" r:id="rId4"/>
    <p:sldId id="386" r:id="rId5"/>
    <p:sldId id="403" r:id="rId6"/>
    <p:sldId id="381" r:id="rId7"/>
    <p:sldId id="369" r:id="rId8"/>
    <p:sldId id="370" r:id="rId9"/>
    <p:sldId id="390" r:id="rId10"/>
    <p:sldId id="392" r:id="rId11"/>
    <p:sldId id="375" r:id="rId12"/>
    <p:sldId id="391" r:id="rId13"/>
    <p:sldId id="374" r:id="rId14"/>
    <p:sldId id="396" r:id="rId15"/>
    <p:sldId id="376" r:id="rId16"/>
    <p:sldId id="397" r:id="rId17"/>
    <p:sldId id="377" r:id="rId18"/>
    <p:sldId id="384" r:id="rId19"/>
    <p:sldId id="406" r:id="rId20"/>
    <p:sldId id="379" r:id="rId21"/>
    <p:sldId id="402" r:id="rId22"/>
    <p:sldId id="40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7BEE66C-AE6A-4C1C-ABD0-896F84A0BF05}">
          <p14:sldIdLst>
            <p14:sldId id="261"/>
            <p14:sldId id="385"/>
            <p14:sldId id="386"/>
            <p14:sldId id="403"/>
          </p14:sldIdLst>
        </p14:section>
        <p14:section name="Model Experiments" id="{277E3250-9CD3-4F3D-8949-3F44E8889B16}">
          <p14:sldIdLst>
            <p14:sldId id="381"/>
            <p14:sldId id="369"/>
            <p14:sldId id="370"/>
            <p14:sldId id="390"/>
          </p14:sldIdLst>
        </p14:section>
        <p14:section name="Streamflow Estimates" id="{B93671B2-EDFB-4DA1-8CCC-9BB183B78C0C}">
          <p14:sldIdLst>
            <p14:sldId id="392"/>
            <p14:sldId id="375"/>
            <p14:sldId id="391"/>
            <p14:sldId id="374"/>
          </p14:sldIdLst>
        </p14:section>
        <p14:section name="Observation Uncertainty" id="{1EDC80DF-AE0E-4ED8-9E93-BCF849F7C0D6}">
          <p14:sldIdLst>
            <p14:sldId id="396"/>
            <p14:sldId id="376"/>
            <p14:sldId id="397"/>
            <p14:sldId id="377"/>
          </p14:sldIdLst>
        </p14:section>
        <p14:section name="Conclusions" id="{F956F82A-48F4-4E41-9DD4-F76E0E703AE6}">
          <p14:sldIdLst>
            <p14:sldId id="384"/>
            <p14:sldId id="406"/>
            <p14:sldId id="379"/>
            <p14:sldId id="402"/>
            <p14:sldId id="4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7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E2A53E-2E82-4707-821D-5D4485E8D51C}" v="164" dt="2023-04-19T16:25:33.0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6357" autoAdjust="0"/>
  </p:normalViewPr>
  <p:slideViewPr>
    <p:cSldViewPr snapToGrid="0" showGuides="1">
      <p:cViewPr varScale="1">
        <p:scale>
          <a:sx n="78" d="100"/>
          <a:sy n="78" d="100"/>
        </p:scale>
        <p:origin x="76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6D3B9-30C4-41F9-AFC5-3731064932D8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95F5A-510C-41CE-AA85-7B04C391D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248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4"/>
          <p:cNvGrpSpPr/>
          <p:nvPr/>
        </p:nvGrpSpPr>
        <p:grpSpPr>
          <a:xfrm>
            <a:off x="698501" y="5884314"/>
            <a:ext cx="1454912" cy="577167"/>
            <a:chOff x="0" y="0"/>
            <a:chExt cx="1454911" cy="577165"/>
          </a:xfrm>
        </p:grpSpPr>
        <p:sp>
          <p:nvSpPr>
            <p:cNvPr id="118" name="Freeform 5"/>
            <p:cNvSpPr/>
            <p:nvPr/>
          </p:nvSpPr>
          <p:spPr>
            <a:xfrm>
              <a:off x="289214" y="284162"/>
              <a:ext cx="268376" cy="293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7530"/>
                  </a:moveTo>
                  <a:cubicBezTo>
                    <a:pt x="13837" y="17530"/>
                    <a:pt x="15525" y="15652"/>
                    <a:pt x="15525" y="13148"/>
                  </a:cubicBezTo>
                  <a:cubicBezTo>
                    <a:pt x="15525" y="0"/>
                    <a:pt x="15525" y="0"/>
                    <a:pt x="15525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3461"/>
                    <a:pt x="21600" y="13461"/>
                    <a:pt x="21600" y="13461"/>
                  </a:cubicBezTo>
                  <a:cubicBezTo>
                    <a:pt x="21600" y="19096"/>
                    <a:pt x="16537" y="21600"/>
                    <a:pt x="10800" y="21600"/>
                  </a:cubicBezTo>
                  <a:cubicBezTo>
                    <a:pt x="5063" y="21600"/>
                    <a:pt x="0" y="19096"/>
                    <a:pt x="0" y="134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13" y="0"/>
                    <a:pt x="6413" y="0"/>
                    <a:pt x="6413" y="0"/>
                  </a:cubicBezTo>
                  <a:cubicBezTo>
                    <a:pt x="6413" y="13148"/>
                    <a:pt x="6413" y="13148"/>
                    <a:pt x="6413" y="13148"/>
                  </a:cubicBezTo>
                  <a:cubicBezTo>
                    <a:pt x="6413" y="15652"/>
                    <a:pt x="7763" y="17530"/>
                    <a:pt x="10800" y="1753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9" name="Freeform 6"/>
            <p:cNvSpPr/>
            <p:nvPr/>
          </p:nvSpPr>
          <p:spPr>
            <a:xfrm>
              <a:off x="0" y="284162"/>
              <a:ext cx="251958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79" y="21600"/>
                  </a:moveTo>
                  <a:lnTo>
                    <a:pt x="14400" y="21600"/>
                  </a:lnTo>
                  <a:lnTo>
                    <a:pt x="14400" y="4215"/>
                  </a:lnTo>
                  <a:lnTo>
                    <a:pt x="21600" y="4215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4215"/>
                  </a:lnTo>
                  <a:lnTo>
                    <a:pt x="7579" y="4215"/>
                  </a:lnTo>
                  <a:lnTo>
                    <a:pt x="7579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0" name="Freeform 7"/>
            <p:cNvSpPr/>
            <p:nvPr/>
          </p:nvSpPr>
          <p:spPr>
            <a:xfrm>
              <a:off x="76645" y="-1"/>
              <a:ext cx="266458" cy="267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5" h="21600" extrusionOk="0">
                  <a:moveTo>
                    <a:pt x="15162" y="12000"/>
                  </a:moveTo>
                  <a:cubicBezTo>
                    <a:pt x="13573" y="12343"/>
                    <a:pt x="11985" y="12000"/>
                    <a:pt x="11985" y="9943"/>
                  </a:cubicBezTo>
                  <a:cubicBezTo>
                    <a:pt x="11985" y="6857"/>
                    <a:pt x="18973" y="4114"/>
                    <a:pt x="19926" y="1371"/>
                  </a:cubicBezTo>
                  <a:cubicBezTo>
                    <a:pt x="20244" y="686"/>
                    <a:pt x="20244" y="0"/>
                    <a:pt x="19926" y="0"/>
                  </a:cubicBezTo>
                  <a:cubicBezTo>
                    <a:pt x="19609" y="0"/>
                    <a:pt x="19926" y="343"/>
                    <a:pt x="19291" y="1029"/>
                  </a:cubicBezTo>
                  <a:cubicBezTo>
                    <a:pt x="16432" y="4114"/>
                    <a:pt x="11668" y="4114"/>
                    <a:pt x="8173" y="5829"/>
                  </a:cubicBezTo>
                  <a:cubicBezTo>
                    <a:pt x="5632" y="6857"/>
                    <a:pt x="-1356" y="10629"/>
                    <a:pt x="232" y="18514"/>
                  </a:cubicBezTo>
                  <a:cubicBezTo>
                    <a:pt x="232" y="18857"/>
                    <a:pt x="550" y="20229"/>
                    <a:pt x="868" y="20229"/>
                  </a:cubicBezTo>
                  <a:cubicBezTo>
                    <a:pt x="868" y="20229"/>
                    <a:pt x="868" y="19543"/>
                    <a:pt x="868" y="18514"/>
                  </a:cubicBezTo>
                  <a:cubicBezTo>
                    <a:pt x="868" y="13714"/>
                    <a:pt x="6268" y="12343"/>
                    <a:pt x="7856" y="9257"/>
                  </a:cubicBezTo>
                  <a:cubicBezTo>
                    <a:pt x="8173" y="8914"/>
                    <a:pt x="8491" y="8571"/>
                    <a:pt x="8491" y="8571"/>
                  </a:cubicBezTo>
                  <a:cubicBezTo>
                    <a:pt x="8491" y="8914"/>
                    <a:pt x="8491" y="8914"/>
                    <a:pt x="8491" y="9257"/>
                  </a:cubicBezTo>
                  <a:cubicBezTo>
                    <a:pt x="7856" y="12000"/>
                    <a:pt x="5315" y="13371"/>
                    <a:pt x="6268" y="15429"/>
                  </a:cubicBezTo>
                  <a:cubicBezTo>
                    <a:pt x="6903" y="17829"/>
                    <a:pt x="9762" y="15771"/>
                    <a:pt x="10397" y="14400"/>
                  </a:cubicBezTo>
                  <a:cubicBezTo>
                    <a:pt x="10715" y="14057"/>
                    <a:pt x="10715" y="13714"/>
                    <a:pt x="11032" y="13714"/>
                  </a:cubicBezTo>
                  <a:cubicBezTo>
                    <a:pt x="11032" y="13714"/>
                    <a:pt x="11032" y="14400"/>
                    <a:pt x="11032" y="14743"/>
                  </a:cubicBezTo>
                  <a:cubicBezTo>
                    <a:pt x="10397" y="17486"/>
                    <a:pt x="10079" y="18857"/>
                    <a:pt x="8173" y="20571"/>
                  </a:cubicBezTo>
                  <a:cubicBezTo>
                    <a:pt x="7538" y="20914"/>
                    <a:pt x="6585" y="21257"/>
                    <a:pt x="6585" y="21600"/>
                  </a:cubicBezTo>
                  <a:cubicBezTo>
                    <a:pt x="6585" y="21600"/>
                    <a:pt x="7220" y="21600"/>
                    <a:pt x="7538" y="21600"/>
                  </a:cubicBezTo>
                  <a:cubicBezTo>
                    <a:pt x="12303" y="21257"/>
                    <a:pt x="16432" y="15086"/>
                    <a:pt x="17703" y="10971"/>
                  </a:cubicBezTo>
                  <a:cubicBezTo>
                    <a:pt x="17703" y="10629"/>
                    <a:pt x="17703" y="10286"/>
                    <a:pt x="17703" y="10286"/>
                  </a:cubicBezTo>
                  <a:cubicBezTo>
                    <a:pt x="17385" y="9943"/>
                    <a:pt x="17385" y="10286"/>
                    <a:pt x="17068" y="10629"/>
                  </a:cubicBezTo>
                  <a:cubicBezTo>
                    <a:pt x="16432" y="10971"/>
                    <a:pt x="15797" y="11657"/>
                    <a:pt x="15162" y="120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1" name="Freeform 8"/>
            <p:cNvSpPr/>
            <p:nvPr/>
          </p:nvSpPr>
          <p:spPr>
            <a:xfrm>
              <a:off x="901742" y="364991"/>
              <a:ext cx="176182" cy="212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9" y="9072"/>
                  </a:moveTo>
                  <a:cubicBezTo>
                    <a:pt x="4629" y="5616"/>
                    <a:pt x="6686" y="3024"/>
                    <a:pt x="10800" y="3024"/>
                  </a:cubicBezTo>
                  <a:cubicBezTo>
                    <a:pt x="14914" y="3024"/>
                    <a:pt x="16971" y="5616"/>
                    <a:pt x="16971" y="9072"/>
                  </a:cubicBezTo>
                  <a:lnTo>
                    <a:pt x="4629" y="9072"/>
                  </a:lnTo>
                  <a:close/>
                  <a:moveTo>
                    <a:pt x="21600" y="11664"/>
                  </a:moveTo>
                  <a:cubicBezTo>
                    <a:pt x="21600" y="9504"/>
                    <a:pt x="21600" y="9504"/>
                    <a:pt x="21600" y="9504"/>
                  </a:cubicBezTo>
                  <a:cubicBezTo>
                    <a:pt x="21600" y="3888"/>
                    <a:pt x="18000" y="0"/>
                    <a:pt x="10800" y="0"/>
                  </a:cubicBezTo>
                  <a:cubicBezTo>
                    <a:pt x="3600" y="0"/>
                    <a:pt x="0" y="5184"/>
                    <a:pt x="0" y="10800"/>
                  </a:cubicBezTo>
                  <a:cubicBezTo>
                    <a:pt x="0" y="16848"/>
                    <a:pt x="3086" y="21600"/>
                    <a:pt x="10800" y="21600"/>
                  </a:cubicBezTo>
                  <a:cubicBezTo>
                    <a:pt x="16457" y="21600"/>
                    <a:pt x="20571" y="19008"/>
                    <a:pt x="21086" y="14688"/>
                  </a:cubicBezTo>
                  <a:cubicBezTo>
                    <a:pt x="16457" y="14688"/>
                    <a:pt x="16457" y="14688"/>
                    <a:pt x="16457" y="14688"/>
                  </a:cubicBezTo>
                  <a:cubicBezTo>
                    <a:pt x="15943" y="17712"/>
                    <a:pt x="14400" y="18576"/>
                    <a:pt x="10800" y="18576"/>
                  </a:cubicBezTo>
                  <a:cubicBezTo>
                    <a:pt x="6171" y="18576"/>
                    <a:pt x="4629" y="15120"/>
                    <a:pt x="4629" y="11664"/>
                  </a:cubicBezTo>
                  <a:lnTo>
                    <a:pt x="21600" y="1166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2" name="Rectangle 9"/>
            <p:cNvSpPr/>
            <p:nvPr/>
          </p:nvSpPr>
          <p:spPr>
            <a:xfrm>
              <a:off x="1124020" y="284162"/>
              <a:ext cx="33469" cy="28479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3" name="Freeform 10"/>
            <p:cNvSpPr/>
            <p:nvPr/>
          </p:nvSpPr>
          <p:spPr>
            <a:xfrm>
              <a:off x="1199165" y="280373"/>
              <a:ext cx="126296" cy="288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21600"/>
                  </a:moveTo>
                  <a:cubicBezTo>
                    <a:pt x="12960" y="8894"/>
                    <a:pt x="12960" y="8894"/>
                    <a:pt x="12960" y="8894"/>
                  </a:cubicBezTo>
                  <a:cubicBezTo>
                    <a:pt x="20880" y="8894"/>
                    <a:pt x="20880" y="8894"/>
                    <a:pt x="20880" y="8894"/>
                  </a:cubicBezTo>
                  <a:cubicBezTo>
                    <a:pt x="20880" y="6988"/>
                    <a:pt x="20880" y="6988"/>
                    <a:pt x="20880" y="6988"/>
                  </a:cubicBezTo>
                  <a:cubicBezTo>
                    <a:pt x="12960" y="6988"/>
                    <a:pt x="12960" y="6988"/>
                    <a:pt x="12960" y="6988"/>
                  </a:cubicBezTo>
                  <a:cubicBezTo>
                    <a:pt x="12960" y="4447"/>
                    <a:pt x="12960" y="4447"/>
                    <a:pt x="12960" y="4447"/>
                  </a:cubicBezTo>
                  <a:cubicBezTo>
                    <a:pt x="12960" y="2859"/>
                    <a:pt x="15120" y="2541"/>
                    <a:pt x="18720" y="2541"/>
                  </a:cubicBezTo>
                  <a:cubicBezTo>
                    <a:pt x="19440" y="2541"/>
                    <a:pt x="20880" y="2541"/>
                    <a:pt x="21600" y="2541"/>
                  </a:cubicBezTo>
                  <a:cubicBezTo>
                    <a:pt x="21600" y="318"/>
                    <a:pt x="21600" y="318"/>
                    <a:pt x="21600" y="318"/>
                  </a:cubicBezTo>
                  <a:cubicBezTo>
                    <a:pt x="20160" y="0"/>
                    <a:pt x="18720" y="0"/>
                    <a:pt x="17280" y="0"/>
                  </a:cubicBezTo>
                  <a:cubicBezTo>
                    <a:pt x="10800" y="0"/>
                    <a:pt x="6480" y="1271"/>
                    <a:pt x="6480" y="4129"/>
                  </a:cubicBezTo>
                  <a:cubicBezTo>
                    <a:pt x="6480" y="6988"/>
                    <a:pt x="6480" y="6988"/>
                    <a:pt x="6480" y="6988"/>
                  </a:cubicBezTo>
                  <a:cubicBezTo>
                    <a:pt x="0" y="6988"/>
                    <a:pt x="0" y="6988"/>
                    <a:pt x="0" y="6988"/>
                  </a:cubicBezTo>
                  <a:cubicBezTo>
                    <a:pt x="0" y="8894"/>
                    <a:pt x="0" y="8894"/>
                    <a:pt x="0" y="8894"/>
                  </a:cubicBezTo>
                  <a:cubicBezTo>
                    <a:pt x="6480" y="8894"/>
                    <a:pt x="6480" y="8894"/>
                    <a:pt x="6480" y="8894"/>
                  </a:cubicBezTo>
                  <a:cubicBezTo>
                    <a:pt x="6480" y="21600"/>
                    <a:pt x="6480" y="21600"/>
                    <a:pt x="6480" y="21600"/>
                  </a:cubicBezTo>
                  <a:lnTo>
                    <a:pt x="1296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4" name="Freeform 11"/>
            <p:cNvSpPr/>
            <p:nvPr/>
          </p:nvSpPr>
          <p:spPr>
            <a:xfrm>
              <a:off x="1341878" y="318262"/>
              <a:ext cx="113034" cy="25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603"/>
                  </a:moveTo>
                  <a:cubicBezTo>
                    <a:pt x="0" y="6728"/>
                    <a:pt x="0" y="6728"/>
                    <a:pt x="0" y="6728"/>
                  </a:cubicBezTo>
                  <a:cubicBezTo>
                    <a:pt x="6400" y="6728"/>
                    <a:pt x="6400" y="6728"/>
                    <a:pt x="6400" y="6728"/>
                  </a:cubicBezTo>
                  <a:cubicBezTo>
                    <a:pt x="6400" y="17351"/>
                    <a:pt x="6400" y="17351"/>
                    <a:pt x="6400" y="17351"/>
                  </a:cubicBezTo>
                  <a:cubicBezTo>
                    <a:pt x="6400" y="19475"/>
                    <a:pt x="6400" y="21600"/>
                    <a:pt x="16800" y="21600"/>
                  </a:cubicBezTo>
                  <a:cubicBezTo>
                    <a:pt x="18400" y="21600"/>
                    <a:pt x="20000" y="21246"/>
                    <a:pt x="21600" y="21246"/>
                  </a:cubicBezTo>
                  <a:cubicBezTo>
                    <a:pt x="21600" y="18767"/>
                    <a:pt x="21600" y="18767"/>
                    <a:pt x="21600" y="18767"/>
                  </a:cubicBezTo>
                  <a:cubicBezTo>
                    <a:pt x="20800" y="19121"/>
                    <a:pt x="19200" y="19121"/>
                    <a:pt x="17600" y="19121"/>
                  </a:cubicBezTo>
                  <a:cubicBezTo>
                    <a:pt x="15200" y="19121"/>
                    <a:pt x="13600" y="18413"/>
                    <a:pt x="13600" y="17351"/>
                  </a:cubicBezTo>
                  <a:cubicBezTo>
                    <a:pt x="13600" y="6728"/>
                    <a:pt x="13600" y="6728"/>
                    <a:pt x="13600" y="6728"/>
                  </a:cubicBezTo>
                  <a:cubicBezTo>
                    <a:pt x="21600" y="6728"/>
                    <a:pt x="21600" y="6728"/>
                    <a:pt x="21600" y="6728"/>
                  </a:cubicBezTo>
                  <a:cubicBezTo>
                    <a:pt x="21600" y="4603"/>
                    <a:pt x="21600" y="4603"/>
                    <a:pt x="21600" y="4603"/>
                  </a:cubicBezTo>
                  <a:cubicBezTo>
                    <a:pt x="13600" y="4603"/>
                    <a:pt x="13600" y="4603"/>
                    <a:pt x="13600" y="4603"/>
                  </a:cubicBezTo>
                  <a:cubicBezTo>
                    <a:pt x="13600" y="0"/>
                    <a:pt x="13600" y="0"/>
                    <a:pt x="13600" y="0"/>
                  </a:cubicBezTo>
                  <a:cubicBezTo>
                    <a:pt x="6400" y="1062"/>
                    <a:pt x="6400" y="1062"/>
                    <a:pt x="6400" y="1062"/>
                  </a:cubicBezTo>
                  <a:cubicBezTo>
                    <a:pt x="6400" y="4603"/>
                    <a:pt x="6400" y="4603"/>
                    <a:pt x="6400" y="4603"/>
                  </a:cubicBezTo>
                  <a:lnTo>
                    <a:pt x="0" y="46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5" name="Freeform 12"/>
            <p:cNvSpPr/>
            <p:nvPr/>
          </p:nvSpPr>
          <p:spPr>
            <a:xfrm>
              <a:off x="637155" y="284162"/>
              <a:ext cx="226699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200" y="21600"/>
                    <a:pt x="9200" y="21600"/>
                    <a:pt x="9200" y="21600"/>
                  </a:cubicBezTo>
                  <a:cubicBezTo>
                    <a:pt x="20400" y="21600"/>
                    <a:pt x="21600" y="13863"/>
                    <a:pt x="21600" y="10961"/>
                  </a:cubicBezTo>
                  <a:cubicBezTo>
                    <a:pt x="21600" y="8060"/>
                    <a:pt x="20400" y="0"/>
                    <a:pt x="92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  <a:moveTo>
                    <a:pt x="3600" y="2579"/>
                  </a:moveTo>
                  <a:cubicBezTo>
                    <a:pt x="9200" y="2579"/>
                    <a:pt x="9200" y="2579"/>
                    <a:pt x="9200" y="2579"/>
                  </a:cubicBezTo>
                  <a:cubicBezTo>
                    <a:pt x="15200" y="2579"/>
                    <a:pt x="18000" y="6448"/>
                    <a:pt x="18000" y="10961"/>
                  </a:cubicBezTo>
                  <a:cubicBezTo>
                    <a:pt x="18000" y="15475"/>
                    <a:pt x="15200" y="19021"/>
                    <a:pt x="9200" y="19021"/>
                  </a:cubicBezTo>
                  <a:cubicBezTo>
                    <a:pt x="3600" y="19021"/>
                    <a:pt x="3600" y="19021"/>
                    <a:pt x="3600" y="19021"/>
                  </a:cubicBezTo>
                  <a:lnTo>
                    <a:pt x="3600" y="257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27" name="Rechthoek 6"/>
          <p:cNvSpPr/>
          <p:nvPr/>
        </p:nvSpPr>
        <p:spPr>
          <a:xfrm>
            <a:off x="-10751" y="0"/>
            <a:ext cx="12202752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Plaats hier de titel van de presentatie, max. 2 regels"/>
          <p:cNvSpPr txBox="1">
            <a:spLocks noGrp="1"/>
          </p:cNvSpPr>
          <p:nvPr>
            <p:ph type="title" hasCustomPrompt="1"/>
          </p:nvPr>
        </p:nvSpPr>
        <p:spPr>
          <a:xfrm>
            <a:off x="2153412" y="3879851"/>
            <a:ext cx="9358257" cy="16210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3800">
                <a:solidFill>
                  <a:srgbClr val="FFFFFF"/>
                </a:solidFill>
              </a:defRPr>
            </a:lvl1pPr>
          </a:lstStyle>
          <a:p>
            <a:r>
              <a:t>Plaats hier de titel van de presentatie, max. 2 regels</a:t>
            </a:r>
          </a:p>
        </p:txBody>
      </p:sp>
      <p:sp>
        <p:nvSpPr>
          <p:cNvPr id="129" name="Tekstvak 4"/>
          <p:cNvSpPr txBox="1"/>
          <p:nvPr/>
        </p:nvSpPr>
        <p:spPr>
          <a:xfrm>
            <a:off x="34969" y="-662297"/>
            <a:ext cx="1210056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spc="50">
                <a:solidFill>
                  <a:schemeClr val="accent2"/>
                </a:solidFill>
                <a:latin typeface="Roboto Slab Regular Regular"/>
                <a:ea typeface="Roboto Slab Regular Regular"/>
                <a:cs typeface="Roboto Slab Regular Regular"/>
                <a:sym typeface="Roboto Slab Regular Regular"/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Titelpagina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782466" y="5664394"/>
            <a:ext cx="3729204" cy="2484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ClrTx/>
              <a:buSzTx/>
              <a:buNone/>
              <a:defRPr b="1">
                <a:solidFill>
                  <a:srgbClr val="FFFFFF"/>
                </a:solidFill>
              </a:defRPr>
            </a:lvl1pPr>
            <a:lvl2pPr marL="0" indent="457200" algn="r">
              <a:buClrTx/>
              <a:buSzTx/>
              <a:buNone/>
              <a:defRPr b="1">
                <a:solidFill>
                  <a:srgbClr val="FFFFFF"/>
                </a:solidFill>
              </a:defRPr>
            </a:lvl2pPr>
            <a:lvl3pPr indent="914400" algn="r">
              <a:buClrTx/>
              <a:buFontTx/>
              <a:defRPr b="1">
                <a:solidFill>
                  <a:srgbClr val="FFFFFF"/>
                </a:solidFill>
              </a:defRPr>
            </a:lvl3pPr>
            <a:lvl4pPr indent="1371600" algn="r">
              <a:buClrTx/>
              <a:buFontTx/>
              <a:defRPr b="1">
                <a:solidFill>
                  <a:srgbClr val="FFFFFF"/>
                </a:solidFill>
              </a:defRPr>
            </a:lvl4pPr>
            <a:lvl5pPr marL="0" indent="1828800" algn="r">
              <a:buClrTx/>
              <a:buSzTx/>
              <a:buFontTx/>
              <a:buNone/>
              <a:defRPr b="1">
                <a:solidFill>
                  <a:srgbClr val="FFFFFF"/>
                </a:solidFill>
              </a:defRPr>
            </a:lvl5pPr>
          </a:lstStyle>
          <a:p>
            <a:r>
              <a:t>Naam van de spreker of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4" name="Tijdelijke aanduiding voor tekst 49"/>
          <p:cNvSpPr>
            <a:spLocks noGrp="1"/>
          </p:cNvSpPr>
          <p:nvPr>
            <p:ph type="body" idx="21" hasCustomPrompt="1"/>
          </p:nvPr>
        </p:nvSpPr>
        <p:spPr>
          <a:xfrm>
            <a:off x="-10752" y="0"/>
            <a:ext cx="12202753" cy="6858000"/>
          </a:xfrm>
          <a:prstGeom prst="rect">
            <a:avLst/>
          </a:prstGeom>
          <a:solidFill>
            <a:srgbClr val="6CC24A"/>
          </a:solidFill>
        </p:spPr>
        <p:txBody>
          <a:bodyPr>
            <a:normAutofit/>
          </a:bodyPr>
          <a:lstStyle>
            <a:lvl1pPr marL="0" indent="0">
              <a:buClrTx/>
              <a:buSzTx/>
              <a:buNone/>
            </a:lvl1pPr>
          </a:lstStyle>
          <a:p>
            <a:r>
              <a:rPr dirty="0"/>
              <a:t>  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3FD562B1-BCC1-B244-96D2-5173AD7012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450" y="5847858"/>
            <a:ext cx="1460500" cy="698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3D23CA7-B714-F332-A930-4EEABC49D6EE}"/>
              </a:ext>
            </a:extLst>
          </p:cNvPr>
          <p:cNvGrpSpPr/>
          <p:nvPr userDrawn="1"/>
        </p:nvGrpSpPr>
        <p:grpSpPr>
          <a:xfrm>
            <a:off x="2982510" y="-1286712"/>
            <a:ext cx="6858001" cy="592943"/>
            <a:chOff x="2982510" y="-1286712"/>
            <a:chExt cx="6858001" cy="592943"/>
          </a:xfrm>
        </p:grpSpPr>
        <p:sp>
          <p:nvSpPr>
            <p:cNvPr id="3" name="Rechthoek 36">
              <a:extLst>
                <a:ext uri="{FF2B5EF4-FFF2-40B4-BE49-F238E27FC236}">
                  <a16:creationId xmlns:a16="http://schemas.microsoft.com/office/drawing/2014/main" id="{282F758C-96DE-F79E-CD62-0B2C71EB8DD2}"/>
                </a:ext>
              </a:extLst>
            </p:cNvPr>
            <p:cNvSpPr/>
            <p:nvPr/>
          </p:nvSpPr>
          <p:spPr>
            <a:xfrm rot="16200000">
              <a:off x="6254550" y="-4279730"/>
              <a:ext cx="313921" cy="6858001"/>
            </a:xfrm>
            <a:prstGeom prst="rect">
              <a:avLst/>
            </a:prstGeom>
            <a:solidFill>
              <a:srgbClr val="00A6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grpSp>
          <p:nvGrpSpPr>
            <p:cNvPr id="4" name="Groep 8">
              <a:extLst>
                <a:ext uri="{FF2B5EF4-FFF2-40B4-BE49-F238E27FC236}">
                  <a16:creationId xmlns:a16="http://schemas.microsoft.com/office/drawing/2014/main" id="{84A1054A-835A-C9BB-159A-809E2EAB0F8B}"/>
                </a:ext>
              </a:extLst>
            </p:cNvPr>
            <p:cNvGrpSpPr/>
            <p:nvPr/>
          </p:nvGrpSpPr>
          <p:grpSpPr>
            <a:xfrm>
              <a:off x="2982511" y="-1286711"/>
              <a:ext cx="6226976" cy="211382"/>
              <a:chOff x="0" y="0"/>
              <a:chExt cx="6226974" cy="211380"/>
            </a:xfrm>
          </p:grpSpPr>
          <p:sp>
            <p:nvSpPr>
              <p:cNvPr id="6" name="Rechthoek 6">
                <a:extLst>
                  <a:ext uri="{FF2B5EF4-FFF2-40B4-BE49-F238E27FC236}">
                    <a16:creationId xmlns:a16="http://schemas.microsoft.com/office/drawing/2014/main" id="{04144EA5-CF99-EB22-6C4D-97CC3E00AB04}"/>
                  </a:ext>
                </a:extLst>
              </p:cNvPr>
              <p:cNvSpPr/>
              <p:nvPr/>
            </p:nvSpPr>
            <p:spPr>
              <a:xfrm rot="16200000">
                <a:off x="168192" y="-168191"/>
                <a:ext cx="211380" cy="547765"/>
              </a:xfrm>
              <a:prstGeom prst="rect">
                <a:avLst/>
              </a:prstGeom>
              <a:solidFill>
                <a:srgbClr val="0C23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" name="Rechthoek 29">
                <a:extLst>
                  <a:ext uri="{FF2B5EF4-FFF2-40B4-BE49-F238E27FC236}">
                    <a16:creationId xmlns:a16="http://schemas.microsoft.com/office/drawing/2014/main" id="{9FA3DBEB-FA6A-A824-8378-185A74F362AD}"/>
                  </a:ext>
                </a:extLst>
              </p:cNvPr>
              <p:cNvSpPr/>
              <p:nvPr/>
            </p:nvSpPr>
            <p:spPr>
              <a:xfrm rot="16200000">
                <a:off x="799215" y="-168191"/>
                <a:ext cx="211380" cy="547765"/>
              </a:xfrm>
              <a:prstGeom prst="rect">
                <a:avLst/>
              </a:prstGeom>
              <a:solidFill>
                <a:srgbClr val="00B8C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" name="Rechthoek 30">
                <a:extLst>
                  <a:ext uri="{FF2B5EF4-FFF2-40B4-BE49-F238E27FC236}">
                    <a16:creationId xmlns:a16="http://schemas.microsoft.com/office/drawing/2014/main" id="{84CC8CBA-2A39-98BA-EAFD-C34D1DCCF6CD}"/>
                  </a:ext>
                </a:extLst>
              </p:cNvPr>
              <p:cNvSpPr/>
              <p:nvPr/>
            </p:nvSpPr>
            <p:spPr>
              <a:xfrm rot="16200000">
                <a:off x="1430239" y="-168191"/>
                <a:ext cx="211380" cy="547765"/>
              </a:xfrm>
              <a:prstGeom prst="rect">
                <a:avLst/>
              </a:prstGeom>
              <a:solidFill>
                <a:srgbClr val="0076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" name="Rechthoek 31">
                <a:extLst>
                  <a:ext uri="{FF2B5EF4-FFF2-40B4-BE49-F238E27FC236}">
                    <a16:creationId xmlns:a16="http://schemas.microsoft.com/office/drawing/2014/main" id="{17B39B0E-5B0D-9927-CB9C-3AB8F125BCF2}"/>
                  </a:ext>
                </a:extLst>
              </p:cNvPr>
              <p:cNvSpPr/>
              <p:nvPr/>
            </p:nvSpPr>
            <p:spPr>
              <a:xfrm rot="16200000">
                <a:off x="2061263" y="-168191"/>
                <a:ext cx="211380" cy="547765"/>
              </a:xfrm>
              <a:prstGeom prst="rect">
                <a:avLst/>
              </a:prstGeom>
              <a:solidFill>
                <a:srgbClr val="6F1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" name="Rechthoek 32">
                <a:extLst>
                  <a:ext uri="{FF2B5EF4-FFF2-40B4-BE49-F238E27FC236}">
                    <a16:creationId xmlns:a16="http://schemas.microsoft.com/office/drawing/2014/main" id="{87A485E7-0741-2520-D249-49A0FF67384E}"/>
                  </a:ext>
                </a:extLst>
              </p:cNvPr>
              <p:cNvSpPr/>
              <p:nvPr/>
            </p:nvSpPr>
            <p:spPr>
              <a:xfrm rot="16200000">
                <a:off x="2692286" y="-168191"/>
                <a:ext cx="211380" cy="547765"/>
              </a:xfrm>
              <a:prstGeom prst="rect">
                <a:avLst/>
              </a:prstGeom>
              <a:solidFill>
                <a:srgbClr val="EF60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" name="Rechthoek 33">
                <a:extLst>
                  <a:ext uri="{FF2B5EF4-FFF2-40B4-BE49-F238E27FC236}">
                    <a16:creationId xmlns:a16="http://schemas.microsoft.com/office/drawing/2014/main" id="{2900FD93-92E2-98B0-45A1-C220948BFEE0}"/>
                  </a:ext>
                </a:extLst>
              </p:cNvPr>
              <p:cNvSpPr/>
              <p:nvPr/>
            </p:nvSpPr>
            <p:spPr>
              <a:xfrm rot="16200000">
                <a:off x="3323310" y="-168191"/>
                <a:ext cx="211380" cy="547765"/>
              </a:xfrm>
              <a:prstGeom prst="rect">
                <a:avLst/>
              </a:prstGeom>
              <a:solidFill>
                <a:srgbClr val="A5003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" name="Rechthoek 34">
                <a:extLst>
                  <a:ext uri="{FF2B5EF4-FFF2-40B4-BE49-F238E27FC236}">
                    <a16:creationId xmlns:a16="http://schemas.microsoft.com/office/drawing/2014/main" id="{D448D5AB-56AC-5B42-0D8E-3443A5F60CD0}"/>
                  </a:ext>
                </a:extLst>
              </p:cNvPr>
              <p:cNvSpPr/>
              <p:nvPr/>
            </p:nvSpPr>
            <p:spPr>
              <a:xfrm rot="16200000">
                <a:off x="3954334" y="-168191"/>
                <a:ext cx="211380" cy="547765"/>
              </a:xfrm>
              <a:prstGeom prst="rect">
                <a:avLst/>
              </a:prstGeom>
              <a:solidFill>
                <a:srgbClr val="E03C3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Rechthoek 37">
                <a:extLst>
                  <a:ext uri="{FF2B5EF4-FFF2-40B4-BE49-F238E27FC236}">
                    <a16:creationId xmlns:a16="http://schemas.microsoft.com/office/drawing/2014/main" id="{85756472-E828-6430-CCC0-6164D5B45FD8}"/>
                  </a:ext>
                </a:extLst>
              </p:cNvPr>
              <p:cNvSpPr/>
              <p:nvPr/>
            </p:nvSpPr>
            <p:spPr>
              <a:xfrm rot="16200000">
                <a:off x="4585357" y="-168192"/>
                <a:ext cx="211380" cy="547765"/>
              </a:xfrm>
              <a:prstGeom prst="rect">
                <a:avLst/>
              </a:prstGeom>
              <a:solidFill>
                <a:srgbClr val="ED6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Rechthoek 38">
                <a:extLst>
                  <a:ext uri="{FF2B5EF4-FFF2-40B4-BE49-F238E27FC236}">
                    <a16:creationId xmlns:a16="http://schemas.microsoft.com/office/drawing/2014/main" id="{FE1129FB-C814-9D9A-23A2-C699AF1B92EA}"/>
                  </a:ext>
                </a:extLst>
              </p:cNvPr>
              <p:cNvSpPr/>
              <p:nvPr/>
            </p:nvSpPr>
            <p:spPr>
              <a:xfrm rot="16200000">
                <a:off x="5216380" y="-168192"/>
                <a:ext cx="211380" cy="547764"/>
              </a:xfrm>
              <a:prstGeom prst="rect">
                <a:avLst/>
              </a:prstGeom>
              <a:solidFill>
                <a:srgbClr val="FFB81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Rechthoek 39">
                <a:extLst>
                  <a:ext uri="{FF2B5EF4-FFF2-40B4-BE49-F238E27FC236}">
                    <a16:creationId xmlns:a16="http://schemas.microsoft.com/office/drawing/2014/main" id="{4ED0B218-B1D0-83F3-560E-EB4E31E05134}"/>
                  </a:ext>
                </a:extLst>
              </p:cNvPr>
              <p:cNvSpPr/>
              <p:nvPr/>
            </p:nvSpPr>
            <p:spPr>
              <a:xfrm rot="16200000">
                <a:off x="5847403" y="-168193"/>
                <a:ext cx="211380" cy="547765"/>
              </a:xfrm>
              <a:prstGeom prst="rect">
                <a:avLst/>
              </a:prstGeom>
              <a:solidFill>
                <a:srgbClr val="6CC24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" name="Rechthoek 39">
              <a:extLst>
                <a:ext uri="{FF2B5EF4-FFF2-40B4-BE49-F238E27FC236}">
                  <a16:creationId xmlns:a16="http://schemas.microsoft.com/office/drawing/2014/main" id="{8E3203B8-0FF6-D429-F346-6D8EB1C63F75}"/>
                </a:ext>
              </a:extLst>
            </p:cNvPr>
            <p:cNvSpPr/>
            <p:nvPr userDrawn="1"/>
          </p:nvSpPr>
          <p:spPr>
            <a:xfrm rot="16200000">
              <a:off x="9460936" y="-1454904"/>
              <a:ext cx="211382" cy="547765"/>
            </a:xfrm>
            <a:prstGeom prst="rect">
              <a:avLst/>
            </a:prstGeom>
            <a:solidFill>
              <a:srgbClr val="009B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877632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roup 4"/>
          <p:cNvGrpSpPr/>
          <p:nvPr/>
        </p:nvGrpSpPr>
        <p:grpSpPr>
          <a:xfrm>
            <a:off x="698501" y="5884314"/>
            <a:ext cx="1454912" cy="577167"/>
            <a:chOff x="0" y="0"/>
            <a:chExt cx="1454911" cy="577165"/>
          </a:xfrm>
        </p:grpSpPr>
        <p:sp>
          <p:nvSpPr>
            <p:cNvPr id="311" name="Freeform 5"/>
            <p:cNvSpPr/>
            <p:nvPr/>
          </p:nvSpPr>
          <p:spPr>
            <a:xfrm>
              <a:off x="289214" y="284162"/>
              <a:ext cx="268376" cy="293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7530"/>
                  </a:moveTo>
                  <a:cubicBezTo>
                    <a:pt x="13837" y="17530"/>
                    <a:pt x="15525" y="15652"/>
                    <a:pt x="15525" y="13148"/>
                  </a:cubicBezTo>
                  <a:cubicBezTo>
                    <a:pt x="15525" y="0"/>
                    <a:pt x="15525" y="0"/>
                    <a:pt x="15525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3461"/>
                    <a:pt x="21600" y="13461"/>
                    <a:pt x="21600" y="13461"/>
                  </a:cubicBezTo>
                  <a:cubicBezTo>
                    <a:pt x="21600" y="19096"/>
                    <a:pt x="16537" y="21600"/>
                    <a:pt x="10800" y="21600"/>
                  </a:cubicBezTo>
                  <a:cubicBezTo>
                    <a:pt x="5063" y="21600"/>
                    <a:pt x="0" y="19096"/>
                    <a:pt x="0" y="134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13" y="0"/>
                    <a:pt x="6413" y="0"/>
                    <a:pt x="6413" y="0"/>
                  </a:cubicBezTo>
                  <a:cubicBezTo>
                    <a:pt x="6413" y="13148"/>
                    <a:pt x="6413" y="13148"/>
                    <a:pt x="6413" y="13148"/>
                  </a:cubicBezTo>
                  <a:cubicBezTo>
                    <a:pt x="6413" y="15652"/>
                    <a:pt x="7763" y="17530"/>
                    <a:pt x="10800" y="1753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2" name="Freeform 6"/>
            <p:cNvSpPr/>
            <p:nvPr/>
          </p:nvSpPr>
          <p:spPr>
            <a:xfrm>
              <a:off x="0" y="284162"/>
              <a:ext cx="251958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79" y="21600"/>
                  </a:moveTo>
                  <a:lnTo>
                    <a:pt x="14400" y="21600"/>
                  </a:lnTo>
                  <a:lnTo>
                    <a:pt x="14400" y="4215"/>
                  </a:lnTo>
                  <a:lnTo>
                    <a:pt x="21600" y="4215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4215"/>
                  </a:lnTo>
                  <a:lnTo>
                    <a:pt x="7579" y="4215"/>
                  </a:lnTo>
                  <a:lnTo>
                    <a:pt x="7579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3" name="Freeform 7"/>
            <p:cNvSpPr/>
            <p:nvPr/>
          </p:nvSpPr>
          <p:spPr>
            <a:xfrm>
              <a:off x="76645" y="-1"/>
              <a:ext cx="266458" cy="267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5" h="21600" extrusionOk="0">
                  <a:moveTo>
                    <a:pt x="15162" y="12000"/>
                  </a:moveTo>
                  <a:cubicBezTo>
                    <a:pt x="13573" y="12343"/>
                    <a:pt x="11985" y="12000"/>
                    <a:pt x="11985" y="9943"/>
                  </a:cubicBezTo>
                  <a:cubicBezTo>
                    <a:pt x="11985" y="6857"/>
                    <a:pt x="18973" y="4114"/>
                    <a:pt x="19926" y="1371"/>
                  </a:cubicBezTo>
                  <a:cubicBezTo>
                    <a:pt x="20244" y="686"/>
                    <a:pt x="20244" y="0"/>
                    <a:pt x="19926" y="0"/>
                  </a:cubicBezTo>
                  <a:cubicBezTo>
                    <a:pt x="19609" y="0"/>
                    <a:pt x="19926" y="343"/>
                    <a:pt x="19291" y="1029"/>
                  </a:cubicBezTo>
                  <a:cubicBezTo>
                    <a:pt x="16432" y="4114"/>
                    <a:pt x="11668" y="4114"/>
                    <a:pt x="8173" y="5829"/>
                  </a:cubicBezTo>
                  <a:cubicBezTo>
                    <a:pt x="5632" y="6857"/>
                    <a:pt x="-1356" y="10629"/>
                    <a:pt x="232" y="18514"/>
                  </a:cubicBezTo>
                  <a:cubicBezTo>
                    <a:pt x="232" y="18857"/>
                    <a:pt x="550" y="20229"/>
                    <a:pt x="868" y="20229"/>
                  </a:cubicBezTo>
                  <a:cubicBezTo>
                    <a:pt x="868" y="20229"/>
                    <a:pt x="868" y="19543"/>
                    <a:pt x="868" y="18514"/>
                  </a:cubicBezTo>
                  <a:cubicBezTo>
                    <a:pt x="868" y="13714"/>
                    <a:pt x="6268" y="12343"/>
                    <a:pt x="7856" y="9257"/>
                  </a:cubicBezTo>
                  <a:cubicBezTo>
                    <a:pt x="8173" y="8914"/>
                    <a:pt x="8491" y="8571"/>
                    <a:pt x="8491" y="8571"/>
                  </a:cubicBezTo>
                  <a:cubicBezTo>
                    <a:pt x="8491" y="8914"/>
                    <a:pt x="8491" y="8914"/>
                    <a:pt x="8491" y="9257"/>
                  </a:cubicBezTo>
                  <a:cubicBezTo>
                    <a:pt x="7856" y="12000"/>
                    <a:pt x="5315" y="13371"/>
                    <a:pt x="6268" y="15429"/>
                  </a:cubicBezTo>
                  <a:cubicBezTo>
                    <a:pt x="6903" y="17829"/>
                    <a:pt x="9762" y="15771"/>
                    <a:pt x="10397" y="14400"/>
                  </a:cubicBezTo>
                  <a:cubicBezTo>
                    <a:pt x="10715" y="14057"/>
                    <a:pt x="10715" y="13714"/>
                    <a:pt x="11032" y="13714"/>
                  </a:cubicBezTo>
                  <a:cubicBezTo>
                    <a:pt x="11032" y="13714"/>
                    <a:pt x="11032" y="14400"/>
                    <a:pt x="11032" y="14743"/>
                  </a:cubicBezTo>
                  <a:cubicBezTo>
                    <a:pt x="10397" y="17486"/>
                    <a:pt x="10079" y="18857"/>
                    <a:pt x="8173" y="20571"/>
                  </a:cubicBezTo>
                  <a:cubicBezTo>
                    <a:pt x="7538" y="20914"/>
                    <a:pt x="6585" y="21257"/>
                    <a:pt x="6585" y="21600"/>
                  </a:cubicBezTo>
                  <a:cubicBezTo>
                    <a:pt x="6585" y="21600"/>
                    <a:pt x="7220" y="21600"/>
                    <a:pt x="7538" y="21600"/>
                  </a:cubicBezTo>
                  <a:cubicBezTo>
                    <a:pt x="12303" y="21257"/>
                    <a:pt x="16432" y="15086"/>
                    <a:pt x="17703" y="10971"/>
                  </a:cubicBezTo>
                  <a:cubicBezTo>
                    <a:pt x="17703" y="10629"/>
                    <a:pt x="17703" y="10286"/>
                    <a:pt x="17703" y="10286"/>
                  </a:cubicBezTo>
                  <a:cubicBezTo>
                    <a:pt x="17385" y="9943"/>
                    <a:pt x="17385" y="10286"/>
                    <a:pt x="17068" y="10629"/>
                  </a:cubicBezTo>
                  <a:cubicBezTo>
                    <a:pt x="16432" y="10971"/>
                    <a:pt x="15797" y="11657"/>
                    <a:pt x="15162" y="120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4" name="Freeform 8"/>
            <p:cNvSpPr/>
            <p:nvPr/>
          </p:nvSpPr>
          <p:spPr>
            <a:xfrm>
              <a:off x="901742" y="364991"/>
              <a:ext cx="176182" cy="212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9" y="9072"/>
                  </a:moveTo>
                  <a:cubicBezTo>
                    <a:pt x="4629" y="5616"/>
                    <a:pt x="6686" y="3024"/>
                    <a:pt x="10800" y="3024"/>
                  </a:cubicBezTo>
                  <a:cubicBezTo>
                    <a:pt x="14914" y="3024"/>
                    <a:pt x="16971" y="5616"/>
                    <a:pt x="16971" y="9072"/>
                  </a:cubicBezTo>
                  <a:lnTo>
                    <a:pt x="4629" y="9072"/>
                  </a:lnTo>
                  <a:close/>
                  <a:moveTo>
                    <a:pt x="21600" y="11664"/>
                  </a:moveTo>
                  <a:cubicBezTo>
                    <a:pt x="21600" y="9504"/>
                    <a:pt x="21600" y="9504"/>
                    <a:pt x="21600" y="9504"/>
                  </a:cubicBezTo>
                  <a:cubicBezTo>
                    <a:pt x="21600" y="3888"/>
                    <a:pt x="18000" y="0"/>
                    <a:pt x="10800" y="0"/>
                  </a:cubicBezTo>
                  <a:cubicBezTo>
                    <a:pt x="3600" y="0"/>
                    <a:pt x="0" y="5184"/>
                    <a:pt x="0" y="10800"/>
                  </a:cubicBezTo>
                  <a:cubicBezTo>
                    <a:pt x="0" y="16848"/>
                    <a:pt x="3086" y="21600"/>
                    <a:pt x="10800" y="21600"/>
                  </a:cubicBezTo>
                  <a:cubicBezTo>
                    <a:pt x="16457" y="21600"/>
                    <a:pt x="20571" y="19008"/>
                    <a:pt x="21086" y="14688"/>
                  </a:cubicBezTo>
                  <a:cubicBezTo>
                    <a:pt x="16457" y="14688"/>
                    <a:pt x="16457" y="14688"/>
                    <a:pt x="16457" y="14688"/>
                  </a:cubicBezTo>
                  <a:cubicBezTo>
                    <a:pt x="15943" y="17712"/>
                    <a:pt x="14400" y="18576"/>
                    <a:pt x="10800" y="18576"/>
                  </a:cubicBezTo>
                  <a:cubicBezTo>
                    <a:pt x="6171" y="18576"/>
                    <a:pt x="4629" y="15120"/>
                    <a:pt x="4629" y="11664"/>
                  </a:cubicBezTo>
                  <a:lnTo>
                    <a:pt x="21600" y="1166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5" name="Rectangle 9"/>
            <p:cNvSpPr/>
            <p:nvPr/>
          </p:nvSpPr>
          <p:spPr>
            <a:xfrm>
              <a:off x="1124020" y="284162"/>
              <a:ext cx="33469" cy="28479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6" name="Freeform 10"/>
            <p:cNvSpPr/>
            <p:nvPr/>
          </p:nvSpPr>
          <p:spPr>
            <a:xfrm>
              <a:off x="1199165" y="280373"/>
              <a:ext cx="126296" cy="288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21600"/>
                  </a:moveTo>
                  <a:cubicBezTo>
                    <a:pt x="12960" y="8894"/>
                    <a:pt x="12960" y="8894"/>
                    <a:pt x="12960" y="8894"/>
                  </a:cubicBezTo>
                  <a:cubicBezTo>
                    <a:pt x="20880" y="8894"/>
                    <a:pt x="20880" y="8894"/>
                    <a:pt x="20880" y="8894"/>
                  </a:cubicBezTo>
                  <a:cubicBezTo>
                    <a:pt x="20880" y="6988"/>
                    <a:pt x="20880" y="6988"/>
                    <a:pt x="20880" y="6988"/>
                  </a:cubicBezTo>
                  <a:cubicBezTo>
                    <a:pt x="12960" y="6988"/>
                    <a:pt x="12960" y="6988"/>
                    <a:pt x="12960" y="6988"/>
                  </a:cubicBezTo>
                  <a:cubicBezTo>
                    <a:pt x="12960" y="4447"/>
                    <a:pt x="12960" y="4447"/>
                    <a:pt x="12960" y="4447"/>
                  </a:cubicBezTo>
                  <a:cubicBezTo>
                    <a:pt x="12960" y="2859"/>
                    <a:pt x="15120" y="2541"/>
                    <a:pt x="18720" y="2541"/>
                  </a:cubicBezTo>
                  <a:cubicBezTo>
                    <a:pt x="19440" y="2541"/>
                    <a:pt x="20880" y="2541"/>
                    <a:pt x="21600" y="2541"/>
                  </a:cubicBezTo>
                  <a:cubicBezTo>
                    <a:pt x="21600" y="318"/>
                    <a:pt x="21600" y="318"/>
                    <a:pt x="21600" y="318"/>
                  </a:cubicBezTo>
                  <a:cubicBezTo>
                    <a:pt x="20160" y="0"/>
                    <a:pt x="18720" y="0"/>
                    <a:pt x="17280" y="0"/>
                  </a:cubicBezTo>
                  <a:cubicBezTo>
                    <a:pt x="10800" y="0"/>
                    <a:pt x="6480" y="1271"/>
                    <a:pt x="6480" y="4129"/>
                  </a:cubicBezTo>
                  <a:cubicBezTo>
                    <a:pt x="6480" y="6988"/>
                    <a:pt x="6480" y="6988"/>
                    <a:pt x="6480" y="6988"/>
                  </a:cubicBezTo>
                  <a:cubicBezTo>
                    <a:pt x="0" y="6988"/>
                    <a:pt x="0" y="6988"/>
                    <a:pt x="0" y="6988"/>
                  </a:cubicBezTo>
                  <a:cubicBezTo>
                    <a:pt x="0" y="8894"/>
                    <a:pt x="0" y="8894"/>
                    <a:pt x="0" y="8894"/>
                  </a:cubicBezTo>
                  <a:cubicBezTo>
                    <a:pt x="6480" y="8894"/>
                    <a:pt x="6480" y="8894"/>
                    <a:pt x="6480" y="8894"/>
                  </a:cubicBezTo>
                  <a:cubicBezTo>
                    <a:pt x="6480" y="21600"/>
                    <a:pt x="6480" y="21600"/>
                    <a:pt x="6480" y="21600"/>
                  </a:cubicBezTo>
                  <a:lnTo>
                    <a:pt x="1296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7" name="Freeform 11"/>
            <p:cNvSpPr/>
            <p:nvPr/>
          </p:nvSpPr>
          <p:spPr>
            <a:xfrm>
              <a:off x="1341878" y="318262"/>
              <a:ext cx="113034" cy="25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603"/>
                  </a:moveTo>
                  <a:cubicBezTo>
                    <a:pt x="0" y="6728"/>
                    <a:pt x="0" y="6728"/>
                    <a:pt x="0" y="6728"/>
                  </a:cubicBezTo>
                  <a:cubicBezTo>
                    <a:pt x="6400" y="6728"/>
                    <a:pt x="6400" y="6728"/>
                    <a:pt x="6400" y="6728"/>
                  </a:cubicBezTo>
                  <a:cubicBezTo>
                    <a:pt x="6400" y="17351"/>
                    <a:pt x="6400" y="17351"/>
                    <a:pt x="6400" y="17351"/>
                  </a:cubicBezTo>
                  <a:cubicBezTo>
                    <a:pt x="6400" y="19475"/>
                    <a:pt x="6400" y="21600"/>
                    <a:pt x="16800" y="21600"/>
                  </a:cubicBezTo>
                  <a:cubicBezTo>
                    <a:pt x="18400" y="21600"/>
                    <a:pt x="20000" y="21246"/>
                    <a:pt x="21600" y="21246"/>
                  </a:cubicBezTo>
                  <a:cubicBezTo>
                    <a:pt x="21600" y="18767"/>
                    <a:pt x="21600" y="18767"/>
                    <a:pt x="21600" y="18767"/>
                  </a:cubicBezTo>
                  <a:cubicBezTo>
                    <a:pt x="20800" y="19121"/>
                    <a:pt x="19200" y="19121"/>
                    <a:pt x="17600" y="19121"/>
                  </a:cubicBezTo>
                  <a:cubicBezTo>
                    <a:pt x="15200" y="19121"/>
                    <a:pt x="13600" y="18413"/>
                    <a:pt x="13600" y="17351"/>
                  </a:cubicBezTo>
                  <a:cubicBezTo>
                    <a:pt x="13600" y="6728"/>
                    <a:pt x="13600" y="6728"/>
                    <a:pt x="13600" y="6728"/>
                  </a:cubicBezTo>
                  <a:cubicBezTo>
                    <a:pt x="21600" y="6728"/>
                    <a:pt x="21600" y="6728"/>
                    <a:pt x="21600" y="6728"/>
                  </a:cubicBezTo>
                  <a:cubicBezTo>
                    <a:pt x="21600" y="4603"/>
                    <a:pt x="21600" y="4603"/>
                    <a:pt x="21600" y="4603"/>
                  </a:cubicBezTo>
                  <a:cubicBezTo>
                    <a:pt x="13600" y="4603"/>
                    <a:pt x="13600" y="4603"/>
                    <a:pt x="13600" y="4603"/>
                  </a:cubicBezTo>
                  <a:cubicBezTo>
                    <a:pt x="13600" y="0"/>
                    <a:pt x="13600" y="0"/>
                    <a:pt x="13600" y="0"/>
                  </a:cubicBezTo>
                  <a:cubicBezTo>
                    <a:pt x="6400" y="1062"/>
                    <a:pt x="6400" y="1062"/>
                    <a:pt x="6400" y="1062"/>
                  </a:cubicBezTo>
                  <a:cubicBezTo>
                    <a:pt x="6400" y="4603"/>
                    <a:pt x="6400" y="4603"/>
                    <a:pt x="6400" y="4603"/>
                  </a:cubicBezTo>
                  <a:lnTo>
                    <a:pt x="0" y="46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8" name="Freeform 12"/>
            <p:cNvSpPr/>
            <p:nvPr/>
          </p:nvSpPr>
          <p:spPr>
            <a:xfrm>
              <a:off x="637155" y="284162"/>
              <a:ext cx="226699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200" y="21600"/>
                    <a:pt x="9200" y="21600"/>
                    <a:pt x="9200" y="21600"/>
                  </a:cubicBezTo>
                  <a:cubicBezTo>
                    <a:pt x="20400" y="21600"/>
                    <a:pt x="21600" y="13863"/>
                    <a:pt x="21600" y="10961"/>
                  </a:cubicBezTo>
                  <a:cubicBezTo>
                    <a:pt x="21600" y="8060"/>
                    <a:pt x="20400" y="0"/>
                    <a:pt x="92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  <a:moveTo>
                    <a:pt x="3600" y="2579"/>
                  </a:moveTo>
                  <a:cubicBezTo>
                    <a:pt x="9200" y="2579"/>
                    <a:pt x="9200" y="2579"/>
                    <a:pt x="9200" y="2579"/>
                  </a:cubicBezTo>
                  <a:cubicBezTo>
                    <a:pt x="15200" y="2579"/>
                    <a:pt x="18000" y="6448"/>
                    <a:pt x="18000" y="10961"/>
                  </a:cubicBezTo>
                  <a:cubicBezTo>
                    <a:pt x="18000" y="15475"/>
                    <a:pt x="15200" y="19021"/>
                    <a:pt x="9200" y="19021"/>
                  </a:cubicBezTo>
                  <a:cubicBezTo>
                    <a:pt x="3600" y="19021"/>
                    <a:pt x="3600" y="19021"/>
                    <a:pt x="3600" y="19021"/>
                  </a:cubicBezTo>
                  <a:lnTo>
                    <a:pt x="3600" y="257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20" name="Plaats hier je titel"/>
          <p:cNvSpPr txBox="1">
            <a:spLocks noGrp="1"/>
          </p:cNvSpPr>
          <p:nvPr>
            <p:ph type="title" hasCustomPrompt="1"/>
          </p:nvPr>
        </p:nvSpPr>
        <p:spPr>
          <a:xfrm>
            <a:off x="698500" y="741499"/>
            <a:ext cx="10775071" cy="4904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Plaats hier je titel</a:t>
            </a:r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89785" y="6246130"/>
            <a:ext cx="182216" cy="1728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2" name="Tekstvak 4"/>
          <p:cNvSpPr txBox="1"/>
          <p:nvPr/>
        </p:nvSpPr>
        <p:spPr>
          <a:xfrm>
            <a:off x="34969" y="-662297"/>
            <a:ext cx="1210056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spc="50">
                <a:solidFill>
                  <a:schemeClr val="accent2"/>
                </a:solidFill>
                <a:latin typeface="Roboto Slab Regular Regular"/>
                <a:ea typeface="Roboto Slab Regular Regular"/>
                <a:cs typeface="Roboto Slab Regular Regular"/>
                <a:sym typeface="Roboto Slab Regular Regular"/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Alleen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titel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E6D7CA-9B46-E46C-4222-849038041943}"/>
              </a:ext>
            </a:extLst>
          </p:cNvPr>
          <p:cNvGrpSpPr/>
          <p:nvPr userDrawn="1"/>
        </p:nvGrpSpPr>
        <p:grpSpPr>
          <a:xfrm>
            <a:off x="2982510" y="-1286712"/>
            <a:ext cx="6858001" cy="592943"/>
            <a:chOff x="2982510" y="-1286712"/>
            <a:chExt cx="6858001" cy="592943"/>
          </a:xfrm>
        </p:grpSpPr>
        <p:sp>
          <p:nvSpPr>
            <p:cNvPr id="3" name="Rechthoek 36">
              <a:extLst>
                <a:ext uri="{FF2B5EF4-FFF2-40B4-BE49-F238E27FC236}">
                  <a16:creationId xmlns:a16="http://schemas.microsoft.com/office/drawing/2014/main" id="{774D29EA-407C-4524-6C19-F737EE7699ED}"/>
                </a:ext>
              </a:extLst>
            </p:cNvPr>
            <p:cNvSpPr/>
            <p:nvPr/>
          </p:nvSpPr>
          <p:spPr>
            <a:xfrm rot="16200000">
              <a:off x="6254550" y="-4279730"/>
              <a:ext cx="313921" cy="6858001"/>
            </a:xfrm>
            <a:prstGeom prst="rect">
              <a:avLst/>
            </a:prstGeom>
            <a:solidFill>
              <a:srgbClr val="00A6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grpSp>
          <p:nvGrpSpPr>
            <p:cNvPr id="4" name="Groep 8">
              <a:extLst>
                <a:ext uri="{FF2B5EF4-FFF2-40B4-BE49-F238E27FC236}">
                  <a16:creationId xmlns:a16="http://schemas.microsoft.com/office/drawing/2014/main" id="{CC64BF20-4BC3-FA04-C40E-D888551904E9}"/>
                </a:ext>
              </a:extLst>
            </p:cNvPr>
            <p:cNvGrpSpPr/>
            <p:nvPr/>
          </p:nvGrpSpPr>
          <p:grpSpPr>
            <a:xfrm>
              <a:off x="2982511" y="-1286711"/>
              <a:ext cx="6226976" cy="211382"/>
              <a:chOff x="0" y="0"/>
              <a:chExt cx="6226974" cy="211380"/>
            </a:xfrm>
          </p:grpSpPr>
          <p:sp>
            <p:nvSpPr>
              <p:cNvPr id="6" name="Rechthoek 6">
                <a:extLst>
                  <a:ext uri="{FF2B5EF4-FFF2-40B4-BE49-F238E27FC236}">
                    <a16:creationId xmlns:a16="http://schemas.microsoft.com/office/drawing/2014/main" id="{C4A19F5E-D5B5-6F9D-BE70-820A390364A4}"/>
                  </a:ext>
                </a:extLst>
              </p:cNvPr>
              <p:cNvSpPr/>
              <p:nvPr/>
            </p:nvSpPr>
            <p:spPr>
              <a:xfrm rot="16200000">
                <a:off x="168192" y="-168191"/>
                <a:ext cx="211380" cy="547765"/>
              </a:xfrm>
              <a:prstGeom prst="rect">
                <a:avLst/>
              </a:prstGeom>
              <a:solidFill>
                <a:srgbClr val="0C23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" name="Rechthoek 29">
                <a:extLst>
                  <a:ext uri="{FF2B5EF4-FFF2-40B4-BE49-F238E27FC236}">
                    <a16:creationId xmlns:a16="http://schemas.microsoft.com/office/drawing/2014/main" id="{093F9051-E1B6-92A9-8DA0-E47F12B53FDC}"/>
                  </a:ext>
                </a:extLst>
              </p:cNvPr>
              <p:cNvSpPr/>
              <p:nvPr/>
            </p:nvSpPr>
            <p:spPr>
              <a:xfrm rot="16200000">
                <a:off x="799215" y="-168191"/>
                <a:ext cx="211380" cy="547765"/>
              </a:xfrm>
              <a:prstGeom prst="rect">
                <a:avLst/>
              </a:prstGeom>
              <a:solidFill>
                <a:srgbClr val="00B8C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" name="Rechthoek 30">
                <a:extLst>
                  <a:ext uri="{FF2B5EF4-FFF2-40B4-BE49-F238E27FC236}">
                    <a16:creationId xmlns:a16="http://schemas.microsoft.com/office/drawing/2014/main" id="{2B3B4B1D-DA21-F8F5-C036-D0B299E483E3}"/>
                  </a:ext>
                </a:extLst>
              </p:cNvPr>
              <p:cNvSpPr/>
              <p:nvPr/>
            </p:nvSpPr>
            <p:spPr>
              <a:xfrm rot="16200000">
                <a:off x="1430239" y="-168191"/>
                <a:ext cx="211380" cy="547765"/>
              </a:xfrm>
              <a:prstGeom prst="rect">
                <a:avLst/>
              </a:prstGeom>
              <a:solidFill>
                <a:srgbClr val="0076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" name="Rechthoek 31">
                <a:extLst>
                  <a:ext uri="{FF2B5EF4-FFF2-40B4-BE49-F238E27FC236}">
                    <a16:creationId xmlns:a16="http://schemas.microsoft.com/office/drawing/2014/main" id="{AB3007CB-EB9C-A432-8151-C9442B931E40}"/>
                  </a:ext>
                </a:extLst>
              </p:cNvPr>
              <p:cNvSpPr/>
              <p:nvPr/>
            </p:nvSpPr>
            <p:spPr>
              <a:xfrm rot="16200000">
                <a:off x="2061263" y="-168191"/>
                <a:ext cx="211380" cy="547765"/>
              </a:xfrm>
              <a:prstGeom prst="rect">
                <a:avLst/>
              </a:prstGeom>
              <a:solidFill>
                <a:srgbClr val="6F1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" name="Rechthoek 32">
                <a:extLst>
                  <a:ext uri="{FF2B5EF4-FFF2-40B4-BE49-F238E27FC236}">
                    <a16:creationId xmlns:a16="http://schemas.microsoft.com/office/drawing/2014/main" id="{ACAB154C-089A-A075-1805-29C1C2E70E56}"/>
                  </a:ext>
                </a:extLst>
              </p:cNvPr>
              <p:cNvSpPr/>
              <p:nvPr/>
            </p:nvSpPr>
            <p:spPr>
              <a:xfrm rot="16200000">
                <a:off x="2692286" y="-168191"/>
                <a:ext cx="211380" cy="547765"/>
              </a:xfrm>
              <a:prstGeom prst="rect">
                <a:avLst/>
              </a:prstGeom>
              <a:solidFill>
                <a:srgbClr val="EF60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" name="Rechthoek 33">
                <a:extLst>
                  <a:ext uri="{FF2B5EF4-FFF2-40B4-BE49-F238E27FC236}">
                    <a16:creationId xmlns:a16="http://schemas.microsoft.com/office/drawing/2014/main" id="{4975C522-E3F7-761C-A193-701C081C30E0}"/>
                  </a:ext>
                </a:extLst>
              </p:cNvPr>
              <p:cNvSpPr/>
              <p:nvPr/>
            </p:nvSpPr>
            <p:spPr>
              <a:xfrm rot="16200000">
                <a:off x="3323310" y="-168191"/>
                <a:ext cx="211380" cy="547765"/>
              </a:xfrm>
              <a:prstGeom prst="rect">
                <a:avLst/>
              </a:prstGeom>
              <a:solidFill>
                <a:srgbClr val="A5003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" name="Rechthoek 34">
                <a:extLst>
                  <a:ext uri="{FF2B5EF4-FFF2-40B4-BE49-F238E27FC236}">
                    <a16:creationId xmlns:a16="http://schemas.microsoft.com/office/drawing/2014/main" id="{CD620E3A-4A5E-11A5-8454-25937019C344}"/>
                  </a:ext>
                </a:extLst>
              </p:cNvPr>
              <p:cNvSpPr/>
              <p:nvPr/>
            </p:nvSpPr>
            <p:spPr>
              <a:xfrm rot="16200000">
                <a:off x="3954334" y="-168191"/>
                <a:ext cx="211380" cy="547765"/>
              </a:xfrm>
              <a:prstGeom prst="rect">
                <a:avLst/>
              </a:prstGeom>
              <a:solidFill>
                <a:srgbClr val="E03C3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Rechthoek 37">
                <a:extLst>
                  <a:ext uri="{FF2B5EF4-FFF2-40B4-BE49-F238E27FC236}">
                    <a16:creationId xmlns:a16="http://schemas.microsoft.com/office/drawing/2014/main" id="{C0F68169-6A7C-1331-DF1A-C1CAD0E849A5}"/>
                  </a:ext>
                </a:extLst>
              </p:cNvPr>
              <p:cNvSpPr/>
              <p:nvPr/>
            </p:nvSpPr>
            <p:spPr>
              <a:xfrm rot="16200000">
                <a:off x="4585357" y="-168192"/>
                <a:ext cx="211380" cy="547765"/>
              </a:xfrm>
              <a:prstGeom prst="rect">
                <a:avLst/>
              </a:prstGeom>
              <a:solidFill>
                <a:srgbClr val="ED6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Rechthoek 38">
                <a:extLst>
                  <a:ext uri="{FF2B5EF4-FFF2-40B4-BE49-F238E27FC236}">
                    <a16:creationId xmlns:a16="http://schemas.microsoft.com/office/drawing/2014/main" id="{0B2556FE-2BDA-7278-70CF-4B41F0FBF310}"/>
                  </a:ext>
                </a:extLst>
              </p:cNvPr>
              <p:cNvSpPr/>
              <p:nvPr/>
            </p:nvSpPr>
            <p:spPr>
              <a:xfrm rot="16200000">
                <a:off x="5216380" y="-168192"/>
                <a:ext cx="211380" cy="547764"/>
              </a:xfrm>
              <a:prstGeom prst="rect">
                <a:avLst/>
              </a:prstGeom>
              <a:solidFill>
                <a:srgbClr val="FFB81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Rechthoek 39">
                <a:extLst>
                  <a:ext uri="{FF2B5EF4-FFF2-40B4-BE49-F238E27FC236}">
                    <a16:creationId xmlns:a16="http://schemas.microsoft.com/office/drawing/2014/main" id="{15285EFF-69DC-6DB0-81B1-5EF3809004B0}"/>
                  </a:ext>
                </a:extLst>
              </p:cNvPr>
              <p:cNvSpPr/>
              <p:nvPr/>
            </p:nvSpPr>
            <p:spPr>
              <a:xfrm rot="16200000">
                <a:off x="5847403" y="-168193"/>
                <a:ext cx="211380" cy="547765"/>
              </a:xfrm>
              <a:prstGeom prst="rect">
                <a:avLst/>
              </a:prstGeom>
              <a:solidFill>
                <a:srgbClr val="6CC24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" name="Rechthoek 39">
              <a:extLst>
                <a:ext uri="{FF2B5EF4-FFF2-40B4-BE49-F238E27FC236}">
                  <a16:creationId xmlns:a16="http://schemas.microsoft.com/office/drawing/2014/main" id="{4A11A2BD-88AD-B54E-F524-3A40D2032849}"/>
                </a:ext>
              </a:extLst>
            </p:cNvPr>
            <p:cNvSpPr/>
            <p:nvPr userDrawn="1"/>
          </p:nvSpPr>
          <p:spPr>
            <a:xfrm rot="16200000">
              <a:off x="9460936" y="-1454904"/>
              <a:ext cx="211382" cy="547765"/>
            </a:xfrm>
            <a:prstGeom prst="rect">
              <a:avLst/>
            </a:prstGeom>
            <a:solidFill>
              <a:srgbClr val="009B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4430552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roup 4"/>
          <p:cNvGrpSpPr/>
          <p:nvPr/>
        </p:nvGrpSpPr>
        <p:grpSpPr>
          <a:xfrm>
            <a:off x="698501" y="5884314"/>
            <a:ext cx="1454912" cy="577167"/>
            <a:chOff x="0" y="0"/>
            <a:chExt cx="1454911" cy="577165"/>
          </a:xfrm>
        </p:grpSpPr>
        <p:sp>
          <p:nvSpPr>
            <p:cNvPr id="363" name="Freeform 5"/>
            <p:cNvSpPr/>
            <p:nvPr/>
          </p:nvSpPr>
          <p:spPr>
            <a:xfrm>
              <a:off x="289214" y="284162"/>
              <a:ext cx="268376" cy="293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7530"/>
                  </a:moveTo>
                  <a:cubicBezTo>
                    <a:pt x="13837" y="17530"/>
                    <a:pt x="15525" y="15652"/>
                    <a:pt x="15525" y="13148"/>
                  </a:cubicBezTo>
                  <a:cubicBezTo>
                    <a:pt x="15525" y="0"/>
                    <a:pt x="15525" y="0"/>
                    <a:pt x="15525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3461"/>
                    <a:pt x="21600" y="13461"/>
                    <a:pt x="21600" y="13461"/>
                  </a:cubicBezTo>
                  <a:cubicBezTo>
                    <a:pt x="21600" y="19096"/>
                    <a:pt x="16537" y="21600"/>
                    <a:pt x="10800" y="21600"/>
                  </a:cubicBezTo>
                  <a:cubicBezTo>
                    <a:pt x="5063" y="21600"/>
                    <a:pt x="0" y="19096"/>
                    <a:pt x="0" y="134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13" y="0"/>
                    <a:pt x="6413" y="0"/>
                    <a:pt x="6413" y="0"/>
                  </a:cubicBezTo>
                  <a:cubicBezTo>
                    <a:pt x="6413" y="13148"/>
                    <a:pt x="6413" y="13148"/>
                    <a:pt x="6413" y="13148"/>
                  </a:cubicBezTo>
                  <a:cubicBezTo>
                    <a:pt x="6413" y="15652"/>
                    <a:pt x="7763" y="17530"/>
                    <a:pt x="10800" y="1753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4" name="Freeform 6"/>
            <p:cNvSpPr/>
            <p:nvPr/>
          </p:nvSpPr>
          <p:spPr>
            <a:xfrm>
              <a:off x="0" y="284162"/>
              <a:ext cx="251958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79" y="21600"/>
                  </a:moveTo>
                  <a:lnTo>
                    <a:pt x="14400" y="21600"/>
                  </a:lnTo>
                  <a:lnTo>
                    <a:pt x="14400" y="4215"/>
                  </a:lnTo>
                  <a:lnTo>
                    <a:pt x="21600" y="4215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4215"/>
                  </a:lnTo>
                  <a:lnTo>
                    <a:pt x="7579" y="4215"/>
                  </a:lnTo>
                  <a:lnTo>
                    <a:pt x="7579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5" name="Freeform 7"/>
            <p:cNvSpPr/>
            <p:nvPr/>
          </p:nvSpPr>
          <p:spPr>
            <a:xfrm>
              <a:off x="76645" y="-1"/>
              <a:ext cx="266458" cy="267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5" h="21600" extrusionOk="0">
                  <a:moveTo>
                    <a:pt x="15162" y="12000"/>
                  </a:moveTo>
                  <a:cubicBezTo>
                    <a:pt x="13573" y="12343"/>
                    <a:pt x="11985" y="12000"/>
                    <a:pt x="11985" y="9943"/>
                  </a:cubicBezTo>
                  <a:cubicBezTo>
                    <a:pt x="11985" y="6857"/>
                    <a:pt x="18973" y="4114"/>
                    <a:pt x="19926" y="1371"/>
                  </a:cubicBezTo>
                  <a:cubicBezTo>
                    <a:pt x="20244" y="686"/>
                    <a:pt x="20244" y="0"/>
                    <a:pt x="19926" y="0"/>
                  </a:cubicBezTo>
                  <a:cubicBezTo>
                    <a:pt x="19609" y="0"/>
                    <a:pt x="19926" y="343"/>
                    <a:pt x="19291" y="1029"/>
                  </a:cubicBezTo>
                  <a:cubicBezTo>
                    <a:pt x="16432" y="4114"/>
                    <a:pt x="11668" y="4114"/>
                    <a:pt x="8173" y="5829"/>
                  </a:cubicBezTo>
                  <a:cubicBezTo>
                    <a:pt x="5632" y="6857"/>
                    <a:pt x="-1356" y="10629"/>
                    <a:pt x="232" y="18514"/>
                  </a:cubicBezTo>
                  <a:cubicBezTo>
                    <a:pt x="232" y="18857"/>
                    <a:pt x="550" y="20229"/>
                    <a:pt x="868" y="20229"/>
                  </a:cubicBezTo>
                  <a:cubicBezTo>
                    <a:pt x="868" y="20229"/>
                    <a:pt x="868" y="19543"/>
                    <a:pt x="868" y="18514"/>
                  </a:cubicBezTo>
                  <a:cubicBezTo>
                    <a:pt x="868" y="13714"/>
                    <a:pt x="6268" y="12343"/>
                    <a:pt x="7856" y="9257"/>
                  </a:cubicBezTo>
                  <a:cubicBezTo>
                    <a:pt x="8173" y="8914"/>
                    <a:pt x="8491" y="8571"/>
                    <a:pt x="8491" y="8571"/>
                  </a:cubicBezTo>
                  <a:cubicBezTo>
                    <a:pt x="8491" y="8914"/>
                    <a:pt x="8491" y="8914"/>
                    <a:pt x="8491" y="9257"/>
                  </a:cubicBezTo>
                  <a:cubicBezTo>
                    <a:pt x="7856" y="12000"/>
                    <a:pt x="5315" y="13371"/>
                    <a:pt x="6268" y="15429"/>
                  </a:cubicBezTo>
                  <a:cubicBezTo>
                    <a:pt x="6903" y="17829"/>
                    <a:pt x="9762" y="15771"/>
                    <a:pt x="10397" y="14400"/>
                  </a:cubicBezTo>
                  <a:cubicBezTo>
                    <a:pt x="10715" y="14057"/>
                    <a:pt x="10715" y="13714"/>
                    <a:pt x="11032" y="13714"/>
                  </a:cubicBezTo>
                  <a:cubicBezTo>
                    <a:pt x="11032" y="13714"/>
                    <a:pt x="11032" y="14400"/>
                    <a:pt x="11032" y="14743"/>
                  </a:cubicBezTo>
                  <a:cubicBezTo>
                    <a:pt x="10397" y="17486"/>
                    <a:pt x="10079" y="18857"/>
                    <a:pt x="8173" y="20571"/>
                  </a:cubicBezTo>
                  <a:cubicBezTo>
                    <a:pt x="7538" y="20914"/>
                    <a:pt x="6585" y="21257"/>
                    <a:pt x="6585" y="21600"/>
                  </a:cubicBezTo>
                  <a:cubicBezTo>
                    <a:pt x="6585" y="21600"/>
                    <a:pt x="7220" y="21600"/>
                    <a:pt x="7538" y="21600"/>
                  </a:cubicBezTo>
                  <a:cubicBezTo>
                    <a:pt x="12303" y="21257"/>
                    <a:pt x="16432" y="15086"/>
                    <a:pt x="17703" y="10971"/>
                  </a:cubicBezTo>
                  <a:cubicBezTo>
                    <a:pt x="17703" y="10629"/>
                    <a:pt x="17703" y="10286"/>
                    <a:pt x="17703" y="10286"/>
                  </a:cubicBezTo>
                  <a:cubicBezTo>
                    <a:pt x="17385" y="9943"/>
                    <a:pt x="17385" y="10286"/>
                    <a:pt x="17068" y="10629"/>
                  </a:cubicBezTo>
                  <a:cubicBezTo>
                    <a:pt x="16432" y="10971"/>
                    <a:pt x="15797" y="11657"/>
                    <a:pt x="15162" y="120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6" name="Freeform 8"/>
            <p:cNvSpPr/>
            <p:nvPr/>
          </p:nvSpPr>
          <p:spPr>
            <a:xfrm>
              <a:off x="901742" y="364991"/>
              <a:ext cx="176182" cy="212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9" y="9072"/>
                  </a:moveTo>
                  <a:cubicBezTo>
                    <a:pt x="4629" y="5616"/>
                    <a:pt x="6686" y="3024"/>
                    <a:pt x="10800" y="3024"/>
                  </a:cubicBezTo>
                  <a:cubicBezTo>
                    <a:pt x="14914" y="3024"/>
                    <a:pt x="16971" y="5616"/>
                    <a:pt x="16971" y="9072"/>
                  </a:cubicBezTo>
                  <a:lnTo>
                    <a:pt x="4629" y="9072"/>
                  </a:lnTo>
                  <a:close/>
                  <a:moveTo>
                    <a:pt x="21600" y="11664"/>
                  </a:moveTo>
                  <a:cubicBezTo>
                    <a:pt x="21600" y="9504"/>
                    <a:pt x="21600" y="9504"/>
                    <a:pt x="21600" y="9504"/>
                  </a:cubicBezTo>
                  <a:cubicBezTo>
                    <a:pt x="21600" y="3888"/>
                    <a:pt x="18000" y="0"/>
                    <a:pt x="10800" y="0"/>
                  </a:cubicBezTo>
                  <a:cubicBezTo>
                    <a:pt x="3600" y="0"/>
                    <a:pt x="0" y="5184"/>
                    <a:pt x="0" y="10800"/>
                  </a:cubicBezTo>
                  <a:cubicBezTo>
                    <a:pt x="0" y="16848"/>
                    <a:pt x="3086" y="21600"/>
                    <a:pt x="10800" y="21600"/>
                  </a:cubicBezTo>
                  <a:cubicBezTo>
                    <a:pt x="16457" y="21600"/>
                    <a:pt x="20571" y="19008"/>
                    <a:pt x="21086" y="14688"/>
                  </a:cubicBezTo>
                  <a:cubicBezTo>
                    <a:pt x="16457" y="14688"/>
                    <a:pt x="16457" y="14688"/>
                    <a:pt x="16457" y="14688"/>
                  </a:cubicBezTo>
                  <a:cubicBezTo>
                    <a:pt x="15943" y="17712"/>
                    <a:pt x="14400" y="18576"/>
                    <a:pt x="10800" y="18576"/>
                  </a:cubicBezTo>
                  <a:cubicBezTo>
                    <a:pt x="6171" y="18576"/>
                    <a:pt x="4629" y="15120"/>
                    <a:pt x="4629" y="11664"/>
                  </a:cubicBezTo>
                  <a:lnTo>
                    <a:pt x="21600" y="1166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7" name="Rectangle 9"/>
            <p:cNvSpPr/>
            <p:nvPr/>
          </p:nvSpPr>
          <p:spPr>
            <a:xfrm>
              <a:off x="1124020" y="284162"/>
              <a:ext cx="33469" cy="28479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8" name="Freeform 10"/>
            <p:cNvSpPr/>
            <p:nvPr/>
          </p:nvSpPr>
          <p:spPr>
            <a:xfrm>
              <a:off x="1199165" y="280373"/>
              <a:ext cx="126296" cy="288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21600"/>
                  </a:moveTo>
                  <a:cubicBezTo>
                    <a:pt x="12960" y="8894"/>
                    <a:pt x="12960" y="8894"/>
                    <a:pt x="12960" y="8894"/>
                  </a:cubicBezTo>
                  <a:cubicBezTo>
                    <a:pt x="20880" y="8894"/>
                    <a:pt x="20880" y="8894"/>
                    <a:pt x="20880" y="8894"/>
                  </a:cubicBezTo>
                  <a:cubicBezTo>
                    <a:pt x="20880" y="6988"/>
                    <a:pt x="20880" y="6988"/>
                    <a:pt x="20880" y="6988"/>
                  </a:cubicBezTo>
                  <a:cubicBezTo>
                    <a:pt x="12960" y="6988"/>
                    <a:pt x="12960" y="6988"/>
                    <a:pt x="12960" y="6988"/>
                  </a:cubicBezTo>
                  <a:cubicBezTo>
                    <a:pt x="12960" y="4447"/>
                    <a:pt x="12960" y="4447"/>
                    <a:pt x="12960" y="4447"/>
                  </a:cubicBezTo>
                  <a:cubicBezTo>
                    <a:pt x="12960" y="2859"/>
                    <a:pt x="15120" y="2541"/>
                    <a:pt x="18720" y="2541"/>
                  </a:cubicBezTo>
                  <a:cubicBezTo>
                    <a:pt x="19440" y="2541"/>
                    <a:pt x="20880" y="2541"/>
                    <a:pt x="21600" y="2541"/>
                  </a:cubicBezTo>
                  <a:cubicBezTo>
                    <a:pt x="21600" y="318"/>
                    <a:pt x="21600" y="318"/>
                    <a:pt x="21600" y="318"/>
                  </a:cubicBezTo>
                  <a:cubicBezTo>
                    <a:pt x="20160" y="0"/>
                    <a:pt x="18720" y="0"/>
                    <a:pt x="17280" y="0"/>
                  </a:cubicBezTo>
                  <a:cubicBezTo>
                    <a:pt x="10800" y="0"/>
                    <a:pt x="6480" y="1271"/>
                    <a:pt x="6480" y="4129"/>
                  </a:cubicBezTo>
                  <a:cubicBezTo>
                    <a:pt x="6480" y="6988"/>
                    <a:pt x="6480" y="6988"/>
                    <a:pt x="6480" y="6988"/>
                  </a:cubicBezTo>
                  <a:cubicBezTo>
                    <a:pt x="0" y="6988"/>
                    <a:pt x="0" y="6988"/>
                    <a:pt x="0" y="6988"/>
                  </a:cubicBezTo>
                  <a:cubicBezTo>
                    <a:pt x="0" y="8894"/>
                    <a:pt x="0" y="8894"/>
                    <a:pt x="0" y="8894"/>
                  </a:cubicBezTo>
                  <a:cubicBezTo>
                    <a:pt x="6480" y="8894"/>
                    <a:pt x="6480" y="8894"/>
                    <a:pt x="6480" y="8894"/>
                  </a:cubicBezTo>
                  <a:cubicBezTo>
                    <a:pt x="6480" y="21600"/>
                    <a:pt x="6480" y="21600"/>
                    <a:pt x="6480" y="21600"/>
                  </a:cubicBezTo>
                  <a:lnTo>
                    <a:pt x="1296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9" name="Freeform 11"/>
            <p:cNvSpPr/>
            <p:nvPr/>
          </p:nvSpPr>
          <p:spPr>
            <a:xfrm>
              <a:off x="1341878" y="318262"/>
              <a:ext cx="113034" cy="25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603"/>
                  </a:moveTo>
                  <a:cubicBezTo>
                    <a:pt x="0" y="6728"/>
                    <a:pt x="0" y="6728"/>
                    <a:pt x="0" y="6728"/>
                  </a:cubicBezTo>
                  <a:cubicBezTo>
                    <a:pt x="6400" y="6728"/>
                    <a:pt x="6400" y="6728"/>
                    <a:pt x="6400" y="6728"/>
                  </a:cubicBezTo>
                  <a:cubicBezTo>
                    <a:pt x="6400" y="17351"/>
                    <a:pt x="6400" y="17351"/>
                    <a:pt x="6400" y="17351"/>
                  </a:cubicBezTo>
                  <a:cubicBezTo>
                    <a:pt x="6400" y="19475"/>
                    <a:pt x="6400" y="21600"/>
                    <a:pt x="16800" y="21600"/>
                  </a:cubicBezTo>
                  <a:cubicBezTo>
                    <a:pt x="18400" y="21600"/>
                    <a:pt x="20000" y="21246"/>
                    <a:pt x="21600" y="21246"/>
                  </a:cubicBezTo>
                  <a:cubicBezTo>
                    <a:pt x="21600" y="18767"/>
                    <a:pt x="21600" y="18767"/>
                    <a:pt x="21600" y="18767"/>
                  </a:cubicBezTo>
                  <a:cubicBezTo>
                    <a:pt x="20800" y="19121"/>
                    <a:pt x="19200" y="19121"/>
                    <a:pt x="17600" y="19121"/>
                  </a:cubicBezTo>
                  <a:cubicBezTo>
                    <a:pt x="15200" y="19121"/>
                    <a:pt x="13600" y="18413"/>
                    <a:pt x="13600" y="17351"/>
                  </a:cubicBezTo>
                  <a:cubicBezTo>
                    <a:pt x="13600" y="6728"/>
                    <a:pt x="13600" y="6728"/>
                    <a:pt x="13600" y="6728"/>
                  </a:cubicBezTo>
                  <a:cubicBezTo>
                    <a:pt x="21600" y="6728"/>
                    <a:pt x="21600" y="6728"/>
                    <a:pt x="21600" y="6728"/>
                  </a:cubicBezTo>
                  <a:cubicBezTo>
                    <a:pt x="21600" y="4603"/>
                    <a:pt x="21600" y="4603"/>
                    <a:pt x="21600" y="4603"/>
                  </a:cubicBezTo>
                  <a:cubicBezTo>
                    <a:pt x="13600" y="4603"/>
                    <a:pt x="13600" y="4603"/>
                    <a:pt x="13600" y="4603"/>
                  </a:cubicBezTo>
                  <a:cubicBezTo>
                    <a:pt x="13600" y="0"/>
                    <a:pt x="13600" y="0"/>
                    <a:pt x="13600" y="0"/>
                  </a:cubicBezTo>
                  <a:cubicBezTo>
                    <a:pt x="6400" y="1062"/>
                    <a:pt x="6400" y="1062"/>
                    <a:pt x="6400" y="1062"/>
                  </a:cubicBezTo>
                  <a:cubicBezTo>
                    <a:pt x="6400" y="4603"/>
                    <a:pt x="6400" y="4603"/>
                    <a:pt x="6400" y="4603"/>
                  </a:cubicBezTo>
                  <a:lnTo>
                    <a:pt x="0" y="46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0" name="Freeform 12"/>
            <p:cNvSpPr/>
            <p:nvPr/>
          </p:nvSpPr>
          <p:spPr>
            <a:xfrm>
              <a:off x="637155" y="284162"/>
              <a:ext cx="226699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200" y="21600"/>
                    <a:pt x="9200" y="21600"/>
                    <a:pt x="9200" y="21600"/>
                  </a:cubicBezTo>
                  <a:cubicBezTo>
                    <a:pt x="20400" y="21600"/>
                    <a:pt x="21600" y="13863"/>
                    <a:pt x="21600" y="10961"/>
                  </a:cubicBezTo>
                  <a:cubicBezTo>
                    <a:pt x="21600" y="8060"/>
                    <a:pt x="20400" y="0"/>
                    <a:pt x="92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  <a:moveTo>
                    <a:pt x="3600" y="2579"/>
                  </a:moveTo>
                  <a:cubicBezTo>
                    <a:pt x="9200" y="2579"/>
                    <a:pt x="9200" y="2579"/>
                    <a:pt x="9200" y="2579"/>
                  </a:cubicBezTo>
                  <a:cubicBezTo>
                    <a:pt x="15200" y="2579"/>
                    <a:pt x="18000" y="6448"/>
                    <a:pt x="18000" y="10961"/>
                  </a:cubicBezTo>
                  <a:cubicBezTo>
                    <a:pt x="18000" y="15475"/>
                    <a:pt x="15200" y="19021"/>
                    <a:pt x="9200" y="19021"/>
                  </a:cubicBezTo>
                  <a:cubicBezTo>
                    <a:pt x="3600" y="19021"/>
                    <a:pt x="3600" y="19021"/>
                    <a:pt x="3600" y="19021"/>
                  </a:cubicBezTo>
                  <a:lnTo>
                    <a:pt x="3600" y="257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72" name="Plaats hier je titel"/>
          <p:cNvSpPr txBox="1">
            <a:spLocks noGrp="1"/>
          </p:cNvSpPr>
          <p:nvPr>
            <p:ph type="title" hasCustomPrompt="1"/>
          </p:nvPr>
        </p:nvSpPr>
        <p:spPr>
          <a:xfrm>
            <a:off x="698500" y="741499"/>
            <a:ext cx="10775071" cy="4904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Plaats hier je titel</a:t>
            </a:r>
          </a:p>
        </p:txBody>
      </p:sp>
      <p:sp>
        <p:nvSpPr>
          <p:cNvPr id="37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1591900"/>
            <a:ext cx="10773500" cy="43564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Klik hier om een bullet te plaatsen.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89785" y="6246130"/>
            <a:ext cx="182216" cy="1728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5" name="Tekstvak 6"/>
          <p:cNvSpPr txBox="1"/>
          <p:nvPr/>
        </p:nvSpPr>
        <p:spPr>
          <a:xfrm>
            <a:off x="34969" y="-662297"/>
            <a:ext cx="1210056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spc="50">
                <a:solidFill>
                  <a:schemeClr val="accent2"/>
                </a:solidFill>
                <a:latin typeface="Roboto Slab Regular Regular"/>
                <a:ea typeface="Roboto Slab Regular Regular"/>
                <a:cs typeface="Roboto Slab Regular Regular"/>
                <a:sym typeface="Roboto Slab Regular Regular"/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Tekst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7606E3-5A65-5FC6-0F33-5B19C2F9C37D}"/>
              </a:ext>
            </a:extLst>
          </p:cNvPr>
          <p:cNvGrpSpPr/>
          <p:nvPr userDrawn="1"/>
        </p:nvGrpSpPr>
        <p:grpSpPr>
          <a:xfrm>
            <a:off x="2982510" y="-1286712"/>
            <a:ext cx="6858001" cy="592943"/>
            <a:chOff x="2982510" y="-1286712"/>
            <a:chExt cx="6858001" cy="592943"/>
          </a:xfrm>
        </p:grpSpPr>
        <p:sp>
          <p:nvSpPr>
            <p:cNvPr id="3" name="Rechthoek 36">
              <a:extLst>
                <a:ext uri="{FF2B5EF4-FFF2-40B4-BE49-F238E27FC236}">
                  <a16:creationId xmlns:a16="http://schemas.microsoft.com/office/drawing/2014/main" id="{39E2278B-0776-BB2D-6677-4E104E3A822A}"/>
                </a:ext>
              </a:extLst>
            </p:cNvPr>
            <p:cNvSpPr/>
            <p:nvPr/>
          </p:nvSpPr>
          <p:spPr>
            <a:xfrm rot="16200000">
              <a:off x="6254550" y="-4279730"/>
              <a:ext cx="313921" cy="6858001"/>
            </a:xfrm>
            <a:prstGeom prst="rect">
              <a:avLst/>
            </a:prstGeom>
            <a:solidFill>
              <a:srgbClr val="00A6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grpSp>
          <p:nvGrpSpPr>
            <p:cNvPr id="4" name="Groep 8">
              <a:extLst>
                <a:ext uri="{FF2B5EF4-FFF2-40B4-BE49-F238E27FC236}">
                  <a16:creationId xmlns:a16="http://schemas.microsoft.com/office/drawing/2014/main" id="{3ADFB4AB-E027-3F09-C483-BFEAD5D8984E}"/>
                </a:ext>
              </a:extLst>
            </p:cNvPr>
            <p:cNvGrpSpPr/>
            <p:nvPr/>
          </p:nvGrpSpPr>
          <p:grpSpPr>
            <a:xfrm>
              <a:off x="2982511" y="-1286711"/>
              <a:ext cx="6226976" cy="211382"/>
              <a:chOff x="0" y="0"/>
              <a:chExt cx="6226974" cy="211380"/>
            </a:xfrm>
          </p:grpSpPr>
          <p:sp>
            <p:nvSpPr>
              <p:cNvPr id="6" name="Rechthoek 6">
                <a:extLst>
                  <a:ext uri="{FF2B5EF4-FFF2-40B4-BE49-F238E27FC236}">
                    <a16:creationId xmlns:a16="http://schemas.microsoft.com/office/drawing/2014/main" id="{0C761F62-739D-9655-0498-504DD7E9B272}"/>
                  </a:ext>
                </a:extLst>
              </p:cNvPr>
              <p:cNvSpPr/>
              <p:nvPr/>
            </p:nvSpPr>
            <p:spPr>
              <a:xfrm rot="16200000">
                <a:off x="168192" y="-168191"/>
                <a:ext cx="211380" cy="547765"/>
              </a:xfrm>
              <a:prstGeom prst="rect">
                <a:avLst/>
              </a:prstGeom>
              <a:solidFill>
                <a:srgbClr val="0C23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" name="Rechthoek 29">
                <a:extLst>
                  <a:ext uri="{FF2B5EF4-FFF2-40B4-BE49-F238E27FC236}">
                    <a16:creationId xmlns:a16="http://schemas.microsoft.com/office/drawing/2014/main" id="{5BF9CAEB-5882-EB26-8ADA-2832D38D0932}"/>
                  </a:ext>
                </a:extLst>
              </p:cNvPr>
              <p:cNvSpPr/>
              <p:nvPr/>
            </p:nvSpPr>
            <p:spPr>
              <a:xfrm rot="16200000">
                <a:off x="799215" y="-168191"/>
                <a:ext cx="211380" cy="547765"/>
              </a:xfrm>
              <a:prstGeom prst="rect">
                <a:avLst/>
              </a:prstGeom>
              <a:solidFill>
                <a:srgbClr val="00B8C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" name="Rechthoek 30">
                <a:extLst>
                  <a:ext uri="{FF2B5EF4-FFF2-40B4-BE49-F238E27FC236}">
                    <a16:creationId xmlns:a16="http://schemas.microsoft.com/office/drawing/2014/main" id="{3C1F6A6C-315F-A29A-2454-A4FDE962B3D8}"/>
                  </a:ext>
                </a:extLst>
              </p:cNvPr>
              <p:cNvSpPr/>
              <p:nvPr/>
            </p:nvSpPr>
            <p:spPr>
              <a:xfrm rot="16200000">
                <a:off x="1430239" y="-168191"/>
                <a:ext cx="211380" cy="547765"/>
              </a:xfrm>
              <a:prstGeom prst="rect">
                <a:avLst/>
              </a:prstGeom>
              <a:solidFill>
                <a:srgbClr val="0076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" name="Rechthoek 31">
                <a:extLst>
                  <a:ext uri="{FF2B5EF4-FFF2-40B4-BE49-F238E27FC236}">
                    <a16:creationId xmlns:a16="http://schemas.microsoft.com/office/drawing/2014/main" id="{2B102860-4CFC-3DA2-94A0-0275EE0CC171}"/>
                  </a:ext>
                </a:extLst>
              </p:cNvPr>
              <p:cNvSpPr/>
              <p:nvPr/>
            </p:nvSpPr>
            <p:spPr>
              <a:xfrm rot="16200000">
                <a:off x="2061263" y="-168191"/>
                <a:ext cx="211380" cy="547765"/>
              </a:xfrm>
              <a:prstGeom prst="rect">
                <a:avLst/>
              </a:prstGeom>
              <a:solidFill>
                <a:srgbClr val="6F1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" name="Rechthoek 32">
                <a:extLst>
                  <a:ext uri="{FF2B5EF4-FFF2-40B4-BE49-F238E27FC236}">
                    <a16:creationId xmlns:a16="http://schemas.microsoft.com/office/drawing/2014/main" id="{7B6346ED-FE56-9698-D104-AB68843C7989}"/>
                  </a:ext>
                </a:extLst>
              </p:cNvPr>
              <p:cNvSpPr/>
              <p:nvPr/>
            </p:nvSpPr>
            <p:spPr>
              <a:xfrm rot="16200000">
                <a:off x="2692286" y="-168191"/>
                <a:ext cx="211380" cy="547765"/>
              </a:xfrm>
              <a:prstGeom prst="rect">
                <a:avLst/>
              </a:prstGeom>
              <a:solidFill>
                <a:srgbClr val="EF60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" name="Rechthoek 33">
                <a:extLst>
                  <a:ext uri="{FF2B5EF4-FFF2-40B4-BE49-F238E27FC236}">
                    <a16:creationId xmlns:a16="http://schemas.microsoft.com/office/drawing/2014/main" id="{523C3F3A-E7FE-8FFD-831B-536D27193C5F}"/>
                  </a:ext>
                </a:extLst>
              </p:cNvPr>
              <p:cNvSpPr/>
              <p:nvPr/>
            </p:nvSpPr>
            <p:spPr>
              <a:xfrm rot="16200000">
                <a:off x="3323310" y="-168191"/>
                <a:ext cx="211380" cy="547765"/>
              </a:xfrm>
              <a:prstGeom prst="rect">
                <a:avLst/>
              </a:prstGeom>
              <a:solidFill>
                <a:srgbClr val="A5003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" name="Rechthoek 34">
                <a:extLst>
                  <a:ext uri="{FF2B5EF4-FFF2-40B4-BE49-F238E27FC236}">
                    <a16:creationId xmlns:a16="http://schemas.microsoft.com/office/drawing/2014/main" id="{B53881C8-8D0E-1FAA-C91E-877D30464898}"/>
                  </a:ext>
                </a:extLst>
              </p:cNvPr>
              <p:cNvSpPr/>
              <p:nvPr/>
            </p:nvSpPr>
            <p:spPr>
              <a:xfrm rot="16200000">
                <a:off x="3954334" y="-168191"/>
                <a:ext cx="211380" cy="547765"/>
              </a:xfrm>
              <a:prstGeom prst="rect">
                <a:avLst/>
              </a:prstGeom>
              <a:solidFill>
                <a:srgbClr val="E03C3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Rechthoek 37">
                <a:extLst>
                  <a:ext uri="{FF2B5EF4-FFF2-40B4-BE49-F238E27FC236}">
                    <a16:creationId xmlns:a16="http://schemas.microsoft.com/office/drawing/2014/main" id="{0FA222B2-0F79-D9B3-8D69-966428708B28}"/>
                  </a:ext>
                </a:extLst>
              </p:cNvPr>
              <p:cNvSpPr/>
              <p:nvPr/>
            </p:nvSpPr>
            <p:spPr>
              <a:xfrm rot="16200000">
                <a:off x="4585357" y="-168192"/>
                <a:ext cx="211380" cy="547765"/>
              </a:xfrm>
              <a:prstGeom prst="rect">
                <a:avLst/>
              </a:prstGeom>
              <a:solidFill>
                <a:srgbClr val="ED6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Rechthoek 38">
                <a:extLst>
                  <a:ext uri="{FF2B5EF4-FFF2-40B4-BE49-F238E27FC236}">
                    <a16:creationId xmlns:a16="http://schemas.microsoft.com/office/drawing/2014/main" id="{452459A5-C7E3-423B-467D-1169062E280C}"/>
                  </a:ext>
                </a:extLst>
              </p:cNvPr>
              <p:cNvSpPr/>
              <p:nvPr/>
            </p:nvSpPr>
            <p:spPr>
              <a:xfrm rot="16200000">
                <a:off x="5216380" y="-168192"/>
                <a:ext cx="211380" cy="547764"/>
              </a:xfrm>
              <a:prstGeom prst="rect">
                <a:avLst/>
              </a:prstGeom>
              <a:solidFill>
                <a:srgbClr val="FFB81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Rechthoek 39">
                <a:extLst>
                  <a:ext uri="{FF2B5EF4-FFF2-40B4-BE49-F238E27FC236}">
                    <a16:creationId xmlns:a16="http://schemas.microsoft.com/office/drawing/2014/main" id="{73EC423D-7B54-EAEE-6AA2-4DCA2EBC2959}"/>
                  </a:ext>
                </a:extLst>
              </p:cNvPr>
              <p:cNvSpPr/>
              <p:nvPr/>
            </p:nvSpPr>
            <p:spPr>
              <a:xfrm rot="16200000">
                <a:off x="5847403" y="-168193"/>
                <a:ext cx="211380" cy="547765"/>
              </a:xfrm>
              <a:prstGeom prst="rect">
                <a:avLst/>
              </a:prstGeom>
              <a:solidFill>
                <a:srgbClr val="6CC24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" name="Rechthoek 39">
              <a:extLst>
                <a:ext uri="{FF2B5EF4-FFF2-40B4-BE49-F238E27FC236}">
                  <a16:creationId xmlns:a16="http://schemas.microsoft.com/office/drawing/2014/main" id="{2EE6D85D-9180-4FFB-4E4B-AEF2E7949CE1}"/>
                </a:ext>
              </a:extLst>
            </p:cNvPr>
            <p:cNvSpPr/>
            <p:nvPr userDrawn="1"/>
          </p:nvSpPr>
          <p:spPr>
            <a:xfrm rot="16200000">
              <a:off x="9460936" y="-1454904"/>
              <a:ext cx="211382" cy="547765"/>
            </a:xfrm>
            <a:prstGeom prst="rect">
              <a:avLst/>
            </a:prstGeom>
            <a:solidFill>
              <a:srgbClr val="009B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7171316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DFD75-F66A-4849-8F04-1D4BCBEA8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4376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CFDA3F-E1B8-40BD-8CBB-3BE733B71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14240"/>
            <a:ext cx="9144000" cy="5435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F56F3-B404-4155-829A-16CCD590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 Delft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0715F-5DAA-42CE-ADD5-D4D62E9E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EB9D-8EC8-4EF4-9A95-65EE5F6F8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with back but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87B25-8A83-4C70-B2F1-C1832EC7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8EA61-ADEF-44A4-A550-82FA30A08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EB9D-8EC8-4EF4-9A95-65EE5F6F83A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102501-85DC-B8A7-D9AA-AB00F66C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84876F-BBB2-4163-D7ED-5DBEE98F1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81722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with back but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87B25-8A83-4C70-B2F1-C1832EC7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8EA61-ADEF-44A4-A550-82FA30A08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EB9D-8EC8-4EF4-9A95-65EE5F6F83A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102501-85DC-B8A7-D9AA-AB00F66C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DE0702-4B52-5384-24D6-29E6BBC7A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7CEF796-08EB-A1E3-DA02-D73E64978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9766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slide" Target="../slides/slide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slide" Target="../slides/slide1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"/>
          <p:cNvGrpSpPr/>
          <p:nvPr/>
        </p:nvGrpSpPr>
        <p:grpSpPr>
          <a:xfrm>
            <a:off x="698501" y="5884314"/>
            <a:ext cx="1454912" cy="577167"/>
            <a:chOff x="0" y="0"/>
            <a:chExt cx="1454911" cy="577165"/>
          </a:xfrm>
        </p:grpSpPr>
        <p:sp>
          <p:nvSpPr>
            <p:cNvPr id="36" name="Freeform 5"/>
            <p:cNvSpPr/>
            <p:nvPr/>
          </p:nvSpPr>
          <p:spPr>
            <a:xfrm>
              <a:off x="289214" y="284162"/>
              <a:ext cx="268376" cy="293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7530"/>
                  </a:moveTo>
                  <a:cubicBezTo>
                    <a:pt x="13837" y="17530"/>
                    <a:pt x="15525" y="15652"/>
                    <a:pt x="15525" y="13148"/>
                  </a:cubicBezTo>
                  <a:cubicBezTo>
                    <a:pt x="15525" y="0"/>
                    <a:pt x="15525" y="0"/>
                    <a:pt x="15525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3461"/>
                    <a:pt x="21600" y="13461"/>
                    <a:pt x="21600" y="13461"/>
                  </a:cubicBezTo>
                  <a:cubicBezTo>
                    <a:pt x="21600" y="19096"/>
                    <a:pt x="16537" y="21600"/>
                    <a:pt x="10800" y="21600"/>
                  </a:cubicBezTo>
                  <a:cubicBezTo>
                    <a:pt x="5063" y="21600"/>
                    <a:pt x="0" y="19096"/>
                    <a:pt x="0" y="134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13" y="0"/>
                    <a:pt x="6413" y="0"/>
                    <a:pt x="6413" y="0"/>
                  </a:cubicBezTo>
                  <a:cubicBezTo>
                    <a:pt x="6413" y="13148"/>
                    <a:pt x="6413" y="13148"/>
                    <a:pt x="6413" y="13148"/>
                  </a:cubicBezTo>
                  <a:cubicBezTo>
                    <a:pt x="6413" y="15652"/>
                    <a:pt x="7763" y="17530"/>
                    <a:pt x="10800" y="1753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" name="Freeform 6"/>
            <p:cNvSpPr/>
            <p:nvPr/>
          </p:nvSpPr>
          <p:spPr>
            <a:xfrm>
              <a:off x="0" y="284162"/>
              <a:ext cx="251958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79" y="21600"/>
                  </a:moveTo>
                  <a:lnTo>
                    <a:pt x="14400" y="21600"/>
                  </a:lnTo>
                  <a:lnTo>
                    <a:pt x="14400" y="4215"/>
                  </a:lnTo>
                  <a:lnTo>
                    <a:pt x="21600" y="4215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4215"/>
                  </a:lnTo>
                  <a:lnTo>
                    <a:pt x="7579" y="4215"/>
                  </a:lnTo>
                  <a:lnTo>
                    <a:pt x="7579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" name="Freeform 7"/>
            <p:cNvSpPr/>
            <p:nvPr/>
          </p:nvSpPr>
          <p:spPr>
            <a:xfrm>
              <a:off x="76645" y="-1"/>
              <a:ext cx="266458" cy="267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5" h="21600" extrusionOk="0">
                  <a:moveTo>
                    <a:pt x="15162" y="12000"/>
                  </a:moveTo>
                  <a:cubicBezTo>
                    <a:pt x="13573" y="12343"/>
                    <a:pt x="11985" y="12000"/>
                    <a:pt x="11985" y="9943"/>
                  </a:cubicBezTo>
                  <a:cubicBezTo>
                    <a:pt x="11985" y="6857"/>
                    <a:pt x="18973" y="4114"/>
                    <a:pt x="19926" y="1371"/>
                  </a:cubicBezTo>
                  <a:cubicBezTo>
                    <a:pt x="20244" y="686"/>
                    <a:pt x="20244" y="0"/>
                    <a:pt x="19926" y="0"/>
                  </a:cubicBezTo>
                  <a:cubicBezTo>
                    <a:pt x="19609" y="0"/>
                    <a:pt x="19926" y="343"/>
                    <a:pt x="19291" y="1029"/>
                  </a:cubicBezTo>
                  <a:cubicBezTo>
                    <a:pt x="16432" y="4114"/>
                    <a:pt x="11668" y="4114"/>
                    <a:pt x="8173" y="5829"/>
                  </a:cubicBezTo>
                  <a:cubicBezTo>
                    <a:pt x="5632" y="6857"/>
                    <a:pt x="-1356" y="10629"/>
                    <a:pt x="232" y="18514"/>
                  </a:cubicBezTo>
                  <a:cubicBezTo>
                    <a:pt x="232" y="18857"/>
                    <a:pt x="550" y="20229"/>
                    <a:pt x="868" y="20229"/>
                  </a:cubicBezTo>
                  <a:cubicBezTo>
                    <a:pt x="868" y="20229"/>
                    <a:pt x="868" y="19543"/>
                    <a:pt x="868" y="18514"/>
                  </a:cubicBezTo>
                  <a:cubicBezTo>
                    <a:pt x="868" y="13714"/>
                    <a:pt x="6268" y="12343"/>
                    <a:pt x="7856" y="9257"/>
                  </a:cubicBezTo>
                  <a:cubicBezTo>
                    <a:pt x="8173" y="8914"/>
                    <a:pt x="8491" y="8571"/>
                    <a:pt x="8491" y="8571"/>
                  </a:cubicBezTo>
                  <a:cubicBezTo>
                    <a:pt x="8491" y="8914"/>
                    <a:pt x="8491" y="8914"/>
                    <a:pt x="8491" y="9257"/>
                  </a:cubicBezTo>
                  <a:cubicBezTo>
                    <a:pt x="7856" y="12000"/>
                    <a:pt x="5315" y="13371"/>
                    <a:pt x="6268" y="15429"/>
                  </a:cubicBezTo>
                  <a:cubicBezTo>
                    <a:pt x="6903" y="17829"/>
                    <a:pt x="9762" y="15771"/>
                    <a:pt x="10397" y="14400"/>
                  </a:cubicBezTo>
                  <a:cubicBezTo>
                    <a:pt x="10715" y="14057"/>
                    <a:pt x="10715" y="13714"/>
                    <a:pt x="11032" y="13714"/>
                  </a:cubicBezTo>
                  <a:cubicBezTo>
                    <a:pt x="11032" y="13714"/>
                    <a:pt x="11032" y="14400"/>
                    <a:pt x="11032" y="14743"/>
                  </a:cubicBezTo>
                  <a:cubicBezTo>
                    <a:pt x="10397" y="17486"/>
                    <a:pt x="10079" y="18857"/>
                    <a:pt x="8173" y="20571"/>
                  </a:cubicBezTo>
                  <a:cubicBezTo>
                    <a:pt x="7538" y="20914"/>
                    <a:pt x="6585" y="21257"/>
                    <a:pt x="6585" y="21600"/>
                  </a:cubicBezTo>
                  <a:cubicBezTo>
                    <a:pt x="6585" y="21600"/>
                    <a:pt x="7220" y="21600"/>
                    <a:pt x="7538" y="21600"/>
                  </a:cubicBezTo>
                  <a:cubicBezTo>
                    <a:pt x="12303" y="21257"/>
                    <a:pt x="16432" y="15086"/>
                    <a:pt x="17703" y="10971"/>
                  </a:cubicBezTo>
                  <a:cubicBezTo>
                    <a:pt x="17703" y="10629"/>
                    <a:pt x="17703" y="10286"/>
                    <a:pt x="17703" y="10286"/>
                  </a:cubicBezTo>
                  <a:cubicBezTo>
                    <a:pt x="17385" y="9943"/>
                    <a:pt x="17385" y="10286"/>
                    <a:pt x="17068" y="10629"/>
                  </a:cubicBezTo>
                  <a:cubicBezTo>
                    <a:pt x="16432" y="10971"/>
                    <a:pt x="15797" y="11657"/>
                    <a:pt x="15162" y="120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" name="Freeform 8"/>
            <p:cNvSpPr/>
            <p:nvPr/>
          </p:nvSpPr>
          <p:spPr>
            <a:xfrm>
              <a:off x="901742" y="364991"/>
              <a:ext cx="176182" cy="212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9" y="9072"/>
                  </a:moveTo>
                  <a:cubicBezTo>
                    <a:pt x="4629" y="5616"/>
                    <a:pt x="6686" y="3024"/>
                    <a:pt x="10800" y="3024"/>
                  </a:cubicBezTo>
                  <a:cubicBezTo>
                    <a:pt x="14914" y="3024"/>
                    <a:pt x="16971" y="5616"/>
                    <a:pt x="16971" y="9072"/>
                  </a:cubicBezTo>
                  <a:lnTo>
                    <a:pt x="4629" y="9072"/>
                  </a:lnTo>
                  <a:close/>
                  <a:moveTo>
                    <a:pt x="21600" y="11664"/>
                  </a:moveTo>
                  <a:cubicBezTo>
                    <a:pt x="21600" y="9504"/>
                    <a:pt x="21600" y="9504"/>
                    <a:pt x="21600" y="9504"/>
                  </a:cubicBezTo>
                  <a:cubicBezTo>
                    <a:pt x="21600" y="3888"/>
                    <a:pt x="18000" y="0"/>
                    <a:pt x="10800" y="0"/>
                  </a:cubicBezTo>
                  <a:cubicBezTo>
                    <a:pt x="3600" y="0"/>
                    <a:pt x="0" y="5184"/>
                    <a:pt x="0" y="10800"/>
                  </a:cubicBezTo>
                  <a:cubicBezTo>
                    <a:pt x="0" y="16848"/>
                    <a:pt x="3086" y="21600"/>
                    <a:pt x="10800" y="21600"/>
                  </a:cubicBezTo>
                  <a:cubicBezTo>
                    <a:pt x="16457" y="21600"/>
                    <a:pt x="20571" y="19008"/>
                    <a:pt x="21086" y="14688"/>
                  </a:cubicBezTo>
                  <a:cubicBezTo>
                    <a:pt x="16457" y="14688"/>
                    <a:pt x="16457" y="14688"/>
                    <a:pt x="16457" y="14688"/>
                  </a:cubicBezTo>
                  <a:cubicBezTo>
                    <a:pt x="15943" y="17712"/>
                    <a:pt x="14400" y="18576"/>
                    <a:pt x="10800" y="18576"/>
                  </a:cubicBezTo>
                  <a:cubicBezTo>
                    <a:pt x="6171" y="18576"/>
                    <a:pt x="4629" y="15120"/>
                    <a:pt x="4629" y="11664"/>
                  </a:cubicBezTo>
                  <a:lnTo>
                    <a:pt x="21600" y="1166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" name="Rectangle 9"/>
            <p:cNvSpPr/>
            <p:nvPr/>
          </p:nvSpPr>
          <p:spPr>
            <a:xfrm>
              <a:off x="1124020" y="284162"/>
              <a:ext cx="33469" cy="28479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" name="Freeform 10"/>
            <p:cNvSpPr/>
            <p:nvPr/>
          </p:nvSpPr>
          <p:spPr>
            <a:xfrm>
              <a:off x="1199165" y="280373"/>
              <a:ext cx="126296" cy="288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21600"/>
                  </a:moveTo>
                  <a:cubicBezTo>
                    <a:pt x="12960" y="8894"/>
                    <a:pt x="12960" y="8894"/>
                    <a:pt x="12960" y="8894"/>
                  </a:cubicBezTo>
                  <a:cubicBezTo>
                    <a:pt x="20880" y="8894"/>
                    <a:pt x="20880" y="8894"/>
                    <a:pt x="20880" y="8894"/>
                  </a:cubicBezTo>
                  <a:cubicBezTo>
                    <a:pt x="20880" y="6988"/>
                    <a:pt x="20880" y="6988"/>
                    <a:pt x="20880" y="6988"/>
                  </a:cubicBezTo>
                  <a:cubicBezTo>
                    <a:pt x="12960" y="6988"/>
                    <a:pt x="12960" y="6988"/>
                    <a:pt x="12960" y="6988"/>
                  </a:cubicBezTo>
                  <a:cubicBezTo>
                    <a:pt x="12960" y="4447"/>
                    <a:pt x="12960" y="4447"/>
                    <a:pt x="12960" y="4447"/>
                  </a:cubicBezTo>
                  <a:cubicBezTo>
                    <a:pt x="12960" y="2859"/>
                    <a:pt x="15120" y="2541"/>
                    <a:pt x="18720" y="2541"/>
                  </a:cubicBezTo>
                  <a:cubicBezTo>
                    <a:pt x="19440" y="2541"/>
                    <a:pt x="20880" y="2541"/>
                    <a:pt x="21600" y="2541"/>
                  </a:cubicBezTo>
                  <a:cubicBezTo>
                    <a:pt x="21600" y="318"/>
                    <a:pt x="21600" y="318"/>
                    <a:pt x="21600" y="318"/>
                  </a:cubicBezTo>
                  <a:cubicBezTo>
                    <a:pt x="20160" y="0"/>
                    <a:pt x="18720" y="0"/>
                    <a:pt x="17280" y="0"/>
                  </a:cubicBezTo>
                  <a:cubicBezTo>
                    <a:pt x="10800" y="0"/>
                    <a:pt x="6480" y="1271"/>
                    <a:pt x="6480" y="4129"/>
                  </a:cubicBezTo>
                  <a:cubicBezTo>
                    <a:pt x="6480" y="6988"/>
                    <a:pt x="6480" y="6988"/>
                    <a:pt x="6480" y="6988"/>
                  </a:cubicBezTo>
                  <a:cubicBezTo>
                    <a:pt x="0" y="6988"/>
                    <a:pt x="0" y="6988"/>
                    <a:pt x="0" y="6988"/>
                  </a:cubicBezTo>
                  <a:cubicBezTo>
                    <a:pt x="0" y="8894"/>
                    <a:pt x="0" y="8894"/>
                    <a:pt x="0" y="8894"/>
                  </a:cubicBezTo>
                  <a:cubicBezTo>
                    <a:pt x="6480" y="8894"/>
                    <a:pt x="6480" y="8894"/>
                    <a:pt x="6480" y="8894"/>
                  </a:cubicBezTo>
                  <a:cubicBezTo>
                    <a:pt x="6480" y="21600"/>
                    <a:pt x="6480" y="21600"/>
                    <a:pt x="6480" y="21600"/>
                  </a:cubicBezTo>
                  <a:lnTo>
                    <a:pt x="1296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" name="Freeform 11"/>
            <p:cNvSpPr/>
            <p:nvPr/>
          </p:nvSpPr>
          <p:spPr>
            <a:xfrm>
              <a:off x="1341878" y="318262"/>
              <a:ext cx="113034" cy="25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603"/>
                  </a:moveTo>
                  <a:cubicBezTo>
                    <a:pt x="0" y="6728"/>
                    <a:pt x="0" y="6728"/>
                    <a:pt x="0" y="6728"/>
                  </a:cubicBezTo>
                  <a:cubicBezTo>
                    <a:pt x="6400" y="6728"/>
                    <a:pt x="6400" y="6728"/>
                    <a:pt x="6400" y="6728"/>
                  </a:cubicBezTo>
                  <a:cubicBezTo>
                    <a:pt x="6400" y="17351"/>
                    <a:pt x="6400" y="17351"/>
                    <a:pt x="6400" y="17351"/>
                  </a:cubicBezTo>
                  <a:cubicBezTo>
                    <a:pt x="6400" y="19475"/>
                    <a:pt x="6400" y="21600"/>
                    <a:pt x="16800" y="21600"/>
                  </a:cubicBezTo>
                  <a:cubicBezTo>
                    <a:pt x="18400" y="21600"/>
                    <a:pt x="20000" y="21246"/>
                    <a:pt x="21600" y="21246"/>
                  </a:cubicBezTo>
                  <a:cubicBezTo>
                    <a:pt x="21600" y="18767"/>
                    <a:pt x="21600" y="18767"/>
                    <a:pt x="21600" y="18767"/>
                  </a:cubicBezTo>
                  <a:cubicBezTo>
                    <a:pt x="20800" y="19121"/>
                    <a:pt x="19200" y="19121"/>
                    <a:pt x="17600" y="19121"/>
                  </a:cubicBezTo>
                  <a:cubicBezTo>
                    <a:pt x="15200" y="19121"/>
                    <a:pt x="13600" y="18413"/>
                    <a:pt x="13600" y="17351"/>
                  </a:cubicBezTo>
                  <a:cubicBezTo>
                    <a:pt x="13600" y="6728"/>
                    <a:pt x="13600" y="6728"/>
                    <a:pt x="13600" y="6728"/>
                  </a:cubicBezTo>
                  <a:cubicBezTo>
                    <a:pt x="21600" y="6728"/>
                    <a:pt x="21600" y="6728"/>
                    <a:pt x="21600" y="6728"/>
                  </a:cubicBezTo>
                  <a:cubicBezTo>
                    <a:pt x="21600" y="4603"/>
                    <a:pt x="21600" y="4603"/>
                    <a:pt x="21600" y="4603"/>
                  </a:cubicBezTo>
                  <a:cubicBezTo>
                    <a:pt x="13600" y="4603"/>
                    <a:pt x="13600" y="4603"/>
                    <a:pt x="13600" y="4603"/>
                  </a:cubicBezTo>
                  <a:cubicBezTo>
                    <a:pt x="13600" y="0"/>
                    <a:pt x="13600" y="0"/>
                    <a:pt x="13600" y="0"/>
                  </a:cubicBezTo>
                  <a:cubicBezTo>
                    <a:pt x="6400" y="1062"/>
                    <a:pt x="6400" y="1062"/>
                    <a:pt x="6400" y="1062"/>
                  </a:cubicBezTo>
                  <a:cubicBezTo>
                    <a:pt x="6400" y="4603"/>
                    <a:pt x="6400" y="4603"/>
                    <a:pt x="6400" y="4603"/>
                  </a:cubicBezTo>
                  <a:lnTo>
                    <a:pt x="0" y="46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" name="Freeform 12"/>
            <p:cNvSpPr/>
            <p:nvPr/>
          </p:nvSpPr>
          <p:spPr>
            <a:xfrm>
              <a:off x="637155" y="284162"/>
              <a:ext cx="226699" cy="28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200" y="21600"/>
                    <a:pt x="9200" y="21600"/>
                    <a:pt x="9200" y="21600"/>
                  </a:cubicBezTo>
                  <a:cubicBezTo>
                    <a:pt x="20400" y="21600"/>
                    <a:pt x="21600" y="13863"/>
                    <a:pt x="21600" y="10961"/>
                  </a:cubicBezTo>
                  <a:cubicBezTo>
                    <a:pt x="21600" y="8060"/>
                    <a:pt x="20400" y="0"/>
                    <a:pt x="92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  <a:moveTo>
                    <a:pt x="3600" y="2579"/>
                  </a:moveTo>
                  <a:cubicBezTo>
                    <a:pt x="9200" y="2579"/>
                    <a:pt x="9200" y="2579"/>
                    <a:pt x="9200" y="2579"/>
                  </a:cubicBezTo>
                  <a:cubicBezTo>
                    <a:pt x="15200" y="2579"/>
                    <a:pt x="18000" y="6448"/>
                    <a:pt x="18000" y="10961"/>
                  </a:cubicBezTo>
                  <a:cubicBezTo>
                    <a:pt x="18000" y="15475"/>
                    <a:pt x="15200" y="19021"/>
                    <a:pt x="9200" y="19021"/>
                  </a:cubicBezTo>
                  <a:cubicBezTo>
                    <a:pt x="3600" y="19021"/>
                    <a:pt x="3600" y="19021"/>
                    <a:pt x="3600" y="19021"/>
                  </a:cubicBezTo>
                  <a:lnTo>
                    <a:pt x="3600" y="257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5" name="Rechthoek 6"/>
          <p:cNvSpPr/>
          <p:nvPr/>
        </p:nvSpPr>
        <p:spPr>
          <a:xfrm>
            <a:off x="161518" y="119267"/>
            <a:ext cx="11868965" cy="64082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" name="Tekstvak 4"/>
          <p:cNvSpPr txBox="1"/>
          <p:nvPr/>
        </p:nvSpPr>
        <p:spPr>
          <a:xfrm>
            <a:off x="34969" y="-662297"/>
            <a:ext cx="1210056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spc="50">
                <a:solidFill>
                  <a:schemeClr val="accent2"/>
                </a:solidFill>
                <a:latin typeface="Roboto Slab Regular Regular"/>
                <a:ea typeface="Roboto Slab Regular Regular"/>
                <a:cs typeface="Roboto Slab Regular Regular"/>
                <a:sym typeface="Roboto Slab Regular Regular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Logo (</a:t>
            </a:r>
            <a:r>
              <a:rPr dirty="0" err="1">
                <a:solidFill>
                  <a:schemeClr val="tx1"/>
                </a:solidFill>
              </a:rPr>
              <a:t>Animatie</a:t>
            </a:r>
            <a:r>
              <a:rPr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0" name="Freeform 5"/>
          <p:cNvSpPr/>
          <p:nvPr/>
        </p:nvSpPr>
        <p:spPr>
          <a:xfrm>
            <a:off x="4543471" y="3282713"/>
            <a:ext cx="950757" cy="1038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530"/>
                </a:moveTo>
                <a:cubicBezTo>
                  <a:pt x="13838" y="17530"/>
                  <a:pt x="15525" y="15652"/>
                  <a:pt x="15525" y="13148"/>
                </a:cubicBezTo>
                <a:cubicBezTo>
                  <a:pt x="15525" y="0"/>
                  <a:pt x="15525" y="0"/>
                  <a:pt x="15525" y="0"/>
                </a:cubicBezTo>
                <a:cubicBezTo>
                  <a:pt x="21600" y="0"/>
                  <a:pt x="21600" y="0"/>
                  <a:pt x="21600" y="0"/>
                </a:cubicBezTo>
                <a:cubicBezTo>
                  <a:pt x="21600" y="13461"/>
                  <a:pt x="21600" y="13461"/>
                  <a:pt x="21600" y="13461"/>
                </a:cubicBezTo>
                <a:cubicBezTo>
                  <a:pt x="21600" y="19096"/>
                  <a:pt x="16538" y="21600"/>
                  <a:pt x="10800" y="21600"/>
                </a:cubicBezTo>
                <a:cubicBezTo>
                  <a:pt x="5062" y="21600"/>
                  <a:pt x="0" y="19096"/>
                  <a:pt x="0" y="13461"/>
                </a:cubicBezTo>
                <a:cubicBezTo>
                  <a:pt x="0" y="0"/>
                  <a:pt x="0" y="0"/>
                  <a:pt x="0" y="0"/>
                </a:cubicBezTo>
                <a:cubicBezTo>
                  <a:pt x="6412" y="0"/>
                  <a:pt x="6412" y="0"/>
                  <a:pt x="6412" y="0"/>
                </a:cubicBezTo>
                <a:cubicBezTo>
                  <a:pt x="6412" y="13148"/>
                  <a:pt x="6412" y="13148"/>
                  <a:pt x="6412" y="13148"/>
                </a:cubicBezTo>
                <a:cubicBezTo>
                  <a:pt x="6412" y="15652"/>
                  <a:pt x="7762" y="17530"/>
                  <a:pt x="10800" y="1753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" name="Freeform 6"/>
          <p:cNvSpPr/>
          <p:nvPr/>
        </p:nvSpPr>
        <p:spPr>
          <a:xfrm>
            <a:off x="3518892" y="3282713"/>
            <a:ext cx="892593" cy="1008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579" y="21600"/>
                </a:moveTo>
                <a:lnTo>
                  <a:pt x="14400" y="21600"/>
                </a:lnTo>
                <a:lnTo>
                  <a:pt x="14400" y="4215"/>
                </a:lnTo>
                <a:lnTo>
                  <a:pt x="21600" y="4215"/>
                </a:lnTo>
                <a:lnTo>
                  <a:pt x="21600" y="0"/>
                </a:lnTo>
                <a:lnTo>
                  <a:pt x="0" y="0"/>
                </a:lnTo>
                <a:lnTo>
                  <a:pt x="0" y="4215"/>
                </a:lnTo>
                <a:lnTo>
                  <a:pt x="7579" y="4215"/>
                </a:lnTo>
                <a:lnTo>
                  <a:pt x="7579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" name="Freeform 7"/>
          <p:cNvSpPr/>
          <p:nvPr/>
        </p:nvSpPr>
        <p:spPr>
          <a:xfrm>
            <a:off x="3790419" y="2276031"/>
            <a:ext cx="943961" cy="946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65" h="21600" extrusionOk="0">
                <a:moveTo>
                  <a:pt x="15162" y="12000"/>
                </a:moveTo>
                <a:cubicBezTo>
                  <a:pt x="13573" y="12343"/>
                  <a:pt x="11985" y="12000"/>
                  <a:pt x="11985" y="9943"/>
                </a:cubicBezTo>
                <a:cubicBezTo>
                  <a:pt x="11985" y="6857"/>
                  <a:pt x="18973" y="4114"/>
                  <a:pt x="19926" y="1371"/>
                </a:cubicBezTo>
                <a:cubicBezTo>
                  <a:pt x="20244" y="686"/>
                  <a:pt x="20244" y="0"/>
                  <a:pt x="19926" y="0"/>
                </a:cubicBezTo>
                <a:cubicBezTo>
                  <a:pt x="19609" y="0"/>
                  <a:pt x="19926" y="343"/>
                  <a:pt x="19291" y="1029"/>
                </a:cubicBezTo>
                <a:cubicBezTo>
                  <a:pt x="16432" y="4114"/>
                  <a:pt x="11668" y="4114"/>
                  <a:pt x="8173" y="5829"/>
                </a:cubicBezTo>
                <a:cubicBezTo>
                  <a:pt x="5632" y="6857"/>
                  <a:pt x="-1356" y="10629"/>
                  <a:pt x="232" y="18514"/>
                </a:cubicBezTo>
                <a:cubicBezTo>
                  <a:pt x="232" y="18857"/>
                  <a:pt x="550" y="20229"/>
                  <a:pt x="868" y="20229"/>
                </a:cubicBezTo>
                <a:cubicBezTo>
                  <a:pt x="868" y="20229"/>
                  <a:pt x="868" y="19543"/>
                  <a:pt x="868" y="18514"/>
                </a:cubicBezTo>
                <a:cubicBezTo>
                  <a:pt x="868" y="13714"/>
                  <a:pt x="6268" y="12343"/>
                  <a:pt x="7856" y="9257"/>
                </a:cubicBezTo>
                <a:cubicBezTo>
                  <a:pt x="8173" y="8914"/>
                  <a:pt x="8491" y="8571"/>
                  <a:pt x="8491" y="8571"/>
                </a:cubicBezTo>
                <a:cubicBezTo>
                  <a:pt x="8491" y="8914"/>
                  <a:pt x="8491" y="8914"/>
                  <a:pt x="8491" y="9257"/>
                </a:cubicBezTo>
                <a:cubicBezTo>
                  <a:pt x="7856" y="12000"/>
                  <a:pt x="5315" y="13371"/>
                  <a:pt x="6268" y="15429"/>
                </a:cubicBezTo>
                <a:cubicBezTo>
                  <a:pt x="6903" y="17829"/>
                  <a:pt x="9762" y="15771"/>
                  <a:pt x="10397" y="14400"/>
                </a:cubicBezTo>
                <a:cubicBezTo>
                  <a:pt x="10715" y="14057"/>
                  <a:pt x="10715" y="13714"/>
                  <a:pt x="11032" y="13714"/>
                </a:cubicBezTo>
                <a:cubicBezTo>
                  <a:pt x="11032" y="13714"/>
                  <a:pt x="11032" y="14400"/>
                  <a:pt x="11032" y="14743"/>
                </a:cubicBezTo>
                <a:cubicBezTo>
                  <a:pt x="10397" y="17486"/>
                  <a:pt x="10079" y="18857"/>
                  <a:pt x="8173" y="20571"/>
                </a:cubicBezTo>
                <a:cubicBezTo>
                  <a:pt x="7538" y="20914"/>
                  <a:pt x="6585" y="21257"/>
                  <a:pt x="6585" y="21600"/>
                </a:cubicBezTo>
                <a:cubicBezTo>
                  <a:pt x="6585" y="21600"/>
                  <a:pt x="7220" y="21600"/>
                  <a:pt x="7538" y="21600"/>
                </a:cubicBezTo>
                <a:cubicBezTo>
                  <a:pt x="12303" y="21257"/>
                  <a:pt x="16432" y="15086"/>
                  <a:pt x="17703" y="10971"/>
                </a:cubicBezTo>
                <a:cubicBezTo>
                  <a:pt x="17703" y="10629"/>
                  <a:pt x="17703" y="10286"/>
                  <a:pt x="17703" y="10286"/>
                </a:cubicBezTo>
                <a:cubicBezTo>
                  <a:pt x="17385" y="9943"/>
                  <a:pt x="17385" y="10286"/>
                  <a:pt x="17068" y="10629"/>
                </a:cubicBezTo>
                <a:cubicBezTo>
                  <a:pt x="16432" y="10971"/>
                  <a:pt x="15797" y="11657"/>
                  <a:pt x="15162" y="120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3" name="Freeform 8"/>
          <p:cNvSpPr/>
          <p:nvPr/>
        </p:nvSpPr>
        <p:spPr>
          <a:xfrm>
            <a:off x="6713432" y="3569060"/>
            <a:ext cx="624144" cy="751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29" y="9072"/>
                </a:moveTo>
                <a:cubicBezTo>
                  <a:pt x="4629" y="5616"/>
                  <a:pt x="6686" y="3024"/>
                  <a:pt x="10800" y="3024"/>
                </a:cubicBezTo>
                <a:cubicBezTo>
                  <a:pt x="14914" y="3024"/>
                  <a:pt x="16971" y="5616"/>
                  <a:pt x="16971" y="9072"/>
                </a:cubicBezTo>
                <a:lnTo>
                  <a:pt x="4629" y="9072"/>
                </a:lnTo>
                <a:close/>
                <a:moveTo>
                  <a:pt x="21600" y="11664"/>
                </a:moveTo>
                <a:cubicBezTo>
                  <a:pt x="21600" y="9504"/>
                  <a:pt x="21600" y="9504"/>
                  <a:pt x="21600" y="9504"/>
                </a:cubicBezTo>
                <a:cubicBezTo>
                  <a:pt x="21600" y="3888"/>
                  <a:pt x="18000" y="0"/>
                  <a:pt x="10800" y="0"/>
                </a:cubicBezTo>
                <a:cubicBezTo>
                  <a:pt x="3600" y="0"/>
                  <a:pt x="0" y="5184"/>
                  <a:pt x="0" y="10800"/>
                </a:cubicBezTo>
                <a:cubicBezTo>
                  <a:pt x="0" y="16848"/>
                  <a:pt x="3086" y="21600"/>
                  <a:pt x="10800" y="21600"/>
                </a:cubicBezTo>
                <a:cubicBezTo>
                  <a:pt x="16457" y="21600"/>
                  <a:pt x="20571" y="19008"/>
                  <a:pt x="21086" y="14688"/>
                </a:cubicBezTo>
                <a:cubicBezTo>
                  <a:pt x="16457" y="14688"/>
                  <a:pt x="16457" y="14688"/>
                  <a:pt x="16457" y="14688"/>
                </a:cubicBezTo>
                <a:cubicBezTo>
                  <a:pt x="15943" y="17712"/>
                  <a:pt x="14400" y="18576"/>
                  <a:pt x="10800" y="18576"/>
                </a:cubicBezTo>
                <a:cubicBezTo>
                  <a:pt x="6171" y="18576"/>
                  <a:pt x="4629" y="15120"/>
                  <a:pt x="4629" y="11664"/>
                </a:cubicBezTo>
                <a:lnTo>
                  <a:pt x="21600" y="1166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4" name="Rectangle 9"/>
          <p:cNvSpPr/>
          <p:nvPr/>
        </p:nvSpPr>
        <p:spPr>
          <a:xfrm>
            <a:off x="7500883" y="3282713"/>
            <a:ext cx="118566" cy="100892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" name="Freeform 10"/>
          <p:cNvSpPr/>
          <p:nvPr/>
        </p:nvSpPr>
        <p:spPr>
          <a:xfrm>
            <a:off x="7767094" y="3269291"/>
            <a:ext cx="447416" cy="10223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60" y="21600"/>
                </a:moveTo>
                <a:cubicBezTo>
                  <a:pt x="12960" y="8894"/>
                  <a:pt x="12960" y="8894"/>
                  <a:pt x="12960" y="8894"/>
                </a:cubicBezTo>
                <a:cubicBezTo>
                  <a:pt x="20880" y="8894"/>
                  <a:pt x="20880" y="8894"/>
                  <a:pt x="20880" y="8894"/>
                </a:cubicBezTo>
                <a:cubicBezTo>
                  <a:pt x="20880" y="6988"/>
                  <a:pt x="20880" y="6988"/>
                  <a:pt x="20880" y="6988"/>
                </a:cubicBezTo>
                <a:cubicBezTo>
                  <a:pt x="12960" y="6988"/>
                  <a:pt x="12960" y="6988"/>
                  <a:pt x="12960" y="6988"/>
                </a:cubicBezTo>
                <a:cubicBezTo>
                  <a:pt x="12960" y="4447"/>
                  <a:pt x="12960" y="4447"/>
                  <a:pt x="12960" y="4447"/>
                </a:cubicBezTo>
                <a:cubicBezTo>
                  <a:pt x="12960" y="2859"/>
                  <a:pt x="15120" y="2541"/>
                  <a:pt x="18720" y="2541"/>
                </a:cubicBezTo>
                <a:cubicBezTo>
                  <a:pt x="19440" y="2541"/>
                  <a:pt x="20880" y="2541"/>
                  <a:pt x="21600" y="2541"/>
                </a:cubicBezTo>
                <a:cubicBezTo>
                  <a:pt x="21600" y="318"/>
                  <a:pt x="21600" y="318"/>
                  <a:pt x="21600" y="318"/>
                </a:cubicBezTo>
                <a:cubicBezTo>
                  <a:pt x="20160" y="0"/>
                  <a:pt x="18720" y="0"/>
                  <a:pt x="17280" y="0"/>
                </a:cubicBezTo>
                <a:cubicBezTo>
                  <a:pt x="10800" y="0"/>
                  <a:pt x="6480" y="1271"/>
                  <a:pt x="6480" y="4129"/>
                </a:cubicBezTo>
                <a:cubicBezTo>
                  <a:pt x="6480" y="6988"/>
                  <a:pt x="6480" y="6988"/>
                  <a:pt x="6480" y="6988"/>
                </a:cubicBezTo>
                <a:cubicBezTo>
                  <a:pt x="0" y="6988"/>
                  <a:pt x="0" y="6988"/>
                  <a:pt x="0" y="6988"/>
                </a:cubicBezTo>
                <a:cubicBezTo>
                  <a:pt x="0" y="8894"/>
                  <a:pt x="0" y="8894"/>
                  <a:pt x="0" y="8894"/>
                </a:cubicBezTo>
                <a:cubicBezTo>
                  <a:pt x="6480" y="8894"/>
                  <a:pt x="6480" y="8894"/>
                  <a:pt x="6480" y="8894"/>
                </a:cubicBezTo>
                <a:cubicBezTo>
                  <a:pt x="6480" y="21600"/>
                  <a:pt x="6480" y="21600"/>
                  <a:pt x="6480" y="21600"/>
                </a:cubicBezTo>
                <a:lnTo>
                  <a:pt x="1296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6" name="Freeform 11"/>
          <p:cNvSpPr/>
          <p:nvPr/>
        </p:nvSpPr>
        <p:spPr>
          <a:xfrm>
            <a:off x="8272673" y="3403515"/>
            <a:ext cx="400437" cy="917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603"/>
                </a:moveTo>
                <a:cubicBezTo>
                  <a:pt x="0" y="6728"/>
                  <a:pt x="0" y="6728"/>
                  <a:pt x="0" y="6728"/>
                </a:cubicBezTo>
                <a:cubicBezTo>
                  <a:pt x="6400" y="6728"/>
                  <a:pt x="6400" y="6728"/>
                  <a:pt x="6400" y="6728"/>
                </a:cubicBezTo>
                <a:cubicBezTo>
                  <a:pt x="6400" y="17351"/>
                  <a:pt x="6400" y="17351"/>
                  <a:pt x="6400" y="17351"/>
                </a:cubicBezTo>
                <a:cubicBezTo>
                  <a:pt x="6400" y="19475"/>
                  <a:pt x="6400" y="21600"/>
                  <a:pt x="16800" y="21600"/>
                </a:cubicBezTo>
                <a:cubicBezTo>
                  <a:pt x="18400" y="21600"/>
                  <a:pt x="20000" y="21246"/>
                  <a:pt x="21600" y="21246"/>
                </a:cubicBezTo>
                <a:cubicBezTo>
                  <a:pt x="21600" y="18767"/>
                  <a:pt x="21600" y="18767"/>
                  <a:pt x="21600" y="18767"/>
                </a:cubicBezTo>
                <a:cubicBezTo>
                  <a:pt x="20800" y="19121"/>
                  <a:pt x="19200" y="19121"/>
                  <a:pt x="17600" y="19121"/>
                </a:cubicBezTo>
                <a:cubicBezTo>
                  <a:pt x="15200" y="19121"/>
                  <a:pt x="13600" y="18413"/>
                  <a:pt x="13600" y="17351"/>
                </a:cubicBezTo>
                <a:cubicBezTo>
                  <a:pt x="13600" y="6728"/>
                  <a:pt x="13600" y="6728"/>
                  <a:pt x="13600" y="6728"/>
                </a:cubicBezTo>
                <a:cubicBezTo>
                  <a:pt x="21600" y="6728"/>
                  <a:pt x="21600" y="6728"/>
                  <a:pt x="21600" y="6728"/>
                </a:cubicBezTo>
                <a:cubicBezTo>
                  <a:pt x="21600" y="4603"/>
                  <a:pt x="21600" y="4603"/>
                  <a:pt x="21600" y="4603"/>
                </a:cubicBezTo>
                <a:cubicBezTo>
                  <a:pt x="13600" y="4603"/>
                  <a:pt x="13600" y="4603"/>
                  <a:pt x="13600" y="4603"/>
                </a:cubicBezTo>
                <a:cubicBezTo>
                  <a:pt x="13600" y="0"/>
                  <a:pt x="13600" y="0"/>
                  <a:pt x="13600" y="0"/>
                </a:cubicBezTo>
                <a:cubicBezTo>
                  <a:pt x="6400" y="1062"/>
                  <a:pt x="6400" y="1062"/>
                  <a:pt x="6400" y="1062"/>
                </a:cubicBezTo>
                <a:cubicBezTo>
                  <a:pt x="6400" y="4603"/>
                  <a:pt x="6400" y="4603"/>
                  <a:pt x="6400" y="4603"/>
                </a:cubicBezTo>
                <a:lnTo>
                  <a:pt x="0" y="4603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" name="Freeform 12"/>
          <p:cNvSpPr/>
          <p:nvPr/>
        </p:nvSpPr>
        <p:spPr>
          <a:xfrm>
            <a:off x="5776098" y="3282713"/>
            <a:ext cx="803111" cy="1008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200" y="21600"/>
                  <a:pt x="9200" y="21600"/>
                  <a:pt x="9200" y="21600"/>
                </a:cubicBezTo>
                <a:cubicBezTo>
                  <a:pt x="20400" y="21600"/>
                  <a:pt x="21600" y="13863"/>
                  <a:pt x="21600" y="10961"/>
                </a:cubicBezTo>
                <a:cubicBezTo>
                  <a:pt x="21600" y="8060"/>
                  <a:pt x="20400" y="0"/>
                  <a:pt x="9200" y="0"/>
                </a:cubicBezTo>
                <a:cubicBezTo>
                  <a:pt x="0" y="0"/>
                  <a:pt x="0" y="0"/>
                  <a:pt x="0" y="0"/>
                </a:cubicBezTo>
                <a:lnTo>
                  <a:pt x="0" y="21600"/>
                </a:lnTo>
                <a:close/>
                <a:moveTo>
                  <a:pt x="3600" y="2579"/>
                </a:moveTo>
                <a:cubicBezTo>
                  <a:pt x="9200" y="2579"/>
                  <a:pt x="9200" y="2579"/>
                  <a:pt x="9200" y="2579"/>
                </a:cubicBezTo>
                <a:cubicBezTo>
                  <a:pt x="15200" y="2579"/>
                  <a:pt x="18000" y="6448"/>
                  <a:pt x="18000" y="10961"/>
                </a:cubicBezTo>
                <a:cubicBezTo>
                  <a:pt x="18000" y="15475"/>
                  <a:pt x="15200" y="19021"/>
                  <a:pt x="9200" y="19021"/>
                </a:cubicBezTo>
                <a:cubicBezTo>
                  <a:pt x="3600" y="19021"/>
                  <a:pt x="3600" y="19021"/>
                  <a:pt x="3600" y="19021"/>
                </a:cubicBezTo>
                <a:lnTo>
                  <a:pt x="3600" y="257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rPr dirty="0"/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endParaRPr dirty="0"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200">
                <a:solidFill>
                  <a:srgbClr val="A6A6A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1A80FD-2CA8-17DE-01B0-6834BDEB2B59}"/>
              </a:ext>
            </a:extLst>
          </p:cNvPr>
          <p:cNvGrpSpPr/>
          <p:nvPr userDrawn="1"/>
        </p:nvGrpSpPr>
        <p:grpSpPr>
          <a:xfrm>
            <a:off x="2982510" y="-1286712"/>
            <a:ext cx="6858001" cy="592943"/>
            <a:chOff x="2982510" y="-1286712"/>
            <a:chExt cx="6858001" cy="592943"/>
          </a:xfrm>
        </p:grpSpPr>
        <p:sp>
          <p:nvSpPr>
            <p:cNvPr id="3" name="Rechthoek 36">
              <a:extLst>
                <a:ext uri="{FF2B5EF4-FFF2-40B4-BE49-F238E27FC236}">
                  <a16:creationId xmlns:a16="http://schemas.microsoft.com/office/drawing/2014/main" id="{6E531BAD-BA54-79AF-6F09-ECD85125907A}"/>
                </a:ext>
              </a:extLst>
            </p:cNvPr>
            <p:cNvSpPr/>
            <p:nvPr/>
          </p:nvSpPr>
          <p:spPr>
            <a:xfrm rot="16200000">
              <a:off x="6254550" y="-4279730"/>
              <a:ext cx="313921" cy="6858001"/>
            </a:xfrm>
            <a:prstGeom prst="rect">
              <a:avLst/>
            </a:prstGeom>
            <a:solidFill>
              <a:srgbClr val="00A6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grpSp>
          <p:nvGrpSpPr>
            <p:cNvPr id="4" name="Groep 8">
              <a:extLst>
                <a:ext uri="{FF2B5EF4-FFF2-40B4-BE49-F238E27FC236}">
                  <a16:creationId xmlns:a16="http://schemas.microsoft.com/office/drawing/2014/main" id="{33E21D9E-B033-D6A4-2D4E-E7C3BC29BE32}"/>
                </a:ext>
              </a:extLst>
            </p:cNvPr>
            <p:cNvGrpSpPr/>
            <p:nvPr/>
          </p:nvGrpSpPr>
          <p:grpSpPr>
            <a:xfrm>
              <a:off x="2982511" y="-1286711"/>
              <a:ext cx="6226976" cy="211382"/>
              <a:chOff x="0" y="0"/>
              <a:chExt cx="6226974" cy="211380"/>
            </a:xfrm>
          </p:grpSpPr>
          <p:sp>
            <p:nvSpPr>
              <p:cNvPr id="6" name="Rechthoek 6">
                <a:extLst>
                  <a:ext uri="{FF2B5EF4-FFF2-40B4-BE49-F238E27FC236}">
                    <a16:creationId xmlns:a16="http://schemas.microsoft.com/office/drawing/2014/main" id="{DA896D7E-3E7D-EA59-E08E-7F161441EE28}"/>
                  </a:ext>
                </a:extLst>
              </p:cNvPr>
              <p:cNvSpPr/>
              <p:nvPr/>
            </p:nvSpPr>
            <p:spPr>
              <a:xfrm rot="16200000">
                <a:off x="168192" y="-168191"/>
                <a:ext cx="211380" cy="547765"/>
              </a:xfrm>
              <a:prstGeom prst="rect">
                <a:avLst/>
              </a:prstGeom>
              <a:solidFill>
                <a:srgbClr val="0C23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" name="Rechthoek 29">
                <a:extLst>
                  <a:ext uri="{FF2B5EF4-FFF2-40B4-BE49-F238E27FC236}">
                    <a16:creationId xmlns:a16="http://schemas.microsoft.com/office/drawing/2014/main" id="{27E43984-F384-F21F-8469-814149357BE3}"/>
                  </a:ext>
                </a:extLst>
              </p:cNvPr>
              <p:cNvSpPr/>
              <p:nvPr/>
            </p:nvSpPr>
            <p:spPr>
              <a:xfrm rot="16200000">
                <a:off x="799215" y="-168191"/>
                <a:ext cx="211380" cy="547765"/>
              </a:xfrm>
              <a:prstGeom prst="rect">
                <a:avLst/>
              </a:prstGeom>
              <a:solidFill>
                <a:srgbClr val="00B8C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" name="Rechthoek 30">
                <a:extLst>
                  <a:ext uri="{FF2B5EF4-FFF2-40B4-BE49-F238E27FC236}">
                    <a16:creationId xmlns:a16="http://schemas.microsoft.com/office/drawing/2014/main" id="{9B9CBF6C-D7DD-1FBA-8852-88B5A45D4E85}"/>
                  </a:ext>
                </a:extLst>
              </p:cNvPr>
              <p:cNvSpPr/>
              <p:nvPr/>
            </p:nvSpPr>
            <p:spPr>
              <a:xfrm rot="16200000">
                <a:off x="1430239" y="-168191"/>
                <a:ext cx="211380" cy="547765"/>
              </a:xfrm>
              <a:prstGeom prst="rect">
                <a:avLst/>
              </a:prstGeom>
              <a:solidFill>
                <a:srgbClr val="0076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" name="Rechthoek 31">
                <a:extLst>
                  <a:ext uri="{FF2B5EF4-FFF2-40B4-BE49-F238E27FC236}">
                    <a16:creationId xmlns:a16="http://schemas.microsoft.com/office/drawing/2014/main" id="{95ED7A00-2015-D1DF-BDC2-BA453CBE00A3}"/>
                  </a:ext>
                </a:extLst>
              </p:cNvPr>
              <p:cNvSpPr/>
              <p:nvPr/>
            </p:nvSpPr>
            <p:spPr>
              <a:xfrm rot="16200000">
                <a:off x="2061263" y="-168191"/>
                <a:ext cx="211380" cy="547765"/>
              </a:xfrm>
              <a:prstGeom prst="rect">
                <a:avLst/>
              </a:prstGeom>
              <a:solidFill>
                <a:srgbClr val="6F1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" name="Rechthoek 32">
                <a:extLst>
                  <a:ext uri="{FF2B5EF4-FFF2-40B4-BE49-F238E27FC236}">
                    <a16:creationId xmlns:a16="http://schemas.microsoft.com/office/drawing/2014/main" id="{A72B6209-AB0F-2555-7997-A009584D9170}"/>
                  </a:ext>
                </a:extLst>
              </p:cNvPr>
              <p:cNvSpPr/>
              <p:nvPr/>
            </p:nvSpPr>
            <p:spPr>
              <a:xfrm rot="16200000">
                <a:off x="2692286" y="-168191"/>
                <a:ext cx="211380" cy="547765"/>
              </a:xfrm>
              <a:prstGeom prst="rect">
                <a:avLst/>
              </a:prstGeom>
              <a:solidFill>
                <a:srgbClr val="EF60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" name="Rechthoek 33">
                <a:extLst>
                  <a:ext uri="{FF2B5EF4-FFF2-40B4-BE49-F238E27FC236}">
                    <a16:creationId xmlns:a16="http://schemas.microsoft.com/office/drawing/2014/main" id="{A3F1C66E-0988-F08B-6891-5B3CEE7B4D23}"/>
                  </a:ext>
                </a:extLst>
              </p:cNvPr>
              <p:cNvSpPr/>
              <p:nvPr/>
            </p:nvSpPr>
            <p:spPr>
              <a:xfrm rot="16200000">
                <a:off x="3323310" y="-168191"/>
                <a:ext cx="211380" cy="547765"/>
              </a:xfrm>
              <a:prstGeom prst="rect">
                <a:avLst/>
              </a:prstGeom>
              <a:solidFill>
                <a:srgbClr val="A5003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" name="Rechthoek 34">
                <a:extLst>
                  <a:ext uri="{FF2B5EF4-FFF2-40B4-BE49-F238E27FC236}">
                    <a16:creationId xmlns:a16="http://schemas.microsoft.com/office/drawing/2014/main" id="{CECB7149-7397-4F1A-9988-31CC388F30A3}"/>
                  </a:ext>
                </a:extLst>
              </p:cNvPr>
              <p:cNvSpPr/>
              <p:nvPr/>
            </p:nvSpPr>
            <p:spPr>
              <a:xfrm rot="16200000">
                <a:off x="3954334" y="-168191"/>
                <a:ext cx="211380" cy="547765"/>
              </a:xfrm>
              <a:prstGeom prst="rect">
                <a:avLst/>
              </a:prstGeom>
              <a:solidFill>
                <a:srgbClr val="E03C3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Rechthoek 37">
                <a:extLst>
                  <a:ext uri="{FF2B5EF4-FFF2-40B4-BE49-F238E27FC236}">
                    <a16:creationId xmlns:a16="http://schemas.microsoft.com/office/drawing/2014/main" id="{12E5B67E-9451-EB66-CA14-C55DA04B2979}"/>
                  </a:ext>
                </a:extLst>
              </p:cNvPr>
              <p:cNvSpPr/>
              <p:nvPr/>
            </p:nvSpPr>
            <p:spPr>
              <a:xfrm rot="16200000">
                <a:off x="4585357" y="-168192"/>
                <a:ext cx="211380" cy="547765"/>
              </a:xfrm>
              <a:prstGeom prst="rect">
                <a:avLst/>
              </a:prstGeom>
              <a:solidFill>
                <a:srgbClr val="ED6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Rechthoek 38">
                <a:extLst>
                  <a:ext uri="{FF2B5EF4-FFF2-40B4-BE49-F238E27FC236}">
                    <a16:creationId xmlns:a16="http://schemas.microsoft.com/office/drawing/2014/main" id="{D53BE5A4-4F6E-F73A-9845-474C05C13CDA}"/>
                  </a:ext>
                </a:extLst>
              </p:cNvPr>
              <p:cNvSpPr/>
              <p:nvPr/>
            </p:nvSpPr>
            <p:spPr>
              <a:xfrm rot="16200000">
                <a:off x="5216380" y="-168192"/>
                <a:ext cx="211380" cy="547764"/>
              </a:xfrm>
              <a:prstGeom prst="rect">
                <a:avLst/>
              </a:prstGeom>
              <a:solidFill>
                <a:srgbClr val="FFB81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Rechthoek 39">
                <a:extLst>
                  <a:ext uri="{FF2B5EF4-FFF2-40B4-BE49-F238E27FC236}">
                    <a16:creationId xmlns:a16="http://schemas.microsoft.com/office/drawing/2014/main" id="{93657350-B9B4-CCAE-FD7B-7396D49059F9}"/>
                  </a:ext>
                </a:extLst>
              </p:cNvPr>
              <p:cNvSpPr/>
              <p:nvPr/>
            </p:nvSpPr>
            <p:spPr>
              <a:xfrm rot="16200000">
                <a:off x="5847403" y="-168193"/>
                <a:ext cx="211380" cy="547765"/>
              </a:xfrm>
              <a:prstGeom prst="rect">
                <a:avLst/>
              </a:prstGeom>
              <a:solidFill>
                <a:srgbClr val="6CC24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" name="Rechthoek 39">
              <a:extLst>
                <a:ext uri="{FF2B5EF4-FFF2-40B4-BE49-F238E27FC236}">
                  <a16:creationId xmlns:a16="http://schemas.microsoft.com/office/drawing/2014/main" id="{B25C5D61-CA3C-BBBC-335F-C9BEC78AA089}"/>
                </a:ext>
              </a:extLst>
            </p:cNvPr>
            <p:cNvSpPr/>
            <p:nvPr userDrawn="1"/>
          </p:nvSpPr>
          <p:spPr>
            <a:xfrm rot="16200000">
              <a:off x="9460936" y="-1454904"/>
              <a:ext cx="211382" cy="547765"/>
            </a:xfrm>
            <a:prstGeom prst="rect">
              <a:avLst/>
            </a:prstGeom>
            <a:solidFill>
              <a:srgbClr val="009B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4930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p:transition spd="med"/>
  <p:hf sldNum="0" hdr="0" ftr="0" dt="0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chemeClr val="accent1"/>
          </a:solidFill>
          <a:uFillTx/>
          <a:latin typeface="Roboto Slab Regular Regular"/>
          <a:ea typeface="Roboto Slab Regular Regular"/>
          <a:cs typeface="Roboto Slab Regular Regular"/>
          <a:sym typeface="Roboto Slab Regular Regular"/>
        </a:defRPr>
      </a:lvl9pPr>
    </p:titleStyle>
    <p:bodyStyle>
      <a:lvl1pPr marL="263525" marR="0" indent="-263525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▪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538162" marR="0" indent="-274638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▪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Tx/>
        <a:buFont typeface="Wingdings"/>
        <a:buNone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Tx/>
        <a:buFont typeface="Wingdings"/>
        <a:buNone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63525" marR="0" indent="-263525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"/>
        <a:buAutoNum type="arabicPeriod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538162" marR="0" indent="-276225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"/>
        <a:buAutoNum type="alphaLcPeriod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538162" marR="0" indent="-276225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▪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Tx/>
        <a:buFont typeface="Wingdings"/>
        <a:buNone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71913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Tx/>
        <a:buFont typeface="Wingdings"/>
        <a:buNone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C3BB4-6034-4D3F-9DBD-013180527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1F1FB-D371-4F1E-A37C-3BD40CF8F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0EB9D-8EC8-4EF4-9A95-65EE5F6F83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01215655-8CB1-21F5-74B5-579D3253362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14274" y="103219"/>
            <a:ext cx="1502796" cy="423665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hlinkClick r:id="rId7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8497A94-D24E-2F6A-B6A7-D3AF1CFB9C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0" y="113299"/>
            <a:ext cx="1502796" cy="413585"/>
          </a:xfrm>
          <a:prstGeom prst="rect">
            <a:avLst/>
          </a:prstGeom>
        </p:spPr>
      </p:pic>
      <p:sp>
        <p:nvSpPr>
          <p:cNvPr id="12" name="Arrow: Chevron 11">
            <a:hlinkClick r:id="rId5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687C73CE-E831-8F8B-F245-5832A38F6380}"/>
              </a:ext>
            </a:extLst>
          </p:cNvPr>
          <p:cNvSpPr/>
          <p:nvPr userDrawn="1"/>
        </p:nvSpPr>
        <p:spPr>
          <a:xfrm>
            <a:off x="-242614" y="6310827"/>
            <a:ext cx="1006149" cy="43387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NL" b="1"/>
              <a:t>🏠</a:t>
            </a:r>
          </a:p>
        </p:txBody>
      </p:sp>
    </p:spTree>
    <p:extLst>
      <p:ext uri="{BB962C8B-B14F-4D97-AF65-F5344CB8AC3E}">
        <p14:creationId xmlns:p14="http://schemas.microsoft.com/office/powerpoint/2010/main" val="193742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slide" Target="slide13.xml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11" Type="http://schemas.openxmlformats.org/officeDocument/2006/relationships/image" Target="../media/image9.png"/><Relationship Id="rId5" Type="http://schemas.openxmlformats.org/officeDocument/2006/relationships/image" Target="../media/image6.jp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slide" Target="slide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16.xml"/><Relationship Id="rId7" Type="http://schemas.openxmlformats.org/officeDocument/2006/relationships/image" Target="../media/image2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slide" Target="slide14.xml"/><Relationship Id="rId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slide" Target="slide13.xml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11" Type="http://schemas.openxmlformats.org/officeDocument/2006/relationships/image" Target="../media/image9.png"/><Relationship Id="rId5" Type="http://schemas.openxmlformats.org/officeDocument/2006/relationships/image" Target="../media/image6.jp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slide" Target="slide13.xml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11" Type="http://schemas.openxmlformats.org/officeDocument/2006/relationships/image" Target="../media/image9.png"/><Relationship Id="rId5" Type="http://schemas.openxmlformats.org/officeDocument/2006/relationships/image" Target="../media/image6.jp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slide" Target="slide13.xml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11" Type="http://schemas.openxmlformats.org/officeDocument/2006/relationships/image" Target="../media/image9.png"/><Relationship Id="rId5" Type="http://schemas.openxmlformats.org/officeDocument/2006/relationships/image" Target="../media/image6.jp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2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slide" Target="slide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12.xml"/><Relationship Id="rId7" Type="http://schemas.openxmlformats.org/officeDocument/2006/relationships/image" Target="../media/image2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0.xml"/><Relationship Id="rId5" Type="http://schemas.openxmlformats.org/officeDocument/2006/relationships/slide" Target="slide11.xml"/><Relationship Id="rId4" Type="http://schemas.openxmlformats.org/officeDocument/2006/relationships/image" Target="../media/image18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4DBC965-F5D1-FABD-8E38-B94A306E8703}"/>
              </a:ext>
            </a:extLst>
          </p:cNvPr>
          <p:cNvSpPr/>
          <p:nvPr/>
        </p:nvSpPr>
        <p:spPr>
          <a:xfrm>
            <a:off x="618697" y="733481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071719FA-5591-C4E4-FA3D-7ADBFAC8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17" y="4500138"/>
            <a:ext cx="10775071" cy="490401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latin typeface="Gill Sans Nova" panose="020B0602020104020203" pitchFamily="34" charset="0"/>
              </a:rPr>
              <a:t>On the importance of observation uncertainty</a:t>
            </a:r>
            <a:br>
              <a:rPr lang="en-GB" sz="3200" dirty="0">
                <a:latin typeface="Gill Sans Nova" panose="020B0602020104020203" pitchFamily="34" charset="0"/>
              </a:rPr>
            </a:br>
            <a:r>
              <a:rPr lang="en-GB" sz="3200" dirty="0">
                <a:latin typeface="Gill Sans Nova" panose="020B0602020104020203" pitchFamily="34" charset="0"/>
              </a:rPr>
              <a:t>when evaluating and comparing numerical models</a:t>
            </a:r>
            <a:endParaRPr lang="nl-NL" sz="3200" dirty="0">
              <a:latin typeface="Gill Sans Nova" panose="020B0602020104020203" pitchFamily="34" charset="0"/>
            </a:endParaRPr>
          </a:p>
        </p:txBody>
      </p:sp>
      <p:pic>
        <p:nvPicPr>
          <p:cNvPr id="24" name="Picture 23" descr="Text, logo&#10;&#10;Description automatically generated">
            <a:extLst>
              <a:ext uri="{FF2B5EF4-FFF2-40B4-BE49-F238E27FC236}">
                <a16:creationId xmlns:a16="http://schemas.microsoft.com/office/drawing/2014/main" id="{AD1BDD83-5E62-1B91-6D17-DC1C1EEDD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100" y="6060378"/>
            <a:ext cx="2999200" cy="5830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0716133-A75E-E770-7644-96AC9A2EC829}"/>
              </a:ext>
            </a:extLst>
          </p:cNvPr>
          <p:cNvSpPr/>
          <p:nvPr/>
        </p:nvSpPr>
        <p:spPr>
          <a:xfrm>
            <a:off x="3388581" y="737479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479046-C1F8-BB1E-D77A-3D3CE208E3D1}"/>
              </a:ext>
            </a:extLst>
          </p:cNvPr>
          <p:cNvSpPr/>
          <p:nvPr/>
        </p:nvSpPr>
        <p:spPr>
          <a:xfrm>
            <a:off x="9061131" y="744684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DFA43F-6D43-0A15-67FC-249BE1F0C1C6}"/>
              </a:ext>
            </a:extLst>
          </p:cNvPr>
          <p:cNvSpPr/>
          <p:nvPr/>
        </p:nvSpPr>
        <p:spPr>
          <a:xfrm>
            <a:off x="6180340" y="737479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F2253675-74FA-5E99-221D-997736F25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3" y="1149525"/>
            <a:ext cx="2202266" cy="1866274"/>
          </a:xfrm>
          <a:prstGeom prst="rect">
            <a:avLst/>
          </a:prstGeom>
        </p:spPr>
      </p:pic>
      <p:sp>
        <p:nvSpPr>
          <p:cNvPr id="29" name="Rectangle: Rounded Corners 28">
            <a:hlinkClick r:id="rId4" action="ppaction://hlinksldjump"/>
            <a:extLst>
              <a:ext uri="{FF2B5EF4-FFF2-40B4-BE49-F238E27FC236}">
                <a16:creationId xmlns:a16="http://schemas.microsoft.com/office/drawing/2014/main" id="{DA8A33A6-DE33-18AE-9395-01B9EF603CCD}"/>
              </a:ext>
            </a:extLst>
          </p:cNvPr>
          <p:cNvSpPr/>
          <p:nvPr/>
        </p:nvSpPr>
        <p:spPr>
          <a:xfrm>
            <a:off x="731153" y="3181268"/>
            <a:ext cx="2410465" cy="7142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Model Experiments</a:t>
            </a:r>
            <a:endParaRPr lang="nl-NL" b="1" dirty="0">
              <a:solidFill>
                <a:schemeClr val="tx1"/>
              </a:solidFill>
            </a:endParaRPr>
          </a:p>
        </p:txBody>
      </p:sp>
      <p:pic>
        <p:nvPicPr>
          <p:cNvPr id="30" name="Picture 29" descr="A picture containing text, water, outdoor&#10;&#10;Description automatically generated">
            <a:extLst>
              <a:ext uri="{FF2B5EF4-FFF2-40B4-BE49-F238E27FC236}">
                <a16:creationId xmlns:a16="http://schemas.microsoft.com/office/drawing/2014/main" id="{0A27991E-CD76-C826-0208-B6AA0671A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38" y="1184366"/>
            <a:ext cx="2292015" cy="1866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Rectangle: Rounded Corners 30">
            <a:hlinkClick r:id="rId6" action="ppaction://hlinksldjump"/>
            <a:extLst>
              <a:ext uri="{FF2B5EF4-FFF2-40B4-BE49-F238E27FC236}">
                <a16:creationId xmlns:a16="http://schemas.microsoft.com/office/drawing/2014/main" id="{7888AC7C-25B7-F363-62C4-E5E70F3C3542}"/>
              </a:ext>
            </a:extLst>
          </p:cNvPr>
          <p:cNvSpPr/>
          <p:nvPr/>
        </p:nvSpPr>
        <p:spPr>
          <a:xfrm>
            <a:off x="3503970" y="3181268"/>
            <a:ext cx="2410465" cy="7142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Streamflow Estimates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32" name="Rectangle: Rounded Corners 31">
            <a:hlinkClick r:id="rId7" action="ppaction://hlinksldjump"/>
            <a:extLst>
              <a:ext uri="{FF2B5EF4-FFF2-40B4-BE49-F238E27FC236}">
                <a16:creationId xmlns:a16="http://schemas.microsoft.com/office/drawing/2014/main" id="{F97086F6-20C8-8DF4-4161-CDA460D1B4C0}"/>
              </a:ext>
            </a:extLst>
          </p:cNvPr>
          <p:cNvSpPr/>
          <p:nvPr/>
        </p:nvSpPr>
        <p:spPr>
          <a:xfrm>
            <a:off x="6318720" y="3153924"/>
            <a:ext cx="2410465" cy="7142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Observation Uncertainty Analyses</a:t>
            </a:r>
            <a:endParaRPr lang="nl-NL" sz="1600" b="1" dirty="0">
              <a:solidFill>
                <a:schemeClr val="tx1"/>
              </a:solidFill>
            </a:endParaRPr>
          </a:p>
        </p:txBody>
      </p:sp>
      <p:sp>
        <p:nvSpPr>
          <p:cNvPr id="33" name="Rectangle: Rounded Corners 32">
            <a:hlinkClick r:id="rId8" action="ppaction://hlinksldjump"/>
            <a:extLst>
              <a:ext uri="{FF2B5EF4-FFF2-40B4-BE49-F238E27FC236}">
                <a16:creationId xmlns:a16="http://schemas.microsoft.com/office/drawing/2014/main" id="{95E5F31E-F642-1A97-5335-5055AF7A8C57}"/>
              </a:ext>
            </a:extLst>
          </p:cNvPr>
          <p:cNvSpPr/>
          <p:nvPr/>
        </p:nvSpPr>
        <p:spPr>
          <a:xfrm>
            <a:off x="9187316" y="3153924"/>
            <a:ext cx="2410465" cy="7142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Conclusions</a:t>
            </a:r>
            <a:endParaRPr lang="nl-NL" b="1" dirty="0">
              <a:solidFill>
                <a:schemeClr val="tx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2D3691F-6D24-D0EA-405D-14C6F8EF48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724" y="1476842"/>
            <a:ext cx="2229118" cy="1461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EB73B4F-F517-22C5-D54D-33D0CD9DAB6C}"/>
              </a:ext>
            </a:extLst>
          </p:cNvPr>
          <p:cNvSpPr txBox="1"/>
          <p:nvPr/>
        </p:nvSpPr>
        <p:spPr>
          <a:xfrm>
            <a:off x="588217" y="5391720"/>
            <a:ext cx="75344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Jerom Aerts,</a:t>
            </a:r>
            <a:r>
              <a:rPr kumimoji="0" lang="en-GB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Jannis Hoch, Gemma Coxon, Rolf Hut, Nick van de Giesen</a:t>
            </a:r>
            <a:endParaRPr kumimoji="0" lang="nl-NL" sz="18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9EFEA15-1EB7-CC83-4877-7B9D9D2AED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30" y="6012937"/>
            <a:ext cx="2237480" cy="5980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A0A50B-F755-5805-BABB-3F329A4BDE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1991" y="5874225"/>
            <a:ext cx="2056449" cy="875460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AB54E0A1-9CA8-09FB-A219-4F15A522FA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030" y="4817465"/>
            <a:ext cx="1333333" cy="1333333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4528511C-BC7E-BB68-9DBB-CC441DC8C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195" y="4860186"/>
            <a:ext cx="936784" cy="1247889"/>
          </a:xfrm>
          <a:prstGeom prst="rect">
            <a:avLst/>
          </a:prstGeom>
        </p:spPr>
      </p:pic>
      <p:pic>
        <p:nvPicPr>
          <p:cNvPr id="17" name="Graphic 16" descr="Questions with solid fill">
            <a:extLst>
              <a:ext uri="{FF2B5EF4-FFF2-40B4-BE49-F238E27FC236}">
                <a16:creationId xmlns:a16="http://schemas.microsoft.com/office/drawing/2014/main" id="{FA7AE56F-68A3-50FE-1D86-0E20B949D0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98045" y="1235697"/>
            <a:ext cx="1835651" cy="18356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9FAAA1-7FC5-4D19-41CD-DE8D5CD04DBD}"/>
              </a:ext>
            </a:extLst>
          </p:cNvPr>
          <p:cNvSpPr/>
          <p:nvPr/>
        </p:nvSpPr>
        <p:spPr>
          <a:xfrm>
            <a:off x="10291080" y="1466682"/>
            <a:ext cx="551900" cy="46736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Chevron 8">
            <a:extLst>
              <a:ext uri="{FF2B5EF4-FFF2-40B4-BE49-F238E27FC236}">
                <a16:creationId xmlns:a16="http://schemas.microsoft.com/office/drawing/2014/main" id="{180C5118-CC5C-B4E8-127B-753A7D4DAFB7}"/>
              </a:ext>
            </a:extLst>
          </p:cNvPr>
          <p:cNvSpPr/>
          <p:nvPr/>
        </p:nvSpPr>
        <p:spPr>
          <a:xfrm>
            <a:off x="549001" y="6311900"/>
            <a:ext cx="3365353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Streamflow Performance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B4BB8-3E9E-90A7-A0D1-B6EF1F4F4BC5}"/>
              </a:ext>
            </a:extLst>
          </p:cNvPr>
          <p:cNvSpPr/>
          <p:nvPr/>
        </p:nvSpPr>
        <p:spPr>
          <a:xfrm>
            <a:off x="-1" y="61628"/>
            <a:ext cx="12192000" cy="7576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8AF2A-9F4C-FA6C-C7C5-7D6FF7D706DA}"/>
              </a:ext>
            </a:extLst>
          </p:cNvPr>
          <p:cNvSpPr txBox="1"/>
          <p:nvPr/>
        </p:nvSpPr>
        <p:spPr>
          <a:xfrm>
            <a:off x="836023" y="2516777"/>
            <a:ext cx="239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Wflow_sbm</a:t>
            </a:r>
            <a:r>
              <a:rPr lang="en-GB" dirty="0"/>
              <a:t> Calibrated</a:t>
            </a:r>
            <a:endParaRPr lang="nl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E8B2F-E9DE-09FD-AC57-7704D0667B8B}"/>
              </a:ext>
            </a:extLst>
          </p:cNvPr>
          <p:cNvSpPr txBox="1"/>
          <p:nvPr/>
        </p:nvSpPr>
        <p:spPr>
          <a:xfrm>
            <a:off x="4550229" y="2516777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Wflow_sbm</a:t>
            </a:r>
            <a:r>
              <a:rPr lang="en-GB" dirty="0"/>
              <a:t> default</a:t>
            </a:r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B69D97-9619-86A5-C233-34F86B6DFD50}"/>
              </a:ext>
            </a:extLst>
          </p:cNvPr>
          <p:cNvSpPr txBox="1"/>
          <p:nvPr/>
        </p:nvSpPr>
        <p:spPr>
          <a:xfrm>
            <a:off x="8843266" y="2497761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Delta(</a:t>
            </a:r>
            <a:r>
              <a:rPr lang="en-GB" dirty="0" err="1"/>
              <a:t>Wc</a:t>
            </a:r>
            <a:r>
              <a:rPr lang="en-GB" dirty="0"/>
              <a:t>-Wu)</a:t>
            </a:r>
            <a:endParaRPr lang="nl-NL" dirty="0"/>
          </a:p>
        </p:txBody>
      </p:sp>
      <p:pic>
        <p:nvPicPr>
          <p:cNvPr id="17" name="Picture 16" descr="Application, map&#10;&#10;Description automatically generated">
            <a:extLst>
              <a:ext uri="{FF2B5EF4-FFF2-40B4-BE49-F238E27FC236}">
                <a16:creationId xmlns:a16="http://schemas.microsoft.com/office/drawing/2014/main" id="{62DC248F-29E0-C88F-CA38-8AF2FA13D1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2" b="50093"/>
          <a:stretch/>
        </p:blipFill>
        <p:spPr>
          <a:xfrm>
            <a:off x="731758" y="519146"/>
            <a:ext cx="3365353" cy="5458613"/>
          </a:xfrm>
          <a:prstGeom prst="rect">
            <a:avLst/>
          </a:prstGeom>
        </p:spPr>
      </p:pic>
      <p:pic>
        <p:nvPicPr>
          <p:cNvPr id="19" name="Picture 18" descr="Application, map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9A7DAC6-AA9F-C7DF-2725-CA132753A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7" r="48483"/>
          <a:stretch/>
        </p:blipFill>
        <p:spPr>
          <a:xfrm>
            <a:off x="8112520" y="504892"/>
            <a:ext cx="3653914" cy="5553241"/>
          </a:xfrm>
          <a:prstGeom prst="rect">
            <a:avLst/>
          </a:prstGeom>
        </p:spPr>
      </p:pic>
      <p:pic>
        <p:nvPicPr>
          <p:cNvPr id="21" name="Picture 20" descr="Application, map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FE472B3-1C13-AACA-4734-1B4E43544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88" b="50193"/>
          <a:stretch/>
        </p:blipFill>
        <p:spPr>
          <a:xfrm>
            <a:off x="4381070" y="525047"/>
            <a:ext cx="3653915" cy="5501053"/>
          </a:xfrm>
          <a:prstGeom prst="rect">
            <a:avLst/>
          </a:prstGeom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B13AC5-68BB-E8EC-F1FB-D6410B827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10" y="71120"/>
            <a:ext cx="886491" cy="82375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317774C-CAC8-A5FB-B2E2-EF6A6D3B814D}"/>
              </a:ext>
            </a:extLst>
          </p:cNvPr>
          <p:cNvSpPr/>
          <p:nvPr/>
        </p:nvSpPr>
        <p:spPr>
          <a:xfrm>
            <a:off x="4248150" y="419100"/>
            <a:ext cx="302079" cy="3333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602797-299D-7E27-92EF-6DD6AFF2F428}"/>
              </a:ext>
            </a:extLst>
          </p:cNvPr>
          <p:cNvSpPr/>
          <p:nvPr/>
        </p:nvSpPr>
        <p:spPr>
          <a:xfrm>
            <a:off x="11081640" y="468964"/>
            <a:ext cx="302079" cy="3333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D7BF04-C719-CD14-F43F-8A72D25CE2EA}"/>
              </a:ext>
            </a:extLst>
          </p:cNvPr>
          <p:cNvSpPr/>
          <p:nvPr/>
        </p:nvSpPr>
        <p:spPr>
          <a:xfrm>
            <a:off x="7968965" y="542925"/>
            <a:ext cx="302079" cy="3333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Arrow: Bent 26">
            <a:extLst>
              <a:ext uri="{FF2B5EF4-FFF2-40B4-BE49-F238E27FC236}">
                <a16:creationId xmlns:a16="http://schemas.microsoft.com/office/drawing/2014/main" id="{2B4DDA8C-0E73-99ED-AA6C-1EE770083051}"/>
              </a:ext>
            </a:extLst>
          </p:cNvPr>
          <p:cNvSpPr/>
          <p:nvPr/>
        </p:nvSpPr>
        <p:spPr>
          <a:xfrm>
            <a:off x="6224909" y="146212"/>
            <a:ext cx="886491" cy="31552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8" name="Arrow: Bent 27">
            <a:extLst>
              <a:ext uri="{FF2B5EF4-FFF2-40B4-BE49-F238E27FC236}">
                <a16:creationId xmlns:a16="http://schemas.microsoft.com/office/drawing/2014/main" id="{30C95164-0832-545F-057F-E9B6608BECE1}"/>
              </a:ext>
            </a:extLst>
          </p:cNvPr>
          <p:cNvSpPr/>
          <p:nvPr/>
        </p:nvSpPr>
        <p:spPr>
          <a:xfrm flipH="1">
            <a:off x="8424428" y="138219"/>
            <a:ext cx="886491" cy="315526"/>
          </a:xfrm>
          <a:prstGeom prst="bentArrow">
            <a:avLst>
              <a:gd name="adj1" fmla="val 25000"/>
              <a:gd name="adj2" fmla="val 2801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9" name="Arrow: Bent 28">
            <a:extLst>
              <a:ext uri="{FF2B5EF4-FFF2-40B4-BE49-F238E27FC236}">
                <a16:creationId xmlns:a16="http://schemas.microsoft.com/office/drawing/2014/main" id="{287E0000-A0C2-E631-ADBC-50F7EFFDD7EC}"/>
              </a:ext>
            </a:extLst>
          </p:cNvPr>
          <p:cNvSpPr/>
          <p:nvPr/>
        </p:nvSpPr>
        <p:spPr>
          <a:xfrm flipH="1">
            <a:off x="4493134" y="153647"/>
            <a:ext cx="886491" cy="315526"/>
          </a:xfrm>
          <a:prstGeom prst="bentArrow">
            <a:avLst>
              <a:gd name="adj1" fmla="val 25000"/>
              <a:gd name="adj2" fmla="val 2801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1" name="Arrow: Bent 30">
            <a:extLst>
              <a:ext uri="{FF2B5EF4-FFF2-40B4-BE49-F238E27FC236}">
                <a16:creationId xmlns:a16="http://schemas.microsoft.com/office/drawing/2014/main" id="{3D5C8EE7-5E53-E479-16CD-0A9D35F81A43}"/>
              </a:ext>
            </a:extLst>
          </p:cNvPr>
          <p:cNvSpPr/>
          <p:nvPr/>
        </p:nvSpPr>
        <p:spPr>
          <a:xfrm>
            <a:off x="2201407" y="183798"/>
            <a:ext cx="886491" cy="31552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001506-B795-0633-6A50-A2643A728F81}"/>
              </a:ext>
            </a:extLst>
          </p:cNvPr>
          <p:cNvGrpSpPr/>
          <p:nvPr/>
        </p:nvGrpSpPr>
        <p:grpSpPr>
          <a:xfrm flipH="1">
            <a:off x="3317616" y="35870"/>
            <a:ext cx="928242" cy="851736"/>
            <a:chOff x="5147949" y="3149222"/>
            <a:chExt cx="1628633" cy="15475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B56FF5-2718-F457-381C-B62ADF96D6FA}"/>
                </a:ext>
              </a:extLst>
            </p:cNvPr>
            <p:cNvGrpSpPr/>
            <p:nvPr/>
          </p:nvGrpSpPr>
          <p:grpSpPr>
            <a:xfrm>
              <a:off x="5216366" y="3149222"/>
              <a:ext cx="1560216" cy="1547555"/>
              <a:chOff x="5216366" y="3149222"/>
              <a:chExt cx="1560216" cy="1547555"/>
            </a:xfrm>
          </p:grpSpPr>
          <p:pic>
            <p:nvPicPr>
              <p:cNvPr id="11" name="Picture 1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F3C9722-FF50-30B2-5D45-DBAA1215D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366" y="3288618"/>
                <a:ext cx="1560214" cy="1408159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679967D7-1868-7B8F-DFA7-D2598C8D01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448" b="55906"/>
              <a:stretch/>
            </p:blipFill>
            <p:spPr>
              <a:xfrm>
                <a:off x="6299914" y="3149222"/>
                <a:ext cx="476668" cy="620910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EAE2AD-743D-423C-F753-2B983EC96AF7}"/>
                </a:ext>
              </a:extLst>
            </p:cNvPr>
            <p:cNvSpPr txBox="1"/>
            <p:nvPr/>
          </p:nvSpPr>
          <p:spPr>
            <a:xfrm>
              <a:off x="5147949" y="3485674"/>
              <a:ext cx="274499" cy="4194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lang="nl-NL" sz="9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73410E2-42F5-3BA3-A1EA-521C49FBED73}"/>
              </a:ext>
            </a:extLst>
          </p:cNvPr>
          <p:cNvSpPr txBox="1"/>
          <p:nvPr/>
        </p:nvSpPr>
        <p:spPr>
          <a:xfrm flipH="1">
            <a:off x="3463236" y="143025"/>
            <a:ext cx="145555" cy="228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9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lang="nl-NL" sz="7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2F7A81-01AD-35BE-3966-5084853CB286}"/>
              </a:ext>
            </a:extLst>
          </p:cNvPr>
          <p:cNvSpPr/>
          <p:nvPr/>
        </p:nvSpPr>
        <p:spPr>
          <a:xfrm>
            <a:off x="11501120" y="387467"/>
            <a:ext cx="357819" cy="46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CB40C-5EC2-D084-A920-57F00628DD2A}"/>
              </a:ext>
            </a:extLst>
          </p:cNvPr>
          <p:cNvSpPr txBox="1"/>
          <p:nvPr/>
        </p:nvSpPr>
        <p:spPr>
          <a:xfrm>
            <a:off x="4905146" y="5656768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Click for more detail!</a:t>
            </a:r>
            <a:endParaRPr lang="nl-NL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546109-54AB-DFDB-0C5F-429582FFDA57}"/>
              </a:ext>
            </a:extLst>
          </p:cNvPr>
          <p:cNvSpPr txBox="1"/>
          <p:nvPr/>
        </p:nvSpPr>
        <p:spPr>
          <a:xfrm>
            <a:off x="8638870" y="5656768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Click for more detail!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169760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E2B4BB8-3E9E-90A7-A0D1-B6EF1F4F4BC5}"/>
              </a:ext>
            </a:extLst>
          </p:cNvPr>
          <p:cNvSpPr/>
          <p:nvPr/>
        </p:nvSpPr>
        <p:spPr>
          <a:xfrm>
            <a:off x="0" y="0"/>
            <a:ext cx="12192000" cy="7576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BA804D-01D6-320E-FF1A-3EA482BCB7DB}"/>
              </a:ext>
            </a:extLst>
          </p:cNvPr>
          <p:cNvSpPr/>
          <p:nvPr/>
        </p:nvSpPr>
        <p:spPr>
          <a:xfrm>
            <a:off x="6736082" y="9418"/>
            <a:ext cx="545591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tle 22">
            <a:extLst>
              <a:ext uri="{FF2B5EF4-FFF2-40B4-BE49-F238E27FC236}">
                <a16:creationId xmlns:a16="http://schemas.microsoft.com/office/drawing/2014/main" id="{E445E8BD-E1A5-F7B2-0516-F527137B9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99" y="221147"/>
            <a:ext cx="4967401" cy="829874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ill Sans Nova" panose="020B0602020104020203" pitchFamily="34" charset="0"/>
              </a:rPr>
              <a:t>Objective Function CDF</a:t>
            </a:r>
            <a:endParaRPr lang="nl-NL" sz="28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8B3A0-D40D-59AC-4162-83060C47F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76350" y="1253331"/>
            <a:ext cx="4375382" cy="4351338"/>
          </a:xfrm>
        </p:spPr>
        <p:txBody>
          <a:bodyPr/>
          <a:lstStyle/>
          <a:p>
            <a:r>
              <a:rPr lang="en-GB" sz="2400" dirty="0">
                <a:solidFill>
                  <a:schemeClr val="bg1"/>
                </a:solidFill>
              </a:rPr>
              <a:t>Close agreement on KGE-NP	 bottom 20%</a:t>
            </a:r>
          </a:p>
          <a:p>
            <a:r>
              <a:rPr lang="en-GB" sz="2400" dirty="0">
                <a:solidFill>
                  <a:schemeClr val="bg1"/>
                </a:solidFill>
              </a:rPr>
              <a:t>Smaller differences between </a:t>
            </a:r>
            <a:r>
              <a:rPr lang="en-GB" sz="2400" dirty="0" err="1">
                <a:solidFill>
                  <a:schemeClr val="bg1"/>
                </a:solidFill>
              </a:rPr>
              <a:t>wflow_sbm</a:t>
            </a:r>
            <a:r>
              <a:rPr lang="en-GB" sz="2400" dirty="0">
                <a:solidFill>
                  <a:schemeClr val="bg1"/>
                </a:solidFill>
              </a:rPr>
              <a:t> default &amp; calibrated (Exp. 2)</a:t>
            </a:r>
          </a:p>
          <a:p>
            <a:r>
              <a:rPr lang="en-GB" sz="2400" dirty="0">
                <a:solidFill>
                  <a:schemeClr val="bg1"/>
                </a:solidFill>
              </a:rPr>
              <a:t>Larger differences between </a:t>
            </a:r>
            <a:r>
              <a:rPr lang="en-GB" sz="2400" dirty="0" err="1">
                <a:solidFill>
                  <a:schemeClr val="bg1"/>
                </a:solidFill>
              </a:rPr>
              <a:t>wflow_sbm</a:t>
            </a:r>
            <a:r>
              <a:rPr lang="en-GB" sz="2400" dirty="0">
                <a:solidFill>
                  <a:schemeClr val="bg1"/>
                </a:solidFill>
              </a:rPr>
              <a:t> &amp; PCR-GLOBWB (Exp. 1)</a:t>
            </a:r>
          </a:p>
        </p:txBody>
      </p:sp>
      <p:sp>
        <p:nvSpPr>
          <p:cNvPr id="8" name="Arrow: Chevron 7">
            <a:hlinkClick r:id="rId2" action="ppaction://hlinksldjump"/>
            <a:extLst>
              <a:ext uri="{FF2B5EF4-FFF2-40B4-BE49-F238E27FC236}">
                <a16:creationId xmlns:a16="http://schemas.microsoft.com/office/drawing/2014/main" id="{EE185373-1367-4E1A-8766-B6938FD1341A}"/>
              </a:ext>
            </a:extLst>
          </p:cNvPr>
          <p:cNvSpPr/>
          <p:nvPr/>
        </p:nvSpPr>
        <p:spPr>
          <a:xfrm>
            <a:off x="549001" y="6311900"/>
            <a:ext cx="3365353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Streamflow Performance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91EC61A1-F9E9-E402-42AD-8EC275BAD1BA}"/>
              </a:ext>
            </a:extLst>
          </p:cNvPr>
          <p:cNvSpPr/>
          <p:nvPr/>
        </p:nvSpPr>
        <p:spPr>
          <a:xfrm>
            <a:off x="3642543" y="6311900"/>
            <a:ext cx="1274898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CDF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9FC81A88-BF65-DD7D-5CD2-A2D5C6A3E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200722" y="695085"/>
            <a:ext cx="4327592" cy="49095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04C763-C4DA-5A48-E161-8C918F82FF83}"/>
              </a:ext>
            </a:extLst>
          </p:cNvPr>
          <p:cNvSpPr/>
          <p:nvPr/>
        </p:nvSpPr>
        <p:spPr>
          <a:xfrm>
            <a:off x="1156426" y="542015"/>
            <a:ext cx="599440" cy="4312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3193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E2B4BB8-3E9E-90A7-A0D1-B6EF1F4F4BC5}"/>
              </a:ext>
            </a:extLst>
          </p:cNvPr>
          <p:cNvSpPr/>
          <p:nvPr/>
        </p:nvSpPr>
        <p:spPr>
          <a:xfrm>
            <a:off x="-1" y="61628"/>
            <a:ext cx="12192000" cy="7576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A3717A7-5A7D-A176-88AA-548F920E02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7" t="9904" b="50612"/>
          <a:stretch/>
        </p:blipFill>
        <p:spPr>
          <a:xfrm>
            <a:off x="88550" y="1010130"/>
            <a:ext cx="3107966" cy="4602617"/>
          </a:xfrm>
          <a:prstGeom prst="rect">
            <a:avLst/>
          </a:prstGeom>
        </p:spPr>
      </p:pic>
      <p:sp>
        <p:nvSpPr>
          <p:cNvPr id="13" name="Arrow: Chevron 12">
            <a:hlinkClick r:id="rId3" action="ppaction://hlinksldjump"/>
            <a:extLst>
              <a:ext uri="{FF2B5EF4-FFF2-40B4-BE49-F238E27FC236}">
                <a16:creationId xmlns:a16="http://schemas.microsoft.com/office/drawing/2014/main" id="{6C5B87B9-57E7-E3C0-47C9-531C4F6B6B53}"/>
              </a:ext>
            </a:extLst>
          </p:cNvPr>
          <p:cNvSpPr/>
          <p:nvPr/>
        </p:nvSpPr>
        <p:spPr>
          <a:xfrm>
            <a:off x="549001" y="6311900"/>
            <a:ext cx="3365353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Streamflow Performance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5" name="Arrow: Chevron 14">
            <a:hlinkClick r:id="rId4" action="ppaction://hlinksldjump"/>
            <a:extLst>
              <a:ext uri="{FF2B5EF4-FFF2-40B4-BE49-F238E27FC236}">
                <a16:creationId xmlns:a16="http://schemas.microsoft.com/office/drawing/2014/main" id="{19F758BD-772C-3178-2748-640556DF2693}"/>
              </a:ext>
            </a:extLst>
          </p:cNvPr>
          <p:cNvSpPr/>
          <p:nvPr/>
        </p:nvSpPr>
        <p:spPr>
          <a:xfrm>
            <a:off x="3642543" y="6311900"/>
            <a:ext cx="1274898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CDF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786073-9A34-A378-E7FF-08169FFE9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0" y="100826"/>
            <a:ext cx="886491" cy="823759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8CAF6E7-419F-6571-E730-E3D2DB05DD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2" t="49424" r="41720" b="11055"/>
          <a:stretch/>
        </p:blipFill>
        <p:spPr>
          <a:xfrm>
            <a:off x="3037840" y="1033857"/>
            <a:ext cx="2982852" cy="4599209"/>
          </a:xfrm>
          <a:prstGeom prst="rect">
            <a:avLst/>
          </a:prstGeom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0CD4156F-B296-CA89-764D-DDCCC0296D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6" t="49425" b="11185"/>
          <a:stretch/>
        </p:blipFill>
        <p:spPr>
          <a:xfrm>
            <a:off x="6020693" y="1029897"/>
            <a:ext cx="3107966" cy="45813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921F609-3841-52A6-D5F9-69E8CEC68075}"/>
              </a:ext>
            </a:extLst>
          </p:cNvPr>
          <p:cNvSpPr/>
          <p:nvPr/>
        </p:nvSpPr>
        <p:spPr>
          <a:xfrm>
            <a:off x="8969982" y="9418"/>
            <a:ext cx="322201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22">
            <a:extLst>
              <a:ext uri="{FF2B5EF4-FFF2-40B4-BE49-F238E27FC236}">
                <a16:creationId xmlns:a16="http://schemas.microsoft.com/office/drawing/2014/main" id="{AA5278B0-0449-67B5-4614-78567B881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659" y="178187"/>
            <a:ext cx="4967401" cy="829874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ill Sans Nova" panose="020B0602020104020203" pitchFamily="34" charset="0"/>
              </a:rPr>
              <a:t>Flow Separation</a:t>
            </a:r>
            <a:endParaRPr lang="nl-NL" sz="28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BF99FF6-866F-18CF-CE15-5FD2F7B163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03766" y="1176830"/>
            <a:ext cx="2790392" cy="4351338"/>
          </a:xfrm>
        </p:spPr>
        <p:txBody>
          <a:bodyPr/>
          <a:lstStyle/>
          <a:p>
            <a:r>
              <a:rPr lang="en-GB" sz="2400" dirty="0">
                <a:solidFill>
                  <a:schemeClr val="bg1"/>
                </a:solidFill>
              </a:rPr>
              <a:t>Objective functions vary with flow category</a:t>
            </a:r>
          </a:p>
          <a:p>
            <a:r>
              <a:rPr lang="en-GB" sz="2400" dirty="0">
                <a:solidFill>
                  <a:schemeClr val="bg1"/>
                </a:solidFill>
              </a:rPr>
              <a:t>Provides insight in model performance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9D199B08-B3DD-8FD7-9BC5-9141E89CE887}"/>
              </a:ext>
            </a:extLst>
          </p:cNvPr>
          <p:cNvSpPr/>
          <p:nvPr/>
        </p:nvSpPr>
        <p:spPr>
          <a:xfrm>
            <a:off x="4645631" y="6311900"/>
            <a:ext cx="2420292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Flow Separation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618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22360C2-0DB3-5BAB-08E7-7ACEFE6A7289}"/>
              </a:ext>
            </a:extLst>
          </p:cNvPr>
          <p:cNvSpPr/>
          <p:nvPr/>
        </p:nvSpPr>
        <p:spPr>
          <a:xfrm>
            <a:off x="1517431" y="1487349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8" name="Arrow: Chevron 27">
            <a:hlinkClick r:id="rId2" action="ppaction://hlinksldjump"/>
            <a:extLst>
              <a:ext uri="{FF2B5EF4-FFF2-40B4-BE49-F238E27FC236}">
                <a16:creationId xmlns:a16="http://schemas.microsoft.com/office/drawing/2014/main" id="{B348968E-DC87-5476-4551-3A78C04A8333}"/>
              </a:ext>
            </a:extLst>
          </p:cNvPr>
          <p:cNvSpPr/>
          <p:nvPr/>
        </p:nvSpPr>
        <p:spPr>
          <a:xfrm>
            <a:off x="1419017" y="4466576"/>
            <a:ext cx="2911786" cy="43387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Hydrological Models</a:t>
            </a:r>
            <a:endParaRPr kumimoji="0" lang="en-NL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F42872-885A-68BB-421C-320C948FA981}"/>
              </a:ext>
            </a:extLst>
          </p:cNvPr>
          <p:cNvSpPr/>
          <p:nvPr/>
        </p:nvSpPr>
        <p:spPr>
          <a:xfrm>
            <a:off x="8111803" y="1487349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8B1884-7DF2-024B-14AF-3134B8C7F5C3}"/>
              </a:ext>
            </a:extLst>
          </p:cNvPr>
          <p:cNvSpPr/>
          <p:nvPr/>
        </p:nvSpPr>
        <p:spPr>
          <a:xfrm>
            <a:off x="0" y="0"/>
            <a:ext cx="12192000" cy="7576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Arrow: Chevron 7">
            <a:hlinkClick r:id="rId3" action="ppaction://hlinksldjump"/>
            <a:extLst>
              <a:ext uri="{FF2B5EF4-FFF2-40B4-BE49-F238E27FC236}">
                <a16:creationId xmlns:a16="http://schemas.microsoft.com/office/drawing/2014/main" id="{A76087D1-B467-A0BD-BC44-4AA925348134}"/>
              </a:ext>
            </a:extLst>
          </p:cNvPr>
          <p:cNvSpPr/>
          <p:nvPr/>
        </p:nvSpPr>
        <p:spPr>
          <a:xfrm>
            <a:off x="8013389" y="4466576"/>
            <a:ext cx="2911786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FFFFFF"/>
                </a:solidFill>
                <a:latin typeface="Nunito"/>
              </a:rPr>
              <a:t>Results</a:t>
            </a:r>
            <a:endParaRPr kumimoji="0" lang="en-NL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B42554-8CFA-6965-6F69-44B43726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741499"/>
            <a:ext cx="10775071" cy="490401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Gill Sans Nova" panose="020B0602020104020203" pitchFamily="34" charset="0"/>
              </a:rPr>
              <a:t>Observation Uncertainty</a:t>
            </a:r>
            <a:endParaRPr lang="nl-NL" sz="3600" dirty="0">
              <a:latin typeface="Gill Sans Nova" panose="020B06020201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0BAB01-DF0F-6626-FF4F-F07CFEF5E160}"/>
              </a:ext>
            </a:extLst>
          </p:cNvPr>
          <p:cNvSpPr/>
          <p:nvPr/>
        </p:nvSpPr>
        <p:spPr>
          <a:xfrm>
            <a:off x="4775376" y="1487349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5" name="Arrow: Chevron 24">
            <a:hlinkClick r:id="rId4" action="ppaction://hlinksldjump"/>
            <a:extLst>
              <a:ext uri="{FF2B5EF4-FFF2-40B4-BE49-F238E27FC236}">
                <a16:creationId xmlns:a16="http://schemas.microsoft.com/office/drawing/2014/main" id="{20E7ABA5-C85A-DD8C-3D3A-DAB06F589922}"/>
              </a:ext>
            </a:extLst>
          </p:cNvPr>
          <p:cNvSpPr/>
          <p:nvPr/>
        </p:nvSpPr>
        <p:spPr>
          <a:xfrm>
            <a:off x="4531127" y="4467294"/>
            <a:ext cx="3262716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Observation Uncertainty</a:t>
            </a:r>
            <a:endParaRPr kumimoji="0" lang="en-NL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2" name="Arrow: Chevron 1">
            <a:hlinkClick r:id="rId5" action="ppaction://hlinksldjump"/>
            <a:extLst>
              <a:ext uri="{FF2B5EF4-FFF2-40B4-BE49-F238E27FC236}">
                <a16:creationId xmlns:a16="http://schemas.microsoft.com/office/drawing/2014/main" id="{B9EA25B1-180E-4E1F-BC36-FCF07781FB74}"/>
              </a:ext>
            </a:extLst>
          </p:cNvPr>
          <p:cNvSpPr/>
          <p:nvPr/>
        </p:nvSpPr>
        <p:spPr>
          <a:xfrm>
            <a:off x="1419017" y="4452924"/>
            <a:ext cx="3010744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Methodology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74EF97-1F3F-9963-FEEB-D84DC4FE6B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76" t="6929" r="50706" b="48731"/>
          <a:stretch/>
        </p:blipFill>
        <p:spPr>
          <a:xfrm>
            <a:off x="1753655" y="2668982"/>
            <a:ext cx="2168797" cy="1528493"/>
          </a:xfrm>
          <a:prstGeom prst="rect">
            <a:avLst/>
          </a:prstGeom>
        </p:spPr>
      </p:pic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0772B70F-1680-AD7C-4B96-939E85E0C0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586"/>
          <a:stretch/>
        </p:blipFill>
        <p:spPr>
          <a:xfrm>
            <a:off x="5271162" y="2500096"/>
            <a:ext cx="1662034" cy="17117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BAC681-6906-516D-E306-4AD72534E8D2}"/>
              </a:ext>
            </a:extLst>
          </p:cNvPr>
          <p:cNvGrpSpPr/>
          <p:nvPr/>
        </p:nvGrpSpPr>
        <p:grpSpPr>
          <a:xfrm flipH="1">
            <a:off x="8563296" y="2694970"/>
            <a:ext cx="1738259" cy="1467240"/>
            <a:chOff x="-1818000" y="4132555"/>
            <a:chExt cx="1587525" cy="140815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7843E3F-A587-E6C9-CE67-D21BF19B4E87}"/>
                </a:ext>
              </a:extLst>
            </p:cNvPr>
            <p:cNvGrpSpPr/>
            <p:nvPr/>
          </p:nvGrpSpPr>
          <p:grpSpPr>
            <a:xfrm>
              <a:off x="-1790690" y="4132555"/>
              <a:ext cx="1560215" cy="1408159"/>
              <a:chOff x="-1790690" y="4132555"/>
              <a:chExt cx="1560215" cy="1408159"/>
            </a:xfrm>
          </p:grpSpPr>
          <p:pic>
            <p:nvPicPr>
              <p:cNvPr id="14" name="Picture 13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4EC88AE-5EA9-CA84-A0D8-DF02241AD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90690" y="4132555"/>
                <a:ext cx="1560214" cy="1408159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E35EC749-10F4-C7B0-7A6C-BDADE94387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899" r="69448" b="55906"/>
              <a:stretch/>
            </p:blipFill>
            <p:spPr>
              <a:xfrm>
                <a:off x="-707143" y="4132555"/>
                <a:ext cx="476668" cy="481513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7A9A5-9975-EB3B-4517-85BF057D85BB}"/>
                </a:ext>
              </a:extLst>
            </p:cNvPr>
            <p:cNvSpPr txBox="1"/>
            <p:nvPr/>
          </p:nvSpPr>
          <p:spPr>
            <a:xfrm>
              <a:off x="-1818000" y="4396086"/>
              <a:ext cx="19171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lang="nl-NL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3C70025-1109-8727-0E9F-BF7ECA83232A}"/>
                </a:ext>
              </a:extLst>
            </p:cNvPr>
            <p:cNvSpPr txBox="1"/>
            <p:nvPr/>
          </p:nvSpPr>
          <p:spPr>
            <a:xfrm>
              <a:off x="-727149" y="4258399"/>
              <a:ext cx="19171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4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lang="nl-NL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4514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E2B4BB8-3E9E-90A7-A0D1-B6EF1F4F4BC5}"/>
              </a:ext>
            </a:extLst>
          </p:cNvPr>
          <p:cNvSpPr/>
          <p:nvPr/>
        </p:nvSpPr>
        <p:spPr>
          <a:xfrm>
            <a:off x="-1" y="61628"/>
            <a:ext cx="12192000" cy="7576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DDF54-034A-D85E-B815-B669F301A705}"/>
              </a:ext>
            </a:extLst>
          </p:cNvPr>
          <p:cNvSpPr/>
          <p:nvPr/>
        </p:nvSpPr>
        <p:spPr>
          <a:xfrm>
            <a:off x="8188960" y="9418"/>
            <a:ext cx="400304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180C5118-CC5C-B4E8-127B-753A7D4DAFB7}"/>
              </a:ext>
            </a:extLst>
          </p:cNvPr>
          <p:cNvSpPr/>
          <p:nvPr/>
        </p:nvSpPr>
        <p:spPr>
          <a:xfrm>
            <a:off x="559161" y="6311900"/>
            <a:ext cx="2099322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FFFFFF"/>
                </a:solidFill>
                <a:latin typeface="Nunito"/>
              </a:rPr>
              <a:t>Methodology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D987F-C97E-9803-267A-A157E0B53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6" t="6929" r="50706" b="48731"/>
          <a:stretch/>
        </p:blipFill>
        <p:spPr>
          <a:xfrm>
            <a:off x="3927203" y="145528"/>
            <a:ext cx="2835187" cy="1998141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F1DE2DA-35E5-BD61-BBA0-B09D0F1C3F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37" r="25400" b="49262"/>
          <a:stretch/>
        </p:blipFill>
        <p:spPr>
          <a:xfrm>
            <a:off x="861060" y="92108"/>
            <a:ext cx="1435514" cy="125506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1D1A327-AE69-613F-B9EE-A4A5F8B7D0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37" r="49937"/>
          <a:stretch/>
        </p:blipFill>
        <p:spPr>
          <a:xfrm>
            <a:off x="158543" y="1345549"/>
            <a:ext cx="1435514" cy="121856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41D79FD-8CCD-B025-270A-0B427440BF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7" t="50737"/>
          <a:stretch/>
        </p:blipFill>
        <p:spPr>
          <a:xfrm>
            <a:off x="1590247" y="1345549"/>
            <a:ext cx="1435514" cy="12185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811F1B-F226-8253-6E52-772B8132A4E3}"/>
              </a:ext>
            </a:extLst>
          </p:cNvPr>
          <p:cNvSpPr/>
          <p:nvPr/>
        </p:nvSpPr>
        <p:spPr>
          <a:xfrm>
            <a:off x="1590247" y="1335067"/>
            <a:ext cx="1435514" cy="12185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341DEE-7F9C-6526-963A-F12374457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86" t="52203" r="28697" b="3457"/>
          <a:stretch/>
        </p:blipFill>
        <p:spPr>
          <a:xfrm>
            <a:off x="3931373" y="4184760"/>
            <a:ext cx="2835187" cy="1998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FC13CE-6901-DBA2-BD4E-DBCBDFFCC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02" t="5809" r="9080" b="48730"/>
          <a:stretch/>
        </p:blipFill>
        <p:spPr>
          <a:xfrm>
            <a:off x="3927203" y="2133510"/>
            <a:ext cx="2835187" cy="2048629"/>
          </a:xfrm>
          <a:prstGeom prst="rect">
            <a:avLst/>
          </a:prstGeom>
        </p:spPr>
      </p:pic>
      <p:sp>
        <p:nvSpPr>
          <p:cNvPr id="13" name="Arrow: Bent 12">
            <a:extLst>
              <a:ext uri="{FF2B5EF4-FFF2-40B4-BE49-F238E27FC236}">
                <a16:creationId xmlns:a16="http://schemas.microsoft.com/office/drawing/2014/main" id="{B18A8EC8-073C-71AC-66FC-67227EE60447}"/>
              </a:ext>
            </a:extLst>
          </p:cNvPr>
          <p:cNvSpPr/>
          <p:nvPr/>
        </p:nvSpPr>
        <p:spPr>
          <a:xfrm>
            <a:off x="2668643" y="700926"/>
            <a:ext cx="1141357" cy="433874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5" name="Title 22">
            <a:extLst>
              <a:ext uri="{FF2B5EF4-FFF2-40B4-BE49-F238E27FC236}">
                <a16:creationId xmlns:a16="http://schemas.microsoft.com/office/drawing/2014/main" id="{2FEE651A-2135-289E-5A84-D7867FD0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7119" y="0"/>
            <a:ext cx="3144880" cy="829874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ill Sans Nova" panose="020B0602020104020203" pitchFamily="34" charset="0"/>
              </a:rPr>
              <a:t>Methodology</a:t>
            </a:r>
            <a:endParaRPr lang="nl-NL" sz="28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C1F1D10-3E67-AA8A-400C-8AED693952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3019" y="1176830"/>
            <a:ext cx="3401139" cy="4351338"/>
          </a:xfrm>
        </p:spPr>
        <p:txBody>
          <a:bodyPr/>
          <a:lstStyle/>
          <a:p>
            <a:pPr marL="457200" indent="-457200">
              <a:buAutoNum type="alphaUcPeriod"/>
            </a:pPr>
            <a:r>
              <a:rPr lang="en-GB" sz="2400" dirty="0">
                <a:solidFill>
                  <a:schemeClr val="bg1"/>
                </a:solidFill>
              </a:rPr>
              <a:t>Calculate difference between simulation time series</a:t>
            </a:r>
          </a:p>
          <a:p>
            <a:pPr marL="457200" indent="-457200">
              <a:buAutoNum type="alphaUcPeriod"/>
            </a:pPr>
            <a:r>
              <a:rPr lang="en-GB" sz="2400" dirty="0">
                <a:solidFill>
                  <a:schemeClr val="bg1"/>
                </a:solidFill>
              </a:rPr>
              <a:t>Calculate observation uncertainty time series based on observations and uncertainty percentages</a:t>
            </a:r>
          </a:p>
          <a:p>
            <a:pPr marL="457200" indent="-457200">
              <a:buAutoNum type="alphaUcPeriod"/>
            </a:pPr>
            <a:r>
              <a:rPr lang="en-GB" sz="2400" dirty="0">
                <a:solidFill>
                  <a:schemeClr val="bg1"/>
                </a:solidFill>
              </a:rPr>
              <a:t>Perform t-test to determine significant difference</a:t>
            </a:r>
          </a:p>
          <a:p>
            <a:pPr marL="457200" indent="-457200">
              <a:buAutoNum type="alphaUcPeriod"/>
            </a:pP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93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E2B4BB8-3E9E-90A7-A0D1-B6EF1F4F4BC5}"/>
              </a:ext>
            </a:extLst>
          </p:cNvPr>
          <p:cNvSpPr/>
          <p:nvPr/>
        </p:nvSpPr>
        <p:spPr>
          <a:xfrm>
            <a:off x="-1" y="61628"/>
            <a:ext cx="12192000" cy="7576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56E68C07-E480-085C-491F-2BF2CA8EDA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9089"/>
          <a:stretch/>
        </p:blipFill>
        <p:spPr>
          <a:xfrm>
            <a:off x="91621" y="1176830"/>
            <a:ext cx="9421884" cy="41078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70AB9C-5B08-136B-FE25-53342602D90E}"/>
              </a:ext>
            </a:extLst>
          </p:cNvPr>
          <p:cNvSpPr/>
          <p:nvPr/>
        </p:nvSpPr>
        <p:spPr>
          <a:xfrm>
            <a:off x="8188959" y="0"/>
            <a:ext cx="400304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le 22">
            <a:extLst>
              <a:ext uri="{FF2B5EF4-FFF2-40B4-BE49-F238E27FC236}">
                <a16:creationId xmlns:a16="http://schemas.microsoft.com/office/drawing/2014/main" id="{A1B6F007-3A16-CBEA-1F6E-CA20982A7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400" y="187629"/>
            <a:ext cx="4724399" cy="829874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Observation Uncertainty</a:t>
            </a:r>
            <a:endParaRPr lang="nl-NL" sz="24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181CFE2-4A8B-333E-D2AA-8F68168C85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3019" y="1176830"/>
            <a:ext cx="3401139" cy="4351338"/>
          </a:xfrm>
        </p:spPr>
        <p:txBody>
          <a:bodyPr/>
          <a:lstStyle/>
          <a:p>
            <a:pPr marL="457200" indent="-457200">
              <a:buAutoNum type="alphaUcPeriod"/>
            </a:pPr>
            <a:r>
              <a:rPr lang="en-GB" sz="2400" dirty="0">
                <a:solidFill>
                  <a:schemeClr val="bg1"/>
                </a:solidFill>
              </a:rPr>
              <a:t>High percentage of observation uncertainty estimates throughout sample</a:t>
            </a:r>
          </a:p>
          <a:p>
            <a:pPr marL="457200" indent="-457200">
              <a:buAutoNum type="alphaUcPeriod"/>
            </a:pPr>
            <a:r>
              <a:rPr lang="en-GB" sz="2400" dirty="0">
                <a:solidFill>
                  <a:schemeClr val="bg1"/>
                </a:solidFill>
              </a:rPr>
              <a:t>Large difference between model experiments in percentages of days that observation uncertainty exceeds simulation differences</a:t>
            </a:r>
          </a:p>
        </p:txBody>
      </p:sp>
      <p:sp>
        <p:nvSpPr>
          <p:cNvPr id="12" name="Arrow: Chevron 11">
            <a:hlinkClick r:id="rId3" action="ppaction://hlinksldjump"/>
            <a:extLst>
              <a:ext uri="{FF2B5EF4-FFF2-40B4-BE49-F238E27FC236}">
                <a16:creationId xmlns:a16="http://schemas.microsoft.com/office/drawing/2014/main" id="{18ADFAD4-E83E-7967-B646-CB2829BBD4C2}"/>
              </a:ext>
            </a:extLst>
          </p:cNvPr>
          <p:cNvSpPr/>
          <p:nvPr/>
        </p:nvSpPr>
        <p:spPr>
          <a:xfrm>
            <a:off x="559161" y="6311900"/>
            <a:ext cx="2099322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FFFFFF"/>
                </a:solidFill>
                <a:latin typeface="Nunito"/>
              </a:rPr>
              <a:t>Methodology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31FBA037-C623-3559-72BC-72385EEB7750}"/>
              </a:ext>
            </a:extLst>
          </p:cNvPr>
          <p:cNvSpPr/>
          <p:nvPr/>
        </p:nvSpPr>
        <p:spPr>
          <a:xfrm>
            <a:off x="2448920" y="6311900"/>
            <a:ext cx="3352439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FFFFFF"/>
                </a:solidFill>
                <a:latin typeface="Nunito"/>
              </a:rPr>
              <a:t>Observation Uncertainty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37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E2B4BB8-3E9E-90A7-A0D1-B6EF1F4F4BC5}"/>
              </a:ext>
            </a:extLst>
          </p:cNvPr>
          <p:cNvSpPr/>
          <p:nvPr/>
        </p:nvSpPr>
        <p:spPr>
          <a:xfrm>
            <a:off x="-1" y="61628"/>
            <a:ext cx="12192000" cy="7576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A3A93E-CF58-CAA3-0DFE-0FFA9A97A178}"/>
              </a:ext>
            </a:extLst>
          </p:cNvPr>
          <p:cNvSpPr/>
          <p:nvPr/>
        </p:nvSpPr>
        <p:spPr>
          <a:xfrm>
            <a:off x="0" y="197559"/>
            <a:ext cx="12192000" cy="7576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16365B-ED56-C951-242A-A03CBF7CDAEF}"/>
              </a:ext>
            </a:extLst>
          </p:cNvPr>
          <p:cNvSpPr/>
          <p:nvPr/>
        </p:nvSpPr>
        <p:spPr>
          <a:xfrm>
            <a:off x="690881" y="197559"/>
            <a:ext cx="10779760" cy="5697389"/>
          </a:xfrm>
          <a:prstGeom prst="round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7F5FFF-6438-BB2F-1DF8-76A6881E5855}"/>
              </a:ext>
            </a:extLst>
          </p:cNvPr>
          <p:cNvSpPr txBox="1"/>
          <p:nvPr/>
        </p:nvSpPr>
        <p:spPr>
          <a:xfrm>
            <a:off x="3243072" y="669341"/>
            <a:ext cx="548505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 Nova" panose="020B0602020104020203" pitchFamily="34" charset="0"/>
                <a:ea typeface="Arial"/>
                <a:cs typeface="Arial"/>
                <a:sym typeface="Arial"/>
              </a:rPr>
              <a:t>CAMELS-GB – 400 Catchments</a:t>
            </a: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ill Sans Nova" panose="020B0602020104020203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5EE292-E53E-0D63-D274-6D6B73F4FFD7}"/>
              </a:ext>
            </a:extLst>
          </p:cNvPr>
          <p:cNvSpPr/>
          <p:nvPr/>
        </p:nvSpPr>
        <p:spPr>
          <a:xfrm>
            <a:off x="1024166" y="1745649"/>
            <a:ext cx="4939754" cy="3832191"/>
          </a:xfrm>
          <a:prstGeom prst="round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FADCBB-F0DE-CB55-ABE5-3C03828DD305}"/>
              </a:ext>
            </a:extLst>
          </p:cNvPr>
          <p:cNvSpPr txBox="1"/>
          <p:nvPr/>
        </p:nvSpPr>
        <p:spPr>
          <a:xfrm>
            <a:off x="3159614" y="1280160"/>
            <a:ext cx="572438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T-test: Observation Uncertainty &gt; Simulation Difference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1180BE7-C2A3-6BB0-9542-3A7CF8C120F3}"/>
              </a:ext>
            </a:extLst>
          </p:cNvPr>
          <p:cNvSpPr/>
          <p:nvPr/>
        </p:nvSpPr>
        <p:spPr>
          <a:xfrm>
            <a:off x="1327232" y="4128914"/>
            <a:ext cx="1300562" cy="1100070"/>
          </a:xfrm>
          <a:prstGeom prst="round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5F7750-FEAF-AF16-4854-96F323EC0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33" y="2051818"/>
            <a:ext cx="1619727" cy="146187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C36E27-EA3B-1DCB-E6D1-1A5775EA7DE5}"/>
              </a:ext>
            </a:extLst>
          </p:cNvPr>
          <p:cNvSpPr txBox="1"/>
          <p:nvPr/>
        </p:nvSpPr>
        <p:spPr>
          <a:xfrm>
            <a:off x="1459169" y="4187435"/>
            <a:ext cx="11439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Low Flow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99143B8-222F-5159-4792-4B13F0C589F2}"/>
              </a:ext>
            </a:extLst>
          </p:cNvPr>
          <p:cNvSpPr/>
          <p:nvPr/>
        </p:nvSpPr>
        <p:spPr>
          <a:xfrm>
            <a:off x="2872660" y="4128914"/>
            <a:ext cx="1300562" cy="1100070"/>
          </a:xfrm>
          <a:prstGeom prst="round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83CAFC-0A77-A74D-BE70-5F70DACE9440}"/>
              </a:ext>
            </a:extLst>
          </p:cNvPr>
          <p:cNvSpPr txBox="1"/>
          <p:nvPr/>
        </p:nvSpPr>
        <p:spPr>
          <a:xfrm>
            <a:off x="2963881" y="4187435"/>
            <a:ext cx="117378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Avg. Flow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CF54039-16D6-93C1-FE2C-17314AE563D5}"/>
              </a:ext>
            </a:extLst>
          </p:cNvPr>
          <p:cNvSpPr/>
          <p:nvPr/>
        </p:nvSpPr>
        <p:spPr>
          <a:xfrm>
            <a:off x="4382730" y="4128914"/>
            <a:ext cx="1300562" cy="1100070"/>
          </a:xfrm>
          <a:prstGeom prst="round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98738F-22E1-FA1F-AF28-659AAEEFA8EA}"/>
              </a:ext>
            </a:extLst>
          </p:cNvPr>
          <p:cNvSpPr txBox="1"/>
          <p:nvPr/>
        </p:nvSpPr>
        <p:spPr>
          <a:xfrm>
            <a:off x="4435412" y="4187435"/>
            <a:ext cx="119519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High Flow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05E726-779F-2283-821A-7AFA3D9A44A1}"/>
              </a:ext>
            </a:extLst>
          </p:cNvPr>
          <p:cNvSpPr txBox="1"/>
          <p:nvPr/>
        </p:nvSpPr>
        <p:spPr>
          <a:xfrm>
            <a:off x="2581457" y="3141247"/>
            <a:ext cx="209287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Model Comparison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9521CF-DF00-EC30-9AFB-B41F16A75C61}"/>
              </a:ext>
            </a:extLst>
          </p:cNvPr>
          <p:cNvSpPr txBox="1"/>
          <p:nvPr/>
        </p:nvSpPr>
        <p:spPr>
          <a:xfrm>
            <a:off x="1493078" y="4634807"/>
            <a:ext cx="95154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Catch.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E3F985-DDC5-EA79-EC0F-92AF4D76C3BE}"/>
              </a:ext>
            </a:extLst>
          </p:cNvPr>
          <p:cNvSpPr txBox="1"/>
          <p:nvPr/>
        </p:nvSpPr>
        <p:spPr>
          <a:xfrm>
            <a:off x="3075000" y="4635322"/>
            <a:ext cx="95154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Catch.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3B6579-34BE-8514-E709-74509090824A}"/>
              </a:ext>
            </a:extLst>
          </p:cNvPr>
          <p:cNvSpPr txBox="1"/>
          <p:nvPr/>
        </p:nvSpPr>
        <p:spPr>
          <a:xfrm>
            <a:off x="4575510" y="4634807"/>
            <a:ext cx="95154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Catch.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36E4E4C-40AC-2322-1EEE-14DD9BE1CC65}"/>
              </a:ext>
            </a:extLst>
          </p:cNvPr>
          <p:cNvSpPr/>
          <p:nvPr/>
        </p:nvSpPr>
        <p:spPr>
          <a:xfrm>
            <a:off x="6531146" y="4128914"/>
            <a:ext cx="1300562" cy="1100070"/>
          </a:xfrm>
          <a:prstGeom prst="round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Picture 3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52FDF6A-DF4D-D8E3-EE49-C5EB9DE56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47" y="2072138"/>
            <a:ext cx="1560214" cy="140815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6E5A18B-3E94-4707-DED4-2A13EA24DA96}"/>
              </a:ext>
            </a:extLst>
          </p:cNvPr>
          <p:cNvSpPr txBox="1"/>
          <p:nvPr/>
        </p:nvSpPr>
        <p:spPr>
          <a:xfrm>
            <a:off x="6663083" y="4187435"/>
            <a:ext cx="11439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Low Flow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F2CDEE3-79A6-A56B-DB58-0CDCDBFD285B}"/>
              </a:ext>
            </a:extLst>
          </p:cNvPr>
          <p:cNvSpPr/>
          <p:nvPr/>
        </p:nvSpPr>
        <p:spPr>
          <a:xfrm>
            <a:off x="8076574" y="4128914"/>
            <a:ext cx="1300562" cy="1100070"/>
          </a:xfrm>
          <a:prstGeom prst="round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7E261D-5595-A922-6654-AC50CDF4FC22}"/>
              </a:ext>
            </a:extLst>
          </p:cNvPr>
          <p:cNvSpPr txBox="1"/>
          <p:nvPr/>
        </p:nvSpPr>
        <p:spPr>
          <a:xfrm>
            <a:off x="8167795" y="4187435"/>
            <a:ext cx="117378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Avg. Flow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7029B78-15C9-DA08-2B5C-448E869613F7}"/>
              </a:ext>
            </a:extLst>
          </p:cNvPr>
          <p:cNvSpPr/>
          <p:nvPr/>
        </p:nvSpPr>
        <p:spPr>
          <a:xfrm>
            <a:off x="9586644" y="4128914"/>
            <a:ext cx="1300562" cy="1100070"/>
          </a:xfrm>
          <a:prstGeom prst="round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3D7FE33-432C-2DAB-6912-3F7AECE5C4C6}"/>
              </a:ext>
            </a:extLst>
          </p:cNvPr>
          <p:cNvSpPr txBox="1"/>
          <p:nvPr/>
        </p:nvSpPr>
        <p:spPr>
          <a:xfrm>
            <a:off x="9639326" y="4187435"/>
            <a:ext cx="119519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High Flow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2A64E50-CEC2-1661-E56A-26BC8D41736F}"/>
              </a:ext>
            </a:extLst>
          </p:cNvPr>
          <p:cNvSpPr txBox="1"/>
          <p:nvPr/>
        </p:nvSpPr>
        <p:spPr>
          <a:xfrm>
            <a:off x="6627610" y="4634807"/>
            <a:ext cx="11909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116 Catch.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0F590B-D099-ACD8-D647-FAC3381987B2}"/>
              </a:ext>
            </a:extLst>
          </p:cNvPr>
          <p:cNvSpPr txBox="1"/>
          <p:nvPr/>
        </p:nvSpPr>
        <p:spPr>
          <a:xfrm>
            <a:off x="8167795" y="4636654"/>
            <a:ext cx="11909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114 Catch.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636803A-6F49-3580-987D-0C5F4409D458}"/>
              </a:ext>
            </a:extLst>
          </p:cNvPr>
          <p:cNvSpPr txBox="1"/>
          <p:nvPr/>
        </p:nvSpPr>
        <p:spPr>
          <a:xfrm>
            <a:off x="9679185" y="4634807"/>
            <a:ext cx="12080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138 Catch.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462CB-BE35-938F-1C3E-2C557E457949}"/>
              </a:ext>
            </a:extLst>
          </p:cNvPr>
          <p:cNvGrpSpPr/>
          <p:nvPr/>
        </p:nvGrpSpPr>
        <p:grpSpPr>
          <a:xfrm flipH="1">
            <a:off x="6429537" y="1902731"/>
            <a:ext cx="1738258" cy="1612485"/>
            <a:chOff x="-1818000" y="3993159"/>
            <a:chExt cx="1587524" cy="154755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9621DF-C00B-FDE3-2AAB-B03DB27D559D}"/>
                </a:ext>
              </a:extLst>
            </p:cNvPr>
            <p:cNvGrpSpPr/>
            <p:nvPr/>
          </p:nvGrpSpPr>
          <p:grpSpPr>
            <a:xfrm>
              <a:off x="-1790690" y="3993159"/>
              <a:ext cx="1560214" cy="1547555"/>
              <a:chOff x="-1790690" y="3993159"/>
              <a:chExt cx="1560214" cy="1547555"/>
            </a:xfrm>
          </p:grpSpPr>
          <p:pic>
            <p:nvPicPr>
              <p:cNvPr id="17" name="Picture 16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A2CA0C5-573E-813A-00FE-8D03876D2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90690" y="4132555"/>
                <a:ext cx="1560214" cy="1408159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FFD1659C-9C47-42D5-3633-882A206080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448" b="55906"/>
              <a:stretch/>
            </p:blipFill>
            <p:spPr>
              <a:xfrm>
                <a:off x="-707144" y="3993159"/>
                <a:ext cx="476668" cy="62091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9237EA-D20E-AE80-970B-B4305D90D4E5}"/>
                </a:ext>
              </a:extLst>
            </p:cNvPr>
            <p:cNvSpPr txBox="1"/>
            <p:nvPr/>
          </p:nvSpPr>
          <p:spPr>
            <a:xfrm>
              <a:off x="-1818000" y="4396086"/>
              <a:ext cx="19171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lang="nl-NL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9AC6B8-7642-F9DF-8F62-50F8238872A6}"/>
                </a:ext>
              </a:extLst>
            </p:cNvPr>
            <p:cNvSpPr txBox="1"/>
            <p:nvPr/>
          </p:nvSpPr>
          <p:spPr>
            <a:xfrm>
              <a:off x="-727149" y="4258399"/>
              <a:ext cx="19171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4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lang="nl-NL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F59A275-73C8-8650-41D9-173D5BF207D5}"/>
              </a:ext>
            </a:extLst>
          </p:cNvPr>
          <p:cNvSpPr/>
          <p:nvPr/>
        </p:nvSpPr>
        <p:spPr>
          <a:xfrm>
            <a:off x="6228080" y="1745649"/>
            <a:ext cx="4939754" cy="3832191"/>
          </a:xfrm>
          <a:prstGeom prst="round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8DD2B6-3DF7-66CD-0045-81CFCDA9FA58}"/>
              </a:ext>
            </a:extLst>
          </p:cNvPr>
          <p:cNvSpPr txBox="1"/>
          <p:nvPr/>
        </p:nvSpPr>
        <p:spPr>
          <a:xfrm>
            <a:off x="7901681" y="3139317"/>
            <a:ext cx="196463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Model Refinement</a:t>
            </a:r>
          </a:p>
        </p:txBody>
      </p:sp>
      <p:sp>
        <p:nvSpPr>
          <p:cNvPr id="48" name="Arrow: Chevron 47">
            <a:hlinkClick r:id="rId3" action="ppaction://hlinksldjump"/>
            <a:extLst>
              <a:ext uri="{FF2B5EF4-FFF2-40B4-BE49-F238E27FC236}">
                <a16:creationId xmlns:a16="http://schemas.microsoft.com/office/drawing/2014/main" id="{FD195C59-5515-AF87-BDED-6A2A8FEEE1D1}"/>
              </a:ext>
            </a:extLst>
          </p:cNvPr>
          <p:cNvSpPr/>
          <p:nvPr/>
        </p:nvSpPr>
        <p:spPr>
          <a:xfrm>
            <a:off x="559161" y="6311900"/>
            <a:ext cx="2099322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FFFFFF"/>
                </a:solidFill>
                <a:latin typeface="Nunito"/>
              </a:rPr>
              <a:t>Methodology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49" name="Arrow: Chevron 48">
            <a:hlinkClick r:id="rId4" action="ppaction://hlinksldjump"/>
            <a:extLst>
              <a:ext uri="{FF2B5EF4-FFF2-40B4-BE49-F238E27FC236}">
                <a16:creationId xmlns:a16="http://schemas.microsoft.com/office/drawing/2014/main" id="{74E61DC6-9F71-8E07-418E-52A20F3B7847}"/>
              </a:ext>
            </a:extLst>
          </p:cNvPr>
          <p:cNvSpPr/>
          <p:nvPr/>
        </p:nvSpPr>
        <p:spPr>
          <a:xfrm>
            <a:off x="2448920" y="6311900"/>
            <a:ext cx="3352439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FFFFFF"/>
                </a:solidFill>
                <a:latin typeface="Nunito"/>
              </a:rPr>
              <a:t>Observation Uncertainty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50" name="Arrow: Chevron 49">
            <a:extLst>
              <a:ext uri="{FF2B5EF4-FFF2-40B4-BE49-F238E27FC236}">
                <a16:creationId xmlns:a16="http://schemas.microsoft.com/office/drawing/2014/main" id="{15FE083C-E8DC-638B-BCCA-AFE7BD7E62C4}"/>
              </a:ext>
            </a:extLst>
          </p:cNvPr>
          <p:cNvSpPr/>
          <p:nvPr/>
        </p:nvSpPr>
        <p:spPr>
          <a:xfrm>
            <a:off x="5527051" y="6311900"/>
            <a:ext cx="2164067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FFFFFF"/>
                </a:solidFill>
                <a:latin typeface="Nunito"/>
              </a:rPr>
              <a:t>T-test Results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742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E2B4BB8-3E9E-90A7-A0D1-B6EF1F4F4BC5}"/>
              </a:ext>
            </a:extLst>
          </p:cNvPr>
          <p:cNvSpPr/>
          <p:nvPr/>
        </p:nvSpPr>
        <p:spPr>
          <a:xfrm>
            <a:off x="-1" y="61628"/>
            <a:ext cx="12192000" cy="7576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9D09DE-2625-4A85-C8DF-77B4D2776889}"/>
              </a:ext>
            </a:extLst>
          </p:cNvPr>
          <p:cNvSpPr/>
          <p:nvPr/>
        </p:nvSpPr>
        <p:spPr>
          <a:xfrm>
            <a:off x="5364480" y="0"/>
            <a:ext cx="6827519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180C5118-CC5C-B4E8-127B-753A7D4DAFB7}"/>
              </a:ext>
            </a:extLst>
          </p:cNvPr>
          <p:cNvSpPr/>
          <p:nvPr/>
        </p:nvSpPr>
        <p:spPr>
          <a:xfrm>
            <a:off x="538841" y="6311900"/>
            <a:ext cx="1950359" cy="433874"/>
          </a:xfrm>
          <a:prstGeom prst="chevron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Conclusions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5B9ABF7-AB61-37A8-400C-4CD5A9A970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0690" y="1231296"/>
            <a:ext cx="3178753" cy="3113021"/>
          </a:xfrm>
          <a:prstGeom prst="rect">
            <a:avLst/>
          </a:prstGeom>
        </p:spPr>
      </p:pic>
      <p:pic>
        <p:nvPicPr>
          <p:cNvPr id="4" name="Graphic 3" descr="Questions with solid fill">
            <a:extLst>
              <a:ext uri="{FF2B5EF4-FFF2-40B4-BE49-F238E27FC236}">
                <a16:creationId xmlns:a16="http://schemas.microsoft.com/office/drawing/2014/main" id="{4555DE91-923C-CE5C-54B6-1FF2015CF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7463" y="2202170"/>
            <a:ext cx="2083959" cy="2083959"/>
          </a:xfrm>
          <a:prstGeom prst="rect">
            <a:avLst/>
          </a:prstGeom>
        </p:spPr>
      </p:pic>
      <p:sp>
        <p:nvSpPr>
          <p:cNvPr id="8" name="Title 22">
            <a:extLst>
              <a:ext uri="{FF2B5EF4-FFF2-40B4-BE49-F238E27FC236}">
                <a16:creationId xmlns:a16="http://schemas.microsoft.com/office/drawing/2014/main" id="{7C837AB4-5D3A-DB70-6113-435D5CA32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921" y="104530"/>
            <a:ext cx="5943599" cy="829874"/>
          </a:xfrm>
        </p:spPr>
        <p:txBody>
          <a:bodyPr>
            <a:noAutofit/>
          </a:bodyPr>
          <a:lstStyle/>
          <a:p>
            <a:r>
              <a:rPr lang="en-GB" sz="3200" dirty="0">
                <a:latin typeface="Gill Sans Nova" panose="020B0602020104020203" pitchFamily="34" charset="0"/>
              </a:rPr>
              <a:t>Conclusions</a:t>
            </a:r>
            <a:endParaRPr lang="nl-NL" sz="3200" dirty="0">
              <a:latin typeface="Gill Sans Nova" panose="020B0602020104020203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27757B3-B58B-35F8-1A01-F53C209A5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897" y="616073"/>
            <a:ext cx="6124683" cy="4747097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Observation uncertainty analyses provide important  context to the relevance of differences in model performance</a:t>
            </a:r>
          </a:p>
          <a:p>
            <a:endParaRPr lang="en-GB" sz="2400" dirty="0"/>
          </a:p>
          <a:p>
            <a:r>
              <a:rPr lang="en-GB" sz="2400" dirty="0"/>
              <a:t>High observation uncertainty indicate that model performance should not be based on single source (model fidelity)</a:t>
            </a:r>
          </a:p>
          <a:p>
            <a:endParaRPr lang="en-GB" sz="2400" dirty="0"/>
          </a:p>
          <a:p>
            <a:r>
              <a:rPr lang="en-GB" sz="2400" dirty="0"/>
              <a:t>Observation uncertainty analyses should be included in benchmark efforts</a:t>
            </a:r>
          </a:p>
          <a:p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98942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4DBC965-F5D1-FABD-8E38-B94A306E8703}"/>
              </a:ext>
            </a:extLst>
          </p:cNvPr>
          <p:cNvSpPr/>
          <p:nvPr/>
        </p:nvSpPr>
        <p:spPr>
          <a:xfrm>
            <a:off x="618697" y="733481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071719FA-5591-C4E4-FA3D-7ADBFAC8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17" y="4500138"/>
            <a:ext cx="10775071" cy="490401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latin typeface="Gill Sans Nova" panose="020B0602020104020203" pitchFamily="34" charset="0"/>
              </a:rPr>
              <a:t>On the importance of observation uncertainty</a:t>
            </a:r>
            <a:br>
              <a:rPr lang="en-GB" sz="3200" dirty="0">
                <a:latin typeface="Gill Sans Nova" panose="020B0602020104020203" pitchFamily="34" charset="0"/>
              </a:rPr>
            </a:br>
            <a:r>
              <a:rPr lang="en-GB" sz="3200" dirty="0">
                <a:latin typeface="Gill Sans Nova" panose="020B0602020104020203" pitchFamily="34" charset="0"/>
              </a:rPr>
              <a:t>when evaluating and comparing numerical models</a:t>
            </a:r>
            <a:endParaRPr lang="nl-NL" sz="3200" dirty="0">
              <a:latin typeface="Gill Sans Nova" panose="020B0602020104020203" pitchFamily="34" charset="0"/>
            </a:endParaRPr>
          </a:p>
        </p:txBody>
      </p:sp>
      <p:pic>
        <p:nvPicPr>
          <p:cNvPr id="24" name="Picture 23" descr="Text, logo&#10;&#10;Description automatically generated">
            <a:extLst>
              <a:ext uri="{FF2B5EF4-FFF2-40B4-BE49-F238E27FC236}">
                <a16:creationId xmlns:a16="http://schemas.microsoft.com/office/drawing/2014/main" id="{AD1BDD83-5E62-1B91-6D17-DC1C1EEDD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100" y="6060378"/>
            <a:ext cx="2999200" cy="5830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0716133-A75E-E770-7644-96AC9A2EC829}"/>
              </a:ext>
            </a:extLst>
          </p:cNvPr>
          <p:cNvSpPr/>
          <p:nvPr/>
        </p:nvSpPr>
        <p:spPr>
          <a:xfrm>
            <a:off x="3388581" y="737479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479046-C1F8-BB1E-D77A-3D3CE208E3D1}"/>
              </a:ext>
            </a:extLst>
          </p:cNvPr>
          <p:cNvSpPr/>
          <p:nvPr/>
        </p:nvSpPr>
        <p:spPr>
          <a:xfrm>
            <a:off x="9061131" y="744684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DFA43F-6D43-0A15-67FC-249BE1F0C1C6}"/>
              </a:ext>
            </a:extLst>
          </p:cNvPr>
          <p:cNvSpPr/>
          <p:nvPr/>
        </p:nvSpPr>
        <p:spPr>
          <a:xfrm>
            <a:off x="6180340" y="737479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F2253675-74FA-5E99-221D-997736F25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3" y="1149525"/>
            <a:ext cx="2202266" cy="1866274"/>
          </a:xfrm>
          <a:prstGeom prst="rect">
            <a:avLst/>
          </a:prstGeom>
        </p:spPr>
      </p:pic>
      <p:sp>
        <p:nvSpPr>
          <p:cNvPr id="29" name="Rectangle: Rounded Corners 28">
            <a:hlinkClick r:id="rId4" action="ppaction://hlinksldjump"/>
            <a:extLst>
              <a:ext uri="{FF2B5EF4-FFF2-40B4-BE49-F238E27FC236}">
                <a16:creationId xmlns:a16="http://schemas.microsoft.com/office/drawing/2014/main" id="{DA8A33A6-DE33-18AE-9395-01B9EF603CCD}"/>
              </a:ext>
            </a:extLst>
          </p:cNvPr>
          <p:cNvSpPr/>
          <p:nvPr/>
        </p:nvSpPr>
        <p:spPr>
          <a:xfrm>
            <a:off x="731153" y="3181268"/>
            <a:ext cx="2410465" cy="7142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Model Experiments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30" name="Picture 29" descr="A picture containing text, water, outdoor&#10;&#10;Description automatically generated">
            <a:extLst>
              <a:ext uri="{FF2B5EF4-FFF2-40B4-BE49-F238E27FC236}">
                <a16:creationId xmlns:a16="http://schemas.microsoft.com/office/drawing/2014/main" id="{0A27991E-CD76-C826-0208-B6AA0671A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38" y="1184366"/>
            <a:ext cx="2292015" cy="1866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Rectangle: Rounded Corners 30">
            <a:hlinkClick r:id="rId6" action="ppaction://hlinksldjump"/>
            <a:extLst>
              <a:ext uri="{FF2B5EF4-FFF2-40B4-BE49-F238E27FC236}">
                <a16:creationId xmlns:a16="http://schemas.microsoft.com/office/drawing/2014/main" id="{7888AC7C-25B7-F363-62C4-E5E70F3C3542}"/>
              </a:ext>
            </a:extLst>
          </p:cNvPr>
          <p:cNvSpPr/>
          <p:nvPr/>
        </p:nvSpPr>
        <p:spPr>
          <a:xfrm>
            <a:off x="3503970" y="3181268"/>
            <a:ext cx="2410465" cy="7142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Streamflow Estimates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2" name="Rectangle: Rounded Corners 31">
            <a:hlinkClick r:id="rId7" action="ppaction://hlinksldjump"/>
            <a:extLst>
              <a:ext uri="{FF2B5EF4-FFF2-40B4-BE49-F238E27FC236}">
                <a16:creationId xmlns:a16="http://schemas.microsoft.com/office/drawing/2014/main" id="{F97086F6-20C8-8DF4-4161-CDA460D1B4C0}"/>
              </a:ext>
            </a:extLst>
          </p:cNvPr>
          <p:cNvSpPr/>
          <p:nvPr/>
        </p:nvSpPr>
        <p:spPr>
          <a:xfrm>
            <a:off x="6318720" y="3153924"/>
            <a:ext cx="2410465" cy="7142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Observation Uncertainty Analyses</a:t>
            </a: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3" name="Rectangle: Rounded Corners 32">
            <a:hlinkClick r:id="rId8" action="ppaction://hlinksldjump"/>
            <a:extLst>
              <a:ext uri="{FF2B5EF4-FFF2-40B4-BE49-F238E27FC236}">
                <a16:creationId xmlns:a16="http://schemas.microsoft.com/office/drawing/2014/main" id="{95E5F31E-F642-1A97-5335-5055AF7A8C57}"/>
              </a:ext>
            </a:extLst>
          </p:cNvPr>
          <p:cNvSpPr/>
          <p:nvPr/>
        </p:nvSpPr>
        <p:spPr>
          <a:xfrm>
            <a:off x="9187316" y="3153924"/>
            <a:ext cx="2410465" cy="7142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Conclusions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2D3691F-6D24-D0EA-405D-14C6F8EF48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724" y="1476842"/>
            <a:ext cx="2229118" cy="1461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EB73B4F-F517-22C5-D54D-33D0CD9DAB6C}"/>
              </a:ext>
            </a:extLst>
          </p:cNvPr>
          <p:cNvSpPr txBox="1"/>
          <p:nvPr/>
        </p:nvSpPr>
        <p:spPr>
          <a:xfrm>
            <a:off x="588217" y="5391720"/>
            <a:ext cx="75344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Jerom Aerts,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Jannis Hoch, Gemma Coxon, Rolf Hut, Nick van de Giesen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9EFEA15-1EB7-CC83-4877-7B9D9D2AED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30" y="6012937"/>
            <a:ext cx="2237480" cy="5980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A0A50B-F755-5805-BABB-3F329A4BDE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1991" y="5874225"/>
            <a:ext cx="2056449" cy="875460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AB54E0A1-9CA8-09FB-A219-4F15A522FA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030" y="4817465"/>
            <a:ext cx="1333333" cy="1333333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4528511C-BC7E-BB68-9DBB-CC441DC8C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195" y="4860186"/>
            <a:ext cx="936784" cy="1247889"/>
          </a:xfrm>
          <a:prstGeom prst="rect">
            <a:avLst/>
          </a:prstGeom>
        </p:spPr>
      </p:pic>
      <p:pic>
        <p:nvPicPr>
          <p:cNvPr id="17" name="Graphic 16" descr="Questions with solid fill">
            <a:extLst>
              <a:ext uri="{FF2B5EF4-FFF2-40B4-BE49-F238E27FC236}">
                <a16:creationId xmlns:a16="http://schemas.microsoft.com/office/drawing/2014/main" id="{FA7AE56F-68A3-50FE-1D86-0E20B949D0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98045" y="1235697"/>
            <a:ext cx="1835651" cy="18356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9FAAA1-7FC5-4D19-41CD-DE8D5CD04DBD}"/>
              </a:ext>
            </a:extLst>
          </p:cNvPr>
          <p:cNvSpPr/>
          <p:nvPr/>
        </p:nvSpPr>
        <p:spPr>
          <a:xfrm>
            <a:off x="10291080" y="1466682"/>
            <a:ext cx="551900" cy="46736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9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Chevron 8">
            <a:hlinkClick r:id="rId2" action="ppaction://hlinksldjump"/>
            <a:extLst>
              <a:ext uri="{FF2B5EF4-FFF2-40B4-BE49-F238E27FC236}">
                <a16:creationId xmlns:a16="http://schemas.microsoft.com/office/drawing/2014/main" id="{180C5118-CC5C-B4E8-127B-753A7D4DAFB7}"/>
              </a:ext>
            </a:extLst>
          </p:cNvPr>
          <p:cNvSpPr/>
          <p:nvPr/>
        </p:nvSpPr>
        <p:spPr>
          <a:xfrm>
            <a:off x="-243479" y="6333690"/>
            <a:ext cx="3271160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Back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B4BB8-3E9E-90A7-A0D1-B6EF1F4F4BC5}"/>
              </a:ext>
            </a:extLst>
          </p:cNvPr>
          <p:cNvSpPr/>
          <p:nvPr/>
        </p:nvSpPr>
        <p:spPr>
          <a:xfrm>
            <a:off x="0" y="90436"/>
            <a:ext cx="12192000" cy="7576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5D8933B-79A7-CC3A-156E-F9A74D40A3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0" r="-9447" b="50248"/>
          <a:stretch/>
        </p:blipFill>
        <p:spPr>
          <a:xfrm>
            <a:off x="352698" y="0"/>
            <a:ext cx="6975566" cy="5468983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FD2182D-9F5F-3C5A-70E2-EF33D0B6A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7" t="49815" r="4456" b="2061"/>
          <a:stretch/>
        </p:blipFill>
        <p:spPr>
          <a:xfrm>
            <a:off x="6162675" y="1098699"/>
            <a:ext cx="5969998" cy="5325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ABDF0D-772B-BFE9-37D7-BED486D55CDA}"/>
              </a:ext>
            </a:extLst>
          </p:cNvPr>
          <p:cNvSpPr txBox="1"/>
          <p:nvPr/>
        </p:nvSpPr>
        <p:spPr>
          <a:xfrm>
            <a:off x="6709955" y="771563"/>
            <a:ext cx="180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Flow Variability</a:t>
            </a:r>
            <a:endParaRPr lang="nl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0CF39-0055-1064-A93F-58119E7BB258}"/>
              </a:ext>
            </a:extLst>
          </p:cNvPr>
          <p:cNvSpPr txBox="1"/>
          <p:nvPr/>
        </p:nvSpPr>
        <p:spPr>
          <a:xfrm>
            <a:off x="501446" y="357013"/>
            <a:ext cx="6357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KGE-NP Decomposition</a:t>
            </a:r>
            <a:endParaRPr lang="nl-NL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61BBE6-C98B-E6AA-4BF4-3EB98433A373}"/>
              </a:ext>
            </a:extLst>
          </p:cNvPr>
          <p:cNvSpPr txBox="1"/>
          <p:nvPr/>
        </p:nvSpPr>
        <p:spPr>
          <a:xfrm>
            <a:off x="9772704" y="753852"/>
            <a:ext cx="180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Correlation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D750C7-9914-E7BD-B6AE-B938E431250A}"/>
              </a:ext>
            </a:extLst>
          </p:cNvPr>
          <p:cNvSpPr txBox="1"/>
          <p:nvPr/>
        </p:nvSpPr>
        <p:spPr>
          <a:xfrm>
            <a:off x="4326969" y="842897"/>
            <a:ext cx="180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Bias</a:t>
            </a:r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571AF9-AC33-C432-9A58-B278D35F90F2}"/>
              </a:ext>
            </a:extLst>
          </p:cNvPr>
          <p:cNvSpPr txBox="1"/>
          <p:nvPr/>
        </p:nvSpPr>
        <p:spPr>
          <a:xfrm>
            <a:off x="501446" y="842897"/>
            <a:ext cx="265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wflow_sbm</a:t>
            </a:r>
            <a:r>
              <a:rPr lang="en-GB" dirty="0"/>
              <a:t> calibrated</a:t>
            </a:r>
          </a:p>
          <a:p>
            <a:r>
              <a:rPr lang="en-GB" dirty="0"/>
              <a:t> KGE-NP</a:t>
            </a:r>
            <a:endParaRPr lang="nl-NL" dirty="0"/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A1D4E82E-07F2-8769-6C20-0CA7692D45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9" t="10547" r="42496" b="50277"/>
          <a:stretch/>
        </p:blipFill>
        <p:spPr>
          <a:xfrm>
            <a:off x="268334" y="1199102"/>
            <a:ext cx="3215489" cy="4360317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20569995-3771-3567-750D-8777A50895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5" t="50254" r="4795" b="10825"/>
          <a:stretch/>
        </p:blipFill>
        <p:spPr>
          <a:xfrm>
            <a:off x="9133116" y="1142599"/>
            <a:ext cx="3032216" cy="4405934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07C12E7B-D17F-063E-926E-87F076F64F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1" t="10694" b="50067"/>
          <a:stretch/>
        </p:blipFill>
        <p:spPr>
          <a:xfrm>
            <a:off x="3323187" y="1108866"/>
            <a:ext cx="3454996" cy="4518003"/>
          </a:xfrm>
          <a:prstGeom prst="rect">
            <a:avLst/>
          </a:prstGeom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FB64A0D4-9A8D-58E3-241C-06E1FAB71A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t="50027" r="44890" b="10805"/>
          <a:stretch/>
        </p:blipFill>
        <p:spPr>
          <a:xfrm>
            <a:off x="6344234" y="1108236"/>
            <a:ext cx="3053057" cy="451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98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03332-62E4-8C6C-9E47-51709D904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>
                <a:latin typeface="Gill Sans Nova" panose="020B0602020104020203" pitchFamily="34" charset="0"/>
              </a:rPr>
              <a:t>Motivation</a:t>
            </a:r>
            <a:endParaRPr lang="nl-NL" sz="3600" dirty="0">
              <a:latin typeface="Gill Sans Nova" panose="020B0602020104020203" pitchFamily="34" charset="0"/>
            </a:endParaRP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87B9B41C-9714-CD3C-C587-1AA0760079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294818" y="1799837"/>
            <a:ext cx="3178753" cy="3113021"/>
          </a:xfrm>
          <a:prstGeom prst="rect">
            <a:avLst/>
          </a:prstGeom>
        </p:spPr>
      </p:pic>
      <p:pic>
        <p:nvPicPr>
          <p:cNvPr id="7" name="Graphic 6" descr="Questions with solid fill">
            <a:extLst>
              <a:ext uri="{FF2B5EF4-FFF2-40B4-BE49-F238E27FC236}">
                <a16:creationId xmlns:a16="http://schemas.microsoft.com/office/drawing/2014/main" id="{A8EC4117-230D-AE2D-1B4F-AD98F85D5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80247" y="2923319"/>
            <a:ext cx="1835651" cy="183565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0E676-D11F-96B5-CF84-77CA8C7DA2FC}"/>
              </a:ext>
            </a:extLst>
          </p:cNvPr>
          <p:cNvGrpSpPr/>
          <p:nvPr/>
        </p:nvGrpSpPr>
        <p:grpSpPr>
          <a:xfrm>
            <a:off x="698500" y="1847462"/>
            <a:ext cx="6407690" cy="2857500"/>
            <a:chOff x="416575" y="1497016"/>
            <a:chExt cx="6383001" cy="2857500"/>
          </a:xfrm>
        </p:grpSpPr>
        <p:pic>
          <p:nvPicPr>
            <p:cNvPr id="9" name="Picture 8" descr="A picture containing outdoor, tree, ground, nature&#10;&#10;Description automatically generated">
              <a:extLst>
                <a:ext uri="{FF2B5EF4-FFF2-40B4-BE49-F238E27FC236}">
                  <a16:creationId xmlns:a16="http://schemas.microsoft.com/office/drawing/2014/main" id="{EEF1A26D-889D-F30E-00EB-6C3264E25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75" y="1497016"/>
              <a:ext cx="4001751" cy="28575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C0ED64-F5A9-4A7B-AE9C-EE7231E30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18326" y="1497016"/>
              <a:ext cx="2381250" cy="28575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348B89C-1251-4501-2BF7-43892EF76E34}"/>
              </a:ext>
            </a:extLst>
          </p:cNvPr>
          <p:cNvSpPr txBox="1"/>
          <p:nvPr/>
        </p:nvSpPr>
        <p:spPr>
          <a:xfrm>
            <a:off x="6525680" y="4652708"/>
            <a:ext cx="60208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USGS</a:t>
            </a:r>
            <a:endParaRPr kumimoji="0" lang="nl-NL" sz="1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96F75F-B018-DAAC-1387-57284631888D}"/>
              </a:ext>
            </a:extLst>
          </p:cNvPr>
          <p:cNvSpPr/>
          <p:nvPr/>
        </p:nvSpPr>
        <p:spPr>
          <a:xfrm>
            <a:off x="7419703" y="2011684"/>
            <a:ext cx="670560" cy="49040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D24F47-497F-E134-4A0E-6300A447F5EF}"/>
              </a:ext>
            </a:extLst>
          </p:cNvPr>
          <p:cNvSpPr/>
          <p:nvPr/>
        </p:nvSpPr>
        <p:spPr>
          <a:xfrm>
            <a:off x="8294818" y="1654633"/>
            <a:ext cx="352793" cy="35705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B99637B-B1B5-547F-9CE1-D6AC7990A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1327740"/>
            <a:ext cx="6139180" cy="4356464"/>
          </a:xfrm>
        </p:spPr>
        <p:txBody>
          <a:bodyPr/>
          <a:lstStyle/>
          <a:p>
            <a:r>
              <a:rPr lang="en-GB" dirty="0"/>
              <a:t>The importance of observation uncertainty is often overlooked in (large-sample) studies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348153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Chevron 8">
            <a:hlinkClick r:id="rId2" action="ppaction://hlinksldjump"/>
            <a:extLst>
              <a:ext uri="{FF2B5EF4-FFF2-40B4-BE49-F238E27FC236}">
                <a16:creationId xmlns:a16="http://schemas.microsoft.com/office/drawing/2014/main" id="{180C5118-CC5C-B4E8-127B-753A7D4DAFB7}"/>
              </a:ext>
            </a:extLst>
          </p:cNvPr>
          <p:cNvSpPr/>
          <p:nvPr/>
        </p:nvSpPr>
        <p:spPr>
          <a:xfrm>
            <a:off x="-243479" y="6333690"/>
            <a:ext cx="3271160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Back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B4BB8-3E9E-90A7-A0D1-B6EF1F4F4BC5}"/>
              </a:ext>
            </a:extLst>
          </p:cNvPr>
          <p:cNvSpPr/>
          <p:nvPr/>
        </p:nvSpPr>
        <p:spPr>
          <a:xfrm>
            <a:off x="0" y="90436"/>
            <a:ext cx="12192000" cy="7576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5D8933B-79A7-CC3A-156E-F9A74D40A3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0" r="-9447" b="50248"/>
          <a:stretch/>
        </p:blipFill>
        <p:spPr>
          <a:xfrm>
            <a:off x="352698" y="0"/>
            <a:ext cx="6975566" cy="5468983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FD2182D-9F5F-3C5A-70E2-EF33D0B6A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7" t="49815" r="4456" b="2061"/>
          <a:stretch/>
        </p:blipFill>
        <p:spPr>
          <a:xfrm>
            <a:off x="6162675" y="1098699"/>
            <a:ext cx="5969998" cy="5325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ABDF0D-772B-BFE9-37D7-BED486D55CDA}"/>
              </a:ext>
            </a:extLst>
          </p:cNvPr>
          <p:cNvSpPr txBox="1"/>
          <p:nvPr/>
        </p:nvSpPr>
        <p:spPr>
          <a:xfrm>
            <a:off x="6709955" y="771563"/>
            <a:ext cx="180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Flow Variability</a:t>
            </a:r>
            <a:endParaRPr lang="nl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0CF39-0055-1064-A93F-58119E7BB258}"/>
              </a:ext>
            </a:extLst>
          </p:cNvPr>
          <p:cNvSpPr txBox="1"/>
          <p:nvPr/>
        </p:nvSpPr>
        <p:spPr>
          <a:xfrm>
            <a:off x="501446" y="357013"/>
            <a:ext cx="6357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KGE-NP Decomposition</a:t>
            </a:r>
            <a:endParaRPr lang="nl-NL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61BBE6-C98B-E6AA-4BF4-3EB98433A373}"/>
              </a:ext>
            </a:extLst>
          </p:cNvPr>
          <p:cNvSpPr txBox="1"/>
          <p:nvPr/>
        </p:nvSpPr>
        <p:spPr>
          <a:xfrm>
            <a:off x="9772704" y="753852"/>
            <a:ext cx="180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Correlation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D750C7-9914-E7BD-B6AE-B938E431250A}"/>
              </a:ext>
            </a:extLst>
          </p:cNvPr>
          <p:cNvSpPr txBox="1"/>
          <p:nvPr/>
        </p:nvSpPr>
        <p:spPr>
          <a:xfrm>
            <a:off x="4326969" y="842897"/>
            <a:ext cx="180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Bias</a:t>
            </a:r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571AF9-AC33-C432-9A58-B278D35F90F2}"/>
              </a:ext>
            </a:extLst>
          </p:cNvPr>
          <p:cNvSpPr txBox="1"/>
          <p:nvPr/>
        </p:nvSpPr>
        <p:spPr>
          <a:xfrm>
            <a:off x="501446" y="842897"/>
            <a:ext cx="2657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PCR-GLOBWB KGE-NP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3418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4DBC965-F5D1-FABD-8E38-B94A306E8703}"/>
              </a:ext>
            </a:extLst>
          </p:cNvPr>
          <p:cNvSpPr/>
          <p:nvPr/>
        </p:nvSpPr>
        <p:spPr>
          <a:xfrm>
            <a:off x="618697" y="733481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071719FA-5591-C4E4-FA3D-7ADBFAC8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17" y="4500138"/>
            <a:ext cx="10775071" cy="490401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latin typeface="Gill Sans Nova" panose="020B0602020104020203" pitchFamily="34" charset="0"/>
              </a:rPr>
              <a:t>On the importance of observation uncertainty</a:t>
            </a:r>
            <a:br>
              <a:rPr lang="en-GB" sz="3200" dirty="0">
                <a:latin typeface="Gill Sans Nova" panose="020B0602020104020203" pitchFamily="34" charset="0"/>
              </a:rPr>
            </a:br>
            <a:r>
              <a:rPr lang="en-GB" sz="3200" dirty="0">
                <a:latin typeface="Gill Sans Nova" panose="020B0602020104020203" pitchFamily="34" charset="0"/>
              </a:rPr>
              <a:t>when evaluating and comparing numerical models</a:t>
            </a:r>
            <a:endParaRPr lang="nl-NL" sz="3200" dirty="0">
              <a:latin typeface="Gill Sans Nova" panose="020B0602020104020203" pitchFamily="34" charset="0"/>
            </a:endParaRPr>
          </a:p>
        </p:txBody>
      </p:sp>
      <p:pic>
        <p:nvPicPr>
          <p:cNvPr id="24" name="Picture 23" descr="Text, logo&#10;&#10;Description automatically generated">
            <a:extLst>
              <a:ext uri="{FF2B5EF4-FFF2-40B4-BE49-F238E27FC236}">
                <a16:creationId xmlns:a16="http://schemas.microsoft.com/office/drawing/2014/main" id="{AD1BDD83-5E62-1B91-6D17-DC1C1EEDD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100" y="6060378"/>
            <a:ext cx="2999200" cy="5830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0716133-A75E-E770-7644-96AC9A2EC829}"/>
              </a:ext>
            </a:extLst>
          </p:cNvPr>
          <p:cNvSpPr/>
          <p:nvPr/>
        </p:nvSpPr>
        <p:spPr>
          <a:xfrm>
            <a:off x="3388581" y="737479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479046-C1F8-BB1E-D77A-3D3CE208E3D1}"/>
              </a:ext>
            </a:extLst>
          </p:cNvPr>
          <p:cNvSpPr/>
          <p:nvPr/>
        </p:nvSpPr>
        <p:spPr>
          <a:xfrm>
            <a:off x="9061131" y="744684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DFA43F-6D43-0A15-67FC-249BE1F0C1C6}"/>
              </a:ext>
            </a:extLst>
          </p:cNvPr>
          <p:cNvSpPr/>
          <p:nvPr/>
        </p:nvSpPr>
        <p:spPr>
          <a:xfrm>
            <a:off x="6180340" y="737479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F2253675-74FA-5E99-221D-997736F25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3" y="1149525"/>
            <a:ext cx="2202266" cy="1866274"/>
          </a:xfrm>
          <a:prstGeom prst="rect">
            <a:avLst/>
          </a:prstGeom>
        </p:spPr>
      </p:pic>
      <p:sp>
        <p:nvSpPr>
          <p:cNvPr id="29" name="Rectangle: Rounded Corners 28">
            <a:hlinkClick r:id="rId4" action="ppaction://hlinksldjump"/>
            <a:extLst>
              <a:ext uri="{FF2B5EF4-FFF2-40B4-BE49-F238E27FC236}">
                <a16:creationId xmlns:a16="http://schemas.microsoft.com/office/drawing/2014/main" id="{DA8A33A6-DE33-18AE-9395-01B9EF603CCD}"/>
              </a:ext>
            </a:extLst>
          </p:cNvPr>
          <p:cNvSpPr/>
          <p:nvPr/>
        </p:nvSpPr>
        <p:spPr>
          <a:xfrm>
            <a:off x="731153" y="3181268"/>
            <a:ext cx="2410465" cy="7142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Model Experiments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30" name="Picture 29" descr="A picture containing text, water, outdoor&#10;&#10;Description automatically generated">
            <a:extLst>
              <a:ext uri="{FF2B5EF4-FFF2-40B4-BE49-F238E27FC236}">
                <a16:creationId xmlns:a16="http://schemas.microsoft.com/office/drawing/2014/main" id="{0A27991E-CD76-C826-0208-B6AA0671A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38" y="1184366"/>
            <a:ext cx="2292015" cy="1866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Rectangle: Rounded Corners 30">
            <a:hlinkClick r:id="rId6" action="ppaction://hlinksldjump"/>
            <a:extLst>
              <a:ext uri="{FF2B5EF4-FFF2-40B4-BE49-F238E27FC236}">
                <a16:creationId xmlns:a16="http://schemas.microsoft.com/office/drawing/2014/main" id="{7888AC7C-25B7-F363-62C4-E5E70F3C3542}"/>
              </a:ext>
            </a:extLst>
          </p:cNvPr>
          <p:cNvSpPr/>
          <p:nvPr/>
        </p:nvSpPr>
        <p:spPr>
          <a:xfrm>
            <a:off x="3503970" y="3181268"/>
            <a:ext cx="2410465" cy="7142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Streamflow Estimates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2" name="Rectangle: Rounded Corners 31">
            <a:hlinkClick r:id="rId7" action="ppaction://hlinksldjump"/>
            <a:extLst>
              <a:ext uri="{FF2B5EF4-FFF2-40B4-BE49-F238E27FC236}">
                <a16:creationId xmlns:a16="http://schemas.microsoft.com/office/drawing/2014/main" id="{F97086F6-20C8-8DF4-4161-CDA460D1B4C0}"/>
              </a:ext>
            </a:extLst>
          </p:cNvPr>
          <p:cNvSpPr/>
          <p:nvPr/>
        </p:nvSpPr>
        <p:spPr>
          <a:xfrm>
            <a:off x="6318720" y="3153924"/>
            <a:ext cx="2410465" cy="7142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Observation Uncertainty Analyses</a:t>
            </a: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3" name="Rectangle: Rounded Corners 32">
            <a:hlinkClick r:id="rId8" action="ppaction://hlinksldjump"/>
            <a:extLst>
              <a:ext uri="{FF2B5EF4-FFF2-40B4-BE49-F238E27FC236}">
                <a16:creationId xmlns:a16="http://schemas.microsoft.com/office/drawing/2014/main" id="{95E5F31E-F642-1A97-5335-5055AF7A8C57}"/>
              </a:ext>
            </a:extLst>
          </p:cNvPr>
          <p:cNvSpPr/>
          <p:nvPr/>
        </p:nvSpPr>
        <p:spPr>
          <a:xfrm>
            <a:off x="9187316" y="3153924"/>
            <a:ext cx="2410465" cy="7142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Conclusions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2D3691F-6D24-D0EA-405D-14C6F8EF48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724" y="1476842"/>
            <a:ext cx="2229118" cy="1461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EB73B4F-F517-22C5-D54D-33D0CD9DAB6C}"/>
              </a:ext>
            </a:extLst>
          </p:cNvPr>
          <p:cNvSpPr txBox="1"/>
          <p:nvPr/>
        </p:nvSpPr>
        <p:spPr>
          <a:xfrm>
            <a:off x="588217" y="5391720"/>
            <a:ext cx="75344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Jerom Aerts,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Jannis Hoch, Gemma Coxon, Rolf Hut, Nick van de Giesen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9EFEA15-1EB7-CC83-4877-7B9D9D2AED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30" y="6012937"/>
            <a:ext cx="2237480" cy="5980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A0A50B-F755-5805-BABB-3F329A4BDE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1991" y="5874225"/>
            <a:ext cx="2056449" cy="875460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AB54E0A1-9CA8-09FB-A219-4F15A522FA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030" y="4817465"/>
            <a:ext cx="1333333" cy="1333333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4528511C-BC7E-BB68-9DBB-CC441DC8C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195" y="4860186"/>
            <a:ext cx="936784" cy="1247889"/>
          </a:xfrm>
          <a:prstGeom prst="rect">
            <a:avLst/>
          </a:prstGeom>
        </p:spPr>
      </p:pic>
      <p:pic>
        <p:nvPicPr>
          <p:cNvPr id="17" name="Graphic 16" descr="Questions with solid fill">
            <a:extLst>
              <a:ext uri="{FF2B5EF4-FFF2-40B4-BE49-F238E27FC236}">
                <a16:creationId xmlns:a16="http://schemas.microsoft.com/office/drawing/2014/main" id="{FA7AE56F-68A3-50FE-1D86-0E20B949D0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98045" y="1235697"/>
            <a:ext cx="1835651" cy="18356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9FAAA1-7FC5-4D19-41CD-DE8D5CD04DBD}"/>
              </a:ext>
            </a:extLst>
          </p:cNvPr>
          <p:cNvSpPr/>
          <p:nvPr/>
        </p:nvSpPr>
        <p:spPr>
          <a:xfrm>
            <a:off x="10291080" y="1466682"/>
            <a:ext cx="551900" cy="46736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96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4928200-6591-092E-4443-2617D9799326}"/>
              </a:ext>
            </a:extLst>
          </p:cNvPr>
          <p:cNvSpPr/>
          <p:nvPr/>
        </p:nvSpPr>
        <p:spPr>
          <a:xfrm>
            <a:off x="7106952" y="2575754"/>
            <a:ext cx="4989798" cy="3863146"/>
          </a:xfrm>
          <a:prstGeom prst="roundRect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Arrow: U-Turn 22">
            <a:extLst>
              <a:ext uri="{FF2B5EF4-FFF2-40B4-BE49-F238E27FC236}">
                <a16:creationId xmlns:a16="http://schemas.microsoft.com/office/drawing/2014/main" id="{77298289-D8F3-87FC-4BB8-753E21A5F40C}"/>
              </a:ext>
            </a:extLst>
          </p:cNvPr>
          <p:cNvSpPr/>
          <p:nvPr/>
        </p:nvSpPr>
        <p:spPr>
          <a:xfrm>
            <a:off x="6343650" y="1479320"/>
            <a:ext cx="3782351" cy="1806805"/>
          </a:xfrm>
          <a:prstGeom prst="uturn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0F03678B-F83E-CE89-A7D4-7456F56689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37" r="25400" b="49262"/>
          <a:stretch/>
        </p:blipFill>
        <p:spPr>
          <a:xfrm>
            <a:off x="1752600" y="90488"/>
            <a:ext cx="3371850" cy="2947987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CB533C7-E43E-C985-1A2D-8E161A0D41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37" r="49937"/>
          <a:stretch/>
        </p:blipFill>
        <p:spPr>
          <a:xfrm>
            <a:off x="95250" y="3038475"/>
            <a:ext cx="3371850" cy="28622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699FCF-14FC-5864-EA38-4C47D29B4848}"/>
              </a:ext>
            </a:extLst>
          </p:cNvPr>
          <p:cNvSpPr/>
          <p:nvPr/>
        </p:nvSpPr>
        <p:spPr>
          <a:xfrm>
            <a:off x="3462842" y="3038474"/>
            <a:ext cx="3371850" cy="2862265"/>
          </a:xfrm>
          <a:prstGeom prst="rect">
            <a:avLst/>
          </a:prstGeom>
          <a:noFill/>
          <a:ln w="5715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6978FCD-2195-D913-FD88-D3167D020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31" y="4133350"/>
            <a:ext cx="1560214" cy="14081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414D43-9078-A0D7-C8A5-0547F401FE11}"/>
              </a:ext>
            </a:extLst>
          </p:cNvPr>
          <p:cNvSpPr txBox="1"/>
          <p:nvPr/>
        </p:nvSpPr>
        <p:spPr>
          <a:xfrm>
            <a:off x="7764496" y="3764020"/>
            <a:ext cx="14516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Experiment 1</a:t>
            </a: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B977916-D0EB-B673-ED4A-E1F1D40CB810}"/>
              </a:ext>
            </a:extLst>
          </p:cNvPr>
          <p:cNvSpPr/>
          <p:nvPr/>
        </p:nvSpPr>
        <p:spPr>
          <a:xfrm>
            <a:off x="9839459" y="3660866"/>
            <a:ext cx="1985554" cy="2063024"/>
          </a:xfrm>
          <a:prstGeom prst="roundRect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77D6CC-986A-BAAD-81B1-EF527022A330}"/>
              </a:ext>
            </a:extLst>
          </p:cNvPr>
          <p:cNvSpPr txBox="1"/>
          <p:nvPr/>
        </p:nvSpPr>
        <p:spPr>
          <a:xfrm>
            <a:off x="7458694" y="2887479"/>
            <a:ext cx="428631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 Nova" panose="020B0602020104020203" pitchFamily="34" charset="0"/>
                <a:ea typeface="Arial"/>
                <a:cs typeface="Arial"/>
                <a:sym typeface="Arial"/>
              </a:rPr>
              <a:t>CAMELS-GB</a:t>
            </a: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ill Sans Nova" panose="020B0602020104020203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DAA860-7340-DB76-E2EB-30512C5DBDF0}"/>
              </a:ext>
            </a:extLst>
          </p:cNvPr>
          <p:cNvSpPr/>
          <p:nvPr/>
        </p:nvSpPr>
        <p:spPr>
          <a:xfrm>
            <a:off x="7506173" y="3660866"/>
            <a:ext cx="1985554" cy="2063024"/>
          </a:xfrm>
          <a:prstGeom prst="roundRect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1654AE8E-E8F4-CC94-A193-0F3230E16A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7" t="50737"/>
          <a:stretch/>
        </p:blipFill>
        <p:spPr>
          <a:xfrm>
            <a:off x="3462842" y="3038474"/>
            <a:ext cx="3371850" cy="286226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C61E1D2-2C05-11A5-20F3-93189EED76D6}"/>
              </a:ext>
            </a:extLst>
          </p:cNvPr>
          <p:cNvGrpSpPr/>
          <p:nvPr/>
        </p:nvGrpSpPr>
        <p:grpSpPr>
          <a:xfrm flipH="1">
            <a:off x="10012020" y="3995671"/>
            <a:ext cx="1587524" cy="1547555"/>
            <a:chOff x="5189058" y="3149222"/>
            <a:chExt cx="1587524" cy="154755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8FD3682-A5CE-DEF5-3D5D-EC9631D71F91}"/>
                </a:ext>
              </a:extLst>
            </p:cNvPr>
            <p:cNvGrpSpPr/>
            <p:nvPr/>
          </p:nvGrpSpPr>
          <p:grpSpPr>
            <a:xfrm>
              <a:off x="5216368" y="3149222"/>
              <a:ext cx="1560214" cy="1547555"/>
              <a:chOff x="5216368" y="3149222"/>
              <a:chExt cx="1560214" cy="1547555"/>
            </a:xfrm>
          </p:grpSpPr>
          <p:pic>
            <p:nvPicPr>
              <p:cNvPr id="6" name="Picture 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F074BF7A-A806-868F-6F77-BB909892C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368" y="3288618"/>
                <a:ext cx="1560214" cy="1408159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2CBAC50E-F21F-6599-82DA-DFF378C4E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448" b="55906"/>
              <a:stretch/>
            </p:blipFill>
            <p:spPr>
              <a:xfrm>
                <a:off x="6299914" y="3149222"/>
                <a:ext cx="476668" cy="620910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5B69C7-0D5A-510C-CEC0-004850892AEB}"/>
                </a:ext>
              </a:extLst>
            </p:cNvPr>
            <p:cNvSpPr txBox="1"/>
            <p:nvPr/>
          </p:nvSpPr>
          <p:spPr>
            <a:xfrm>
              <a:off x="5189058" y="3552149"/>
              <a:ext cx="19171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lang="nl-NL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523E1B-4EC2-B315-3172-F27CA58B435B}"/>
                </a:ext>
              </a:extLst>
            </p:cNvPr>
            <p:cNvSpPr txBox="1"/>
            <p:nvPr/>
          </p:nvSpPr>
          <p:spPr>
            <a:xfrm>
              <a:off x="6279909" y="3414462"/>
              <a:ext cx="19171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4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lang="nl-NL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6B152D-B990-FC6D-0BBF-D0D14187A2D7}"/>
              </a:ext>
            </a:extLst>
          </p:cNvPr>
          <p:cNvSpPr txBox="1"/>
          <p:nvPr/>
        </p:nvSpPr>
        <p:spPr>
          <a:xfrm>
            <a:off x="10044564" y="3764020"/>
            <a:ext cx="14516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Experiment 2</a:t>
            </a: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13460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4DBC965-F5D1-FABD-8E38-B94A306E8703}"/>
              </a:ext>
            </a:extLst>
          </p:cNvPr>
          <p:cNvSpPr/>
          <p:nvPr/>
        </p:nvSpPr>
        <p:spPr>
          <a:xfrm>
            <a:off x="618697" y="733481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071719FA-5591-C4E4-FA3D-7ADBFAC8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17" y="4500138"/>
            <a:ext cx="10775071" cy="490401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latin typeface="Gill Sans Nova" panose="020B0602020104020203" pitchFamily="34" charset="0"/>
              </a:rPr>
              <a:t>On the importance of observation uncertainty</a:t>
            </a:r>
            <a:br>
              <a:rPr lang="en-GB" sz="3200" dirty="0">
                <a:latin typeface="Gill Sans Nova" panose="020B0602020104020203" pitchFamily="34" charset="0"/>
              </a:rPr>
            </a:br>
            <a:r>
              <a:rPr lang="en-GB" sz="3200" dirty="0">
                <a:latin typeface="Gill Sans Nova" panose="020B0602020104020203" pitchFamily="34" charset="0"/>
              </a:rPr>
              <a:t>when evaluating and comparing numerical models</a:t>
            </a:r>
            <a:endParaRPr lang="nl-NL" sz="3200" dirty="0">
              <a:latin typeface="Gill Sans Nova" panose="020B0602020104020203" pitchFamily="34" charset="0"/>
            </a:endParaRPr>
          </a:p>
        </p:txBody>
      </p:sp>
      <p:pic>
        <p:nvPicPr>
          <p:cNvPr id="24" name="Picture 23" descr="Text, logo&#10;&#10;Description automatically generated">
            <a:extLst>
              <a:ext uri="{FF2B5EF4-FFF2-40B4-BE49-F238E27FC236}">
                <a16:creationId xmlns:a16="http://schemas.microsoft.com/office/drawing/2014/main" id="{AD1BDD83-5E62-1B91-6D17-DC1C1EEDD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100" y="6060378"/>
            <a:ext cx="2999200" cy="5830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0716133-A75E-E770-7644-96AC9A2EC829}"/>
              </a:ext>
            </a:extLst>
          </p:cNvPr>
          <p:cNvSpPr/>
          <p:nvPr/>
        </p:nvSpPr>
        <p:spPr>
          <a:xfrm>
            <a:off x="3388581" y="737479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479046-C1F8-BB1E-D77A-3D3CE208E3D1}"/>
              </a:ext>
            </a:extLst>
          </p:cNvPr>
          <p:cNvSpPr/>
          <p:nvPr/>
        </p:nvSpPr>
        <p:spPr>
          <a:xfrm>
            <a:off x="9061131" y="744684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DFA43F-6D43-0A15-67FC-249BE1F0C1C6}"/>
              </a:ext>
            </a:extLst>
          </p:cNvPr>
          <p:cNvSpPr/>
          <p:nvPr/>
        </p:nvSpPr>
        <p:spPr>
          <a:xfrm>
            <a:off x="6180340" y="737479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F2253675-74FA-5E99-221D-997736F25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3" y="1149525"/>
            <a:ext cx="2202266" cy="1866274"/>
          </a:xfrm>
          <a:prstGeom prst="rect">
            <a:avLst/>
          </a:prstGeom>
        </p:spPr>
      </p:pic>
      <p:sp>
        <p:nvSpPr>
          <p:cNvPr id="29" name="Rectangle: Rounded Corners 28">
            <a:hlinkClick r:id="rId4" action="ppaction://hlinksldjump"/>
            <a:extLst>
              <a:ext uri="{FF2B5EF4-FFF2-40B4-BE49-F238E27FC236}">
                <a16:creationId xmlns:a16="http://schemas.microsoft.com/office/drawing/2014/main" id="{DA8A33A6-DE33-18AE-9395-01B9EF603CCD}"/>
              </a:ext>
            </a:extLst>
          </p:cNvPr>
          <p:cNvSpPr/>
          <p:nvPr/>
        </p:nvSpPr>
        <p:spPr>
          <a:xfrm>
            <a:off x="731153" y="3181268"/>
            <a:ext cx="2410465" cy="7142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Model Experiments</a:t>
            </a:r>
            <a:endParaRPr lang="nl-NL" b="1" dirty="0">
              <a:solidFill>
                <a:schemeClr val="tx1"/>
              </a:solidFill>
            </a:endParaRPr>
          </a:p>
        </p:txBody>
      </p:sp>
      <p:pic>
        <p:nvPicPr>
          <p:cNvPr id="30" name="Picture 29" descr="A picture containing text, water, outdoor&#10;&#10;Description automatically generated">
            <a:extLst>
              <a:ext uri="{FF2B5EF4-FFF2-40B4-BE49-F238E27FC236}">
                <a16:creationId xmlns:a16="http://schemas.microsoft.com/office/drawing/2014/main" id="{0A27991E-CD76-C826-0208-B6AA0671A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38" y="1184366"/>
            <a:ext cx="2292015" cy="1866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Rectangle: Rounded Corners 30">
            <a:hlinkClick r:id="rId6" action="ppaction://hlinksldjump"/>
            <a:extLst>
              <a:ext uri="{FF2B5EF4-FFF2-40B4-BE49-F238E27FC236}">
                <a16:creationId xmlns:a16="http://schemas.microsoft.com/office/drawing/2014/main" id="{7888AC7C-25B7-F363-62C4-E5E70F3C3542}"/>
              </a:ext>
            </a:extLst>
          </p:cNvPr>
          <p:cNvSpPr/>
          <p:nvPr/>
        </p:nvSpPr>
        <p:spPr>
          <a:xfrm>
            <a:off x="3503970" y="3181268"/>
            <a:ext cx="2410465" cy="7142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Streamflow Estimates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32" name="Rectangle: Rounded Corners 31">
            <a:hlinkClick r:id="rId7" action="ppaction://hlinksldjump"/>
            <a:extLst>
              <a:ext uri="{FF2B5EF4-FFF2-40B4-BE49-F238E27FC236}">
                <a16:creationId xmlns:a16="http://schemas.microsoft.com/office/drawing/2014/main" id="{F97086F6-20C8-8DF4-4161-CDA460D1B4C0}"/>
              </a:ext>
            </a:extLst>
          </p:cNvPr>
          <p:cNvSpPr/>
          <p:nvPr/>
        </p:nvSpPr>
        <p:spPr>
          <a:xfrm>
            <a:off x="6318720" y="3153924"/>
            <a:ext cx="2410465" cy="7142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Observation Uncertainty Analyses</a:t>
            </a:r>
            <a:endParaRPr lang="nl-NL" sz="1600" b="1" dirty="0">
              <a:solidFill>
                <a:schemeClr val="tx1"/>
              </a:solidFill>
            </a:endParaRPr>
          </a:p>
        </p:txBody>
      </p:sp>
      <p:sp>
        <p:nvSpPr>
          <p:cNvPr id="33" name="Rectangle: Rounded Corners 32">
            <a:hlinkClick r:id="rId8" action="ppaction://hlinksldjump"/>
            <a:extLst>
              <a:ext uri="{FF2B5EF4-FFF2-40B4-BE49-F238E27FC236}">
                <a16:creationId xmlns:a16="http://schemas.microsoft.com/office/drawing/2014/main" id="{95E5F31E-F642-1A97-5335-5055AF7A8C57}"/>
              </a:ext>
            </a:extLst>
          </p:cNvPr>
          <p:cNvSpPr/>
          <p:nvPr/>
        </p:nvSpPr>
        <p:spPr>
          <a:xfrm>
            <a:off x="9187316" y="3153924"/>
            <a:ext cx="2410465" cy="7142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Conclusions</a:t>
            </a:r>
            <a:endParaRPr lang="nl-NL" b="1" dirty="0">
              <a:solidFill>
                <a:schemeClr val="tx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2D3691F-6D24-D0EA-405D-14C6F8EF48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724" y="1476842"/>
            <a:ext cx="2229118" cy="1461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EB73B4F-F517-22C5-D54D-33D0CD9DAB6C}"/>
              </a:ext>
            </a:extLst>
          </p:cNvPr>
          <p:cNvSpPr txBox="1"/>
          <p:nvPr/>
        </p:nvSpPr>
        <p:spPr>
          <a:xfrm>
            <a:off x="588217" y="5391720"/>
            <a:ext cx="75344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Jerom Aerts,</a:t>
            </a:r>
            <a:r>
              <a:rPr kumimoji="0" lang="en-GB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Jannis Hoch, Gemma Coxon, Rolf Hut, Nick van de Giesen</a:t>
            </a:r>
            <a:endParaRPr kumimoji="0" lang="nl-NL" sz="18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9EFEA15-1EB7-CC83-4877-7B9D9D2AED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30" y="6012937"/>
            <a:ext cx="2237480" cy="5980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A0A50B-F755-5805-BABB-3F329A4BDE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1991" y="5874225"/>
            <a:ext cx="2056449" cy="875460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AB54E0A1-9CA8-09FB-A219-4F15A522FA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030" y="4817465"/>
            <a:ext cx="1333333" cy="1333333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4528511C-BC7E-BB68-9DBB-CC441DC8C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195" y="4860186"/>
            <a:ext cx="936784" cy="1247889"/>
          </a:xfrm>
          <a:prstGeom prst="rect">
            <a:avLst/>
          </a:prstGeom>
        </p:spPr>
      </p:pic>
      <p:pic>
        <p:nvPicPr>
          <p:cNvPr id="17" name="Graphic 16" descr="Questions with solid fill">
            <a:extLst>
              <a:ext uri="{FF2B5EF4-FFF2-40B4-BE49-F238E27FC236}">
                <a16:creationId xmlns:a16="http://schemas.microsoft.com/office/drawing/2014/main" id="{FA7AE56F-68A3-50FE-1D86-0E20B949D0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98045" y="1235697"/>
            <a:ext cx="1835651" cy="18356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9FAAA1-7FC5-4D19-41CD-DE8D5CD04DBD}"/>
              </a:ext>
            </a:extLst>
          </p:cNvPr>
          <p:cNvSpPr/>
          <p:nvPr/>
        </p:nvSpPr>
        <p:spPr>
          <a:xfrm>
            <a:off x="10291080" y="1466682"/>
            <a:ext cx="551900" cy="46736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140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22360C2-0DB3-5BAB-08E7-7ACEFE6A7289}"/>
              </a:ext>
            </a:extLst>
          </p:cNvPr>
          <p:cNvSpPr/>
          <p:nvPr/>
        </p:nvSpPr>
        <p:spPr>
          <a:xfrm>
            <a:off x="1517431" y="1487349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8" name="Arrow: Chevron 27">
            <a:hlinkClick r:id="rId2" action="ppaction://hlinksldjump"/>
            <a:extLst>
              <a:ext uri="{FF2B5EF4-FFF2-40B4-BE49-F238E27FC236}">
                <a16:creationId xmlns:a16="http://schemas.microsoft.com/office/drawing/2014/main" id="{B348968E-DC87-5476-4551-3A78C04A8333}"/>
              </a:ext>
            </a:extLst>
          </p:cNvPr>
          <p:cNvSpPr/>
          <p:nvPr/>
        </p:nvSpPr>
        <p:spPr>
          <a:xfrm>
            <a:off x="1419017" y="4466576"/>
            <a:ext cx="2911786" cy="43387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Hydrological Models</a:t>
            </a:r>
            <a:endParaRPr kumimoji="0" lang="en-NL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F42872-885A-68BB-421C-320C948FA981}"/>
              </a:ext>
            </a:extLst>
          </p:cNvPr>
          <p:cNvSpPr/>
          <p:nvPr/>
        </p:nvSpPr>
        <p:spPr>
          <a:xfrm>
            <a:off x="8111803" y="1487349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8B1884-7DF2-024B-14AF-3134B8C7F5C3}"/>
              </a:ext>
            </a:extLst>
          </p:cNvPr>
          <p:cNvSpPr/>
          <p:nvPr/>
        </p:nvSpPr>
        <p:spPr>
          <a:xfrm>
            <a:off x="0" y="0"/>
            <a:ext cx="12192000" cy="7576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Arrow: Chevron 7">
            <a:hlinkClick r:id="rId3" action="ppaction://hlinksldjump"/>
            <a:extLst>
              <a:ext uri="{FF2B5EF4-FFF2-40B4-BE49-F238E27FC236}">
                <a16:creationId xmlns:a16="http://schemas.microsoft.com/office/drawing/2014/main" id="{A76087D1-B467-A0BD-BC44-4AA925348134}"/>
              </a:ext>
            </a:extLst>
          </p:cNvPr>
          <p:cNvSpPr/>
          <p:nvPr/>
        </p:nvSpPr>
        <p:spPr>
          <a:xfrm>
            <a:off x="8013389" y="4466576"/>
            <a:ext cx="2911786" cy="43387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Model Experiments</a:t>
            </a:r>
            <a:endParaRPr kumimoji="0" lang="en-NL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FAA4355-215A-D619-C718-2F18AC673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319" y="2466007"/>
            <a:ext cx="1560214" cy="140815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0B42554-8CFA-6965-6F69-44B43726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741499"/>
            <a:ext cx="10775071" cy="490401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Gill Sans Nova" panose="020B0602020104020203" pitchFamily="34" charset="0"/>
              </a:rPr>
              <a:t>Model Experiments</a:t>
            </a:r>
            <a:endParaRPr lang="nl-NL" sz="3600" dirty="0">
              <a:latin typeface="Gill Sans Nova" panose="020B06020201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0BAB01-DF0F-6626-FF4F-F07CFEF5E160}"/>
              </a:ext>
            </a:extLst>
          </p:cNvPr>
          <p:cNvSpPr/>
          <p:nvPr/>
        </p:nvSpPr>
        <p:spPr>
          <a:xfrm>
            <a:off x="4775376" y="1487349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5" name="Arrow: Chevron 24">
            <a:hlinkClick r:id="rId5" action="ppaction://hlinksldjump"/>
            <a:extLst>
              <a:ext uri="{FF2B5EF4-FFF2-40B4-BE49-F238E27FC236}">
                <a16:creationId xmlns:a16="http://schemas.microsoft.com/office/drawing/2014/main" id="{20E7ABA5-C85A-DD8C-3D3A-DAB06F589922}"/>
              </a:ext>
            </a:extLst>
          </p:cNvPr>
          <p:cNvSpPr/>
          <p:nvPr/>
        </p:nvSpPr>
        <p:spPr>
          <a:xfrm>
            <a:off x="4676962" y="4466576"/>
            <a:ext cx="2911786" cy="43387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CAMELS-GB</a:t>
            </a:r>
            <a:endParaRPr kumimoji="0" lang="en-NL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F985C8A5-4103-665E-8D0B-1D3AC1B87E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" r="64796" b="51796"/>
          <a:stretch/>
        </p:blipFill>
        <p:spPr>
          <a:xfrm>
            <a:off x="5469232" y="1897121"/>
            <a:ext cx="1253533" cy="2393183"/>
          </a:xfrm>
          <a:prstGeom prst="rect">
            <a:avLst/>
          </a:prstGeom>
        </p:spPr>
      </p:pic>
      <p:pic>
        <p:nvPicPr>
          <p:cNvPr id="29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2FB383F-09AC-049B-E7BB-954A6E9806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59" y="2122485"/>
            <a:ext cx="2155690" cy="209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47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Chevron 8">
            <a:extLst>
              <a:ext uri="{FF2B5EF4-FFF2-40B4-BE49-F238E27FC236}">
                <a16:creationId xmlns:a16="http://schemas.microsoft.com/office/drawing/2014/main" id="{180C5118-CC5C-B4E8-127B-753A7D4DAFB7}"/>
              </a:ext>
            </a:extLst>
          </p:cNvPr>
          <p:cNvSpPr/>
          <p:nvPr/>
        </p:nvSpPr>
        <p:spPr>
          <a:xfrm>
            <a:off x="550273" y="6311900"/>
            <a:ext cx="2853146" cy="43387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Hydrological Models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B4BB8-3E9E-90A7-A0D1-B6EF1F4F4BC5}"/>
              </a:ext>
            </a:extLst>
          </p:cNvPr>
          <p:cNvSpPr/>
          <p:nvPr/>
        </p:nvSpPr>
        <p:spPr>
          <a:xfrm>
            <a:off x="-1" y="112226"/>
            <a:ext cx="12192000" cy="7576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F9BF1FF-D79E-F351-11BC-FCF2E37787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8" y="2057216"/>
            <a:ext cx="3403309" cy="3307812"/>
          </a:xfrm>
          <a:prstGeom prst="rect">
            <a:avLst/>
          </a:prstGeom>
        </p:spPr>
      </p:pic>
      <p:pic>
        <p:nvPicPr>
          <p:cNvPr id="17" name="Content Placeholder 16" descr="Diagram&#10;&#10;Description automatically generated">
            <a:extLst>
              <a:ext uri="{FF2B5EF4-FFF2-40B4-BE49-F238E27FC236}">
                <a16:creationId xmlns:a16="http://schemas.microsoft.com/office/drawing/2014/main" id="{B709F0A1-E0EA-A21E-C4D1-711AF3B3D6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76" y="1953950"/>
            <a:ext cx="3961657" cy="2950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0373E1-0406-58A3-49D7-5A47A33172D5}"/>
              </a:ext>
            </a:extLst>
          </p:cNvPr>
          <p:cNvSpPr txBox="1"/>
          <p:nvPr/>
        </p:nvSpPr>
        <p:spPr>
          <a:xfrm>
            <a:off x="531272" y="5325055"/>
            <a:ext cx="2230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Sutanudjaja et al. (2018)</a:t>
            </a:r>
            <a:endParaRPr lang="nl-NL" sz="1600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38F558-21E4-6B87-8C45-E3D74E4F2FCC}"/>
              </a:ext>
            </a:extLst>
          </p:cNvPr>
          <p:cNvSpPr txBox="1"/>
          <p:nvPr/>
        </p:nvSpPr>
        <p:spPr>
          <a:xfrm>
            <a:off x="8255130" y="4842647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Van Verseveld et al. (2023)</a:t>
            </a:r>
            <a:endParaRPr lang="nl-NL" sz="16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DD2A1-9D95-489E-1C44-55B4B2169C8A}"/>
              </a:ext>
            </a:extLst>
          </p:cNvPr>
          <p:cNvSpPr txBox="1"/>
          <p:nvPr/>
        </p:nvSpPr>
        <p:spPr>
          <a:xfrm>
            <a:off x="1330688" y="1697409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PCR-GLOBWB 2.0 </a:t>
            </a:r>
            <a:endParaRPr lang="nl-NL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ABBEA6-C5B9-2844-7C00-DB15B335410E}"/>
              </a:ext>
            </a:extLst>
          </p:cNvPr>
          <p:cNvSpPr txBox="1"/>
          <p:nvPr/>
        </p:nvSpPr>
        <p:spPr>
          <a:xfrm>
            <a:off x="9315696" y="1697409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wflow_sbm.jl</a:t>
            </a:r>
            <a:endParaRPr lang="nl-NL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7E973F-F8DC-B43F-9008-3175D1EE85D8}"/>
              </a:ext>
            </a:extLst>
          </p:cNvPr>
          <p:cNvSpPr/>
          <p:nvPr/>
        </p:nvSpPr>
        <p:spPr>
          <a:xfrm>
            <a:off x="4349418" y="0"/>
            <a:ext cx="3493162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D5ECC7-EB21-2934-A0D2-907F8B477720}"/>
              </a:ext>
            </a:extLst>
          </p:cNvPr>
          <p:cNvSpPr txBox="1"/>
          <p:nvPr/>
        </p:nvSpPr>
        <p:spPr>
          <a:xfrm>
            <a:off x="4402675" y="1776497"/>
            <a:ext cx="33448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1km2 distributed hydrological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Similar process descriptions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Different model refinement approaches with respect to scale</a:t>
            </a:r>
          </a:p>
          <a:p>
            <a:endParaRPr lang="nl-NL" dirty="0"/>
          </a:p>
        </p:txBody>
      </p:sp>
      <p:sp>
        <p:nvSpPr>
          <p:cNvPr id="20" name="Title 22">
            <a:extLst>
              <a:ext uri="{FF2B5EF4-FFF2-40B4-BE49-F238E27FC236}">
                <a16:creationId xmlns:a16="http://schemas.microsoft.com/office/drawing/2014/main" id="{B846097A-677C-A28D-F55B-CAE7BED0A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353" y="946623"/>
            <a:ext cx="3545691" cy="829874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Gill Sans Nova" panose="020B0602020104020203" pitchFamily="34" charset="0"/>
              </a:rPr>
              <a:t>Hydrological Models</a:t>
            </a:r>
            <a:endParaRPr lang="nl-NL" sz="2800" dirty="0"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657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E2B4BB8-3E9E-90A7-A0D1-B6EF1F4F4BC5}"/>
              </a:ext>
            </a:extLst>
          </p:cNvPr>
          <p:cNvSpPr/>
          <p:nvPr/>
        </p:nvSpPr>
        <p:spPr>
          <a:xfrm>
            <a:off x="0" y="0"/>
            <a:ext cx="12192000" cy="7576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BA804D-01D6-320E-FF1A-3EA482BCB7DB}"/>
              </a:ext>
            </a:extLst>
          </p:cNvPr>
          <p:cNvSpPr/>
          <p:nvPr/>
        </p:nvSpPr>
        <p:spPr>
          <a:xfrm>
            <a:off x="6736082" y="-39396"/>
            <a:ext cx="545591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455BB095-4F63-2694-C50C-B24771C3C5FB}"/>
              </a:ext>
            </a:extLst>
          </p:cNvPr>
          <p:cNvSpPr/>
          <p:nvPr/>
        </p:nvSpPr>
        <p:spPr>
          <a:xfrm>
            <a:off x="3195297" y="6311900"/>
            <a:ext cx="1992109" cy="43387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CAMELS-GB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705C54-16ED-2F99-0BD5-78642CCA2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810" b="51111"/>
          <a:stretch/>
        </p:blipFill>
        <p:spPr>
          <a:xfrm>
            <a:off x="1747314" y="221706"/>
            <a:ext cx="2936606" cy="5869714"/>
          </a:xfrm>
          <a:prstGeom prst="rect">
            <a:avLst/>
          </a:prstGeom>
        </p:spPr>
      </p:pic>
      <p:sp>
        <p:nvSpPr>
          <p:cNvPr id="3" name="Arrow: Chevron 2">
            <a:hlinkClick r:id="rId3" action="ppaction://hlinksldjump"/>
            <a:extLst>
              <a:ext uri="{FF2B5EF4-FFF2-40B4-BE49-F238E27FC236}">
                <a16:creationId xmlns:a16="http://schemas.microsoft.com/office/drawing/2014/main" id="{744E4A12-8FC1-F01A-BE9F-EFC1A476AAD8}"/>
              </a:ext>
            </a:extLst>
          </p:cNvPr>
          <p:cNvSpPr/>
          <p:nvPr/>
        </p:nvSpPr>
        <p:spPr>
          <a:xfrm>
            <a:off x="550273" y="6311900"/>
            <a:ext cx="2853146" cy="43387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Hydrological Models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097BE3-5360-75E4-335E-1A907D995B70}"/>
              </a:ext>
            </a:extLst>
          </p:cNvPr>
          <p:cNvSpPr/>
          <p:nvPr/>
        </p:nvSpPr>
        <p:spPr>
          <a:xfrm>
            <a:off x="6736082" y="-112226"/>
            <a:ext cx="5607378" cy="69702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itle 22">
            <a:extLst>
              <a:ext uri="{FF2B5EF4-FFF2-40B4-BE49-F238E27FC236}">
                <a16:creationId xmlns:a16="http://schemas.microsoft.com/office/drawing/2014/main" id="{E445E8BD-E1A5-F7B2-0516-F527137B9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925" y="342709"/>
            <a:ext cx="3545691" cy="829874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Gill Sans Nova" panose="020B0602020104020203" pitchFamily="34" charset="0"/>
              </a:rPr>
              <a:t>CAMELS-GB Info</a:t>
            </a:r>
            <a:endParaRPr lang="nl-NL" sz="3600" dirty="0">
              <a:latin typeface="Gill Sans Nova" panose="020B06020201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8B3A0-D40D-59AC-4162-83060C47F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71738" y="1262749"/>
            <a:ext cx="5455918" cy="4351338"/>
          </a:xfrm>
        </p:spPr>
        <p:txBody>
          <a:bodyPr/>
          <a:lstStyle/>
          <a:p>
            <a:r>
              <a:rPr lang="en-GB" sz="2400" dirty="0"/>
              <a:t>Created by Coxon et al. (2020)</a:t>
            </a:r>
          </a:p>
          <a:p>
            <a:pPr lvl="1"/>
            <a:r>
              <a:rPr lang="nl-NL" sz="2000" dirty="0"/>
              <a:t>671 </a:t>
            </a:r>
            <a:r>
              <a:rPr lang="en-GB" sz="2000" dirty="0"/>
              <a:t>catchments</a:t>
            </a:r>
          </a:p>
          <a:p>
            <a:r>
              <a:rPr lang="en-GB" sz="2400" dirty="0"/>
              <a:t>1km2 gridded daily Temp (CEH-GEAR), </a:t>
            </a:r>
            <a:r>
              <a:rPr lang="en-GB" sz="2400" dirty="0" err="1"/>
              <a:t>Precip</a:t>
            </a:r>
            <a:r>
              <a:rPr lang="en-GB" sz="2400" dirty="0"/>
              <a:t> &amp; PET (CHESS-PE)</a:t>
            </a:r>
          </a:p>
          <a:p>
            <a:r>
              <a:rPr lang="en-GB" sz="2400" dirty="0"/>
              <a:t>Streamflow data, UK National River Flow Archive</a:t>
            </a:r>
          </a:p>
          <a:p>
            <a:r>
              <a:rPr lang="nl-NL" sz="2400" dirty="0" err="1"/>
              <a:t>Steamflow</a:t>
            </a:r>
            <a:r>
              <a:rPr lang="nl-NL" sz="2400" dirty="0"/>
              <a:t> </a:t>
            </a:r>
            <a:r>
              <a:rPr lang="nl-NL" sz="2400" dirty="0" err="1"/>
              <a:t>Observation</a:t>
            </a:r>
            <a:r>
              <a:rPr lang="nl-NL" sz="2400" dirty="0"/>
              <a:t> </a:t>
            </a:r>
            <a:r>
              <a:rPr lang="nl-NL" sz="2400" dirty="0" err="1"/>
              <a:t>Uncertainty</a:t>
            </a:r>
            <a:r>
              <a:rPr lang="nl-NL" sz="2400" dirty="0"/>
              <a:t> </a:t>
            </a:r>
            <a:r>
              <a:rPr lang="nl-NL" sz="2400" dirty="0" err="1"/>
              <a:t>Estimates</a:t>
            </a:r>
            <a:r>
              <a:rPr lang="nl-NL" sz="2400" dirty="0"/>
              <a:t> </a:t>
            </a:r>
            <a:r>
              <a:rPr lang="nl-NL" sz="2400" dirty="0" err="1"/>
              <a:t>by</a:t>
            </a:r>
            <a:r>
              <a:rPr lang="nl-NL" sz="2400" dirty="0"/>
              <a:t> Coxon et al. (2015)</a:t>
            </a:r>
          </a:p>
          <a:p>
            <a:r>
              <a:rPr lang="en-GB" sz="2400" b="1" dirty="0"/>
              <a:t>400 catchments used in this study</a:t>
            </a:r>
          </a:p>
          <a:p>
            <a:endParaRPr lang="nl-NL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8A9AE6-5186-3AC1-1B9F-7EF4D555083A}"/>
              </a:ext>
            </a:extLst>
          </p:cNvPr>
          <p:cNvSpPr/>
          <p:nvPr/>
        </p:nvSpPr>
        <p:spPr>
          <a:xfrm>
            <a:off x="3886551" y="151156"/>
            <a:ext cx="411129" cy="377164"/>
          </a:xfrm>
          <a:prstGeom prst="ellipse">
            <a:avLst/>
          </a:prstGeom>
          <a:noFill/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6436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E2B4BB8-3E9E-90A7-A0D1-B6EF1F4F4BC5}"/>
              </a:ext>
            </a:extLst>
          </p:cNvPr>
          <p:cNvSpPr/>
          <p:nvPr/>
        </p:nvSpPr>
        <p:spPr>
          <a:xfrm>
            <a:off x="0" y="0"/>
            <a:ext cx="12192000" cy="7576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BA804D-01D6-320E-FF1A-3EA482BCB7DB}"/>
              </a:ext>
            </a:extLst>
          </p:cNvPr>
          <p:cNvSpPr/>
          <p:nvPr/>
        </p:nvSpPr>
        <p:spPr>
          <a:xfrm>
            <a:off x="6736082" y="-39396"/>
            <a:ext cx="545591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Arrow: Chevron 1">
            <a:hlinkClick r:id="rId2" action="ppaction://hlinksldjump"/>
            <a:extLst>
              <a:ext uri="{FF2B5EF4-FFF2-40B4-BE49-F238E27FC236}">
                <a16:creationId xmlns:a16="http://schemas.microsoft.com/office/drawing/2014/main" id="{455BB095-4F63-2694-C50C-B24771C3C5FB}"/>
              </a:ext>
            </a:extLst>
          </p:cNvPr>
          <p:cNvSpPr/>
          <p:nvPr/>
        </p:nvSpPr>
        <p:spPr>
          <a:xfrm>
            <a:off x="3195297" y="6311900"/>
            <a:ext cx="1992109" cy="43387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CAMELS-GB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744E4A12-8FC1-F01A-BE9F-EFC1A476AAD8}"/>
              </a:ext>
            </a:extLst>
          </p:cNvPr>
          <p:cNvSpPr/>
          <p:nvPr/>
        </p:nvSpPr>
        <p:spPr>
          <a:xfrm>
            <a:off x="550273" y="6311900"/>
            <a:ext cx="2853146" cy="43387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Hydrological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  <a:hlinkClick r:id="rId3" action="ppaction://hlinksldjump"/>
              </a:rPr>
              <a:t>Models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097BE3-5360-75E4-335E-1A907D995B70}"/>
              </a:ext>
            </a:extLst>
          </p:cNvPr>
          <p:cNvSpPr/>
          <p:nvPr/>
        </p:nvSpPr>
        <p:spPr>
          <a:xfrm>
            <a:off x="6736082" y="-112226"/>
            <a:ext cx="5607378" cy="69702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itle 22">
            <a:extLst>
              <a:ext uri="{FF2B5EF4-FFF2-40B4-BE49-F238E27FC236}">
                <a16:creationId xmlns:a16="http://schemas.microsoft.com/office/drawing/2014/main" id="{E445E8BD-E1A5-F7B2-0516-F527137B9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759" y="339738"/>
            <a:ext cx="4221875" cy="829874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Gill Sans Nova" panose="020B0602020104020203" pitchFamily="34" charset="0"/>
              </a:rPr>
              <a:t>Model Experiments</a:t>
            </a:r>
            <a:endParaRPr lang="nl-NL" sz="3600" dirty="0">
              <a:latin typeface="Gill Sans Nova" panose="020B06020201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8B3A0-D40D-59AC-4162-83060C47F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71738" y="1262749"/>
            <a:ext cx="545591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Mimic two use-cases for model evaluation:</a:t>
            </a:r>
          </a:p>
          <a:p>
            <a:pPr marL="914400" lvl="1" indent="-457200">
              <a:buAutoNum type="arabicPeriod"/>
            </a:pPr>
            <a:r>
              <a:rPr lang="en-GB" dirty="0"/>
              <a:t>Model comparison between two models (inter-model experiment)</a:t>
            </a:r>
          </a:p>
          <a:p>
            <a:pPr marL="914400" lvl="1" indent="-457200">
              <a:buAutoNum type="arabicPeriod"/>
            </a:pPr>
            <a:r>
              <a:rPr lang="en-GB" dirty="0"/>
              <a:t>Model refinement of a single model, with and without additional streamflow calibration (intra-model experiment)</a:t>
            </a:r>
            <a:endParaRPr lang="nl-NL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209D7A-3688-FAA8-9DAB-0387E5E799C5}"/>
              </a:ext>
            </a:extLst>
          </p:cNvPr>
          <p:cNvSpPr/>
          <p:nvPr/>
        </p:nvSpPr>
        <p:spPr>
          <a:xfrm>
            <a:off x="550273" y="574234"/>
            <a:ext cx="4989798" cy="3863146"/>
          </a:xfrm>
          <a:prstGeom prst="round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25ADB7-7152-5BFF-E231-AE8284785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52" y="2131830"/>
            <a:ext cx="1560214" cy="14081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1EDC95F-A8EA-8FBC-510C-83F2E6B6BB99}"/>
              </a:ext>
            </a:extLst>
          </p:cNvPr>
          <p:cNvSpPr txBox="1"/>
          <p:nvPr/>
        </p:nvSpPr>
        <p:spPr>
          <a:xfrm>
            <a:off x="1207817" y="1762500"/>
            <a:ext cx="14516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Experiment 1</a:t>
            </a: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BAE1CB-FBAE-728E-78E6-19C2E60DC651}"/>
              </a:ext>
            </a:extLst>
          </p:cNvPr>
          <p:cNvSpPr/>
          <p:nvPr/>
        </p:nvSpPr>
        <p:spPr>
          <a:xfrm>
            <a:off x="3193371" y="1674252"/>
            <a:ext cx="1985554" cy="2063024"/>
          </a:xfrm>
          <a:prstGeom prst="round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8F79B3-62A3-F670-7DEE-A3F25C9DBA86}"/>
              </a:ext>
            </a:extLst>
          </p:cNvPr>
          <p:cNvSpPr txBox="1"/>
          <p:nvPr/>
        </p:nvSpPr>
        <p:spPr>
          <a:xfrm>
            <a:off x="902015" y="885959"/>
            <a:ext cx="428631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 Nova" panose="020B0602020104020203" pitchFamily="34" charset="0"/>
                <a:ea typeface="Arial"/>
                <a:cs typeface="Arial"/>
                <a:sym typeface="Arial"/>
              </a:rPr>
              <a:t>CAMELS-GB</a:t>
            </a: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ill Sans Nova" panose="020B0602020104020203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B8DB55D-690D-C976-67AD-B6E258493239}"/>
              </a:ext>
            </a:extLst>
          </p:cNvPr>
          <p:cNvSpPr/>
          <p:nvPr/>
        </p:nvSpPr>
        <p:spPr>
          <a:xfrm>
            <a:off x="949494" y="1659346"/>
            <a:ext cx="1985554" cy="2063024"/>
          </a:xfrm>
          <a:prstGeom prst="round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781691-CF65-121A-C44D-AC44F959EE28}"/>
              </a:ext>
            </a:extLst>
          </p:cNvPr>
          <p:cNvGrpSpPr/>
          <p:nvPr/>
        </p:nvGrpSpPr>
        <p:grpSpPr>
          <a:xfrm flipH="1">
            <a:off x="3455341" y="1994151"/>
            <a:ext cx="1587524" cy="1547555"/>
            <a:chOff x="5189058" y="3149222"/>
            <a:chExt cx="1587524" cy="154755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EB95749-677F-B593-F99F-87106EA6989B}"/>
                </a:ext>
              </a:extLst>
            </p:cNvPr>
            <p:cNvGrpSpPr/>
            <p:nvPr/>
          </p:nvGrpSpPr>
          <p:grpSpPr>
            <a:xfrm>
              <a:off x="5216368" y="3149222"/>
              <a:ext cx="1560214" cy="1547555"/>
              <a:chOff x="5216368" y="3149222"/>
              <a:chExt cx="1560214" cy="1547555"/>
            </a:xfrm>
          </p:grpSpPr>
          <p:pic>
            <p:nvPicPr>
              <p:cNvPr id="28" name="Picture 2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23687C48-E94A-CF97-01AD-070C23885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368" y="3288618"/>
                <a:ext cx="1560214" cy="1408159"/>
              </a:xfrm>
              <a:prstGeom prst="rect">
                <a:avLst/>
              </a:prstGeom>
            </p:spPr>
          </p:pic>
          <p:pic>
            <p:nvPicPr>
              <p:cNvPr id="29" name="Picture 28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ACE48EF2-C60B-0021-649C-A3ED2685D6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448" b="55906"/>
              <a:stretch/>
            </p:blipFill>
            <p:spPr>
              <a:xfrm>
                <a:off x="6299914" y="3149222"/>
                <a:ext cx="476668" cy="620910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8A9CAA-4AE2-3BD0-7415-E08C3537C08C}"/>
                </a:ext>
              </a:extLst>
            </p:cNvPr>
            <p:cNvSpPr txBox="1"/>
            <p:nvPr/>
          </p:nvSpPr>
          <p:spPr>
            <a:xfrm>
              <a:off x="5189058" y="3552149"/>
              <a:ext cx="19171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lang="nl-NL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2D4D825-9046-FEC6-3CBD-C3656E0CD2CA}"/>
                </a:ext>
              </a:extLst>
            </p:cNvPr>
            <p:cNvSpPr txBox="1"/>
            <p:nvPr/>
          </p:nvSpPr>
          <p:spPr>
            <a:xfrm>
              <a:off x="6279909" y="3414462"/>
              <a:ext cx="19171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4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lang="nl-NL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8D6CBCC-2D41-BEF9-4F13-1190CED64CCE}"/>
              </a:ext>
            </a:extLst>
          </p:cNvPr>
          <p:cNvSpPr txBox="1"/>
          <p:nvPr/>
        </p:nvSpPr>
        <p:spPr>
          <a:xfrm>
            <a:off x="3487885" y="1762500"/>
            <a:ext cx="14516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Experiment 2</a:t>
            </a: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1A266929-6ADE-8144-9E32-52F027E7E2FC}"/>
              </a:ext>
            </a:extLst>
          </p:cNvPr>
          <p:cNvSpPr/>
          <p:nvPr/>
        </p:nvSpPr>
        <p:spPr>
          <a:xfrm>
            <a:off x="4970518" y="6311900"/>
            <a:ext cx="2690122" cy="43387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Model Experiments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048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22360C2-0DB3-5BAB-08E7-7ACEFE6A7289}"/>
              </a:ext>
            </a:extLst>
          </p:cNvPr>
          <p:cNvSpPr/>
          <p:nvPr/>
        </p:nvSpPr>
        <p:spPr>
          <a:xfrm>
            <a:off x="1517431" y="1487349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8" name="Arrow: Chevron 27">
            <a:hlinkClick r:id="rId2" action="ppaction://hlinksldjump"/>
            <a:extLst>
              <a:ext uri="{FF2B5EF4-FFF2-40B4-BE49-F238E27FC236}">
                <a16:creationId xmlns:a16="http://schemas.microsoft.com/office/drawing/2014/main" id="{B348968E-DC87-5476-4551-3A78C04A8333}"/>
              </a:ext>
            </a:extLst>
          </p:cNvPr>
          <p:cNvSpPr/>
          <p:nvPr/>
        </p:nvSpPr>
        <p:spPr>
          <a:xfrm>
            <a:off x="1419017" y="4466576"/>
            <a:ext cx="2911786" cy="43387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Hydrological Models</a:t>
            </a:r>
            <a:endParaRPr kumimoji="0" lang="en-NL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F42872-885A-68BB-421C-320C948FA981}"/>
              </a:ext>
            </a:extLst>
          </p:cNvPr>
          <p:cNvSpPr/>
          <p:nvPr/>
        </p:nvSpPr>
        <p:spPr>
          <a:xfrm>
            <a:off x="8111803" y="1487349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8B1884-7DF2-024B-14AF-3134B8C7F5C3}"/>
              </a:ext>
            </a:extLst>
          </p:cNvPr>
          <p:cNvSpPr/>
          <p:nvPr/>
        </p:nvSpPr>
        <p:spPr>
          <a:xfrm>
            <a:off x="0" y="0"/>
            <a:ext cx="12192000" cy="7576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Arrow: Chevron 7">
            <a:hlinkClick r:id="rId3" action="ppaction://hlinksldjump"/>
            <a:extLst>
              <a:ext uri="{FF2B5EF4-FFF2-40B4-BE49-F238E27FC236}">
                <a16:creationId xmlns:a16="http://schemas.microsoft.com/office/drawing/2014/main" id="{A76087D1-B467-A0BD-BC44-4AA925348134}"/>
              </a:ext>
            </a:extLst>
          </p:cNvPr>
          <p:cNvSpPr/>
          <p:nvPr/>
        </p:nvSpPr>
        <p:spPr>
          <a:xfrm>
            <a:off x="8013389" y="4466576"/>
            <a:ext cx="2911786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Flow Separation</a:t>
            </a:r>
            <a:endParaRPr kumimoji="0" lang="en-NL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FAA4355-215A-D619-C718-2F18AC673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319" y="2466007"/>
            <a:ext cx="1560214" cy="140815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0B42554-8CFA-6965-6F69-44B43726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741499"/>
            <a:ext cx="10775071" cy="490401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Gill Sans Nova" panose="020B0602020104020203" pitchFamily="34" charset="0"/>
              </a:rPr>
              <a:t>Streamflow Estimates</a:t>
            </a:r>
            <a:endParaRPr lang="nl-NL" sz="3600" dirty="0">
              <a:latin typeface="Gill Sans Nova" panose="020B06020201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0BAB01-DF0F-6626-FF4F-F07CFEF5E160}"/>
              </a:ext>
            </a:extLst>
          </p:cNvPr>
          <p:cNvSpPr/>
          <p:nvPr/>
        </p:nvSpPr>
        <p:spPr>
          <a:xfrm>
            <a:off x="4775376" y="1487349"/>
            <a:ext cx="2641247" cy="336547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5" name="Arrow: Chevron 24">
            <a:hlinkClick r:id="rId5" action="ppaction://hlinksldjump"/>
            <a:extLst>
              <a:ext uri="{FF2B5EF4-FFF2-40B4-BE49-F238E27FC236}">
                <a16:creationId xmlns:a16="http://schemas.microsoft.com/office/drawing/2014/main" id="{20E7ABA5-C85A-DD8C-3D3A-DAB06F589922}"/>
              </a:ext>
            </a:extLst>
          </p:cNvPr>
          <p:cNvSpPr/>
          <p:nvPr/>
        </p:nvSpPr>
        <p:spPr>
          <a:xfrm>
            <a:off x="4676962" y="4466576"/>
            <a:ext cx="2911786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CDFs</a:t>
            </a:r>
            <a:endParaRPr kumimoji="0" lang="en-NL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2" name="Arrow: Chevron 1">
            <a:hlinkClick r:id="rId6" action="ppaction://hlinksldjump"/>
            <a:extLst>
              <a:ext uri="{FF2B5EF4-FFF2-40B4-BE49-F238E27FC236}">
                <a16:creationId xmlns:a16="http://schemas.microsoft.com/office/drawing/2014/main" id="{B9EA25B1-180E-4E1F-BC36-FCF07781FB74}"/>
              </a:ext>
            </a:extLst>
          </p:cNvPr>
          <p:cNvSpPr/>
          <p:nvPr/>
        </p:nvSpPr>
        <p:spPr>
          <a:xfrm>
            <a:off x="1197702" y="4442764"/>
            <a:ext cx="3365353" cy="433874"/>
          </a:xfrm>
          <a:prstGeom prst="chevron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Streamflow Performance</a:t>
            </a:r>
            <a:endParaRPr kumimoji="0" lang="en-NL" sz="1800" b="1" i="0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pic>
        <p:nvPicPr>
          <p:cNvPr id="6" name="Picture 5" descr="Application, map&#10;&#10;Description automatically generated">
            <a:extLst>
              <a:ext uri="{FF2B5EF4-FFF2-40B4-BE49-F238E27FC236}">
                <a16:creationId xmlns:a16="http://schemas.microsoft.com/office/drawing/2014/main" id="{2D96375D-C1A3-1689-FAB5-3439F9AE74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2" t="1694" r="10822" b="50093"/>
          <a:stretch/>
        </p:blipFill>
        <p:spPr>
          <a:xfrm>
            <a:off x="2270878" y="1837062"/>
            <a:ext cx="1214002" cy="2453242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17354671-55FA-1CDE-3C3C-8962207C7F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2" r="50000"/>
          <a:stretch/>
        </p:blipFill>
        <p:spPr>
          <a:xfrm>
            <a:off x="5166735" y="2323198"/>
            <a:ext cx="1838599" cy="1947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195ABE-8AE7-BF43-DCE8-BCCD945E1A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8695" y="2069638"/>
            <a:ext cx="1841174" cy="220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18485"/>
      </p:ext>
    </p:extLst>
  </p:cSld>
  <p:clrMapOvr>
    <a:masterClrMapping/>
  </p:clrMapOvr>
</p:sld>
</file>

<file path=ppt/theme/theme1.xml><?xml version="1.0" encoding="utf-8"?>
<a:theme xmlns:a="http://schemas.openxmlformats.org/drawingml/2006/main" name="TU Delft">
  <a:themeElements>
    <a:clrScheme name="TU Delf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6D6"/>
      </a:accent1>
      <a:accent2>
        <a:srgbClr val="017188"/>
      </a:accent2>
      <a:accent3>
        <a:srgbClr val="EB7246"/>
      </a:accent3>
      <a:accent4>
        <a:srgbClr val="00A390"/>
      </a:accent4>
      <a:accent5>
        <a:srgbClr val="F1BE3E"/>
      </a:accent5>
      <a:accent6>
        <a:srgbClr val="C3312F"/>
      </a:accent6>
      <a:hlink>
        <a:srgbClr val="0000FF"/>
      </a:hlink>
      <a:folHlink>
        <a:srgbClr val="FF00FF"/>
      </a:folHlink>
    </a:clrScheme>
    <a:fontScheme name="TU Delft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U Del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Basis uitgebreid sjabloon" id="{7537F33F-3839-8B44-AD49-D95CD72F9DFA}" vid="{A8BF4048-0FE2-714D-B48F-5A9977B08C8D}"/>
    </a:ext>
  </a:extLst>
</a:theme>
</file>

<file path=ppt/theme/theme2.xml><?xml version="1.0" encoding="utf-8"?>
<a:theme xmlns:a="http://schemas.openxmlformats.org/drawingml/2006/main" name="With navigation">
  <a:themeElements>
    <a:clrScheme name="eScienc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DDD"/>
      </a:accent1>
      <a:accent2>
        <a:srgbClr val="380338"/>
      </a:accent2>
      <a:accent3>
        <a:srgbClr val="FFB213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DDD"/>
      </a:folHlink>
    </a:clrScheme>
    <a:fontScheme name="Custom 2">
      <a:majorFont>
        <a:latin typeface="Nunito"/>
        <a:ea typeface=""/>
        <a:cs typeface=""/>
      </a:majorFont>
      <a:minorFont>
        <a:latin typeface="Assista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4333</TotalTime>
  <Words>600</Words>
  <Application>Microsoft Office PowerPoint</Application>
  <PresentationFormat>Widescreen</PresentationFormat>
  <Paragraphs>153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Assistant</vt:lpstr>
      <vt:lpstr>Calibri</vt:lpstr>
      <vt:lpstr>Gill Sans Nova</vt:lpstr>
      <vt:lpstr>Helvetica</vt:lpstr>
      <vt:lpstr>Nunito</vt:lpstr>
      <vt:lpstr>Roboto Slab Regular Regular</vt:lpstr>
      <vt:lpstr>Wingdings</vt:lpstr>
      <vt:lpstr>TU Delft</vt:lpstr>
      <vt:lpstr>With navigation</vt:lpstr>
      <vt:lpstr>On the importance of observation uncertainty when evaluating and comparing numerical models</vt:lpstr>
      <vt:lpstr>Motivation</vt:lpstr>
      <vt:lpstr>PowerPoint Presentation</vt:lpstr>
      <vt:lpstr>On the importance of observation uncertainty when evaluating and comparing numerical models</vt:lpstr>
      <vt:lpstr>Model Experiments</vt:lpstr>
      <vt:lpstr>Hydrological Models</vt:lpstr>
      <vt:lpstr>CAMELS-GB Info</vt:lpstr>
      <vt:lpstr>Model Experiments</vt:lpstr>
      <vt:lpstr>Streamflow Estimates</vt:lpstr>
      <vt:lpstr>PowerPoint Presentation</vt:lpstr>
      <vt:lpstr>Objective Function CDF</vt:lpstr>
      <vt:lpstr>Flow Separation</vt:lpstr>
      <vt:lpstr>Observation Uncertainty</vt:lpstr>
      <vt:lpstr>Methodology</vt:lpstr>
      <vt:lpstr>Observation Uncertainty</vt:lpstr>
      <vt:lpstr>PowerPoint Presentation</vt:lpstr>
      <vt:lpstr>Conclusions</vt:lpstr>
      <vt:lpstr>On the importance of observation uncertainty when evaluating and comparing numerical models</vt:lpstr>
      <vt:lpstr>PowerPoint Presentation</vt:lpstr>
      <vt:lpstr>PowerPoint Presentation</vt:lpstr>
      <vt:lpstr>On the importance of observation uncertainty when evaluating and comparing numerical models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Jerom Aerts</dc:creator>
  <cp:lastModifiedBy>Jerom Aerts</cp:lastModifiedBy>
  <cp:revision>40</cp:revision>
  <dcterms:created xsi:type="dcterms:W3CDTF">2023-02-07T14:04:44Z</dcterms:created>
  <dcterms:modified xsi:type="dcterms:W3CDTF">2023-04-25T09:00:30Z</dcterms:modified>
</cp:coreProperties>
</file>