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32" r:id="rId1"/>
  </p:sldMasterIdLst>
  <p:notesMasterIdLst>
    <p:notesMasterId r:id="rId22"/>
  </p:notesMasterIdLst>
  <p:handoutMasterIdLst>
    <p:handoutMasterId r:id="rId23"/>
  </p:handoutMasterIdLst>
  <p:sldIdLst>
    <p:sldId id="899" r:id="rId2"/>
    <p:sldId id="1081" r:id="rId3"/>
    <p:sldId id="1171" r:id="rId4"/>
    <p:sldId id="1173" r:id="rId5"/>
    <p:sldId id="1174" r:id="rId6"/>
    <p:sldId id="1175" r:id="rId7"/>
    <p:sldId id="1179" r:id="rId8"/>
    <p:sldId id="1185" r:id="rId9"/>
    <p:sldId id="1186" r:id="rId10"/>
    <p:sldId id="1181" r:id="rId11"/>
    <p:sldId id="1180" r:id="rId12"/>
    <p:sldId id="1184" r:id="rId13"/>
    <p:sldId id="1183" r:id="rId14"/>
    <p:sldId id="1182" r:id="rId15"/>
    <p:sldId id="1167" r:id="rId16"/>
    <p:sldId id="1016" r:id="rId17"/>
    <p:sldId id="1014" r:id="rId18"/>
    <p:sldId id="1032" r:id="rId19"/>
    <p:sldId id="1187" r:id="rId20"/>
    <p:sldId id="1188" r:id="rId21"/>
  </p:sldIdLst>
  <p:sldSz cx="9144000" cy="5143500" type="screen16x9"/>
  <p:notesSz cx="6797675" cy="9928225"/>
  <p:defaultTextStyle>
    <a:defPPr>
      <a:defRPr lang="en-US"/>
    </a:defPPr>
    <a:lvl1pPr algn="l" defTabSz="3429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342900" algn="l" defTabSz="3429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685800" algn="l" defTabSz="3429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028700" algn="l" defTabSz="3429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371600" algn="l" defTabSz="3429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1714500" algn="l" defTabSz="342900" rtl="0" eaLnBrk="1" latinLnBrk="0" hangingPunct="1">
      <a:defRPr kern="1200">
        <a:solidFill>
          <a:schemeClr val="tx1"/>
        </a:solidFill>
        <a:latin typeface="Calibri" charset="0"/>
        <a:ea typeface="ＭＳ Ｐゴシック" charset="0"/>
        <a:cs typeface="ＭＳ Ｐゴシック" charset="0"/>
      </a:defRPr>
    </a:lvl6pPr>
    <a:lvl7pPr marL="2057400" algn="l" defTabSz="342900" rtl="0" eaLnBrk="1" latinLnBrk="0" hangingPunct="1">
      <a:defRPr kern="1200">
        <a:solidFill>
          <a:schemeClr val="tx1"/>
        </a:solidFill>
        <a:latin typeface="Calibri" charset="0"/>
        <a:ea typeface="ＭＳ Ｐゴシック" charset="0"/>
        <a:cs typeface="ＭＳ Ｐゴシック" charset="0"/>
      </a:defRPr>
    </a:lvl7pPr>
    <a:lvl8pPr marL="2400300" algn="l" defTabSz="342900" rtl="0" eaLnBrk="1" latinLnBrk="0" hangingPunct="1">
      <a:defRPr kern="1200">
        <a:solidFill>
          <a:schemeClr val="tx1"/>
        </a:solidFill>
        <a:latin typeface="Calibri" charset="0"/>
        <a:ea typeface="ＭＳ Ｐゴシック" charset="0"/>
        <a:cs typeface="ＭＳ Ｐゴシック" charset="0"/>
      </a:defRPr>
    </a:lvl8pPr>
    <a:lvl9pPr marL="2743200" algn="l" defTabSz="3429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3FA53F"/>
    <a:srgbClr val="FC10EB"/>
    <a:srgbClr val="EAFFD5"/>
    <a:srgbClr val="C7FF8F"/>
    <a:srgbClr val="E2E1D7"/>
    <a:srgbClr val="99FF33"/>
    <a:srgbClr val="B7EAFF"/>
    <a:srgbClr val="FBF3AE"/>
    <a:srgbClr val="BB555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3" autoAdjust="0"/>
    <p:restoredTop sz="86044" autoAdjust="0"/>
  </p:normalViewPr>
  <p:slideViewPr>
    <p:cSldViewPr snapToGrid="0" snapToObjects="1">
      <p:cViewPr varScale="1">
        <p:scale>
          <a:sx n="97" d="100"/>
          <a:sy n="97" d="100"/>
        </p:scale>
        <p:origin x="859" y="5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3" d="100"/>
        <a:sy n="23" d="100"/>
      </p:scale>
      <p:origin x="0" y="0"/>
    </p:cViewPr>
  </p:sorterViewPr>
  <p:notesViewPr>
    <p:cSldViewPr snapToGrid="0" snapToObjects="1">
      <p:cViewPr varScale="1">
        <p:scale>
          <a:sx n="60" d="100"/>
          <a:sy n="60" d="100"/>
        </p:scale>
        <p:origin x="1642"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61E053-8B38-44B6-95FD-E7668F70B014}" type="doc">
      <dgm:prSet loTypeId="urn:microsoft.com/office/officeart/2008/layout/HexagonCluster" loCatId="picture" qsTypeId="urn:microsoft.com/office/officeart/2005/8/quickstyle/simple5" qsCatId="simple" csTypeId="urn:microsoft.com/office/officeart/2005/8/colors/accent2_3" csCatId="accent2" phldr="1"/>
      <dgm:spPr/>
      <dgm:t>
        <a:bodyPr/>
        <a:lstStyle/>
        <a:p>
          <a:endParaRPr lang="it-IT"/>
        </a:p>
      </dgm:t>
    </dgm:pt>
    <dgm:pt modelId="{158D449A-CAD3-40C8-931D-14F434E93B8D}">
      <dgm:prSet phldrT="[Testo]"/>
      <dgm:spPr/>
      <dgm:t>
        <a:bodyPr/>
        <a:lstStyle/>
        <a:p>
          <a:endParaRPr lang="en-US" noProof="0" dirty="0"/>
        </a:p>
      </dgm:t>
    </dgm:pt>
    <dgm:pt modelId="{25C403BD-53B5-4BFE-95FB-CE58ABBD86B1}" type="parTrans" cxnId="{329659D8-F698-4950-BFD5-F73A3C595D86}">
      <dgm:prSet/>
      <dgm:spPr/>
      <dgm:t>
        <a:bodyPr/>
        <a:lstStyle/>
        <a:p>
          <a:endParaRPr lang="it-IT"/>
        </a:p>
      </dgm:t>
    </dgm:pt>
    <dgm:pt modelId="{AC948A97-6888-466A-99BD-0381A3ADCC55}" type="sibTrans" cxnId="{329659D8-F698-4950-BFD5-F73A3C595D86}">
      <dgm:prSet/>
      <dgm:spPr>
        <a:blipFill rotWithShape="1">
          <a:blip xmlns:r="http://schemas.openxmlformats.org/officeDocument/2006/relationships" r:embed="rId1"/>
          <a:stretch>
            <a:fillRect/>
          </a:stretch>
        </a:blipFill>
      </dgm:spPr>
      <dgm:t>
        <a:bodyPr/>
        <a:lstStyle/>
        <a:p>
          <a:endParaRPr lang="it-IT"/>
        </a:p>
      </dgm:t>
    </dgm:pt>
    <dgm:pt modelId="{D3F61784-2A94-453C-90F5-5CA6178CEABF}">
      <dgm:prSet phldrT="[Testo]"/>
      <dgm:spPr/>
      <dgm:t>
        <a:bodyPr/>
        <a:lstStyle/>
        <a:p>
          <a:endParaRPr lang="en-US" noProof="0" dirty="0"/>
        </a:p>
      </dgm:t>
    </dgm:pt>
    <dgm:pt modelId="{EA1F1357-2C14-4899-B73D-27C2F4CB4918}" type="parTrans" cxnId="{AE74727F-6989-4967-AEA3-B6D54224F0BD}">
      <dgm:prSet/>
      <dgm:spPr/>
      <dgm:t>
        <a:bodyPr/>
        <a:lstStyle/>
        <a:p>
          <a:endParaRPr lang="it-IT"/>
        </a:p>
      </dgm:t>
    </dgm:pt>
    <dgm:pt modelId="{75338413-FA94-4A80-A9EF-D37B6F7F4CE0}" type="sibTrans" cxnId="{AE74727F-6989-4967-AEA3-B6D54224F0BD}">
      <dgm:prSet/>
      <dgm:spPr>
        <a:blipFill rotWithShape="1">
          <a:blip xmlns:r="http://schemas.openxmlformats.org/officeDocument/2006/relationships" r:embed="rId2"/>
          <a:stretch>
            <a:fillRect/>
          </a:stretch>
        </a:blipFill>
      </dgm:spPr>
      <dgm:t>
        <a:bodyPr/>
        <a:lstStyle/>
        <a:p>
          <a:endParaRPr lang="it-IT"/>
        </a:p>
      </dgm:t>
    </dgm:pt>
    <dgm:pt modelId="{FD1D77CC-BD35-4565-93C3-F7535BEEC32B}">
      <dgm:prSet phldrT="[Testo]"/>
      <dgm:spPr/>
      <dgm:t>
        <a:bodyPr/>
        <a:lstStyle/>
        <a:p>
          <a:endParaRPr lang="en-US" noProof="0" dirty="0"/>
        </a:p>
      </dgm:t>
    </dgm:pt>
    <dgm:pt modelId="{C250D142-249F-4CF8-9641-092068DE0750}" type="parTrans" cxnId="{E57830CB-8C0D-4425-A1AD-57FFD711AD38}">
      <dgm:prSet/>
      <dgm:spPr/>
      <dgm:t>
        <a:bodyPr/>
        <a:lstStyle/>
        <a:p>
          <a:endParaRPr lang="it-IT"/>
        </a:p>
      </dgm:t>
    </dgm:pt>
    <dgm:pt modelId="{46E4A6B4-C363-4AB1-9E4C-36D3F4FBFB53}" type="sibTrans" cxnId="{E57830CB-8C0D-4425-A1AD-57FFD711AD38}">
      <dgm:prSet/>
      <dgm:spPr>
        <a:blipFill rotWithShape="1">
          <a:blip xmlns:r="http://schemas.openxmlformats.org/officeDocument/2006/relationships" r:embed="rId3"/>
          <a:stretch>
            <a:fillRect/>
          </a:stretch>
        </a:blipFill>
      </dgm:spPr>
      <dgm:t>
        <a:bodyPr/>
        <a:lstStyle/>
        <a:p>
          <a:endParaRPr lang="it-IT"/>
        </a:p>
      </dgm:t>
    </dgm:pt>
    <dgm:pt modelId="{482C00EB-A703-49B0-AF17-BA3B01972E20}" type="pres">
      <dgm:prSet presAssocID="{7061E053-8B38-44B6-95FD-E7668F70B014}" presName="Name0" presStyleCnt="0">
        <dgm:presLayoutVars>
          <dgm:chMax val="21"/>
          <dgm:chPref val="21"/>
        </dgm:presLayoutVars>
      </dgm:prSet>
      <dgm:spPr/>
      <dgm:t>
        <a:bodyPr/>
        <a:lstStyle/>
        <a:p>
          <a:endParaRPr lang="it-IT"/>
        </a:p>
      </dgm:t>
    </dgm:pt>
    <dgm:pt modelId="{3BB842AB-813B-482F-ABC3-487C98A3F27C}" type="pres">
      <dgm:prSet presAssocID="{158D449A-CAD3-40C8-931D-14F434E93B8D}" presName="text1" presStyleCnt="0"/>
      <dgm:spPr/>
    </dgm:pt>
    <dgm:pt modelId="{9CF55C99-9876-4230-99D3-01B8B589FBB9}" type="pres">
      <dgm:prSet presAssocID="{158D449A-CAD3-40C8-931D-14F434E93B8D}" presName="textRepeatNode" presStyleLbl="alignNode1" presStyleIdx="0" presStyleCnt="3">
        <dgm:presLayoutVars>
          <dgm:chMax val="0"/>
          <dgm:chPref val="0"/>
          <dgm:bulletEnabled val="1"/>
        </dgm:presLayoutVars>
      </dgm:prSet>
      <dgm:spPr/>
      <dgm:t>
        <a:bodyPr/>
        <a:lstStyle/>
        <a:p>
          <a:endParaRPr lang="it-IT"/>
        </a:p>
      </dgm:t>
    </dgm:pt>
    <dgm:pt modelId="{9685A1B7-E887-4D83-9075-CA1008B4FE36}" type="pres">
      <dgm:prSet presAssocID="{158D449A-CAD3-40C8-931D-14F434E93B8D}" presName="textaccent1" presStyleCnt="0"/>
      <dgm:spPr/>
    </dgm:pt>
    <dgm:pt modelId="{5F38F7FF-F9F9-4012-B091-459E851F5B2C}" type="pres">
      <dgm:prSet presAssocID="{158D449A-CAD3-40C8-931D-14F434E93B8D}" presName="accentRepeatNode" presStyleLbl="solidAlignAcc1" presStyleIdx="0" presStyleCnt="6"/>
      <dgm:spPr/>
    </dgm:pt>
    <dgm:pt modelId="{DBB22677-0A5F-46C8-B8C4-3564EC502E61}" type="pres">
      <dgm:prSet presAssocID="{AC948A97-6888-466A-99BD-0381A3ADCC55}" presName="image1" presStyleCnt="0"/>
      <dgm:spPr/>
    </dgm:pt>
    <dgm:pt modelId="{2F32BE49-8861-4831-8C5C-F3FFB6C5DDEC}" type="pres">
      <dgm:prSet presAssocID="{AC948A97-6888-466A-99BD-0381A3ADCC55}" presName="imageRepeatNode" presStyleLbl="alignAcc1" presStyleIdx="0" presStyleCnt="3"/>
      <dgm:spPr/>
      <dgm:t>
        <a:bodyPr/>
        <a:lstStyle/>
        <a:p>
          <a:endParaRPr lang="it-IT"/>
        </a:p>
      </dgm:t>
    </dgm:pt>
    <dgm:pt modelId="{BE52A6D9-A649-4E91-9387-163C30663BCB}" type="pres">
      <dgm:prSet presAssocID="{AC948A97-6888-466A-99BD-0381A3ADCC55}" presName="imageaccent1" presStyleCnt="0"/>
      <dgm:spPr/>
    </dgm:pt>
    <dgm:pt modelId="{B9E240FB-0F77-4517-B774-01B7007F497D}" type="pres">
      <dgm:prSet presAssocID="{AC948A97-6888-466A-99BD-0381A3ADCC55}" presName="accentRepeatNode" presStyleLbl="solidAlignAcc1" presStyleIdx="1" presStyleCnt="6"/>
      <dgm:spPr/>
    </dgm:pt>
    <dgm:pt modelId="{81FC14A5-631D-4416-9063-B6C5F758EA00}" type="pres">
      <dgm:prSet presAssocID="{D3F61784-2A94-453C-90F5-5CA6178CEABF}" presName="text2" presStyleCnt="0"/>
      <dgm:spPr/>
    </dgm:pt>
    <dgm:pt modelId="{3F7713FD-1F7F-48B0-B146-EA12D305BFB9}" type="pres">
      <dgm:prSet presAssocID="{D3F61784-2A94-453C-90F5-5CA6178CEABF}" presName="textRepeatNode" presStyleLbl="alignNode1" presStyleIdx="1" presStyleCnt="3">
        <dgm:presLayoutVars>
          <dgm:chMax val="0"/>
          <dgm:chPref val="0"/>
          <dgm:bulletEnabled val="1"/>
        </dgm:presLayoutVars>
      </dgm:prSet>
      <dgm:spPr/>
      <dgm:t>
        <a:bodyPr/>
        <a:lstStyle/>
        <a:p>
          <a:endParaRPr lang="it-IT"/>
        </a:p>
      </dgm:t>
    </dgm:pt>
    <dgm:pt modelId="{6F981B07-894B-4D15-9920-CE27F9B3A55E}" type="pres">
      <dgm:prSet presAssocID="{D3F61784-2A94-453C-90F5-5CA6178CEABF}" presName="textaccent2" presStyleCnt="0"/>
      <dgm:spPr/>
    </dgm:pt>
    <dgm:pt modelId="{2C230C60-EFBC-48B5-8941-46E8B913BC8F}" type="pres">
      <dgm:prSet presAssocID="{D3F61784-2A94-453C-90F5-5CA6178CEABF}" presName="accentRepeatNode" presStyleLbl="solidAlignAcc1" presStyleIdx="2" presStyleCnt="6"/>
      <dgm:spPr/>
    </dgm:pt>
    <dgm:pt modelId="{00E08525-F20B-4218-982F-B2CE6231E8A4}" type="pres">
      <dgm:prSet presAssocID="{75338413-FA94-4A80-A9EF-D37B6F7F4CE0}" presName="image2" presStyleCnt="0"/>
      <dgm:spPr/>
    </dgm:pt>
    <dgm:pt modelId="{FB9A3156-D8DA-4575-8B72-7BDFCDB198ED}" type="pres">
      <dgm:prSet presAssocID="{75338413-FA94-4A80-A9EF-D37B6F7F4CE0}" presName="imageRepeatNode" presStyleLbl="alignAcc1" presStyleIdx="1" presStyleCnt="3" custLinFactNeighborX="-3241" custLinFactNeighborY="589"/>
      <dgm:spPr/>
      <dgm:t>
        <a:bodyPr/>
        <a:lstStyle/>
        <a:p>
          <a:endParaRPr lang="it-IT"/>
        </a:p>
      </dgm:t>
    </dgm:pt>
    <dgm:pt modelId="{0A502556-46F7-4107-9896-52504DD7E665}" type="pres">
      <dgm:prSet presAssocID="{75338413-FA94-4A80-A9EF-D37B6F7F4CE0}" presName="imageaccent2" presStyleCnt="0"/>
      <dgm:spPr/>
    </dgm:pt>
    <dgm:pt modelId="{1669B0DA-504C-4DD2-900D-F5EA8BE5BAED}" type="pres">
      <dgm:prSet presAssocID="{75338413-FA94-4A80-A9EF-D37B6F7F4CE0}" presName="accentRepeatNode" presStyleLbl="solidAlignAcc1" presStyleIdx="3" presStyleCnt="6"/>
      <dgm:spPr/>
    </dgm:pt>
    <dgm:pt modelId="{C10953AC-F877-4956-B262-BC696DF3A0E2}" type="pres">
      <dgm:prSet presAssocID="{FD1D77CC-BD35-4565-93C3-F7535BEEC32B}" presName="text3" presStyleCnt="0"/>
      <dgm:spPr/>
    </dgm:pt>
    <dgm:pt modelId="{85101273-3620-4D9D-AFFE-B10AB57C7C17}" type="pres">
      <dgm:prSet presAssocID="{FD1D77CC-BD35-4565-93C3-F7535BEEC32B}" presName="textRepeatNode" presStyleLbl="alignNode1" presStyleIdx="2" presStyleCnt="3">
        <dgm:presLayoutVars>
          <dgm:chMax val="0"/>
          <dgm:chPref val="0"/>
          <dgm:bulletEnabled val="1"/>
        </dgm:presLayoutVars>
      </dgm:prSet>
      <dgm:spPr/>
      <dgm:t>
        <a:bodyPr/>
        <a:lstStyle/>
        <a:p>
          <a:endParaRPr lang="it-IT"/>
        </a:p>
      </dgm:t>
    </dgm:pt>
    <dgm:pt modelId="{E720E8D8-AF57-4BE5-BEB8-0D6856E626A7}" type="pres">
      <dgm:prSet presAssocID="{FD1D77CC-BD35-4565-93C3-F7535BEEC32B}" presName="textaccent3" presStyleCnt="0"/>
      <dgm:spPr/>
    </dgm:pt>
    <dgm:pt modelId="{0951420F-BA17-47E4-B0BD-210765E5530F}" type="pres">
      <dgm:prSet presAssocID="{FD1D77CC-BD35-4565-93C3-F7535BEEC32B}" presName="accentRepeatNode" presStyleLbl="solidAlignAcc1" presStyleIdx="4" presStyleCnt="6"/>
      <dgm:spPr/>
    </dgm:pt>
    <dgm:pt modelId="{32D48BDE-DA60-4CE7-9479-8D1067FA645D}" type="pres">
      <dgm:prSet presAssocID="{46E4A6B4-C363-4AB1-9E4C-36D3F4FBFB53}" presName="image3" presStyleCnt="0"/>
      <dgm:spPr/>
    </dgm:pt>
    <dgm:pt modelId="{F397C01B-DCEC-4DBB-A5F5-B7F9FB65391B}" type="pres">
      <dgm:prSet presAssocID="{46E4A6B4-C363-4AB1-9E4C-36D3F4FBFB53}" presName="imageRepeatNode" presStyleLbl="alignAcc1" presStyleIdx="2" presStyleCnt="3"/>
      <dgm:spPr/>
      <dgm:t>
        <a:bodyPr/>
        <a:lstStyle/>
        <a:p>
          <a:endParaRPr lang="it-IT"/>
        </a:p>
      </dgm:t>
    </dgm:pt>
    <dgm:pt modelId="{90F3B636-01B3-46EE-B003-C8609D0BD8C5}" type="pres">
      <dgm:prSet presAssocID="{46E4A6B4-C363-4AB1-9E4C-36D3F4FBFB53}" presName="imageaccent3" presStyleCnt="0"/>
      <dgm:spPr/>
    </dgm:pt>
    <dgm:pt modelId="{4BC42AAF-9119-4C17-B17A-9F69FD0617EE}" type="pres">
      <dgm:prSet presAssocID="{46E4A6B4-C363-4AB1-9E4C-36D3F4FBFB53}" presName="accentRepeatNode" presStyleLbl="solidAlignAcc1" presStyleIdx="5" presStyleCnt="6"/>
      <dgm:spPr/>
    </dgm:pt>
  </dgm:ptLst>
  <dgm:cxnLst>
    <dgm:cxn modelId="{E57830CB-8C0D-4425-A1AD-57FFD711AD38}" srcId="{7061E053-8B38-44B6-95FD-E7668F70B014}" destId="{FD1D77CC-BD35-4565-93C3-F7535BEEC32B}" srcOrd="2" destOrd="0" parTransId="{C250D142-249F-4CF8-9641-092068DE0750}" sibTransId="{46E4A6B4-C363-4AB1-9E4C-36D3F4FBFB53}"/>
    <dgm:cxn modelId="{AE74727F-6989-4967-AEA3-B6D54224F0BD}" srcId="{7061E053-8B38-44B6-95FD-E7668F70B014}" destId="{D3F61784-2A94-453C-90F5-5CA6178CEABF}" srcOrd="1" destOrd="0" parTransId="{EA1F1357-2C14-4899-B73D-27C2F4CB4918}" sibTransId="{75338413-FA94-4A80-A9EF-D37B6F7F4CE0}"/>
    <dgm:cxn modelId="{26E62DD4-91AC-4238-A9D5-4908BCC5D9F5}" type="presOf" srcId="{7061E053-8B38-44B6-95FD-E7668F70B014}" destId="{482C00EB-A703-49B0-AF17-BA3B01972E20}" srcOrd="0" destOrd="0" presId="urn:microsoft.com/office/officeart/2008/layout/HexagonCluster"/>
    <dgm:cxn modelId="{BDBC00D4-517E-4D0A-9AE2-164126ED32A6}" type="presOf" srcId="{46E4A6B4-C363-4AB1-9E4C-36D3F4FBFB53}" destId="{F397C01B-DCEC-4DBB-A5F5-B7F9FB65391B}" srcOrd="0" destOrd="0" presId="urn:microsoft.com/office/officeart/2008/layout/HexagonCluster"/>
    <dgm:cxn modelId="{C27FFEE9-1702-4FA5-AF81-245F1129822E}" type="presOf" srcId="{D3F61784-2A94-453C-90F5-5CA6178CEABF}" destId="{3F7713FD-1F7F-48B0-B146-EA12D305BFB9}" srcOrd="0" destOrd="0" presId="urn:microsoft.com/office/officeart/2008/layout/HexagonCluster"/>
    <dgm:cxn modelId="{44BAD828-498B-4102-9331-25446DC1D59E}" type="presOf" srcId="{158D449A-CAD3-40C8-931D-14F434E93B8D}" destId="{9CF55C99-9876-4230-99D3-01B8B589FBB9}" srcOrd="0" destOrd="0" presId="urn:microsoft.com/office/officeart/2008/layout/HexagonCluster"/>
    <dgm:cxn modelId="{329659D8-F698-4950-BFD5-F73A3C595D86}" srcId="{7061E053-8B38-44B6-95FD-E7668F70B014}" destId="{158D449A-CAD3-40C8-931D-14F434E93B8D}" srcOrd="0" destOrd="0" parTransId="{25C403BD-53B5-4BFE-95FB-CE58ABBD86B1}" sibTransId="{AC948A97-6888-466A-99BD-0381A3ADCC55}"/>
    <dgm:cxn modelId="{1E2E2F85-C61F-45D8-A7EB-98B8823ECD8F}" type="presOf" srcId="{AC948A97-6888-466A-99BD-0381A3ADCC55}" destId="{2F32BE49-8861-4831-8C5C-F3FFB6C5DDEC}" srcOrd="0" destOrd="0" presId="urn:microsoft.com/office/officeart/2008/layout/HexagonCluster"/>
    <dgm:cxn modelId="{E8091707-B50D-4140-9A51-4632B6AD1445}" type="presOf" srcId="{FD1D77CC-BD35-4565-93C3-F7535BEEC32B}" destId="{85101273-3620-4D9D-AFFE-B10AB57C7C17}" srcOrd="0" destOrd="0" presId="urn:microsoft.com/office/officeart/2008/layout/HexagonCluster"/>
    <dgm:cxn modelId="{3A5C6EB1-D761-410B-A460-CAFD76DCA9AE}" type="presOf" srcId="{75338413-FA94-4A80-A9EF-D37B6F7F4CE0}" destId="{FB9A3156-D8DA-4575-8B72-7BDFCDB198ED}" srcOrd="0" destOrd="0" presId="urn:microsoft.com/office/officeart/2008/layout/HexagonCluster"/>
    <dgm:cxn modelId="{E41C51D5-150C-4ADC-8EFF-2C790BD578C9}" type="presParOf" srcId="{482C00EB-A703-49B0-AF17-BA3B01972E20}" destId="{3BB842AB-813B-482F-ABC3-487C98A3F27C}" srcOrd="0" destOrd="0" presId="urn:microsoft.com/office/officeart/2008/layout/HexagonCluster"/>
    <dgm:cxn modelId="{277D189F-0FF1-43DE-9305-6526D60F897B}" type="presParOf" srcId="{3BB842AB-813B-482F-ABC3-487C98A3F27C}" destId="{9CF55C99-9876-4230-99D3-01B8B589FBB9}" srcOrd="0" destOrd="0" presId="urn:microsoft.com/office/officeart/2008/layout/HexagonCluster"/>
    <dgm:cxn modelId="{98ED8ECF-AD32-4C48-BCE7-C2C5AD6ADB46}" type="presParOf" srcId="{482C00EB-A703-49B0-AF17-BA3B01972E20}" destId="{9685A1B7-E887-4D83-9075-CA1008B4FE36}" srcOrd="1" destOrd="0" presId="urn:microsoft.com/office/officeart/2008/layout/HexagonCluster"/>
    <dgm:cxn modelId="{926E0CAC-416A-46CE-AC9D-36F30546A9B8}" type="presParOf" srcId="{9685A1B7-E887-4D83-9075-CA1008B4FE36}" destId="{5F38F7FF-F9F9-4012-B091-459E851F5B2C}" srcOrd="0" destOrd="0" presId="urn:microsoft.com/office/officeart/2008/layout/HexagonCluster"/>
    <dgm:cxn modelId="{C9AC7F65-812C-4E8F-B30A-9ACD993BA3E8}" type="presParOf" srcId="{482C00EB-A703-49B0-AF17-BA3B01972E20}" destId="{DBB22677-0A5F-46C8-B8C4-3564EC502E61}" srcOrd="2" destOrd="0" presId="urn:microsoft.com/office/officeart/2008/layout/HexagonCluster"/>
    <dgm:cxn modelId="{350C69AE-6D0E-446C-B4AD-B53D77554FE1}" type="presParOf" srcId="{DBB22677-0A5F-46C8-B8C4-3564EC502E61}" destId="{2F32BE49-8861-4831-8C5C-F3FFB6C5DDEC}" srcOrd="0" destOrd="0" presId="urn:microsoft.com/office/officeart/2008/layout/HexagonCluster"/>
    <dgm:cxn modelId="{E6656C55-057B-4C80-BB49-45877788457A}" type="presParOf" srcId="{482C00EB-A703-49B0-AF17-BA3B01972E20}" destId="{BE52A6D9-A649-4E91-9387-163C30663BCB}" srcOrd="3" destOrd="0" presId="urn:microsoft.com/office/officeart/2008/layout/HexagonCluster"/>
    <dgm:cxn modelId="{EE7B4E29-B952-4330-B564-C7E4C031849B}" type="presParOf" srcId="{BE52A6D9-A649-4E91-9387-163C30663BCB}" destId="{B9E240FB-0F77-4517-B774-01B7007F497D}" srcOrd="0" destOrd="0" presId="urn:microsoft.com/office/officeart/2008/layout/HexagonCluster"/>
    <dgm:cxn modelId="{670F5950-5FC9-421A-8222-A4CF53951065}" type="presParOf" srcId="{482C00EB-A703-49B0-AF17-BA3B01972E20}" destId="{81FC14A5-631D-4416-9063-B6C5F758EA00}" srcOrd="4" destOrd="0" presId="urn:microsoft.com/office/officeart/2008/layout/HexagonCluster"/>
    <dgm:cxn modelId="{E0F8E10C-34DC-449C-A312-7E4C48C170DC}" type="presParOf" srcId="{81FC14A5-631D-4416-9063-B6C5F758EA00}" destId="{3F7713FD-1F7F-48B0-B146-EA12D305BFB9}" srcOrd="0" destOrd="0" presId="urn:microsoft.com/office/officeart/2008/layout/HexagonCluster"/>
    <dgm:cxn modelId="{B34C2FBD-0517-4580-947A-77EDB68072D7}" type="presParOf" srcId="{482C00EB-A703-49B0-AF17-BA3B01972E20}" destId="{6F981B07-894B-4D15-9920-CE27F9B3A55E}" srcOrd="5" destOrd="0" presId="urn:microsoft.com/office/officeart/2008/layout/HexagonCluster"/>
    <dgm:cxn modelId="{851A7246-9EEA-44C6-9089-09443052D4D5}" type="presParOf" srcId="{6F981B07-894B-4D15-9920-CE27F9B3A55E}" destId="{2C230C60-EFBC-48B5-8941-46E8B913BC8F}" srcOrd="0" destOrd="0" presId="urn:microsoft.com/office/officeart/2008/layout/HexagonCluster"/>
    <dgm:cxn modelId="{27766CC8-3516-49C2-9F81-F1FDBD53AEA8}" type="presParOf" srcId="{482C00EB-A703-49B0-AF17-BA3B01972E20}" destId="{00E08525-F20B-4218-982F-B2CE6231E8A4}" srcOrd="6" destOrd="0" presId="urn:microsoft.com/office/officeart/2008/layout/HexagonCluster"/>
    <dgm:cxn modelId="{547DFE8E-B171-431C-BD19-1D61A726AC9D}" type="presParOf" srcId="{00E08525-F20B-4218-982F-B2CE6231E8A4}" destId="{FB9A3156-D8DA-4575-8B72-7BDFCDB198ED}" srcOrd="0" destOrd="0" presId="urn:microsoft.com/office/officeart/2008/layout/HexagonCluster"/>
    <dgm:cxn modelId="{FA50E3B7-711A-41B1-9ACC-4638CEA2E90C}" type="presParOf" srcId="{482C00EB-A703-49B0-AF17-BA3B01972E20}" destId="{0A502556-46F7-4107-9896-52504DD7E665}" srcOrd="7" destOrd="0" presId="urn:microsoft.com/office/officeart/2008/layout/HexagonCluster"/>
    <dgm:cxn modelId="{6C24A645-5488-400F-B2D3-6BBFD28BD79A}" type="presParOf" srcId="{0A502556-46F7-4107-9896-52504DD7E665}" destId="{1669B0DA-504C-4DD2-900D-F5EA8BE5BAED}" srcOrd="0" destOrd="0" presId="urn:microsoft.com/office/officeart/2008/layout/HexagonCluster"/>
    <dgm:cxn modelId="{4B7C6CB2-A088-4B5E-BB6C-FCF07BBC1E0B}" type="presParOf" srcId="{482C00EB-A703-49B0-AF17-BA3B01972E20}" destId="{C10953AC-F877-4956-B262-BC696DF3A0E2}" srcOrd="8" destOrd="0" presId="urn:microsoft.com/office/officeart/2008/layout/HexagonCluster"/>
    <dgm:cxn modelId="{238DEB29-3D61-46C4-9BF2-FE56124EFFBD}" type="presParOf" srcId="{C10953AC-F877-4956-B262-BC696DF3A0E2}" destId="{85101273-3620-4D9D-AFFE-B10AB57C7C17}" srcOrd="0" destOrd="0" presId="urn:microsoft.com/office/officeart/2008/layout/HexagonCluster"/>
    <dgm:cxn modelId="{29F762EC-3495-4AE1-B397-E55BCA83BCF4}" type="presParOf" srcId="{482C00EB-A703-49B0-AF17-BA3B01972E20}" destId="{E720E8D8-AF57-4BE5-BEB8-0D6856E626A7}" srcOrd="9" destOrd="0" presId="urn:microsoft.com/office/officeart/2008/layout/HexagonCluster"/>
    <dgm:cxn modelId="{9087FEBE-5844-4A8E-A917-43DC790539E3}" type="presParOf" srcId="{E720E8D8-AF57-4BE5-BEB8-0D6856E626A7}" destId="{0951420F-BA17-47E4-B0BD-210765E5530F}" srcOrd="0" destOrd="0" presId="urn:microsoft.com/office/officeart/2008/layout/HexagonCluster"/>
    <dgm:cxn modelId="{CC436F4A-C52E-4F95-8FAB-9D335EB21E4A}" type="presParOf" srcId="{482C00EB-A703-49B0-AF17-BA3B01972E20}" destId="{32D48BDE-DA60-4CE7-9479-8D1067FA645D}" srcOrd="10" destOrd="0" presId="urn:microsoft.com/office/officeart/2008/layout/HexagonCluster"/>
    <dgm:cxn modelId="{F99B780D-D982-4DC0-8E32-5F483959E781}" type="presParOf" srcId="{32D48BDE-DA60-4CE7-9479-8D1067FA645D}" destId="{F397C01B-DCEC-4DBB-A5F5-B7F9FB65391B}" srcOrd="0" destOrd="0" presId="urn:microsoft.com/office/officeart/2008/layout/HexagonCluster"/>
    <dgm:cxn modelId="{D0CACE7C-0C45-4D17-BB95-1E8883E5BA3E}" type="presParOf" srcId="{482C00EB-A703-49B0-AF17-BA3B01972E20}" destId="{90F3B636-01B3-46EE-B003-C8609D0BD8C5}" srcOrd="11" destOrd="0" presId="urn:microsoft.com/office/officeart/2008/layout/HexagonCluster"/>
    <dgm:cxn modelId="{8D3D9211-EAD1-4505-8D4F-073EE4EE9283}" type="presParOf" srcId="{90F3B636-01B3-46EE-B003-C8609D0BD8C5}" destId="{4BC42AAF-9119-4C17-B17A-9F69FD0617EE}"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F55C99-9876-4230-99D3-01B8B589FBB9}">
      <dsp:nvSpPr>
        <dsp:cNvPr id="0" name=""/>
        <dsp:cNvSpPr/>
      </dsp:nvSpPr>
      <dsp:spPr>
        <a:xfrm>
          <a:off x="1593124" y="2158711"/>
          <a:ext cx="1524840" cy="1314678"/>
        </a:xfrm>
        <a:prstGeom prst="hexagon">
          <a:avLst>
            <a:gd name="adj" fmla="val 25000"/>
            <a:gd name="vf" fmla="val 115470"/>
          </a:avLst>
        </a:prstGeom>
        <a:solidFill>
          <a:schemeClr val="accent2">
            <a:shade val="80000"/>
            <a:hueOff val="0"/>
            <a:satOff val="0"/>
            <a:lumOff val="0"/>
            <a:alphaOff val="0"/>
          </a:schemeClr>
        </a:solidFill>
        <a:ln w="12700" cap="flat" cmpd="sng" algn="ctr">
          <a:solidFill>
            <a:schemeClr val="accent2">
              <a:shade val="80000"/>
              <a:hueOff val="0"/>
              <a:satOff val="0"/>
              <a:lumOff val="0"/>
              <a:alphaOff val="0"/>
            </a:schemeClr>
          </a:solidFill>
          <a:prstDash val="solid"/>
        </a:ln>
        <a:effectLst/>
        <a:scene3d>
          <a:camera prst="orthographicFront">
            <a:rot lat="0" lon="0" rev="0"/>
          </a:camera>
          <a:lightRig rig="brightRoom" dir="tl">
            <a:rot lat="0" lon="0" rev="1800000"/>
          </a:lightRig>
        </a:scene3d>
        <a:sp3d contourW="10160" prstMaterial="dkEdge">
          <a:bevelT w="38100" h="50800" prst="angle"/>
          <a:contourClr>
            <a:schemeClr val="accent2">
              <a:shade val="80000"/>
              <a:hueOff val="0"/>
              <a:satOff val="0"/>
              <a:lumOff val="0"/>
              <a:alphaOff val="0"/>
              <a:shade val="40000"/>
              <a:satMod val="15000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0" tIns="68580" rIns="0" bIns="68580" numCol="1" spcCol="1270" anchor="ctr" anchorCtr="0">
          <a:noAutofit/>
        </a:bodyPr>
        <a:lstStyle/>
        <a:p>
          <a:pPr lvl="0" algn="ctr" defTabSz="2400300">
            <a:lnSpc>
              <a:spcPct val="90000"/>
            </a:lnSpc>
            <a:spcBef>
              <a:spcPct val="0"/>
            </a:spcBef>
            <a:spcAft>
              <a:spcPct val="35000"/>
            </a:spcAft>
          </a:pPr>
          <a:endParaRPr lang="en-US" sz="5400" kern="1200" noProof="0" dirty="0"/>
        </a:p>
      </dsp:txBody>
      <dsp:txXfrm>
        <a:off x="1829751" y="2362724"/>
        <a:ext cx="1051587" cy="906652"/>
      </dsp:txXfrm>
    </dsp:sp>
    <dsp:sp modelId="{5F38F7FF-F9F9-4012-B091-459E851F5B2C}">
      <dsp:nvSpPr>
        <dsp:cNvPr id="0" name=""/>
        <dsp:cNvSpPr/>
      </dsp:nvSpPr>
      <dsp:spPr>
        <a:xfrm>
          <a:off x="1632738" y="2739115"/>
          <a:ext cx="178531" cy="153871"/>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a:scene3d>
          <a:camera prst="orthographicFront">
            <a:rot lat="0" lon="0" rev="0"/>
          </a:camera>
          <a:lightRig rig="brightRoom" dir="tl">
            <a:rot lat="0" lon="0" rev="1800000"/>
          </a:lightRig>
        </a:scene3d>
        <a:sp3d contourW="10160" prstMaterial="dkEdge">
          <a:bevelT w="38100" h="50800" prst="angle"/>
          <a:contourClr>
            <a:schemeClr val="lt1">
              <a:hueOff val="0"/>
              <a:satOff val="0"/>
              <a:lumOff val="0"/>
              <a:alphaOff val="0"/>
              <a:shade val="40000"/>
              <a:satMod val="150000"/>
            </a:schemeClr>
          </a:contourClr>
        </a:sp3d>
      </dsp:spPr>
      <dsp:style>
        <a:lnRef idx="1">
          <a:scrgbClr r="0" g="0" b="0"/>
        </a:lnRef>
        <a:fillRef idx="1">
          <a:scrgbClr r="0" g="0" b="0"/>
        </a:fillRef>
        <a:effectRef idx="3">
          <a:scrgbClr r="0" g="0" b="0"/>
        </a:effectRef>
        <a:fontRef idx="minor"/>
      </dsp:style>
    </dsp:sp>
    <dsp:sp modelId="{2F32BE49-8861-4831-8C5C-F3FFB6C5DDEC}">
      <dsp:nvSpPr>
        <dsp:cNvPr id="0" name=""/>
        <dsp:cNvSpPr/>
      </dsp:nvSpPr>
      <dsp:spPr>
        <a:xfrm>
          <a:off x="289684" y="1452571"/>
          <a:ext cx="1524840" cy="1314678"/>
        </a:xfrm>
        <a:prstGeom prst="hexagon">
          <a:avLst>
            <a:gd name="adj" fmla="val 25000"/>
            <a:gd name="vf" fmla="val 115470"/>
          </a:avLst>
        </a:prstGeom>
        <a:blipFill rotWithShape="1">
          <a:blip xmlns:r="http://schemas.openxmlformats.org/officeDocument/2006/relationships" r:embed="rId1"/>
          <a:stretch>
            <a:fillRect/>
          </a:stretch>
        </a:blipFill>
        <a:ln w="12700" cap="flat" cmpd="sng" algn="ctr">
          <a:solidFill>
            <a:schemeClr val="accent2">
              <a:shade val="80000"/>
              <a:hueOff val="0"/>
              <a:satOff val="0"/>
              <a:lumOff val="0"/>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sp>
    <dsp:sp modelId="{B9E240FB-0F77-4517-B774-01B7007F497D}">
      <dsp:nvSpPr>
        <dsp:cNvPr id="0" name=""/>
        <dsp:cNvSpPr/>
      </dsp:nvSpPr>
      <dsp:spPr>
        <a:xfrm>
          <a:off x="1327769" y="2593580"/>
          <a:ext cx="178531" cy="153871"/>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a:scene3d>
          <a:camera prst="orthographicFront">
            <a:rot lat="0" lon="0" rev="0"/>
          </a:camera>
          <a:lightRig rig="brightRoom" dir="tl">
            <a:rot lat="0" lon="0" rev="1800000"/>
          </a:lightRig>
        </a:scene3d>
        <a:sp3d contourW="10160" prstMaterial="dkEdge">
          <a:bevelT w="38100" h="50800" prst="angle"/>
          <a:contourClr>
            <a:schemeClr val="lt1">
              <a:hueOff val="0"/>
              <a:satOff val="0"/>
              <a:lumOff val="0"/>
              <a:alphaOff val="0"/>
              <a:shade val="40000"/>
              <a:satMod val="150000"/>
            </a:schemeClr>
          </a:contourClr>
        </a:sp3d>
      </dsp:spPr>
      <dsp:style>
        <a:lnRef idx="1">
          <a:scrgbClr r="0" g="0" b="0"/>
        </a:lnRef>
        <a:fillRef idx="1">
          <a:scrgbClr r="0" g="0" b="0"/>
        </a:fillRef>
        <a:effectRef idx="3">
          <a:scrgbClr r="0" g="0" b="0"/>
        </a:effectRef>
        <a:fontRef idx="minor"/>
      </dsp:style>
    </dsp:sp>
    <dsp:sp modelId="{3F7713FD-1F7F-48B0-B146-EA12D305BFB9}">
      <dsp:nvSpPr>
        <dsp:cNvPr id="0" name=""/>
        <dsp:cNvSpPr/>
      </dsp:nvSpPr>
      <dsp:spPr>
        <a:xfrm>
          <a:off x="2892223" y="1436941"/>
          <a:ext cx="1524840" cy="1314678"/>
        </a:xfrm>
        <a:prstGeom prst="hexagon">
          <a:avLst>
            <a:gd name="adj" fmla="val 25000"/>
            <a:gd name="vf" fmla="val 115470"/>
          </a:avLst>
        </a:prstGeom>
        <a:solidFill>
          <a:schemeClr val="accent2">
            <a:shade val="80000"/>
            <a:hueOff val="-2996"/>
            <a:satOff val="1393"/>
            <a:lumOff val="9060"/>
            <a:alphaOff val="0"/>
          </a:schemeClr>
        </a:solidFill>
        <a:ln w="12700" cap="flat" cmpd="sng" algn="ctr">
          <a:solidFill>
            <a:schemeClr val="accent2">
              <a:shade val="80000"/>
              <a:hueOff val="-2996"/>
              <a:satOff val="1393"/>
              <a:lumOff val="9060"/>
              <a:alphaOff val="0"/>
            </a:schemeClr>
          </a:solidFill>
          <a:prstDash val="solid"/>
        </a:ln>
        <a:effectLst/>
        <a:scene3d>
          <a:camera prst="orthographicFront">
            <a:rot lat="0" lon="0" rev="0"/>
          </a:camera>
          <a:lightRig rig="brightRoom" dir="tl">
            <a:rot lat="0" lon="0" rev="1800000"/>
          </a:lightRig>
        </a:scene3d>
        <a:sp3d contourW="10160" prstMaterial="dkEdge">
          <a:bevelT w="38100" h="50800" prst="angle"/>
          <a:contourClr>
            <a:schemeClr val="accent2">
              <a:shade val="80000"/>
              <a:hueOff val="-2996"/>
              <a:satOff val="1393"/>
              <a:lumOff val="9060"/>
              <a:alphaOff val="0"/>
              <a:shade val="40000"/>
              <a:satMod val="15000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0" tIns="68580" rIns="0" bIns="68580" numCol="1" spcCol="1270" anchor="ctr" anchorCtr="0">
          <a:noAutofit/>
        </a:bodyPr>
        <a:lstStyle/>
        <a:p>
          <a:pPr lvl="0" algn="ctr" defTabSz="2400300">
            <a:lnSpc>
              <a:spcPct val="90000"/>
            </a:lnSpc>
            <a:spcBef>
              <a:spcPct val="0"/>
            </a:spcBef>
            <a:spcAft>
              <a:spcPct val="35000"/>
            </a:spcAft>
          </a:pPr>
          <a:endParaRPr lang="en-US" sz="5400" kern="1200" noProof="0" dirty="0"/>
        </a:p>
      </dsp:txBody>
      <dsp:txXfrm>
        <a:off x="3128850" y="1640954"/>
        <a:ext cx="1051587" cy="906652"/>
      </dsp:txXfrm>
    </dsp:sp>
    <dsp:sp modelId="{2C230C60-EFBC-48B5-8941-46E8B913BC8F}">
      <dsp:nvSpPr>
        <dsp:cNvPr id="0" name=""/>
        <dsp:cNvSpPr/>
      </dsp:nvSpPr>
      <dsp:spPr>
        <a:xfrm>
          <a:off x="3934649" y="2576560"/>
          <a:ext cx="178531" cy="153871"/>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a:scene3d>
          <a:camera prst="orthographicFront">
            <a:rot lat="0" lon="0" rev="0"/>
          </a:camera>
          <a:lightRig rig="brightRoom" dir="tl">
            <a:rot lat="0" lon="0" rev="1800000"/>
          </a:lightRig>
        </a:scene3d>
        <a:sp3d contourW="10160" prstMaterial="dkEdge">
          <a:bevelT w="38100" h="50800" prst="angle"/>
          <a:contourClr>
            <a:schemeClr val="lt1">
              <a:hueOff val="0"/>
              <a:satOff val="0"/>
              <a:lumOff val="0"/>
              <a:alphaOff val="0"/>
              <a:shade val="40000"/>
              <a:satMod val="150000"/>
            </a:schemeClr>
          </a:contourClr>
        </a:sp3d>
      </dsp:spPr>
      <dsp:style>
        <a:lnRef idx="1">
          <a:scrgbClr r="0" g="0" b="0"/>
        </a:lnRef>
        <a:fillRef idx="1">
          <a:scrgbClr r="0" g="0" b="0"/>
        </a:fillRef>
        <a:effectRef idx="3">
          <a:scrgbClr r="0" g="0" b="0"/>
        </a:effectRef>
        <a:fontRef idx="minor"/>
      </dsp:style>
    </dsp:sp>
    <dsp:sp modelId="{FB9A3156-D8DA-4575-8B72-7BDFCDB198ED}">
      <dsp:nvSpPr>
        <dsp:cNvPr id="0" name=""/>
        <dsp:cNvSpPr/>
      </dsp:nvSpPr>
      <dsp:spPr>
        <a:xfrm>
          <a:off x="4141901" y="2158711"/>
          <a:ext cx="1524840" cy="1314678"/>
        </a:xfrm>
        <a:prstGeom prst="hexagon">
          <a:avLst>
            <a:gd name="adj" fmla="val 25000"/>
            <a:gd name="vf" fmla="val 115470"/>
          </a:avLst>
        </a:prstGeom>
        <a:blipFill rotWithShape="1">
          <a:blip xmlns:r="http://schemas.openxmlformats.org/officeDocument/2006/relationships" r:embed="rId2"/>
          <a:stretch>
            <a:fillRect/>
          </a:stretch>
        </a:blipFill>
        <a:ln w="12700" cap="flat" cmpd="sng" algn="ctr">
          <a:solidFill>
            <a:schemeClr val="accent2">
              <a:shade val="80000"/>
              <a:hueOff val="-2996"/>
              <a:satOff val="1393"/>
              <a:lumOff val="9060"/>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sp>
    <dsp:sp modelId="{1669B0DA-504C-4DD2-900D-F5EA8BE5BAED}">
      <dsp:nvSpPr>
        <dsp:cNvPr id="0" name=""/>
        <dsp:cNvSpPr/>
      </dsp:nvSpPr>
      <dsp:spPr>
        <a:xfrm>
          <a:off x="4230935" y="2739115"/>
          <a:ext cx="178531" cy="153871"/>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a:scene3d>
          <a:camera prst="orthographicFront">
            <a:rot lat="0" lon="0" rev="0"/>
          </a:camera>
          <a:lightRig rig="brightRoom" dir="tl">
            <a:rot lat="0" lon="0" rev="1800000"/>
          </a:lightRig>
        </a:scene3d>
        <a:sp3d contourW="10160" prstMaterial="dkEdge">
          <a:bevelT w="38100" h="50800" prst="angle"/>
          <a:contourClr>
            <a:schemeClr val="lt1">
              <a:hueOff val="0"/>
              <a:satOff val="0"/>
              <a:lumOff val="0"/>
              <a:alphaOff val="0"/>
              <a:shade val="40000"/>
              <a:satMod val="150000"/>
            </a:schemeClr>
          </a:contourClr>
        </a:sp3d>
      </dsp:spPr>
      <dsp:style>
        <a:lnRef idx="1">
          <a:scrgbClr r="0" g="0" b="0"/>
        </a:lnRef>
        <a:fillRef idx="1">
          <a:scrgbClr r="0" g="0" b="0"/>
        </a:fillRef>
        <a:effectRef idx="3">
          <a:scrgbClr r="0" g="0" b="0"/>
        </a:effectRef>
        <a:fontRef idx="minor"/>
      </dsp:style>
    </dsp:sp>
    <dsp:sp modelId="{85101273-3620-4D9D-AFFE-B10AB57C7C17}">
      <dsp:nvSpPr>
        <dsp:cNvPr id="0" name=""/>
        <dsp:cNvSpPr/>
      </dsp:nvSpPr>
      <dsp:spPr>
        <a:xfrm>
          <a:off x="1593124" y="718297"/>
          <a:ext cx="1524840" cy="1314678"/>
        </a:xfrm>
        <a:prstGeom prst="hexagon">
          <a:avLst>
            <a:gd name="adj" fmla="val 25000"/>
            <a:gd name="vf" fmla="val 115470"/>
          </a:avLst>
        </a:prstGeom>
        <a:solidFill>
          <a:schemeClr val="accent2">
            <a:shade val="80000"/>
            <a:hueOff val="-5992"/>
            <a:satOff val="2787"/>
            <a:lumOff val="18120"/>
            <a:alphaOff val="0"/>
          </a:schemeClr>
        </a:solidFill>
        <a:ln w="12700" cap="flat" cmpd="sng" algn="ctr">
          <a:solidFill>
            <a:schemeClr val="accent2">
              <a:shade val="80000"/>
              <a:hueOff val="-5992"/>
              <a:satOff val="2787"/>
              <a:lumOff val="18120"/>
              <a:alphaOff val="0"/>
            </a:schemeClr>
          </a:solidFill>
          <a:prstDash val="solid"/>
        </a:ln>
        <a:effectLst/>
        <a:scene3d>
          <a:camera prst="orthographicFront">
            <a:rot lat="0" lon="0" rev="0"/>
          </a:camera>
          <a:lightRig rig="brightRoom" dir="tl">
            <a:rot lat="0" lon="0" rev="1800000"/>
          </a:lightRig>
        </a:scene3d>
        <a:sp3d contourW="10160" prstMaterial="dkEdge">
          <a:bevelT w="38100" h="50800" prst="angle"/>
          <a:contourClr>
            <a:schemeClr val="accent2">
              <a:shade val="80000"/>
              <a:hueOff val="-5992"/>
              <a:satOff val="2787"/>
              <a:lumOff val="18120"/>
              <a:alphaOff val="0"/>
              <a:shade val="40000"/>
              <a:satMod val="15000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0" tIns="68580" rIns="0" bIns="68580" numCol="1" spcCol="1270" anchor="ctr" anchorCtr="0">
          <a:noAutofit/>
        </a:bodyPr>
        <a:lstStyle/>
        <a:p>
          <a:pPr lvl="0" algn="ctr" defTabSz="2400300">
            <a:lnSpc>
              <a:spcPct val="90000"/>
            </a:lnSpc>
            <a:spcBef>
              <a:spcPct val="0"/>
            </a:spcBef>
            <a:spcAft>
              <a:spcPct val="35000"/>
            </a:spcAft>
          </a:pPr>
          <a:endParaRPr lang="en-US" sz="5400" kern="1200" noProof="0" dirty="0"/>
        </a:p>
      </dsp:txBody>
      <dsp:txXfrm>
        <a:off x="1829751" y="922310"/>
        <a:ext cx="1051587" cy="906652"/>
      </dsp:txXfrm>
    </dsp:sp>
    <dsp:sp modelId="{0951420F-BA17-47E4-B0BD-210765E5530F}">
      <dsp:nvSpPr>
        <dsp:cNvPr id="0" name=""/>
        <dsp:cNvSpPr/>
      </dsp:nvSpPr>
      <dsp:spPr>
        <a:xfrm>
          <a:off x="2626868" y="746778"/>
          <a:ext cx="178531" cy="153871"/>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a:scene3d>
          <a:camera prst="orthographicFront">
            <a:rot lat="0" lon="0" rev="0"/>
          </a:camera>
          <a:lightRig rig="brightRoom" dir="tl">
            <a:rot lat="0" lon="0" rev="1800000"/>
          </a:lightRig>
        </a:scene3d>
        <a:sp3d contourW="10160" prstMaterial="dkEdge">
          <a:bevelT w="38100" h="50800" prst="angle"/>
          <a:contourClr>
            <a:schemeClr val="lt1">
              <a:hueOff val="0"/>
              <a:satOff val="0"/>
              <a:lumOff val="0"/>
              <a:alphaOff val="0"/>
              <a:shade val="40000"/>
              <a:satMod val="150000"/>
            </a:schemeClr>
          </a:contourClr>
        </a:sp3d>
      </dsp:spPr>
      <dsp:style>
        <a:lnRef idx="1">
          <a:scrgbClr r="0" g="0" b="0"/>
        </a:lnRef>
        <a:fillRef idx="1">
          <a:scrgbClr r="0" g="0" b="0"/>
        </a:fillRef>
        <a:effectRef idx="3">
          <a:scrgbClr r="0" g="0" b="0"/>
        </a:effectRef>
        <a:fontRef idx="minor"/>
      </dsp:style>
    </dsp:sp>
    <dsp:sp modelId="{F397C01B-DCEC-4DBB-A5F5-B7F9FB65391B}">
      <dsp:nvSpPr>
        <dsp:cNvPr id="0" name=""/>
        <dsp:cNvSpPr/>
      </dsp:nvSpPr>
      <dsp:spPr>
        <a:xfrm>
          <a:off x="2892223" y="0"/>
          <a:ext cx="1524840" cy="1314678"/>
        </a:xfrm>
        <a:prstGeom prst="hexagon">
          <a:avLst>
            <a:gd name="adj" fmla="val 25000"/>
            <a:gd name="vf" fmla="val 115470"/>
          </a:avLst>
        </a:prstGeom>
        <a:blipFill rotWithShape="1">
          <a:blip xmlns:r="http://schemas.openxmlformats.org/officeDocument/2006/relationships" r:embed="rId3"/>
          <a:stretch>
            <a:fillRect/>
          </a:stretch>
        </a:blipFill>
        <a:ln w="12700" cap="flat" cmpd="sng" algn="ctr">
          <a:solidFill>
            <a:schemeClr val="accent2">
              <a:shade val="80000"/>
              <a:hueOff val="-5992"/>
              <a:satOff val="2787"/>
              <a:lumOff val="18120"/>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sp>
    <dsp:sp modelId="{4BC42AAF-9119-4C17-B17A-9F69FD0617EE}">
      <dsp:nvSpPr>
        <dsp:cNvPr id="0" name=""/>
        <dsp:cNvSpPr/>
      </dsp:nvSpPr>
      <dsp:spPr>
        <a:xfrm>
          <a:off x="2937263" y="577277"/>
          <a:ext cx="178531" cy="153871"/>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a:scene3d>
          <a:camera prst="orthographicFront">
            <a:rot lat="0" lon="0" rev="0"/>
          </a:camera>
          <a:lightRig rig="brightRoom" dir="tl">
            <a:rot lat="0" lon="0" rev="1800000"/>
          </a:lightRig>
        </a:scene3d>
        <a:sp3d contourW="10160" prstMaterial="dkEdge">
          <a:bevelT w="38100" h="50800" prst="angle"/>
          <a:contourClr>
            <a:schemeClr val="lt1">
              <a:hueOff val="0"/>
              <a:satOff val="0"/>
              <a:lumOff val="0"/>
              <a:alphaOff val="0"/>
              <a:shade val="40000"/>
              <a:satMod val="150000"/>
            </a:schemeClr>
          </a:contourClr>
        </a:sp3d>
      </dsp:spPr>
      <dsp:style>
        <a:lnRef idx="1">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EEAB154D-61DB-534D-927F-97C48F2DF12E}" type="slidenum">
              <a:rPr lang="en-US">
                <a:latin typeface="Helvetica Neue Light" charset="0"/>
                <a:ea typeface="Helvetica Neue Light" charset="0"/>
                <a:cs typeface="Helvetica Neue Light" charset="0"/>
              </a:rPr>
              <a:pPr>
                <a:defRPr/>
              </a:pPr>
              <a:t>‹N›</a:t>
            </a:fld>
            <a:endParaRPr lang="en-US" dirty="0">
              <a:latin typeface="Helvetica Neue Light" charset="0"/>
              <a:ea typeface="Helvetica Neue Light" charset="0"/>
              <a:cs typeface="Helvetica Neue Light" charset="0"/>
            </a:endParaRPr>
          </a:p>
        </p:txBody>
      </p:sp>
    </p:spTree>
    <p:extLst>
      <p:ext uri="{BB962C8B-B14F-4D97-AF65-F5344CB8AC3E}">
        <p14:creationId xmlns:p14="http://schemas.microsoft.com/office/powerpoint/2010/main" val="735935668"/>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Segnaposto immagine diapositiva 11"/>
          <p:cNvSpPr>
            <a:spLocks noGrp="1" noRot="1" noChangeAspect="1"/>
          </p:cNvSpPr>
          <p:nvPr>
            <p:ph type="sldImg" idx="2"/>
          </p:nvPr>
        </p:nvSpPr>
        <p:spPr>
          <a:xfrm>
            <a:off x="679450" y="842414"/>
            <a:ext cx="5438775" cy="3060218"/>
          </a:xfrm>
          <a:prstGeom prst="rect">
            <a:avLst/>
          </a:prstGeom>
          <a:noFill/>
          <a:ln w="12700">
            <a:solidFill>
              <a:prstClr val="black"/>
            </a:solidFill>
          </a:ln>
        </p:spPr>
        <p:txBody>
          <a:bodyPr vert="horz" lIns="91440" tIns="45720" rIns="91440" bIns="45720" rtlCol="0" anchor="ctr"/>
          <a:lstStyle/>
          <a:p>
            <a:endParaRPr lang="it-IT" dirty="0"/>
          </a:p>
        </p:txBody>
      </p:sp>
      <p:sp>
        <p:nvSpPr>
          <p:cNvPr id="15" name="Segnaposto note 14"/>
          <p:cNvSpPr>
            <a:spLocks noGrp="1"/>
          </p:cNvSpPr>
          <p:nvPr>
            <p:ph type="body" sz="quarter" idx="3"/>
          </p:nvPr>
        </p:nvSpPr>
        <p:spPr>
          <a:xfrm>
            <a:off x="679450" y="4246571"/>
            <a:ext cx="5438775" cy="4440229"/>
          </a:xfrm>
          <a:prstGeom prst="rect">
            <a:avLst/>
          </a:prstGeom>
        </p:spPr>
        <p:txBody>
          <a:bodyPr vert="horz" lIns="91440" tIns="45720" rIns="91440" bIns="45720" rtlCol="0"/>
          <a:lstStyle/>
          <a:p>
            <a:pPr lvl="0"/>
            <a:r>
              <a:rPr lang="it-IT" dirty="0"/>
              <a:t>Fare clic per modificare gli stili del testo dello schema</a:t>
            </a:r>
          </a:p>
        </p:txBody>
      </p:sp>
      <p:sp>
        <p:nvSpPr>
          <p:cNvPr id="16" name="Segnaposto numero diapositiva 15"/>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400">
                <a:latin typeface="Arial" charset="0"/>
                <a:ea typeface="Arial" charset="0"/>
                <a:cs typeface="Arial" charset="0"/>
              </a:defRPr>
            </a:lvl1pPr>
          </a:lstStyle>
          <a:p>
            <a:fld id="{6B69C428-241C-5443-B703-F69555D5647F}" type="slidenum">
              <a:rPr lang="it-IT" smtClean="0"/>
              <a:pPr/>
              <a:t>‹N›</a:t>
            </a:fld>
            <a:endParaRPr lang="it-IT" dirty="0"/>
          </a:p>
        </p:txBody>
      </p:sp>
    </p:spTree>
    <p:extLst>
      <p:ext uri="{BB962C8B-B14F-4D97-AF65-F5344CB8AC3E}">
        <p14:creationId xmlns:p14="http://schemas.microsoft.com/office/powerpoint/2010/main" val="3460385803"/>
      </p:ext>
    </p:extLst>
  </p:cSld>
  <p:clrMap bg1="lt1" tx1="dk1" bg2="lt2" tx2="dk2" accent1="accent1" accent2="accent2" accent3="accent3" accent4="accent4" accent5="accent5" accent6="accent6" hlink="hlink" folHlink="folHlink"/>
  <p:hf/>
  <p:notesStyle>
    <a:lvl1pPr marL="0" algn="l" defTabSz="342900" rtl="0" fontAlgn="base">
      <a:spcBef>
        <a:spcPts val="600"/>
      </a:spcBef>
      <a:spcAft>
        <a:spcPts val="600"/>
      </a:spcAft>
      <a:defRPr sz="1050" kern="1200">
        <a:solidFill>
          <a:schemeClr val="tx1"/>
        </a:solidFill>
        <a:latin typeface="Arial"/>
        <a:ea typeface="ＭＳ Ｐゴシック" charset="0"/>
        <a:cs typeface="ＭＳ Ｐゴシック" charset="0"/>
      </a:defRPr>
    </a:lvl1pPr>
    <a:lvl2pPr marL="0" algn="l" defTabSz="342900" rtl="0" fontAlgn="base">
      <a:spcBef>
        <a:spcPts val="600"/>
      </a:spcBef>
      <a:spcAft>
        <a:spcPts val="600"/>
      </a:spcAft>
      <a:defRPr sz="1200" kern="1200">
        <a:solidFill>
          <a:schemeClr val="tx1"/>
        </a:solidFill>
        <a:latin typeface="Arial"/>
        <a:ea typeface="ＭＳ Ｐゴシック" charset="0"/>
        <a:cs typeface="+mn-cs"/>
      </a:defRPr>
    </a:lvl2pPr>
    <a:lvl3pPr marL="0" algn="l" defTabSz="342900" rtl="0" fontAlgn="base">
      <a:spcBef>
        <a:spcPts val="600"/>
      </a:spcBef>
      <a:spcAft>
        <a:spcPts val="600"/>
      </a:spcAft>
      <a:defRPr sz="1200" kern="1200">
        <a:solidFill>
          <a:schemeClr val="tx1"/>
        </a:solidFill>
        <a:latin typeface="Arial"/>
        <a:ea typeface="ＭＳ Ｐゴシック" charset="0"/>
        <a:cs typeface="+mn-cs"/>
      </a:defRPr>
    </a:lvl3pPr>
    <a:lvl4pPr marL="0" algn="l" defTabSz="342900" rtl="0" fontAlgn="base">
      <a:spcBef>
        <a:spcPts val="600"/>
      </a:spcBef>
      <a:spcAft>
        <a:spcPts val="600"/>
      </a:spcAft>
      <a:defRPr sz="1200" kern="1200">
        <a:solidFill>
          <a:schemeClr val="tx1"/>
        </a:solidFill>
        <a:latin typeface="Arial"/>
        <a:ea typeface="ＭＳ Ｐゴシック" charset="0"/>
        <a:cs typeface="+mn-cs"/>
      </a:defRPr>
    </a:lvl4pPr>
    <a:lvl5pPr marL="0" algn="l" defTabSz="342900" rtl="0" fontAlgn="base">
      <a:spcBef>
        <a:spcPts val="600"/>
      </a:spcBef>
      <a:spcAft>
        <a:spcPts val="600"/>
      </a:spcAft>
      <a:defRPr sz="1200" kern="1200">
        <a:solidFill>
          <a:schemeClr val="tx1"/>
        </a:solidFill>
        <a:latin typeface="Arial"/>
        <a:ea typeface="ＭＳ Ｐゴシック" charset="0"/>
        <a:cs typeface="+mn-cs"/>
      </a:defRPr>
    </a:lvl5pPr>
    <a:lvl6pPr marL="1714500" algn="l" defTabSz="342900" rtl="0" eaLnBrk="1" latinLnBrk="0" hangingPunct="1">
      <a:defRPr sz="900" kern="1200">
        <a:solidFill>
          <a:schemeClr val="tx1"/>
        </a:solidFill>
        <a:latin typeface="+mn-lt"/>
        <a:ea typeface="+mn-ea"/>
        <a:cs typeface="+mn-cs"/>
      </a:defRPr>
    </a:lvl6pPr>
    <a:lvl7pPr marL="2057400" algn="l" defTabSz="342900" rtl="0" eaLnBrk="1" latinLnBrk="0" hangingPunct="1">
      <a:defRPr sz="900" kern="1200">
        <a:solidFill>
          <a:schemeClr val="tx1"/>
        </a:solidFill>
        <a:latin typeface="+mn-lt"/>
        <a:ea typeface="+mn-ea"/>
        <a:cs typeface="+mn-cs"/>
      </a:defRPr>
    </a:lvl7pPr>
    <a:lvl8pPr marL="2400300" algn="l" defTabSz="342900" rtl="0" eaLnBrk="1" latinLnBrk="0" hangingPunct="1">
      <a:defRPr sz="900" kern="1200">
        <a:solidFill>
          <a:schemeClr val="tx1"/>
        </a:solidFill>
        <a:latin typeface="+mn-lt"/>
        <a:ea typeface="+mn-ea"/>
        <a:cs typeface="+mn-cs"/>
      </a:defRPr>
    </a:lvl8pPr>
    <a:lvl9pPr marL="2743200" algn="l" defTabSz="3429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0962" name="Notes Placeholder 2"/>
          <p:cNvSpPr>
            <a:spLocks noGrp="1"/>
          </p:cNvSpPr>
          <p:nvPr>
            <p:ph type="body" idx="1"/>
          </p:nvPr>
        </p:nvSpPr>
        <p:spPr bwMode="auto">
          <a:xfrm>
            <a:off x="679452" y="4716464"/>
            <a:ext cx="5438775" cy="4849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600"/>
              </a:spcBef>
              <a:spcAft>
                <a:spcPts val="600"/>
              </a:spcAft>
            </a:pPr>
            <a:endParaRPr lang="en-US" noProof="0" dirty="0"/>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A4C10056-BC37-8F4F-AE08-C7D4DB62E4FD}" type="slidenum">
              <a:rPr lang="en-US"/>
              <a:pPr fontAlgn="base">
                <a:spcBef>
                  <a:spcPct val="0"/>
                </a:spcBef>
                <a:spcAft>
                  <a:spcPct val="0"/>
                </a:spcAft>
              </a:pPr>
              <a:t>1</a:t>
            </a:fld>
            <a:endParaRPr lang="en-US" dirty="0"/>
          </a:p>
        </p:txBody>
      </p:sp>
      <p:sp>
        <p:nvSpPr>
          <p:cNvPr id="2" name="Footer Placeholder 1"/>
          <p:cNvSpPr>
            <a:spLocks noGrp="1"/>
          </p:cNvSpPr>
          <p:nvPr>
            <p:ph type="ftr" sz="quarter" idx="10"/>
          </p:nvPr>
        </p:nvSpPr>
        <p:spPr>
          <a:xfrm>
            <a:off x="0" y="9429750"/>
            <a:ext cx="2946400" cy="498475"/>
          </a:xfrm>
          <a:prstGeom prst="rect">
            <a:avLst/>
          </a:prstGeom>
        </p:spPr>
        <p:txBody>
          <a:bodyPr/>
          <a:lstStyle/>
          <a:p>
            <a:pPr>
              <a:defRPr/>
            </a:pPr>
            <a:r>
              <a:rPr lang="en-US" dirty="0"/>
              <a:t>Fausto.Guzzetti@irpi.cnr.it</a:t>
            </a:r>
          </a:p>
        </p:txBody>
      </p:sp>
      <p:sp>
        <p:nvSpPr>
          <p:cNvPr id="3" name="Header Placeholder 2"/>
          <p:cNvSpPr>
            <a:spLocks noGrp="1"/>
          </p:cNvSpPr>
          <p:nvPr>
            <p:ph type="hdr" sz="quarter" idx="11"/>
          </p:nvPr>
        </p:nvSpPr>
        <p:spPr>
          <a:xfrm>
            <a:off x="-1" y="0"/>
            <a:ext cx="4634960" cy="496888"/>
          </a:xfrm>
          <a:prstGeom prst="rect">
            <a:avLst/>
          </a:prstGeom>
        </p:spPr>
        <p:txBody>
          <a:bodyPr/>
          <a:lstStyle/>
          <a:p>
            <a:pPr>
              <a:defRPr/>
            </a:pPr>
            <a:r>
              <a:rPr lang="en-GB" dirty="0"/>
              <a:t>Palermo, </a:t>
            </a:r>
            <a:r>
              <a:rPr lang="en-GB" dirty="0" err="1"/>
              <a:t>Scuola</a:t>
            </a:r>
            <a:r>
              <a:rPr lang="en-GB" dirty="0"/>
              <a:t> </a:t>
            </a:r>
            <a:r>
              <a:rPr lang="en-GB" dirty="0" err="1"/>
              <a:t>Politecnica</a:t>
            </a:r>
            <a:r>
              <a:rPr lang="en-GB" dirty="0"/>
              <a:t>, Università degli Studi di Palermo</a:t>
            </a:r>
          </a:p>
        </p:txBody>
      </p:sp>
      <p:sp>
        <p:nvSpPr>
          <p:cNvPr id="4" name="Date Placeholder 3"/>
          <p:cNvSpPr>
            <a:spLocks noGrp="1"/>
          </p:cNvSpPr>
          <p:nvPr>
            <p:ph type="dt" idx="12"/>
          </p:nvPr>
        </p:nvSpPr>
        <p:spPr>
          <a:xfrm>
            <a:off x="4838006" y="0"/>
            <a:ext cx="1958081" cy="498475"/>
          </a:xfrm>
          <a:prstGeom prst="rect">
            <a:avLst/>
          </a:prstGeom>
        </p:spPr>
        <p:txBody>
          <a:bodyPr/>
          <a:lstStyle/>
          <a:p>
            <a:pPr>
              <a:defRPr/>
            </a:pPr>
            <a:r>
              <a:rPr lang="it-IT"/>
              <a:t>19 gennaio 2016</a:t>
            </a:r>
            <a:endParaRPr lang="en-US" dirty="0"/>
          </a:p>
        </p:txBody>
      </p:sp>
    </p:spTree>
    <p:extLst>
      <p:ext uri="{BB962C8B-B14F-4D97-AF65-F5344CB8AC3E}">
        <p14:creationId xmlns:p14="http://schemas.microsoft.com/office/powerpoint/2010/main" val="3104934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a:xfrm>
            <a:off x="679452" y="4716464"/>
            <a:ext cx="5584105" cy="4467225"/>
          </a:xfrm>
        </p:spPr>
        <p:txBody>
          <a:bodyPr>
            <a:noAutofit/>
          </a:bodyPr>
          <a:lstStyle/>
          <a:p>
            <a:endParaRPr lang="en-GB" dirty="0"/>
          </a:p>
        </p:txBody>
      </p:sp>
      <p:sp>
        <p:nvSpPr>
          <p:cNvPr id="6" name="Slide Number Placeholder 5"/>
          <p:cNvSpPr>
            <a:spLocks noGrp="1"/>
          </p:cNvSpPr>
          <p:nvPr>
            <p:ph type="sldNum" sz="quarter" idx="12"/>
          </p:nvPr>
        </p:nvSpPr>
        <p:spPr/>
        <p:txBody>
          <a:bodyPr/>
          <a:lstStyle/>
          <a:p>
            <a:fld id="{5FA2C773-E76E-2445-9D3C-F246988A300F}" type="slidenum">
              <a:rPr lang="en-US" smtClean="0"/>
              <a:pPr/>
              <a:t>10</a:t>
            </a:fld>
            <a:endParaRPr lang="en-US"/>
          </a:p>
        </p:txBody>
      </p:sp>
    </p:spTree>
    <p:extLst>
      <p:ext uri="{BB962C8B-B14F-4D97-AF65-F5344CB8AC3E}">
        <p14:creationId xmlns:p14="http://schemas.microsoft.com/office/powerpoint/2010/main" val="147053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a:xfrm>
            <a:off x="679452" y="4716464"/>
            <a:ext cx="5584105" cy="4467225"/>
          </a:xfrm>
        </p:spPr>
        <p:txBody>
          <a:bodyPr>
            <a:noAutofit/>
          </a:bodyPr>
          <a:lstStyle/>
          <a:p>
            <a:endParaRPr lang="en-GB" dirty="0"/>
          </a:p>
        </p:txBody>
      </p:sp>
      <p:sp>
        <p:nvSpPr>
          <p:cNvPr id="6" name="Slide Number Placeholder 5"/>
          <p:cNvSpPr>
            <a:spLocks noGrp="1"/>
          </p:cNvSpPr>
          <p:nvPr>
            <p:ph type="sldNum" sz="quarter" idx="12"/>
          </p:nvPr>
        </p:nvSpPr>
        <p:spPr/>
        <p:txBody>
          <a:bodyPr/>
          <a:lstStyle/>
          <a:p>
            <a:fld id="{5FA2C773-E76E-2445-9D3C-F246988A300F}" type="slidenum">
              <a:rPr lang="en-US" smtClean="0"/>
              <a:pPr/>
              <a:t>11</a:t>
            </a:fld>
            <a:endParaRPr lang="en-US"/>
          </a:p>
        </p:txBody>
      </p:sp>
    </p:spTree>
    <p:extLst>
      <p:ext uri="{BB962C8B-B14F-4D97-AF65-F5344CB8AC3E}">
        <p14:creationId xmlns:p14="http://schemas.microsoft.com/office/powerpoint/2010/main" val="4009263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a:xfrm>
            <a:off x="679452" y="4716464"/>
            <a:ext cx="5584105" cy="4467225"/>
          </a:xfrm>
        </p:spPr>
        <p:txBody>
          <a:bodyPr>
            <a:noAutofit/>
          </a:bodyPr>
          <a:lstStyle/>
          <a:p>
            <a:endParaRPr lang="en-GB" dirty="0"/>
          </a:p>
        </p:txBody>
      </p:sp>
      <p:sp>
        <p:nvSpPr>
          <p:cNvPr id="6" name="Slide Number Placeholder 5"/>
          <p:cNvSpPr>
            <a:spLocks noGrp="1"/>
          </p:cNvSpPr>
          <p:nvPr>
            <p:ph type="sldNum" sz="quarter" idx="12"/>
          </p:nvPr>
        </p:nvSpPr>
        <p:spPr/>
        <p:txBody>
          <a:bodyPr/>
          <a:lstStyle/>
          <a:p>
            <a:fld id="{5FA2C773-E76E-2445-9D3C-F246988A300F}" type="slidenum">
              <a:rPr lang="en-US" smtClean="0"/>
              <a:pPr/>
              <a:t>12</a:t>
            </a:fld>
            <a:endParaRPr lang="en-US"/>
          </a:p>
        </p:txBody>
      </p:sp>
    </p:spTree>
    <p:extLst>
      <p:ext uri="{BB962C8B-B14F-4D97-AF65-F5344CB8AC3E}">
        <p14:creationId xmlns:p14="http://schemas.microsoft.com/office/powerpoint/2010/main" val="585588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a:xfrm>
            <a:off x="679452" y="4716464"/>
            <a:ext cx="5584105" cy="4467225"/>
          </a:xfrm>
        </p:spPr>
        <p:txBody>
          <a:bodyPr>
            <a:noAutofit/>
          </a:bodyPr>
          <a:lstStyle/>
          <a:p>
            <a:endParaRPr lang="en-GB" dirty="0"/>
          </a:p>
        </p:txBody>
      </p:sp>
      <p:sp>
        <p:nvSpPr>
          <p:cNvPr id="6" name="Slide Number Placeholder 5"/>
          <p:cNvSpPr>
            <a:spLocks noGrp="1"/>
          </p:cNvSpPr>
          <p:nvPr>
            <p:ph type="sldNum" sz="quarter" idx="12"/>
          </p:nvPr>
        </p:nvSpPr>
        <p:spPr/>
        <p:txBody>
          <a:bodyPr/>
          <a:lstStyle/>
          <a:p>
            <a:fld id="{5FA2C773-E76E-2445-9D3C-F246988A300F}" type="slidenum">
              <a:rPr lang="en-US" smtClean="0"/>
              <a:pPr/>
              <a:t>13</a:t>
            </a:fld>
            <a:endParaRPr lang="en-US"/>
          </a:p>
        </p:txBody>
      </p:sp>
    </p:spTree>
    <p:extLst>
      <p:ext uri="{BB962C8B-B14F-4D97-AF65-F5344CB8AC3E}">
        <p14:creationId xmlns:p14="http://schemas.microsoft.com/office/powerpoint/2010/main" val="4168971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a:xfrm>
            <a:off x="679452" y="4716464"/>
            <a:ext cx="5584105" cy="4467225"/>
          </a:xfrm>
        </p:spPr>
        <p:txBody>
          <a:bodyPr>
            <a:noAutofit/>
          </a:bodyPr>
          <a:lstStyle/>
          <a:p>
            <a:endParaRPr lang="en-GB" dirty="0"/>
          </a:p>
        </p:txBody>
      </p:sp>
      <p:sp>
        <p:nvSpPr>
          <p:cNvPr id="6" name="Slide Number Placeholder 5"/>
          <p:cNvSpPr>
            <a:spLocks noGrp="1"/>
          </p:cNvSpPr>
          <p:nvPr>
            <p:ph type="sldNum" sz="quarter" idx="12"/>
          </p:nvPr>
        </p:nvSpPr>
        <p:spPr/>
        <p:txBody>
          <a:bodyPr/>
          <a:lstStyle/>
          <a:p>
            <a:fld id="{5FA2C773-E76E-2445-9D3C-F246988A300F}" type="slidenum">
              <a:rPr lang="en-US" smtClean="0"/>
              <a:pPr/>
              <a:t>14</a:t>
            </a:fld>
            <a:endParaRPr lang="en-US"/>
          </a:p>
        </p:txBody>
      </p:sp>
    </p:spTree>
    <p:extLst>
      <p:ext uri="{BB962C8B-B14F-4D97-AF65-F5344CB8AC3E}">
        <p14:creationId xmlns:p14="http://schemas.microsoft.com/office/powerpoint/2010/main" val="455969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a:xfrm>
            <a:off x="679452" y="4716464"/>
            <a:ext cx="5584105" cy="4467225"/>
          </a:xfrm>
        </p:spPr>
        <p:txBody>
          <a:bodyPr>
            <a:noAutofit/>
          </a:bodyPr>
          <a:lstStyle/>
          <a:p>
            <a:pPr marL="0" indent="0">
              <a:buFont typeface="Arial" panose="020B0604020202020204" pitchFamily="34" charset="0"/>
              <a:buNone/>
            </a:pPr>
            <a:endParaRPr lang="en-GB" dirty="0"/>
          </a:p>
        </p:txBody>
      </p:sp>
      <p:sp>
        <p:nvSpPr>
          <p:cNvPr id="6" name="Slide Number Placeholder 5"/>
          <p:cNvSpPr>
            <a:spLocks noGrp="1"/>
          </p:cNvSpPr>
          <p:nvPr>
            <p:ph type="sldNum" sz="quarter" idx="12"/>
          </p:nvPr>
        </p:nvSpPr>
        <p:spPr/>
        <p:txBody>
          <a:bodyPr/>
          <a:lstStyle/>
          <a:p>
            <a:fld id="{5FA2C773-E76E-2445-9D3C-F246988A300F}" type="slidenum">
              <a:rPr lang="en-US" smtClean="0"/>
              <a:pPr/>
              <a:t>15</a:t>
            </a:fld>
            <a:endParaRPr lang="en-US"/>
          </a:p>
        </p:txBody>
      </p:sp>
    </p:spTree>
    <p:extLst>
      <p:ext uri="{BB962C8B-B14F-4D97-AF65-F5344CB8AC3E}">
        <p14:creationId xmlns:p14="http://schemas.microsoft.com/office/powerpoint/2010/main" val="1459727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79450" y="842963"/>
            <a:ext cx="5438775" cy="3059112"/>
          </a:xfrm>
        </p:spPr>
      </p:sp>
      <p:sp>
        <p:nvSpPr>
          <p:cNvPr id="3" name="Segnaposto note 2"/>
          <p:cNvSpPr>
            <a:spLocks noGrp="1"/>
          </p:cNvSpPr>
          <p:nvPr>
            <p:ph type="body" idx="1"/>
          </p:nvPr>
        </p:nvSpPr>
        <p:spPr/>
        <p:txBody>
          <a:bodyPr/>
          <a:lstStyle/>
          <a:p>
            <a:pPr marL="0" marR="0" indent="0" algn="l" defTabSz="342900" rtl="0" eaLnBrk="1" fontAlgn="base" latinLnBrk="0" hangingPunct="1">
              <a:lnSpc>
                <a:spcPct val="100000"/>
              </a:lnSpc>
              <a:spcBef>
                <a:spcPts val="450"/>
              </a:spcBef>
              <a:spcAft>
                <a:spcPts val="450"/>
              </a:spcAft>
              <a:buClrTx/>
              <a:buSzTx/>
              <a:buFontTx/>
              <a:buNone/>
              <a:tabLst/>
              <a:defRPr/>
            </a:pPr>
            <a:endParaRPr lang="it-IT" dirty="0"/>
          </a:p>
        </p:txBody>
      </p:sp>
      <p:sp>
        <p:nvSpPr>
          <p:cNvPr id="4" name="Segnaposto intestazione 3"/>
          <p:cNvSpPr>
            <a:spLocks noGrp="1"/>
          </p:cNvSpPr>
          <p:nvPr>
            <p:ph type="hdr" sz="quarter" idx="10"/>
          </p:nvPr>
        </p:nvSpPr>
        <p:spPr>
          <a:xfrm>
            <a:off x="-1" y="0"/>
            <a:ext cx="4171951" cy="498475"/>
          </a:xfrm>
          <a:prstGeom prst="rect">
            <a:avLst/>
          </a:prstGeom>
        </p:spPr>
        <p:txBody>
          <a:bodyPr/>
          <a:lstStyle/>
          <a:p>
            <a:r>
              <a:rPr lang="it-IT" dirty="0"/>
              <a:t>Le frane e le alluvioni in Italia: le analisi degli eventi e le soluzioni per la riduzione del rischio</a:t>
            </a:r>
          </a:p>
        </p:txBody>
      </p:sp>
      <p:sp>
        <p:nvSpPr>
          <p:cNvPr id="5" name="Segnaposto piè di pagina 4"/>
          <p:cNvSpPr>
            <a:spLocks noGrp="1"/>
          </p:cNvSpPr>
          <p:nvPr>
            <p:ph type="ftr" sz="quarter" idx="11"/>
          </p:nvPr>
        </p:nvSpPr>
        <p:spPr>
          <a:xfrm>
            <a:off x="0" y="9429750"/>
            <a:ext cx="2946400" cy="498475"/>
          </a:xfrm>
          <a:prstGeom prst="rect">
            <a:avLst/>
          </a:prstGeom>
        </p:spPr>
        <p:txBody>
          <a:bodyPr/>
          <a:lstStyle/>
          <a:p>
            <a:r>
              <a:rPr lang="it-IT" dirty="0"/>
              <a:t>Fausto.Guzzetti@irpi.cnr.it</a:t>
            </a:r>
          </a:p>
        </p:txBody>
      </p:sp>
      <p:sp>
        <p:nvSpPr>
          <p:cNvPr id="6" name="Segnaposto data 5"/>
          <p:cNvSpPr>
            <a:spLocks noGrp="1"/>
          </p:cNvSpPr>
          <p:nvPr>
            <p:ph type="dt" idx="12"/>
          </p:nvPr>
        </p:nvSpPr>
        <p:spPr>
          <a:xfrm>
            <a:off x="4838006" y="0"/>
            <a:ext cx="1958081" cy="498475"/>
          </a:xfrm>
          <a:prstGeom prst="rect">
            <a:avLst/>
          </a:prstGeom>
        </p:spPr>
        <p:txBody>
          <a:bodyPr/>
          <a:lstStyle/>
          <a:p>
            <a:r>
              <a:rPr lang="it-IT" dirty="0"/>
              <a:t>La Spezia 20.20</a:t>
            </a:r>
          </a:p>
          <a:p>
            <a:r>
              <a:rPr lang="it-IT" dirty="0"/>
              <a:t>La Spezia | 24/02/2017</a:t>
            </a:r>
          </a:p>
        </p:txBody>
      </p:sp>
      <p:sp>
        <p:nvSpPr>
          <p:cNvPr id="7" name="Segnaposto numero diapositiva 6"/>
          <p:cNvSpPr>
            <a:spLocks noGrp="1"/>
          </p:cNvSpPr>
          <p:nvPr>
            <p:ph type="sldNum" sz="quarter" idx="13"/>
          </p:nvPr>
        </p:nvSpPr>
        <p:spPr/>
        <p:txBody>
          <a:bodyPr/>
          <a:lstStyle/>
          <a:p>
            <a:fld id="{6B69C428-241C-5443-B703-F69555D5647F}" type="slidenum">
              <a:rPr lang="it-IT" smtClean="0"/>
              <a:pPr/>
              <a:t>16</a:t>
            </a:fld>
            <a:endParaRPr lang="it-IT" dirty="0"/>
          </a:p>
        </p:txBody>
      </p:sp>
    </p:spTree>
    <p:extLst>
      <p:ext uri="{BB962C8B-B14F-4D97-AF65-F5344CB8AC3E}">
        <p14:creationId xmlns:p14="http://schemas.microsoft.com/office/powerpoint/2010/main" val="56072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79450" y="842963"/>
            <a:ext cx="5438775" cy="3059112"/>
          </a:xfrm>
        </p:spPr>
      </p:sp>
      <p:sp>
        <p:nvSpPr>
          <p:cNvPr id="3" name="Segnaposto note 2"/>
          <p:cNvSpPr>
            <a:spLocks noGrp="1"/>
          </p:cNvSpPr>
          <p:nvPr>
            <p:ph type="body" idx="1"/>
          </p:nvPr>
        </p:nvSpPr>
        <p:spPr/>
        <p:txBody>
          <a:bodyPr/>
          <a:lstStyle/>
          <a:p>
            <a:endParaRPr lang="it-IT" dirty="0"/>
          </a:p>
        </p:txBody>
      </p:sp>
      <p:sp>
        <p:nvSpPr>
          <p:cNvPr id="4" name="Segnaposto intestazione 3"/>
          <p:cNvSpPr>
            <a:spLocks noGrp="1"/>
          </p:cNvSpPr>
          <p:nvPr>
            <p:ph type="hdr" sz="quarter" idx="10"/>
          </p:nvPr>
        </p:nvSpPr>
        <p:spPr>
          <a:xfrm>
            <a:off x="-1" y="0"/>
            <a:ext cx="4171951" cy="498475"/>
          </a:xfrm>
          <a:prstGeom prst="rect">
            <a:avLst/>
          </a:prstGeom>
        </p:spPr>
        <p:txBody>
          <a:bodyPr/>
          <a:lstStyle/>
          <a:p>
            <a:r>
              <a:rPr lang="it-IT" dirty="0"/>
              <a:t>Le frane e le alluvioni in Italia: le analisi degli eventi e le soluzioni per la riduzione del rischio</a:t>
            </a:r>
          </a:p>
        </p:txBody>
      </p:sp>
      <p:sp>
        <p:nvSpPr>
          <p:cNvPr id="5" name="Segnaposto piè di pagina 4"/>
          <p:cNvSpPr>
            <a:spLocks noGrp="1"/>
          </p:cNvSpPr>
          <p:nvPr>
            <p:ph type="ftr" sz="quarter" idx="11"/>
          </p:nvPr>
        </p:nvSpPr>
        <p:spPr>
          <a:xfrm>
            <a:off x="0" y="9429750"/>
            <a:ext cx="2946400" cy="498475"/>
          </a:xfrm>
          <a:prstGeom prst="rect">
            <a:avLst/>
          </a:prstGeom>
        </p:spPr>
        <p:txBody>
          <a:bodyPr/>
          <a:lstStyle/>
          <a:p>
            <a:r>
              <a:rPr lang="it-IT" dirty="0"/>
              <a:t>Fausto.Guzzetti@irpi.cnr.it</a:t>
            </a:r>
          </a:p>
        </p:txBody>
      </p:sp>
      <p:sp>
        <p:nvSpPr>
          <p:cNvPr id="6" name="Segnaposto data 5"/>
          <p:cNvSpPr>
            <a:spLocks noGrp="1"/>
          </p:cNvSpPr>
          <p:nvPr>
            <p:ph type="dt" idx="12"/>
          </p:nvPr>
        </p:nvSpPr>
        <p:spPr>
          <a:xfrm>
            <a:off x="4838006" y="0"/>
            <a:ext cx="1958081" cy="498475"/>
          </a:xfrm>
          <a:prstGeom prst="rect">
            <a:avLst/>
          </a:prstGeom>
        </p:spPr>
        <p:txBody>
          <a:bodyPr/>
          <a:lstStyle/>
          <a:p>
            <a:r>
              <a:rPr lang="it-IT" dirty="0"/>
              <a:t>La Spezia 20.20</a:t>
            </a:r>
          </a:p>
          <a:p>
            <a:r>
              <a:rPr lang="it-IT" dirty="0"/>
              <a:t>La Spezia | 24/02/2017</a:t>
            </a:r>
          </a:p>
        </p:txBody>
      </p:sp>
      <p:sp>
        <p:nvSpPr>
          <p:cNvPr id="7" name="Segnaposto numero diapositiva 6"/>
          <p:cNvSpPr>
            <a:spLocks noGrp="1"/>
          </p:cNvSpPr>
          <p:nvPr>
            <p:ph type="sldNum" sz="quarter" idx="13"/>
          </p:nvPr>
        </p:nvSpPr>
        <p:spPr/>
        <p:txBody>
          <a:bodyPr/>
          <a:lstStyle/>
          <a:p>
            <a:fld id="{6B69C428-241C-5443-B703-F69555D5647F}" type="slidenum">
              <a:rPr lang="it-IT" smtClean="0"/>
              <a:pPr/>
              <a:t>17</a:t>
            </a:fld>
            <a:endParaRPr lang="it-IT" dirty="0"/>
          </a:p>
        </p:txBody>
      </p:sp>
    </p:spTree>
    <p:extLst>
      <p:ext uri="{BB962C8B-B14F-4D97-AF65-F5344CB8AC3E}">
        <p14:creationId xmlns:p14="http://schemas.microsoft.com/office/powerpoint/2010/main" val="20075174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79450" y="842963"/>
            <a:ext cx="5438775" cy="3059112"/>
          </a:xfrm>
        </p:spPr>
      </p:sp>
      <p:sp>
        <p:nvSpPr>
          <p:cNvPr id="3" name="Segnaposto note 2"/>
          <p:cNvSpPr>
            <a:spLocks noGrp="1"/>
          </p:cNvSpPr>
          <p:nvPr>
            <p:ph type="body" idx="1"/>
          </p:nvPr>
        </p:nvSpPr>
        <p:spPr/>
        <p:txBody>
          <a:bodyPr/>
          <a:lstStyle/>
          <a:p>
            <a:endParaRPr lang="it-IT" dirty="0"/>
          </a:p>
        </p:txBody>
      </p:sp>
      <p:sp>
        <p:nvSpPr>
          <p:cNvPr id="4" name="Segnaposto intestazione 3"/>
          <p:cNvSpPr>
            <a:spLocks noGrp="1"/>
          </p:cNvSpPr>
          <p:nvPr>
            <p:ph type="hdr" sz="quarter" idx="10"/>
          </p:nvPr>
        </p:nvSpPr>
        <p:spPr>
          <a:xfrm>
            <a:off x="-1" y="0"/>
            <a:ext cx="4171951" cy="498475"/>
          </a:xfrm>
          <a:prstGeom prst="rect">
            <a:avLst/>
          </a:prstGeom>
        </p:spPr>
        <p:txBody>
          <a:bodyPr/>
          <a:lstStyle/>
          <a:p>
            <a:r>
              <a:rPr lang="it-IT" dirty="0"/>
              <a:t>Le frane e le alluvioni in Italia: le analisi degli eventi e le soluzioni per la riduzione del rischio</a:t>
            </a:r>
          </a:p>
        </p:txBody>
      </p:sp>
      <p:sp>
        <p:nvSpPr>
          <p:cNvPr id="5" name="Segnaposto piè di pagina 4"/>
          <p:cNvSpPr>
            <a:spLocks noGrp="1"/>
          </p:cNvSpPr>
          <p:nvPr>
            <p:ph type="ftr" sz="quarter" idx="11"/>
          </p:nvPr>
        </p:nvSpPr>
        <p:spPr>
          <a:xfrm>
            <a:off x="0" y="9429750"/>
            <a:ext cx="2946400" cy="498475"/>
          </a:xfrm>
          <a:prstGeom prst="rect">
            <a:avLst/>
          </a:prstGeom>
        </p:spPr>
        <p:txBody>
          <a:bodyPr/>
          <a:lstStyle/>
          <a:p>
            <a:r>
              <a:rPr lang="it-IT" dirty="0"/>
              <a:t>Fausto.Guzzetti@irpi.cnr.it</a:t>
            </a:r>
          </a:p>
        </p:txBody>
      </p:sp>
      <p:sp>
        <p:nvSpPr>
          <p:cNvPr id="6" name="Segnaposto data 5"/>
          <p:cNvSpPr>
            <a:spLocks noGrp="1"/>
          </p:cNvSpPr>
          <p:nvPr>
            <p:ph type="dt" idx="12"/>
          </p:nvPr>
        </p:nvSpPr>
        <p:spPr>
          <a:xfrm>
            <a:off x="4838006" y="0"/>
            <a:ext cx="1958081" cy="498475"/>
          </a:xfrm>
          <a:prstGeom prst="rect">
            <a:avLst/>
          </a:prstGeom>
        </p:spPr>
        <p:txBody>
          <a:bodyPr/>
          <a:lstStyle/>
          <a:p>
            <a:r>
              <a:rPr lang="it-IT" dirty="0"/>
              <a:t>La Spezia 20.20</a:t>
            </a:r>
          </a:p>
          <a:p>
            <a:r>
              <a:rPr lang="it-IT" dirty="0"/>
              <a:t>La Spezia | 24/02/2017</a:t>
            </a:r>
          </a:p>
        </p:txBody>
      </p:sp>
      <p:sp>
        <p:nvSpPr>
          <p:cNvPr id="7" name="Segnaposto numero diapositiva 6"/>
          <p:cNvSpPr>
            <a:spLocks noGrp="1"/>
          </p:cNvSpPr>
          <p:nvPr>
            <p:ph type="sldNum" sz="quarter" idx="13"/>
          </p:nvPr>
        </p:nvSpPr>
        <p:spPr/>
        <p:txBody>
          <a:bodyPr/>
          <a:lstStyle/>
          <a:p>
            <a:fld id="{6B69C428-241C-5443-B703-F69555D5647F}" type="slidenum">
              <a:rPr lang="it-IT" smtClean="0"/>
              <a:pPr/>
              <a:t>18</a:t>
            </a:fld>
            <a:endParaRPr lang="it-IT" dirty="0"/>
          </a:p>
        </p:txBody>
      </p:sp>
    </p:spTree>
    <p:extLst>
      <p:ext uri="{BB962C8B-B14F-4D97-AF65-F5344CB8AC3E}">
        <p14:creationId xmlns:p14="http://schemas.microsoft.com/office/powerpoint/2010/main" val="35882431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a:xfrm>
            <a:off x="679452" y="4716464"/>
            <a:ext cx="5584105" cy="4467225"/>
          </a:xfrm>
        </p:spPr>
        <p:txBody>
          <a:bodyPr>
            <a:noAutofit/>
          </a:bodyPr>
          <a:lstStyle/>
          <a:p>
            <a:endParaRPr lang="en-GB" dirty="0"/>
          </a:p>
        </p:txBody>
      </p:sp>
      <p:sp>
        <p:nvSpPr>
          <p:cNvPr id="6" name="Slide Number Placeholder 5"/>
          <p:cNvSpPr>
            <a:spLocks noGrp="1"/>
          </p:cNvSpPr>
          <p:nvPr>
            <p:ph type="sldNum" sz="quarter" idx="12"/>
          </p:nvPr>
        </p:nvSpPr>
        <p:spPr/>
        <p:txBody>
          <a:bodyPr/>
          <a:lstStyle/>
          <a:p>
            <a:fld id="{5FA2C773-E76E-2445-9D3C-F246988A300F}" type="slidenum">
              <a:rPr lang="en-US" smtClean="0"/>
              <a:pPr/>
              <a:t>19</a:t>
            </a:fld>
            <a:endParaRPr lang="en-US"/>
          </a:p>
        </p:txBody>
      </p:sp>
    </p:spTree>
    <p:extLst>
      <p:ext uri="{BB962C8B-B14F-4D97-AF65-F5344CB8AC3E}">
        <p14:creationId xmlns:p14="http://schemas.microsoft.com/office/powerpoint/2010/main" val="146271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a:xfrm>
            <a:off x="679452" y="4716464"/>
            <a:ext cx="5584105" cy="4467225"/>
          </a:xfrm>
        </p:spPr>
        <p:txBody>
          <a:bodyPr>
            <a:noAutofit/>
          </a:bodyPr>
          <a:lstStyle/>
          <a:p>
            <a:r>
              <a:rPr lang="en-GB" dirty="0" smtClean="0"/>
              <a:t>Figure merely</a:t>
            </a:r>
            <a:r>
              <a:rPr lang="en-GB" baseline="0" dirty="0" smtClean="0"/>
              <a:t> descriptive of the data</a:t>
            </a:r>
            <a:endParaRPr lang="en-GB" dirty="0"/>
          </a:p>
        </p:txBody>
      </p:sp>
      <p:sp>
        <p:nvSpPr>
          <p:cNvPr id="6" name="Slide Number Placeholder 5"/>
          <p:cNvSpPr>
            <a:spLocks noGrp="1"/>
          </p:cNvSpPr>
          <p:nvPr>
            <p:ph type="sldNum" sz="quarter" idx="12"/>
          </p:nvPr>
        </p:nvSpPr>
        <p:spPr/>
        <p:txBody>
          <a:bodyPr/>
          <a:lstStyle/>
          <a:p>
            <a:fld id="{5FA2C773-E76E-2445-9D3C-F246988A300F}" type="slidenum">
              <a:rPr lang="en-US" smtClean="0"/>
              <a:pPr/>
              <a:t>2</a:t>
            </a:fld>
            <a:endParaRPr lang="en-US"/>
          </a:p>
        </p:txBody>
      </p:sp>
    </p:spTree>
    <p:extLst>
      <p:ext uri="{BB962C8B-B14F-4D97-AF65-F5344CB8AC3E}">
        <p14:creationId xmlns:p14="http://schemas.microsoft.com/office/powerpoint/2010/main" val="1287760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a:xfrm>
            <a:off x="679452" y="4716464"/>
            <a:ext cx="5584105" cy="4467225"/>
          </a:xfrm>
        </p:spPr>
        <p:txBody>
          <a:bodyPr>
            <a:noAutofit/>
          </a:bodyPr>
          <a:lstStyle/>
          <a:p>
            <a:endParaRPr lang="en-GB" dirty="0"/>
          </a:p>
        </p:txBody>
      </p:sp>
      <p:sp>
        <p:nvSpPr>
          <p:cNvPr id="6" name="Slide Number Placeholder 5"/>
          <p:cNvSpPr>
            <a:spLocks noGrp="1"/>
          </p:cNvSpPr>
          <p:nvPr>
            <p:ph type="sldNum" sz="quarter" idx="12"/>
          </p:nvPr>
        </p:nvSpPr>
        <p:spPr/>
        <p:txBody>
          <a:bodyPr/>
          <a:lstStyle/>
          <a:p>
            <a:fld id="{5FA2C773-E76E-2445-9D3C-F246988A300F}" type="slidenum">
              <a:rPr lang="en-US" smtClean="0"/>
              <a:pPr/>
              <a:t>20</a:t>
            </a:fld>
            <a:endParaRPr lang="en-US"/>
          </a:p>
        </p:txBody>
      </p:sp>
    </p:spTree>
    <p:extLst>
      <p:ext uri="{BB962C8B-B14F-4D97-AF65-F5344CB8AC3E}">
        <p14:creationId xmlns:p14="http://schemas.microsoft.com/office/powerpoint/2010/main" val="1098725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a:xfrm>
            <a:off x="679452" y="4716464"/>
            <a:ext cx="5584105" cy="4467225"/>
          </a:xfrm>
        </p:spPr>
        <p:txBody>
          <a:bodyPr>
            <a:noAutofit/>
          </a:bodyPr>
          <a:lstStyle/>
          <a:p>
            <a:r>
              <a:rPr lang="en-GB" dirty="0" smtClean="0"/>
              <a:t>We</a:t>
            </a:r>
            <a:r>
              <a:rPr lang="en-GB" baseline="0" dirty="0" smtClean="0"/>
              <a:t> use p</a:t>
            </a:r>
            <a:r>
              <a:rPr lang="en-GB" dirty="0" smtClean="0"/>
              <a:t>ublic data</a:t>
            </a:r>
            <a:endParaRPr lang="en-GB" dirty="0"/>
          </a:p>
        </p:txBody>
      </p:sp>
      <p:sp>
        <p:nvSpPr>
          <p:cNvPr id="6" name="Slide Number Placeholder 5"/>
          <p:cNvSpPr>
            <a:spLocks noGrp="1"/>
          </p:cNvSpPr>
          <p:nvPr>
            <p:ph type="sldNum" sz="quarter" idx="12"/>
          </p:nvPr>
        </p:nvSpPr>
        <p:spPr/>
        <p:txBody>
          <a:bodyPr/>
          <a:lstStyle/>
          <a:p>
            <a:fld id="{5FA2C773-E76E-2445-9D3C-F246988A300F}" type="slidenum">
              <a:rPr lang="en-US" smtClean="0"/>
              <a:pPr/>
              <a:t>3</a:t>
            </a:fld>
            <a:endParaRPr lang="en-US"/>
          </a:p>
        </p:txBody>
      </p:sp>
    </p:spTree>
    <p:extLst>
      <p:ext uri="{BB962C8B-B14F-4D97-AF65-F5344CB8AC3E}">
        <p14:creationId xmlns:p14="http://schemas.microsoft.com/office/powerpoint/2010/main" val="155726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a:xfrm>
            <a:off x="679452" y="4716464"/>
            <a:ext cx="5584105" cy="4467225"/>
          </a:xfrm>
        </p:spPr>
        <p:txBody>
          <a:bodyPr>
            <a:noAutofit/>
          </a:bodyPr>
          <a:lstStyle/>
          <a:p>
            <a:pPr marL="0" marR="0" lvl="0" indent="0" algn="l" defTabSz="342900" rtl="0" eaLnBrk="1" fontAlgn="base" latinLnBrk="0" hangingPunct="1">
              <a:lnSpc>
                <a:spcPct val="100000"/>
              </a:lnSpc>
              <a:spcBef>
                <a:spcPts val="600"/>
              </a:spcBef>
              <a:spcAft>
                <a:spcPts val="600"/>
              </a:spcAft>
              <a:buClrTx/>
              <a:buSzTx/>
              <a:buFontTx/>
              <a:buNone/>
              <a:tabLst/>
              <a:defRPr/>
            </a:pPr>
            <a:r>
              <a:rPr lang="en-GB" dirty="0" smtClean="0"/>
              <a:t>We</a:t>
            </a:r>
            <a:r>
              <a:rPr lang="en-GB" baseline="0" dirty="0" smtClean="0"/>
              <a:t> use p</a:t>
            </a:r>
            <a:r>
              <a:rPr lang="en-GB" dirty="0" smtClean="0"/>
              <a:t>ublic data</a:t>
            </a:r>
          </a:p>
          <a:p>
            <a:endParaRPr lang="en-GB" dirty="0"/>
          </a:p>
        </p:txBody>
      </p:sp>
      <p:sp>
        <p:nvSpPr>
          <p:cNvPr id="6" name="Slide Number Placeholder 5"/>
          <p:cNvSpPr>
            <a:spLocks noGrp="1"/>
          </p:cNvSpPr>
          <p:nvPr>
            <p:ph type="sldNum" sz="quarter" idx="12"/>
          </p:nvPr>
        </p:nvSpPr>
        <p:spPr/>
        <p:txBody>
          <a:bodyPr/>
          <a:lstStyle/>
          <a:p>
            <a:fld id="{5FA2C773-E76E-2445-9D3C-F246988A300F}" type="slidenum">
              <a:rPr lang="en-US" smtClean="0"/>
              <a:pPr/>
              <a:t>4</a:t>
            </a:fld>
            <a:endParaRPr lang="en-US"/>
          </a:p>
        </p:txBody>
      </p:sp>
    </p:spTree>
    <p:extLst>
      <p:ext uri="{BB962C8B-B14F-4D97-AF65-F5344CB8AC3E}">
        <p14:creationId xmlns:p14="http://schemas.microsoft.com/office/powerpoint/2010/main" val="2820659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a:xfrm>
            <a:off x="679452" y="4716464"/>
            <a:ext cx="5584105" cy="4467225"/>
          </a:xfrm>
        </p:spPr>
        <p:txBody>
          <a:bodyPr>
            <a:noAutofit/>
          </a:bodyPr>
          <a:lstStyle/>
          <a:p>
            <a:pPr marL="0" marR="0" lvl="0" indent="0" algn="l" defTabSz="342900" rtl="0" eaLnBrk="1" fontAlgn="base" latinLnBrk="0" hangingPunct="1">
              <a:lnSpc>
                <a:spcPct val="100000"/>
              </a:lnSpc>
              <a:spcBef>
                <a:spcPts val="600"/>
              </a:spcBef>
              <a:spcAft>
                <a:spcPts val="600"/>
              </a:spcAft>
              <a:buClrTx/>
              <a:buSzTx/>
              <a:buFontTx/>
              <a:buNone/>
              <a:tabLst/>
              <a:defRPr/>
            </a:pPr>
            <a:r>
              <a:rPr lang="en-GB" dirty="0" smtClean="0"/>
              <a:t>We</a:t>
            </a:r>
            <a:r>
              <a:rPr lang="en-GB" baseline="0" dirty="0" smtClean="0"/>
              <a:t> use p</a:t>
            </a:r>
            <a:r>
              <a:rPr lang="en-GB" dirty="0" smtClean="0"/>
              <a:t>ublic data</a:t>
            </a:r>
          </a:p>
          <a:p>
            <a:endParaRPr lang="en-GB" dirty="0"/>
          </a:p>
        </p:txBody>
      </p:sp>
      <p:sp>
        <p:nvSpPr>
          <p:cNvPr id="6" name="Slide Number Placeholder 5"/>
          <p:cNvSpPr>
            <a:spLocks noGrp="1"/>
          </p:cNvSpPr>
          <p:nvPr>
            <p:ph type="sldNum" sz="quarter" idx="12"/>
          </p:nvPr>
        </p:nvSpPr>
        <p:spPr/>
        <p:txBody>
          <a:bodyPr/>
          <a:lstStyle/>
          <a:p>
            <a:fld id="{5FA2C773-E76E-2445-9D3C-F246988A300F}" type="slidenum">
              <a:rPr lang="en-US" smtClean="0"/>
              <a:pPr/>
              <a:t>5</a:t>
            </a:fld>
            <a:endParaRPr lang="en-US"/>
          </a:p>
        </p:txBody>
      </p:sp>
    </p:spTree>
    <p:extLst>
      <p:ext uri="{BB962C8B-B14F-4D97-AF65-F5344CB8AC3E}">
        <p14:creationId xmlns:p14="http://schemas.microsoft.com/office/powerpoint/2010/main" val="3937320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a:xfrm>
            <a:off x="679452" y="4716464"/>
            <a:ext cx="5584105" cy="4467225"/>
          </a:xfrm>
        </p:spPr>
        <p:txBody>
          <a:bodyPr>
            <a:noAutofit/>
          </a:bodyPr>
          <a:lstStyle/>
          <a:p>
            <a:r>
              <a:rPr lang="en-GB" dirty="0" smtClean="0"/>
              <a:t>We test</a:t>
            </a:r>
            <a:r>
              <a:rPr lang="en-GB" baseline="0" dirty="0" smtClean="0"/>
              <a:t> the hhh4 model – three components to describe the spatial-temporal spread of the infection</a:t>
            </a:r>
            <a:endParaRPr lang="en-GB" dirty="0"/>
          </a:p>
        </p:txBody>
      </p:sp>
      <p:sp>
        <p:nvSpPr>
          <p:cNvPr id="6" name="Slide Number Placeholder 5"/>
          <p:cNvSpPr>
            <a:spLocks noGrp="1"/>
          </p:cNvSpPr>
          <p:nvPr>
            <p:ph type="sldNum" sz="quarter" idx="12"/>
          </p:nvPr>
        </p:nvSpPr>
        <p:spPr/>
        <p:txBody>
          <a:bodyPr/>
          <a:lstStyle/>
          <a:p>
            <a:fld id="{5FA2C773-E76E-2445-9D3C-F246988A300F}" type="slidenum">
              <a:rPr lang="en-US" smtClean="0"/>
              <a:pPr/>
              <a:t>6</a:t>
            </a:fld>
            <a:endParaRPr lang="en-US"/>
          </a:p>
        </p:txBody>
      </p:sp>
    </p:spTree>
    <p:extLst>
      <p:ext uri="{BB962C8B-B14F-4D97-AF65-F5344CB8AC3E}">
        <p14:creationId xmlns:p14="http://schemas.microsoft.com/office/powerpoint/2010/main" val="3623548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a:xfrm>
            <a:off x="679452" y="4716464"/>
            <a:ext cx="5584105" cy="4467225"/>
          </a:xfrm>
        </p:spPr>
        <p:txBody>
          <a:bodyPr>
            <a:noAutofit/>
          </a:bodyPr>
          <a:lstStyle/>
          <a:p>
            <a:endParaRPr lang="en-GB" dirty="0"/>
          </a:p>
        </p:txBody>
      </p:sp>
      <p:sp>
        <p:nvSpPr>
          <p:cNvPr id="6" name="Slide Number Placeholder 5"/>
          <p:cNvSpPr>
            <a:spLocks noGrp="1"/>
          </p:cNvSpPr>
          <p:nvPr>
            <p:ph type="sldNum" sz="quarter" idx="12"/>
          </p:nvPr>
        </p:nvSpPr>
        <p:spPr/>
        <p:txBody>
          <a:bodyPr/>
          <a:lstStyle/>
          <a:p>
            <a:fld id="{5FA2C773-E76E-2445-9D3C-F246988A300F}" type="slidenum">
              <a:rPr lang="en-US" smtClean="0"/>
              <a:pPr/>
              <a:t>7</a:t>
            </a:fld>
            <a:endParaRPr lang="en-US"/>
          </a:p>
        </p:txBody>
      </p:sp>
    </p:spTree>
    <p:extLst>
      <p:ext uri="{BB962C8B-B14F-4D97-AF65-F5344CB8AC3E}">
        <p14:creationId xmlns:p14="http://schemas.microsoft.com/office/powerpoint/2010/main" val="1522399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a:xfrm>
            <a:off x="679452" y="4716464"/>
            <a:ext cx="5584105" cy="4467225"/>
          </a:xfrm>
        </p:spPr>
        <p:txBody>
          <a:bodyPr>
            <a:noAutofit/>
          </a:bodyPr>
          <a:lstStyle/>
          <a:p>
            <a:endParaRPr lang="en-GB" dirty="0"/>
          </a:p>
        </p:txBody>
      </p:sp>
      <p:sp>
        <p:nvSpPr>
          <p:cNvPr id="6" name="Slide Number Placeholder 5"/>
          <p:cNvSpPr>
            <a:spLocks noGrp="1"/>
          </p:cNvSpPr>
          <p:nvPr>
            <p:ph type="sldNum" sz="quarter" idx="12"/>
          </p:nvPr>
        </p:nvSpPr>
        <p:spPr/>
        <p:txBody>
          <a:bodyPr/>
          <a:lstStyle/>
          <a:p>
            <a:fld id="{5FA2C773-E76E-2445-9D3C-F246988A300F}" type="slidenum">
              <a:rPr lang="en-US" smtClean="0"/>
              <a:pPr/>
              <a:t>8</a:t>
            </a:fld>
            <a:endParaRPr lang="en-US"/>
          </a:p>
        </p:txBody>
      </p:sp>
    </p:spTree>
    <p:extLst>
      <p:ext uri="{BB962C8B-B14F-4D97-AF65-F5344CB8AC3E}">
        <p14:creationId xmlns:p14="http://schemas.microsoft.com/office/powerpoint/2010/main" val="3657762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a:xfrm>
            <a:off x="679452" y="4716464"/>
            <a:ext cx="5584105" cy="4467225"/>
          </a:xfrm>
        </p:spPr>
        <p:txBody>
          <a:bodyPr>
            <a:noAutofit/>
          </a:bodyPr>
          <a:lstStyle/>
          <a:p>
            <a:endParaRPr lang="en-GB" dirty="0"/>
          </a:p>
        </p:txBody>
      </p:sp>
      <p:sp>
        <p:nvSpPr>
          <p:cNvPr id="6" name="Slide Number Placeholder 5"/>
          <p:cNvSpPr>
            <a:spLocks noGrp="1"/>
          </p:cNvSpPr>
          <p:nvPr>
            <p:ph type="sldNum" sz="quarter" idx="12"/>
          </p:nvPr>
        </p:nvSpPr>
        <p:spPr/>
        <p:txBody>
          <a:bodyPr/>
          <a:lstStyle/>
          <a:p>
            <a:fld id="{5FA2C773-E76E-2445-9D3C-F246988A300F}" type="slidenum">
              <a:rPr lang="en-US" smtClean="0"/>
              <a:pPr/>
              <a:t>9</a:t>
            </a:fld>
            <a:endParaRPr lang="en-US"/>
          </a:p>
        </p:txBody>
      </p:sp>
    </p:spTree>
    <p:extLst>
      <p:ext uri="{BB962C8B-B14F-4D97-AF65-F5344CB8AC3E}">
        <p14:creationId xmlns:p14="http://schemas.microsoft.com/office/powerpoint/2010/main" val="2165102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olo">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553467" y="3705818"/>
            <a:ext cx="7911331" cy="905933"/>
          </a:xfrm>
          <a:prstGeom prst="rect">
            <a:avLst/>
          </a:prstGeom>
        </p:spPr>
        <p:txBody>
          <a:bodyPr anchor="t">
            <a:normAutofit/>
          </a:bodyPr>
          <a:lstStyle>
            <a:lvl1pPr marL="0" indent="0" algn="l">
              <a:buNone/>
              <a:defRPr sz="2100" b="0" i="0">
                <a:solidFill>
                  <a:schemeClr val="tx1">
                    <a:tint val="75000"/>
                  </a:schemeClr>
                </a:solidFill>
                <a:latin typeface="Helvetica Neue Light" charset="0"/>
                <a:ea typeface="Helvetica Neue Light" charset="0"/>
                <a:cs typeface="Helvetica Neue Light"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it-IT" dirty="0" err="1"/>
              <a:t>Authors</a:t>
            </a:r>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91919"/>
                </a:solidFill>
              </a:defRPr>
            </a:lvl1pPr>
          </a:lstStyle>
          <a:p>
            <a:r>
              <a:rPr lang="it-IT" noProof="0" dirty="0"/>
              <a:t>Click to </a:t>
            </a:r>
            <a:r>
              <a:rPr lang="it-IT" noProof="0" dirty="0" err="1"/>
              <a:t>edit</a:t>
            </a:r>
            <a:r>
              <a:rPr lang="it-IT" noProof="0" dirty="0"/>
              <a:t> Master </a:t>
            </a:r>
            <a:r>
              <a:rPr lang="it-IT" noProof="0" dirty="0" err="1"/>
              <a:t>title</a:t>
            </a:r>
            <a:r>
              <a:rPr lang="it-IT" noProof="0" dirty="0"/>
              <a:t> style</a:t>
            </a:r>
          </a:p>
        </p:txBody>
      </p:sp>
    </p:spTree>
    <p:extLst>
      <p:ext uri="{BB962C8B-B14F-4D97-AF65-F5344CB8AC3E}">
        <p14:creationId xmlns:p14="http://schemas.microsoft.com/office/powerpoint/2010/main" val="4383241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17908" y="3429000"/>
            <a:ext cx="7811697" cy="800100"/>
          </a:xfrm>
        </p:spPr>
        <p:txBody>
          <a:bodyPr anchor="t">
            <a:normAutofit/>
          </a:bodyPr>
          <a:lstStyle>
            <a:lvl1pPr marL="0" indent="0" algn="l">
              <a:buNone/>
              <a:defRPr sz="1800">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it-IT" noProof="0" dirty="0" err="1"/>
              <a:t>Authors</a:t>
            </a:r>
            <a:endParaRPr lang="it-IT" noProof="0" dirty="0"/>
          </a:p>
        </p:txBody>
      </p:sp>
      <p:sp>
        <p:nvSpPr>
          <p:cNvPr id="4" name="Titolo 3"/>
          <p:cNvSpPr>
            <a:spLocks noGrp="1"/>
          </p:cNvSpPr>
          <p:nvPr>
            <p:ph type="title"/>
          </p:nvPr>
        </p:nvSpPr>
        <p:spPr>
          <a:xfrm>
            <a:off x="628650" y="274638"/>
            <a:ext cx="7886700" cy="993775"/>
          </a:xfrm>
          <a:prstGeom prst="rect">
            <a:avLst/>
          </a:prstGeom>
        </p:spPr>
        <p:txBody>
          <a:bodyPr/>
          <a:lstStyle/>
          <a:p>
            <a:r>
              <a:rPr lang="it-IT"/>
              <a:t>Fare clic per modificare lo stile del titolo</a:t>
            </a:r>
            <a:endParaRPr lang="en-US"/>
          </a:p>
        </p:txBody>
      </p:sp>
    </p:spTree>
    <p:extLst>
      <p:ext uri="{BB962C8B-B14F-4D97-AF65-F5344CB8AC3E}">
        <p14:creationId xmlns:p14="http://schemas.microsoft.com/office/powerpoint/2010/main" val="3856192796"/>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1" y="4708231"/>
            <a:ext cx="9144000" cy="458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noProof="0" dirty="0"/>
          </a:p>
        </p:txBody>
      </p:sp>
      <p:sp>
        <p:nvSpPr>
          <p:cNvPr id="8" name="Rectangle 7"/>
          <p:cNvSpPr/>
          <p:nvPr userDrawn="1"/>
        </p:nvSpPr>
        <p:spPr>
          <a:xfrm>
            <a:off x="8466575" y="4652875"/>
            <a:ext cx="685800" cy="5143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noProof="0" dirty="0"/>
          </a:p>
        </p:txBody>
      </p:sp>
      <p:sp>
        <p:nvSpPr>
          <p:cNvPr id="11" name="Slide Number Placeholder 5"/>
          <p:cNvSpPr txBox="1">
            <a:spLocks/>
          </p:cNvSpPr>
          <p:nvPr userDrawn="1"/>
        </p:nvSpPr>
        <p:spPr>
          <a:xfrm>
            <a:off x="8538129" y="4769404"/>
            <a:ext cx="548640" cy="29718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2000" b="1" kern="1200">
                <a:solidFill>
                  <a:srgbClr val="800000"/>
                </a:solidFill>
                <a:latin typeface="Franklin Gothic Book"/>
                <a:ea typeface="+mn-ea"/>
                <a:cs typeface="Franklin Gothic Book"/>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AF16DE-A0D5-4438-950F-5B1E159C2C28}" type="slidenum">
              <a:rPr lang="en-US" sz="1500" b="0" smtClean="0">
                <a:latin typeface="Helvetica Neue" charset="0"/>
                <a:ea typeface="Helvetica Neue" charset="0"/>
                <a:cs typeface="Helvetica Neue" charset="0"/>
              </a:rPr>
              <a:pPr/>
              <a:t>‹N›</a:t>
            </a:fld>
            <a:endParaRPr lang="en-US" sz="1500" b="0" dirty="0">
              <a:latin typeface="Helvetica Neue" charset="0"/>
              <a:ea typeface="Helvetica Neue" charset="0"/>
              <a:cs typeface="Helvetica Neue" charset="0"/>
            </a:endParaRPr>
          </a:p>
        </p:txBody>
      </p:sp>
      <p:pic>
        <p:nvPicPr>
          <p:cNvPr id="5" name="Immagin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4435" y="4728477"/>
            <a:ext cx="509142" cy="432000"/>
          </a:xfrm>
          <a:prstGeom prst="rect">
            <a:avLst/>
          </a:prstGeom>
        </p:spPr>
      </p:pic>
      <p:pic>
        <p:nvPicPr>
          <p:cNvPr id="6" name="Immagine 5"/>
          <p:cNvPicPr>
            <a:picLocks noChangeAspect="1"/>
          </p:cNvPicPr>
          <p:nvPr userDrawn="1"/>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5131" y="4728477"/>
            <a:ext cx="777600" cy="432000"/>
          </a:xfrm>
          <a:prstGeom prst="rect">
            <a:avLst/>
          </a:prstGeom>
        </p:spPr>
      </p:pic>
      <p:sp>
        <p:nvSpPr>
          <p:cNvPr id="7" name="TextBox 6"/>
          <p:cNvSpPr txBox="1"/>
          <p:nvPr userDrawn="1"/>
        </p:nvSpPr>
        <p:spPr>
          <a:xfrm>
            <a:off x="1522731" y="4731275"/>
            <a:ext cx="6935468" cy="419100"/>
          </a:xfrm>
          <a:prstGeom prst="rect">
            <a:avLst/>
          </a:prstGeom>
          <a:noFill/>
        </p:spPr>
        <p:txBody>
          <a:bodyPr wrap="square" anchor="ctr">
            <a:noAutofit/>
          </a:bodyPr>
          <a:lstStyle/>
          <a:p>
            <a:pPr algn="r" fontAlgn="auto">
              <a:spcBef>
                <a:spcPts val="0"/>
              </a:spcBef>
              <a:spcAft>
                <a:spcPts val="0"/>
              </a:spcAft>
              <a:buClr>
                <a:srgbClr val="FF0000"/>
              </a:buClr>
              <a:buSzPct val="150000"/>
              <a:defRPr/>
            </a:pPr>
            <a:r>
              <a:rPr lang="it-IT" sz="1600" b="0" i="0" dirty="0">
                <a:solidFill>
                  <a:schemeClr val="bg1">
                    <a:lumMod val="65000"/>
                  </a:schemeClr>
                </a:solidFill>
                <a:latin typeface="Helvetica Neue Thin" charset="0"/>
                <a:ea typeface="Helvetica Neue Thin" charset="0"/>
                <a:cs typeface="Helvetica Neue Thin" charset="0"/>
              </a:rPr>
              <a:t>M. Alvioli</a:t>
            </a:r>
            <a:r>
              <a:rPr lang="it-IT" sz="1600" b="0" i="0" baseline="0" dirty="0">
                <a:solidFill>
                  <a:schemeClr val="bg1">
                    <a:lumMod val="65000"/>
                  </a:schemeClr>
                </a:solidFill>
                <a:latin typeface="Helvetica Neue Thin" charset="0"/>
                <a:ea typeface="Helvetica Neue Thin" charset="0"/>
                <a:cs typeface="Helvetica Neue Thin" charset="0"/>
              </a:rPr>
              <a:t>                                                                                       EGU 2023</a:t>
            </a:r>
            <a:endParaRPr lang="it-IT" sz="1600" b="0" i="0" dirty="0">
              <a:solidFill>
                <a:schemeClr val="bg1">
                  <a:lumMod val="65000"/>
                </a:schemeClr>
              </a:solidFill>
              <a:latin typeface="Helvetica Neue Thin" charset="0"/>
              <a:ea typeface="Helvetica Neue Thin" charset="0"/>
              <a:cs typeface="Helvetica Neue Thin" charset="0"/>
            </a:endParaRPr>
          </a:p>
        </p:txBody>
      </p:sp>
    </p:spTree>
    <p:extLst>
      <p:ext uri="{BB962C8B-B14F-4D97-AF65-F5344CB8AC3E}">
        <p14:creationId xmlns:p14="http://schemas.microsoft.com/office/powerpoint/2010/main" val="1333477897"/>
      </p:ext>
    </p:extLst>
  </p:cSld>
  <p:clrMap bg1="lt1" tx1="dk1" bg2="lt2" tx2="dk2" accent1="accent1" accent2="accent2" accent3="accent3" accent4="accent4" accent5="accent5" accent6="accent6" hlink="hlink" folHlink="folHlink"/>
  <p:sldLayoutIdLst>
    <p:sldLayoutId id="2147483733" r:id="rId1"/>
    <p:sldLayoutId id="2147483735" r:id="rId2"/>
    <p:sldLayoutId id="2147483739" r:id="rId3"/>
    <p:sldLayoutId id="2147483740" r:id="rId4"/>
  </p:sldLayoutIdLst>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hf sldNum="0" hdr="0" ftr="0" dt="0"/>
  <p:txStyles>
    <p:titleStyle>
      <a:lvl1pPr algn="l" defTabSz="685800" rtl="0" eaLnBrk="1" latinLnBrk="0" hangingPunct="1">
        <a:spcBef>
          <a:spcPct val="0"/>
        </a:spcBef>
        <a:buNone/>
        <a:defRPr sz="3000" b="0" i="0" kern="1200" cap="small" spc="-75" baseline="0">
          <a:ln>
            <a:noFill/>
          </a:ln>
          <a:solidFill>
            <a:srgbClr val="191919"/>
          </a:solidFill>
          <a:effectLst/>
          <a:latin typeface="Helvetica Neue Light"/>
          <a:ea typeface="+mj-ea"/>
          <a:cs typeface="Helvetica Neue Light"/>
        </a:defRPr>
      </a:lvl1pPr>
    </p:titleStyle>
    <p:bodyStyle>
      <a:lvl1pPr marL="270000" indent="-162000" algn="l" defTabSz="685800" rtl="0" eaLnBrk="1" latinLnBrk="0" hangingPunct="1">
        <a:lnSpc>
          <a:spcPct val="100000"/>
        </a:lnSpc>
        <a:spcBef>
          <a:spcPts val="900"/>
        </a:spcBef>
        <a:spcAft>
          <a:spcPts val="900"/>
        </a:spcAft>
        <a:buClr>
          <a:schemeClr val="tx1"/>
        </a:buClr>
        <a:buFont typeface="Arial" pitchFamily="34" charset="0"/>
        <a:buChar char="•"/>
        <a:defRPr sz="2100" kern="1200">
          <a:solidFill>
            <a:srgbClr val="191919"/>
          </a:solidFill>
          <a:latin typeface="Franklin Gothic Book"/>
          <a:ea typeface="+mn-ea"/>
          <a:cs typeface="Franklin Gothic Book"/>
        </a:defRPr>
      </a:lvl1pPr>
      <a:lvl2pPr marL="480060" indent="-171450" algn="l" defTabSz="685800" rtl="0" eaLnBrk="1" latinLnBrk="0" hangingPunct="1">
        <a:spcBef>
          <a:spcPct val="20000"/>
        </a:spcBef>
        <a:buClr>
          <a:schemeClr val="tx1"/>
        </a:buClr>
        <a:buFont typeface="Arial" pitchFamily="34" charset="0"/>
        <a:buChar char="•"/>
        <a:defRPr sz="1800" kern="1200">
          <a:solidFill>
            <a:srgbClr val="191919"/>
          </a:solidFill>
          <a:latin typeface="Franklin Gothic Book"/>
          <a:ea typeface="+mn-ea"/>
          <a:cs typeface="Franklin Gothic Book"/>
        </a:defRPr>
      </a:lvl2pPr>
      <a:lvl3pPr marL="754380" indent="-171450" algn="l" defTabSz="685800" rtl="0" eaLnBrk="1" latinLnBrk="0" hangingPunct="1">
        <a:spcBef>
          <a:spcPct val="20000"/>
        </a:spcBef>
        <a:buClr>
          <a:schemeClr val="tx1"/>
        </a:buClr>
        <a:buFont typeface="Lucida Grande"/>
        <a:buChar char="-"/>
        <a:defRPr sz="1500" kern="1200">
          <a:solidFill>
            <a:srgbClr val="191919"/>
          </a:solidFill>
          <a:latin typeface="Franklin Gothic Book"/>
          <a:ea typeface="+mn-ea"/>
          <a:cs typeface="Franklin Gothic Book"/>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1"/>
          </a:solidFill>
          <a:latin typeface="Franklin Gothic Book"/>
          <a:ea typeface="+mn-ea"/>
          <a:cs typeface="Franklin Gothic Book"/>
        </a:defRPr>
      </a:lvl4pPr>
      <a:lvl5pPr marL="1165860" indent="-171450" algn="l" defTabSz="685800" rtl="0" eaLnBrk="1" latinLnBrk="0" hangingPunct="1">
        <a:spcBef>
          <a:spcPct val="20000"/>
        </a:spcBef>
        <a:buClr>
          <a:schemeClr val="accent5"/>
        </a:buClr>
        <a:buFont typeface="Arial" pitchFamily="34" charset="0"/>
        <a:buChar char="•"/>
        <a:defRPr sz="1050" kern="1200" baseline="0">
          <a:solidFill>
            <a:schemeClr val="tx1"/>
          </a:solidFill>
          <a:latin typeface="Franklin Gothic Book"/>
          <a:ea typeface="+mn-ea"/>
          <a:cs typeface="Franklin Gothic Book"/>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8" Type="http://schemas.openxmlformats.org/officeDocument/2006/relationships/hyperlink" Target="https://doi.org/10.1038/s41597-020-00575-2" TargetMode="External"/><Relationship Id="rId3" Type="http://schemas.openxmlformats.org/officeDocument/2006/relationships/hyperlink" Target="https://doi.org/10.1016/j.landurbplan.2020.103955" TargetMode="External"/><Relationship Id="rId7" Type="http://schemas.openxmlformats.org/officeDocument/2006/relationships/hyperlink" Target="https://doi.org/10.12I4/14-AOAS743"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doi.org/10.1016/j.scitotenv.2020.138513" TargetMode="External"/><Relationship Id="rId5" Type="http://schemas.openxmlformats.org/officeDocument/2006/relationships/hyperlink" Target="https://doi.org/10.1371/journal.pone.0244474" TargetMode="External"/><Relationship Id="rId4" Type="http://schemas.openxmlformats.org/officeDocument/2006/relationships/hyperlink" Target="https://doi.org/10.1016/j.landurbplan.2020.103906" TargetMode="External"/><Relationship Id="rId9" Type="http://schemas.openxmlformats.org/officeDocument/2006/relationships/hyperlink" Target="https://doi.org/10.1371/journal.pone.0249271"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7587" y="1354667"/>
            <a:ext cx="6435000" cy="675000"/>
          </a:xfrm>
          <a:prstGeom prst="rect">
            <a:avLst/>
          </a:prstGeom>
          <a:noFill/>
        </p:spPr>
        <p:txBody>
          <a:bodyPr wrap="none" rtlCol="0">
            <a:normAutofit/>
          </a:bodyPr>
          <a:lstStyle/>
          <a:p>
            <a:pPr defTabSz="685800"/>
            <a:endParaRPr lang="en-GB" sz="2100" cap="small" spc="-75" dirty="0">
              <a:latin typeface="Franklin Gothic Book"/>
              <a:ea typeface="+mn-ea"/>
              <a:cs typeface="Franklin Gothic Book"/>
            </a:endParaRPr>
          </a:p>
        </p:txBody>
      </p:sp>
      <p:sp>
        <p:nvSpPr>
          <p:cNvPr id="9" name="Subtitle 1"/>
          <p:cNvSpPr txBox="1">
            <a:spLocks/>
          </p:cNvSpPr>
          <p:nvPr/>
        </p:nvSpPr>
        <p:spPr>
          <a:xfrm>
            <a:off x="-7882" y="392054"/>
            <a:ext cx="9144000" cy="1601743"/>
          </a:xfrm>
          <a:prstGeom prst="rect">
            <a:avLst/>
          </a:prstGeom>
        </p:spPr>
        <p:txBody>
          <a:bodyPr vert="horz" wrap="none" lIns="0" tIns="34290" rIns="0" bIns="34290" rtlCol="0" anchor="ctr">
            <a:noAutofit/>
            <a:scene3d>
              <a:camera prst="orthographicFront"/>
              <a:lightRig rig="soft" dir="t">
                <a:rot lat="0" lon="0" rev="15600000"/>
              </a:lightRig>
            </a:scene3d>
            <a:sp3d extrusionH="57150" prstMaterial="softEdge">
              <a:bevelT w="25400" h="38100"/>
            </a:sp3d>
          </a:bodyPr>
          <a:lstStyle>
            <a:lvl1pPr marL="0" indent="0" algn="l" defTabSz="914400" rtl="0" eaLnBrk="1" latinLnBrk="0" hangingPunct="1">
              <a:lnSpc>
                <a:spcPct val="100000"/>
              </a:lnSpc>
              <a:spcBef>
                <a:spcPts val="1200"/>
              </a:spcBef>
              <a:spcAft>
                <a:spcPts val="1200"/>
              </a:spcAft>
              <a:buClr>
                <a:schemeClr val="tx1"/>
              </a:buClr>
              <a:buFont typeface="Arial" pitchFamily="34" charset="0"/>
              <a:buNone/>
              <a:defRPr sz="2400" b="0" i="0" kern="1200">
                <a:solidFill>
                  <a:schemeClr val="tx1">
                    <a:tint val="75000"/>
                  </a:schemeClr>
                </a:solidFill>
                <a:latin typeface="Helvetica Neue Light"/>
                <a:ea typeface="+mn-ea"/>
                <a:cs typeface="Helvetica Neue Light"/>
              </a:defRPr>
            </a:lvl1pPr>
            <a:lvl2pPr marL="457200" indent="0" algn="ctr" defTabSz="914400" rtl="0" eaLnBrk="1" latinLnBrk="0" hangingPunct="1">
              <a:spcBef>
                <a:spcPct val="20000"/>
              </a:spcBef>
              <a:buClr>
                <a:schemeClr val="tx1"/>
              </a:buClr>
              <a:buFont typeface="Arial" pitchFamily="34" charset="0"/>
              <a:buNone/>
              <a:defRPr sz="2400" kern="1200">
                <a:solidFill>
                  <a:schemeClr val="tx1">
                    <a:tint val="75000"/>
                  </a:schemeClr>
                </a:solidFill>
                <a:latin typeface="Franklin Gothic Book"/>
                <a:ea typeface="+mn-ea"/>
                <a:cs typeface="Franklin Gothic Book"/>
              </a:defRPr>
            </a:lvl2pPr>
            <a:lvl3pPr marL="914400" indent="0" algn="ctr" defTabSz="914400" rtl="0" eaLnBrk="1" latinLnBrk="0" hangingPunct="1">
              <a:spcBef>
                <a:spcPct val="20000"/>
              </a:spcBef>
              <a:buClr>
                <a:schemeClr val="tx1"/>
              </a:buClr>
              <a:buFont typeface="Lucida Grande"/>
              <a:buNone/>
              <a:defRPr sz="2000" kern="1200">
                <a:solidFill>
                  <a:schemeClr val="tx1">
                    <a:tint val="75000"/>
                  </a:schemeClr>
                </a:solidFill>
                <a:latin typeface="Franklin Gothic Book"/>
                <a:ea typeface="+mn-ea"/>
                <a:cs typeface="Franklin Gothic Book"/>
              </a:defRPr>
            </a:lvl3pPr>
            <a:lvl4pPr marL="1371600" indent="0" algn="ctr" defTabSz="914400" rtl="0" eaLnBrk="1" latinLnBrk="0" hangingPunct="1">
              <a:spcBef>
                <a:spcPct val="20000"/>
              </a:spcBef>
              <a:buClr>
                <a:schemeClr val="accent4"/>
              </a:buClr>
              <a:buFont typeface="Arial" pitchFamily="34" charset="0"/>
              <a:buNone/>
              <a:defRPr sz="1600" kern="1200">
                <a:solidFill>
                  <a:schemeClr val="tx1">
                    <a:tint val="75000"/>
                  </a:schemeClr>
                </a:solidFill>
                <a:latin typeface="Franklin Gothic Book"/>
                <a:ea typeface="+mn-ea"/>
                <a:cs typeface="Franklin Gothic Book"/>
              </a:defRPr>
            </a:lvl4pPr>
            <a:lvl5pPr marL="1828800" indent="0" algn="ctr" defTabSz="914400" rtl="0" eaLnBrk="1" latinLnBrk="0" hangingPunct="1">
              <a:spcBef>
                <a:spcPct val="20000"/>
              </a:spcBef>
              <a:buClr>
                <a:schemeClr val="accent5"/>
              </a:buClr>
              <a:buFont typeface="Arial" pitchFamily="34" charset="0"/>
              <a:buNone/>
              <a:defRPr sz="1400" kern="1200" baseline="0">
                <a:solidFill>
                  <a:schemeClr val="tx1">
                    <a:tint val="75000"/>
                  </a:schemeClr>
                </a:solidFill>
                <a:latin typeface="Franklin Gothic Book"/>
                <a:ea typeface="+mn-ea"/>
                <a:cs typeface="Franklin Gothic Book"/>
              </a:defRPr>
            </a:lvl5pPr>
            <a:lvl6pPr marL="2286000" indent="0" algn="ctr" defTabSz="914400" rtl="0" eaLnBrk="1" latinLnBrk="0" hangingPunct="1">
              <a:spcBef>
                <a:spcPct val="20000"/>
              </a:spcBef>
              <a:buClr>
                <a:schemeClr val="accent1"/>
              </a:buClr>
              <a:buFont typeface="Arial" pitchFamily="34" charset="0"/>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2"/>
              </a:buClr>
              <a:buFont typeface="Arial" pitchFamily="34"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3"/>
              </a:buClr>
              <a:buFont typeface="Arial" pitchFamily="34"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9pPr>
          </a:lstStyle>
          <a:p>
            <a:pPr algn="ctr"/>
            <a:r>
              <a:rPr lang="en-US" sz="2800" b="1" i="1" dirty="0">
                <a:solidFill>
                  <a:srgbClr val="FF0000"/>
                </a:solidFill>
              </a:rPr>
              <a:t>Spatial-temporal modeling of </a:t>
            </a:r>
            <a:r>
              <a:rPr lang="en-US" sz="2800" b="1" i="1" dirty="0" smtClean="0">
                <a:solidFill>
                  <a:srgbClr val="FF0000"/>
                </a:solidFill>
              </a:rPr>
              <a:t>COVID-19</a:t>
            </a:r>
            <a:endParaRPr lang="en-US" sz="2800" b="1" i="1" dirty="0">
              <a:solidFill>
                <a:srgbClr val="FF0000"/>
              </a:solidFill>
            </a:endParaRPr>
          </a:p>
          <a:p>
            <a:pPr algn="ctr"/>
            <a:r>
              <a:rPr lang="en-US" sz="2800" b="1" i="1" dirty="0">
                <a:solidFill>
                  <a:srgbClr val="FF0000"/>
                </a:solidFill>
              </a:rPr>
              <a:t>in Italy and the role of urban settings</a:t>
            </a:r>
            <a:endParaRPr lang="en-GB" sz="2800" b="1" i="1" dirty="0">
              <a:solidFill>
                <a:srgbClr val="FF0000"/>
              </a:solidFill>
            </a:endParaRPr>
          </a:p>
        </p:txBody>
      </p:sp>
      <p:sp>
        <p:nvSpPr>
          <p:cNvPr id="11" name="Subtitle 1"/>
          <p:cNvSpPr txBox="1">
            <a:spLocks/>
          </p:cNvSpPr>
          <p:nvPr/>
        </p:nvSpPr>
        <p:spPr>
          <a:xfrm>
            <a:off x="1364315" y="3419542"/>
            <a:ext cx="6480000" cy="1078376"/>
          </a:xfrm>
          <a:prstGeom prst="rect">
            <a:avLst/>
          </a:prstGeom>
        </p:spPr>
        <p:txBody>
          <a:bodyPr vert="horz" wrap="none" lIns="0" tIns="34290" rIns="0" bIns="34290" rtlCol="0" anchor="t">
            <a:normAutofit/>
          </a:bodyPr>
          <a:lstStyle>
            <a:lvl1pPr marL="0" indent="0" algn="l" defTabSz="914400" rtl="0" eaLnBrk="1" latinLnBrk="0" hangingPunct="1">
              <a:lnSpc>
                <a:spcPct val="100000"/>
              </a:lnSpc>
              <a:spcBef>
                <a:spcPts val="1200"/>
              </a:spcBef>
              <a:spcAft>
                <a:spcPts val="1200"/>
              </a:spcAft>
              <a:buClr>
                <a:schemeClr val="tx1"/>
              </a:buClr>
              <a:buFont typeface="Arial" pitchFamily="34" charset="0"/>
              <a:buNone/>
              <a:defRPr sz="2400" b="0" i="0" kern="1200">
                <a:solidFill>
                  <a:schemeClr val="tx1">
                    <a:tint val="75000"/>
                  </a:schemeClr>
                </a:solidFill>
                <a:latin typeface="Helvetica Neue Light"/>
                <a:ea typeface="+mn-ea"/>
                <a:cs typeface="Helvetica Neue Light"/>
              </a:defRPr>
            </a:lvl1pPr>
            <a:lvl2pPr marL="457200" indent="0" algn="ctr" defTabSz="914400" rtl="0" eaLnBrk="1" latinLnBrk="0" hangingPunct="1">
              <a:spcBef>
                <a:spcPct val="20000"/>
              </a:spcBef>
              <a:buClr>
                <a:schemeClr val="tx1"/>
              </a:buClr>
              <a:buFont typeface="Arial" pitchFamily="34" charset="0"/>
              <a:buNone/>
              <a:defRPr sz="2400" kern="1200">
                <a:solidFill>
                  <a:schemeClr val="tx1">
                    <a:tint val="75000"/>
                  </a:schemeClr>
                </a:solidFill>
                <a:latin typeface="Franklin Gothic Book"/>
                <a:ea typeface="+mn-ea"/>
                <a:cs typeface="Franklin Gothic Book"/>
              </a:defRPr>
            </a:lvl2pPr>
            <a:lvl3pPr marL="914400" indent="0" algn="ctr" defTabSz="914400" rtl="0" eaLnBrk="1" latinLnBrk="0" hangingPunct="1">
              <a:spcBef>
                <a:spcPct val="20000"/>
              </a:spcBef>
              <a:buClr>
                <a:schemeClr val="tx1"/>
              </a:buClr>
              <a:buFont typeface="Lucida Grande"/>
              <a:buNone/>
              <a:defRPr sz="2000" kern="1200">
                <a:solidFill>
                  <a:schemeClr val="tx1">
                    <a:tint val="75000"/>
                  </a:schemeClr>
                </a:solidFill>
                <a:latin typeface="Franklin Gothic Book"/>
                <a:ea typeface="+mn-ea"/>
                <a:cs typeface="Franklin Gothic Book"/>
              </a:defRPr>
            </a:lvl3pPr>
            <a:lvl4pPr marL="1371600" indent="0" algn="ctr" defTabSz="914400" rtl="0" eaLnBrk="1" latinLnBrk="0" hangingPunct="1">
              <a:spcBef>
                <a:spcPct val="20000"/>
              </a:spcBef>
              <a:buClr>
                <a:schemeClr val="accent4"/>
              </a:buClr>
              <a:buFont typeface="Arial" pitchFamily="34" charset="0"/>
              <a:buNone/>
              <a:defRPr sz="1600" kern="1200">
                <a:solidFill>
                  <a:schemeClr val="tx1">
                    <a:tint val="75000"/>
                  </a:schemeClr>
                </a:solidFill>
                <a:latin typeface="Franklin Gothic Book"/>
                <a:ea typeface="+mn-ea"/>
                <a:cs typeface="Franklin Gothic Book"/>
              </a:defRPr>
            </a:lvl4pPr>
            <a:lvl5pPr marL="1828800" indent="0" algn="ctr" defTabSz="914400" rtl="0" eaLnBrk="1" latinLnBrk="0" hangingPunct="1">
              <a:spcBef>
                <a:spcPct val="20000"/>
              </a:spcBef>
              <a:buClr>
                <a:schemeClr val="accent5"/>
              </a:buClr>
              <a:buFont typeface="Arial" pitchFamily="34" charset="0"/>
              <a:buNone/>
              <a:defRPr sz="1400" kern="1200" baseline="0">
                <a:solidFill>
                  <a:schemeClr val="tx1">
                    <a:tint val="75000"/>
                  </a:schemeClr>
                </a:solidFill>
                <a:latin typeface="Franklin Gothic Book"/>
                <a:ea typeface="+mn-ea"/>
                <a:cs typeface="Franklin Gothic Book"/>
              </a:defRPr>
            </a:lvl5pPr>
            <a:lvl6pPr marL="2286000" indent="0" algn="ctr" defTabSz="914400" rtl="0" eaLnBrk="1" latinLnBrk="0" hangingPunct="1">
              <a:spcBef>
                <a:spcPct val="20000"/>
              </a:spcBef>
              <a:buClr>
                <a:schemeClr val="accent1"/>
              </a:buClr>
              <a:buFont typeface="Arial" pitchFamily="34" charset="0"/>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2"/>
              </a:buClr>
              <a:buFont typeface="Arial" pitchFamily="34"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3"/>
              </a:buClr>
              <a:buFont typeface="Arial" pitchFamily="34"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9pPr>
          </a:lstStyle>
          <a:p>
            <a:pPr algn="ctr" fontAlgn="auto">
              <a:spcBef>
                <a:spcPts val="450"/>
              </a:spcBef>
              <a:spcAft>
                <a:spcPts val="0"/>
              </a:spcAft>
            </a:pPr>
            <a:endParaRPr lang="it-IT" sz="1800" cap="small" dirty="0">
              <a:solidFill>
                <a:schemeClr val="tx1"/>
              </a:solidFill>
            </a:endParaRPr>
          </a:p>
        </p:txBody>
      </p:sp>
      <p:sp>
        <p:nvSpPr>
          <p:cNvPr id="2" name="Rettangolo 1"/>
          <p:cNvSpPr/>
          <p:nvPr/>
        </p:nvSpPr>
        <p:spPr>
          <a:xfrm>
            <a:off x="656858" y="2463199"/>
            <a:ext cx="7744494" cy="2105705"/>
          </a:xfrm>
          <a:prstGeom prst="rect">
            <a:avLst/>
          </a:prstGeom>
        </p:spPr>
        <p:txBody>
          <a:bodyPr wrap="square">
            <a:spAutoFit/>
          </a:bodyPr>
          <a:lstStyle/>
          <a:p>
            <a:pPr marL="108000" indent="0" algn="ctr">
              <a:spcBef>
                <a:spcPts val="450"/>
              </a:spcBef>
              <a:spcAft>
                <a:spcPts val="0"/>
              </a:spcAft>
              <a:buNone/>
            </a:pPr>
            <a:r>
              <a:rPr lang="en-US" sz="2000" u="sng" cap="small" dirty="0"/>
              <a:t>Massimiliano Alvioli</a:t>
            </a:r>
            <a:r>
              <a:rPr lang="it-IT" sz="2000" b="1" cap="small" baseline="30000" dirty="0">
                <a:solidFill>
                  <a:srgbClr val="FF0000"/>
                </a:solidFill>
              </a:rPr>
              <a:t>(1)</a:t>
            </a:r>
            <a:r>
              <a:rPr lang="en-US" sz="2000" cap="small" dirty="0"/>
              <a:t>, Daniel fowler</a:t>
            </a:r>
            <a:r>
              <a:rPr lang="it-IT" sz="2000" b="1" cap="small" baseline="30000" dirty="0">
                <a:solidFill>
                  <a:srgbClr val="FF0000"/>
                </a:solidFill>
              </a:rPr>
              <a:t> (2)</a:t>
            </a:r>
            <a:r>
              <a:rPr lang="en-US" sz="2000" cap="small" dirty="0"/>
              <a:t>, Samsung Lim</a:t>
            </a:r>
            <a:r>
              <a:rPr lang="it-IT" sz="2000" b="1" cap="small" baseline="30000" dirty="0">
                <a:solidFill>
                  <a:srgbClr val="FF0000"/>
                </a:solidFill>
              </a:rPr>
              <a:t> (2)</a:t>
            </a:r>
            <a:endParaRPr lang="en-US" sz="2000" i="1" cap="small" dirty="0"/>
          </a:p>
          <a:p>
            <a:pPr marL="108000" indent="0" algn="ctr">
              <a:spcBef>
                <a:spcPts val="450"/>
              </a:spcBef>
              <a:spcAft>
                <a:spcPts val="0"/>
              </a:spcAft>
              <a:buNone/>
            </a:pPr>
            <a:endParaRPr lang="it-IT" cap="small" dirty="0"/>
          </a:p>
          <a:p>
            <a:pPr marL="108000" indent="0" algn="ctr">
              <a:spcBef>
                <a:spcPts val="450"/>
              </a:spcBef>
              <a:spcAft>
                <a:spcPts val="0"/>
              </a:spcAft>
              <a:buNone/>
            </a:pPr>
            <a:r>
              <a:rPr lang="it-IT" b="1" cap="small" baseline="30000" dirty="0">
                <a:solidFill>
                  <a:srgbClr val="FF0000"/>
                </a:solidFill>
              </a:rPr>
              <a:t>(1) </a:t>
            </a:r>
            <a:r>
              <a:rPr lang="it-IT" b="1" cap="small" dirty="0">
                <a:solidFill>
                  <a:srgbClr val="FF0000"/>
                </a:solidFill>
              </a:rPr>
              <a:t>Istituto di Ricerca per la Protezione Idrogeologica</a:t>
            </a:r>
          </a:p>
          <a:p>
            <a:pPr marL="108000" indent="0" algn="ctr">
              <a:spcBef>
                <a:spcPts val="450"/>
              </a:spcBef>
              <a:spcAft>
                <a:spcPts val="0"/>
              </a:spcAft>
              <a:buNone/>
            </a:pPr>
            <a:r>
              <a:rPr lang="it-IT" cap="small" dirty="0"/>
              <a:t>Consiglio Nazionale delle Ricerche (Perugia, Italy)</a:t>
            </a:r>
          </a:p>
          <a:p>
            <a:pPr marL="108000" indent="0" algn="ctr">
              <a:spcBef>
                <a:spcPts val="450"/>
              </a:spcBef>
              <a:spcAft>
                <a:spcPts val="0"/>
              </a:spcAft>
              <a:buNone/>
            </a:pPr>
            <a:r>
              <a:rPr lang="it-IT" b="1" cap="small" baseline="30000" dirty="0">
                <a:solidFill>
                  <a:srgbClr val="FF0000"/>
                </a:solidFill>
              </a:rPr>
              <a:t>(2)</a:t>
            </a:r>
            <a:r>
              <a:rPr lang="en-US" b="1" cap="small" dirty="0">
                <a:solidFill>
                  <a:srgbClr val="FF0000"/>
                </a:solidFill>
              </a:rPr>
              <a:t> School of Civil and Environmental Engineering, Faculty of Engineering</a:t>
            </a:r>
            <a:endParaRPr lang="it-IT" b="1" cap="small" dirty="0">
              <a:solidFill>
                <a:srgbClr val="FF0000"/>
              </a:solidFill>
            </a:endParaRPr>
          </a:p>
          <a:p>
            <a:pPr marL="108000" algn="ctr">
              <a:spcBef>
                <a:spcPts val="450"/>
              </a:spcBef>
              <a:spcAft>
                <a:spcPts val="0"/>
              </a:spcAft>
            </a:pPr>
            <a:r>
              <a:rPr lang="en-US" cap="small" dirty="0"/>
              <a:t>The University of New South Wales (Sydney, Australia)</a:t>
            </a:r>
            <a:endParaRPr lang="it-IT" cap="small" dirty="0"/>
          </a:p>
        </p:txBody>
      </p:sp>
    </p:spTree>
    <p:extLst>
      <p:ext uri="{BB962C8B-B14F-4D97-AF65-F5344CB8AC3E}">
        <p14:creationId xmlns:p14="http://schemas.microsoft.com/office/powerpoint/2010/main" val="1419127782"/>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wrap="none">
            <a:normAutofit fontScale="90000"/>
          </a:bodyPr>
          <a:lstStyle/>
          <a:p>
            <a:r>
              <a:rPr lang="en-US" sz="2700" noProof="0" dirty="0">
                <a:solidFill>
                  <a:srgbClr val="C00000"/>
                </a:solidFill>
              </a:rPr>
              <a:t> </a:t>
            </a:r>
            <a:endParaRPr lang="en-US" sz="3300" noProof="0" dirty="0">
              <a:solidFill>
                <a:srgbClr val="C00000"/>
              </a:solidFill>
              <a:latin typeface="Helvetica Neue Bold Condensed"/>
              <a:cs typeface="Helvetica Neue Bold Condensed"/>
            </a:endParaRPr>
          </a:p>
        </p:txBody>
      </p:sp>
      <p:sp>
        <p:nvSpPr>
          <p:cNvPr id="6" name="Rettangolo 5"/>
          <p:cNvSpPr/>
          <p:nvPr/>
        </p:nvSpPr>
        <p:spPr>
          <a:xfrm>
            <a:off x="4297679" y="522856"/>
            <a:ext cx="4846321" cy="3170099"/>
          </a:xfrm>
          <a:prstGeom prst="rect">
            <a:avLst/>
          </a:prstGeom>
        </p:spPr>
        <p:txBody>
          <a:bodyPr wrap="square">
            <a:spAutoFit/>
          </a:bodyPr>
          <a:lstStyle/>
          <a:p>
            <a:pPr marL="285750" indent="-285750" algn="just">
              <a:spcBef>
                <a:spcPts val="0"/>
              </a:spcBef>
              <a:spcAft>
                <a:spcPts val="2400"/>
              </a:spcAft>
              <a:buFont typeface="Arial" panose="020B0604020202020204" pitchFamily="34" charset="0"/>
              <a:buChar char="•"/>
            </a:pPr>
            <a:r>
              <a:rPr lang="en-US" sz="2000" dirty="0" smtClean="0">
                <a:latin typeface="Helvetica Neue Light"/>
              </a:rPr>
              <a:t>The </a:t>
            </a:r>
            <a:r>
              <a:rPr lang="en-US" sz="2000" b="1" dirty="0" smtClean="0">
                <a:latin typeface="Helvetica Neue Light"/>
              </a:rPr>
              <a:t>neighborhood matrix</a:t>
            </a:r>
            <a:r>
              <a:rPr lang="en-US" sz="2000" dirty="0" smtClean="0">
                <a:latin typeface="Helvetica Neue Light"/>
              </a:rPr>
              <a:t> represents Italy, in this approximation</a:t>
            </a:r>
          </a:p>
          <a:p>
            <a:pPr marL="285750" indent="-285750" algn="just">
              <a:spcBef>
                <a:spcPts val="0"/>
              </a:spcBef>
              <a:spcAft>
                <a:spcPts val="2400"/>
              </a:spcAft>
              <a:buFont typeface="Arial" panose="020B0604020202020204" pitchFamily="34" charset="0"/>
              <a:buChar char="•"/>
            </a:pPr>
            <a:r>
              <a:rPr lang="en-US" sz="2000" dirty="0" smtClean="0">
                <a:latin typeface="Helvetica Neue Light"/>
              </a:rPr>
              <a:t>The hhh4 model has been applied so far with spatial granularity of provinces – 107 polygons </a:t>
            </a:r>
            <a:endParaRPr lang="en-US" sz="2000" b="1" dirty="0" smtClean="0">
              <a:solidFill>
                <a:srgbClr val="FF0000"/>
              </a:solidFill>
              <a:latin typeface="Helvetica Neue Light"/>
            </a:endParaRPr>
          </a:p>
          <a:p>
            <a:pPr marL="285750" indent="-285750" algn="just">
              <a:spcBef>
                <a:spcPts val="0"/>
              </a:spcBef>
              <a:spcAft>
                <a:spcPts val="2400"/>
              </a:spcAft>
              <a:buFont typeface="Arial" panose="020B0604020202020204" pitchFamily="34" charset="0"/>
              <a:buChar char="•"/>
            </a:pPr>
            <a:r>
              <a:rPr lang="en-US" sz="2000" b="1" dirty="0" smtClean="0">
                <a:latin typeface="Helvetica Neue Light"/>
              </a:rPr>
              <a:t>Is the approximation good enough</a:t>
            </a:r>
            <a:r>
              <a:rPr lang="en-US" sz="2000" dirty="0" smtClean="0">
                <a:latin typeface="Helvetica Neue Light"/>
              </a:rPr>
              <a:t>? Does it help to go to municipality level, or census unit level?</a:t>
            </a:r>
            <a:endParaRPr lang="en-US" sz="2000" dirty="0">
              <a:latin typeface="Helvetica Neue Light"/>
            </a:endParaRPr>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406" y="50594"/>
            <a:ext cx="4085273" cy="4624838"/>
          </a:xfrm>
          <a:prstGeom prst="rect">
            <a:avLst/>
          </a:prstGeom>
        </p:spPr>
      </p:pic>
      <p:sp>
        <p:nvSpPr>
          <p:cNvPr id="7" name="CasellaDiTesto 6"/>
          <p:cNvSpPr txBox="1">
            <a:spLocks noChangeAspect="1"/>
          </p:cNvSpPr>
          <p:nvPr/>
        </p:nvSpPr>
        <p:spPr>
          <a:xfrm>
            <a:off x="2431627" y="4061968"/>
            <a:ext cx="6712373" cy="646331"/>
          </a:xfrm>
          <a:prstGeom prst="rect">
            <a:avLst/>
          </a:prstGeom>
          <a:noFill/>
        </p:spPr>
        <p:txBody>
          <a:bodyPr wrap="square" rtlCol="0">
            <a:spAutoFit/>
          </a:bodyPr>
          <a:lstStyle/>
          <a:p>
            <a:pPr algn="r"/>
            <a:r>
              <a:rPr lang="en-US" i="1" dirty="0">
                <a:solidFill>
                  <a:srgbClr val="0000FF"/>
                </a:solidFill>
              </a:rPr>
              <a:t>D. Fowler, M. Alvioli, V. Costantino, </a:t>
            </a:r>
          </a:p>
          <a:p>
            <a:pPr algn="r"/>
            <a:r>
              <a:rPr lang="en-US" i="1" dirty="0">
                <a:solidFill>
                  <a:srgbClr val="0000FF"/>
                </a:solidFill>
              </a:rPr>
              <a:t>D. Gurdasani, S. Lim (under review)</a:t>
            </a:r>
          </a:p>
        </p:txBody>
      </p:sp>
    </p:spTree>
    <p:extLst>
      <p:ext uri="{BB962C8B-B14F-4D97-AF65-F5344CB8AC3E}">
        <p14:creationId xmlns:p14="http://schemas.microsoft.com/office/powerpoint/2010/main" val="18408684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wrap="none">
            <a:normAutofit fontScale="90000"/>
          </a:bodyPr>
          <a:lstStyle/>
          <a:p>
            <a:r>
              <a:rPr lang="en-US" sz="2700" noProof="0" dirty="0">
                <a:solidFill>
                  <a:srgbClr val="C00000"/>
                </a:solidFill>
              </a:rPr>
              <a:t> </a:t>
            </a:r>
            <a:endParaRPr lang="en-US" sz="3300" noProof="0" dirty="0">
              <a:solidFill>
                <a:srgbClr val="C00000"/>
              </a:solidFill>
              <a:latin typeface="Helvetica Neue Bold Condensed"/>
              <a:cs typeface="Helvetica Neue Bold Condensed"/>
            </a:endParaRPr>
          </a:p>
        </p:txBody>
      </p:sp>
      <p:sp>
        <p:nvSpPr>
          <p:cNvPr id="3" name="CasellaDiTesto 2"/>
          <p:cNvSpPr txBox="1">
            <a:spLocks noChangeAspect="1"/>
          </p:cNvSpPr>
          <p:nvPr/>
        </p:nvSpPr>
        <p:spPr>
          <a:xfrm>
            <a:off x="2431627" y="4283474"/>
            <a:ext cx="6712373" cy="369332"/>
          </a:xfrm>
          <a:prstGeom prst="rect">
            <a:avLst/>
          </a:prstGeom>
          <a:noFill/>
        </p:spPr>
        <p:txBody>
          <a:bodyPr wrap="square" rtlCol="0">
            <a:spAutoFit/>
          </a:bodyPr>
          <a:lstStyle/>
          <a:p>
            <a:pPr algn="r"/>
            <a:r>
              <a:rPr lang="en-US" i="1" dirty="0">
                <a:solidFill>
                  <a:srgbClr val="0000FF"/>
                </a:solidFill>
              </a:rPr>
              <a:t>M. Alvioli, Land. Urb. Plan. (</a:t>
            </a:r>
            <a:r>
              <a:rPr lang="en-US" i="1" dirty="0" smtClean="0">
                <a:solidFill>
                  <a:srgbClr val="0000FF"/>
                </a:solidFill>
              </a:rPr>
              <a:t>2020)</a:t>
            </a:r>
            <a:endParaRPr lang="en-US" i="1" dirty="0">
              <a:solidFill>
                <a:srgbClr val="0000FF"/>
              </a:solidFill>
            </a:endParaRPr>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406" y="50594"/>
            <a:ext cx="4085273" cy="4624838"/>
          </a:xfrm>
          <a:prstGeom prst="rect">
            <a:avLst/>
          </a:prstGeom>
        </p:spPr>
      </p:pic>
      <p:sp>
        <p:nvSpPr>
          <p:cNvPr id="7" name="Rettangolo 6"/>
          <p:cNvSpPr/>
          <p:nvPr/>
        </p:nvSpPr>
        <p:spPr>
          <a:xfrm>
            <a:off x="4337094" y="554385"/>
            <a:ext cx="4767493" cy="2862322"/>
          </a:xfrm>
          <a:prstGeom prst="rect">
            <a:avLst/>
          </a:prstGeom>
        </p:spPr>
        <p:txBody>
          <a:bodyPr wrap="square">
            <a:spAutoFit/>
          </a:bodyPr>
          <a:lstStyle/>
          <a:p>
            <a:pPr marL="285750" indent="-285750" algn="just">
              <a:spcBef>
                <a:spcPts val="0"/>
              </a:spcBef>
              <a:spcAft>
                <a:spcPts val="2400"/>
              </a:spcAft>
              <a:buFont typeface="Arial" panose="020B0604020202020204" pitchFamily="34" charset="0"/>
              <a:buChar char="•"/>
            </a:pPr>
            <a:r>
              <a:rPr lang="en-AU" sz="2000" dirty="0" smtClean="0">
                <a:latin typeface="Helvetica Neue Light"/>
              </a:rPr>
              <a:t>We proposed investigating the use of </a:t>
            </a:r>
            <a:r>
              <a:rPr lang="en-AU" sz="2000" b="1" dirty="0" smtClean="0">
                <a:solidFill>
                  <a:srgbClr val="C00000"/>
                </a:solidFill>
                <a:latin typeface="Helvetica Neue Light"/>
              </a:rPr>
              <a:t>different spatial units</a:t>
            </a:r>
            <a:endParaRPr lang="en-AU" sz="2000" b="1" dirty="0">
              <a:solidFill>
                <a:srgbClr val="C00000"/>
              </a:solidFill>
              <a:latin typeface="Helvetica Neue Light"/>
            </a:endParaRPr>
          </a:p>
          <a:p>
            <a:pPr marL="285750" indent="-285750" algn="just">
              <a:spcBef>
                <a:spcPts val="0"/>
              </a:spcBef>
              <a:spcAft>
                <a:spcPts val="2400"/>
              </a:spcAft>
              <a:buFont typeface="Arial" panose="020B0604020202020204" pitchFamily="34" charset="0"/>
              <a:buChar char="•"/>
            </a:pPr>
            <a:r>
              <a:rPr lang="en-AU" sz="2000" dirty="0" smtClean="0">
                <a:latin typeface="Helvetica Neue Light"/>
              </a:rPr>
              <a:t>One such a description can be provided by </a:t>
            </a:r>
            <a:r>
              <a:rPr lang="en-AU" sz="2000" b="1" dirty="0" smtClean="0">
                <a:solidFill>
                  <a:srgbClr val="0000FF"/>
                </a:solidFill>
                <a:latin typeface="Helvetica Neue Light"/>
              </a:rPr>
              <a:t>urban areas</a:t>
            </a:r>
          </a:p>
          <a:p>
            <a:pPr marL="285750" indent="-285750" algn="just">
              <a:spcBef>
                <a:spcPts val="0"/>
              </a:spcBef>
              <a:spcAft>
                <a:spcPts val="2400"/>
              </a:spcAft>
              <a:buFont typeface="Arial" panose="020B0604020202020204" pitchFamily="34" charset="0"/>
              <a:buChar char="•"/>
            </a:pPr>
            <a:r>
              <a:rPr lang="en-AU" sz="2000" dirty="0" smtClean="0">
                <a:latin typeface="Helvetica Neue Light"/>
              </a:rPr>
              <a:t>Urban areas by the quoted reference are built to </a:t>
            </a:r>
            <a:r>
              <a:rPr lang="en-AU" sz="2000" b="1" dirty="0" smtClean="0">
                <a:solidFill>
                  <a:srgbClr val="0000FF"/>
                </a:solidFill>
                <a:latin typeface="Helvetica Neue Light"/>
              </a:rPr>
              <a:t>represent human presence</a:t>
            </a:r>
            <a:r>
              <a:rPr lang="en-AU" sz="2000" dirty="0" smtClean="0">
                <a:latin typeface="Helvetica Neue Light"/>
              </a:rPr>
              <a:t> in a </a:t>
            </a:r>
            <a:r>
              <a:rPr lang="en-AU" sz="2000" b="1" dirty="0" smtClean="0">
                <a:solidFill>
                  <a:srgbClr val="C00000"/>
                </a:solidFill>
                <a:latin typeface="Helvetica Neue Light"/>
              </a:rPr>
              <a:t>parameter-free way</a:t>
            </a:r>
            <a:r>
              <a:rPr lang="en-AU" sz="2000" dirty="0" smtClean="0">
                <a:latin typeface="Helvetica Neue Light"/>
              </a:rPr>
              <a:t> </a:t>
            </a:r>
            <a:endParaRPr lang="en-US" sz="2000" dirty="0">
              <a:latin typeface="Helvetica Neue Light"/>
            </a:endParaRPr>
          </a:p>
        </p:txBody>
      </p:sp>
    </p:spTree>
    <p:extLst>
      <p:ext uri="{BB962C8B-B14F-4D97-AF65-F5344CB8AC3E}">
        <p14:creationId xmlns:p14="http://schemas.microsoft.com/office/powerpoint/2010/main" val="2381636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wrap="none">
            <a:normAutofit fontScale="90000"/>
          </a:bodyPr>
          <a:lstStyle/>
          <a:p>
            <a:r>
              <a:rPr lang="en-US" sz="2700" noProof="0" dirty="0">
                <a:solidFill>
                  <a:srgbClr val="C00000"/>
                </a:solidFill>
              </a:rPr>
              <a:t> </a:t>
            </a:r>
            <a:endParaRPr lang="en-US" sz="3300" noProof="0" dirty="0">
              <a:solidFill>
                <a:srgbClr val="C00000"/>
              </a:solidFill>
              <a:latin typeface="Helvetica Neue Bold Condensed"/>
              <a:cs typeface="Helvetica Neue Bold Condensed"/>
            </a:endParaRPr>
          </a:p>
        </p:txBody>
      </p:sp>
      <p:sp>
        <p:nvSpPr>
          <p:cNvPr id="6" name="Rettangolo 5"/>
          <p:cNvSpPr/>
          <p:nvPr/>
        </p:nvSpPr>
        <p:spPr>
          <a:xfrm>
            <a:off x="0" y="492664"/>
            <a:ext cx="9016584" cy="400110"/>
          </a:xfrm>
          <a:prstGeom prst="rect">
            <a:avLst/>
          </a:prstGeom>
        </p:spPr>
        <p:txBody>
          <a:bodyPr wrap="square">
            <a:spAutoFit/>
          </a:bodyPr>
          <a:lstStyle/>
          <a:p>
            <a:pPr algn="ctr">
              <a:spcBef>
                <a:spcPts val="1200"/>
              </a:spcBef>
              <a:spcAft>
                <a:spcPts val="600"/>
              </a:spcAft>
            </a:pPr>
            <a:r>
              <a:rPr lang="en-US" sz="2000" dirty="0">
                <a:latin typeface="Helvetica Neue Light"/>
              </a:rPr>
              <a:t>Data about </a:t>
            </a:r>
            <a:r>
              <a:rPr lang="en-US" sz="2000" b="1" i="1" dirty="0">
                <a:latin typeface="Helvetica Neue Light"/>
              </a:rPr>
              <a:t>first Covid Wave in 2020</a:t>
            </a:r>
            <a:r>
              <a:rPr lang="en-US" sz="2000" dirty="0">
                <a:latin typeface="Helvetica Neue Light"/>
              </a:rPr>
              <a:t> (about March-July)</a:t>
            </a:r>
          </a:p>
        </p:txBody>
      </p:sp>
      <p:sp>
        <p:nvSpPr>
          <p:cNvPr id="2" name="CasellaDiTesto 1"/>
          <p:cNvSpPr txBox="1"/>
          <p:nvPr/>
        </p:nvSpPr>
        <p:spPr>
          <a:xfrm>
            <a:off x="16155" y="-438"/>
            <a:ext cx="6558868" cy="461665"/>
          </a:xfrm>
          <a:prstGeom prst="rect">
            <a:avLst/>
          </a:prstGeom>
          <a:noFill/>
        </p:spPr>
        <p:txBody>
          <a:bodyPr wrap="square" rtlCol="0">
            <a:spAutoFit/>
          </a:bodyPr>
          <a:lstStyle/>
          <a:p>
            <a:r>
              <a:rPr lang="en-US" sz="2400" u="sng" cap="small" dirty="0">
                <a:solidFill>
                  <a:srgbClr val="C00000"/>
                </a:solidFill>
                <a:latin typeface="Helvetica Neue"/>
              </a:rPr>
              <a:t>Preliminary analysis</a:t>
            </a:r>
            <a:endParaRPr lang="en-US" sz="2400" cap="small" dirty="0">
              <a:latin typeface="Helvetica Neue"/>
            </a:endParaRPr>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32" y="944880"/>
            <a:ext cx="4443428" cy="3110399"/>
          </a:xfrm>
          <a:prstGeom prst="rect">
            <a:avLst/>
          </a:prstGeo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0747" y="944292"/>
            <a:ext cx="4442210" cy="3109547"/>
          </a:xfrm>
          <a:prstGeom prst="rect">
            <a:avLst/>
          </a:prstGeom>
        </p:spPr>
      </p:pic>
      <p:sp>
        <p:nvSpPr>
          <p:cNvPr id="7" name="CasellaDiTesto 6"/>
          <p:cNvSpPr txBox="1"/>
          <p:nvPr/>
        </p:nvSpPr>
        <p:spPr>
          <a:xfrm>
            <a:off x="891540" y="1302753"/>
            <a:ext cx="2042160" cy="707886"/>
          </a:xfrm>
          <a:prstGeom prst="rect">
            <a:avLst/>
          </a:prstGeom>
          <a:noFill/>
        </p:spPr>
        <p:txBody>
          <a:bodyPr wrap="square" rtlCol="0">
            <a:spAutoFit/>
          </a:bodyPr>
          <a:lstStyle/>
          <a:p>
            <a:r>
              <a:rPr lang="en-US" sz="2000" b="1" i="1" dirty="0" smtClean="0">
                <a:solidFill>
                  <a:srgbClr val="FF0000"/>
                </a:solidFill>
              </a:rPr>
              <a:t>107</a:t>
            </a:r>
          </a:p>
          <a:p>
            <a:r>
              <a:rPr lang="en-US" sz="2000" b="1" i="1" dirty="0" smtClean="0">
                <a:solidFill>
                  <a:srgbClr val="FF0000"/>
                </a:solidFill>
              </a:rPr>
              <a:t>Provinces</a:t>
            </a:r>
            <a:endParaRPr lang="en-US" b="1" i="1" dirty="0">
              <a:solidFill>
                <a:srgbClr val="FF0000"/>
              </a:solidFill>
            </a:endParaRPr>
          </a:p>
        </p:txBody>
      </p:sp>
      <p:sp>
        <p:nvSpPr>
          <p:cNvPr id="9" name="CasellaDiTesto 8"/>
          <p:cNvSpPr txBox="1"/>
          <p:nvPr/>
        </p:nvSpPr>
        <p:spPr>
          <a:xfrm>
            <a:off x="5472287" y="1299475"/>
            <a:ext cx="2042160" cy="707886"/>
          </a:xfrm>
          <a:prstGeom prst="rect">
            <a:avLst/>
          </a:prstGeom>
          <a:noFill/>
        </p:spPr>
        <p:txBody>
          <a:bodyPr wrap="square" rtlCol="0">
            <a:spAutoFit/>
          </a:bodyPr>
          <a:lstStyle/>
          <a:p>
            <a:r>
              <a:rPr lang="en-US" sz="2000" b="1" i="1" dirty="0" smtClean="0">
                <a:solidFill>
                  <a:srgbClr val="0000FF"/>
                </a:solidFill>
              </a:rPr>
              <a:t>80k</a:t>
            </a:r>
          </a:p>
          <a:p>
            <a:r>
              <a:rPr lang="en-US" sz="2000" b="1" i="1" dirty="0" smtClean="0">
                <a:solidFill>
                  <a:srgbClr val="0000FF"/>
                </a:solidFill>
              </a:rPr>
              <a:t>Urban </a:t>
            </a:r>
            <a:r>
              <a:rPr lang="en-US" sz="2000" b="1" i="1" dirty="0">
                <a:solidFill>
                  <a:srgbClr val="0000FF"/>
                </a:solidFill>
              </a:rPr>
              <a:t>areas</a:t>
            </a:r>
            <a:endParaRPr lang="en-US" b="1" i="1" dirty="0">
              <a:solidFill>
                <a:srgbClr val="0000FF"/>
              </a:solidFill>
            </a:endParaRPr>
          </a:p>
        </p:txBody>
      </p:sp>
      <p:sp>
        <p:nvSpPr>
          <p:cNvPr id="10" name="Rettangolo 9"/>
          <p:cNvSpPr/>
          <p:nvPr/>
        </p:nvSpPr>
        <p:spPr>
          <a:xfrm>
            <a:off x="6374" y="4114211"/>
            <a:ext cx="9016584" cy="400110"/>
          </a:xfrm>
          <a:prstGeom prst="rect">
            <a:avLst/>
          </a:prstGeom>
        </p:spPr>
        <p:txBody>
          <a:bodyPr wrap="square">
            <a:spAutoFit/>
          </a:bodyPr>
          <a:lstStyle/>
          <a:p>
            <a:pPr algn="ctr">
              <a:spcBef>
                <a:spcPts val="1200"/>
              </a:spcBef>
              <a:spcAft>
                <a:spcPts val="600"/>
              </a:spcAft>
            </a:pPr>
            <a:r>
              <a:rPr lang="en-US" sz="2000" dirty="0">
                <a:latin typeface="Helvetica Neue Light"/>
              </a:rPr>
              <a:t>Number of Covid cases distributed to urban areas proportionally to the surface</a:t>
            </a:r>
          </a:p>
        </p:txBody>
      </p:sp>
    </p:spTree>
    <p:extLst>
      <p:ext uri="{BB962C8B-B14F-4D97-AF65-F5344CB8AC3E}">
        <p14:creationId xmlns:p14="http://schemas.microsoft.com/office/powerpoint/2010/main" val="3846222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wrap="none">
            <a:normAutofit fontScale="90000"/>
          </a:bodyPr>
          <a:lstStyle/>
          <a:p>
            <a:r>
              <a:rPr lang="en-US" sz="2700" noProof="0" dirty="0">
                <a:solidFill>
                  <a:srgbClr val="C00000"/>
                </a:solidFill>
              </a:rPr>
              <a:t> </a:t>
            </a:r>
            <a:endParaRPr lang="en-US" sz="3300" noProof="0" dirty="0">
              <a:solidFill>
                <a:srgbClr val="C00000"/>
              </a:solidFill>
              <a:latin typeface="Helvetica Neue Bold Condensed"/>
              <a:cs typeface="Helvetica Neue Bold Condensed"/>
            </a:endParaRPr>
          </a:p>
        </p:txBody>
      </p:sp>
      <p:sp>
        <p:nvSpPr>
          <p:cNvPr id="6" name="Rettangolo 5"/>
          <p:cNvSpPr/>
          <p:nvPr/>
        </p:nvSpPr>
        <p:spPr>
          <a:xfrm>
            <a:off x="0" y="485044"/>
            <a:ext cx="9016584" cy="400110"/>
          </a:xfrm>
          <a:prstGeom prst="rect">
            <a:avLst/>
          </a:prstGeom>
        </p:spPr>
        <p:txBody>
          <a:bodyPr wrap="square">
            <a:spAutoFit/>
          </a:bodyPr>
          <a:lstStyle/>
          <a:p>
            <a:pPr algn="ctr">
              <a:spcBef>
                <a:spcPts val="1200"/>
              </a:spcBef>
              <a:spcAft>
                <a:spcPts val="600"/>
              </a:spcAft>
            </a:pPr>
            <a:r>
              <a:rPr lang="en-US" sz="2000" dirty="0">
                <a:latin typeface="Helvetica Neue Light"/>
              </a:rPr>
              <a:t>Data about </a:t>
            </a:r>
            <a:r>
              <a:rPr lang="en-US" sz="2000" b="1" i="1" dirty="0">
                <a:latin typeface="Helvetica Neue Light"/>
              </a:rPr>
              <a:t>second Covid Wave in 2020</a:t>
            </a:r>
            <a:r>
              <a:rPr lang="en-US" sz="2000" dirty="0">
                <a:latin typeface="Helvetica Neue Light"/>
              </a:rPr>
              <a:t> (about September-December)</a:t>
            </a:r>
          </a:p>
        </p:txBody>
      </p:sp>
      <p:sp>
        <p:nvSpPr>
          <p:cNvPr id="2" name="CasellaDiTesto 1"/>
          <p:cNvSpPr txBox="1"/>
          <p:nvPr/>
        </p:nvSpPr>
        <p:spPr>
          <a:xfrm>
            <a:off x="16155" y="-438"/>
            <a:ext cx="6558868" cy="461665"/>
          </a:xfrm>
          <a:prstGeom prst="rect">
            <a:avLst/>
          </a:prstGeom>
          <a:noFill/>
        </p:spPr>
        <p:txBody>
          <a:bodyPr wrap="square" rtlCol="0">
            <a:spAutoFit/>
          </a:bodyPr>
          <a:lstStyle/>
          <a:p>
            <a:r>
              <a:rPr lang="en-US" sz="2400" u="sng" cap="small" dirty="0">
                <a:solidFill>
                  <a:srgbClr val="C00000"/>
                </a:solidFill>
                <a:latin typeface="Helvetica Neue"/>
              </a:rPr>
              <a:t>Preliminary analysis</a:t>
            </a:r>
            <a:endParaRPr lang="en-US" sz="2400" cap="small" dirty="0">
              <a:latin typeface="Helvetica Neue"/>
            </a:endParaRPr>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32" y="944880"/>
            <a:ext cx="4443428" cy="3110400"/>
          </a:xfrm>
          <a:prstGeom prst="rect">
            <a:avLst/>
          </a:prstGeo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0747" y="944292"/>
            <a:ext cx="4442211" cy="3109547"/>
          </a:xfrm>
          <a:prstGeom prst="rect">
            <a:avLst/>
          </a:prstGeom>
        </p:spPr>
      </p:pic>
      <p:sp>
        <p:nvSpPr>
          <p:cNvPr id="7" name="CasellaDiTesto 6"/>
          <p:cNvSpPr txBox="1"/>
          <p:nvPr/>
        </p:nvSpPr>
        <p:spPr>
          <a:xfrm>
            <a:off x="891540" y="1137211"/>
            <a:ext cx="2042160" cy="707886"/>
          </a:xfrm>
          <a:prstGeom prst="rect">
            <a:avLst/>
          </a:prstGeom>
          <a:noFill/>
        </p:spPr>
        <p:txBody>
          <a:bodyPr wrap="square" rtlCol="0">
            <a:spAutoFit/>
          </a:bodyPr>
          <a:lstStyle/>
          <a:p>
            <a:r>
              <a:rPr lang="en-US" sz="2000" b="1" i="1" dirty="0" smtClean="0">
                <a:solidFill>
                  <a:srgbClr val="FF0000"/>
                </a:solidFill>
              </a:rPr>
              <a:t>107</a:t>
            </a:r>
          </a:p>
          <a:p>
            <a:r>
              <a:rPr lang="en-US" sz="2000" b="1" i="1" dirty="0" smtClean="0">
                <a:solidFill>
                  <a:srgbClr val="FF0000"/>
                </a:solidFill>
              </a:rPr>
              <a:t>Provinces</a:t>
            </a:r>
            <a:endParaRPr lang="en-US" b="1" i="1" dirty="0">
              <a:solidFill>
                <a:srgbClr val="FF0000"/>
              </a:solidFill>
            </a:endParaRPr>
          </a:p>
        </p:txBody>
      </p:sp>
      <p:sp>
        <p:nvSpPr>
          <p:cNvPr id="9" name="CasellaDiTesto 8"/>
          <p:cNvSpPr txBox="1"/>
          <p:nvPr/>
        </p:nvSpPr>
        <p:spPr>
          <a:xfrm>
            <a:off x="5480170" y="1165470"/>
            <a:ext cx="2042160" cy="707886"/>
          </a:xfrm>
          <a:prstGeom prst="rect">
            <a:avLst/>
          </a:prstGeom>
          <a:noFill/>
        </p:spPr>
        <p:txBody>
          <a:bodyPr wrap="square" rtlCol="0">
            <a:spAutoFit/>
          </a:bodyPr>
          <a:lstStyle/>
          <a:p>
            <a:r>
              <a:rPr lang="en-US" sz="2000" b="1" i="1" dirty="0" smtClean="0">
                <a:solidFill>
                  <a:srgbClr val="0000FF"/>
                </a:solidFill>
              </a:rPr>
              <a:t>80k</a:t>
            </a:r>
          </a:p>
          <a:p>
            <a:r>
              <a:rPr lang="en-US" sz="2000" b="1" i="1" dirty="0" smtClean="0">
                <a:solidFill>
                  <a:srgbClr val="0000FF"/>
                </a:solidFill>
              </a:rPr>
              <a:t>Urban </a:t>
            </a:r>
            <a:r>
              <a:rPr lang="en-US" sz="2000" b="1" i="1" dirty="0">
                <a:solidFill>
                  <a:srgbClr val="0000FF"/>
                </a:solidFill>
              </a:rPr>
              <a:t>areas</a:t>
            </a:r>
            <a:endParaRPr lang="en-US" b="1" i="1" dirty="0">
              <a:solidFill>
                <a:srgbClr val="0000FF"/>
              </a:solidFill>
            </a:endParaRPr>
          </a:p>
        </p:txBody>
      </p:sp>
      <p:sp>
        <p:nvSpPr>
          <p:cNvPr id="10" name="Rettangolo 9"/>
          <p:cNvSpPr/>
          <p:nvPr/>
        </p:nvSpPr>
        <p:spPr>
          <a:xfrm>
            <a:off x="6374" y="4114211"/>
            <a:ext cx="9016584" cy="400110"/>
          </a:xfrm>
          <a:prstGeom prst="rect">
            <a:avLst/>
          </a:prstGeom>
        </p:spPr>
        <p:txBody>
          <a:bodyPr wrap="square">
            <a:spAutoFit/>
          </a:bodyPr>
          <a:lstStyle/>
          <a:p>
            <a:pPr algn="ctr">
              <a:spcBef>
                <a:spcPts val="1200"/>
              </a:spcBef>
              <a:spcAft>
                <a:spcPts val="600"/>
              </a:spcAft>
            </a:pPr>
            <a:r>
              <a:rPr lang="en-US" sz="2000" dirty="0">
                <a:latin typeface="Helvetica Neue Light"/>
              </a:rPr>
              <a:t>Number of Covid cases distributed to urban areas proportionally to the surface</a:t>
            </a:r>
          </a:p>
        </p:txBody>
      </p:sp>
    </p:spTree>
    <p:extLst>
      <p:ext uri="{BB962C8B-B14F-4D97-AF65-F5344CB8AC3E}">
        <p14:creationId xmlns:p14="http://schemas.microsoft.com/office/powerpoint/2010/main" val="1316851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wrap="none">
            <a:normAutofit fontScale="90000"/>
          </a:bodyPr>
          <a:lstStyle/>
          <a:p>
            <a:r>
              <a:rPr lang="en-US" sz="2700" noProof="0" dirty="0">
                <a:solidFill>
                  <a:srgbClr val="C00000"/>
                </a:solidFill>
              </a:rPr>
              <a:t> </a:t>
            </a:r>
            <a:endParaRPr lang="en-US" sz="3300" noProof="0" dirty="0">
              <a:solidFill>
                <a:srgbClr val="C00000"/>
              </a:solidFill>
              <a:latin typeface="Helvetica Neue Bold Condensed"/>
              <a:cs typeface="Helvetica Neue Bold Condensed"/>
            </a:endParaRPr>
          </a:p>
        </p:txBody>
      </p:sp>
      <p:sp>
        <p:nvSpPr>
          <p:cNvPr id="6" name="Rettangolo 5"/>
          <p:cNvSpPr/>
          <p:nvPr/>
        </p:nvSpPr>
        <p:spPr>
          <a:xfrm>
            <a:off x="0" y="699719"/>
            <a:ext cx="9016584" cy="3554819"/>
          </a:xfrm>
          <a:prstGeom prst="rect">
            <a:avLst/>
          </a:prstGeom>
        </p:spPr>
        <p:txBody>
          <a:bodyPr wrap="square">
            <a:spAutoFit/>
          </a:bodyPr>
          <a:lstStyle/>
          <a:p>
            <a:pPr marL="342900" indent="-342900" algn="just">
              <a:spcBef>
                <a:spcPts val="1200"/>
              </a:spcBef>
              <a:spcAft>
                <a:spcPts val="600"/>
              </a:spcAft>
              <a:buFont typeface="Arial" panose="020B0604020202020204" pitchFamily="34" charset="0"/>
              <a:buChar char="•"/>
            </a:pPr>
            <a:r>
              <a:rPr lang="en-US" sz="2000" dirty="0" smtClean="0">
                <a:latin typeface="Helvetica Neue Light"/>
              </a:rPr>
              <a:t>We tested the </a:t>
            </a:r>
            <a:r>
              <a:rPr lang="en-US" sz="2000" b="1" i="1" dirty="0" smtClean="0">
                <a:latin typeface="Helvetica Neue Light"/>
              </a:rPr>
              <a:t>hhh4</a:t>
            </a:r>
            <a:r>
              <a:rPr lang="en-US" sz="2000" b="1" dirty="0" smtClean="0">
                <a:latin typeface="Helvetica Neue Light"/>
              </a:rPr>
              <a:t> endemic-epidemic</a:t>
            </a:r>
            <a:r>
              <a:rPr lang="en-US" sz="2000" dirty="0" smtClean="0">
                <a:latin typeface="Helvetica Neue Light"/>
              </a:rPr>
              <a:t> model with spatial-temporal data about Covid19 in Italy – </a:t>
            </a:r>
            <a:r>
              <a:rPr lang="en-US" sz="2000" b="1" i="1" dirty="0" smtClean="0">
                <a:solidFill>
                  <a:srgbClr val="0000FF"/>
                </a:solidFill>
                <a:latin typeface="Helvetica Neue Light"/>
              </a:rPr>
              <a:t>province</a:t>
            </a:r>
            <a:r>
              <a:rPr lang="en-US" sz="2000" i="1" dirty="0" smtClean="0">
                <a:latin typeface="Helvetica Neue Light"/>
              </a:rPr>
              <a:t> level</a:t>
            </a:r>
            <a:r>
              <a:rPr lang="en-US" sz="2000" dirty="0" smtClean="0">
                <a:latin typeface="Helvetica Neue Light"/>
              </a:rPr>
              <a:t>, </a:t>
            </a:r>
            <a:r>
              <a:rPr lang="en-US" sz="2000" b="1" i="1" dirty="0" smtClean="0">
                <a:solidFill>
                  <a:srgbClr val="FF0000"/>
                </a:solidFill>
                <a:latin typeface="Helvetica Neue Light"/>
              </a:rPr>
              <a:t>daily</a:t>
            </a:r>
            <a:r>
              <a:rPr lang="en-US" sz="2000" i="1" dirty="0" smtClean="0">
                <a:latin typeface="Helvetica Neue Light"/>
              </a:rPr>
              <a:t> infection data</a:t>
            </a:r>
            <a:r>
              <a:rPr lang="en-US" sz="2000" dirty="0" smtClean="0">
                <a:latin typeface="Helvetica Neue Light"/>
              </a:rPr>
              <a:t> – open data</a:t>
            </a:r>
          </a:p>
          <a:p>
            <a:pPr marL="342900" indent="-342900" algn="just">
              <a:spcBef>
                <a:spcPts val="1200"/>
              </a:spcBef>
              <a:spcAft>
                <a:spcPts val="600"/>
              </a:spcAft>
              <a:buFont typeface="Arial" panose="020B0604020202020204" pitchFamily="34" charset="0"/>
              <a:buChar char="•"/>
            </a:pPr>
            <a:r>
              <a:rPr lang="en-US" sz="2000" dirty="0" smtClean="0">
                <a:latin typeface="Helvetica Neue Light"/>
              </a:rPr>
              <a:t>We used both a </a:t>
            </a:r>
            <a:r>
              <a:rPr lang="en-US" sz="2000" b="1" dirty="0" smtClean="0">
                <a:solidFill>
                  <a:srgbClr val="0000FF"/>
                </a:solidFill>
                <a:latin typeface="Helvetica Neue Light"/>
              </a:rPr>
              <a:t>neighborhood matrix</a:t>
            </a:r>
            <a:r>
              <a:rPr lang="en-US" sz="2000" dirty="0" smtClean="0">
                <a:latin typeface="Helvetica Neue Light"/>
              </a:rPr>
              <a:t> and </a:t>
            </a:r>
            <a:r>
              <a:rPr lang="en-US" sz="2000" b="1" dirty="0" smtClean="0">
                <a:solidFill>
                  <a:srgbClr val="0000FF"/>
                </a:solidFill>
                <a:latin typeface="Helvetica Neue Light"/>
              </a:rPr>
              <a:t>real mobile phone data</a:t>
            </a:r>
            <a:r>
              <a:rPr lang="en-US" sz="2000" dirty="0" smtClean="0">
                <a:latin typeface="Helvetica Neue Light"/>
              </a:rPr>
              <a:t> to model spatial relations</a:t>
            </a:r>
          </a:p>
          <a:p>
            <a:pPr marL="342900" indent="-342900" algn="just">
              <a:spcBef>
                <a:spcPts val="1200"/>
              </a:spcBef>
              <a:spcAft>
                <a:spcPts val="600"/>
              </a:spcAft>
              <a:buFont typeface="Arial" panose="020B0604020202020204" pitchFamily="34" charset="0"/>
              <a:buChar char="•"/>
            </a:pPr>
            <a:r>
              <a:rPr lang="en-US" sz="2000" dirty="0" smtClean="0">
                <a:latin typeface="Helvetica Neue Light"/>
              </a:rPr>
              <a:t>Explicit </a:t>
            </a:r>
            <a:r>
              <a:rPr lang="en-US" sz="2000" b="1" dirty="0" smtClean="0">
                <a:solidFill>
                  <a:srgbClr val="3FA53F"/>
                </a:solidFill>
                <a:latin typeface="Helvetica Neue Light"/>
              </a:rPr>
              <a:t>inclusion of urban indicators</a:t>
            </a:r>
            <a:r>
              <a:rPr lang="en-US" sz="2000" dirty="0" smtClean="0">
                <a:latin typeface="Helvetica Neue Light"/>
              </a:rPr>
              <a:t> in the statistical analysis produce </a:t>
            </a:r>
            <a:r>
              <a:rPr lang="en-US" sz="2000" b="1" dirty="0" smtClean="0">
                <a:solidFill>
                  <a:srgbClr val="3FA53F"/>
                </a:solidFill>
                <a:latin typeface="Helvetica Neue Light"/>
              </a:rPr>
              <a:t>modest results</a:t>
            </a:r>
            <a:r>
              <a:rPr lang="en-US" sz="2000" dirty="0" smtClean="0">
                <a:latin typeface="Helvetica Neue Light"/>
              </a:rPr>
              <a:t>, as far as the effect of such indicators is concerned</a:t>
            </a:r>
            <a:endParaRPr lang="en-US" sz="2000" dirty="0">
              <a:latin typeface="Helvetica Neue Light"/>
            </a:endParaRPr>
          </a:p>
          <a:p>
            <a:pPr marL="342900" indent="-342900" algn="just">
              <a:spcBef>
                <a:spcPts val="1200"/>
              </a:spcBef>
              <a:spcAft>
                <a:spcPts val="600"/>
              </a:spcAft>
              <a:buFont typeface="Arial" panose="020B0604020202020204" pitchFamily="34" charset="0"/>
              <a:buChar char="•"/>
            </a:pPr>
            <a:r>
              <a:rPr lang="en-US" sz="2000" dirty="0" smtClean="0">
                <a:latin typeface="Helvetica Neue Light"/>
              </a:rPr>
              <a:t>We argue that </a:t>
            </a:r>
            <a:r>
              <a:rPr lang="en-US" sz="2000" b="1" dirty="0" smtClean="0">
                <a:solidFill>
                  <a:srgbClr val="0000FF"/>
                </a:solidFill>
                <a:latin typeface="Helvetica Neue Light"/>
              </a:rPr>
              <a:t>explicit use of urban areas</a:t>
            </a:r>
            <a:r>
              <a:rPr lang="en-US" sz="2000" dirty="0" smtClean="0">
                <a:latin typeface="Helvetica Neue Light"/>
              </a:rPr>
              <a:t> as a spatial description of population presence in Italy would be more effective than using (coarse) administrative boundaries</a:t>
            </a:r>
            <a:endParaRPr lang="en-US" sz="2000" dirty="0">
              <a:latin typeface="Helvetica Neue Light"/>
            </a:endParaRPr>
          </a:p>
        </p:txBody>
      </p:sp>
      <p:sp>
        <p:nvSpPr>
          <p:cNvPr id="2" name="CasellaDiTesto 1"/>
          <p:cNvSpPr txBox="1"/>
          <p:nvPr/>
        </p:nvSpPr>
        <p:spPr>
          <a:xfrm>
            <a:off x="16155" y="-438"/>
            <a:ext cx="6558868" cy="461665"/>
          </a:xfrm>
          <a:prstGeom prst="rect">
            <a:avLst/>
          </a:prstGeom>
          <a:noFill/>
        </p:spPr>
        <p:txBody>
          <a:bodyPr wrap="square" rtlCol="0">
            <a:spAutoFit/>
          </a:bodyPr>
          <a:lstStyle/>
          <a:p>
            <a:r>
              <a:rPr lang="en-US" sz="2400" u="sng" cap="small" dirty="0">
                <a:solidFill>
                  <a:srgbClr val="C00000"/>
                </a:solidFill>
                <a:latin typeface="Helvetica Neue"/>
              </a:rPr>
              <a:t>Conclusions</a:t>
            </a:r>
            <a:endParaRPr lang="en-US" sz="2400" cap="small" dirty="0">
              <a:latin typeface="Helvetica Neue"/>
            </a:endParaRPr>
          </a:p>
        </p:txBody>
      </p:sp>
    </p:spTree>
    <p:extLst>
      <p:ext uri="{BB962C8B-B14F-4D97-AF65-F5344CB8AC3E}">
        <p14:creationId xmlns:p14="http://schemas.microsoft.com/office/powerpoint/2010/main" val="1097605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wrap="none">
            <a:normAutofit fontScale="90000"/>
          </a:bodyPr>
          <a:lstStyle/>
          <a:p>
            <a:r>
              <a:rPr lang="en-US" sz="2700" noProof="0" dirty="0">
                <a:solidFill>
                  <a:srgbClr val="C00000"/>
                </a:solidFill>
              </a:rPr>
              <a:t> </a:t>
            </a:r>
            <a:endParaRPr lang="en-US" sz="3300" noProof="0" dirty="0">
              <a:solidFill>
                <a:srgbClr val="C00000"/>
              </a:solidFill>
              <a:latin typeface="Helvetica Neue Bold Condensed"/>
              <a:cs typeface="Helvetica Neue Bold Condensed"/>
            </a:endParaRPr>
          </a:p>
        </p:txBody>
      </p:sp>
      <p:sp>
        <p:nvSpPr>
          <p:cNvPr id="6" name="Rettangolo 5"/>
          <p:cNvSpPr/>
          <p:nvPr/>
        </p:nvSpPr>
        <p:spPr>
          <a:xfrm>
            <a:off x="0" y="1053158"/>
            <a:ext cx="9016584" cy="2554545"/>
          </a:xfrm>
          <a:prstGeom prst="rect">
            <a:avLst/>
          </a:prstGeom>
        </p:spPr>
        <p:txBody>
          <a:bodyPr wrap="square">
            <a:spAutoFit/>
          </a:bodyPr>
          <a:lstStyle/>
          <a:p>
            <a:pPr algn="just">
              <a:spcBef>
                <a:spcPts val="600"/>
              </a:spcBef>
              <a:spcAft>
                <a:spcPts val="1800"/>
              </a:spcAft>
            </a:pPr>
            <a:r>
              <a:rPr lang="en-US" sz="2000" dirty="0">
                <a:latin typeface="Helvetica Neue Light"/>
              </a:rPr>
              <a:t>Work presented here and in the submitted paper developed within:</a:t>
            </a:r>
          </a:p>
          <a:p>
            <a:pPr marL="342900" indent="-342900" algn="just">
              <a:spcBef>
                <a:spcPts val="600"/>
              </a:spcBef>
              <a:spcAft>
                <a:spcPts val="1800"/>
              </a:spcAft>
              <a:buFont typeface="Arial" panose="020B0604020202020204" pitchFamily="34" charset="0"/>
              <a:buChar char="•"/>
            </a:pPr>
            <a:r>
              <a:rPr lang="en-US" sz="2000" dirty="0">
                <a:latin typeface="Helvetica Neue Light"/>
              </a:rPr>
              <a:t>MA partially supported by the research project “FISR SIRENE COVID-19 </a:t>
            </a:r>
            <a:r>
              <a:rPr lang="it-IT" sz="2000" i="1" dirty="0">
                <a:latin typeface="Helvetica Neue Light"/>
              </a:rPr>
              <a:t>Sistema Informativo per la Risposta alle EmergeNzE COVID-19</a:t>
            </a:r>
            <a:r>
              <a:rPr lang="en-US" sz="2000" dirty="0">
                <a:latin typeface="Helvetica Neue Light"/>
              </a:rPr>
              <a:t>”, funded by MIUR under contract FISR2020 IP_04884 COVID-19 SIRENE</a:t>
            </a:r>
          </a:p>
          <a:p>
            <a:pPr marL="342900" indent="-342900" algn="just">
              <a:spcBef>
                <a:spcPts val="600"/>
              </a:spcBef>
              <a:spcAft>
                <a:spcPts val="1800"/>
              </a:spcAft>
              <a:buFont typeface="Arial" panose="020B0604020202020204" pitchFamily="34" charset="0"/>
              <a:buChar char="•"/>
            </a:pPr>
            <a:r>
              <a:rPr lang="en-US" sz="2000" dirty="0">
                <a:latin typeface="Helvetica Neue Light"/>
              </a:rPr>
              <a:t>DF is supported by an Australian Government Research Training Program (RTP) Scholarship</a:t>
            </a:r>
            <a:endParaRPr lang="en-US" sz="2000" i="1" dirty="0">
              <a:latin typeface="Helvetica Neue Light"/>
            </a:endParaRPr>
          </a:p>
        </p:txBody>
      </p:sp>
      <p:sp>
        <p:nvSpPr>
          <p:cNvPr id="2" name="CasellaDiTesto 1"/>
          <p:cNvSpPr txBox="1"/>
          <p:nvPr/>
        </p:nvSpPr>
        <p:spPr>
          <a:xfrm>
            <a:off x="16154" y="-438"/>
            <a:ext cx="9293383" cy="461665"/>
          </a:xfrm>
          <a:prstGeom prst="rect">
            <a:avLst/>
          </a:prstGeom>
          <a:noFill/>
        </p:spPr>
        <p:txBody>
          <a:bodyPr wrap="square" rtlCol="0">
            <a:spAutoFit/>
          </a:bodyPr>
          <a:lstStyle/>
          <a:p>
            <a:r>
              <a:rPr lang="en-US" sz="2400" u="sng" cap="small" dirty="0">
                <a:solidFill>
                  <a:srgbClr val="C00000"/>
                </a:solidFill>
                <a:latin typeface="Helvetica Neue"/>
              </a:rPr>
              <a:t>Acknowledgments</a:t>
            </a:r>
            <a:endParaRPr lang="en-US" sz="2400" b="1" cap="small" dirty="0">
              <a:solidFill>
                <a:srgbClr val="0000FF"/>
              </a:solidFill>
              <a:latin typeface="Helvetica Neue"/>
            </a:endParaRPr>
          </a:p>
        </p:txBody>
      </p:sp>
    </p:spTree>
    <p:extLst>
      <p:ext uri="{BB962C8B-B14F-4D97-AF65-F5344CB8AC3E}">
        <p14:creationId xmlns:p14="http://schemas.microsoft.com/office/powerpoint/2010/main" val="4075332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4375" y="20092"/>
            <a:ext cx="7942053" cy="672814"/>
          </a:xfrm>
          <a:prstGeom prst="rect">
            <a:avLst/>
          </a:prstGeom>
        </p:spPr>
        <p:txBody>
          <a:bodyPr/>
          <a:lstStyle/>
          <a:p>
            <a:r>
              <a:rPr lang="en-US" noProof="0" dirty="0">
                <a:solidFill>
                  <a:schemeClr val="tx1"/>
                </a:solidFill>
              </a:rPr>
              <a:t>…That’s all.</a:t>
            </a:r>
            <a:endParaRPr lang="en-US" noProof="0" dirty="0"/>
          </a:p>
        </p:txBody>
      </p:sp>
      <p:graphicFrame>
        <p:nvGraphicFramePr>
          <p:cNvPr id="13" name="Diagramma 12"/>
          <p:cNvGraphicFramePr/>
          <p:nvPr>
            <p:extLst>
              <p:ext uri="{D42A27DB-BD31-4B8C-83A1-F6EECF244321}">
                <p14:modId xmlns:p14="http://schemas.microsoft.com/office/powerpoint/2010/main" val="3124095979"/>
              </p:ext>
            </p:extLst>
          </p:nvPr>
        </p:nvGraphicFramePr>
        <p:xfrm>
          <a:off x="858128" y="788534"/>
          <a:ext cx="6005847" cy="34733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olo 1"/>
          <p:cNvSpPr txBox="1">
            <a:spLocks/>
          </p:cNvSpPr>
          <p:nvPr/>
        </p:nvSpPr>
        <p:spPr>
          <a:xfrm>
            <a:off x="5788617" y="4068210"/>
            <a:ext cx="3223647" cy="672814"/>
          </a:xfrm>
          <a:prstGeom prst="rect">
            <a:avLst/>
          </a:prstGeom>
        </p:spPr>
        <p:txBody>
          <a:bodyPr/>
          <a:lstStyle>
            <a:lvl1pPr algn="l" defTabSz="685800" rtl="0" eaLnBrk="1" latinLnBrk="0" hangingPunct="1">
              <a:spcBef>
                <a:spcPct val="0"/>
              </a:spcBef>
              <a:buNone/>
              <a:defRPr sz="3000" b="0" i="0" kern="1200" cap="small" spc="-75" baseline="0">
                <a:ln>
                  <a:noFill/>
                </a:ln>
                <a:solidFill>
                  <a:srgbClr val="191919"/>
                </a:solidFill>
                <a:effectLst/>
                <a:latin typeface="Helvetica Neue Light"/>
                <a:ea typeface="+mj-ea"/>
                <a:cs typeface="Helvetica Neue Light"/>
              </a:defRPr>
            </a:lvl1pPr>
          </a:lstStyle>
          <a:p>
            <a:pPr algn="r" fontAlgn="auto">
              <a:spcAft>
                <a:spcPts val="0"/>
              </a:spcAft>
            </a:pPr>
            <a:r>
              <a:rPr lang="en-US" dirty="0"/>
              <a:t>Thank you!</a:t>
            </a:r>
          </a:p>
        </p:txBody>
      </p:sp>
    </p:spTree>
    <p:extLst>
      <p:ext uri="{BB962C8B-B14F-4D97-AF65-F5344CB8AC3E}">
        <p14:creationId xmlns:p14="http://schemas.microsoft.com/office/powerpoint/2010/main" val="19598382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7086" y="115941"/>
            <a:ext cx="9046029" cy="4431983"/>
          </a:xfrm>
          <a:prstGeom prst="rect">
            <a:avLst/>
          </a:prstGeom>
        </p:spPr>
        <p:txBody>
          <a:bodyPr wrap="square">
            <a:spAutoFit/>
          </a:bodyPr>
          <a:lstStyle/>
          <a:p>
            <a:pPr algn="ctr"/>
            <a:r>
              <a:rPr lang="en-US" sz="1400" b="1" dirty="0"/>
              <a:t>Essential BIBLIOGRAPHY – Part I</a:t>
            </a:r>
          </a:p>
          <a:p>
            <a:pPr algn="ctr">
              <a:spcAft>
                <a:spcPts val="600"/>
              </a:spcAft>
            </a:pPr>
            <a:endParaRPr lang="en-US" sz="1300" dirty="0"/>
          </a:p>
          <a:p>
            <a:pPr marL="285750" indent="-285750" algn="just">
              <a:spcAft>
                <a:spcPts val="800"/>
              </a:spcAft>
              <a:buFont typeface="Arial" panose="020B0604020202020204" pitchFamily="34" charset="0"/>
              <a:buChar char="•"/>
            </a:pPr>
            <a:r>
              <a:rPr lang="en-US" sz="1400" dirty="0" smtClean="0"/>
              <a:t>M. Agnoletti, S. Manganelli, F. Piras</a:t>
            </a:r>
            <a:r>
              <a:rPr lang="en-US" sz="1400" dirty="0"/>
              <a:t>: “Covid-19 and rural landscape: The case of Italy”. </a:t>
            </a:r>
            <a:r>
              <a:rPr lang="en-US" sz="1400" b="1" dirty="0" smtClean="0"/>
              <a:t>Landscape and Urban Planning</a:t>
            </a:r>
            <a:r>
              <a:rPr lang="en-US" sz="1400" dirty="0" smtClean="0"/>
              <a:t> 204, 103995 (2020</a:t>
            </a:r>
            <a:r>
              <a:rPr lang="en-US" sz="1400" dirty="0"/>
              <a:t>). </a:t>
            </a:r>
            <a:r>
              <a:rPr lang="en-US" sz="1400" dirty="0" smtClean="0">
                <a:hlinkClick r:id="rId3"/>
              </a:rPr>
              <a:t>https</a:t>
            </a:r>
            <a:r>
              <a:rPr lang="en-US" sz="1400" dirty="0">
                <a:hlinkClick r:id="rId3"/>
              </a:rPr>
              <a:t>://</a:t>
            </a:r>
            <a:r>
              <a:rPr lang="en-US" sz="1400" dirty="0" smtClean="0">
                <a:hlinkClick r:id="rId3"/>
              </a:rPr>
              <a:t>doi.org/10.1016/j.landurbplan.2020.103955</a:t>
            </a:r>
            <a:endParaRPr lang="en-US" sz="1400" dirty="0"/>
          </a:p>
          <a:p>
            <a:pPr marL="285750" indent="-285750" algn="just">
              <a:spcAft>
                <a:spcPts val="800"/>
              </a:spcAft>
              <a:buFont typeface="Arial" panose="020B0604020202020204" pitchFamily="34" charset="0"/>
              <a:buChar char="•"/>
            </a:pPr>
            <a:r>
              <a:rPr lang="en-US" sz="1400" dirty="0"/>
              <a:t>M. </a:t>
            </a:r>
            <a:r>
              <a:rPr lang="en-US" sz="1400" dirty="0" smtClean="0"/>
              <a:t>Alvioli: “Administrative boundaries and urban areas in Italy: a perspective from scaling laws</a:t>
            </a:r>
            <a:r>
              <a:rPr lang="en-US" sz="1400" dirty="0"/>
              <a:t>”. </a:t>
            </a:r>
            <a:r>
              <a:rPr lang="en-US" sz="1400" b="1" dirty="0"/>
              <a:t>Landscape and Urban </a:t>
            </a:r>
            <a:r>
              <a:rPr lang="en-US" sz="1400" b="1" dirty="0" smtClean="0"/>
              <a:t>Planning</a:t>
            </a:r>
            <a:r>
              <a:rPr lang="en-US" sz="1400" dirty="0" smtClean="0"/>
              <a:t> 204, 103906 </a:t>
            </a:r>
            <a:r>
              <a:rPr lang="en-US" sz="1400" dirty="0"/>
              <a:t>(</a:t>
            </a:r>
            <a:r>
              <a:rPr lang="en-US" sz="1400" dirty="0" smtClean="0"/>
              <a:t>2020</a:t>
            </a:r>
            <a:r>
              <a:rPr lang="en-US" sz="1400" dirty="0"/>
              <a:t>). </a:t>
            </a:r>
            <a:r>
              <a:rPr lang="en-US" sz="1400" dirty="0">
                <a:hlinkClick r:id="rId4"/>
              </a:rPr>
              <a:t>https://</a:t>
            </a:r>
            <a:r>
              <a:rPr lang="en-US" sz="1400" dirty="0" smtClean="0">
                <a:hlinkClick r:id="rId4"/>
              </a:rPr>
              <a:t>doi.org/10.1016/j.landurbplan.2020.103906</a:t>
            </a:r>
            <a:endParaRPr lang="en-US" sz="1400" dirty="0"/>
          </a:p>
          <a:p>
            <a:pPr marL="285750" indent="-285750" algn="just">
              <a:spcAft>
                <a:spcPts val="800"/>
              </a:spcAft>
              <a:buFont typeface="Arial" panose="020B0604020202020204" pitchFamily="34" charset="0"/>
              <a:buChar char="•"/>
            </a:pPr>
            <a:r>
              <a:rPr lang="en-US" sz="1400" dirty="0"/>
              <a:t>F. Arroyo-Marioli, F. Bullano, S. Kucinskas, C. Rondón-Moreno: “Tracking R of COVID-19: A new </a:t>
            </a:r>
            <a:r>
              <a:rPr lang="en-US" sz="1400" dirty="0" smtClean="0"/>
              <a:t>real-time estimation </a:t>
            </a:r>
            <a:r>
              <a:rPr lang="en-US" sz="1400" dirty="0"/>
              <a:t>using the Kalman filter”. </a:t>
            </a:r>
            <a:r>
              <a:rPr lang="en-US" sz="1400" b="1" dirty="0" smtClean="0"/>
              <a:t>PloS One</a:t>
            </a:r>
            <a:r>
              <a:rPr lang="en-US" sz="1400" dirty="0" smtClean="0"/>
              <a:t> 16, e024474 </a:t>
            </a:r>
            <a:r>
              <a:rPr lang="en-US" sz="1400" dirty="0"/>
              <a:t>(</a:t>
            </a:r>
            <a:r>
              <a:rPr lang="en-US" sz="1400" dirty="0" smtClean="0"/>
              <a:t>2021). </a:t>
            </a:r>
            <a:r>
              <a:rPr lang="en-US" sz="1400" dirty="0">
                <a:hlinkClick r:id="rId5"/>
              </a:rPr>
              <a:t>https://</a:t>
            </a:r>
            <a:r>
              <a:rPr lang="en-US" sz="1400" dirty="0" smtClean="0">
                <a:hlinkClick r:id="rId5"/>
              </a:rPr>
              <a:t>doi.org/10.1371/journal.pone.0244474</a:t>
            </a:r>
            <a:endParaRPr lang="en-US" sz="1400" dirty="0" smtClean="0"/>
          </a:p>
          <a:p>
            <a:pPr marL="285750" indent="-285750" algn="just">
              <a:spcAft>
                <a:spcPts val="800"/>
              </a:spcAft>
              <a:buFont typeface="Arial" panose="020B0604020202020204" pitchFamily="34" charset="0"/>
              <a:buChar char="•"/>
            </a:pPr>
            <a:r>
              <a:rPr lang="en-US" sz="1400" dirty="0"/>
              <a:t>J. Liu et al. : “Impact </a:t>
            </a:r>
            <a:r>
              <a:rPr lang="en-US" sz="1400" dirty="0" smtClean="0"/>
              <a:t>of meteorological </a:t>
            </a:r>
            <a:r>
              <a:rPr lang="en-US" sz="1400" dirty="0"/>
              <a:t>factors on the COVID-19 transmission: A multi-city study in China”. </a:t>
            </a:r>
            <a:r>
              <a:rPr lang="en-US" sz="1400" b="1" dirty="0"/>
              <a:t>Science of the Total Environment</a:t>
            </a:r>
            <a:r>
              <a:rPr lang="en-US" sz="1400" dirty="0"/>
              <a:t> 726, 138513 (2020). </a:t>
            </a:r>
            <a:r>
              <a:rPr lang="en-US" sz="1400" dirty="0">
                <a:hlinkClick r:id="rId6"/>
              </a:rPr>
              <a:t>https://</a:t>
            </a:r>
            <a:r>
              <a:rPr lang="en-US" sz="1400" dirty="0" smtClean="0">
                <a:hlinkClick r:id="rId6"/>
              </a:rPr>
              <a:t>doi.org/10.1016/j.scitotenv.2020.138513</a:t>
            </a:r>
            <a:endParaRPr lang="en-US" sz="1400" dirty="0"/>
          </a:p>
          <a:p>
            <a:pPr marL="285750" indent="-285750" algn="just">
              <a:spcAft>
                <a:spcPts val="800"/>
              </a:spcAft>
              <a:buFont typeface="Arial" panose="020B0604020202020204" pitchFamily="34" charset="0"/>
              <a:buChar char="•"/>
            </a:pPr>
            <a:r>
              <a:rPr lang="en-US" sz="1400" dirty="0" smtClean="0"/>
              <a:t>S. Meyer, L. Held: “Power-law models for infectious disease spread”. </a:t>
            </a:r>
            <a:r>
              <a:rPr lang="en-US" sz="1400" b="1" dirty="0" smtClean="0"/>
              <a:t>The Annals of Applied </a:t>
            </a:r>
            <a:r>
              <a:rPr lang="en-US" sz="1400" b="1" dirty="0"/>
              <a:t>S</a:t>
            </a:r>
            <a:r>
              <a:rPr lang="en-US" sz="1400" b="1" dirty="0" smtClean="0"/>
              <a:t>tatistics</a:t>
            </a:r>
            <a:r>
              <a:rPr lang="en-US" sz="1400" dirty="0" smtClean="0"/>
              <a:t> 8</a:t>
            </a:r>
            <a:r>
              <a:rPr lang="en-US" sz="1400" dirty="0"/>
              <a:t>, </a:t>
            </a:r>
            <a:r>
              <a:rPr lang="en-US" sz="1400" dirty="0" smtClean="0"/>
              <a:t>1612 </a:t>
            </a:r>
            <a:r>
              <a:rPr lang="en-US" sz="1400" dirty="0"/>
              <a:t>(</a:t>
            </a:r>
            <a:r>
              <a:rPr lang="en-US" sz="1400" dirty="0" smtClean="0"/>
              <a:t>2014). </a:t>
            </a:r>
            <a:r>
              <a:rPr lang="en-US" sz="1400" dirty="0">
                <a:hlinkClick r:id="rId7"/>
              </a:rPr>
              <a:t>https://</a:t>
            </a:r>
            <a:r>
              <a:rPr lang="en-US" sz="1400" dirty="0" smtClean="0">
                <a:hlinkClick r:id="rId7"/>
              </a:rPr>
              <a:t>doi.org/10.12I4/14-AOAS743</a:t>
            </a:r>
            <a:endParaRPr lang="en-US" sz="1400" dirty="0"/>
          </a:p>
          <a:p>
            <a:pPr marL="285750" indent="-285750" algn="just">
              <a:spcAft>
                <a:spcPts val="800"/>
              </a:spcAft>
              <a:buFont typeface="Arial" panose="020B0604020202020204" pitchFamily="34" charset="0"/>
              <a:buChar char="•"/>
            </a:pPr>
            <a:r>
              <a:rPr lang="en-US" sz="1400" dirty="0"/>
              <a:t>E. Pepe, P. Bajardi, L. Gauvin, F. Privitera, B. Lake, C. Cattuto, M. Tizzoni: “COVID-19 outbreak response, </a:t>
            </a:r>
            <a:r>
              <a:rPr lang="en-US" sz="1400" dirty="0" smtClean="0"/>
              <a:t>a dataset </a:t>
            </a:r>
            <a:r>
              <a:rPr lang="en-US" sz="1400" dirty="0"/>
              <a:t>to assess mobility </a:t>
            </a:r>
            <a:r>
              <a:rPr lang="en-US" sz="1400" dirty="0" smtClean="0"/>
              <a:t>changes in </a:t>
            </a:r>
            <a:r>
              <a:rPr lang="en-US" sz="1400" dirty="0"/>
              <a:t>Italy following national lockdown”. </a:t>
            </a:r>
            <a:r>
              <a:rPr lang="en-US" sz="1400" b="1" dirty="0" smtClean="0"/>
              <a:t>Scientific Data</a:t>
            </a:r>
            <a:r>
              <a:rPr lang="en-US" sz="1400" dirty="0" smtClean="0"/>
              <a:t> 7:230 </a:t>
            </a:r>
            <a:r>
              <a:rPr lang="en-US" sz="1400" dirty="0"/>
              <a:t>(</a:t>
            </a:r>
            <a:r>
              <a:rPr lang="en-US" sz="1400" dirty="0" smtClean="0"/>
              <a:t>2020). </a:t>
            </a:r>
            <a:r>
              <a:rPr lang="en-US" sz="1400" dirty="0">
                <a:hlinkClick r:id="rId8"/>
              </a:rPr>
              <a:t>https://</a:t>
            </a:r>
            <a:r>
              <a:rPr lang="en-US" sz="1400" dirty="0" smtClean="0">
                <a:hlinkClick r:id="rId8"/>
              </a:rPr>
              <a:t>doi.org/10.1038/s41597-020-00575-2</a:t>
            </a:r>
            <a:endParaRPr lang="en-US" sz="1400" dirty="0" smtClean="0"/>
          </a:p>
          <a:p>
            <a:pPr marL="285750" indent="-285750" algn="just">
              <a:spcAft>
                <a:spcPts val="800"/>
              </a:spcAft>
              <a:buFont typeface="Arial" panose="020B0604020202020204" pitchFamily="34" charset="0"/>
              <a:buChar char="•"/>
            </a:pPr>
            <a:r>
              <a:rPr lang="en-US" sz="1400" dirty="0" smtClean="0"/>
              <a:t>K. T. L. Sy, L. F. White, B. E. </a:t>
            </a:r>
            <a:r>
              <a:rPr lang="en-US" sz="1400" smtClean="0"/>
              <a:t>Nichols</a:t>
            </a:r>
            <a:r>
              <a:rPr lang="en-US" sz="1400" dirty="0" smtClean="0"/>
              <a:t>: “Population density and basic reproductive number of COVID-19 across United States counties”. </a:t>
            </a:r>
            <a:r>
              <a:rPr lang="en-US" sz="1400" b="1" dirty="0" smtClean="0"/>
              <a:t>PloS One</a:t>
            </a:r>
            <a:r>
              <a:rPr lang="en-US" sz="1400" dirty="0" smtClean="0"/>
              <a:t> 16, e0249271 (2021). </a:t>
            </a:r>
            <a:r>
              <a:rPr lang="en-US" sz="1400" dirty="0">
                <a:hlinkClick r:id="rId9"/>
              </a:rPr>
              <a:t>https://</a:t>
            </a:r>
            <a:r>
              <a:rPr lang="en-US" sz="1400" dirty="0" smtClean="0">
                <a:hlinkClick r:id="rId9"/>
              </a:rPr>
              <a:t>doi.org/10.1371/journal.pone.0249271</a:t>
            </a:r>
            <a:endParaRPr lang="en-US" sz="1400" dirty="0" smtClean="0"/>
          </a:p>
        </p:txBody>
      </p:sp>
    </p:spTree>
    <p:extLst>
      <p:ext uri="{BB962C8B-B14F-4D97-AF65-F5344CB8AC3E}">
        <p14:creationId xmlns:p14="http://schemas.microsoft.com/office/powerpoint/2010/main" val="24989026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7817" y="2232605"/>
            <a:ext cx="9046029" cy="400110"/>
          </a:xfrm>
          <a:prstGeom prst="rect">
            <a:avLst/>
          </a:prstGeom>
        </p:spPr>
        <p:txBody>
          <a:bodyPr wrap="square">
            <a:spAutoFit/>
          </a:bodyPr>
          <a:lstStyle/>
          <a:p>
            <a:pPr algn="ctr"/>
            <a:r>
              <a:rPr lang="en-US" sz="2000" b="1" dirty="0"/>
              <a:t>ADDITIONAL SLIDES</a:t>
            </a:r>
            <a:endParaRPr lang="en-US" sz="1200" b="1" dirty="0"/>
          </a:p>
        </p:txBody>
      </p:sp>
    </p:spTree>
    <p:extLst>
      <p:ext uri="{BB962C8B-B14F-4D97-AF65-F5344CB8AC3E}">
        <p14:creationId xmlns:p14="http://schemas.microsoft.com/office/powerpoint/2010/main" val="25686958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rotWithShape="1">
          <a:blip r:embed="rId3">
            <a:extLst>
              <a:ext uri="{28A0092B-C50C-407E-A947-70E740481C1C}">
                <a14:useLocalDpi xmlns:a14="http://schemas.microsoft.com/office/drawing/2010/main" val="0"/>
              </a:ext>
            </a:extLst>
          </a:blip>
          <a:srcRect l="16016" r="15116"/>
          <a:stretch/>
        </p:blipFill>
        <p:spPr>
          <a:xfrm>
            <a:off x="7023946" y="176106"/>
            <a:ext cx="1930401" cy="2102273"/>
          </a:xfrm>
          <a:prstGeom prst="rect">
            <a:avLst/>
          </a:prstGeom>
        </p:spPr>
      </p:pic>
      <p:sp>
        <p:nvSpPr>
          <p:cNvPr id="15" name="Title 14"/>
          <p:cNvSpPr>
            <a:spLocks noGrp="1"/>
          </p:cNvSpPr>
          <p:nvPr>
            <p:ph type="title"/>
          </p:nvPr>
        </p:nvSpPr>
        <p:spPr/>
        <p:txBody>
          <a:bodyPr wrap="none">
            <a:normAutofit fontScale="90000"/>
          </a:bodyPr>
          <a:lstStyle/>
          <a:p>
            <a:r>
              <a:rPr lang="en-US" sz="2700" noProof="0" dirty="0">
                <a:solidFill>
                  <a:srgbClr val="C00000"/>
                </a:solidFill>
              </a:rPr>
              <a:t> </a:t>
            </a:r>
            <a:endParaRPr lang="en-US" sz="3300" noProof="0" dirty="0">
              <a:solidFill>
                <a:srgbClr val="C00000"/>
              </a:solidFill>
              <a:latin typeface="Helvetica Neue Bold Condensed"/>
              <a:cs typeface="Helvetica Neue Bold Condensed"/>
            </a:endParaRPr>
          </a:p>
        </p:txBody>
      </p:sp>
      <p:sp>
        <p:nvSpPr>
          <p:cNvPr id="6" name="Rettangolo 5"/>
          <p:cNvSpPr/>
          <p:nvPr/>
        </p:nvSpPr>
        <p:spPr>
          <a:xfrm>
            <a:off x="16156" y="460249"/>
            <a:ext cx="9000428" cy="400110"/>
          </a:xfrm>
          <a:prstGeom prst="rect">
            <a:avLst/>
          </a:prstGeom>
        </p:spPr>
        <p:txBody>
          <a:bodyPr wrap="square">
            <a:spAutoFit/>
          </a:bodyPr>
          <a:lstStyle/>
          <a:p>
            <a:pPr marL="342900" indent="-342900" algn="just">
              <a:spcBef>
                <a:spcPts val="1200"/>
              </a:spcBef>
              <a:spcAft>
                <a:spcPts val="600"/>
              </a:spcAft>
              <a:buFont typeface="Arial" panose="020B0604020202020204" pitchFamily="34" charset="0"/>
              <a:buChar char="•"/>
            </a:pPr>
            <a:r>
              <a:rPr lang="en-US" sz="2000" dirty="0">
                <a:latin typeface="Helvetica Neue Light"/>
              </a:rPr>
              <a:t>Italy was one of the first countries affected by COVID-19</a:t>
            </a:r>
          </a:p>
        </p:txBody>
      </p:sp>
      <p:sp>
        <p:nvSpPr>
          <p:cNvPr id="2" name="CasellaDiTesto 1"/>
          <p:cNvSpPr txBox="1"/>
          <p:nvPr/>
        </p:nvSpPr>
        <p:spPr>
          <a:xfrm>
            <a:off x="16155" y="-438"/>
            <a:ext cx="6558868" cy="461665"/>
          </a:xfrm>
          <a:prstGeom prst="rect">
            <a:avLst/>
          </a:prstGeom>
          <a:noFill/>
        </p:spPr>
        <p:txBody>
          <a:bodyPr wrap="square" rtlCol="0">
            <a:spAutoFit/>
          </a:bodyPr>
          <a:lstStyle/>
          <a:p>
            <a:r>
              <a:rPr lang="en-US" sz="2400" u="sng" cap="small" dirty="0">
                <a:solidFill>
                  <a:srgbClr val="C00000"/>
                </a:solidFill>
                <a:latin typeface="Helvetica Neue"/>
              </a:rPr>
              <a:t>Introduction</a:t>
            </a:r>
            <a:endParaRPr lang="en-US" sz="2400" cap="small" dirty="0">
              <a:latin typeface="Helvetica Neue"/>
            </a:endParaRPr>
          </a:p>
        </p:txBody>
      </p:sp>
      <p:pic>
        <p:nvPicPr>
          <p:cNvPr id="3" name="Immagin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54" y="875473"/>
            <a:ext cx="5649852" cy="3810728"/>
          </a:xfrm>
          <a:prstGeom prst="rect">
            <a:avLst/>
          </a:prstGeom>
        </p:spPr>
      </p:pic>
      <p:pic>
        <p:nvPicPr>
          <p:cNvPr id="4" name="Immagin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5774" y="2404532"/>
            <a:ext cx="2971478" cy="2080035"/>
          </a:xfrm>
          <a:prstGeom prst="rect">
            <a:avLst/>
          </a:prstGeom>
        </p:spPr>
      </p:pic>
    </p:spTree>
    <p:extLst>
      <p:ext uri="{BB962C8B-B14F-4D97-AF65-F5344CB8AC3E}">
        <p14:creationId xmlns:p14="http://schemas.microsoft.com/office/powerpoint/2010/main" val="12585399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rotWithShape="1">
          <a:blip r:embed="rId3">
            <a:extLst>
              <a:ext uri="{28A0092B-C50C-407E-A947-70E740481C1C}">
                <a14:useLocalDpi xmlns:a14="http://schemas.microsoft.com/office/drawing/2010/main" val="0"/>
              </a:ext>
            </a:extLst>
          </a:blip>
          <a:srcRect l="16016" r="15116"/>
          <a:stretch/>
        </p:blipFill>
        <p:spPr>
          <a:xfrm>
            <a:off x="7023946" y="176106"/>
            <a:ext cx="1930401" cy="2102273"/>
          </a:xfrm>
          <a:prstGeom prst="rect">
            <a:avLst/>
          </a:prstGeom>
        </p:spPr>
      </p:pic>
      <p:sp>
        <p:nvSpPr>
          <p:cNvPr id="15" name="Title 14"/>
          <p:cNvSpPr>
            <a:spLocks noGrp="1"/>
          </p:cNvSpPr>
          <p:nvPr>
            <p:ph type="title"/>
          </p:nvPr>
        </p:nvSpPr>
        <p:spPr/>
        <p:txBody>
          <a:bodyPr wrap="none">
            <a:normAutofit fontScale="90000"/>
          </a:bodyPr>
          <a:lstStyle/>
          <a:p>
            <a:r>
              <a:rPr lang="en-US" sz="2700" noProof="0" dirty="0">
                <a:solidFill>
                  <a:srgbClr val="C00000"/>
                </a:solidFill>
              </a:rPr>
              <a:t> </a:t>
            </a:r>
            <a:endParaRPr lang="en-US" sz="3300" noProof="0" dirty="0">
              <a:solidFill>
                <a:srgbClr val="C00000"/>
              </a:solidFill>
              <a:latin typeface="Helvetica Neue Bold Condensed"/>
              <a:cs typeface="Helvetica Neue Bold Condensed"/>
            </a:endParaRPr>
          </a:p>
        </p:txBody>
      </p:sp>
      <p:sp>
        <p:nvSpPr>
          <p:cNvPr id="6" name="Rettangolo 5"/>
          <p:cNvSpPr/>
          <p:nvPr/>
        </p:nvSpPr>
        <p:spPr>
          <a:xfrm>
            <a:off x="16156" y="460249"/>
            <a:ext cx="9000428" cy="400110"/>
          </a:xfrm>
          <a:prstGeom prst="rect">
            <a:avLst/>
          </a:prstGeom>
        </p:spPr>
        <p:txBody>
          <a:bodyPr wrap="square">
            <a:spAutoFit/>
          </a:bodyPr>
          <a:lstStyle/>
          <a:p>
            <a:pPr marL="342900" indent="-342900" algn="just">
              <a:spcBef>
                <a:spcPts val="1200"/>
              </a:spcBef>
              <a:spcAft>
                <a:spcPts val="600"/>
              </a:spcAft>
              <a:buFont typeface="Arial" panose="020B0604020202020204" pitchFamily="34" charset="0"/>
              <a:buChar char="•"/>
            </a:pPr>
            <a:r>
              <a:rPr lang="en-US" sz="2000" dirty="0">
                <a:latin typeface="Helvetica Neue Light"/>
              </a:rPr>
              <a:t>Italy was one of the first countries affected by COVID-19</a:t>
            </a:r>
          </a:p>
        </p:txBody>
      </p:sp>
      <p:sp>
        <p:nvSpPr>
          <p:cNvPr id="2" name="CasellaDiTesto 1"/>
          <p:cNvSpPr txBox="1"/>
          <p:nvPr/>
        </p:nvSpPr>
        <p:spPr>
          <a:xfrm>
            <a:off x="16155" y="-438"/>
            <a:ext cx="6558868" cy="461665"/>
          </a:xfrm>
          <a:prstGeom prst="rect">
            <a:avLst/>
          </a:prstGeom>
          <a:noFill/>
        </p:spPr>
        <p:txBody>
          <a:bodyPr wrap="square" rtlCol="0">
            <a:spAutoFit/>
          </a:bodyPr>
          <a:lstStyle/>
          <a:p>
            <a:r>
              <a:rPr lang="en-US" sz="2400" u="sng" cap="small" dirty="0">
                <a:solidFill>
                  <a:srgbClr val="C00000"/>
                </a:solidFill>
                <a:latin typeface="Helvetica Neue"/>
              </a:rPr>
              <a:t>Introduction</a:t>
            </a:r>
            <a:endParaRPr lang="en-US" sz="2400" cap="small" dirty="0">
              <a:latin typeface="Helvetica Neue"/>
            </a:endParaRPr>
          </a:p>
        </p:txBody>
      </p:sp>
      <p:pic>
        <p:nvPicPr>
          <p:cNvPr id="3" name="Immagin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54" y="875473"/>
            <a:ext cx="5649853" cy="3810728"/>
          </a:xfrm>
          <a:prstGeom prst="rect">
            <a:avLst/>
          </a:prstGeom>
        </p:spPr>
      </p:pic>
      <p:pic>
        <p:nvPicPr>
          <p:cNvPr id="4" name="Immagin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5774" y="2404532"/>
            <a:ext cx="2971479" cy="2080035"/>
          </a:xfrm>
          <a:prstGeom prst="rect">
            <a:avLst/>
          </a:prstGeom>
        </p:spPr>
      </p:pic>
    </p:spTree>
    <p:extLst>
      <p:ext uri="{BB962C8B-B14F-4D97-AF65-F5344CB8AC3E}">
        <p14:creationId xmlns:p14="http://schemas.microsoft.com/office/powerpoint/2010/main" val="38759554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wrap="none">
            <a:normAutofit fontScale="90000"/>
          </a:bodyPr>
          <a:lstStyle/>
          <a:p>
            <a:r>
              <a:rPr lang="en-US" sz="2700" noProof="0" dirty="0">
                <a:solidFill>
                  <a:srgbClr val="C00000"/>
                </a:solidFill>
              </a:rPr>
              <a:t> </a:t>
            </a:r>
            <a:endParaRPr lang="en-US" sz="3300" noProof="0" dirty="0">
              <a:solidFill>
                <a:srgbClr val="C00000"/>
              </a:solidFill>
              <a:latin typeface="Helvetica Neue Bold Condensed"/>
              <a:cs typeface="Helvetica Neue Bold Condensed"/>
            </a:endParaRPr>
          </a:p>
        </p:txBody>
      </p:sp>
      <p:sp>
        <p:nvSpPr>
          <p:cNvPr id="3" name="CasellaDiTesto 2"/>
          <p:cNvSpPr txBox="1">
            <a:spLocks noChangeAspect="1"/>
          </p:cNvSpPr>
          <p:nvPr/>
        </p:nvSpPr>
        <p:spPr>
          <a:xfrm>
            <a:off x="2431627" y="4077734"/>
            <a:ext cx="6712373" cy="646331"/>
          </a:xfrm>
          <a:prstGeom prst="rect">
            <a:avLst/>
          </a:prstGeom>
          <a:noFill/>
        </p:spPr>
        <p:txBody>
          <a:bodyPr wrap="square" rtlCol="0">
            <a:spAutoFit/>
          </a:bodyPr>
          <a:lstStyle/>
          <a:p>
            <a:pPr algn="r"/>
            <a:r>
              <a:rPr lang="en-US" i="1" dirty="0">
                <a:solidFill>
                  <a:srgbClr val="FF0000"/>
                </a:solidFill>
              </a:rPr>
              <a:t>Arroyo-</a:t>
            </a:r>
            <a:r>
              <a:rPr lang="en-US" i="1" dirty="0" err="1">
                <a:solidFill>
                  <a:srgbClr val="FF0000"/>
                </a:solidFill>
              </a:rPr>
              <a:t>Marioli</a:t>
            </a:r>
            <a:r>
              <a:rPr lang="en-US" i="1" dirty="0">
                <a:solidFill>
                  <a:srgbClr val="FF0000"/>
                </a:solidFill>
              </a:rPr>
              <a:t> et al., PloS One 16 e0244474 (2021)</a:t>
            </a:r>
          </a:p>
          <a:p>
            <a:pPr algn="r"/>
            <a:r>
              <a:rPr lang="en-US" i="1" dirty="0">
                <a:solidFill>
                  <a:srgbClr val="0000FF"/>
                </a:solidFill>
              </a:rPr>
              <a:t>Fowler, Alvioli, Costantino, Gurdasani, Lim (under review)</a:t>
            </a:r>
          </a:p>
        </p:txBody>
      </p:sp>
      <p:sp>
        <p:nvSpPr>
          <p:cNvPr id="7" name="CasellaDiTesto 6"/>
          <p:cNvSpPr txBox="1"/>
          <p:nvPr/>
        </p:nvSpPr>
        <p:spPr>
          <a:xfrm>
            <a:off x="16154" y="-438"/>
            <a:ext cx="8050885" cy="461665"/>
          </a:xfrm>
          <a:prstGeom prst="rect">
            <a:avLst/>
          </a:prstGeom>
          <a:noFill/>
        </p:spPr>
        <p:txBody>
          <a:bodyPr wrap="square" rtlCol="0">
            <a:spAutoFit/>
          </a:bodyPr>
          <a:lstStyle/>
          <a:p>
            <a:r>
              <a:rPr lang="en-US" sz="2400" u="sng" cap="small" dirty="0">
                <a:solidFill>
                  <a:srgbClr val="C00000"/>
                </a:solidFill>
                <a:latin typeface="Helvetica Neue"/>
              </a:rPr>
              <a:t>The </a:t>
            </a:r>
            <a:r>
              <a:rPr lang="en-US" sz="2400" i="1" u="sng" dirty="0">
                <a:solidFill>
                  <a:srgbClr val="C00000"/>
                </a:solidFill>
                <a:latin typeface="Helvetica Neue"/>
              </a:rPr>
              <a:t>hhh4</a:t>
            </a:r>
            <a:r>
              <a:rPr lang="en-US" sz="2400" u="sng" cap="small" dirty="0">
                <a:solidFill>
                  <a:srgbClr val="C00000"/>
                </a:solidFill>
                <a:latin typeface="Helvetica Neue"/>
              </a:rPr>
              <a:t> endemic-epidemic model: results for </a:t>
            </a:r>
            <a:r>
              <a:rPr lang="en-US" sz="2400" b="1" i="1" u="sng" cap="small" dirty="0">
                <a:solidFill>
                  <a:srgbClr val="C00000"/>
                </a:solidFill>
                <a:latin typeface="Helvetica Neue"/>
              </a:rPr>
              <a:t>R</a:t>
            </a:r>
            <a:r>
              <a:rPr lang="en-US" sz="2400" b="1" i="1" u="sng" baseline="-25000" dirty="0">
                <a:solidFill>
                  <a:srgbClr val="C00000"/>
                </a:solidFill>
                <a:latin typeface="Helvetica Neue"/>
              </a:rPr>
              <a:t>t</a:t>
            </a:r>
            <a:endParaRPr lang="en-US" sz="2400" b="1" i="1" baseline="-25000" dirty="0">
              <a:latin typeface="Helvetica Neue"/>
            </a:endParaRPr>
          </a:p>
        </p:txBody>
      </p:sp>
      <p:pic>
        <p:nvPicPr>
          <p:cNvPr id="9" name="Picture 5"/>
          <p:cNvPicPr/>
          <p:nvPr/>
        </p:nvPicPr>
        <p:blipFill>
          <a:blip r:embed="rId3" cstate="print">
            <a:extLst>
              <a:ext uri="{28A0092B-C50C-407E-A947-70E740481C1C}">
                <a14:useLocalDpi xmlns:a14="http://schemas.microsoft.com/office/drawing/2010/main" val="0"/>
              </a:ext>
            </a:extLst>
          </a:blip>
          <a:stretch>
            <a:fillRect/>
          </a:stretch>
        </p:blipFill>
        <p:spPr bwMode="auto">
          <a:xfrm>
            <a:off x="94827" y="521494"/>
            <a:ext cx="2880360" cy="2160000"/>
          </a:xfrm>
          <a:prstGeom prst="rect">
            <a:avLst/>
          </a:prstGeom>
          <a:noFill/>
          <a:ln>
            <a:noFill/>
          </a:ln>
        </p:spPr>
      </p:pic>
      <p:sp>
        <p:nvSpPr>
          <p:cNvPr id="5" name="Rettangolo 4"/>
          <p:cNvSpPr/>
          <p:nvPr/>
        </p:nvSpPr>
        <p:spPr>
          <a:xfrm>
            <a:off x="3042923" y="521494"/>
            <a:ext cx="6007945" cy="3416320"/>
          </a:xfrm>
          <a:prstGeom prst="rect">
            <a:avLst/>
          </a:prstGeom>
        </p:spPr>
        <p:txBody>
          <a:bodyPr wrap="square">
            <a:spAutoFit/>
          </a:bodyPr>
          <a:lstStyle/>
          <a:p>
            <a:pPr algn="just"/>
            <a:r>
              <a:rPr lang="en-US" b="1" dirty="0">
                <a:solidFill>
                  <a:srgbClr val="FF0000"/>
                </a:solidFill>
              </a:rPr>
              <a:t>Arroyo</a:t>
            </a:r>
            <a:r>
              <a:rPr lang="en-US" dirty="0"/>
              <a:t> calculated </a:t>
            </a:r>
            <a:r>
              <a:rPr lang="en-US" i="1" dirty="0"/>
              <a:t>R</a:t>
            </a:r>
            <a:r>
              <a:rPr lang="en-US" b="1" i="1" baseline="-25000" dirty="0"/>
              <a:t>t</a:t>
            </a:r>
            <a:r>
              <a:rPr lang="en-US" dirty="0"/>
              <a:t> using a SIR (susceptible, infectious, recovered/removed) model. In a SIR model, </a:t>
            </a:r>
            <a:r>
              <a:rPr lang="en-US" i="1" dirty="0"/>
              <a:t>R</a:t>
            </a:r>
            <a:r>
              <a:rPr lang="en-US" b="1" i="1" baseline="-25000" dirty="0"/>
              <a:t>t</a:t>
            </a:r>
            <a:r>
              <a:rPr lang="en-US" dirty="0" smtClean="0"/>
              <a:t> </a:t>
            </a:r>
            <a:r>
              <a:rPr lang="en-US" dirty="0"/>
              <a:t>is linearly related to the growth rate of the number of infected individuals. Using data from new cases, this growth rate varies with time and is estimated using the Kalman filter (a mathematical algorithm that </a:t>
            </a:r>
            <a:r>
              <a:rPr lang="en-US" dirty="0" smtClean="0"/>
              <a:t>processes data with noisy measurements).</a:t>
            </a:r>
            <a:r>
              <a:rPr lang="en-US" dirty="0"/>
              <a:t/>
            </a:r>
            <a:br>
              <a:rPr lang="en-US" dirty="0"/>
            </a:br>
            <a:r>
              <a:rPr lang="en-US" dirty="0"/>
              <a:t/>
            </a:r>
            <a:br>
              <a:rPr lang="en-US" dirty="0"/>
            </a:br>
            <a:r>
              <a:rPr lang="en-US" dirty="0"/>
              <a:t>The </a:t>
            </a:r>
            <a:r>
              <a:rPr lang="en-US" b="1" i="1" dirty="0">
                <a:solidFill>
                  <a:srgbClr val="0000FF"/>
                </a:solidFill>
              </a:rPr>
              <a:t>hhh4</a:t>
            </a:r>
            <a:r>
              <a:rPr lang="en-US" b="1" dirty="0">
                <a:solidFill>
                  <a:srgbClr val="0000FF"/>
                </a:solidFill>
              </a:rPr>
              <a:t> model</a:t>
            </a:r>
            <a:r>
              <a:rPr lang="en-US" dirty="0"/>
              <a:t> calculates a next generation matrix which represents how one generation of infected individuals is mapped onto a subsequent generation. The largest eigenvalue of this matrix is the local Rt. (Bauer &amp; Wakefield, </a:t>
            </a:r>
            <a:r>
              <a:rPr lang="en-US" dirty="0" smtClean="0"/>
              <a:t>2018)</a:t>
            </a:r>
            <a:endParaRPr lang="en-US" dirty="0"/>
          </a:p>
        </p:txBody>
      </p:sp>
    </p:spTree>
    <p:extLst>
      <p:ext uri="{BB962C8B-B14F-4D97-AF65-F5344CB8AC3E}">
        <p14:creationId xmlns:p14="http://schemas.microsoft.com/office/powerpoint/2010/main" val="3625644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wrap="none">
            <a:normAutofit fontScale="90000"/>
          </a:bodyPr>
          <a:lstStyle/>
          <a:p>
            <a:r>
              <a:rPr lang="en-US" sz="2700" noProof="0" dirty="0">
                <a:solidFill>
                  <a:srgbClr val="C00000"/>
                </a:solidFill>
              </a:rPr>
              <a:t> </a:t>
            </a:r>
            <a:endParaRPr lang="en-US" sz="3300" noProof="0" dirty="0">
              <a:solidFill>
                <a:srgbClr val="C00000"/>
              </a:solidFill>
              <a:latin typeface="Helvetica Neue Bold Condensed"/>
              <a:cs typeface="Helvetica Neue Bold Condensed"/>
            </a:endParaRPr>
          </a:p>
        </p:txBody>
      </p:sp>
      <p:sp>
        <p:nvSpPr>
          <p:cNvPr id="6" name="Rettangolo 5"/>
          <p:cNvSpPr/>
          <p:nvPr/>
        </p:nvSpPr>
        <p:spPr>
          <a:xfrm>
            <a:off x="16156" y="622808"/>
            <a:ext cx="9000428" cy="2323713"/>
          </a:xfrm>
          <a:prstGeom prst="rect">
            <a:avLst/>
          </a:prstGeom>
        </p:spPr>
        <p:txBody>
          <a:bodyPr wrap="square">
            <a:spAutoFit/>
          </a:bodyPr>
          <a:lstStyle/>
          <a:p>
            <a:pPr marL="342900" indent="-342900" algn="just">
              <a:spcBef>
                <a:spcPts val="1200"/>
              </a:spcBef>
              <a:spcAft>
                <a:spcPts val="600"/>
              </a:spcAft>
              <a:buFont typeface="Arial" panose="020B0604020202020204" pitchFamily="34" charset="0"/>
              <a:buChar char="•"/>
            </a:pPr>
            <a:r>
              <a:rPr lang="en-US" sz="2000" dirty="0">
                <a:latin typeface="Helvetica Neue Light"/>
              </a:rPr>
              <a:t>Number of </a:t>
            </a:r>
            <a:r>
              <a:rPr lang="en-US" sz="2000" b="1" dirty="0">
                <a:solidFill>
                  <a:srgbClr val="0000FF"/>
                </a:solidFill>
                <a:latin typeface="Helvetica Neue Light"/>
              </a:rPr>
              <a:t>infections/day/province</a:t>
            </a:r>
            <a:r>
              <a:rPr lang="en-US" sz="2000" dirty="0">
                <a:latin typeface="Helvetica Neue Light"/>
              </a:rPr>
              <a:t> (two years/107 provinces) </a:t>
            </a:r>
          </a:p>
          <a:p>
            <a:pPr marL="342900" indent="-342900" algn="just">
              <a:spcBef>
                <a:spcPts val="1200"/>
              </a:spcBef>
              <a:spcAft>
                <a:spcPts val="600"/>
              </a:spcAft>
              <a:buFont typeface="Arial" panose="020B0604020202020204" pitchFamily="34" charset="0"/>
              <a:buChar char="•"/>
            </a:pPr>
            <a:r>
              <a:rPr lang="en-US" sz="2000" b="1" dirty="0">
                <a:solidFill>
                  <a:srgbClr val="00B050"/>
                </a:solidFill>
                <a:latin typeface="Helvetica Neue Light"/>
              </a:rPr>
              <a:t>Environmental data</a:t>
            </a:r>
            <a:r>
              <a:rPr lang="en-US" sz="2000" dirty="0">
                <a:latin typeface="Helvetica Neue Light"/>
              </a:rPr>
              <a:t>: temperature, humidity, greenness (NDVI)</a:t>
            </a:r>
          </a:p>
          <a:p>
            <a:pPr marL="342900" indent="-342900" algn="just">
              <a:spcBef>
                <a:spcPts val="1200"/>
              </a:spcBef>
              <a:spcAft>
                <a:spcPts val="600"/>
              </a:spcAft>
              <a:buFont typeface="Arial" panose="020B0604020202020204" pitchFamily="34" charset="0"/>
              <a:buChar char="•"/>
            </a:pPr>
            <a:r>
              <a:rPr lang="en-US" sz="2000" b="1" dirty="0">
                <a:latin typeface="Helvetica Neue Light"/>
              </a:rPr>
              <a:t>Socio-economic data</a:t>
            </a:r>
            <a:r>
              <a:rPr lang="en-US" sz="2000" dirty="0">
                <a:latin typeface="Helvetica Neue Light"/>
              </a:rPr>
              <a:t>: population/province, education, employment </a:t>
            </a:r>
            <a:r>
              <a:rPr lang="en-US" sz="2000" dirty="0" smtClean="0">
                <a:latin typeface="Helvetica Neue Light"/>
              </a:rPr>
              <a:t>rate , # </a:t>
            </a:r>
            <a:r>
              <a:rPr lang="en-US" sz="2000" dirty="0">
                <a:latin typeface="Helvetica Neue Light"/>
              </a:rPr>
              <a:t>beds in high-care</a:t>
            </a:r>
          </a:p>
          <a:p>
            <a:pPr marL="342900" indent="-342900" algn="just">
              <a:spcBef>
                <a:spcPts val="1200"/>
              </a:spcBef>
              <a:spcAft>
                <a:spcPts val="600"/>
              </a:spcAft>
              <a:buFont typeface="Arial" panose="020B0604020202020204" pitchFamily="34" charset="0"/>
              <a:buChar char="•"/>
            </a:pPr>
            <a:r>
              <a:rPr lang="en-US" sz="2000" b="1" dirty="0">
                <a:solidFill>
                  <a:srgbClr val="C00000"/>
                </a:solidFill>
                <a:latin typeface="Helvetica Neue Light"/>
              </a:rPr>
              <a:t>Spatial/topographic data</a:t>
            </a:r>
            <a:r>
              <a:rPr lang="en-US" sz="2000" dirty="0">
                <a:latin typeface="Helvetica Neue Light"/>
              </a:rPr>
              <a:t>: elevation, province neighbors</a:t>
            </a:r>
          </a:p>
        </p:txBody>
      </p:sp>
      <p:sp>
        <p:nvSpPr>
          <p:cNvPr id="2" name="CasellaDiTesto 1"/>
          <p:cNvSpPr txBox="1"/>
          <p:nvPr/>
        </p:nvSpPr>
        <p:spPr>
          <a:xfrm>
            <a:off x="16155" y="-438"/>
            <a:ext cx="6558868" cy="461665"/>
          </a:xfrm>
          <a:prstGeom prst="rect">
            <a:avLst/>
          </a:prstGeom>
          <a:noFill/>
        </p:spPr>
        <p:txBody>
          <a:bodyPr wrap="square" rtlCol="0">
            <a:spAutoFit/>
          </a:bodyPr>
          <a:lstStyle/>
          <a:p>
            <a:r>
              <a:rPr lang="en-US" sz="2400" u="sng" cap="small" dirty="0">
                <a:solidFill>
                  <a:srgbClr val="C00000"/>
                </a:solidFill>
                <a:latin typeface="Helvetica Neue"/>
              </a:rPr>
              <a:t>Spatial-temporal modeling with public data</a:t>
            </a:r>
            <a:endParaRPr lang="en-US" sz="2400" cap="small" dirty="0">
              <a:latin typeface="Helvetica Neue"/>
            </a:endParaRPr>
          </a:p>
        </p:txBody>
      </p:sp>
    </p:spTree>
    <p:extLst>
      <p:ext uri="{BB962C8B-B14F-4D97-AF65-F5344CB8AC3E}">
        <p14:creationId xmlns:p14="http://schemas.microsoft.com/office/powerpoint/2010/main" val="32992251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wrap="none">
            <a:normAutofit fontScale="90000"/>
          </a:bodyPr>
          <a:lstStyle/>
          <a:p>
            <a:r>
              <a:rPr lang="en-US" sz="2700" noProof="0" dirty="0">
                <a:solidFill>
                  <a:srgbClr val="C00000"/>
                </a:solidFill>
              </a:rPr>
              <a:t> </a:t>
            </a:r>
            <a:endParaRPr lang="en-US" sz="3300" noProof="0" dirty="0">
              <a:solidFill>
                <a:srgbClr val="C00000"/>
              </a:solidFill>
              <a:latin typeface="Helvetica Neue Bold Condensed"/>
              <a:cs typeface="Helvetica Neue Bold Condensed"/>
            </a:endParaRPr>
          </a:p>
        </p:txBody>
      </p:sp>
      <p:sp>
        <p:nvSpPr>
          <p:cNvPr id="6" name="Rettangolo 5"/>
          <p:cNvSpPr/>
          <p:nvPr/>
        </p:nvSpPr>
        <p:spPr>
          <a:xfrm>
            <a:off x="16156" y="622808"/>
            <a:ext cx="9000428" cy="2862322"/>
          </a:xfrm>
          <a:prstGeom prst="rect">
            <a:avLst/>
          </a:prstGeom>
        </p:spPr>
        <p:txBody>
          <a:bodyPr wrap="square">
            <a:spAutoFit/>
          </a:bodyPr>
          <a:lstStyle/>
          <a:p>
            <a:pPr marL="342900" indent="-342900" algn="just">
              <a:spcBef>
                <a:spcPts val="1200"/>
              </a:spcBef>
              <a:spcAft>
                <a:spcPts val="600"/>
              </a:spcAft>
              <a:buFont typeface="Arial" panose="020B0604020202020204" pitchFamily="34" charset="0"/>
              <a:buChar char="•"/>
            </a:pPr>
            <a:r>
              <a:rPr lang="en-US" sz="2000" dirty="0">
                <a:latin typeface="Helvetica Neue Light"/>
              </a:rPr>
              <a:t>Number of </a:t>
            </a:r>
            <a:r>
              <a:rPr lang="en-US" sz="2000" b="1" dirty="0">
                <a:solidFill>
                  <a:srgbClr val="0000FF"/>
                </a:solidFill>
                <a:latin typeface="Helvetica Neue Light"/>
              </a:rPr>
              <a:t>infections/day/province</a:t>
            </a:r>
            <a:r>
              <a:rPr lang="en-US" sz="2000" dirty="0">
                <a:latin typeface="Helvetica Neue Light"/>
              </a:rPr>
              <a:t> (two years/107 provinces) </a:t>
            </a:r>
          </a:p>
          <a:p>
            <a:pPr marL="342900" indent="-342900" algn="just">
              <a:spcBef>
                <a:spcPts val="1200"/>
              </a:spcBef>
              <a:spcAft>
                <a:spcPts val="600"/>
              </a:spcAft>
              <a:buFont typeface="Arial" panose="020B0604020202020204" pitchFamily="34" charset="0"/>
              <a:buChar char="•"/>
            </a:pPr>
            <a:r>
              <a:rPr lang="en-US" sz="2000" b="1" dirty="0">
                <a:solidFill>
                  <a:srgbClr val="00B050"/>
                </a:solidFill>
                <a:latin typeface="Helvetica Neue Light"/>
              </a:rPr>
              <a:t>Environmental data</a:t>
            </a:r>
            <a:r>
              <a:rPr lang="en-US" sz="2000" dirty="0">
                <a:latin typeface="Helvetica Neue Light"/>
              </a:rPr>
              <a:t>: temperature, humidity, greenness (NDVI)</a:t>
            </a:r>
          </a:p>
          <a:p>
            <a:pPr marL="342900" indent="-342900" algn="just">
              <a:spcBef>
                <a:spcPts val="1200"/>
              </a:spcBef>
              <a:spcAft>
                <a:spcPts val="600"/>
              </a:spcAft>
              <a:buFont typeface="Arial" panose="020B0604020202020204" pitchFamily="34" charset="0"/>
              <a:buChar char="•"/>
            </a:pPr>
            <a:r>
              <a:rPr lang="en-US" sz="2000" b="1" dirty="0">
                <a:latin typeface="Helvetica Neue Light"/>
              </a:rPr>
              <a:t>Socio-economic data</a:t>
            </a:r>
            <a:r>
              <a:rPr lang="en-US" sz="2000" dirty="0">
                <a:latin typeface="Helvetica Neue Light"/>
              </a:rPr>
              <a:t>: population/province, education, employment rate , # beds in high-care</a:t>
            </a:r>
          </a:p>
          <a:p>
            <a:pPr marL="342900" indent="-342900" algn="just">
              <a:spcBef>
                <a:spcPts val="1200"/>
              </a:spcBef>
              <a:spcAft>
                <a:spcPts val="600"/>
              </a:spcAft>
              <a:buFont typeface="Arial" panose="020B0604020202020204" pitchFamily="34" charset="0"/>
              <a:buChar char="•"/>
            </a:pPr>
            <a:r>
              <a:rPr lang="en-US" sz="2000" b="1" dirty="0">
                <a:solidFill>
                  <a:srgbClr val="C00000"/>
                </a:solidFill>
                <a:latin typeface="Helvetica Neue Light"/>
              </a:rPr>
              <a:t>Spatial/topographic data</a:t>
            </a:r>
            <a:r>
              <a:rPr lang="en-US" sz="2000" dirty="0">
                <a:latin typeface="Helvetica Neue Light"/>
              </a:rPr>
              <a:t>: elevation, province neighbors</a:t>
            </a:r>
          </a:p>
          <a:p>
            <a:pPr algn="ctr">
              <a:spcBef>
                <a:spcPts val="1200"/>
              </a:spcBef>
              <a:spcAft>
                <a:spcPts val="600"/>
              </a:spcAft>
            </a:pPr>
            <a:r>
              <a:rPr lang="en-US" sz="2000" dirty="0">
                <a:latin typeface="Helvetica Neue Light"/>
              </a:rPr>
              <a:t>Can we do better, on the </a:t>
            </a:r>
            <a:r>
              <a:rPr lang="en-US" sz="2000" b="1" i="1" dirty="0">
                <a:latin typeface="Helvetica Neue Light"/>
              </a:rPr>
              <a:t>spatial distribution of people</a:t>
            </a:r>
            <a:r>
              <a:rPr lang="en-US" sz="2000" dirty="0">
                <a:latin typeface="Helvetica Neue Light"/>
              </a:rPr>
              <a:t>?</a:t>
            </a:r>
          </a:p>
        </p:txBody>
      </p:sp>
      <p:sp>
        <p:nvSpPr>
          <p:cNvPr id="2" name="CasellaDiTesto 1"/>
          <p:cNvSpPr txBox="1"/>
          <p:nvPr/>
        </p:nvSpPr>
        <p:spPr>
          <a:xfrm>
            <a:off x="16154" y="-438"/>
            <a:ext cx="8050885" cy="461665"/>
          </a:xfrm>
          <a:prstGeom prst="rect">
            <a:avLst/>
          </a:prstGeom>
          <a:noFill/>
        </p:spPr>
        <p:txBody>
          <a:bodyPr wrap="square" rtlCol="0">
            <a:spAutoFit/>
          </a:bodyPr>
          <a:lstStyle/>
          <a:p>
            <a:r>
              <a:rPr lang="en-US" sz="2400" u="sng" cap="small" dirty="0">
                <a:solidFill>
                  <a:srgbClr val="C00000"/>
                </a:solidFill>
                <a:latin typeface="Helvetica Neue"/>
              </a:rPr>
              <a:t>Spatial-temporal modeling with public data</a:t>
            </a:r>
            <a:endParaRPr lang="en-US" sz="2400" cap="small" dirty="0">
              <a:latin typeface="Helvetica Neue"/>
            </a:endParaRPr>
          </a:p>
        </p:txBody>
      </p:sp>
    </p:spTree>
    <p:extLst>
      <p:ext uri="{BB962C8B-B14F-4D97-AF65-F5344CB8AC3E}">
        <p14:creationId xmlns:p14="http://schemas.microsoft.com/office/powerpoint/2010/main" val="30567887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wrap="none">
            <a:normAutofit fontScale="90000"/>
          </a:bodyPr>
          <a:lstStyle/>
          <a:p>
            <a:r>
              <a:rPr lang="en-US" sz="2700" noProof="0" dirty="0">
                <a:solidFill>
                  <a:srgbClr val="C00000"/>
                </a:solidFill>
              </a:rPr>
              <a:t> </a:t>
            </a:r>
            <a:endParaRPr lang="en-US" sz="3300" noProof="0" dirty="0">
              <a:solidFill>
                <a:srgbClr val="C00000"/>
              </a:solidFill>
              <a:latin typeface="Helvetica Neue Bold Condensed"/>
              <a:cs typeface="Helvetica Neue Bold Condensed"/>
            </a:endParaRPr>
          </a:p>
        </p:txBody>
      </p:sp>
      <p:sp>
        <p:nvSpPr>
          <p:cNvPr id="6" name="Rettangolo 5"/>
          <p:cNvSpPr/>
          <p:nvPr/>
        </p:nvSpPr>
        <p:spPr>
          <a:xfrm>
            <a:off x="16156" y="622808"/>
            <a:ext cx="9000428" cy="3939540"/>
          </a:xfrm>
          <a:prstGeom prst="rect">
            <a:avLst/>
          </a:prstGeom>
        </p:spPr>
        <p:txBody>
          <a:bodyPr wrap="square">
            <a:spAutoFit/>
          </a:bodyPr>
          <a:lstStyle/>
          <a:p>
            <a:pPr marL="342900" indent="-342900" algn="just">
              <a:spcBef>
                <a:spcPts val="1200"/>
              </a:spcBef>
              <a:spcAft>
                <a:spcPts val="600"/>
              </a:spcAft>
              <a:buFont typeface="Arial" panose="020B0604020202020204" pitchFamily="34" charset="0"/>
              <a:buChar char="•"/>
            </a:pPr>
            <a:r>
              <a:rPr lang="en-US" sz="2000" dirty="0">
                <a:latin typeface="Helvetica Neue Light"/>
              </a:rPr>
              <a:t>Number of </a:t>
            </a:r>
            <a:r>
              <a:rPr lang="en-US" sz="2000" b="1" dirty="0">
                <a:solidFill>
                  <a:srgbClr val="0000FF"/>
                </a:solidFill>
                <a:latin typeface="Helvetica Neue Light"/>
              </a:rPr>
              <a:t>infections/day/province</a:t>
            </a:r>
            <a:r>
              <a:rPr lang="en-US" sz="2000" dirty="0">
                <a:latin typeface="Helvetica Neue Light"/>
              </a:rPr>
              <a:t> (two years/107 provinces) </a:t>
            </a:r>
          </a:p>
          <a:p>
            <a:pPr marL="342900" indent="-342900" algn="just">
              <a:spcBef>
                <a:spcPts val="1200"/>
              </a:spcBef>
              <a:spcAft>
                <a:spcPts val="600"/>
              </a:spcAft>
              <a:buFont typeface="Arial" panose="020B0604020202020204" pitchFamily="34" charset="0"/>
              <a:buChar char="•"/>
            </a:pPr>
            <a:r>
              <a:rPr lang="en-US" sz="2000" b="1" dirty="0">
                <a:solidFill>
                  <a:srgbClr val="00B050"/>
                </a:solidFill>
                <a:latin typeface="Helvetica Neue Light"/>
              </a:rPr>
              <a:t>Environmental data</a:t>
            </a:r>
            <a:r>
              <a:rPr lang="en-US" sz="2000" dirty="0">
                <a:latin typeface="Helvetica Neue Light"/>
              </a:rPr>
              <a:t>: temperature, humidity, greenness (NDVI)</a:t>
            </a:r>
          </a:p>
          <a:p>
            <a:pPr marL="342900" indent="-342900" algn="just">
              <a:spcBef>
                <a:spcPts val="1200"/>
              </a:spcBef>
              <a:spcAft>
                <a:spcPts val="600"/>
              </a:spcAft>
              <a:buFont typeface="Arial" panose="020B0604020202020204" pitchFamily="34" charset="0"/>
              <a:buChar char="•"/>
            </a:pPr>
            <a:r>
              <a:rPr lang="en-US" sz="2000" b="1" dirty="0">
                <a:latin typeface="Helvetica Neue Light"/>
              </a:rPr>
              <a:t>Socio-economic data</a:t>
            </a:r>
            <a:r>
              <a:rPr lang="en-US" sz="2000" dirty="0">
                <a:latin typeface="Helvetica Neue Light"/>
              </a:rPr>
              <a:t>: population/province, education, employment rate , # beds in high-care</a:t>
            </a:r>
          </a:p>
          <a:p>
            <a:pPr marL="342900" indent="-342900" algn="just">
              <a:spcBef>
                <a:spcPts val="1200"/>
              </a:spcBef>
              <a:spcAft>
                <a:spcPts val="600"/>
              </a:spcAft>
              <a:buFont typeface="Arial" panose="020B0604020202020204" pitchFamily="34" charset="0"/>
              <a:buChar char="•"/>
            </a:pPr>
            <a:r>
              <a:rPr lang="en-US" sz="2000" b="1" dirty="0">
                <a:solidFill>
                  <a:srgbClr val="C00000"/>
                </a:solidFill>
                <a:latin typeface="Helvetica Neue Light"/>
              </a:rPr>
              <a:t>Spatial/topographic data</a:t>
            </a:r>
            <a:r>
              <a:rPr lang="en-US" sz="2000" dirty="0">
                <a:latin typeface="Helvetica Neue Light"/>
              </a:rPr>
              <a:t>: elevation, province neighbors</a:t>
            </a:r>
          </a:p>
          <a:p>
            <a:pPr algn="ctr">
              <a:spcBef>
                <a:spcPts val="1200"/>
              </a:spcBef>
              <a:spcAft>
                <a:spcPts val="600"/>
              </a:spcAft>
            </a:pPr>
            <a:r>
              <a:rPr lang="en-US" sz="2000" dirty="0">
                <a:latin typeface="Helvetica Neue Light"/>
              </a:rPr>
              <a:t>Can we do better, on the </a:t>
            </a:r>
            <a:r>
              <a:rPr lang="en-US" sz="2000" b="1" i="1" dirty="0">
                <a:latin typeface="Helvetica Neue Light"/>
              </a:rPr>
              <a:t>spatial distribution of people</a:t>
            </a:r>
            <a:r>
              <a:rPr lang="en-US" sz="2000" dirty="0">
                <a:latin typeface="Helvetica Neue Light"/>
              </a:rPr>
              <a:t>? </a:t>
            </a:r>
          </a:p>
          <a:p>
            <a:pPr marL="342900" indent="-342900" algn="just">
              <a:spcBef>
                <a:spcPts val="1200"/>
              </a:spcBef>
              <a:spcAft>
                <a:spcPts val="600"/>
              </a:spcAft>
              <a:buFont typeface="Arial" panose="020B0604020202020204" pitchFamily="34" charset="0"/>
              <a:buChar char="•"/>
            </a:pPr>
            <a:r>
              <a:rPr lang="en-US" sz="2000" b="1" dirty="0">
                <a:solidFill>
                  <a:srgbClr val="FF0000"/>
                </a:solidFill>
                <a:latin typeface="Helvetica Neue Light"/>
              </a:rPr>
              <a:t>Urban indicators</a:t>
            </a:r>
            <a:r>
              <a:rPr lang="en-US" sz="2000" dirty="0">
                <a:latin typeface="Helvetica Neue Light"/>
              </a:rPr>
              <a:t>: city size, number of cities, % of urban areas, roads</a:t>
            </a:r>
          </a:p>
          <a:p>
            <a:pPr marL="342900" indent="-342900" algn="just">
              <a:spcBef>
                <a:spcPts val="1200"/>
              </a:spcBef>
              <a:spcAft>
                <a:spcPts val="600"/>
              </a:spcAft>
              <a:buFont typeface="Arial" panose="020B0604020202020204" pitchFamily="34" charset="0"/>
              <a:buChar char="•"/>
            </a:pPr>
            <a:r>
              <a:rPr lang="en-US" sz="2000" b="1" dirty="0">
                <a:solidFill>
                  <a:srgbClr val="FF0000"/>
                </a:solidFill>
                <a:latin typeface="Helvetica Neue Light"/>
              </a:rPr>
              <a:t>Spatially distributed urban areas</a:t>
            </a:r>
          </a:p>
        </p:txBody>
      </p:sp>
      <p:sp>
        <p:nvSpPr>
          <p:cNvPr id="2" name="CasellaDiTesto 1"/>
          <p:cNvSpPr txBox="1"/>
          <p:nvPr/>
        </p:nvSpPr>
        <p:spPr>
          <a:xfrm>
            <a:off x="16154" y="-438"/>
            <a:ext cx="8050885" cy="461665"/>
          </a:xfrm>
          <a:prstGeom prst="rect">
            <a:avLst/>
          </a:prstGeom>
          <a:noFill/>
        </p:spPr>
        <p:txBody>
          <a:bodyPr wrap="square" rtlCol="0">
            <a:spAutoFit/>
          </a:bodyPr>
          <a:lstStyle/>
          <a:p>
            <a:r>
              <a:rPr lang="en-US" sz="2400" u="sng" cap="small" dirty="0">
                <a:solidFill>
                  <a:srgbClr val="C00000"/>
                </a:solidFill>
                <a:latin typeface="Helvetica Neue"/>
              </a:rPr>
              <a:t>Spatial-temporal modeling with public data</a:t>
            </a:r>
            <a:endParaRPr lang="en-US" sz="2400" cap="small" dirty="0">
              <a:latin typeface="Helvetica Neue"/>
            </a:endParaRPr>
          </a:p>
        </p:txBody>
      </p:sp>
    </p:spTree>
    <p:extLst>
      <p:ext uri="{BB962C8B-B14F-4D97-AF65-F5344CB8AC3E}">
        <p14:creationId xmlns:p14="http://schemas.microsoft.com/office/powerpoint/2010/main" val="35878775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wrap="none">
            <a:normAutofit fontScale="90000"/>
          </a:bodyPr>
          <a:lstStyle/>
          <a:p>
            <a:r>
              <a:rPr lang="en-US" sz="2700" noProof="0" dirty="0">
                <a:solidFill>
                  <a:srgbClr val="C00000"/>
                </a:solidFill>
              </a:rPr>
              <a:t> </a:t>
            </a:r>
            <a:endParaRPr lang="en-US" sz="3300" noProof="0" dirty="0">
              <a:solidFill>
                <a:srgbClr val="C00000"/>
              </a:solidFill>
              <a:latin typeface="Helvetica Neue Bold Condensed"/>
              <a:cs typeface="Helvetica Neue Bold Condensed"/>
            </a:endParaRPr>
          </a:p>
        </p:txBody>
      </p:sp>
      <p:sp>
        <p:nvSpPr>
          <p:cNvPr id="6" name="Rettangolo 5"/>
          <p:cNvSpPr/>
          <p:nvPr/>
        </p:nvSpPr>
        <p:spPr>
          <a:xfrm>
            <a:off x="16156" y="622808"/>
            <a:ext cx="9000428" cy="3416320"/>
          </a:xfrm>
          <a:prstGeom prst="rect">
            <a:avLst/>
          </a:prstGeom>
        </p:spPr>
        <p:txBody>
          <a:bodyPr wrap="square">
            <a:spAutoFit/>
          </a:bodyPr>
          <a:lstStyle/>
          <a:p>
            <a:pPr marL="285750" indent="-285750" algn="just">
              <a:spcBef>
                <a:spcPts val="0"/>
              </a:spcBef>
              <a:spcAft>
                <a:spcPts val="1200"/>
              </a:spcAft>
              <a:buFont typeface="Arial" panose="020B0604020202020204" pitchFamily="34" charset="0"/>
              <a:buChar char="•"/>
            </a:pPr>
            <a:r>
              <a:rPr lang="en-AU" dirty="0"/>
              <a:t>The </a:t>
            </a:r>
            <a:r>
              <a:rPr lang="en-AU" b="1" i="1" dirty="0">
                <a:solidFill>
                  <a:srgbClr val="C00000"/>
                </a:solidFill>
              </a:rPr>
              <a:t>hhh4</a:t>
            </a:r>
            <a:r>
              <a:rPr lang="en-AU" dirty="0"/>
              <a:t> model incorporates case </a:t>
            </a:r>
            <a:r>
              <a:rPr lang="en-AU" i="1" dirty="0"/>
              <a:t>data stratified by </a:t>
            </a:r>
            <a:r>
              <a:rPr lang="en-AU" b="1" i="1" dirty="0"/>
              <a:t>space</a:t>
            </a:r>
            <a:r>
              <a:rPr lang="en-AU" i="1" dirty="0"/>
              <a:t> and </a:t>
            </a:r>
            <a:r>
              <a:rPr lang="en-AU" b="1" i="1" dirty="0"/>
              <a:t>time</a:t>
            </a:r>
          </a:p>
          <a:p>
            <a:pPr marL="285750" indent="-285750" algn="just">
              <a:spcBef>
                <a:spcPts val="0"/>
              </a:spcBef>
              <a:spcAft>
                <a:spcPts val="1200"/>
              </a:spcAft>
              <a:buFont typeface="Arial" panose="020B0604020202020204" pitchFamily="34" charset="0"/>
              <a:buChar char="•"/>
            </a:pPr>
            <a:r>
              <a:rPr lang="en-AU" dirty="0"/>
              <a:t>Infections spread across administrative boundaries using a </a:t>
            </a:r>
            <a:r>
              <a:rPr lang="en-AU" b="1" dirty="0"/>
              <a:t>neighbourhood matrix</a:t>
            </a:r>
          </a:p>
          <a:p>
            <a:pPr marL="285750" indent="-285750" algn="just">
              <a:spcBef>
                <a:spcPts val="0"/>
              </a:spcBef>
              <a:spcAft>
                <a:spcPts val="1200"/>
              </a:spcAft>
              <a:buFont typeface="Arial" panose="020B0604020202020204" pitchFamily="34" charset="0"/>
              <a:buChar char="•"/>
            </a:pPr>
            <a:r>
              <a:rPr lang="en-AU" dirty="0"/>
              <a:t>considers the </a:t>
            </a:r>
            <a:r>
              <a:rPr lang="en-AU" b="1" i="1" dirty="0"/>
              <a:t>lag</a:t>
            </a:r>
            <a:r>
              <a:rPr lang="en-AU" dirty="0"/>
              <a:t> between the </a:t>
            </a:r>
            <a:r>
              <a:rPr lang="en-AU" b="1" i="1" dirty="0"/>
              <a:t>onset</a:t>
            </a:r>
            <a:r>
              <a:rPr lang="en-AU" i="1" dirty="0"/>
              <a:t> of infection and </a:t>
            </a:r>
            <a:r>
              <a:rPr lang="en-AU" b="1" i="1" dirty="0"/>
              <a:t>reporting</a:t>
            </a:r>
            <a:r>
              <a:rPr lang="en-AU" i="1" dirty="0"/>
              <a:t> of infection</a:t>
            </a:r>
          </a:p>
          <a:p>
            <a:pPr marL="285750" indent="-285750" algn="just">
              <a:spcBef>
                <a:spcPts val="0"/>
              </a:spcBef>
              <a:spcAft>
                <a:spcPts val="1200"/>
              </a:spcAft>
              <a:buFont typeface="Arial" panose="020B0604020202020204" pitchFamily="34" charset="0"/>
              <a:buChar char="•"/>
            </a:pPr>
            <a:r>
              <a:rPr lang="en-AU" dirty="0"/>
              <a:t>Include different covariates, either uniform, static, or varying over both space and time</a:t>
            </a:r>
          </a:p>
          <a:p>
            <a:pPr marL="285750" indent="-285750" algn="just">
              <a:spcBef>
                <a:spcPts val="0"/>
              </a:spcBef>
              <a:spcAft>
                <a:spcPts val="1200"/>
              </a:spcAft>
              <a:buFont typeface="Arial" panose="020B0604020202020204" pitchFamily="34" charset="0"/>
              <a:buChar char="•"/>
            </a:pPr>
            <a:r>
              <a:rPr lang="en-AU" dirty="0"/>
              <a:t>The </a:t>
            </a:r>
            <a:r>
              <a:rPr lang="en-AU" b="1" i="1" dirty="0">
                <a:solidFill>
                  <a:srgbClr val="C00000"/>
                </a:solidFill>
              </a:rPr>
              <a:t>hhh4</a:t>
            </a:r>
            <a:r>
              <a:rPr lang="en-AU" dirty="0"/>
              <a:t> model involves </a:t>
            </a:r>
            <a:r>
              <a:rPr lang="en-AU" b="1" i="1" dirty="0"/>
              <a:t>three components</a:t>
            </a:r>
            <a:r>
              <a:rPr lang="en-AU" dirty="0"/>
              <a:t>: </a:t>
            </a:r>
          </a:p>
          <a:p>
            <a:pPr marL="685800" lvl="1" indent="-342900" algn="just">
              <a:spcBef>
                <a:spcPts val="0"/>
              </a:spcBef>
              <a:spcAft>
                <a:spcPts val="1200"/>
              </a:spcAft>
              <a:buFont typeface="+mj-lt"/>
              <a:buAutoNum type="arabicPeriod"/>
            </a:pPr>
            <a:r>
              <a:rPr lang="en-AU" b="1" i="1" dirty="0">
                <a:solidFill>
                  <a:srgbClr val="FF0000"/>
                </a:solidFill>
              </a:rPr>
              <a:t>autoregressive</a:t>
            </a:r>
            <a:r>
              <a:rPr lang="en-AU" dirty="0"/>
              <a:t> effects (transmission of disease within a single area – provinces, here)</a:t>
            </a:r>
          </a:p>
          <a:p>
            <a:pPr marL="685800" lvl="1" indent="-342900" algn="just">
              <a:spcBef>
                <a:spcPts val="0"/>
              </a:spcBef>
              <a:spcAft>
                <a:spcPts val="1200"/>
              </a:spcAft>
              <a:buFont typeface="+mj-lt"/>
              <a:buAutoNum type="arabicPeriod"/>
            </a:pPr>
            <a:r>
              <a:rPr lang="en-AU" b="1" i="1" dirty="0">
                <a:solidFill>
                  <a:srgbClr val="FF0000"/>
                </a:solidFill>
              </a:rPr>
              <a:t>neighbourhood</a:t>
            </a:r>
            <a:r>
              <a:rPr lang="en-AU" dirty="0"/>
              <a:t> effects (transmission of disease from other areas)</a:t>
            </a:r>
          </a:p>
          <a:p>
            <a:pPr marL="685800" lvl="1" indent="-342900" algn="just">
              <a:spcBef>
                <a:spcPts val="0"/>
              </a:spcBef>
              <a:spcAft>
                <a:spcPts val="1200"/>
              </a:spcAft>
              <a:buFont typeface="+mj-lt"/>
              <a:buAutoNum type="arabicPeriod"/>
            </a:pPr>
            <a:r>
              <a:rPr lang="en-AU" b="1" i="1" dirty="0">
                <a:solidFill>
                  <a:srgbClr val="FF0000"/>
                </a:solidFill>
              </a:rPr>
              <a:t>endemic effects</a:t>
            </a:r>
            <a:r>
              <a:rPr lang="en-AU" dirty="0"/>
              <a:t> (sporadic events caused by unobserved sources of infection)</a:t>
            </a:r>
            <a:endParaRPr lang="en-US" sz="2000" b="1" dirty="0">
              <a:solidFill>
                <a:srgbClr val="FF0000"/>
              </a:solidFill>
              <a:latin typeface="Helvetica Neue Light"/>
            </a:endParaRPr>
          </a:p>
        </p:txBody>
      </p:sp>
      <p:sp>
        <p:nvSpPr>
          <p:cNvPr id="2" name="CasellaDiTesto 1"/>
          <p:cNvSpPr txBox="1"/>
          <p:nvPr/>
        </p:nvSpPr>
        <p:spPr>
          <a:xfrm>
            <a:off x="16154" y="-438"/>
            <a:ext cx="8050885" cy="461665"/>
          </a:xfrm>
          <a:prstGeom prst="rect">
            <a:avLst/>
          </a:prstGeom>
          <a:noFill/>
        </p:spPr>
        <p:txBody>
          <a:bodyPr wrap="square" rtlCol="0">
            <a:spAutoFit/>
          </a:bodyPr>
          <a:lstStyle/>
          <a:p>
            <a:r>
              <a:rPr lang="en-US" sz="2400" u="sng" cap="small" dirty="0">
                <a:solidFill>
                  <a:srgbClr val="C00000"/>
                </a:solidFill>
                <a:latin typeface="Helvetica Neue"/>
              </a:rPr>
              <a:t>The </a:t>
            </a:r>
            <a:r>
              <a:rPr lang="en-US" sz="2400" i="1" u="sng" dirty="0">
                <a:solidFill>
                  <a:srgbClr val="C00000"/>
                </a:solidFill>
                <a:latin typeface="Helvetica Neue"/>
              </a:rPr>
              <a:t>hhh4</a:t>
            </a:r>
            <a:r>
              <a:rPr lang="en-US" sz="2400" u="sng" cap="small" dirty="0">
                <a:solidFill>
                  <a:srgbClr val="C00000"/>
                </a:solidFill>
                <a:latin typeface="Helvetica Neue"/>
              </a:rPr>
              <a:t> endemic-epidemic model</a:t>
            </a:r>
            <a:endParaRPr lang="en-US" sz="2400" cap="small" dirty="0">
              <a:latin typeface="Helvetica Neue"/>
            </a:endParaRPr>
          </a:p>
        </p:txBody>
      </p:sp>
      <p:sp>
        <p:nvSpPr>
          <p:cNvPr id="3" name="CasellaDiTesto 2"/>
          <p:cNvSpPr txBox="1"/>
          <p:nvPr/>
        </p:nvSpPr>
        <p:spPr>
          <a:xfrm>
            <a:off x="2431627" y="4047254"/>
            <a:ext cx="6712373" cy="646331"/>
          </a:xfrm>
          <a:prstGeom prst="rect">
            <a:avLst/>
          </a:prstGeom>
          <a:noFill/>
        </p:spPr>
        <p:txBody>
          <a:bodyPr wrap="square" rtlCol="0">
            <a:spAutoFit/>
          </a:bodyPr>
          <a:lstStyle/>
          <a:p>
            <a:pPr algn="r"/>
            <a:r>
              <a:rPr lang="en-AU" i="1" dirty="0">
                <a:solidFill>
                  <a:srgbClr val="0000FF"/>
                </a:solidFill>
              </a:rPr>
              <a:t>Meyer et al., 2017</a:t>
            </a:r>
            <a:endParaRPr lang="en-US" i="1" dirty="0">
              <a:solidFill>
                <a:srgbClr val="0000FF"/>
              </a:solidFill>
            </a:endParaRPr>
          </a:p>
          <a:p>
            <a:pPr algn="r"/>
            <a:r>
              <a:rPr lang="en-US" i="1" dirty="0">
                <a:solidFill>
                  <a:srgbClr val="0000FF"/>
                </a:solidFill>
              </a:rPr>
              <a:t>D. Fowler, M. Alvioli, V. Costantino, D. Gurdasani, S. Lim (under review)</a:t>
            </a:r>
          </a:p>
        </p:txBody>
      </p:sp>
    </p:spTree>
    <p:extLst>
      <p:ext uri="{BB962C8B-B14F-4D97-AF65-F5344CB8AC3E}">
        <p14:creationId xmlns:p14="http://schemas.microsoft.com/office/powerpoint/2010/main" val="7023394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wrap="none">
            <a:normAutofit fontScale="90000"/>
          </a:bodyPr>
          <a:lstStyle/>
          <a:p>
            <a:r>
              <a:rPr lang="en-US" sz="2700" noProof="0" dirty="0">
                <a:solidFill>
                  <a:srgbClr val="C00000"/>
                </a:solidFill>
              </a:rPr>
              <a:t> </a:t>
            </a:r>
            <a:endParaRPr lang="en-US" sz="3300" noProof="0" dirty="0">
              <a:solidFill>
                <a:srgbClr val="C00000"/>
              </a:solidFill>
              <a:latin typeface="Helvetica Neue Bold Condensed"/>
              <a:cs typeface="Helvetica Neue Bold Condensed"/>
            </a:endParaRPr>
          </a:p>
        </p:txBody>
      </p:sp>
      <p:sp>
        <p:nvSpPr>
          <p:cNvPr id="6" name="Rettangolo 5"/>
          <p:cNvSpPr/>
          <p:nvPr/>
        </p:nvSpPr>
        <p:spPr>
          <a:xfrm>
            <a:off x="4437995" y="181302"/>
            <a:ext cx="4674476" cy="4170372"/>
          </a:xfrm>
          <a:prstGeom prst="rect">
            <a:avLst/>
          </a:prstGeom>
        </p:spPr>
        <p:txBody>
          <a:bodyPr wrap="square">
            <a:spAutoFit/>
          </a:bodyPr>
          <a:lstStyle/>
          <a:p>
            <a:pPr marL="285750" indent="-285750" algn="just">
              <a:spcBef>
                <a:spcPts val="0"/>
              </a:spcBef>
              <a:spcAft>
                <a:spcPts val="1800"/>
              </a:spcAft>
              <a:buFont typeface="Arial" panose="020B0604020202020204" pitchFamily="34" charset="0"/>
              <a:buChar char="•"/>
            </a:pPr>
            <a:r>
              <a:rPr lang="en-AU" sz="2000" dirty="0">
                <a:latin typeface="Helvetica Neue Light"/>
              </a:rPr>
              <a:t>Neighbourhood order (shortest path calculation via adjacent provinces from one province to another province) matrix was calculated</a:t>
            </a:r>
          </a:p>
          <a:p>
            <a:pPr marL="285750" indent="-285750" algn="just">
              <a:spcBef>
                <a:spcPts val="0"/>
              </a:spcBef>
              <a:spcAft>
                <a:spcPts val="1800"/>
              </a:spcAft>
              <a:buFont typeface="Arial" panose="020B0604020202020204" pitchFamily="34" charset="0"/>
              <a:buChar char="•"/>
            </a:pPr>
            <a:r>
              <a:rPr lang="en-AU" sz="2000" dirty="0">
                <a:latin typeface="Helvetica Neue Light"/>
              </a:rPr>
              <a:t>We added extra links between Sicily and Sardinia to the mainland to simulate the likely movement of </a:t>
            </a:r>
            <a:r>
              <a:rPr lang="en-AU" sz="2000" dirty="0" smtClean="0">
                <a:latin typeface="Helvetica Neue Light"/>
              </a:rPr>
              <a:t>people</a:t>
            </a:r>
          </a:p>
          <a:p>
            <a:pPr marL="285750" indent="-285750" algn="just">
              <a:spcBef>
                <a:spcPts val="0"/>
              </a:spcBef>
              <a:spcAft>
                <a:spcPts val="1800"/>
              </a:spcAft>
              <a:buFont typeface="Arial" panose="020B0604020202020204" pitchFamily="34" charset="0"/>
              <a:buChar char="•"/>
            </a:pPr>
            <a:r>
              <a:rPr lang="en-AU" sz="2000" dirty="0">
                <a:latin typeface="Helvetica Neue Light"/>
              </a:rPr>
              <a:t>This is how Italy looks like in this approximation</a:t>
            </a:r>
          </a:p>
          <a:p>
            <a:pPr marL="285750" indent="-285750" algn="just">
              <a:spcBef>
                <a:spcPts val="0"/>
              </a:spcBef>
              <a:spcAft>
                <a:spcPts val="1800"/>
              </a:spcAft>
              <a:buFont typeface="Arial" panose="020B0604020202020204" pitchFamily="34" charset="0"/>
              <a:buChar char="•"/>
            </a:pPr>
            <a:endParaRPr lang="en-US" sz="2000" dirty="0">
              <a:latin typeface="Helvetica Neue Light"/>
            </a:endParaRPr>
          </a:p>
        </p:txBody>
      </p:sp>
      <p:sp>
        <p:nvSpPr>
          <p:cNvPr id="3" name="CasellaDiTesto 2"/>
          <p:cNvSpPr txBox="1">
            <a:spLocks noChangeAspect="1"/>
          </p:cNvSpPr>
          <p:nvPr/>
        </p:nvSpPr>
        <p:spPr>
          <a:xfrm>
            <a:off x="2431627" y="4077734"/>
            <a:ext cx="6712373" cy="646331"/>
          </a:xfrm>
          <a:prstGeom prst="rect">
            <a:avLst/>
          </a:prstGeom>
          <a:noFill/>
        </p:spPr>
        <p:txBody>
          <a:bodyPr wrap="square" rtlCol="0">
            <a:spAutoFit/>
          </a:bodyPr>
          <a:lstStyle/>
          <a:p>
            <a:pPr algn="r"/>
            <a:r>
              <a:rPr lang="en-US" i="1" dirty="0">
                <a:solidFill>
                  <a:srgbClr val="0000FF"/>
                </a:solidFill>
              </a:rPr>
              <a:t>D. Fowler, M. Alvioli, V. Costantino, </a:t>
            </a:r>
          </a:p>
          <a:p>
            <a:pPr algn="r"/>
            <a:r>
              <a:rPr lang="en-US" i="1" dirty="0">
                <a:solidFill>
                  <a:srgbClr val="0000FF"/>
                </a:solidFill>
              </a:rPr>
              <a:t>D. Gurdasani, S. Lim (under review)</a:t>
            </a:r>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406" y="50594"/>
            <a:ext cx="4085274" cy="4624838"/>
          </a:xfrm>
          <a:prstGeom prst="rect">
            <a:avLst/>
          </a:prstGeom>
        </p:spPr>
      </p:pic>
    </p:spTree>
    <p:extLst>
      <p:ext uri="{BB962C8B-B14F-4D97-AF65-F5344CB8AC3E}">
        <p14:creationId xmlns:p14="http://schemas.microsoft.com/office/powerpoint/2010/main" val="1414451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wrap="none">
            <a:normAutofit fontScale="90000"/>
          </a:bodyPr>
          <a:lstStyle/>
          <a:p>
            <a:r>
              <a:rPr lang="en-US" sz="2700" noProof="0" dirty="0">
                <a:solidFill>
                  <a:srgbClr val="C00000"/>
                </a:solidFill>
              </a:rPr>
              <a:t> </a:t>
            </a:r>
            <a:endParaRPr lang="en-US" sz="3300" noProof="0" dirty="0">
              <a:solidFill>
                <a:srgbClr val="C00000"/>
              </a:solidFill>
              <a:latin typeface="Helvetica Neue Bold Condensed"/>
              <a:cs typeface="Helvetica Neue Bold Condensed"/>
            </a:endParaRPr>
          </a:p>
        </p:txBody>
      </p:sp>
      <p:sp>
        <p:nvSpPr>
          <p:cNvPr id="3" name="CasellaDiTesto 2"/>
          <p:cNvSpPr txBox="1">
            <a:spLocks noChangeAspect="1"/>
          </p:cNvSpPr>
          <p:nvPr/>
        </p:nvSpPr>
        <p:spPr>
          <a:xfrm>
            <a:off x="2431627" y="4077734"/>
            <a:ext cx="6712373" cy="646331"/>
          </a:xfrm>
          <a:prstGeom prst="rect">
            <a:avLst/>
          </a:prstGeom>
          <a:noFill/>
        </p:spPr>
        <p:txBody>
          <a:bodyPr wrap="square" rtlCol="0">
            <a:spAutoFit/>
          </a:bodyPr>
          <a:lstStyle/>
          <a:p>
            <a:pPr algn="r"/>
            <a:r>
              <a:rPr lang="en-US" i="1" dirty="0">
                <a:solidFill>
                  <a:srgbClr val="FF0000"/>
                </a:solidFill>
              </a:rPr>
              <a:t>Arroyo-</a:t>
            </a:r>
            <a:r>
              <a:rPr lang="en-US" i="1" dirty="0" err="1">
                <a:solidFill>
                  <a:srgbClr val="FF0000"/>
                </a:solidFill>
              </a:rPr>
              <a:t>Marioli</a:t>
            </a:r>
            <a:r>
              <a:rPr lang="en-US" i="1" dirty="0">
                <a:solidFill>
                  <a:srgbClr val="FF0000"/>
                </a:solidFill>
              </a:rPr>
              <a:t> et al., PloS One 16 e0244474 (2021)</a:t>
            </a:r>
          </a:p>
          <a:p>
            <a:pPr algn="r"/>
            <a:r>
              <a:rPr lang="en-US" i="1" dirty="0">
                <a:solidFill>
                  <a:srgbClr val="0000FF"/>
                </a:solidFill>
              </a:rPr>
              <a:t>Fowler, Alvioli, Costantino, Gurdasani, Lim (under review)</a:t>
            </a:r>
          </a:p>
        </p:txBody>
      </p:sp>
      <p:sp>
        <p:nvSpPr>
          <p:cNvPr id="7" name="CasellaDiTesto 6"/>
          <p:cNvSpPr txBox="1"/>
          <p:nvPr/>
        </p:nvSpPr>
        <p:spPr>
          <a:xfrm>
            <a:off x="16154" y="-438"/>
            <a:ext cx="8050885" cy="461665"/>
          </a:xfrm>
          <a:prstGeom prst="rect">
            <a:avLst/>
          </a:prstGeom>
          <a:noFill/>
        </p:spPr>
        <p:txBody>
          <a:bodyPr wrap="square" rtlCol="0">
            <a:spAutoFit/>
          </a:bodyPr>
          <a:lstStyle/>
          <a:p>
            <a:r>
              <a:rPr lang="en-US" sz="2400" u="sng" cap="small" dirty="0">
                <a:solidFill>
                  <a:srgbClr val="C00000"/>
                </a:solidFill>
                <a:latin typeface="Helvetica Neue"/>
              </a:rPr>
              <a:t>The </a:t>
            </a:r>
            <a:r>
              <a:rPr lang="en-US" sz="2400" i="1" u="sng" dirty="0">
                <a:solidFill>
                  <a:srgbClr val="C00000"/>
                </a:solidFill>
                <a:latin typeface="Helvetica Neue"/>
              </a:rPr>
              <a:t>hhh4</a:t>
            </a:r>
            <a:r>
              <a:rPr lang="en-US" sz="2400" u="sng" cap="small" dirty="0">
                <a:solidFill>
                  <a:srgbClr val="C00000"/>
                </a:solidFill>
                <a:latin typeface="Helvetica Neue"/>
              </a:rPr>
              <a:t> endemic-epidemic model: results for </a:t>
            </a:r>
            <a:r>
              <a:rPr lang="en-US" sz="2400" b="1" i="1" u="sng" cap="small" dirty="0">
                <a:solidFill>
                  <a:srgbClr val="C00000"/>
                </a:solidFill>
                <a:latin typeface="Helvetica Neue"/>
              </a:rPr>
              <a:t>R</a:t>
            </a:r>
            <a:r>
              <a:rPr lang="en-US" sz="2400" b="1" i="1" u="sng" baseline="-25000" dirty="0">
                <a:solidFill>
                  <a:srgbClr val="C00000"/>
                </a:solidFill>
                <a:latin typeface="Helvetica Neue"/>
              </a:rPr>
              <a:t>t</a:t>
            </a:r>
            <a:endParaRPr lang="en-US" sz="2400" b="1" i="1" baseline="-25000" dirty="0">
              <a:latin typeface="Helvetica Neue"/>
            </a:endParaRPr>
          </a:p>
        </p:txBody>
      </p:sp>
      <p:pic>
        <p:nvPicPr>
          <p:cNvPr id="8" name="Picture 1"/>
          <p:cNvPicPr/>
          <p:nvPr/>
        </p:nvPicPr>
        <p:blipFill>
          <a:blip r:embed="rId3" cstate="print">
            <a:extLst>
              <a:ext uri="{28A0092B-C50C-407E-A947-70E740481C1C}">
                <a14:useLocalDpi xmlns:a14="http://schemas.microsoft.com/office/drawing/2010/main" val="0"/>
              </a:ext>
            </a:extLst>
          </a:blip>
          <a:stretch>
            <a:fillRect/>
          </a:stretch>
        </p:blipFill>
        <p:spPr>
          <a:xfrm>
            <a:off x="252374" y="461227"/>
            <a:ext cx="5400000" cy="2160000"/>
          </a:xfrm>
          <a:prstGeom prst="rect">
            <a:avLst/>
          </a:prstGeom>
        </p:spPr>
      </p:pic>
      <p:pic>
        <p:nvPicPr>
          <p:cNvPr id="9" name="Picture 5"/>
          <p:cNvPicPr/>
          <p:nvPr/>
        </p:nvPicPr>
        <p:blipFill>
          <a:blip r:embed="rId4" cstate="print">
            <a:extLst>
              <a:ext uri="{28A0092B-C50C-407E-A947-70E740481C1C}">
                <a14:useLocalDpi xmlns:a14="http://schemas.microsoft.com/office/drawing/2010/main" val="0"/>
              </a:ext>
            </a:extLst>
          </a:blip>
          <a:stretch>
            <a:fillRect/>
          </a:stretch>
        </p:blipFill>
        <p:spPr bwMode="auto">
          <a:xfrm>
            <a:off x="60960" y="2621227"/>
            <a:ext cx="2880360" cy="2160000"/>
          </a:xfrm>
          <a:prstGeom prst="rect">
            <a:avLst/>
          </a:prstGeom>
          <a:noFill/>
          <a:ln>
            <a:noFill/>
          </a:ln>
        </p:spPr>
      </p:pic>
      <p:sp>
        <p:nvSpPr>
          <p:cNvPr id="2" name="CasellaDiTesto 1"/>
          <p:cNvSpPr txBox="1"/>
          <p:nvPr/>
        </p:nvSpPr>
        <p:spPr>
          <a:xfrm>
            <a:off x="5791199" y="1057342"/>
            <a:ext cx="2990193" cy="923330"/>
          </a:xfrm>
          <a:prstGeom prst="rect">
            <a:avLst/>
          </a:prstGeom>
          <a:noFill/>
        </p:spPr>
        <p:txBody>
          <a:bodyPr wrap="square" rtlCol="0">
            <a:spAutoFit/>
          </a:bodyPr>
          <a:lstStyle/>
          <a:p>
            <a:r>
              <a:rPr lang="en-US" dirty="0"/>
              <a:t>Use of </a:t>
            </a:r>
            <a:r>
              <a:rPr lang="en-US" i="1" dirty="0">
                <a:solidFill>
                  <a:srgbClr val="0000FF"/>
                </a:solidFill>
              </a:rPr>
              <a:t>neighborhood matrix</a:t>
            </a:r>
            <a:r>
              <a:rPr lang="en-US" dirty="0"/>
              <a:t> to describe spatial-temporal relationship</a:t>
            </a:r>
          </a:p>
        </p:txBody>
      </p:sp>
      <p:sp>
        <p:nvSpPr>
          <p:cNvPr id="10" name="CasellaDiTesto 9"/>
          <p:cNvSpPr txBox="1"/>
          <p:nvPr/>
        </p:nvSpPr>
        <p:spPr>
          <a:xfrm>
            <a:off x="3064920" y="3072591"/>
            <a:ext cx="3852724" cy="646331"/>
          </a:xfrm>
          <a:prstGeom prst="rect">
            <a:avLst/>
          </a:prstGeom>
          <a:noFill/>
        </p:spPr>
        <p:txBody>
          <a:bodyPr wrap="square" rtlCol="0">
            <a:spAutoFit/>
          </a:bodyPr>
          <a:lstStyle/>
          <a:p>
            <a:r>
              <a:rPr lang="en-US" dirty="0"/>
              <a:t>Use of </a:t>
            </a:r>
            <a:r>
              <a:rPr lang="en-US" i="1" dirty="0">
                <a:solidFill>
                  <a:srgbClr val="0000FF"/>
                </a:solidFill>
              </a:rPr>
              <a:t>mobile phone data</a:t>
            </a:r>
            <a:r>
              <a:rPr lang="en-US" dirty="0"/>
              <a:t> published by </a:t>
            </a:r>
          </a:p>
          <a:p>
            <a:r>
              <a:rPr lang="en-US" b="1" i="1" dirty="0"/>
              <a:t>Pepe at al., Sci. Data 7:230 (2020)</a:t>
            </a:r>
            <a:r>
              <a:rPr lang="en-US" dirty="0"/>
              <a:t>  </a:t>
            </a:r>
          </a:p>
        </p:txBody>
      </p:sp>
    </p:spTree>
    <p:extLst>
      <p:ext uri="{BB962C8B-B14F-4D97-AF65-F5344CB8AC3E}">
        <p14:creationId xmlns:p14="http://schemas.microsoft.com/office/powerpoint/2010/main" val="9127380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wrap="none">
            <a:normAutofit fontScale="90000"/>
          </a:bodyPr>
          <a:lstStyle/>
          <a:p>
            <a:r>
              <a:rPr lang="en-US" sz="2700" noProof="0" dirty="0">
                <a:solidFill>
                  <a:srgbClr val="C00000"/>
                </a:solidFill>
              </a:rPr>
              <a:t> </a:t>
            </a:r>
            <a:endParaRPr lang="en-US" sz="3300" noProof="0" dirty="0">
              <a:solidFill>
                <a:srgbClr val="C00000"/>
              </a:solidFill>
              <a:latin typeface="Helvetica Neue Bold Condensed"/>
              <a:cs typeface="Helvetica Neue Bold Condensed"/>
            </a:endParaRPr>
          </a:p>
        </p:txBody>
      </p:sp>
      <p:sp>
        <p:nvSpPr>
          <p:cNvPr id="3" name="CasellaDiTesto 2"/>
          <p:cNvSpPr txBox="1">
            <a:spLocks noChangeAspect="1"/>
          </p:cNvSpPr>
          <p:nvPr/>
        </p:nvSpPr>
        <p:spPr>
          <a:xfrm>
            <a:off x="2431627" y="4283474"/>
            <a:ext cx="6712373" cy="369332"/>
          </a:xfrm>
          <a:prstGeom prst="rect">
            <a:avLst/>
          </a:prstGeom>
          <a:noFill/>
        </p:spPr>
        <p:txBody>
          <a:bodyPr wrap="square" rtlCol="0">
            <a:spAutoFit/>
          </a:bodyPr>
          <a:lstStyle/>
          <a:p>
            <a:pPr algn="r"/>
            <a:r>
              <a:rPr lang="en-US" i="1" dirty="0">
                <a:solidFill>
                  <a:srgbClr val="0000FF"/>
                </a:solidFill>
              </a:rPr>
              <a:t>Fowler, Alvioli, Costantino, Gurdasani, Lim (under review)</a:t>
            </a:r>
          </a:p>
        </p:txBody>
      </p:sp>
      <p:sp>
        <p:nvSpPr>
          <p:cNvPr id="7" name="CasellaDiTesto 6"/>
          <p:cNvSpPr txBox="1"/>
          <p:nvPr/>
        </p:nvSpPr>
        <p:spPr>
          <a:xfrm>
            <a:off x="16154" y="-438"/>
            <a:ext cx="9033253" cy="461665"/>
          </a:xfrm>
          <a:prstGeom prst="rect">
            <a:avLst/>
          </a:prstGeom>
          <a:noFill/>
        </p:spPr>
        <p:txBody>
          <a:bodyPr wrap="square" rtlCol="0">
            <a:spAutoFit/>
          </a:bodyPr>
          <a:lstStyle/>
          <a:p>
            <a:r>
              <a:rPr lang="en-US" sz="2400" u="sng" cap="small" dirty="0">
                <a:solidFill>
                  <a:srgbClr val="C00000"/>
                </a:solidFill>
                <a:latin typeface="Helvetica Neue"/>
              </a:rPr>
              <a:t>The </a:t>
            </a:r>
            <a:r>
              <a:rPr lang="en-US" sz="2400" i="1" u="sng" dirty="0">
                <a:solidFill>
                  <a:srgbClr val="C00000"/>
                </a:solidFill>
                <a:latin typeface="Helvetica Neue"/>
              </a:rPr>
              <a:t>hhh4</a:t>
            </a:r>
            <a:r>
              <a:rPr lang="en-US" sz="2400" u="sng" cap="small" dirty="0">
                <a:solidFill>
                  <a:srgbClr val="C00000"/>
                </a:solidFill>
                <a:latin typeface="Helvetica Neue"/>
              </a:rPr>
              <a:t> endemic-epidemic model: </a:t>
            </a:r>
            <a:r>
              <a:rPr lang="en-US" sz="2400" u="sng" cap="small" dirty="0" smtClean="0">
                <a:solidFill>
                  <a:srgbClr val="C00000"/>
                </a:solidFill>
                <a:latin typeface="Helvetica Neue"/>
              </a:rPr>
              <a:t>covariate importance</a:t>
            </a:r>
            <a:endParaRPr lang="en-US" sz="2400" b="1" i="1" baseline="-25000" dirty="0">
              <a:latin typeface="Helvetica Neue"/>
            </a:endParaRPr>
          </a:p>
        </p:txBody>
      </p:sp>
      <p:sp>
        <p:nvSpPr>
          <p:cNvPr id="2" name="CasellaDiTesto 1"/>
          <p:cNvSpPr txBox="1"/>
          <p:nvPr/>
        </p:nvSpPr>
        <p:spPr>
          <a:xfrm>
            <a:off x="4982228" y="516942"/>
            <a:ext cx="3849352" cy="3693319"/>
          </a:xfrm>
          <a:prstGeom prst="rect">
            <a:avLst/>
          </a:prstGeom>
          <a:noFill/>
        </p:spPr>
        <p:txBody>
          <a:bodyPr wrap="square" rtlCol="0">
            <a:spAutoFit/>
          </a:bodyPr>
          <a:lstStyle/>
          <a:p>
            <a:pPr marL="285750" indent="-285750" algn="just">
              <a:buFont typeface="Arial" panose="020B0604020202020204" pitchFamily="34" charset="0"/>
              <a:buChar char="•"/>
            </a:pPr>
            <a:r>
              <a:rPr lang="en-AU" sz="1800" dirty="0" smtClean="0">
                <a:effectLst/>
                <a:latin typeface="Calibri" panose="020F0502020204030204" pitchFamily="34" charset="0"/>
                <a:ea typeface="DengXian" panose="02010600030101010101" pitchFamily="2" charset="-122"/>
                <a:cs typeface="Times New Roman" panose="02020603050405020304" pitchFamily="18" charset="0"/>
              </a:rPr>
              <a:t>Most </a:t>
            </a:r>
            <a:r>
              <a:rPr lang="en-AU" sz="1800" b="1" dirty="0" smtClean="0">
                <a:solidFill>
                  <a:srgbClr val="C00000"/>
                </a:solidFill>
                <a:effectLst/>
                <a:latin typeface="Calibri" panose="020F0502020204030204" pitchFamily="34" charset="0"/>
                <a:ea typeface="DengXian" panose="02010600030101010101" pitchFamily="2" charset="-122"/>
                <a:cs typeface="Times New Roman" panose="02020603050405020304" pitchFamily="18" charset="0"/>
              </a:rPr>
              <a:t>urban indicators</a:t>
            </a:r>
            <a:r>
              <a:rPr lang="en-AU" sz="1800" dirty="0" smtClean="0">
                <a:effectLst/>
                <a:latin typeface="Calibri" panose="020F0502020204030204" pitchFamily="34" charset="0"/>
                <a:ea typeface="DengXian" panose="02010600030101010101" pitchFamily="2" charset="-122"/>
                <a:cs typeface="Times New Roman" panose="02020603050405020304" pitchFamily="18" charset="0"/>
              </a:rPr>
              <a:t> are slightly relevant in a few cases, and </a:t>
            </a:r>
            <a:r>
              <a:rPr lang="en-AU" sz="1800" b="1" dirty="0" smtClean="0">
                <a:solidFill>
                  <a:srgbClr val="C00000"/>
                </a:solidFill>
                <a:effectLst/>
                <a:latin typeface="Calibri" panose="020F0502020204030204" pitchFamily="34" charset="0"/>
                <a:ea typeface="DengXian" panose="02010600030101010101" pitchFamily="2" charset="-122"/>
                <a:cs typeface="Times New Roman" panose="02020603050405020304" pitchFamily="18" charset="0"/>
              </a:rPr>
              <a:t>irrelevant in most cases</a:t>
            </a:r>
          </a:p>
          <a:p>
            <a:pPr marL="285750" indent="-285750" algn="just">
              <a:buFont typeface="Arial" panose="020B0604020202020204" pitchFamily="34" charset="0"/>
              <a:buChar char="•"/>
            </a:pPr>
            <a:r>
              <a:rPr lang="en-AU" dirty="0">
                <a:latin typeface="Calibri" panose="020F0502020204030204" pitchFamily="34" charset="0"/>
                <a:ea typeface="DengXian" panose="02010600030101010101" pitchFamily="2" charset="-122"/>
                <a:cs typeface="Times New Roman" panose="02020603050405020304" pitchFamily="18" charset="0"/>
              </a:rPr>
              <a:t>A 1</a:t>
            </a:r>
            <a:r>
              <a:rPr lang="en-AU" dirty="0">
                <a:latin typeface="Calibri" panose="020F0502020204030204" pitchFamily="34" charset="0"/>
                <a:ea typeface="DengXian" panose="02010600030101010101" pitchFamily="2" charset="-122"/>
              </a:rPr>
              <a:t>°</a:t>
            </a:r>
            <a:r>
              <a:rPr lang="en-AU" dirty="0">
                <a:latin typeface="Calibri" panose="020F0502020204030204" pitchFamily="34" charset="0"/>
                <a:ea typeface="DengXian" panose="02010600030101010101" pitchFamily="2" charset="-122"/>
                <a:cs typeface="Times New Roman" panose="02020603050405020304" pitchFamily="18" charset="0"/>
              </a:rPr>
              <a:t>C increase in average </a:t>
            </a:r>
            <a:r>
              <a:rPr lang="en-AU" b="1" dirty="0">
                <a:latin typeface="Calibri" panose="020F0502020204030204" pitchFamily="34" charset="0"/>
                <a:ea typeface="DengXian" panose="02010600030101010101" pitchFamily="2" charset="-122"/>
                <a:cs typeface="Times New Roman" panose="02020603050405020304" pitchFamily="18" charset="0"/>
              </a:rPr>
              <a:t>temperature</a:t>
            </a:r>
            <a:r>
              <a:rPr lang="en-AU" dirty="0">
                <a:latin typeface="Calibri" panose="020F0502020204030204" pitchFamily="34" charset="0"/>
                <a:ea typeface="DengXian" panose="02010600030101010101" pitchFamily="2" charset="-122"/>
                <a:cs typeface="Times New Roman" panose="02020603050405020304" pitchFamily="18" charset="0"/>
              </a:rPr>
              <a:t> suggested</a:t>
            </a:r>
            <a:r>
              <a:rPr lang="en-AU" dirty="0" smtClean="0">
                <a:latin typeface="Calibri" panose="020F0502020204030204" pitchFamily="34" charset="0"/>
                <a:ea typeface="DengXian" panose="02010600030101010101" pitchFamily="2" charset="-122"/>
                <a:cs typeface="Times New Roman" panose="02020603050405020304" pitchFamily="18" charset="0"/>
              </a:rPr>
              <a:t>: </a:t>
            </a:r>
            <a:endParaRPr lang="en-AU" sz="1800" dirty="0">
              <a:effectLst/>
              <a:latin typeface="Calibri" panose="020F0502020204030204" pitchFamily="34" charset="0"/>
              <a:ea typeface="DengXian" panose="02010600030101010101" pitchFamily="2" charset="-122"/>
              <a:cs typeface="Times New Roman" panose="02020603050405020304" pitchFamily="18" charset="0"/>
            </a:endParaRPr>
          </a:p>
          <a:p>
            <a:pPr marL="285750" indent="-285750" algn="just">
              <a:buFontTx/>
              <a:buChar char="-"/>
            </a:pPr>
            <a:r>
              <a:rPr lang="en-AU" sz="1800" dirty="0">
                <a:effectLst/>
                <a:latin typeface="Calibri" panose="020F0502020204030204" pitchFamily="34" charset="0"/>
                <a:ea typeface="DengXian" panose="02010600030101010101" pitchFamily="2" charset="-122"/>
                <a:cs typeface="Times New Roman" panose="02020603050405020304" pitchFamily="18" charset="0"/>
              </a:rPr>
              <a:t>4.9% </a:t>
            </a:r>
            <a:r>
              <a:rPr lang="en-AU" sz="1800" b="1" dirty="0">
                <a:effectLst/>
                <a:latin typeface="Calibri" panose="020F0502020204030204" pitchFamily="34" charset="0"/>
                <a:ea typeface="DengXian" panose="02010600030101010101" pitchFamily="2" charset="-122"/>
                <a:cs typeface="Times New Roman" panose="02020603050405020304" pitchFamily="18" charset="0"/>
              </a:rPr>
              <a:t>decreased</a:t>
            </a:r>
            <a:r>
              <a:rPr lang="en-AU" sz="1800" dirty="0">
                <a:effectLst/>
                <a:latin typeface="Calibri" panose="020F0502020204030204" pitchFamily="34" charset="0"/>
                <a:ea typeface="DengXian" panose="02010600030101010101" pitchFamily="2" charset="-122"/>
                <a:cs typeface="Times New Roman" panose="02020603050405020304" pitchFamily="18" charset="0"/>
              </a:rPr>
              <a:t> contribution to </a:t>
            </a:r>
            <a:r>
              <a:rPr lang="en-AU" sz="1800" b="1" dirty="0">
                <a:effectLst/>
                <a:latin typeface="Calibri" panose="020F0502020204030204" pitchFamily="34" charset="0"/>
                <a:ea typeface="DengXian" panose="02010600030101010101" pitchFamily="2" charset="-122"/>
                <a:cs typeface="Times New Roman" panose="02020603050405020304" pitchFamily="18" charset="0"/>
              </a:rPr>
              <a:t>within province transmission</a:t>
            </a:r>
            <a:r>
              <a:rPr lang="en-AU" sz="1800" dirty="0">
                <a:effectLst/>
                <a:latin typeface="Calibri" panose="020F0502020204030204" pitchFamily="34" charset="0"/>
                <a:ea typeface="DengXian" panose="02010600030101010101" pitchFamily="2" charset="-122"/>
                <a:cs typeface="Times New Roman" panose="02020603050405020304" pitchFamily="18" charset="0"/>
              </a:rPr>
              <a:t> of cases</a:t>
            </a:r>
          </a:p>
          <a:p>
            <a:pPr algn="just"/>
            <a:r>
              <a:rPr lang="en-AU" sz="1800" dirty="0">
                <a:effectLst/>
                <a:latin typeface="Calibri" panose="020F0502020204030204" pitchFamily="34" charset="0"/>
                <a:ea typeface="DengXian" panose="02010600030101010101" pitchFamily="2" charset="-122"/>
                <a:cs typeface="Times New Roman" panose="02020603050405020304" pitchFamily="18" charset="0"/>
              </a:rPr>
              <a:t>	[RR: </a:t>
            </a:r>
            <a:r>
              <a:rPr lang="en-AU" sz="1800" dirty="0">
                <a:effectLst/>
                <a:latin typeface="Calibri" panose="020F0502020204030204" pitchFamily="34" charset="0"/>
                <a:ea typeface="Times New Roman" panose="02020603050405020304" pitchFamily="18" charset="0"/>
              </a:rPr>
              <a:t>0.951</a:t>
            </a:r>
            <a:r>
              <a:rPr lang="en-AU" sz="1800" dirty="0">
                <a:effectLst/>
                <a:latin typeface="Calibri" panose="020F0502020204030204" pitchFamily="34" charset="0"/>
                <a:ea typeface="DengXian" panose="02010600030101010101" pitchFamily="2" charset="-122"/>
                <a:cs typeface="Times New Roman" panose="02020603050405020304" pitchFamily="18" charset="0"/>
              </a:rPr>
              <a:t>, 95% CI: </a:t>
            </a:r>
            <a:r>
              <a:rPr lang="en-AU" sz="1800" dirty="0">
                <a:effectLst/>
                <a:latin typeface="Calibri" panose="020F0502020204030204" pitchFamily="34" charset="0"/>
                <a:ea typeface="Times New Roman" panose="02020603050405020304" pitchFamily="18" charset="0"/>
              </a:rPr>
              <a:t>(0.938, 0.965)</a:t>
            </a:r>
            <a:r>
              <a:rPr lang="en-AU" sz="1800" dirty="0">
                <a:effectLst/>
                <a:latin typeface="Calibri" panose="020F0502020204030204" pitchFamily="34" charset="0"/>
                <a:ea typeface="DengXian" panose="02010600030101010101" pitchFamily="2" charset="-122"/>
                <a:cs typeface="Times New Roman" panose="02020603050405020304" pitchFamily="18" charset="0"/>
              </a:rPr>
              <a:t>]</a:t>
            </a:r>
          </a:p>
          <a:p>
            <a:pPr marL="285750" indent="-285750" algn="just">
              <a:buFontTx/>
              <a:buChar char="-"/>
            </a:pPr>
            <a:r>
              <a:rPr lang="en-AU" sz="1800" dirty="0">
                <a:effectLst/>
                <a:latin typeface="Calibri" panose="020F0502020204030204" pitchFamily="34" charset="0"/>
                <a:ea typeface="DengXian" panose="02010600030101010101" pitchFamily="2" charset="-122"/>
                <a:cs typeface="Times New Roman" panose="02020603050405020304" pitchFamily="18" charset="0"/>
              </a:rPr>
              <a:t>-13.9% </a:t>
            </a:r>
            <a:r>
              <a:rPr lang="en-AU" sz="1800" b="1" dirty="0">
                <a:effectLst/>
                <a:latin typeface="Calibri" panose="020F0502020204030204" pitchFamily="34" charset="0"/>
                <a:ea typeface="DengXian" panose="02010600030101010101" pitchFamily="2" charset="-122"/>
                <a:cs typeface="Times New Roman" panose="02020603050405020304" pitchFamily="18" charset="0"/>
              </a:rPr>
              <a:t>decreased</a:t>
            </a:r>
            <a:r>
              <a:rPr lang="en-AU" sz="1800" dirty="0">
                <a:effectLst/>
                <a:latin typeface="Calibri" panose="020F0502020204030204" pitchFamily="34" charset="0"/>
                <a:ea typeface="DengXian" panose="02010600030101010101" pitchFamily="2" charset="-122"/>
                <a:cs typeface="Times New Roman" panose="02020603050405020304" pitchFamily="18" charset="0"/>
              </a:rPr>
              <a:t> contribution to </a:t>
            </a:r>
            <a:r>
              <a:rPr lang="en-AU" sz="1800" b="1" dirty="0">
                <a:effectLst/>
                <a:latin typeface="Calibri" panose="020F0502020204030204" pitchFamily="34" charset="0"/>
                <a:ea typeface="DengXian" panose="02010600030101010101" pitchFamily="2" charset="-122"/>
                <a:cs typeface="Times New Roman" panose="02020603050405020304" pitchFamily="18" charset="0"/>
              </a:rPr>
              <a:t>across province transmission</a:t>
            </a:r>
            <a:r>
              <a:rPr lang="en-AU" sz="1800" dirty="0">
                <a:effectLst/>
                <a:latin typeface="Calibri" panose="020F0502020204030204" pitchFamily="34" charset="0"/>
                <a:ea typeface="DengXian" panose="02010600030101010101" pitchFamily="2" charset="-122"/>
                <a:cs typeface="Times New Roman" panose="02020603050405020304" pitchFamily="18" charset="0"/>
              </a:rPr>
              <a:t> of cases</a:t>
            </a:r>
          </a:p>
          <a:p>
            <a:pPr algn="just"/>
            <a:r>
              <a:rPr lang="en-AU" sz="1800" dirty="0">
                <a:effectLst/>
                <a:latin typeface="Calibri" panose="020F0502020204030204" pitchFamily="34" charset="0"/>
                <a:ea typeface="DengXian" panose="02010600030101010101" pitchFamily="2" charset="-122"/>
                <a:cs typeface="Times New Roman" panose="02020603050405020304" pitchFamily="18" charset="0"/>
              </a:rPr>
              <a:t>	[RR: </a:t>
            </a:r>
            <a:r>
              <a:rPr lang="en-AU" sz="1800" dirty="0">
                <a:effectLst/>
                <a:latin typeface="Calibri" panose="020F0502020204030204" pitchFamily="34" charset="0"/>
                <a:ea typeface="Times New Roman" panose="02020603050405020304" pitchFamily="18" charset="0"/>
              </a:rPr>
              <a:t>0.861</a:t>
            </a:r>
            <a:r>
              <a:rPr lang="en-AU" sz="1800" dirty="0">
                <a:effectLst/>
                <a:latin typeface="Calibri" panose="020F0502020204030204" pitchFamily="34" charset="0"/>
                <a:ea typeface="DengXian" panose="02010600030101010101" pitchFamily="2" charset="-122"/>
                <a:cs typeface="Times New Roman" panose="02020603050405020304" pitchFamily="18" charset="0"/>
              </a:rPr>
              <a:t>, 95% CI: </a:t>
            </a:r>
            <a:r>
              <a:rPr lang="en-AU" sz="1800" dirty="0">
                <a:effectLst/>
                <a:latin typeface="Calibri" panose="020F0502020204030204" pitchFamily="34" charset="0"/>
                <a:ea typeface="Times New Roman" panose="02020603050405020304" pitchFamily="18" charset="0"/>
              </a:rPr>
              <a:t>(0.846, 0.876)</a:t>
            </a:r>
            <a:r>
              <a:rPr lang="en-AU" sz="1800" dirty="0">
                <a:effectLst/>
                <a:latin typeface="Calibri" panose="020F0502020204030204" pitchFamily="34" charset="0"/>
                <a:ea typeface="DengXian" panose="02010600030101010101" pitchFamily="2" charset="-122"/>
                <a:cs typeface="Times New Roman" panose="02020603050405020304" pitchFamily="18" charset="0"/>
              </a:rPr>
              <a:t>] </a:t>
            </a:r>
            <a:endParaRPr lang="en-US" dirty="0"/>
          </a:p>
        </p:txBody>
      </p:sp>
      <p:graphicFrame>
        <p:nvGraphicFramePr>
          <p:cNvPr id="5" name="Table 4">
            <a:extLst>
              <a:ext uri="{FF2B5EF4-FFF2-40B4-BE49-F238E27FC236}">
                <a16:creationId xmlns:a16="http://schemas.microsoft.com/office/drawing/2014/main" id="{A9FB6F3D-A6DE-07DA-8893-BF383CB0FA0A}"/>
              </a:ext>
            </a:extLst>
          </p:cNvPr>
          <p:cNvGraphicFramePr>
            <a:graphicFrameLocks noGrp="1"/>
          </p:cNvGraphicFramePr>
          <p:nvPr>
            <p:extLst>
              <p:ext uri="{D42A27DB-BD31-4B8C-83A1-F6EECF244321}">
                <p14:modId xmlns:p14="http://schemas.microsoft.com/office/powerpoint/2010/main" val="3468413196"/>
              </p:ext>
            </p:extLst>
          </p:nvPr>
        </p:nvGraphicFramePr>
        <p:xfrm>
          <a:off x="226284" y="496867"/>
          <a:ext cx="4444774" cy="3786616"/>
        </p:xfrm>
        <a:graphic>
          <a:graphicData uri="http://schemas.openxmlformats.org/drawingml/2006/table">
            <a:tbl>
              <a:tblPr firstRow="1" firstCol="1" bandRow="1"/>
              <a:tblGrid>
                <a:gridCol w="785499">
                  <a:extLst>
                    <a:ext uri="{9D8B030D-6E8A-4147-A177-3AD203B41FA5}">
                      <a16:colId xmlns:a16="http://schemas.microsoft.com/office/drawing/2014/main" val="2348320675"/>
                    </a:ext>
                  </a:extLst>
                </a:gridCol>
                <a:gridCol w="785499">
                  <a:extLst>
                    <a:ext uri="{9D8B030D-6E8A-4147-A177-3AD203B41FA5}">
                      <a16:colId xmlns:a16="http://schemas.microsoft.com/office/drawing/2014/main" val="3364149977"/>
                    </a:ext>
                  </a:extLst>
                </a:gridCol>
                <a:gridCol w="464887">
                  <a:extLst>
                    <a:ext uri="{9D8B030D-6E8A-4147-A177-3AD203B41FA5}">
                      <a16:colId xmlns:a16="http://schemas.microsoft.com/office/drawing/2014/main" val="3241838035"/>
                    </a:ext>
                  </a:extLst>
                </a:gridCol>
                <a:gridCol w="449248">
                  <a:extLst>
                    <a:ext uri="{9D8B030D-6E8A-4147-A177-3AD203B41FA5}">
                      <a16:colId xmlns:a16="http://schemas.microsoft.com/office/drawing/2014/main" val="3335080355"/>
                    </a:ext>
                  </a:extLst>
                </a:gridCol>
                <a:gridCol w="603283">
                  <a:extLst>
                    <a:ext uri="{9D8B030D-6E8A-4147-A177-3AD203B41FA5}">
                      <a16:colId xmlns:a16="http://schemas.microsoft.com/office/drawing/2014/main" val="1704397681"/>
                    </a:ext>
                  </a:extLst>
                </a:gridCol>
                <a:gridCol w="1003685">
                  <a:extLst>
                    <a:ext uri="{9D8B030D-6E8A-4147-A177-3AD203B41FA5}">
                      <a16:colId xmlns:a16="http://schemas.microsoft.com/office/drawing/2014/main" val="1219145734"/>
                    </a:ext>
                  </a:extLst>
                </a:gridCol>
                <a:gridCol w="352673">
                  <a:extLst>
                    <a:ext uri="{9D8B030D-6E8A-4147-A177-3AD203B41FA5}">
                      <a16:colId xmlns:a16="http://schemas.microsoft.com/office/drawing/2014/main" val="2034067625"/>
                    </a:ext>
                  </a:extLst>
                </a:gridCol>
              </a:tblGrid>
              <a:tr h="258039">
                <a:tc gridSpan="7">
                  <a:txBody>
                    <a:bodyPr/>
                    <a:lstStyle/>
                    <a:p>
                      <a:pPr algn="just">
                        <a:lnSpc>
                          <a:spcPct val="107000"/>
                        </a:lnSpc>
                        <a:spcAft>
                          <a:spcPts val="800"/>
                        </a:spcAft>
                      </a:pPr>
                      <a:r>
                        <a:rPr lang="en-AU" sz="700" spc="75" dirty="0">
                          <a:solidFill>
                            <a:srgbClr val="5A5A5A"/>
                          </a:solidFill>
                          <a:effectLst/>
                          <a:latin typeface="Calibri" panose="020F0502020204030204" pitchFamily="34" charset="0"/>
                          <a:ea typeface="DengXian" panose="02010600030101010101" pitchFamily="2" charset="-122"/>
                          <a:cs typeface="Times New Roman" panose="02020603050405020304" pitchFamily="18" charset="0"/>
                        </a:rPr>
                        <a:t>Results of hhh4 model. Bold RR/p-value indicates statistical significance. RRs based on 1 unit change except NDVI (0.1 unit).</a:t>
                      </a:r>
                      <a:endParaRPr lang="en-AU" sz="500" spc="75" dirty="0">
                        <a:solidFill>
                          <a:srgbClr val="5A5A5A"/>
                        </a:solidFill>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855177914"/>
                  </a:ext>
                </a:extLst>
              </a:tr>
              <a:tr h="266856">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Component</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Covariate</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Estimate</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Standard error</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RR</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95% CI</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p-value</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625780"/>
                  </a:ext>
                </a:extLst>
              </a:tr>
              <a:tr h="136531">
                <a:tc rowSpan="11">
                  <a:txBody>
                    <a:bodyPr/>
                    <a:lstStyle/>
                    <a:p>
                      <a:pPr>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Autoregressive (AR) -</a:t>
                      </a:r>
                      <a:b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within province transmission</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Temp_Ave</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-0.050</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0.007</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0.951</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(0.938, 0.965)</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0.000</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7029120"/>
                  </a:ext>
                </a:extLst>
              </a:tr>
              <a:tr h="136531">
                <a:tc vMerge="1">
                  <a:txBody>
                    <a:bodyPr/>
                    <a:lstStyle/>
                    <a:p>
                      <a:endParaRPr lang="en-AU"/>
                    </a:p>
                  </a:txBody>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Humidity_Ave</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0.006</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0.003</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1.006</a:t>
                      </a:r>
                      <a:endParaRPr lang="en-AU" sz="600" dirty="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(1.000, 1.011)</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0.040</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103940"/>
                  </a:ext>
                </a:extLst>
              </a:tr>
              <a:tr h="136531">
                <a:tc vMerge="1">
                  <a:txBody>
                    <a:bodyPr/>
                    <a:lstStyle/>
                    <a:p>
                      <a:endParaRPr lang="en-AU"/>
                    </a:p>
                  </a:txBody>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NDVI</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-0.252</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0.453</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0.777</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(0.711, 0.849)</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0.000</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8573413"/>
                  </a:ext>
                </a:extLst>
              </a:tr>
              <a:tr h="136531">
                <a:tc vMerge="1">
                  <a:txBody>
                    <a:bodyPr/>
                    <a:lstStyle/>
                    <a:p>
                      <a:endParaRPr lang="en-AU"/>
                    </a:p>
                  </a:txBody>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dem_average</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0.000</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0.000</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(1.000, 1.000)</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0.870</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0406978"/>
                  </a:ext>
                </a:extLst>
              </a:tr>
              <a:tr h="136531">
                <a:tc vMerge="1">
                  <a:txBody>
                    <a:bodyPr/>
                    <a:lstStyle/>
                    <a:p>
                      <a:endParaRPr lang="en-AU"/>
                    </a:p>
                  </a:txBody>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max_area_city</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0.000</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0.000</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(1.000, 1.001)</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0.352</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5155866"/>
                  </a:ext>
                </a:extLst>
              </a:tr>
              <a:tr h="136531">
                <a:tc vMerge="1">
                  <a:txBody>
                    <a:bodyPr/>
                    <a:lstStyle/>
                    <a:p>
                      <a:endParaRPr lang="en-AU"/>
                    </a:p>
                  </a:txBody>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num_cities</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0.000</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0.000</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(1.000, 1.001)</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0.384</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7357288"/>
                  </a:ext>
                </a:extLst>
              </a:tr>
              <a:tr h="136531">
                <a:tc vMerge="1">
                  <a:txBody>
                    <a:bodyPr/>
                    <a:lstStyle/>
                    <a:p>
                      <a:endParaRPr lang="en-AU"/>
                    </a:p>
                  </a:txBody>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pop_dens</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0.000</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0.000</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(1.000, 1.000)</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0.836</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7367603"/>
                  </a:ext>
                </a:extLst>
              </a:tr>
              <a:tr h="136531">
                <a:tc vMerge="1">
                  <a:txBody>
                    <a:bodyPr/>
                    <a:lstStyle/>
                    <a:p>
                      <a:endParaRPr lang="en-AU"/>
                    </a:p>
                  </a:txBody>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ISTAT_Bed</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0.091</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0.057</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1.095</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(0.980, 1.224)</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0.110</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2254996"/>
                  </a:ext>
                </a:extLst>
              </a:tr>
              <a:tr h="136531">
                <a:tc vMerge="1">
                  <a:txBody>
                    <a:bodyPr/>
                    <a:lstStyle/>
                    <a:p>
                      <a:endParaRPr lang="en-AU"/>
                    </a:p>
                  </a:txBody>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ISTAT_Edu</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0.088</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0.057</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1.091</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(0.976, 1.220)</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0.124</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8462135"/>
                  </a:ext>
                </a:extLst>
              </a:tr>
              <a:tr h="136531">
                <a:tc vMerge="1">
                  <a:txBody>
                    <a:bodyPr/>
                    <a:lstStyle/>
                    <a:p>
                      <a:endParaRPr lang="en-AU"/>
                    </a:p>
                  </a:txBody>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ISTAT_Grn</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-0.109</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0.058</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0.896</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(0.800, 1.005)</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0.060</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4195959"/>
                  </a:ext>
                </a:extLst>
              </a:tr>
              <a:tr h="136531">
                <a:tc vMerge="1">
                  <a:txBody>
                    <a:bodyPr/>
                    <a:lstStyle/>
                    <a:p>
                      <a:endParaRPr lang="en-AU"/>
                    </a:p>
                  </a:txBody>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Intercept</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1.031</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0.343</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2.802</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(1.431, 5.489)</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0.002</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5266436"/>
                  </a:ext>
                </a:extLst>
              </a:tr>
              <a:tr h="136531">
                <a:tc rowSpan="11">
                  <a:txBody>
                    <a:bodyPr/>
                    <a:lstStyle/>
                    <a:p>
                      <a:pPr>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Neighbourhood (NE) -</a:t>
                      </a:r>
                      <a:b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across province transmission</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Temp_Ave</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-0.150</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0.009</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0.861</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(0.846, 0.876)</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0.000</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5711845"/>
                  </a:ext>
                </a:extLst>
              </a:tr>
              <a:tr h="136531">
                <a:tc vMerge="1">
                  <a:txBody>
                    <a:bodyPr/>
                    <a:lstStyle/>
                    <a:p>
                      <a:endParaRPr lang="en-AU"/>
                    </a:p>
                  </a:txBody>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Humidity_Ave</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0.000</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0.003</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(0.994, 1.007)</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0.932</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3565236"/>
                  </a:ext>
                </a:extLst>
              </a:tr>
              <a:tr h="136531">
                <a:tc vMerge="1">
                  <a:txBody>
                    <a:bodyPr/>
                    <a:lstStyle/>
                    <a:p>
                      <a:endParaRPr lang="en-AU"/>
                    </a:p>
                  </a:txBody>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NDVI</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-0.352</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0.570</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0.703</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(0.629, 0.787)</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0.000</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868184"/>
                  </a:ext>
                </a:extLst>
              </a:tr>
              <a:tr h="136531">
                <a:tc vMerge="1">
                  <a:txBody>
                    <a:bodyPr/>
                    <a:lstStyle/>
                    <a:p>
                      <a:endParaRPr lang="en-AU"/>
                    </a:p>
                  </a:txBody>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dem_average</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0.000</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0.000</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(1.000, 1.001)</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0.814</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0618590"/>
                  </a:ext>
                </a:extLst>
              </a:tr>
              <a:tr h="136531">
                <a:tc vMerge="1">
                  <a:txBody>
                    <a:bodyPr/>
                    <a:lstStyle/>
                    <a:p>
                      <a:endParaRPr lang="en-AU"/>
                    </a:p>
                  </a:txBody>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max_area_city</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-0.001</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0.001</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0.999</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(0.997, 1.000)</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0.014</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4694085"/>
                  </a:ext>
                </a:extLst>
              </a:tr>
              <a:tr h="136531">
                <a:tc vMerge="1">
                  <a:txBody>
                    <a:bodyPr/>
                    <a:lstStyle/>
                    <a:p>
                      <a:endParaRPr lang="en-AU"/>
                    </a:p>
                  </a:txBody>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num_cities</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0.000</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0.001</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(0.999, 1.002)</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0.574</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3861480"/>
                  </a:ext>
                </a:extLst>
              </a:tr>
              <a:tr h="136531">
                <a:tc vMerge="1">
                  <a:txBody>
                    <a:bodyPr/>
                    <a:lstStyle/>
                    <a:p>
                      <a:endParaRPr lang="en-AU"/>
                    </a:p>
                  </a:txBody>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pop_dens</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0.000</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0.000</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(1.000, 1.001)</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0.298</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4600475"/>
                  </a:ext>
                </a:extLst>
              </a:tr>
              <a:tr h="136531">
                <a:tc vMerge="1">
                  <a:txBody>
                    <a:bodyPr/>
                    <a:lstStyle/>
                    <a:p>
                      <a:endParaRPr lang="en-AU"/>
                    </a:p>
                  </a:txBody>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ISTAT_Bed</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0.053</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0.098</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1.054</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(0.870, 1.277)</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0.588</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4454118"/>
                  </a:ext>
                </a:extLst>
              </a:tr>
              <a:tr h="136531">
                <a:tc vMerge="1">
                  <a:txBody>
                    <a:bodyPr/>
                    <a:lstStyle/>
                    <a:p>
                      <a:endParaRPr lang="en-AU"/>
                    </a:p>
                  </a:txBody>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ISTAT_Edu</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-0.191</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0.107</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0.826</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(0.670, 1.018)</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0.074</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5383221"/>
                  </a:ext>
                </a:extLst>
              </a:tr>
              <a:tr h="136531">
                <a:tc vMerge="1">
                  <a:txBody>
                    <a:bodyPr/>
                    <a:lstStyle/>
                    <a:p>
                      <a:endParaRPr lang="en-AU"/>
                    </a:p>
                  </a:txBody>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ISTAT_Grn</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-0.121</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0.105</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0.886</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(0.720, 1.089)</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0.250</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9621615"/>
                  </a:ext>
                </a:extLst>
              </a:tr>
              <a:tr h="258039">
                <a:tc vMerge="1">
                  <a:txBody>
                    <a:bodyPr/>
                    <a:lstStyle/>
                    <a:p>
                      <a:endParaRPr lang="en-AU"/>
                    </a:p>
                  </a:txBody>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Intercept</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5.446</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0.475</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231.892</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(91.361, 588.587)</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0.000</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2008349"/>
                  </a:ext>
                </a:extLst>
              </a:tr>
              <a:tr h="136531">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Endemic (END)</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Intercept</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-12.987</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0.123</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0.000</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AU"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(0.000, 0.000)</a:t>
                      </a:r>
                      <a:endParaRPr lang="en-AU" sz="60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7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0.000</a:t>
                      </a:r>
                      <a:endParaRPr lang="en-AU" sz="600" dirty="0">
                        <a:effectLst/>
                        <a:latin typeface="Calibri" panose="020F0502020204030204" pitchFamily="34" charset="0"/>
                        <a:ea typeface="DengXian" panose="02010600030101010101" pitchFamily="2" charset="-122"/>
                        <a:cs typeface="Times New Roman" panose="02020603050405020304" pitchFamily="18" charset="0"/>
                      </a:endParaRPr>
                    </a:p>
                  </a:txBody>
                  <a:tcPr marL="38672" marR="386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5869642"/>
                  </a:ext>
                </a:extLst>
              </a:tr>
            </a:tbl>
          </a:graphicData>
        </a:graphic>
      </p:graphicFrame>
    </p:spTree>
    <p:extLst>
      <p:ext uri="{BB962C8B-B14F-4D97-AF65-F5344CB8AC3E}">
        <p14:creationId xmlns:p14="http://schemas.microsoft.com/office/powerpoint/2010/main" val="40718358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Titolo">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1831</Words>
  <Application>Microsoft Office PowerPoint</Application>
  <PresentationFormat>Presentazione su schermo (16:9)</PresentationFormat>
  <Paragraphs>314</Paragraphs>
  <Slides>20</Slides>
  <Notes>20</Notes>
  <HiddenSlides>0</HiddenSlides>
  <MMClips>0</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20</vt:i4>
      </vt:variant>
    </vt:vector>
  </HeadingPairs>
  <TitlesOfParts>
    <vt:vector size="32" baseType="lpstr">
      <vt:lpstr>DengXian</vt:lpstr>
      <vt:lpstr>Franklin Gothic Book</vt:lpstr>
      <vt:lpstr>Helvetica Neue</vt:lpstr>
      <vt:lpstr>Helvetica Neue Bold Condensed</vt:lpstr>
      <vt:lpstr>Helvetica Neue Light</vt:lpstr>
      <vt:lpstr>Helvetica Neue Thin</vt:lpstr>
      <vt:lpstr>Lucida Grande</vt:lpstr>
      <vt:lpstr>ＭＳ Ｐゴシック</vt:lpstr>
      <vt:lpstr>Arial</vt:lpstr>
      <vt:lpstr>Calibri</vt:lpstr>
      <vt:lpstr>Times New Roman</vt:lpstr>
      <vt:lpstr>1_Titolo</vt:lpstr>
      <vt:lpstr>Presentazione standard di PowerPoint</vt:lpstr>
      <vt:lpstr> </vt:lpstr>
      <vt:lpstr> </vt:lpstr>
      <vt:lpstr> </vt:lpstr>
      <vt:lpstr> </vt:lpstr>
      <vt:lpstr> </vt:lpstr>
      <vt:lpstr> </vt:lpstr>
      <vt:lpstr> </vt:lpstr>
      <vt:lpstr> </vt:lpstr>
      <vt:lpstr> </vt:lpstr>
      <vt:lpstr> </vt:lpstr>
      <vt:lpstr> </vt:lpstr>
      <vt:lpstr> </vt:lpstr>
      <vt:lpstr> </vt:lpstr>
      <vt:lpstr> </vt:lpstr>
      <vt:lpstr>…That’s all.</vt:lpstr>
      <vt:lpstr>Presentazione standard di PowerPoint</vt:lpstr>
      <vt:lpstr>Presentazione standard di PowerPoint</vt:lpstr>
      <vt:lpstr> </vt:lpstr>
      <vt:lpstr> </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2017-05-11T13:04:52Z</dcterms:created>
  <dcterms:modified xsi:type="dcterms:W3CDTF">2023-05-04T07:16:54Z</dcterms:modified>
</cp:coreProperties>
</file>