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49" r:id="rId2"/>
    <p:sldId id="731" r:id="rId3"/>
    <p:sldId id="742" r:id="rId4"/>
    <p:sldId id="733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2">
          <p15:clr>
            <a:srgbClr val="A4A3A4"/>
          </p15:clr>
        </p15:guide>
        <p15:guide id="2" orient="horz" pos="626">
          <p15:clr>
            <a:srgbClr val="A4A3A4"/>
          </p15:clr>
        </p15:guide>
        <p15:guide id="3" orient="horz" pos="717">
          <p15:clr>
            <a:srgbClr val="A4A3A4"/>
          </p15:clr>
        </p15:guide>
        <p15:guide id="4" orient="horz" pos="3165">
          <p15:clr>
            <a:srgbClr val="A4A3A4"/>
          </p15:clr>
        </p15:guide>
        <p15:guide id="5" pos="226">
          <p15:clr>
            <a:srgbClr val="A4A3A4"/>
          </p15:clr>
        </p15:guide>
        <p15:guide id="6" pos="5534">
          <p15:clr>
            <a:srgbClr val="A4A3A4"/>
          </p15:clr>
        </p15:guide>
        <p15:guide id="7" pos="2812">
          <p15:clr>
            <a:srgbClr val="A4A3A4"/>
          </p15:clr>
        </p15:guide>
        <p15:guide id="8" pos="2948">
          <p15:clr>
            <a:srgbClr val="A4A3A4"/>
          </p15:clr>
        </p15:guide>
        <p15:guide id="9" pos="1435">
          <p15:clr>
            <a:srgbClr val="A4A3A4"/>
          </p15:clr>
        </p15:guide>
        <p15:guide id="10" pos="4325">
          <p15:clr>
            <a:srgbClr val="A4A3A4"/>
          </p15:clr>
        </p15:guide>
        <p15:guide id="11" pos="4173">
          <p15:clr>
            <a:srgbClr val="A4A3A4"/>
          </p15:clr>
        </p15:guide>
        <p15:guide id="12" pos="1587">
          <p15:clr>
            <a:srgbClr val="A4A3A4"/>
          </p15:clr>
        </p15:guide>
        <p15:guide id="13" pos="117">
          <p15:clr>
            <a:srgbClr val="A4A3A4"/>
          </p15:clr>
        </p15:guide>
        <p15:guide id="14" pos="5651">
          <p15:clr>
            <a:srgbClr val="A4A3A4"/>
          </p15:clr>
        </p15:guide>
        <p15:guide id="15" orient="horz" pos="3026">
          <p15:clr>
            <a:srgbClr val="A4A3A4"/>
          </p15:clr>
        </p15:guide>
        <p15:guide id="16" orient="horz" pos="622">
          <p15:clr>
            <a:srgbClr val="A4A3A4"/>
          </p15:clr>
        </p15:guide>
        <p15:guide id="17" orient="horz" pos="3162">
          <p15:clr>
            <a:srgbClr val="A4A3A4"/>
          </p15:clr>
        </p15:guide>
        <p15:guide id="18" orient="horz" pos="872">
          <p15:clr>
            <a:srgbClr val="A4A3A4"/>
          </p15:clr>
        </p15:guide>
        <p15:guide id="19" orient="horz" pos="463">
          <p15:clr>
            <a:srgbClr val="A4A3A4"/>
          </p15:clr>
        </p15:guide>
        <p15:guide id="20" orient="horz" pos="735">
          <p15:clr>
            <a:srgbClr val="A4A3A4"/>
          </p15:clr>
        </p15:guide>
        <p15:guide id="21" pos="1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yue Yang" initials="SY" lastIdx="46" clrIdx="0">
    <p:extLst>
      <p:ext uri="{19B8F6BF-5375-455C-9EA6-DF929625EA0E}">
        <p15:presenceInfo xmlns:p15="http://schemas.microsoft.com/office/powerpoint/2012/main" userId="S-1-5-21-579908582-3987748265-4076907119-28465" providerId="AD"/>
      </p:ext>
    </p:extLst>
  </p:cmAuthor>
  <p:cmAuthor id="2" name="Shiyue Yang" initials="SY [2]" lastIdx="1" clrIdx="1">
    <p:extLst>
      <p:ext uri="{19B8F6BF-5375-455C-9EA6-DF929625EA0E}">
        <p15:presenceInfo xmlns:p15="http://schemas.microsoft.com/office/powerpoint/2012/main" userId="19d3dda749102d16" providerId="Windows Live"/>
      </p:ext>
    </p:extLst>
  </p:cmAuthor>
  <p:cmAuthor id="3" name="Alina Rupp" initials="AR" lastIdx="2" clrIdx="2">
    <p:extLst>
      <p:ext uri="{19B8F6BF-5375-455C-9EA6-DF929625EA0E}">
        <p15:presenceInfo xmlns:p15="http://schemas.microsoft.com/office/powerpoint/2012/main" userId="S-1-5-21-579908582-3987748265-4076907119-28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387"/>
    <a:srgbClr val="9F9BCA"/>
    <a:srgbClr val="EBEAF4"/>
    <a:srgbClr val="9893C6"/>
    <a:srgbClr val="E07F36"/>
    <a:srgbClr val="2EA682"/>
    <a:srgbClr val="7570B3"/>
    <a:srgbClr val="E62487"/>
    <a:srgbClr val="53B698"/>
    <a:srgbClr val="0E9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56117" autoAdjust="0"/>
  </p:normalViewPr>
  <p:slideViewPr>
    <p:cSldViewPr snapToObjects="1" showGuides="1">
      <p:cViewPr varScale="1">
        <p:scale>
          <a:sx n="50" d="100"/>
          <a:sy n="50" d="100"/>
        </p:scale>
        <p:origin x="1572" y="24"/>
      </p:cViewPr>
      <p:guideLst>
        <p:guide orient="horz" pos="2982"/>
        <p:guide orient="horz" pos="626"/>
        <p:guide orient="horz" pos="717"/>
        <p:guide orient="horz" pos="3165"/>
        <p:guide pos="226"/>
        <p:guide pos="5534"/>
        <p:guide pos="2812"/>
        <p:guide pos="2948"/>
        <p:guide pos="1435"/>
        <p:guide pos="4325"/>
        <p:guide pos="4173"/>
        <p:guide pos="1587"/>
        <p:guide pos="117"/>
        <p:guide pos="5651"/>
        <p:guide orient="horz" pos="3026"/>
        <p:guide orient="horz" pos="622"/>
        <p:guide orient="horz" pos="3162"/>
        <p:guide orient="horz" pos="872"/>
        <p:guide orient="horz" pos="463"/>
        <p:guide orient="horz" pos="735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6037-A285-4C9E-B04C-6DCA60BD155D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1BAFD-BDF1-4073-A261-64C06A00B82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9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44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0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358775" y="1130401"/>
            <a:ext cx="4105275" cy="3590925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8726" y="1130401"/>
            <a:ext cx="4105275" cy="3590925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148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358775" y="1130401"/>
            <a:ext cx="4105275" cy="359092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8726" y="1130401"/>
            <a:ext cx="4105275" cy="359092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6126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0000" y="4903200"/>
            <a:ext cx="514400" cy="144000"/>
          </a:xfrm>
          <a:prstGeom prst="rect">
            <a:avLst/>
          </a:prstGeom>
        </p:spPr>
        <p:txBody>
          <a:bodyPr/>
          <a:lstStyle/>
          <a:p>
            <a:fld id="{EE22A665-817A-43E5-ADFC-CA20D11B70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30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819151"/>
            <a:ext cx="4105275" cy="390217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4679950" y="819151"/>
            <a:ext cx="4104050" cy="383299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79951" y="4706144"/>
            <a:ext cx="1944688" cy="169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88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50095" y="4767263"/>
            <a:ext cx="465255" cy="273844"/>
          </a:xfrm>
          <a:prstGeom prst="rect">
            <a:avLst/>
          </a:prstGeom>
        </p:spPr>
        <p:txBody>
          <a:bodyPr/>
          <a:lstStyle/>
          <a:p>
            <a:fld id="{EE22A665-817A-43E5-ADFC-CA20D11B70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4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050095" y="4767263"/>
            <a:ext cx="465255" cy="273844"/>
          </a:xfrm>
          <a:prstGeom prst="rect">
            <a:avLst/>
          </a:prstGeom>
        </p:spPr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819151"/>
            <a:ext cx="4105275" cy="390217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4679950" y="819151"/>
            <a:ext cx="4104050" cy="383299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79951" y="4706144"/>
            <a:ext cx="1944688" cy="169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89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050095" y="4767263"/>
            <a:ext cx="465255" cy="273844"/>
          </a:xfrm>
          <a:prstGeom prst="rect">
            <a:avLst/>
          </a:prstGeom>
        </p:spPr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/>
              <a:t>Optional: Folientitel einzeilig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58775" y="735014"/>
            <a:ext cx="8435058" cy="392496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98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050095" y="4767263"/>
            <a:ext cx="465255" cy="273844"/>
          </a:xfrm>
          <a:prstGeom prst="rect">
            <a:avLst/>
          </a:prstGeom>
        </p:spPr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358775" y="1130401"/>
            <a:ext cx="4105275" cy="359092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8726" y="1130401"/>
            <a:ext cx="4105275" cy="359092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7772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62B7DF8-C1D0-4577-A438-DA69B6B5764A}" type="datetime1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A665-817A-43E5-ADFC-CA20D11B70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06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819151"/>
            <a:ext cx="4105275" cy="3902175"/>
          </a:xfrm>
          <a:prstGeom prst="rect">
            <a:avLst/>
          </a:prstGeo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4679950" y="819151"/>
            <a:ext cx="4104050" cy="383299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79951" y="4706144"/>
            <a:ext cx="1944688" cy="169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286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/>
              <a:t>Optional: Folientitel einzeilig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58775" y="735014"/>
            <a:ext cx="8435058" cy="392496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82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98534"/>
            <a:ext cx="946990" cy="182880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29600" y="4937398"/>
            <a:ext cx="51342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179388" y="1138238"/>
            <a:ext cx="450050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DE"/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63191ED0-F12A-4EFA-9320-C17F2573BA95}"/>
              </a:ext>
            </a:extLst>
          </p:cNvPr>
          <p:cNvSpPr txBox="1"/>
          <p:nvPr userDrawn="1"/>
        </p:nvSpPr>
        <p:spPr>
          <a:xfrm>
            <a:off x="4117540" y="4826876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dirty="0" err="1">
                <a:solidFill>
                  <a:srgbClr val="C00000"/>
                </a:solidFill>
                <a:latin typeface="Berlin Sans FB Demi" panose="020E0802020502020306" pitchFamily="34" charset="0"/>
              </a:rPr>
              <a:t>Ther</a:t>
            </a:r>
            <a:r>
              <a:rPr lang="de-DE" sz="1400" b="1" i="1" dirty="0" err="1">
                <a:solidFill>
                  <a:srgbClr val="70AD47">
                    <a:lumMod val="75000"/>
                  </a:srgbClr>
                </a:solidFill>
                <a:latin typeface="Berlin Sans FB Demi" panose="020E0802020502020306" pitchFamily="34" charset="0"/>
              </a:rPr>
              <a:t>Mic</a:t>
            </a:r>
            <a:endParaRPr lang="de-DE" sz="1400" b="1" i="1" dirty="0">
              <a:solidFill>
                <a:srgbClr val="70AD47">
                  <a:lumMod val="75000"/>
                </a:srgbClr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2CCB325-1A84-4E62-93DE-CDE29550FAB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71" y="4898534"/>
            <a:ext cx="22616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1" r:id="rId2"/>
    <p:sldLayoutId id="2147483705" r:id="rId3"/>
    <p:sldLayoutId id="2147483716" r:id="rId4"/>
    <p:sldLayoutId id="2147483717" r:id="rId5"/>
    <p:sldLayoutId id="2147483718" r:id="rId6"/>
    <p:sldLayoutId id="2147483736" r:id="rId7"/>
    <p:sldLayoutId id="2147483747" r:id="rId8"/>
    <p:sldLayoutId id="2147483748" r:id="rId9"/>
    <p:sldLayoutId id="2147483749" r:id="rId10"/>
    <p:sldLayoutId id="214748375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E7683F-F94D-4636-B2CE-A6A14120F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858"/>
            <a:ext cx="9144000" cy="16281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EF985E-B146-49AF-9466-31F8F1E86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660920"/>
            <a:ext cx="9144000" cy="10538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1A4F60-D340-489B-9565-9165E0B661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6200" y="2233715"/>
            <a:ext cx="9144000" cy="40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0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A665-817A-43E5-ADFC-CA20D11B7073}" type="slidenum">
              <a:rPr lang="de-DE" smtClean="0"/>
              <a:t>2</a:t>
            </a:fld>
            <a:endParaRPr lang="de-DE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03C8B24-2367-4D25-9003-D18BCBF9D933}"/>
              </a:ext>
            </a:extLst>
          </p:cNvPr>
          <p:cNvGrpSpPr/>
          <p:nvPr/>
        </p:nvGrpSpPr>
        <p:grpSpPr>
          <a:xfrm>
            <a:off x="300285" y="3257550"/>
            <a:ext cx="4649348" cy="1423578"/>
            <a:chOff x="300285" y="3257550"/>
            <a:chExt cx="4649348" cy="1423578"/>
          </a:xfrm>
        </p:grpSpPr>
        <p:sp>
          <p:nvSpPr>
            <p:cNvPr id="5" name="Pfeil nach unten 4"/>
            <p:cNvSpPr/>
            <p:nvPr/>
          </p:nvSpPr>
          <p:spPr>
            <a:xfrm>
              <a:off x="1428245" y="3257550"/>
              <a:ext cx="136496" cy="33171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300285" y="3665465"/>
                  <a:ext cx="2392417" cy="101566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𝑪𝑶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de-DE" sz="12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1200" dirty="0"/>
                    <a:t>(</a:t>
                  </a:r>
                  <a:r>
                    <a:rPr lang="de-DE" sz="1200" dirty="0" err="1"/>
                    <a:t>GC-TCD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/>
                    <a:t>Total </a:t>
                  </a:r>
                  <a:r>
                    <a:rPr lang="de-DE" sz="1200" dirty="0" err="1"/>
                    <a:t>Soil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carbon</a:t>
                  </a:r>
                  <a:r>
                    <a:rPr lang="de-DE" sz="1200" dirty="0"/>
                    <a:t> (</a:t>
                  </a:r>
                  <a:r>
                    <a:rPr lang="de-DE" sz="1200" dirty="0" err="1"/>
                    <a:t>EA-irMS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 err="1"/>
                    <a:t>Biomass</a:t>
                  </a:r>
                  <a:r>
                    <a:rPr lang="de-DE" sz="1200" dirty="0"/>
                    <a:t> (DNA </a:t>
                  </a:r>
                  <a:r>
                    <a:rPr lang="de-DE" sz="1200" dirty="0" err="1"/>
                    <a:t>quantification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 err="1"/>
                    <a:t>Necromass</a:t>
                  </a:r>
                  <a:r>
                    <a:rPr lang="de-DE" sz="1200" dirty="0"/>
                    <a:t> (</a:t>
                  </a:r>
                  <a:r>
                    <a:rPr lang="de-DE" sz="1200" dirty="0" err="1"/>
                    <a:t>Aminosugar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quant</a:t>
                  </a:r>
                  <a:r>
                    <a:rPr lang="de-DE" sz="1200" dirty="0"/>
                    <a:t>.)</a:t>
                  </a:r>
                </a:p>
                <a:p>
                  <a:r>
                    <a:rPr lang="de-DE" sz="1200" dirty="0" err="1"/>
                    <a:t>Remaining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substrate</a:t>
                  </a:r>
                  <a:endParaRPr lang="de-DE" sz="1200" dirty="0"/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285" y="3665465"/>
                  <a:ext cx="2392417" cy="1015663"/>
                </a:xfrm>
                <a:prstGeom prst="rect">
                  <a:avLst/>
                </a:prstGeom>
                <a:blipFill>
                  <a:blip r:embed="rId2"/>
                  <a:stretch>
                    <a:fillRect t="-599" b="-29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feld 10"/>
            <p:cNvSpPr txBox="1"/>
            <p:nvPr/>
          </p:nvSpPr>
          <p:spPr>
            <a:xfrm>
              <a:off x="2692702" y="3691954"/>
              <a:ext cx="2256931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Heat Flow (Calorimeter)</a:t>
              </a:r>
              <a:br>
                <a:rPr lang="de-DE" sz="1200" dirty="0"/>
              </a:br>
              <a:r>
                <a:rPr lang="de-DE" sz="1200" dirty="0"/>
                <a:t>Total Heat</a:t>
              </a:r>
            </a:p>
            <a:p>
              <a:pPr algn="ctr"/>
              <a:endParaRPr lang="de-DE" sz="1350" dirty="0"/>
            </a:p>
            <a:p>
              <a:endParaRPr lang="de-DE" sz="1350" dirty="0"/>
            </a:p>
          </p:txBody>
        </p:sp>
        <p:sp>
          <p:nvSpPr>
            <p:cNvPr id="13" name="Pfeil nach unten 12"/>
            <p:cNvSpPr/>
            <p:nvPr/>
          </p:nvSpPr>
          <p:spPr>
            <a:xfrm>
              <a:off x="3752919" y="3333750"/>
              <a:ext cx="136496" cy="33171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graphicFrame>
        <p:nvGraphicFramePr>
          <p:cNvPr id="25" name="Tabelle 1">
            <a:extLst>
              <a:ext uri="{FF2B5EF4-FFF2-40B4-BE49-F238E27FC236}">
                <a16:creationId xmlns:a16="http://schemas.microsoft.com/office/drawing/2014/main" id="{37EC620B-27C5-4AD4-89DB-70E0AE5064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4942" y="847941"/>
          <a:ext cx="4339458" cy="1190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03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/>
                        <a:t>Mass</a:t>
                      </a:r>
                      <a:r>
                        <a:rPr lang="de-DE" sz="1400" b="1" dirty="0"/>
                        <a:t> Balance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/>
                        <a:t>Energy</a:t>
                      </a:r>
                      <a:r>
                        <a:rPr lang="de-DE" sz="1400" b="1" dirty="0"/>
                        <a:t> Balance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09"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03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 g </a:t>
                      </a:r>
                      <a:r>
                        <a:rPr lang="de-DE" sz="1400" dirty="0" err="1"/>
                        <a:t>dw</a:t>
                      </a:r>
                      <a:r>
                        <a:rPr lang="de-DE" sz="1400" dirty="0"/>
                        <a:t>, 60 ml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 g </a:t>
                      </a:r>
                      <a:r>
                        <a:rPr lang="de-DE" sz="1400" dirty="0" err="1"/>
                        <a:t>dw</a:t>
                      </a:r>
                      <a:r>
                        <a:rPr lang="de-DE" sz="1400" dirty="0"/>
                        <a:t>, 20 ml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A63BCF9A-E1D2-4136-80CC-94A992CF01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" y="1195216"/>
            <a:ext cx="729608" cy="47613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406EA6A-E94F-4FEF-BDC2-E123EC5C3182}"/>
              </a:ext>
            </a:extLst>
          </p:cNvPr>
          <p:cNvGrpSpPr/>
          <p:nvPr/>
        </p:nvGrpSpPr>
        <p:grpSpPr>
          <a:xfrm>
            <a:off x="3530393" y="1224407"/>
            <a:ext cx="581548" cy="475488"/>
            <a:chOff x="3357637" y="10650013"/>
            <a:chExt cx="23496191" cy="2166275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0DA8060-4E82-4541-80AC-5F03921EC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6162" y="10745787"/>
              <a:ext cx="7867650" cy="2131695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F777BA1-C00F-4E60-A1DB-C32E7C095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7637" y="10995815"/>
              <a:ext cx="7867650" cy="2131695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1F94874-DA55-4869-B922-1703B9345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86178" y="10650013"/>
              <a:ext cx="7867650" cy="2131695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6DD845-8670-4F05-B490-F1E34C161A51}"/>
              </a:ext>
            </a:extLst>
          </p:cNvPr>
          <p:cNvGrpSpPr/>
          <p:nvPr/>
        </p:nvGrpSpPr>
        <p:grpSpPr>
          <a:xfrm>
            <a:off x="786503" y="2196119"/>
            <a:ext cx="4156953" cy="1026938"/>
            <a:chOff x="786503" y="2196119"/>
            <a:chExt cx="4156953" cy="1026938"/>
          </a:xfrm>
        </p:grpSpPr>
        <p:sp>
          <p:nvSpPr>
            <p:cNvPr id="14" name="Textfeld 13"/>
            <p:cNvSpPr txBox="1"/>
            <p:nvPr/>
          </p:nvSpPr>
          <p:spPr>
            <a:xfrm>
              <a:off x="786503" y="2576726"/>
              <a:ext cx="14199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Triplicates, </a:t>
              </a:r>
            </a:p>
            <a:p>
              <a:r>
                <a:rPr lang="de-DE" sz="1200" dirty="0"/>
                <a:t>5 sampling days</a:t>
              </a:r>
            </a:p>
            <a:p>
              <a:endParaRPr lang="de-DE" sz="12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698878" y="2576726"/>
              <a:ext cx="224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Triplicates, </a:t>
              </a:r>
            </a:p>
            <a:p>
              <a:r>
                <a:rPr lang="de-DE" sz="1200" dirty="0"/>
                <a:t>Online measurement</a:t>
              </a:r>
            </a:p>
            <a:p>
              <a:endParaRPr lang="de-DE" sz="1200" dirty="0"/>
            </a:p>
          </p:txBody>
        </p:sp>
        <p:sp>
          <p:nvSpPr>
            <p:cNvPr id="17" name="Pfeil nach unten 16"/>
            <p:cNvSpPr/>
            <p:nvPr/>
          </p:nvSpPr>
          <p:spPr>
            <a:xfrm>
              <a:off x="3752919" y="2245011"/>
              <a:ext cx="136496" cy="3317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3" name="Pfeil nach unten 16">
              <a:extLst>
                <a:ext uri="{FF2B5EF4-FFF2-40B4-BE49-F238E27FC236}">
                  <a16:creationId xmlns:a16="http://schemas.microsoft.com/office/drawing/2014/main" id="{AE7F870A-44AD-404C-87E8-8E04E2DD4998}"/>
                </a:ext>
              </a:extLst>
            </p:cNvPr>
            <p:cNvSpPr/>
            <p:nvPr/>
          </p:nvSpPr>
          <p:spPr>
            <a:xfrm>
              <a:off x="1428245" y="2196119"/>
              <a:ext cx="136496" cy="3317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sp>
        <p:nvSpPr>
          <p:cNvPr id="36" name="Titel 1">
            <a:extLst>
              <a:ext uri="{FF2B5EF4-FFF2-40B4-BE49-F238E27FC236}">
                <a16:creationId xmlns:a16="http://schemas.microsoft.com/office/drawing/2014/main" id="{CDA74B3E-E3BB-4AED-9879-1D04D20642AD}"/>
              </a:ext>
            </a:extLst>
          </p:cNvPr>
          <p:cNvSpPr txBox="1">
            <a:spLocks/>
          </p:cNvSpPr>
          <p:nvPr/>
        </p:nvSpPr>
        <p:spPr>
          <a:xfrm>
            <a:off x="187200" y="82800"/>
            <a:ext cx="8424000" cy="659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rgbClr val="005AA0"/>
                </a:solidFill>
              </a:rPr>
              <a:t>Incubation setup and comparability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14468E-9D1E-4796-A783-8B806BA08858}"/>
              </a:ext>
            </a:extLst>
          </p:cNvPr>
          <p:cNvGrpSpPr/>
          <p:nvPr/>
        </p:nvGrpSpPr>
        <p:grpSpPr>
          <a:xfrm>
            <a:off x="4522878" y="916767"/>
            <a:ext cx="4567861" cy="3889286"/>
            <a:chOff x="4328621" y="838496"/>
            <a:chExt cx="4567861" cy="388928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28621" y="838496"/>
              <a:ext cx="4567861" cy="3066730"/>
            </a:xfrm>
            <a:prstGeom prst="rect">
              <a:avLst/>
            </a:prstGeom>
          </p:spPr>
        </p:pic>
        <p:sp>
          <p:nvSpPr>
            <p:cNvPr id="23" name="Textfeld 6">
              <a:extLst>
                <a:ext uri="{FF2B5EF4-FFF2-40B4-BE49-F238E27FC236}">
                  <a16:creationId xmlns:a16="http://schemas.microsoft.com/office/drawing/2014/main" id="{758D7A54-D555-48EF-A6DB-E22C3235151E}"/>
                </a:ext>
              </a:extLst>
            </p:cNvPr>
            <p:cNvSpPr txBox="1"/>
            <p:nvPr/>
          </p:nvSpPr>
          <p:spPr>
            <a:xfrm>
              <a:off x="5562600" y="3942952"/>
              <a:ext cx="312268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/>
                <a:t>B = blank, G = glucose</a:t>
              </a:r>
            </a:p>
            <a:p>
              <a:r>
                <a:rPr lang="de-DE" sz="900" dirty="0"/>
                <a:t>Tempture = 20 </a:t>
              </a:r>
              <a:r>
                <a:rPr lang="zh-CN" altLang="en-US" sz="900" dirty="0"/>
                <a:t>℃</a:t>
              </a:r>
              <a:r>
                <a:rPr lang="en-US" altLang="zh-CN" sz="900" dirty="0"/>
                <a:t>, </a:t>
              </a:r>
            </a:p>
            <a:p>
              <a:r>
                <a:rPr lang="en-US" altLang="zh-CN" sz="900" dirty="0"/>
                <a:t>water content = 14.4% [water(ml)/soil dry weight(g)],</a:t>
              </a:r>
            </a:p>
            <a:p>
              <a:r>
                <a:rPr lang="de-DE" sz="900" dirty="0"/>
                <a:t>Initial glucose-C addition: 800 µg Glu-C/g dw</a:t>
              </a:r>
            </a:p>
            <a:p>
              <a:endParaRPr lang="de-DE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090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A665-817A-43E5-ADFC-CA20D11B7073}" type="slidenum">
              <a:rPr lang="de-DE" smtClean="0"/>
              <a:t>3</a:t>
            </a:fld>
            <a:endParaRPr lang="de-DE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03C8B24-2367-4D25-9003-D18BCBF9D933}"/>
              </a:ext>
            </a:extLst>
          </p:cNvPr>
          <p:cNvGrpSpPr/>
          <p:nvPr/>
        </p:nvGrpSpPr>
        <p:grpSpPr>
          <a:xfrm>
            <a:off x="300285" y="3257550"/>
            <a:ext cx="4649348" cy="1423578"/>
            <a:chOff x="300285" y="3257550"/>
            <a:chExt cx="4649348" cy="1423578"/>
          </a:xfrm>
        </p:grpSpPr>
        <p:sp>
          <p:nvSpPr>
            <p:cNvPr id="5" name="Pfeil nach unten 4"/>
            <p:cNvSpPr/>
            <p:nvPr/>
          </p:nvSpPr>
          <p:spPr>
            <a:xfrm>
              <a:off x="1428245" y="3257550"/>
              <a:ext cx="136496" cy="33171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300285" y="3665465"/>
                  <a:ext cx="2392417" cy="101566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𝑪𝑶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de-DE" sz="12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1200" dirty="0"/>
                    <a:t>(</a:t>
                  </a:r>
                  <a:r>
                    <a:rPr lang="de-DE" sz="1200" dirty="0" err="1"/>
                    <a:t>GC-TCD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/>
                    <a:t>Total </a:t>
                  </a:r>
                  <a:r>
                    <a:rPr lang="de-DE" sz="1200" dirty="0" err="1"/>
                    <a:t>Soil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carbon</a:t>
                  </a:r>
                  <a:r>
                    <a:rPr lang="de-DE" sz="1200" dirty="0"/>
                    <a:t> (</a:t>
                  </a:r>
                  <a:r>
                    <a:rPr lang="de-DE" sz="1200" dirty="0" err="1"/>
                    <a:t>EA-irMS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 err="1"/>
                    <a:t>Biomass</a:t>
                  </a:r>
                  <a:r>
                    <a:rPr lang="de-DE" sz="1200" dirty="0"/>
                    <a:t> (DNA </a:t>
                  </a:r>
                  <a:r>
                    <a:rPr lang="de-DE" sz="1200" dirty="0" err="1"/>
                    <a:t>quantification</a:t>
                  </a:r>
                  <a:r>
                    <a:rPr lang="de-DE" sz="1200" dirty="0"/>
                    <a:t>)</a:t>
                  </a:r>
                  <a:br>
                    <a:rPr lang="de-DE" sz="1200" dirty="0"/>
                  </a:br>
                  <a:r>
                    <a:rPr lang="de-DE" sz="1200" dirty="0" err="1"/>
                    <a:t>Necromass</a:t>
                  </a:r>
                  <a:r>
                    <a:rPr lang="de-DE" sz="1200" dirty="0"/>
                    <a:t> (</a:t>
                  </a:r>
                  <a:r>
                    <a:rPr lang="de-DE" sz="1200" dirty="0" err="1"/>
                    <a:t>Aminosugar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quant</a:t>
                  </a:r>
                  <a:r>
                    <a:rPr lang="de-DE" sz="1200" dirty="0"/>
                    <a:t>.)</a:t>
                  </a:r>
                </a:p>
                <a:p>
                  <a:r>
                    <a:rPr lang="de-DE" sz="1200" dirty="0" err="1"/>
                    <a:t>Remaining</a:t>
                  </a:r>
                  <a:r>
                    <a:rPr lang="de-DE" sz="1200" dirty="0"/>
                    <a:t> </a:t>
                  </a:r>
                  <a:r>
                    <a:rPr lang="de-DE" sz="1200" dirty="0" err="1"/>
                    <a:t>substrate</a:t>
                  </a:r>
                  <a:endParaRPr lang="de-DE" sz="1200" dirty="0"/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285" y="3665465"/>
                  <a:ext cx="2392417" cy="1015663"/>
                </a:xfrm>
                <a:prstGeom prst="rect">
                  <a:avLst/>
                </a:prstGeom>
                <a:blipFill>
                  <a:blip r:embed="rId2"/>
                  <a:stretch>
                    <a:fillRect t="-599" b="-29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feld 10"/>
            <p:cNvSpPr txBox="1"/>
            <p:nvPr/>
          </p:nvSpPr>
          <p:spPr>
            <a:xfrm>
              <a:off x="2692702" y="3691954"/>
              <a:ext cx="2256931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Heat Flow (Calorimeter)</a:t>
              </a:r>
              <a:br>
                <a:rPr lang="de-DE" sz="1200" dirty="0"/>
              </a:br>
              <a:r>
                <a:rPr lang="de-DE" sz="1200" dirty="0"/>
                <a:t>Total Heat</a:t>
              </a:r>
            </a:p>
            <a:p>
              <a:pPr algn="ctr"/>
              <a:endParaRPr lang="de-DE" sz="1350" dirty="0"/>
            </a:p>
            <a:p>
              <a:endParaRPr lang="de-DE" sz="1350" dirty="0"/>
            </a:p>
          </p:txBody>
        </p:sp>
        <p:sp>
          <p:nvSpPr>
            <p:cNvPr id="13" name="Pfeil nach unten 12"/>
            <p:cNvSpPr/>
            <p:nvPr/>
          </p:nvSpPr>
          <p:spPr>
            <a:xfrm>
              <a:off x="3752919" y="3333750"/>
              <a:ext cx="136496" cy="33171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graphicFrame>
        <p:nvGraphicFramePr>
          <p:cNvPr id="25" name="Tabelle 1">
            <a:extLst>
              <a:ext uri="{FF2B5EF4-FFF2-40B4-BE49-F238E27FC236}">
                <a16:creationId xmlns:a16="http://schemas.microsoft.com/office/drawing/2014/main" id="{37EC620B-27C5-4AD4-89DB-70E0AE5064C8}"/>
              </a:ext>
            </a:extLst>
          </p:cNvPr>
          <p:cNvGraphicFramePr>
            <a:graphicFrameLocks noGrp="1"/>
          </p:cNvGraphicFramePr>
          <p:nvPr/>
        </p:nvGraphicFramePr>
        <p:xfrm>
          <a:off x="384942" y="847941"/>
          <a:ext cx="4339458" cy="1190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03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/>
                        <a:t>Mass</a:t>
                      </a:r>
                      <a:r>
                        <a:rPr lang="de-DE" sz="1400" b="1" dirty="0"/>
                        <a:t> Balance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/>
                        <a:t>Energy</a:t>
                      </a:r>
                      <a:r>
                        <a:rPr lang="de-DE" sz="1400" b="1" dirty="0"/>
                        <a:t> Balance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09"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03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12 g </a:t>
                      </a:r>
                      <a:r>
                        <a:rPr lang="de-DE" sz="1400" dirty="0" err="1"/>
                        <a:t>dw</a:t>
                      </a:r>
                      <a:r>
                        <a:rPr lang="de-DE" sz="1400" dirty="0"/>
                        <a:t>, 60 ml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4 g </a:t>
                      </a:r>
                      <a:r>
                        <a:rPr lang="de-DE" sz="1400" dirty="0" err="1"/>
                        <a:t>dw</a:t>
                      </a:r>
                      <a:r>
                        <a:rPr lang="de-DE" sz="1400" dirty="0"/>
                        <a:t>, 20 ml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A63BCF9A-E1D2-4136-80CC-94A992CF01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89" y="1195216"/>
            <a:ext cx="729608" cy="47613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406EA6A-E94F-4FEF-BDC2-E123EC5C3182}"/>
              </a:ext>
            </a:extLst>
          </p:cNvPr>
          <p:cNvGrpSpPr/>
          <p:nvPr/>
        </p:nvGrpSpPr>
        <p:grpSpPr>
          <a:xfrm>
            <a:off x="3530393" y="1224407"/>
            <a:ext cx="581548" cy="475488"/>
            <a:chOff x="3357637" y="10650013"/>
            <a:chExt cx="23496191" cy="2166275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0DA8060-4E82-4541-80AC-5F03921EC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6162" y="10745787"/>
              <a:ext cx="7867650" cy="2131695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F777BA1-C00F-4E60-A1DB-C32E7C095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7637" y="10995815"/>
              <a:ext cx="7867650" cy="2131695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1F94874-DA55-4869-B922-1703B9345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86178" y="10650013"/>
              <a:ext cx="7867650" cy="2131695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6DD845-8670-4F05-B490-F1E34C161A51}"/>
              </a:ext>
            </a:extLst>
          </p:cNvPr>
          <p:cNvGrpSpPr/>
          <p:nvPr/>
        </p:nvGrpSpPr>
        <p:grpSpPr>
          <a:xfrm>
            <a:off x="786503" y="2196119"/>
            <a:ext cx="4156953" cy="1026938"/>
            <a:chOff x="786503" y="2196119"/>
            <a:chExt cx="4156953" cy="1026938"/>
          </a:xfrm>
        </p:grpSpPr>
        <p:sp>
          <p:nvSpPr>
            <p:cNvPr id="14" name="Textfeld 13"/>
            <p:cNvSpPr txBox="1"/>
            <p:nvPr/>
          </p:nvSpPr>
          <p:spPr>
            <a:xfrm>
              <a:off x="786503" y="2576726"/>
              <a:ext cx="14199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Triplicates, </a:t>
              </a:r>
            </a:p>
            <a:p>
              <a:r>
                <a:rPr lang="de-DE" sz="1200" dirty="0"/>
                <a:t>5 sampling days</a:t>
              </a:r>
            </a:p>
            <a:p>
              <a:endParaRPr lang="de-DE" sz="12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698878" y="2576726"/>
              <a:ext cx="224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Triplicates, </a:t>
              </a:r>
            </a:p>
            <a:p>
              <a:r>
                <a:rPr lang="de-DE" sz="1200" dirty="0"/>
                <a:t>Online measurement</a:t>
              </a:r>
            </a:p>
            <a:p>
              <a:endParaRPr lang="de-DE" sz="1200" dirty="0"/>
            </a:p>
          </p:txBody>
        </p:sp>
        <p:sp>
          <p:nvSpPr>
            <p:cNvPr id="17" name="Pfeil nach unten 16"/>
            <p:cNvSpPr/>
            <p:nvPr/>
          </p:nvSpPr>
          <p:spPr>
            <a:xfrm>
              <a:off x="3752919" y="2245011"/>
              <a:ext cx="136496" cy="3317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33" name="Pfeil nach unten 16">
              <a:extLst>
                <a:ext uri="{FF2B5EF4-FFF2-40B4-BE49-F238E27FC236}">
                  <a16:creationId xmlns:a16="http://schemas.microsoft.com/office/drawing/2014/main" id="{AE7F870A-44AD-404C-87E8-8E04E2DD4998}"/>
                </a:ext>
              </a:extLst>
            </p:cNvPr>
            <p:cNvSpPr/>
            <p:nvPr/>
          </p:nvSpPr>
          <p:spPr>
            <a:xfrm>
              <a:off x="1428245" y="2196119"/>
              <a:ext cx="136496" cy="3317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sp>
        <p:nvSpPr>
          <p:cNvPr id="36" name="Titel 1">
            <a:extLst>
              <a:ext uri="{FF2B5EF4-FFF2-40B4-BE49-F238E27FC236}">
                <a16:creationId xmlns:a16="http://schemas.microsoft.com/office/drawing/2014/main" id="{CDA74B3E-E3BB-4AED-9879-1D04D20642AD}"/>
              </a:ext>
            </a:extLst>
          </p:cNvPr>
          <p:cNvSpPr txBox="1">
            <a:spLocks/>
          </p:cNvSpPr>
          <p:nvPr/>
        </p:nvSpPr>
        <p:spPr>
          <a:xfrm>
            <a:off x="187200" y="82800"/>
            <a:ext cx="8424000" cy="659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rgbClr val="005AA0"/>
                </a:solidFill>
              </a:rPr>
              <a:t>Incubation setup and comparability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238403" y="3718512"/>
            <a:ext cx="2317118" cy="257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B = blank, G = </a:t>
            </a:r>
            <a:r>
              <a:rPr lang="de-DE" sz="900" dirty="0" err="1"/>
              <a:t>glucose</a:t>
            </a:r>
            <a:endParaRPr lang="de-DE" sz="9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66469C-78FD-4ABB-A511-702B67AE98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046" y="480704"/>
            <a:ext cx="4288536" cy="3430829"/>
          </a:xfrm>
          <a:prstGeom prst="rect">
            <a:avLst/>
          </a:prstGeom>
        </p:spPr>
      </p:pic>
      <p:sp>
        <p:nvSpPr>
          <p:cNvPr id="24" name="Textfeld 6">
            <a:extLst>
              <a:ext uri="{FF2B5EF4-FFF2-40B4-BE49-F238E27FC236}">
                <a16:creationId xmlns:a16="http://schemas.microsoft.com/office/drawing/2014/main" id="{3CBAD938-20AF-4625-AED3-30D800D8D238}"/>
              </a:ext>
            </a:extLst>
          </p:cNvPr>
          <p:cNvSpPr txBox="1"/>
          <p:nvPr/>
        </p:nvSpPr>
        <p:spPr>
          <a:xfrm>
            <a:off x="5562600" y="3942952"/>
            <a:ext cx="31226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B = blank, G = glucose</a:t>
            </a:r>
          </a:p>
          <a:p>
            <a:r>
              <a:rPr lang="de-DE" sz="900" dirty="0"/>
              <a:t>Tempture = 20 </a:t>
            </a:r>
            <a:r>
              <a:rPr lang="zh-CN" altLang="en-US" sz="900" dirty="0"/>
              <a:t>℃</a:t>
            </a:r>
            <a:r>
              <a:rPr lang="en-US" altLang="zh-CN" sz="900" dirty="0"/>
              <a:t>, </a:t>
            </a:r>
          </a:p>
          <a:p>
            <a:r>
              <a:rPr lang="en-US" altLang="zh-CN" sz="900" dirty="0"/>
              <a:t>water content = 14.4% [water(ml)/soil dry weight(g)],</a:t>
            </a:r>
          </a:p>
          <a:p>
            <a:r>
              <a:rPr lang="de-DE" sz="900" dirty="0"/>
              <a:t>Initial glucose-C addition: 800 µg Glu-C/g dw</a:t>
            </a:r>
          </a:p>
          <a:p>
            <a:endParaRPr lang="de-DE" sz="9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C469461-282F-4A79-B747-AD2518CB7411}"/>
              </a:ext>
            </a:extLst>
          </p:cNvPr>
          <p:cNvSpPr/>
          <p:nvPr/>
        </p:nvSpPr>
        <p:spPr>
          <a:xfrm>
            <a:off x="5334000" y="590550"/>
            <a:ext cx="228600" cy="2286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D684F98-DADC-4702-BBE0-7FEFFD757AF4}"/>
              </a:ext>
            </a:extLst>
          </p:cNvPr>
          <p:cNvSpPr/>
          <p:nvPr/>
        </p:nvSpPr>
        <p:spPr>
          <a:xfrm>
            <a:off x="8571802" y="2299233"/>
            <a:ext cx="228600" cy="2286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E05C23B4-3C36-4661-AC1E-17F0A4FBF8D5}"/>
              </a:ext>
            </a:extLst>
          </p:cNvPr>
          <p:cNvSpPr txBox="1">
            <a:spLocks/>
          </p:cNvSpPr>
          <p:nvPr/>
        </p:nvSpPr>
        <p:spPr>
          <a:xfrm>
            <a:off x="2005884" y="150447"/>
            <a:ext cx="8001000" cy="5540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160"/>
              </a:lnSpc>
              <a:spcBef>
                <a:spcPct val="0"/>
              </a:spcBef>
              <a:buNone/>
              <a:defRPr sz="1800" b="1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u="sng" dirty="0"/>
          </a:p>
        </p:txBody>
      </p:sp>
      <p:sp>
        <p:nvSpPr>
          <p:cNvPr id="17" name="Textfeld 6">
            <a:extLst>
              <a:ext uri="{FF2B5EF4-FFF2-40B4-BE49-F238E27FC236}">
                <a16:creationId xmlns:a16="http://schemas.microsoft.com/office/drawing/2014/main" id="{22182920-F657-43F8-A7AB-52E190AC3766}"/>
              </a:ext>
            </a:extLst>
          </p:cNvPr>
          <p:cNvSpPr txBox="1"/>
          <p:nvPr/>
        </p:nvSpPr>
        <p:spPr>
          <a:xfrm>
            <a:off x="6182889" y="417899"/>
            <a:ext cx="2926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Fig 3: Comparison of CO</a:t>
            </a:r>
            <a:r>
              <a:rPr lang="de-DE" sz="1000" b="1" baseline="-25000" dirty="0"/>
              <a:t>2</a:t>
            </a:r>
            <a:r>
              <a:rPr lang="de-DE" sz="1000" b="1" dirty="0"/>
              <a:t> production and heat flux at different temperatures, moistures and C/N ratios.</a:t>
            </a:r>
            <a:br>
              <a:rPr lang="de-DE" sz="1000" b="1" dirty="0"/>
            </a:br>
            <a:endParaRPr lang="de-DE" sz="1000" b="1" dirty="0"/>
          </a:p>
          <a:p>
            <a:r>
              <a:rPr lang="de-DE" sz="1000" dirty="0"/>
              <a:t>Initial cellulose-C addition: </a:t>
            </a:r>
          </a:p>
          <a:p>
            <a:r>
              <a:rPr lang="de-DE" sz="1000" dirty="0"/>
              <a:t>0.104 mmol/g dw </a:t>
            </a:r>
          </a:p>
          <a:p>
            <a:endParaRPr lang="de-DE" sz="1000" dirty="0"/>
          </a:p>
          <a:p>
            <a:r>
              <a:rPr lang="de-DE" sz="1000" dirty="0"/>
              <a:t>combustion enthalpy of added cellulose: </a:t>
            </a:r>
          </a:p>
          <a:p>
            <a:r>
              <a:rPr lang="de-DE" sz="1000" dirty="0"/>
              <a:t>48 J/g dw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672BAF-7106-4386-8C44-0AE8BA45BAC2}"/>
              </a:ext>
            </a:extLst>
          </p:cNvPr>
          <p:cNvGrpSpPr/>
          <p:nvPr/>
        </p:nvGrpSpPr>
        <p:grpSpPr>
          <a:xfrm>
            <a:off x="297844" y="2064020"/>
            <a:ext cx="2926261" cy="2565130"/>
            <a:chOff x="398336" y="2097976"/>
            <a:chExt cx="2926261" cy="256513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87616D6-E735-415B-95C7-ECBD16C21F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1"/>
            <a:stretch/>
          </p:blipFill>
          <p:spPr>
            <a:xfrm>
              <a:off x="398511" y="2302565"/>
              <a:ext cx="2926086" cy="2360541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8DF102D-8595-495B-8155-79757D76E7F0}"/>
                </a:ext>
              </a:extLst>
            </p:cNvPr>
            <p:cNvSpPr txBox="1"/>
            <p:nvPr/>
          </p:nvSpPr>
          <p:spPr>
            <a:xfrm rot="16200000">
              <a:off x="347472" y="2148840"/>
              <a:ext cx="30178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)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BD8E4C6C-04FA-4220-8E54-435873045C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0" y="411247"/>
            <a:ext cx="2926086" cy="1828804"/>
          </a:xfrm>
          <a:prstGeom prst="rect">
            <a:avLst/>
          </a:prstGeom>
        </p:spPr>
      </p:pic>
      <p:sp>
        <p:nvSpPr>
          <p:cNvPr id="29" name="Titel 1">
            <a:extLst>
              <a:ext uri="{FF2B5EF4-FFF2-40B4-BE49-F238E27FC236}">
                <a16:creationId xmlns:a16="http://schemas.microsoft.com/office/drawing/2014/main" id="{6A4B5CDC-020A-48F1-B098-48DE10D98AB9}"/>
              </a:ext>
            </a:extLst>
          </p:cNvPr>
          <p:cNvSpPr txBox="1">
            <a:spLocks/>
          </p:cNvSpPr>
          <p:nvPr/>
        </p:nvSpPr>
        <p:spPr>
          <a:xfrm>
            <a:off x="186600" y="82988"/>
            <a:ext cx="8424000" cy="659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rgbClr val="005AA0"/>
                </a:solidFill>
              </a:rPr>
              <a:t>Artificial Soil Incubations -  First Results</a:t>
            </a:r>
            <a:endParaRPr lang="de-DE" sz="2000" b="1" u="sng" dirty="0">
              <a:solidFill>
                <a:srgbClr val="005AA0"/>
              </a:solidFill>
            </a:endParaRP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D523F886-F35B-9B3C-F4FA-F036F01D85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79" y="426982"/>
            <a:ext cx="2926080" cy="1828800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46A15BA-A8D4-3019-4BCB-E193081195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79" y="2240051"/>
            <a:ext cx="2926080" cy="2379030"/>
          </a:xfrm>
          <a:prstGeom prst="rect">
            <a:avLst/>
          </a:prstGeom>
        </p:spPr>
      </p:pic>
      <p:sp>
        <p:nvSpPr>
          <p:cNvPr id="12" name="Pfeil nach oben 250">
            <a:extLst>
              <a:ext uri="{FF2B5EF4-FFF2-40B4-BE49-F238E27FC236}">
                <a16:creationId xmlns:a16="http://schemas.microsoft.com/office/drawing/2014/main" id="{B388E8EF-F18D-42CB-B1B6-0A887A4224E4}"/>
              </a:ext>
            </a:extLst>
          </p:cNvPr>
          <p:cNvSpPr/>
          <p:nvPr/>
        </p:nvSpPr>
        <p:spPr>
          <a:xfrm>
            <a:off x="6408006" y="2700822"/>
            <a:ext cx="91440" cy="182880"/>
          </a:xfrm>
          <a:prstGeom prst="upArrow">
            <a:avLst/>
          </a:prstGeom>
          <a:solidFill>
            <a:srgbClr val="2DA3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1761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Pfeil nach oben 250">
            <a:extLst>
              <a:ext uri="{FF2B5EF4-FFF2-40B4-BE49-F238E27FC236}">
                <a16:creationId xmlns:a16="http://schemas.microsoft.com/office/drawing/2014/main" id="{6E9BE13A-2957-45D6-B6CC-DDA2422B15A5}"/>
              </a:ext>
            </a:extLst>
          </p:cNvPr>
          <p:cNvSpPr/>
          <p:nvPr/>
        </p:nvSpPr>
        <p:spPr>
          <a:xfrm>
            <a:off x="7366635" y="2701651"/>
            <a:ext cx="91440" cy="182880"/>
          </a:xfrm>
          <a:prstGeom prst="upArrow">
            <a:avLst/>
          </a:prstGeom>
          <a:solidFill>
            <a:srgbClr val="2DA3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1761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D4B4CF-3CF4-4C99-9B33-B794EFC0251B}"/>
              </a:ext>
            </a:extLst>
          </p:cNvPr>
          <p:cNvSpPr txBox="1"/>
          <p:nvPr/>
        </p:nvSpPr>
        <p:spPr>
          <a:xfrm>
            <a:off x="6479154" y="2677031"/>
            <a:ext cx="7909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000" b="1" kern="0" dirty="0">
                <a:solidFill>
                  <a:srgbClr val="005AA0"/>
                </a:solidFill>
              </a:rPr>
              <a:t>Moisture  </a:t>
            </a:r>
            <a:endParaRPr lang="de-DE" altLang="de-DE" sz="1000" kern="0" dirty="0">
              <a:solidFill>
                <a:srgbClr val="38382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EA0DEF-E8A8-48FC-B786-C76EBB09AEDF}"/>
              </a:ext>
            </a:extLst>
          </p:cNvPr>
          <p:cNvSpPr txBox="1"/>
          <p:nvPr/>
        </p:nvSpPr>
        <p:spPr>
          <a:xfrm>
            <a:off x="7469754" y="2682943"/>
            <a:ext cx="162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000" b="1" kern="0" dirty="0">
                <a:solidFill>
                  <a:srgbClr val="005AA0"/>
                </a:solidFill>
              </a:rPr>
              <a:t>CO</a:t>
            </a:r>
            <a:r>
              <a:rPr lang="de-DE" altLang="de-DE" sz="1000" b="1" kern="0" baseline="-25000" dirty="0">
                <a:solidFill>
                  <a:srgbClr val="005AA0"/>
                </a:solidFill>
              </a:rPr>
              <a:t>2</a:t>
            </a:r>
            <a:r>
              <a:rPr lang="de-DE" altLang="de-DE" sz="1000" b="1" kern="0" dirty="0">
                <a:solidFill>
                  <a:srgbClr val="005AA0"/>
                </a:solidFill>
                <a:sym typeface="Wingdings" panose="05000000000000000000" pitchFamily="2" charset="2"/>
              </a:rPr>
              <a:t> and heat release</a:t>
            </a:r>
            <a:endParaRPr lang="de-DE" altLang="de-DE" sz="1000" kern="0" dirty="0">
              <a:solidFill>
                <a:srgbClr val="38382F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1BFDBB-5DC7-40D7-A843-5B15F448E8C6}"/>
              </a:ext>
            </a:extLst>
          </p:cNvPr>
          <p:cNvGrpSpPr/>
          <p:nvPr/>
        </p:nvGrpSpPr>
        <p:grpSpPr>
          <a:xfrm>
            <a:off x="6408006" y="2899647"/>
            <a:ext cx="2693919" cy="246221"/>
            <a:chOff x="6461760" y="2174556"/>
            <a:chExt cx="2693919" cy="246221"/>
          </a:xfrm>
        </p:grpSpPr>
        <p:sp>
          <p:nvSpPr>
            <p:cNvPr id="18" name="Pfeil nach oben 250">
              <a:extLst>
                <a:ext uri="{FF2B5EF4-FFF2-40B4-BE49-F238E27FC236}">
                  <a16:creationId xmlns:a16="http://schemas.microsoft.com/office/drawing/2014/main" id="{B8D641BD-D514-45B0-84DB-F82EA7D76441}"/>
                </a:ext>
              </a:extLst>
            </p:cNvPr>
            <p:cNvSpPr/>
            <p:nvPr/>
          </p:nvSpPr>
          <p:spPr>
            <a:xfrm rot="10800000">
              <a:off x="6461760" y="2221230"/>
              <a:ext cx="91440" cy="182880"/>
            </a:xfrm>
            <a:prstGeom prst="upArrow">
              <a:avLst/>
            </a:prstGeom>
            <a:solidFill>
              <a:srgbClr val="2E9D7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17618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Pfeil nach oben 250">
              <a:extLst>
                <a:ext uri="{FF2B5EF4-FFF2-40B4-BE49-F238E27FC236}">
                  <a16:creationId xmlns:a16="http://schemas.microsoft.com/office/drawing/2014/main" id="{D20785D4-9A50-4A88-8471-B7A646E834BE}"/>
                </a:ext>
              </a:extLst>
            </p:cNvPr>
            <p:cNvSpPr/>
            <p:nvPr/>
          </p:nvSpPr>
          <p:spPr>
            <a:xfrm rot="10800000">
              <a:off x="7420389" y="2222059"/>
              <a:ext cx="91440" cy="182880"/>
            </a:xfrm>
            <a:prstGeom prst="upArrow">
              <a:avLst/>
            </a:prstGeom>
            <a:solidFill>
              <a:srgbClr val="2E9D7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17618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D4FDE5-1F4E-43BB-8DAB-6CB0BAE7CED2}"/>
                </a:ext>
              </a:extLst>
            </p:cNvPr>
            <p:cNvSpPr txBox="1"/>
            <p:nvPr/>
          </p:nvSpPr>
          <p:spPr>
            <a:xfrm>
              <a:off x="6529594" y="2174556"/>
              <a:ext cx="7909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de-DE" sz="1000" b="1" kern="0" dirty="0">
                  <a:solidFill>
                    <a:srgbClr val="005AA0"/>
                  </a:solidFill>
                  <a:sym typeface="Wingdings" panose="05000000000000000000" pitchFamily="2" charset="2"/>
                </a:rPr>
                <a:t>N supply</a:t>
              </a:r>
              <a:endParaRPr lang="de-DE" altLang="de-DE" sz="1000" kern="0" dirty="0">
                <a:solidFill>
                  <a:srgbClr val="38382F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0C998D-B422-4389-9C92-59CD2F686909}"/>
                </a:ext>
              </a:extLst>
            </p:cNvPr>
            <p:cNvSpPr txBox="1"/>
            <p:nvPr/>
          </p:nvSpPr>
          <p:spPr>
            <a:xfrm>
              <a:off x="7535187" y="2174556"/>
              <a:ext cx="162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de-DE" sz="1000" b="1" kern="0" dirty="0">
                  <a:solidFill>
                    <a:srgbClr val="005AA0"/>
                  </a:solidFill>
                </a:rPr>
                <a:t>CO</a:t>
              </a:r>
              <a:r>
                <a:rPr lang="de-DE" altLang="de-DE" sz="1000" b="1" kern="0" baseline="-25000" dirty="0">
                  <a:solidFill>
                    <a:srgbClr val="005AA0"/>
                  </a:solidFill>
                </a:rPr>
                <a:t>2</a:t>
              </a:r>
              <a:r>
                <a:rPr lang="de-DE" altLang="de-DE" sz="1000" b="1" kern="0" dirty="0">
                  <a:solidFill>
                    <a:srgbClr val="005AA0"/>
                  </a:solidFill>
                  <a:sym typeface="Wingdings" panose="05000000000000000000" pitchFamily="2" charset="2"/>
                </a:rPr>
                <a:t> and heat release</a:t>
              </a:r>
              <a:endParaRPr lang="de-DE" altLang="de-DE" sz="1000" kern="0" dirty="0">
                <a:solidFill>
                  <a:srgbClr val="38382F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4E0D55C-5FF3-4AC8-BFAC-1E6D0D035F1E}"/>
              </a:ext>
            </a:extLst>
          </p:cNvPr>
          <p:cNvGrpSpPr/>
          <p:nvPr/>
        </p:nvGrpSpPr>
        <p:grpSpPr>
          <a:xfrm>
            <a:off x="6408006" y="3161813"/>
            <a:ext cx="2704805" cy="246221"/>
            <a:chOff x="6461760" y="2436722"/>
            <a:chExt cx="2704805" cy="2462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0A4DFA-D07C-46CE-AD8C-51735159CC76}"/>
                </a:ext>
              </a:extLst>
            </p:cNvPr>
            <p:cNvSpPr txBox="1"/>
            <p:nvPr/>
          </p:nvSpPr>
          <p:spPr>
            <a:xfrm>
              <a:off x="6532908" y="2436722"/>
              <a:ext cx="97892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de-DE" sz="1000" b="1" kern="0" dirty="0">
                  <a:solidFill>
                    <a:srgbClr val="005AA0"/>
                  </a:solidFill>
                  <a:sym typeface="Wingdings" panose="05000000000000000000" pitchFamily="2" charset="2"/>
                </a:rPr>
                <a:t>T</a:t>
              </a:r>
              <a:r>
                <a:rPr lang="de-DE" altLang="de-DE" sz="1000" b="1" kern="0" dirty="0">
                  <a:solidFill>
                    <a:srgbClr val="005AA0"/>
                  </a:solidFill>
                </a:rPr>
                <a:t>emperature</a:t>
              </a:r>
              <a:endParaRPr lang="de-DE" altLang="de-DE" sz="1000" kern="0" dirty="0">
                <a:solidFill>
                  <a:srgbClr val="38382F"/>
                </a:solidFill>
              </a:endParaRPr>
            </a:p>
          </p:txBody>
        </p:sp>
        <p:sp>
          <p:nvSpPr>
            <p:cNvPr id="28" name="Pfeil nach oben 250">
              <a:extLst>
                <a:ext uri="{FF2B5EF4-FFF2-40B4-BE49-F238E27FC236}">
                  <a16:creationId xmlns:a16="http://schemas.microsoft.com/office/drawing/2014/main" id="{E6B854A8-1865-4CB2-88D8-08042392876E}"/>
                </a:ext>
              </a:extLst>
            </p:cNvPr>
            <p:cNvSpPr/>
            <p:nvPr/>
          </p:nvSpPr>
          <p:spPr>
            <a:xfrm rot="10800000">
              <a:off x="6461760" y="2465070"/>
              <a:ext cx="91440" cy="182880"/>
            </a:xfrm>
            <a:prstGeom prst="upArrow">
              <a:avLst/>
            </a:prstGeom>
            <a:solidFill>
              <a:srgbClr val="DD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17618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Pfeil nach oben 250">
              <a:extLst>
                <a:ext uri="{FF2B5EF4-FFF2-40B4-BE49-F238E27FC236}">
                  <a16:creationId xmlns:a16="http://schemas.microsoft.com/office/drawing/2014/main" id="{6800C312-C8FB-4B40-979B-11A31094981F}"/>
                </a:ext>
              </a:extLst>
            </p:cNvPr>
            <p:cNvSpPr/>
            <p:nvPr/>
          </p:nvSpPr>
          <p:spPr>
            <a:xfrm rot="10800000">
              <a:off x="7420389" y="2465899"/>
              <a:ext cx="91440" cy="182880"/>
            </a:xfrm>
            <a:prstGeom prst="upArrow">
              <a:avLst/>
            </a:prstGeom>
            <a:solidFill>
              <a:srgbClr val="DD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17618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93ABEA-998F-4AB5-B907-BE26C2E29B4A}"/>
                </a:ext>
              </a:extLst>
            </p:cNvPr>
            <p:cNvSpPr txBox="1"/>
            <p:nvPr/>
          </p:nvSpPr>
          <p:spPr>
            <a:xfrm>
              <a:off x="7546073" y="2436722"/>
              <a:ext cx="162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de-DE" sz="1000" b="1" kern="0" dirty="0">
                  <a:solidFill>
                    <a:srgbClr val="005AA0"/>
                  </a:solidFill>
                </a:rPr>
                <a:t>CO</a:t>
              </a:r>
              <a:r>
                <a:rPr lang="de-DE" altLang="de-DE" sz="1000" b="1" kern="0" baseline="-25000" dirty="0">
                  <a:solidFill>
                    <a:srgbClr val="005AA0"/>
                  </a:solidFill>
                </a:rPr>
                <a:t>2</a:t>
              </a:r>
              <a:r>
                <a:rPr lang="de-DE" altLang="de-DE" sz="1000" b="1" kern="0" dirty="0">
                  <a:solidFill>
                    <a:srgbClr val="005AA0"/>
                  </a:solidFill>
                </a:rPr>
                <a:t> release</a:t>
              </a:r>
              <a:endParaRPr lang="de-DE" altLang="de-DE" sz="1000" kern="0" dirty="0">
                <a:solidFill>
                  <a:srgbClr val="38382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72199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">
  <a:themeElements>
    <a:clrScheme name="UFZ-PPT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88AE33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rgbClr val="0070C0"/>
            </a:gs>
          </a:gsLst>
          <a:path path="circle">
            <a:fillToRect t="100000" r="100000"/>
          </a:path>
          <a:tileRect l="-100000" b="-100000"/>
        </a:gradFill>
        <a:ln>
          <a:noFill/>
        </a:ln>
      </a:spPr>
      <a:bodyPr rtlCol="0" anchor="ctr"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1" i="0" u="none" strike="noStrike" kern="0" cap="none" spc="0" normalizeH="0" baseline="0" noProof="0" dirty="0">
            <a:ln>
              <a:noFill/>
            </a:ln>
            <a:solidFill>
              <a:srgbClr val="005AA0"/>
            </a:solidFill>
            <a:effectLst/>
            <a:uLnTx/>
            <a:uFillTx/>
            <a:latin typeface="Arial"/>
            <a:ea typeface="+mn-ea"/>
            <a:cs typeface="+mn-cs"/>
            <a:sym typeface="Wingdings" panose="05000000000000000000" pitchFamily="2" charset="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236105_ufz_ppt_en_final</Template>
  <TotalTime>43</TotalTime>
  <Words>275</Words>
  <Application>Microsoft Office PowerPoint</Application>
  <PresentationFormat>On-screen Show (16:9)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黑体</vt:lpstr>
      <vt:lpstr>Arial</vt:lpstr>
      <vt:lpstr>Berlin Sans FB Demi</vt:lpstr>
      <vt:lpstr>Calibri</vt:lpstr>
      <vt:lpstr>Cambria Math</vt:lpstr>
      <vt:lpstr>Wingdings</vt:lpstr>
      <vt:lpstr>Titelfolie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slide, version 1 in 18 Pt, Arial, bold Subheadline in 18 Pt, Arial</dc:title>
  <dc:creator>Shiyue Yang</dc:creator>
  <cp:lastModifiedBy>Shiyue Yang</cp:lastModifiedBy>
  <cp:revision>614</cp:revision>
  <cp:lastPrinted>2019-09-18T10:47:10Z</cp:lastPrinted>
  <dcterms:created xsi:type="dcterms:W3CDTF">2022-04-26T14:08:57Z</dcterms:created>
  <dcterms:modified xsi:type="dcterms:W3CDTF">2023-04-26T07:57:42Z</dcterms:modified>
</cp:coreProperties>
</file>