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82" r:id="rId4"/>
    <p:sldId id="283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646"/>
    <a:srgbClr val="CDF1FF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BC511-6A87-4B55-BB18-8216A2EBC0FC}" v="71" dt="2022-07-21T13:00:22.207"/>
    <p1510:client id="{6EDA8B2B-7F2F-63B3-2A0C-E64DA329C49C}" v="1" dt="2022-07-21T11:56:05.161"/>
    <p1510:client id="{82B52A24-90F4-43F6-8BDF-5F1EBD2AF036}" v="15" dt="2022-07-14T15:11:38.516"/>
    <p1510:client id="{83922DCB-82CC-C7BA-B81E-A83B89B094CD}" v="2" dt="2022-07-21T07:38:51.679"/>
    <p1510:client id="{B0049086-DC1B-015A-DDF9-3D383E54831C}" v="6" dt="2022-07-21T14:45:31.636"/>
    <p1510:client id="{B0A121F0-9FE1-4F97-A79F-48490FB563ED}" v="16" dt="2022-07-21T07:39:03.822"/>
    <p1510:client id="{F88E7DBA-9F94-F60E-ED52-C6996F82A64C}" v="64" dt="2022-07-19T01:30:59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F758-A68D-38EB-4167-794B631C7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C2A7D-342A-73BE-07F0-769524B68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DDB15-A3A0-5BA8-2365-226DC9FE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4584A-90EC-BD39-B3EA-E323AAE9F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CA86-7565-E772-BE26-6A0643F42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19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5A33-C87B-6E77-E6B0-DDDD65CE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2F340-047E-156B-73E4-3CE73E83F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FA9F-BF16-E0AE-AA58-339CF850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CCE38-562A-FA20-98AB-92A0629D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8BEE6-A82B-E020-D154-4FAF1013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83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BC6CE4-4F30-5F24-F105-62B094BA1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9456DD-56CF-52C2-4108-D3BE6BA55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2EC04-EC85-1781-DF27-83C3A50B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7F744-67EE-C4A6-DDD2-B04FEBCB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EE2F0-3FC1-F988-F9F3-B172AE86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2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B100-6FEF-9DF0-FB5D-66B1EC49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67F1A-8C68-9EFF-DE29-61B7DD725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609F9-3B52-BF6D-0486-3996C2B8E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E5422-46A2-E874-68C9-C11D46F3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13DE-B1BD-3DBD-1EE6-82E517B7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5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8882-25D6-C555-E970-6D9F8CE4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E1841-F5AF-6452-6A2B-A3CAF5C7B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CEF7A-56E4-2EE9-C83F-765C89CD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9D017-4934-07DB-36C8-FEEBE56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5524C-C10A-CB04-0B78-FF7E7F5E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20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ABCB-FC79-60AE-5AAA-19CC5FA9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82831-45EE-7866-23C2-E46799850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B8D84-94FF-7E67-7085-4A810C0C7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F1515-6723-7DF2-874F-08070C39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15C07-E051-9D85-A3EC-EF0E96DE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9B2F2-7AB8-6CE2-3789-9EB23EF8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88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A30FB-CEF7-7583-3B8B-8A387CEE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2F3BD-F339-3D64-08AB-777ABA5B5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5C0C1-E642-80AF-CC32-B8FF3318E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A1343-B5BF-E090-34DC-F2DD3C9EE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88BF8-18FD-39DE-BFEA-8F3E3E603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67A74F-738F-2315-1DD6-D01A7811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0C9C9C-F478-B7A6-1921-6A139447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16934E-CBB2-52EF-E4E7-94F926F2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0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A522-5485-76A5-3FF4-FD5B0B4C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71381-69DC-4453-29C7-A26A4BA1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FEA81-5A0A-B225-B59E-6D0A1E88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5FC82-1E3A-09CC-E4AF-41D2C99E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C1C057-4464-73EA-39BB-F87A80DB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1683-DFD9-B839-480F-996DF271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8A0AD-58B9-248F-86B9-00E916E6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0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BD9A-43AC-B8E4-2AE5-C70EFEF1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6EC11-49C6-9194-9E20-ABD3F9753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37D6E-F5CA-C53B-0CC5-131DE71C8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BD773-7E08-CA4C-2F78-9A4BF71D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7550E-4F2F-D08E-E299-1603430EA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ADA0-6C6B-41A7-9B03-88D7704C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5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DB07-6CDE-4CC3-3324-A231BEF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2614F-91F6-362A-0318-5428DC388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5F7EF-042C-5295-CB12-7C57274B7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70196-0B05-68C1-5DA4-458C8FA3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4BE5D-9633-BD6D-9B34-14B4AE26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BC9F3-8C12-905E-01F8-6E5AC46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1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0681C-9BEA-6ABD-0774-F4A0AE97A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DAA2F-81FC-D19F-7184-904E5DB0B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5C373-A236-5AF0-7295-73E79811C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5389-E4B2-40F4-9587-F5DF2E08E4BF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6D76C-36DA-A867-A6D4-0D8DAEC4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92D0C-B8EE-086D-69CB-02D617F33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331BB-E343-42DA-B9F7-FFF27FECF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22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cheampongalbert@gmail.com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water, outdoor&#10;&#10;Description automatically generated">
            <a:extLst>
              <a:ext uri="{FF2B5EF4-FFF2-40B4-BE49-F238E27FC236}">
                <a16:creationId xmlns:a16="http://schemas.microsoft.com/office/drawing/2014/main" id="{F785D691-8705-3DEC-2360-0D6476C8C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34" t="14779" r="399" b="14189"/>
          <a:stretch/>
        </p:blipFill>
        <p:spPr>
          <a:xfrm>
            <a:off x="455749" y="1181923"/>
            <a:ext cx="10345283" cy="48424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453A27-CD37-C9EF-97A3-F837EAB5BC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749" y="2208161"/>
            <a:ext cx="6505142" cy="1395010"/>
          </a:xfrm>
          <a:prstGeom prst="rect">
            <a:avLst/>
          </a:prstGeom>
          <a:solidFill>
            <a:srgbClr val="00AEEF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792CBA-95AD-91B1-DD61-864E6112F8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749" y="3765267"/>
            <a:ext cx="6505142" cy="501934"/>
          </a:xfrm>
          <a:prstGeom prst="rect">
            <a:avLst/>
          </a:prstGeom>
          <a:solidFill>
            <a:srgbClr val="00AEEF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2BAC5-888C-1E9E-79C0-39B879FE92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208161"/>
            <a:ext cx="209319" cy="2059040"/>
          </a:xfrm>
          <a:prstGeom prst="rect">
            <a:avLst/>
          </a:prstGeom>
          <a:solidFill>
            <a:srgbClr val="4146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C1150-4DB7-605A-86B4-F2C96EAE7019}"/>
              </a:ext>
            </a:extLst>
          </p:cNvPr>
          <p:cNvSpPr txBox="1"/>
          <p:nvPr/>
        </p:nvSpPr>
        <p:spPr>
          <a:xfrm>
            <a:off x="461625" y="2248610"/>
            <a:ext cx="638293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Lowering of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Groundwater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evels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their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 Water, Sanitation and Hygiene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Savelugu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District, Northern Region of Ghana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750238-447C-F6B9-2033-B71F495CA816}"/>
              </a:ext>
            </a:extLst>
          </p:cNvPr>
          <p:cNvSpPr txBox="1"/>
          <p:nvPr/>
        </p:nvSpPr>
        <p:spPr>
          <a:xfrm>
            <a:off x="670480" y="3846957"/>
            <a:ext cx="607568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/>
                <a:cs typeface="Arial"/>
              </a:rPr>
              <a:t>Albert Acheampong, PhD Candidate (World Vision, Ghana)</a:t>
            </a:r>
            <a:endParaRPr lang="en-GB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2FD82-D41E-2912-E61C-63450C7A416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5749" y="233852"/>
            <a:ext cx="6075680" cy="853258"/>
            <a:chOff x="403997" y="181060"/>
            <a:chExt cx="6075680" cy="8532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4F245D-A24C-D20E-063B-6A7BB885047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997" y="181060"/>
              <a:ext cx="60756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rgbClr val="00AE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EGU GENERAL ASSEMBLY, 2023</a:t>
              </a:r>
              <a:endParaRPr lang="en-GB" sz="20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5F34BC-E9D5-ACB8-7F5F-10B5051356E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997" y="680375"/>
              <a:ext cx="607568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 smtClean="0">
                  <a:solidFill>
                    <a:srgbClr val="00AE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 </a:t>
              </a:r>
              <a:r>
                <a:rPr lang="en-GB" sz="1700" dirty="0">
                  <a:solidFill>
                    <a:srgbClr val="00AE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GB" sz="1700" dirty="0" smtClean="0">
                  <a:solidFill>
                    <a:srgbClr val="00AE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April 2023 </a:t>
              </a:r>
              <a:r>
                <a:rPr lang="en-GB" sz="1700" dirty="0">
                  <a:solidFill>
                    <a:srgbClr val="00AE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</a:t>
              </a:r>
              <a:r>
                <a:rPr lang="en-GB" sz="1700" dirty="0" smtClean="0">
                  <a:solidFill>
                    <a:srgbClr val="00AE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Vienna, Austria</a:t>
              </a:r>
              <a:endParaRPr lang="en-GB" sz="17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D05146-4D5F-479D-0526-081FB1B1FC1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55749" y="621578"/>
              <a:ext cx="4837611" cy="0"/>
            </a:xfrm>
            <a:prstGeom prst="line">
              <a:avLst/>
            </a:prstGeom>
            <a:ln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994" y="1661998"/>
            <a:ext cx="1218134" cy="17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32" y="174172"/>
            <a:ext cx="1333333" cy="1333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74" y="1267781"/>
            <a:ext cx="3152775" cy="46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results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3449" y="1219200"/>
            <a:ext cx="937075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There was significant difference in the SWL immediately after drilling and construction (µ = 12.15, σ = 7.50) and SWL after at least 10 years (µ = 17.81, σ = 10.29); t (18) = -3.7, P = 0.002. Lowered groundwater levels were recorded in all wells measured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hypothesis test: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α-value (=0.05)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µ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µ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	H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µ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≠ µ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-2500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since P-value (=0.02) is less than α-value (=0.05) we reject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conclude that there is significant difference in the SWL of the wells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26" y="2664542"/>
            <a:ext cx="9623925" cy="151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206" y="121316"/>
            <a:ext cx="1218134" cy="1705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606" y="4693817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conclusions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990599"/>
            <a:ext cx="9896168" cy="5479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9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1pPr>
            <a:lvl2pPr marL="715415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400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2pPr>
            <a:lvl3pPr marL="1081590" indent="-366175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3pPr>
            <a:lvl4pPr marL="1432948" indent="-3513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4pPr>
            <a:lvl5pPr marL="1797006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2300" b="0" i="0" u="none" strike="noStrike" kern="1200" cap="none" spc="0" normalizeH="0" baseline="0" noProof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was significant difference in the SWL immediately after drilling and construction. Lowered groundwater levels were recorded in all wells measured</a:t>
            </a:r>
          </a:p>
          <a:p>
            <a:pPr marL="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2300" b="0" i="0" u="none" strike="noStrike" kern="1200" cap="none" spc="0" normalizeH="0" baseline="0" noProof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Limited and unreliable access to water for domestic, industrial and irrigation use due to dried up wells and surface waters would greatly hinder agricultural productivity</a:t>
            </a:r>
          </a:p>
          <a:p>
            <a:pPr marL="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2300" b="0" i="0" u="none" strike="noStrike" kern="1200" cap="none" spc="0" normalizeH="0" baseline="0" noProof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lowering of SWLs are attributed to reducing tree-cover, the harsh harmattan and rampant vegetation removal, which contributes to desertification, increase surface runoffs, less percolation to recharge the underground waters after rainfall in the area</a:t>
            </a:r>
            <a:endParaRPr kumimoji="0" lang="en-GB" sz="23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368" y="137831"/>
            <a:ext cx="1218134" cy="1705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368" y="4389017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recommendations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799" y="990600"/>
            <a:ext cx="9549582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9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1pPr>
            <a:lvl2pPr marL="715415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400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2pPr>
            <a:lvl3pPr marL="1081590" indent="-366175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3pPr>
            <a:lvl4pPr marL="1432948" indent="-3513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4pPr>
            <a:lvl5pPr marL="1797006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Technique can be used to potentially map out districts with similar challenges, and to aid mitigate drying up of wells</a:t>
            </a: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GB" sz="25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advocacy, development and implementation of IWRM plans to help address the problem of inadequate WASH in the study area</a:t>
            </a: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to replace existing wells in the area that showed greater potential of drying up with time as revealed by the study findings</a:t>
            </a:r>
          </a:p>
          <a:p>
            <a:pPr marL="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GB" sz="2933" b="0" i="0" u="none" strike="noStrike" kern="1200" cap="none" spc="0" normalizeH="0" baseline="0" noProof="0" dirty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381" y="302814"/>
            <a:ext cx="1218134" cy="1705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81" y="457583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0" y="1602659"/>
            <a:ext cx="3152775" cy="467077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97255" y="160265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61942" indent="-361942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9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1pPr>
            <a:lvl2pPr marL="715415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400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2pPr>
            <a:lvl3pPr marL="1081590" indent="-366175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3pPr>
            <a:lvl4pPr marL="1432948" indent="-3513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4pPr>
            <a:lvl5pPr marL="1797006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endParaRPr lang="en-US" sz="40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Thank you</a:t>
            </a:r>
          </a:p>
          <a:p>
            <a:pPr marL="0" indent="0" algn="ctr">
              <a:buFont typeface="Wingdings" charset="2"/>
              <a:buNone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r>
              <a:rPr lang="en-US" sz="2400" b="1" i="1" dirty="0" smtClean="0">
                <a:solidFill>
                  <a:srgbClr val="00B050"/>
                </a:solidFill>
                <a:hlinkClick r:id="rId3"/>
              </a:rPr>
              <a:t>acheampongalbert@gmail.com</a:t>
            </a:r>
            <a:endParaRPr lang="en-US" sz="2400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r>
              <a:rPr lang="en-US" sz="2400" b="1" i="1" dirty="0" smtClean="0">
                <a:solidFill>
                  <a:srgbClr val="00B050"/>
                </a:solidFill>
              </a:rPr>
              <a:t>+233-244960594</a:t>
            </a:r>
          </a:p>
          <a:p>
            <a:pPr marL="0" indent="0" algn="ctr">
              <a:buFont typeface="Wingdings" charset="2"/>
              <a:buNone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0" indent="0" algn="ctr">
              <a:buFont typeface="Wingdings" charset="2"/>
              <a:buNone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0" indent="0" algn="just">
              <a:buFont typeface="Wingdings" charset="2"/>
              <a:buNone/>
            </a:pPr>
            <a:r>
              <a:rPr lang="en-US" sz="1900" b="1" i="1" dirty="0" smtClean="0">
                <a:solidFill>
                  <a:srgbClr val="0070C0"/>
                </a:solidFill>
              </a:rPr>
              <a:t>“The 3</a:t>
            </a:r>
            <a:r>
              <a:rPr lang="en-US" sz="1900" b="1" i="1" baseline="30000" dirty="0" smtClean="0">
                <a:solidFill>
                  <a:srgbClr val="0070C0"/>
                </a:solidFill>
              </a:rPr>
              <a:t>rd</a:t>
            </a:r>
            <a:r>
              <a:rPr lang="en-US" sz="1900" b="1" i="1" dirty="0" smtClean="0">
                <a:solidFill>
                  <a:srgbClr val="0070C0"/>
                </a:solidFill>
              </a:rPr>
              <a:t> world war is at our gate, and will be about water, if we don’t do anything about this crisis” (</a:t>
            </a:r>
            <a:r>
              <a:rPr lang="en-US" sz="1900" b="1" i="1" dirty="0" err="1" smtClean="0">
                <a:solidFill>
                  <a:srgbClr val="0070C0"/>
                </a:solidFill>
              </a:rPr>
              <a:t>Rajendra</a:t>
            </a:r>
            <a:r>
              <a:rPr lang="en-US" sz="1900" b="1" i="1" dirty="0" smtClean="0">
                <a:solidFill>
                  <a:srgbClr val="0070C0"/>
                </a:solidFill>
              </a:rPr>
              <a:t> Singh)</a:t>
            </a:r>
            <a:endParaRPr lang="en-US" sz="19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592" y="511278"/>
            <a:ext cx="1218134" cy="1705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55" y="269326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2743" y="147210"/>
            <a:ext cx="5873403" cy="605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dirty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OUTLINE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743" y="889844"/>
            <a:ext cx="100060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68580" lvl="0" algn="just"/>
            <a:endParaRPr lang="en-US" sz="3600" dirty="0">
              <a:solidFill>
                <a:srgbClr val="414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lvl="0" algn="just">
              <a:buFont typeface="Wingdings" panose="05000000000000000000" pitchFamily="2" charset="2"/>
              <a:buChar char="Ø"/>
            </a:pPr>
            <a:endParaRPr lang="en-US" sz="3600" dirty="0">
              <a:solidFill>
                <a:srgbClr val="414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&amp; Methods</a:t>
            </a:r>
          </a:p>
          <a:p>
            <a:pPr marL="68580" lvl="0" algn="just"/>
            <a:endParaRPr lang="en-US" sz="3600" dirty="0">
              <a:solidFill>
                <a:srgbClr val="414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&amp; Discussion</a:t>
            </a:r>
          </a:p>
          <a:p>
            <a:pPr lvl="0" algn="just">
              <a:buFont typeface="Wingdings" panose="05000000000000000000" pitchFamily="2" charset="2"/>
              <a:buChar char="Ø"/>
            </a:pPr>
            <a:endParaRPr lang="en-US" sz="3600" dirty="0">
              <a:solidFill>
                <a:srgbClr val="414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36" y="4634824"/>
            <a:ext cx="1333333" cy="13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772" y="1514514"/>
            <a:ext cx="1218134" cy="17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2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2743" y="147210"/>
            <a:ext cx="2514599" cy="605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33" b="1" kern="0" cap="all" spc="133" dirty="0" smtClean="0">
                <a:solidFill>
                  <a:srgbClr val="00AEF0"/>
                </a:solidFill>
                <a:latin typeface="Arial"/>
                <a:ea typeface="+mj-ea"/>
                <a:cs typeface="+mj-cs"/>
              </a:rPr>
              <a:t>SUMMARY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743" y="752440"/>
            <a:ext cx="1094016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ater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holds a prominent place, particularly because of its importance for human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livelihood</a:t>
            </a:r>
          </a:p>
          <a:p>
            <a:pPr algn="just"/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Savelugu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district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characterized by unpredictable rainfall patterns with periodic and perennial water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shortages</a:t>
            </a:r>
          </a:p>
          <a:p>
            <a:pPr algn="just"/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eople travel long distances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fetch water and the person-hours spent in search for water affect productivity, economic livelihood, and health and education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benefits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Provision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potable water supply to these communities is expected to bring not only health, education benefits but also increase in sanitation and hygiene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practices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look at and address the possible causes of the drying up of wells at Savelugu district and its associated cross cutting issues to WASH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3836" y="5152465"/>
            <a:ext cx="1218134" cy="17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2743" y="752440"/>
            <a:ext cx="1131378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Static water levels (SWLs) of 19 wells in the study area were collected, analyzed and compared to the initial SWLs measured when the wells were immediately drilled and constructed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endParaRPr lang="en-US" sz="2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SWL data was subjected to paired samples T-test (with α = 0.05). From the results, there was significant difference in the SWL immediately after drilling and construction (µ = 12.15, σ = 7.50) and SWL after at least 10 years (µ = 17.81, σ = 10.29); t (18) = -3.7, P = 0.002</a:t>
            </a:r>
          </a:p>
          <a:p>
            <a:pPr lvl="0" algn="just"/>
            <a:endParaRPr lang="en-US" sz="21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  <a:defRPr/>
            </a:pPr>
            <a:r>
              <a:rPr lang="en-US" sz="2100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hypothesis test: </a:t>
            </a:r>
            <a:r>
              <a:rPr lang="en-US" sz="2100" b="1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α-value (=0.05)</a:t>
            </a:r>
            <a:r>
              <a:rPr lang="en-US" sz="2100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100" b="1" kern="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b="1" kern="0" baseline="-2500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b="1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µ</a:t>
            </a:r>
            <a:r>
              <a:rPr lang="en-US" sz="2100" b="1" kern="0" baseline="-250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b="1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µ</a:t>
            </a:r>
            <a:r>
              <a:rPr lang="en-US" sz="2100" b="1" kern="0" baseline="-250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b="1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	H</a:t>
            </a:r>
            <a:r>
              <a:rPr lang="en-US" sz="2100" b="1" kern="0" baseline="-250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b="1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µ</a:t>
            </a:r>
            <a:r>
              <a:rPr lang="en-US" sz="2100" b="1" kern="0" baseline="-250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b="1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en-US" sz="2100" b="1" kern="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sz="2100" b="1" kern="0" baseline="-2500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endParaRPr lang="en-US" sz="2100" b="1" kern="0" baseline="-25000" dirty="0">
              <a:solidFill>
                <a:srgbClr val="414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endParaRPr lang="en-US" sz="2100" b="1" kern="0" baseline="-25000" dirty="0">
              <a:solidFill>
                <a:srgbClr val="414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2100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since </a:t>
            </a:r>
            <a:r>
              <a:rPr lang="en-US" sz="2100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P-value (=0.02) is less than α-value (=0.05) we reject </a:t>
            </a:r>
            <a:r>
              <a:rPr lang="en-US" sz="2100" b="1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b="1" kern="0" baseline="-2500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conclude that  </a:t>
            </a:r>
            <a:r>
              <a:rPr lang="en-US" sz="2100" kern="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>
              <a:defRPr/>
            </a:pPr>
            <a:r>
              <a:rPr lang="en-US" sz="2100" kern="0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there is significant </a:t>
            </a:r>
            <a:r>
              <a:rPr lang="en-US" sz="2100" kern="0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in the SWL of the wells</a:t>
            </a:r>
          </a:p>
          <a:p>
            <a:pPr lvl="0" algn="just"/>
            <a:endParaRPr lang="en-US" sz="2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Lowered groundwater levels were recorded in all wells measured. This can lead to drying up of some of the wells whose difference between the current SWL and well depth is </a:t>
            </a:r>
            <a:r>
              <a:rPr lang="en-US" sz="2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</a:t>
            </a:r>
          </a:p>
          <a:p>
            <a:pPr lvl="0" algn="just"/>
            <a:endParaRPr lang="en-US" sz="2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must be strong advocacy, development and implementation of IWRM plans to help address the problem of inadequate WASH in the study area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43" y="147210"/>
            <a:ext cx="2514599" cy="605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33" b="1" kern="0" cap="all" spc="133" dirty="0" smtClean="0">
                <a:solidFill>
                  <a:srgbClr val="00AEF0"/>
                </a:solidFill>
                <a:latin typeface="Arial"/>
                <a:ea typeface="+mj-ea"/>
                <a:cs typeface="+mj-cs"/>
              </a:rPr>
              <a:t>SUMMARY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395" y="3136490"/>
            <a:ext cx="1218134" cy="17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0" y="1989546"/>
            <a:ext cx="5384800" cy="386328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45505" y="1423987"/>
            <a:ext cx="5128724" cy="499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61942" indent="-361942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9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1pPr>
            <a:lvl2pPr marL="715415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400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2pPr>
            <a:lvl3pPr marL="1081590" indent="-366175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3pPr>
            <a:lvl4pPr marL="1432948" indent="-3513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4pPr>
            <a:lvl5pPr marL="1797006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holds a prominent place, particularly because of its importance for human livelihood</a:t>
            </a:r>
          </a:p>
          <a:p>
            <a:pPr marL="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Provision of water through drilling of wells or boreholes helps to increase access to water</a:t>
            </a:r>
          </a:p>
          <a:p>
            <a:pPr marL="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link between inadequate access to safe and affordable water and public health problems, cannot be over-emphasized</a:t>
            </a:r>
          </a:p>
          <a:p>
            <a:pPr marL="68580" marR="0" lvl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480" y="595834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of study area with drilled boreholes</a:t>
            </a:r>
            <a:endParaRPr lang="en-US" b="1" dirty="0">
              <a:solidFill>
                <a:srgbClr val="414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095" y="0"/>
            <a:ext cx="1218134" cy="17055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200" y="18610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justification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066799"/>
            <a:ext cx="9797846" cy="5334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9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1pPr>
            <a:lvl2pPr marL="715415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400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2pPr>
            <a:lvl3pPr marL="1081590" indent="-366175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3pPr>
            <a:lvl4pPr marL="1432948" indent="-3513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4pPr>
            <a:lvl5pPr marL="1797006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Availability of adequate water or improved WASH reduces and prevents the myriad WASH associated problems</a:t>
            </a:r>
          </a:p>
          <a:p>
            <a:pPr marL="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scarcity represents the single greatest threat to food security, human health, education and the natural ecosystem</a:t>
            </a:r>
          </a:p>
          <a:p>
            <a:pPr marL="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high as 89.3% of households in the Savelugu district are engaged in agriculture, 97.0% out of this are involved in crop farming (Ghana Statistical Service, 2010)</a:t>
            </a: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WASH affects many other development sectors such as health and healthcare facilities, education, environment, agriculture and livelihood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385" y="1297859"/>
            <a:ext cx="1218134" cy="1705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6" y="3602436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objective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799" y="1066800"/>
            <a:ext cx="9569245" cy="518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9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1pPr>
            <a:lvl2pPr marL="715415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400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2pPr>
            <a:lvl3pPr marL="1081590" indent="-366175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3pPr>
            <a:lvl4pPr marL="1432948" indent="-3513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4pPr>
            <a:lvl5pPr marL="1797006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look at and address the possible causes of the drying up of wells at Savelugu district and its associated cross cutting issues to WASH</a:t>
            </a: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580" marR="0" lvl="0" indent="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044" y="1337188"/>
            <a:ext cx="1218134" cy="1705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915066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Materials &amp; methods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44480" y="1371600"/>
            <a:ext cx="9731477" cy="506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9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1pPr>
            <a:lvl2pPr marL="715415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400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2pPr>
            <a:lvl3pPr marL="1081590" indent="-366175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3pPr>
            <a:lvl4pPr marL="1432948" indent="-3513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4pPr>
            <a:lvl5pPr marL="1797006" indent="-364058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133" kern="1200">
                <a:solidFill>
                  <a:srgbClr val="414646"/>
                </a:solidFill>
                <a:latin typeface="Arial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water levels (SWLs) of 19 wells in the study area were collected, analyzed and compared to the initial SWLs measured when the wells were immediately drilled and constructed</a:t>
            </a: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Rainfall data were collected and analyzed</a:t>
            </a: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1942" marR="0" lvl="0" indent="-361942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SWL data was subjected to paired samples T-test (with α = 0.05) using the SPSS statistical software</a:t>
            </a:r>
          </a:p>
          <a:p>
            <a:pPr marL="285750" marR="0" lvl="0" indent="-28575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AEEF"/>
              </a:buClr>
              <a:buSzTx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46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957" y="2197267"/>
            <a:ext cx="1218134" cy="1705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0" y="5028114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4480" y="334967"/>
            <a:ext cx="9093417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333" b="1" kern="0" cap="all" spc="133">
                <a:solidFill>
                  <a:srgbClr val="00AEF0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all" spc="133" normalizeH="0" baseline="0" noProof="0" smtClean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Results &amp; discussion</a:t>
            </a:r>
            <a:endParaRPr kumimoji="0" lang="en-US" sz="3333" b="1" i="0" u="none" strike="noStrike" kern="0" cap="all" spc="133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301573"/>
              </p:ext>
            </p:extLst>
          </p:nvPr>
        </p:nvGraphicFramePr>
        <p:xfrm>
          <a:off x="544480" y="1310149"/>
          <a:ext cx="9690901" cy="482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Worksheet" r:id="rId3" imgW="6810338" imgH="4838829" progId="Excel.Sheet.12">
                  <p:embed/>
                </p:oleObj>
              </mc:Choice>
              <mc:Fallback>
                <p:oleObj name="Worksheet" r:id="rId3" imgW="6810338" imgH="4838829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480" y="1310149"/>
                        <a:ext cx="9690901" cy="482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6326" y="6213988"/>
            <a:ext cx="516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1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SWL of drilled wells over time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398" y="334967"/>
            <a:ext cx="1218134" cy="1705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398" y="3722946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9425</TotalTime>
  <Words>781</Words>
  <Application>Microsoft Office PowerPoint</Application>
  <PresentationFormat>Widescreen</PresentationFormat>
  <Paragraphs>109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 Acheampong</dc:creator>
  <cp:lastModifiedBy>ALBERT ACHEAMPONG</cp:lastModifiedBy>
  <cp:revision>55</cp:revision>
  <dcterms:created xsi:type="dcterms:W3CDTF">2022-05-05T15:24:38Z</dcterms:created>
  <dcterms:modified xsi:type="dcterms:W3CDTF">2023-04-26T08:21:53Z</dcterms:modified>
</cp:coreProperties>
</file>