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2.png" ContentType="image/png"/>
  <Override PartName="/ppt/media/image23.png" ContentType="image/png"/>
  <Override PartName="/ppt/media/image20.gif" ContentType="image/gif"/>
  <Override PartName="/ppt/media/image13.png" ContentType="image/png"/>
  <Override PartName="/ppt/media/image21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1.png" ContentType="image/png"/>
  <Override PartName="/ppt/media/image12.png" ContentType="image/png"/>
  <Override PartName="/ppt/media/image7.png" ContentType="image/png"/>
  <Override PartName="/ppt/media/image37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41.png" ContentType="image/png"/>
  <Override PartName="/ppt/media/image30.png" ContentType="image/png"/>
  <Override PartName="/ppt/media/image28.png" ContentType="image/png"/>
  <Override PartName="/ppt/media/image42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1.png" ContentType="image/png"/>
  <Override PartName="/ppt/media/image31.png" ContentType="image/png"/>
  <Override PartName="/ppt/media/image10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B4D3A1E-7BD2-4C8B-A9BD-F40509769A86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CD73F15-A9E7-48EF-A923-1A06F0892A64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EAE2083-F99E-41D7-8C4B-230A2CE591BB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2892590-60D0-4F94-956C-F6D34F3BB6A0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29D2BF6-CF8B-41A5-BCBA-D3E430637CD2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5B7D209-F754-4DD5-B1E2-81AF8BC1D6F1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AB484E9-85B6-4889-8D97-971D4B734A67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19B3CBF-1A30-4E34-A69C-510F9B158B46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400" cy="951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DADA9F6-D6B5-4D36-88BE-33DCDD46542C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15FECD7-44E1-4294-A816-D37B55440C24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461B7E3-FD2B-4FD9-9470-DEC8962C479D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17F87C3-132F-4002-A9E6-B24A74F78E5A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7560" cy="392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it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63F2C8C-6E5B-44AF-A2E7-648AB76E64E7}" type="slidenum">
              <a:rPr b="0" lang="it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gif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54;p13" descr=""/>
          <p:cNvPicPr/>
          <p:nvPr/>
        </p:nvPicPr>
        <p:blipFill>
          <a:blip r:embed="rId1"/>
          <a:stretch/>
        </p:blipFill>
        <p:spPr>
          <a:xfrm>
            <a:off x="0" y="-40320"/>
            <a:ext cx="9142920" cy="5182920"/>
          </a:xfrm>
          <a:prstGeom prst="rect">
            <a:avLst/>
          </a:prstGeom>
          <a:ln w="0">
            <a:noFill/>
          </a:ln>
        </p:spPr>
      </p:pic>
      <p:pic>
        <p:nvPicPr>
          <p:cNvPr id="40" name="Google Shape;55;p13" descr=""/>
          <p:cNvPicPr/>
          <p:nvPr/>
        </p:nvPicPr>
        <p:blipFill>
          <a:blip r:embed="rId2"/>
          <a:stretch/>
        </p:blipFill>
        <p:spPr>
          <a:xfrm>
            <a:off x="376560" y="231840"/>
            <a:ext cx="8163360" cy="3129480"/>
          </a:xfrm>
          <a:prstGeom prst="rect">
            <a:avLst/>
          </a:prstGeom>
          <a:ln w="0">
            <a:noFill/>
          </a:ln>
        </p:spPr>
      </p:pic>
      <p:sp>
        <p:nvSpPr>
          <p:cNvPr id="41" name="Google Shape;56;p13"/>
          <p:cNvSpPr/>
          <p:nvPr/>
        </p:nvSpPr>
        <p:spPr>
          <a:xfrm>
            <a:off x="376200" y="286560"/>
            <a:ext cx="8163360" cy="29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dependence of biases and trends of climatic indices in the EURO-CORDEX ensemble over the European Alps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6000"/>
              </a:lnSpc>
              <a:spcBef>
                <a:spcPts val="1100"/>
              </a:spcBef>
              <a:buNone/>
              <a:tabLst>
                <a:tab algn="l" pos="0"/>
              </a:tabLst>
            </a:pPr>
            <a:r>
              <a:rPr b="0" lang="it" sz="1300" spc="-1" strike="noStrike">
                <a:solidFill>
                  <a:srgbClr val="000000"/>
                </a:solidFill>
                <a:latin typeface="Arial"/>
                <a:ea typeface="Arial"/>
              </a:rPr>
              <a:t>Michael Matiu</a:t>
            </a:r>
            <a:r>
              <a:rPr b="0" lang="it" sz="13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(1)</a:t>
            </a:r>
            <a:r>
              <a:rPr b="0" lang="it" sz="1300" spc="-1" strike="noStrike">
                <a:solidFill>
                  <a:srgbClr val="000000"/>
                </a:solidFill>
                <a:latin typeface="Arial"/>
                <a:ea typeface="Arial"/>
              </a:rPr>
              <a:t>, Anna Napoli</a:t>
            </a:r>
            <a:r>
              <a:rPr b="0" lang="it" sz="13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(1,3)</a:t>
            </a:r>
            <a:r>
              <a:rPr b="0" lang="it" sz="1300" spc="-1" strike="noStrike">
                <a:solidFill>
                  <a:srgbClr val="000000"/>
                </a:solidFill>
                <a:latin typeface="Arial"/>
                <a:ea typeface="Arial"/>
              </a:rPr>
              <a:t>, Sven Kotlarski</a:t>
            </a:r>
            <a:r>
              <a:rPr b="0" lang="it" sz="13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(2)</a:t>
            </a:r>
            <a:r>
              <a:rPr b="0" lang="it" sz="1300" spc="-1" strike="noStrike">
                <a:solidFill>
                  <a:srgbClr val="000000"/>
                </a:solidFill>
                <a:latin typeface="Arial"/>
                <a:ea typeface="Arial"/>
              </a:rPr>
              <a:t>, Dino Zardi</a:t>
            </a:r>
            <a:r>
              <a:rPr b="0" lang="it" sz="13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(1,3)</a:t>
            </a:r>
            <a:r>
              <a:rPr b="0" lang="it" sz="1300" spc="-1" strike="noStrike">
                <a:solidFill>
                  <a:srgbClr val="000000"/>
                </a:solidFill>
                <a:latin typeface="Arial"/>
                <a:ea typeface="Arial"/>
              </a:rPr>
              <a:t>, Alberto Bellin</a:t>
            </a:r>
            <a:r>
              <a:rPr b="0" lang="it" sz="13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(1)</a:t>
            </a:r>
            <a:r>
              <a:rPr b="0" lang="it" sz="1300" spc="-1" strike="noStrike">
                <a:solidFill>
                  <a:srgbClr val="000000"/>
                </a:solidFill>
                <a:latin typeface="Arial"/>
                <a:ea typeface="Arial"/>
              </a:rPr>
              <a:t>, and Bruno Majone</a:t>
            </a:r>
            <a:r>
              <a:rPr b="0" lang="it" sz="13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(1)</a:t>
            </a:r>
            <a:endParaRPr b="0" lang="en-US" sz="1300" spc="-1" strike="noStrike">
              <a:latin typeface="Arial"/>
            </a:endParaRPr>
          </a:p>
          <a:p>
            <a:pPr algn="ctr">
              <a:lnSpc>
                <a:spcPct val="106000"/>
              </a:lnSpc>
              <a:spcBef>
                <a:spcPts val="1100"/>
              </a:spcBef>
              <a:buNone/>
              <a:tabLst>
                <a:tab algn="l" pos="0"/>
              </a:tabLst>
            </a:pPr>
            <a:r>
              <a:rPr b="0" i="1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(1) Department of Civil, Environmental and Mechanical Engineering (DICAM), University of Trento, Trento, Italy</a:t>
            </a:r>
            <a:br>
              <a:rPr sz="1200"/>
            </a:br>
            <a:r>
              <a:rPr b="0" i="1" lang="it" sz="1200" spc="-1" strike="noStrike">
                <a:solidFill>
                  <a:srgbClr val="000000"/>
                </a:solidFill>
                <a:latin typeface="Arial"/>
                <a:ea typeface="Arial"/>
              </a:rPr>
              <a:t>(2) Federal Office of Meteorology and Climatology MeteoSwiss, Zurich-Airport, Switzerland (3) Center Agriculture Food Environment (C3A), Trento, Italy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400" spc="-1" strike="noStrike">
                <a:solidFill>
                  <a:srgbClr val="000000"/>
                </a:solidFill>
                <a:latin typeface="Arial"/>
                <a:ea typeface="Arial"/>
              </a:rPr>
              <a:t>Session CL5.1 - Monday, 24 Apr 2023, 09:35–09:45 - Room F1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42" name="Google Shape;57;p13" descr=""/>
          <p:cNvPicPr/>
          <p:nvPr/>
        </p:nvPicPr>
        <p:blipFill>
          <a:blip r:embed="rId3"/>
          <a:stretch/>
        </p:blipFill>
        <p:spPr>
          <a:xfrm>
            <a:off x="8540640" y="4299120"/>
            <a:ext cx="602280" cy="843480"/>
          </a:xfrm>
          <a:prstGeom prst="rect">
            <a:avLst/>
          </a:prstGeom>
          <a:ln w="0">
            <a:noFill/>
          </a:ln>
        </p:spPr>
      </p:pic>
      <p:pic>
        <p:nvPicPr>
          <p:cNvPr id="43" name="Google Shape;58;p13" descr=""/>
          <p:cNvPicPr/>
          <p:nvPr/>
        </p:nvPicPr>
        <p:blipFill>
          <a:blip r:embed="rId4"/>
          <a:stretch/>
        </p:blipFill>
        <p:spPr>
          <a:xfrm>
            <a:off x="7696440" y="4299120"/>
            <a:ext cx="843480" cy="843480"/>
          </a:xfrm>
          <a:prstGeom prst="rect">
            <a:avLst/>
          </a:prstGeom>
          <a:ln w="0">
            <a:noFill/>
          </a:ln>
        </p:spPr>
      </p:pic>
      <p:pic>
        <p:nvPicPr>
          <p:cNvPr id="44" name="Google Shape;59;p13" descr=""/>
          <p:cNvPicPr/>
          <p:nvPr/>
        </p:nvPicPr>
        <p:blipFill>
          <a:blip r:embed="rId5"/>
          <a:stretch/>
        </p:blipFill>
        <p:spPr>
          <a:xfrm>
            <a:off x="7696440" y="3792600"/>
            <a:ext cx="1446480" cy="505440"/>
          </a:xfrm>
          <a:prstGeom prst="rect">
            <a:avLst/>
          </a:prstGeom>
          <a:ln w="0">
            <a:noFill/>
          </a:ln>
        </p:spPr>
      </p:pic>
      <p:pic>
        <p:nvPicPr>
          <p:cNvPr id="45" name="Google Shape;60;p13" descr=""/>
          <p:cNvPicPr/>
          <p:nvPr/>
        </p:nvPicPr>
        <p:blipFill>
          <a:blip r:embed="rId6"/>
          <a:stretch/>
        </p:blipFill>
        <p:spPr>
          <a:xfrm>
            <a:off x="76320" y="4288680"/>
            <a:ext cx="2224080" cy="777600"/>
          </a:xfrm>
          <a:prstGeom prst="rect">
            <a:avLst/>
          </a:prstGeom>
          <a:ln w="0">
            <a:noFill/>
          </a:ln>
        </p:spPr>
      </p:pic>
      <p:pic>
        <p:nvPicPr>
          <p:cNvPr id="46" name="Google Shape;61;p13" descr=""/>
          <p:cNvPicPr/>
          <p:nvPr/>
        </p:nvPicPr>
        <p:blipFill>
          <a:blip r:embed="rId7"/>
          <a:stretch/>
        </p:blipFill>
        <p:spPr>
          <a:xfrm>
            <a:off x="2453760" y="4288680"/>
            <a:ext cx="5000760" cy="77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121;p22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72" name="Google Shape;122;p22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dependent biases (precipitation)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73" name="Google Shape;123;p22" descr=""/>
          <p:cNvPicPr/>
          <p:nvPr/>
        </p:nvPicPr>
        <p:blipFill>
          <a:blip r:embed="rId2"/>
          <a:stretch/>
        </p:blipFill>
        <p:spPr>
          <a:xfrm>
            <a:off x="347400" y="768960"/>
            <a:ext cx="8464680" cy="423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128;p23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75" name="Google Shape;129;p23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dependent biases (temperature)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76" name="Google Shape;130;p23" descr=""/>
          <p:cNvPicPr/>
          <p:nvPr/>
        </p:nvPicPr>
        <p:blipFill>
          <a:blip r:embed="rId2"/>
          <a:stretch/>
        </p:blipFill>
        <p:spPr>
          <a:xfrm>
            <a:off x="347400" y="768960"/>
            <a:ext cx="8464680" cy="4231800"/>
          </a:xfrm>
          <a:prstGeom prst="rect">
            <a:avLst/>
          </a:prstGeom>
          <a:ln w="0">
            <a:noFill/>
          </a:ln>
        </p:spPr>
      </p:pic>
      <p:sp>
        <p:nvSpPr>
          <p:cNvPr id="77" name="Google Shape;131;p23"/>
          <p:cNvSpPr/>
          <p:nvPr/>
        </p:nvSpPr>
        <p:spPr>
          <a:xfrm>
            <a:off x="360000" y="900000"/>
            <a:ext cx="5520240" cy="8917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raw RCMs have overall wet bias (increasing with elevation) and cold bias (increasing with elevation)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8" name="Google Shape;132;p23"/>
          <p:cNvSpPr/>
          <p:nvPr/>
        </p:nvSpPr>
        <p:spPr>
          <a:xfrm>
            <a:off x="1800000" y="2340000"/>
            <a:ext cx="4944600" cy="5616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bias-adjustment generally reduces biases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9" name="Google Shape;133;p23"/>
          <p:cNvSpPr/>
          <p:nvPr/>
        </p:nvSpPr>
        <p:spPr>
          <a:xfrm>
            <a:off x="3240000" y="3420000"/>
            <a:ext cx="5705640" cy="11149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some raw RCMs already have little bias -&gt; bias-adj with “unsuitable” dataset can induce more errors (increase bias, change sign of bias)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138;p24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81" name="Google Shape;139;p24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ED biases TAS: impact of BA dataset (CDFt method)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82" name="Google Shape;140;p24" descr=""/>
          <p:cNvPicPr/>
          <p:nvPr/>
        </p:nvPicPr>
        <p:blipFill>
          <a:blip r:embed="rId2"/>
          <a:stretch/>
        </p:blipFill>
        <p:spPr>
          <a:xfrm>
            <a:off x="514440" y="817560"/>
            <a:ext cx="8130240" cy="406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145;p25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84" name="Google Shape;146;p25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ED biases TAS: impact of BA method (MESAN BA data)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85" name="Google Shape;147;p25" descr=""/>
          <p:cNvPicPr/>
          <p:nvPr/>
        </p:nvPicPr>
        <p:blipFill>
          <a:blip r:embed="rId2"/>
          <a:stretch/>
        </p:blipFill>
        <p:spPr>
          <a:xfrm>
            <a:off x="514440" y="817560"/>
            <a:ext cx="8130240" cy="4064760"/>
          </a:xfrm>
          <a:prstGeom prst="rect">
            <a:avLst/>
          </a:prstGeom>
          <a:ln w="0">
            <a:noFill/>
          </a:ln>
        </p:spPr>
      </p:pic>
      <p:sp>
        <p:nvSpPr>
          <p:cNvPr id="86" name="Google Shape;148;p25"/>
          <p:cNvSpPr/>
          <p:nvPr/>
        </p:nvSpPr>
        <p:spPr>
          <a:xfrm>
            <a:off x="1726920" y="2013840"/>
            <a:ext cx="5705640" cy="18900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bias-adjustment dataset has strong impact (values are moved towards bias-adj-dataset)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bias-adjustment method has little impact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153;p26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88" name="Google Shape;154;p26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dependent trends (temperature)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89" name="Google Shape;155;p26" descr=""/>
          <p:cNvPicPr/>
          <p:nvPr/>
        </p:nvPicPr>
        <p:blipFill>
          <a:blip r:embed="rId2"/>
          <a:stretch/>
        </p:blipFill>
        <p:spPr>
          <a:xfrm>
            <a:off x="521640" y="931680"/>
            <a:ext cx="8052840" cy="402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160;p27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91" name="Google Shape;161;p27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dependent trends (temperature)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92" name="Google Shape;162;p27" descr=""/>
          <p:cNvPicPr/>
          <p:nvPr/>
        </p:nvPicPr>
        <p:blipFill>
          <a:blip r:embed="rId2"/>
          <a:stretch/>
        </p:blipFill>
        <p:spPr>
          <a:xfrm>
            <a:off x="521640" y="931680"/>
            <a:ext cx="8052840" cy="4025880"/>
          </a:xfrm>
          <a:prstGeom prst="rect">
            <a:avLst/>
          </a:prstGeom>
          <a:ln w="0">
            <a:noFill/>
          </a:ln>
        </p:spPr>
      </p:pic>
      <p:sp>
        <p:nvSpPr>
          <p:cNvPr id="93" name="Google Shape;163;p27"/>
          <p:cNvSpPr/>
          <p:nvPr/>
        </p:nvSpPr>
        <p:spPr>
          <a:xfrm>
            <a:off x="1911600" y="1605960"/>
            <a:ext cx="5755680" cy="21427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mixed EDW signal in raw RCMs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all BA methods trend-preserving in mean, but not in low&amp;high percentiles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BA obs data has little impact (beyond BA method)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168;p28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95" name="Google Shape;169;p28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dependent trends (precipitation)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96" name="Google Shape;170;p28" descr=""/>
          <p:cNvPicPr/>
          <p:nvPr/>
        </p:nvPicPr>
        <p:blipFill>
          <a:blip r:embed="rId2"/>
          <a:stretch/>
        </p:blipFill>
        <p:spPr>
          <a:xfrm>
            <a:off x="521640" y="931680"/>
            <a:ext cx="8052840" cy="402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175;p29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98" name="Google Shape;176;p29"/>
          <p:cNvSpPr/>
          <p:nvPr/>
        </p:nvSpPr>
        <p:spPr>
          <a:xfrm>
            <a:off x="192960" y="164160"/>
            <a:ext cx="8710560" cy="10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Elevation dependent trends (precipitation)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99" name="Google Shape;177;p29" descr=""/>
          <p:cNvPicPr/>
          <p:nvPr/>
        </p:nvPicPr>
        <p:blipFill>
          <a:blip r:embed="rId2"/>
          <a:stretch/>
        </p:blipFill>
        <p:spPr>
          <a:xfrm>
            <a:off x="521640" y="931680"/>
            <a:ext cx="8052840" cy="4025880"/>
          </a:xfrm>
          <a:prstGeom prst="rect">
            <a:avLst/>
          </a:prstGeom>
          <a:ln w="0">
            <a:noFill/>
          </a:ln>
        </p:spPr>
      </p:pic>
      <p:sp>
        <p:nvSpPr>
          <p:cNvPr id="100" name="Google Shape;178;p29"/>
          <p:cNvSpPr/>
          <p:nvPr/>
        </p:nvSpPr>
        <p:spPr>
          <a:xfrm>
            <a:off x="1701720" y="1873440"/>
            <a:ext cx="5755680" cy="21427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no clear EDCC signal in raw RCMs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trends modified by BA method and BA obs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BUT complicated: precip trends in general low and subject to high internal climate variability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83;p30" descr=""/>
          <p:cNvPicPr/>
          <p:nvPr/>
        </p:nvPicPr>
        <p:blipFill>
          <a:blip r:embed="rId1"/>
          <a:stretch/>
        </p:blipFill>
        <p:spPr>
          <a:xfrm>
            <a:off x="0" y="-40320"/>
            <a:ext cx="9142920" cy="5182920"/>
          </a:xfrm>
          <a:prstGeom prst="rect">
            <a:avLst/>
          </a:prstGeom>
          <a:ln w="0">
            <a:noFill/>
          </a:ln>
        </p:spPr>
      </p:pic>
      <p:pic>
        <p:nvPicPr>
          <p:cNvPr id="102" name="Google Shape;184;p30" descr=""/>
          <p:cNvPicPr/>
          <p:nvPr/>
        </p:nvPicPr>
        <p:blipFill>
          <a:blip r:embed="rId2"/>
          <a:stretch/>
        </p:blipFill>
        <p:spPr>
          <a:xfrm>
            <a:off x="530280" y="274320"/>
            <a:ext cx="4384080" cy="1559520"/>
          </a:xfrm>
          <a:prstGeom prst="rect">
            <a:avLst/>
          </a:prstGeom>
          <a:ln w="0">
            <a:noFill/>
          </a:ln>
        </p:spPr>
      </p:pic>
      <p:pic>
        <p:nvPicPr>
          <p:cNvPr id="103" name="Google Shape;185;p30" descr=""/>
          <p:cNvPicPr/>
          <p:nvPr/>
        </p:nvPicPr>
        <p:blipFill>
          <a:blip r:embed="rId3"/>
          <a:stretch/>
        </p:blipFill>
        <p:spPr>
          <a:xfrm>
            <a:off x="8632440" y="-40320"/>
            <a:ext cx="510480" cy="510480"/>
          </a:xfrm>
          <a:prstGeom prst="rect">
            <a:avLst/>
          </a:prstGeom>
          <a:ln w="0">
            <a:noFill/>
          </a:ln>
        </p:spPr>
      </p:pic>
      <p:sp>
        <p:nvSpPr>
          <p:cNvPr id="104" name="Google Shape;186;p30"/>
          <p:cNvSpPr/>
          <p:nvPr/>
        </p:nvSpPr>
        <p:spPr>
          <a:xfrm>
            <a:off x="590760" y="331560"/>
            <a:ext cx="7056360" cy="152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2400" spc="-1" strike="noStrike">
                <a:solidFill>
                  <a:srgbClr val="274e13"/>
                </a:solidFill>
                <a:latin typeface="Arial"/>
                <a:ea typeface="Arial"/>
              </a:rPr>
              <a:t>Contact:</a:t>
            </a:r>
            <a:endParaRPr b="0" lang="en-US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Michael Matiu: </a:t>
            </a:r>
            <a:r>
              <a:rPr b="0" i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i="1" lang="it" sz="1800" spc="-1" strike="noStrike">
                <a:solidFill>
                  <a:srgbClr val="4285f4"/>
                </a:solidFill>
                <a:latin typeface="Arial"/>
                <a:ea typeface="Arial"/>
              </a:rPr>
              <a:t>michael.matiu@unitn.it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Anna Napoli: </a:t>
            </a:r>
            <a:r>
              <a:rPr b="0" i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i="1" lang="it" sz="1800" spc="-1" strike="noStrike">
                <a:solidFill>
                  <a:srgbClr val="4285f4"/>
                </a:solidFill>
                <a:latin typeface="Arial"/>
                <a:ea typeface="Arial"/>
              </a:rPr>
              <a:t>anna.napoli@unitn.it</a:t>
            </a:r>
            <a:endParaRPr b="0" lang="en-US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pic>
        <p:nvPicPr>
          <p:cNvPr id="105" name="Google Shape;187;p30" descr=""/>
          <p:cNvPicPr/>
          <p:nvPr/>
        </p:nvPicPr>
        <p:blipFill>
          <a:blip r:embed="rId4"/>
          <a:stretch/>
        </p:blipFill>
        <p:spPr>
          <a:xfrm>
            <a:off x="8540640" y="4299120"/>
            <a:ext cx="602280" cy="843480"/>
          </a:xfrm>
          <a:prstGeom prst="rect">
            <a:avLst/>
          </a:prstGeom>
          <a:ln w="0">
            <a:noFill/>
          </a:ln>
        </p:spPr>
      </p:pic>
      <p:pic>
        <p:nvPicPr>
          <p:cNvPr id="106" name="Google Shape;188;p30" descr=""/>
          <p:cNvPicPr/>
          <p:nvPr/>
        </p:nvPicPr>
        <p:blipFill>
          <a:blip r:embed="rId5"/>
          <a:stretch/>
        </p:blipFill>
        <p:spPr>
          <a:xfrm>
            <a:off x="7696440" y="4299120"/>
            <a:ext cx="843480" cy="843480"/>
          </a:xfrm>
          <a:prstGeom prst="rect">
            <a:avLst/>
          </a:prstGeom>
          <a:ln w="0">
            <a:noFill/>
          </a:ln>
        </p:spPr>
      </p:pic>
      <p:pic>
        <p:nvPicPr>
          <p:cNvPr id="107" name="Google Shape;189;p30" descr=""/>
          <p:cNvPicPr/>
          <p:nvPr/>
        </p:nvPicPr>
        <p:blipFill>
          <a:blip r:embed="rId6"/>
          <a:stretch/>
        </p:blipFill>
        <p:spPr>
          <a:xfrm>
            <a:off x="7696440" y="3792600"/>
            <a:ext cx="1446480" cy="50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66;p14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48" name="Google Shape;67;p14"/>
          <p:cNvSpPr/>
          <p:nvPr/>
        </p:nvSpPr>
        <p:spPr>
          <a:xfrm>
            <a:off x="192960" y="164160"/>
            <a:ext cx="8710560" cy="38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Introduction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Aim: 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Climate change assessment in mountainous regions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Study area: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European Alps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Questions: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To what extent are GCM-RCMs biased?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What is the impact of the observational data set in the evaluation?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Is there a dependency on elevation (of biases and trends)?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What is the impact of bias adjustment (CORDEX-Adjust)?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72;p15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50" name="Google Shape;73;p15"/>
          <p:cNvSpPr/>
          <p:nvPr/>
        </p:nvSpPr>
        <p:spPr>
          <a:xfrm>
            <a:off x="192960" y="164160"/>
            <a:ext cx="8710560" cy="14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Data (models)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Common GCM-RCMs in CORDEX and CORDEX-Adjust (domain EUR-11)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51" name="Google Shape;74;p15" descr=""/>
          <p:cNvPicPr/>
          <p:nvPr/>
        </p:nvPicPr>
        <p:blipFill>
          <a:blip r:embed="rId2"/>
          <a:stretch/>
        </p:blipFill>
        <p:spPr>
          <a:xfrm>
            <a:off x="1149840" y="1333080"/>
            <a:ext cx="6796440" cy="380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79;p16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53" name="Google Shape;80;p16"/>
          <p:cNvSpPr/>
          <p:nvPr/>
        </p:nvSpPr>
        <p:spPr>
          <a:xfrm>
            <a:off x="192960" y="164160"/>
            <a:ext cx="8710560" cy="498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Data (observation-ish)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Common to all: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daily, min/mean/max temperature &amp; precipitation 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Alpine-wide: 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E-OBS v26 (0.11°)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APGD (5.5 km, precip only)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WFDEI (0.44°)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MESAN (5 km)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HISTALP (5 km, monthly)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Sub-regions: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SPARTACUS (Austria, 1 km)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METEOSWISS (Switzerland, 1 km)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SLOCLIM (Slovenia, 1 km)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CRESPI (region in NE Italy, 250 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ISPRA (Italy, monthly, only temp, 1 km)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HYRAS (Germany, daily, 1 km precip and 5 km temp)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85;p17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55" name="Google Shape;86;p17"/>
          <p:cNvSpPr/>
          <p:nvPr/>
        </p:nvSpPr>
        <p:spPr>
          <a:xfrm>
            <a:off x="192960" y="164160"/>
            <a:ext cx="8710560" cy="384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Methods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Remapped all observations to rotpole 0.11° EURO-CORDEX grid</a:t>
            </a: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Only used conservative remapping because of strong spatial resolution mismatch (1, 5, 12 km)</a:t>
            </a: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Exploratory analysis of horizontal and elevational bias</a:t>
            </a: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Annual and seasonal averages and percentiles, climatic indices (subset of ETCCDI)</a:t>
            </a: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30-year climatological average (1971-2000)</a:t>
            </a: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Elevation: spatial averages of 200m elevation bins: (200, 400], (400, 600], …</a:t>
            </a:r>
            <a:endParaRPr b="0" lang="en-US" sz="18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Differences always between RCM and OBS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91;p18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57" name="Google Shape;92;p18"/>
          <p:cNvSpPr/>
          <p:nvPr/>
        </p:nvSpPr>
        <p:spPr>
          <a:xfrm>
            <a:off x="192960" y="164160"/>
            <a:ext cx="8710560" cy="112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Observation intercomparison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000" spc="-1" strike="noStrike">
                <a:solidFill>
                  <a:srgbClr val="38761d"/>
                </a:solidFill>
                <a:latin typeface="Arial"/>
                <a:ea typeface="Arial"/>
              </a:rPr>
              <a:t>Annual precipitation climatology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58" name="Google Shape;93;p18" descr=""/>
          <p:cNvPicPr/>
          <p:nvPr/>
        </p:nvPicPr>
        <p:blipFill>
          <a:blip r:embed="rId2"/>
          <a:stretch/>
        </p:blipFill>
        <p:spPr>
          <a:xfrm>
            <a:off x="0" y="1238400"/>
            <a:ext cx="9142920" cy="342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98;p19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60" name="Google Shape;99;p19"/>
          <p:cNvSpPr/>
          <p:nvPr/>
        </p:nvSpPr>
        <p:spPr>
          <a:xfrm>
            <a:off x="192960" y="164160"/>
            <a:ext cx="8710560" cy="149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Observation intercomparison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000" spc="-1" strike="noStrike">
                <a:solidFill>
                  <a:srgbClr val="38761d"/>
                </a:solidFill>
                <a:latin typeface="Arial"/>
                <a:ea typeface="Arial"/>
              </a:rPr>
              <a:t>Difference in annual precipitation climatology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61" name="Google Shape;100;p19" descr=""/>
          <p:cNvPicPr/>
          <p:nvPr/>
        </p:nvPicPr>
        <p:blipFill>
          <a:blip r:embed="rId2"/>
          <a:stretch/>
        </p:blipFill>
        <p:spPr>
          <a:xfrm>
            <a:off x="0" y="1238400"/>
            <a:ext cx="9142920" cy="342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105;p20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63" name="Google Shape;106;p20"/>
          <p:cNvSpPr/>
          <p:nvPr/>
        </p:nvSpPr>
        <p:spPr>
          <a:xfrm>
            <a:off x="192960" y="164160"/>
            <a:ext cx="8710560" cy="85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Observation intercomparison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000" spc="-1" strike="noStrike">
                <a:solidFill>
                  <a:srgbClr val="38761d"/>
                </a:solidFill>
                <a:latin typeface="Arial"/>
                <a:ea typeface="Arial"/>
              </a:rPr>
              <a:t>Difference in annual mean temperature climatology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64" name="Google Shape;107;p20" descr=""/>
          <p:cNvPicPr/>
          <p:nvPr/>
        </p:nvPicPr>
        <p:blipFill>
          <a:blip r:embed="rId2"/>
          <a:stretch/>
        </p:blipFill>
        <p:spPr>
          <a:xfrm>
            <a:off x="0" y="1238400"/>
            <a:ext cx="9142920" cy="3427920"/>
          </a:xfrm>
          <a:prstGeom prst="rect">
            <a:avLst/>
          </a:prstGeom>
          <a:ln w="0">
            <a:noFill/>
          </a:ln>
        </p:spPr>
      </p:pic>
      <p:sp>
        <p:nvSpPr>
          <p:cNvPr id="65" name="Google Shape;108;p20"/>
          <p:cNvSpPr/>
          <p:nvPr/>
        </p:nvSpPr>
        <p:spPr>
          <a:xfrm>
            <a:off x="1418400" y="2530440"/>
            <a:ext cx="6874920" cy="11671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IF: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 we assume regional datasets as “best” estimate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THEN:</a:t>
            </a: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 APGD for precip and E-OBS for temperature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6" name="Google Shape;109;p20"/>
          <p:cNvSpPr/>
          <p:nvPr/>
        </p:nvSpPr>
        <p:spPr>
          <a:xfrm>
            <a:off x="2675880" y="1384920"/>
            <a:ext cx="3655440" cy="7855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Observations matter.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114;p21" descr=""/>
          <p:cNvPicPr/>
          <p:nvPr/>
        </p:nvPicPr>
        <p:blipFill>
          <a:blip r:embed="rId1">
            <a:alphaModFix amt="20000"/>
          </a:blip>
          <a:stretch/>
        </p:blipFill>
        <p:spPr>
          <a:xfrm>
            <a:off x="8280" y="-40320"/>
            <a:ext cx="9142920" cy="5182920"/>
          </a:xfrm>
          <a:prstGeom prst="rect">
            <a:avLst/>
          </a:prstGeom>
          <a:ln w="0">
            <a:noFill/>
          </a:ln>
        </p:spPr>
      </p:pic>
      <p:sp>
        <p:nvSpPr>
          <p:cNvPr id="68" name="Google Shape;115;p21"/>
          <p:cNvSpPr/>
          <p:nvPr/>
        </p:nvSpPr>
        <p:spPr>
          <a:xfrm>
            <a:off x="192960" y="164160"/>
            <a:ext cx="8710560" cy="13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400" spc="-1" strike="noStrike">
                <a:solidFill>
                  <a:srgbClr val="38761d"/>
                </a:solidFill>
                <a:latin typeface="Arial"/>
                <a:ea typeface="Arial"/>
              </a:rPr>
              <a:t>Observations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" sz="2000" spc="-1" strike="noStrike">
                <a:solidFill>
                  <a:srgbClr val="38761d"/>
                </a:solidFill>
                <a:latin typeface="Arial"/>
                <a:ea typeface="Arial"/>
              </a:rPr>
              <a:t>Used in bias adjustment vs. as evaluation reference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5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1143000" y="1054800"/>
            <a:ext cx="6813360" cy="4087800"/>
          </a:xfrm>
          <a:prstGeom prst="rect">
            <a:avLst/>
          </a:prstGeom>
          <a:ln w="0">
            <a:noFill/>
          </a:ln>
        </p:spPr>
      </p:pic>
      <p:sp>
        <p:nvSpPr>
          <p:cNvPr id="70" name="Google Shape;116;p21"/>
          <p:cNvSpPr/>
          <p:nvPr/>
        </p:nvSpPr>
        <p:spPr>
          <a:xfrm>
            <a:off x="2720520" y="2572200"/>
            <a:ext cx="3655440" cy="78552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28575">
            <a:solidFill>
              <a:srgbClr val="38761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" sz="1800" spc="-1" strike="noStrike">
                <a:solidFill>
                  <a:srgbClr val="000000"/>
                </a:solidFill>
                <a:latin typeface="Arial"/>
                <a:ea typeface="Arial"/>
              </a:rPr>
              <a:t>values are moved towards dataset used in bias adjustment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2023-04-21T17:05:47Z</dcterms:modified>
  <cp:revision>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