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60" r:id="rId3"/>
    <p:sldId id="314" r:id="rId4"/>
    <p:sldId id="315" r:id="rId5"/>
    <p:sldId id="307" r:id="rId6"/>
    <p:sldId id="259" r:id="rId7"/>
    <p:sldId id="303" r:id="rId8"/>
    <p:sldId id="261" r:id="rId9"/>
    <p:sldId id="264" r:id="rId10"/>
    <p:sldId id="265" r:id="rId11"/>
    <p:sldId id="262" r:id="rId12"/>
    <p:sldId id="263" r:id="rId13"/>
    <p:sldId id="266" r:id="rId14"/>
    <p:sldId id="267" r:id="rId15"/>
    <p:sldId id="268" r:id="rId16"/>
    <p:sldId id="269" r:id="rId17"/>
    <p:sldId id="312" r:id="rId18"/>
    <p:sldId id="309" r:id="rId19"/>
    <p:sldId id="270" r:id="rId20"/>
    <p:sldId id="271" r:id="rId21"/>
    <p:sldId id="298" r:id="rId22"/>
    <p:sldId id="273" r:id="rId23"/>
    <p:sldId id="299" r:id="rId24"/>
    <p:sldId id="275" r:id="rId25"/>
    <p:sldId id="300" r:id="rId26"/>
    <p:sldId id="277" r:id="rId27"/>
    <p:sldId id="301" r:id="rId28"/>
    <p:sldId id="279" r:id="rId29"/>
    <p:sldId id="310" r:id="rId30"/>
    <p:sldId id="311" r:id="rId31"/>
    <p:sldId id="304" r:id="rId32"/>
    <p:sldId id="281" r:id="rId33"/>
    <p:sldId id="313" r:id="rId34"/>
    <p:sldId id="282" r:id="rId35"/>
    <p:sldId id="31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CCBD5905-7965-44CD-82C3-C4E3D7673AD2}">
          <p14:sldIdLst>
            <p14:sldId id="256"/>
            <p14:sldId id="260"/>
            <p14:sldId id="314"/>
            <p14:sldId id="315"/>
            <p14:sldId id="307"/>
            <p14:sldId id="259"/>
            <p14:sldId id="303"/>
          </p14:sldIdLst>
        </p14:section>
        <p14:section name="METHODOLOGY" id="{A59F26DE-2F7F-46DC-B35B-496480AFCCED}">
          <p14:sldIdLst>
            <p14:sldId id="261"/>
          </p14:sldIdLst>
        </p14:section>
        <p14:section name="GRDC" id="{2314AE26-4874-4EDF-AB2A-F18277ECCDEE}">
          <p14:sldIdLst>
            <p14:sldId id="264"/>
            <p14:sldId id="265"/>
          </p14:sldIdLst>
        </p14:section>
        <p14:section name="HydroATLAS" id="{5EA39847-895A-47F5-A59B-E2EABB384D8F}">
          <p14:sldIdLst>
            <p14:sldId id="262"/>
            <p14:sldId id="263"/>
          </p14:sldIdLst>
        </p14:section>
        <p14:section name="JULES" id="{61F04832-1D2F-4231-BDB8-13F650BEA209}">
          <p14:sldIdLst>
            <p14:sldId id="266"/>
            <p14:sldId id="267"/>
          </p14:sldIdLst>
        </p14:section>
        <p14:section name="NSE" id="{C577F5E9-C176-434D-83DB-ED02919F0200}">
          <p14:sldIdLst>
            <p14:sldId id="268"/>
            <p14:sldId id="269"/>
            <p14:sldId id="312"/>
            <p14:sldId id="309"/>
          </p14:sldIdLst>
        </p14:section>
        <p14:section name="METHOD A" id="{357817E5-0C8B-4494-BF24-A44DF69FDE36}">
          <p14:sldIdLst>
            <p14:sldId id="270"/>
            <p14:sldId id="271"/>
          </p14:sldIdLst>
        </p14:section>
        <p14:section name="METHOD Β" id="{6D5D03A5-3705-4E72-8550-0DBC7961970D}">
          <p14:sldIdLst>
            <p14:sldId id="298"/>
            <p14:sldId id="273"/>
          </p14:sldIdLst>
        </p14:section>
        <p14:section name="ANN METHOD A" id="{B026122E-D7A7-49C3-AFFE-19B3C7CC9162}">
          <p14:sldIdLst>
            <p14:sldId id="299"/>
            <p14:sldId id="275"/>
          </p14:sldIdLst>
        </p14:section>
        <p14:section name="ANN METHOD B" id="{97FA9001-F151-4F8A-8E5D-69EF8D18B39F}">
          <p14:sldIdLst>
            <p14:sldId id="300"/>
            <p14:sldId id="277"/>
          </p14:sldIdLst>
        </p14:section>
        <p14:section name="EXTRAPOLATION" id="{F8C01FD7-8650-4560-89F3-EC422F075CA0}">
          <p14:sldIdLst>
            <p14:sldId id="301"/>
            <p14:sldId id="279"/>
            <p14:sldId id="310"/>
            <p14:sldId id="311"/>
          </p14:sldIdLst>
        </p14:section>
        <p14:section name="RESULTS" id="{39357219-908B-4DE7-A20B-30FA72A0D7F0}">
          <p14:sldIdLst>
            <p14:sldId id="304"/>
          </p14:sldIdLst>
        </p14:section>
        <p14:section name="DEFAULT - ABS BEST NSE" id="{037DCF76-168A-448F-A54E-037D7E35021E}">
          <p14:sldIdLst>
            <p14:sldId id="281"/>
            <p14:sldId id="313"/>
            <p14:sldId id="282"/>
            <p14:sldId id="316"/>
          </p14:sldIdLst>
        </p14:section>
        <p14:section name="CONCLUSIONS" id="{135F125F-E745-477A-8F1D-F21263096B8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2C40"/>
    <a:srgbClr val="63839F"/>
    <a:srgbClr val="7BCDC5"/>
    <a:srgbClr val="0CD80D"/>
    <a:srgbClr val="4BFF00"/>
    <a:srgbClr val="E7FF00"/>
    <a:srgbClr val="FF0000"/>
    <a:srgbClr val="0B1423"/>
    <a:srgbClr val="0C1626"/>
    <a:srgbClr val="202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82" autoAdjust="0"/>
    <p:restoredTop sz="95313" autoAdjust="0"/>
  </p:normalViewPr>
  <p:slideViewPr>
    <p:cSldViewPr snapToGrid="0">
      <p:cViewPr varScale="1">
        <p:scale>
          <a:sx n="155" d="100"/>
          <a:sy n="155" d="100"/>
        </p:scale>
        <p:origin x="216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BA282-0353-5947-B778-46691982F44C}" type="datetimeFigureOut">
              <a:rPr lang="en-GR" smtClean="0"/>
              <a:t>04/25/2023</a:t>
            </a:fld>
            <a:endParaRPr lang="en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77E72-FC0C-9C4E-87F3-CE05FA9C05B8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61832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77E72-FC0C-9C4E-87F3-CE05FA9C05B8}" type="slidenum">
              <a:rPr lang="en-GR" smtClean="0"/>
              <a:t>17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67927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77E72-FC0C-9C4E-87F3-CE05FA9C05B8}" type="slidenum">
              <a:rPr lang="en-GR" smtClean="0"/>
              <a:t>32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312654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77E72-FC0C-9C4E-87F3-CE05FA9C05B8}" type="slidenum">
              <a:rPr lang="en-GR" smtClean="0"/>
              <a:t>33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004394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77E72-FC0C-9C4E-87F3-CE05FA9C05B8}" type="slidenum">
              <a:rPr lang="en-GR" smtClean="0"/>
              <a:t>34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680559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77E72-FC0C-9C4E-87F3-CE05FA9C05B8}" type="slidenum">
              <a:rPr lang="en-GR" smtClean="0"/>
              <a:t>35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753786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F0D80-4FA0-7E57-6650-E63B3FBEE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83BEE-1718-D3AF-14E5-835F55769C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DC865-B8AA-E167-08CD-178BE5D8C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5C48-4899-4797-B75A-B723DB0B16C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465ED-A09A-F2CD-8A8E-568F07D19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1A37F-2870-001F-DBFC-E8BEB7FA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6C910-60D9-48EC-8E90-F18A77A1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73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84014-350F-8E89-9352-AF3109DB2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6D3B85-3212-863F-D824-4CEEC6103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06009-D5D9-2374-5AD3-D41B8532B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5C48-4899-4797-B75A-B723DB0B16C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200A3-6138-01A9-A583-8C8F42489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52544-1909-8E85-9136-C9141BC5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6C910-60D9-48EC-8E90-F18A77A1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56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2B472-9FE3-3A6F-DFF6-29200AB6F4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53ED9C-CC66-C711-D5DA-BED5739BA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EEA9D-461E-EC2F-598E-C9AF83DEE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5C48-4899-4797-B75A-B723DB0B16C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12D36-147F-5443-0D8D-30B18224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37377-1CC8-0846-CA34-BC37A63D0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6C910-60D9-48EC-8E90-F18A77A1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97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CD1A4-84E7-B998-8E40-1B8C48BED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ADE8A-625A-796B-424D-8E9B2FFBD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96436-81CB-C22C-7DAB-CDB5D5769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5C48-4899-4797-B75A-B723DB0B16C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99204-498B-E06A-41CC-46880AD7E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9A789-ED71-F1C0-1F9D-9E6F7FE3B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6C910-60D9-48EC-8E90-F18A77A1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0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5845A-C36F-1DC3-A424-9215AB9F8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65189-35E9-1A79-4EAA-D062E31AC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F2C79-EAEF-772E-2861-2B6626D98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5C48-4899-4797-B75A-B723DB0B16C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644B6-619D-9436-4BF7-010AB5ECB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6BE8B-F0BB-79B0-1FF7-3428B450D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6C910-60D9-48EC-8E90-F18A77A1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94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2E636-35C4-5940-C434-3CB52B31C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1FB5C-90B6-35A3-42DF-948FABB16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5D780-58FA-79BF-593C-A00B7F9F1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CC3801-0BD4-6228-C8C7-383C7D654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5C48-4899-4797-B75A-B723DB0B16C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34AD9-7A26-6406-449D-40CB4EEBD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71CD5-F702-03A6-2E22-29DB9CD78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6C910-60D9-48EC-8E90-F18A77A1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7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9A961-DE04-4A02-5355-4E51CFA21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29545-CA94-3BD6-4A25-CC57314DC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A7471E-2004-2C83-5C12-EAD8328176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99FCB5-54C2-4738-749A-D4E2E75B9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D5F8C5-5DCE-BA9D-C2B2-8AE5BC6710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318D6B-C136-E199-F9DC-36C12BC61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5C48-4899-4797-B75A-B723DB0B16C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F96205-10BD-D23C-7BF0-552D7E1E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704991-4B9B-6F4C-5C34-4E8CF9BD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6C910-60D9-48EC-8E90-F18A77A1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8713-C77D-18D9-1CEE-9972C1392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4E4209-74FE-EF0B-1B6A-DFED066A2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5C48-4899-4797-B75A-B723DB0B16C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4D071-0DFD-26A1-60CB-27DAAB70A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30A42-C6F2-95AD-7310-431A40F94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6C910-60D9-48EC-8E90-F18A77A1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38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B22485-9A93-1932-626B-F73846B59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5C48-4899-4797-B75A-B723DB0B16C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956117-3A1F-0B6E-2F17-553D8C3FE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A3F67-920C-DE8C-A53D-6DE18F76B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6C910-60D9-48EC-8E90-F18A77A1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2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F8012-494C-6AC1-6A20-1134EF3C3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5DF67-82FB-BD37-57C1-D993CA713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DB0D8A-3A75-ED16-5EFC-5262FF7B4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09945-30F7-4AEF-EFEB-8A969A55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5C48-4899-4797-B75A-B723DB0B16C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AE3F71-816F-49AD-10A6-2C650A948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FF861-A67F-ED33-C78E-D012F31E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6C910-60D9-48EC-8E90-F18A77A1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46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498E7-7D98-C3B8-95B6-729464D0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A416EE-5A01-7323-7566-C9FF205712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55B8C-21A5-410E-3A00-CDCB068CB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ACEB5-770C-D0EA-5898-B63CEC1B8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5C48-4899-4797-B75A-B723DB0B16C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03D90-429A-1065-4956-EF0C705BE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29AB6-2564-8156-8CA5-F33DE6CC9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6C910-60D9-48EC-8E90-F18A77A1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8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CB8AE3-63BC-61C9-D90B-6302F6A7A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982FFF-D379-803B-C621-B1C727F00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48F14-ADBB-12E5-24D4-92E2AC048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5C48-4899-4797-B75A-B723DB0B16C2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BAFB0-B6DE-EA49-6C4D-37721B643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E8708-8BC4-50B3-2D05-9FA00F95D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6C910-60D9-48EC-8E90-F18A77A1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5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16.png"/><Relationship Id="rId12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image" Target="../media/image14.png"/><Relationship Id="rId10" Type="http://schemas.openxmlformats.org/officeDocument/2006/relationships/image" Target="../media/image44.png"/><Relationship Id="rId4" Type="http://schemas.openxmlformats.org/officeDocument/2006/relationships/image" Target="../media/image1.jp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6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.jp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.jp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35.png"/><Relationship Id="rId18" Type="http://schemas.openxmlformats.org/officeDocument/2006/relationships/image" Target="../media/image170.png"/><Relationship Id="rId26" Type="http://schemas.openxmlformats.org/officeDocument/2006/relationships/slide" Target="slide25.xml"/><Relationship Id="rId3" Type="http://schemas.microsoft.com/office/2007/relationships/hdphoto" Target="../media/hdphoto3.wdp"/><Relationship Id="rId21" Type="http://schemas.openxmlformats.org/officeDocument/2006/relationships/image" Target="../media/image180.png"/><Relationship Id="rId7" Type="http://schemas.openxmlformats.org/officeDocument/2006/relationships/image" Target="../media/image33.png"/><Relationship Id="rId12" Type="http://schemas.openxmlformats.org/officeDocument/2006/relationships/image" Target="../media/image150.png"/><Relationship Id="rId17" Type="http://schemas.openxmlformats.org/officeDocument/2006/relationships/slide" Target="slide19.xml"/><Relationship Id="rId25" Type="http://schemas.openxmlformats.org/officeDocument/2006/relationships/image" Target="../media/image39.png"/><Relationship Id="rId2" Type="http://schemas.openxmlformats.org/officeDocument/2006/relationships/image" Target="../media/image31.png"/><Relationship Id="rId16" Type="http://schemas.openxmlformats.org/officeDocument/2006/relationships/image" Target="../media/image36.png"/><Relationship Id="rId20" Type="http://schemas.openxmlformats.org/officeDocument/2006/relationships/slide" Target="slide21.xml"/><Relationship Id="rId29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slide" Target="slide13.xml"/><Relationship Id="rId24" Type="http://schemas.openxmlformats.org/officeDocument/2006/relationships/image" Target="../media/image190.png"/><Relationship Id="rId5" Type="http://schemas.openxmlformats.org/officeDocument/2006/relationships/slide" Target="slide11.xml"/><Relationship Id="rId15" Type="http://schemas.openxmlformats.org/officeDocument/2006/relationships/image" Target="../media/image160.png"/><Relationship Id="rId23" Type="http://schemas.openxmlformats.org/officeDocument/2006/relationships/slide" Target="slide23.xml"/><Relationship Id="rId28" Type="http://schemas.openxmlformats.org/officeDocument/2006/relationships/image" Target="../media/image40.png"/><Relationship Id="rId10" Type="http://schemas.openxmlformats.org/officeDocument/2006/relationships/image" Target="../media/image34.png"/><Relationship Id="rId19" Type="http://schemas.openxmlformats.org/officeDocument/2006/relationships/image" Target="../media/image37.png"/><Relationship Id="rId31" Type="http://schemas.openxmlformats.org/officeDocument/2006/relationships/image" Target="../media/image8.png"/><Relationship Id="rId4" Type="http://schemas.openxmlformats.org/officeDocument/2006/relationships/image" Target="../media/image32.png"/><Relationship Id="rId9" Type="http://schemas.openxmlformats.org/officeDocument/2006/relationships/image" Target="../media/image140.png"/><Relationship Id="rId14" Type="http://schemas.openxmlformats.org/officeDocument/2006/relationships/slide" Target="slide15.xml"/><Relationship Id="rId22" Type="http://schemas.openxmlformats.org/officeDocument/2006/relationships/image" Target="../media/image38.png"/><Relationship Id="rId27" Type="http://schemas.openxmlformats.org/officeDocument/2006/relationships/image" Target="../media/image200.png"/><Relationship Id="rId30" Type="http://schemas.openxmlformats.org/officeDocument/2006/relationships/image" Target="../media/image2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ACD438-0E73-D708-EDFC-AC5577D6C4E5}"/>
              </a:ext>
            </a:extLst>
          </p:cNvPr>
          <p:cNvSpPr/>
          <p:nvPr/>
        </p:nvSpPr>
        <p:spPr>
          <a:xfrm>
            <a:off x="0" y="4987636"/>
            <a:ext cx="12192000" cy="1870364"/>
          </a:xfrm>
          <a:prstGeom prst="rect">
            <a:avLst/>
          </a:prstGeom>
          <a:solidFill>
            <a:srgbClr val="0C1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5F1617-CE10-8FF2-F776-EA94D0C11350}"/>
              </a:ext>
            </a:extLst>
          </p:cNvPr>
          <p:cNvSpPr/>
          <p:nvPr/>
        </p:nvSpPr>
        <p:spPr>
          <a:xfrm>
            <a:off x="836485" y="787734"/>
            <a:ext cx="10630586" cy="53523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63500" algn="tl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745ABA-6195-ED88-5FD9-458B629D6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6419" y="1061821"/>
            <a:ext cx="8155460" cy="1477625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en-US" sz="2200" b="1" cap="all" dirty="0">
                <a:solidFill>
                  <a:srgbClr val="000000"/>
                </a:solidFill>
                <a:latin typeface="Century Gothic" panose="020B0502020202020204" pitchFamily="34" charset="0"/>
              </a:rPr>
              <a:t>Using basin-scale physiographic attributes to improve river routing in JULES</a:t>
            </a:r>
            <a:br>
              <a:rPr lang="en-GB" sz="2200" b="1" cap="all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endParaRPr lang="en-US" sz="1900" cap="all" dirty="0"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FD1E64-A1CE-228A-986A-8700AF295E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 r="7447"/>
          <a:stretch/>
        </p:blipFill>
        <p:spPr>
          <a:xfrm>
            <a:off x="687348" y="785812"/>
            <a:ext cx="3028950" cy="53721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523B4D-9590-E5C4-BE12-5349321A9E11}"/>
              </a:ext>
            </a:extLst>
          </p:cNvPr>
          <p:cNvSpPr txBox="1"/>
          <p:nvPr/>
        </p:nvSpPr>
        <p:spPr>
          <a:xfrm>
            <a:off x="3876419" y="2652866"/>
            <a:ext cx="555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Athanasios Tsilimigkras</a:t>
            </a:r>
            <a:r>
              <a:rPr lang="en-US" sz="1400" baseline="30000" dirty="0">
                <a:latin typeface="Avenir Book" panose="02000503020000020003" pitchFamily="2" charset="0"/>
              </a:rPr>
              <a:t>1</a:t>
            </a:r>
            <a:r>
              <a:rPr lang="en-US" sz="1400" dirty="0">
                <a:latin typeface="Avenir Book" panose="02000503020000020003" pitchFamily="2" charset="0"/>
              </a:rPr>
              <a:t>, Douglas Clark</a:t>
            </a:r>
            <a:r>
              <a:rPr lang="en-US" sz="1400" baseline="30000" dirty="0">
                <a:latin typeface="Avenir Book" panose="02000503020000020003" pitchFamily="2" charset="0"/>
              </a:rPr>
              <a:t>2</a:t>
            </a:r>
            <a:r>
              <a:rPr lang="en-US" sz="1400" dirty="0">
                <a:latin typeface="Avenir Book" panose="02000503020000020003" pitchFamily="2" charset="0"/>
              </a:rPr>
              <a:t>, Andrew Hartley</a:t>
            </a:r>
            <a:r>
              <a:rPr lang="en-US" sz="1400" baseline="30000" dirty="0">
                <a:latin typeface="Avenir Book" panose="02000503020000020003" pitchFamily="2" charset="0"/>
              </a:rPr>
              <a:t>3</a:t>
            </a:r>
            <a:r>
              <a:rPr lang="en-US" sz="1400" dirty="0">
                <a:latin typeface="Avenir Book" panose="02000503020000020003" pitchFamily="2" charset="0"/>
              </a:rPr>
              <a:t>, Eleanor Burke</a:t>
            </a:r>
            <a:r>
              <a:rPr lang="en-US" sz="1400" baseline="30000" dirty="0">
                <a:latin typeface="Avenir Book" panose="02000503020000020003" pitchFamily="2" charset="0"/>
              </a:rPr>
              <a:t>3</a:t>
            </a:r>
            <a:r>
              <a:rPr lang="en-US" sz="1400" dirty="0">
                <a:latin typeface="Avenir Book" panose="02000503020000020003" pitchFamily="2" charset="0"/>
              </a:rPr>
              <a:t>, </a:t>
            </a:r>
            <a:r>
              <a:rPr lang="en-US" sz="1400" dirty="0" err="1">
                <a:latin typeface="Avenir Book" panose="02000503020000020003" pitchFamily="2" charset="0"/>
              </a:rPr>
              <a:t>Manolis</a:t>
            </a:r>
            <a:r>
              <a:rPr lang="en-US" sz="1400" dirty="0">
                <a:latin typeface="Avenir Book" panose="02000503020000020003" pitchFamily="2" charset="0"/>
              </a:rPr>
              <a:t> Grillakis</a:t>
            </a:r>
            <a:r>
              <a:rPr lang="en-US" sz="1400" baseline="30000" dirty="0">
                <a:latin typeface="Avenir Book" panose="02000503020000020003" pitchFamily="2" charset="0"/>
              </a:rPr>
              <a:t>1</a:t>
            </a:r>
            <a:r>
              <a:rPr lang="en-US" sz="1400" dirty="0">
                <a:latin typeface="Avenir Book" panose="02000503020000020003" pitchFamily="2" charset="0"/>
              </a:rPr>
              <a:t>, and </a:t>
            </a:r>
            <a:r>
              <a:rPr lang="en-US" sz="1400" dirty="0" err="1">
                <a:latin typeface="Avenir Book" panose="02000503020000020003" pitchFamily="2" charset="0"/>
              </a:rPr>
              <a:t>Aristeidis</a:t>
            </a:r>
            <a:r>
              <a:rPr lang="en-US" sz="1400" dirty="0">
                <a:latin typeface="Avenir Book" panose="02000503020000020003" pitchFamily="2" charset="0"/>
              </a:rPr>
              <a:t> Koutroulis</a:t>
            </a:r>
            <a:r>
              <a:rPr lang="en-US" sz="1400" baseline="30000" dirty="0">
                <a:latin typeface="Avenir Book" panose="02000503020000020003" pitchFamily="2" charset="0"/>
              </a:rPr>
              <a:t>1</a:t>
            </a:r>
            <a:endParaRPr lang="en-US" sz="1400" dirty="0">
              <a:latin typeface="Avenir Book" panose="0200050302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35F27E-724B-7EB8-B8C0-6D1C657AF749}"/>
              </a:ext>
            </a:extLst>
          </p:cNvPr>
          <p:cNvSpPr txBox="1"/>
          <p:nvPr/>
        </p:nvSpPr>
        <p:spPr>
          <a:xfrm>
            <a:off x="3876419" y="3335281"/>
            <a:ext cx="5556250" cy="693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baseline="30000" dirty="0">
                <a:latin typeface="Avenir Next LT Pro" panose="020B0504020202020204" pitchFamily="34" charset="0"/>
              </a:rPr>
              <a:t>1 </a:t>
            </a:r>
            <a:r>
              <a:rPr lang="en-US" sz="900" dirty="0">
                <a:latin typeface="Avenir Next LT Pro" panose="020B0504020202020204" pitchFamily="34" charset="0"/>
              </a:rPr>
              <a:t>Technical University of Crete, Chania, Greece</a:t>
            </a:r>
          </a:p>
          <a:p>
            <a:pPr>
              <a:lnSpc>
                <a:spcPct val="150000"/>
              </a:lnSpc>
            </a:pPr>
            <a:r>
              <a:rPr lang="en-US" sz="900" b="1" baseline="30000" dirty="0">
                <a:latin typeface="Avenir Next LT Pro" panose="020B0504020202020204" pitchFamily="34" charset="0"/>
              </a:rPr>
              <a:t>2 </a:t>
            </a:r>
            <a:r>
              <a:rPr lang="en-US" sz="900" dirty="0">
                <a:latin typeface="Avenir Next LT Pro" panose="020B0504020202020204" pitchFamily="34" charset="0"/>
              </a:rPr>
              <a:t>UK Centre for Ecology &amp; Hydrology, Wallingford, UK</a:t>
            </a:r>
          </a:p>
          <a:p>
            <a:pPr>
              <a:lnSpc>
                <a:spcPct val="150000"/>
              </a:lnSpc>
            </a:pPr>
            <a:r>
              <a:rPr lang="en-US" sz="900" b="1" baseline="30000" dirty="0">
                <a:latin typeface="Avenir Next LT Pro" panose="020B0504020202020204" pitchFamily="34" charset="0"/>
              </a:rPr>
              <a:t>3 </a:t>
            </a:r>
            <a:r>
              <a:rPr lang="en-US" sz="900" dirty="0">
                <a:latin typeface="Avenir Next LT Pro" panose="020B0504020202020204" pitchFamily="34" charset="0"/>
              </a:rPr>
              <a:t>Met Office, Exeter, UK</a:t>
            </a:r>
            <a:endParaRPr lang="el-GR" sz="1200" dirty="0">
              <a:latin typeface="Avenir Next LT Pro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3EC804-AA52-0547-BC54-184E4EDF1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223" y="5448300"/>
            <a:ext cx="1288552" cy="5242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859522-6CC4-C54B-87D9-483E5D409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296" y="5575465"/>
            <a:ext cx="1376219" cy="441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73A946-CC66-5843-A375-DF97A5C15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466" y="5550782"/>
            <a:ext cx="1164849" cy="491588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11FA247-05F7-96DD-A362-86445386B0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048" y="5557132"/>
            <a:ext cx="1689459" cy="453532"/>
          </a:xfrm>
          <a:prstGeom prst="rect">
            <a:avLst/>
          </a:prstGeom>
        </p:spPr>
      </p:pic>
      <p:pic>
        <p:nvPicPr>
          <p:cNvPr id="21" name="Picture 20" descr="Logo&#10;&#10;Description automatically generated with medium confidence">
            <a:extLst>
              <a:ext uri="{FF2B5EF4-FFF2-40B4-BE49-F238E27FC236}">
                <a16:creationId xmlns:a16="http://schemas.microsoft.com/office/drawing/2014/main" id="{CCA894EC-E0FA-058F-850C-2BDB765B58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48" y="785812"/>
            <a:ext cx="677989" cy="903149"/>
          </a:xfrm>
          <a:prstGeom prst="rect">
            <a:avLst/>
          </a:prstGeom>
        </p:spPr>
      </p:pic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5244B02F-A73E-1424-9900-39D8A0B1E8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48" y="785812"/>
            <a:ext cx="728400" cy="970301"/>
          </a:xfrm>
          <a:prstGeom prst="rect">
            <a:avLst/>
          </a:prstGeom>
        </p:spPr>
      </p:pic>
      <p:pic>
        <p:nvPicPr>
          <p:cNvPr id="27" name="Picture 26" descr="Logo">
            <a:extLst>
              <a:ext uri="{FF2B5EF4-FFF2-40B4-BE49-F238E27FC236}">
                <a16:creationId xmlns:a16="http://schemas.microsoft.com/office/drawing/2014/main" id="{EDF5CD0C-AAAD-830D-B491-804A3088DE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026" y="6305459"/>
            <a:ext cx="1052399" cy="485574"/>
          </a:xfrm>
          <a:prstGeom prst="rect">
            <a:avLst/>
          </a:prstGeom>
        </p:spPr>
      </p:pic>
      <p:pic>
        <p:nvPicPr>
          <p:cNvPr id="31" name="Picture 30" descr="Logo&#10;&#10;Description automatically generated with medium confidence">
            <a:extLst>
              <a:ext uri="{FF2B5EF4-FFF2-40B4-BE49-F238E27FC236}">
                <a16:creationId xmlns:a16="http://schemas.microsoft.com/office/drawing/2014/main" id="{247119D1-FA65-CBDF-8BB4-8B556D4BA0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783" y="5697874"/>
            <a:ext cx="1385142" cy="189827"/>
          </a:xfrm>
          <a:prstGeom prst="rect">
            <a:avLst/>
          </a:prstGeom>
        </p:spPr>
      </p:pic>
      <p:pic>
        <p:nvPicPr>
          <p:cNvPr id="33" name="Picture 32" descr="Qr code">
            <a:extLst>
              <a:ext uri="{FF2B5EF4-FFF2-40B4-BE49-F238E27FC236}">
                <a16:creationId xmlns:a16="http://schemas.microsoft.com/office/drawing/2014/main" id="{17F89B8C-4E74-D3A4-3B59-64B699BA5F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776" y="4377967"/>
            <a:ext cx="1077173" cy="107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74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A96E93D-982B-E506-BC6D-480CF0906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23" r="8390"/>
          <a:stretch/>
        </p:blipFill>
        <p:spPr>
          <a:xfrm>
            <a:off x="9687634" y="0"/>
            <a:ext cx="2502391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60078C-9A9F-8680-E30E-741FF46C01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0" r="26184"/>
          <a:stretch/>
        </p:blipFill>
        <p:spPr>
          <a:xfrm>
            <a:off x="9685659" y="0"/>
            <a:ext cx="2504365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4BCC4EA-0AA5-EFEF-BAED-67D964015AEA}"/>
              </a:ext>
            </a:extLst>
          </p:cNvPr>
          <p:cNvSpPr/>
          <p:nvPr/>
        </p:nvSpPr>
        <p:spPr>
          <a:xfrm>
            <a:off x="9689608" y="0"/>
            <a:ext cx="2502391" cy="6858000"/>
          </a:xfrm>
          <a:prstGeom prst="rect">
            <a:avLst/>
          </a:prstGeom>
          <a:solidFill>
            <a:srgbClr val="0B1423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423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2700F6-170C-0093-C3CA-52DB2C17F960}"/>
              </a:ext>
            </a:extLst>
          </p:cNvPr>
          <p:cNvSpPr/>
          <p:nvPr/>
        </p:nvSpPr>
        <p:spPr>
          <a:xfrm>
            <a:off x="545609" y="2190493"/>
            <a:ext cx="11379516" cy="3887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508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1CC28D-C696-A220-2FEA-05364CB92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" r="2716"/>
          <a:stretch/>
        </p:blipFill>
        <p:spPr>
          <a:xfrm>
            <a:off x="4586441" y="2394791"/>
            <a:ext cx="7257110" cy="365517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107AC51-895E-77FD-476B-8D434C74D646}"/>
              </a:ext>
            </a:extLst>
          </p:cNvPr>
          <p:cNvSpPr/>
          <p:nvPr/>
        </p:nvSpPr>
        <p:spPr>
          <a:xfrm>
            <a:off x="-1200149" y="-3867147"/>
            <a:ext cx="14592300" cy="14592296"/>
          </a:xfrm>
          <a:prstGeom prst="ellipse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3F0109-04FB-6CA4-D0D9-5D011FD29BB9}"/>
              </a:ext>
            </a:extLst>
          </p:cNvPr>
          <p:cNvSpPr txBox="1"/>
          <p:nvPr/>
        </p:nvSpPr>
        <p:spPr>
          <a:xfrm>
            <a:off x="810509" y="4011646"/>
            <a:ext cx="3642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Sample of 360 global river basins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840F5-9287-F383-805F-18475772D37B}"/>
              </a:ext>
            </a:extLst>
          </p:cNvPr>
          <p:cNvSpPr txBox="1"/>
          <p:nvPr/>
        </p:nvSpPr>
        <p:spPr>
          <a:xfrm>
            <a:off x="807411" y="4406630"/>
            <a:ext cx="4571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hnschrift SemiLight" panose="020B0502040204020203" pitchFamily="34" charset="0"/>
              </a:rPr>
              <a:t>Near natural conditions (Zhao et al, 2018)</a:t>
            </a:r>
            <a:endParaRPr lang="el-GR" sz="1600" dirty="0">
              <a:latin typeface="Bahnschrift Semi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200" dirty="0">
              <a:latin typeface="Bahnschrift Semi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hnschrift SemiLight" panose="020B0502040204020203" pitchFamily="34" charset="0"/>
              </a:rPr>
              <a:t>At least 10 years of data</a:t>
            </a:r>
            <a:endParaRPr lang="el-GR" sz="1600" dirty="0">
              <a:latin typeface="Bahnschrift Semi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200" dirty="0">
              <a:latin typeface="Bahnschrift Semi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hnschrift SemiLight" panose="020B0502040204020203" pitchFamily="34" charset="0"/>
              </a:rPr>
              <a:t>At least</a:t>
            </a:r>
            <a:r>
              <a:rPr lang="el-GR" sz="1600" dirty="0">
                <a:latin typeface="Bahnschrift SemiLight" panose="020B0502040204020203" pitchFamily="34" charset="0"/>
              </a:rPr>
              <a:t> 13000 </a:t>
            </a:r>
            <a:r>
              <a:rPr lang="en-US" sz="1600" dirty="0">
                <a:latin typeface="Bahnschrift SemiLight" panose="020B0502040204020203" pitchFamily="34" charset="0"/>
              </a:rPr>
              <a:t>km</a:t>
            </a:r>
            <a:r>
              <a:rPr lang="en-US" sz="1600" baseline="30000" dirty="0">
                <a:latin typeface="Bahnschrift SemiLight" panose="020B0502040204020203" pitchFamily="34" charset="0"/>
              </a:rPr>
              <a:t>2 </a:t>
            </a:r>
            <a:r>
              <a:rPr lang="en-US" sz="1600" dirty="0">
                <a:latin typeface="Bahnschrift SemiLight" panose="020B0502040204020203" pitchFamily="34" charset="0"/>
              </a:rPr>
              <a:t>( 5+ grid boxes)</a:t>
            </a:r>
            <a:r>
              <a:rPr lang="en-US" sz="1600" baseline="30000" dirty="0">
                <a:latin typeface="Bahnschrift SemiLight" panose="020B0502040204020203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9D232B-9749-B01A-B1FB-728ED415A0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56" y="3001255"/>
            <a:ext cx="1074471" cy="71631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3E04C8-190F-9227-2552-0DC3745EAF29}"/>
              </a:ext>
            </a:extLst>
          </p:cNvPr>
          <p:cNvSpPr/>
          <p:nvPr/>
        </p:nvSpPr>
        <p:spPr>
          <a:xfrm>
            <a:off x="314914" y="0"/>
            <a:ext cx="88476" cy="1889423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A8EF52-105B-8148-A151-7962374A7EBB}"/>
              </a:ext>
            </a:extLst>
          </p:cNvPr>
          <p:cNvSpPr txBox="1"/>
          <p:nvPr/>
        </p:nvSpPr>
        <p:spPr>
          <a:xfrm>
            <a:off x="414775" y="259008"/>
            <a:ext cx="134043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322C40"/>
                </a:solidFill>
                <a:latin typeface="Bahnschrift SemiBold" panose="020B0502040204020203" pitchFamily="34" charset="0"/>
              </a:rPr>
              <a:t>1.</a:t>
            </a:r>
          </a:p>
          <a:p>
            <a:r>
              <a:rPr lang="en-US" sz="3200" b="1" dirty="0">
                <a:solidFill>
                  <a:srgbClr val="322C40"/>
                </a:solidFill>
                <a:latin typeface="Avenir Book" panose="02000503020000020003" pitchFamily="2" charset="0"/>
              </a:rPr>
              <a:t>GRDC</a:t>
            </a:r>
            <a:endParaRPr lang="el-GR" sz="3600" b="1" dirty="0">
              <a:solidFill>
                <a:srgbClr val="322C40"/>
              </a:solidFill>
              <a:latin typeface="Avenir Book" panose="02000503020000020003" pitchFamily="2" charset="0"/>
            </a:endParaRPr>
          </a:p>
          <a:p>
            <a:r>
              <a:rPr lang="en-US" sz="2000" dirty="0">
                <a:solidFill>
                  <a:srgbClr val="322C40"/>
                </a:solidFill>
                <a:latin typeface="Avenir Book" panose="02000503020000020003" pitchFamily="2" charset="0"/>
              </a:rPr>
              <a:t>RIVER</a:t>
            </a:r>
            <a:endParaRPr lang="el-GR" sz="2000" dirty="0">
              <a:solidFill>
                <a:srgbClr val="322C40"/>
              </a:solidFill>
              <a:latin typeface="Avenir Book" panose="02000503020000020003" pitchFamily="2" charset="0"/>
            </a:endParaRPr>
          </a:p>
          <a:p>
            <a:r>
              <a:rPr lang="en-US" sz="2000" dirty="0">
                <a:solidFill>
                  <a:srgbClr val="322C40"/>
                </a:solidFill>
                <a:latin typeface="Avenir Book" panose="02000503020000020003" pitchFamily="2" charset="0"/>
              </a:rPr>
              <a:t>BASINS</a:t>
            </a:r>
          </a:p>
        </p:txBody>
      </p:sp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F12DA242-0934-6CDF-6B39-0D782B3093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026" y="6305459"/>
            <a:ext cx="1052399" cy="48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89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90079A8-621B-45C7-2CF6-B68B87CFF8FB}"/>
              </a:ext>
            </a:extLst>
          </p:cNvPr>
          <p:cNvSpPr/>
          <p:nvPr/>
        </p:nvSpPr>
        <p:spPr>
          <a:xfrm>
            <a:off x="2909888" y="242888"/>
            <a:ext cx="6372225" cy="6372225"/>
          </a:xfrm>
          <a:prstGeom prst="ellipse">
            <a:avLst/>
          </a:prstGeom>
          <a:solidFill>
            <a:srgbClr val="0B1423">
              <a:alpha val="90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B4F57-7C1C-C1DA-D7FA-358BBCA21C2E}"/>
              </a:ext>
            </a:extLst>
          </p:cNvPr>
          <p:cNvSpPr txBox="1"/>
          <p:nvPr/>
        </p:nvSpPr>
        <p:spPr>
          <a:xfrm>
            <a:off x="3753051" y="1603737"/>
            <a:ext cx="4685898" cy="3643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2.</a:t>
            </a:r>
          </a:p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bg1"/>
                </a:solidFill>
                <a:latin typeface="Avenir Book" panose="02000503020000020003" pitchFamily="2" charset="0"/>
              </a:rPr>
              <a:t>HydroATLAS</a:t>
            </a:r>
          </a:p>
          <a:p>
            <a:pPr algn="ctr">
              <a:lnSpc>
                <a:spcPts val="6500"/>
              </a:lnSpc>
            </a:pPr>
            <a:r>
              <a:rPr lang="en-US" sz="4000" dirty="0">
                <a:solidFill>
                  <a:schemeClr val="bg1"/>
                </a:solidFill>
                <a:latin typeface="Avenir Book" panose="02000503020000020003" pitchFamily="2" charset="0"/>
              </a:rPr>
              <a:t>PHYSIOGRAPHIC</a:t>
            </a:r>
          </a:p>
          <a:p>
            <a:pPr algn="ctr">
              <a:lnSpc>
                <a:spcPts val="6500"/>
              </a:lnSpc>
            </a:pPr>
            <a:r>
              <a:rPr lang="en-US" sz="4000" dirty="0">
                <a:solidFill>
                  <a:schemeClr val="bg1"/>
                </a:solidFill>
                <a:latin typeface="Avenir Book" panose="02000503020000020003" pitchFamily="2" charset="0"/>
              </a:rPr>
              <a:t>CHARACTERISTICS</a:t>
            </a:r>
            <a:endParaRPr lang="el-GR" sz="4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2" name="Picture 1" descr="Logo">
            <a:extLst>
              <a:ext uri="{FF2B5EF4-FFF2-40B4-BE49-F238E27FC236}">
                <a16:creationId xmlns:a16="http://schemas.microsoft.com/office/drawing/2014/main" id="{11895DB6-D37D-72FB-4DF0-60A186EB7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026" y="6305459"/>
            <a:ext cx="1052399" cy="48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52056"/>
      </p:ext>
    </p:extLst>
  </p:cSld>
  <p:clrMapOvr>
    <a:masterClrMapping/>
  </p:clrMapOvr>
  <p:transition spd="slow" advTm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107AC51-895E-77FD-476B-8D434C74D646}"/>
              </a:ext>
            </a:extLst>
          </p:cNvPr>
          <p:cNvSpPr/>
          <p:nvPr/>
        </p:nvSpPr>
        <p:spPr>
          <a:xfrm>
            <a:off x="-1200149" y="-3867147"/>
            <a:ext cx="14592300" cy="14592296"/>
          </a:xfrm>
          <a:prstGeom prst="ellipse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2E246F-68DC-EDF0-10F8-E786C73AC0DD}"/>
              </a:ext>
            </a:extLst>
          </p:cNvPr>
          <p:cNvSpPr/>
          <p:nvPr/>
        </p:nvSpPr>
        <p:spPr>
          <a:xfrm>
            <a:off x="324150" y="-36944"/>
            <a:ext cx="88476" cy="1889423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C39A50-8933-0B52-6FCC-B5A7B8EB5F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23" r="8390"/>
          <a:stretch/>
        </p:blipFill>
        <p:spPr>
          <a:xfrm>
            <a:off x="9687634" y="0"/>
            <a:ext cx="250239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A4A2C6-DF02-E43D-2B05-8D4927B7B5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0" r="26184"/>
          <a:stretch/>
        </p:blipFill>
        <p:spPr>
          <a:xfrm>
            <a:off x="9685659" y="0"/>
            <a:ext cx="2504365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E29A77-4646-0F81-27D4-616812C017E7}"/>
              </a:ext>
            </a:extLst>
          </p:cNvPr>
          <p:cNvSpPr/>
          <p:nvPr/>
        </p:nvSpPr>
        <p:spPr>
          <a:xfrm>
            <a:off x="9689608" y="0"/>
            <a:ext cx="2502391" cy="6858000"/>
          </a:xfrm>
          <a:prstGeom prst="rect">
            <a:avLst/>
          </a:prstGeom>
          <a:solidFill>
            <a:srgbClr val="0B1423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423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ADDE0C-AAAF-87C2-4A1A-3121D8EB4BA2}"/>
              </a:ext>
            </a:extLst>
          </p:cNvPr>
          <p:cNvSpPr/>
          <p:nvPr/>
        </p:nvSpPr>
        <p:spPr>
          <a:xfrm>
            <a:off x="5078657" y="779679"/>
            <a:ext cx="6842879" cy="53045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508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2DCDC0-AD8B-5378-AA64-4FFA00CCA375}"/>
              </a:ext>
            </a:extLst>
          </p:cNvPr>
          <p:cNvSpPr txBox="1"/>
          <p:nvPr/>
        </p:nvSpPr>
        <p:spPr>
          <a:xfrm>
            <a:off x="359152" y="3218134"/>
            <a:ext cx="43697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Bahnschrift" panose="020B0502040204020203" pitchFamily="34" charset="0"/>
              </a:rPr>
              <a:t>Basins’ properties from the HydroATLAS database (Level 4</a:t>
            </a:r>
            <a:r>
              <a:rPr lang="el-GR" sz="1700" dirty="0">
                <a:latin typeface="Bahnschrift" panose="020B0502040204020203" pitchFamily="34" charset="0"/>
              </a:rPr>
              <a:t>, 1321 </a:t>
            </a:r>
            <a:r>
              <a:rPr lang="en-US" sz="1700" dirty="0">
                <a:latin typeface="Bahnschrift" panose="020B0502040204020203" pitchFamily="34" charset="0"/>
              </a:rPr>
              <a:t>river basins</a:t>
            </a:r>
            <a:r>
              <a:rPr lang="el-GR" sz="1700" dirty="0">
                <a:latin typeface="Bahnschrift" panose="020B0502040204020203" pitchFamily="34" charset="0"/>
              </a:rPr>
              <a:t>)</a:t>
            </a:r>
            <a:endParaRPr lang="en-US" sz="1700" dirty="0">
              <a:latin typeface="Bahnschrift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14DDCF-7DFD-4C39-36C0-3F7DEFE14710}"/>
              </a:ext>
            </a:extLst>
          </p:cNvPr>
          <p:cNvSpPr txBox="1"/>
          <p:nvPr/>
        </p:nvSpPr>
        <p:spPr>
          <a:xfrm>
            <a:off x="359152" y="3910653"/>
            <a:ext cx="4571888" cy="2149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venir Book" panose="02000503020000020003" pitchFamily="2" charset="0"/>
              </a:rPr>
              <a:t>Catchment area</a:t>
            </a:r>
            <a:endParaRPr lang="el-GR" sz="1600" dirty="0">
              <a:latin typeface="Avenir Book" panose="02000503020000020003" pitchFamily="2" charset="0"/>
            </a:endParaRPr>
          </a:p>
          <a:p>
            <a:pPr marL="285750" indent="-285750">
              <a:buFont typeface="+mj-lt"/>
              <a:buAutoNum type="arabicPeriod"/>
            </a:pPr>
            <a:endParaRPr lang="el-GR" sz="500" dirty="0">
              <a:latin typeface="Avenir Book" panose="02000503020000020003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venir Book" panose="02000503020000020003" pitchFamily="2" charset="0"/>
              </a:rPr>
              <a:t>Equivalent lake length</a:t>
            </a:r>
            <a:endParaRPr lang="el-GR" sz="1600" dirty="0">
              <a:latin typeface="Avenir Book" panose="02000503020000020003" pitchFamily="2" charset="0"/>
            </a:endParaRPr>
          </a:p>
          <a:p>
            <a:pPr marL="285750" indent="-285750">
              <a:buFont typeface="+mj-lt"/>
              <a:buAutoNum type="arabicPeriod"/>
            </a:pPr>
            <a:endParaRPr lang="el-GR" sz="500" dirty="0">
              <a:latin typeface="Avenir Book" panose="02000503020000020003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venir Book" panose="02000503020000020003" pitchFamily="2" charset="0"/>
              </a:rPr>
              <a:t>River area</a:t>
            </a:r>
            <a:endParaRPr lang="en-US" sz="1600" baseline="30000" dirty="0">
              <a:latin typeface="Avenir Book" panose="02000503020000020003" pitchFamily="2" charset="0"/>
            </a:endParaRPr>
          </a:p>
          <a:p>
            <a:pPr marL="285750" indent="-285750">
              <a:buFont typeface="+mj-lt"/>
              <a:buAutoNum type="arabicPeriod"/>
            </a:pPr>
            <a:endParaRPr lang="el-GR" sz="500" dirty="0">
              <a:latin typeface="Avenir Book" panose="02000503020000020003" pitchFamily="2" charset="0"/>
            </a:endParaRPr>
          </a:p>
          <a:p>
            <a:pPr marL="347472" indent="-347472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ts val="1600"/>
              <a:buFont typeface="+mj-lt"/>
              <a:buAutoNum type="arabicPeriod"/>
            </a:pPr>
            <a:r>
              <a:rPr lang="en-US" sz="1600" kern="1200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Terrain Slope</a:t>
            </a:r>
            <a:endParaRPr lang="en-US" sz="1600" dirty="0">
              <a:effectLst/>
              <a:latin typeface="Avenir Book" panose="02000503020000020003" pitchFamily="2" charset="0"/>
            </a:endParaRPr>
          </a:p>
          <a:p>
            <a:pPr marL="285750" indent="-285750">
              <a:buFont typeface="+mj-lt"/>
              <a:buAutoNum type="arabicPeriod"/>
            </a:pPr>
            <a:endParaRPr lang="el-GR" sz="500" dirty="0">
              <a:latin typeface="Avenir Book" panose="02000503020000020003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venir Book" panose="02000503020000020003" pitchFamily="2" charset="0"/>
              </a:rPr>
              <a:t>Stream Gradient</a:t>
            </a:r>
            <a:endParaRPr lang="en-US" sz="1600" baseline="30000" dirty="0">
              <a:latin typeface="Avenir Book" panose="02000503020000020003" pitchFamily="2" charset="0"/>
            </a:endParaRPr>
          </a:p>
          <a:p>
            <a:pPr marL="285750" indent="-285750">
              <a:buFont typeface="+mj-lt"/>
              <a:buAutoNum type="arabicPeriod"/>
            </a:pPr>
            <a:endParaRPr lang="el-GR" sz="500" dirty="0">
              <a:latin typeface="Avenir Book" panose="02000503020000020003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venir Book" panose="02000503020000020003" pitchFamily="2" charset="0"/>
              </a:rPr>
              <a:t>River Length</a:t>
            </a:r>
            <a:endParaRPr lang="en-US" sz="1600" baseline="30000" dirty="0">
              <a:latin typeface="Avenir Book" panose="02000503020000020003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600" baseline="30000" dirty="0">
              <a:latin typeface="Avenir Book" panose="02000503020000020003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C079CEE-638A-2B22-8A18-F4D9AE6B5AF4}"/>
              </a:ext>
            </a:extLst>
          </p:cNvPr>
          <p:cNvGrpSpPr/>
          <p:nvPr/>
        </p:nvGrpSpPr>
        <p:grpSpPr>
          <a:xfrm>
            <a:off x="5147108" y="877535"/>
            <a:ext cx="6660196" cy="5102930"/>
            <a:chOff x="5150695" y="1103192"/>
            <a:chExt cx="6660196" cy="510293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D92040E-C8B3-3CA6-BEB6-36218D56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695" y="1105806"/>
              <a:ext cx="3197648" cy="153227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4C710E-8C10-CD6F-6D93-E2A60F9BE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3243" y="1103192"/>
              <a:ext cx="3197648" cy="153227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0C7B297-E0F0-5CDC-B775-C0A20BF4C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695" y="2925811"/>
              <a:ext cx="3197648" cy="153227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EF5E967-8152-9B5B-4826-7C47DC3F6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3243" y="2925812"/>
              <a:ext cx="3197648" cy="153227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420CF47-D1C7-4BA2-CF04-0914AA7D2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695" y="4673844"/>
              <a:ext cx="3197648" cy="153227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5254A04-0CBE-38CE-9647-D6713590E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3243" y="4673845"/>
              <a:ext cx="3197648" cy="153227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F24D02D1-B063-43F8-E9EB-D0CCF3DCCE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7" y="2527116"/>
            <a:ext cx="1855238" cy="6463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2CE656-8A87-D942-9680-081C3F349F8A}"/>
              </a:ext>
            </a:extLst>
          </p:cNvPr>
          <p:cNvSpPr txBox="1"/>
          <p:nvPr/>
        </p:nvSpPr>
        <p:spPr>
          <a:xfrm>
            <a:off x="481077" y="340333"/>
            <a:ext cx="19295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322C40"/>
                </a:solidFill>
                <a:latin typeface="Bahnschrift SemiBold" panose="020B0502040204020203" pitchFamily="34" charset="0"/>
              </a:rPr>
              <a:t>2.</a:t>
            </a:r>
          </a:p>
          <a:p>
            <a:r>
              <a:rPr lang="en-US" sz="2400" b="1" dirty="0">
                <a:solidFill>
                  <a:srgbClr val="322C40"/>
                </a:solidFill>
                <a:latin typeface="Avenir Book" panose="02000503020000020003" pitchFamily="2" charset="0"/>
              </a:rPr>
              <a:t>HydroATLAS</a:t>
            </a:r>
          </a:p>
          <a:p>
            <a:r>
              <a:rPr lang="en-US" sz="1400" dirty="0">
                <a:solidFill>
                  <a:srgbClr val="322C40"/>
                </a:solidFill>
                <a:latin typeface="Avenir Book" panose="02000503020000020003" pitchFamily="2" charset="0"/>
              </a:rPr>
              <a:t>PHYSIOGRAPHIC</a:t>
            </a:r>
          </a:p>
          <a:p>
            <a:r>
              <a:rPr lang="en-US" sz="1400" dirty="0">
                <a:solidFill>
                  <a:srgbClr val="322C40"/>
                </a:solidFill>
                <a:latin typeface="Avenir Book" panose="02000503020000020003" pitchFamily="2" charset="0"/>
              </a:rPr>
              <a:t>CHARACTERISTICS</a:t>
            </a:r>
            <a:endParaRPr lang="el-GR" sz="1400" dirty="0">
              <a:solidFill>
                <a:srgbClr val="322C40"/>
              </a:solidFill>
              <a:latin typeface="Avenir Book" panose="02000503020000020003" pitchFamily="2" charset="0"/>
            </a:endParaRPr>
          </a:p>
        </p:txBody>
      </p:sp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EFA46837-6652-9BB0-AE1D-A85F004D36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026" y="6305459"/>
            <a:ext cx="1052399" cy="48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62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90079A8-621B-45C7-2CF6-B68B87CFF8FB}"/>
              </a:ext>
            </a:extLst>
          </p:cNvPr>
          <p:cNvSpPr/>
          <p:nvPr/>
        </p:nvSpPr>
        <p:spPr>
          <a:xfrm>
            <a:off x="2909888" y="242888"/>
            <a:ext cx="6372225" cy="6372225"/>
          </a:xfrm>
          <a:prstGeom prst="ellipse">
            <a:avLst/>
          </a:prstGeom>
          <a:solidFill>
            <a:srgbClr val="0B1423">
              <a:alpha val="85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B4F57-7C1C-C1DA-D7FA-358BBCA21C2E}"/>
              </a:ext>
            </a:extLst>
          </p:cNvPr>
          <p:cNvSpPr txBox="1"/>
          <p:nvPr/>
        </p:nvSpPr>
        <p:spPr>
          <a:xfrm>
            <a:off x="4286865" y="1487594"/>
            <a:ext cx="3618299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3.</a:t>
            </a:r>
          </a:p>
          <a:p>
            <a:pPr algn="ctr"/>
            <a:r>
              <a:rPr lang="en-US" sz="8000" b="1" dirty="0">
                <a:solidFill>
                  <a:schemeClr val="bg1"/>
                </a:solidFill>
                <a:latin typeface="Avenir Book" panose="02000503020000020003" pitchFamily="2" charset="0"/>
              </a:rPr>
              <a:t>JULES</a:t>
            </a:r>
          </a:p>
          <a:p>
            <a:pPr lvl="0" algn="ctr"/>
            <a:r>
              <a:rPr lang="en-US" sz="4400" dirty="0">
                <a:solidFill>
                  <a:prstClr val="white"/>
                </a:solidFill>
                <a:latin typeface="Avenir Book" panose="02000503020000020003" pitchFamily="2" charset="0"/>
              </a:rPr>
              <a:t>FACTORIAL</a:t>
            </a:r>
          </a:p>
          <a:p>
            <a:pPr lvl="0" algn="ctr"/>
            <a:r>
              <a:rPr lang="en-US" sz="4400" dirty="0">
                <a:solidFill>
                  <a:prstClr val="white"/>
                </a:solidFill>
                <a:latin typeface="Avenir Book" panose="02000503020000020003" pitchFamily="2" charset="0"/>
              </a:rPr>
              <a:t>EXPERIMENT</a:t>
            </a:r>
          </a:p>
          <a:p>
            <a:pPr algn="ctr"/>
            <a:endParaRPr lang="en-US" sz="72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94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107AC51-895E-77FD-476B-8D434C74D646}"/>
              </a:ext>
            </a:extLst>
          </p:cNvPr>
          <p:cNvSpPr/>
          <p:nvPr/>
        </p:nvSpPr>
        <p:spPr>
          <a:xfrm>
            <a:off x="-1200149" y="-3867147"/>
            <a:ext cx="14592300" cy="14592296"/>
          </a:xfrm>
          <a:prstGeom prst="ellipse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64F2EC-6B9D-5A67-CF6E-9A48994078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23" r="8390"/>
          <a:stretch/>
        </p:blipFill>
        <p:spPr>
          <a:xfrm>
            <a:off x="9687634" y="0"/>
            <a:ext cx="250239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E9875-2246-1965-3ED8-8F21DEC347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0" r="26184"/>
          <a:stretch/>
        </p:blipFill>
        <p:spPr>
          <a:xfrm>
            <a:off x="9685659" y="0"/>
            <a:ext cx="2504365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89868E0-950F-0FD4-A2A2-4A75104181C6}"/>
              </a:ext>
            </a:extLst>
          </p:cNvPr>
          <p:cNvSpPr/>
          <p:nvPr/>
        </p:nvSpPr>
        <p:spPr>
          <a:xfrm>
            <a:off x="9684786" y="0"/>
            <a:ext cx="2502391" cy="6858000"/>
          </a:xfrm>
          <a:prstGeom prst="rect">
            <a:avLst/>
          </a:prstGeom>
          <a:solidFill>
            <a:srgbClr val="0B1423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423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457CEC-9C73-0115-D4B6-CBFBE56CB4C4}"/>
              </a:ext>
            </a:extLst>
          </p:cNvPr>
          <p:cNvSpPr/>
          <p:nvPr/>
        </p:nvSpPr>
        <p:spPr>
          <a:xfrm>
            <a:off x="267752" y="2038093"/>
            <a:ext cx="11657373" cy="41193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508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A8EFA1-CA8C-6415-00B0-C320C2145EB1}"/>
              </a:ext>
            </a:extLst>
          </p:cNvPr>
          <p:cNvSpPr txBox="1"/>
          <p:nvPr/>
        </p:nvSpPr>
        <p:spPr>
          <a:xfrm>
            <a:off x="403390" y="3613723"/>
            <a:ext cx="3634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Bahnschrift" panose="020B0502040204020203" pitchFamily="34" charset="0"/>
              </a:rPr>
              <a:t>198 </a:t>
            </a:r>
            <a:r>
              <a:rPr lang="en-US" dirty="0">
                <a:latin typeface="Bahnschrift" panose="020B0502040204020203" pitchFamily="34" charset="0"/>
              </a:rPr>
              <a:t>simulations with variable set of routing parameters</a:t>
            </a:r>
            <a:endParaRPr lang="el-GR" dirty="0">
              <a:latin typeface="Bahnschrif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4C812F-A213-5E65-269F-E9A8536C3517}"/>
              </a:ext>
            </a:extLst>
          </p:cNvPr>
          <p:cNvSpPr txBox="1"/>
          <p:nvPr/>
        </p:nvSpPr>
        <p:spPr>
          <a:xfrm>
            <a:off x="403390" y="4302258"/>
            <a:ext cx="405744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latin typeface="Bahnschrift SemiLight" panose="020B0502040204020203" pitchFamily="34" charset="0"/>
              </a:rPr>
              <a:t>20 </a:t>
            </a:r>
            <a:r>
              <a:rPr lang="en-US" sz="1600" dirty="0">
                <a:latin typeface="Bahnschrift SemiLight" panose="020B0502040204020203" pitchFamily="34" charset="0"/>
              </a:rPr>
              <a:t>flow velocity values </a:t>
            </a:r>
            <a:r>
              <a:rPr lang="el-GR" sz="1600" dirty="0">
                <a:latin typeface="Bahnschrift SemiLight" panose="020B0502040204020203" pitchFamily="34" charset="0"/>
              </a:rPr>
              <a:t>(</a:t>
            </a:r>
            <a:r>
              <a:rPr lang="en-US" sz="1600" dirty="0">
                <a:latin typeface="Bahnschrift SemiLight" panose="020B0502040204020203" pitchFamily="34" charset="0"/>
              </a:rPr>
              <a:t>u)</a:t>
            </a:r>
            <a:endParaRPr lang="el-GR" sz="1600" dirty="0">
              <a:latin typeface="Bahnschrift SemiLight" panose="020B0502040204020203" pitchFamily="34" charset="0"/>
            </a:endParaRPr>
          </a:p>
          <a:p>
            <a:endParaRPr lang="el-GR" sz="500" dirty="0">
              <a:latin typeface="Bahnschrift Semi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hnschrift SemiLight" panose="020B0502040204020203" pitchFamily="34" charset="0"/>
              </a:rPr>
              <a:t>12 meander ratio values </a:t>
            </a:r>
            <a:r>
              <a:rPr lang="el-GR" sz="1600" dirty="0">
                <a:latin typeface="Bahnschrift SemiLight" panose="020B0502040204020203" pitchFamily="34" charset="0"/>
              </a:rPr>
              <a:t>(</a:t>
            </a:r>
            <a:r>
              <a:rPr lang="en-US" sz="1600" dirty="0">
                <a:latin typeface="Bahnschrift SemiLight" panose="020B0502040204020203" pitchFamily="34" charset="0"/>
              </a:rPr>
              <a:t>r</a:t>
            </a:r>
            <a:r>
              <a:rPr lang="en-US" sz="1600" baseline="-25000" dirty="0">
                <a:latin typeface="Bahnschrift SemiLight" panose="020B0502040204020203" pitchFamily="34" charset="0"/>
              </a:rPr>
              <a:t>m</a:t>
            </a:r>
            <a:r>
              <a:rPr lang="el-GR" sz="1600" dirty="0">
                <a:latin typeface="Bahnschrift SemiLight" panose="020B0502040204020203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500" dirty="0">
              <a:latin typeface="Bahnschrift Semi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hnschrift SemiLight" panose="020B0502040204020203" pitchFamily="34" charset="0"/>
              </a:rPr>
              <a:t>The input of the routing parameters in JULES is the ratio c=u/r</a:t>
            </a:r>
            <a:r>
              <a:rPr lang="en-US" sz="1600" baseline="-25000" dirty="0">
                <a:latin typeface="Bahnschrift SemiLight" panose="020B0502040204020203" pitchFamily="34" charset="0"/>
              </a:rPr>
              <a:t>m</a:t>
            </a:r>
            <a:r>
              <a:rPr lang="el-GR" sz="1600" dirty="0">
                <a:latin typeface="Bahnschrift SemiLight" panose="020B0502040204020203" pitchFamily="34" charset="0"/>
              </a:rPr>
              <a:t> </a:t>
            </a:r>
            <a:r>
              <a:rPr lang="en-US" sz="1600" dirty="0">
                <a:latin typeface="Bahnschrift SemiLight" panose="020B0502040204020203" pitchFamily="34" charset="0"/>
              </a:rPr>
              <a:t> (effectively one parameter)</a:t>
            </a:r>
            <a:endParaRPr lang="el-GR" sz="1600" dirty="0">
              <a:latin typeface="Bahnschrift Semi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200" dirty="0">
              <a:latin typeface="Bahnschrift SemiLight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47E8FB-A977-B8D2-6CE5-C597F49FBB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00"/>
          <a:stretch/>
        </p:blipFill>
        <p:spPr>
          <a:xfrm>
            <a:off x="4528841" y="2231779"/>
            <a:ext cx="7328277" cy="374798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22A837E-F477-95A7-5BCE-618D2D416B0B}"/>
              </a:ext>
            </a:extLst>
          </p:cNvPr>
          <p:cNvSpPr/>
          <p:nvPr/>
        </p:nvSpPr>
        <p:spPr>
          <a:xfrm>
            <a:off x="314914" y="0"/>
            <a:ext cx="88476" cy="1889423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1C9DE-DD69-53F6-3304-04F508DA5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90" y="2637393"/>
            <a:ext cx="1854579" cy="786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7228F1-D9B1-5447-BCBE-770CB480123C}"/>
              </a:ext>
            </a:extLst>
          </p:cNvPr>
          <p:cNvSpPr txBox="1"/>
          <p:nvPr/>
        </p:nvSpPr>
        <p:spPr>
          <a:xfrm>
            <a:off x="5460522" y="5825751"/>
            <a:ext cx="209371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R" sz="1200" dirty="0">
                <a:latin typeface="Avenir Book" panose="02000503020000020003" pitchFamily="2" charset="0"/>
              </a:rPr>
              <a:t>Meander Ratio r</a:t>
            </a:r>
            <a:r>
              <a:rPr lang="en-GR" sz="1200" baseline="-25000" dirty="0">
                <a:latin typeface="Avenir Book" panose="02000503020000020003" pitchFamily="2" charset="0"/>
              </a:rPr>
              <a:t>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2D9718-EAD6-7441-9F56-3B105AFE7565}"/>
              </a:ext>
            </a:extLst>
          </p:cNvPr>
          <p:cNvSpPr txBox="1"/>
          <p:nvPr/>
        </p:nvSpPr>
        <p:spPr>
          <a:xfrm rot="16200000">
            <a:off x="3481981" y="3798388"/>
            <a:ext cx="209371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R" sz="1200" dirty="0">
                <a:latin typeface="Avenir Book" panose="02000503020000020003" pitchFamily="2" charset="0"/>
              </a:rPr>
              <a:t>Flow Velocity, u (m/s) </a:t>
            </a:r>
            <a:endParaRPr lang="en-GR" sz="1200" baseline="-25000" dirty="0">
              <a:latin typeface="Avenir Book" panose="02000503020000020003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A32BD-556A-9C4B-84D6-1C5804926202}"/>
              </a:ext>
            </a:extLst>
          </p:cNvPr>
          <p:cNvSpPr txBox="1"/>
          <p:nvPr/>
        </p:nvSpPr>
        <p:spPr>
          <a:xfrm>
            <a:off x="8635079" y="5277396"/>
            <a:ext cx="209371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R" sz="1200" dirty="0">
                <a:latin typeface="Avenir Book" panose="02000503020000020003" pitchFamily="2" charset="0"/>
              </a:rPr>
              <a:t>Meander Ratio r</a:t>
            </a:r>
            <a:r>
              <a:rPr lang="en-GR" sz="1200" baseline="-25000" dirty="0">
                <a:latin typeface="Avenir Book" panose="02000503020000020003" pitchFamily="2" charset="0"/>
              </a:rPr>
              <a:t>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CF5406-5777-CC46-AC78-232565BB9AD5}"/>
              </a:ext>
            </a:extLst>
          </p:cNvPr>
          <p:cNvSpPr txBox="1"/>
          <p:nvPr/>
        </p:nvSpPr>
        <p:spPr>
          <a:xfrm>
            <a:off x="11169353" y="5084183"/>
            <a:ext cx="7548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R" sz="1200" dirty="0">
                <a:latin typeface="Avenir Book" panose="02000503020000020003" pitchFamily="2" charset="0"/>
              </a:rPr>
              <a:t>Flow Velocity, </a:t>
            </a:r>
          </a:p>
          <a:p>
            <a:pPr algn="ctr"/>
            <a:r>
              <a:rPr lang="en-GR" sz="1200" dirty="0">
                <a:latin typeface="Avenir Book" panose="02000503020000020003" pitchFamily="2" charset="0"/>
              </a:rPr>
              <a:t>u (m/s) </a:t>
            </a:r>
            <a:endParaRPr lang="en-GR" sz="1200" baseline="-25000" dirty="0">
              <a:latin typeface="Avenir Book" panose="02000503020000020003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BDB343-7C4B-4A40-B2A9-E8A292033433}"/>
              </a:ext>
            </a:extLst>
          </p:cNvPr>
          <p:cNvSpPr txBox="1"/>
          <p:nvPr/>
        </p:nvSpPr>
        <p:spPr>
          <a:xfrm rot="16200000">
            <a:off x="7485399" y="3888696"/>
            <a:ext cx="209371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R" sz="1200" dirty="0">
                <a:latin typeface="Avenir Book" panose="02000503020000020003" pitchFamily="2" charset="0"/>
              </a:rPr>
              <a:t>Coef c=u/r</a:t>
            </a:r>
            <a:r>
              <a:rPr lang="en-GR" sz="1200" baseline="-25000" dirty="0">
                <a:latin typeface="Avenir Book" panose="02000503020000020003" pitchFamily="2" charset="0"/>
              </a:rPr>
              <a:t>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A0A912-9C76-774E-99FF-4373B1EBCD7E}"/>
              </a:ext>
            </a:extLst>
          </p:cNvPr>
          <p:cNvSpPr txBox="1"/>
          <p:nvPr/>
        </p:nvSpPr>
        <p:spPr>
          <a:xfrm>
            <a:off x="595597" y="256871"/>
            <a:ext cx="148630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322C40"/>
                </a:solidFill>
                <a:latin typeface="Bahnschrift SemiBold" panose="020B0502040204020203" pitchFamily="34" charset="0"/>
              </a:rPr>
              <a:t>3.</a:t>
            </a:r>
          </a:p>
          <a:p>
            <a:r>
              <a:rPr lang="en-US" sz="3600" b="1" dirty="0">
                <a:solidFill>
                  <a:srgbClr val="322C40"/>
                </a:solidFill>
                <a:latin typeface="Avenir Book" panose="02000503020000020003" pitchFamily="2" charset="0"/>
              </a:rPr>
              <a:t>JULES</a:t>
            </a:r>
          </a:p>
          <a:p>
            <a:pPr lvl="0"/>
            <a:r>
              <a:rPr lang="en-US" sz="1600" dirty="0">
                <a:solidFill>
                  <a:srgbClr val="322C40"/>
                </a:solidFill>
                <a:latin typeface="Avenir Book" panose="02000503020000020003" pitchFamily="2" charset="0"/>
              </a:rPr>
              <a:t>FACTORIAL</a:t>
            </a:r>
          </a:p>
          <a:p>
            <a:pPr lvl="0"/>
            <a:r>
              <a:rPr lang="en-US" sz="1600" dirty="0">
                <a:solidFill>
                  <a:srgbClr val="322C40"/>
                </a:solidFill>
                <a:latin typeface="Avenir Book" panose="02000503020000020003" pitchFamily="2" charset="0"/>
              </a:rPr>
              <a:t>EXPERIMENT</a:t>
            </a:r>
          </a:p>
          <a:p>
            <a:endParaRPr lang="en-US" sz="3200" b="1" dirty="0">
              <a:solidFill>
                <a:srgbClr val="322C40"/>
              </a:solidFill>
              <a:latin typeface="Avenir Book" panose="02000503020000020003" pitchFamily="2" charset="0"/>
            </a:endParaRPr>
          </a:p>
        </p:txBody>
      </p:sp>
      <p:pic>
        <p:nvPicPr>
          <p:cNvPr id="4" name="Picture 3" descr="Logo">
            <a:extLst>
              <a:ext uri="{FF2B5EF4-FFF2-40B4-BE49-F238E27FC236}">
                <a16:creationId xmlns:a16="http://schemas.microsoft.com/office/drawing/2014/main" id="{791AF17C-27A2-285E-13F7-BFD55D5191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026" y="6305459"/>
            <a:ext cx="1052399" cy="48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46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90079A8-621B-45C7-2CF6-B68B87CFF8FB}"/>
              </a:ext>
            </a:extLst>
          </p:cNvPr>
          <p:cNvSpPr/>
          <p:nvPr/>
        </p:nvSpPr>
        <p:spPr>
          <a:xfrm>
            <a:off x="2909888" y="242888"/>
            <a:ext cx="6372225" cy="6372225"/>
          </a:xfrm>
          <a:prstGeom prst="ellipse">
            <a:avLst/>
          </a:prstGeom>
          <a:solidFill>
            <a:srgbClr val="0B1423">
              <a:alpha val="85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B4F57-7C1C-C1DA-D7FA-358BBCA21C2E}"/>
              </a:ext>
            </a:extLst>
          </p:cNvPr>
          <p:cNvSpPr txBox="1"/>
          <p:nvPr/>
        </p:nvSpPr>
        <p:spPr>
          <a:xfrm>
            <a:off x="3186280" y="1651755"/>
            <a:ext cx="5819478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4.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venir Book" panose="02000503020000020003" pitchFamily="2" charset="0"/>
              </a:rPr>
              <a:t>SIMULATIONS’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venir Book" panose="02000503020000020003" pitchFamily="2" charset="0"/>
              </a:rPr>
              <a:t>EVALUATION</a:t>
            </a:r>
            <a:endParaRPr lang="en-US" sz="44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25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4637607-9FC1-A0AD-E373-2CC748C158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0" r="26184"/>
          <a:stretch/>
        </p:blipFill>
        <p:spPr>
          <a:xfrm>
            <a:off x="9685659" y="0"/>
            <a:ext cx="2504365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AEFB5BD-5BE1-2EC6-D5AA-952F08309F63}"/>
              </a:ext>
            </a:extLst>
          </p:cNvPr>
          <p:cNvSpPr/>
          <p:nvPr/>
        </p:nvSpPr>
        <p:spPr>
          <a:xfrm>
            <a:off x="9684786" y="0"/>
            <a:ext cx="2502391" cy="6858000"/>
          </a:xfrm>
          <a:prstGeom prst="rect">
            <a:avLst/>
          </a:prstGeom>
          <a:solidFill>
            <a:srgbClr val="0B1423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423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2249B1-14BB-DB27-E2C0-FAB885DC8554}"/>
              </a:ext>
            </a:extLst>
          </p:cNvPr>
          <p:cNvSpPr/>
          <p:nvPr/>
        </p:nvSpPr>
        <p:spPr>
          <a:xfrm>
            <a:off x="545609" y="2190493"/>
            <a:ext cx="11379516" cy="39055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508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107AC51-895E-77FD-476B-8D434C74D646}"/>
              </a:ext>
            </a:extLst>
          </p:cNvPr>
          <p:cNvSpPr/>
          <p:nvPr/>
        </p:nvSpPr>
        <p:spPr>
          <a:xfrm>
            <a:off x="-1200149" y="-3867147"/>
            <a:ext cx="14592300" cy="14592296"/>
          </a:xfrm>
          <a:prstGeom prst="ellipse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3F0109-04FB-6CA4-D0D9-5D011FD29BB9}"/>
              </a:ext>
            </a:extLst>
          </p:cNvPr>
          <p:cNvSpPr txBox="1"/>
          <p:nvPr/>
        </p:nvSpPr>
        <p:spPr>
          <a:xfrm>
            <a:off x="757290" y="2454739"/>
            <a:ext cx="380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ahnschrift SemiBold" panose="020B0502040204020203" pitchFamily="34" charset="0"/>
              </a:rPr>
              <a:t>Hydrological metric </a:t>
            </a:r>
          </a:p>
          <a:p>
            <a:r>
              <a:rPr lang="en-US" b="1" dirty="0">
                <a:latin typeface="Bahnschrift SemiBold" panose="020B0502040204020203" pitchFamily="34" charset="0"/>
              </a:rPr>
              <a:t>Nash-Sutcliffe Efficiency (NSE)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67E1B-8B27-0CDF-ED18-B3B3C60F0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069" y="3101070"/>
            <a:ext cx="4214949" cy="13899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863079-9AE4-B0D4-5333-B1D3F074EC51}"/>
              </a:ext>
            </a:extLst>
          </p:cNvPr>
          <p:cNvSpPr/>
          <p:nvPr/>
        </p:nvSpPr>
        <p:spPr>
          <a:xfrm>
            <a:off x="314914" y="-221468"/>
            <a:ext cx="88476" cy="1889423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C9521E-E9EC-3806-AF55-873D55932A81}"/>
              </a:ext>
            </a:extLst>
          </p:cNvPr>
          <p:cNvSpPr txBox="1"/>
          <p:nvPr/>
        </p:nvSpPr>
        <p:spPr>
          <a:xfrm>
            <a:off x="690736" y="3187950"/>
            <a:ext cx="5005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hnschrift SemiLight" panose="020B0502040204020203" pitchFamily="34" charset="0"/>
              </a:rPr>
              <a:t>Assessment of the JULES’ efficiency to simulate discharge, against the measured GRDC stations’ discharge. </a:t>
            </a:r>
            <a:endParaRPr lang="el-GR" sz="1600" dirty="0">
              <a:latin typeface="Bahnschrift SemiLight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AF0239-4154-641B-3DE7-B9BF3982B1E6}"/>
              </a:ext>
            </a:extLst>
          </p:cNvPr>
          <p:cNvSpPr txBox="1"/>
          <p:nvPr/>
        </p:nvSpPr>
        <p:spPr>
          <a:xfrm>
            <a:off x="690736" y="4449508"/>
            <a:ext cx="481020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hnschrift SemiLight" panose="020B0502040204020203" pitchFamily="34" charset="0"/>
              </a:rPr>
              <a:t>For global scale hydrological simulations: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>
              <a:latin typeface="Bahnschrift Semi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hnschrift SemiLight" panose="020B0502040204020203" pitchFamily="34" charset="0"/>
              </a:rPr>
              <a:t>NSE&gt;0, </a:t>
            </a:r>
            <a:r>
              <a:rPr lang="el-GR" sz="1600" dirty="0">
                <a:latin typeface="Bahnschrift SemiLight" panose="020B0502040204020203" pitchFamily="34" charset="0"/>
              </a:rPr>
              <a:t>«</a:t>
            </a:r>
            <a:r>
              <a:rPr lang="en-US" sz="1600" dirty="0">
                <a:latin typeface="Bahnschrift SemiLight" panose="020B0502040204020203" pitchFamily="34" charset="0"/>
              </a:rPr>
              <a:t>bad</a:t>
            </a:r>
            <a:r>
              <a:rPr lang="el-GR" sz="1600" dirty="0">
                <a:latin typeface="Bahnschrift SemiLight" panose="020B0502040204020203" pitchFamily="34" charset="0"/>
              </a:rPr>
              <a:t>» </a:t>
            </a:r>
            <a:r>
              <a:rPr lang="en-US" sz="1600" dirty="0">
                <a:latin typeface="Bahnschrift SemiLight" panose="020B0502040204020203" pitchFamily="34" charset="0"/>
              </a:rPr>
              <a:t>performance</a:t>
            </a:r>
            <a:endParaRPr lang="el-GR" sz="1600" dirty="0">
              <a:latin typeface="Bahnschrift SemiLight" panose="020B0502040204020203" pitchFamily="34" charset="0"/>
            </a:endParaRPr>
          </a:p>
          <a:p>
            <a:endParaRPr lang="el-GR" sz="500" dirty="0">
              <a:latin typeface="Bahnschrift Semi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hnschrift SemiLight" panose="020B0502040204020203" pitchFamily="34" charset="0"/>
              </a:rPr>
              <a:t>0.3&lt;NSE&lt;0.5, weak to satisfactory</a:t>
            </a:r>
            <a:endParaRPr lang="el-GR" sz="1600" dirty="0">
              <a:latin typeface="Bahnschrift Semi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500" dirty="0">
              <a:latin typeface="Bahnschrift Semi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ahnschrift SemiLight" panose="020B0502040204020203" pitchFamily="34" charset="0"/>
              </a:rPr>
              <a:t>NSE&gt;0.5, </a:t>
            </a:r>
            <a:r>
              <a:rPr lang="el-GR" sz="1600" dirty="0">
                <a:latin typeface="Bahnschrift SemiLight" panose="020B0502040204020203" pitchFamily="34" charset="0"/>
              </a:rPr>
              <a:t>«</a:t>
            </a:r>
            <a:r>
              <a:rPr lang="en-US" sz="1600" dirty="0">
                <a:latin typeface="Bahnschrift SemiLight" panose="020B0502040204020203" pitchFamily="34" charset="0"/>
              </a:rPr>
              <a:t>good</a:t>
            </a:r>
            <a:r>
              <a:rPr lang="el-GR" sz="1600" dirty="0">
                <a:latin typeface="Bahnschrift SemiLight" panose="020B0502040204020203" pitchFamily="34" charset="0"/>
              </a:rPr>
              <a:t>» </a:t>
            </a:r>
            <a:r>
              <a:rPr lang="en-US" sz="1600" dirty="0">
                <a:latin typeface="Bahnschrift SemiLight" panose="020B0502040204020203" pitchFamily="34" charset="0"/>
              </a:rPr>
              <a:t>performance</a:t>
            </a:r>
            <a:endParaRPr lang="el-GR" sz="1600" dirty="0">
              <a:latin typeface="Bahnschrift Semi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200" dirty="0">
              <a:latin typeface="Bahnschrift SemiLight" panose="020B0502040204020203" pitchFamily="34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1F9297C9-98FC-7064-34FA-163366ED0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5308711"/>
            <a:ext cx="5429087" cy="465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7E2CCD-FBEB-1447-A8C3-A69C72206B86}"/>
              </a:ext>
            </a:extLst>
          </p:cNvPr>
          <p:cNvSpPr txBox="1"/>
          <p:nvPr/>
        </p:nvSpPr>
        <p:spPr>
          <a:xfrm>
            <a:off x="6252817" y="5365211"/>
            <a:ext cx="966651" cy="169277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R" sz="1100" i="1" dirty="0">
                <a:latin typeface="Avenir Book" panose="02000503020000020003" pitchFamily="2" charset="0"/>
              </a:rPr>
              <a:t>bad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82DC82-7093-B649-A491-C4E1774C92BD}"/>
              </a:ext>
            </a:extLst>
          </p:cNvPr>
          <p:cNvSpPr txBox="1"/>
          <p:nvPr/>
        </p:nvSpPr>
        <p:spPr>
          <a:xfrm>
            <a:off x="7376285" y="5365210"/>
            <a:ext cx="779488" cy="169277"/>
          </a:xfrm>
          <a:prstGeom prst="rect">
            <a:avLst/>
          </a:prstGeom>
          <a:solidFill>
            <a:srgbClr val="E7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R" sz="1100" i="1" dirty="0">
                <a:latin typeface="Avenir Book" panose="02000503020000020003" pitchFamily="2" charset="0"/>
              </a:rPr>
              <a:t>weak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27C5BE-2446-EF43-B123-66B7E2A4D954}"/>
              </a:ext>
            </a:extLst>
          </p:cNvPr>
          <p:cNvSpPr txBox="1"/>
          <p:nvPr/>
        </p:nvSpPr>
        <p:spPr>
          <a:xfrm>
            <a:off x="8275560" y="5361719"/>
            <a:ext cx="847499" cy="169277"/>
          </a:xfrm>
          <a:prstGeom prst="rect">
            <a:avLst/>
          </a:prstGeom>
          <a:solidFill>
            <a:srgbClr val="4B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R" sz="1100" i="1" dirty="0">
                <a:latin typeface="Avenir Book" panose="02000503020000020003" pitchFamily="2" charset="0"/>
              </a:rPr>
              <a:t>satisfactory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650CF0-98FD-1E48-8AB3-F679963B49C7}"/>
              </a:ext>
            </a:extLst>
          </p:cNvPr>
          <p:cNvSpPr txBox="1"/>
          <p:nvPr/>
        </p:nvSpPr>
        <p:spPr>
          <a:xfrm>
            <a:off x="9851911" y="5360704"/>
            <a:ext cx="847499" cy="169277"/>
          </a:xfrm>
          <a:prstGeom prst="rect">
            <a:avLst/>
          </a:prstGeom>
          <a:solidFill>
            <a:srgbClr val="0CD80D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R" sz="1100" i="1" dirty="0">
                <a:latin typeface="Avenir Book" panose="02000503020000020003" pitchFamily="2" charset="0"/>
              </a:rPr>
              <a:t>good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980CA8-4A9E-D743-ADB3-34C501BB0474}"/>
              </a:ext>
            </a:extLst>
          </p:cNvPr>
          <p:cNvSpPr txBox="1"/>
          <p:nvPr/>
        </p:nvSpPr>
        <p:spPr>
          <a:xfrm>
            <a:off x="545609" y="254300"/>
            <a:ext cx="26877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322C40"/>
                </a:solidFill>
                <a:latin typeface="Bahnschrift SemiBold" panose="020B0502040204020203" pitchFamily="34" charset="0"/>
              </a:rPr>
              <a:t>4.</a:t>
            </a:r>
          </a:p>
          <a:p>
            <a:r>
              <a:rPr lang="en-US" sz="1600" dirty="0">
                <a:solidFill>
                  <a:srgbClr val="322C40"/>
                </a:solidFill>
                <a:latin typeface="Avenir Book" panose="02000503020000020003" pitchFamily="2" charset="0"/>
              </a:rPr>
              <a:t>SIMULATIONS’</a:t>
            </a:r>
          </a:p>
          <a:p>
            <a:r>
              <a:rPr lang="en-US" sz="3200" b="1" dirty="0">
                <a:solidFill>
                  <a:srgbClr val="322C40"/>
                </a:solidFill>
                <a:latin typeface="Avenir Book" panose="02000503020000020003" pitchFamily="2" charset="0"/>
              </a:rPr>
              <a:t>EVALUATION</a:t>
            </a:r>
            <a:endParaRPr lang="en-US" sz="1600" b="1" dirty="0">
              <a:solidFill>
                <a:srgbClr val="322C40"/>
              </a:solidFill>
              <a:latin typeface="Avenir Book" panose="02000503020000020003" pitchFamily="2" charset="0"/>
            </a:endParaRPr>
          </a:p>
        </p:txBody>
      </p:sp>
      <p:pic>
        <p:nvPicPr>
          <p:cNvPr id="4" name="Picture 3" descr="Logo">
            <a:extLst>
              <a:ext uri="{FF2B5EF4-FFF2-40B4-BE49-F238E27FC236}">
                <a16:creationId xmlns:a16="http://schemas.microsoft.com/office/drawing/2014/main" id="{A7E0134E-6D76-46AC-7E9F-E5F7E241CE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026" y="6305459"/>
            <a:ext cx="1052399" cy="48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58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18B8AEE-7642-5F43-A038-F0BBF641D7D0}"/>
              </a:ext>
            </a:extLst>
          </p:cNvPr>
          <p:cNvGrpSpPr/>
          <p:nvPr/>
        </p:nvGrpSpPr>
        <p:grpSpPr>
          <a:xfrm>
            <a:off x="557585" y="1261760"/>
            <a:ext cx="11251952" cy="5242560"/>
            <a:chOff x="470024" y="1398797"/>
            <a:chExt cx="11251952" cy="52425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B14158F-B43B-4581-0A77-851604E1B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024" y="1398797"/>
              <a:ext cx="11251952" cy="524256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C3566C-04F3-5340-A4DC-19374AB6D8D2}"/>
                </a:ext>
              </a:extLst>
            </p:cNvPr>
            <p:cNvSpPr txBox="1"/>
            <p:nvPr/>
          </p:nvSpPr>
          <p:spPr>
            <a:xfrm>
              <a:off x="4358933" y="5719303"/>
              <a:ext cx="327586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R" sz="1200" b="1" dirty="0">
                  <a:latin typeface="Avenir Book" panose="02000503020000020003" pitchFamily="2" charset="0"/>
                </a:rPr>
                <a:t>NSE</a:t>
              </a:r>
              <a:r>
                <a:rPr lang="en-GR" sz="1200" b="1" baseline="-25000" dirty="0">
                  <a:latin typeface="Avenir Book" panose="02000503020000020003" pitchFamily="2" charset="0"/>
                </a:rPr>
                <a:t>10</a:t>
              </a:r>
              <a:r>
                <a:rPr lang="en-GR" sz="1200" b="1" dirty="0">
                  <a:latin typeface="Avenir Book" panose="02000503020000020003" pitchFamily="2" charset="0"/>
                </a:rPr>
                <a:t> – Default Set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C8648F6-7D02-4ACF-2ECD-616A46F3486C}"/>
              </a:ext>
            </a:extLst>
          </p:cNvPr>
          <p:cNvSpPr/>
          <p:nvPr/>
        </p:nvSpPr>
        <p:spPr>
          <a:xfrm>
            <a:off x="340173" y="0"/>
            <a:ext cx="84189" cy="847352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C78DCB-CBBD-0CC8-B931-C5096ED3B586}"/>
              </a:ext>
            </a:extLst>
          </p:cNvPr>
          <p:cNvSpPr txBox="1"/>
          <p:nvPr/>
        </p:nvSpPr>
        <p:spPr>
          <a:xfrm>
            <a:off x="424362" y="385687"/>
            <a:ext cx="5783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B1423"/>
                </a:solidFill>
                <a:latin typeface="Bahnschrift SemiBold" panose="020B0502040204020203" pitchFamily="34" charset="0"/>
              </a:rPr>
              <a:t>Maximum theoretical improvement</a:t>
            </a:r>
            <a:endParaRPr lang="el-GR" sz="1600" dirty="0">
              <a:solidFill>
                <a:srgbClr val="0B1423"/>
              </a:solidFill>
              <a:latin typeface="Bahnschrift SemiLight" panose="020B050204020402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FF2FEF-D92E-DD4B-97FB-2FB895EF10DE}"/>
              </a:ext>
            </a:extLst>
          </p:cNvPr>
          <p:cNvGrpSpPr/>
          <p:nvPr/>
        </p:nvGrpSpPr>
        <p:grpSpPr>
          <a:xfrm>
            <a:off x="557585" y="1261760"/>
            <a:ext cx="11251952" cy="5242560"/>
            <a:chOff x="459864" y="-302982"/>
            <a:chExt cx="11251952" cy="52425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C70E32E-31E2-B820-01ED-171133906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864" y="-302982"/>
              <a:ext cx="11251952" cy="524256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CEC24D-C403-4541-9455-32C7E1112ACC}"/>
                </a:ext>
              </a:extLst>
            </p:cNvPr>
            <p:cNvSpPr txBox="1"/>
            <p:nvPr/>
          </p:nvSpPr>
          <p:spPr>
            <a:xfrm>
              <a:off x="4358934" y="3995366"/>
              <a:ext cx="327586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R" sz="1200" b="1" dirty="0">
                  <a:latin typeface="Avenir Book" panose="02000503020000020003" pitchFamily="2" charset="0"/>
                </a:rPr>
                <a:t>NSE</a:t>
              </a:r>
              <a:r>
                <a:rPr lang="en-GR" sz="1200" b="1" baseline="-25000" dirty="0">
                  <a:latin typeface="Avenir Book" panose="02000503020000020003" pitchFamily="2" charset="0"/>
                </a:rPr>
                <a:t>10</a:t>
              </a:r>
              <a:r>
                <a:rPr lang="en-GR" sz="1200" b="1" dirty="0">
                  <a:latin typeface="Avenir Book" panose="02000503020000020003" pitchFamily="2" charset="0"/>
                </a:rPr>
                <a:t> – Absolute Best Set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337E52C-ABC7-7E4C-85FF-4A934B225BD9}"/>
              </a:ext>
            </a:extLst>
          </p:cNvPr>
          <p:cNvGrpSpPr/>
          <p:nvPr/>
        </p:nvGrpSpPr>
        <p:grpSpPr>
          <a:xfrm>
            <a:off x="557585" y="1261760"/>
            <a:ext cx="11251952" cy="5242560"/>
            <a:chOff x="459864" y="-2004761"/>
            <a:chExt cx="11251952" cy="52425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4A3A695-8879-9ECD-D856-515B5B50A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864" y="-2004761"/>
              <a:ext cx="11251952" cy="524256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6CDBC82-0436-AD46-A2B3-56246CF45C95}"/>
                </a:ext>
              </a:extLst>
            </p:cNvPr>
            <p:cNvSpPr txBox="1"/>
            <p:nvPr/>
          </p:nvSpPr>
          <p:spPr>
            <a:xfrm>
              <a:off x="4358935" y="2289888"/>
              <a:ext cx="327586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R" sz="1200" b="1" dirty="0">
                  <a:latin typeface="Avenir Book" panose="02000503020000020003" pitchFamily="2" charset="0"/>
                </a:rPr>
                <a:t>NSE</a:t>
              </a:r>
              <a:r>
                <a:rPr lang="en-GR" sz="1200" b="1" baseline="-25000" dirty="0">
                  <a:latin typeface="Avenir Book" panose="02000503020000020003" pitchFamily="2" charset="0"/>
                </a:rPr>
                <a:t>10</a:t>
              </a:r>
              <a:r>
                <a:rPr lang="en-GR" sz="1200" b="1" dirty="0">
                  <a:latin typeface="Avenir Book" panose="02000503020000020003" pitchFamily="2" charset="0"/>
                </a:rPr>
                <a:t> Improvement – Absolute Best Set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7C959E4-366D-0D4A-9A1E-2D1B788B4902}"/>
              </a:ext>
            </a:extLst>
          </p:cNvPr>
          <p:cNvSpPr txBox="1"/>
          <p:nvPr/>
        </p:nvSpPr>
        <p:spPr>
          <a:xfrm>
            <a:off x="9205783" y="5935337"/>
            <a:ext cx="25056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% out of the 360 sample GRDC basins</a:t>
            </a:r>
          </a:p>
        </p:txBody>
      </p:sp>
      <p:pic>
        <p:nvPicPr>
          <p:cNvPr id="4" name="Picture 3" descr="Logo">
            <a:extLst>
              <a:ext uri="{FF2B5EF4-FFF2-40B4-BE49-F238E27FC236}">
                <a16:creationId xmlns:a16="http://schemas.microsoft.com/office/drawing/2014/main" id="{1A38F5BB-6F12-392A-6A71-F50A9B3282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026" y="6305459"/>
            <a:ext cx="1052399" cy="48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26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8A0F8A-21F0-2D42-D682-4B9AA600C071}"/>
              </a:ext>
            </a:extLst>
          </p:cNvPr>
          <p:cNvSpPr/>
          <p:nvPr/>
        </p:nvSpPr>
        <p:spPr>
          <a:xfrm>
            <a:off x="340173" y="0"/>
            <a:ext cx="84189" cy="847352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CCB7B0-EB7F-0930-043C-575B4217D80C}"/>
              </a:ext>
            </a:extLst>
          </p:cNvPr>
          <p:cNvSpPr txBox="1"/>
          <p:nvPr/>
        </p:nvSpPr>
        <p:spPr>
          <a:xfrm>
            <a:off x="424362" y="385687"/>
            <a:ext cx="5783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B1423"/>
                </a:solidFill>
                <a:latin typeface="Bahnschrift SemiBold" panose="020B0502040204020203" pitchFamily="34" charset="0"/>
              </a:rPr>
              <a:t>Relative Improvement</a:t>
            </a:r>
            <a:endParaRPr lang="el-GR" sz="1600" dirty="0">
              <a:solidFill>
                <a:srgbClr val="0B1423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438DBF-A082-05A0-F140-A42F6BF555D2}"/>
              </a:ext>
            </a:extLst>
          </p:cNvPr>
          <p:cNvSpPr/>
          <p:nvPr/>
        </p:nvSpPr>
        <p:spPr>
          <a:xfrm>
            <a:off x="337505" y="6585785"/>
            <a:ext cx="84189" cy="847352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BB9412-1A77-0C46-A75F-7FD5E3CA51B3}"/>
              </a:ext>
            </a:extLst>
          </p:cNvPr>
          <p:cNvGrpSpPr/>
          <p:nvPr/>
        </p:nvGrpSpPr>
        <p:grpSpPr>
          <a:xfrm>
            <a:off x="1146748" y="914401"/>
            <a:ext cx="9537373" cy="5943600"/>
            <a:chOff x="1500383" y="1011706"/>
            <a:chExt cx="9191233" cy="57061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923393-F7C2-923F-59BB-9ED1CB298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383" y="1011706"/>
              <a:ext cx="9191233" cy="570615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8AB1FA6-EBC7-1843-AF5E-9070A8D16511}"/>
                </a:ext>
              </a:extLst>
            </p:cNvPr>
            <p:cNvSpPr txBox="1"/>
            <p:nvPr/>
          </p:nvSpPr>
          <p:spPr>
            <a:xfrm rot="16200000">
              <a:off x="4476543" y="5458093"/>
              <a:ext cx="1507253" cy="3908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520"/>
                </a:lnSpc>
              </a:pPr>
              <a:r>
                <a:rPr lang="en-GR" sz="1600" dirty="0"/>
                <a:t>Best Improvement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17206F-7C47-574C-9B04-18C4A19C9072}"/>
                </a:ext>
              </a:extLst>
            </p:cNvPr>
            <p:cNvSpPr txBox="1"/>
            <p:nvPr/>
          </p:nvSpPr>
          <p:spPr>
            <a:xfrm>
              <a:off x="6862965" y="5000354"/>
              <a:ext cx="78879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36000" bIns="0" rtlCol="0">
              <a:spAutoFit/>
            </a:bodyPr>
            <a:lstStyle/>
            <a:p>
              <a:r>
                <a:rPr lang="en-GR" sz="1200" i="1" dirty="0"/>
                <a:t>high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6E8335-9632-CB4C-B146-BE314749E49B}"/>
                </a:ext>
              </a:extLst>
            </p:cNvPr>
            <p:cNvSpPr txBox="1"/>
            <p:nvPr/>
          </p:nvSpPr>
          <p:spPr>
            <a:xfrm>
              <a:off x="6862965" y="6077203"/>
              <a:ext cx="78879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36000" bIns="0" rtlCol="0">
              <a:spAutoFit/>
            </a:bodyPr>
            <a:lstStyle/>
            <a:p>
              <a:r>
                <a:rPr lang="en-GR" sz="1200" i="1" dirty="0"/>
                <a:t>low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CA9C42-16BB-9C4A-B9A2-4EF7AD48DABC}"/>
                </a:ext>
              </a:extLst>
            </p:cNvPr>
            <p:cNvSpPr txBox="1"/>
            <p:nvPr/>
          </p:nvSpPr>
          <p:spPr>
            <a:xfrm>
              <a:off x="6372028" y="6401119"/>
              <a:ext cx="78879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80000" tIns="0" rIns="36000" bIns="0" rtlCol="0">
              <a:spAutoFit/>
            </a:bodyPr>
            <a:lstStyle/>
            <a:p>
              <a:r>
                <a:rPr lang="en-GR" sz="1200" i="1" dirty="0"/>
                <a:t>high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3D4FDC-3C37-5445-99C5-A9C8B0368435}"/>
                </a:ext>
              </a:extLst>
            </p:cNvPr>
            <p:cNvSpPr txBox="1"/>
            <p:nvPr/>
          </p:nvSpPr>
          <p:spPr>
            <a:xfrm>
              <a:off x="5475632" y="6397397"/>
              <a:ext cx="78879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36000" bIns="0" rtlCol="0">
              <a:spAutoFit/>
            </a:bodyPr>
            <a:lstStyle/>
            <a:p>
              <a:r>
                <a:rPr lang="en-GR" sz="1200" i="1" dirty="0"/>
                <a:t>low</a:t>
              </a:r>
            </a:p>
          </p:txBody>
        </p:sp>
      </p:grpSp>
      <p:pic>
        <p:nvPicPr>
          <p:cNvPr id="5" name="Picture 4" descr="Logo">
            <a:extLst>
              <a:ext uri="{FF2B5EF4-FFF2-40B4-BE49-F238E27FC236}">
                <a16:creationId xmlns:a16="http://schemas.microsoft.com/office/drawing/2014/main" id="{56E81B64-6DDA-3917-1BF9-682439509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026" y="6305459"/>
            <a:ext cx="1052399" cy="48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1580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90079A8-621B-45C7-2CF6-B68B87CFF8FB}"/>
              </a:ext>
            </a:extLst>
          </p:cNvPr>
          <p:cNvSpPr/>
          <p:nvPr/>
        </p:nvSpPr>
        <p:spPr>
          <a:xfrm>
            <a:off x="2909888" y="242888"/>
            <a:ext cx="6372225" cy="6372225"/>
          </a:xfrm>
          <a:prstGeom prst="ellipse">
            <a:avLst/>
          </a:prstGeom>
          <a:solidFill>
            <a:srgbClr val="0B1423">
              <a:alpha val="85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B4F57-7C1C-C1DA-D7FA-358BBCA21C2E}"/>
              </a:ext>
            </a:extLst>
          </p:cNvPr>
          <p:cNvSpPr txBox="1"/>
          <p:nvPr/>
        </p:nvSpPr>
        <p:spPr>
          <a:xfrm>
            <a:off x="3595158" y="1536139"/>
            <a:ext cx="5001690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5.1.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venir Book" panose="02000503020000020003" pitchFamily="2" charset="0"/>
              </a:rPr>
              <a:t>METHOD A</a:t>
            </a:r>
            <a:endParaRPr lang="el-GR" sz="6600" b="1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venir Book" panose="02000503020000020003" pitchFamily="2" charset="0"/>
              </a:rPr>
              <a:t>OPTIMAL ROUTING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venir Book" panose="02000503020000020003" pitchFamily="2" charset="0"/>
              </a:rPr>
              <a:t>PARAMETERS</a:t>
            </a:r>
          </a:p>
          <a:p>
            <a:pPr algn="ctr"/>
            <a:r>
              <a:rPr lang="en-US" sz="4000" i="1" dirty="0">
                <a:solidFill>
                  <a:schemeClr val="bg1"/>
                </a:solidFill>
                <a:latin typeface="Avenir Book" panose="02000503020000020003" pitchFamily="2" charset="0"/>
              </a:rPr>
              <a:t>(OPT)</a:t>
            </a:r>
          </a:p>
        </p:txBody>
      </p:sp>
    </p:spTree>
    <p:extLst>
      <p:ext uri="{BB962C8B-B14F-4D97-AF65-F5344CB8AC3E}">
        <p14:creationId xmlns:p14="http://schemas.microsoft.com/office/powerpoint/2010/main" val="3431973024"/>
      </p:ext>
    </p:extLst>
  </p:cSld>
  <p:clrMapOvr>
    <a:masterClrMapping/>
  </p:clrMapOvr>
  <p:transition spd="slow" advTm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61D67-3F3A-9260-9884-E7B60460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830" y="334824"/>
            <a:ext cx="5814530" cy="57343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Bahnschrift SemiBold" panose="020B0502040204020203" pitchFamily="34" charset="0"/>
              </a:rPr>
              <a:t>Two-Minute Madness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D46C0F-D487-30CE-598C-C3E60E0B1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23" r="8390"/>
          <a:stretch/>
        </p:blipFill>
        <p:spPr>
          <a:xfrm>
            <a:off x="9687634" y="0"/>
            <a:ext cx="250239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4E3877-05A5-C4DF-921B-3F1230F9A3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0" r="26184"/>
          <a:stretch/>
        </p:blipFill>
        <p:spPr>
          <a:xfrm>
            <a:off x="9685659" y="0"/>
            <a:ext cx="2504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BD9CEE-2007-5BB6-384A-5C5930426DBE}"/>
              </a:ext>
            </a:extLst>
          </p:cNvPr>
          <p:cNvSpPr/>
          <p:nvPr/>
        </p:nvSpPr>
        <p:spPr>
          <a:xfrm>
            <a:off x="9684786" y="0"/>
            <a:ext cx="2502391" cy="6858000"/>
          </a:xfrm>
          <a:prstGeom prst="rect">
            <a:avLst/>
          </a:prstGeom>
          <a:solidFill>
            <a:srgbClr val="0B1423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42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DF9386-DD3A-E57D-4897-516E5309109A}"/>
              </a:ext>
            </a:extLst>
          </p:cNvPr>
          <p:cNvSpPr/>
          <p:nvPr/>
        </p:nvSpPr>
        <p:spPr>
          <a:xfrm>
            <a:off x="314914" y="-968501"/>
            <a:ext cx="88476" cy="1889423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">
            <a:extLst>
              <a:ext uri="{FF2B5EF4-FFF2-40B4-BE49-F238E27FC236}">
                <a16:creationId xmlns:a16="http://schemas.microsoft.com/office/drawing/2014/main" id="{3A3C7861-4890-506D-0DF8-861C1905A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026" y="6305459"/>
            <a:ext cx="1052399" cy="48557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335571D-C2C8-1490-2BCB-6768E5CC4845}"/>
              </a:ext>
            </a:extLst>
          </p:cNvPr>
          <p:cNvSpPr/>
          <p:nvPr/>
        </p:nvSpPr>
        <p:spPr>
          <a:xfrm>
            <a:off x="5564730" y="1860808"/>
            <a:ext cx="5855671" cy="40555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508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μ </a:t>
            </a:r>
            <a:endParaRPr lang="en-US" dirty="0"/>
          </a:p>
        </p:txBody>
      </p:sp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479939A2-9609-AB60-3A57-08E6EA3F91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" t="535" r="9638" b="20047"/>
          <a:stretch/>
        </p:blipFill>
        <p:spPr>
          <a:xfrm>
            <a:off x="5620027" y="1912896"/>
            <a:ext cx="5745076" cy="39513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EA8F1E6-85A2-51FD-EF94-6EB950EA8E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561" y="1315666"/>
            <a:ext cx="2173055" cy="921567"/>
          </a:xfrm>
          <a:prstGeom prst="rect">
            <a:avLst/>
          </a:prstGeom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4E2F867-A3BB-6863-63B2-B001CF402284}"/>
              </a:ext>
            </a:extLst>
          </p:cNvPr>
          <p:cNvSpPr txBox="1">
            <a:spLocks/>
          </p:cNvSpPr>
          <p:nvPr/>
        </p:nvSpPr>
        <p:spPr>
          <a:xfrm>
            <a:off x="494830" y="1439491"/>
            <a:ext cx="4745704" cy="48659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0000"/>
                </a:solidFill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JULES (</a:t>
            </a:r>
            <a:r>
              <a:rPr lang="en-US" sz="1600" i="1" dirty="0">
                <a:solidFill>
                  <a:srgbClr val="000000"/>
                </a:solidFill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Joint UK Land Environment Simulator</a:t>
            </a:r>
            <a:r>
              <a:rPr lang="en-US" sz="1600" dirty="0">
                <a:solidFill>
                  <a:srgbClr val="000000"/>
                </a:solidFill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is a process-based LSM (</a:t>
            </a:r>
            <a:r>
              <a:rPr lang="en-US" sz="1600" i="1" dirty="0">
                <a:solidFill>
                  <a:srgbClr val="000000"/>
                </a:solidFill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 Surface Model</a:t>
            </a:r>
            <a:r>
              <a:rPr lang="en-US" sz="1600" dirty="0">
                <a:solidFill>
                  <a:srgbClr val="000000"/>
                </a:solidFill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simulating many processes which show significant parametrization and complexity.</a:t>
            </a: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00" dirty="0">
              <a:solidFill>
                <a:srgbClr val="000000"/>
              </a:solidFill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0000"/>
                </a:solidFill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However, the parametrization of some processes is not sufficiently developed. One of these processes is the </a:t>
            </a:r>
            <a:r>
              <a:rPr lang="en-US" sz="1600" u="sng" dirty="0">
                <a:solidFill>
                  <a:srgbClr val="000000"/>
                </a:solidFill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routing of surface runoff as simulated by the TRIP scheme</a:t>
            </a:r>
            <a:r>
              <a:rPr lang="en-US" sz="1600" dirty="0">
                <a:solidFill>
                  <a:srgbClr val="000000"/>
                </a:solidFill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600" i="1" dirty="0">
                <a:solidFill>
                  <a:srgbClr val="000000"/>
                </a:solidFill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Runoff Integrating Pathways</a:t>
            </a:r>
            <a:r>
              <a:rPr lang="en-US" sz="1600" dirty="0">
                <a:solidFill>
                  <a:srgbClr val="000000"/>
                </a:solidFill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00" dirty="0">
              <a:solidFill>
                <a:srgbClr val="000000"/>
              </a:solidFill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0000"/>
                </a:solidFill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its current global parametrization, TRIP uses </a:t>
            </a:r>
            <a:r>
              <a:rPr lang="en-US" sz="1600" u="sng" dirty="0">
                <a:solidFill>
                  <a:srgbClr val="000000"/>
                </a:solidFill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uniform velocity and meandering characteristics</a:t>
            </a:r>
            <a:r>
              <a:rPr lang="en-US" sz="1600" dirty="0">
                <a:solidFill>
                  <a:srgbClr val="000000"/>
                </a:solidFill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the entire land surface regardless of the actual physiographic characteristics of each river basin.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1400" dirty="0">
              <a:solidFill>
                <a:srgbClr val="000000"/>
              </a:solidFill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20856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868853-0BA9-5C3D-36B3-FE99278F50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0" r="26184"/>
          <a:stretch/>
        </p:blipFill>
        <p:spPr>
          <a:xfrm>
            <a:off x="9685659" y="0"/>
            <a:ext cx="2504365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33FE4B-E7E9-A8BA-BFA4-ECB79A7CF271}"/>
              </a:ext>
            </a:extLst>
          </p:cNvPr>
          <p:cNvSpPr/>
          <p:nvPr/>
        </p:nvSpPr>
        <p:spPr>
          <a:xfrm>
            <a:off x="9684786" y="0"/>
            <a:ext cx="2502391" cy="6858000"/>
          </a:xfrm>
          <a:prstGeom prst="rect">
            <a:avLst/>
          </a:prstGeom>
          <a:solidFill>
            <a:srgbClr val="0B1423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423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50902A-B767-DABD-63AD-E6E141760406}"/>
              </a:ext>
            </a:extLst>
          </p:cNvPr>
          <p:cNvSpPr/>
          <p:nvPr/>
        </p:nvSpPr>
        <p:spPr>
          <a:xfrm>
            <a:off x="267752" y="2077331"/>
            <a:ext cx="11657373" cy="45275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508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ED32AF-2344-372D-C96E-D44481381456}"/>
              </a:ext>
            </a:extLst>
          </p:cNvPr>
          <p:cNvSpPr/>
          <p:nvPr/>
        </p:nvSpPr>
        <p:spPr>
          <a:xfrm>
            <a:off x="314914" y="0"/>
            <a:ext cx="88476" cy="1889423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107AC51-895E-77FD-476B-8D434C74D646}"/>
              </a:ext>
            </a:extLst>
          </p:cNvPr>
          <p:cNvSpPr/>
          <p:nvPr/>
        </p:nvSpPr>
        <p:spPr>
          <a:xfrm>
            <a:off x="-1200149" y="-3867147"/>
            <a:ext cx="14592300" cy="14592296"/>
          </a:xfrm>
          <a:prstGeom prst="ellipse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3F0109-04FB-6CA4-D0D9-5D011FD29BB9}"/>
              </a:ext>
            </a:extLst>
          </p:cNvPr>
          <p:cNvSpPr txBox="1"/>
          <p:nvPr/>
        </p:nvSpPr>
        <p:spPr>
          <a:xfrm>
            <a:off x="520349" y="2571982"/>
            <a:ext cx="5181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ahnschrift SemiBold" panose="020B0502040204020203" pitchFamily="34" charset="0"/>
              </a:rPr>
              <a:t>OPT equation: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840F5-9287-F383-805F-18475772D37B}"/>
              </a:ext>
            </a:extLst>
          </p:cNvPr>
          <p:cNvSpPr txBox="1"/>
          <p:nvPr/>
        </p:nvSpPr>
        <p:spPr>
          <a:xfrm>
            <a:off x="520349" y="4438720"/>
            <a:ext cx="3899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Bahnschrift SemiLight" panose="020B0502040204020203" pitchFamily="34" charset="0"/>
              </a:rPr>
              <a:t>Logarithmic growth with asymptotic trends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latin typeface="Bahnschrift Semi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Bahnschrift SemiLight" panose="020B0502040204020203" pitchFamily="34" charset="0"/>
              </a:rPr>
              <a:t>Selection of the set with the best ratio of NSE improvement and least deviation from the predefined/default set</a:t>
            </a:r>
            <a:endParaRPr lang="el-GR" sz="1600" dirty="0">
              <a:latin typeface="Bahnschrift SemiLight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9293E7-3723-D5E2-19AA-CBB507E21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696" y="2136206"/>
            <a:ext cx="7150170" cy="4409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A49A8E-855E-EA97-EEF1-D3A932A45B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49" y="3036957"/>
            <a:ext cx="3360156" cy="91147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57AF63-422F-F408-5B0F-2C92B37F0958}"/>
              </a:ext>
            </a:extLst>
          </p:cNvPr>
          <p:cNvSpPr/>
          <p:nvPr/>
        </p:nvSpPr>
        <p:spPr>
          <a:xfrm>
            <a:off x="8901401" y="1599672"/>
            <a:ext cx="3029562" cy="3261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8C8689-49B5-C6B3-9230-CDB5C13E8609}"/>
              </a:ext>
            </a:extLst>
          </p:cNvPr>
          <p:cNvSpPr txBox="1"/>
          <p:nvPr/>
        </p:nvSpPr>
        <p:spPr>
          <a:xfrm>
            <a:off x="8904248" y="1578061"/>
            <a:ext cx="288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Bahnschrift SemiLight" panose="020B0502040204020203" pitchFamily="34" charset="0"/>
              </a:rPr>
              <a:t>OPTIMIZATION STAGE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10ACD9-701A-5243-9A48-539DCCE70AC1}"/>
              </a:ext>
            </a:extLst>
          </p:cNvPr>
          <p:cNvSpPr txBox="1"/>
          <p:nvPr/>
        </p:nvSpPr>
        <p:spPr>
          <a:xfrm>
            <a:off x="501145" y="84125"/>
            <a:ext cx="236955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22C40"/>
                </a:solidFill>
                <a:latin typeface="Bahnschrift SemiBold" panose="020B0502040204020203" pitchFamily="34" charset="0"/>
              </a:rPr>
              <a:t>5.1.</a:t>
            </a:r>
          </a:p>
          <a:p>
            <a:r>
              <a:rPr lang="en-US" sz="3200" b="1" dirty="0">
                <a:solidFill>
                  <a:srgbClr val="322C40"/>
                </a:solidFill>
                <a:latin typeface="Avenir Book" panose="02000503020000020003" pitchFamily="2" charset="0"/>
              </a:rPr>
              <a:t>METHOD A</a:t>
            </a:r>
            <a:endParaRPr lang="el-GR" sz="3200" b="1" dirty="0">
              <a:solidFill>
                <a:srgbClr val="322C40"/>
              </a:solidFill>
              <a:latin typeface="Avenir Book" panose="02000503020000020003" pitchFamily="2" charset="0"/>
            </a:endParaRPr>
          </a:p>
          <a:p>
            <a:r>
              <a:rPr lang="en-US" sz="1600" dirty="0">
                <a:solidFill>
                  <a:srgbClr val="322C40"/>
                </a:solidFill>
                <a:latin typeface="Avenir Book" panose="02000503020000020003" pitchFamily="2" charset="0"/>
              </a:rPr>
              <a:t>OPTIMAL ROUTING </a:t>
            </a:r>
          </a:p>
          <a:p>
            <a:r>
              <a:rPr lang="en-US" sz="1600" dirty="0">
                <a:solidFill>
                  <a:srgbClr val="322C40"/>
                </a:solidFill>
                <a:latin typeface="Avenir Book" panose="02000503020000020003" pitchFamily="2" charset="0"/>
              </a:rPr>
              <a:t>PARAMETERS</a:t>
            </a:r>
          </a:p>
          <a:p>
            <a:r>
              <a:rPr lang="en-US" sz="1600" dirty="0">
                <a:solidFill>
                  <a:srgbClr val="322C40"/>
                </a:solidFill>
                <a:latin typeface="Avenir Book" panose="02000503020000020003" pitchFamily="2" charset="0"/>
              </a:rPr>
              <a:t>(OPT)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0D617A-0A46-6C4A-8117-34D9B1F1197C}"/>
              </a:ext>
            </a:extLst>
          </p:cNvPr>
          <p:cNvSpPr txBox="1"/>
          <p:nvPr/>
        </p:nvSpPr>
        <p:spPr>
          <a:xfrm>
            <a:off x="5000865" y="6072564"/>
            <a:ext cx="15154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R" sz="1200" dirty="0">
                <a:latin typeface="Avenir Book" panose="02000503020000020003" pitchFamily="2" charset="0"/>
              </a:rPr>
              <a:t>Meander Ratio r</a:t>
            </a:r>
            <a:r>
              <a:rPr lang="en-GR" sz="1200" baseline="-25000" dirty="0">
                <a:latin typeface="Avenir Book" panose="02000503020000020003" pitchFamily="2" charset="0"/>
              </a:rPr>
              <a:t>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FA4794-F17C-6442-99D1-A8E3D4A2E96D}"/>
              </a:ext>
            </a:extLst>
          </p:cNvPr>
          <p:cNvSpPr txBox="1"/>
          <p:nvPr/>
        </p:nvSpPr>
        <p:spPr>
          <a:xfrm>
            <a:off x="9587804" y="6257060"/>
            <a:ext cx="16455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R" sz="1200" dirty="0">
                <a:latin typeface="Avenir Book" panose="02000503020000020003" pitchFamily="2" charset="0"/>
              </a:rPr>
              <a:t>Flow Velocity, u (m/s) </a:t>
            </a:r>
            <a:endParaRPr lang="en-GR" sz="1200" baseline="-25000" dirty="0">
              <a:latin typeface="Avenir Book" panose="02000503020000020003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729B0B-82C9-984A-9870-550BB66ED73E}"/>
              </a:ext>
            </a:extLst>
          </p:cNvPr>
          <p:cNvSpPr txBox="1"/>
          <p:nvPr/>
        </p:nvSpPr>
        <p:spPr>
          <a:xfrm rot="16200000">
            <a:off x="4382284" y="3809931"/>
            <a:ext cx="65642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R" sz="1200" dirty="0">
                <a:latin typeface="Avenir Book" panose="02000503020000020003" pitchFamily="2" charset="0"/>
              </a:rPr>
              <a:t>NSE</a:t>
            </a:r>
            <a:r>
              <a:rPr lang="en-GR" sz="1200" baseline="-25000" dirty="0">
                <a:latin typeface="Avenir Book" panose="02000503020000020003" pitchFamily="2" charset="0"/>
              </a:rPr>
              <a:t>10</a:t>
            </a:r>
            <a:r>
              <a:rPr lang="en-GR" sz="1200" baseline="30000" dirty="0">
                <a:latin typeface="Avenir Book" panose="02000503020000020003" pitchFamily="2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A2157C-8C6C-AE4E-BE8C-8ED85F4B2941}"/>
              </a:ext>
            </a:extLst>
          </p:cNvPr>
          <p:cNvSpPr txBox="1"/>
          <p:nvPr/>
        </p:nvSpPr>
        <p:spPr>
          <a:xfrm>
            <a:off x="10411978" y="5249127"/>
            <a:ext cx="90045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R" sz="1200" baseline="-25000" dirty="0">
                <a:latin typeface="Avenir Book" panose="02000503020000020003" pitchFamily="2" charset="0"/>
              </a:rPr>
              <a:t>OPT</a:t>
            </a:r>
          </a:p>
          <a:p>
            <a:r>
              <a:rPr lang="en-GR" sz="1200" baseline="-25000" dirty="0">
                <a:latin typeface="Avenir Book" panose="02000503020000020003" pitchFamily="2" charset="0"/>
              </a:rPr>
              <a:t>Default</a:t>
            </a:r>
          </a:p>
          <a:p>
            <a:r>
              <a:rPr lang="en-GR" sz="1200" baseline="-25000" dirty="0">
                <a:latin typeface="Avenir Book" panose="02000503020000020003" pitchFamily="2" charset="0"/>
              </a:rPr>
              <a:t>Abs. Best</a:t>
            </a:r>
          </a:p>
        </p:txBody>
      </p:sp>
    </p:spTree>
    <p:extLst>
      <p:ext uri="{BB962C8B-B14F-4D97-AF65-F5344CB8AC3E}">
        <p14:creationId xmlns:p14="http://schemas.microsoft.com/office/powerpoint/2010/main" val="1491567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90079A8-621B-45C7-2CF6-B68B87CFF8FB}"/>
              </a:ext>
            </a:extLst>
          </p:cNvPr>
          <p:cNvSpPr/>
          <p:nvPr/>
        </p:nvSpPr>
        <p:spPr>
          <a:xfrm>
            <a:off x="2909888" y="242888"/>
            <a:ext cx="6372225" cy="6372225"/>
          </a:xfrm>
          <a:prstGeom prst="ellipse">
            <a:avLst/>
          </a:prstGeom>
          <a:solidFill>
            <a:srgbClr val="0B1423">
              <a:alpha val="85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B4F57-7C1C-C1DA-D7FA-358BBCA21C2E}"/>
              </a:ext>
            </a:extLst>
          </p:cNvPr>
          <p:cNvSpPr txBox="1"/>
          <p:nvPr/>
        </p:nvSpPr>
        <p:spPr>
          <a:xfrm>
            <a:off x="3777098" y="1558945"/>
            <a:ext cx="4637809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5.2.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venir Book" panose="02000503020000020003" pitchFamily="2" charset="0"/>
              </a:rPr>
              <a:t>METHOD B</a:t>
            </a:r>
            <a:endParaRPr lang="el-GR" sz="6600" b="1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venir Book" panose="02000503020000020003" pitchFamily="2" charset="0"/>
              </a:rPr>
              <a:t>BASIN TYPE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venir Book" panose="02000503020000020003" pitchFamily="2" charset="0"/>
              </a:rPr>
              <a:t> ASSIGNMENT</a:t>
            </a:r>
          </a:p>
          <a:p>
            <a:pPr algn="ctr"/>
            <a:r>
              <a:rPr lang="en-US" sz="4000" i="1" dirty="0">
                <a:solidFill>
                  <a:schemeClr val="bg1"/>
                </a:solidFill>
                <a:latin typeface="Avenir Book" panose="02000503020000020003" pitchFamily="2" charset="0"/>
              </a:rPr>
              <a:t>(SLP)</a:t>
            </a:r>
            <a:endParaRPr lang="el-GR" sz="4000" i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307688"/>
      </p:ext>
    </p:extLst>
  </p:cSld>
  <p:clrMapOvr>
    <a:masterClrMapping/>
  </p:clrMapOvr>
  <p:transition spd="slow" advTm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640D85-93CA-FC74-17B2-D197BEBD04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0" r="26184"/>
          <a:stretch/>
        </p:blipFill>
        <p:spPr>
          <a:xfrm>
            <a:off x="9685659" y="0"/>
            <a:ext cx="250436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ED3418-A629-27F0-65E1-87B5B7C22174}"/>
              </a:ext>
            </a:extLst>
          </p:cNvPr>
          <p:cNvSpPr/>
          <p:nvPr/>
        </p:nvSpPr>
        <p:spPr>
          <a:xfrm>
            <a:off x="9684786" y="0"/>
            <a:ext cx="2502391" cy="6858000"/>
          </a:xfrm>
          <a:prstGeom prst="rect">
            <a:avLst/>
          </a:prstGeom>
          <a:solidFill>
            <a:srgbClr val="0B1423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423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F6F90B-9D70-80B9-47DD-28D7AD269AD1}"/>
              </a:ext>
            </a:extLst>
          </p:cNvPr>
          <p:cNvSpPr/>
          <p:nvPr/>
        </p:nvSpPr>
        <p:spPr>
          <a:xfrm>
            <a:off x="267752" y="1823878"/>
            <a:ext cx="11657373" cy="49122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508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49E37F-FEC5-914A-5286-F6DC7DBC14ED}"/>
              </a:ext>
            </a:extLst>
          </p:cNvPr>
          <p:cNvSpPr/>
          <p:nvPr/>
        </p:nvSpPr>
        <p:spPr>
          <a:xfrm>
            <a:off x="314914" y="0"/>
            <a:ext cx="88476" cy="1660823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107AC51-895E-77FD-476B-8D434C74D646}"/>
              </a:ext>
            </a:extLst>
          </p:cNvPr>
          <p:cNvSpPr/>
          <p:nvPr/>
        </p:nvSpPr>
        <p:spPr>
          <a:xfrm>
            <a:off x="-1200149" y="-3867147"/>
            <a:ext cx="14592300" cy="14592296"/>
          </a:xfrm>
          <a:prstGeom prst="ellipse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3F0109-04FB-6CA4-D0D9-5D011FD29BB9}"/>
              </a:ext>
            </a:extLst>
          </p:cNvPr>
          <p:cNvSpPr txBox="1"/>
          <p:nvPr/>
        </p:nvSpPr>
        <p:spPr>
          <a:xfrm>
            <a:off x="359152" y="2068431"/>
            <a:ext cx="5181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ahnschrift SemiBold" panose="020B0502040204020203" pitchFamily="34" charset="0"/>
              </a:rPr>
              <a:t>SLP equation: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7405E7-2EB7-D39C-85C1-89751E8109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b="52026"/>
          <a:stretch/>
        </p:blipFill>
        <p:spPr>
          <a:xfrm>
            <a:off x="359152" y="3893699"/>
            <a:ext cx="5609290" cy="2772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ED8C77-120A-07D6-E0E0-97BC575CC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06" y="2471557"/>
            <a:ext cx="4771205" cy="10673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7743A3-85EE-FB9C-91A0-371196C1B6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65" b="2372"/>
          <a:stretch/>
        </p:blipFill>
        <p:spPr>
          <a:xfrm>
            <a:off x="6223558" y="3877001"/>
            <a:ext cx="5609290" cy="2797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0840F5-9287-F383-805F-18475772D37B}"/>
              </a:ext>
            </a:extLst>
          </p:cNvPr>
          <p:cNvSpPr txBox="1"/>
          <p:nvPr/>
        </p:nvSpPr>
        <p:spPr>
          <a:xfrm>
            <a:off x="6336175" y="1855840"/>
            <a:ext cx="51815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Bahnschrift SemiBold" panose="020B0502040204020203" pitchFamily="34" charset="0"/>
              </a:rPr>
              <a:t>SS – Sinuous Slow </a:t>
            </a:r>
            <a:r>
              <a:rPr lang="en-US" sz="1400" dirty="0">
                <a:latin typeface="Bahnschrift SemiLight" panose="020B0502040204020203" pitchFamily="34" charset="0"/>
              </a:rPr>
              <a:t>– Basins characterized by high meander ratio values and low river speeds.</a:t>
            </a:r>
            <a:endParaRPr lang="el-GR" sz="1400" dirty="0">
              <a:latin typeface="Bahnschrift Semi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500" dirty="0">
              <a:latin typeface="Bahnschrift SemiBol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Bahnschrift SemiBold" panose="020B0502040204020203" pitchFamily="34" charset="0"/>
              </a:rPr>
              <a:t>SF – Straight Fast</a:t>
            </a:r>
            <a:r>
              <a:rPr lang="en-US" sz="1400" dirty="0">
                <a:latin typeface="Bahnschrift SemiLight" panose="020B0502040204020203" pitchFamily="34" charset="0"/>
              </a:rPr>
              <a:t>– Basins characterized by low meander ratio values and high river speeds</a:t>
            </a:r>
            <a:endParaRPr lang="el-GR" sz="1400" dirty="0">
              <a:latin typeface="Bahnschrift Semi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500" dirty="0">
              <a:latin typeface="Bahnschrift Semi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Bahnschrift SemiBold" panose="020B0502040204020203" pitchFamily="34" charset="0"/>
              </a:rPr>
              <a:t>Fixed routing parameter set assignment</a:t>
            </a:r>
            <a:r>
              <a:rPr lang="el-GR" sz="1400" dirty="0">
                <a:latin typeface="Bahnschrift SemiLight" panose="020B0502040204020203" pitchFamily="34" charset="0"/>
              </a:rPr>
              <a:t>, </a:t>
            </a:r>
            <a:r>
              <a:rPr lang="en-US" sz="1400" u="sng" dirty="0">
                <a:latin typeface="Bahnschrift SemiLight" panose="020B0502040204020203" pitchFamily="34" charset="0"/>
              </a:rPr>
              <a:t>for each basin type</a:t>
            </a:r>
            <a:r>
              <a:rPr lang="en-US" sz="1400" dirty="0">
                <a:latin typeface="Bahnschrift SemiLight" panose="020B0502040204020203" pitchFamily="34" charset="0"/>
              </a:rPr>
              <a:t>, based on the average parameter value of each type</a:t>
            </a:r>
            <a:endParaRPr lang="el-GR" sz="1400" dirty="0">
              <a:latin typeface="Bahnschrift SemiLight" panose="020B0502040204020203" pitchFamily="34" charset="0"/>
            </a:endParaRPr>
          </a:p>
          <a:p>
            <a:endParaRPr lang="el-GR" sz="1600" dirty="0">
              <a:latin typeface="Bahnschrift SemiLight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5912B3-25D3-FCB0-67E1-C13056EF54ED}"/>
              </a:ext>
            </a:extLst>
          </p:cNvPr>
          <p:cNvSpPr/>
          <p:nvPr/>
        </p:nvSpPr>
        <p:spPr>
          <a:xfrm>
            <a:off x="8901401" y="1414387"/>
            <a:ext cx="3029562" cy="3261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FE08C2-98C2-5F79-514B-46AEAD92F5FE}"/>
              </a:ext>
            </a:extLst>
          </p:cNvPr>
          <p:cNvSpPr txBox="1"/>
          <p:nvPr/>
        </p:nvSpPr>
        <p:spPr>
          <a:xfrm>
            <a:off x="8904248" y="1392776"/>
            <a:ext cx="288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Bahnschrift SemiLight" panose="020B0502040204020203" pitchFamily="34" charset="0"/>
              </a:rPr>
              <a:t>OPTIMIZATION STAGE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CDE828-A7BC-7945-9981-2A0B2066A96A}"/>
              </a:ext>
            </a:extLst>
          </p:cNvPr>
          <p:cNvSpPr txBox="1"/>
          <p:nvPr/>
        </p:nvSpPr>
        <p:spPr>
          <a:xfrm>
            <a:off x="430559" y="58568"/>
            <a:ext cx="207620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322C40"/>
                </a:solidFill>
                <a:latin typeface="Bahnschrift SemiBold" panose="020B0502040204020203" pitchFamily="34" charset="0"/>
              </a:rPr>
              <a:t>5.2.</a:t>
            </a:r>
          </a:p>
          <a:p>
            <a:r>
              <a:rPr lang="en-US" sz="2800" b="1" dirty="0">
                <a:solidFill>
                  <a:srgbClr val="322C40"/>
                </a:solidFill>
                <a:latin typeface="Avenir Book" panose="02000503020000020003" pitchFamily="2" charset="0"/>
              </a:rPr>
              <a:t>METHOD B</a:t>
            </a:r>
            <a:endParaRPr lang="el-GR" sz="2800" b="1" dirty="0">
              <a:solidFill>
                <a:srgbClr val="322C40"/>
              </a:solidFill>
              <a:latin typeface="Avenir Book" panose="02000503020000020003" pitchFamily="2" charset="0"/>
            </a:endParaRPr>
          </a:p>
          <a:p>
            <a:r>
              <a:rPr lang="en-US" sz="1400" dirty="0">
                <a:solidFill>
                  <a:srgbClr val="322C40"/>
                </a:solidFill>
                <a:latin typeface="Avenir Book" panose="02000503020000020003" pitchFamily="2" charset="0"/>
              </a:rPr>
              <a:t>BASIN TYPE</a:t>
            </a:r>
          </a:p>
          <a:p>
            <a:r>
              <a:rPr lang="en-US" sz="1400" dirty="0">
                <a:solidFill>
                  <a:srgbClr val="322C40"/>
                </a:solidFill>
                <a:latin typeface="Avenir Book" panose="02000503020000020003" pitchFamily="2" charset="0"/>
              </a:rPr>
              <a:t> ASSIGNMENT</a:t>
            </a:r>
          </a:p>
          <a:p>
            <a:r>
              <a:rPr lang="en-US" sz="1400" i="1" dirty="0">
                <a:solidFill>
                  <a:srgbClr val="322C40"/>
                </a:solidFill>
                <a:latin typeface="Avenir Book" panose="02000503020000020003" pitchFamily="2" charset="0"/>
              </a:rPr>
              <a:t>(SLP)</a:t>
            </a:r>
            <a:endParaRPr lang="el-GR" sz="1400" i="1" dirty="0">
              <a:solidFill>
                <a:srgbClr val="322C40"/>
              </a:solidFill>
              <a:latin typeface="Avenir Book" panose="02000503020000020003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9DA8E0-EF0C-2F40-8CAF-B57ECC59F079}"/>
              </a:ext>
            </a:extLst>
          </p:cNvPr>
          <p:cNvSpPr txBox="1"/>
          <p:nvPr/>
        </p:nvSpPr>
        <p:spPr>
          <a:xfrm>
            <a:off x="366088" y="3764693"/>
            <a:ext cx="5602354" cy="307777"/>
          </a:xfrm>
          <a:prstGeom prst="rect">
            <a:avLst/>
          </a:prstGeom>
          <a:solidFill>
            <a:srgbClr val="7BCDC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R" sz="1400" dirty="0">
                <a:latin typeface="Avenir Book" panose="02000503020000020003" pitchFamily="2" charset="0"/>
              </a:rPr>
              <a:t>Basins of type 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007BA3-2860-C840-8767-89DC3502DB0C}"/>
              </a:ext>
            </a:extLst>
          </p:cNvPr>
          <p:cNvSpPr txBox="1"/>
          <p:nvPr/>
        </p:nvSpPr>
        <p:spPr>
          <a:xfrm>
            <a:off x="6227026" y="3763635"/>
            <a:ext cx="5602354" cy="307777"/>
          </a:xfrm>
          <a:prstGeom prst="rect">
            <a:avLst/>
          </a:prstGeom>
          <a:solidFill>
            <a:srgbClr val="63839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R" sz="1400" dirty="0">
                <a:latin typeface="Avenir Book" panose="02000503020000020003" pitchFamily="2" charset="0"/>
              </a:rPr>
              <a:t>Basins of type SF</a:t>
            </a:r>
          </a:p>
        </p:txBody>
      </p:sp>
    </p:spTree>
    <p:extLst>
      <p:ext uri="{BB962C8B-B14F-4D97-AF65-F5344CB8AC3E}">
        <p14:creationId xmlns:p14="http://schemas.microsoft.com/office/powerpoint/2010/main" val="2969093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90079A8-621B-45C7-2CF6-B68B87CFF8FB}"/>
              </a:ext>
            </a:extLst>
          </p:cNvPr>
          <p:cNvSpPr/>
          <p:nvPr/>
        </p:nvSpPr>
        <p:spPr>
          <a:xfrm>
            <a:off x="2909888" y="242888"/>
            <a:ext cx="6372225" cy="6372225"/>
          </a:xfrm>
          <a:prstGeom prst="ellipse">
            <a:avLst/>
          </a:prstGeom>
          <a:solidFill>
            <a:srgbClr val="0B1423">
              <a:alpha val="85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B4F57-7C1C-C1DA-D7FA-358BBCA21C2E}"/>
              </a:ext>
            </a:extLst>
          </p:cNvPr>
          <p:cNvSpPr txBox="1"/>
          <p:nvPr/>
        </p:nvSpPr>
        <p:spPr>
          <a:xfrm>
            <a:off x="3160742" y="1543314"/>
            <a:ext cx="587051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6.1.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Avenir Book" panose="02000503020000020003" pitchFamily="2" charset="0"/>
              </a:rPr>
              <a:t>FUNCTION FITTING</a:t>
            </a:r>
            <a:endParaRPr lang="el-GR" sz="4800" b="1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8000" b="1" dirty="0">
                <a:solidFill>
                  <a:schemeClr val="bg1"/>
                </a:solidFill>
                <a:latin typeface="Avenir Book" panose="02000503020000020003" pitchFamily="2" charset="0"/>
              </a:rPr>
              <a:t>ANN</a:t>
            </a:r>
            <a:endParaRPr lang="el-GR" sz="8000" b="1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l-GR" sz="4000" i="1" dirty="0">
                <a:solidFill>
                  <a:schemeClr val="bg1"/>
                </a:solidFill>
                <a:latin typeface="Avenir Book" panose="02000503020000020003" pitchFamily="2" charset="0"/>
              </a:rPr>
              <a:t>(</a:t>
            </a:r>
            <a:r>
              <a:rPr lang="en-US" sz="4000" i="1" dirty="0">
                <a:solidFill>
                  <a:schemeClr val="bg1"/>
                </a:solidFill>
                <a:latin typeface="Avenir Book" panose="02000503020000020003" pitchFamily="2" charset="0"/>
              </a:rPr>
              <a:t>Method A - OPT)</a:t>
            </a:r>
            <a:endParaRPr lang="el-GR" sz="4000" i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587811"/>
      </p:ext>
    </p:extLst>
  </p:cSld>
  <p:clrMapOvr>
    <a:masterClrMapping/>
  </p:clrMapOvr>
  <p:transition spd="slow" advTm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9F9F9B4-47A3-1F5E-2646-3E22333AA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0" r="26184"/>
          <a:stretch/>
        </p:blipFill>
        <p:spPr>
          <a:xfrm>
            <a:off x="9685659" y="0"/>
            <a:ext cx="2504365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77F37E-0944-4C2B-E439-242DD3E7F891}"/>
              </a:ext>
            </a:extLst>
          </p:cNvPr>
          <p:cNvSpPr/>
          <p:nvPr/>
        </p:nvSpPr>
        <p:spPr>
          <a:xfrm>
            <a:off x="9684786" y="0"/>
            <a:ext cx="2502391" cy="6858000"/>
          </a:xfrm>
          <a:prstGeom prst="rect">
            <a:avLst/>
          </a:prstGeom>
          <a:solidFill>
            <a:srgbClr val="0B1423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423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137C58-E62F-C351-2920-C35377AA86C3}"/>
              </a:ext>
            </a:extLst>
          </p:cNvPr>
          <p:cNvSpPr/>
          <p:nvPr/>
        </p:nvSpPr>
        <p:spPr>
          <a:xfrm>
            <a:off x="314914" y="1994497"/>
            <a:ext cx="11610212" cy="46103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508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012041-595E-C0BA-D383-539AD242D3D4}"/>
              </a:ext>
            </a:extLst>
          </p:cNvPr>
          <p:cNvSpPr/>
          <p:nvPr/>
        </p:nvSpPr>
        <p:spPr>
          <a:xfrm>
            <a:off x="314914" y="-73643"/>
            <a:ext cx="88476" cy="1889423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107AC51-895E-77FD-476B-8D434C74D646}"/>
              </a:ext>
            </a:extLst>
          </p:cNvPr>
          <p:cNvSpPr/>
          <p:nvPr/>
        </p:nvSpPr>
        <p:spPr>
          <a:xfrm>
            <a:off x="-1200149" y="-3867147"/>
            <a:ext cx="14592300" cy="14592296"/>
          </a:xfrm>
          <a:prstGeom prst="ellipse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6B29CDC-59B3-2F75-C83B-A609B40A7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7835" y="2166037"/>
            <a:ext cx="7591058" cy="426729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4911735-7F0B-DB10-E7DC-2A755678EE48}"/>
              </a:ext>
            </a:extLst>
          </p:cNvPr>
          <p:cNvGrpSpPr/>
          <p:nvPr/>
        </p:nvGrpSpPr>
        <p:grpSpPr>
          <a:xfrm>
            <a:off x="488424" y="3124304"/>
            <a:ext cx="2684360" cy="1023357"/>
            <a:chOff x="488424" y="3124304"/>
            <a:chExt cx="2684360" cy="102335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971BE4-AEC2-2290-08F5-A39F852C5312}"/>
                </a:ext>
              </a:extLst>
            </p:cNvPr>
            <p:cNvSpPr txBox="1"/>
            <p:nvPr/>
          </p:nvSpPr>
          <p:spPr>
            <a:xfrm>
              <a:off x="488424" y="3124304"/>
              <a:ext cx="2684360" cy="102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Bahnschrift SemiBold" panose="020B0502040204020203" pitchFamily="34" charset="0"/>
                </a:rPr>
                <a:t>Input</a:t>
              </a:r>
              <a:endParaRPr lang="el-GR" b="1" dirty="0">
                <a:latin typeface="Bahnschrift SemiBold" panose="020B0502040204020203" pitchFamily="34" charset="0"/>
              </a:endParaRPr>
            </a:p>
            <a:p>
              <a:endParaRPr lang="el-GR" sz="1050" b="1" dirty="0">
                <a:latin typeface="Bahnschrift SemiBold" panose="020B0502040204020203" pitchFamily="34" charset="0"/>
              </a:endParaRPr>
            </a:p>
            <a:p>
              <a:r>
                <a:rPr lang="en-US" sz="1600" dirty="0">
                  <a:latin typeface="Bahnschrift SemiLight" panose="020B0502040204020203" pitchFamily="34" charset="0"/>
                </a:rPr>
                <a:t>Basins’ physiographic characteristics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769C71-2617-5FA5-E5F9-4DDE1116EFBC}"/>
                </a:ext>
              </a:extLst>
            </p:cNvPr>
            <p:cNvCxnSpPr/>
            <p:nvPr/>
          </p:nvCxnSpPr>
          <p:spPr>
            <a:xfrm>
              <a:off x="589145" y="3491903"/>
              <a:ext cx="1550950" cy="0"/>
            </a:xfrm>
            <a:prstGeom prst="line">
              <a:avLst/>
            </a:prstGeom>
            <a:ln>
              <a:solidFill>
                <a:srgbClr val="0B14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FB4D45A-1831-8E3A-5F48-AB43CEE6FB08}"/>
              </a:ext>
            </a:extLst>
          </p:cNvPr>
          <p:cNvGrpSpPr/>
          <p:nvPr/>
        </p:nvGrpSpPr>
        <p:grpSpPr>
          <a:xfrm>
            <a:off x="489848" y="4455350"/>
            <a:ext cx="2684360" cy="1023357"/>
            <a:chOff x="489848" y="4455350"/>
            <a:chExt cx="2684360" cy="102335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0F8632B-60C0-5BF4-A29D-040B683149AA}"/>
                </a:ext>
              </a:extLst>
            </p:cNvPr>
            <p:cNvSpPr txBox="1"/>
            <p:nvPr/>
          </p:nvSpPr>
          <p:spPr>
            <a:xfrm>
              <a:off x="489848" y="4455350"/>
              <a:ext cx="2684360" cy="102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Bahnschrift SemiBold" panose="020B0502040204020203" pitchFamily="34" charset="0"/>
                </a:rPr>
                <a:t>Output</a:t>
              </a:r>
              <a:endParaRPr lang="el-GR" b="1" dirty="0">
                <a:latin typeface="Bahnschrift SemiBold" panose="020B0502040204020203" pitchFamily="34" charset="0"/>
              </a:endParaRPr>
            </a:p>
            <a:p>
              <a:endParaRPr lang="el-GR" sz="1050" b="1" dirty="0">
                <a:latin typeface="Bahnschrift SemiBold" panose="020B0502040204020203" pitchFamily="34" charset="0"/>
              </a:endParaRPr>
            </a:p>
            <a:p>
              <a:r>
                <a:rPr lang="en-US" sz="1600" dirty="0">
                  <a:latin typeface="Bahnschrift SemiLight" panose="020B0502040204020203" pitchFamily="34" charset="0"/>
                </a:rPr>
                <a:t>Optimal routing parameter set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882EBB5-68C3-C62A-B369-B9A46436E6F4}"/>
                </a:ext>
              </a:extLst>
            </p:cNvPr>
            <p:cNvCxnSpPr/>
            <p:nvPr/>
          </p:nvCxnSpPr>
          <p:spPr>
            <a:xfrm>
              <a:off x="590569" y="4822949"/>
              <a:ext cx="1550950" cy="0"/>
            </a:xfrm>
            <a:prstGeom prst="line">
              <a:avLst/>
            </a:prstGeom>
            <a:ln>
              <a:solidFill>
                <a:srgbClr val="0B14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BC3B71B-2922-E64A-913F-67D04CAE747F}"/>
              </a:ext>
            </a:extLst>
          </p:cNvPr>
          <p:cNvSpPr/>
          <p:nvPr/>
        </p:nvSpPr>
        <p:spPr>
          <a:xfrm>
            <a:off x="8649730" y="1490285"/>
            <a:ext cx="3281233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7F0E29-9D4E-5049-B2CB-783306D8AC1F}"/>
              </a:ext>
            </a:extLst>
          </p:cNvPr>
          <p:cNvSpPr txBox="1"/>
          <p:nvPr/>
        </p:nvSpPr>
        <p:spPr>
          <a:xfrm>
            <a:off x="8643893" y="1490285"/>
            <a:ext cx="3281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Bahnschrift SemiLight" panose="020B0502040204020203" pitchFamily="34" charset="0"/>
              </a:rPr>
              <a:t>CORRELATION STAGE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E8B56F-0D7C-2347-8B32-2B63D99A4E62}"/>
              </a:ext>
            </a:extLst>
          </p:cNvPr>
          <p:cNvSpPr txBox="1"/>
          <p:nvPr/>
        </p:nvSpPr>
        <p:spPr>
          <a:xfrm>
            <a:off x="488424" y="28618"/>
            <a:ext cx="256031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22C40"/>
                </a:solidFill>
                <a:latin typeface="Bahnschrift SemiBold" panose="020B0502040204020203" pitchFamily="34" charset="0"/>
              </a:rPr>
              <a:t>6.1.</a:t>
            </a:r>
          </a:p>
          <a:p>
            <a:r>
              <a:rPr lang="en-US" sz="2000" b="1" dirty="0">
                <a:solidFill>
                  <a:srgbClr val="322C40"/>
                </a:solidFill>
                <a:latin typeface="Avenir Book" panose="02000503020000020003" pitchFamily="2" charset="0"/>
              </a:rPr>
              <a:t>FUNCTION FITTING</a:t>
            </a:r>
            <a:endParaRPr lang="el-GR" sz="2000" b="1" dirty="0">
              <a:solidFill>
                <a:srgbClr val="322C40"/>
              </a:solidFill>
              <a:latin typeface="Avenir Book" panose="02000503020000020003" pitchFamily="2" charset="0"/>
            </a:endParaRPr>
          </a:p>
          <a:p>
            <a:r>
              <a:rPr lang="en-US" sz="4000" b="1" dirty="0">
                <a:solidFill>
                  <a:srgbClr val="322C40"/>
                </a:solidFill>
                <a:latin typeface="Avenir Book" panose="02000503020000020003" pitchFamily="2" charset="0"/>
              </a:rPr>
              <a:t>ANN</a:t>
            </a:r>
            <a:endParaRPr lang="el-GR" sz="4000" b="1" dirty="0">
              <a:solidFill>
                <a:srgbClr val="322C40"/>
              </a:solidFill>
              <a:latin typeface="Avenir Book" panose="02000503020000020003" pitchFamily="2" charset="0"/>
            </a:endParaRPr>
          </a:p>
          <a:p>
            <a:r>
              <a:rPr lang="el-GR" sz="1600" i="1" dirty="0">
                <a:solidFill>
                  <a:srgbClr val="322C40"/>
                </a:solidFill>
                <a:latin typeface="Avenir Book" panose="02000503020000020003" pitchFamily="2" charset="0"/>
              </a:rPr>
              <a:t>(</a:t>
            </a:r>
            <a:r>
              <a:rPr lang="en-US" sz="1600" i="1" dirty="0">
                <a:solidFill>
                  <a:srgbClr val="322C40"/>
                </a:solidFill>
                <a:latin typeface="Avenir Book" panose="02000503020000020003" pitchFamily="2" charset="0"/>
              </a:rPr>
              <a:t>Method A - OPT)</a:t>
            </a:r>
            <a:endParaRPr lang="el-GR" sz="1600" i="1" dirty="0">
              <a:solidFill>
                <a:srgbClr val="322C40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057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90079A8-621B-45C7-2CF6-B68B87CFF8FB}"/>
              </a:ext>
            </a:extLst>
          </p:cNvPr>
          <p:cNvSpPr/>
          <p:nvPr/>
        </p:nvSpPr>
        <p:spPr>
          <a:xfrm>
            <a:off x="2909888" y="242888"/>
            <a:ext cx="6372225" cy="6372225"/>
          </a:xfrm>
          <a:prstGeom prst="ellipse">
            <a:avLst/>
          </a:prstGeom>
          <a:solidFill>
            <a:srgbClr val="0B1423">
              <a:alpha val="85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B4F57-7C1C-C1DA-D7FA-358BBCA21C2E}"/>
              </a:ext>
            </a:extLst>
          </p:cNvPr>
          <p:cNvSpPr txBox="1"/>
          <p:nvPr/>
        </p:nvSpPr>
        <p:spPr>
          <a:xfrm>
            <a:off x="3586434" y="1536174"/>
            <a:ext cx="501913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6.2.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venir Book" panose="02000503020000020003" pitchFamily="2" charset="0"/>
              </a:rPr>
              <a:t>CLASSIFICATION</a:t>
            </a:r>
            <a:endParaRPr lang="el-GR" sz="4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8000" dirty="0">
                <a:solidFill>
                  <a:schemeClr val="bg1"/>
                </a:solidFill>
                <a:latin typeface="Avenir Book" panose="02000503020000020003" pitchFamily="2" charset="0"/>
              </a:rPr>
              <a:t>ANN</a:t>
            </a:r>
            <a:endParaRPr lang="el-GR" sz="52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l-GR" sz="4000" i="1" dirty="0">
                <a:solidFill>
                  <a:schemeClr val="bg1"/>
                </a:solidFill>
                <a:latin typeface="Avenir Book" panose="02000503020000020003" pitchFamily="2" charset="0"/>
              </a:rPr>
              <a:t>(</a:t>
            </a:r>
            <a:r>
              <a:rPr lang="en-US" sz="4000" i="1" dirty="0">
                <a:solidFill>
                  <a:schemeClr val="bg1"/>
                </a:solidFill>
                <a:latin typeface="Avenir Book" panose="02000503020000020003" pitchFamily="2" charset="0"/>
              </a:rPr>
              <a:t>Method B - SLP)</a:t>
            </a:r>
            <a:endParaRPr lang="el-GR" sz="4000" i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109585"/>
      </p:ext>
    </p:extLst>
  </p:cSld>
  <p:clrMapOvr>
    <a:masterClrMapping/>
  </p:clrMapOvr>
  <p:transition spd="slow" advTm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3391FA-C751-2948-A451-1108877CEB1D}"/>
              </a:ext>
            </a:extLst>
          </p:cNvPr>
          <p:cNvSpPr/>
          <p:nvPr/>
        </p:nvSpPr>
        <p:spPr>
          <a:xfrm>
            <a:off x="-69669" y="-73643"/>
            <a:ext cx="12331337" cy="7005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107AC51-895E-77FD-476B-8D434C74D646}"/>
              </a:ext>
            </a:extLst>
          </p:cNvPr>
          <p:cNvSpPr/>
          <p:nvPr/>
        </p:nvSpPr>
        <p:spPr>
          <a:xfrm>
            <a:off x="-1200149" y="-3867147"/>
            <a:ext cx="14592300" cy="14592296"/>
          </a:xfrm>
          <a:prstGeom prst="ellipse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EB072D-CDC4-C54E-2AD1-4E3BFB3092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0" r="26184"/>
          <a:stretch/>
        </p:blipFill>
        <p:spPr>
          <a:xfrm>
            <a:off x="9685659" y="0"/>
            <a:ext cx="250436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59574F-AF66-92DB-8ECA-0F445E2ADC9D}"/>
              </a:ext>
            </a:extLst>
          </p:cNvPr>
          <p:cNvSpPr/>
          <p:nvPr/>
        </p:nvSpPr>
        <p:spPr>
          <a:xfrm>
            <a:off x="9684786" y="0"/>
            <a:ext cx="2502391" cy="6858000"/>
          </a:xfrm>
          <a:prstGeom prst="rect">
            <a:avLst/>
          </a:prstGeom>
          <a:solidFill>
            <a:srgbClr val="0B1423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42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5F71FD-3ED9-480D-C2D6-43BBE3049C0E}"/>
              </a:ext>
            </a:extLst>
          </p:cNvPr>
          <p:cNvSpPr/>
          <p:nvPr/>
        </p:nvSpPr>
        <p:spPr>
          <a:xfrm>
            <a:off x="314914" y="1994497"/>
            <a:ext cx="11610212" cy="46103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508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6786C8-EF25-D41D-EBBA-493C62F274F5}"/>
              </a:ext>
            </a:extLst>
          </p:cNvPr>
          <p:cNvSpPr/>
          <p:nvPr/>
        </p:nvSpPr>
        <p:spPr>
          <a:xfrm>
            <a:off x="314914" y="-73643"/>
            <a:ext cx="88476" cy="1889423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208BAE-1365-7E46-4A2C-670F7997DD01}"/>
              </a:ext>
            </a:extLst>
          </p:cNvPr>
          <p:cNvGrpSpPr/>
          <p:nvPr/>
        </p:nvGrpSpPr>
        <p:grpSpPr>
          <a:xfrm>
            <a:off x="488424" y="3124304"/>
            <a:ext cx="2684360" cy="1031051"/>
            <a:chOff x="488424" y="3124304"/>
            <a:chExt cx="2684360" cy="103105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08498C-4424-7067-1750-5563C2B2A7F1}"/>
                </a:ext>
              </a:extLst>
            </p:cNvPr>
            <p:cNvSpPr txBox="1"/>
            <p:nvPr/>
          </p:nvSpPr>
          <p:spPr>
            <a:xfrm>
              <a:off x="488424" y="3124304"/>
              <a:ext cx="2684360" cy="1031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Bahnschrift SemiBold" panose="020B0502040204020203" pitchFamily="34" charset="0"/>
                </a:rPr>
                <a:t>Input</a:t>
              </a:r>
              <a:endParaRPr lang="el-GR" b="1" dirty="0">
                <a:latin typeface="Bahnschrift SemiBold" panose="020B0502040204020203" pitchFamily="34" charset="0"/>
              </a:endParaRPr>
            </a:p>
            <a:p>
              <a:endParaRPr lang="el-GR" sz="1050" b="1" dirty="0">
                <a:latin typeface="Bahnschrift SemiBold" panose="020B0502040204020203" pitchFamily="34" charset="0"/>
              </a:endParaRPr>
            </a:p>
            <a:p>
              <a:r>
                <a:rPr lang="en-US" sz="1600" dirty="0">
                  <a:latin typeface="Bahnschrift SemiLight" panose="020B0502040204020203" pitchFamily="34" charset="0"/>
                </a:rPr>
                <a:t>Basins’ physiographic characteristics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B724B57-1A1E-F6D4-8C10-527E9C93A14E}"/>
                </a:ext>
              </a:extLst>
            </p:cNvPr>
            <p:cNvCxnSpPr/>
            <p:nvPr/>
          </p:nvCxnSpPr>
          <p:spPr>
            <a:xfrm>
              <a:off x="589145" y="3491903"/>
              <a:ext cx="1550950" cy="0"/>
            </a:xfrm>
            <a:prstGeom prst="line">
              <a:avLst/>
            </a:prstGeom>
            <a:ln>
              <a:solidFill>
                <a:srgbClr val="0B14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79E788-5E37-66BF-7C30-C0D126A3389D}"/>
              </a:ext>
            </a:extLst>
          </p:cNvPr>
          <p:cNvGrpSpPr/>
          <p:nvPr/>
        </p:nvGrpSpPr>
        <p:grpSpPr>
          <a:xfrm>
            <a:off x="489848" y="4455350"/>
            <a:ext cx="2684360" cy="777136"/>
            <a:chOff x="489848" y="4455350"/>
            <a:chExt cx="2684360" cy="77713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1F1BDB-A160-BF58-1F9E-621AF6009ABE}"/>
                </a:ext>
              </a:extLst>
            </p:cNvPr>
            <p:cNvSpPr txBox="1"/>
            <p:nvPr/>
          </p:nvSpPr>
          <p:spPr>
            <a:xfrm>
              <a:off x="489848" y="4455350"/>
              <a:ext cx="2684360" cy="777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Bahnschrift SemiBold" panose="020B0502040204020203" pitchFamily="34" charset="0"/>
                </a:rPr>
                <a:t>Output</a:t>
              </a:r>
              <a:endParaRPr lang="el-GR" b="1" dirty="0">
                <a:latin typeface="Bahnschrift SemiBold" panose="020B0502040204020203" pitchFamily="34" charset="0"/>
              </a:endParaRPr>
            </a:p>
            <a:p>
              <a:endParaRPr lang="el-GR" sz="1050" b="1" dirty="0">
                <a:latin typeface="Bahnschrift SemiBold" panose="020B0502040204020203" pitchFamily="34" charset="0"/>
              </a:endParaRPr>
            </a:p>
            <a:p>
              <a:r>
                <a:rPr lang="en-US" sz="1600" dirty="0">
                  <a:latin typeface="Bahnschrift SemiLight" panose="020B0502040204020203" pitchFamily="34" charset="0"/>
                </a:rPr>
                <a:t>Basin Type </a:t>
              </a:r>
              <a:r>
                <a:rPr lang="el-GR" sz="1600" dirty="0">
                  <a:latin typeface="Bahnschrift SemiLight" panose="020B0502040204020203" pitchFamily="34" charset="0"/>
                </a:rPr>
                <a:t>(</a:t>
              </a:r>
              <a:r>
                <a:rPr lang="en-US" sz="1600" dirty="0">
                  <a:latin typeface="Bahnschrift SemiLight" panose="020B0502040204020203" pitchFamily="34" charset="0"/>
                </a:rPr>
                <a:t>SS/SF)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E39F1D1-8D0D-D6DB-3529-285138E63C07}"/>
                </a:ext>
              </a:extLst>
            </p:cNvPr>
            <p:cNvCxnSpPr/>
            <p:nvPr/>
          </p:nvCxnSpPr>
          <p:spPr>
            <a:xfrm>
              <a:off x="590569" y="4822949"/>
              <a:ext cx="1550950" cy="0"/>
            </a:xfrm>
            <a:prstGeom prst="line">
              <a:avLst/>
            </a:prstGeom>
            <a:ln>
              <a:solidFill>
                <a:srgbClr val="0B14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96296AEC-09F6-AA88-C30B-6C9D4B97E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4958" y="2186667"/>
            <a:ext cx="7326533" cy="42260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85D05D7-C519-EE72-5C11-D241536DFE03}"/>
              </a:ext>
            </a:extLst>
          </p:cNvPr>
          <p:cNvSpPr/>
          <p:nvPr/>
        </p:nvSpPr>
        <p:spPr>
          <a:xfrm>
            <a:off x="8649730" y="1490285"/>
            <a:ext cx="3281233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E7808C-1957-2CAB-05DB-5E042EA66706}"/>
              </a:ext>
            </a:extLst>
          </p:cNvPr>
          <p:cNvSpPr txBox="1"/>
          <p:nvPr/>
        </p:nvSpPr>
        <p:spPr>
          <a:xfrm>
            <a:off x="8643893" y="1490285"/>
            <a:ext cx="3281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Bahnschrift SemiLight" panose="020B0502040204020203" pitchFamily="34" charset="0"/>
              </a:rPr>
              <a:t>CORRELATION STAGE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BD290D-39E5-8747-8C25-929415764037}"/>
              </a:ext>
            </a:extLst>
          </p:cNvPr>
          <p:cNvSpPr txBox="1"/>
          <p:nvPr/>
        </p:nvSpPr>
        <p:spPr>
          <a:xfrm>
            <a:off x="422123" y="79116"/>
            <a:ext cx="219983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22C40"/>
                </a:solidFill>
                <a:latin typeface="Bahnschrift SemiBold" panose="020B0502040204020203" pitchFamily="34" charset="0"/>
              </a:rPr>
              <a:t>6.2.</a:t>
            </a:r>
          </a:p>
          <a:p>
            <a:r>
              <a:rPr lang="en-US" sz="2000" dirty="0">
                <a:solidFill>
                  <a:srgbClr val="322C40"/>
                </a:solidFill>
                <a:latin typeface="Avenir Book" panose="02000503020000020003" pitchFamily="2" charset="0"/>
              </a:rPr>
              <a:t>CLASSIFICATION</a:t>
            </a:r>
            <a:endParaRPr lang="el-GR" sz="2000" dirty="0">
              <a:solidFill>
                <a:srgbClr val="322C40"/>
              </a:solidFill>
              <a:latin typeface="Avenir Book" panose="02000503020000020003" pitchFamily="2" charset="0"/>
            </a:endParaRPr>
          </a:p>
          <a:p>
            <a:r>
              <a:rPr lang="en-US" sz="4000" dirty="0">
                <a:solidFill>
                  <a:srgbClr val="322C40"/>
                </a:solidFill>
                <a:latin typeface="Avenir Book" panose="02000503020000020003" pitchFamily="2" charset="0"/>
              </a:rPr>
              <a:t>ANN</a:t>
            </a:r>
            <a:endParaRPr lang="el-GR" sz="2400" dirty="0">
              <a:solidFill>
                <a:srgbClr val="322C40"/>
              </a:solidFill>
              <a:latin typeface="Avenir Book" panose="02000503020000020003" pitchFamily="2" charset="0"/>
            </a:endParaRPr>
          </a:p>
          <a:p>
            <a:r>
              <a:rPr lang="el-GR" sz="1600" i="1" dirty="0">
                <a:solidFill>
                  <a:srgbClr val="322C40"/>
                </a:solidFill>
                <a:latin typeface="Avenir Book" panose="02000503020000020003" pitchFamily="2" charset="0"/>
              </a:rPr>
              <a:t>(</a:t>
            </a:r>
            <a:r>
              <a:rPr lang="en-US" sz="1600" i="1" dirty="0">
                <a:solidFill>
                  <a:srgbClr val="322C40"/>
                </a:solidFill>
                <a:latin typeface="Avenir Book" panose="02000503020000020003" pitchFamily="2" charset="0"/>
              </a:rPr>
              <a:t>Method B - SLP)</a:t>
            </a:r>
            <a:endParaRPr lang="el-GR" sz="1600" i="1" dirty="0">
              <a:solidFill>
                <a:srgbClr val="322C40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171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90079A8-621B-45C7-2CF6-B68B87CFF8FB}"/>
              </a:ext>
            </a:extLst>
          </p:cNvPr>
          <p:cNvSpPr/>
          <p:nvPr/>
        </p:nvSpPr>
        <p:spPr>
          <a:xfrm>
            <a:off x="2909888" y="242888"/>
            <a:ext cx="6372225" cy="6372225"/>
          </a:xfrm>
          <a:prstGeom prst="ellipse">
            <a:avLst/>
          </a:prstGeom>
          <a:solidFill>
            <a:srgbClr val="0B1423">
              <a:alpha val="85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B4F57-7C1C-C1DA-D7FA-358BBCA21C2E}"/>
              </a:ext>
            </a:extLst>
          </p:cNvPr>
          <p:cNvSpPr txBox="1"/>
          <p:nvPr/>
        </p:nvSpPr>
        <p:spPr>
          <a:xfrm>
            <a:off x="3379038" y="1628507"/>
            <a:ext cx="5433923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7.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venir Book" panose="02000503020000020003" pitchFamily="2" charset="0"/>
              </a:rPr>
              <a:t>EXTRAPOLATION</a:t>
            </a:r>
            <a:endParaRPr lang="el-GR" sz="4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venir Book" panose="02000503020000020003" pitchFamily="2" charset="0"/>
              </a:rPr>
              <a:t>AT THE GLOBAL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venir Book" panose="02000503020000020003" pitchFamily="2" charset="0"/>
              </a:rPr>
              <a:t>SCALE</a:t>
            </a:r>
            <a:endParaRPr lang="el-GR" sz="5400" b="1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878727"/>
      </p:ext>
    </p:extLst>
  </p:cSld>
  <p:clrMapOvr>
    <a:masterClrMapping/>
  </p:clrMapOvr>
  <p:transition spd="slow" advTm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729DD8-709A-752B-B139-3A7B416D84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23" r="8390"/>
          <a:stretch/>
        </p:blipFill>
        <p:spPr>
          <a:xfrm>
            <a:off x="9687634" y="0"/>
            <a:ext cx="2502391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96D9C9-DA59-C234-CBC3-72520F51F2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0" r="26184"/>
          <a:stretch/>
        </p:blipFill>
        <p:spPr>
          <a:xfrm>
            <a:off x="9685659" y="0"/>
            <a:ext cx="2504365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1EDD47A-FAB8-BF37-0EF9-1300159D907C}"/>
              </a:ext>
            </a:extLst>
          </p:cNvPr>
          <p:cNvSpPr/>
          <p:nvPr/>
        </p:nvSpPr>
        <p:spPr>
          <a:xfrm>
            <a:off x="9684786" y="0"/>
            <a:ext cx="2502391" cy="6858000"/>
          </a:xfrm>
          <a:prstGeom prst="rect">
            <a:avLst/>
          </a:prstGeom>
          <a:solidFill>
            <a:srgbClr val="0B1423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423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FFF492-07E8-C909-80B9-1059B8045254}"/>
              </a:ext>
            </a:extLst>
          </p:cNvPr>
          <p:cNvSpPr/>
          <p:nvPr/>
        </p:nvSpPr>
        <p:spPr>
          <a:xfrm>
            <a:off x="267752" y="2190493"/>
            <a:ext cx="11657373" cy="41193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508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μ 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34A68E-B3D4-CCFB-7766-55A0A2F852F7}"/>
              </a:ext>
            </a:extLst>
          </p:cNvPr>
          <p:cNvSpPr/>
          <p:nvPr/>
        </p:nvSpPr>
        <p:spPr>
          <a:xfrm>
            <a:off x="314914" y="-132724"/>
            <a:ext cx="88476" cy="1889423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107AC51-895E-77FD-476B-8D434C74D646}"/>
              </a:ext>
            </a:extLst>
          </p:cNvPr>
          <p:cNvSpPr/>
          <p:nvPr/>
        </p:nvSpPr>
        <p:spPr>
          <a:xfrm>
            <a:off x="-1200149" y="-3867147"/>
            <a:ext cx="14592300" cy="14592296"/>
          </a:xfrm>
          <a:prstGeom prst="ellipse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153812-B41B-AA63-24DA-CA485B766942}"/>
              </a:ext>
            </a:extLst>
          </p:cNvPr>
          <p:cNvGrpSpPr/>
          <p:nvPr/>
        </p:nvGrpSpPr>
        <p:grpSpPr>
          <a:xfrm>
            <a:off x="665813" y="2835564"/>
            <a:ext cx="3460742" cy="2842780"/>
            <a:chOff x="5150695" y="1103192"/>
            <a:chExt cx="6660196" cy="51029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1E6423E-F4A1-CE7A-8400-AAD766628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695" y="1105806"/>
              <a:ext cx="3197648" cy="153227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2CDE245-716D-29B5-4336-C4CE8F9ED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3243" y="1103192"/>
              <a:ext cx="3197648" cy="15322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74958B5-A179-6A45-A6C3-C03BA6561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695" y="2925811"/>
              <a:ext cx="3197648" cy="153227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EA887F-9288-C6C4-81F6-60F6E2927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3243" y="2925812"/>
              <a:ext cx="3197648" cy="153227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294455-5D75-36D9-A9E9-F078D115D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695" y="4673844"/>
              <a:ext cx="3197648" cy="153227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94A807A-7618-BBF7-BFA0-21A241C21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3243" y="4673845"/>
              <a:ext cx="3197648" cy="153227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CBDA04B-DAD2-0E0C-7634-F49D19377CC6}"/>
              </a:ext>
            </a:extLst>
          </p:cNvPr>
          <p:cNvGrpSpPr/>
          <p:nvPr/>
        </p:nvGrpSpPr>
        <p:grpSpPr>
          <a:xfrm>
            <a:off x="5516735" y="2655229"/>
            <a:ext cx="2655280" cy="3232554"/>
            <a:chOff x="5122170" y="2326895"/>
            <a:chExt cx="3098195" cy="3771765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9D1D2C38-A16E-A9E3-4E05-B91992736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165163" y="4361059"/>
              <a:ext cx="3012424" cy="1737601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819E1156-8257-CADA-C577-EB0E89F5A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122170" y="2326895"/>
              <a:ext cx="3098195" cy="174164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9B8D77D-1089-62F8-F64A-33798C520C9B}"/>
              </a:ext>
            </a:extLst>
          </p:cNvPr>
          <p:cNvGrpSpPr/>
          <p:nvPr/>
        </p:nvGrpSpPr>
        <p:grpSpPr>
          <a:xfrm>
            <a:off x="9631568" y="3270756"/>
            <a:ext cx="1778162" cy="1923616"/>
            <a:chOff x="9153236" y="2964872"/>
            <a:chExt cx="2343670" cy="253538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636CD70-4D6A-817D-6AE1-FEAB13969A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74" t="35757" r="28888" b="19125"/>
            <a:stretch/>
          </p:blipFill>
          <p:spPr>
            <a:xfrm>
              <a:off x="9381565" y="2964872"/>
              <a:ext cx="2115341" cy="2535384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60FB68-6688-3DCB-0D32-F1B998734B69}"/>
                </a:ext>
              </a:extLst>
            </p:cNvPr>
            <p:cNvSpPr/>
            <p:nvPr/>
          </p:nvSpPr>
          <p:spPr>
            <a:xfrm>
              <a:off x="9153236" y="3059470"/>
              <a:ext cx="2281383" cy="2265294"/>
            </a:xfrm>
            <a:prstGeom prst="ellipse">
              <a:avLst/>
            </a:prstGeom>
            <a:noFill/>
            <a:ln w="635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8FA428C-4BB6-8752-8385-321EB919D0FE}"/>
              </a:ext>
            </a:extLst>
          </p:cNvPr>
          <p:cNvSpPr/>
          <p:nvPr/>
        </p:nvSpPr>
        <p:spPr>
          <a:xfrm>
            <a:off x="572655" y="2581563"/>
            <a:ext cx="3703781" cy="3297382"/>
          </a:xfrm>
          <a:prstGeom prst="rect">
            <a:avLst/>
          </a:prstGeom>
          <a:noFill/>
          <a:ln w="63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F01B2B-D836-8659-6FBA-A7FE08A9F468}"/>
              </a:ext>
            </a:extLst>
          </p:cNvPr>
          <p:cNvSpPr/>
          <p:nvPr/>
        </p:nvSpPr>
        <p:spPr>
          <a:xfrm>
            <a:off x="5315129" y="2581563"/>
            <a:ext cx="3174290" cy="3354758"/>
          </a:xfrm>
          <a:prstGeom prst="rect">
            <a:avLst/>
          </a:prstGeom>
          <a:noFill/>
          <a:ln w="63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520510-55DA-6A5B-E4BF-F9030AFC91CD}"/>
              </a:ext>
            </a:extLst>
          </p:cNvPr>
          <p:cNvSpPr/>
          <p:nvPr/>
        </p:nvSpPr>
        <p:spPr>
          <a:xfrm>
            <a:off x="9324094" y="2994648"/>
            <a:ext cx="2360878" cy="2471212"/>
          </a:xfrm>
          <a:prstGeom prst="rect">
            <a:avLst/>
          </a:prstGeom>
          <a:noFill/>
          <a:ln w="63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8BBE90C-C1A1-9461-3A2B-B2723E0184FC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4276436" y="4230254"/>
            <a:ext cx="103869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2ECEA64-7A57-5AED-18D7-2C3491F0E1D0}"/>
              </a:ext>
            </a:extLst>
          </p:cNvPr>
          <p:cNvCxnSpPr>
            <a:cxnSpLocks/>
          </p:cNvCxnSpPr>
          <p:nvPr/>
        </p:nvCxnSpPr>
        <p:spPr>
          <a:xfrm>
            <a:off x="8489419" y="4258942"/>
            <a:ext cx="8346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87ACC5C-6369-3043-97E3-FCFAEC5E382F}"/>
              </a:ext>
            </a:extLst>
          </p:cNvPr>
          <p:cNvSpPr txBox="1"/>
          <p:nvPr/>
        </p:nvSpPr>
        <p:spPr>
          <a:xfrm>
            <a:off x="490682" y="485132"/>
            <a:ext cx="193386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322C40"/>
                </a:solidFill>
                <a:latin typeface="Bahnschrift SemiBold" panose="020B0502040204020203" pitchFamily="34" charset="0"/>
              </a:rPr>
              <a:t>7.</a:t>
            </a:r>
          </a:p>
          <a:p>
            <a:r>
              <a:rPr lang="en-US" sz="1200" dirty="0">
                <a:solidFill>
                  <a:srgbClr val="322C40"/>
                </a:solidFill>
                <a:latin typeface="Avenir Book" panose="02000503020000020003" pitchFamily="2" charset="0"/>
              </a:rPr>
              <a:t>EXTRAPOLATION</a:t>
            </a:r>
            <a:endParaRPr lang="el-GR" sz="1200" dirty="0">
              <a:solidFill>
                <a:srgbClr val="322C40"/>
              </a:solidFill>
              <a:latin typeface="Avenir Book" panose="02000503020000020003" pitchFamily="2" charset="0"/>
            </a:endParaRPr>
          </a:p>
          <a:p>
            <a:r>
              <a:rPr lang="en-US" b="1" dirty="0">
                <a:solidFill>
                  <a:srgbClr val="322C40"/>
                </a:solidFill>
                <a:latin typeface="Avenir Book" panose="02000503020000020003" pitchFamily="2" charset="0"/>
              </a:rPr>
              <a:t>AT THE GLOBAL</a:t>
            </a:r>
          </a:p>
          <a:p>
            <a:r>
              <a:rPr lang="en-US" b="1" dirty="0">
                <a:solidFill>
                  <a:srgbClr val="322C40"/>
                </a:solidFill>
                <a:latin typeface="Avenir Book" panose="02000503020000020003" pitchFamily="2" charset="0"/>
              </a:rPr>
              <a:t>SCALE</a:t>
            </a:r>
            <a:endParaRPr lang="el-GR" b="1" dirty="0">
              <a:solidFill>
                <a:srgbClr val="322C40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363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E6E074E-D0DD-B648-B264-624793ACAB23}"/>
              </a:ext>
            </a:extLst>
          </p:cNvPr>
          <p:cNvGrpSpPr/>
          <p:nvPr/>
        </p:nvGrpSpPr>
        <p:grpSpPr>
          <a:xfrm>
            <a:off x="168825" y="726441"/>
            <a:ext cx="11854350" cy="6238240"/>
            <a:chOff x="168825" y="726441"/>
            <a:chExt cx="11854350" cy="62382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2915318-2DF7-6513-E598-11BE7A04B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25" y="726441"/>
              <a:ext cx="11854350" cy="62382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056109-CC88-6C4A-86B3-E38E437FDFC2}"/>
                </a:ext>
              </a:extLst>
            </p:cNvPr>
            <p:cNvSpPr txBox="1"/>
            <p:nvPr/>
          </p:nvSpPr>
          <p:spPr>
            <a:xfrm>
              <a:off x="3326674" y="5952152"/>
              <a:ext cx="551252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venir Book" panose="02000503020000020003" pitchFamily="2" charset="0"/>
                </a:rPr>
                <a:t>Optimal meander ratio (OPT) </a:t>
              </a:r>
              <a:r>
                <a:rPr lang="en-GR" sz="1200" dirty="0">
                  <a:latin typeface="Avenir Book" panose="02000503020000020003" pitchFamily="2" charset="0"/>
                </a:rPr>
                <a:t>– Spatial resolution </a:t>
              </a:r>
              <a:r>
                <a:rPr lang="el-GR" sz="1200" dirty="0">
                  <a:solidFill>
                    <a:srgbClr val="0B1423"/>
                  </a:solidFill>
                  <a:latin typeface="Bahnschrift Light" panose="020B0502040204020203" pitchFamily="34" charset="0"/>
                </a:rPr>
                <a:t>0.5°</a:t>
              </a:r>
              <a:r>
                <a:rPr lang="en-US" sz="1200" dirty="0">
                  <a:solidFill>
                    <a:srgbClr val="0B1423"/>
                  </a:solidFill>
                  <a:latin typeface="Bahnschrift Light" panose="020B0502040204020203" pitchFamily="34" charset="0"/>
                </a:rPr>
                <a:t>×</a:t>
              </a:r>
              <a:r>
                <a:rPr lang="el-GR" sz="1200" dirty="0">
                  <a:solidFill>
                    <a:srgbClr val="0B1423"/>
                  </a:solidFill>
                  <a:latin typeface="Bahnschrift Light" panose="020B0502040204020203" pitchFamily="34" charset="0"/>
                </a:rPr>
                <a:t> 0.5°</a:t>
              </a:r>
              <a:endParaRPr lang="en-GR" sz="1200" dirty="0">
                <a:latin typeface="Avenir Book" panose="02000503020000020003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5229031-22A2-2941-8F3E-0DB90E05B406}"/>
              </a:ext>
            </a:extLst>
          </p:cNvPr>
          <p:cNvGrpSpPr/>
          <p:nvPr/>
        </p:nvGrpSpPr>
        <p:grpSpPr>
          <a:xfrm>
            <a:off x="168825" y="726441"/>
            <a:ext cx="11854350" cy="6238240"/>
            <a:chOff x="168825" y="726441"/>
            <a:chExt cx="11854350" cy="62382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C4E007-94AB-B308-C3D4-53CBB8897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25" y="726441"/>
              <a:ext cx="11854350" cy="623824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34D82D-F27A-D345-8808-7F2192DA91AF}"/>
                </a:ext>
              </a:extLst>
            </p:cNvPr>
            <p:cNvSpPr txBox="1"/>
            <p:nvPr/>
          </p:nvSpPr>
          <p:spPr>
            <a:xfrm>
              <a:off x="4169273" y="5944783"/>
              <a:ext cx="419095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venir Book" panose="02000503020000020003" pitchFamily="2" charset="0"/>
                </a:rPr>
                <a:t>Optimal flow velocity (OPT) </a:t>
              </a:r>
              <a:r>
                <a:rPr lang="en-GR" sz="1200" dirty="0">
                  <a:latin typeface="Avenir Book" panose="02000503020000020003" pitchFamily="2" charset="0"/>
                </a:rPr>
                <a:t>– Spatial resolution </a:t>
              </a:r>
              <a:r>
                <a:rPr lang="el-GR" sz="1200" dirty="0">
                  <a:solidFill>
                    <a:srgbClr val="0B1423"/>
                  </a:solidFill>
                  <a:latin typeface="Bahnschrift Light" panose="020B0502040204020203" pitchFamily="34" charset="0"/>
                </a:rPr>
                <a:t>0.5°</a:t>
              </a:r>
              <a:r>
                <a:rPr lang="en-US" sz="1200" dirty="0">
                  <a:solidFill>
                    <a:srgbClr val="0B1423"/>
                  </a:solidFill>
                  <a:latin typeface="Bahnschrift Light" panose="020B0502040204020203" pitchFamily="34" charset="0"/>
                </a:rPr>
                <a:t>×</a:t>
              </a:r>
              <a:r>
                <a:rPr lang="el-GR" sz="1200" dirty="0">
                  <a:solidFill>
                    <a:srgbClr val="0B1423"/>
                  </a:solidFill>
                  <a:latin typeface="Bahnschrift Light" panose="020B0502040204020203" pitchFamily="34" charset="0"/>
                </a:rPr>
                <a:t> 0.5°</a:t>
              </a:r>
              <a:endParaRPr lang="en-GR" sz="1200" dirty="0">
                <a:latin typeface="Avenir Book" panose="02000503020000020003" pitchFamily="2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6B6F344-D86F-3F6A-8DE3-EFB6F24D9695}"/>
              </a:ext>
            </a:extLst>
          </p:cNvPr>
          <p:cNvSpPr/>
          <p:nvPr/>
        </p:nvSpPr>
        <p:spPr>
          <a:xfrm>
            <a:off x="340173" y="-175453"/>
            <a:ext cx="84189" cy="1204913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D7938B-46F0-E2FE-57CD-D781CDA47CFE}"/>
              </a:ext>
            </a:extLst>
          </p:cNvPr>
          <p:cNvSpPr txBox="1"/>
          <p:nvPr/>
        </p:nvSpPr>
        <p:spPr>
          <a:xfrm>
            <a:off x="518160" y="145315"/>
            <a:ext cx="53427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B1423"/>
                </a:solidFill>
                <a:latin typeface="Bahnschrift SemiBold" panose="020B0502040204020203" pitchFamily="34" charset="0"/>
              </a:rPr>
              <a:t>OPT</a:t>
            </a:r>
            <a:r>
              <a:rPr lang="el-GR" sz="2400" dirty="0">
                <a:solidFill>
                  <a:srgbClr val="0B1423"/>
                </a:solidFill>
                <a:latin typeface="Bahnschrift SemiBold" panose="020B0502040204020203" pitchFamily="34" charset="0"/>
              </a:rPr>
              <a:t> </a:t>
            </a:r>
            <a:r>
              <a:rPr lang="en-US" sz="2400" dirty="0">
                <a:solidFill>
                  <a:srgbClr val="0B1423"/>
                </a:solidFill>
                <a:latin typeface="Bahnschrift SemiBold" panose="020B0502040204020203" pitchFamily="34" charset="0"/>
              </a:rPr>
              <a:t>routing parameters (Method A)</a:t>
            </a:r>
          </a:p>
          <a:p>
            <a:endParaRPr lang="el-GR" sz="500" dirty="0">
              <a:solidFill>
                <a:srgbClr val="0B1423"/>
              </a:solidFill>
              <a:latin typeface="Bahnschrift SemiBold" panose="020B0502040204020203" pitchFamily="34" charset="0"/>
            </a:endParaRPr>
          </a:p>
          <a:p>
            <a:r>
              <a:rPr lang="en-US" sz="1600" dirty="0">
                <a:solidFill>
                  <a:srgbClr val="0B1423"/>
                </a:solidFill>
                <a:latin typeface="Bahnschrift Light" panose="020B0502040204020203" pitchFamily="34" charset="0"/>
              </a:rPr>
              <a:t>Res. </a:t>
            </a:r>
            <a:r>
              <a:rPr lang="el-GR" sz="1600" dirty="0">
                <a:solidFill>
                  <a:srgbClr val="0B1423"/>
                </a:solidFill>
                <a:latin typeface="Bahnschrift Light" panose="020B0502040204020203" pitchFamily="34" charset="0"/>
              </a:rPr>
              <a:t>0.5°</a:t>
            </a:r>
            <a:r>
              <a:rPr lang="en-US" sz="1600" b="0" i="0" dirty="0">
                <a:solidFill>
                  <a:srgbClr val="0B1423"/>
                </a:solidFill>
                <a:effectLst/>
                <a:latin typeface="Bahnschrift Light" panose="020B0502040204020203" pitchFamily="34" charset="0"/>
              </a:rPr>
              <a:t>×</a:t>
            </a:r>
            <a:r>
              <a:rPr lang="el-GR" sz="1600" dirty="0">
                <a:solidFill>
                  <a:srgbClr val="0B1423"/>
                </a:solidFill>
                <a:latin typeface="Bahnschrift Light" panose="020B0502040204020203" pitchFamily="34" charset="0"/>
              </a:rPr>
              <a:t> 0.5°</a:t>
            </a:r>
            <a:endParaRPr lang="el-GR" sz="1100" dirty="0">
              <a:solidFill>
                <a:srgbClr val="0B1423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415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61D67-3F3A-9260-9884-E7B60460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830" y="334824"/>
            <a:ext cx="5814530" cy="57343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Bahnschrift SemiBold" panose="020B0502040204020203" pitchFamily="34" charset="0"/>
              </a:rPr>
              <a:t>Two-Minute Madness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25DAC-8792-D318-EEC5-1202DB882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390" y="4372577"/>
            <a:ext cx="8759236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600" u="sng" dirty="0">
                <a:solidFill>
                  <a:srgbClr val="000000"/>
                </a:solidFill>
                <a:effectLst/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improvement of river routing</a:t>
            </a:r>
            <a:r>
              <a:rPr lang="el-GR" sz="1600" dirty="0">
                <a:solidFill>
                  <a:srgbClr val="000000"/>
                </a:solidFill>
                <a:effectLst/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1600" dirty="0">
              <a:solidFill>
                <a:srgbClr val="000000"/>
              </a:solidFill>
              <a:effectLst/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l-GR" sz="100" dirty="0">
              <a:solidFill>
                <a:srgbClr val="000000"/>
              </a:solidFill>
              <a:effectLst/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1550" lvl="1" indent="-514350" algn="just">
              <a:buAutoNum type="romanLcParenBoth"/>
            </a:pPr>
            <a:r>
              <a:rPr lang="en-US" sz="1600" dirty="0">
                <a:solidFill>
                  <a:srgbClr val="000000"/>
                </a:solidFill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by, firstly, optimizing the routing parameters, flow velocity and meander ratio, based on a sample of 360 river basins,</a:t>
            </a:r>
          </a:p>
          <a:p>
            <a:pPr marL="457200" lvl="1" indent="0" algn="just">
              <a:buNone/>
            </a:pPr>
            <a:r>
              <a:rPr lang="el-GR" sz="1600" dirty="0">
                <a:solidFill>
                  <a:srgbClr val="000000"/>
                </a:solidFill>
                <a:effectLst/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lvl="1" indent="0" algn="just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(ii) </a:t>
            </a:r>
            <a:r>
              <a:rPr lang="en-US" sz="1600" dirty="0">
                <a:solidFill>
                  <a:srgbClr val="000000"/>
                </a:solidFill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and, secondly, correlating them with the physiographic properties of each       </a:t>
            </a:r>
            <a:r>
              <a:rPr lang="en-US" sz="1600" dirty="0">
                <a:solidFill>
                  <a:schemeClr val="bg1"/>
                </a:solidFill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_. </a:t>
            </a:r>
            <a:r>
              <a:rPr lang="en-US" sz="1600" dirty="0">
                <a:solidFill>
                  <a:srgbClr val="000000"/>
                </a:solidFill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basin</a:t>
            </a:r>
            <a:r>
              <a:rPr lang="el-GR" sz="1600" dirty="0">
                <a:solidFill>
                  <a:srgbClr val="000000"/>
                </a:solidFill>
                <a:effectLst/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sz="1600" dirty="0">
              <a:solidFill>
                <a:srgbClr val="000000"/>
              </a:solidFill>
              <a:effectLst/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 algn="just">
              <a:buNone/>
            </a:pPr>
            <a:endParaRPr lang="el-GR" sz="500" dirty="0">
              <a:solidFill>
                <a:srgbClr val="000000"/>
              </a:solidFill>
              <a:effectLst/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600" dirty="0">
                <a:solidFill>
                  <a:srgbClr val="000000"/>
                </a:solidFill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US" sz="1600" dirty="0">
                <a:solidFill>
                  <a:srgbClr val="000000"/>
                </a:solidFill>
                <a:effectLst/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ith the ultimate goal of </a:t>
            </a:r>
            <a:r>
              <a:rPr lang="en-US" sz="1600" u="sng" dirty="0">
                <a:solidFill>
                  <a:srgbClr val="000000"/>
                </a:solidFill>
                <a:effectLst/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extrapolating at the global scale</a:t>
            </a:r>
            <a:r>
              <a:rPr lang="el-GR" sz="1600" dirty="0">
                <a:solidFill>
                  <a:srgbClr val="000000"/>
                </a:solidFill>
                <a:effectLst/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D46C0F-D487-30CE-598C-C3E60E0B1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23" r="8390"/>
          <a:stretch/>
        </p:blipFill>
        <p:spPr>
          <a:xfrm>
            <a:off x="9687634" y="0"/>
            <a:ext cx="250239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4E3877-05A5-C4DF-921B-3F1230F9A3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0" r="26184"/>
          <a:stretch/>
        </p:blipFill>
        <p:spPr>
          <a:xfrm>
            <a:off x="9685659" y="0"/>
            <a:ext cx="2504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BD9CEE-2007-5BB6-384A-5C5930426DBE}"/>
              </a:ext>
            </a:extLst>
          </p:cNvPr>
          <p:cNvSpPr/>
          <p:nvPr/>
        </p:nvSpPr>
        <p:spPr>
          <a:xfrm>
            <a:off x="9684786" y="0"/>
            <a:ext cx="2502391" cy="6858000"/>
          </a:xfrm>
          <a:prstGeom prst="rect">
            <a:avLst/>
          </a:prstGeom>
          <a:solidFill>
            <a:srgbClr val="0B1423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42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DF9386-DD3A-E57D-4897-516E5309109A}"/>
              </a:ext>
            </a:extLst>
          </p:cNvPr>
          <p:cNvSpPr/>
          <p:nvPr/>
        </p:nvSpPr>
        <p:spPr>
          <a:xfrm>
            <a:off x="314914" y="-968501"/>
            <a:ext cx="88476" cy="1889423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">
            <a:extLst>
              <a:ext uri="{FF2B5EF4-FFF2-40B4-BE49-F238E27FC236}">
                <a16:creationId xmlns:a16="http://schemas.microsoft.com/office/drawing/2014/main" id="{3A3C7861-4890-506D-0DF8-861C1905A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026" y="6305459"/>
            <a:ext cx="1052399" cy="48557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3BC100D-D8DD-E7C3-BD68-2CDBA6362EDD}"/>
              </a:ext>
            </a:extLst>
          </p:cNvPr>
          <p:cNvGrpSpPr/>
          <p:nvPr/>
        </p:nvGrpSpPr>
        <p:grpSpPr>
          <a:xfrm>
            <a:off x="1053801" y="1115869"/>
            <a:ext cx="10599420" cy="3049098"/>
            <a:chOff x="44307" y="2434021"/>
            <a:chExt cx="12463211" cy="362849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EB513-2236-563D-FCB3-05CAB46E5868}"/>
                </a:ext>
              </a:extLst>
            </p:cNvPr>
            <p:cNvSpPr/>
            <p:nvPr/>
          </p:nvSpPr>
          <p:spPr>
            <a:xfrm>
              <a:off x="44307" y="2434021"/>
              <a:ext cx="12463211" cy="36284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dirty="0"/>
                <a:t>μ </a:t>
              </a:r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821426D-4E73-2BD1-2DF8-7B49648DC64B}"/>
                </a:ext>
              </a:extLst>
            </p:cNvPr>
            <p:cNvGrpSpPr/>
            <p:nvPr/>
          </p:nvGrpSpPr>
          <p:grpSpPr>
            <a:xfrm>
              <a:off x="279361" y="2835564"/>
              <a:ext cx="3460742" cy="2842780"/>
              <a:chOff x="4406968" y="1103192"/>
              <a:chExt cx="6660196" cy="510293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1742968-0A64-67A3-3494-326D1516C2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6968" y="1105807"/>
                <a:ext cx="3197647" cy="1532278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4ACCE7B-D795-E37D-0235-FDB8FA7D55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9517" y="1103192"/>
                <a:ext cx="3197647" cy="153227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BCB936D-1B8D-D1E4-E427-99E6EAFF36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6968" y="2925811"/>
                <a:ext cx="3197647" cy="153227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FDAD147-170C-DFC5-B539-194069EB9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9517" y="2925813"/>
                <a:ext cx="3197647" cy="153227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537D7A1-8AEA-013B-598C-00A33E3B4F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6968" y="4673844"/>
                <a:ext cx="3197647" cy="153227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27F1E36-D197-909C-3849-941FEE171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9517" y="4673844"/>
                <a:ext cx="3197647" cy="1532278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D1EA654-E31D-0D49-0BE2-C86AED6AC281}"/>
                </a:ext>
              </a:extLst>
            </p:cNvPr>
            <p:cNvGrpSpPr/>
            <p:nvPr/>
          </p:nvGrpSpPr>
          <p:grpSpPr>
            <a:xfrm>
              <a:off x="5217720" y="2655229"/>
              <a:ext cx="2655280" cy="3232554"/>
              <a:chOff x="4773278" y="2326895"/>
              <a:chExt cx="3098195" cy="3771765"/>
            </a:xfrm>
          </p:grpSpPr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B76B0A19-65A8-C9BF-782A-BCE731F5C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4816272" y="4361060"/>
                <a:ext cx="3012423" cy="1737600"/>
              </a:xfrm>
              <a:prstGeom prst="rect">
                <a:avLst/>
              </a:prstGeom>
            </p:spPr>
          </p:pic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0245B04F-EC43-15BD-CCB2-49DD7BD15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4773278" y="2326895"/>
                <a:ext cx="3098195" cy="1741641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173F3C9-CA35-80F5-D4C8-19620C58327B}"/>
                </a:ext>
              </a:extLst>
            </p:cNvPr>
            <p:cNvGrpSpPr/>
            <p:nvPr/>
          </p:nvGrpSpPr>
          <p:grpSpPr>
            <a:xfrm>
              <a:off x="9538104" y="2784708"/>
              <a:ext cx="2739181" cy="2948469"/>
              <a:chOff x="9030051" y="2324246"/>
              <a:chExt cx="3610322" cy="388617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53FFC81-DB45-B0F8-6F31-ABE7B14125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74" t="35757" r="28888" b="19125"/>
              <a:stretch/>
            </p:blipFill>
            <p:spPr>
              <a:xfrm>
                <a:off x="9398032" y="2324246"/>
                <a:ext cx="3242341" cy="3886171"/>
              </a:xfrm>
              <a:prstGeom prst="rect">
                <a:avLst/>
              </a:prstGeom>
            </p:spPr>
          </p:pic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56A53E2-B8DA-14D1-C45D-81EC87E4B147}"/>
                  </a:ext>
                </a:extLst>
              </p:cNvPr>
              <p:cNvSpPr/>
              <p:nvPr/>
            </p:nvSpPr>
            <p:spPr>
              <a:xfrm>
                <a:off x="9030051" y="2451787"/>
                <a:ext cx="3526382" cy="3501514"/>
              </a:xfrm>
              <a:prstGeom prst="ellipse">
                <a:avLst/>
              </a:prstGeom>
              <a:noFill/>
              <a:ln w="6350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2F9EA9B-FAFF-EC3B-628D-56B61B081308}"/>
                </a:ext>
              </a:extLst>
            </p:cNvPr>
            <p:cNvSpPr/>
            <p:nvPr/>
          </p:nvSpPr>
          <p:spPr>
            <a:xfrm>
              <a:off x="163599" y="2552677"/>
              <a:ext cx="3703781" cy="3297383"/>
            </a:xfrm>
            <a:prstGeom prst="rect">
              <a:avLst/>
            </a:prstGeom>
            <a:noFill/>
            <a:ln w="635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EDCD9C6-39D7-11BA-3DF6-FCA39753B27E}"/>
                </a:ext>
              </a:extLst>
            </p:cNvPr>
            <p:cNvSpPr/>
            <p:nvPr/>
          </p:nvSpPr>
          <p:spPr>
            <a:xfrm>
              <a:off x="5016114" y="2581563"/>
              <a:ext cx="3174290" cy="3354758"/>
            </a:xfrm>
            <a:prstGeom prst="rect">
              <a:avLst/>
            </a:prstGeom>
            <a:noFill/>
            <a:ln w="635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EDA76D4-8F8E-6EE8-2954-9CA1F3B54EE9}"/>
                </a:ext>
              </a:extLst>
            </p:cNvPr>
            <p:cNvSpPr/>
            <p:nvPr/>
          </p:nvSpPr>
          <p:spPr>
            <a:xfrm>
              <a:off x="9324093" y="2581563"/>
              <a:ext cx="3066947" cy="3306220"/>
            </a:xfrm>
            <a:prstGeom prst="rect">
              <a:avLst/>
            </a:prstGeom>
            <a:noFill/>
            <a:ln w="635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D7A8FC6-BB97-B685-4BF6-857E405A15D6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flipV="1">
              <a:off x="3867381" y="4201368"/>
              <a:ext cx="1149667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888B6A3-E236-16B9-6F36-1466EFCD6707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 flipV="1">
              <a:off x="8190404" y="4258942"/>
              <a:ext cx="113369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4934416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571782-E798-73A9-49A8-8BC773F606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5" y="782320"/>
            <a:ext cx="11854350" cy="62382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278C9B-BEAF-10ED-6ECA-90D98955DDA1}"/>
              </a:ext>
            </a:extLst>
          </p:cNvPr>
          <p:cNvSpPr/>
          <p:nvPr/>
        </p:nvSpPr>
        <p:spPr>
          <a:xfrm>
            <a:off x="340173" y="-175453"/>
            <a:ext cx="84189" cy="1204913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00AADD-5E13-5CF6-C2FE-9F8DD42A8FCC}"/>
              </a:ext>
            </a:extLst>
          </p:cNvPr>
          <p:cNvSpPr txBox="1"/>
          <p:nvPr/>
        </p:nvSpPr>
        <p:spPr>
          <a:xfrm>
            <a:off x="518160" y="145315"/>
            <a:ext cx="53949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B1423"/>
                </a:solidFill>
                <a:latin typeface="Bahnschrift SemiBold" panose="020B0502040204020203" pitchFamily="34" charset="0"/>
              </a:rPr>
              <a:t>SLP</a:t>
            </a:r>
            <a:r>
              <a:rPr lang="el-GR" sz="2400" dirty="0">
                <a:solidFill>
                  <a:srgbClr val="0B1423"/>
                </a:solidFill>
                <a:latin typeface="Bahnschrift SemiBold" panose="020B0502040204020203" pitchFamily="34" charset="0"/>
              </a:rPr>
              <a:t> </a:t>
            </a:r>
            <a:r>
              <a:rPr lang="en-US" sz="2400" dirty="0">
                <a:solidFill>
                  <a:srgbClr val="0B1423"/>
                </a:solidFill>
                <a:latin typeface="Bahnschrift SemiBold" panose="020B0502040204020203" pitchFamily="34" charset="0"/>
              </a:rPr>
              <a:t>routing parameters (Method B)</a:t>
            </a:r>
          </a:p>
          <a:p>
            <a:endParaRPr lang="el-GR" sz="500" dirty="0">
              <a:solidFill>
                <a:srgbClr val="0B1423"/>
              </a:solidFill>
              <a:latin typeface="Bahnschrift SemiBold" panose="020B0502040204020203" pitchFamily="34" charset="0"/>
            </a:endParaRPr>
          </a:p>
          <a:p>
            <a:r>
              <a:rPr lang="en-US" sz="1600" dirty="0">
                <a:solidFill>
                  <a:srgbClr val="0B1423"/>
                </a:solidFill>
                <a:latin typeface="Bahnschrift Light" panose="020B0502040204020203" pitchFamily="34" charset="0"/>
              </a:rPr>
              <a:t>Res. </a:t>
            </a:r>
            <a:r>
              <a:rPr lang="el-GR" sz="1600" dirty="0">
                <a:solidFill>
                  <a:srgbClr val="0B1423"/>
                </a:solidFill>
                <a:latin typeface="Bahnschrift Light" panose="020B0502040204020203" pitchFamily="34" charset="0"/>
              </a:rPr>
              <a:t>0.5°</a:t>
            </a:r>
            <a:r>
              <a:rPr lang="en-US" sz="1600" b="0" i="0" dirty="0">
                <a:solidFill>
                  <a:srgbClr val="0B1423"/>
                </a:solidFill>
                <a:effectLst/>
                <a:latin typeface="Bahnschrift Light" panose="020B0502040204020203" pitchFamily="34" charset="0"/>
              </a:rPr>
              <a:t>×</a:t>
            </a:r>
            <a:r>
              <a:rPr lang="el-GR" sz="1600" dirty="0">
                <a:solidFill>
                  <a:srgbClr val="0B1423"/>
                </a:solidFill>
                <a:latin typeface="Bahnschrift Light" panose="020B0502040204020203" pitchFamily="34" charset="0"/>
              </a:rPr>
              <a:t> 0.5°</a:t>
            </a:r>
            <a:endParaRPr lang="el-GR" sz="1100" dirty="0">
              <a:solidFill>
                <a:srgbClr val="0B1423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19C651-A595-B740-B84A-ECBF4AEA2DBD}"/>
              </a:ext>
            </a:extLst>
          </p:cNvPr>
          <p:cNvSpPr txBox="1"/>
          <p:nvPr/>
        </p:nvSpPr>
        <p:spPr>
          <a:xfrm>
            <a:off x="3789872" y="5954598"/>
            <a:ext cx="46122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venir Book" panose="02000503020000020003" pitchFamily="2" charset="0"/>
              </a:rPr>
              <a:t>Optimal routing parameters (SLP) </a:t>
            </a:r>
            <a:r>
              <a:rPr lang="en-GR" sz="1200" dirty="0">
                <a:latin typeface="Avenir Book" panose="02000503020000020003" pitchFamily="2" charset="0"/>
              </a:rPr>
              <a:t>– Spatial resolution </a:t>
            </a:r>
            <a:r>
              <a:rPr lang="el-GR" sz="1200" dirty="0">
                <a:solidFill>
                  <a:srgbClr val="0B1423"/>
                </a:solidFill>
                <a:latin typeface="Bahnschrift Light" panose="020B0502040204020203" pitchFamily="34" charset="0"/>
              </a:rPr>
              <a:t>0.5°</a:t>
            </a:r>
            <a:r>
              <a:rPr lang="en-US" sz="1200" dirty="0">
                <a:solidFill>
                  <a:srgbClr val="0B1423"/>
                </a:solidFill>
                <a:latin typeface="Bahnschrift Light" panose="020B0502040204020203" pitchFamily="34" charset="0"/>
              </a:rPr>
              <a:t>×</a:t>
            </a:r>
            <a:r>
              <a:rPr lang="el-GR" sz="1200" dirty="0">
                <a:solidFill>
                  <a:srgbClr val="0B1423"/>
                </a:solidFill>
                <a:latin typeface="Bahnschrift Light" panose="020B0502040204020203" pitchFamily="34" charset="0"/>
              </a:rPr>
              <a:t> 0.5°</a:t>
            </a:r>
            <a:endParaRPr lang="en-GR" sz="12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025232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93C234-F9D6-0BA4-D28F-7070B7580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66" b="1"/>
          <a:stretch/>
        </p:blipFill>
        <p:spPr>
          <a:xfrm rot="5400000">
            <a:off x="1714500" y="-1714500"/>
            <a:ext cx="6858000" cy="10286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AF329C-4A6B-B320-23CF-E6115BC7B63C}"/>
              </a:ext>
            </a:extLst>
          </p:cNvPr>
          <p:cNvSpPr/>
          <p:nvPr/>
        </p:nvSpPr>
        <p:spPr>
          <a:xfrm>
            <a:off x="1" y="-1"/>
            <a:ext cx="12192000" cy="685800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3EE062-4047-CAC7-0E8E-22A5EAC99409}"/>
              </a:ext>
            </a:extLst>
          </p:cNvPr>
          <p:cNvSpPr/>
          <p:nvPr/>
        </p:nvSpPr>
        <p:spPr>
          <a:xfrm>
            <a:off x="2748252" y="990180"/>
            <a:ext cx="8891000" cy="15458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50800" dir="84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BE08B2-9797-E155-6E76-7BAF5698DD68}"/>
              </a:ext>
            </a:extLst>
          </p:cNvPr>
          <p:cNvSpPr/>
          <p:nvPr/>
        </p:nvSpPr>
        <p:spPr>
          <a:xfrm>
            <a:off x="11513357" y="990180"/>
            <a:ext cx="125895" cy="1545891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F739A7-4696-5C0D-E944-889BA80BF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8" y="1417760"/>
            <a:ext cx="11094395" cy="69072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solidFill>
                  <a:srgbClr val="0B1423"/>
                </a:solidFill>
                <a:latin typeface="Bahnschrift SemiBold" panose="020B0502040204020203" pitchFamily="34" charset="0"/>
              </a:rPr>
              <a:t>RESULTS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EB3DAB-DB52-E1A3-BA68-47A47037CA49}"/>
              </a:ext>
            </a:extLst>
          </p:cNvPr>
          <p:cNvSpPr/>
          <p:nvPr/>
        </p:nvSpPr>
        <p:spPr>
          <a:xfrm>
            <a:off x="1" y="6279554"/>
            <a:ext cx="9639090" cy="578446"/>
          </a:xfrm>
          <a:prstGeom prst="rect">
            <a:avLst/>
          </a:prstGeom>
          <a:solidFill>
            <a:srgbClr val="0C1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3302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CC8CF1-EB72-B9AE-53FE-2842F8B647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3"/>
          <a:stretch/>
        </p:blipFill>
        <p:spPr bwMode="auto">
          <a:xfrm>
            <a:off x="819771" y="1233039"/>
            <a:ext cx="9923808" cy="46758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653F45-FC81-48F8-EB54-FBB120A403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8"/>
          <a:stretch/>
        </p:blipFill>
        <p:spPr bwMode="auto">
          <a:xfrm>
            <a:off x="810371" y="1233039"/>
            <a:ext cx="9942608" cy="46758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C8648F6-7D02-4ACF-2ECD-616A46F3486C}"/>
              </a:ext>
            </a:extLst>
          </p:cNvPr>
          <p:cNvSpPr/>
          <p:nvPr/>
        </p:nvSpPr>
        <p:spPr>
          <a:xfrm>
            <a:off x="340173" y="0"/>
            <a:ext cx="84189" cy="847352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C78DCB-CBBD-0CC8-B931-C5096ED3B586}"/>
              </a:ext>
            </a:extLst>
          </p:cNvPr>
          <p:cNvSpPr txBox="1"/>
          <p:nvPr/>
        </p:nvSpPr>
        <p:spPr>
          <a:xfrm>
            <a:off x="424362" y="385687"/>
            <a:ext cx="11119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B1423"/>
                </a:solidFill>
                <a:latin typeface="Bahnschrift SemiBold" panose="020B0502040204020203" pitchFamily="34" charset="0"/>
              </a:rPr>
              <a:t>Improvement of NSE</a:t>
            </a:r>
            <a:r>
              <a:rPr lang="en-GB" sz="2400" baseline="-25000" dirty="0">
                <a:solidFill>
                  <a:srgbClr val="0B1423"/>
                </a:solidFill>
                <a:latin typeface="Bahnschrift SemiBold" panose="020B0502040204020203" pitchFamily="34" charset="0"/>
              </a:rPr>
              <a:t>10</a:t>
            </a:r>
            <a:r>
              <a:rPr lang="en-GB" sz="2400" dirty="0">
                <a:solidFill>
                  <a:srgbClr val="0B1423"/>
                </a:solidFill>
                <a:latin typeface="Bahnschrift SemiBold" panose="020B0502040204020203" pitchFamily="34" charset="0"/>
              </a:rPr>
              <a:t> for the new configuration over default parameter set</a:t>
            </a:r>
            <a:endParaRPr lang="el-GR" sz="1600" dirty="0">
              <a:solidFill>
                <a:srgbClr val="0B1423"/>
              </a:solidFill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698927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CC8CF1-EB72-B9AE-53FE-2842F8B647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3"/>
          <a:stretch/>
        </p:blipFill>
        <p:spPr bwMode="auto">
          <a:xfrm>
            <a:off x="819771" y="1233039"/>
            <a:ext cx="9923808" cy="46758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C8648F6-7D02-4ACF-2ECD-616A46F3486C}"/>
              </a:ext>
            </a:extLst>
          </p:cNvPr>
          <p:cNvSpPr/>
          <p:nvPr/>
        </p:nvSpPr>
        <p:spPr>
          <a:xfrm>
            <a:off x="340173" y="0"/>
            <a:ext cx="84189" cy="847352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C78DCB-CBBD-0CC8-B931-C5096ED3B586}"/>
              </a:ext>
            </a:extLst>
          </p:cNvPr>
          <p:cNvSpPr txBox="1"/>
          <p:nvPr/>
        </p:nvSpPr>
        <p:spPr>
          <a:xfrm>
            <a:off x="424362" y="385687"/>
            <a:ext cx="11119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B1423"/>
                </a:solidFill>
                <a:latin typeface="Bahnschrift SemiBold" panose="020B0502040204020203" pitchFamily="34" charset="0"/>
              </a:rPr>
              <a:t>Improvement of NSE</a:t>
            </a:r>
            <a:r>
              <a:rPr lang="en-GB" sz="2400" baseline="-25000" dirty="0">
                <a:solidFill>
                  <a:srgbClr val="0B1423"/>
                </a:solidFill>
                <a:latin typeface="Bahnschrift SemiBold" panose="020B0502040204020203" pitchFamily="34" charset="0"/>
              </a:rPr>
              <a:t>10</a:t>
            </a:r>
            <a:r>
              <a:rPr lang="en-GB" sz="2400" dirty="0">
                <a:solidFill>
                  <a:srgbClr val="0B1423"/>
                </a:solidFill>
                <a:latin typeface="Bahnschrift SemiBold" panose="020B0502040204020203" pitchFamily="34" charset="0"/>
              </a:rPr>
              <a:t> for the new configuration over default parameter set</a:t>
            </a:r>
            <a:endParaRPr lang="el-GR" sz="1600" dirty="0">
              <a:solidFill>
                <a:srgbClr val="0B1423"/>
              </a:solidFill>
              <a:latin typeface="Bahnschrift Semi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33629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8A0F8A-21F0-2D42-D682-4B9AA600C071}"/>
              </a:ext>
            </a:extLst>
          </p:cNvPr>
          <p:cNvSpPr/>
          <p:nvPr/>
        </p:nvSpPr>
        <p:spPr>
          <a:xfrm>
            <a:off x="340173" y="0"/>
            <a:ext cx="84189" cy="847352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CCB7B0-EB7F-0930-043C-575B4217D80C}"/>
              </a:ext>
            </a:extLst>
          </p:cNvPr>
          <p:cNvSpPr txBox="1"/>
          <p:nvPr/>
        </p:nvSpPr>
        <p:spPr>
          <a:xfrm>
            <a:off x="424362" y="385687"/>
            <a:ext cx="5783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B1423"/>
                </a:solidFill>
                <a:latin typeface="Bahnschrift SemiBold" panose="020B0502040204020203" pitchFamily="34" charset="0"/>
              </a:rPr>
              <a:t>Relative Improvement</a:t>
            </a:r>
            <a:endParaRPr lang="el-GR" sz="1600" dirty="0">
              <a:solidFill>
                <a:srgbClr val="0B1423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438DBF-A082-05A0-F140-A42F6BF555D2}"/>
              </a:ext>
            </a:extLst>
          </p:cNvPr>
          <p:cNvSpPr/>
          <p:nvPr/>
        </p:nvSpPr>
        <p:spPr>
          <a:xfrm>
            <a:off x="337505" y="6585785"/>
            <a:ext cx="84189" cy="847352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A364B9-A5BD-CB95-F308-3A248818B5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64"/>
          <a:stretch/>
        </p:blipFill>
        <p:spPr bwMode="auto">
          <a:xfrm>
            <a:off x="1577072" y="1737522"/>
            <a:ext cx="9780692" cy="4198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56AE6F9-2D3F-D148-4983-D15E4B4A3E51}"/>
              </a:ext>
            </a:extLst>
          </p:cNvPr>
          <p:cNvGrpSpPr/>
          <p:nvPr/>
        </p:nvGrpSpPr>
        <p:grpSpPr>
          <a:xfrm>
            <a:off x="337505" y="3550920"/>
            <a:ext cx="2479137" cy="2385031"/>
            <a:chOff x="841048" y="2487816"/>
            <a:chExt cx="2225824" cy="214133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58D85B-4FAF-1DC8-F212-EC4AC40AC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8" t="66311" r="36691" b="2713"/>
            <a:stretch/>
          </p:blipFill>
          <p:spPr bwMode="auto">
            <a:xfrm>
              <a:off x="841048" y="2886076"/>
              <a:ext cx="2225824" cy="174307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928355-9469-90A4-B953-D564C944D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77" t="63603" r="30410" b="33065"/>
            <a:stretch/>
          </p:blipFill>
          <p:spPr bwMode="auto">
            <a:xfrm>
              <a:off x="1078047" y="2737624"/>
              <a:ext cx="1751824" cy="17869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EDD6AC-B95D-B2C9-82BF-6959A9238C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46" t="62984" r="53263" b="34009"/>
            <a:stretch/>
          </p:blipFill>
          <p:spPr bwMode="auto">
            <a:xfrm>
              <a:off x="1078047" y="2487816"/>
              <a:ext cx="1751824" cy="22224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8D3DF28-ADB9-DCDF-6EF5-8C81490B584D}"/>
              </a:ext>
            </a:extLst>
          </p:cNvPr>
          <p:cNvSpPr txBox="1"/>
          <p:nvPr/>
        </p:nvSpPr>
        <p:spPr>
          <a:xfrm>
            <a:off x="421694" y="958172"/>
            <a:ext cx="8326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ahnschrift SemiLight" panose="020B0502040204020203" pitchFamily="34" charset="0"/>
              </a:rPr>
              <a:t>The improvement of the NSE</a:t>
            </a:r>
            <a:r>
              <a:rPr lang="en-US" sz="1600" baseline="-25000" dirty="0">
                <a:latin typeface="Bahnschrift SemiLight" panose="020B0502040204020203" pitchFamily="34" charset="0"/>
              </a:rPr>
              <a:t>10</a:t>
            </a:r>
            <a:r>
              <a:rPr lang="en-US" sz="1600" dirty="0">
                <a:latin typeface="Bahnschrift SemiLight" panose="020B0502040204020203" pitchFamily="34" charset="0"/>
              </a:rPr>
              <a:t>, in relation to the achieved NSE</a:t>
            </a:r>
            <a:r>
              <a:rPr lang="en-US" sz="1600" baseline="-25000" dirty="0">
                <a:latin typeface="Bahnschrift SemiLight" panose="020B0502040204020203" pitchFamily="34" charset="0"/>
              </a:rPr>
              <a:t>10</a:t>
            </a:r>
            <a:r>
              <a:rPr lang="en-US" sz="1600" dirty="0">
                <a:latin typeface="Bahnschrift SemiLight" panose="020B0502040204020203" pitchFamily="34" charset="0"/>
              </a:rPr>
              <a:t>, thus providing a better image of the actual improvement. </a:t>
            </a:r>
          </a:p>
        </p:txBody>
      </p:sp>
    </p:spTree>
    <p:extLst>
      <p:ext uri="{BB962C8B-B14F-4D97-AF65-F5344CB8AC3E}">
        <p14:creationId xmlns:p14="http://schemas.microsoft.com/office/powerpoint/2010/main" val="1333753147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8A0F8A-21F0-2D42-D682-4B9AA600C071}"/>
              </a:ext>
            </a:extLst>
          </p:cNvPr>
          <p:cNvSpPr/>
          <p:nvPr/>
        </p:nvSpPr>
        <p:spPr>
          <a:xfrm>
            <a:off x="340173" y="0"/>
            <a:ext cx="84189" cy="847352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CCB7B0-EB7F-0930-043C-575B4217D80C}"/>
              </a:ext>
            </a:extLst>
          </p:cNvPr>
          <p:cNvSpPr txBox="1"/>
          <p:nvPr/>
        </p:nvSpPr>
        <p:spPr>
          <a:xfrm>
            <a:off x="424362" y="385687"/>
            <a:ext cx="5783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B1423"/>
                </a:solidFill>
                <a:latin typeface="Bahnschrift SemiBold" panose="020B0502040204020203" pitchFamily="34" charset="0"/>
              </a:rPr>
              <a:t>Improvement in temporal response</a:t>
            </a:r>
            <a:endParaRPr lang="el-GR" sz="1600" dirty="0">
              <a:solidFill>
                <a:srgbClr val="0B1423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438DBF-A082-05A0-F140-A42F6BF555D2}"/>
              </a:ext>
            </a:extLst>
          </p:cNvPr>
          <p:cNvSpPr/>
          <p:nvPr/>
        </p:nvSpPr>
        <p:spPr>
          <a:xfrm>
            <a:off x="337505" y="6585785"/>
            <a:ext cx="84189" cy="847352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D3DF28-ADB9-DCDF-6EF5-8C81490B584D}"/>
              </a:ext>
            </a:extLst>
          </p:cNvPr>
          <p:cNvSpPr txBox="1"/>
          <p:nvPr/>
        </p:nvSpPr>
        <p:spPr>
          <a:xfrm>
            <a:off x="421694" y="958172"/>
            <a:ext cx="832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change of the temporal response in six significant river basins</a:t>
            </a:r>
            <a:endParaRPr lang="en-US" sz="1600" dirty="0">
              <a:latin typeface="Bahnschrift SemiLight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43DE35-C642-BC0E-C3BC-3F586BBFC6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" b="57911"/>
          <a:stretch/>
        </p:blipFill>
        <p:spPr bwMode="auto">
          <a:xfrm>
            <a:off x="142102" y="1791230"/>
            <a:ext cx="7847965" cy="43277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55C39D-0475-29D5-4E8E-0D09C42B65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4" t="43338" r="-395" b="17652"/>
          <a:stretch/>
        </p:blipFill>
        <p:spPr bwMode="auto">
          <a:xfrm>
            <a:off x="8031893" y="1791230"/>
            <a:ext cx="3953994" cy="43308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043036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61D67-3F3A-9260-9884-E7B60460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830" y="334824"/>
            <a:ext cx="5814530" cy="57343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Bahnschrift SemiBold" panose="020B0502040204020203" pitchFamily="34" charset="0"/>
              </a:rPr>
              <a:t>Two-Minute Madness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D46C0F-D487-30CE-598C-C3E60E0B1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23" r="8390"/>
          <a:stretch/>
        </p:blipFill>
        <p:spPr>
          <a:xfrm>
            <a:off x="9687634" y="0"/>
            <a:ext cx="250239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4E3877-05A5-C4DF-921B-3F1230F9A3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0" r="26184"/>
          <a:stretch/>
        </p:blipFill>
        <p:spPr>
          <a:xfrm>
            <a:off x="9685659" y="0"/>
            <a:ext cx="2504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BD9CEE-2007-5BB6-384A-5C5930426DBE}"/>
              </a:ext>
            </a:extLst>
          </p:cNvPr>
          <p:cNvSpPr/>
          <p:nvPr/>
        </p:nvSpPr>
        <p:spPr>
          <a:xfrm>
            <a:off x="9684786" y="0"/>
            <a:ext cx="2502391" cy="6858000"/>
          </a:xfrm>
          <a:prstGeom prst="rect">
            <a:avLst/>
          </a:prstGeom>
          <a:solidFill>
            <a:srgbClr val="0B1423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423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E934F7-3AD0-246B-8B9B-C80DAFD9E004}"/>
              </a:ext>
            </a:extLst>
          </p:cNvPr>
          <p:cNvSpPr/>
          <p:nvPr/>
        </p:nvSpPr>
        <p:spPr>
          <a:xfrm>
            <a:off x="546860" y="1746837"/>
            <a:ext cx="10336664" cy="36709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508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μ 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DF9386-DD3A-E57D-4897-516E5309109A}"/>
              </a:ext>
            </a:extLst>
          </p:cNvPr>
          <p:cNvSpPr/>
          <p:nvPr/>
        </p:nvSpPr>
        <p:spPr>
          <a:xfrm>
            <a:off x="314914" y="-968501"/>
            <a:ext cx="88476" cy="1889423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">
            <a:extLst>
              <a:ext uri="{FF2B5EF4-FFF2-40B4-BE49-F238E27FC236}">
                <a16:creationId xmlns:a16="http://schemas.microsoft.com/office/drawing/2014/main" id="{3A3C7861-4890-506D-0DF8-861C1905A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026" y="6305459"/>
            <a:ext cx="1052399" cy="485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CCFAE3-008F-C635-FBE0-E6D976CBFA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" b="37164"/>
          <a:stretch/>
        </p:blipFill>
        <p:spPr bwMode="auto">
          <a:xfrm>
            <a:off x="2157289" y="1766164"/>
            <a:ext cx="8518331" cy="3459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319AC25-07E7-9564-AB72-55FB60A45AD4}"/>
              </a:ext>
            </a:extLst>
          </p:cNvPr>
          <p:cNvGrpSpPr/>
          <p:nvPr/>
        </p:nvGrpSpPr>
        <p:grpSpPr>
          <a:xfrm>
            <a:off x="746290" y="2789073"/>
            <a:ext cx="2070609" cy="1942754"/>
            <a:chOff x="841048" y="2487816"/>
            <a:chExt cx="2225824" cy="214133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A7422D-3B39-F390-9D72-87B327707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8" t="66311" r="36691" b="2713"/>
            <a:stretch/>
          </p:blipFill>
          <p:spPr bwMode="auto">
            <a:xfrm>
              <a:off x="841048" y="2886076"/>
              <a:ext cx="2225824" cy="174307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87E752-A6AE-9AF6-3EFB-4DADD0BD12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77" t="63603" r="30410" b="33065"/>
            <a:stretch/>
          </p:blipFill>
          <p:spPr bwMode="auto">
            <a:xfrm>
              <a:off x="1078047" y="2737624"/>
              <a:ext cx="1751824" cy="17869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29E74A-76A8-0F40-F04D-C55B42B06E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46" t="62984" r="53263" b="34009"/>
            <a:stretch/>
          </p:blipFill>
          <p:spPr bwMode="auto">
            <a:xfrm>
              <a:off x="1078047" y="2487816"/>
              <a:ext cx="1751824" cy="22224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4E2F867-A3BB-6863-63B2-B001CF402284}"/>
              </a:ext>
            </a:extLst>
          </p:cNvPr>
          <p:cNvSpPr txBox="1">
            <a:spLocks/>
          </p:cNvSpPr>
          <p:nvPr/>
        </p:nvSpPr>
        <p:spPr>
          <a:xfrm>
            <a:off x="270040" y="930536"/>
            <a:ext cx="9293060" cy="4865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500" dirty="0">
                <a:solidFill>
                  <a:srgbClr val="000000"/>
                </a:solidFill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Simulations of the newly developed river routing configuration showed improved skill in simulating river discharge at the global scale, especially with regard to the temporal response of the routed flow.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A2E595-82EB-ED56-A1FA-9B07DE34E0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3" t="2877" r="28" b="79896"/>
          <a:stretch/>
        </p:blipFill>
        <p:spPr bwMode="auto">
          <a:xfrm>
            <a:off x="6154356" y="4914859"/>
            <a:ext cx="3419785" cy="1714500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909ACF-C24D-C81E-8A2C-6E5DD18703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" t="2837" r="51183" b="79936"/>
          <a:stretch/>
        </p:blipFill>
        <p:spPr bwMode="auto">
          <a:xfrm>
            <a:off x="2669281" y="4914859"/>
            <a:ext cx="3441390" cy="1714500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925508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4088557-49EE-7A98-3C13-439D19CDB2AD}"/>
              </a:ext>
            </a:extLst>
          </p:cNvPr>
          <p:cNvGrpSpPr/>
          <p:nvPr/>
        </p:nvGrpSpPr>
        <p:grpSpPr>
          <a:xfrm>
            <a:off x="969848" y="2033932"/>
            <a:ext cx="4718557" cy="4480719"/>
            <a:chOff x="692553" y="2277970"/>
            <a:chExt cx="4718557" cy="44807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FDA0C3-6713-518A-41D9-47D7837DA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039" y="2277970"/>
              <a:ext cx="2455450" cy="104132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7D3799D-5677-1AD2-26ED-0ED838238CDA}"/>
                    </a:ext>
                  </a:extLst>
                </p:cNvPr>
                <p:cNvSpPr txBox="1"/>
                <p:nvPr/>
              </p:nvSpPr>
              <p:spPr>
                <a:xfrm>
                  <a:off x="692553" y="3557813"/>
                  <a:ext cx="4718557" cy="32008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 algn="just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1400" dirty="0"/>
                    <a:t>Community land surface model that is used both as a standalone model and as the land surface component in the Met Office Unified Model</a:t>
                  </a:r>
                </a:p>
                <a:p>
                  <a:pPr marL="285750" indent="-285750" algn="just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1400" dirty="0"/>
                    <a:t>JULES provides a framework to assess the impact of modifying a particular process on the ecosystem as a whole, e.g., the impact of climate change on hydrology, and to study potential feedbacks. </a:t>
                  </a:r>
                </a:p>
                <a:p>
                  <a:pPr marL="285750" indent="-285750" algn="just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l-GR" sz="1400" b="0" i="1" smtClean="0">
                          <a:latin typeface="Cambria Math" panose="02040503050406030204" pitchFamily="18" charset="0"/>
                        </a:rPr>
                        <m:t>0.5</m:t>
                      </m:r>
                      <m:r>
                        <a:rPr lang="el-G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°×0.5°</m:t>
                      </m:r>
                    </m:oMath>
                  </a14:m>
                  <a:r>
                    <a:rPr lang="en-US" sz="1400" dirty="0"/>
                    <a:t> spatial resolution</a:t>
                  </a:r>
                  <a:endParaRPr lang="el-GR" sz="1400" dirty="0"/>
                </a:p>
                <a:p>
                  <a:pPr marL="285750" indent="-285750" algn="just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1400" dirty="0"/>
                    <a:t>The simulation of the different processes is done by various modules, which show significant parameterization and complexity.</a:t>
                  </a:r>
                  <a:r>
                    <a:rPr lang="el-GR" sz="1400" dirty="0"/>
                    <a:t> </a:t>
                  </a:r>
                  <a:endParaRPr lang="en-US" sz="1400" dirty="0"/>
                </a:p>
                <a:p>
                  <a:pPr marL="285750" indent="-285750" algn="just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sz="1400" dirty="0"/>
                    <a:t>However, the parameterization of some processes is not sufficiently developed.</a:t>
                  </a:r>
                  <a:endParaRPr lang="el-GR" sz="1400" dirty="0"/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7D3799D-5677-1AD2-26ED-0ED838238C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553" y="3557813"/>
                  <a:ext cx="4718557" cy="3200876"/>
                </a:xfrm>
                <a:prstGeom prst="rect">
                  <a:avLst/>
                </a:prstGeom>
                <a:blipFill>
                  <a:blip r:embed="rId3"/>
                  <a:stretch>
                    <a:fillRect l="-129" t="-381" r="-388" b="-952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7C5DF95-66CF-C099-6AD6-9E015BD6158C}"/>
              </a:ext>
            </a:extLst>
          </p:cNvPr>
          <p:cNvSpPr/>
          <p:nvPr/>
        </p:nvSpPr>
        <p:spPr>
          <a:xfrm>
            <a:off x="314914" y="6212196"/>
            <a:ext cx="88476" cy="1889423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9CD9FB-C40E-63CD-4AB6-E09A29176112}"/>
              </a:ext>
            </a:extLst>
          </p:cNvPr>
          <p:cNvSpPr/>
          <p:nvPr/>
        </p:nvSpPr>
        <p:spPr>
          <a:xfrm>
            <a:off x="314914" y="-132724"/>
            <a:ext cx="88476" cy="1889423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6ADA7F7-71F0-27BA-1959-F34FE320C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80" y="612442"/>
            <a:ext cx="10515600" cy="98994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Land Surface Model</a:t>
            </a:r>
            <a:br>
              <a:rPr lang="el-GR" sz="2400" dirty="0">
                <a:latin typeface="Bahnschrift SemiBold" panose="020B0502040204020203" pitchFamily="34" charset="0"/>
              </a:rPr>
            </a:br>
            <a:r>
              <a:rPr lang="en-US" sz="2400" dirty="0">
                <a:latin typeface="Bahnschrift SemiBold" panose="020B0502040204020203" pitchFamily="34" charset="0"/>
              </a:rPr>
              <a:t>The Joint UK Land Environment Simulator (JULES)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E432BE1-8D64-3D2F-3FD7-50A20D265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718" y="2409568"/>
            <a:ext cx="5712810" cy="3354859"/>
          </a:xfrm>
          <a:prstGeom prst="rect">
            <a:avLst/>
          </a:prstGeom>
        </p:spPr>
      </p:pic>
      <p:pic>
        <p:nvPicPr>
          <p:cNvPr id="5" name="Picture 4" descr="Logo">
            <a:extLst>
              <a:ext uri="{FF2B5EF4-FFF2-40B4-BE49-F238E27FC236}">
                <a16:creationId xmlns:a16="http://schemas.microsoft.com/office/drawing/2014/main" id="{EE742E78-0581-901C-DFC9-4AC1A6A4F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026" y="6305459"/>
            <a:ext cx="1052399" cy="48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151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D240-DA0D-D667-167C-7A9013C8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80" y="612442"/>
            <a:ext cx="10515600" cy="989948"/>
          </a:xfrm>
        </p:spPr>
        <p:txBody>
          <a:bodyPr>
            <a:noAutofit/>
          </a:bodyPr>
          <a:lstStyle/>
          <a:p>
            <a:r>
              <a:rPr lang="en-US" sz="1600" i="1" dirty="0">
                <a:latin typeface="Avenir Book" panose="02000503020000020003" pitchFamily="2" charset="0"/>
              </a:rPr>
              <a:t>ROUTING SCHEME</a:t>
            </a:r>
            <a:br>
              <a:rPr lang="el-GR" sz="2400" dirty="0">
                <a:latin typeface="Bahnschrift SemiBold" panose="020B0502040204020203" pitchFamily="34" charset="0"/>
              </a:rPr>
            </a:br>
            <a:r>
              <a:rPr lang="en-US" sz="2400" dirty="0">
                <a:latin typeface="Bahnschrift SemiBold" panose="020B0502040204020203" pitchFamily="34" charset="0"/>
              </a:rPr>
              <a:t>Total Runoff Integrating Pathways </a:t>
            </a:r>
            <a:br>
              <a:rPr lang="el-GR" sz="2400" dirty="0">
                <a:latin typeface="Bahnschrift SemiBold" panose="020B0502040204020203" pitchFamily="34" charset="0"/>
              </a:rPr>
            </a:br>
            <a:r>
              <a:rPr lang="en-US" sz="2400" dirty="0">
                <a:latin typeface="Bahnschrift SemiBold" panose="020B0502040204020203" pitchFamily="34" charset="0"/>
              </a:rPr>
              <a:t>(TRIP)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D46BBE-CF15-52ED-6D5F-65A31EF99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295" y="1435855"/>
            <a:ext cx="5479510" cy="445103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26F30A-0781-D815-8CF2-FB489D115328}"/>
              </a:ext>
            </a:extLst>
          </p:cNvPr>
          <p:cNvSpPr txBox="1"/>
          <p:nvPr/>
        </p:nvSpPr>
        <p:spPr>
          <a:xfrm>
            <a:off x="524980" y="2321004"/>
            <a:ext cx="51112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Bahnschrift SemiLight" panose="020B0502040204020203" pitchFamily="34" charset="0"/>
              </a:rPr>
              <a:t>Global river channel network</a:t>
            </a:r>
            <a:r>
              <a:rPr lang="el-GR" sz="1600" dirty="0">
                <a:latin typeface="Bahnschrift SemiLight" panose="020B0502040204020203" pitchFamily="34" charset="0"/>
              </a:rPr>
              <a:t>, </a:t>
            </a:r>
            <a:r>
              <a:rPr lang="en-US" sz="1600" dirty="0">
                <a:latin typeface="Bahnschrift SemiLight" panose="020B0502040204020203" pitchFamily="34" charset="0"/>
              </a:rPr>
              <a:t>calculating the cell-to-cell river flow.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Bahnschrift SemiLight" panose="020B0502040204020203" pitchFamily="34" charset="0"/>
              </a:rPr>
              <a:t>Simple advection method to route surface and subsurface runoff along the prescribed channels.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Bahnschrift SemiLight" panose="020B0502040204020203" pitchFamily="34" charset="0"/>
              </a:rPr>
              <a:t>In its current global parameterization, TRIP uses uniform velocity and meandering characteristics for the entire land surface regardless of the actual physiographic characteristics of each river basin. </a:t>
            </a:r>
            <a:endParaRPr lang="en-GB" sz="1400" dirty="0">
              <a:latin typeface="Bahnschrift SemiLight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4804C0-8DF2-902A-DF9D-4C949942BB61}"/>
              </a:ext>
            </a:extLst>
          </p:cNvPr>
          <p:cNvSpPr/>
          <p:nvPr/>
        </p:nvSpPr>
        <p:spPr>
          <a:xfrm>
            <a:off x="314914" y="-132724"/>
            <a:ext cx="88476" cy="1889423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DFCA96-82C3-A25F-1DBB-2BA960D10E83}"/>
              </a:ext>
            </a:extLst>
          </p:cNvPr>
          <p:cNvSpPr txBox="1"/>
          <p:nvPr/>
        </p:nvSpPr>
        <p:spPr>
          <a:xfrm>
            <a:off x="524980" y="4812852"/>
            <a:ext cx="511123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u="sng" dirty="0">
                <a:latin typeface="Bahnschrift SemiLight" panose="020B0502040204020203" pitchFamily="34" charset="0"/>
              </a:rPr>
              <a:t>Routing Parameters</a:t>
            </a:r>
            <a:r>
              <a:rPr lang="el-GR" u="sng" dirty="0">
                <a:latin typeface="Bahnschrift SemiLight" panose="020B0502040204020203" pitchFamily="34" charset="0"/>
              </a:rPr>
              <a:t>:</a:t>
            </a:r>
          </a:p>
          <a:p>
            <a:pPr marL="342900" indent="-342900" algn="just">
              <a:spcAft>
                <a:spcPts val="600"/>
              </a:spcAft>
              <a:buAutoNum type="arabicParenR"/>
            </a:pPr>
            <a:r>
              <a:rPr lang="en-US" dirty="0">
                <a:latin typeface="Bahnschrift SemiLight" panose="020B0502040204020203" pitchFamily="34" charset="0"/>
              </a:rPr>
              <a:t>Meander Ratio (r</a:t>
            </a:r>
            <a:r>
              <a:rPr lang="en-US" baseline="-25000" dirty="0">
                <a:latin typeface="Bahnschrift SemiLight" panose="020B0502040204020203" pitchFamily="34" charset="0"/>
              </a:rPr>
              <a:t>m</a:t>
            </a:r>
            <a:r>
              <a:rPr lang="en-US" dirty="0">
                <a:latin typeface="Bahnschrift SemiLight" panose="020B0502040204020203" pitchFamily="34" charset="0"/>
              </a:rPr>
              <a:t>)</a:t>
            </a:r>
            <a:endParaRPr lang="el-GR" baseline="-25000" dirty="0">
              <a:latin typeface="Bahnschrift SemiLight" panose="020B0502040204020203" pitchFamily="34" charset="0"/>
            </a:endParaRPr>
          </a:p>
          <a:p>
            <a:pPr marL="342900" indent="-342900" algn="just">
              <a:spcAft>
                <a:spcPts val="600"/>
              </a:spcAft>
              <a:buAutoNum type="arabicParenR"/>
            </a:pPr>
            <a:endParaRPr lang="el-GR" sz="500" u="sng" dirty="0">
              <a:latin typeface="Bahnschrift SemiLight" panose="020B0502040204020203" pitchFamily="34" charset="0"/>
            </a:endParaRPr>
          </a:p>
          <a:p>
            <a:pPr marL="342900" indent="-342900" algn="just">
              <a:spcAft>
                <a:spcPts val="600"/>
              </a:spcAft>
              <a:buAutoNum type="arabicParenR"/>
            </a:pPr>
            <a:r>
              <a:rPr lang="en-US" dirty="0">
                <a:latin typeface="Bahnschrift SemiLight" panose="020B0502040204020203" pitchFamily="34" charset="0"/>
              </a:rPr>
              <a:t>Flow Velocity </a:t>
            </a:r>
            <a:r>
              <a:rPr lang="el-GR" dirty="0">
                <a:latin typeface="Bahnschrift SemiLight" panose="020B0502040204020203" pitchFamily="34" charset="0"/>
              </a:rPr>
              <a:t>(</a:t>
            </a:r>
            <a:r>
              <a:rPr lang="en-US" dirty="0">
                <a:latin typeface="Bahnschrift SemiLight" panose="020B0502040204020203" pitchFamily="34" charset="0"/>
              </a:rPr>
              <a:t>u)</a:t>
            </a:r>
            <a:endParaRPr lang="el-GR" dirty="0">
              <a:latin typeface="Bahnschrift SemiLight" panose="020B0502040204020203" pitchFamily="34" charset="0"/>
            </a:endParaRPr>
          </a:p>
        </p:txBody>
      </p:sp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36B90E89-C441-1BCA-17F2-3CB48EDB6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026" y="6305459"/>
            <a:ext cx="1052399" cy="48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6587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93C234-F9D6-0BA4-D28F-7070B7580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66" b="1"/>
          <a:stretch/>
        </p:blipFill>
        <p:spPr>
          <a:xfrm rot="5400000">
            <a:off x="1714500" y="-1714500"/>
            <a:ext cx="6858000" cy="10286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AF329C-4A6B-B320-23CF-E6115BC7B63C}"/>
              </a:ext>
            </a:extLst>
          </p:cNvPr>
          <p:cNvSpPr/>
          <p:nvPr/>
        </p:nvSpPr>
        <p:spPr>
          <a:xfrm>
            <a:off x="1" y="-1"/>
            <a:ext cx="12192000" cy="685800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3EE062-4047-CAC7-0E8E-22A5EAC99409}"/>
              </a:ext>
            </a:extLst>
          </p:cNvPr>
          <p:cNvSpPr/>
          <p:nvPr/>
        </p:nvSpPr>
        <p:spPr>
          <a:xfrm>
            <a:off x="2748252" y="990180"/>
            <a:ext cx="8891000" cy="15458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50800" dir="84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BE08B2-9797-E155-6E76-7BAF5698DD68}"/>
              </a:ext>
            </a:extLst>
          </p:cNvPr>
          <p:cNvSpPr/>
          <p:nvPr/>
        </p:nvSpPr>
        <p:spPr>
          <a:xfrm>
            <a:off x="11513357" y="990180"/>
            <a:ext cx="125895" cy="1545891"/>
          </a:xfrm>
          <a:prstGeom prst="rect">
            <a:avLst/>
          </a:prstGeom>
          <a:solidFill>
            <a:srgbClr val="0B1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F739A7-4696-5C0D-E944-889BA80BF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8" y="1417760"/>
            <a:ext cx="11094395" cy="690729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solidFill>
                  <a:srgbClr val="0B1423"/>
                </a:solidFill>
                <a:latin typeface="Bahnschrift SemiBold" panose="020B0502040204020203" pitchFamily="34" charset="0"/>
              </a:rPr>
              <a:t>Methodology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369B93-6094-E42D-6F39-8316AA624A3D}"/>
              </a:ext>
            </a:extLst>
          </p:cNvPr>
          <p:cNvSpPr/>
          <p:nvPr/>
        </p:nvSpPr>
        <p:spPr>
          <a:xfrm>
            <a:off x="1" y="6279554"/>
            <a:ext cx="9639090" cy="578446"/>
          </a:xfrm>
          <a:prstGeom prst="rect">
            <a:avLst/>
          </a:prstGeom>
          <a:solidFill>
            <a:srgbClr val="0C1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">
            <a:extLst>
              <a:ext uri="{FF2B5EF4-FFF2-40B4-BE49-F238E27FC236}">
                <a16:creationId xmlns:a16="http://schemas.microsoft.com/office/drawing/2014/main" id="{422E7BCC-1F68-3513-9B23-054E417D3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026" y="6305459"/>
            <a:ext cx="1052399" cy="48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5854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63000" crackSpacing="67"/>
                    </a14:imgEffect>
                    <a14:imgEffect>
                      <a14:sharpenSoften amount="5000"/>
                    </a14:imgEffect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E7F8FD-CCE6-9652-DC8B-AEEC903A5CA9}"/>
              </a:ext>
            </a:extLst>
          </p:cNvPr>
          <p:cNvSpPr/>
          <p:nvPr/>
        </p:nvSpPr>
        <p:spPr>
          <a:xfrm>
            <a:off x="0" y="7364619"/>
            <a:ext cx="12192000" cy="6858000"/>
          </a:xfrm>
          <a:prstGeom prst="rect">
            <a:avLst/>
          </a:prstGeom>
          <a:solidFill>
            <a:schemeClr val="dk1">
              <a:alpha val="6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" name="Section Zoom 4">
                <a:extLst>
                  <a:ext uri="{FF2B5EF4-FFF2-40B4-BE49-F238E27FC236}">
                    <a16:creationId xmlns:a16="http://schemas.microsoft.com/office/drawing/2014/main" id="{AC317460-C979-6996-3F0A-8B66BB1C80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21794296"/>
                  </p:ext>
                </p:extLst>
              </p:nvPr>
            </p:nvGraphicFramePr>
            <p:xfrm>
              <a:off x="811650" y="2004642"/>
              <a:ext cx="2353618" cy="1323908"/>
            </p:xfrm>
            <a:graphic>
              <a:graphicData uri="http://schemas.microsoft.com/office/powerpoint/2016/sectionzoom">
                <psez:sectionZm>
                  <psez:sectionZmObj sectionId="{5EA39847-895A-47F5-A59B-E2EABB384D8F}">
                    <psez:zmPr id="{623F0B7E-5F78-41DC-9C26-923E7FECC4C0}" transitionDur="75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53618" cy="132390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" name="Section Zoom 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C317460-C979-6996-3F0A-8B66BB1C80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1650" y="2004642"/>
                <a:ext cx="2353618" cy="132390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7" name="Section Zoom 6">
                <a:extLst>
                  <a:ext uri="{FF2B5EF4-FFF2-40B4-BE49-F238E27FC236}">
                    <a16:creationId xmlns:a16="http://schemas.microsoft.com/office/drawing/2014/main" id="{2712B4AF-3332-DC2D-EE53-6EC4CC91302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07582415"/>
                  </p:ext>
                </p:extLst>
              </p:nvPr>
            </p:nvGraphicFramePr>
            <p:xfrm>
              <a:off x="368662" y="203463"/>
              <a:ext cx="2353618" cy="1323908"/>
            </p:xfrm>
            <a:graphic>
              <a:graphicData uri="http://schemas.microsoft.com/office/powerpoint/2016/sectionzoom">
                <psez:sectionZm>
                  <psez:sectionZmObj sectionId="{2314AE26-4874-4EDF-AB2A-F18277ECCDEE}">
                    <psez:zmPr id="{2D6872CA-61BF-46EB-AE92-AAE4D12BBDA3}" transitionDur="75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53618" cy="132390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7" name="Section Zoom 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2712B4AF-3332-DC2D-EE53-6EC4CC9130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8662" y="203463"/>
                <a:ext cx="2353618" cy="132390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2B8BFAE5-FB5C-B0BC-1767-F0F8B0DF7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445" y="203463"/>
            <a:ext cx="11094395" cy="690729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Methodology</a:t>
            </a:r>
            <a:r>
              <a:rPr lang="el-GR" sz="3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 – </a:t>
            </a:r>
            <a:r>
              <a:rPr lang="en-US" sz="3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Flowchart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9" name="Section Zoom 8">
                <a:extLst>
                  <a:ext uri="{FF2B5EF4-FFF2-40B4-BE49-F238E27FC236}">
                    <a16:creationId xmlns:a16="http://schemas.microsoft.com/office/drawing/2014/main" id="{B9133ED7-FD1F-EDE0-9511-AA75B1BEE63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95415374"/>
                  </p:ext>
                </p:extLst>
              </p:nvPr>
            </p:nvGraphicFramePr>
            <p:xfrm>
              <a:off x="2767288" y="2668311"/>
              <a:ext cx="2353618" cy="1323908"/>
            </p:xfrm>
            <a:graphic>
              <a:graphicData uri="http://schemas.microsoft.com/office/powerpoint/2016/sectionzoom">
                <psez:sectionZm>
                  <psez:sectionZmObj sectionId="{61F04832-1D2F-4231-BDB8-13F650BEA209}">
                    <psez:zmPr id="{49FCEBB7-EC8E-426A-8E39-C4B89EDA2CF2}" transitionDur="75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53618" cy="132390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9" name="Section Zoom 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9133ED7-FD1F-EDE0-9511-AA75B1BEE6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67288" y="2668311"/>
                <a:ext cx="2353618" cy="132390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1" name="Section Zoom 10">
                <a:extLst>
                  <a:ext uri="{FF2B5EF4-FFF2-40B4-BE49-F238E27FC236}">
                    <a16:creationId xmlns:a16="http://schemas.microsoft.com/office/drawing/2014/main" id="{ABDB1636-E0FE-5F9F-BC7D-3E5EE2C3419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2627098"/>
                  </p:ext>
                </p:extLst>
              </p:nvPr>
            </p:nvGraphicFramePr>
            <p:xfrm>
              <a:off x="4858990" y="1749970"/>
              <a:ext cx="2353618" cy="1323908"/>
            </p:xfrm>
            <a:graphic>
              <a:graphicData uri="http://schemas.microsoft.com/office/powerpoint/2016/sectionzoom">
                <psez:sectionZm>
                  <psez:sectionZmObj sectionId="{C577F5E9-C176-434D-83DB-ED02919F0200}">
                    <psez:zmPr id="{B414F9B0-BE1E-4991-B100-71A027D9B9F4}" transitionDur="75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53618" cy="132390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1" name="Section Zoom 10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ABDB1636-E0FE-5F9F-BC7D-3E5EE2C341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858990" y="1749970"/>
                <a:ext cx="2353618" cy="132390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3" name="Section Zoom 12">
                <a:extLst>
                  <a:ext uri="{FF2B5EF4-FFF2-40B4-BE49-F238E27FC236}">
                    <a16:creationId xmlns:a16="http://schemas.microsoft.com/office/drawing/2014/main" id="{2B28D557-2B93-5F12-A476-47C7B5B9A3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66260168"/>
                  </p:ext>
                </p:extLst>
              </p:nvPr>
            </p:nvGraphicFramePr>
            <p:xfrm>
              <a:off x="6882660" y="1749970"/>
              <a:ext cx="2353618" cy="1323908"/>
            </p:xfrm>
            <a:graphic>
              <a:graphicData uri="http://schemas.microsoft.com/office/powerpoint/2016/sectionzoom">
                <psez:sectionZm>
                  <psez:sectionZmObj sectionId="{357817E5-0C8B-4494-BF24-A44DF69FDE36}">
                    <psez:zmPr id="{D3C5E09A-51FA-4A4F-BB12-588DDC31CA20}" transitionDur="75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53618" cy="132390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3" name="Section Zoom 12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2B28D557-2B93-5F12-A476-47C7B5B9A3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82660" y="1749970"/>
                <a:ext cx="2353618" cy="132390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5" name="Section Zoom 14">
                <a:extLst>
                  <a:ext uri="{FF2B5EF4-FFF2-40B4-BE49-F238E27FC236}">
                    <a16:creationId xmlns:a16="http://schemas.microsoft.com/office/drawing/2014/main" id="{3E872694-7413-6B4C-7EBE-B7FCD81908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41717298"/>
                  </p:ext>
                </p:extLst>
              </p:nvPr>
            </p:nvGraphicFramePr>
            <p:xfrm>
              <a:off x="5680208" y="4598989"/>
              <a:ext cx="2353618" cy="1323908"/>
            </p:xfrm>
            <a:graphic>
              <a:graphicData uri="http://schemas.microsoft.com/office/powerpoint/2016/sectionzoom">
                <psez:sectionZm>
                  <psez:sectionZmObj sectionId="{6D5D03A5-3705-4E72-8550-0DBC7961970D}">
                    <psez:zmPr id="{F2B1055E-AD76-4646-9A90-C3BA14750ADF}" transitionDur="75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53618" cy="132390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5" name="Section Zoom 14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3E872694-7413-6B4C-7EBE-B7FCD81908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680208" y="4598989"/>
                <a:ext cx="2353618" cy="132390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7" name="Section Zoom 16">
                <a:extLst>
                  <a:ext uri="{FF2B5EF4-FFF2-40B4-BE49-F238E27FC236}">
                    <a16:creationId xmlns:a16="http://schemas.microsoft.com/office/drawing/2014/main" id="{6065023F-3631-DF95-A82A-D693452FECE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50823319"/>
                  </p:ext>
                </p:extLst>
              </p:nvPr>
            </p:nvGraphicFramePr>
            <p:xfrm>
              <a:off x="8007299" y="2875507"/>
              <a:ext cx="2353618" cy="1323908"/>
            </p:xfrm>
            <a:graphic>
              <a:graphicData uri="http://schemas.microsoft.com/office/powerpoint/2016/sectionzoom">
                <psez:sectionZm>
                  <psez:sectionZmObj sectionId="{B026122E-D7A7-49C3-AFFE-19B3C7CC9162}">
                    <psez:zmPr id="{D76157B3-3015-4F36-8BFF-E9693408A07C}" transitionDur="750">
                      <p166:blipFill xmlns:p166="http://schemas.microsoft.com/office/powerpoint/2016/6/main">
                        <a:blip r:embed="rId2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53618" cy="132390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7" name="Section Zoom 16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6065023F-3631-DF95-A82A-D693452FEC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07299" y="2875507"/>
                <a:ext cx="2353618" cy="132390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9" name="Section Zoom 18">
                <a:extLst>
                  <a:ext uri="{FF2B5EF4-FFF2-40B4-BE49-F238E27FC236}">
                    <a16:creationId xmlns:a16="http://schemas.microsoft.com/office/drawing/2014/main" id="{07D0F717-7E68-3B3A-0086-48D995DBB78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43520923"/>
                  </p:ext>
                </p:extLst>
              </p:nvPr>
            </p:nvGraphicFramePr>
            <p:xfrm>
              <a:off x="7741729" y="4525213"/>
              <a:ext cx="2353618" cy="1323908"/>
            </p:xfrm>
            <a:graphic>
              <a:graphicData uri="http://schemas.microsoft.com/office/powerpoint/2016/sectionzoom">
                <psez:sectionZm>
                  <psez:sectionZmObj sectionId="{97FA9001-F151-4F8A-8E5D-69EF8D18B39F}">
                    <psez:zmPr id="{0BF80F37-0976-4FE2-B87C-8C4D10E79F3B}" transitionDur="750">
                      <p166:blipFill xmlns:p166="http://schemas.microsoft.com/office/powerpoint/2016/6/main">
                        <a:blip r:embed="rId2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53618" cy="132390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9" name="Section Zoom 18">
                <a:hlinkClick r:id="rId26" action="ppaction://hlinksldjump"/>
                <a:extLst>
                  <a:ext uri="{FF2B5EF4-FFF2-40B4-BE49-F238E27FC236}">
                    <a16:creationId xmlns:a16="http://schemas.microsoft.com/office/drawing/2014/main" id="{07D0F717-7E68-3B3A-0086-48D995DBB7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741729" y="4525213"/>
                <a:ext cx="2353618" cy="132390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1" name="Section Zoom 20">
                <a:extLst>
                  <a:ext uri="{FF2B5EF4-FFF2-40B4-BE49-F238E27FC236}">
                    <a16:creationId xmlns:a16="http://schemas.microsoft.com/office/drawing/2014/main" id="{2FE5C3F4-010F-B169-6DDF-0DD14ECCE2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7508317"/>
                  </p:ext>
                </p:extLst>
              </p:nvPr>
            </p:nvGraphicFramePr>
            <p:xfrm>
              <a:off x="10083685" y="3086732"/>
              <a:ext cx="2353618" cy="1323908"/>
            </p:xfrm>
            <a:graphic>
              <a:graphicData uri="http://schemas.microsoft.com/office/powerpoint/2016/sectionzoom">
                <psez:sectionZm>
                  <psez:sectionZmObj sectionId="{F8C01FD7-8650-4560-89F3-EC422F075CA0}">
                    <psez:zmPr id="{A9F9B6ED-8F4E-4AD2-B9FA-593ED9E87A11}" transitionDur="750">
                      <p166:blipFill xmlns:p166="http://schemas.microsoft.com/office/powerpoint/2016/6/main">
                        <a:blip r:embed="rId2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53618" cy="132390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1" name="Section Zoom 20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2FE5C3F4-010F-B169-6DDF-0DD14ECCE2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083685" y="3086732"/>
                <a:ext cx="2353618" cy="132390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pic>
        <p:nvPicPr>
          <p:cNvPr id="4" name="Picture 3" descr="Logo">
            <a:extLst>
              <a:ext uri="{FF2B5EF4-FFF2-40B4-BE49-F238E27FC236}">
                <a16:creationId xmlns:a16="http://schemas.microsoft.com/office/drawing/2014/main" id="{104C869F-1BB9-FCFB-9960-7F4978C4E43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026" y="6305459"/>
            <a:ext cx="1052399" cy="48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509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6C996C9B-7C3F-A94A-2F46-686AF104129C}"/>
              </a:ext>
            </a:extLst>
          </p:cNvPr>
          <p:cNvSpPr/>
          <p:nvPr/>
        </p:nvSpPr>
        <p:spPr>
          <a:xfrm>
            <a:off x="2909888" y="242888"/>
            <a:ext cx="6372225" cy="6372225"/>
          </a:xfrm>
          <a:prstGeom prst="ellipse">
            <a:avLst/>
          </a:prstGeom>
          <a:solidFill>
            <a:srgbClr val="0B1423">
              <a:alpha val="85000"/>
            </a:srgb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37BAE-46F5-D859-83FE-7C6D5A636C8F}"/>
              </a:ext>
            </a:extLst>
          </p:cNvPr>
          <p:cNvSpPr txBox="1"/>
          <p:nvPr/>
        </p:nvSpPr>
        <p:spPr>
          <a:xfrm>
            <a:off x="4556956" y="1551563"/>
            <a:ext cx="307808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1.</a:t>
            </a:r>
          </a:p>
          <a:p>
            <a:pPr algn="ctr"/>
            <a:r>
              <a:rPr lang="en-US" sz="8000" b="1" dirty="0">
                <a:solidFill>
                  <a:schemeClr val="bg1"/>
                </a:solidFill>
                <a:latin typeface="Avenir Book" panose="02000503020000020003" pitchFamily="2" charset="0"/>
              </a:rPr>
              <a:t>GRDC</a:t>
            </a:r>
            <a:endParaRPr lang="el-GR" sz="8000" b="1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5000" dirty="0">
                <a:solidFill>
                  <a:schemeClr val="bg1"/>
                </a:solidFill>
                <a:latin typeface="Avenir Book" panose="02000503020000020003" pitchFamily="2" charset="0"/>
              </a:rPr>
              <a:t>RIVER</a:t>
            </a:r>
            <a:endParaRPr lang="el-GR" sz="5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5000" dirty="0">
                <a:solidFill>
                  <a:schemeClr val="bg1"/>
                </a:solidFill>
                <a:latin typeface="Avenir Book" panose="02000503020000020003" pitchFamily="2" charset="0"/>
              </a:rPr>
              <a:t>BASINS</a:t>
            </a:r>
          </a:p>
        </p:txBody>
      </p:sp>
    </p:spTree>
    <p:extLst>
      <p:ext uri="{BB962C8B-B14F-4D97-AF65-F5344CB8AC3E}">
        <p14:creationId xmlns:p14="http://schemas.microsoft.com/office/powerpoint/2010/main" val="798629477"/>
      </p:ext>
    </p:extLst>
  </p:cSld>
  <p:clrMapOvr>
    <a:masterClrMapping/>
  </p:clrMapOvr>
  <p:transition spd="slow" advTm="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7411</TotalTime>
  <Words>1086</Words>
  <Application>Microsoft Office PowerPoint</Application>
  <PresentationFormat>Widescreen</PresentationFormat>
  <Paragraphs>225</Paragraphs>
  <Slides>35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Avenir Book</vt:lpstr>
      <vt:lpstr>Avenir Next LT Pro</vt:lpstr>
      <vt:lpstr>Bahnschrift</vt:lpstr>
      <vt:lpstr>Bahnschrift Light</vt:lpstr>
      <vt:lpstr>Bahnschrift SemiBold</vt:lpstr>
      <vt:lpstr>Bahnschrift SemiLight</vt:lpstr>
      <vt:lpstr>Calibri</vt:lpstr>
      <vt:lpstr>Calibri Light</vt:lpstr>
      <vt:lpstr>Cambria Math</vt:lpstr>
      <vt:lpstr>Century Gothic</vt:lpstr>
      <vt:lpstr>Office Theme</vt:lpstr>
      <vt:lpstr>Using basin-scale physiographic attributes to improve river routing in JULES </vt:lpstr>
      <vt:lpstr>Two-Minute Madness</vt:lpstr>
      <vt:lpstr>Two-Minute Madness</vt:lpstr>
      <vt:lpstr>Two-Minute Madness</vt:lpstr>
      <vt:lpstr>Land Surface Model The Joint UK Land Environment Simulator (JULES)</vt:lpstr>
      <vt:lpstr>ROUTING SCHEME Total Runoff Integrating Pathways  (TRIP)</vt:lpstr>
      <vt:lpstr>Methodology</vt:lpstr>
      <vt:lpstr>Methodology – Flowchart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ΧΩΡΙΚΑ ΚΑΤΑΝΕΜΗΜΕΝΗ ΠΑΡΑΜΕΤΡΟΠΟΙΗΣΗ ΤΟΥ ΥΠΟ-ΣΥΣΤΗΜΑΤΟΣ  TOTAL RUNOFF INTEGRATING PATHWAYS (TRIP) ΓΙΑ ΒΕΛΤΙΩΜΕΝΗ ΔΙΟΔΕΥΣΗ ΤΗΣ ΑΠΟΡΡΟΗΣ ΣΕ ΠΑΓΚΟΣΜΙΑ ΚΛΙΜΑΚΑ</dc:title>
  <dc:creator>Athanasios Tsilimigkras</dc:creator>
  <cp:lastModifiedBy>Thanasis Tsilimigkras</cp:lastModifiedBy>
  <cp:revision>120</cp:revision>
  <dcterms:created xsi:type="dcterms:W3CDTF">2022-07-23T08:42:09Z</dcterms:created>
  <dcterms:modified xsi:type="dcterms:W3CDTF">2023-04-26T05:24:18Z</dcterms:modified>
</cp:coreProperties>
</file>