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7" r:id="rId1"/>
  </p:sldMasterIdLst>
  <p:notesMasterIdLst>
    <p:notesMasterId r:id="rId8"/>
  </p:notes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Daniela-Alv" initials="U" lastIdx="3" clrIdx="0">
    <p:extLst>
      <p:ext uri="{19B8F6BF-5375-455C-9EA6-DF929625EA0E}">
        <p15:presenceInfo xmlns:p15="http://schemas.microsoft.com/office/powerpoint/2012/main" userId="Daniela-Alv"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58" y="2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23-04-20T19:20:43.065" idx="3">
    <p:pos x="10" y="10"/>
    <p:text>Probar formato tabla</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001D9C-DEAE-4A42-B622-7DF714487925}" type="datetimeFigureOut">
              <a:rPr lang="es-ES" smtClean="0"/>
              <a:t>22/04/2023</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5AEE9F-C075-4585-BC21-F34056EE8280}" type="slidenum">
              <a:rPr lang="es-ES" smtClean="0"/>
              <a:t>‹Nº›</a:t>
            </a:fld>
            <a:endParaRPr lang="es-ES"/>
          </a:p>
        </p:txBody>
      </p:sp>
    </p:spTree>
    <p:extLst>
      <p:ext uri="{BB962C8B-B14F-4D97-AF65-F5344CB8AC3E}">
        <p14:creationId xmlns:p14="http://schemas.microsoft.com/office/powerpoint/2010/main" val="2079134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ES" dirty="0" smtClean="0"/>
              <a:t>Por un lado, la composición isotópica del oxígeno nos ha permitido evaluar las condiciones climáticas generales y junto con las dataciones de radiocarbono nos permite realizar una primera aproximación del </a:t>
            </a:r>
            <a:r>
              <a:rPr lang="es-ES" dirty="0" err="1" smtClean="0"/>
              <a:t>paleoambiente</a:t>
            </a:r>
            <a:r>
              <a:rPr lang="es-ES" dirty="0" smtClean="0"/>
              <a:t> que </a:t>
            </a:r>
            <a:r>
              <a:rPr lang="es-ES" dirty="0" err="1" smtClean="0"/>
              <a:t>exitía</a:t>
            </a:r>
            <a:r>
              <a:rPr lang="es-ES" dirty="0" smtClean="0"/>
              <a:t> en el momento de la formación de las queras. </a:t>
            </a:r>
          </a:p>
          <a:p>
            <a:pPr algn="just"/>
            <a:r>
              <a:rPr lang="es-ES" dirty="0" smtClean="0"/>
              <a:t>Con la firma isotópica del carbono hemos podido además relacionar el tipo de </a:t>
            </a:r>
            <a:r>
              <a:rPr lang="es-ES" dirty="0" err="1" smtClean="0"/>
              <a:t>paleovegetación</a:t>
            </a:r>
            <a:r>
              <a:rPr lang="es-ES" dirty="0" smtClean="0"/>
              <a:t> que las originó</a:t>
            </a:r>
          </a:p>
          <a:p>
            <a:r>
              <a:rPr lang="en-US" dirty="0" smtClean="0"/>
              <a:t>On the one hand, the oxygen isotopic composition has allowed us to evaluate the general </a:t>
            </a:r>
            <a:r>
              <a:rPr lang="en-US" dirty="0" err="1" smtClean="0"/>
              <a:t>palaeoclimatic</a:t>
            </a:r>
            <a:r>
              <a:rPr lang="en-US" dirty="0" smtClean="0"/>
              <a:t> conditions related to the temperature during the formation of the </a:t>
            </a:r>
            <a:r>
              <a:rPr lang="en-US" dirty="0" err="1" smtClean="0"/>
              <a:t>queras</a:t>
            </a:r>
            <a:r>
              <a:rPr lang="en-US" dirty="0" smtClean="0"/>
              <a:t>. </a:t>
            </a:r>
            <a:br>
              <a:rPr lang="en-US" dirty="0" smtClean="0"/>
            </a:br>
            <a:r>
              <a:rPr lang="en-US" dirty="0" smtClean="0"/>
              <a:t>These formation temperatures, together with the radiocarbon dating, have allowed us to place them at a specific time and thus to make a first approximation of the </a:t>
            </a:r>
            <a:r>
              <a:rPr lang="en-US" dirty="0" err="1" smtClean="0"/>
              <a:t>palaeoenvironment</a:t>
            </a:r>
            <a:r>
              <a:rPr lang="en-US" dirty="0" smtClean="0"/>
              <a:t> that existed at the time of their formation. </a:t>
            </a:r>
            <a:br>
              <a:rPr lang="en-US" dirty="0" smtClean="0"/>
            </a:br>
            <a:r>
              <a:rPr lang="en-US" dirty="0" smtClean="0"/>
              <a:t>With the carbon isotopic signature, we have also been able to relate the type of </a:t>
            </a:r>
            <a:r>
              <a:rPr lang="en-US" dirty="0" err="1" smtClean="0"/>
              <a:t>palaeovegetation</a:t>
            </a:r>
            <a:r>
              <a:rPr lang="en-US" dirty="0" smtClean="0"/>
              <a:t> that gave rise to them.</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latin typeface="Calibri" panose="020F0502020204030204" pitchFamily="34" charset="0"/>
                <a:ea typeface="PMingLiU"/>
              </a:rPr>
              <a:t>The δ</a:t>
            </a:r>
            <a:r>
              <a:rPr lang="en-GB" baseline="30000" dirty="0" smtClean="0">
                <a:latin typeface="Calibri" panose="020F0502020204030204" pitchFamily="34" charset="0"/>
                <a:ea typeface="PMingLiU"/>
              </a:rPr>
              <a:t>18</a:t>
            </a:r>
            <a:r>
              <a:rPr lang="en-GB" dirty="0" smtClean="0">
                <a:latin typeface="Calibri" panose="020F0502020204030204" pitchFamily="34" charset="0"/>
                <a:ea typeface="PMingLiU"/>
              </a:rPr>
              <a:t>O values, between -5 ‰ and -6‰, have permitted us to extrapolate the approximate temperatures that prevailed during its formation, giving values &gt;12ºC, with small variations reaching up to 17ºC</a:t>
            </a:r>
            <a:endParaRPr lang="es-ES" dirty="0" smtClean="0"/>
          </a:p>
          <a:p>
            <a:r>
              <a:rPr lang="en-GB" dirty="0" smtClean="0"/>
              <a:t>The δ</a:t>
            </a:r>
            <a:r>
              <a:rPr lang="en-GB" baseline="30000" dirty="0" smtClean="0"/>
              <a:t>13</a:t>
            </a:r>
            <a:r>
              <a:rPr lang="en-GB" dirty="0" smtClean="0"/>
              <a:t>C isotopic signal allows us to estimate the ratio of C3/C4 </a:t>
            </a:r>
            <a:r>
              <a:rPr lang="en-GB" dirty="0" err="1" smtClean="0"/>
              <a:t>palaeovegetation</a:t>
            </a:r>
            <a:r>
              <a:rPr lang="en-GB" dirty="0" smtClean="0"/>
              <a:t> that predominated at each moment. </a:t>
            </a:r>
          </a:p>
          <a:p>
            <a:r>
              <a:rPr lang="en-GB" dirty="0" smtClean="0"/>
              <a:t>These values, between -9‰ and -13‰, are associated with C4 and CAM type plants, whose development is favoured by warm and dry conditions, with low CO</a:t>
            </a:r>
            <a:r>
              <a:rPr lang="en-GB" baseline="-25000" dirty="0" smtClean="0"/>
              <a:t>2</a:t>
            </a:r>
            <a:r>
              <a:rPr lang="en-GB" dirty="0" smtClean="0"/>
              <a:t> pressure, high light availability and some risk of salinity in soil</a:t>
            </a:r>
          </a:p>
          <a:p>
            <a:r>
              <a:rPr lang="en-GB" dirty="0" smtClean="0"/>
              <a:t>The </a:t>
            </a:r>
            <a:r>
              <a:rPr lang="en-GB" baseline="30000" dirty="0" smtClean="0"/>
              <a:t>14</a:t>
            </a:r>
            <a:r>
              <a:rPr lang="en-GB" dirty="0" smtClean="0"/>
              <a:t>C dating of the carbonate of the </a:t>
            </a:r>
            <a:r>
              <a:rPr lang="en-GB" dirty="0" err="1" smtClean="0"/>
              <a:t>queras</a:t>
            </a:r>
            <a:r>
              <a:rPr lang="en-GB" dirty="0" smtClean="0"/>
              <a:t> has allowed: </a:t>
            </a:r>
          </a:p>
          <a:p>
            <a:r>
              <a:rPr lang="en-GB" dirty="0" smtClean="0"/>
              <a:t>to know that these bioaccumulations are later than the loess deposit where they are found </a:t>
            </a:r>
          </a:p>
          <a:p>
            <a:r>
              <a:rPr lang="en-GB" dirty="0" smtClean="0"/>
              <a:t>that they have different ages, finding specimens of &gt;43 </a:t>
            </a:r>
            <a:r>
              <a:rPr lang="en-GB" dirty="0" err="1" smtClean="0"/>
              <a:t>ka</a:t>
            </a:r>
            <a:r>
              <a:rPr lang="en-GB" dirty="0" smtClean="0"/>
              <a:t> and very young specimens, with &lt;2 </a:t>
            </a:r>
            <a:r>
              <a:rPr lang="en-GB" dirty="0" err="1" smtClean="0"/>
              <a:t>ka</a:t>
            </a:r>
            <a:r>
              <a:rPr lang="en-GB" dirty="0" smtClean="0"/>
              <a:t>. </a:t>
            </a:r>
          </a:p>
          <a:p>
            <a:r>
              <a:rPr lang="en-GB" dirty="0" smtClean="0"/>
              <a:t>These ages permit us to correlate them with the climatic stages reported in the literature and, therefore, to use them as a </a:t>
            </a:r>
            <a:r>
              <a:rPr lang="en-GB" dirty="0" err="1" smtClean="0"/>
              <a:t>palaeoenvironmental</a:t>
            </a:r>
            <a:r>
              <a:rPr lang="en-GB" dirty="0" smtClean="0"/>
              <a:t> proxy to reconstruct the </a:t>
            </a:r>
            <a:r>
              <a:rPr lang="en-GB" dirty="0" err="1" smtClean="0"/>
              <a:t>palaeoenvironment</a:t>
            </a:r>
            <a:r>
              <a:rPr lang="en-GB" dirty="0" smtClean="0"/>
              <a:t> of the area, differentiating stages of formation associated with a specific climate</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 first stage - MIS3, concretely in the Hengelo Interstadial (43.3-41.4 </a:t>
            </a:r>
            <a:r>
              <a:rPr lang="en-GB" dirty="0" err="1" smtClean="0"/>
              <a:t>ka</a:t>
            </a:r>
            <a:r>
              <a:rPr lang="en-GB" dirty="0" smtClean="0"/>
              <a:t>) (</a:t>
            </a:r>
            <a:r>
              <a:rPr lang="en-GB" dirty="0" err="1" smtClean="0"/>
              <a:t>Vandenberghe</a:t>
            </a:r>
            <a:r>
              <a:rPr lang="en-GB" dirty="0" smtClean="0"/>
              <a:t> and van der </a:t>
            </a:r>
            <a:r>
              <a:rPr lang="en-GB" dirty="0" err="1" smtClean="0"/>
              <a:t>Plicht</a:t>
            </a:r>
            <a:r>
              <a:rPr lang="en-GB" dirty="0" smtClean="0"/>
              <a:t>, 2016), defined as a warm and humid - that is consistent with the pollen record (Iberian Peninsula), where C4 plants were predominant, mainly </a:t>
            </a:r>
            <a:r>
              <a:rPr lang="en-GB" i="1" dirty="0" smtClean="0"/>
              <a:t>Artemisia</a:t>
            </a:r>
            <a:r>
              <a:rPr lang="en-GB" dirty="0" smtClean="0"/>
              <a:t> and </a:t>
            </a:r>
            <a:r>
              <a:rPr lang="en-GB" i="1" dirty="0" err="1" smtClean="0"/>
              <a:t>Poaceae</a:t>
            </a:r>
            <a:r>
              <a:rPr lang="en-GB" dirty="0" smtClean="0"/>
              <a:t>-type plants (</a:t>
            </a:r>
            <a:r>
              <a:rPr lang="en-GB" dirty="0" err="1" smtClean="0"/>
              <a:t>Camuera</a:t>
            </a:r>
            <a:r>
              <a:rPr lang="en-GB" dirty="0" smtClean="0"/>
              <a:t> et al., 2019).</a:t>
            </a:r>
          </a:p>
          <a:p>
            <a:pPr indent="226695" algn="just">
              <a:spcAft>
                <a:spcPts val="0"/>
              </a:spcAft>
            </a:pPr>
            <a:r>
              <a:rPr lang="en-GB" dirty="0" smtClean="0"/>
              <a:t>MIS2 usually defined as a cold and dry stadium, permits the differentiation of two subgroups of </a:t>
            </a:r>
            <a:r>
              <a:rPr lang="en-GB" dirty="0" err="1" smtClean="0"/>
              <a:t>queras</a:t>
            </a:r>
            <a:r>
              <a:rPr lang="en-GB" dirty="0" smtClean="0"/>
              <a:t>, associated with two climatically most favourable moments for the development of vegetation. </a:t>
            </a:r>
          </a:p>
          <a:p>
            <a:pPr marL="0" marR="0" indent="226695" algn="just" defTabSz="914400" rtl="0" eaLnBrk="1" fontAlgn="auto" latinLnBrk="0" hangingPunct="1">
              <a:lnSpc>
                <a:spcPct val="100000"/>
              </a:lnSpc>
              <a:spcBef>
                <a:spcPts val="0"/>
              </a:spcBef>
              <a:spcAft>
                <a:spcPts val="0"/>
              </a:spcAft>
              <a:buClrTx/>
              <a:buSzTx/>
              <a:buFontTx/>
              <a:buNone/>
              <a:tabLst/>
              <a:defRPr/>
            </a:pPr>
            <a:r>
              <a:rPr lang="en-GB" dirty="0" smtClean="0"/>
              <a:t>A first moment - limit between MIS3 and MIS2 (28-29ka)- and a second peak -around 20 </a:t>
            </a:r>
            <a:r>
              <a:rPr lang="en-GB" dirty="0" err="1" smtClean="0"/>
              <a:t>ka</a:t>
            </a:r>
            <a:r>
              <a:rPr lang="en-GB" dirty="0" smtClean="0"/>
              <a:t>-, both moments reported in the literature as warmer and drier, favouring the development of steppe taxa, such as </a:t>
            </a:r>
            <a:r>
              <a:rPr lang="en-GB" i="1" dirty="0" smtClean="0"/>
              <a:t>Artemisia </a:t>
            </a:r>
            <a:r>
              <a:rPr lang="en-GB" dirty="0" smtClean="0"/>
              <a:t>and </a:t>
            </a:r>
            <a:r>
              <a:rPr lang="en-GB" i="1" dirty="0" err="1" smtClean="0"/>
              <a:t>Asteraceae</a:t>
            </a:r>
            <a:r>
              <a:rPr lang="en-GB" dirty="0" smtClean="0"/>
              <a:t> (</a:t>
            </a:r>
            <a:r>
              <a:rPr lang="en-GB" dirty="0" err="1" smtClean="0"/>
              <a:t>Camuera</a:t>
            </a:r>
            <a:r>
              <a:rPr lang="en-GB" dirty="0" smtClean="0"/>
              <a:t> et al., 2019; Vaquero et al., 2013). Finally, the youngest </a:t>
            </a:r>
            <a:r>
              <a:rPr lang="en-GB" dirty="0" err="1" smtClean="0"/>
              <a:t>queras</a:t>
            </a:r>
            <a:r>
              <a:rPr lang="en-GB" dirty="0" smtClean="0"/>
              <a:t>, &lt; 5 </a:t>
            </a:r>
            <a:r>
              <a:rPr lang="en-GB" dirty="0" err="1" smtClean="0"/>
              <a:t>ka</a:t>
            </a:r>
            <a:r>
              <a:rPr lang="en-GB" dirty="0" smtClean="0"/>
              <a:t> old, are included in the Holocene, a period with a generalised development of life, where sub-stages of greater aridity can be differentiated (</a:t>
            </a:r>
            <a:r>
              <a:rPr lang="en-GB" dirty="0" err="1" smtClean="0"/>
              <a:t>Valiño</a:t>
            </a:r>
            <a:r>
              <a:rPr lang="en-GB" dirty="0" smtClean="0"/>
              <a:t> et al., 1999), which are more favourable for the growth of this steppe vegetation. </a:t>
            </a:r>
            <a:r>
              <a:rPr lang="es-ES" sz="800" dirty="0" smtClean="0"/>
              <a:t>  </a:t>
            </a:r>
            <a:endParaRPr lang="es-ES" dirty="0" smtClean="0"/>
          </a:p>
          <a:p>
            <a:pPr indent="226695" algn="just">
              <a:spcAft>
                <a:spcPts val="0"/>
              </a:spcAft>
            </a:pPr>
            <a:endParaRPr lang="es-E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s-ES" dirty="0" smtClean="0"/>
          </a:p>
          <a:p>
            <a:endParaRPr lang="es-ES" dirty="0"/>
          </a:p>
        </p:txBody>
      </p:sp>
      <p:sp>
        <p:nvSpPr>
          <p:cNvPr id="4" name="Marcador de número de diapositiva 3"/>
          <p:cNvSpPr>
            <a:spLocks noGrp="1"/>
          </p:cNvSpPr>
          <p:nvPr>
            <p:ph type="sldNum" sz="quarter" idx="10"/>
          </p:nvPr>
        </p:nvSpPr>
        <p:spPr/>
        <p:txBody>
          <a:bodyPr/>
          <a:lstStyle/>
          <a:p>
            <a:fld id="{52D0AC37-6C5C-44D1-B82A-689F81D1C71F}" type="slidenum">
              <a:rPr lang="es-ES" smtClean="0"/>
              <a:t>5</a:t>
            </a:fld>
            <a:endParaRPr lang="es-ES"/>
          </a:p>
        </p:txBody>
      </p:sp>
    </p:spTree>
    <p:extLst>
      <p:ext uri="{BB962C8B-B14F-4D97-AF65-F5344CB8AC3E}">
        <p14:creationId xmlns:p14="http://schemas.microsoft.com/office/powerpoint/2010/main" val="3000749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smtClean="0"/>
              <a:pPr/>
              <a:t>4/22/2023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7460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4/22/2023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977136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smtClean="0"/>
              <a:pPr/>
              <a:t>4/22/2023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719437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4/22/2023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11501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8DFA1846-DA80-1C48-A609-854EA85C59AD}" type="datetimeFigureOut">
              <a:rPr lang="en-US" smtClean="0"/>
              <a:pPr/>
              <a:t>4/22/2023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5084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4/22/2023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940236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pPr/>
              <a:t>4/22/2023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37692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4/22/2023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423498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818C68F-D26B-8F47-958C-23B49CF8A634}" type="datetimeFigureOut">
              <a:rPr lang="en-US" smtClean="0"/>
              <a:pPr/>
              <a:t>4/22/2023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294376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0DF5E60-9974-AC48-9591-99C2BB44B7CF}" type="datetimeFigureOut">
              <a:rPr lang="en-US" smtClean="0"/>
              <a:pPr/>
              <a:t>4/22/2023</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064141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18C79C5D-2A6F-F04D-97DA-BEF2467B64E4}" type="datetimeFigureOut">
              <a:rPr lang="en-US" smtClean="0"/>
              <a:pPr/>
              <a:t>4/22/2023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570541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9B482E8-6E0E-1B4F-B1FD-C69DB9E858D9}" type="datetimeFigureOut">
              <a:rPr lang="en-US" smtClean="0"/>
              <a:pPr/>
              <a:t>4/22/2023</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‹Nº›</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0114663"/>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dirty="0" err="1" smtClean="0"/>
              <a:t>Supplementary</a:t>
            </a:r>
            <a:r>
              <a:rPr lang="es-ES" dirty="0" smtClean="0"/>
              <a:t> material</a:t>
            </a:r>
            <a:endParaRPr lang="es-ES" dirty="0"/>
          </a:p>
        </p:txBody>
      </p:sp>
      <p:sp>
        <p:nvSpPr>
          <p:cNvPr id="3" name="Subtítulo 2"/>
          <p:cNvSpPr>
            <a:spLocks noGrp="1"/>
          </p:cNvSpPr>
          <p:nvPr>
            <p:ph type="subTitle" idx="1"/>
          </p:nvPr>
        </p:nvSpPr>
        <p:spPr>
          <a:xfrm>
            <a:off x="1100051" y="4455620"/>
            <a:ext cx="10055629" cy="1143000"/>
          </a:xfrm>
        </p:spPr>
        <p:txBody>
          <a:bodyPr>
            <a:normAutofit/>
          </a:bodyPr>
          <a:lstStyle/>
          <a:p>
            <a:r>
              <a:rPr lang="en-GB" b="1" dirty="0"/>
              <a:t>Morphology, distribution and origin of soil biogenic carbonates “</a:t>
            </a:r>
            <a:r>
              <a:rPr lang="en-GB" b="1" dirty="0" err="1"/>
              <a:t>queras</a:t>
            </a:r>
            <a:r>
              <a:rPr lang="en-GB" b="1" dirty="0"/>
              <a:t>” present in Loess-</a:t>
            </a:r>
            <a:r>
              <a:rPr lang="en-GB" b="1" dirty="0" err="1"/>
              <a:t>palaeosols</a:t>
            </a:r>
            <a:r>
              <a:rPr lang="en-GB" b="1" dirty="0"/>
              <a:t> of Ebro </a:t>
            </a:r>
            <a:r>
              <a:rPr lang="en-GB" b="1" dirty="0" smtClean="0"/>
              <a:t>Valley </a:t>
            </a:r>
          </a:p>
        </p:txBody>
      </p:sp>
    </p:spTree>
    <p:extLst>
      <p:ext uri="{BB962C8B-B14F-4D97-AF65-F5344CB8AC3E}">
        <p14:creationId xmlns:p14="http://schemas.microsoft.com/office/powerpoint/2010/main" val="52949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2">
                <a:lumMod val="20000"/>
                <a:lumOff val="80000"/>
              </a:schemeClr>
            </a:gs>
            <a:gs pos="83000">
              <a:schemeClr val="accent2">
                <a:lumMod val="20000"/>
                <a:lumOff val="80000"/>
              </a:schemeClr>
            </a:gs>
            <a:gs pos="100000">
              <a:srgbClr val="FDF0E7"/>
            </a:gs>
          </a:gsLst>
          <a:lin ang="5400000" scaled="1"/>
        </a:gra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023707" y="337020"/>
            <a:ext cx="10058400" cy="747190"/>
          </a:xfrm>
        </p:spPr>
        <p:txBody>
          <a:bodyPr/>
          <a:lstStyle/>
          <a:p>
            <a:pPr algn="ctr"/>
            <a:r>
              <a:rPr lang="es-ES" dirty="0" smtClean="0"/>
              <a:t>Ca-</a:t>
            </a:r>
            <a:r>
              <a:rPr lang="es-ES" dirty="0" err="1" smtClean="0"/>
              <a:t>oxalate</a:t>
            </a:r>
            <a:r>
              <a:rPr lang="es-ES" dirty="0" smtClean="0"/>
              <a:t> vs </a:t>
            </a:r>
            <a:r>
              <a:rPr lang="es-ES" dirty="0" err="1" smtClean="0"/>
              <a:t>bioesparite</a:t>
            </a:r>
            <a:endParaRPr lang="es-ES" dirty="0"/>
          </a:p>
        </p:txBody>
      </p:sp>
      <p:pic>
        <p:nvPicPr>
          <p:cNvPr id="4" name="Imagen 3"/>
          <p:cNvPicPr>
            <a:picLocks noChangeAspect="1"/>
          </p:cNvPicPr>
          <p:nvPr/>
        </p:nvPicPr>
        <p:blipFill>
          <a:blip r:embed="rId2"/>
          <a:stretch>
            <a:fillRect/>
          </a:stretch>
        </p:blipFill>
        <p:spPr>
          <a:xfrm>
            <a:off x="1776247" y="2157576"/>
            <a:ext cx="2946016" cy="3939924"/>
          </a:xfrm>
          <a:prstGeom prst="rect">
            <a:avLst/>
          </a:prstGeom>
        </p:spPr>
      </p:pic>
      <p:sp>
        <p:nvSpPr>
          <p:cNvPr id="5" name="Rectángulo 4"/>
          <p:cNvSpPr/>
          <p:nvPr/>
        </p:nvSpPr>
        <p:spPr>
          <a:xfrm>
            <a:off x="1997214" y="6097500"/>
            <a:ext cx="2504083" cy="369332"/>
          </a:xfrm>
          <a:prstGeom prst="rect">
            <a:avLst/>
          </a:prstGeom>
        </p:spPr>
        <p:txBody>
          <a:bodyPr wrap="none">
            <a:spAutoFit/>
          </a:bodyPr>
          <a:lstStyle/>
          <a:p>
            <a:pPr algn="ctr"/>
            <a:r>
              <a:rPr lang="es-ES" dirty="0" err="1" smtClean="0"/>
              <a:t>Vijayasankar</a:t>
            </a:r>
            <a:r>
              <a:rPr lang="es-ES" dirty="0" smtClean="0"/>
              <a:t> </a:t>
            </a:r>
            <a:r>
              <a:rPr lang="es-ES" dirty="0"/>
              <a:t>et al</a:t>
            </a:r>
            <a:r>
              <a:rPr lang="es-ES" dirty="0" smtClean="0"/>
              <a:t>.,</a:t>
            </a:r>
            <a:r>
              <a:rPr lang="es-ES" dirty="0"/>
              <a:t> 2014</a:t>
            </a:r>
            <a:r>
              <a:rPr lang="es-ES" dirty="0" smtClean="0"/>
              <a:t> </a:t>
            </a:r>
            <a:endParaRPr lang="es-ES" dirty="0"/>
          </a:p>
        </p:txBody>
      </p:sp>
      <p:pic>
        <p:nvPicPr>
          <p:cNvPr id="6" name="Imagen 5"/>
          <p:cNvPicPr>
            <a:picLocks noChangeAspect="1"/>
          </p:cNvPicPr>
          <p:nvPr/>
        </p:nvPicPr>
        <p:blipFill>
          <a:blip r:embed="rId3"/>
          <a:stretch>
            <a:fillRect/>
          </a:stretch>
        </p:blipFill>
        <p:spPr>
          <a:xfrm>
            <a:off x="4919005" y="2783036"/>
            <a:ext cx="5591175" cy="2962275"/>
          </a:xfrm>
          <a:prstGeom prst="rect">
            <a:avLst/>
          </a:prstGeom>
        </p:spPr>
      </p:pic>
      <p:sp>
        <p:nvSpPr>
          <p:cNvPr id="7" name="CuadroTexto 6"/>
          <p:cNvSpPr txBox="1"/>
          <p:nvPr/>
        </p:nvSpPr>
        <p:spPr>
          <a:xfrm>
            <a:off x="5276191" y="5820501"/>
            <a:ext cx="4876802" cy="646331"/>
          </a:xfrm>
          <a:prstGeom prst="rect">
            <a:avLst/>
          </a:prstGeom>
          <a:noFill/>
        </p:spPr>
        <p:txBody>
          <a:bodyPr wrap="square" rtlCol="0">
            <a:spAutoFit/>
          </a:bodyPr>
          <a:lstStyle/>
          <a:p>
            <a:pPr algn="ctr"/>
            <a:r>
              <a:rPr lang="es-ES" dirty="0" err="1" smtClean="0"/>
              <a:t>Calcium</a:t>
            </a:r>
            <a:r>
              <a:rPr lang="es-ES" dirty="0" smtClean="0"/>
              <a:t> </a:t>
            </a:r>
            <a:r>
              <a:rPr lang="es-ES" dirty="0" err="1" smtClean="0"/>
              <a:t>oxalate</a:t>
            </a:r>
            <a:r>
              <a:rPr lang="es-ES" dirty="0" smtClean="0"/>
              <a:t> in </a:t>
            </a:r>
            <a:r>
              <a:rPr lang="es-ES" dirty="0" err="1" smtClean="0"/>
              <a:t>biological</a:t>
            </a:r>
            <a:r>
              <a:rPr lang="es-ES" dirty="0" smtClean="0"/>
              <a:t> </a:t>
            </a:r>
            <a:r>
              <a:rPr lang="es-ES" dirty="0" err="1" smtClean="0"/>
              <a:t>systems</a:t>
            </a:r>
            <a:r>
              <a:rPr lang="es-ES" dirty="0" smtClean="0"/>
              <a:t>/ </a:t>
            </a:r>
            <a:r>
              <a:rPr lang="es-ES" dirty="0" err="1" smtClean="0"/>
              <a:t>Horner</a:t>
            </a:r>
            <a:r>
              <a:rPr lang="es-ES" dirty="0" smtClean="0"/>
              <a:t> and Wagner, 1995 </a:t>
            </a:r>
            <a:endParaRPr lang="es-ES" dirty="0"/>
          </a:p>
        </p:txBody>
      </p:sp>
      <p:sp>
        <p:nvSpPr>
          <p:cNvPr id="8" name="CuadroTexto 7"/>
          <p:cNvSpPr txBox="1"/>
          <p:nvPr/>
        </p:nvSpPr>
        <p:spPr>
          <a:xfrm>
            <a:off x="729418" y="980035"/>
            <a:ext cx="10962290" cy="1015663"/>
          </a:xfrm>
          <a:prstGeom prst="rect">
            <a:avLst/>
          </a:prstGeom>
          <a:noFill/>
        </p:spPr>
        <p:txBody>
          <a:bodyPr wrap="square" rtlCol="0">
            <a:spAutoFit/>
          </a:bodyPr>
          <a:lstStyle/>
          <a:p>
            <a:pPr algn="ctr"/>
            <a:r>
              <a:rPr lang="es-ES" sz="2000" dirty="0" err="1" smtClean="0"/>
              <a:t>The</a:t>
            </a:r>
            <a:r>
              <a:rPr lang="es-ES" sz="2000" dirty="0" smtClean="0"/>
              <a:t> </a:t>
            </a:r>
            <a:r>
              <a:rPr lang="es-ES" sz="2000" dirty="0" err="1" smtClean="0"/>
              <a:t>crystalline</a:t>
            </a:r>
            <a:r>
              <a:rPr lang="es-ES" sz="2000" dirty="0" smtClean="0"/>
              <a:t> </a:t>
            </a:r>
            <a:r>
              <a:rPr lang="es-ES" sz="2000" dirty="0" err="1" smtClean="0"/>
              <a:t>forms</a:t>
            </a:r>
            <a:r>
              <a:rPr lang="es-ES" sz="2000" dirty="0" smtClean="0"/>
              <a:t> are </a:t>
            </a:r>
            <a:r>
              <a:rPr lang="es-ES" sz="2000" dirty="0" err="1" smtClean="0"/>
              <a:t>considerably</a:t>
            </a:r>
            <a:r>
              <a:rPr lang="es-ES" sz="2000" dirty="0" smtClean="0"/>
              <a:t> </a:t>
            </a:r>
            <a:r>
              <a:rPr lang="es-ES" sz="2000" dirty="0" err="1" smtClean="0"/>
              <a:t>different</a:t>
            </a:r>
            <a:r>
              <a:rPr lang="es-ES" sz="2000" dirty="0" smtClean="0"/>
              <a:t> (</a:t>
            </a:r>
            <a:r>
              <a:rPr lang="es-ES" sz="2000" dirty="0" err="1"/>
              <a:t>Horner</a:t>
            </a:r>
            <a:r>
              <a:rPr lang="es-ES" sz="2000" dirty="0"/>
              <a:t> and Wagner, </a:t>
            </a:r>
            <a:r>
              <a:rPr lang="es-ES" sz="2000" dirty="0" smtClean="0"/>
              <a:t>1995)</a:t>
            </a:r>
            <a:endParaRPr lang="es-ES" sz="2000" dirty="0"/>
          </a:p>
          <a:p>
            <a:pPr algn="ctr"/>
            <a:r>
              <a:rPr lang="es-ES" sz="2000" dirty="0" err="1" smtClean="0"/>
              <a:t>The</a:t>
            </a:r>
            <a:r>
              <a:rPr lang="es-ES" sz="2000" dirty="0" smtClean="0"/>
              <a:t> experimental </a:t>
            </a:r>
            <a:r>
              <a:rPr lang="es-ES" sz="2000" dirty="0" err="1" smtClean="0"/>
              <a:t>root-tip</a:t>
            </a:r>
            <a:r>
              <a:rPr lang="es-ES" sz="2000" dirty="0" smtClean="0"/>
              <a:t> </a:t>
            </a:r>
            <a:r>
              <a:rPr lang="es-ES" sz="2000" dirty="0" err="1" smtClean="0"/>
              <a:t>biomineralizations</a:t>
            </a:r>
            <a:r>
              <a:rPr lang="es-ES" sz="2000" dirty="0" smtClean="0"/>
              <a:t> </a:t>
            </a:r>
            <a:r>
              <a:rPr lang="es-ES" sz="2000" dirty="0" err="1" smtClean="0"/>
              <a:t>obtained</a:t>
            </a:r>
            <a:r>
              <a:rPr lang="es-ES" sz="2000" dirty="0" smtClean="0"/>
              <a:t> </a:t>
            </a:r>
            <a:r>
              <a:rPr lang="es-ES" sz="2000" dirty="0" err="1" smtClean="0"/>
              <a:t>by</a:t>
            </a:r>
            <a:r>
              <a:rPr lang="es-ES" sz="2000" dirty="0" smtClean="0"/>
              <a:t> </a:t>
            </a:r>
            <a:r>
              <a:rPr lang="es-ES" sz="2000" dirty="0" err="1" smtClean="0"/>
              <a:t>Verrechia</a:t>
            </a:r>
            <a:r>
              <a:rPr lang="es-ES" sz="2000" dirty="0" smtClean="0"/>
              <a:t> (1992) </a:t>
            </a:r>
            <a:r>
              <a:rPr lang="es-ES" sz="2000" dirty="0" err="1" smtClean="0"/>
              <a:t>was</a:t>
            </a:r>
            <a:r>
              <a:rPr lang="es-ES" sz="2000" dirty="0" smtClean="0"/>
              <a:t> </a:t>
            </a:r>
            <a:r>
              <a:rPr lang="es-ES" sz="2000" dirty="0" err="1" smtClean="0"/>
              <a:t>calcite</a:t>
            </a:r>
            <a:endParaRPr lang="es-ES" sz="2000" dirty="0" smtClean="0"/>
          </a:p>
          <a:p>
            <a:pPr algn="ctr"/>
            <a:r>
              <a:rPr lang="es-ES" sz="2000" dirty="0" err="1" smtClean="0"/>
              <a:t>The</a:t>
            </a:r>
            <a:r>
              <a:rPr lang="es-ES" sz="2000" dirty="0" smtClean="0"/>
              <a:t> FTIR </a:t>
            </a:r>
            <a:r>
              <a:rPr lang="es-ES" sz="2000" dirty="0" err="1" smtClean="0"/>
              <a:t>analysis</a:t>
            </a:r>
            <a:r>
              <a:rPr lang="es-ES" sz="2000" dirty="0" smtClean="0"/>
              <a:t> </a:t>
            </a:r>
            <a:r>
              <a:rPr lang="es-ES" sz="2000" dirty="0" err="1" smtClean="0"/>
              <a:t>from</a:t>
            </a:r>
            <a:r>
              <a:rPr lang="es-ES" sz="2000" dirty="0" smtClean="0"/>
              <a:t> </a:t>
            </a:r>
            <a:r>
              <a:rPr lang="es-ES" sz="2000" dirty="0" err="1" smtClean="0"/>
              <a:t>the</a:t>
            </a:r>
            <a:r>
              <a:rPr lang="es-ES" sz="2000" dirty="0" smtClean="0"/>
              <a:t> </a:t>
            </a:r>
            <a:r>
              <a:rPr lang="es-ES" sz="2000" dirty="0" err="1" smtClean="0"/>
              <a:t>Chiprana</a:t>
            </a:r>
            <a:r>
              <a:rPr lang="es-ES" sz="2000" dirty="0" smtClean="0"/>
              <a:t> </a:t>
            </a:r>
            <a:r>
              <a:rPr lang="es-ES" sz="2000" dirty="0" err="1" smtClean="0"/>
              <a:t>profile</a:t>
            </a:r>
            <a:r>
              <a:rPr lang="es-ES" sz="2000" dirty="0" smtClean="0"/>
              <a:t> </a:t>
            </a:r>
            <a:r>
              <a:rPr lang="es-ES" sz="2000" dirty="0" err="1" smtClean="0"/>
              <a:t>did</a:t>
            </a:r>
            <a:r>
              <a:rPr lang="es-ES" sz="2000" dirty="0" smtClean="0"/>
              <a:t> </a:t>
            </a:r>
            <a:r>
              <a:rPr lang="es-ES" sz="2000" dirty="0" err="1" smtClean="0"/>
              <a:t>indeed</a:t>
            </a:r>
            <a:r>
              <a:rPr lang="es-ES" sz="2000" dirty="0" smtClean="0"/>
              <a:t> </a:t>
            </a:r>
            <a:r>
              <a:rPr lang="es-ES" sz="2000" dirty="0" err="1" smtClean="0"/>
              <a:t>correspond</a:t>
            </a:r>
            <a:r>
              <a:rPr lang="es-ES" sz="2000" dirty="0" smtClean="0"/>
              <a:t> to </a:t>
            </a:r>
            <a:r>
              <a:rPr lang="es-ES" sz="2000" dirty="0" err="1" smtClean="0"/>
              <a:t>calcite</a:t>
            </a:r>
            <a:r>
              <a:rPr lang="es-ES" sz="2000" dirty="0" smtClean="0"/>
              <a:t> (Plata et al., 2022)</a:t>
            </a:r>
            <a:endParaRPr lang="es-ES" sz="2000" dirty="0"/>
          </a:p>
        </p:txBody>
      </p:sp>
      <p:sp>
        <p:nvSpPr>
          <p:cNvPr id="9" name="CuadroTexto 8"/>
          <p:cNvSpPr txBox="1"/>
          <p:nvPr/>
        </p:nvSpPr>
        <p:spPr>
          <a:xfrm>
            <a:off x="1733584" y="-20470"/>
            <a:ext cx="8241895" cy="461665"/>
          </a:xfrm>
          <a:prstGeom prst="rect">
            <a:avLst/>
          </a:prstGeom>
          <a:solidFill>
            <a:schemeClr val="accent1">
              <a:lumMod val="20000"/>
              <a:lumOff val="80000"/>
            </a:schemeClr>
          </a:solidFill>
        </p:spPr>
        <p:txBody>
          <a:bodyPr wrap="square" rtlCol="0">
            <a:spAutoFit/>
          </a:bodyPr>
          <a:lstStyle/>
          <a:p>
            <a:pPr algn="ctr"/>
            <a:r>
              <a:rPr lang="es-ES" sz="2400" b="1" dirty="0" err="1"/>
              <a:t>Supplementary</a:t>
            </a:r>
            <a:r>
              <a:rPr lang="es-ES" sz="2400" b="1" dirty="0"/>
              <a:t> material</a:t>
            </a:r>
          </a:p>
        </p:txBody>
      </p:sp>
    </p:spTree>
    <p:extLst>
      <p:ext uri="{BB962C8B-B14F-4D97-AF65-F5344CB8AC3E}">
        <p14:creationId xmlns:p14="http://schemas.microsoft.com/office/powerpoint/2010/main" val="1373977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2">
                <a:lumMod val="20000"/>
                <a:lumOff val="80000"/>
              </a:schemeClr>
            </a:gs>
            <a:gs pos="83000">
              <a:schemeClr val="accent2">
                <a:lumMod val="20000"/>
                <a:lumOff val="80000"/>
              </a:schemeClr>
            </a:gs>
            <a:gs pos="100000">
              <a:srgbClr val="FDF0E7"/>
            </a:gs>
          </a:gsLst>
          <a:lin ang="5400000" scaled="1"/>
        </a:grad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6642535" y="957911"/>
            <a:ext cx="4886325" cy="4333875"/>
          </a:xfrm>
          <a:prstGeom prst="rect">
            <a:avLst/>
          </a:prstGeom>
        </p:spPr>
      </p:pic>
      <p:sp>
        <p:nvSpPr>
          <p:cNvPr id="3" name="CuadroTexto 2"/>
          <p:cNvSpPr txBox="1"/>
          <p:nvPr/>
        </p:nvSpPr>
        <p:spPr>
          <a:xfrm>
            <a:off x="6743575" y="411372"/>
            <a:ext cx="4684244" cy="400110"/>
          </a:xfrm>
          <a:prstGeom prst="rect">
            <a:avLst/>
          </a:prstGeom>
          <a:noFill/>
        </p:spPr>
        <p:txBody>
          <a:bodyPr wrap="square" rtlCol="0">
            <a:spAutoFit/>
          </a:bodyPr>
          <a:lstStyle/>
          <a:p>
            <a:pPr algn="ctr"/>
            <a:r>
              <a:rPr lang="es-ES" sz="2000" b="1" dirty="0" err="1" smtClean="0"/>
              <a:t>Isotopic</a:t>
            </a:r>
            <a:r>
              <a:rPr lang="es-ES" sz="2000" b="1" dirty="0" smtClean="0"/>
              <a:t> </a:t>
            </a:r>
            <a:r>
              <a:rPr lang="es-ES" sz="2000" b="1" dirty="0" err="1" smtClean="0"/>
              <a:t>signature</a:t>
            </a:r>
            <a:r>
              <a:rPr lang="es-ES" sz="2000" b="1" dirty="0" smtClean="0"/>
              <a:t> </a:t>
            </a:r>
            <a:r>
              <a:rPr lang="es-ES" sz="2000" b="1" dirty="0" err="1" smtClean="0"/>
              <a:t>different</a:t>
            </a:r>
            <a:r>
              <a:rPr lang="es-ES" sz="2000" b="1" dirty="0" smtClean="0"/>
              <a:t> </a:t>
            </a:r>
            <a:r>
              <a:rPr lang="es-ES" sz="2000" b="1" dirty="0" err="1" smtClean="0"/>
              <a:t>type</a:t>
            </a:r>
            <a:r>
              <a:rPr lang="es-ES" sz="2000" b="1" dirty="0" smtClean="0"/>
              <a:t> of </a:t>
            </a:r>
            <a:r>
              <a:rPr lang="es-ES" sz="2000" b="1" dirty="0" err="1" smtClean="0"/>
              <a:t>plants</a:t>
            </a:r>
            <a:endParaRPr lang="es-ES" sz="2000" b="1" dirty="0"/>
          </a:p>
        </p:txBody>
      </p:sp>
      <p:pic>
        <p:nvPicPr>
          <p:cNvPr id="4" name="Imagen 3"/>
          <p:cNvPicPr>
            <a:picLocks noChangeAspect="1"/>
          </p:cNvPicPr>
          <p:nvPr/>
        </p:nvPicPr>
        <p:blipFill>
          <a:blip r:embed="rId3"/>
          <a:stretch>
            <a:fillRect/>
          </a:stretch>
        </p:blipFill>
        <p:spPr>
          <a:xfrm>
            <a:off x="208523" y="493986"/>
            <a:ext cx="5874531" cy="3340820"/>
          </a:xfrm>
          <a:prstGeom prst="rect">
            <a:avLst/>
          </a:prstGeom>
        </p:spPr>
      </p:pic>
      <p:sp>
        <p:nvSpPr>
          <p:cNvPr id="5" name="Rectángulo 4"/>
          <p:cNvSpPr/>
          <p:nvPr/>
        </p:nvSpPr>
        <p:spPr>
          <a:xfrm>
            <a:off x="0" y="3843370"/>
            <a:ext cx="6568965" cy="2246769"/>
          </a:xfrm>
          <a:prstGeom prst="rect">
            <a:avLst/>
          </a:prstGeom>
        </p:spPr>
        <p:txBody>
          <a:bodyPr wrap="square">
            <a:spAutoFit/>
          </a:bodyPr>
          <a:lstStyle/>
          <a:p>
            <a:pPr algn="just"/>
            <a:r>
              <a:rPr lang="en-US" sz="1400" dirty="0">
                <a:solidFill>
                  <a:srgbClr val="000000"/>
                </a:solidFill>
                <a:latin typeface="Droid Serif"/>
              </a:rPr>
              <a:t>Fig. 2: Processes associated with OSL dating. (a) Luminescence is acquired in mineral grains with exposure to ionizing radiation and trapping of electrons. (b) The luminescence for grains is zeroed by exposure to sunlight with erosion and transport. (c) With burial and exposure to ionizing radiation free electrons are stored in charge defects within grains crystal lattice. (d) Further light exposure of grains with erosion and transport zeros the luminescence. (e) The grains are buried again and luminescence is acquired with exposure to ionizing radiation. (f) Careful sampling without light exposure and measuring of the natural luminescence, followed by a normalizing test dose (Ln/</a:t>
            </a:r>
            <a:r>
              <a:rPr lang="en-US" sz="1400" dirty="0" err="1">
                <a:solidFill>
                  <a:srgbClr val="000000"/>
                </a:solidFill>
                <a:latin typeface="Droid Serif"/>
              </a:rPr>
              <a:t>Tn</a:t>
            </a:r>
            <a:r>
              <a:rPr lang="en-US" sz="1400" dirty="0">
                <a:solidFill>
                  <a:srgbClr val="000000"/>
                </a:solidFill>
                <a:latin typeface="Droid Serif"/>
              </a:rPr>
              <a:t>) compared to the regenerative dose to yield an equivalent dose (De) (from </a:t>
            </a:r>
            <a:r>
              <a:rPr lang="en-US" sz="1400" dirty="0" err="1">
                <a:solidFill>
                  <a:srgbClr val="000000"/>
                </a:solidFill>
                <a:latin typeface="Droid Serif"/>
              </a:rPr>
              <a:t>Mellet</a:t>
            </a:r>
            <a:r>
              <a:rPr lang="en-US" sz="1400" dirty="0">
                <a:solidFill>
                  <a:srgbClr val="000000"/>
                </a:solidFill>
                <a:latin typeface="Droid Serif"/>
              </a:rPr>
              <a:t>, 2013).</a:t>
            </a:r>
            <a:endParaRPr lang="es-ES" sz="1400" dirty="0"/>
          </a:p>
        </p:txBody>
      </p:sp>
      <p:sp>
        <p:nvSpPr>
          <p:cNvPr id="6" name="Rectángulo 5"/>
          <p:cNvSpPr/>
          <p:nvPr/>
        </p:nvSpPr>
        <p:spPr>
          <a:xfrm>
            <a:off x="964902" y="63061"/>
            <a:ext cx="4019049" cy="369332"/>
          </a:xfrm>
          <a:prstGeom prst="rect">
            <a:avLst/>
          </a:prstGeom>
        </p:spPr>
        <p:txBody>
          <a:bodyPr wrap="none">
            <a:spAutoFit/>
          </a:bodyPr>
          <a:lstStyle/>
          <a:p>
            <a:pPr fontAlgn="base"/>
            <a:r>
              <a:rPr lang="es-ES" b="1" i="1" dirty="0" err="1">
                <a:solidFill>
                  <a:srgbClr val="525252"/>
                </a:solidFill>
                <a:latin typeface="Droid Serif"/>
              </a:rPr>
              <a:t>Principles</a:t>
            </a:r>
            <a:r>
              <a:rPr lang="es-ES" b="1" i="1" dirty="0">
                <a:solidFill>
                  <a:srgbClr val="525252"/>
                </a:solidFill>
                <a:latin typeface="Droid Serif"/>
              </a:rPr>
              <a:t> of </a:t>
            </a:r>
            <a:r>
              <a:rPr lang="es-ES" b="1" i="1" dirty="0" err="1">
                <a:solidFill>
                  <a:srgbClr val="525252"/>
                </a:solidFill>
                <a:latin typeface="Droid Serif"/>
              </a:rPr>
              <a:t>Luminescence</a:t>
            </a:r>
            <a:r>
              <a:rPr lang="es-ES" b="1" i="1" dirty="0">
                <a:solidFill>
                  <a:srgbClr val="525252"/>
                </a:solidFill>
                <a:latin typeface="Droid Serif"/>
              </a:rPr>
              <a:t> </a:t>
            </a:r>
            <a:r>
              <a:rPr lang="es-ES" b="1" i="1" dirty="0" err="1">
                <a:solidFill>
                  <a:srgbClr val="525252"/>
                </a:solidFill>
                <a:latin typeface="Droid Serif"/>
              </a:rPr>
              <a:t>Dating</a:t>
            </a:r>
            <a:endParaRPr lang="es-ES" b="0" i="1" dirty="0">
              <a:solidFill>
                <a:srgbClr val="525252"/>
              </a:solidFill>
              <a:effectLst/>
              <a:latin typeface="Droid Serif"/>
            </a:endParaRPr>
          </a:p>
        </p:txBody>
      </p:sp>
    </p:spTree>
    <p:extLst>
      <p:ext uri="{BB962C8B-B14F-4D97-AF65-F5344CB8AC3E}">
        <p14:creationId xmlns:p14="http://schemas.microsoft.com/office/powerpoint/2010/main" val="719679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2">
                <a:lumMod val="20000"/>
                <a:lumOff val="80000"/>
              </a:schemeClr>
            </a:gs>
            <a:gs pos="83000">
              <a:schemeClr val="accent2">
                <a:lumMod val="20000"/>
                <a:lumOff val="80000"/>
              </a:schemeClr>
            </a:gs>
            <a:gs pos="100000">
              <a:srgbClr val="FDF0E7"/>
            </a:gs>
          </a:gsLst>
          <a:lin ang="5400000" scaled="1"/>
        </a:gradFill>
        <a:effectLst/>
      </p:bgPr>
    </p:bg>
    <p:spTree>
      <p:nvGrpSpPr>
        <p:cNvPr id="1" name=""/>
        <p:cNvGrpSpPr/>
        <p:nvPr/>
      </p:nvGrpSpPr>
      <p:grpSpPr>
        <a:xfrm>
          <a:off x="0" y="0"/>
          <a:ext cx="0" cy="0"/>
          <a:chOff x="0" y="0"/>
          <a:chExt cx="0" cy="0"/>
        </a:xfrm>
      </p:grpSpPr>
      <p:grpSp>
        <p:nvGrpSpPr>
          <p:cNvPr id="21" name="Grupo 20"/>
          <p:cNvGrpSpPr/>
          <p:nvPr/>
        </p:nvGrpSpPr>
        <p:grpSpPr>
          <a:xfrm>
            <a:off x="714572" y="469435"/>
            <a:ext cx="10300263" cy="1718496"/>
            <a:chOff x="91219" y="290731"/>
            <a:chExt cx="5344833" cy="1718496"/>
          </a:xfrm>
        </p:grpSpPr>
        <p:sp>
          <p:nvSpPr>
            <p:cNvPr id="23" name="Rectángulo 22"/>
            <p:cNvSpPr/>
            <p:nvPr/>
          </p:nvSpPr>
          <p:spPr>
            <a:xfrm>
              <a:off x="232768" y="290731"/>
              <a:ext cx="5203284" cy="1718496"/>
            </a:xfrm>
            <a:prstGeom prst="rect">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CuadroTexto 23"/>
            <p:cNvSpPr txBox="1"/>
            <p:nvPr/>
          </p:nvSpPr>
          <p:spPr>
            <a:xfrm>
              <a:off x="342149" y="915383"/>
              <a:ext cx="2271841" cy="1015663"/>
            </a:xfrm>
            <a:prstGeom prst="rect">
              <a:avLst/>
            </a:prstGeom>
            <a:noFill/>
            <a:ln>
              <a:solidFill>
                <a:schemeClr val="accent5">
                  <a:lumMod val="75000"/>
                </a:schemeClr>
              </a:solidFill>
            </a:ln>
          </p:spPr>
          <p:txBody>
            <a:bodyPr wrap="square" rtlCol="0">
              <a:spAutoFit/>
            </a:bodyPr>
            <a:lstStyle/>
            <a:p>
              <a:pPr marL="285750" lvl="0" indent="-285750" algn="just">
                <a:buFont typeface="Arial" panose="020B0604020202020204" pitchFamily="34" charset="0"/>
                <a:buChar char="•"/>
              </a:pPr>
              <a:r>
                <a:rPr lang="en-US" sz="2000" dirty="0" smtClean="0">
                  <a:latin typeface="Calibri" panose="020F0502020204030204" pitchFamily="34" charset="0"/>
                  <a:ea typeface="PMingLiU"/>
                </a:rPr>
                <a:t>Information </a:t>
              </a:r>
              <a:r>
                <a:rPr lang="en-US" sz="2000" dirty="0">
                  <a:latin typeface="Calibri" panose="020F0502020204030204" pitchFamily="34" charset="0"/>
                  <a:ea typeface="PMingLiU"/>
                </a:rPr>
                <a:t>on the type of </a:t>
              </a:r>
              <a:r>
                <a:rPr lang="en-US" sz="2000" b="1" dirty="0">
                  <a:latin typeface="Calibri" panose="020F0502020204030204" pitchFamily="34" charset="0"/>
                  <a:ea typeface="PMingLiU"/>
                </a:rPr>
                <a:t>meteoric water </a:t>
              </a:r>
              <a:r>
                <a:rPr lang="en-US" sz="2000" dirty="0">
                  <a:latin typeface="Calibri" panose="020F0502020204030204" pitchFamily="34" charset="0"/>
                  <a:ea typeface="PMingLiU"/>
                </a:rPr>
                <a:t>and the </a:t>
              </a:r>
              <a:r>
                <a:rPr lang="en-US" sz="2000" b="1" dirty="0" err="1">
                  <a:latin typeface="Calibri" panose="020F0502020204030204" pitchFamily="34" charset="0"/>
                  <a:ea typeface="PMingLiU"/>
                </a:rPr>
                <a:t>palaeotemperatures</a:t>
              </a:r>
              <a:r>
                <a:rPr lang="en-US" sz="2000" dirty="0">
                  <a:latin typeface="Calibri" panose="020F0502020204030204" pitchFamily="34" charset="0"/>
                  <a:ea typeface="PMingLiU"/>
                </a:rPr>
                <a:t> during its </a:t>
              </a:r>
              <a:r>
                <a:rPr lang="en-US" sz="2000" dirty="0" smtClean="0">
                  <a:latin typeface="Calibri" panose="020F0502020204030204" pitchFamily="34" charset="0"/>
                  <a:ea typeface="PMingLiU"/>
                </a:rPr>
                <a:t>formation</a:t>
              </a:r>
              <a:endParaRPr lang="en-GB" sz="2000" dirty="0" smtClean="0">
                <a:latin typeface="Calibri" panose="020F0502020204030204" pitchFamily="34" charset="0"/>
                <a:ea typeface="PMingLiU"/>
              </a:endParaRPr>
            </a:p>
          </p:txBody>
        </p:sp>
        <p:sp>
          <p:nvSpPr>
            <p:cNvPr id="25" name="CuadroTexto 24"/>
            <p:cNvSpPr txBox="1"/>
            <p:nvPr/>
          </p:nvSpPr>
          <p:spPr>
            <a:xfrm>
              <a:off x="91219" y="387614"/>
              <a:ext cx="988339" cy="430887"/>
            </a:xfrm>
            <a:prstGeom prst="rect">
              <a:avLst/>
            </a:prstGeom>
            <a:noFill/>
          </p:spPr>
          <p:txBody>
            <a:bodyPr wrap="square" rtlCol="0">
              <a:spAutoFit/>
            </a:bodyPr>
            <a:lstStyle/>
            <a:p>
              <a:pPr lvl="0" algn="ctr"/>
              <a:r>
                <a:rPr lang="en-GB" sz="2200" b="1" dirty="0">
                  <a:solidFill>
                    <a:sysClr val="windowText" lastClr="000000"/>
                  </a:solidFill>
                  <a:ea typeface="PMingLiU"/>
                </a:rPr>
                <a:t>δ</a:t>
              </a:r>
              <a:r>
                <a:rPr lang="en-GB" sz="2200" b="1" baseline="30000" dirty="0">
                  <a:solidFill>
                    <a:sysClr val="windowText" lastClr="000000"/>
                  </a:solidFill>
                  <a:ea typeface="PMingLiU"/>
                </a:rPr>
                <a:t>18</a:t>
              </a:r>
              <a:r>
                <a:rPr lang="en-GB" sz="2200" b="1" dirty="0">
                  <a:solidFill>
                    <a:sysClr val="windowText" lastClr="000000"/>
                  </a:solidFill>
                  <a:ea typeface="PMingLiU"/>
                </a:rPr>
                <a:t>O</a:t>
              </a:r>
              <a:endParaRPr lang="es-ES" sz="2200" b="1" dirty="0">
                <a:solidFill>
                  <a:sysClr val="windowText" lastClr="000000"/>
                </a:solidFill>
              </a:endParaRPr>
            </a:p>
          </p:txBody>
        </p:sp>
        <p:sp>
          <p:nvSpPr>
            <p:cNvPr id="26" name="Rectángulo 25"/>
            <p:cNvSpPr/>
            <p:nvPr/>
          </p:nvSpPr>
          <p:spPr>
            <a:xfrm>
              <a:off x="3055814" y="913503"/>
              <a:ext cx="2248665" cy="1015663"/>
            </a:xfrm>
            <a:prstGeom prst="rect">
              <a:avLst/>
            </a:prstGeom>
            <a:ln>
              <a:solidFill>
                <a:schemeClr val="accent5">
                  <a:lumMod val="75000"/>
                </a:schemeClr>
              </a:solidFill>
            </a:ln>
          </p:spPr>
          <p:txBody>
            <a:bodyPr wrap="square">
              <a:spAutoFit/>
            </a:bodyPr>
            <a:lstStyle/>
            <a:p>
              <a:pPr marL="285750" lvl="0" indent="-285750" algn="just">
                <a:buFont typeface="Arial" panose="020B0604020202020204" pitchFamily="34" charset="0"/>
                <a:buChar char="•"/>
              </a:pPr>
              <a:r>
                <a:rPr lang="en-GB" sz="2000" dirty="0">
                  <a:latin typeface="Calibri" panose="020F0502020204030204" pitchFamily="34" charset="0"/>
                  <a:ea typeface="PMingLiU"/>
                </a:rPr>
                <a:t>Values between </a:t>
              </a:r>
              <a:r>
                <a:rPr lang="en-GB" sz="2000" b="1" dirty="0" smtClean="0">
                  <a:latin typeface="Calibri" panose="020F0502020204030204" pitchFamily="34" charset="0"/>
                  <a:ea typeface="PMingLiU"/>
                </a:rPr>
                <a:t> [-</a:t>
              </a:r>
              <a:r>
                <a:rPr lang="en-GB" sz="2000" b="1" dirty="0">
                  <a:latin typeface="Calibri" panose="020F0502020204030204" pitchFamily="34" charset="0"/>
                  <a:ea typeface="PMingLiU"/>
                </a:rPr>
                <a:t>5 ‰ and -6‰]</a:t>
              </a:r>
              <a:endParaRPr lang="es-ES" sz="2000" b="1" dirty="0"/>
            </a:p>
            <a:p>
              <a:pPr marL="285750" indent="-285750" algn="just">
                <a:buFont typeface="Arial" panose="020B0604020202020204" pitchFamily="34" charset="0"/>
                <a:buChar char="•"/>
              </a:pPr>
              <a:r>
                <a:rPr lang="es-ES" sz="2000" dirty="0" err="1">
                  <a:latin typeface="Calibri" panose="020F0502020204030204" pitchFamily="34" charset="0"/>
                </a:rPr>
                <a:t>Extrapolation</a:t>
              </a:r>
              <a:r>
                <a:rPr lang="es-ES" sz="2000" dirty="0">
                  <a:latin typeface="Calibri" panose="020F0502020204030204" pitchFamily="34" charset="0"/>
                </a:rPr>
                <a:t> of </a:t>
              </a:r>
              <a:r>
                <a:rPr lang="es-ES" sz="2000" dirty="0" err="1" smtClean="0">
                  <a:latin typeface="Calibri" panose="020F0502020204030204" pitchFamily="34" charset="0"/>
                </a:rPr>
                <a:t>Tª</a:t>
              </a:r>
              <a:r>
                <a:rPr lang="es-ES" sz="2000" dirty="0" smtClean="0">
                  <a:latin typeface="Calibri" panose="020F0502020204030204" pitchFamily="34" charset="0"/>
                </a:rPr>
                <a:t> </a:t>
              </a:r>
              <a:r>
                <a:rPr lang="en-US" sz="1500" dirty="0"/>
                <a:t>(</a:t>
              </a:r>
              <a:r>
                <a:rPr lang="en-US" sz="1500" dirty="0" err="1"/>
                <a:t>Cerling</a:t>
              </a:r>
              <a:r>
                <a:rPr lang="en-US" sz="1500" dirty="0"/>
                <a:t> &amp; </a:t>
              </a:r>
              <a:r>
                <a:rPr lang="en-US" sz="1500" dirty="0" err="1"/>
                <a:t>Quade</a:t>
              </a:r>
              <a:r>
                <a:rPr lang="en-US" sz="1500" dirty="0"/>
                <a:t>, 1993)</a:t>
              </a:r>
              <a:r>
                <a:rPr lang="es-ES" dirty="0">
                  <a:latin typeface="Calibri" panose="020F0502020204030204" pitchFamily="34" charset="0"/>
                </a:rPr>
                <a:t>: </a:t>
              </a:r>
              <a:r>
                <a:rPr lang="en-GB" sz="2000" b="1" dirty="0">
                  <a:latin typeface="Calibri" panose="020F0502020204030204" pitchFamily="34" charset="0"/>
                  <a:ea typeface="PMingLiU"/>
                </a:rPr>
                <a:t>12ºC -17ºC </a:t>
              </a:r>
              <a:endParaRPr lang="es-ES" sz="2000" b="1" dirty="0"/>
            </a:p>
          </p:txBody>
        </p:sp>
      </p:grpSp>
      <p:sp>
        <p:nvSpPr>
          <p:cNvPr id="22" name="Flecha derecha 21"/>
          <p:cNvSpPr/>
          <p:nvPr/>
        </p:nvSpPr>
        <p:spPr>
          <a:xfrm>
            <a:off x="5631822" y="1285767"/>
            <a:ext cx="762110" cy="2907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4" name="Grupo 13"/>
          <p:cNvGrpSpPr/>
          <p:nvPr/>
        </p:nvGrpSpPr>
        <p:grpSpPr>
          <a:xfrm>
            <a:off x="589217" y="2302556"/>
            <a:ext cx="10425618" cy="1350738"/>
            <a:chOff x="-24364" y="2631551"/>
            <a:chExt cx="5298742" cy="1350738"/>
          </a:xfrm>
        </p:grpSpPr>
        <p:grpSp>
          <p:nvGrpSpPr>
            <p:cNvPr id="15" name="Grupo 14"/>
            <p:cNvGrpSpPr/>
            <p:nvPr/>
          </p:nvGrpSpPr>
          <p:grpSpPr>
            <a:xfrm>
              <a:off x="-24364" y="2631551"/>
              <a:ext cx="5298742" cy="1350738"/>
              <a:chOff x="54187" y="2071443"/>
              <a:chExt cx="5298742" cy="1350738"/>
            </a:xfrm>
          </p:grpSpPr>
          <p:sp>
            <p:nvSpPr>
              <p:cNvPr id="17" name="Rectángulo 16"/>
              <p:cNvSpPr/>
              <p:nvPr/>
            </p:nvSpPr>
            <p:spPr>
              <a:xfrm>
                <a:off x="256539" y="2071443"/>
                <a:ext cx="5096390" cy="1350738"/>
              </a:xfrm>
              <a:prstGeom prst="rect">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CuadroTexto 17"/>
              <p:cNvSpPr txBox="1"/>
              <p:nvPr/>
            </p:nvSpPr>
            <p:spPr>
              <a:xfrm>
                <a:off x="351242" y="2519913"/>
                <a:ext cx="2237600" cy="707886"/>
              </a:xfrm>
              <a:prstGeom prst="rect">
                <a:avLst/>
              </a:prstGeom>
              <a:noFill/>
              <a:ln>
                <a:solidFill>
                  <a:schemeClr val="accent4">
                    <a:lumMod val="50000"/>
                  </a:schemeClr>
                </a:solidFill>
              </a:ln>
            </p:spPr>
            <p:txBody>
              <a:bodyPr wrap="square" rtlCol="0">
                <a:spAutoFit/>
              </a:bodyPr>
              <a:lstStyle/>
              <a:p>
                <a:pPr marL="285750" indent="-285750" algn="just">
                  <a:buFont typeface="Arial" panose="020B0604020202020204" pitchFamily="34" charset="0"/>
                  <a:buChar char="•"/>
                </a:pPr>
                <a:r>
                  <a:rPr lang="en-GB" sz="2000" dirty="0" smtClean="0"/>
                  <a:t>Predominant </a:t>
                </a:r>
                <a:r>
                  <a:rPr lang="en-GB" sz="2000" dirty="0" err="1"/>
                  <a:t>palaeovegetation</a:t>
                </a:r>
                <a:r>
                  <a:rPr lang="en-GB" sz="2000" dirty="0"/>
                  <a:t> from C3/C4 </a:t>
                </a:r>
                <a:r>
                  <a:rPr lang="en-GB" sz="2000" dirty="0" smtClean="0"/>
                  <a:t>ratio </a:t>
                </a:r>
                <a:r>
                  <a:rPr lang="es-ES" sz="1500" dirty="0"/>
                  <a:t>(</a:t>
                </a:r>
                <a:r>
                  <a:rPr lang="en-GB" sz="1500" dirty="0" err="1"/>
                  <a:t>Bayat</a:t>
                </a:r>
                <a:r>
                  <a:rPr lang="en-GB" sz="1500" dirty="0"/>
                  <a:t> et al., 2017</a:t>
                </a:r>
                <a:r>
                  <a:rPr lang="en-GB" sz="1500" dirty="0" smtClean="0"/>
                  <a:t>)</a:t>
                </a:r>
                <a:r>
                  <a:rPr lang="en-GB" dirty="0" smtClean="0"/>
                  <a:t> </a:t>
                </a:r>
              </a:p>
            </p:txBody>
          </p:sp>
          <p:sp>
            <p:nvSpPr>
              <p:cNvPr id="19" name="CuadroTexto 18"/>
              <p:cNvSpPr txBox="1"/>
              <p:nvPr/>
            </p:nvSpPr>
            <p:spPr>
              <a:xfrm>
                <a:off x="54187" y="2111171"/>
                <a:ext cx="1163232" cy="430887"/>
              </a:xfrm>
              <a:prstGeom prst="rect">
                <a:avLst/>
              </a:prstGeom>
              <a:noFill/>
            </p:spPr>
            <p:txBody>
              <a:bodyPr wrap="square" rtlCol="0">
                <a:spAutoFit/>
              </a:bodyPr>
              <a:lstStyle/>
              <a:p>
                <a:pPr lvl="0" algn="ctr"/>
                <a:r>
                  <a:rPr lang="en-GB" sz="2200" b="1" dirty="0">
                    <a:solidFill>
                      <a:sysClr val="windowText" lastClr="000000"/>
                    </a:solidFill>
                  </a:rPr>
                  <a:t>δ</a:t>
                </a:r>
                <a:r>
                  <a:rPr lang="en-GB" sz="2200" b="1" baseline="30000" dirty="0">
                    <a:solidFill>
                      <a:sysClr val="windowText" lastClr="000000"/>
                    </a:solidFill>
                  </a:rPr>
                  <a:t>13</a:t>
                </a:r>
                <a:r>
                  <a:rPr lang="en-GB" sz="2200" b="1" dirty="0">
                    <a:solidFill>
                      <a:sysClr val="windowText" lastClr="000000"/>
                    </a:solidFill>
                  </a:rPr>
                  <a:t>C</a:t>
                </a:r>
                <a:endParaRPr lang="es-ES" sz="2200" b="1" dirty="0">
                  <a:solidFill>
                    <a:sysClr val="windowText" lastClr="000000"/>
                  </a:solidFill>
                </a:endParaRPr>
              </a:p>
            </p:txBody>
          </p:sp>
          <p:sp>
            <p:nvSpPr>
              <p:cNvPr id="20" name="Rectángulo 19"/>
              <p:cNvSpPr/>
              <p:nvPr/>
            </p:nvSpPr>
            <p:spPr>
              <a:xfrm>
                <a:off x="3021590" y="2508032"/>
                <a:ext cx="2202469" cy="707886"/>
              </a:xfrm>
              <a:prstGeom prst="rect">
                <a:avLst/>
              </a:prstGeom>
              <a:ln>
                <a:solidFill>
                  <a:schemeClr val="accent4">
                    <a:lumMod val="50000"/>
                  </a:schemeClr>
                </a:solidFill>
              </a:ln>
            </p:spPr>
            <p:txBody>
              <a:bodyPr wrap="square">
                <a:spAutoFit/>
              </a:bodyPr>
              <a:lstStyle/>
              <a:p>
                <a:pPr marL="285750" lvl="0" indent="-285750">
                  <a:buFont typeface="Arial" panose="020B0604020202020204" pitchFamily="34" charset="0"/>
                  <a:buChar char="•"/>
                </a:pPr>
                <a:r>
                  <a:rPr lang="en-GB" sz="2000" dirty="0"/>
                  <a:t>Values </a:t>
                </a:r>
                <a:r>
                  <a:rPr lang="en-GB" sz="2000" dirty="0" smtClean="0"/>
                  <a:t>between </a:t>
                </a:r>
                <a:r>
                  <a:rPr lang="en-GB" sz="2000" b="1" dirty="0" smtClean="0"/>
                  <a:t> [-</a:t>
                </a:r>
                <a:r>
                  <a:rPr lang="en-GB" sz="2000" b="1" dirty="0"/>
                  <a:t>9‰ and -13‰]</a:t>
                </a:r>
                <a:endParaRPr lang="es-ES" sz="2000" b="1" dirty="0"/>
              </a:p>
              <a:p>
                <a:pPr marL="285750" lvl="0" indent="-285750" algn="just">
                  <a:buFont typeface="Arial" panose="020B0604020202020204" pitchFamily="34" charset="0"/>
                  <a:buChar char="•"/>
                </a:pPr>
                <a:r>
                  <a:rPr lang="en-GB" sz="2000" dirty="0"/>
                  <a:t>C4 and CAM type plants </a:t>
                </a:r>
              </a:p>
            </p:txBody>
          </p:sp>
        </p:grpSp>
        <p:sp>
          <p:nvSpPr>
            <p:cNvPr id="16" name="Flecha derecha 15"/>
            <p:cNvSpPr/>
            <p:nvPr/>
          </p:nvSpPr>
          <p:spPr>
            <a:xfrm>
              <a:off x="2546563" y="3272127"/>
              <a:ext cx="379276" cy="300011"/>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5" name="Grupo 4"/>
          <p:cNvGrpSpPr/>
          <p:nvPr/>
        </p:nvGrpSpPr>
        <p:grpSpPr>
          <a:xfrm>
            <a:off x="1109639" y="4177022"/>
            <a:ext cx="4777044" cy="1461128"/>
            <a:chOff x="1112404" y="4368425"/>
            <a:chExt cx="4812825" cy="1461128"/>
          </a:xfrm>
        </p:grpSpPr>
        <p:sp>
          <p:nvSpPr>
            <p:cNvPr id="10" name="Rectángulo 9"/>
            <p:cNvSpPr/>
            <p:nvPr/>
          </p:nvSpPr>
          <p:spPr>
            <a:xfrm>
              <a:off x="1201579" y="4385202"/>
              <a:ext cx="4723650" cy="1444351"/>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CuadroTexto 10"/>
            <p:cNvSpPr txBox="1"/>
            <p:nvPr/>
          </p:nvSpPr>
          <p:spPr>
            <a:xfrm>
              <a:off x="1112404" y="4368425"/>
              <a:ext cx="1600311" cy="430887"/>
            </a:xfrm>
            <a:prstGeom prst="rect">
              <a:avLst/>
            </a:prstGeom>
            <a:noFill/>
          </p:spPr>
          <p:txBody>
            <a:bodyPr wrap="square" rtlCol="0">
              <a:spAutoFit/>
            </a:bodyPr>
            <a:lstStyle/>
            <a:p>
              <a:pPr lvl="0" algn="ctr"/>
              <a:r>
                <a:rPr lang="en-GB" sz="2200" b="1" baseline="30000" dirty="0">
                  <a:solidFill>
                    <a:sysClr val="windowText" lastClr="000000"/>
                  </a:solidFill>
                </a:rPr>
                <a:t>14</a:t>
              </a:r>
              <a:r>
                <a:rPr lang="en-GB" sz="2200" b="1" dirty="0">
                  <a:solidFill>
                    <a:sysClr val="windowText" lastClr="000000"/>
                  </a:solidFill>
                </a:rPr>
                <a:t>C dating </a:t>
              </a:r>
              <a:endParaRPr lang="es-ES" sz="2200" b="1" dirty="0">
                <a:solidFill>
                  <a:sysClr val="windowText" lastClr="000000"/>
                </a:solidFill>
              </a:endParaRPr>
            </a:p>
          </p:txBody>
        </p:sp>
        <p:sp>
          <p:nvSpPr>
            <p:cNvPr id="12" name="CuadroTexto 11"/>
            <p:cNvSpPr txBox="1"/>
            <p:nvPr/>
          </p:nvSpPr>
          <p:spPr>
            <a:xfrm>
              <a:off x="1379824" y="4799618"/>
              <a:ext cx="4400146" cy="969496"/>
            </a:xfrm>
            <a:prstGeom prst="rect">
              <a:avLst/>
            </a:prstGeom>
            <a:noFill/>
            <a:ln>
              <a:solidFill>
                <a:schemeClr val="accent2"/>
              </a:solidFill>
            </a:ln>
          </p:spPr>
          <p:txBody>
            <a:bodyPr wrap="square" rtlCol="0">
              <a:spAutoFit/>
            </a:bodyPr>
            <a:lstStyle/>
            <a:p>
              <a:pPr marL="285750" lvl="1" indent="-285750" defTabSz="800100">
                <a:lnSpc>
                  <a:spcPct val="90000"/>
                </a:lnSpc>
                <a:spcBef>
                  <a:spcPct val="0"/>
                </a:spcBef>
                <a:spcAft>
                  <a:spcPct val="15000"/>
                </a:spcAft>
                <a:buFont typeface="Arial" panose="020B0604020202020204" pitchFamily="34" charset="0"/>
                <a:buChar char="•"/>
              </a:pPr>
              <a:r>
                <a:rPr lang="en-US" sz="2000" dirty="0"/>
                <a:t>Bioaccumulations younger than loess deposit</a:t>
              </a:r>
              <a:endParaRPr lang="es-ES" sz="2000" dirty="0"/>
            </a:p>
            <a:p>
              <a:pPr marL="285750" lvl="1" indent="-285750" defTabSz="800100">
                <a:lnSpc>
                  <a:spcPct val="90000"/>
                </a:lnSpc>
                <a:spcBef>
                  <a:spcPct val="0"/>
                </a:spcBef>
                <a:spcAft>
                  <a:spcPct val="15000"/>
                </a:spcAft>
                <a:buFont typeface="Arial" panose="020B0604020202020204" pitchFamily="34" charset="0"/>
                <a:buChar char="•"/>
              </a:pPr>
              <a:r>
                <a:rPr lang="en-US" sz="2000" dirty="0"/>
                <a:t>Different ages </a:t>
              </a:r>
              <a:r>
                <a:rPr lang="en-US" sz="2000" dirty="0" smtClean="0"/>
                <a:t>from &gt;</a:t>
              </a:r>
              <a:r>
                <a:rPr lang="en-US" sz="2000" dirty="0"/>
                <a:t>43 </a:t>
              </a:r>
              <a:r>
                <a:rPr lang="en-US" sz="2000" dirty="0" err="1"/>
                <a:t>ka</a:t>
              </a:r>
              <a:r>
                <a:rPr lang="en-US" sz="2000" dirty="0"/>
                <a:t> to &lt;2 </a:t>
              </a:r>
              <a:r>
                <a:rPr lang="en-US" sz="2000" dirty="0" err="1"/>
                <a:t>ka</a:t>
              </a:r>
              <a:endParaRPr lang="es-ES" sz="2000" dirty="0"/>
            </a:p>
          </p:txBody>
        </p:sp>
      </p:grpSp>
      <p:sp>
        <p:nvSpPr>
          <p:cNvPr id="6" name="Más 5"/>
          <p:cNvSpPr/>
          <p:nvPr/>
        </p:nvSpPr>
        <p:spPr>
          <a:xfrm>
            <a:off x="5706208" y="3660089"/>
            <a:ext cx="629198" cy="544255"/>
          </a:xfrm>
          <a:prstGeom prst="mathPlus">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grpSp>
        <p:nvGrpSpPr>
          <p:cNvPr id="7" name="Grupo 6"/>
          <p:cNvGrpSpPr/>
          <p:nvPr/>
        </p:nvGrpSpPr>
        <p:grpSpPr>
          <a:xfrm>
            <a:off x="3051514" y="5678004"/>
            <a:ext cx="6064585" cy="1009094"/>
            <a:chOff x="29962" y="5757032"/>
            <a:chExt cx="5784064" cy="1009094"/>
          </a:xfrm>
        </p:grpSpPr>
        <p:sp>
          <p:nvSpPr>
            <p:cNvPr id="8" name="CuadroTexto 7"/>
            <p:cNvSpPr txBox="1"/>
            <p:nvPr/>
          </p:nvSpPr>
          <p:spPr>
            <a:xfrm>
              <a:off x="29962" y="6258295"/>
              <a:ext cx="5784064" cy="507831"/>
            </a:xfrm>
            <a:prstGeom prst="rect">
              <a:avLst/>
            </a:prstGeom>
            <a:solidFill>
              <a:srgbClr val="FDF0E7"/>
            </a:solidFill>
            <a:ln>
              <a:solidFill>
                <a:schemeClr val="accent2">
                  <a:lumMod val="75000"/>
                </a:schemeClr>
              </a:solidFill>
            </a:ln>
          </p:spPr>
          <p:txBody>
            <a:bodyPr wrap="square" rtlCol="0">
              <a:spAutoFit/>
            </a:bodyPr>
            <a:lstStyle/>
            <a:p>
              <a:pPr algn="ctr"/>
              <a:r>
                <a:rPr lang="es-ES" sz="2700" dirty="0" err="1">
                  <a:ln w="0"/>
                  <a:effectLst>
                    <a:outerShdw blurRad="38100" dist="19050" dir="2700000" algn="tl" rotWithShape="0">
                      <a:schemeClr val="dk1">
                        <a:alpha val="40000"/>
                      </a:schemeClr>
                    </a:outerShdw>
                  </a:effectLst>
                </a:rPr>
                <a:t>Palaeoenvironmental</a:t>
              </a:r>
              <a:r>
                <a:rPr lang="es-ES" sz="2700" dirty="0">
                  <a:ln w="0"/>
                  <a:effectLst>
                    <a:outerShdw blurRad="38100" dist="19050" dir="2700000" algn="tl" rotWithShape="0">
                      <a:schemeClr val="dk1">
                        <a:alpha val="40000"/>
                      </a:schemeClr>
                    </a:outerShdw>
                  </a:effectLst>
                </a:rPr>
                <a:t> </a:t>
              </a:r>
              <a:r>
                <a:rPr lang="es-ES" sz="2700" dirty="0" err="1">
                  <a:ln w="0"/>
                  <a:effectLst>
                    <a:outerShdw blurRad="38100" dist="19050" dir="2700000" algn="tl" rotWithShape="0">
                      <a:schemeClr val="dk1">
                        <a:alpha val="40000"/>
                      </a:schemeClr>
                    </a:outerShdw>
                  </a:effectLst>
                </a:rPr>
                <a:t>reconstruction</a:t>
              </a:r>
              <a:endParaRPr lang="es-ES" sz="2700" dirty="0">
                <a:ln w="0"/>
                <a:effectLst>
                  <a:outerShdw blurRad="38100" dist="19050" dir="2700000" algn="tl" rotWithShape="0">
                    <a:schemeClr val="dk1">
                      <a:alpha val="40000"/>
                    </a:schemeClr>
                  </a:outerShdw>
                </a:effectLst>
              </a:endParaRPr>
            </a:p>
          </p:txBody>
        </p:sp>
        <p:sp>
          <p:nvSpPr>
            <p:cNvPr id="9" name="Flecha abajo 8"/>
            <p:cNvSpPr/>
            <p:nvPr/>
          </p:nvSpPr>
          <p:spPr>
            <a:xfrm>
              <a:off x="2584055" y="5757032"/>
              <a:ext cx="555707" cy="480018"/>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grpSp>
      <p:grpSp>
        <p:nvGrpSpPr>
          <p:cNvPr id="31" name="Grupo 30"/>
          <p:cNvGrpSpPr/>
          <p:nvPr/>
        </p:nvGrpSpPr>
        <p:grpSpPr>
          <a:xfrm>
            <a:off x="6130217" y="4194105"/>
            <a:ext cx="4605463" cy="1444351"/>
            <a:chOff x="6249104" y="4152065"/>
            <a:chExt cx="4605463" cy="1444351"/>
          </a:xfrm>
        </p:grpSpPr>
        <p:sp>
          <p:nvSpPr>
            <p:cNvPr id="29" name="Rectángulo 28"/>
            <p:cNvSpPr/>
            <p:nvPr/>
          </p:nvSpPr>
          <p:spPr>
            <a:xfrm>
              <a:off x="6249104" y="4152065"/>
              <a:ext cx="4605463" cy="1444351"/>
            </a:xfrm>
            <a:prstGeom prst="rect">
              <a:avLst/>
            </a:prstGeom>
            <a:solidFill>
              <a:schemeClr val="accent2">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CuadroTexto 26"/>
            <p:cNvSpPr txBox="1"/>
            <p:nvPr/>
          </p:nvSpPr>
          <p:spPr>
            <a:xfrm>
              <a:off x="6337614" y="4366409"/>
              <a:ext cx="4428441" cy="1015663"/>
            </a:xfrm>
            <a:prstGeom prst="rect">
              <a:avLst/>
            </a:prstGeom>
            <a:noFill/>
          </p:spPr>
          <p:txBody>
            <a:bodyPr wrap="square" rtlCol="0">
              <a:spAutoFit/>
            </a:bodyPr>
            <a:lstStyle/>
            <a:p>
              <a:pPr algn="just"/>
              <a:r>
                <a:rPr lang="fr-FR" sz="2000" dirty="0"/>
                <a:t>Marine isotope stages (MIS) + pollen record in the Iberian Peninsula + paleoclimatic literature available</a:t>
              </a:r>
              <a:endParaRPr lang="es-ES" sz="2000" dirty="0"/>
            </a:p>
          </p:txBody>
        </p:sp>
      </p:grpSp>
      <p:sp>
        <p:nvSpPr>
          <p:cNvPr id="30" name="Rectángulo 29"/>
          <p:cNvSpPr/>
          <p:nvPr/>
        </p:nvSpPr>
        <p:spPr>
          <a:xfrm>
            <a:off x="987357" y="4194105"/>
            <a:ext cx="10027478" cy="14443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CuadroTexto 1"/>
          <p:cNvSpPr txBox="1"/>
          <p:nvPr/>
        </p:nvSpPr>
        <p:spPr>
          <a:xfrm>
            <a:off x="1733584" y="-20470"/>
            <a:ext cx="8241895" cy="461665"/>
          </a:xfrm>
          <a:prstGeom prst="rect">
            <a:avLst/>
          </a:prstGeom>
          <a:solidFill>
            <a:schemeClr val="accent1">
              <a:lumMod val="20000"/>
              <a:lumOff val="80000"/>
            </a:schemeClr>
          </a:solidFill>
        </p:spPr>
        <p:txBody>
          <a:bodyPr wrap="square" rtlCol="0">
            <a:spAutoFit/>
          </a:bodyPr>
          <a:lstStyle/>
          <a:p>
            <a:pPr algn="ctr"/>
            <a:r>
              <a:rPr lang="es-ES" sz="2400" b="1" dirty="0" err="1"/>
              <a:t>Supplementary</a:t>
            </a:r>
            <a:r>
              <a:rPr lang="es-ES" sz="2400" b="1" dirty="0"/>
              <a:t> material</a:t>
            </a:r>
          </a:p>
        </p:txBody>
      </p:sp>
    </p:spTree>
    <p:extLst>
      <p:ext uri="{BB962C8B-B14F-4D97-AF65-F5344CB8AC3E}">
        <p14:creationId xmlns:p14="http://schemas.microsoft.com/office/powerpoint/2010/main" val="633105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2">
                <a:lumMod val="20000"/>
                <a:lumOff val="80000"/>
              </a:schemeClr>
            </a:gs>
            <a:gs pos="83000">
              <a:schemeClr val="accent2">
                <a:lumMod val="20000"/>
                <a:lumOff val="80000"/>
              </a:schemeClr>
            </a:gs>
            <a:gs pos="100000">
              <a:srgbClr val="FDF0E7"/>
            </a:gs>
          </a:gsLst>
          <a:lin ang="5400000" scaled="1"/>
        </a:gradFill>
        <a:effectLst/>
      </p:bgPr>
    </p:bg>
    <p:spTree>
      <p:nvGrpSpPr>
        <p:cNvPr id="1" name=""/>
        <p:cNvGrpSpPr/>
        <p:nvPr/>
      </p:nvGrpSpPr>
      <p:grpSpPr>
        <a:xfrm>
          <a:off x="0" y="0"/>
          <a:ext cx="0" cy="0"/>
          <a:chOff x="0" y="0"/>
          <a:chExt cx="0" cy="0"/>
        </a:xfrm>
      </p:grpSpPr>
      <p:grpSp>
        <p:nvGrpSpPr>
          <p:cNvPr id="57" name="Grupo 56"/>
          <p:cNvGrpSpPr/>
          <p:nvPr/>
        </p:nvGrpSpPr>
        <p:grpSpPr>
          <a:xfrm>
            <a:off x="622661" y="2484641"/>
            <a:ext cx="10937693" cy="2011961"/>
            <a:chOff x="6326872" y="2088835"/>
            <a:chExt cx="5616342" cy="2439297"/>
          </a:xfrm>
        </p:grpSpPr>
        <p:sp>
          <p:nvSpPr>
            <p:cNvPr id="47" name="Rectángulo 46"/>
            <p:cNvSpPr/>
            <p:nvPr/>
          </p:nvSpPr>
          <p:spPr>
            <a:xfrm>
              <a:off x="6326872" y="2088835"/>
              <a:ext cx="5616342" cy="2439297"/>
            </a:xfrm>
            <a:prstGeom prst="rect">
              <a:avLst/>
            </a:prstGeom>
            <a:solidFill>
              <a:srgbClr val="9CC4F4"/>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CuadroTexto 37"/>
            <p:cNvSpPr txBox="1"/>
            <p:nvPr/>
          </p:nvSpPr>
          <p:spPr>
            <a:xfrm rot="16200000">
              <a:off x="5297740" y="3208984"/>
              <a:ext cx="2422539" cy="203260"/>
            </a:xfrm>
            <a:prstGeom prst="rect">
              <a:avLst/>
            </a:prstGeom>
            <a:solidFill>
              <a:srgbClr val="6DA8EF"/>
            </a:solidFill>
            <a:ln>
              <a:noFill/>
            </a:ln>
          </p:spPr>
          <p:txBody>
            <a:bodyPr wrap="square" rtlCol="0">
              <a:spAutoFit/>
            </a:bodyPr>
            <a:lstStyle/>
            <a:p>
              <a:pPr algn="ctr"/>
              <a:r>
                <a:rPr lang="es-ES" sz="2100" b="1" dirty="0" smtClean="0"/>
                <a:t>2º </a:t>
              </a:r>
              <a:r>
                <a:rPr lang="es-ES" sz="2100" b="1" dirty="0" err="1" smtClean="0"/>
                <a:t>stage</a:t>
              </a:r>
              <a:endParaRPr lang="es-ES" sz="2100" b="1" dirty="0"/>
            </a:p>
          </p:txBody>
        </p:sp>
        <p:sp>
          <p:nvSpPr>
            <p:cNvPr id="39" name="CuadroTexto 38"/>
            <p:cNvSpPr txBox="1"/>
            <p:nvPr/>
          </p:nvSpPr>
          <p:spPr>
            <a:xfrm>
              <a:off x="6799318" y="2732732"/>
              <a:ext cx="4982203" cy="858239"/>
            </a:xfrm>
            <a:prstGeom prst="rect">
              <a:avLst/>
            </a:prstGeom>
            <a:noFill/>
          </p:spPr>
          <p:txBody>
            <a:bodyPr wrap="square" rtlCol="0">
              <a:spAutoFit/>
            </a:bodyPr>
            <a:lstStyle/>
            <a:p>
              <a:pPr algn="ctr"/>
              <a:r>
                <a:rPr lang="es-ES" sz="2000" dirty="0" err="1" smtClean="0"/>
                <a:t>Palaeoclimate</a:t>
              </a:r>
              <a:r>
                <a:rPr lang="es-ES" sz="2000" dirty="0" smtClean="0"/>
                <a:t>: MIS2 </a:t>
              </a:r>
              <a:r>
                <a:rPr lang="es-ES" sz="2000" dirty="0" err="1" smtClean="0"/>
                <a:t>defined</a:t>
              </a:r>
              <a:r>
                <a:rPr lang="es-ES" sz="2000" dirty="0" smtClean="0"/>
                <a:t> as </a:t>
              </a:r>
              <a:r>
                <a:rPr lang="es-ES" sz="2000" dirty="0" err="1" smtClean="0"/>
                <a:t>cold</a:t>
              </a:r>
              <a:r>
                <a:rPr lang="es-ES" sz="2000" dirty="0" smtClean="0"/>
                <a:t> and </a:t>
              </a:r>
              <a:r>
                <a:rPr lang="es-ES" sz="2000" dirty="0" err="1" smtClean="0"/>
                <a:t>dry</a:t>
              </a:r>
              <a:r>
                <a:rPr lang="es-ES" sz="2000" dirty="0" smtClean="0"/>
                <a:t> </a:t>
              </a:r>
              <a:r>
                <a:rPr lang="es-ES" sz="2000" dirty="0" err="1" smtClean="0"/>
                <a:t>but</a:t>
              </a:r>
              <a:r>
                <a:rPr lang="es-ES" sz="2000" dirty="0"/>
                <a:t> </a:t>
              </a:r>
              <a:r>
                <a:rPr lang="es-ES" sz="2000" dirty="0" err="1" smtClean="0"/>
                <a:t>there</a:t>
              </a:r>
              <a:r>
                <a:rPr lang="es-ES" sz="2000" dirty="0" smtClean="0"/>
                <a:t> are </a:t>
              </a:r>
              <a:r>
                <a:rPr lang="es-ES" sz="2000" b="1" dirty="0" err="1" smtClean="0"/>
                <a:t>two</a:t>
              </a:r>
              <a:r>
                <a:rPr lang="es-ES" sz="2000" b="1" dirty="0" smtClean="0"/>
                <a:t> </a:t>
              </a:r>
              <a:r>
                <a:rPr lang="es-ES" sz="2000" b="1" dirty="0" err="1" smtClean="0"/>
                <a:t>moments</a:t>
              </a:r>
              <a:r>
                <a:rPr lang="es-ES" sz="2000" b="1" dirty="0" smtClean="0"/>
                <a:t> </a:t>
              </a:r>
              <a:r>
                <a:rPr lang="en-GB" sz="2000" b="1" dirty="0"/>
                <a:t>(</a:t>
              </a:r>
              <a:r>
                <a:rPr lang="en-GB" sz="2000" b="1" dirty="0" smtClean="0"/>
                <a:t>28-29ka//± 20 </a:t>
              </a:r>
              <a:r>
                <a:rPr lang="en-GB" sz="2000" b="1" dirty="0" err="1" smtClean="0"/>
                <a:t>ka</a:t>
              </a:r>
              <a:r>
                <a:rPr lang="en-GB" sz="2000" b="1" dirty="0"/>
                <a:t>)</a:t>
              </a:r>
              <a:r>
                <a:rPr lang="es-ES" sz="2000" b="1" dirty="0" smtClean="0"/>
                <a:t> </a:t>
              </a:r>
              <a:r>
                <a:rPr lang="es-ES" sz="2000" dirty="0" err="1" smtClean="0"/>
                <a:t>reported</a:t>
              </a:r>
              <a:r>
                <a:rPr lang="es-ES" sz="2000" dirty="0" smtClean="0"/>
                <a:t> as </a:t>
              </a:r>
              <a:r>
                <a:rPr lang="es-ES" sz="2000" b="1" dirty="0" err="1" smtClean="0"/>
                <a:t>warmer</a:t>
              </a:r>
              <a:r>
                <a:rPr lang="es-ES" sz="2000" b="1" dirty="0" smtClean="0"/>
                <a:t> and </a:t>
              </a:r>
              <a:r>
                <a:rPr lang="es-ES" sz="2000" b="1" dirty="0" err="1" smtClean="0"/>
                <a:t>drier</a:t>
              </a:r>
              <a:r>
                <a:rPr lang="es-ES" sz="2000" b="1" dirty="0" smtClean="0"/>
                <a:t>  </a:t>
              </a:r>
              <a:endParaRPr lang="es-ES" sz="2000" b="1" dirty="0"/>
            </a:p>
          </p:txBody>
        </p:sp>
        <p:sp>
          <p:nvSpPr>
            <p:cNvPr id="40" name="CuadroTexto 39"/>
            <p:cNvSpPr txBox="1"/>
            <p:nvPr/>
          </p:nvSpPr>
          <p:spPr>
            <a:xfrm>
              <a:off x="6848230" y="3623612"/>
              <a:ext cx="4759602" cy="783610"/>
            </a:xfrm>
            <a:prstGeom prst="rect">
              <a:avLst/>
            </a:prstGeom>
            <a:noFill/>
          </p:spPr>
          <p:txBody>
            <a:bodyPr wrap="square" rtlCol="0">
              <a:spAutoFit/>
            </a:bodyPr>
            <a:lstStyle/>
            <a:p>
              <a:pPr algn="ctr"/>
              <a:r>
                <a:rPr lang="es-ES" sz="2000" dirty="0" err="1" smtClean="0"/>
                <a:t>Palaeovegetation</a:t>
              </a:r>
              <a:r>
                <a:rPr lang="es-ES" sz="2000" dirty="0" smtClean="0"/>
                <a:t> (</a:t>
              </a:r>
              <a:r>
                <a:rPr lang="es-ES" sz="2000" dirty="0" err="1" smtClean="0"/>
                <a:t>pollen</a:t>
              </a:r>
              <a:r>
                <a:rPr lang="es-ES" sz="2000" dirty="0" smtClean="0"/>
                <a:t> records I.P.): </a:t>
              </a:r>
              <a:r>
                <a:rPr lang="en-GB" sz="2000" b="1" dirty="0" smtClean="0"/>
                <a:t>Steppe </a:t>
              </a:r>
              <a:r>
                <a:rPr lang="en-GB" sz="2000" b="1" dirty="0"/>
                <a:t>taxa</a:t>
              </a:r>
              <a:r>
                <a:rPr lang="en-GB" sz="2000" dirty="0"/>
                <a:t>, such as </a:t>
              </a:r>
              <a:r>
                <a:rPr lang="en-GB" sz="2000" b="1" i="1" dirty="0"/>
                <a:t>Artemisia </a:t>
              </a:r>
              <a:r>
                <a:rPr lang="en-GB" sz="2000" b="1" dirty="0"/>
                <a:t>and </a:t>
              </a:r>
              <a:r>
                <a:rPr lang="en-GB" sz="2000" b="1" i="1" dirty="0" err="1" smtClean="0"/>
                <a:t>Asteraceae</a:t>
              </a:r>
              <a:endParaRPr lang="en-GB" sz="2000" b="1" dirty="0" smtClean="0"/>
            </a:p>
            <a:p>
              <a:pPr algn="ctr"/>
              <a:r>
                <a:rPr lang="en-GB" sz="1600" dirty="0" smtClean="0"/>
                <a:t>(</a:t>
              </a:r>
              <a:r>
                <a:rPr lang="en-GB" sz="1600" dirty="0" err="1" smtClean="0"/>
                <a:t>Camuera</a:t>
              </a:r>
              <a:r>
                <a:rPr lang="en-GB" sz="1600" dirty="0" smtClean="0"/>
                <a:t> </a:t>
              </a:r>
              <a:r>
                <a:rPr lang="en-GB" sz="1600" dirty="0"/>
                <a:t>et al., 2019; Vaquero et al., </a:t>
              </a:r>
              <a:r>
                <a:rPr lang="en-GB" sz="1600" dirty="0" smtClean="0"/>
                <a:t>2013)</a:t>
              </a:r>
              <a:endParaRPr lang="es-ES" sz="1600" dirty="0"/>
            </a:p>
          </p:txBody>
        </p:sp>
        <p:sp>
          <p:nvSpPr>
            <p:cNvPr id="42" name="CuadroTexto 41"/>
            <p:cNvSpPr txBox="1"/>
            <p:nvPr/>
          </p:nvSpPr>
          <p:spPr>
            <a:xfrm>
              <a:off x="7119126" y="2146541"/>
              <a:ext cx="4342586" cy="485092"/>
            </a:xfrm>
            <a:prstGeom prst="rect">
              <a:avLst/>
            </a:prstGeom>
            <a:noFill/>
          </p:spPr>
          <p:txBody>
            <a:bodyPr wrap="square" rtlCol="0">
              <a:spAutoFit/>
            </a:bodyPr>
            <a:lstStyle/>
            <a:p>
              <a:pPr algn="ctr">
                <a:spcAft>
                  <a:spcPts val="0"/>
                </a:spcAft>
              </a:pPr>
              <a:r>
                <a:rPr lang="en-GB" sz="2000" b="1" dirty="0" smtClean="0"/>
                <a:t>MIS2</a:t>
              </a:r>
              <a:r>
                <a:rPr lang="en-GB" sz="2000" dirty="0" smtClean="0"/>
                <a:t> (29 </a:t>
              </a:r>
              <a:r>
                <a:rPr lang="en-GB" sz="2000" dirty="0" err="1" smtClean="0"/>
                <a:t>ka</a:t>
              </a:r>
              <a:r>
                <a:rPr lang="en-GB" sz="2000" dirty="0" smtClean="0"/>
                <a:t> - 14 </a:t>
              </a:r>
              <a:r>
                <a:rPr lang="en-GB" sz="2000" dirty="0" err="1" smtClean="0"/>
                <a:t>ka</a:t>
              </a:r>
              <a:r>
                <a:rPr lang="en-GB" sz="2000" dirty="0" smtClean="0"/>
                <a:t>) – </a:t>
              </a:r>
              <a:r>
                <a:rPr lang="en-GB" sz="2000" b="1" dirty="0" smtClean="0"/>
                <a:t>2 </a:t>
              </a:r>
              <a:r>
                <a:rPr lang="en-GB" sz="2000" b="1" dirty="0"/>
                <a:t>subgroups of </a:t>
              </a:r>
              <a:r>
                <a:rPr lang="en-GB" sz="2000" b="1" dirty="0" err="1" smtClean="0"/>
                <a:t>queras</a:t>
              </a:r>
              <a:r>
                <a:rPr lang="en-GB" sz="2000" b="1" dirty="0" smtClean="0"/>
                <a:t> (28-29ka </a:t>
              </a:r>
              <a:r>
                <a:rPr lang="en-GB" sz="2000" b="1" dirty="0"/>
                <a:t>// ± 20 </a:t>
              </a:r>
              <a:r>
                <a:rPr lang="en-GB" sz="2000" b="1" dirty="0" err="1"/>
                <a:t>ka</a:t>
              </a:r>
              <a:r>
                <a:rPr lang="en-GB" sz="2000" b="1" dirty="0" smtClean="0"/>
                <a:t>)</a:t>
              </a:r>
              <a:endParaRPr lang="en-GB" sz="2000" b="1" dirty="0"/>
            </a:p>
          </p:txBody>
        </p:sp>
        <p:cxnSp>
          <p:nvCxnSpPr>
            <p:cNvPr id="53" name="Conector recto 52"/>
            <p:cNvCxnSpPr/>
            <p:nvPr/>
          </p:nvCxnSpPr>
          <p:spPr>
            <a:xfrm>
              <a:off x="6863756" y="2653810"/>
              <a:ext cx="4728551" cy="0"/>
            </a:xfrm>
            <a:prstGeom prst="line">
              <a:avLst/>
            </a:prstGeom>
            <a:ln w="28575">
              <a:prstDash val="dash"/>
            </a:ln>
          </p:spPr>
          <p:style>
            <a:lnRef idx="1">
              <a:schemeClr val="accent5"/>
            </a:lnRef>
            <a:fillRef idx="0">
              <a:schemeClr val="accent5"/>
            </a:fillRef>
            <a:effectRef idx="0">
              <a:schemeClr val="accent5"/>
            </a:effectRef>
            <a:fontRef idx="minor">
              <a:schemeClr val="tx1"/>
            </a:fontRef>
          </p:style>
        </p:cxnSp>
      </p:grpSp>
      <p:grpSp>
        <p:nvGrpSpPr>
          <p:cNvPr id="59" name="Grupo 58"/>
          <p:cNvGrpSpPr/>
          <p:nvPr/>
        </p:nvGrpSpPr>
        <p:grpSpPr>
          <a:xfrm>
            <a:off x="622659" y="4545952"/>
            <a:ext cx="10937694" cy="2215505"/>
            <a:chOff x="6387544" y="4461872"/>
            <a:chExt cx="5353025" cy="2215505"/>
          </a:xfrm>
        </p:grpSpPr>
        <p:sp>
          <p:nvSpPr>
            <p:cNvPr id="49" name="Rectángulo 48"/>
            <p:cNvSpPr/>
            <p:nvPr/>
          </p:nvSpPr>
          <p:spPr>
            <a:xfrm>
              <a:off x="6387544" y="4461872"/>
              <a:ext cx="5353025" cy="2159646"/>
            </a:xfrm>
            <a:prstGeom prst="rect">
              <a:avLst/>
            </a:prstGeom>
            <a:solidFill>
              <a:schemeClr val="accent2">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1" name="Rectángulo 40"/>
            <p:cNvSpPr/>
            <p:nvPr/>
          </p:nvSpPr>
          <p:spPr>
            <a:xfrm>
              <a:off x="6816726" y="5344470"/>
              <a:ext cx="4923843" cy="707886"/>
            </a:xfrm>
            <a:prstGeom prst="rect">
              <a:avLst/>
            </a:prstGeom>
          </p:spPr>
          <p:txBody>
            <a:bodyPr wrap="square">
              <a:spAutoFit/>
            </a:bodyPr>
            <a:lstStyle/>
            <a:p>
              <a:pPr algn="ctr">
                <a:spcAft>
                  <a:spcPts val="0"/>
                </a:spcAft>
              </a:pPr>
              <a:r>
                <a:rPr lang="es-ES" sz="2000" dirty="0" err="1" smtClean="0"/>
                <a:t>Palaeoclimate</a:t>
              </a:r>
              <a:r>
                <a:rPr lang="es-ES" sz="2000" dirty="0" smtClean="0"/>
                <a:t>: </a:t>
              </a:r>
              <a:r>
                <a:rPr lang="en-US" sz="2000" dirty="0" smtClean="0"/>
                <a:t>in </a:t>
              </a:r>
              <a:r>
                <a:rPr lang="en-US" sz="2000" dirty="0"/>
                <a:t>general, </a:t>
              </a:r>
              <a:r>
                <a:rPr lang="en-US" sz="2000" b="1" dirty="0" err="1"/>
                <a:t>favourable</a:t>
              </a:r>
              <a:r>
                <a:rPr lang="en-US" sz="2000" b="1" dirty="0"/>
                <a:t> conditions </a:t>
              </a:r>
              <a:r>
                <a:rPr lang="en-US" sz="2000" dirty="0"/>
                <a:t>for the development of life</a:t>
              </a:r>
              <a:r>
                <a:rPr lang="en-GB" sz="2000" dirty="0" smtClean="0"/>
                <a:t>. </a:t>
              </a:r>
              <a:r>
                <a:rPr lang="en-US" sz="2000" dirty="0"/>
                <a:t>Reported, 3 sub-stages of increased </a:t>
              </a:r>
              <a:r>
                <a:rPr lang="en-US" sz="2000" dirty="0" smtClean="0"/>
                <a:t>aridity </a:t>
              </a:r>
              <a:r>
                <a:rPr lang="en-GB" sz="1600" dirty="0" smtClean="0"/>
                <a:t>(</a:t>
              </a:r>
              <a:r>
                <a:rPr lang="en-GB" sz="1600" dirty="0" err="1" smtClean="0"/>
                <a:t>Valiño</a:t>
              </a:r>
              <a:r>
                <a:rPr lang="en-GB" sz="1600" dirty="0" smtClean="0"/>
                <a:t> </a:t>
              </a:r>
              <a:r>
                <a:rPr lang="en-GB" sz="1600" dirty="0"/>
                <a:t>et al., </a:t>
              </a:r>
              <a:r>
                <a:rPr lang="en-GB" sz="1600" dirty="0" smtClean="0"/>
                <a:t>1999)</a:t>
              </a:r>
            </a:p>
          </p:txBody>
        </p:sp>
        <p:sp>
          <p:nvSpPr>
            <p:cNvPr id="44" name="CuadroTexto 43"/>
            <p:cNvSpPr txBox="1"/>
            <p:nvPr/>
          </p:nvSpPr>
          <p:spPr>
            <a:xfrm>
              <a:off x="7050037" y="4549228"/>
              <a:ext cx="4342586" cy="707886"/>
            </a:xfrm>
            <a:prstGeom prst="rect">
              <a:avLst/>
            </a:prstGeom>
            <a:noFill/>
          </p:spPr>
          <p:txBody>
            <a:bodyPr wrap="square" rtlCol="0">
              <a:spAutoFit/>
            </a:bodyPr>
            <a:lstStyle/>
            <a:p>
              <a:pPr algn="ctr">
                <a:spcAft>
                  <a:spcPts val="0"/>
                </a:spcAft>
              </a:pPr>
              <a:r>
                <a:rPr lang="en-GB" sz="2000" b="1" dirty="0" smtClean="0"/>
                <a:t>MIS1</a:t>
              </a:r>
              <a:r>
                <a:rPr lang="en-GB" sz="2000" dirty="0" smtClean="0"/>
                <a:t> (&lt; 14 </a:t>
              </a:r>
              <a:r>
                <a:rPr lang="en-GB" sz="2000" dirty="0" err="1" smtClean="0"/>
                <a:t>ka</a:t>
              </a:r>
              <a:r>
                <a:rPr lang="en-GB" sz="2000" dirty="0" smtClean="0"/>
                <a:t>) – </a:t>
              </a:r>
              <a:r>
                <a:rPr lang="en-GB" sz="2000" dirty="0" err="1" smtClean="0"/>
                <a:t>Holoceno</a:t>
              </a:r>
              <a:r>
                <a:rPr lang="en-GB" sz="2000" dirty="0" smtClean="0"/>
                <a:t> </a:t>
              </a:r>
            </a:p>
            <a:p>
              <a:pPr algn="ctr">
                <a:spcAft>
                  <a:spcPts val="0"/>
                </a:spcAft>
              </a:pPr>
              <a:r>
                <a:rPr lang="en-GB" sz="2000" b="1" dirty="0" smtClean="0"/>
                <a:t>The </a:t>
              </a:r>
              <a:r>
                <a:rPr lang="en-GB" sz="2000" b="1" dirty="0"/>
                <a:t>youngest </a:t>
              </a:r>
              <a:r>
                <a:rPr lang="en-GB" sz="2000" b="1" dirty="0" err="1" smtClean="0"/>
                <a:t>queras</a:t>
              </a:r>
              <a:r>
                <a:rPr lang="en-GB" sz="2000" b="1" dirty="0" smtClean="0"/>
                <a:t> </a:t>
              </a:r>
              <a:r>
                <a:rPr lang="en-GB" sz="2000" b="1" dirty="0"/>
                <a:t>&lt; 5 </a:t>
              </a:r>
              <a:r>
                <a:rPr lang="en-GB" sz="2000" b="1" dirty="0" err="1" smtClean="0"/>
                <a:t>ka</a:t>
              </a:r>
              <a:endParaRPr lang="en-GB" sz="2000" b="1" dirty="0"/>
            </a:p>
          </p:txBody>
        </p:sp>
        <p:sp>
          <p:nvSpPr>
            <p:cNvPr id="45" name="CuadroTexto 44"/>
            <p:cNvSpPr txBox="1"/>
            <p:nvPr/>
          </p:nvSpPr>
          <p:spPr>
            <a:xfrm>
              <a:off x="6750227" y="5969491"/>
              <a:ext cx="4923843" cy="707886"/>
            </a:xfrm>
            <a:prstGeom prst="rect">
              <a:avLst/>
            </a:prstGeom>
            <a:noFill/>
          </p:spPr>
          <p:txBody>
            <a:bodyPr wrap="square" rtlCol="0">
              <a:spAutoFit/>
            </a:bodyPr>
            <a:lstStyle/>
            <a:p>
              <a:pPr algn="ctr"/>
              <a:r>
                <a:rPr lang="es-ES" sz="2000" dirty="0" err="1" smtClean="0"/>
                <a:t>Palaeovegetation</a:t>
              </a:r>
              <a:r>
                <a:rPr lang="es-ES" sz="2000" dirty="0" smtClean="0"/>
                <a:t> (</a:t>
              </a:r>
              <a:r>
                <a:rPr lang="es-ES" sz="2000" dirty="0" err="1" smtClean="0"/>
                <a:t>pollen</a:t>
              </a:r>
              <a:r>
                <a:rPr lang="es-ES" sz="2000" dirty="0" smtClean="0"/>
                <a:t> records I.P.): </a:t>
              </a:r>
              <a:r>
                <a:rPr lang="en-GB" sz="2000" dirty="0" smtClean="0"/>
                <a:t>Growth </a:t>
              </a:r>
              <a:r>
                <a:rPr lang="en-GB" sz="2000" dirty="0"/>
                <a:t>of </a:t>
              </a:r>
              <a:r>
                <a:rPr lang="en-GB" sz="2000" b="1" dirty="0" smtClean="0"/>
                <a:t>steppe vegetation: </a:t>
              </a:r>
              <a:r>
                <a:rPr lang="en-GB" sz="2000" b="1" i="1" dirty="0" err="1" smtClean="0"/>
                <a:t>Poeaceae</a:t>
              </a:r>
              <a:r>
                <a:rPr lang="en-GB" sz="2000" b="1" i="1" dirty="0" smtClean="0"/>
                <a:t>, </a:t>
              </a:r>
              <a:r>
                <a:rPr lang="es-ES" sz="2000" b="1" i="1" dirty="0" err="1" smtClean="0"/>
                <a:t>Ericaceae</a:t>
              </a:r>
              <a:r>
                <a:rPr lang="es-ES" sz="2000" b="1" i="1" dirty="0"/>
                <a:t>, </a:t>
              </a:r>
              <a:r>
                <a:rPr lang="es-ES" sz="2000" b="1" i="1" dirty="0" err="1"/>
                <a:t>Cichorioideae</a:t>
              </a:r>
              <a:r>
                <a:rPr lang="es-ES" sz="2000" b="1" i="1" dirty="0"/>
                <a:t>, </a:t>
              </a:r>
              <a:r>
                <a:rPr lang="es-ES" sz="2000" b="1" i="1" dirty="0" err="1"/>
                <a:t>Chenopodia</a:t>
              </a:r>
              <a:r>
                <a:rPr lang="es-ES" sz="2000" b="1" i="1" dirty="0"/>
                <a:t> y </a:t>
              </a:r>
              <a:r>
                <a:rPr lang="es-ES" sz="2000" b="1" i="1" dirty="0" err="1"/>
                <a:t>Cyperaceae</a:t>
              </a:r>
              <a:r>
                <a:rPr lang="es-ES" sz="2000" b="1" dirty="0"/>
                <a:t> </a:t>
              </a:r>
              <a:r>
                <a:rPr lang="es-ES" sz="1600" dirty="0"/>
                <a:t>(Pérez-</a:t>
              </a:r>
              <a:r>
                <a:rPr lang="es-ES" sz="1600" dirty="0" err="1"/>
                <a:t>Obiol</a:t>
              </a:r>
              <a:r>
                <a:rPr lang="es-ES" sz="1600" dirty="0"/>
                <a:t> et al., 2011; </a:t>
              </a:r>
              <a:r>
                <a:rPr lang="es-ES" sz="1600" dirty="0" err="1"/>
                <a:t>Camuera</a:t>
              </a:r>
              <a:r>
                <a:rPr lang="es-ES" sz="1600" dirty="0"/>
                <a:t> et al., 2019)</a:t>
              </a:r>
              <a:r>
                <a:rPr lang="en-GB" sz="2000" b="1" dirty="0" smtClean="0"/>
                <a:t> </a:t>
              </a:r>
              <a:r>
                <a:rPr lang="en-GB" sz="1600" dirty="0" smtClean="0"/>
                <a:t>(</a:t>
              </a:r>
              <a:r>
                <a:rPr lang="en-GB" sz="1600" dirty="0" err="1"/>
                <a:t>Valiño</a:t>
              </a:r>
              <a:r>
                <a:rPr lang="en-GB" sz="1600" dirty="0"/>
                <a:t> et al., </a:t>
              </a:r>
              <a:r>
                <a:rPr lang="en-GB" sz="1600" dirty="0" smtClean="0"/>
                <a:t>1999)</a:t>
              </a:r>
              <a:endParaRPr lang="es-ES" sz="1600" dirty="0"/>
            </a:p>
          </p:txBody>
        </p:sp>
        <p:cxnSp>
          <p:nvCxnSpPr>
            <p:cNvPr id="56" name="Conector recto 55"/>
            <p:cNvCxnSpPr/>
            <p:nvPr/>
          </p:nvCxnSpPr>
          <p:spPr>
            <a:xfrm>
              <a:off x="7007331" y="5285444"/>
              <a:ext cx="4428000" cy="0"/>
            </a:xfrm>
            <a:prstGeom prst="line">
              <a:avLst/>
            </a:prstGeom>
            <a:ln w="28575">
              <a:solidFill>
                <a:schemeClr val="accent2">
                  <a:lumMod val="75000"/>
                </a:schemeClr>
              </a:solidFill>
              <a:prstDash val="dash"/>
            </a:ln>
          </p:spPr>
          <p:style>
            <a:lnRef idx="1">
              <a:schemeClr val="accent2"/>
            </a:lnRef>
            <a:fillRef idx="0">
              <a:schemeClr val="accent2"/>
            </a:fillRef>
            <a:effectRef idx="0">
              <a:schemeClr val="accent2"/>
            </a:effectRef>
            <a:fontRef idx="minor">
              <a:schemeClr val="tx1"/>
            </a:fontRef>
          </p:style>
        </p:cxnSp>
        <p:sp>
          <p:nvSpPr>
            <p:cNvPr id="43" name="CuadroTexto 42"/>
            <p:cNvSpPr txBox="1"/>
            <p:nvPr/>
          </p:nvSpPr>
          <p:spPr>
            <a:xfrm rot="16200000">
              <a:off x="5562512" y="5441275"/>
              <a:ext cx="2157135" cy="203349"/>
            </a:xfrm>
            <a:prstGeom prst="rect">
              <a:avLst/>
            </a:prstGeom>
            <a:solidFill>
              <a:srgbClr val="ED8059"/>
            </a:solidFill>
          </p:spPr>
          <p:txBody>
            <a:bodyPr wrap="square" rtlCol="0">
              <a:spAutoFit/>
            </a:bodyPr>
            <a:lstStyle/>
            <a:p>
              <a:pPr algn="ctr"/>
              <a:r>
                <a:rPr lang="es-ES" sz="2100" b="1" dirty="0" smtClean="0"/>
                <a:t>3º </a:t>
              </a:r>
              <a:r>
                <a:rPr lang="es-ES" sz="2100" b="1" dirty="0" err="1" smtClean="0"/>
                <a:t>stage</a:t>
              </a:r>
              <a:endParaRPr lang="es-ES" sz="2100" b="1" dirty="0"/>
            </a:p>
          </p:txBody>
        </p:sp>
      </p:grpSp>
      <p:grpSp>
        <p:nvGrpSpPr>
          <p:cNvPr id="61" name="Grupo 60"/>
          <p:cNvGrpSpPr/>
          <p:nvPr/>
        </p:nvGrpSpPr>
        <p:grpSpPr>
          <a:xfrm>
            <a:off x="622661" y="623770"/>
            <a:ext cx="10937693" cy="1798501"/>
            <a:chOff x="6791589" y="94041"/>
            <a:chExt cx="5193664" cy="1798501"/>
          </a:xfrm>
        </p:grpSpPr>
        <p:grpSp>
          <p:nvGrpSpPr>
            <p:cNvPr id="48" name="Grupo 47"/>
            <p:cNvGrpSpPr/>
            <p:nvPr/>
          </p:nvGrpSpPr>
          <p:grpSpPr>
            <a:xfrm>
              <a:off x="6791589" y="94041"/>
              <a:ext cx="5193664" cy="1798501"/>
              <a:chOff x="6780980" y="201382"/>
              <a:chExt cx="5193664" cy="1798501"/>
            </a:xfrm>
          </p:grpSpPr>
          <p:sp>
            <p:nvSpPr>
              <p:cNvPr id="46" name="Rectángulo 45"/>
              <p:cNvSpPr/>
              <p:nvPr/>
            </p:nvSpPr>
            <p:spPr>
              <a:xfrm>
                <a:off x="6780980" y="201382"/>
                <a:ext cx="5193664" cy="1798501"/>
              </a:xfrm>
              <a:prstGeom prst="rect">
                <a:avLst/>
              </a:prstGeom>
              <a:solidFill>
                <a:srgbClr val="FDF0E7"/>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CuadroTexto 33"/>
              <p:cNvSpPr txBox="1"/>
              <p:nvPr/>
            </p:nvSpPr>
            <p:spPr>
              <a:xfrm rot="16200000">
                <a:off x="5982850" y="1001985"/>
                <a:ext cx="1798501" cy="197295"/>
              </a:xfrm>
              <a:prstGeom prst="rect">
                <a:avLst/>
              </a:prstGeom>
              <a:solidFill>
                <a:schemeClr val="accent2">
                  <a:lumMod val="40000"/>
                  <a:lumOff val="60000"/>
                </a:schemeClr>
              </a:solidFill>
            </p:spPr>
            <p:txBody>
              <a:bodyPr wrap="square" rtlCol="0">
                <a:spAutoFit/>
              </a:bodyPr>
              <a:lstStyle/>
              <a:p>
                <a:pPr algn="ctr"/>
                <a:r>
                  <a:rPr lang="es-ES" sz="2100" b="1" dirty="0" smtClean="0"/>
                  <a:t>1º </a:t>
                </a:r>
                <a:r>
                  <a:rPr lang="es-ES" sz="2100" b="1" dirty="0" err="1" smtClean="0"/>
                  <a:t>stage</a:t>
                </a:r>
                <a:endParaRPr lang="es-ES" sz="2100" b="1" dirty="0"/>
              </a:p>
            </p:txBody>
          </p:sp>
          <p:sp>
            <p:nvSpPr>
              <p:cNvPr id="35" name="CuadroTexto 34"/>
              <p:cNvSpPr txBox="1"/>
              <p:nvPr/>
            </p:nvSpPr>
            <p:spPr>
              <a:xfrm>
                <a:off x="6780980" y="201382"/>
                <a:ext cx="5150653" cy="646331"/>
              </a:xfrm>
              <a:prstGeom prst="rect">
                <a:avLst/>
              </a:prstGeom>
              <a:noFill/>
            </p:spPr>
            <p:txBody>
              <a:bodyPr wrap="square" rtlCol="0">
                <a:spAutoFit/>
              </a:bodyPr>
              <a:lstStyle/>
              <a:p>
                <a:pPr algn="ctr"/>
                <a:r>
                  <a:rPr lang="es-ES" sz="2000" b="1" dirty="0" smtClean="0"/>
                  <a:t>MIS3 – </a:t>
                </a:r>
                <a:r>
                  <a:rPr lang="es-ES" sz="2000" b="1" dirty="0" err="1" smtClean="0"/>
                  <a:t>Hengelo</a:t>
                </a:r>
                <a:r>
                  <a:rPr lang="es-ES" sz="2000" b="1" dirty="0" smtClean="0"/>
                  <a:t> </a:t>
                </a:r>
                <a:r>
                  <a:rPr lang="es-ES" sz="2000" b="1" dirty="0" err="1" smtClean="0"/>
                  <a:t>Interestadial</a:t>
                </a:r>
                <a:r>
                  <a:rPr lang="es-ES" sz="2000" b="1" dirty="0" smtClean="0"/>
                  <a:t> (43.1-41.1 </a:t>
                </a:r>
                <a:r>
                  <a:rPr lang="es-ES" sz="2000" b="1" dirty="0" err="1" smtClean="0"/>
                  <a:t>ka</a:t>
                </a:r>
                <a:r>
                  <a:rPr lang="es-ES" sz="2000" b="1" dirty="0" smtClean="0"/>
                  <a:t>)</a:t>
                </a:r>
              </a:p>
              <a:p>
                <a:pPr algn="ctr"/>
                <a:r>
                  <a:rPr lang="en-GB" sz="1600" dirty="0"/>
                  <a:t>(</a:t>
                </a:r>
                <a:r>
                  <a:rPr lang="en-GB" sz="1600" dirty="0" err="1"/>
                  <a:t>Vandenberghe</a:t>
                </a:r>
                <a:r>
                  <a:rPr lang="en-GB" sz="1600" dirty="0"/>
                  <a:t> and van der </a:t>
                </a:r>
                <a:r>
                  <a:rPr lang="en-GB" sz="1600" dirty="0" err="1"/>
                  <a:t>Plicht</a:t>
                </a:r>
                <a:r>
                  <a:rPr lang="en-GB" sz="1600" dirty="0"/>
                  <a:t>, 2016</a:t>
                </a:r>
                <a:r>
                  <a:rPr lang="en-GB" sz="1600" dirty="0" smtClean="0"/>
                  <a:t>)</a:t>
                </a:r>
                <a:endParaRPr lang="es-ES" sz="1600" dirty="0"/>
              </a:p>
            </p:txBody>
          </p:sp>
          <p:sp>
            <p:nvSpPr>
              <p:cNvPr id="36" name="CuadroTexto 35"/>
              <p:cNvSpPr txBox="1"/>
              <p:nvPr/>
            </p:nvSpPr>
            <p:spPr>
              <a:xfrm>
                <a:off x="6980748" y="909377"/>
                <a:ext cx="4941115" cy="400110"/>
              </a:xfrm>
              <a:prstGeom prst="rect">
                <a:avLst/>
              </a:prstGeom>
              <a:noFill/>
            </p:spPr>
            <p:txBody>
              <a:bodyPr wrap="square" rtlCol="0">
                <a:spAutoFit/>
              </a:bodyPr>
              <a:lstStyle/>
              <a:p>
                <a:pPr algn="ctr"/>
                <a:r>
                  <a:rPr lang="es-ES" sz="2000" dirty="0" err="1" smtClean="0"/>
                  <a:t>Palaeoclimate</a:t>
                </a:r>
                <a:r>
                  <a:rPr lang="es-ES" sz="2000" dirty="0"/>
                  <a:t>: </a:t>
                </a:r>
                <a:r>
                  <a:rPr lang="es-ES" sz="2000" b="1" dirty="0" err="1" smtClean="0"/>
                  <a:t>warmer</a:t>
                </a:r>
                <a:r>
                  <a:rPr lang="es-ES" sz="2000" b="1" dirty="0" smtClean="0"/>
                  <a:t> and </a:t>
                </a:r>
                <a:r>
                  <a:rPr lang="es-ES" sz="2000" b="1" dirty="0" err="1" smtClean="0"/>
                  <a:t>humid</a:t>
                </a:r>
                <a:r>
                  <a:rPr lang="es-ES" sz="2000" b="1" dirty="0" smtClean="0"/>
                  <a:t> </a:t>
                </a:r>
                <a:r>
                  <a:rPr lang="es-ES" sz="2000" dirty="0" err="1" smtClean="0"/>
                  <a:t>condicions</a:t>
                </a:r>
                <a:endParaRPr lang="es-ES" sz="2000" dirty="0"/>
              </a:p>
            </p:txBody>
          </p:sp>
          <p:sp>
            <p:nvSpPr>
              <p:cNvPr id="37" name="CuadroTexto 36"/>
              <p:cNvSpPr txBox="1"/>
              <p:nvPr/>
            </p:nvSpPr>
            <p:spPr>
              <a:xfrm>
                <a:off x="7277459" y="1317813"/>
                <a:ext cx="4400473" cy="646331"/>
              </a:xfrm>
              <a:prstGeom prst="rect">
                <a:avLst/>
              </a:prstGeom>
              <a:noFill/>
            </p:spPr>
            <p:txBody>
              <a:bodyPr wrap="square" rtlCol="0">
                <a:spAutoFit/>
              </a:bodyPr>
              <a:lstStyle/>
              <a:p>
                <a:pPr algn="ctr"/>
                <a:r>
                  <a:rPr lang="es-ES" sz="2000" dirty="0" err="1" smtClean="0"/>
                  <a:t>Palaeovegetation</a:t>
                </a:r>
                <a:r>
                  <a:rPr lang="es-ES" sz="2000" dirty="0" smtClean="0"/>
                  <a:t> (</a:t>
                </a:r>
                <a:r>
                  <a:rPr lang="es-ES" sz="2000" dirty="0" err="1" smtClean="0"/>
                  <a:t>pollen</a:t>
                </a:r>
                <a:r>
                  <a:rPr lang="es-ES" sz="2000" dirty="0" smtClean="0"/>
                  <a:t> records I.P.): </a:t>
                </a:r>
                <a:r>
                  <a:rPr lang="es-ES" sz="2000" b="1" dirty="0" smtClean="0"/>
                  <a:t>C4 </a:t>
                </a:r>
                <a:r>
                  <a:rPr lang="es-ES" sz="2000" b="1" dirty="0" err="1" smtClean="0"/>
                  <a:t>plants</a:t>
                </a:r>
                <a:r>
                  <a:rPr lang="es-ES" sz="2000" dirty="0" smtClean="0"/>
                  <a:t>, </a:t>
                </a:r>
                <a:r>
                  <a:rPr lang="es-ES" sz="2000" dirty="0" err="1" smtClean="0"/>
                  <a:t>mainly</a:t>
                </a:r>
                <a:r>
                  <a:rPr lang="es-ES" sz="2000" dirty="0" smtClean="0"/>
                  <a:t> </a:t>
                </a:r>
                <a:r>
                  <a:rPr lang="es-ES" sz="2000" b="1" i="1" dirty="0" smtClean="0"/>
                  <a:t>Artemisia and </a:t>
                </a:r>
                <a:r>
                  <a:rPr lang="es-ES" sz="2000" b="1" i="1" dirty="0" err="1" smtClean="0"/>
                  <a:t>Poaceae</a:t>
                </a:r>
                <a:r>
                  <a:rPr lang="es-ES" sz="2000" b="1" dirty="0" smtClean="0"/>
                  <a:t> </a:t>
                </a:r>
              </a:p>
              <a:p>
                <a:pPr algn="ctr"/>
                <a:r>
                  <a:rPr lang="en-GB" sz="1600" dirty="0" smtClean="0"/>
                  <a:t>(</a:t>
                </a:r>
                <a:r>
                  <a:rPr lang="en-GB" sz="1600" dirty="0" err="1"/>
                  <a:t>Camuera</a:t>
                </a:r>
                <a:r>
                  <a:rPr lang="en-GB" sz="1600" dirty="0"/>
                  <a:t> et al., 2019</a:t>
                </a:r>
                <a:r>
                  <a:rPr lang="en-GB" sz="1600" dirty="0" smtClean="0"/>
                  <a:t>)</a:t>
                </a:r>
                <a:endParaRPr lang="es-ES" sz="1600" dirty="0"/>
              </a:p>
            </p:txBody>
          </p:sp>
        </p:grpSp>
        <p:cxnSp>
          <p:nvCxnSpPr>
            <p:cNvPr id="51" name="Conector recto 50"/>
            <p:cNvCxnSpPr/>
            <p:nvPr/>
          </p:nvCxnSpPr>
          <p:spPr>
            <a:xfrm>
              <a:off x="7288068" y="740372"/>
              <a:ext cx="4373097" cy="6383"/>
            </a:xfrm>
            <a:prstGeom prst="line">
              <a:avLst/>
            </a:prstGeom>
            <a:ln w="28575">
              <a:prstDash val="dash"/>
            </a:ln>
          </p:spPr>
          <p:style>
            <a:lnRef idx="1">
              <a:schemeClr val="accent2"/>
            </a:lnRef>
            <a:fillRef idx="0">
              <a:schemeClr val="accent2"/>
            </a:fillRef>
            <a:effectRef idx="0">
              <a:schemeClr val="accent2"/>
            </a:effectRef>
            <a:fontRef idx="minor">
              <a:schemeClr val="tx1"/>
            </a:fontRef>
          </p:style>
        </p:cxnSp>
      </p:grpSp>
      <p:sp>
        <p:nvSpPr>
          <p:cNvPr id="60" name="CuadroTexto 59"/>
          <p:cNvSpPr txBox="1"/>
          <p:nvPr/>
        </p:nvSpPr>
        <p:spPr>
          <a:xfrm>
            <a:off x="2741056" y="38995"/>
            <a:ext cx="6700899" cy="523220"/>
          </a:xfrm>
          <a:prstGeom prst="rect">
            <a:avLst/>
          </a:prstGeom>
          <a:solidFill>
            <a:schemeClr val="accent2">
              <a:lumMod val="20000"/>
              <a:lumOff val="80000"/>
            </a:schemeClr>
          </a:solidFill>
          <a:ln w="19050">
            <a:solidFill>
              <a:schemeClr val="accent2"/>
            </a:solidFill>
          </a:ln>
        </p:spPr>
        <p:txBody>
          <a:bodyPr wrap="square" rtlCol="0">
            <a:spAutoFit/>
          </a:bodyPr>
          <a:lstStyle/>
          <a:p>
            <a:pPr algn="ctr"/>
            <a:r>
              <a:rPr lang="es-ES" sz="2800" dirty="0" err="1">
                <a:ln w="0"/>
                <a:effectLst>
                  <a:outerShdw blurRad="38100" dist="19050" dir="2700000" algn="tl" rotWithShape="0">
                    <a:schemeClr val="dk1">
                      <a:alpha val="40000"/>
                    </a:schemeClr>
                  </a:outerShdw>
                </a:effectLst>
              </a:rPr>
              <a:t>Palaeoenvironmental</a:t>
            </a:r>
            <a:r>
              <a:rPr lang="es-ES" sz="2800" dirty="0">
                <a:ln w="0"/>
                <a:effectLst>
                  <a:outerShdw blurRad="38100" dist="19050" dir="2700000" algn="tl" rotWithShape="0">
                    <a:schemeClr val="dk1">
                      <a:alpha val="40000"/>
                    </a:schemeClr>
                  </a:outerShdw>
                </a:effectLst>
              </a:rPr>
              <a:t> </a:t>
            </a:r>
            <a:r>
              <a:rPr lang="es-ES" sz="2800" dirty="0" err="1">
                <a:ln w="0"/>
                <a:effectLst>
                  <a:outerShdw blurRad="38100" dist="19050" dir="2700000" algn="tl" rotWithShape="0">
                    <a:schemeClr val="dk1">
                      <a:alpha val="40000"/>
                    </a:schemeClr>
                  </a:outerShdw>
                </a:effectLst>
              </a:rPr>
              <a:t>reconstruction</a:t>
            </a:r>
            <a:endParaRPr lang="es-ES" sz="28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609863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500" fill="hold"/>
                                        <p:tgtEl>
                                          <p:spTgt spid="61"/>
                                        </p:tgtEl>
                                        <p:attrNameLst>
                                          <p:attrName>ppt_x</p:attrName>
                                        </p:attrNameLst>
                                      </p:cBhvr>
                                      <p:tavLst>
                                        <p:tav tm="0">
                                          <p:val>
                                            <p:strVal val="#ppt_x"/>
                                          </p:val>
                                        </p:tav>
                                        <p:tav tm="100000">
                                          <p:val>
                                            <p:strVal val="#ppt_x"/>
                                          </p:val>
                                        </p:tav>
                                      </p:tavLst>
                                    </p:anim>
                                    <p:anim calcmode="lin" valueType="num">
                                      <p:cBhvr additive="base">
                                        <p:cTn id="8" dur="500" fill="hold"/>
                                        <p:tgtEl>
                                          <p:spTgt spid="6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7"/>
                                        </p:tgtEl>
                                        <p:attrNameLst>
                                          <p:attrName>style.visibility</p:attrName>
                                        </p:attrNameLst>
                                      </p:cBhvr>
                                      <p:to>
                                        <p:strVal val="visible"/>
                                      </p:to>
                                    </p:set>
                                    <p:anim calcmode="lin" valueType="num">
                                      <p:cBhvr additive="base">
                                        <p:cTn id="13" dur="500" fill="hold"/>
                                        <p:tgtEl>
                                          <p:spTgt spid="57"/>
                                        </p:tgtEl>
                                        <p:attrNameLst>
                                          <p:attrName>ppt_x</p:attrName>
                                        </p:attrNameLst>
                                      </p:cBhvr>
                                      <p:tavLst>
                                        <p:tav tm="0">
                                          <p:val>
                                            <p:strVal val="1+#ppt_w/2"/>
                                          </p:val>
                                        </p:tav>
                                        <p:tav tm="100000">
                                          <p:val>
                                            <p:strVal val="#ppt_x"/>
                                          </p:val>
                                        </p:tav>
                                      </p:tavLst>
                                    </p:anim>
                                    <p:anim calcmode="lin" valueType="num">
                                      <p:cBhvr additive="base">
                                        <p:cTn id="14" dur="500" fill="hold"/>
                                        <p:tgtEl>
                                          <p:spTgt spid="5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additive="base">
                                        <p:cTn id="19" dur="500" fill="hold"/>
                                        <p:tgtEl>
                                          <p:spTgt spid="59"/>
                                        </p:tgtEl>
                                        <p:attrNameLst>
                                          <p:attrName>ppt_x</p:attrName>
                                        </p:attrNameLst>
                                      </p:cBhvr>
                                      <p:tavLst>
                                        <p:tav tm="0">
                                          <p:val>
                                            <p:strVal val="#ppt_x"/>
                                          </p:val>
                                        </p:tav>
                                        <p:tav tm="100000">
                                          <p:val>
                                            <p:strVal val="#ppt_x"/>
                                          </p:val>
                                        </p:tav>
                                      </p:tavLst>
                                    </p:anim>
                                    <p:anim calcmode="lin" valueType="num">
                                      <p:cBhvr additive="base">
                                        <p:cTn id="20"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2">
                <a:lumMod val="20000"/>
                <a:lumOff val="80000"/>
              </a:schemeClr>
            </a:gs>
            <a:gs pos="83000">
              <a:schemeClr val="accent2">
                <a:lumMod val="20000"/>
                <a:lumOff val="80000"/>
              </a:schemeClr>
            </a:gs>
            <a:gs pos="100000">
              <a:srgbClr val="FDF0E7"/>
            </a:gs>
          </a:gsLst>
          <a:lin ang="5400000" scaled="1"/>
        </a:gradFill>
        <a:effectLst/>
      </p:bgPr>
    </p:bg>
    <p:spTree>
      <p:nvGrpSpPr>
        <p:cNvPr id="1" name=""/>
        <p:cNvGrpSpPr/>
        <p:nvPr/>
      </p:nvGrpSpPr>
      <p:grpSpPr>
        <a:xfrm>
          <a:off x="0" y="0"/>
          <a:ext cx="0" cy="0"/>
          <a:chOff x="0" y="0"/>
          <a:chExt cx="0" cy="0"/>
        </a:xfrm>
      </p:grpSpPr>
      <p:sp>
        <p:nvSpPr>
          <p:cNvPr id="2" name="CuadroTexto 1"/>
          <p:cNvSpPr txBox="1"/>
          <p:nvPr/>
        </p:nvSpPr>
        <p:spPr>
          <a:xfrm>
            <a:off x="557049" y="357351"/>
            <a:ext cx="4056993" cy="461665"/>
          </a:xfrm>
          <a:prstGeom prst="rect">
            <a:avLst/>
          </a:prstGeom>
          <a:noFill/>
        </p:spPr>
        <p:txBody>
          <a:bodyPr wrap="square" rtlCol="0">
            <a:spAutoFit/>
          </a:bodyPr>
          <a:lstStyle/>
          <a:p>
            <a:r>
              <a:rPr lang="es-ES" sz="2400" b="1" dirty="0" smtClean="0"/>
              <a:t>INDEX</a:t>
            </a:r>
            <a:endParaRPr lang="es-ES" sz="2400" b="1" dirty="0"/>
          </a:p>
        </p:txBody>
      </p:sp>
      <p:sp>
        <p:nvSpPr>
          <p:cNvPr id="3" name="CuadroTexto 2"/>
          <p:cNvSpPr txBox="1"/>
          <p:nvPr/>
        </p:nvSpPr>
        <p:spPr>
          <a:xfrm>
            <a:off x="1765738" y="1187669"/>
            <a:ext cx="8576441" cy="3693319"/>
          </a:xfrm>
          <a:prstGeom prst="rect">
            <a:avLst/>
          </a:prstGeom>
          <a:noFill/>
        </p:spPr>
        <p:txBody>
          <a:bodyPr wrap="square" rtlCol="0">
            <a:spAutoFit/>
          </a:bodyPr>
          <a:lstStyle/>
          <a:p>
            <a:r>
              <a:rPr lang="es-ES" dirty="0" err="1" smtClean="0"/>
              <a:t>Introduction</a:t>
            </a:r>
            <a:endParaRPr lang="es-ES" dirty="0" smtClean="0"/>
          </a:p>
          <a:p>
            <a:r>
              <a:rPr lang="es-ES" dirty="0" smtClean="0"/>
              <a:t>	</a:t>
            </a:r>
            <a:r>
              <a:rPr lang="es-ES" dirty="0" err="1" smtClean="0"/>
              <a:t>Geography</a:t>
            </a:r>
            <a:r>
              <a:rPr lang="es-ES" dirty="0" smtClean="0"/>
              <a:t> </a:t>
            </a:r>
            <a:r>
              <a:rPr lang="es-ES" dirty="0" err="1" smtClean="0"/>
              <a:t>situation</a:t>
            </a:r>
            <a:r>
              <a:rPr lang="es-ES" dirty="0" smtClean="0"/>
              <a:t> </a:t>
            </a:r>
          </a:p>
          <a:p>
            <a:r>
              <a:rPr lang="es-ES" dirty="0" smtClean="0"/>
              <a:t>	</a:t>
            </a:r>
            <a:r>
              <a:rPr lang="es-ES" dirty="0" err="1" smtClean="0"/>
              <a:t>Main</a:t>
            </a:r>
            <a:r>
              <a:rPr lang="es-ES" dirty="0" smtClean="0"/>
              <a:t> </a:t>
            </a:r>
            <a:r>
              <a:rPr lang="es-ES" dirty="0" err="1" smtClean="0"/>
              <a:t>charactersitics</a:t>
            </a:r>
            <a:endParaRPr lang="es-ES" dirty="0" smtClean="0"/>
          </a:p>
          <a:p>
            <a:r>
              <a:rPr lang="es-ES" dirty="0" smtClean="0"/>
              <a:t>	</a:t>
            </a:r>
            <a:r>
              <a:rPr lang="es-ES" dirty="0" err="1" smtClean="0"/>
              <a:t>Importance</a:t>
            </a:r>
            <a:r>
              <a:rPr lang="es-ES" dirty="0" smtClean="0"/>
              <a:t> </a:t>
            </a:r>
            <a:r>
              <a:rPr lang="es-ES" dirty="0" err="1" smtClean="0"/>
              <a:t>study</a:t>
            </a:r>
            <a:r>
              <a:rPr lang="es-ES" dirty="0" smtClean="0"/>
              <a:t> os Loess</a:t>
            </a:r>
          </a:p>
          <a:p>
            <a:r>
              <a:rPr lang="es-ES" dirty="0" smtClean="0"/>
              <a:t>	Objetives</a:t>
            </a:r>
          </a:p>
          <a:p>
            <a:r>
              <a:rPr lang="es-ES" dirty="0" err="1" smtClean="0"/>
              <a:t>Materials</a:t>
            </a:r>
            <a:r>
              <a:rPr lang="es-ES" dirty="0" smtClean="0"/>
              <a:t> and </a:t>
            </a:r>
            <a:r>
              <a:rPr lang="es-ES" dirty="0" err="1" smtClean="0"/>
              <a:t>Methods</a:t>
            </a:r>
            <a:r>
              <a:rPr lang="es-ES" dirty="0" smtClean="0"/>
              <a:t> </a:t>
            </a:r>
          </a:p>
          <a:p>
            <a:r>
              <a:rPr lang="es-ES" dirty="0" smtClean="0"/>
              <a:t>	General and particular</a:t>
            </a:r>
          </a:p>
          <a:p>
            <a:r>
              <a:rPr lang="es-ES" dirty="0" err="1" smtClean="0"/>
              <a:t>Results</a:t>
            </a:r>
            <a:r>
              <a:rPr lang="es-ES" dirty="0" smtClean="0"/>
              <a:t> and </a:t>
            </a:r>
            <a:r>
              <a:rPr lang="es-ES" dirty="0" err="1" smtClean="0"/>
              <a:t>discusion</a:t>
            </a:r>
            <a:endParaRPr lang="es-ES" dirty="0" smtClean="0"/>
          </a:p>
          <a:p>
            <a:r>
              <a:rPr lang="es-ES" dirty="0" smtClean="0"/>
              <a:t>	</a:t>
            </a:r>
            <a:r>
              <a:rPr lang="es-ES" dirty="0" err="1" smtClean="0"/>
              <a:t>Analysis</a:t>
            </a:r>
            <a:r>
              <a:rPr lang="es-ES" dirty="0" smtClean="0"/>
              <a:t> macro-micro-</a:t>
            </a:r>
            <a:r>
              <a:rPr lang="es-ES" dirty="0" err="1" smtClean="0"/>
              <a:t>cathodoluminiscence</a:t>
            </a:r>
            <a:endParaRPr lang="es-ES" dirty="0" smtClean="0"/>
          </a:p>
          <a:p>
            <a:r>
              <a:rPr lang="es-ES" dirty="0" smtClean="0"/>
              <a:t>	</a:t>
            </a:r>
            <a:r>
              <a:rPr lang="es-ES" dirty="0" err="1" smtClean="0"/>
              <a:t>Isotopic</a:t>
            </a:r>
            <a:r>
              <a:rPr lang="es-ES" dirty="0" smtClean="0"/>
              <a:t> </a:t>
            </a:r>
            <a:r>
              <a:rPr lang="es-ES" dirty="0" err="1" smtClean="0"/>
              <a:t>composition</a:t>
            </a:r>
            <a:r>
              <a:rPr lang="es-ES" dirty="0" smtClean="0"/>
              <a:t> and </a:t>
            </a:r>
            <a:r>
              <a:rPr lang="es-ES" dirty="0" err="1" smtClean="0"/>
              <a:t>radiocarbon</a:t>
            </a:r>
            <a:r>
              <a:rPr lang="es-ES" dirty="0" smtClean="0"/>
              <a:t> </a:t>
            </a:r>
            <a:r>
              <a:rPr lang="es-ES" dirty="0" err="1" smtClean="0"/>
              <a:t>dating</a:t>
            </a:r>
            <a:endParaRPr lang="es-ES" dirty="0" smtClean="0"/>
          </a:p>
          <a:p>
            <a:r>
              <a:rPr lang="es-ES" dirty="0" smtClean="0"/>
              <a:t>	</a:t>
            </a:r>
            <a:r>
              <a:rPr lang="es-ES" dirty="0" err="1" smtClean="0"/>
              <a:t>Palaeoenviromental</a:t>
            </a:r>
            <a:r>
              <a:rPr lang="es-ES" dirty="0" smtClean="0"/>
              <a:t> </a:t>
            </a:r>
            <a:r>
              <a:rPr lang="es-ES" dirty="0" err="1" smtClean="0"/>
              <a:t>reconstruction</a:t>
            </a:r>
            <a:endParaRPr lang="es-ES" dirty="0" smtClean="0"/>
          </a:p>
          <a:p>
            <a:r>
              <a:rPr lang="es-ES" dirty="0" err="1" smtClean="0"/>
              <a:t>Conclusions</a:t>
            </a:r>
            <a:endParaRPr lang="es-ES" dirty="0" smtClean="0"/>
          </a:p>
          <a:p>
            <a:endParaRPr lang="es-ES" dirty="0" smtClean="0"/>
          </a:p>
        </p:txBody>
      </p:sp>
    </p:spTree>
    <p:extLst>
      <p:ext uri="{BB962C8B-B14F-4D97-AF65-F5344CB8AC3E}">
        <p14:creationId xmlns:p14="http://schemas.microsoft.com/office/powerpoint/2010/main" val="4106782833"/>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ción">
  <a:themeElements>
    <a:clrScheme name="Retrospección">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TotalTime>
  <Words>638</Words>
  <Application>Microsoft Office PowerPoint</Application>
  <PresentationFormat>Panorámica</PresentationFormat>
  <Paragraphs>71</Paragraphs>
  <Slides>6</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6</vt:i4>
      </vt:variant>
    </vt:vector>
  </HeadingPairs>
  <TitlesOfParts>
    <vt:vector size="12" baseType="lpstr">
      <vt:lpstr>Arial</vt:lpstr>
      <vt:lpstr>Calibri</vt:lpstr>
      <vt:lpstr>Calibri Light</vt:lpstr>
      <vt:lpstr>Droid Serif</vt:lpstr>
      <vt:lpstr>PMingLiU</vt:lpstr>
      <vt:lpstr>Retrospección</vt:lpstr>
      <vt:lpstr>Supplementary material</vt:lpstr>
      <vt:lpstr>Ca-oxalate vs bioesparite</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Supplementary material</dc:title>
  <dc:creator>Daniela Alvarez Morales</dc:creator>
  <cp:lastModifiedBy>Daniela Alvarez Morales</cp:lastModifiedBy>
  <cp:revision>1</cp:revision>
  <dcterms:created xsi:type="dcterms:W3CDTF">2023-04-22T14:36:15Z</dcterms:created>
  <dcterms:modified xsi:type="dcterms:W3CDTF">2023-04-22T14:38:36Z</dcterms:modified>
</cp:coreProperties>
</file>