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7.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51206400" cy="30624463"/>
  <p:notesSz cx="20104100" cy="13188950"/>
  <p:defaultTextStyle>
    <a:defPPr>
      <a:defRPr lang="zh-CN"/>
    </a:defPPr>
    <a:lvl1pPr marL="0" algn="l" defTabSz="2327813" rtl="0" eaLnBrk="1" latinLnBrk="0" hangingPunct="1">
      <a:defRPr sz="4583" kern="1200">
        <a:solidFill>
          <a:schemeClr val="tx1"/>
        </a:solidFill>
        <a:latin typeface="+mn-lt"/>
        <a:ea typeface="+mn-ea"/>
        <a:cs typeface="+mn-cs"/>
      </a:defRPr>
    </a:lvl1pPr>
    <a:lvl2pPr marL="1163906" algn="l" defTabSz="2327813" rtl="0" eaLnBrk="1" latinLnBrk="0" hangingPunct="1">
      <a:defRPr sz="4583" kern="1200">
        <a:solidFill>
          <a:schemeClr val="tx1"/>
        </a:solidFill>
        <a:latin typeface="+mn-lt"/>
        <a:ea typeface="+mn-ea"/>
        <a:cs typeface="+mn-cs"/>
      </a:defRPr>
    </a:lvl2pPr>
    <a:lvl3pPr marL="2327813" algn="l" defTabSz="2327813" rtl="0" eaLnBrk="1" latinLnBrk="0" hangingPunct="1">
      <a:defRPr sz="4583" kern="1200">
        <a:solidFill>
          <a:schemeClr val="tx1"/>
        </a:solidFill>
        <a:latin typeface="+mn-lt"/>
        <a:ea typeface="+mn-ea"/>
        <a:cs typeface="+mn-cs"/>
      </a:defRPr>
    </a:lvl3pPr>
    <a:lvl4pPr marL="3491719" algn="l" defTabSz="2327813" rtl="0" eaLnBrk="1" latinLnBrk="0" hangingPunct="1">
      <a:defRPr sz="4583" kern="1200">
        <a:solidFill>
          <a:schemeClr val="tx1"/>
        </a:solidFill>
        <a:latin typeface="+mn-lt"/>
        <a:ea typeface="+mn-ea"/>
        <a:cs typeface="+mn-cs"/>
      </a:defRPr>
    </a:lvl4pPr>
    <a:lvl5pPr marL="4655625" algn="l" defTabSz="2327813" rtl="0" eaLnBrk="1" latinLnBrk="0" hangingPunct="1">
      <a:defRPr sz="4583" kern="1200">
        <a:solidFill>
          <a:schemeClr val="tx1"/>
        </a:solidFill>
        <a:latin typeface="+mn-lt"/>
        <a:ea typeface="+mn-ea"/>
        <a:cs typeface="+mn-cs"/>
      </a:defRPr>
    </a:lvl5pPr>
    <a:lvl6pPr marL="5819532" algn="l" defTabSz="2327813" rtl="0" eaLnBrk="1" latinLnBrk="0" hangingPunct="1">
      <a:defRPr sz="4583" kern="1200">
        <a:solidFill>
          <a:schemeClr val="tx1"/>
        </a:solidFill>
        <a:latin typeface="+mn-lt"/>
        <a:ea typeface="+mn-ea"/>
        <a:cs typeface="+mn-cs"/>
      </a:defRPr>
    </a:lvl6pPr>
    <a:lvl7pPr marL="6983438" algn="l" defTabSz="2327813" rtl="0" eaLnBrk="1" latinLnBrk="0" hangingPunct="1">
      <a:defRPr sz="4583" kern="1200">
        <a:solidFill>
          <a:schemeClr val="tx1"/>
        </a:solidFill>
        <a:latin typeface="+mn-lt"/>
        <a:ea typeface="+mn-ea"/>
        <a:cs typeface="+mn-cs"/>
      </a:defRPr>
    </a:lvl7pPr>
    <a:lvl8pPr marL="8147344" algn="l" defTabSz="2327813" rtl="0" eaLnBrk="1" latinLnBrk="0" hangingPunct="1">
      <a:defRPr sz="4583" kern="1200">
        <a:solidFill>
          <a:schemeClr val="tx1"/>
        </a:solidFill>
        <a:latin typeface="+mn-lt"/>
        <a:ea typeface="+mn-ea"/>
        <a:cs typeface="+mn-cs"/>
      </a:defRPr>
    </a:lvl8pPr>
    <a:lvl9pPr marL="9311251" algn="l" defTabSz="2327813" rtl="0" eaLnBrk="1" latinLnBrk="0" hangingPunct="1">
      <a:defRPr sz="45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87" userDrawn="1">
          <p15:clr>
            <a:srgbClr val="A4A3A4"/>
          </p15:clr>
        </p15:guide>
        <p15:guide id="2" pos="55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1" autoAdjust="0"/>
    <p:restoredTop sz="95492" autoAdjust="0"/>
  </p:normalViewPr>
  <p:slideViewPr>
    <p:cSldViewPr>
      <p:cViewPr varScale="1">
        <p:scale>
          <a:sx n="19" d="100"/>
          <a:sy n="19" d="100"/>
        </p:scale>
        <p:origin x="1008" y="168"/>
      </p:cViewPr>
      <p:guideLst>
        <p:guide orient="horz" pos="6687"/>
        <p:guide pos="550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8712200" cy="6604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11387138" y="0"/>
            <a:ext cx="8712200" cy="660400"/>
          </a:xfrm>
          <a:prstGeom prst="rect">
            <a:avLst/>
          </a:prstGeom>
        </p:spPr>
        <p:txBody>
          <a:bodyPr vert="horz" lIns="91440" tIns="45720" rIns="91440" bIns="45720" rtlCol="0"/>
          <a:lstStyle>
            <a:lvl1pPr algn="r">
              <a:defRPr sz="1200"/>
            </a:lvl1pPr>
          </a:lstStyle>
          <a:p>
            <a:fld id="{CBA04F48-525C-4C89-B512-3D446747C22C}" type="datetimeFigureOut">
              <a:rPr lang="zh-CN" altLang="en-US" smtClean="0"/>
              <a:t>2023/4/23</a:t>
            </a:fld>
            <a:endParaRPr lang="zh-CN" altLang="en-US"/>
          </a:p>
        </p:txBody>
      </p:sp>
      <p:sp>
        <p:nvSpPr>
          <p:cNvPr id="4" name="幻灯片图像占位符 3"/>
          <p:cNvSpPr>
            <a:spLocks noGrp="1" noRot="1" noChangeAspect="1"/>
          </p:cNvSpPr>
          <p:nvPr>
            <p:ph type="sldImg" idx="2"/>
          </p:nvPr>
        </p:nvSpPr>
        <p:spPr>
          <a:xfrm>
            <a:off x="6332538" y="1649413"/>
            <a:ext cx="7439025" cy="444976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2009775" y="6346825"/>
            <a:ext cx="16084550" cy="519430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12528550"/>
            <a:ext cx="8712200" cy="6604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11387138" y="12528550"/>
            <a:ext cx="8712200" cy="660400"/>
          </a:xfrm>
          <a:prstGeom prst="rect">
            <a:avLst/>
          </a:prstGeom>
        </p:spPr>
        <p:txBody>
          <a:bodyPr vert="horz" lIns="91440" tIns="45720" rIns="91440" bIns="45720" rtlCol="0" anchor="b"/>
          <a:lstStyle>
            <a:lvl1pPr algn="r">
              <a:defRPr sz="1200"/>
            </a:lvl1pPr>
          </a:lstStyle>
          <a:p>
            <a:fld id="{7FF2E715-A993-41F8-857C-D165C0C829E4}" type="slidenum">
              <a:rPr lang="zh-CN" altLang="en-US" smtClean="0"/>
              <a:t>‹#›</a:t>
            </a:fld>
            <a:endParaRPr lang="zh-CN" altLang="en-US"/>
          </a:p>
        </p:txBody>
      </p:sp>
    </p:spTree>
    <p:extLst>
      <p:ext uri="{BB962C8B-B14F-4D97-AF65-F5344CB8AC3E}">
        <p14:creationId xmlns:p14="http://schemas.microsoft.com/office/powerpoint/2010/main" val="1423131497"/>
      </p:ext>
    </p:extLst>
  </p:cSld>
  <p:clrMap bg1="lt1" tx1="dk1" bg2="lt2" tx2="dk2" accent1="accent1" accent2="accent2" accent3="accent3" accent4="accent4" accent5="accent5" accent6="accent6" hlink="hlink" folHlink="folHlink"/>
  <p:notesStyle>
    <a:lvl1pPr marL="0" algn="l" defTabSz="2327813" rtl="0" eaLnBrk="1" latinLnBrk="0" hangingPunct="1">
      <a:defRPr sz="3055" kern="1200">
        <a:solidFill>
          <a:schemeClr val="tx1"/>
        </a:solidFill>
        <a:latin typeface="+mn-lt"/>
        <a:ea typeface="+mn-ea"/>
        <a:cs typeface="+mn-cs"/>
      </a:defRPr>
    </a:lvl1pPr>
    <a:lvl2pPr marL="1163906" algn="l" defTabSz="2327813" rtl="0" eaLnBrk="1" latinLnBrk="0" hangingPunct="1">
      <a:defRPr sz="3055" kern="1200">
        <a:solidFill>
          <a:schemeClr val="tx1"/>
        </a:solidFill>
        <a:latin typeface="+mn-lt"/>
        <a:ea typeface="+mn-ea"/>
        <a:cs typeface="+mn-cs"/>
      </a:defRPr>
    </a:lvl2pPr>
    <a:lvl3pPr marL="2327813" algn="l" defTabSz="2327813" rtl="0" eaLnBrk="1" latinLnBrk="0" hangingPunct="1">
      <a:defRPr sz="3055" kern="1200">
        <a:solidFill>
          <a:schemeClr val="tx1"/>
        </a:solidFill>
        <a:latin typeface="+mn-lt"/>
        <a:ea typeface="+mn-ea"/>
        <a:cs typeface="+mn-cs"/>
      </a:defRPr>
    </a:lvl3pPr>
    <a:lvl4pPr marL="3491719" algn="l" defTabSz="2327813" rtl="0" eaLnBrk="1" latinLnBrk="0" hangingPunct="1">
      <a:defRPr sz="3055" kern="1200">
        <a:solidFill>
          <a:schemeClr val="tx1"/>
        </a:solidFill>
        <a:latin typeface="+mn-lt"/>
        <a:ea typeface="+mn-ea"/>
        <a:cs typeface="+mn-cs"/>
      </a:defRPr>
    </a:lvl4pPr>
    <a:lvl5pPr marL="4655625" algn="l" defTabSz="2327813" rtl="0" eaLnBrk="1" latinLnBrk="0" hangingPunct="1">
      <a:defRPr sz="3055" kern="1200">
        <a:solidFill>
          <a:schemeClr val="tx1"/>
        </a:solidFill>
        <a:latin typeface="+mn-lt"/>
        <a:ea typeface="+mn-ea"/>
        <a:cs typeface="+mn-cs"/>
      </a:defRPr>
    </a:lvl5pPr>
    <a:lvl6pPr marL="5819532" algn="l" defTabSz="2327813" rtl="0" eaLnBrk="1" latinLnBrk="0" hangingPunct="1">
      <a:defRPr sz="3055" kern="1200">
        <a:solidFill>
          <a:schemeClr val="tx1"/>
        </a:solidFill>
        <a:latin typeface="+mn-lt"/>
        <a:ea typeface="+mn-ea"/>
        <a:cs typeface="+mn-cs"/>
      </a:defRPr>
    </a:lvl6pPr>
    <a:lvl7pPr marL="6983438" algn="l" defTabSz="2327813" rtl="0" eaLnBrk="1" latinLnBrk="0" hangingPunct="1">
      <a:defRPr sz="3055" kern="1200">
        <a:solidFill>
          <a:schemeClr val="tx1"/>
        </a:solidFill>
        <a:latin typeface="+mn-lt"/>
        <a:ea typeface="+mn-ea"/>
        <a:cs typeface="+mn-cs"/>
      </a:defRPr>
    </a:lvl7pPr>
    <a:lvl8pPr marL="8147344" algn="l" defTabSz="2327813" rtl="0" eaLnBrk="1" latinLnBrk="0" hangingPunct="1">
      <a:defRPr sz="3055" kern="1200">
        <a:solidFill>
          <a:schemeClr val="tx1"/>
        </a:solidFill>
        <a:latin typeface="+mn-lt"/>
        <a:ea typeface="+mn-ea"/>
        <a:cs typeface="+mn-cs"/>
      </a:defRPr>
    </a:lvl8pPr>
    <a:lvl9pPr marL="9311251" algn="l" defTabSz="2327813" rtl="0" eaLnBrk="1" latinLnBrk="0" hangingPunct="1">
      <a:defRPr sz="30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F2E715-A993-41F8-857C-D165C0C829E4}" type="slidenum">
              <a:rPr lang="zh-CN" altLang="en-US" smtClean="0"/>
              <a:t>1</a:t>
            </a:fld>
            <a:endParaRPr lang="zh-CN" altLang="en-US"/>
          </a:p>
        </p:txBody>
      </p:sp>
    </p:spTree>
    <p:extLst>
      <p:ext uri="{BB962C8B-B14F-4D97-AF65-F5344CB8AC3E}">
        <p14:creationId xmlns:p14="http://schemas.microsoft.com/office/powerpoint/2010/main" val="104720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840479" y="9493588"/>
            <a:ext cx="43525443"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7680960" y="17149705"/>
            <a:ext cx="358444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703502" y="577690"/>
            <a:ext cx="35482186" cy="1000519"/>
          </a:xfrm>
        </p:spPr>
        <p:txBody>
          <a:bodyPr lIns="0" tIns="0" rIns="0" bIns="0"/>
          <a:lstStyle>
            <a:lvl1pPr>
              <a:defRPr sz="6502" b="0" i="0">
                <a:solidFill>
                  <a:schemeClr val="tx1"/>
                </a:solidFill>
                <a:latin typeface="Microsoft Sans Serif"/>
                <a:cs typeface="Microsoft Sans Serif"/>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703502" y="577690"/>
            <a:ext cx="35482186" cy="1000519"/>
          </a:xfrm>
        </p:spPr>
        <p:txBody>
          <a:bodyPr lIns="0" tIns="0" rIns="0" bIns="0"/>
          <a:lstStyle>
            <a:lvl1pPr>
              <a:defRPr sz="6502" b="0" i="0">
                <a:solidFill>
                  <a:schemeClr val="tx1"/>
                </a:solidFill>
                <a:latin typeface="Microsoft Sans Serif"/>
                <a:cs typeface="Microsoft Sans Serif"/>
              </a:defRPr>
            </a:lvl1pPr>
          </a:lstStyle>
          <a:p>
            <a:endParaRPr/>
          </a:p>
        </p:txBody>
      </p:sp>
      <p:sp>
        <p:nvSpPr>
          <p:cNvPr id="3" name="Holder 3"/>
          <p:cNvSpPr>
            <a:spLocks noGrp="1"/>
          </p:cNvSpPr>
          <p:nvPr>
            <p:ph sz="half" idx="2"/>
          </p:nvPr>
        </p:nvSpPr>
        <p:spPr>
          <a:xfrm>
            <a:off x="2560320" y="7043631"/>
            <a:ext cx="2227478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6371295" y="7043631"/>
            <a:ext cx="22274785"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703502" y="577690"/>
            <a:ext cx="35482186" cy="1000519"/>
          </a:xfrm>
        </p:spPr>
        <p:txBody>
          <a:bodyPr lIns="0" tIns="0" rIns="0" bIns="0"/>
          <a:lstStyle>
            <a:lvl1pPr>
              <a:defRPr sz="6502" b="0" i="0">
                <a:solidFill>
                  <a:schemeClr val="tx1"/>
                </a:solidFill>
                <a:latin typeface="Microsoft Sans Serif"/>
                <a:cs typeface="Microsoft Sans Serif"/>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6" name="bg object 16"/>
          <p:cNvSpPr/>
          <p:nvPr/>
        </p:nvSpPr>
        <p:spPr>
          <a:xfrm>
            <a:off x="15156" y="29945"/>
            <a:ext cx="51191844" cy="30581703"/>
          </a:xfrm>
          <a:custGeom>
            <a:avLst/>
            <a:gdLst/>
            <a:ahLst/>
            <a:cxnLst/>
            <a:rect l="l" t="t" r="r" b="b"/>
            <a:pathLst>
              <a:path w="20098385" h="13170535">
                <a:moveTo>
                  <a:pt x="0" y="0"/>
                </a:moveTo>
                <a:lnTo>
                  <a:pt x="20098151" y="0"/>
                </a:lnTo>
                <a:lnTo>
                  <a:pt x="20098151" y="13170120"/>
                </a:lnTo>
                <a:lnTo>
                  <a:pt x="0" y="13170120"/>
                </a:lnTo>
                <a:lnTo>
                  <a:pt x="0" y="0"/>
                </a:lnTo>
                <a:close/>
              </a:path>
            </a:pathLst>
          </a:custGeom>
          <a:solidFill>
            <a:srgbClr val="DBDBDB"/>
          </a:solidFill>
        </p:spPr>
        <p:txBody>
          <a:bodyPr wrap="square" lIns="0" tIns="0" rIns="0" bIns="0" rtlCol="0"/>
          <a:lstStyle/>
          <a:p>
            <a:endParaRPr sz="4181"/>
          </a:p>
        </p:txBody>
      </p:sp>
      <p:sp>
        <p:nvSpPr>
          <p:cNvPr id="17" name="bg object 17"/>
          <p:cNvSpPr/>
          <p:nvPr/>
        </p:nvSpPr>
        <p:spPr>
          <a:xfrm>
            <a:off x="306759" y="29163743"/>
            <a:ext cx="16207812" cy="1319638"/>
          </a:xfrm>
          <a:custGeom>
            <a:avLst/>
            <a:gdLst/>
            <a:ahLst/>
            <a:cxnLst/>
            <a:rect l="l" t="t" r="r" b="b"/>
            <a:pathLst>
              <a:path w="6363335" h="568325">
                <a:moveTo>
                  <a:pt x="6362954" y="0"/>
                </a:moveTo>
                <a:lnTo>
                  <a:pt x="0" y="0"/>
                </a:lnTo>
                <a:lnTo>
                  <a:pt x="0" y="492658"/>
                </a:lnTo>
                <a:lnTo>
                  <a:pt x="0" y="567956"/>
                </a:lnTo>
                <a:lnTo>
                  <a:pt x="6362954" y="567956"/>
                </a:lnTo>
                <a:lnTo>
                  <a:pt x="6362954" y="492658"/>
                </a:lnTo>
                <a:lnTo>
                  <a:pt x="6362954" y="0"/>
                </a:lnTo>
                <a:close/>
              </a:path>
            </a:pathLst>
          </a:custGeom>
          <a:solidFill>
            <a:srgbClr val="00A500">
              <a:alpha val="45999"/>
            </a:srgbClr>
          </a:solidFill>
        </p:spPr>
        <p:txBody>
          <a:bodyPr wrap="square" lIns="0" tIns="0" rIns="0" bIns="0" rtlCol="0"/>
          <a:lstStyle/>
          <a:p>
            <a:endParaRPr sz="4181"/>
          </a:p>
        </p:txBody>
      </p:sp>
      <p:sp>
        <p:nvSpPr>
          <p:cNvPr id="18" name="bg object 18"/>
          <p:cNvSpPr/>
          <p:nvPr/>
        </p:nvSpPr>
        <p:spPr>
          <a:xfrm>
            <a:off x="34665244" y="24024613"/>
            <a:ext cx="16228838" cy="2342911"/>
          </a:xfrm>
          <a:custGeom>
            <a:avLst/>
            <a:gdLst/>
            <a:ahLst/>
            <a:cxnLst/>
            <a:rect l="l" t="t" r="r" b="b"/>
            <a:pathLst>
              <a:path w="6371590" h="1009015">
                <a:moveTo>
                  <a:pt x="6371196" y="0"/>
                </a:moveTo>
                <a:lnTo>
                  <a:pt x="3998785" y="0"/>
                </a:lnTo>
                <a:lnTo>
                  <a:pt x="3998785" y="90601"/>
                </a:lnTo>
                <a:lnTo>
                  <a:pt x="2187003" y="90601"/>
                </a:lnTo>
                <a:lnTo>
                  <a:pt x="2187003" y="0"/>
                </a:lnTo>
                <a:lnTo>
                  <a:pt x="0" y="0"/>
                </a:lnTo>
                <a:lnTo>
                  <a:pt x="0" y="90601"/>
                </a:lnTo>
                <a:lnTo>
                  <a:pt x="0" y="268033"/>
                </a:lnTo>
                <a:lnTo>
                  <a:pt x="0" y="1008697"/>
                </a:lnTo>
                <a:lnTo>
                  <a:pt x="6371196" y="1008697"/>
                </a:lnTo>
                <a:lnTo>
                  <a:pt x="6371196" y="268033"/>
                </a:lnTo>
                <a:lnTo>
                  <a:pt x="6371196" y="90601"/>
                </a:lnTo>
                <a:lnTo>
                  <a:pt x="6371196" y="0"/>
                </a:lnTo>
                <a:close/>
              </a:path>
            </a:pathLst>
          </a:custGeom>
          <a:solidFill>
            <a:srgbClr val="00A500">
              <a:alpha val="45999"/>
            </a:srgbClr>
          </a:solidFill>
        </p:spPr>
        <p:txBody>
          <a:bodyPr wrap="square" lIns="0" tIns="0" rIns="0" bIns="0" rtlCol="0"/>
          <a:lstStyle/>
          <a:p>
            <a:endParaRPr sz="4181"/>
          </a:p>
        </p:txBody>
      </p:sp>
      <p:sp>
        <p:nvSpPr>
          <p:cNvPr id="19" name="bg object 19"/>
          <p:cNvSpPr/>
          <p:nvPr/>
        </p:nvSpPr>
        <p:spPr>
          <a:xfrm>
            <a:off x="296311" y="4501687"/>
            <a:ext cx="15897274" cy="6037900"/>
          </a:xfrm>
          <a:custGeom>
            <a:avLst/>
            <a:gdLst/>
            <a:ahLst/>
            <a:cxnLst/>
            <a:rect l="l" t="t" r="r" b="b"/>
            <a:pathLst>
              <a:path w="6241415" h="2600325">
                <a:moveTo>
                  <a:pt x="6240818" y="0"/>
                </a:moveTo>
                <a:lnTo>
                  <a:pt x="4116362" y="0"/>
                </a:lnTo>
                <a:lnTo>
                  <a:pt x="4116362" y="83858"/>
                </a:lnTo>
                <a:lnTo>
                  <a:pt x="2304580" y="83858"/>
                </a:lnTo>
                <a:lnTo>
                  <a:pt x="2304580" y="0"/>
                </a:lnTo>
                <a:lnTo>
                  <a:pt x="0" y="0"/>
                </a:lnTo>
                <a:lnTo>
                  <a:pt x="0" y="83858"/>
                </a:lnTo>
                <a:lnTo>
                  <a:pt x="0" y="232206"/>
                </a:lnTo>
                <a:lnTo>
                  <a:pt x="0" y="2600299"/>
                </a:lnTo>
                <a:lnTo>
                  <a:pt x="6240818" y="2600299"/>
                </a:lnTo>
                <a:lnTo>
                  <a:pt x="6240818" y="232206"/>
                </a:lnTo>
                <a:lnTo>
                  <a:pt x="6240818" y="83858"/>
                </a:lnTo>
                <a:lnTo>
                  <a:pt x="6240818" y="0"/>
                </a:lnTo>
                <a:close/>
              </a:path>
            </a:pathLst>
          </a:custGeom>
          <a:solidFill>
            <a:srgbClr val="00A500">
              <a:alpha val="45999"/>
            </a:srgbClr>
          </a:solidFill>
        </p:spPr>
        <p:txBody>
          <a:bodyPr wrap="square" lIns="0" tIns="0" rIns="0" bIns="0" rtlCol="0"/>
          <a:lstStyle/>
          <a:p>
            <a:endParaRPr sz="4181"/>
          </a:p>
        </p:txBody>
      </p:sp>
      <p:sp>
        <p:nvSpPr>
          <p:cNvPr id="20" name="bg object 20"/>
          <p:cNvSpPr/>
          <p:nvPr/>
        </p:nvSpPr>
        <p:spPr>
          <a:xfrm>
            <a:off x="325418" y="11259562"/>
            <a:ext cx="16002404" cy="14488011"/>
          </a:xfrm>
          <a:custGeom>
            <a:avLst/>
            <a:gdLst/>
            <a:ahLst/>
            <a:cxnLst/>
            <a:rect l="l" t="t" r="r" b="b"/>
            <a:pathLst>
              <a:path w="6282690" h="6239509">
                <a:moveTo>
                  <a:pt x="6282448" y="0"/>
                </a:moveTo>
                <a:lnTo>
                  <a:pt x="4138320" y="0"/>
                </a:lnTo>
                <a:lnTo>
                  <a:pt x="4138320" y="88747"/>
                </a:lnTo>
                <a:lnTo>
                  <a:pt x="2326538" y="88747"/>
                </a:lnTo>
                <a:lnTo>
                  <a:pt x="2326538" y="0"/>
                </a:lnTo>
                <a:lnTo>
                  <a:pt x="0" y="0"/>
                </a:lnTo>
                <a:lnTo>
                  <a:pt x="0" y="88747"/>
                </a:lnTo>
                <a:lnTo>
                  <a:pt x="0" y="231609"/>
                </a:lnTo>
                <a:lnTo>
                  <a:pt x="0" y="252361"/>
                </a:lnTo>
                <a:lnTo>
                  <a:pt x="0" y="471500"/>
                </a:lnTo>
                <a:lnTo>
                  <a:pt x="0" y="6239484"/>
                </a:lnTo>
                <a:lnTo>
                  <a:pt x="6282448" y="6239484"/>
                </a:lnTo>
                <a:lnTo>
                  <a:pt x="6282448" y="471500"/>
                </a:lnTo>
                <a:lnTo>
                  <a:pt x="6282448" y="252361"/>
                </a:lnTo>
                <a:lnTo>
                  <a:pt x="6282448" y="231609"/>
                </a:lnTo>
                <a:lnTo>
                  <a:pt x="6282448" y="88747"/>
                </a:lnTo>
                <a:lnTo>
                  <a:pt x="6282448" y="0"/>
                </a:lnTo>
                <a:close/>
              </a:path>
            </a:pathLst>
          </a:custGeom>
          <a:solidFill>
            <a:srgbClr val="00A500">
              <a:alpha val="45999"/>
            </a:srgbClr>
          </a:solidFill>
        </p:spPr>
        <p:txBody>
          <a:bodyPr wrap="square" lIns="0" tIns="0" rIns="0" bIns="0" rtlCol="0"/>
          <a:lstStyle/>
          <a:p>
            <a:endParaRPr sz="4181"/>
          </a:p>
        </p:txBody>
      </p:sp>
      <p:sp>
        <p:nvSpPr>
          <p:cNvPr id="21" name="bg object 21"/>
          <p:cNvSpPr/>
          <p:nvPr/>
        </p:nvSpPr>
        <p:spPr>
          <a:xfrm>
            <a:off x="318948" y="282030"/>
            <a:ext cx="49262304" cy="3501834"/>
          </a:xfrm>
          <a:custGeom>
            <a:avLst/>
            <a:gdLst/>
            <a:ahLst/>
            <a:cxnLst/>
            <a:rect l="l" t="t" r="r" b="b"/>
            <a:pathLst>
              <a:path w="19340830" h="1508125">
                <a:moveTo>
                  <a:pt x="19340691" y="0"/>
                </a:moveTo>
                <a:lnTo>
                  <a:pt x="0" y="0"/>
                </a:lnTo>
                <a:lnTo>
                  <a:pt x="0" y="81965"/>
                </a:lnTo>
                <a:lnTo>
                  <a:pt x="0" y="1507731"/>
                </a:lnTo>
                <a:lnTo>
                  <a:pt x="19340691" y="1507731"/>
                </a:lnTo>
                <a:lnTo>
                  <a:pt x="19340691" y="81965"/>
                </a:lnTo>
                <a:lnTo>
                  <a:pt x="19340691" y="0"/>
                </a:lnTo>
                <a:close/>
              </a:path>
            </a:pathLst>
          </a:custGeom>
          <a:solidFill>
            <a:srgbClr val="00A500">
              <a:alpha val="45999"/>
            </a:srgbClr>
          </a:solidFill>
        </p:spPr>
        <p:txBody>
          <a:bodyPr wrap="square" lIns="0" tIns="0" rIns="0" bIns="0" rtlCol="0"/>
          <a:lstStyle/>
          <a:p>
            <a:endParaRPr sz="4181"/>
          </a:p>
        </p:txBody>
      </p:sp>
      <p:sp>
        <p:nvSpPr>
          <p:cNvPr id="22" name="bg object 22"/>
          <p:cNvSpPr/>
          <p:nvPr/>
        </p:nvSpPr>
        <p:spPr>
          <a:xfrm>
            <a:off x="511027" y="4696403"/>
            <a:ext cx="16371168" cy="6207462"/>
          </a:xfrm>
          <a:custGeom>
            <a:avLst/>
            <a:gdLst/>
            <a:ahLst/>
            <a:cxnLst/>
            <a:rect l="l" t="t" r="r" b="b"/>
            <a:pathLst>
              <a:path w="6427470" h="2673350">
                <a:moveTo>
                  <a:pt x="6427254" y="0"/>
                </a:moveTo>
                <a:lnTo>
                  <a:pt x="0" y="0"/>
                </a:lnTo>
                <a:lnTo>
                  <a:pt x="0" y="148348"/>
                </a:lnTo>
                <a:lnTo>
                  <a:pt x="0" y="2673210"/>
                </a:lnTo>
                <a:lnTo>
                  <a:pt x="6427254" y="2673210"/>
                </a:lnTo>
                <a:lnTo>
                  <a:pt x="6427254" y="148348"/>
                </a:lnTo>
                <a:lnTo>
                  <a:pt x="6427254" y="0"/>
                </a:lnTo>
                <a:close/>
              </a:path>
            </a:pathLst>
          </a:custGeom>
          <a:solidFill>
            <a:srgbClr val="FFFDFF"/>
          </a:solidFill>
        </p:spPr>
        <p:txBody>
          <a:bodyPr wrap="square" lIns="0" tIns="0" rIns="0" bIns="0" rtlCol="0"/>
          <a:lstStyle/>
          <a:p>
            <a:endParaRPr sz="4181"/>
          </a:p>
        </p:txBody>
      </p:sp>
      <p:sp>
        <p:nvSpPr>
          <p:cNvPr id="23" name="bg object 23"/>
          <p:cNvSpPr/>
          <p:nvPr/>
        </p:nvSpPr>
        <p:spPr>
          <a:xfrm>
            <a:off x="511035" y="4696375"/>
            <a:ext cx="16371168" cy="6207462"/>
          </a:xfrm>
          <a:custGeom>
            <a:avLst/>
            <a:gdLst/>
            <a:ahLst/>
            <a:cxnLst/>
            <a:rect l="l" t="t" r="r" b="b"/>
            <a:pathLst>
              <a:path w="6427470" h="2673350">
                <a:moveTo>
                  <a:pt x="0" y="0"/>
                </a:moveTo>
                <a:lnTo>
                  <a:pt x="6427256" y="0"/>
                </a:lnTo>
                <a:lnTo>
                  <a:pt x="6427256" y="2673215"/>
                </a:lnTo>
                <a:lnTo>
                  <a:pt x="0" y="2673215"/>
                </a:lnTo>
                <a:lnTo>
                  <a:pt x="0" y="0"/>
                </a:lnTo>
                <a:close/>
              </a:path>
            </a:pathLst>
          </a:custGeom>
          <a:ln w="27904">
            <a:solidFill>
              <a:srgbClr val="005200"/>
            </a:solidFill>
          </a:ln>
        </p:spPr>
        <p:txBody>
          <a:bodyPr wrap="square" lIns="0" tIns="0" rIns="0" bIns="0" rtlCol="0"/>
          <a:lstStyle/>
          <a:p>
            <a:endParaRPr sz="4181"/>
          </a:p>
        </p:txBody>
      </p:sp>
      <p:sp>
        <p:nvSpPr>
          <p:cNvPr id="24" name="bg object 24"/>
          <p:cNvSpPr/>
          <p:nvPr/>
        </p:nvSpPr>
        <p:spPr>
          <a:xfrm>
            <a:off x="559653" y="472339"/>
            <a:ext cx="50171274" cy="3590302"/>
          </a:xfrm>
          <a:custGeom>
            <a:avLst/>
            <a:gdLst/>
            <a:ahLst/>
            <a:cxnLst/>
            <a:rect l="l" t="t" r="r" b="b"/>
            <a:pathLst>
              <a:path w="19697700" h="1546225">
                <a:moveTo>
                  <a:pt x="19697652" y="1546136"/>
                </a:moveTo>
                <a:lnTo>
                  <a:pt x="0" y="1546136"/>
                </a:lnTo>
                <a:lnTo>
                  <a:pt x="0" y="0"/>
                </a:lnTo>
                <a:lnTo>
                  <a:pt x="19697652" y="0"/>
                </a:lnTo>
                <a:lnTo>
                  <a:pt x="19697652" y="1546136"/>
                </a:lnTo>
                <a:close/>
              </a:path>
            </a:pathLst>
          </a:custGeom>
          <a:solidFill>
            <a:srgbClr val="FFFDFF"/>
          </a:solidFill>
        </p:spPr>
        <p:txBody>
          <a:bodyPr wrap="square" lIns="0" tIns="0" rIns="0" bIns="0" rtlCol="0"/>
          <a:lstStyle/>
          <a:p>
            <a:endParaRPr sz="4181"/>
          </a:p>
        </p:txBody>
      </p:sp>
      <p:sp>
        <p:nvSpPr>
          <p:cNvPr id="25" name="bg object 25"/>
          <p:cNvSpPr/>
          <p:nvPr/>
        </p:nvSpPr>
        <p:spPr>
          <a:xfrm>
            <a:off x="559653" y="472339"/>
            <a:ext cx="50171274" cy="3590302"/>
          </a:xfrm>
          <a:custGeom>
            <a:avLst/>
            <a:gdLst/>
            <a:ahLst/>
            <a:cxnLst/>
            <a:rect l="l" t="t" r="r" b="b"/>
            <a:pathLst>
              <a:path w="19697700" h="1546225">
                <a:moveTo>
                  <a:pt x="0" y="0"/>
                </a:moveTo>
                <a:lnTo>
                  <a:pt x="19697652" y="0"/>
                </a:lnTo>
                <a:lnTo>
                  <a:pt x="19697652" y="1546136"/>
                </a:lnTo>
                <a:lnTo>
                  <a:pt x="0" y="1546136"/>
                </a:lnTo>
                <a:lnTo>
                  <a:pt x="0" y="0"/>
                </a:lnTo>
                <a:close/>
              </a:path>
            </a:pathLst>
          </a:custGeom>
          <a:ln w="27997">
            <a:solidFill>
              <a:srgbClr val="005200"/>
            </a:solidFill>
          </a:ln>
        </p:spPr>
        <p:txBody>
          <a:bodyPr wrap="square" lIns="0" tIns="0" rIns="0" bIns="0" rtlCol="0"/>
          <a:lstStyle/>
          <a:p>
            <a:endParaRPr sz="4181"/>
          </a:p>
        </p:txBody>
      </p:sp>
      <p:sp>
        <p:nvSpPr>
          <p:cNvPr id="26" name="bg object 26"/>
          <p:cNvSpPr/>
          <p:nvPr/>
        </p:nvSpPr>
        <p:spPr>
          <a:xfrm>
            <a:off x="6166251" y="4324638"/>
            <a:ext cx="4616013" cy="716586"/>
          </a:xfrm>
          <a:custGeom>
            <a:avLst/>
            <a:gdLst/>
            <a:ahLst/>
            <a:cxnLst/>
            <a:rect l="l" t="t" r="r" b="b"/>
            <a:pathLst>
              <a:path w="1812289" h="308610">
                <a:moveTo>
                  <a:pt x="1811779" y="308456"/>
                </a:moveTo>
                <a:lnTo>
                  <a:pt x="0" y="308456"/>
                </a:lnTo>
                <a:lnTo>
                  <a:pt x="0" y="0"/>
                </a:lnTo>
                <a:lnTo>
                  <a:pt x="1811779" y="0"/>
                </a:lnTo>
                <a:lnTo>
                  <a:pt x="1811779" y="308456"/>
                </a:lnTo>
                <a:close/>
              </a:path>
            </a:pathLst>
          </a:custGeom>
          <a:solidFill>
            <a:srgbClr val="005200"/>
          </a:solidFill>
        </p:spPr>
        <p:txBody>
          <a:bodyPr wrap="square" lIns="0" tIns="0" rIns="0" bIns="0" rtlCol="0"/>
          <a:lstStyle/>
          <a:p>
            <a:endParaRPr sz="4181"/>
          </a:p>
        </p:txBody>
      </p:sp>
      <p:sp>
        <p:nvSpPr>
          <p:cNvPr id="27" name="bg object 27"/>
          <p:cNvSpPr/>
          <p:nvPr/>
        </p:nvSpPr>
        <p:spPr>
          <a:xfrm>
            <a:off x="6166251" y="4324638"/>
            <a:ext cx="4616013" cy="716586"/>
          </a:xfrm>
          <a:custGeom>
            <a:avLst/>
            <a:gdLst/>
            <a:ahLst/>
            <a:cxnLst/>
            <a:rect l="l" t="t" r="r" b="b"/>
            <a:pathLst>
              <a:path w="1812289" h="308610">
                <a:moveTo>
                  <a:pt x="0" y="0"/>
                </a:moveTo>
                <a:lnTo>
                  <a:pt x="1811779" y="0"/>
                </a:lnTo>
                <a:lnTo>
                  <a:pt x="1811779" y="308456"/>
                </a:lnTo>
                <a:lnTo>
                  <a:pt x="0" y="308456"/>
                </a:lnTo>
                <a:lnTo>
                  <a:pt x="0" y="0"/>
                </a:lnTo>
                <a:close/>
              </a:path>
            </a:pathLst>
          </a:custGeom>
          <a:ln w="26436">
            <a:solidFill>
              <a:srgbClr val="005200"/>
            </a:solidFill>
          </a:ln>
        </p:spPr>
        <p:txBody>
          <a:bodyPr wrap="square" lIns="0" tIns="0" rIns="0" bIns="0" rtlCol="0"/>
          <a:lstStyle/>
          <a:p>
            <a:endParaRPr sz="4181"/>
          </a:p>
        </p:txBody>
      </p:sp>
      <p:sp>
        <p:nvSpPr>
          <p:cNvPr id="2" name="Holder 2"/>
          <p:cNvSpPr>
            <a:spLocks noGrp="1"/>
          </p:cNvSpPr>
          <p:nvPr>
            <p:ph type="title"/>
          </p:nvPr>
        </p:nvSpPr>
        <p:spPr>
          <a:xfrm>
            <a:off x="6703502" y="577691"/>
            <a:ext cx="35482186" cy="430887"/>
          </a:xfrm>
          <a:prstGeom prst="rect">
            <a:avLst/>
          </a:prstGeom>
        </p:spPr>
        <p:txBody>
          <a:bodyPr wrap="square" lIns="0" tIns="0" rIns="0" bIns="0">
            <a:spAutoFit/>
          </a:bodyPr>
          <a:lstStyle>
            <a:lvl1pPr>
              <a:defRPr sz="2800" b="0" i="0">
                <a:solidFill>
                  <a:schemeClr val="tx1"/>
                </a:solidFill>
                <a:latin typeface="Microsoft Sans Serif"/>
                <a:cs typeface="Microsoft Sans Serif"/>
              </a:defRPr>
            </a:lvl1pPr>
          </a:lstStyle>
          <a:p>
            <a:endParaRPr/>
          </a:p>
        </p:txBody>
      </p:sp>
      <p:sp>
        <p:nvSpPr>
          <p:cNvPr id="3" name="Holder 3"/>
          <p:cNvSpPr>
            <a:spLocks noGrp="1"/>
          </p:cNvSpPr>
          <p:nvPr>
            <p:ph type="body" idx="1"/>
          </p:nvPr>
        </p:nvSpPr>
        <p:spPr>
          <a:xfrm>
            <a:off x="2560320" y="7043631"/>
            <a:ext cx="4608576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7410176" y="28480753"/>
            <a:ext cx="16386048" cy="704866"/>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560326" y="28480753"/>
            <a:ext cx="11777472" cy="704866"/>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4/23/2023</a:t>
            </a:fld>
            <a:endParaRPr lang="en-US"/>
          </a:p>
        </p:txBody>
      </p:sp>
      <p:sp>
        <p:nvSpPr>
          <p:cNvPr id="6" name="Holder 6"/>
          <p:cNvSpPr>
            <a:spLocks noGrp="1"/>
          </p:cNvSpPr>
          <p:nvPr>
            <p:ph type="sldNum" sz="quarter" idx="7"/>
          </p:nvPr>
        </p:nvSpPr>
        <p:spPr>
          <a:xfrm>
            <a:off x="36868614" y="28480753"/>
            <a:ext cx="11777472" cy="704866"/>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1061636">
        <a:defRPr>
          <a:latin typeface="+mn-lt"/>
          <a:ea typeface="+mn-ea"/>
          <a:cs typeface="+mn-cs"/>
        </a:defRPr>
      </a:lvl2pPr>
      <a:lvl3pPr marL="2123272">
        <a:defRPr>
          <a:latin typeface="+mn-lt"/>
          <a:ea typeface="+mn-ea"/>
          <a:cs typeface="+mn-cs"/>
        </a:defRPr>
      </a:lvl3pPr>
      <a:lvl4pPr marL="3184908">
        <a:defRPr>
          <a:latin typeface="+mn-lt"/>
          <a:ea typeface="+mn-ea"/>
          <a:cs typeface="+mn-cs"/>
        </a:defRPr>
      </a:lvl4pPr>
      <a:lvl5pPr marL="4246544">
        <a:defRPr>
          <a:latin typeface="+mn-lt"/>
          <a:ea typeface="+mn-ea"/>
          <a:cs typeface="+mn-cs"/>
        </a:defRPr>
      </a:lvl5pPr>
      <a:lvl6pPr marL="5308181">
        <a:defRPr>
          <a:latin typeface="+mn-lt"/>
          <a:ea typeface="+mn-ea"/>
          <a:cs typeface="+mn-cs"/>
        </a:defRPr>
      </a:lvl6pPr>
      <a:lvl7pPr marL="6369817">
        <a:defRPr>
          <a:latin typeface="+mn-lt"/>
          <a:ea typeface="+mn-ea"/>
          <a:cs typeface="+mn-cs"/>
        </a:defRPr>
      </a:lvl7pPr>
      <a:lvl8pPr marL="7431453">
        <a:defRPr>
          <a:latin typeface="+mn-lt"/>
          <a:ea typeface="+mn-ea"/>
          <a:cs typeface="+mn-cs"/>
        </a:defRPr>
      </a:lvl8pPr>
      <a:lvl9pPr marL="8493089">
        <a:defRPr>
          <a:latin typeface="+mn-lt"/>
          <a:ea typeface="+mn-ea"/>
          <a:cs typeface="+mn-cs"/>
        </a:defRPr>
      </a:lvl9pPr>
    </p:bodyStyle>
    <p:otherStyle>
      <a:lvl1pPr marL="0">
        <a:defRPr>
          <a:latin typeface="+mn-lt"/>
          <a:ea typeface="+mn-ea"/>
          <a:cs typeface="+mn-cs"/>
        </a:defRPr>
      </a:lvl1pPr>
      <a:lvl2pPr marL="1061636">
        <a:defRPr>
          <a:latin typeface="+mn-lt"/>
          <a:ea typeface="+mn-ea"/>
          <a:cs typeface="+mn-cs"/>
        </a:defRPr>
      </a:lvl2pPr>
      <a:lvl3pPr marL="2123272">
        <a:defRPr>
          <a:latin typeface="+mn-lt"/>
          <a:ea typeface="+mn-ea"/>
          <a:cs typeface="+mn-cs"/>
        </a:defRPr>
      </a:lvl3pPr>
      <a:lvl4pPr marL="3184908">
        <a:defRPr>
          <a:latin typeface="+mn-lt"/>
          <a:ea typeface="+mn-ea"/>
          <a:cs typeface="+mn-cs"/>
        </a:defRPr>
      </a:lvl4pPr>
      <a:lvl5pPr marL="4246544">
        <a:defRPr>
          <a:latin typeface="+mn-lt"/>
          <a:ea typeface="+mn-ea"/>
          <a:cs typeface="+mn-cs"/>
        </a:defRPr>
      </a:lvl5pPr>
      <a:lvl6pPr marL="5308181">
        <a:defRPr>
          <a:latin typeface="+mn-lt"/>
          <a:ea typeface="+mn-ea"/>
          <a:cs typeface="+mn-cs"/>
        </a:defRPr>
      </a:lvl6pPr>
      <a:lvl7pPr marL="6369817">
        <a:defRPr>
          <a:latin typeface="+mn-lt"/>
          <a:ea typeface="+mn-ea"/>
          <a:cs typeface="+mn-cs"/>
        </a:defRPr>
      </a:lvl7pPr>
      <a:lvl8pPr marL="7431453">
        <a:defRPr>
          <a:latin typeface="+mn-lt"/>
          <a:ea typeface="+mn-ea"/>
          <a:cs typeface="+mn-cs"/>
        </a:defRPr>
      </a:lvl8pPr>
      <a:lvl9pPr marL="849308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p:nvPr/>
        </p:nvSpPr>
        <p:spPr>
          <a:xfrm>
            <a:off x="33515126" y="4503570"/>
            <a:ext cx="14950990" cy="8597557"/>
          </a:xfrm>
          <a:custGeom>
            <a:avLst/>
            <a:gdLst/>
            <a:ahLst/>
            <a:cxnLst/>
            <a:rect l="l" t="t" r="r" b="b"/>
            <a:pathLst>
              <a:path w="6438900" h="3702685">
                <a:moveTo>
                  <a:pt x="6438659" y="0"/>
                </a:moveTo>
                <a:lnTo>
                  <a:pt x="4960099" y="0"/>
                </a:lnTo>
                <a:lnTo>
                  <a:pt x="4960099" y="86741"/>
                </a:lnTo>
                <a:lnTo>
                  <a:pt x="1330337" y="86741"/>
                </a:lnTo>
                <a:lnTo>
                  <a:pt x="1330337" y="0"/>
                </a:lnTo>
                <a:lnTo>
                  <a:pt x="0" y="0"/>
                </a:lnTo>
                <a:lnTo>
                  <a:pt x="0" y="86741"/>
                </a:lnTo>
                <a:lnTo>
                  <a:pt x="0" y="239915"/>
                </a:lnTo>
                <a:lnTo>
                  <a:pt x="0" y="3702621"/>
                </a:lnTo>
                <a:lnTo>
                  <a:pt x="6438659" y="3702621"/>
                </a:lnTo>
                <a:lnTo>
                  <a:pt x="6438659" y="239915"/>
                </a:lnTo>
                <a:lnTo>
                  <a:pt x="6438659" y="86741"/>
                </a:lnTo>
                <a:lnTo>
                  <a:pt x="6438659" y="0"/>
                </a:lnTo>
                <a:close/>
              </a:path>
            </a:pathLst>
          </a:custGeom>
          <a:solidFill>
            <a:srgbClr val="00A500">
              <a:alpha val="45999"/>
            </a:srgbClr>
          </a:solidFill>
        </p:spPr>
        <p:txBody>
          <a:bodyPr wrap="square" lIns="0" tIns="0" rIns="0" bIns="0" rtlCol="0"/>
          <a:lstStyle/>
          <a:p>
            <a:endParaRPr sz="4181"/>
          </a:p>
        </p:txBody>
      </p:sp>
      <p:sp>
        <p:nvSpPr>
          <p:cNvPr id="107" name="object 107"/>
          <p:cNvSpPr/>
          <p:nvPr/>
        </p:nvSpPr>
        <p:spPr>
          <a:xfrm>
            <a:off x="33367501" y="4704980"/>
            <a:ext cx="17338787" cy="17134499"/>
          </a:xfrm>
          <a:custGeom>
            <a:avLst/>
            <a:gdLst/>
            <a:ahLst/>
            <a:cxnLst/>
            <a:rect l="l" t="t" r="r" b="b"/>
            <a:pathLst>
              <a:path w="6402705" h="3919220">
                <a:moveTo>
                  <a:pt x="6402641" y="0"/>
                </a:moveTo>
                <a:lnTo>
                  <a:pt x="0" y="0"/>
                </a:lnTo>
                <a:lnTo>
                  <a:pt x="0" y="153174"/>
                </a:lnTo>
                <a:lnTo>
                  <a:pt x="0" y="3918826"/>
                </a:lnTo>
                <a:lnTo>
                  <a:pt x="6402641" y="3918826"/>
                </a:lnTo>
                <a:lnTo>
                  <a:pt x="6402641" y="153174"/>
                </a:lnTo>
                <a:lnTo>
                  <a:pt x="6402641" y="0"/>
                </a:lnTo>
                <a:close/>
              </a:path>
            </a:pathLst>
          </a:custGeom>
          <a:solidFill>
            <a:srgbClr val="FFFDFF"/>
          </a:solidFill>
          <a:ln>
            <a:solidFill>
              <a:schemeClr val="accent6">
                <a:lumMod val="75000"/>
              </a:schemeClr>
            </a:solidFill>
          </a:ln>
        </p:spPr>
        <p:txBody>
          <a:bodyPr wrap="square" lIns="0" tIns="0" rIns="0" bIns="0" rtlCol="0"/>
          <a:lstStyle/>
          <a:p>
            <a:endParaRPr sz="4181" dirty="0"/>
          </a:p>
        </p:txBody>
      </p:sp>
      <p:pic>
        <p:nvPicPr>
          <p:cNvPr id="25" name="图片 24">
            <a:extLst>
              <a:ext uri="{FF2B5EF4-FFF2-40B4-BE49-F238E27FC236}">
                <a16:creationId xmlns:a16="http://schemas.microsoft.com/office/drawing/2014/main" id="{78DBB59B-CAA9-4070-8A21-BDA41494B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59516" y="5618054"/>
            <a:ext cx="3443654" cy="15104377"/>
          </a:xfrm>
          <a:prstGeom prst="rect">
            <a:avLst/>
          </a:prstGeom>
        </p:spPr>
      </p:pic>
      <p:sp>
        <p:nvSpPr>
          <p:cNvPr id="367" name="object 155">
            <a:extLst>
              <a:ext uri="{FF2B5EF4-FFF2-40B4-BE49-F238E27FC236}">
                <a16:creationId xmlns:a16="http://schemas.microsoft.com/office/drawing/2014/main" id="{23A8FE30-C51F-4EB1-BE1A-9B046E07362B}"/>
              </a:ext>
            </a:extLst>
          </p:cNvPr>
          <p:cNvSpPr/>
          <p:nvPr/>
        </p:nvSpPr>
        <p:spPr>
          <a:xfrm>
            <a:off x="17863238" y="21662895"/>
            <a:ext cx="13537411" cy="2742588"/>
          </a:xfrm>
          <a:custGeom>
            <a:avLst/>
            <a:gdLst/>
            <a:ahLst/>
            <a:cxnLst/>
            <a:rect l="l" t="t" r="r" b="b"/>
            <a:pathLst>
              <a:path w="6024244" h="90804">
                <a:moveTo>
                  <a:pt x="1687296" y="0"/>
                </a:moveTo>
                <a:lnTo>
                  <a:pt x="0" y="0"/>
                </a:lnTo>
                <a:lnTo>
                  <a:pt x="0" y="90779"/>
                </a:lnTo>
                <a:lnTo>
                  <a:pt x="1687296" y="90779"/>
                </a:lnTo>
                <a:lnTo>
                  <a:pt x="1687296" y="0"/>
                </a:lnTo>
                <a:close/>
              </a:path>
              <a:path w="6024244" h="90804">
                <a:moveTo>
                  <a:pt x="6024105" y="0"/>
                </a:moveTo>
                <a:lnTo>
                  <a:pt x="4412754" y="0"/>
                </a:lnTo>
                <a:lnTo>
                  <a:pt x="4412754" y="90779"/>
                </a:lnTo>
                <a:lnTo>
                  <a:pt x="6024105" y="90779"/>
                </a:lnTo>
                <a:lnTo>
                  <a:pt x="6024105" y="0"/>
                </a:lnTo>
                <a:close/>
              </a:path>
            </a:pathLst>
          </a:custGeom>
          <a:solidFill>
            <a:srgbClr val="00A500">
              <a:alpha val="45999"/>
            </a:srgbClr>
          </a:solidFill>
        </p:spPr>
        <p:txBody>
          <a:bodyPr wrap="square" lIns="0" tIns="0" rIns="0" bIns="0" rtlCol="0"/>
          <a:lstStyle/>
          <a:p>
            <a:endParaRPr sz="4181"/>
          </a:p>
        </p:txBody>
      </p:sp>
      <p:sp>
        <p:nvSpPr>
          <p:cNvPr id="368" name="object 156">
            <a:extLst>
              <a:ext uri="{FF2B5EF4-FFF2-40B4-BE49-F238E27FC236}">
                <a16:creationId xmlns:a16="http://schemas.microsoft.com/office/drawing/2014/main" id="{86AEA09D-10B6-4166-9B3F-4C1E12A462A8}"/>
              </a:ext>
            </a:extLst>
          </p:cNvPr>
          <p:cNvSpPr/>
          <p:nvPr/>
        </p:nvSpPr>
        <p:spPr>
          <a:xfrm>
            <a:off x="17697925" y="23579943"/>
            <a:ext cx="14673792" cy="6892853"/>
          </a:xfrm>
          <a:custGeom>
            <a:avLst/>
            <a:gdLst/>
            <a:ahLst/>
            <a:cxnLst/>
            <a:rect l="l" t="t" r="r" b="b"/>
            <a:pathLst>
              <a:path w="6319519" h="6459219">
                <a:moveTo>
                  <a:pt x="6319177" y="0"/>
                </a:moveTo>
                <a:lnTo>
                  <a:pt x="0" y="0"/>
                </a:lnTo>
                <a:lnTo>
                  <a:pt x="0" y="157924"/>
                </a:lnTo>
                <a:lnTo>
                  <a:pt x="0" y="6458826"/>
                </a:lnTo>
                <a:lnTo>
                  <a:pt x="6319177" y="6458826"/>
                </a:lnTo>
                <a:lnTo>
                  <a:pt x="6319177" y="157924"/>
                </a:lnTo>
                <a:lnTo>
                  <a:pt x="6319177" y="0"/>
                </a:lnTo>
                <a:close/>
              </a:path>
            </a:pathLst>
          </a:custGeom>
          <a:solidFill>
            <a:srgbClr val="FFFDFF"/>
          </a:solidFill>
        </p:spPr>
        <p:txBody>
          <a:bodyPr wrap="square" lIns="0" tIns="0" rIns="0" bIns="0" rtlCol="0"/>
          <a:lstStyle/>
          <a:p>
            <a:endParaRPr sz="4181"/>
          </a:p>
        </p:txBody>
      </p:sp>
      <p:sp>
        <p:nvSpPr>
          <p:cNvPr id="369" name="object 157">
            <a:extLst>
              <a:ext uri="{FF2B5EF4-FFF2-40B4-BE49-F238E27FC236}">
                <a16:creationId xmlns:a16="http://schemas.microsoft.com/office/drawing/2014/main" id="{07C6D88F-5B78-4479-A8D6-40C24A03B6DF}"/>
              </a:ext>
            </a:extLst>
          </p:cNvPr>
          <p:cNvSpPr/>
          <p:nvPr/>
        </p:nvSpPr>
        <p:spPr>
          <a:xfrm>
            <a:off x="17697953" y="23579944"/>
            <a:ext cx="14673792" cy="6892850"/>
          </a:xfrm>
          <a:custGeom>
            <a:avLst/>
            <a:gdLst/>
            <a:ahLst/>
            <a:cxnLst/>
            <a:rect l="l" t="t" r="r" b="b"/>
            <a:pathLst>
              <a:path w="6319519" h="6459219">
                <a:moveTo>
                  <a:pt x="0" y="0"/>
                </a:moveTo>
                <a:lnTo>
                  <a:pt x="6319167" y="0"/>
                </a:lnTo>
                <a:lnTo>
                  <a:pt x="6319167" y="6458823"/>
                </a:lnTo>
                <a:lnTo>
                  <a:pt x="0" y="6458823"/>
                </a:lnTo>
                <a:lnTo>
                  <a:pt x="0" y="0"/>
                </a:lnTo>
                <a:close/>
              </a:path>
            </a:pathLst>
          </a:custGeom>
          <a:ln w="27904">
            <a:solidFill>
              <a:srgbClr val="005200"/>
            </a:solidFill>
          </a:ln>
        </p:spPr>
        <p:txBody>
          <a:bodyPr wrap="square" lIns="0" tIns="0" rIns="0" bIns="0" rtlCol="0"/>
          <a:lstStyle/>
          <a:p>
            <a:endParaRPr sz="4181"/>
          </a:p>
        </p:txBody>
      </p:sp>
      <p:grpSp>
        <p:nvGrpSpPr>
          <p:cNvPr id="372" name="组合 371">
            <a:extLst>
              <a:ext uri="{FF2B5EF4-FFF2-40B4-BE49-F238E27FC236}">
                <a16:creationId xmlns:a16="http://schemas.microsoft.com/office/drawing/2014/main" id="{33797C8B-ABED-4CA9-AADC-66919E418802}"/>
              </a:ext>
            </a:extLst>
          </p:cNvPr>
          <p:cNvGrpSpPr/>
          <p:nvPr/>
        </p:nvGrpSpPr>
        <p:grpSpPr>
          <a:xfrm>
            <a:off x="21120003" y="23171094"/>
            <a:ext cx="7829636" cy="751737"/>
            <a:chOff x="21659764" y="22782575"/>
            <a:chExt cx="7829636" cy="751737"/>
          </a:xfrm>
        </p:grpSpPr>
        <p:sp>
          <p:nvSpPr>
            <p:cNvPr id="370" name="object 158">
              <a:extLst>
                <a:ext uri="{FF2B5EF4-FFF2-40B4-BE49-F238E27FC236}">
                  <a16:creationId xmlns:a16="http://schemas.microsoft.com/office/drawing/2014/main" id="{7FE09559-E908-4CE2-9494-DC037916E523}"/>
                </a:ext>
              </a:extLst>
            </p:cNvPr>
            <p:cNvSpPr/>
            <p:nvPr/>
          </p:nvSpPr>
          <p:spPr>
            <a:xfrm>
              <a:off x="21659764" y="22782575"/>
              <a:ext cx="7829636" cy="739100"/>
            </a:xfrm>
            <a:custGeom>
              <a:avLst/>
              <a:gdLst/>
              <a:ahLst/>
              <a:cxnLst/>
              <a:rect l="l" t="t" r="r" b="b"/>
              <a:pathLst>
                <a:path w="2726054" h="302895">
                  <a:moveTo>
                    <a:pt x="2725458" y="302778"/>
                  </a:moveTo>
                  <a:lnTo>
                    <a:pt x="0" y="302778"/>
                  </a:lnTo>
                  <a:lnTo>
                    <a:pt x="0" y="0"/>
                  </a:lnTo>
                  <a:lnTo>
                    <a:pt x="2725458" y="0"/>
                  </a:lnTo>
                  <a:lnTo>
                    <a:pt x="2725458" y="302778"/>
                  </a:lnTo>
                  <a:close/>
                </a:path>
              </a:pathLst>
            </a:custGeom>
            <a:solidFill>
              <a:schemeClr val="bg2">
                <a:lumMod val="50000"/>
              </a:schemeClr>
            </a:solidFill>
            <a:ln>
              <a:solidFill>
                <a:schemeClr val="bg2">
                  <a:lumMod val="25000"/>
                </a:schemeClr>
              </a:solidFill>
            </a:ln>
          </p:spPr>
          <p:txBody>
            <a:bodyPr wrap="square" lIns="0" tIns="0" rIns="0" bIns="0" rtlCol="0"/>
            <a:lstStyle/>
            <a:p>
              <a:endParaRPr sz="4181" dirty="0"/>
            </a:p>
          </p:txBody>
        </p:sp>
        <p:sp>
          <p:nvSpPr>
            <p:cNvPr id="371" name="object 159">
              <a:extLst>
                <a:ext uri="{FF2B5EF4-FFF2-40B4-BE49-F238E27FC236}">
                  <a16:creationId xmlns:a16="http://schemas.microsoft.com/office/drawing/2014/main" id="{BC25A48C-BBE3-4F1C-A01D-A70C60F1742C}"/>
                </a:ext>
              </a:extLst>
            </p:cNvPr>
            <p:cNvSpPr/>
            <p:nvPr/>
          </p:nvSpPr>
          <p:spPr>
            <a:xfrm>
              <a:off x="21659764" y="22782575"/>
              <a:ext cx="7829636" cy="751737"/>
            </a:xfrm>
            <a:custGeom>
              <a:avLst/>
              <a:gdLst/>
              <a:ahLst/>
              <a:cxnLst/>
              <a:rect l="l" t="t" r="r" b="b"/>
              <a:pathLst>
                <a:path w="2726054" h="302895">
                  <a:moveTo>
                    <a:pt x="0" y="0"/>
                  </a:moveTo>
                  <a:lnTo>
                    <a:pt x="2725458" y="0"/>
                  </a:lnTo>
                  <a:lnTo>
                    <a:pt x="2725458" y="302778"/>
                  </a:lnTo>
                  <a:lnTo>
                    <a:pt x="0" y="302778"/>
                  </a:lnTo>
                  <a:lnTo>
                    <a:pt x="0" y="0"/>
                  </a:lnTo>
                  <a:close/>
                </a:path>
              </a:pathLst>
            </a:custGeom>
            <a:ln w="32123">
              <a:solidFill>
                <a:srgbClr val="005200"/>
              </a:solidFill>
            </a:ln>
          </p:spPr>
          <p:txBody>
            <a:bodyPr wrap="square" lIns="0" tIns="0" rIns="0" bIns="0" rtlCol="0"/>
            <a:lstStyle/>
            <a:p>
              <a:endParaRPr sz="4181"/>
            </a:p>
          </p:txBody>
        </p:sp>
        <p:sp>
          <p:nvSpPr>
            <p:cNvPr id="365" name="object 160">
              <a:extLst>
                <a:ext uri="{FF2B5EF4-FFF2-40B4-BE49-F238E27FC236}">
                  <a16:creationId xmlns:a16="http://schemas.microsoft.com/office/drawing/2014/main" id="{DF166EDE-D87B-4B3D-9F4B-A8FA5C260CC3}"/>
                </a:ext>
              </a:extLst>
            </p:cNvPr>
            <p:cNvSpPr txBox="1"/>
            <p:nvPr/>
          </p:nvSpPr>
          <p:spPr>
            <a:xfrm>
              <a:off x="21725892" y="23055511"/>
              <a:ext cx="7659463" cy="375069"/>
            </a:xfrm>
            <a:prstGeom prst="rect">
              <a:avLst/>
            </a:prstGeom>
            <a:noFill/>
          </p:spPr>
          <p:txBody>
            <a:bodyPr vert="horz" wrap="square" lIns="0" tIns="63403" rIns="0" bIns="0" rtlCol="0">
              <a:spAutoFit/>
            </a:bodyPr>
            <a:lstStyle/>
            <a:p>
              <a:pPr marL="241815">
                <a:lnSpc>
                  <a:spcPts val="2191"/>
                </a:lnSpc>
                <a:spcBef>
                  <a:spcPts val="499"/>
                </a:spcBef>
              </a:pPr>
              <a:r>
                <a:rPr lang="en-US" altLang="zh-CN" sz="3484" spc="69" dirty="0">
                  <a:solidFill>
                    <a:srgbClr val="FFFFFF"/>
                  </a:solidFill>
                  <a:latin typeface="Microsoft Sans Serif"/>
                  <a:cs typeface="Microsoft Sans Serif"/>
                </a:rPr>
                <a:t>Dam Construction and Urbanization</a:t>
              </a:r>
              <a:endParaRPr sz="3484" dirty="0">
                <a:latin typeface="Microsoft Sans Serif"/>
                <a:cs typeface="Microsoft Sans Serif"/>
              </a:endParaRPr>
            </a:p>
          </p:txBody>
        </p:sp>
      </p:grpSp>
      <p:sp>
        <p:nvSpPr>
          <p:cNvPr id="366" name="矩形 365">
            <a:extLst>
              <a:ext uri="{FF2B5EF4-FFF2-40B4-BE49-F238E27FC236}">
                <a16:creationId xmlns:a16="http://schemas.microsoft.com/office/drawing/2014/main" id="{65A73A6D-1059-49BB-B8C5-D6754C82716D}"/>
              </a:ext>
            </a:extLst>
          </p:cNvPr>
          <p:cNvSpPr/>
          <p:nvPr/>
        </p:nvSpPr>
        <p:spPr>
          <a:xfrm>
            <a:off x="18062330" y="24289024"/>
            <a:ext cx="6033254" cy="5863015"/>
          </a:xfrm>
          <a:prstGeom prst="rect">
            <a:avLst/>
          </a:prstGeom>
        </p:spPr>
        <p:txBody>
          <a:bodyPr wrap="square">
            <a:spAutoFit/>
          </a:bodyPr>
          <a:lstStyle/>
          <a:p>
            <a:r>
              <a:rPr lang="en-US" altLang="zh-CN" sz="2206" spc="13" dirty="0">
                <a:latin typeface="Microsoft Sans Serif"/>
                <a:cs typeface="Microsoft Sans Serif"/>
              </a:rPr>
              <a:t>Since the implementation of China's reform and opening-up policy in 1978, all towns in the Pearl River Basin have undergone remarkable development. In particular, in the Pearl River Delta region, research indicates that urban construction land increased nearly twofold between 1990 and 2020. </a:t>
            </a:r>
          </a:p>
          <a:p>
            <a:endParaRPr lang="en-US" altLang="zh-CN" sz="2206" spc="13" dirty="0">
              <a:latin typeface="Microsoft Sans Serif"/>
              <a:cs typeface="Microsoft Sans Serif"/>
            </a:endParaRPr>
          </a:p>
          <a:p>
            <a:r>
              <a:rPr lang="en-US" altLang="zh-CN" sz="2206" spc="13" dirty="0">
                <a:latin typeface="Microsoft Sans Serif"/>
                <a:cs typeface="Microsoft Sans Serif"/>
              </a:rPr>
              <a:t>Since the 1950s, more than 9,000 reservoirs have been constructed in the Pearl River Basin, with a total storage capacity accounting for approximately 21% of the annual average flow of the Pearl River Basin. Recent water level decreases at some monitoring stations in the North, East, and West River Basins are partly attributed to the construction of water conservancy projects in the Pearl River Basin.</a:t>
            </a:r>
            <a:endParaRPr lang="zh-CN" altLang="zh-CN" sz="2206" spc="13" dirty="0">
              <a:latin typeface="Microsoft Sans Serif"/>
              <a:cs typeface="Microsoft Sans Serif"/>
            </a:endParaRPr>
          </a:p>
        </p:txBody>
      </p:sp>
      <p:sp>
        <p:nvSpPr>
          <p:cNvPr id="99" name="object 99"/>
          <p:cNvSpPr/>
          <p:nvPr/>
        </p:nvSpPr>
        <p:spPr>
          <a:xfrm>
            <a:off x="17996504" y="4501687"/>
            <a:ext cx="13988168" cy="204949"/>
          </a:xfrm>
          <a:custGeom>
            <a:avLst/>
            <a:gdLst/>
            <a:ahLst/>
            <a:cxnLst/>
            <a:rect l="l" t="t" r="r" b="b"/>
            <a:pathLst>
              <a:path w="6024245" h="88264">
                <a:moveTo>
                  <a:pt x="1222641" y="0"/>
                </a:moveTo>
                <a:lnTo>
                  <a:pt x="0" y="0"/>
                </a:lnTo>
                <a:lnTo>
                  <a:pt x="0" y="87998"/>
                </a:lnTo>
                <a:lnTo>
                  <a:pt x="1222641" y="87998"/>
                </a:lnTo>
                <a:lnTo>
                  <a:pt x="1222641" y="0"/>
                </a:lnTo>
                <a:close/>
              </a:path>
              <a:path w="6024245" h="88264">
                <a:moveTo>
                  <a:pt x="6024105" y="0"/>
                </a:moveTo>
                <a:lnTo>
                  <a:pt x="5035143" y="0"/>
                </a:lnTo>
                <a:lnTo>
                  <a:pt x="5035143" y="87998"/>
                </a:lnTo>
                <a:lnTo>
                  <a:pt x="6024105" y="87998"/>
                </a:lnTo>
                <a:lnTo>
                  <a:pt x="6024105" y="0"/>
                </a:lnTo>
                <a:close/>
              </a:path>
            </a:pathLst>
          </a:custGeom>
          <a:solidFill>
            <a:srgbClr val="00A500">
              <a:alpha val="45999"/>
            </a:srgbClr>
          </a:solidFill>
        </p:spPr>
        <p:txBody>
          <a:bodyPr wrap="square" lIns="0" tIns="0" rIns="0" bIns="0" rtlCol="0"/>
          <a:lstStyle/>
          <a:p>
            <a:endParaRPr sz="4181"/>
          </a:p>
        </p:txBody>
      </p:sp>
      <p:sp>
        <p:nvSpPr>
          <p:cNvPr id="100" name="object 100"/>
          <p:cNvSpPr/>
          <p:nvPr/>
        </p:nvSpPr>
        <p:spPr>
          <a:xfrm>
            <a:off x="17697925" y="4706015"/>
            <a:ext cx="14687061" cy="8950127"/>
          </a:xfrm>
          <a:custGeom>
            <a:avLst/>
            <a:gdLst/>
            <a:ahLst/>
            <a:cxnLst/>
            <a:rect l="l" t="t" r="r" b="b"/>
            <a:pathLst>
              <a:path w="6325234" h="4332605">
                <a:moveTo>
                  <a:pt x="6324765" y="0"/>
                </a:moveTo>
                <a:lnTo>
                  <a:pt x="0" y="0"/>
                </a:lnTo>
                <a:lnTo>
                  <a:pt x="0" y="123253"/>
                </a:lnTo>
                <a:lnTo>
                  <a:pt x="0" y="4332541"/>
                </a:lnTo>
                <a:lnTo>
                  <a:pt x="6324765" y="4332541"/>
                </a:lnTo>
                <a:lnTo>
                  <a:pt x="6324765" y="123253"/>
                </a:lnTo>
                <a:lnTo>
                  <a:pt x="6324765" y="0"/>
                </a:lnTo>
                <a:close/>
              </a:path>
            </a:pathLst>
          </a:custGeom>
          <a:solidFill>
            <a:srgbClr val="FFFDFF"/>
          </a:solidFill>
        </p:spPr>
        <p:txBody>
          <a:bodyPr wrap="square" lIns="0" tIns="0" rIns="0" bIns="0" rtlCol="0"/>
          <a:lstStyle/>
          <a:p>
            <a:endParaRPr sz="4181" dirty="0"/>
          </a:p>
        </p:txBody>
      </p:sp>
      <p:grpSp>
        <p:nvGrpSpPr>
          <p:cNvPr id="345" name="组合 344">
            <a:extLst>
              <a:ext uri="{FF2B5EF4-FFF2-40B4-BE49-F238E27FC236}">
                <a16:creationId xmlns:a16="http://schemas.microsoft.com/office/drawing/2014/main" id="{8BFBAD16-34B2-4F85-BA59-18511AC52AB0}"/>
              </a:ext>
            </a:extLst>
          </p:cNvPr>
          <p:cNvGrpSpPr/>
          <p:nvPr/>
        </p:nvGrpSpPr>
        <p:grpSpPr>
          <a:xfrm>
            <a:off x="507062" y="15162622"/>
            <a:ext cx="16384551" cy="15291744"/>
            <a:chOff x="507062" y="14532062"/>
            <a:chExt cx="16384551" cy="13420250"/>
          </a:xfrm>
        </p:grpSpPr>
        <p:sp>
          <p:nvSpPr>
            <p:cNvPr id="5" name="object 5"/>
            <p:cNvSpPr/>
            <p:nvPr/>
          </p:nvSpPr>
          <p:spPr>
            <a:xfrm>
              <a:off x="507062" y="14848858"/>
              <a:ext cx="16384551" cy="13103454"/>
            </a:xfrm>
            <a:custGeom>
              <a:avLst/>
              <a:gdLst/>
              <a:ahLst/>
              <a:cxnLst/>
              <a:rect l="l" t="t" r="r" b="b"/>
              <a:pathLst>
                <a:path w="6403340" h="7371715">
                  <a:moveTo>
                    <a:pt x="6403327" y="0"/>
                  </a:moveTo>
                  <a:lnTo>
                    <a:pt x="0" y="0"/>
                  </a:lnTo>
                  <a:lnTo>
                    <a:pt x="0" y="142862"/>
                  </a:lnTo>
                  <a:lnTo>
                    <a:pt x="0" y="163614"/>
                  </a:lnTo>
                  <a:lnTo>
                    <a:pt x="0" y="382752"/>
                  </a:lnTo>
                  <a:lnTo>
                    <a:pt x="0" y="7371397"/>
                  </a:lnTo>
                  <a:lnTo>
                    <a:pt x="6403327" y="7371397"/>
                  </a:lnTo>
                  <a:lnTo>
                    <a:pt x="6403327" y="382752"/>
                  </a:lnTo>
                  <a:lnTo>
                    <a:pt x="6403327" y="163614"/>
                  </a:lnTo>
                  <a:lnTo>
                    <a:pt x="6403327" y="142862"/>
                  </a:lnTo>
                  <a:lnTo>
                    <a:pt x="6403327" y="0"/>
                  </a:lnTo>
                  <a:close/>
                </a:path>
              </a:pathLst>
            </a:custGeom>
            <a:solidFill>
              <a:srgbClr val="FFFDFF"/>
            </a:solidFill>
            <a:ln w="28575">
              <a:solidFill>
                <a:schemeClr val="tx1"/>
              </a:solidFill>
            </a:ln>
          </p:spPr>
          <p:txBody>
            <a:bodyPr wrap="square" lIns="0" tIns="0" rIns="0" bIns="0" rtlCol="0"/>
            <a:lstStyle/>
            <a:p>
              <a:endParaRPr sz="4181"/>
            </a:p>
          </p:txBody>
        </p:sp>
        <p:grpSp>
          <p:nvGrpSpPr>
            <p:cNvPr id="344" name="组合 343">
              <a:extLst>
                <a:ext uri="{FF2B5EF4-FFF2-40B4-BE49-F238E27FC236}">
                  <a16:creationId xmlns:a16="http://schemas.microsoft.com/office/drawing/2014/main" id="{A56F1F0E-1C4B-4BF2-9254-646E69836372}"/>
                </a:ext>
              </a:extLst>
            </p:cNvPr>
            <p:cNvGrpSpPr/>
            <p:nvPr/>
          </p:nvGrpSpPr>
          <p:grpSpPr>
            <a:xfrm>
              <a:off x="4732228" y="14532062"/>
              <a:ext cx="7139902" cy="760538"/>
              <a:chOff x="7756128" y="15354905"/>
              <a:chExt cx="7139902" cy="760538"/>
            </a:xfrm>
          </p:grpSpPr>
          <p:sp>
            <p:nvSpPr>
              <p:cNvPr id="343" name="矩形 342">
                <a:extLst>
                  <a:ext uri="{FF2B5EF4-FFF2-40B4-BE49-F238E27FC236}">
                    <a16:creationId xmlns:a16="http://schemas.microsoft.com/office/drawing/2014/main" id="{C6A23568-EA94-4D37-93EC-383DA3A08FB9}"/>
                  </a:ext>
                </a:extLst>
              </p:cNvPr>
              <p:cNvSpPr/>
              <p:nvPr/>
            </p:nvSpPr>
            <p:spPr>
              <a:xfrm>
                <a:off x="8473570" y="15354905"/>
                <a:ext cx="6422460" cy="760538"/>
              </a:xfrm>
              <a:prstGeom prst="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object 9"/>
              <p:cNvSpPr txBox="1"/>
              <p:nvPr/>
            </p:nvSpPr>
            <p:spPr>
              <a:xfrm>
                <a:off x="7756128" y="15612439"/>
                <a:ext cx="6606196" cy="386497"/>
              </a:xfrm>
              <a:prstGeom prst="rect">
                <a:avLst/>
              </a:prstGeom>
              <a:noFill/>
            </p:spPr>
            <p:txBody>
              <a:bodyPr vert="horz" wrap="square" lIns="0" tIns="41284" rIns="0" bIns="0" rtlCol="0">
                <a:spAutoFit/>
              </a:bodyPr>
              <a:lstStyle/>
              <a:p>
                <a:pPr marL="1244473">
                  <a:lnSpc>
                    <a:spcPts val="2415"/>
                  </a:lnSpc>
                  <a:spcBef>
                    <a:spcPts val="499"/>
                  </a:spcBef>
                </a:pPr>
                <a:r>
                  <a:rPr lang="en-US" altLang="zh-CN" sz="3484" dirty="0">
                    <a:solidFill>
                      <a:schemeClr val="bg1"/>
                    </a:solidFill>
                    <a:latin typeface="Microsoft Sans Serif"/>
                    <a:cs typeface="Microsoft Sans Serif"/>
                  </a:rPr>
                  <a:t>Change of River Channels</a:t>
                </a:r>
              </a:p>
            </p:txBody>
          </p:sp>
        </p:grpSp>
      </p:grpSp>
      <p:grpSp>
        <p:nvGrpSpPr>
          <p:cNvPr id="337" name="组合 336">
            <a:extLst>
              <a:ext uri="{FF2B5EF4-FFF2-40B4-BE49-F238E27FC236}">
                <a16:creationId xmlns:a16="http://schemas.microsoft.com/office/drawing/2014/main" id="{7D2DD1AD-2083-4389-B188-0C5A722624C3}"/>
              </a:ext>
            </a:extLst>
          </p:cNvPr>
          <p:cNvGrpSpPr/>
          <p:nvPr/>
        </p:nvGrpSpPr>
        <p:grpSpPr>
          <a:xfrm>
            <a:off x="500111" y="4267854"/>
            <a:ext cx="16391501" cy="10629399"/>
            <a:chOff x="500111" y="4267854"/>
            <a:chExt cx="16359099" cy="10629399"/>
          </a:xfrm>
        </p:grpSpPr>
        <p:sp>
          <p:nvSpPr>
            <p:cNvPr id="332" name="矩形 331">
              <a:extLst>
                <a:ext uri="{FF2B5EF4-FFF2-40B4-BE49-F238E27FC236}">
                  <a16:creationId xmlns:a16="http://schemas.microsoft.com/office/drawing/2014/main" id="{59FCA63B-C062-4F6D-B482-345FD71A85EB}"/>
                </a:ext>
              </a:extLst>
            </p:cNvPr>
            <p:cNvSpPr/>
            <p:nvPr/>
          </p:nvSpPr>
          <p:spPr>
            <a:xfrm>
              <a:off x="500111" y="4693208"/>
              <a:ext cx="16359099" cy="10204045"/>
            </a:xfrm>
            <a:prstGeom prst="rect">
              <a:avLst/>
            </a:prstGeom>
            <a:solidFill>
              <a:schemeClr val="bg1"/>
            </a:solidFill>
            <a:ln w="28575">
              <a:solidFill>
                <a:srgbClr val="005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6" name="组合 335">
              <a:extLst>
                <a:ext uri="{FF2B5EF4-FFF2-40B4-BE49-F238E27FC236}">
                  <a16:creationId xmlns:a16="http://schemas.microsoft.com/office/drawing/2014/main" id="{4F63DAFD-FF95-4262-898B-EF0BB06F8840}"/>
                </a:ext>
              </a:extLst>
            </p:cNvPr>
            <p:cNvGrpSpPr/>
            <p:nvPr/>
          </p:nvGrpSpPr>
          <p:grpSpPr>
            <a:xfrm>
              <a:off x="6084939" y="4267854"/>
              <a:ext cx="4735460" cy="760538"/>
              <a:chOff x="6771684" y="7541355"/>
              <a:chExt cx="4615776" cy="760538"/>
            </a:xfrm>
          </p:grpSpPr>
          <p:sp>
            <p:nvSpPr>
              <p:cNvPr id="333" name="矩形 332">
                <a:extLst>
                  <a:ext uri="{FF2B5EF4-FFF2-40B4-BE49-F238E27FC236}">
                    <a16:creationId xmlns:a16="http://schemas.microsoft.com/office/drawing/2014/main" id="{0745B03E-2C87-4CDF-BC3D-4CDB99671C96}"/>
                  </a:ext>
                </a:extLst>
              </p:cNvPr>
              <p:cNvSpPr/>
              <p:nvPr/>
            </p:nvSpPr>
            <p:spPr>
              <a:xfrm>
                <a:off x="6771684" y="7541355"/>
                <a:ext cx="4615776" cy="760538"/>
              </a:xfrm>
              <a:prstGeom prst="rect">
                <a:avLst/>
              </a:prstGeom>
              <a:solidFill>
                <a:srgbClr val="005200"/>
              </a:solidFill>
              <a:ln>
                <a:solidFill>
                  <a:srgbClr val="005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object 2"/>
              <p:cNvSpPr txBox="1"/>
              <p:nvPr/>
            </p:nvSpPr>
            <p:spPr>
              <a:xfrm>
                <a:off x="7012149" y="7814203"/>
                <a:ext cx="4146173" cy="394305"/>
              </a:xfrm>
              <a:prstGeom prst="rect">
                <a:avLst/>
              </a:prstGeom>
              <a:solidFill>
                <a:srgbClr val="005200"/>
              </a:solidFill>
            </p:spPr>
            <p:txBody>
              <a:bodyPr vert="horz" wrap="square" lIns="0" tIns="63403" rIns="0" bIns="0" rtlCol="0">
                <a:spAutoFit/>
              </a:bodyPr>
              <a:lstStyle/>
              <a:p>
                <a:pPr marL="1244473">
                  <a:lnSpc>
                    <a:spcPts val="2415"/>
                  </a:lnSpc>
                  <a:spcBef>
                    <a:spcPts val="499"/>
                  </a:spcBef>
                </a:pPr>
                <a:r>
                  <a:rPr lang="en-US" sz="3484" dirty="0">
                    <a:solidFill>
                      <a:schemeClr val="bg1"/>
                    </a:solidFill>
                    <a:latin typeface="Microsoft Sans Serif"/>
                    <a:cs typeface="Microsoft Sans Serif"/>
                  </a:rPr>
                  <a:t>I</a:t>
                </a:r>
                <a:r>
                  <a:rPr lang="en-US" altLang="zh-CN" sz="3484" dirty="0">
                    <a:solidFill>
                      <a:schemeClr val="bg1"/>
                    </a:solidFill>
                    <a:latin typeface="Microsoft Sans Serif"/>
                    <a:cs typeface="Microsoft Sans Serif"/>
                  </a:rPr>
                  <a:t>ntroduction</a:t>
                </a:r>
                <a:endParaRPr sz="3484" dirty="0">
                  <a:solidFill>
                    <a:schemeClr val="bg1"/>
                  </a:solidFill>
                  <a:latin typeface="Microsoft Sans Serif"/>
                  <a:cs typeface="Microsoft Sans Serif"/>
                </a:endParaRPr>
              </a:p>
            </p:txBody>
          </p:sp>
        </p:grpSp>
      </p:grpSp>
      <p:sp>
        <p:nvSpPr>
          <p:cNvPr id="10" name="object 10"/>
          <p:cNvSpPr txBox="1"/>
          <p:nvPr/>
        </p:nvSpPr>
        <p:spPr>
          <a:xfrm>
            <a:off x="15319111" y="1686248"/>
            <a:ext cx="18874639" cy="1492701"/>
          </a:xfrm>
          <a:prstGeom prst="rect">
            <a:avLst/>
          </a:prstGeom>
        </p:spPr>
        <p:txBody>
          <a:bodyPr vert="horz" wrap="square" lIns="0" tIns="340599" rIns="0" bIns="0" rtlCol="0">
            <a:spAutoFit/>
          </a:bodyPr>
          <a:lstStyle/>
          <a:p>
            <a:pPr marL="1614571" algn="ctr">
              <a:spcBef>
                <a:spcPts val="2682"/>
              </a:spcBef>
            </a:pPr>
            <a:r>
              <a:rPr lang="en-US" altLang="zh-CN" sz="4876" spc="303" dirty="0">
                <a:latin typeface="Arial Narrow"/>
                <a:cs typeface="Arial Narrow"/>
              </a:rPr>
              <a:t>Haidong Ou</a:t>
            </a:r>
            <a:r>
              <a:rPr lang="en-US" altLang="zh-CN" sz="4876" spc="303" baseline="30000" dirty="0">
                <a:latin typeface="Arial Narrow"/>
                <a:cs typeface="Arial Narrow"/>
              </a:rPr>
              <a:t>1</a:t>
            </a:r>
            <a:r>
              <a:rPr lang="en-US" altLang="zh-CN" sz="4876" spc="303" dirty="0">
                <a:latin typeface="Arial Narrow"/>
                <a:cs typeface="Arial Narrow"/>
              </a:rPr>
              <a:t>,Xiankun Yang</a:t>
            </a:r>
            <a:r>
              <a:rPr lang="en-US" altLang="zh-CN" sz="4876" spc="303" baseline="30000" dirty="0">
                <a:latin typeface="Arial Narrow"/>
                <a:cs typeface="Arial Narrow"/>
              </a:rPr>
              <a:t>1,2,*</a:t>
            </a:r>
          </a:p>
          <a:p>
            <a:pPr marL="38336" algn="ctr">
              <a:spcBef>
                <a:spcPts val="557"/>
              </a:spcBef>
            </a:pPr>
            <a:endParaRPr sz="2089" dirty="0">
              <a:latin typeface="Microsoft Sans Serif"/>
              <a:cs typeface="Microsoft Sans Serif"/>
            </a:endParaRPr>
          </a:p>
        </p:txBody>
      </p:sp>
      <p:sp>
        <p:nvSpPr>
          <p:cNvPr id="46" name="object 46"/>
          <p:cNvSpPr txBox="1">
            <a:spLocks noGrp="1"/>
          </p:cNvSpPr>
          <p:nvPr>
            <p:ph type="title"/>
          </p:nvPr>
        </p:nvSpPr>
        <p:spPr>
          <a:xfrm>
            <a:off x="12409639" y="893663"/>
            <a:ext cx="29370267" cy="1048418"/>
          </a:xfrm>
          <a:prstGeom prst="rect">
            <a:avLst/>
          </a:prstGeom>
        </p:spPr>
        <p:txBody>
          <a:bodyPr vert="horz" wrap="square" lIns="0" tIns="32439" rIns="0" bIns="0" rtlCol="0">
            <a:spAutoFit/>
          </a:bodyPr>
          <a:lstStyle/>
          <a:p>
            <a:pPr marL="29491">
              <a:spcBef>
                <a:spcPts val="254"/>
              </a:spcBef>
            </a:pPr>
            <a:r>
              <a:rPr lang="en-US" sz="6600" b="1" spc="46" dirty="0"/>
              <a:t>Sustaining the Pearl River: Problems, Challenges, and Opportunities</a:t>
            </a:r>
          </a:p>
        </p:txBody>
      </p:sp>
      <p:sp>
        <p:nvSpPr>
          <p:cNvPr id="101" name="object 101"/>
          <p:cNvSpPr/>
          <p:nvPr/>
        </p:nvSpPr>
        <p:spPr>
          <a:xfrm>
            <a:off x="17697939" y="4706005"/>
            <a:ext cx="14687061" cy="8950138"/>
          </a:xfrm>
          <a:custGeom>
            <a:avLst/>
            <a:gdLst/>
            <a:ahLst/>
            <a:cxnLst/>
            <a:rect l="l" t="t" r="r" b="b"/>
            <a:pathLst>
              <a:path w="6325234" h="4332605">
                <a:moveTo>
                  <a:pt x="0" y="0"/>
                </a:moveTo>
                <a:lnTo>
                  <a:pt x="6324767" y="0"/>
                </a:lnTo>
                <a:lnTo>
                  <a:pt x="6324767" y="4332545"/>
                </a:lnTo>
                <a:lnTo>
                  <a:pt x="0" y="4332545"/>
                </a:lnTo>
                <a:lnTo>
                  <a:pt x="0" y="0"/>
                </a:lnTo>
                <a:close/>
              </a:path>
            </a:pathLst>
          </a:custGeom>
          <a:ln w="25346">
            <a:solidFill>
              <a:srgbClr val="005200"/>
            </a:solidFill>
          </a:ln>
        </p:spPr>
        <p:txBody>
          <a:bodyPr wrap="square" lIns="0" tIns="0" rIns="0" bIns="0" rtlCol="0"/>
          <a:lstStyle/>
          <a:p>
            <a:endParaRPr sz="4181"/>
          </a:p>
        </p:txBody>
      </p:sp>
      <p:sp>
        <p:nvSpPr>
          <p:cNvPr id="108" name="object 108"/>
          <p:cNvSpPr/>
          <p:nvPr/>
        </p:nvSpPr>
        <p:spPr>
          <a:xfrm>
            <a:off x="33367524" y="4704970"/>
            <a:ext cx="17338763" cy="17134499"/>
          </a:xfrm>
          <a:custGeom>
            <a:avLst/>
            <a:gdLst/>
            <a:ahLst/>
            <a:cxnLst/>
            <a:rect l="l" t="t" r="r" b="b"/>
            <a:pathLst>
              <a:path w="6402705" h="3919220">
                <a:moveTo>
                  <a:pt x="0" y="0"/>
                </a:moveTo>
                <a:lnTo>
                  <a:pt x="6402642" y="0"/>
                </a:lnTo>
                <a:lnTo>
                  <a:pt x="6402642" y="3918829"/>
                </a:lnTo>
                <a:lnTo>
                  <a:pt x="0" y="3918829"/>
                </a:lnTo>
                <a:lnTo>
                  <a:pt x="0" y="0"/>
                </a:lnTo>
                <a:close/>
              </a:path>
            </a:pathLst>
          </a:custGeom>
          <a:ln w="33584">
            <a:solidFill>
              <a:srgbClr val="005200"/>
            </a:solidFill>
          </a:ln>
        </p:spPr>
        <p:txBody>
          <a:bodyPr wrap="square" lIns="0" tIns="0" rIns="0" bIns="0" rtlCol="0"/>
          <a:lstStyle/>
          <a:p>
            <a:endParaRPr sz="4181"/>
          </a:p>
        </p:txBody>
      </p:sp>
      <p:grpSp>
        <p:nvGrpSpPr>
          <p:cNvPr id="20" name="组合 19">
            <a:extLst>
              <a:ext uri="{FF2B5EF4-FFF2-40B4-BE49-F238E27FC236}">
                <a16:creationId xmlns:a16="http://schemas.microsoft.com/office/drawing/2014/main" id="{34CA16FA-E470-425E-89D2-1783E7B3049C}"/>
              </a:ext>
            </a:extLst>
          </p:cNvPr>
          <p:cNvGrpSpPr/>
          <p:nvPr/>
        </p:nvGrpSpPr>
        <p:grpSpPr>
          <a:xfrm>
            <a:off x="38322227" y="4368456"/>
            <a:ext cx="8540773" cy="692995"/>
            <a:chOff x="36604168" y="4368456"/>
            <a:chExt cx="8540773" cy="692995"/>
          </a:xfrm>
        </p:grpSpPr>
        <p:sp>
          <p:nvSpPr>
            <p:cNvPr id="110" name="object 110"/>
            <p:cNvSpPr/>
            <p:nvPr/>
          </p:nvSpPr>
          <p:spPr>
            <a:xfrm>
              <a:off x="36604168" y="4368456"/>
              <a:ext cx="8429468" cy="692995"/>
            </a:xfrm>
            <a:custGeom>
              <a:avLst/>
              <a:gdLst/>
              <a:ahLst/>
              <a:cxnLst/>
              <a:rect l="l" t="t" r="r" b="b"/>
              <a:pathLst>
                <a:path w="3630294" h="298450">
                  <a:moveTo>
                    <a:pt x="0" y="0"/>
                  </a:moveTo>
                  <a:lnTo>
                    <a:pt x="3629751" y="0"/>
                  </a:lnTo>
                  <a:lnTo>
                    <a:pt x="3629751" y="298100"/>
                  </a:lnTo>
                  <a:lnTo>
                    <a:pt x="0" y="298100"/>
                  </a:lnTo>
                  <a:lnTo>
                    <a:pt x="0" y="0"/>
                  </a:lnTo>
                  <a:close/>
                </a:path>
              </a:pathLst>
            </a:custGeom>
            <a:ln w="36785">
              <a:solidFill>
                <a:srgbClr val="005200"/>
              </a:solidFill>
            </a:ln>
          </p:spPr>
          <p:txBody>
            <a:bodyPr wrap="square" lIns="0" tIns="0" rIns="0" bIns="0" rtlCol="0"/>
            <a:lstStyle/>
            <a:p>
              <a:endParaRPr sz="4181"/>
            </a:p>
          </p:txBody>
        </p:sp>
        <p:grpSp>
          <p:nvGrpSpPr>
            <p:cNvPr id="378" name="组合 377">
              <a:extLst>
                <a:ext uri="{FF2B5EF4-FFF2-40B4-BE49-F238E27FC236}">
                  <a16:creationId xmlns:a16="http://schemas.microsoft.com/office/drawing/2014/main" id="{45CE65A5-141D-433B-A65B-3CC5E40DF66C}"/>
                </a:ext>
              </a:extLst>
            </p:cNvPr>
            <p:cNvGrpSpPr/>
            <p:nvPr/>
          </p:nvGrpSpPr>
          <p:grpSpPr>
            <a:xfrm>
              <a:off x="36604168" y="4368456"/>
              <a:ext cx="8540773" cy="692995"/>
              <a:chOff x="36604168" y="4368456"/>
              <a:chExt cx="8540773" cy="692995"/>
            </a:xfrm>
          </p:grpSpPr>
          <p:sp>
            <p:nvSpPr>
              <p:cNvPr id="109" name="object 109"/>
              <p:cNvSpPr/>
              <p:nvPr/>
            </p:nvSpPr>
            <p:spPr>
              <a:xfrm>
                <a:off x="36604168" y="4368456"/>
                <a:ext cx="8429468" cy="692995"/>
              </a:xfrm>
              <a:custGeom>
                <a:avLst/>
                <a:gdLst/>
                <a:ahLst/>
                <a:cxnLst/>
                <a:rect l="l" t="t" r="r" b="b"/>
                <a:pathLst>
                  <a:path w="3630294" h="298450">
                    <a:moveTo>
                      <a:pt x="3629751" y="298100"/>
                    </a:moveTo>
                    <a:lnTo>
                      <a:pt x="0" y="298100"/>
                    </a:lnTo>
                    <a:lnTo>
                      <a:pt x="0" y="0"/>
                    </a:lnTo>
                    <a:lnTo>
                      <a:pt x="3629751" y="0"/>
                    </a:lnTo>
                    <a:lnTo>
                      <a:pt x="3629751" y="298100"/>
                    </a:lnTo>
                    <a:close/>
                  </a:path>
                </a:pathLst>
              </a:custGeom>
              <a:solidFill>
                <a:srgbClr val="005200"/>
              </a:solidFill>
            </p:spPr>
            <p:txBody>
              <a:bodyPr wrap="square" lIns="0" tIns="0" rIns="0" bIns="0" rtlCol="0"/>
              <a:lstStyle/>
              <a:p>
                <a:endParaRPr sz="4181"/>
              </a:p>
            </p:txBody>
          </p:sp>
          <p:sp>
            <p:nvSpPr>
              <p:cNvPr id="111" name="object 111"/>
              <p:cNvSpPr txBox="1"/>
              <p:nvPr/>
            </p:nvSpPr>
            <p:spPr>
              <a:xfrm>
                <a:off x="37212365" y="4406511"/>
                <a:ext cx="7932576" cy="573394"/>
              </a:xfrm>
              <a:prstGeom prst="rect">
                <a:avLst/>
              </a:prstGeom>
            </p:spPr>
            <p:txBody>
              <a:bodyPr vert="horz" wrap="square" lIns="0" tIns="36862" rIns="0" bIns="0" rtlCol="0">
                <a:spAutoFit/>
              </a:bodyPr>
              <a:lstStyle/>
              <a:p>
                <a:pPr marL="29491">
                  <a:spcBef>
                    <a:spcPts val="290"/>
                  </a:spcBef>
                </a:pPr>
                <a:r>
                  <a:rPr lang="en-US" sz="3484" spc="117" dirty="0">
                    <a:solidFill>
                      <a:srgbClr val="FFFFFF"/>
                    </a:solidFill>
                    <a:latin typeface="Microsoft Sans Serif"/>
                    <a:cs typeface="Microsoft Sans Serif"/>
                  </a:rPr>
                  <a:t>Economic and Policy Development</a:t>
                </a:r>
                <a:endParaRPr sz="3484" dirty="0">
                  <a:latin typeface="Microsoft Sans Serif"/>
                  <a:cs typeface="Microsoft Sans Serif"/>
                </a:endParaRPr>
              </a:p>
            </p:txBody>
          </p:sp>
        </p:grpSp>
      </p:grpSp>
      <p:pic>
        <p:nvPicPr>
          <p:cNvPr id="327" name="图片 326">
            <a:extLst>
              <a:ext uri="{FF2B5EF4-FFF2-40B4-BE49-F238E27FC236}">
                <a16:creationId xmlns:a16="http://schemas.microsoft.com/office/drawing/2014/main" id="{2D4DC589-E8D9-4101-9C07-80A5DEA428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71437" y="1012647"/>
            <a:ext cx="2608226" cy="2608226"/>
          </a:xfrm>
          <a:prstGeom prst="rect">
            <a:avLst/>
          </a:prstGeom>
        </p:spPr>
      </p:pic>
      <p:pic>
        <p:nvPicPr>
          <p:cNvPr id="341" name="图片 340">
            <a:extLst>
              <a:ext uri="{FF2B5EF4-FFF2-40B4-BE49-F238E27FC236}">
                <a16:creationId xmlns:a16="http://schemas.microsoft.com/office/drawing/2014/main" id="{34FF19E6-7D2A-4916-9496-E0393AF1F5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5674" y="5260858"/>
            <a:ext cx="8618805" cy="5340105"/>
          </a:xfrm>
          <a:prstGeom prst="rect">
            <a:avLst/>
          </a:prstGeom>
        </p:spPr>
      </p:pic>
      <p:pic>
        <p:nvPicPr>
          <p:cNvPr id="328" name="Picture 2">
            <a:extLst>
              <a:ext uri="{FF2B5EF4-FFF2-40B4-BE49-F238E27FC236}">
                <a16:creationId xmlns:a16="http://schemas.microsoft.com/office/drawing/2014/main" id="{2FA1FC2E-2618-4D05-9B0D-B885B3E261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63997" y="908232"/>
            <a:ext cx="2610000" cy="269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9" name="图片 328">
            <a:extLst>
              <a:ext uri="{FF2B5EF4-FFF2-40B4-BE49-F238E27FC236}">
                <a16:creationId xmlns:a16="http://schemas.microsoft.com/office/drawing/2014/main" id="{E6DEAC80-BC7C-41DE-89F4-8B175C816545}"/>
              </a:ext>
            </a:extLst>
          </p:cNvPr>
          <p:cNvPicPr>
            <a:picLocks noChangeAspect="1"/>
          </p:cNvPicPr>
          <p:nvPr/>
        </p:nvPicPr>
        <p:blipFill rotWithShape="1">
          <a:blip r:embed="rId7"/>
          <a:srcRect l="3683" r="34524"/>
          <a:stretch/>
        </p:blipFill>
        <p:spPr>
          <a:xfrm>
            <a:off x="795688" y="628182"/>
            <a:ext cx="7267348" cy="3103271"/>
          </a:xfrm>
          <a:prstGeom prst="rect">
            <a:avLst/>
          </a:prstGeom>
        </p:spPr>
      </p:pic>
      <p:sp>
        <p:nvSpPr>
          <p:cNvPr id="330" name="矩形 329">
            <a:extLst>
              <a:ext uri="{FF2B5EF4-FFF2-40B4-BE49-F238E27FC236}">
                <a16:creationId xmlns:a16="http://schemas.microsoft.com/office/drawing/2014/main" id="{7CDEBE11-2590-44C4-B437-9EA31D638830}"/>
              </a:ext>
            </a:extLst>
          </p:cNvPr>
          <p:cNvSpPr/>
          <p:nvPr/>
        </p:nvSpPr>
        <p:spPr>
          <a:xfrm>
            <a:off x="11576870" y="3047023"/>
            <a:ext cx="32542930" cy="1072088"/>
          </a:xfrm>
          <a:prstGeom prst="rect">
            <a:avLst/>
          </a:prstGeom>
        </p:spPr>
        <p:txBody>
          <a:bodyPr wrap="square">
            <a:spAutoFit/>
          </a:bodyPr>
          <a:lstStyle/>
          <a:p>
            <a:pPr marL="1614571">
              <a:spcBef>
                <a:spcPts val="600"/>
              </a:spcBef>
            </a:pPr>
            <a:r>
              <a:rPr lang="en-US" altLang="zh-CN" sz="4400" baseline="32407" dirty="0">
                <a:latin typeface="Microsoft Sans Serif"/>
                <a:cs typeface="Microsoft Sans Serif"/>
              </a:rPr>
              <a:t>1  School of Geography and Remote Sensing, Guangzhou University, Guangzhou 510006, China</a:t>
            </a:r>
          </a:p>
          <a:p>
            <a:pPr marL="1614571">
              <a:spcBef>
                <a:spcPts val="600"/>
              </a:spcBef>
            </a:pPr>
            <a:r>
              <a:rPr lang="en-US" altLang="zh-CN" sz="4400" baseline="32407" dirty="0">
                <a:latin typeface="Microsoft Sans Serif"/>
                <a:cs typeface="Microsoft Sans Serif"/>
              </a:rPr>
              <a:t>2  Rural Non-Point Source Pollution Comprehensive Management Technology Center of Guangdong Province, Guangzhou University, Guangzhou 510006, China</a:t>
            </a:r>
          </a:p>
        </p:txBody>
      </p:sp>
      <p:sp>
        <p:nvSpPr>
          <p:cNvPr id="342" name="文本框 341">
            <a:extLst>
              <a:ext uri="{FF2B5EF4-FFF2-40B4-BE49-F238E27FC236}">
                <a16:creationId xmlns:a16="http://schemas.microsoft.com/office/drawing/2014/main" id="{44AB293F-F297-468E-A6B5-1B99C0EAF412}"/>
              </a:ext>
            </a:extLst>
          </p:cNvPr>
          <p:cNvSpPr txBox="1"/>
          <p:nvPr/>
        </p:nvSpPr>
        <p:spPr>
          <a:xfrm>
            <a:off x="740358" y="10622898"/>
            <a:ext cx="15841085" cy="4072974"/>
          </a:xfrm>
          <a:prstGeom prst="rect">
            <a:avLst/>
          </a:prstGeom>
          <a:noFill/>
        </p:spPr>
        <p:txBody>
          <a:bodyPr wrap="square" rtlCol="0">
            <a:spAutoFit/>
          </a:bodyPr>
          <a:lstStyle/>
          <a:p>
            <a:pPr marL="203479" marR="291951" lvl="0">
              <a:lnSpc>
                <a:spcPct val="107100"/>
              </a:lnSpc>
              <a:spcBef>
                <a:spcPts val="104"/>
              </a:spcBef>
            </a:pPr>
            <a:r>
              <a:rPr lang="en-US" altLang="zh-CN" sz="2206" spc="13" dirty="0">
                <a:latin typeface="Microsoft Sans Serif"/>
                <a:cs typeface="Microsoft Sans Serif"/>
              </a:rPr>
              <a:t>the Pearl River Basin. The Pearl River Basin nourishes </a:t>
            </a:r>
            <a:r>
              <a:rPr lang="en-US" altLang="zh-CN" sz="2206" spc="13" dirty="0">
                <a:solidFill>
                  <a:prstClr val="black"/>
                </a:solidFill>
                <a:latin typeface="Microsoft Sans Serif"/>
                <a:cs typeface="Microsoft Sans Serif"/>
              </a:rPr>
              <a:t>nearly 200 million people, and China's “open door and reform” policy and the “Belt and Road Initiative”. Nine cities in the Pearl River Delta contribute to approximately 10% of China's GDP in 2021. The Pearl River Delta is a crucial gateway for China's foreign trade, boasting numerous ports and industrial parks. In 2020, its total import and export value reached 4.57 trillion yuan, accounting for 21.5% of the country's total. The region's urbanization and industrialization processes are accelerating, attracting large amounts of domestic and foreign investment. Therefore, the Pearl River Delta is one of the most active regions in China in terms of attracting foreign investment and is also one of the world's most popular investment destinations. However, despite its important economic and regional environmental status, the Pearl River Basin is facing serious sustainable development issues.</a:t>
            </a:r>
          </a:p>
          <a:p>
            <a:pPr marL="203479" marR="291951" lvl="0">
              <a:lnSpc>
                <a:spcPct val="107100"/>
              </a:lnSpc>
              <a:spcBef>
                <a:spcPts val="104"/>
              </a:spcBef>
            </a:pPr>
            <a:r>
              <a:rPr lang="en-US" altLang="zh-CN" sz="2206" spc="13" dirty="0">
                <a:solidFill>
                  <a:prstClr val="black"/>
                </a:solidFill>
                <a:latin typeface="Microsoft Sans Serif"/>
                <a:cs typeface="Microsoft Sans Serif"/>
              </a:rPr>
              <a:t>Over the past decades, many studies have been performed on the Pearl River Basin. In this study, regarding the integrated study results in the Pearl River Basin on climate change, land use change, river channel change and human activities, we investigated the changes, challenges and impact factors of the eco-environment in the Pearl River Basin. </a:t>
            </a:r>
          </a:p>
        </p:txBody>
      </p:sp>
      <p:sp>
        <p:nvSpPr>
          <p:cNvPr id="3" name="object 3"/>
          <p:cNvSpPr txBox="1"/>
          <p:nvPr/>
        </p:nvSpPr>
        <p:spPr>
          <a:xfrm>
            <a:off x="825119" y="5246331"/>
            <a:ext cx="7099682" cy="5434179"/>
          </a:xfrm>
          <a:prstGeom prst="rect">
            <a:avLst/>
          </a:prstGeom>
        </p:spPr>
        <p:txBody>
          <a:bodyPr vert="horz" wrap="square" lIns="0" tIns="13270" rIns="0" bIns="0" rtlCol="0">
            <a:spAutoFit/>
          </a:bodyPr>
          <a:lstStyle/>
          <a:p>
            <a:pPr marL="203479" marR="291951">
              <a:lnSpc>
                <a:spcPct val="107100"/>
              </a:lnSpc>
              <a:spcBef>
                <a:spcPts val="104"/>
              </a:spcBef>
            </a:pPr>
            <a:r>
              <a:rPr lang="en-US" sz="2206" spc="13" dirty="0">
                <a:latin typeface="Microsoft Sans Serif"/>
                <a:cs typeface="Microsoft Sans Serif"/>
              </a:rPr>
              <a:t>The Pearl River is a large water system, which is the second largest river (in terms of mean annual water discharge) in China. The Pearl River Basin consists of three major rivers, the West River, the North River and the East River. Of these, the largest is the West River, involving </a:t>
            </a:r>
            <a:r>
              <a:rPr lang="en-US" sz="2206" spc="13" dirty="0" err="1">
                <a:latin typeface="Microsoft Sans Serif"/>
                <a:cs typeface="Microsoft Sans Serif"/>
              </a:rPr>
              <a:t>Nanpan</a:t>
            </a:r>
            <a:r>
              <a:rPr lang="en-US" sz="2206" spc="13" dirty="0">
                <a:latin typeface="Microsoft Sans Serif"/>
                <a:cs typeface="Microsoft Sans Serif"/>
              </a:rPr>
              <a:t> River, Hongshui River, </a:t>
            </a:r>
            <a:r>
              <a:rPr lang="en-US" sz="2206" spc="13" dirty="0" err="1">
                <a:latin typeface="Microsoft Sans Serif"/>
                <a:cs typeface="Microsoft Sans Serif"/>
              </a:rPr>
              <a:t>Qianjiang</a:t>
            </a:r>
            <a:r>
              <a:rPr lang="en-US" sz="2206" spc="13" dirty="0">
                <a:latin typeface="Microsoft Sans Serif"/>
                <a:cs typeface="Microsoft Sans Serif"/>
              </a:rPr>
              <a:t> River and West River. Its main tributaries are: </a:t>
            </a:r>
            <a:r>
              <a:rPr lang="en-US" sz="2206" spc="13" dirty="0" err="1">
                <a:latin typeface="Microsoft Sans Serif"/>
                <a:cs typeface="Microsoft Sans Serif"/>
              </a:rPr>
              <a:t>Beipan</a:t>
            </a:r>
            <a:r>
              <a:rPr lang="en-US" sz="2206" spc="13" dirty="0">
                <a:latin typeface="Microsoft Sans Serif"/>
                <a:cs typeface="Microsoft Sans Serif"/>
              </a:rPr>
              <a:t> River, Liu River, Yu River and </a:t>
            </a:r>
            <a:r>
              <a:rPr lang="en-US" sz="2206" spc="13" dirty="0" err="1">
                <a:latin typeface="Microsoft Sans Serif"/>
                <a:cs typeface="Microsoft Sans Serif"/>
              </a:rPr>
              <a:t>Gui</a:t>
            </a:r>
            <a:r>
              <a:rPr lang="en-US" sz="2206" spc="13" dirty="0">
                <a:latin typeface="Microsoft Sans Serif"/>
                <a:cs typeface="Microsoft Sans Serif"/>
              </a:rPr>
              <a:t> River .It is about 2075 km long with a drainage area of 353,120 km</a:t>
            </a:r>
            <a:r>
              <a:rPr lang="en-US" sz="2206" spc="13" baseline="30000" dirty="0">
                <a:latin typeface="Microsoft Sans Serif"/>
                <a:cs typeface="Microsoft Sans Serif"/>
              </a:rPr>
              <a:t>2</a:t>
            </a:r>
            <a:r>
              <a:rPr lang="en-US" sz="2206" spc="13" dirty="0">
                <a:latin typeface="Microsoft Sans Serif"/>
                <a:cs typeface="Microsoft Sans Serif"/>
              </a:rPr>
              <a:t>, accounting for 77.8% of the total drainage area of the Pearl River Basin. The North River is the second largest tributary, having length of 468 km and drainage area of 46,710 km</a:t>
            </a:r>
            <a:r>
              <a:rPr lang="en-US" sz="2206" spc="13" baseline="30000" dirty="0">
                <a:latin typeface="Microsoft Sans Serif"/>
                <a:cs typeface="Microsoft Sans Serif"/>
              </a:rPr>
              <a:t>2</a:t>
            </a:r>
            <a:r>
              <a:rPr lang="en-US" sz="2206" spc="13" dirty="0">
                <a:latin typeface="Microsoft Sans Serif"/>
                <a:cs typeface="Microsoft Sans Serif"/>
              </a:rPr>
              <a:t>. The East River is about 520 km long with a drainage area of 27,000 km</a:t>
            </a:r>
            <a:r>
              <a:rPr lang="en-US" sz="2206" spc="13" baseline="30000" dirty="0">
                <a:latin typeface="Microsoft Sans Serif"/>
                <a:cs typeface="Microsoft Sans Serif"/>
              </a:rPr>
              <a:t>2</a:t>
            </a:r>
            <a:r>
              <a:rPr lang="en-US" sz="2206" spc="13" dirty="0">
                <a:latin typeface="Microsoft Sans Serif"/>
                <a:cs typeface="Microsoft Sans Serif"/>
              </a:rPr>
              <a:t>, accounting for 6.6% of the total area of</a:t>
            </a:r>
          </a:p>
        </p:txBody>
      </p:sp>
      <p:sp>
        <p:nvSpPr>
          <p:cNvPr id="348" name="矩形 347">
            <a:extLst>
              <a:ext uri="{FF2B5EF4-FFF2-40B4-BE49-F238E27FC236}">
                <a16:creationId xmlns:a16="http://schemas.microsoft.com/office/drawing/2014/main" id="{E66DA41E-71CB-4311-B6D7-96C62BB86AB6}"/>
              </a:ext>
            </a:extLst>
          </p:cNvPr>
          <p:cNvSpPr/>
          <p:nvPr/>
        </p:nvSpPr>
        <p:spPr>
          <a:xfrm>
            <a:off x="936069" y="16412254"/>
            <a:ext cx="15368789" cy="6367577"/>
          </a:xfrm>
          <a:prstGeom prst="rect">
            <a:avLst/>
          </a:prstGeom>
        </p:spPr>
        <p:txBody>
          <a:bodyPr wrap="square">
            <a:spAutoFit/>
          </a:bodyPr>
          <a:lstStyle/>
          <a:p>
            <a:pPr marL="203479" marR="291951">
              <a:lnSpc>
                <a:spcPct val="107100"/>
              </a:lnSpc>
              <a:spcBef>
                <a:spcPts val="104"/>
              </a:spcBef>
              <a:spcAft>
                <a:spcPts val="0"/>
              </a:spcAft>
            </a:pPr>
            <a:r>
              <a:rPr lang="en-US" altLang="zh-CN" sz="2400" b="1" spc="13" dirty="0">
                <a:highlight>
                  <a:srgbClr val="C0C0C0"/>
                </a:highlight>
                <a:latin typeface="Microsoft Sans Serif"/>
                <a:cs typeface="Microsoft Sans Serif"/>
              </a:rPr>
              <a:t>West River Basin</a:t>
            </a:r>
            <a:r>
              <a:rPr lang="en-US" altLang="zh-CN" sz="2400" spc="13" dirty="0">
                <a:highlight>
                  <a:srgbClr val="C0C0C0"/>
                </a:highlight>
                <a:latin typeface="Microsoft Sans Serif"/>
                <a:cs typeface="Microsoft Sans Serif"/>
              </a:rPr>
              <a:t>:</a:t>
            </a:r>
          </a:p>
          <a:p>
            <a:pPr marL="203479" marR="291951">
              <a:lnSpc>
                <a:spcPct val="107100"/>
              </a:lnSpc>
              <a:spcBef>
                <a:spcPts val="104"/>
              </a:spcBef>
              <a:spcAft>
                <a:spcPts val="0"/>
              </a:spcAft>
            </a:pPr>
            <a:r>
              <a:rPr lang="en-US" altLang="zh-CN" sz="2206" spc="13" dirty="0">
                <a:latin typeface="Microsoft Sans Serif"/>
                <a:cs typeface="Microsoft Sans Serif"/>
              </a:rPr>
              <a:t>The mean discharge of the Liu River and </a:t>
            </a:r>
            <a:r>
              <a:rPr lang="en-US" altLang="zh-CN" sz="2206" spc="13" dirty="0" err="1">
                <a:latin typeface="Microsoft Sans Serif"/>
                <a:cs typeface="Microsoft Sans Serif"/>
              </a:rPr>
              <a:t>Yujiang</a:t>
            </a:r>
            <a:r>
              <a:rPr lang="en-US" altLang="zh-CN" sz="2206" spc="13" dirty="0">
                <a:latin typeface="Microsoft Sans Serif"/>
                <a:cs typeface="Microsoft Sans Serif"/>
              </a:rPr>
              <a:t> River displays a declining trend. In the </a:t>
            </a:r>
            <a:r>
              <a:rPr lang="en-US" altLang="zh-CN" sz="2206" spc="13" dirty="0" err="1">
                <a:latin typeface="Microsoft Sans Serif"/>
                <a:cs typeface="Microsoft Sans Serif"/>
              </a:rPr>
              <a:t>Nanpan</a:t>
            </a:r>
            <a:r>
              <a:rPr lang="en-US" altLang="zh-CN" sz="2206" spc="13" dirty="0">
                <a:latin typeface="Microsoft Sans Serif"/>
                <a:cs typeface="Microsoft Sans Serif"/>
              </a:rPr>
              <a:t> River, </a:t>
            </a:r>
            <a:r>
              <a:rPr lang="en-US" altLang="zh-CN" sz="2206" spc="13" dirty="0" err="1">
                <a:latin typeface="Microsoft Sans Serif"/>
                <a:cs typeface="Microsoft Sans Serif"/>
              </a:rPr>
              <a:t>Beipan</a:t>
            </a:r>
            <a:r>
              <a:rPr lang="en-US" altLang="zh-CN" sz="2206" spc="13" dirty="0">
                <a:latin typeface="Microsoft Sans Serif"/>
                <a:cs typeface="Microsoft Sans Serif"/>
              </a:rPr>
              <a:t> River, and Liu River basins of the West River Basin, the proportion of rocky desertification area accounts for 81% of the total rocky desertification area in the Pearl River Basin. The severe soil erosion and high sediment concentration in the rocky desertification areas lead to a riverbed aggradation and a noticeable upward trend in water levels for most tributaries in the West River Basin.</a:t>
            </a:r>
          </a:p>
          <a:p>
            <a:pPr marL="203479" marR="291951">
              <a:lnSpc>
                <a:spcPct val="107100"/>
              </a:lnSpc>
              <a:spcBef>
                <a:spcPts val="104"/>
              </a:spcBef>
              <a:spcAft>
                <a:spcPts val="0"/>
              </a:spcAft>
            </a:pPr>
            <a:r>
              <a:rPr lang="en-US" altLang="zh-CN" sz="2400" b="1" spc="13" dirty="0">
                <a:highlight>
                  <a:srgbClr val="C0C0C0"/>
                </a:highlight>
                <a:latin typeface="Microsoft Sans Serif"/>
                <a:cs typeface="Microsoft Sans Serif"/>
              </a:rPr>
              <a:t>North River Basin</a:t>
            </a:r>
            <a:r>
              <a:rPr lang="en-US" altLang="zh-CN" sz="2400" spc="13" dirty="0">
                <a:highlight>
                  <a:srgbClr val="C0C0C0"/>
                </a:highlight>
                <a:latin typeface="Microsoft Sans Serif"/>
                <a:cs typeface="Microsoft Sans Serif"/>
              </a:rPr>
              <a:t>:</a:t>
            </a:r>
          </a:p>
          <a:p>
            <a:pPr marL="203479" marR="291951">
              <a:lnSpc>
                <a:spcPct val="107100"/>
              </a:lnSpc>
              <a:spcBef>
                <a:spcPts val="104"/>
              </a:spcBef>
              <a:spcAft>
                <a:spcPts val="0"/>
              </a:spcAft>
            </a:pPr>
            <a:r>
              <a:rPr lang="en-US" altLang="zh-CN" sz="2206" spc="13" dirty="0">
                <a:latin typeface="Microsoft Sans Serif"/>
                <a:cs typeface="Microsoft Sans Serif"/>
              </a:rPr>
              <a:t>In the North River Basin, the sediment trapping effect of dam construction partially offsets the sediment deposition caused by soil erosion. However, with climate change and large-scale water usage, the water levels of North Basin rivers exhibit a declining trend. </a:t>
            </a:r>
          </a:p>
          <a:p>
            <a:pPr marL="203479" marR="291951">
              <a:lnSpc>
                <a:spcPct val="107100"/>
              </a:lnSpc>
              <a:spcBef>
                <a:spcPts val="104"/>
              </a:spcBef>
              <a:spcAft>
                <a:spcPts val="0"/>
              </a:spcAft>
            </a:pPr>
            <a:r>
              <a:rPr lang="en-US" altLang="zh-CN" sz="2400" b="1" spc="13" dirty="0">
                <a:highlight>
                  <a:srgbClr val="C0C0C0"/>
                </a:highlight>
                <a:latin typeface="Microsoft Sans Serif"/>
                <a:cs typeface="Microsoft Sans Serif"/>
              </a:rPr>
              <a:t>East River Basin</a:t>
            </a:r>
            <a:r>
              <a:rPr lang="en-US" altLang="zh-CN" sz="2400" spc="13" dirty="0">
                <a:highlight>
                  <a:srgbClr val="C0C0C0"/>
                </a:highlight>
                <a:latin typeface="Microsoft Sans Serif"/>
                <a:cs typeface="Microsoft Sans Serif"/>
              </a:rPr>
              <a:t>:</a:t>
            </a:r>
          </a:p>
          <a:p>
            <a:pPr marL="203479" marR="291951">
              <a:lnSpc>
                <a:spcPct val="107100"/>
              </a:lnSpc>
              <a:spcBef>
                <a:spcPts val="104"/>
              </a:spcBef>
              <a:spcAft>
                <a:spcPts val="0"/>
              </a:spcAft>
            </a:pPr>
            <a:r>
              <a:rPr lang="en-US" altLang="zh-CN" sz="2206" spc="13" dirty="0">
                <a:latin typeface="Microsoft Sans Serif"/>
                <a:cs typeface="Microsoft Sans Serif"/>
              </a:rPr>
              <a:t>The East River is located in Guangdong Province and runs through an area heavily influenced by human activities. The basin contains the two largest reservoirs in Guangdong Province, namely </a:t>
            </a:r>
            <a:r>
              <a:rPr lang="en-US" altLang="zh-CN" sz="2206" spc="13" dirty="0" err="1">
                <a:latin typeface="Microsoft Sans Serif"/>
                <a:cs typeface="Microsoft Sans Serif"/>
              </a:rPr>
              <a:t>Xinfengjiang</a:t>
            </a:r>
            <a:r>
              <a:rPr lang="en-US" altLang="zh-CN" sz="2206" spc="13" dirty="0">
                <a:latin typeface="Microsoft Sans Serif"/>
                <a:cs typeface="Microsoft Sans Serif"/>
              </a:rPr>
              <a:t> Reservoir (138.96 billion m</a:t>
            </a:r>
            <a:r>
              <a:rPr lang="en-US" altLang="zh-CN" sz="2206" spc="13" baseline="30000" dirty="0">
                <a:latin typeface="Microsoft Sans Serif"/>
                <a:cs typeface="Microsoft Sans Serif"/>
              </a:rPr>
              <a:t>3</a:t>
            </a:r>
            <a:r>
              <a:rPr lang="en-US" altLang="zh-CN" sz="2206" spc="13" dirty="0">
                <a:latin typeface="Microsoft Sans Serif"/>
                <a:cs typeface="Microsoft Sans Serif"/>
              </a:rPr>
              <a:t>) and </a:t>
            </a:r>
            <a:r>
              <a:rPr lang="en-US" altLang="zh-CN" sz="2206" spc="13" dirty="0" err="1">
                <a:latin typeface="Microsoft Sans Serif"/>
                <a:cs typeface="Microsoft Sans Serif"/>
              </a:rPr>
              <a:t>Fengshuba</a:t>
            </a:r>
            <a:r>
              <a:rPr lang="en-US" altLang="zh-CN" sz="2206" spc="13" dirty="0">
                <a:latin typeface="Microsoft Sans Serif"/>
                <a:cs typeface="Microsoft Sans Serif"/>
              </a:rPr>
              <a:t> Reservoir (19.40 billion m</a:t>
            </a:r>
            <a:r>
              <a:rPr lang="en-US" altLang="zh-CN" sz="2206" spc="13" baseline="30000" dirty="0">
                <a:latin typeface="Microsoft Sans Serif"/>
                <a:cs typeface="Microsoft Sans Serif"/>
              </a:rPr>
              <a:t>3</a:t>
            </a:r>
            <a:r>
              <a:rPr lang="en-US" altLang="zh-CN" sz="2206" spc="13" dirty="0">
                <a:latin typeface="Microsoft Sans Serif"/>
                <a:cs typeface="Microsoft Sans Serif"/>
              </a:rPr>
              <a:t>), which significantly impact the sediment load of the East River. Research has shown that human activities contribute 80% of the sediment discharge rate in the East River Basin. In recent years, the rivers in the East River Basin have undergone channel narrowing and deepening, and the riverbeds have significantly deepened, leading to a marked decrease in water levels. </a:t>
            </a:r>
          </a:p>
        </p:txBody>
      </p:sp>
      <p:pic>
        <p:nvPicPr>
          <p:cNvPr id="349" name="图片 348">
            <a:extLst>
              <a:ext uri="{FF2B5EF4-FFF2-40B4-BE49-F238E27FC236}">
                <a16:creationId xmlns:a16="http://schemas.microsoft.com/office/drawing/2014/main" id="{D104C783-7A17-4A17-91BE-50514AA5810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09600" y="23656131"/>
            <a:ext cx="10220324" cy="5143500"/>
          </a:xfrm>
          <a:prstGeom prst="rect">
            <a:avLst/>
          </a:prstGeom>
        </p:spPr>
      </p:pic>
      <p:sp>
        <p:nvSpPr>
          <p:cNvPr id="350" name="矩形 349">
            <a:extLst>
              <a:ext uri="{FF2B5EF4-FFF2-40B4-BE49-F238E27FC236}">
                <a16:creationId xmlns:a16="http://schemas.microsoft.com/office/drawing/2014/main" id="{6D05724C-BBE5-48AE-85C5-A9A7CC63E00A}"/>
              </a:ext>
            </a:extLst>
          </p:cNvPr>
          <p:cNvSpPr/>
          <p:nvPr/>
        </p:nvSpPr>
        <p:spPr>
          <a:xfrm>
            <a:off x="1676400" y="28829085"/>
            <a:ext cx="8628452" cy="427746"/>
          </a:xfrm>
          <a:prstGeom prst="rect">
            <a:avLst/>
          </a:prstGeom>
        </p:spPr>
        <p:txBody>
          <a:bodyPr wrap="none">
            <a:spAutoFit/>
          </a:bodyPr>
          <a:lstStyle/>
          <a:p>
            <a:pPr marL="203479" marR="291951">
              <a:lnSpc>
                <a:spcPct val="107100"/>
              </a:lnSpc>
              <a:spcBef>
                <a:spcPts val="104"/>
              </a:spcBef>
            </a:pPr>
            <a:r>
              <a:rPr lang="zh-CN" altLang="en-US" sz="2206" spc="13" dirty="0">
                <a:latin typeface="Microsoft Sans Serif"/>
                <a:cs typeface="Microsoft Sans Serif"/>
              </a:rPr>
              <a:t>The change trends of water discharge </a:t>
            </a:r>
            <a:r>
              <a:rPr lang="en-US" altLang="zh-CN" sz="2206" spc="13" dirty="0">
                <a:latin typeface="Microsoft Sans Serif"/>
                <a:cs typeface="Microsoft Sans Serif"/>
              </a:rPr>
              <a:t>in the Pearl River Basin</a:t>
            </a:r>
            <a:r>
              <a:rPr lang="zh-CN" altLang="en-US" sz="2206" spc="13" dirty="0">
                <a:latin typeface="Microsoft Sans Serif"/>
                <a:cs typeface="Microsoft Sans Serif"/>
              </a:rPr>
              <a:t> </a:t>
            </a:r>
          </a:p>
        </p:txBody>
      </p:sp>
      <p:pic>
        <p:nvPicPr>
          <p:cNvPr id="352" name="图片 351">
            <a:extLst>
              <a:ext uri="{FF2B5EF4-FFF2-40B4-BE49-F238E27FC236}">
                <a16:creationId xmlns:a16="http://schemas.microsoft.com/office/drawing/2014/main" id="{997B1E90-1B6B-4446-8113-EAEB25AC74E7}"/>
              </a:ext>
            </a:extLst>
          </p:cNvPr>
          <p:cNvPicPr>
            <a:picLocks noChangeAspect="1"/>
          </p:cNvPicPr>
          <p:nvPr/>
        </p:nvPicPr>
        <p:blipFill rotWithShape="1">
          <a:blip r:embed="rId9">
            <a:extLst>
              <a:ext uri="{28A0092B-C50C-407E-A947-70E740481C1C}">
                <a14:useLocalDpi xmlns:a14="http://schemas.microsoft.com/office/drawing/2010/main" val="0"/>
              </a:ext>
            </a:extLst>
          </a:blip>
          <a:srcRect t="5921" r="3948"/>
          <a:stretch/>
        </p:blipFill>
        <p:spPr>
          <a:xfrm>
            <a:off x="10975675" y="22475031"/>
            <a:ext cx="5248570" cy="3313124"/>
          </a:xfrm>
          <a:prstGeom prst="rect">
            <a:avLst/>
          </a:prstGeom>
        </p:spPr>
      </p:pic>
      <p:pic>
        <p:nvPicPr>
          <p:cNvPr id="353" name="图片 352">
            <a:extLst>
              <a:ext uri="{FF2B5EF4-FFF2-40B4-BE49-F238E27FC236}">
                <a16:creationId xmlns:a16="http://schemas.microsoft.com/office/drawing/2014/main" id="{19E62ABD-0796-4AF1-BA2C-A123E4DA17D4}"/>
              </a:ext>
            </a:extLst>
          </p:cNvPr>
          <p:cNvPicPr>
            <a:picLocks noChangeAspect="1"/>
          </p:cNvPicPr>
          <p:nvPr/>
        </p:nvPicPr>
        <p:blipFill rotWithShape="1">
          <a:blip r:embed="rId10"/>
          <a:srcRect t="3611" b="3169"/>
          <a:stretch/>
        </p:blipFill>
        <p:spPr>
          <a:xfrm>
            <a:off x="10911933" y="26606574"/>
            <a:ext cx="5320028" cy="3091692"/>
          </a:xfrm>
          <a:prstGeom prst="rect">
            <a:avLst/>
          </a:prstGeom>
        </p:spPr>
      </p:pic>
      <p:sp>
        <p:nvSpPr>
          <p:cNvPr id="356" name="矩形 355">
            <a:extLst>
              <a:ext uri="{FF2B5EF4-FFF2-40B4-BE49-F238E27FC236}">
                <a16:creationId xmlns:a16="http://schemas.microsoft.com/office/drawing/2014/main" id="{7ED76FD1-42F1-49DB-A7A3-ECF6E66CF476}"/>
              </a:ext>
            </a:extLst>
          </p:cNvPr>
          <p:cNvSpPr/>
          <p:nvPr/>
        </p:nvSpPr>
        <p:spPr>
          <a:xfrm>
            <a:off x="21788857" y="4279749"/>
            <a:ext cx="6422460" cy="760538"/>
          </a:xfrm>
          <a:prstGeom prst="rect">
            <a:avLst/>
          </a:prstGeom>
          <a:solidFill>
            <a:schemeClr val="accent1">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object 9">
            <a:extLst>
              <a:ext uri="{FF2B5EF4-FFF2-40B4-BE49-F238E27FC236}">
                <a16:creationId xmlns:a16="http://schemas.microsoft.com/office/drawing/2014/main" id="{10B4F631-AC0A-426D-8CD1-6D1EB9E6C27E}"/>
              </a:ext>
            </a:extLst>
          </p:cNvPr>
          <p:cNvSpPr txBox="1"/>
          <p:nvPr/>
        </p:nvSpPr>
        <p:spPr>
          <a:xfrm>
            <a:off x="22370700" y="4520475"/>
            <a:ext cx="6614851" cy="386497"/>
          </a:xfrm>
          <a:prstGeom prst="rect">
            <a:avLst/>
          </a:prstGeom>
          <a:noFill/>
        </p:spPr>
        <p:txBody>
          <a:bodyPr vert="horz" wrap="square" lIns="0" tIns="41284" rIns="0" bIns="0" rtlCol="0">
            <a:spAutoFit/>
          </a:bodyPr>
          <a:lstStyle/>
          <a:p>
            <a:pPr marL="1244473">
              <a:lnSpc>
                <a:spcPts val="2415"/>
              </a:lnSpc>
              <a:spcBef>
                <a:spcPts val="499"/>
              </a:spcBef>
            </a:pPr>
            <a:r>
              <a:rPr lang="en-US" altLang="zh-CN" sz="3484" dirty="0">
                <a:solidFill>
                  <a:schemeClr val="bg1"/>
                </a:solidFill>
                <a:latin typeface="Microsoft Sans Serif"/>
                <a:cs typeface="Microsoft Sans Serif"/>
              </a:rPr>
              <a:t>Climate Change</a:t>
            </a:r>
          </a:p>
        </p:txBody>
      </p:sp>
      <p:sp>
        <p:nvSpPr>
          <p:cNvPr id="358" name="矩形 357">
            <a:extLst>
              <a:ext uri="{FF2B5EF4-FFF2-40B4-BE49-F238E27FC236}">
                <a16:creationId xmlns:a16="http://schemas.microsoft.com/office/drawing/2014/main" id="{452F434B-7EBC-4199-A106-24B878690E0B}"/>
              </a:ext>
            </a:extLst>
          </p:cNvPr>
          <p:cNvSpPr/>
          <p:nvPr/>
        </p:nvSpPr>
        <p:spPr>
          <a:xfrm>
            <a:off x="18001158" y="5225329"/>
            <a:ext cx="14233325" cy="8508804"/>
          </a:xfrm>
          <a:prstGeom prst="rect">
            <a:avLst/>
          </a:prstGeom>
        </p:spPr>
        <p:txBody>
          <a:bodyPr wrap="square">
            <a:spAutoFit/>
          </a:bodyPr>
          <a:lstStyle/>
          <a:p>
            <a:pPr marL="203479" marR="291951">
              <a:lnSpc>
                <a:spcPct val="107100"/>
              </a:lnSpc>
              <a:spcBef>
                <a:spcPts val="104"/>
              </a:spcBef>
            </a:pPr>
            <a:r>
              <a:rPr lang="en-US" altLang="zh-CN" sz="2206" b="1" spc="13" dirty="0">
                <a:highlight>
                  <a:srgbClr val="C0C0C0"/>
                </a:highlight>
                <a:latin typeface="Microsoft Sans Serif"/>
                <a:cs typeface="Microsoft Sans Serif"/>
              </a:rPr>
              <a:t>Average temperature changes:</a:t>
            </a:r>
            <a:endParaRPr lang="zh-CN" altLang="zh-CN" sz="2206" b="1" spc="13" dirty="0">
              <a:highlight>
                <a:srgbClr val="C0C0C0"/>
              </a:highlight>
              <a:latin typeface="Microsoft Sans Serif"/>
              <a:cs typeface="Microsoft Sans Serif"/>
            </a:endParaRPr>
          </a:p>
          <a:p>
            <a:pPr marL="203479" marR="291951">
              <a:lnSpc>
                <a:spcPct val="107100"/>
              </a:lnSpc>
              <a:spcBef>
                <a:spcPts val="104"/>
              </a:spcBef>
            </a:pPr>
            <a:r>
              <a:rPr lang="en-US" altLang="zh-CN" sz="2206" spc="13" dirty="0">
                <a:latin typeface="Microsoft Sans Serif"/>
                <a:cs typeface="Microsoft Sans Serif"/>
              </a:rPr>
              <a:t>Since 1954, annual average temperature in the Pearl River Basin has significantly increased, with the most significant increase observed in June. Winter warming rate is faster than that of summer, while temperature increase during the flood season is smaller than that of the non-flood season. The average spring temperature has decreased in small areas, mainly concentrated in the </a:t>
            </a:r>
            <a:r>
              <a:rPr lang="en-US" altLang="zh-CN" sz="2206" spc="13" dirty="0" err="1">
                <a:latin typeface="Microsoft Sans Serif"/>
                <a:cs typeface="Microsoft Sans Serif"/>
              </a:rPr>
              <a:t>Nanpan</a:t>
            </a:r>
            <a:r>
              <a:rPr lang="en-US" altLang="zh-CN" sz="2206" spc="13" dirty="0">
                <a:latin typeface="Microsoft Sans Serif"/>
                <a:cs typeface="Microsoft Sans Serif"/>
              </a:rPr>
              <a:t>, Hongshui, Liu River upstream, and the central area of You River. The monthly average temperature in coastal areas has increased at a faster rate, with September showing an increase in almost all areas. The average temperature in the Pearl River Delta and the East River Basin has significantly increased.</a:t>
            </a:r>
            <a:endParaRPr lang="zh-CN" altLang="zh-CN" sz="2206" spc="13" dirty="0">
              <a:latin typeface="Microsoft Sans Serif"/>
              <a:cs typeface="Microsoft Sans Serif"/>
            </a:endParaRPr>
          </a:p>
          <a:p>
            <a:pPr marL="203479" marR="291951">
              <a:lnSpc>
                <a:spcPct val="107100"/>
              </a:lnSpc>
              <a:spcBef>
                <a:spcPts val="104"/>
              </a:spcBef>
            </a:pPr>
            <a:r>
              <a:rPr lang="en-US" altLang="zh-CN" sz="2206" b="1" spc="13" dirty="0">
                <a:highlight>
                  <a:srgbClr val="C0C0C0"/>
                </a:highlight>
                <a:latin typeface="Microsoft Sans Serif"/>
                <a:cs typeface="Microsoft Sans Serif"/>
              </a:rPr>
              <a:t>Extreme temperature changes:</a:t>
            </a:r>
            <a:endParaRPr lang="zh-CN" altLang="zh-CN" sz="2206" b="1" spc="13" dirty="0">
              <a:highlight>
                <a:srgbClr val="C0C0C0"/>
              </a:highlight>
              <a:latin typeface="Microsoft Sans Serif"/>
              <a:cs typeface="Microsoft Sans Serif"/>
            </a:endParaRPr>
          </a:p>
          <a:p>
            <a:pPr marL="203479" marR="291951">
              <a:lnSpc>
                <a:spcPct val="107100"/>
              </a:lnSpc>
              <a:spcBef>
                <a:spcPts val="104"/>
              </a:spcBef>
            </a:pPr>
            <a:r>
              <a:rPr lang="en-US" altLang="zh-CN" sz="2206" spc="13" dirty="0">
                <a:latin typeface="Microsoft Sans Serif"/>
                <a:cs typeface="Microsoft Sans Serif"/>
              </a:rPr>
              <a:t>There is an increasing trend in extreme high-temperature events and a decreasing trend in extreme low-temperature events in the Pearl River Basin. The trend of extreme high-temperature changes shows significant spatial variability, increasing from the west to the east, with a significant upward trend observed in the eastern part. The number of hot days in the Pearl River Basin is increasing, while the number of cold days is decreasing, showing significant and consistent changes in most regions.</a:t>
            </a:r>
            <a:endParaRPr lang="zh-CN" altLang="zh-CN" sz="2206" spc="13" dirty="0">
              <a:latin typeface="Microsoft Sans Serif"/>
              <a:cs typeface="Microsoft Sans Serif"/>
            </a:endParaRPr>
          </a:p>
          <a:p>
            <a:pPr marL="203479" marR="291951">
              <a:lnSpc>
                <a:spcPct val="107100"/>
              </a:lnSpc>
              <a:spcBef>
                <a:spcPts val="104"/>
              </a:spcBef>
            </a:pPr>
            <a:r>
              <a:rPr lang="en-US" altLang="zh-CN" sz="2206" b="1" spc="13" dirty="0">
                <a:highlight>
                  <a:srgbClr val="C0C0C0"/>
                </a:highlight>
                <a:latin typeface="Microsoft Sans Serif"/>
                <a:cs typeface="Microsoft Sans Serif"/>
              </a:rPr>
              <a:t>Rainfall changes:</a:t>
            </a:r>
            <a:endParaRPr lang="zh-CN" altLang="zh-CN" sz="2206" b="1" spc="13" dirty="0">
              <a:highlight>
                <a:srgbClr val="C0C0C0"/>
              </a:highlight>
              <a:latin typeface="Microsoft Sans Serif"/>
              <a:cs typeface="Microsoft Sans Serif"/>
            </a:endParaRPr>
          </a:p>
          <a:p>
            <a:pPr marL="203479" marR="291951">
              <a:lnSpc>
                <a:spcPct val="107100"/>
              </a:lnSpc>
              <a:spcBef>
                <a:spcPts val="104"/>
              </a:spcBef>
            </a:pPr>
            <a:r>
              <a:rPr lang="en-US" altLang="zh-CN" sz="2206" spc="13" dirty="0">
                <a:latin typeface="Microsoft Sans Serif"/>
                <a:cs typeface="Microsoft Sans Serif"/>
              </a:rPr>
              <a:t>The distribution of rainfall varies in different regions of the Pearl River Basin. In the southeastern part, rainfall is relatively abundant, while in the western part, the annual precipitation is decreasing. Meanwhile, most of the region has witnessed an increasing trend in the number of rainy days.</a:t>
            </a:r>
            <a:r>
              <a:rPr lang="zh-CN" altLang="en-US" sz="2206" spc="13" dirty="0">
                <a:latin typeface="Microsoft Sans Serif"/>
                <a:cs typeface="Microsoft Sans Serif"/>
              </a:rPr>
              <a:t> </a:t>
            </a:r>
            <a:r>
              <a:rPr lang="en-US" altLang="zh-CN" sz="2206" spc="13" dirty="0">
                <a:latin typeface="Microsoft Sans Serif"/>
                <a:cs typeface="Microsoft Sans Serif"/>
              </a:rPr>
              <a:t>These regions exhibit an increase in rainfall intensity.</a:t>
            </a:r>
          </a:p>
          <a:p>
            <a:pPr marL="203479" marR="291951">
              <a:lnSpc>
                <a:spcPct val="107100"/>
              </a:lnSpc>
              <a:spcBef>
                <a:spcPts val="104"/>
              </a:spcBef>
            </a:pPr>
            <a:r>
              <a:rPr lang="en-US" altLang="zh-CN" sz="2206" b="1" spc="13" dirty="0">
                <a:highlight>
                  <a:srgbClr val="C0C0C0"/>
                </a:highlight>
                <a:latin typeface="Microsoft Sans Serif"/>
                <a:cs typeface="Microsoft Sans Serif"/>
              </a:rPr>
              <a:t>For extreme rainfall:</a:t>
            </a:r>
          </a:p>
          <a:p>
            <a:pPr marL="203479" marR="291951">
              <a:lnSpc>
                <a:spcPct val="107100"/>
              </a:lnSpc>
              <a:spcBef>
                <a:spcPts val="104"/>
              </a:spcBef>
            </a:pPr>
            <a:r>
              <a:rPr lang="en-US" altLang="zh-CN" sz="2206" spc="13" dirty="0">
                <a:latin typeface="Microsoft Sans Serif"/>
                <a:cs typeface="Microsoft Sans Serif"/>
              </a:rPr>
              <a:t>There is no significant change in the total amount of extreme rainfall, but the intensity of extreme rainfall has slightly increased. The downstream areas of the basin are more prone to heavy rainfall than the upstream areas.</a:t>
            </a:r>
            <a:endParaRPr lang="zh-CN" altLang="zh-CN" sz="2206" spc="13" dirty="0">
              <a:latin typeface="Microsoft Sans Serif"/>
              <a:cs typeface="Microsoft Sans Serif"/>
            </a:endParaRPr>
          </a:p>
        </p:txBody>
      </p:sp>
      <p:graphicFrame>
        <p:nvGraphicFramePr>
          <p:cNvPr id="373" name="表格 372">
            <a:extLst>
              <a:ext uri="{FF2B5EF4-FFF2-40B4-BE49-F238E27FC236}">
                <a16:creationId xmlns:a16="http://schemas.microsoft.com/office/drawing/2014/main" id="{563DA8DB-D940-43E5-9D83-C1D592B7BDFE}"/>
              </a:ext>
            </a:extLst>
          </p:cNvPr>
          <p:cNvGraphicFramePr>
            <a:graphicFrameLocks noGrp="1"/>
          </p:cNvGraphicFramePr>
          <p:nvPr>
            <p:extLst>
              <p:ext uri="{D42A27DB-BD31-4B8C-83A1-F6EECF244321}">
                <p14:modId xmlns:p14="http://schemas.microsoft.com/office/powerpoint/2010/main" val="966849931"/>
              </p:ext>
            </p:extLst>
          </p:nvPr>
        </p:nvGraphicFramePr>
        <p:xfrm>
          <a:off x="24227061" y="24669077"/>
          <a:ext cx="8007423" cy="5349754"/>
        </p:xfrm>
        <a:graphic>
          <a:graphicData uri="http://schemas.openxmlformats.org/drawingml/2006/table">
            <a:tbl>
              <a:tblPr>
                <a:tableStyleId>{327F97BB-C833-4FB7-BDE5-3F7075034690}</a:tableStyleId>
              </a:tblPr>
              <a:tblGrid>
                <a:gridCol w="1960930">
                  <a:extLst>
                    <a:ext uri="{9D8B030D-6E8A-4147-A177-3AD203B41FA5}">
                      <a16:colId xmlns:a16="http://schemas.microsoft.com/office/drawing/2014/main" val="3785559242"/>
                    </a:ext>
                  </a:extLst>
                </a:gridCol>
                <a:gridCol w="1831876">
                  <a:extLst>
                    <a:ext uri="{9D8B030D-6E8A-4147-A177-3AD203B41FA5}">
                      <a16:colId xmlns:a16="http://schemas.microsoft.com/office/drawing/2014/main" val="3273236493"/>
                    </a:ext>
                  </a:extLst>
                </a:gridCol>
                <a:gridCol w="2500926">
                  <a:extLst>
                    <a:ext uri="{9D8B030D-6E8A-4147-A177-3AD203B41FA5}">
                      <a16:colId xmlns:a16="http://schemas.microsoft.com/office/drawing/2014/main" val="3934641913"/>
                    </a:ext>
                  </a:extLst>
                </a:gridCol>
                <a:gridCol w="1713691">
                  <a:extLst>
                    <a:ext uri="{9D8B030D-6E8A-4147-A177-3AD203B41FA5}">
                      <a16:colId xmlns:a16="http://schemas.microsoft.com/office/drawing/2014/main" val="2903714720"/>
                    </a:ext>
                  </a:extLst>
                </a:gridCol>
              </a:tblGrid>
              <a:tr h="332874">
                <a:tc>
                  <a:txBody>
                    <a:bodyPr/>
                    <a:lstStyle/>
                    <a:p>
                      <a:pPr algn="ctr" fontAlgn="b"/>
                      <a:r>
                        <a:rPr lang="en-US" sz="1800" u="none" strike="noStrike" dirty="0">
                          <a:effectLst/>
                        </a:rPr>
                        <a:t>River basin</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b"/>
                </a:tc>
                <a:tc>
                  <a:txBody>
                    <a:bodyPr/>
                    <a:lstStyle/>
                    <a:p>
                      <a:pPr algn="ctr" fontAlgn="b"/>
                      <a:r>
                        <a:rPr lang="en-US" sz="1800" u="none" strike="noStrike">
                          <a:effectLst/>
                        </a:rPr>
                        <a:t>Reservoir name</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b"/>
                </a:tc>
                <a:tc>
                  <a:txBody>
                    <a:bodyPr/>
                    <a:lstStyle/>
                    <a:p>
                      <a:pPr algn="ctr" fontAlgn="b"/>
                      <a:r>
                        <a:rPr lang="en-US" sz="1800" u="none" strike="noStrike" dirty="0">
                          <a:effectLst/>
                        </a:rPr>
                        <a:t>Storage capacity/*10</a:t>
                      </a:r>
                      <a:r>
                        <a:rPr lang="en-US" sz="1800" u="none" strike="noStrike" baseline="30000" dirty="0">
                          <a:effectLst/>
                        </a:rPr>
                        <a:t>8</a:t>
                      </a:r>
                      <a:r>
                        <a:rPr lang="en-US" sz="1800" u="none" strike="noStrike" dirty="0">
                          <a:effectLst/>
                        </a:rPr>
                        <a:t> m</a:t>
                      </a:r>
                      <a:r>
                        <a:rPr lang="en-US" sz="1800" u="none" strike="noStrike" baseline="30000" dirty="0">
                          <a:effectLst/>
                        </a:rPr>
                        <a:t>3</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b"/>
                </a:tc>
                <a:tc>
                  <a:txBody>
                    <a:bodyPr/>
                    <a:lstStyle/>
                    <a:p>
                      <a:pPr algn="ctr" fontAlgn="b"/>
                      <a:r>
                        <a:rPr lang="en-US" sz="1800" u="none" strike="noStrike" dirty="0">
                          <a:effectLst/>
                        </a:rPr>
                        <a:t>Completion time</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b"/>
                </a:tc>
                <a:extLst>
                  <a:ext uri="{0D108BD9-81ED-4DB2-BD59-A6C34878D82A}">
                    <a16:rowId xmlns:a16="http://schemas.microsoft.com/office/drawing/2014/main" val="4145075918"/>
                  </a:ext>
                </a:extLst>
              </a:tr>
              <a:tr h="313555">
                <a:tc rowSpan="9">
                  <a:txBody>
                    <a:bodyPr/>
                    <a:lstStyle/>
                    <a:p>
                      <a:pPr algn="ctr" fontAlgn="ctr"/>
                      <a:r>
                        <a:rPr lang="en-US" sz="1800" u="none" strike="noStrike" dirty="0">
                          <a:effectLst/>
                        </a:rPr>
                        <a:t>West River Basin</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ctr"/>
                </a:tc>
                <a:tc>
                  <a:txBody>
                    <a:bodyPr/>
                    <a:lstStyle/>
                    <a:p>
                      <a:pPr algn="l" fontAlgn="b"/>
                      <a:r>
                        <a:rPr lang="en-US" sz="1800" u="none" strike="noStrike" dirty="0" err="1">
                          <a:effectLst/>
                        </a:rPr>
                        <a:t>Dawangtan</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b"/>
                </a:tc>
                <a:tc>
                  <a:txBody>
                    <a:bodyPr/>
                    <a:lstStyle/>
                    <a:p>
                      <a:pPr algn="ctr" fontAlgn="ctr"/>
                      <a:r>
                        <a:rPr lang="en-US" altLang="zh-CN" sz="1800" u="none" strike="noStrike">
                          <a:effectLst/>
                        </a:rPr>
                        <a:t>5.85 </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ctr"/>
                </a:tc>
                <a:tc>
                  <a:txBody>
                    <a:bodyPr/>
                    <a:lstStyle/>
                    <a:p>
                      <a:pPr algn="ctr" fontAlgn="ctr"/>
                      <a:r>
                        <a:rPr lang="en-US" altLang="zh-CN" sz="1800" u="none" strike="noStrike">
                          <a:effectLst/>
                        </a:rPr>
                        <a:t>1960</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ctr"/>
                </a:tc>
                <a:extLst>
                  <a:ext uri="{0D108BD9-81ED-4DB2-BD59-A6C34878D82A}">
                    <a16:rowId xmlns:a16="http://schemas.microsoft.com/office/drawing/2014/main" val="3313988557"/>
                  </a:ext>
                </a:extLst>
              </a:tr>
              <a:tr h="313555">
                <a:tc vMerge="1">
                  <a:txBody>
                    <a:bodyPr/>
                    <a:lstStyle/>
                    <a:p>
                      <a:endParaRPr lang="zh-CN" altLang="en-US"/>
                    </a:p>
                  </a:txBody>
                  <a:tcPr/>
                </a:tc>
                <a:tc>
                  <a:txBody>
                    <a:bodyPr/>
                    <a:lstStyle/>
                    <a:p>
                      <a:pPr algn="l" fontAlgn="b"/>
                      <a:r>
                        <a:rPr lang="en-US" sz="1800" u="none" strike="noStrike" dirty="0" err="1">
                          <a:effectLst/>
                        </a:rPr>
                        <a:t>Mingjiangnaban</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b"/>
                </a:tc>
                <a:tc>
                  <a:txBody>
                    <a:bodyPr/>
                    <a:lstStyle/>
                    <a:p>
                      <a:pPr algn="ctr" fontAlgn="ctr"/>
                      <a:r>
                        <a:rPr lang="en-US" altLang="zh-CN" sz="1800" u="none" strike="noStrike">
                          <a:effectLst/>
                        </a:rPr>
                        <a:t>7.02 </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ctr"/>
                </a:tc>
                <a:tc>
                  <a:txBody>
                    <a:bodyPr/>
                    <a:lstStyle/>
                    <a:p>
                      <a:pPr algn="ctr" fontAlgn="ctr"/>
                      <a:r>
                        <a:rPr lang="en-US" altLang="zh-CN" sz="1800" u="none" strike="noStrike" dirty="0">
                          <a:effectLst/>
                        </a:rPr>
                        <a:t>1960</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ctr"/>
                </a:tc>
                <a:extLst>
                  <a:ext uri="{0D108BD9-81ED-4DB2-BD59-A6C34878D82A}">
                    <a16:rowId xmlns:a16="http://schemas.microsoft.com/office/drawing/2014/main" val="557696916"/>
                  </a:ext>
                </a:extLst>
              </a:tr>
              <a:tr h="313555">
                <a:tc vMerge="1">
                  <a:txBody>
                    <a:bodyPr/>
                    <a:lstStyle/>
                    <a:p>
                      <a:endParaRPr lang="zh-CN" altLang="en-US"/>
                    </a:p>
                  </a:txBody>
                  <a:tcPr/>
                </a:tc>
                <a:tc>
                  <a:txBody>
                    <a:bodyPr/>
                    <a:lstStyle/>
                    <a:p>
                      <a:pPr algn="l" fontAlgn="b"/>
                      <a:r>
                        <a:rPr lang="en-US" sz="1800" u="none" strike="noStrike" dirty="0" err="1">
                          <a:effectLst/>
                        </a:rPr>
                        <a:t>Xijin</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b"/>
                </a:tc>
                <a:tc>
                  <a:txBody>
                    <a:bodyPr/>
                    <a:lstStyle/>
                    <a:p>
                      <a:pPr algn="ctr" fontAlgn="ctr"/>
                      <a:r>
                        <a:rPr lang="en-US" altLang="zh-CN" sz="1800" u="none" strike="noStrike">
                          <a:effectLst/>
                        </a:rPr>
                        <a:t>30.00 </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ctr"/>
                </a:tc>
                <a:tc>
                  <a:txBody>
                    <a:bodyPr/>
                    <a:lstStyle/>
                    <a:p>
                      <a:pPr algn="ctr" fontAlgn="ctr"/>
                      <a:r>
                        <a:rPr lang="en-US" altLang="zh-CN" sz="1800" u="none" strike="noStrike">
                          <a:effectLst/>
                        </a:rPr>
                        <a:t>1964</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ctr"/>
                </a:tc>
                <a:extLst>
                  <a:ext uri="{0D108BD9-81ED-4DB2-BD59-A6C34878D82A}">
                    <a16:rowId xmlns:a16="http://schemas.microsoft.com/office/drawing/2014/main" val="1722616162"/>
                  </a:ext>
                </a:extLst>
              </a:tr>
              <a:tr h="313555">
                <a:tc vMerge="1">
                  <a:txBody>
                    <a:bodyPr/>
                    <a:lstStyle/>
                    <a:p>
                      <a:endParaRPr lang="zh-CN" altLang="en-US"/>
                    </a:p>
                  </a:txBody>
                  <a:tcPr/>
                </a:tc>
                <a:tc>
                  <a:txBody>
                    <a:bodyPr/>
                    <a:lstStyle/>
                    <a:p>
                      <a:pPr algn="l" fontAlgn="b"/>
                      <a:r>
                        <a:rPr lang="en-US" sz="1800" u="none" strike="noStrike" dirty="0" err="1">
                          <a:effectLst/>
                        </a:rPr>
                        <a:t>Chengbihe</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b"/>
                </a:tc>
                <a:tc>
                  <a:txBody>
                    <a:bodyPr/>
                    <a:lstStyle/>
                    <a:p>
                      <a:pPr algn="ctr" fontAlgn="ctr"/>
                      <a:r>
                        <a:rPr lang="en-US" altLang="zh-CN" sz="1800" u="none" strike="noStrike" dirty="0">
                          <a:effectLst/>
                        </a:rPr>
                        <a:t>11.30 </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ctr"/>
                </a:tc>
                <a:tc>
                  <a:txBody>
                    <a:bodyPr/>
                    <a:lstStyle/>
                    <a:p>
                      <a:pPr algn="ctr" fontAlgn="ctr"/>
                      <a:r>
                        <a:rPr lang="en-US" altLang="zh-CN" sz="1800" u="none" strike="noStrike">
                          <a:effectLst/>
                        </a:rPr>
                        <a:t>1966</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ctr"/>
                </a:tc>
                <a:extLst>
                  <a:ext uri="{0D108BD9-81ED-4DB2-BD59-A6C34878D82A}">
                    <a16:rowId xmlns:a16="http://schemas.microsoft.com/office/drawing/2014/main" val="2433194418"/>
                  </a:ext>
                </a:extLst>
              </a:tr>
              <a:tr h="313555">
                <a:tc vMerge="1">
                  <a:txBody>
                    <a:bodyPr/>
                    <a:lstStyle/>
                    <a:p>
                      <a:endParaRPr lang="zh-CN" altLang="en-US"/>
                    </a:p>
                  </a:txBody>
                  <a:tcPr/>
                </a:tc>
                <a:tc>
                  <a:txBody>
                    <a:bodyPr/>
                    <a:lstStyle/>
                    <a:p>
                      <a:pPr algn="l" fontAlgn="b"/>
                      <a:r>
                        <a:rPr lang="en-US" sz="1800" u="none" strike="noStrike">
                          <a:effectLst/>
                        </a:rPr>
                        <a:t>Dahua</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b"/>
                </a:tc>
                <a:tc>
                  <a:txBody>
                    <a:bodyPr/>
                    <a:lstStyle/>
                    <a:p>
                      <a:pPr algn="ctr" fontAlgn="ctr"/>
                      <a:r>
                        <a:rPr lang="en-US" altLang="zh-CN" sz="1800" u="none" strike="noStrike" dirty="0">
                          <a:effectLst/>
                        </a:rPr>
                        <a:t>9.64 </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ctr"/>
                </a:tc>
                <a:tc>
                  <a:txBody>
                    <a:bodyPr/>
                    <a:lstStyle/>
                    <a:p>
                      <a:pPr algn="ctr" fontAlgn="ctr"/>
                      <a:r>
                        <a:rPr lang="en-US" altLang="zh-CN" sz="1800" u="none" strike="noStrike">
                          <a:effectLst/>
                        </a:rPr>
                        <a:t>1982</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ctr"/>
                </a:tc>
                <a:extLst>
                  <a:ext uri="{0D108BD9-81ED-4DB2-BD59-A6C34878D82A}">
                    <a16:rowId xmlns:a16="http://schemas.microsoft.com/office/drawing/2014/main" val="3560063907"/>
                  </a:ext>
                </a:extLst>
              </a:tr>
              <a:tr h="313555">
                <a:tc vMerge="1">
                  <a:txBody>
                    <a:bodyPr/>
                    <a:lstStyle/>
                    <a:p>
                      <a:endParaRPr lang="zh-CN" altLang="en-US"/>
                    </a:p>
                  </a:txBody>
                  <a:tcPr/>
                </a:tc>
                <a:tc>
                  <a:txBody>
                    <a:bodyPr/>
                    <a:lstStyle/>
                    <a:p>
                      <a:pPr algn="l" fontAlgn="b"/>
                      <a:r>
                        <a:rPr lang="en-US" sz="1800" u="none" strike="noStrike">
                          <a:effectLst/>
                        </a:rPr>
                        <a:t>Yantan</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b"/>
                </a:tc>
                <a:tc>
                  <a:txBody>
                    <a:bodyPr/>
                    <a:lstStyle/>
                    <a:p>
                      <a:pPr algn="ctr" fontAlgn="ctr"/>
                      <a:r>
                        <a:rPr lang="en-US" altLang="zh-CN" sz="1800" u="none" strike="noStrike" dirty="0">
                          <a:effectLst/>
                        </a:rPr>
                        <a:t>33.80 </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ctr"/>
                </a:tc>
                <a:tc>
                  <a:txBody>
                    <a:bodyPr/>
                    <a:lstStyle/>
                    <a:p>
                      <a:pPr algn="ctr" fontAlgn="ctr"/>
                      <a:r>
                        <a:rPr lang="en-US" altLang="zh-CN" sz="1800" u="none" strike="noStrike">
                          <a:effectLst/>
                        </a:rPr>
                        <a:t>1992</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ctr"/>
                </a:tc>
                <a:extLst>
                  <a:ext uri="{0D108BD9-81ED-4DB2-BD59-A6C34878D82A}">
                    <a16:rowId xmlns:a16="http://schemas.microsoft.com/office/drawing/2014/main" val="2919183004"/>
                  </a:ext>
                </a:extLst>
              </a:tr>
              <a:tr h="313555">
                <a:tc vMerge="1">
                  <a:txBody>
                    <a:bodyPr/>
                    <a:lstStyle/>
                    <a:p>
                      <a:endParaRPr lang="zh-CN" altLang="en-US"/>
                    </a:p>
                  </a:txBody>
                  <a:tcPr/>
                </a:tc>
                <a:tc>
                  <a:txBody>
                    <a:bodyPr/>
                    <a:lstStyle/>
                    <a:p>
                      <a:pPr algn="l" fontAlgn="b"/>
                      <a:r>
                        <a:rPr lang="en-US" sz="1800" u="none" strike="noStrike">
                          <a:effectLst/>
                        </a:rPr>
                        <a:t>Tianshengqiao</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b"/>
                </a:tc>
                <a:tc>
                  <a:txBody>
                    <a:bodyPr/>
                    <a:lstStyle/>
                    <a:p>
                      <a:pPr algn="ctr" fontAlgn="ctr"/>
                      <a:r>
                        <a:rPr lang="en-US" altLang="zh-CN" sz="1800" u="none" strike="noStrike" dirty="0">
                          <a:effectLst/>
                        </a:rPr>
                        <a:t>108.00 </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ctr"/>
                </a:tc>
                <a:tc>
                  <a:txBody>
                    <a:bodyPr/>
                    <a:lstStyle/>
                    <a:p>
                      <a:pPr algn="ctr" fontAlgn="ctr"/>
                      <a:r>
                        <a:rPr lang="en-US" altLang="zh-CN" sz="1800" u="none" strike="noStrike" dirty="0">
                          <a:effectLst/>
                        </a:rPr>
                        <a:t>1997</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ctr"/>
                </a:tc>
                <a:extLst>
                  <a:ext uri="{0D108BD9-81ED-4DB2-BD59-A6C34878D82A}">
                    <a16:rowId xmlns:a16="http://schemas.microsoft.com/office/drawing/2014/main" val="928136374"/>
                  </a:ext>
                </a:extLst>
              </a:tr>
              <a:tr h="313555">
                <a:tc vMerge="1">
                  <a:txBody>
                    <a:bodyPr/>
                    <a:lstStyle/>
                    <a:p>
                      <a:endParaRPr lang="zh-CN" altLang="en-US"/>
                    </a:p>
                  </a:txBody>
                  <a:tcPr/>
                </a:tc>
                <a:tc>
                  <a:txBody>
                    <a:bodyPr/>
                    <a:lstStyle/>
                    <a:p>
                      <a:pPr algn="l" fontAlgn="b"/>
                      <a:r>
                        <a:rPr lang="en-US" sz="1800" u="none" strike="noStrike">
                          <a:effectLst/>
                        </a:rPr>
                        <a:t>Baise</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b"/>
                </a:tc>
                <a:tc>
                  <a:txBody>
                    <a:bodyPr/>
                    <a:lstStyle/>
                    <a:p>
                      <a:pPr algn="ctr" fontAlgn="ctr"/>
                      <a:r>
                        <a:rPr lang="en-US" altLang="zh-CN" sz="1800" u="none" strike="noStrike" dirty="0">
                          <a:effectLst/>
                        </a:rPr>
                        <a:t>56.00 </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ctr"/>
                </a:tc>
                <a:tc>
                  <a:txBody>
                    <a:bodyPr/>
                    <a:lstStyle/>
                    <a:p>
                      <a:pPr algn="ctr" fontAlgn="ctr"/>
                      <a:r>
                        <a:rPr lang="en-US" altLang="zh-CN" sz="1800" u="none" strike="noStrike">
                          <a:effectLst/>
                        </a:rPr>
                        <a:t>2006</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ctr"/>
                </a:tc>
                <a:extLst>
                  <a:ext uri="{0D108BD9-81ED-4DB2-BD59-A6C34878D82A}">
                    <a16:rowId xmlns:a16="http://schemas.microsoft.com/office/drawing/2014/main" val="2991991014"/>
                  </a:ext>
                </a:extLst>
              </a:tr>
              <a:tr h="313555">
                <a:tc vMerge="1">
                  <a:txBody>
                    <a:bodyPr/>
                    <a:lstStyle/>
                    <a:p>
                      <a:endParaRPr lang="zh-CN" altLang="en-US"/>
                    </a:p>
                  </a:txBody>
                  <a:tcPr/>
                </a:tc>
                <a:tc>
                  <a:txBody>
                    <a:bodyPr/>
                    <a:lstStyle/>
                    <a:p>
                      <a:pPr algn="l" fontAlgn="b"/>
                      <a:r>
                        <a:rPr lang="en-US" sz="1800" u="none" strike="noStrike" dirty="0" err="1">
                          <a:effectLst/>
                        </a:rPr>
                        <a:t>Longtan</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b"/>
                </a:tc>
                <a:tc>
                  <a:txBody>
                    <a:bodyPr/>
                    <a:lstStyle/>
                    <a:p>
                      <a:pPr algn="ctr" fontAlgn="ctr"/>
                      <a:r>
                        <a:rPr lang="en-US" altLang="zh-CN" sz="1800" u="none" strike="noStrike" dirty="0">
                          <a:effectLst/>
                        </a:rPr>
                        <a:t>273.00 </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ctr"/>
                </a:tc>
                <a:tc>
                  <a:txBody>
                    <a:bodyPr/>
                    <a:lstStyle/>
                    <a:p>
                      <a:pPr algn="ctr" fontAlgn="ctr"/>
                      <a:r>
                        <a:rPr lang="en-US" altLang="zh-CN" sz="1800" u="none" strike="noStrike">
                          <a:effectLst/>
                        </a:rPr>
                        <a:t>2006</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ctr"/>
                </a:tc>
                <a:extLst>
                  <a:ext uri="{0D108BD9-81ED-4DB2-BD59-A6C34878D82A}">
                    <a16:rowId xmlns:a16="http://schemas.microsoft.com/office/drawing/2014/main" val="746231171"/>
                  </a:ext>
                </a:extLst>
              </a:tr>
              <a:tr h="313555">
                <a:tc rowSpan="4">
                  <a:txBody>
                    <a:bodyPr/>
                    <a:lstStyle/>
                    <a:p>
                      <a:pPr algn="ctr" fontAlgn="ctr"/>
                      <a:r>
                        <a:rPr lang="en-US" sz="1800" u="none" strike="noStrike" dirty="0">
                          <a:effectLst/>
                        </a:rPr>
                        <a:t>North River Basin</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ctr"/>
                </a:tc>
                <a:tc>
                  <a:txBody>
                    <a:bodyPr/>
                    <a:lstStyle/>
                    <a:p>
                      <a:pPr algn="l" fontAlgn="b"/>
                      <a:r>
                        <a:rPr lang="en-US" sz="1800" u="none" strike="noStrike">
                          <a:effectLst/>
                        </a:rPr>
                        <a:t>Nanshui</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b"/>
                </a:tc>
                <a:tc>
                  <a:txBody>
                    <a:bodyPr/>
                    <a:lstStyle/>
                    <a:p>
                      <a:pPr algn="ctr" fontAlgn="ctr"/>
                      <a:r>
                        <a:rPr lang="en-US" altLang="zh-CN" sz="1800" u="none" strike="noStrike" dirty="0">
                          <a:effectLst/>
                        </a:rPr>
                        <a:t>12.43 </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ctr"/>
                </a:tc>
                <a:tc>
                  <a:txBody>
                    <a:bodyPr/>
                    <a:lstStyle/>
                    <a:p>
                      <a:pPr algn="ctr" fontAlgn="ctr"/>
                      <a:r>
                        <a:rPr lang="en-US" altLang="zh-CN" sz="1800" u="none" strike="noStrike">
                          <a:effectLst/>
                        </a:rPr>
                        <a:t>1971</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ctr"/>
                </a:tc>
                <a:extLst>
                  <a:ext uri="{0D108BD9-81ED-4DB2-BD59-A6C34878D82A}">
                    <a16:rowId xmlns:a16="http://schemas.microsoft.com/office/drawing/2014/main" val="4288769632"/>
                  </a:ext>
                </a:extLst>
              </a:tr>
              <a:tr h="313555">
                <a:tc vMerge="1">
                  <a:txBody>
                    <a:bodyPr/>
                    <a:lstStyle/>
                    <a:p>
                      <a:endParaRPr lang="zh-CN" altLang="en-US"/>
                    </a:p>
                  </a:txBody>
                  <a:tcPr/>
                </a:tc>
                <a:tc>
                  <a:txBody>
                    <a:bodyPr/>
                    <a:lstStyle/>
                    <a:p>
                      <a:pPr algn="l" fontAlgn="b"/>
                      <a:r>
                        <a:rPr lang="en-US" sz="1800" u="none" strike="noStrike">
                          <a:effectLst/>
                        </a:rPr>
                        <a:t>Changhu</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b"/>
                </a:tc>
                <a:tc>
                  <a:txBody>
                    <a:bodyPr/>
                    <a:lstStyle/>
                    <a:p>
                      <a:pPr algn="ctr" fontAlgn="ctr"/>
                      <a:r>
                        <a:rPr lang="en-US" altLang="zh-CN" sz="1800" u="none" strike="noStrike">
                          <a:effectLst/>
                        </a:rPr>
                        <a:t>1.49 </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ctr"/>
                </a:tc>
                <a:tc>
                  <a:txBody>
                    <a:bodyPr/>
                    <a:lstStyle/>
                    <a:p>
                      <a:pPr algn="ctr" fontAlgn="ctr"/>
                      <a:r>
                        <a:rPr lang="en-US" altLang="zh-CN" sz="1800" u="none" strike="noStrike" dirty="0">
                          <a:effectLst/>
                        </a:rPr>
                        <a:t>1973</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ctr"/>
                </a:tc>
                <a:extLst>
                  <a:ext uri="{0D108BD9-81ED-4DB2-BD59-A6C34878D82A}">
                    <a16:rowId xmlns:a16="http://schemas.microsoft.com/office/drawing/2014/main" val="3907001724"/>
                  </a:ext>
                </a:extLst>
              </a:tr>
              <a:tr h="313555">
                <a:tc vMerge="1">
                  <a:txBody>
                    <a:bodyPr/>
                    <a:lstStyle/>
                    <a:p>
                      <a:endParaRPr lang="zh-CN" altLang="en-US"/>
                    </a:p>
                  </a:txBody>
                  <a:tcPr/>
                </a:tc>
                <a:tc>
                  <a:txBody>
                    <a:bodyPr/>
                    <a:lstStyle/>
                    <a:p>
                      <a:pPr algn="l" fontAlgn="b"/>
                      <a:r>
                        <a:rPr lang="en-US" sz="1800" u="none" strike="noStrike">
                          <a:effectLst/>
                        </a:rPr>
                        <a:t>Jinjiang</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b"/>
                </a:tc>
                <a:tc>
                  <a:txBody>
                    <a:bodyPr/>
                    <a:lstStyle/>
                    <a:p>
                      <a:pPr algn="ctr" fontAlgn="ctr"/>
                      <a:r>
                        <a:rPr lang="en-US" altLang="zh-CN" sz="1800" u="none" strike="noStrike">
                          <a:effectLst/>
                        </a:rPr>
                        <a:t>1.90 </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ctr"/>
                </a:tc>
                <a:tc>
                  <a:txBody>
                    <a:bodyPr/>
                    <a:lstStyle/>
                    <a:p>
                      <a:pPr algn="ctr" fontAlgn="ctr"/>
                      <a:r>
                        <a:rPr lang="en-US" altLang="zh-CN" sz="1800" u="none" strike="noStrike" dirty="0">
                          <a:effectLst/>
                        </a:rPr>
                        <a:t>1990</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ctr"/>
                </a:tc>
                <a:extLst>
                  <a:ext uri="{0D108BD9-81ED-4DB2-BD59-A6C34878D82A}">
                    <a16:rowId xmlns:a16="http://schemas.microsoft.com/office/drawing/2014/main" val="592613915"/>
                  </a:ext>
                </a:extLst>
              </a:tr>
              <a:tr h="313555">
                <a:tc vMerge="1">
                  <a:txBody>
                    <a:bodyPr/>
                    <a:lstStyle/>
                    <a:p>
                      <a:endParaRPr lang="zh-CN" altLang="en-US"/>
                    </a:p>
                  </a:txBody>
                  <a:tcPr/>
                </a:tc>
                <a:tc>
                  <a:txBody>
                    <a:bodyPr/>
                    <a:lstStyle/>
                    <a:p>
                      <a:pPr algn="l" fontAlgn="b"/>
                      <a:r>
                        <a:rPr lang="en-US" sz="1800" u="none" strike="noStrike" dirty="0" err="1">
                          <a:effectLst/>
                        </a:rPr>
                        <a:t>Feilaixia</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b"/>
                </a:tc>
                <a:tc>
                  <a:txBody>
                    <a:bodyPr/>
                    <a:lstStyle/>
                    <a:p>
                      <a:pPr algn="ctr" fontAlgn="ctr"/>
                      <a:r>
                        <a:rPr lang="en-US" altLang="zh-CN" sz="1800" u="none" strike="noStrike">
                          <a:effectLst/>
                        </a:rPr>
                        <a:t>19.50 </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ctr"/>
                </a:tc>
                <a:tc>
                  <a:txBody>
                    <a:bodyPr/>
                    <a:lstStyle/>
                    <a:p>
                      <a:pPr algn="ctr" fontAlgn="ctr"/>
                      <a:r>
                        <a:rPr lang="en-US" altLang="zh-CN" sz="1800" u="none" strike="noStrike" dirty="0">
                          <a:effectLst/>
                        </a:rPr>
                        <a:t>1999</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ctr"/>
                </a:tc>
                <a:extLst>
                  <a:ext uri="{0D108BD9-81ED-4DB2-BD59-A6C34878D82A}">
                    <a16:rowId xmlns:a16="http://schemas.microsoft.com/office/drawing/2014/main" val="1546145392"/>
                  </a:ext>
                </a:extLst>
              </a:tr>
              <a:tr h="313555">
                <a:tc rowSpan="3">
                  <a:txBody>
                    <a:bodyPr/>
                    <a:lstStyle/>
                    <a:p>
                      <a:pPr algn="ctr" fontAlgn="ctr"/>
                      <a:r>
                        <a:rPr lang="en-US" sz="1800" u="none" strike="noStrike" dirty="0">
                          <a:effectLst/>
                        </a:rPr>
                        <a:t>East River Basin</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ctr"/>
                </a:tc>
                <a:tc>
                  <a:txBody>
                    <a:bodyPr/>
                    <a:lstStyle/>
                    <a:p>
                      <a:pPr algn="l" fontAlgn="b"/>
                      <a:r>
                        <a:rPr lang="en-US" sz="1800" u="none" strike="noStrike">
                          <a:effectLst/>
                        </a:rPr>
                        <a:t>Xinfengjiang</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b"/>
                </a:tc>
                <a:tc>
                  <a:txBody>
                    <a:bodyPr/>
                    <a:lstStyle/>
                    <a:p>
                      <a:pPr algn="ctr" fontAlgn="ctr"/>
                      <a:r>
                        <a:rPr lang="en-US" altLang="zh-CN" sz="1800" u="none" strike="noStrike">
                          <a:effectLst/>
                        </a:rPr>
                        <a:t>138.96 </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ctr"/>
                </a:tc>
                <a:tc>
                  <a:txBody>
                    <a:bodyPr/>
                    <a:lstStyle/>
                    <a:p>
                      <a:pPr algn="ctr" fontAlgn="ctr"/>
                      <a:r>
                        <a:rPr lang="en-US" altLang="zh-CN" sz="1800" u="none" strike="noStrike" dirty="0">
                          <a:effectLst/>
                        </a:rPr>
                        <a:t>1969</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ctr"/>
                </a:tc>
                <a:extLst>
                  <a:ext uri="{0D108BD9-81ED-4DB2-BD59-A6C34878D82A}">
                    <a16:rowId xmlns:a16="http://schemas.microsoft.com/office/drawing/2014/main" val="1523044482"/>
                  </a:ext>
                </a:extLst>
              </a:tr>
              <a:tr h="313555">
                <a:tc vMerge="1">
                  <a:txBody>
                    <a:bodyPr/>
                    <a:lstStyle/>
                    <a:p>
                      <a:endParaRPr lang="zh-CN" altLang="en-US"/>
                    </a:p>
                  </a:txBody>
                  <a:tcPr/>
                </a:tc>
                <a:tc>
                  <a:txBody>
                    <a:bodyPr/>
                    <a:lstStyle/>
                    <a:p>
                      <a:pPr algn="l" fontAlgn="b"/>
                      <a:r>
                        <a:rPr lang="en-US" sz="1800" u="none" strike="noStrike">
                          <a:effectLst/>
                        </a:rPr>
                        <a:t>Fengshuba</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b"/>
                </a:tc>
                <a:tc>
                  <a:txBody>
                    <a:bodyPr/>
                    <a:lstStyle/>
                    <a:p>
                      <a:pPr algn="ctr" fontAlgn="ctr"/>
                      <a:r>
                        <a:rPr lang="en-US" altLang="zh-CN" sz="1800" u="none" strike="noStrike">
                          <a:effectLst/>
                        </a:rPr>
                        <a:t>19.40 </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ctr"/>
                </a:tc>
                <a:tc>
                  <a:txBody>
                    <a:bodyPr/>
                    <a:lstStyle/>
                    <a:p>
                      <a:pPr algn="ctr" fontAlgn="ctr"/>
                      <a:r>
                        <a:rPr lang="en-US" altLang="zh-CN" sz="1800" u="none" strike="noStrike" dirty="0">
                          <a:effectLst/>
                        </a:rPr>
                        <a:t>1973</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ctr"/>
                </a:tc>
                <a:extLst>
                  <a:ext uri="{0D108BD9-81ED-4DB2-BD59-A6C34878D82A}">
                    <a16:rowId xmlns:a16="http://schemas.microsoft.com/office/drawing/2014/main" val="10550243"/>
                  </a:ext>
                </a:extLst>
              </a:tr>
              <a:tr h="313555">
                <a:tc vMerge="1">
                  <a:txBody>
                    <a:bodyPr/>
                    <a:lstStyle/>
                    <a:p>
                      <a:endParaRPr lang="zh-CN" altLang="en-US"/>
                    </a:p>
                  </a:txBody>
                  <a:tcPr/>
                </a:tc>
                <a:tc>
                  <a:txBody>
                    <a:bodyPr/>
                    <a:lstStyle/>
                    <a:p>
                      <a:pPr algn="l" fontAlgn="b"/>
                      <a:r>
                        <a:rPr lang="en-US" sz="1800" u="none" strike="noStrike">
                          <a:effectLst/>
                        </a:rPr>
                        <a:t>Baipengzhu</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b"/>
                </a:tc>
                <a:tc>
                  <a:txBody>
                    <a:bodyPr/>
                    <a:lstStyle/>
                    <a:p>
                      <a:pPr algn="ctr" fontAlgn="ctr"/>
                      <a:r>
                        <a:rPr lang="en-US" altLang="zh-CN" sz="1800" u="none" strike="noStrike">
                          <a:effectLst/>
                        </a:rPr>
                        <a:t>12.20 </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99" marR="699" marT="699" marB="0" anchor="ctr"/>
                </a:tc>
                <a:tc>
                  <a:txBody>
                    <a:bodyPr/>
                    <a:lstStyle/>
                    <a:p>
                      <a:pPr algn="ctr" fontAlgn="ctr"/>
                      <a:r>
                        <a:rPr lang="en-US" altLang="zh-CN" sz="1800" u="none" strike="noStrike" dirty="0">
                          <a:effectLst/>
                        </a:rPr>
                        <a:t>1985</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99" marR="699" marT="699" marB="0" anchor="ctr"/>
                </a:tc>
                <a:extLst>
                  <a:ext uri="{0D108BD9-81ED-4DB2-BD59-A6C34878D82A}">
                    <a16:rowId xmlns:a16="http://schemas.microsoft.com/office/drawing/2014/main" val="104928267"/>
                  </a:ext>
                </a:extLst>
              </a:tr>
            </a:tbl>
          </a:graphicData>
        </a:graphic>
      </p:graphicFrame>
      <p:sp>
        <p:nvSpPr>
          <p:cNvPr id="375" name="矩形 374">
            <a:extLst>
              <a:ext uri="{FF2B5EF4-FFF2-40B4-BE49-F238E27FC236}">
                <a16:creationId xmlns:a16="http://schemas.microsoft.com/office/drawing/2014/main" id="{74EE8979-5CFB-4872-890B-65A2C5CE2879}"/>
              </a:ext>
            </a:extLst>
          </p:cNvPr>
          <p:cNvSpPr/>
          <p:nvPr/>
        </p:nvSpPr>
        <p:spPr>
          <a:xfrm>
            <a:off x="24469315" y="24206910"/>
            <a:ext cx="7559057" cy="431785"/>
          </a:xfrm>
          <a:prstGeom prst="rect">
            <a:avLst/>
          </a:prstGeom>
        </p:spPr>
        <p:txBody>
          <a:bodyPr wrap="none">
            <a:spAutoFit/>
          </a:bodyPr>
          <a:lstStyle/>
          <a:p>
            <a:r>
              <a:rPr lang="en-US" altLang="zh-CN" sz="2206" spc="13" dirty="0">
                <a:latin typeface="Microsoft Sans Serif"/>
                <a:cs typeface="Microsoft Sans Serif"/>
              </a:rPr>
              <a:t>Large-scale reservoir construction in the Pearl River Basin</a:t>
            </a:r>
            <a:endParaRPr lang="zh-CN" altLang="en-US" sz="2206" spc="13" dirty="0">
              <a:latin typeface="Microsoft Sans Serif"/>
              <a:cs typeface="Microsoft Sans Serif"/>
            </a:endParaRPr>
          </a:p>
        </p:txBody>
      </p:sp>
      <p:grpSp>
        <p:nvGrpSpPr>
          <p:cNvPr id="47" name="组合 46">
            <a:extLst>
              <a:ext uri="{FF2B5EF4-FFF2-40B4-BE49-F238E27FC236}">
                <a16:creationId xmlns:a16="http://schemas.microsoft.com/office/drawing/2014/main" id="{246F1E21-B71A-42CF-BA5D-1CDA804CCDC4}"/>
              </a:ext>
            </a:extLst>
          </p:cNvPr>
          <p:cNvGrpSpPr/>
          <p:nvPr/>
        </p:nvGrpSpPr>
        <p:grpSpPr>
          <a:xfrm>
            <a:off x="17698267" y="13788231"/>
            <a:ext cx="14673820" cy="9110778"/>
            <a:chOff x="17698267" y="13788231"/>
            <a:chExt cx="14673820" cy="9110778"/>
          </a:xfrm>
        </p:grpSpPr>
        <p:grpSp>
          <p:nvGrpSpPr>
            <p:cNvPr id="362" name="组合 361">
              <a:extLst>
                <a:ext uri="{FF2B5EF4-FFF2-40B4-BE49-F238E27FC236}">
                  <a16:creationId xmlns:a16="http://schemas.microsoft.com/office/drawing/2014/main" id="{1F662886-A575-4F76-8466-124600A5B5EE}"/>
                </a:ext>
              </a:extLst>
            </p:cNvPr>
            <p:cNvGrpSpPr/>
            <p:nvPr/>
          </p:nvGrpSpPr>
          <p:grpSpPr>
            <a:xfrm>
              <a:off x="17698267" y="13788231"/>
              <a:ext cx="14673820" cy="9110778"/>
              <a:chOff x="17450142" y="13331031"/>
              <a:chExt cx="14673820" cy="9110778"/>
            </a:xfrm>
          </p:grpSpPr>
          <p:grpSp>
            <p:nvGrpSpPr>
              <p:cNvPr id="154" name="object 154"/>
              <p:cNvGrpSpPr/>
              <p:nvPr/>
            </p:nvGrpSpPr>
            <p:grpSpPr>
              <a:xfrm>
                <a:off x="17450142" y="13331031"/>
                <a:ext cx="14673820" cy="9110778"/>
                <a:chOff x="6862051" y="6348855"/>
                <a:chExt cx="6319532" cy="6491616"/>
              </a:xfrm>
            </p:grpSpPr>
            <p:sp>
              <p:nvSpPr>
                <p:cNvPr id="155" name="object 155"/>
                <p:cNvSpPr/>
                <p:nvPr/>
              </p:nvSpPr>
              <p:spPr>
                <a:xfrm>
                  <a:off x="6987844" y="6519707"/>
                  <a:ext cx="6024245" cy="90805"/>
                </a:xfrm>
                <a:custGeom>
                  <a:avLst/>
                  <a:gdLst/>
                  <a:ahLst/>
                  <a:cxnLst/>
                  <a:rect l="l" t="t" r="r" b="b"/>
                  <a:pathLst>
                    <a:path w="6024244" h="90804">
                      <a:moveTo>
                        <a:pt x="1687296" y="0"/>
                      </a:moveTo>
                      <a:lnTo>
                        <a:pt x="0" y="0"/>
                      </a:lnTo>
                      <a:lnTo>
                        <a:pt x="0" y="90779"/>
                      </a:lnTo>
                      <a:lnTo>
                        <a:pt x="1687296" y="90779"/>
                      </a:lnTo>
                      <a:lnTo>
                        <a:pt x="1687296" y="0"/>
                      </a:lnTo>
                      <a:close/>
                    </a:path>
                    <a:path w="6024244" h="90804">
                      <a:moveTo>
                        <a:pt x="6024105" y="0"/>
                      </a:moveTo>
                      <a:lnTo>
                        <a:pt x="4412754" y="0"/>
                      </a:lnTo>
                      <a:lnTo>
                        <a:pt x="4412754" y="90779"/>
                      </a:lnTo>
                      <a:lnTo>
                        <a:pt x="6024105" y="90779"/>
                      </a:lnTo>
                      <a:lnTo>
                        <a:pt x="6024105" y="0"/>
                      </a:lnTo>
                      <a:close/>
                    </a:path>
                  </a:pathLst>
                </a:custGeom>
                <a:solidFill>
                  <a:srgbClr val="00A500">
                    <a:alpha val="45999"/>
                  </a:srgbClr>
                </a:solidFill>
              </p:spPr>
              <p:txBody>
                <a:bodyPr wrap="square" lIns="0" tIns="0" rIns="0" bIns="0" rtlCol="0"/>
                <a:lstStyle/>
                <a:p>
                  <a:endParaRPr sz="4181"/>
                </a:p>
              </p:txBody>
            </p:sp>
            <p:sp>
              <p:nvSpPr>
                <p:cNvPr id="156" name="object 156"/>
                <p:cNvSpPr/>
                <p:nvPr/>
              </p:nvSpPr>
              <p:spPr>
                <a:xfrm>
                  <a:off x="6862051" y="6610487"/>
                  <a:ext cx="6319520" cy="6229984"/>
                </a:xfrm>
                <a:custGeom>
                  <a:avLst/>
                  <a:gdLst/>
                  <a:ahLst/>
                  <a:cxnLst/>
                  <a:rect l="l" t="t" r="r" b="b"/>
                  <a:pathLst>
                    <a:path w="6319519" h="6459219">
                      <a:moveTo>
                        <a:pt x="6319177" y="0"/>
                      </a:moveTo>
                      <a:lnTo>
                        <a:pt x="0" y="0"/>
                      </a:lnTo>
                      <a:lnTo>
                        <a:pt x="0" y="157924"/>
                      </a:lnTo>
                      <a:lnTo>
                        <a:pt x="0" y="6458826"/>
                      </a:lnTo>
                      <a:lnTo>
                        <a:pt x="6319177" y="6458826"/>
                      </a:lnTo>
                      <a:lnTo>
                        <a:pt x="6319177" y="157924"/>
                      </a:lnTo>
                      <a:lnTo>
                        <a:pt x="6319177" y="0"/>
                      </a:lnTo>
                      <a:close/>
                    </a:path>
                  </a:pathLst>
                </a:custGeom>
                <a:solidFill>
                  <a:srgbClr val="FFFDFF"/>
                </a:solidFill>
              </p:spPr>
              <p:txBody>
                <a:bodyPr wrap="square" lIns="0" tIns="0" rIns="0" bIns="0" rtlCol="0"/>
                <a:lstStyle/>
                <a:p>
                  <a:endParaRPr sz="4181"/>
                </a:p>
              </p:txBody>
            </p:sp>
            <p:sp>
              <p:nvSpPr>
                <p:cNvPr id="157" name="object 157"/>
                <p:cNvSpPr/>
                <p:nvPr/>
              </p:nvSpPr>
              <p:spPr>
                <a:xfrm>
                  <a:off x="6862063" y="6610485"/>
                  <a:ext cx="6319520" cy="6229984"/>
                </a:xfrm>
                <a:custGeom>
                  <a:avLst/>
                  <a:gdLst/>
                  <a:ahLst/>
                  <a:cxnLst/>
                  <a:rect l="l" t="t" r="r" b="b"/>
                  <a:pathLst>
                    <a:path w="6319519" h="6459219">
                      <a:moveTo>
                        <a:pt x="0" y="0"/>
                      </a:moveTo>
                      <a:lnTo>
                        <a:pt x="6319167" y="0"/>
                      </a:lnTo>
                      <a:lnTo>
                        <a:pt x="6319167" y="6458823"/>
                      </a:lnTo>
                      <a:lnTo>
                        <a:pt x="0" y="6458823"/>
                      </a:lnTo>
                      <a:lnTo>
                        <a:pt x="0" y="0"/>
                      </a:lnTo>
                      <a:close/>
                    </a:path>
                  </a:pathLst>
                </a:custGeom>
                <a:ln w="27904">
                  <a:solidFill>
                    <a:srgbClr val="005200"/>
                  </a:solidFill>
                </a:ln>
              </p:spPr>
              <p:txBody>
                <a:bodyPr wrap="square" lIns="0" tIns="0" rIns="0" bIns="0" rtlCol="0"/>
                <a:lstStyle/>
                <a:p>
                  <a:endParaRPr sz="4181"/>
                </a:p>
              </p:txBody>
            </p:sp>
            <p:sp>
              <p:nvSpPr>
                <p:cNvPr id="158" name="object 158"/>
                <p:cNvSpPr/>
                <p:nvPr/>
              </p:nvSpPr>
              <p:spPr>
                <a:xfrm>
                  <a:off x="8675144" y="6348855"/>
                  <a:ext cx="2726055" cy="526624"/>
                </a:xfrm>
                <a:custGeom>
                  <a:avLst/>
                  <a:gdLst/>
                  <a:ahLst/>
                  <a:cxnLst/>
                  <a:rect l="l" t="t" r="r" b="b"/>
                  <a:pathLst>
                    <a:path w="2726054" h="302895">
                      <a:moveTo>
                        <a:pt x="2725458" y="302778"/>
                      </a:moveTo>
                      <a:lnTo>
                        <a:pt x="0" y="302778"/>
                      </a:lnTo>
                      <a:lnTo>
                        <a:pt x="0" y="0"/>
                      </a:lnTo>
                      <a:lnTo>
                        <a:pt x="2725458" y="0"/>
                      </a:lnTo>
                      <a:lnTo>
                        <a:pt x="2725458" y="302778"/>
                      </a:lnTo>
                      <a:close/>
                    </a:path>
                  </a:pathLst>
                </a:custGeom>
                <a:solidFill>
                  <a:schemeClr val="accent6">
                    <a:lumMod val="75000"/>
                  </a:schemeClr>
                </a:solidFill>
              </p:spPr>
              <p:txBody>
                <a:bodyPr wrap="square" lIns="0" tIns="0" rIns="0" bIns="0" rtlCol="0"/>
                <a:lstStyle/>
                <a:p>
                  <a:endParaRPr sz="4181" dirty="0"/>
                </a:p>
              </p:txBody>
            </p:sp>
            <p:sp>
              <p:nvSpPr>
                <p:cNvPr id="159" name="object 159"/>
                <p:cNvSpPr/>
                <p:nvPr/>
              </p:nvSpPr>
              <p:spPr>
                <a:xfrm>
                  <a:off x="8675144" y="6348855"/>
                  <a:ext cx="2726055" cy="535628"/>
                </a:xfrm>
                <a:custGeom>
                  <a:avLst/>
                  <a:gdLst/>
                  <a:ahLst/>
                  <a:cxnLst/>
                  <a:rect l="l" t="t" r="r" b="b"/>
                  <a:pathLst>
                    <a:path w="2726054" h="302895">
                      <a:moveTo>
                        <a:pt x="0" y="0"/>
                      </a:moveTo>
                      <a:lnTo>
                        <a:pt x="2725458" y="0"/>
                      </a:lnTo>
                      <a:lnTo>
                        <a:pt x="2725458" y="302778"/>
                      </a:lnTo>
                      <a:lnTo>
                        <a:pt x="0" y="302778"/>
                      </a:lnTo>
                      <a:lnTo>
                        <a:pt x="0" y="0"/>
                      </a:lnTo>
                      <a:close/>
                    </a:path>
                  </a:pathLst>
                </a:custGeom>
                <a:ln w="32123">
                  <a:solidFill>
                    <a:srgbClr val="005200"/>
                  </a:solidFill>
                </a:ln>
              </p:spPr>
              <p:txBody>
                <a:bodyPr wrap="square" lIns="0" tIns="0" rIns="0" bIns="0" rtlCol="0"/>
                <a:lstStyle/>
                <a:p>
                  <a:endParaRPr sz="4181"/>
                </a:p>
              </p:txBody>
            </p:sp>
          </p:grpSp>
          <p:sp>
            <p:nvSpPr>
              <p:cNvPr id="160" name="object 160"/>
              <p:cNvSpPr txBox="1"/>
              <p:nvPr/>
            </p:nvSpPr>
            <p:spPr>
              <a:xfrm>
                <a:off x="21777647" y="13565562"/>
                <a:ext cx="6584305" cy="375069"/>
              </a:xfrm>
              <a:prstGeom prst="rect">
                <a:avLst/>
              </a:prstGeom>
              <a:noFill/>
            </p:spPr>
            <p:txBody>
              <a:bodyPr vert="horz" wrap="square" lIns="0" tIns="63403" rIns="0" bIns="0" rtlCol="0">
                <a:spAutoFit/>
              </a:bodyPr>
              <a:lstStyle/>
              <a:p>
                <a:pPr marL="241815">
                  <a:lnSpc>
                    <a:spcPts val="2191"/>
                  </a:lnSpc>
                  <a:spcBef>
                    <a:spcPts val="499"/>
                  </a:spcBef>
                </a:pPr>
                <a:r>
                  <a:rPr lang="en-US" altLang="zh-CN" sz="3484" spc="69" dirty="0">
                    <a:solidFill>
                      <a:srgbClr val="FFFFFF"/>
                    </a:solidFill>
                    <a:latin typeface="Microsoft Sans Serif"/>
                    <a:cs typeface="Microsoft Sans Serif"/>
                  </a:rPr>
                  <a:t>Transformation</a:t>
                </a:r>
                <a:r>
                  <a:rPr sz="3484" spc="-140" dirty="0">
                    <a:solidFill>
                      <a:srgbClr val="FFFFFF"/>
                    </a:solidFill>
                    <a:latin typeface="Microsoft Sans Serif"/>
                    <a:cs typeface="Microsoft Sans Serif"/>
                  </a:rPr>
                  <a:t> </a:t>
                </a:r>
                <a:r>
                  <a:rPr sz="3484" spc="265" dirty="0">
                    <a:solidFill>
                      <a:srgbClr val="FFFFFF"/>
                    </a:solidFill>
                    <a:latin typeface="Microsoft Sans Serif"/>
                    <a:cs typeface="Microsoft Sans Serif"/>
                  </a:rPr>
                  <a:t>of</a:t>
                </a:r>
                <a:r>
                  <a:rPr sz="3484" spc="-127" dirty="0">
                    <a:solidFill>
                      <a:srgbClr val="FFFFFF"/>
                    </a:solidFill>
                    <a:latin typeface="Microsoft Sans Serif"/>
                    <a:cs typeface="Microsoft Sans Serif"/>
                  </a:rPr>
                  <a:t> </a:t>
                </a:r>
                <a:r>
                  <a:rPr lang="en-US" sz="3484" spc="186" dirty="0">
                    <a:solidFill>
                      <a:srgbClr val="FFFFFF"/>
                    </a:solidFill>
                    <a:latin typeface="Microsoft Sans Serif"/>
                    <a:cs typeface="Microsoft Sans Serif"/>
                  </a:rPr>
                  <a:t>L</a:t>
                </a:r>
                <a:r>
                  <a:rPr lang="en-US" altLang="zh-CN" sz="3484" spc="186" dirty="0">
                    <a:solidFill>
                      <a:srgbClr val="FFFFFF"/>
                    </a:solidFill>
                    <a:latin typeface="Microsoft Sans Serif"/>
                    <a:cs typeface="Microsoft Sans Serif"/>
                  </a:rPr>
                  <a:t>and Use</a:t>
                </a:r>
                <a:endParaRPr sz="3484" dirty="0">
                  <a:latin typeface="Microsoft Sans Serif"/>
                  <a:cs typeface="Microsoft Sans Serif"/>
                </a:endParaRPr>
              </a:p>
            </p:txBody>
          </p:sp>
          <p:sp>
            <p:nvSpPr>
              <p:cNvPr id="360" name="矩形 359">
                <a:extLst>
                  <a:ext uri="{FF2B5EF4-FFF2-40B4-BE49-F238E27FC236}">
                    <a16:creationId xmlns:a16="http://schemas.microsoft.com/office/drawing/2014/main" id="{D9A1888A-1AF2-4DAC-8165-26C0E9EC926C}"/>
                  </a:ext>
                </a:extLst>
              </p:cNvPr>
              <p:cNvSpPr/>
              <p:nvPr/>
            </p:nvSpPr>
            <p:spPr>
              <a:xfrm>
                <a:off x="17913555" y="14343811"/>
                <a:ext cx="6985181" cy="7220823"/>
              </a:xfrm>
              <a:prstGeom prst="rect">
                <a:avLst/>
              </a:prstGeom>
            </p:spPr>
            <p:txBody>
              <a:bodyPr wrap="square">
                <a:spAutoFit/>
              </a:bodyPr>
              <a:lstStyle/>
              <a:p>
                <a:r>
                  <a:rPr lang="en-US" altLang="zh-CN" sz="2206" spc="13" dirty="0">
                    <a:latin typeface="Microsoft Sans Serif"/>
                    <a:cs typeface="Microsoft Sans Serif"/>
                  </a:rPr>
                  <a:t>In recent years, the Pearl River Basin has undergone significant changes in land use trends due to the rapid development of urbanization and industrialization. In the case of the Pearl River Delta, since the 1980s, there has been a tremendous transformation in land use due to the rapid economic growth. Agricultural land has gradually decreased, while the demand for urban and industrial land has increased. Consequently, the areas of urban and industrial land have expanded rapidly, while agricultural land has gradually decreased. Additionally, research has indicated a decreasing trend in the water surface area of the Pearl River Delta. Due to its geographical location and economic characteristics, the industrialization process in the Pearl River Delta region has been even more rapid, resulting in the expansion of industrial land use and leading to the degradation of the ecological environment and wastage of resources. In addition to the Pearl River Delta region, the land use changes in the West, North, and East River Basin have been relatively consistent: </a:t>
                </a:r>
                <a:endParaRPr lang="zh-CN" altLang="zh-CN" sz="2206" spc="13" dirty="0">
                  <a:latin typeface="Microsoft Sans Serif"/>
                  <a:cs typeface="Microsoft Sans Serif"/>
                </a:endParaRPr>
              </a:p>
            </p:txBody>
          </p:sp>
        </p:grpSp>
        <p:grpSp>
          <p:nvGrpSpPr>
            <p:cNvPr id="4" name="组合 3">
              <a:extLst>
                <a:ext uri="{FF2B5EF4-FFF2-40B4-BE49-F238E27FC236}">
                  <a16:creationId xmlns:a16="http://schemas.microsoft.com/office/drawing/2014/main" id="{296FD2D3-2756-4217-9C10-6611C8A596CB}"/>
                </a:ext>
              </a:extLst>
            </p:cNvPr>
            <p:cNvGrpSpPr/>
            <p:nvPr/>
          </p:nvGrpSpPr>
          <p:grpSpPr>
            <a:xfrm>
              <a:off x="25479150" y="14855031"/>
              <a:ext cx="6089008" cy="6324315"/>
              <a:chOff x="25301274" y="14409159"/>
              <a:chExt cx="6089008" cy="6324315"/>
            </a:xfrm>
          </p:grpSpPr>
          <p:pic>
            <p:nvPicPr>
              <p:cNvPr id="6" name="图片 5">
                <a:extLst>
                  <a:ext uri="{FF2B5EF4-FFF2-40B4-BE49-F238E27FC236}">
                    <a16:creationId xmlns:a16="http://schemas.microsoft.com/office/drawing/2014/main" id="{EB5560EB-8556-4C87-B782-9C404F64762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30760"/>
              <a:stretch/>
            </p:blipFill>
            <p:spPr>
              <a:xfrm>
                <a:off x="25301274" y="14409159"/>
                <a:ext cx="6089008" cy="6324315"/>
              </a:xfrm>
              <a:prstGeom prst="rect">
                <a:avLst/>
              </a:prstGeom>
            </p:spPr>
          </p:pic>
          <p:sp>
            <p:nvSpPr>
              <p:cNvPr id="7" name="文本框 6">
                <a:extLst>
                  <a:ext uri="{FF2B5EF4-FFF2-40B4-BE49-F238E27FC236}">
                    <a16:creationId xmlns:a16="http://schemas.microsoft.com/office/drawing/2014/main" id="{3A5EF4A5-5003-42FE-9A29-1FAE7541376A}"/>
                  </a:ext>
                </a:extLst>
              </p:cNvPr>
              <p:cNvSpPr txBox="1"/>
              <p:nvPr/>
            </p:nvSpPr>
            <p:spPr>
              <a:xfrm>
                <a:off x="25359049" y="16695159"/>
                <a:ext cx="2176993" cy="431785"/>
              </a:xfrm>
              <a:prstGeom prst="rect">
                <a:avLst/>
              </a:prstGeom>
              <a:noFill/>
            </p:spPr>
            <p:txBody>
              <a:bodyPr wrap="square" rtlCol="0">
                <a:spAutoFit/>
              </a:bodyPr>
              <a:lstStyle/>
              <a:p>
                <a:r>
                  <a:rPr lang="en-US" altLang="zh-CN" sz="2206" spc="13" dirty="0">
                    <a:latin typeface="Microsoft Sans Serif"/>
                    <a:cs typeface="Microsoft Sans Serif"/>
                  </a:rPr>
                  <a:t>a)  1990</a:t>
                </a:r>
                <a:endParaRPr lang="zh-CN" altLang="en-US" sz="2206" spc="13" dirty="0">
                  <a:latin typeface="Microsoft Sans Serif"/>
                  <a:cs typeface="Microsoft Sans Serif"/>
                </a:endParaRPr>
              </a:p>
            </p:txBody>
          </p:sp>
          <p:sp>
            <p:nvSpPr>
              <p:cNvPr id="136" name="文本框 135">
                <a:extLst>
                  <a:ext uri="{FF2B5EF4-FFF2-40B4-BE49-F238E27FC236}">
                    <a16:creationId xmlns:a16="http://schemas.microsoft.com/office/drawing/2014/main" id="{BA201661-FB67-46DC-BF36-DE14A34530A0}"/>
                  </a:ext>
                </a:extLst>
              </p:cNvPr>
              <p:cNvSpPr txBox="1"/>
              <p:nvPr/>
            </p:nvSpPr>
            <p:spPr>
              <a:xfrm>
                <a:off x="25359049" y="19514559"/>
                <a:ext cx="2176993" cy="431785"/>
              </a:xfrm>
              <a:prstGeom prst="rect">
                <a:avLst/>
              </a:prstGeom>
              <a:noFill/>
            </p:spPr>
            <p:txBody>
              <a:bodyPr wrap="square" rtlCol="0">
                <a:spAutoFit/>
              </a:bodyPr>
              <a:lstStyle/>
              <a:p>
                <a:r>
                  <a:rPr lang="en-US" altLang="zh-CN" sz="2206" spc="13" dirty="0">
                    <a:latin typeface="Microsoft Sans Serif"/>
                    <a:cs typeface="Microsoft Sans Serif"/>
                  </a:rPr>
                  <a:t>b)  2020</a:t>
                </a:r>
                <a:endParaRPr lang="zh-CN" altLang="en-US" sz="2206" spc="13" dirty="0">
                  <a:latin typeface="Microsoft Sans Serif"/>
                  <a:cs typeface="Microsoft Sans Serif"/>
                </a:endParaRPr>
              </a:p>
            </p:txBody>
          </p:sp>
        </p:grpSp>
        <p:sp>
          <p:nvSpPr>
            <p:cNvPr id="8" name="矩形 7">
              <a:extLst>
                <a:ext uri="{FF2B5EF4-FFF2-40B4-BE49-F238E27FC236}">
                  <a16:creationId xmlns:a16="http://schemas.microsoft.com/office/drawing/2014/main" id="{83895D8D-07D0-457C-8D07-B6C3F233B7F4}"/>
                </a:ext>
              </a:extLst>
            </p:cNvPr>
            <p:cNvSpPr/>
            <p:nvPr/>
          </p:nvSpPr>
          <p:spPr>
            <a:xfrm>
              <a:off x="18161669" y="21839480"/>
              <a:ext cx="13238992" cy="771237"/>
            </a:xfrm>
            <a:prstGeom prst="rect">
              <a:avLst/>
            </a:prstGeom>
          </p:spPr>
          <p:txBody>
            <a:bodyPr wrap="square">
              <a:spAutoFit/>
            </a:bodyPr>
            <a:lstStyle/>
            <a:p>
              <a:r>
                <a:rPr lang="en-US" altLang="zh-CN" sz="2206" spc="13" dirty="0">
                  <a:latin typeface="Microsoft Sans Serif"/>
                  <a:cs typeface="Microsoft Sans Serif"/>
                </a:rPr>
                <a:t>the areas of urban and industrial land have gradually expanded, while the areas of farmland and forest have gradually decreased.</a:t>
              </a:r>
              <a:endParaRPr lang="zh-CN" altLang="en-US" sz="2206" spc="13" dirty="0">
                <a:latin typeface="Microsoft Sans Serif"/>
                <a:cs typeface="Microsoft Sans Serif"/>
              </a:endParaRPr>
            </a:p>
          </p:txBody>
        </p:sp>
      </p:grpSp>
      <p:sp>
        <p:nvSpPr>
          <p:cNvPr id="165" name="矩形 164">
            <a:extLst>
              <a:ext uri="{FF2B5EF4-FFF2-40B4-BE49-F238E27FC236}">
                <a16:creationId xmlns:a16="http://schemas.microsoft.com/office/drawing/2014/main" id="{701E0B6E-38A9-4FAB-85FB-8465F0623474}"/>
              </a:ext>
            </a:extLst>
          </p:cNvPr>
          <p:cNvSpPr/>
          <p:nvPr/>
        </p:nvSpPr>
        <p:spPr>
          <a:xfrm>
            <a:off x="42662659" y="6253592"/>
            <a:ext cx="7447559" cy="3147400"/>
          </a:xfrm>
          <a:prstGeom prst="rect">
            <a:avLst/>
          </a:prstGeom>
          <a:ln w="28575">
            <a:solidFill>
              <a:schemeClr val="accent6">
                <a:lumMod val="75000"/>
              </a:schemeClr>
            </a:solidFill>
            <a:prstDash val="dash"/>
          </a:ln>
        </p:spPr>
        <p:txBody>
          <a:bodyPr wrap="square">
            <a:spAutoFit/>
          </a:bodyPr>
          <a:lstStyle/>
          <a:p>
            <a:r>
              <a:rPr lang="en-US" altLang="zh-CN" sz="2206" spc="13" dirty="0">
                <a:latin typeface="Microsoft Sans Serif"/>
                <a:cs typeface="Microsoft Sans Serif"/>
              </a:rPr>
              <a:t>During the early years of the People's Republic of China, the Pearl River Basin was in a state of destruction due to war and internal conflicts, and was in urgent need of reconstruction and development. At that time, the national policies were mainly focused on restoring and building infrastructure, strengthening agricultural production, and supporting local industries. The Chinese government implemented a series of reforms, including land reform and rural collectivization.</a:t>
            </a:r>
            <a:endParaRPr lang="zh-CN" altLang="zh-CN" sz="2206" spc="13" dirty="0">
              <a:latin typeface="Microsoft Sans Serif"/>
              <a:cs typeface="Microsoft Sans Serif"/>
            </a:endParaRPr>
          </a:p>
        </p:txBody>
      </p:sp>
      <p:sp>
        <p:nvSpPr>
          <p:cNvPr id="166" name="矩形 165">
            <a:extLst>
              <a:ext uri="{FF2B5EF4-FFF2-40B4-BE49-F238E27FC236}">
                <a16:creationId xmlns:a16="http://schemas.microsoft.com/office/drawing/2014/main" id="{BB306877-19FB-467E-B148-C521E2A1C264}"/>
              </a:ext>
            </a:extLst>
          </p:cNvPr>
          <p:cNvSpPr/>
          <p:nvPr/>
        </p:nvSpPr>
        <p:spPr>
          <a:xfrm>
            <a:off x="34360268" y="5521960"/>
            <a:ext cx="6631392" cy="2807948"/>
          </a:xfrm>
          <a:prstGeom prst="rect">
            <a:avLst/>
          </a:prstGeom>
          <a:ln w="28575">
            <a:solidFill>
              <a:schemeClr val="accent3">
                <a:lumMod val="50000"/>
              </a:schemeClr>
            </a:solidFill>
            <a:prstDash val="dash"/>
          </a:ln>
        </p:spPr>
        <p:txBody>
          <a:bodyPr wrap="square">
            <a:spAutoFit/>
          </a:bodyPr>
          <a:lstStyle/>
          <a:p>
            <a:r>
              <a:rPr lang="en-US" altLang="zh-CN" sz="2206" spc="13" dirty="0">
                <a:latin typeface="Microsoft Sans Serif"/>
                <a:cs typeface="Microsoft Sans Serif"/>
              </a:rPr>
              <a:t>The management of the Pearl River Basin has gradually shifted its focus from restoration, consolidation, and foundation laying to enhancing flood control capacity and solving irrigation and drainage issues. The construction of projects mainly emphasizes small and medium-sized projects with a focus on developing large and medium-sized projects.</a:t>
            </a:r>
            <a:endParaRPr lang="zh-CN" altLang="zh-CN" sz="2206" spc="13" dirty="0">
              <a:latin typeface="Microsoft Sans Serif"/>
              <a:cs typeface="Microsoft Sans Serif"/>
            </a:endParaRPr>
          </a:p>
        </p:txBody>
      </p:sp>
      <p:sp>
        <p:nvSpPr>
          <p:cNvPr id="167" name="矩形 166">
            <a:extLst>
              <a:ext uri="{FF2B5EF4-FFF2-40B4-BE49-F238E27FC236}">
                <a16:creationId xmlns:a16="http://schemas.microsoft.com/office/drawing/2014/main" id="{280D2A60-18D6-4EE4-8E70-FF06B1535AE8}"/>
              </a:ext>
            </a:extLst>
          </p:cNvPr>
          <p:cNvSpPr/>
          <p:nvPr/>
        </p:nvSpPr>
        <p:spPr>
          <a:xfrm>
            <a:off x="42672085" y="9618810"/>
            <a:ext cx="7447559" cy="3147400"/>
          </a:xfrm>
          <a:prstGeom prst="rect">
            <a:avLst/>
          </a:prstGeom>
          <a:ln w="28575">
            <a:solidFill>
              <a:schemeClr val="accent3">
                <a:lumMod val="50000"/>
              </a:schemeClr>
            </a:solidFill>
            <a:prstDash val="dash"/>
          </a:ln>
        </p:spPr>
        <p:txBody>
          <a:bodyPr wrap="square">
            <a:spAutoFit/>
          </a:bodyPr>
          <a:lstStyle/>
          <a:p>
            <a:r>
              <a:rPr lang="en-US" altLang="zh-CN" sz="2206" spc="13" dirty="0">
                <a:latin typeface="Microsoft Sans Serif"/>
                <a:cs typeface="Microsoft Sans Serif"/>
              </a:rPr>
              <a:t>Due to the disturbance of the Cultural Revolution, the water conservancy construction and management were in chaos, resulting in the highest number of dam collapses in history. In the later stage of the Cultural Revolution, some rectification measures were taken, and a number of large and medium-sized water conservancy and hydropower projects were resumed or newly built. Small hydropower projects in mountainous areas also developed significantly.</a:t>
            </a:r>
            <a:endParaRPr lang="zh-CN" altLang="zh-CN" sz="2206" spc="13" dirty="0">
              <a:latin typeface="Microsoft Sans Serif"/>
              <a:cs typeface="Microsoft Sans Serif"/>
            </a:endParaRPr>
          </a:p>
        </p:txBody>
      </p:sp>
      <p:sp>
        <p:nvSpPr>
          <p:cNvPr id="170" name="矩形 169">
            <a:extLst>
              <a:ext uri="{FF2B5EF4-FFF2-40B4-BE49-F238E27FC236}">
                <a16:creationId xmlns:a16="http://schemas.microsoft.com/office/drawing/2014/main" id="{5C9F0D2C-B18C-407A-9455-826CBD5E19B4}"/>
              </a:ext>
            </a:extLst>
          </p:cNvPr>
          <p:cNvSpPr/>
          <p:nvPr/>
        </p:nvSpPr>
        <p:spPr>
          <a:xfrm>
            <a:off x="42903273" y="13772336"/>
            <a:ext cx="7292637" cy="3826304"/>
          </a:xfrm>
          <a:prstGeom prst="rect">
            <a:avLst/>
          </a:prstGeom>
          <a:ln w="28575">
            <a:solidFill>
              <a:schemeClr val="accent6">
                <a:lumMod val="75000"/>
              </a:schemeClr>
            </a:solidFill>
            <a:prstDash val="dash"/>
          </a:ln>
        </p:spPr>
        <p:txBody>
          <a:bodyPr wrap="square">
            <a:spAutoFit/>
          </a:bodyPr>
          <a:lstStyle/>
          <a:p>
            <a:r>
              <a:rPr lang="en-US" altLang="zh-CN" sz="2206" spc="13" dirty="0">
                <a:latin typeface="Microsoft Sans Serif"/>
                <a:cs typeface="Microsoft Sans Serif"/>
              </a:rPr>
              <a:t>During the early stage of reform and opening up, China implemented an open-door policy, which provided new development opportunities for the economy in the Pearl River Basin. During this period, the government focused on developing industries such as light industry, textiles, and food processing, while encouraging foreign investment in the development zones and industrial parks of the Pearl River Basin. The development of these industries promoted the urbanization process in </a:t>
            </a:r>
          </a:p>
          <a:p>
            <a:r>
              <a:rPr lang="en-US" altLang="zh-CN" sz="2206" spc="13" dirty="0">
                <a:latin typeface="Microsoft Sans Serif"/>
                <a:cs typeface="Microsoft Sans Serif"/>
              </a:rPr>
              <a:t>            the Pearl River Basin, with a rapid increase in the     </a:t>
            </a:r>
          </a:p>
          <a:p>
            <a:r>
              <a:rPr lang="en-US" altLang="zh-CN" sz="2206" spc="13" dirty="0">
                <a:latin typeface="Microsoft Sans Serif"/>
                <a:cs typeface="Microsoft Sans Serif"/>
              </a:rPr>
              <a:t>          urban population and expansion of the urban area.</a:t>
            </a:r>
            <a:endParaRPr lang="zh-CN" altLang="zh-CN" sz="2206" spc="13" dirty="0">
              <a:latin typeface="Microsoft Sans Serif"/>
              <a:cs typeface="Microsoft Sans Serif"/>
            </a:endParaRPr>
          </a:p>
        </p:txBody>
      </p:sp>
      <p:sp>
        <p:nvSpPr>
          <p:cNvPr id="168" name="矩形 167">
            <a:extLst>
              <a:ext uri="{FF2B5EF4-FFF2-40B4-BE49-F238E27FC236}">
                <a16:creationId xmlns:a16="http://schemas.microsoft.com/office/drawing/2014/main" id="{09120756-EF35-4950-853D-C33F9739836F}"/>
              </a:ext>
            </a:extLst>
          </p:cNvPr>
          <p:cNvSpPr/>
          <p:nvPr/>
        </p:nvSpPr>
        <p:spPr>
          <a:xfrm>
            <a:off x="34000974" y="9345431"/>
            <a:ext cx="6985181" cy="3147400"/>
          </a:xfrm>
          <a:prstGeom prst="rect">
            <a:avLst/>
          </a:prstGeom>
          <a:ln w="28575">
            <a:solidFill>
              <a:schemeClr val="accent6">
                <a:lumMod val="75000"/>
              </a:schemeClr>
            </a:solidFill>
            <a:prstDash val="dash"/>
          </a:ln>
        </p:spPr>
        <p:txBody>
          <a:bodyPr wrap="square">
            <a:spAutoFit/>
          </a:bodyPr>
          <a:lstStyle/>
          <a:p>
            <a:r>
              <a:rPr lang="en-US" altLang="zh-CN" sz="2206" spc="13" dirty="0">
                <a:latin typeface="Microsoft Sans Serif"/>
                <a:cs typeface="Microsoft Sans Serif"/>
              </a:rPr>
              <a:t>The Pearl River Basin focused on light industry and infrastructure during socialist construction, modernizing through plans like "the Third Line Construction." The Pearl River Delta became a key industrial base and center of national light industry. However, political struggle from 1966 to 1976 led to the closure of private enterprises and factories, hindering economic development and halting land and water projects.</a:t>
            </a:r>
            <a:endParaRPr lang="zh-CN" altLang="zh-CN" sz="2206" spc="13" dirty="0">
              <a:latin typeface="Microsoft Sans Serif"/>
              <a:cs typeface="Microsoft Sans Serif"/>
            </a:endParaRPr>
          </a:p>
        </p:txBody>
      </p:sp>
      <p:sp>
        <p:nvSpPr>
          <p:cNvPr id="169" name="矩形 168">
            <a:extLst>
              <a:ext uri="{FF2B5EF4-FFF2-40B4-BE49-F238E27FC236}">
                <a16:creationId xmlns:a16="http://schemas.microsoft.com/office/drawing/2014/main" id="{385601D9-1A91-4F0E-89AB-132E5178785F}"/>
              </a:ext>
            </a:extLst>
          </p:cNvPr>
          <p:cNvSpPr/>
          <p:nvPr/>
        </p:nvSpPr>
        <p:spPr>
          <a:xfrm>
            <a:off x="33923379" y="12928457"/>
            <a:ext cx="6985181" cy="2807948"/>
          </a:xfrm>
          <a:prstGeom prst="rect">
            <a:avLst/>
          </a:prstGeom>
          <a:ln w="28575">
            <a:solidFill>
              <a:schemeClr val="accent3">
                <a:lumMod val="50000"/>
              </a:schemeClr>
            </a:solidFill>
            <a:prstDash val="dash"/>
          </a:ln>
        </p:spPr>
        <p:txBody>
          <a:bodyPr wrap="square">
            <a:spAutoFit/>
          </a:bodyPr>
          <a:lstStyle/>
          <a:p>
            <a:r>
              <a:rPr lang="en-US" altLang="zh-CN" sz="2206" spc="13" dirty="0">
                <a:latin typeface="Microsoft Sans Serif"/>
                <a:cs typeface="Microsoft Sans Serif"/>
              </a:rPr>
              <a:t>The investment in water conservancy has been increasing year by year, and the focus of water conservancy work has shifted to improving economic efficiency. The work combines the elimination of hazards with the promotion of benefits, and the integration of services with operations, consolidation with development, management with governance, and construction with management.</a:t>
            </a:r>
            <a:endParaRPr lang="zh-CN" altLang="zh-CN" sz="2206" spc="13" dirty="0">
              <a:latin typeface="Microsoft Sans Serif"/>
              <a:cs typeface="Microsoft Sans Serif"/>
            </a:endParaRPr>
          </a:p>
        </p:txBody>
      </p:sp>
      <p:sp>
        <p:nvSpPr>
          <p:cNvPr id="171" name="矩形 170">
            <a:extLst>
              <a:ext uri="{FF2B5EF4-FFF2-40B4-BE49-F238E27FC236}">
                <a16:creationId xmlns:a16="http://schemas.microsoft.com/office/drawing/2014/main" id="{B33C7FD8-9F52-4355-905C-C47FB385ADBD}"/>
              </a:ext>
            </a:extLst>
          </p:cNvPr>
          <p:cNvSpPr/>
          <p:nvPr/>
        </p:nvSpPr>
        <p:spPr>
          <a:xfrm>
            <a:off x="33749559" y="17044238"/>
            <a:ext cx="6985181" cy="3826304"/>
          </a:xfrm>
          <a:prstGeom prst="rect">
            <a:avLst/>
          </a:prstGeom>
          <a:ln w="28575">
            <a:solidFill>
              <a:schemeClr val="accent6">
                <a:lumMod val="75000"/>
              </a:schemeClr>
            </a:solidFill>
            <a:prstDash val="dash"/>
          </a:ln>
        </p:spPr>
        <p:txBody>
          <a:bodyPr wrap="square">
            <a:spAutoFit/>
          </a:bodyPr>
          <a:lstStyle/>
          <a:p>
            <a:r>
              <a:rPr lang="en-US" altLang="zh-CN" sz="2206" spc="13" dirty="0">
                <a:latin typeface="Microsoft Sans Serif"/>
                <a:cs typeface="Microsoft Sans Serif"/>
              </a:rPr>
              <a:t>in the early 1990s, the industrialization process in the Pearl River Basin gradually reached a bottleneck, and the problem of environmental pollution became increasingly prominent. In 1995, the CPC Central Committee and the State Council officially proposed the strategy of "sustainable development," and the Pearl River Basin gradually embarked on the path of sustainable development. The government strengthened its attention to environmental issues and intensified the formulation and implementation of environmental protection regulations.</a:t>
            </a:r>
            <a:endParaRPr lang="zh-CN" altLang="zh-CN" sz="2206" spc="13" dirty="0">
              <a:latin typeface="Microsoft Sans Serif"/>
              <a:cs typeface="Microsoft Sans Serif"/>
            </a:endParaRPr>
          </a:p>
        </p:txBody>
      </p:sp>
      <p:sp>
        <p:nvSpPr>
          <p:cNvPr id="172" name="矩形 171">
            <a:extLst>
              <a:ext uri="{FF2B5EF4-FFF2-40B4-BE49-F238E27FC236}">
                <a16:creationId xmlns:a16="http://schemas.microsoft.com/office/drawing/2014/main" id="{1A8CAF2B-DA64-4741-93E6-DF274BC0238C}"/>
              </a:ext>
            </a:extLst>
          </p:cNvPr>
          <p:cNvSpPr/>
          <p:nvPr/>
        </p:nvSpPr>
        <p:spPr>
          <a:xfrm>
            <a:off x="42986530" y="19022184"/>
            <a:ext cx="7252777" cy="2468496"/>
          </a:xfrm>
          <a:prstGeom prst="rect">
            <a:avLst/>
          </a:prstGeom>
          <a:ln w="28575">
            <a:solidFill>
              <a:schemeClr val="accent6">
                <a:lumMod val="75000"/>
              </a:schemeClr>
            </a:solidFill>
            <a:prstDash val="dash"/>
          </a:ln>
        </p:spPr>
        <p:txBody>
          <a:bodyPr wrap="square">
            <a:spAutoFit/>
          </a:bodyPr>
          <a:lstStyle/>
          <a:p>
            <a:r>
              <a:rPr lang="en-US" altLang="zh-CN" sz="2206" spc="13" dirty="0">
                <a:latin typeface="Microsoft Sans Serif"/>
                <a:cs typeface="Microsoft Sans Serif"/>
              </a:rPr>
              <a:t>The theme of high-quality development guides the management of the Pearl River Basin with the aim of sustainable development, emphasizing the principles of governance, development, utilization, management, and protection. The goal is to reduce water and drought disasters, achieve comprehensive and efficient use of water resources, and protect the ecological environment.</a:t>
            </a:r>
            <a:endParaRPr lang="zh-CN" altLang="zh-CN" sz="2206" spc="13" dirty="0">
              <a:latin typeface="Microsoft Sans Serif"/>
              <a:cs typeface="Microsoft Sans Serif"/>
            </a:endParaRPr>
          </a:p>
        </p:txBody>
      </p:sp>
      <p:sp>
        <p:nvSpPr>
          <p:cNvPr id="141" name="椭圆 140">
            <a:extLst>
              <a:ext uri="{FF2B5EF4-FFF2-40B4-BE49-F238E27FC236}">
                <a16:creationId xmlns:a16="http://schemas.microsoft.com/office/drawing/2014/main" id="{98734FE6-7BB1-43F3-BD80-38FCCB0B5199}"/>
              </a:ext>
            </a:extLst>
          </p:cNvPr>
          <p:cNvSpPr/>
          <p:nvPr/>
        </p:nvSpPr>
        <p:spPr>
          <a:xfrm>
            <a:off x="41581352" y="5760745"/>
            <a:ext cx="337801" cy="337801"/>
          </a:xfrm>
          <a:prstGeom prst="ellipse">
            <a:avLst/>
          </a:prstGeom>
          <a:solidFill>
            <a:schemeClr val="accent3">
              <a:lumMod val="75000"/>
            </a:schemeClr>
          </a:solidFill>
          <a:ln>
            <a:noFill/>
          </a:ln>
          <a:effectLst>
            <a:glow rad="63500">
              <a:schemeClr val="accent3">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标注: 线形(带边框和强调线) 141">
            <a:extLst>
              <a:ext uri="{FF2B5EF4-FFF2-40B4-BE49-F238E27FC236}">
                <a16:creationId xmlns:a16="http://schemas.microsoft.com/office/drawing/2014/main" id="{1479BF08-D4C8-48ED-84F6-5A2413845163}"/>
              </a:ext>
            </a:extLst>
          </p:cNvPr>
          <p:cNvSpPr/>
          <p:nvPr/>
        </p:nvSpPr>
        <p:spPr>
          <a:xfrm>
            <a:off x="43301982" y="5553467"/>
            <a:ext cx="3877682" cy="609331"/>
          </a:xfrm>
          <a:prstGeom prst="accentBorderCallout1">
            <a:avLst>
              <a:gd name="adj1" fmla="val 18750"/>
              <a:gd name="adj2" fmla="val -2979"/>
              <a:gd name="adj3" fmla="val 54425"/>
              <a:gd name="adj4" fmla="val -35330"/>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sp>
        <p:nvSpPr>
          <p:cNvPr id="143" name="文本框 142">
            <a:extLst>
              <a:ext uri="{FF2B5EF4-FFF2-40B4-BE49-F238E27FC236}">
                <a16:creationId xmlns:a16="http://schemas.microsoft.com/office/drawing/2014/main" id="{D5F55842-DBC8-4F88-BDCA-10472B3ADE48}"/>
              </a:ext>
            </a:extLst>
          </p:cNvPr>
          <p:cNvSpPr txBox="1"/>
          <p:nvPr/>
        </p:nvSpPr>
        <p:spPr>
          <a:xfrm>
            <a:off x="43341822" y="5666761"/>
            <a:ext cx="3706759" cy="431785"/>
          </a:xfrm>
          <a:prstGeom prst="rect">
            <a:avLst/>
          </a:prstGeom>
          <a:noFill/>
        </p:spPr>
        <p:txBody>
          <a:bodyPr wrap="square" rtlCol="0">
            <a:spAutoFit/>
          </a:bodyPr>
          <a:lstStyle/>
          <a:p>
            <a:r>
              <a:rPr lang="en-US" altLang="zh-CN" sz="2206" spc="13" dirty="0">
                <a:latin typeface="Microsoft Sans Serif"/>
                <a:cs typeface="Microsoft Sans Serif"/>
              </a:rPr>
              <a:t>1949-1965: Reconstruction</a:t>
            </a:r>
            <a:endParaRPr lang="zh-CN" altLang="en-US" sz="2206" spc="13" dirty="0">
              <a:latin typeface="Microsoft Sans Serif"/>
              <a:cs typeface="Microsoft Sans Serif"/>
            </a:endParaRPr>
          </a:p>
        </p:txBody>
      </p:sp>
      <p:sp>
        <p:nvSpPr>
          <p:cNvPr id="147" name="椭圆 146">
            <a:extLst>
              <a:ext uri="{FF2B5EF4-FFF2-40B4-BE49-F238E27FC236}">
                <a16:creationId xmlns:a16="http://schemas.microsoft.com/office/drawing/2014/main" id="{DFFF0A5A-6B9E-43D4-B488-CD0E522093E4}"/>
              </a:ext>
            </a:extLst>
          </p:cNvPr>
          <p:cNvSpPr/>
          <p:nvPr/>
        </p:nvSpPr>
        <p:spPr>
          <a:xfrm>
            <a:off x="41534949" y="9481535"/>
            <a:ext cx="337801" cy="337801"/>
          </a:xfrm>
          <a:prstGeom prst="ellipse">
            <a:avLst/>
          </a:prstGeom>
          <a:solidFill>
            <a:schemeClr val="accent3">
              <a:lumMod val="75000"/>
            </a:schemeClr>
          </a:solidFill>
          <a:ln>
            <a:noFill/>
          </a:ln>
          <a:effectLst>
            <a:glow rad="63500">
              <a:schemeClr val="accent3">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2177E7A9-F7DB-4CEA-BBA7-8BC3098E72C5}"/>
              </a:ext>
            </a:extLst>
          </p:cNvPr>
          <p:cNvSpPr/>
          <p:nvPr/>
        </p:nvSpPr>
        <p:spPr>
          <a:xfrm>
            <a:off x="41620896" y="13186154"/>
            <a:ext cx="337801" cy="337801"/>
          </a:xfrm>
          <a:prstGeom prst="ellipse">
            <a:avLst/>
          </a:prstGeom>
          <a:solidFill>
            <a:schemeClr val="accent3">
              <a:lumMod val="75000"/>
            </a:schemeClr>
          </a:solidFill>
          <a:ln>
            <a:noFill/>
          </a:ln>
          <a:effectLst>
            <a:glow rad="63500">
              <a:schemeClr val="accent3">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6E66AD0A-C89A-4ED9-9707-2C17D760ACFC}"/>
              </a:ext>
            </a:extLst>
          </p:cNvPr>
          <p:cNvSpPr/>
          <p:nvPr/>
        </p:nvSpPr>
        <p:spPr>
          <a:xfrm>
            <a:off x="41737016" y="16840931"/>
            <a:ext cx="337801" cy="337801"/>
          </a:xfrm>
          <a:prstGeom prst="ellipse">
            <a:avLst/>
          </a:prstGeom>
          <a:solidFill>
            <a:schemeClr val="accent3">
              <a:lumMod val="75000"/>
            </a:schemeClr>
          </a:solidFill>
          <a:ln>
            <a:noFill/>
          </a:ln>
          <a:effectLst>
            <a:glow rad="63500">
              <a:schemeClr val="accent3">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1068C21E-BF6D-4B32-91FB-7F95D02EC426}"/>
              </a:ext>
            </a:extLst>
          </p:cNvPr>
          <p:cNvSpPr/>
          <p:nvPr/>
        </p:nvSpPr>
        <p:spPr>
          <a:xfrm>
            <a:off x="41895877" y="19581148"/>
            <a:ext cx="337801" cy="337801"/>
          </a:xfrm>
          <a:prstGeom prst="ellipse">
            <a:avLst/>
          </a:prstGeom>
          <a:solidFill>
            <a:schemeClr val="accent3">
              <a:lumMod val="75000"/>
            </a:schemeClr>
          </a:solidFill>
          <a:ln>
            <a:noFill/>
          </a:ln>
          <a:effectLst>
            <a:glow rad="63500">
              <a:schemeClr val="accent3">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标注: 线形(带边框和强调线) 150">
            <a:extLst>
              <a:ext uri="{FF2B5EF4-FFF2-40B4-BE49-F238E27FC236}">
                <a16:creationId xmlns:a16="http://schemas.microsoft.com/office/drawing/2014/main" id="{F7D24EDB-05A7-4938-9825-A33B5E3BDA6D}"/>
              </a:ext>
            </a:extLst>
          </p:cNvPr>
          <p:cNvSpPr/>
          <p:nvPr/>
        </p:nvSpPr>
        <p:spPr>
          <a:xfrm rot="10800000">
            <a:off x="35433000" y="8530699"/>
            <a:ext cx="4625185" cy="609331"/>
          </a:xfrm>
          <a:prstGeom prst="accentBorderCallout1">
            <a:avLst>
              <a:gd name="adj1" fmla="val 79885"/>
              <a:gd name="adj2" fmla="val -5949"/>
              <a:gd name="adj3" fmla="val -65629"/>
              <a:gd name="adj4" fmla="val -33353"/>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sp>
        <p:nvSpPr>
          <p:cNvPr id="152" name="标注: 线形(带边框和强调线) 151">
            <a:extLst>
              <a:ext uri="{FF2B5EF4-FFF2-40B4-BE49-F238E27FC236}">
                <a16:creationId xmlns:a16="http://schemas.microsoft.com/office/drawing/2014/main" id="{7C408FE7-86D6-4F6D-B1F8-79EF02C8CE76}"/>
              </a:ext>
            </a:extLst>
          </p:cNvPr>
          <p:cNvSpPr/>
          <p:nvPr/>
        </p:nvSpPr>
        <p:spPr>
          <a:xfrm rot="10800000">
            <a:off x="35043660" y="15976038"/>
            <a:ext cx="4483973" cy="824576"/>
          </a:xfrm>
          <a:prstGeom prst="accentBorderCallout1">
            <a:avLst>
              <a:gd name="adj1" fmla="val 79885"/>
              <a:gd name="adj2" fmla="val -5949"/>
              <a:gd name="adj3" fmla="val -15823"/>
              <a:gd name="adj4" fmla="val -49517"/>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sp>
        <p:nvSpPr>
          <p:cNvPr id="161" name="标注: 线形(带边框和强调线) 160">
            <a:extLst>
              <a:ext uri="{FF2B5EF4-FFF2-40B4-BE49-F238E27FC236}">
                <a16:creationId xmlns:a16="http://schemas.microsoft.com/office/drawing/2014/main" id="{87C48183-C117-4BA8-859D-BDD1C5263C95}"/>
              </a:ext>
            </a:extLst>
          </p:cNvPr>
          <p:cNvSpPr/>
          <p:nvPr/>
        </p:nvSpPr>
        <p:spPr>
          <a:xfrm>
            <a:off x="44364030" y="17800040"/>
            <a:ext cx="3898030" cy="948697"/>
          </a:xfrm>
          <a:prstGeom prst="accentBorderCallout1">
            <a:avLst>
              <a:gd name="adj1" fmla="val 18750"/>
              <a:gd name="adj2" fmla="val -2979"/>
              <a:gd name="adj3" fmla="val 196582"/>
              <a:gd name="adj4" fmla="val -55566"/>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4CA90D7A-E312-4542-A106-FB25600546F4}"/>
              </a:ext>
            </a:extLst>
          </p:cNvPr>
          <p:cNvSpPr/>
          <p:nvPr/>
        </p:nvSpPr>
        <p:spPr>
          <a:xfrm>
            <a:off x="35522898" y="8668724"/>
            <a:ext cx="4543808" cy="431785"/>
          </a:xfrm>
          <a:prstGeom prst="rect">
            <a:avLst/>
          </a:prstGeom>
        </p:spPr>
        <p:txBody>
          <a:bodyPr wrap="none">
            <a:spAutoFit/>
          </a:bodyPr>
          <a:lstStyle/>
          <a:p>
            <a:r>
              <a:rPr lang="en-US" altLang="zh-CN" sz="2206" spc="13" dirty="0">
                <a:latin typeface="Microsoft Sans Serif"/>
                <a:cs typeface="Microsoft Sans Serif"/>
              </a:rPr>
              <a:t>1965-1978: Socialist Construction</a:t>
            </a:r>
            <a:endParaRPr lang="zh-CN" altLang="en-US" sz="2206" spc="13" dirty="0">
              <a:latin typeface="Microsoft Sans Serif"/>
              <a:cs typeface="Microsoft Sans Serif"/>
            </a:endParaRPr>
          </a:p>
        </p:txBody>
      </p:sp>
      <p:grpSp>
        <p:nvGrpSpPr>
          <p:cNvPr id="27" name="组合 26">
            <a:extLst>
              <a:ext uri="{FF2B5EF4-FFF2-40B4-BE49-F238E27FC236}">
                <a16:creationId xmlns:a16="http://schemas.microsoft.com/office/drawing/2014/main" id="{2101630E-86A0-4F05-89A9-883C36848663}"/>
              </a:ext>
            </a:extLst>
          </p:cNvPr>
          <p:cNvGrpSpPr/>
          <p:nvPr/>
        </p:nvGrpSpPr>
        <p:grpSpPr>
          <a:xfrm>
            <a:off x="42976800" y="12950300"/>
            <a:ext cx="7292637" cy="609331"/>
            <a:chOff x="43385052" y="11101394"/>
            <a:chExt cx="7292637" cy="609331"/>
          </a:xfrm>
        </p:grpSpPr>
        <p:sp>
          <p:nvSpPr>
            <p:cNvPr id="153" name="标注: 线形(带边框和强调线) 152">
              <a:extLst>
                <a:ext uri="{FF2B5EF4-FFF2-40B4-BE49-F238E27FC236}">
                  <a16:creationId xmlns:a16="http://schemas.microsoft.com/office/drawing/2014/main" id="{BC1BDA8B-9F8E-47E3-99F5-2C1AF34B1D9E}"/>
                </a:ext>
              </a:extLst>
            </p:cNvPr>
            <p:cNvSpPr/>
            <p:nvPr/>
          </p:nvSpPr>
          <p:spPr>
            <a:xfrm>
              <a:off x="43394782" y="11101394"/>
              <a:ext cx="7252777" cy="609331"/>
            </a:xfrm>
            <a:prstGeom prst="accentBorderCallout1">
              <a:avLst>
                <a:gd name="adj1" fmla="val 18750"/>
                <a:gd name="adj2" fmla="val -2979"/>
                <a:gd name="adj3" fmla="val 59427"/>
                <a:gd name="adj4" fmla="val -13266"/>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sp>
          <p:nvSpPr>
            <p:cNvPr id="162" name="矩形 161">
              <a:extLst>
                <a:ext uri="{FF2B5EF4-FFF2-40B4-BE49-F238E27FC236}">
                  <a16:creationId xmlns:a16="http://schemas.microsoft.com/office/drawing/2014/main" id="{C84BC6D2-51AB-4E0F-AFE8-5B929998F65B}"/>
                </a:ext>
              </a:extLst>
            </p:cNvPr>
            <p:cNvSpPr/>
            <p:nvPr/>
          </p:nvSpPr>
          <p:spPr>
            <a:xfrm>
              <a:off x="43385052" y="11190166"/>
              <a:ext cx="7292637" cy="431785"/>
            </a:xfrm>
            <a:prstGeom prst="rect">
              <a:avLst/>
            </a:prstGeom>
          </p:spPr>
          <p:txBody>
            <a:bodyPr wrap="none">
              <a:spAutoFit/>
            </a:bodyPr>
            <a:lstStyle/>
            <a:p>
              <a:r>
                <a:rPr lang="en-US" altLang="zh-CN" sz="2206" spc="13" dirty="0">
                  <a:latin typeface="Microsoft Sans Serif"/>
                  <a:cs typeface="Microsoft Sans Serif"/>
                </a:rPr>
                <a:t>1978-1992: The Initial Stage of Reform and Opening Up</a:t>
              </a:r>
              <a:endParaRPr lang="zh-CN" altLang="en-US" sz="2206" spc="13" dirty="0">
                <a:latin typeface="Microsoft Sans Serif"/>
                <a:cs typeface="Microsoft Sans Serif"/>
              </a:endParaRPr>
            </a:p>
          </p:txBody>
        </p:sp>
      </p:grpSp>
      <p:sp>
        <p:nvSpPr>
          <p:cNvPr id="163" name="矩形 162">
            <a:extLst>
              <a:ext uri="{FF2B5EF4-FFF2-40B4-BE49-F238E27FC236}">
                <a16:creationId xmlns:a16="http://schemas.microsoft.com/office/drawing/2014/main" id="{34D9D0F6-3F50-4DA6-BD28-58D3E6F14F82}"/>
              </a:ext>
            </a:extLst>
          </p:cNvPr>
          <p:cNvSpPr/>
          <p:nvPr/>
        </p:nvSpPr>
        <p:spPr>
          <a:xfrm>
            <a:off x="35161092" y="16021115"/>
            <a:ext cx="4794797" cy="771237"/>
          </a:xfrm>
          <a:prstGeom prst="rect">
            <a:avLst/>
          </a:prstGeom>
        </p:spPr>
        <p:txBody>
          <a:bodyPr wrap="square">
            <a:spAutoFit/>
          </a:bodyPr>
          <a:lstStyle/>
          <a:p>
            <a:r>
              <a:rPr lang="en-US" altLang="zh-CN" sz="2206" spc="13" dirty="0">
                <a:latin typeface="Microsoft Sans Serif"/>
                <a:cs typeface="Microsoft Sans Serif"/>
              </a:rPr>
              <a:t>1992-2008: The Middle Stage of Reform and Opening Up</a:t>
            </a:r>
            <a:endParaRPr lang="zh-CN" altLang="en-US" sz="2206" spc="13" dirty="0">
              <a:latin typeface="Microsoft Sans Serif"/>
              <a:cs typeface="Microsoft Sans Serif"/>
            </a:endParaRPr>
          </a:p>
        </p:txBody>
      </p:sp>
      <p:sp>
        <p:nvSpPr>
          <p:cNvPr id="164" name="矩形 163">
            <a:extLst>
              <a:ext uri="{FF2B5EF4-FFF2-40B4-BE49-F238E27FC236}">
                <a16:creationId xmlns:a16="http://schemas.microsoft.com/office/drawing/2014/main" id="{3C6DFEE8-E3FE-47C0-9E8D-DC4E414CC4D8}"/>
              </a:ext>
            </a:extLst>
          </p:cNvPr>
          <p:cNvSpPr/>
          <p:nvPr/>
        </p:nvSpPr>
        <p:spPr>
          <a:xfrm>
            <a:off x="44364030" y="17865324"/>
            <a:ext cx="4011891" cy="771237"/>
          </a:xfrm>
          <a:prstGeom prst="rect">
            <a:avLst/>
          </a:prstGeom>
        </p:spPr>
        <p:txBody>
          <a:bodyPr wrap="square">
            <a:spAutoFit/>
          </a:bodyPr>
          <a:lstStyle/>
          <a:p>
            <a:r>
              <a:rPr lang="en-US" altLang="zh-CN" sz="2206" spc="13" dirty="0">
                <a:latin typeface="Microsoft Sans Serif"/>
                <a:cs typeface="Microsoft Sans Serif"/>
              </a:rPr>
              <a:t>2008-present: The later stage of reform and opening up</a:t>
            </a:r>
            <a:endParaRPr lang="zh-CN" altLang="en-US" sz="2206" spc="13" dirty="0">
              <a:latin typeface="Microsoft Sans Serif"/>
              <a:cs typeface="Microsoft Sans Serif"/>
            </a:endParaRPr>
          </a:p>
        </p:txBody>
      </p:sp>
      <p:sp>
        <p:nvSpPr>
          <p:cNvPr id="176" name="object 240">
            <a:extLst>
              <a:ext uri="{FF2B5EF4-FFF2-40B4-BE49-F238E27FC236}">
                <a16:creationId xmlns:a16="http://schemas.microsoft.com/office/drawing/2014/main" id="{5D3D0A73-26B8-4773-B284-C97DA92BDFF1}"/>
              </a:ext>
            </a:extLst>
          </p:cNvPr>
          <p:cNvSpPr/>
          <p:nvPr/>
        </p:nvSpPr>
        <p:spPr>
          <a:xfrm>
            <a:off x="33388830" y="22276822"/>
            <a:ext cx="17318422" cy="4925630"/>
          </a:xfrm>
          <a:custGeom>
            <a:avLst/>
            <a:gdLst/>
            <a:ahLst/>
            <a:cxnLst/>
            <a:rect l="l" t="t" r="r" b="b"/>
            <a:pathLst>
              <a:path w="6402705" h="3919220">
                <a:moveTo>
                  <a:pt x="6402641" y="0"/>
                </a:moveTo>
                <a:lnTo>
                  <a:pt x="0" y="0"/>
                </a:lnTo>
                <a:lnTo>
                  <a:pt x="0" y="173545"/>
                </a:lnTo>
                <a:lnTo>
                  <a:pt x="0" y="3918839"/>
                </a:lnTo>
                <a:lnTo>
                  <a:pt x="6402641" y="3918839"/>
                </a:lnTo>
                <a:lnTo>
                  <a:pt x="6402641" y="173545"/>
                </a:lnTo>
                <a:lnTo>
                  <a:pt x="6402641" y="0"/>
                </a:lnTo>
                <a:close/>
              </a:path>
            </a:pathLst>
          </a:custGeom>
          <a:solidFill>
            <a:srgbClr val="FFFDFF"/>
          </a:solidFill>
        </p:spPr>
        <p:txBody>
          <a:bodyPr wrap="square" lIns="0" tIns="0" rIns="0" bIns="0" rtlCol="0"/>
          <a:lstStyle/>
          <a:p>
            <a:endParaRPr sz="4181"/>
          </a:p>
        </p:txBody>
      </p:sp>
      <p:sp>
        <p:nvSpPr>
          <p:cNvPr id="177" name="object 241">
            <a:extLst>
              <a:ext uri="{FF2B5EF4-FFF2-40B4-BE49-F238E27FC236}">
                <a16:creationId xmlns:a16="http://schemas.microsoft.com/office/drawing/2014/main" id="{B8BB60E2-403D-482E-B51A-F74C04E28C40}"/>
              </a:ext>
            </a:extLst>
          </p:cNvPr>
          <p:cNvSpPr/>
          <p:nvPr/>
        </p:nvSpPr>
        <p:spPr>
          <a:xfrm>
            <a:off x="33388857" y="22276817"/>
            <a:ext cx="17318422" cy="4925630"/>
          </a:xfrm>
          <a:custGeom>
            <a:avLst/>
            <a:gdLst/>
            <a:ahLst/>
            <a:cxnLst/>
            <a:rect l="l" t="t" r="r" b="b"/>
            <a:pathLst>
              <a:path w="6402705" h="3919220">
                <a:moveTo>
                  <a:pt x="0" y="0"/>
                </a:moveTo>
                <a:lnTo>
                  <a:pt x="6402642" y="0"/>
                </a:lnTo>
                <a:lnTo>
                  <a:pt x="6402642" y="3918829"/>
                </a:lnTo>
                <a:lnTo>
                  <a:pt x="0" y="3918829"/>
                </a:lnTo>
                <a:lnTo>
                  <a:pt x="0" y="0"/>
                </a:lnTo>
                <a:close/>
              </a:path>
            </a:pathLst>
          </a:custGeom>
          <a:ln w="33584">
            <a:solidFill>
              <a:srgbClr val="005200"/>
            </a:solidFill>
          </a:ln>
        </p:spPr>
        <p:txBody>
          <a:bodyPr wrap="square" lIns="0" tIns="0" rIns="0" bIns="0" rtlCol="0"/>
          <a:lstStyle/>
          <a:p>
            <a:endParaRPr sz="4181"/>
          </a:p>
        </p:txBody>
      </p:sp>
      <p:sp>
        <p:nvSpPr>
          <p:cNvPr id="178" name="object 242">
            <a:extLst>
              <a:ext uri="{FF2B5EF4-FFF2-40B4-BE49-F238E27FC236}">
                <a16:creationId xmlns:a16="http://schemas.microsoft.com/office/drawing/2014/main" id="{9B220538-DE03-4E99-B2AF-551B718BD43E}"/>
              </a:ext>
            </a:extLst>
          </p:cNvPr>
          <p:cNvSpPr/>
          <p:nvPr/>
        </p:nvSpPr>
        <p:spPr>
          <a:xfrm>
            <a:off x="39812869" y="21980491"/>
            <a:ext cx="5145131" cy="700367"/>
          </a:xfrm>
          <a:custGeom>
            <a:avLst/>
            <a:gdLst/>
            <a:ahLst/>
            <a:cxnLst/>
            <a:rect l="l" t="t" r="r" b="b"/>
            <a:pathLst>
              <a:path w="3020059" h="301625">
                <a:moveTo>
                  <a:pt x="3019865" y="301158"/>
                </a:moveTo>
                <a:lnTo>
                  <a:pt x="0" y="301158"/>
                </a:lnTo>
                <a:lnTo>
                  <a:pt x="0" y="0"/>
                </a:lnTo>
                <a:lnTo>
                  <a:pt x="3019865" y="0"/>
                </a:lnTo>
                <a:lnTo>
                  <a:pt x="3019865" y="301158"/>
                </a:lnTo>
                <a:close/>
              </a:path>
            </a:pathLst>
          </a:custGeom>
          <a:solidFill>
            <a:schemeClr val="accent4">
              <a:lumMod val="75000"/>
            </a:schemeClr>
          </a:solidFill>
          <a:ln>
            <a:solidFill>
              <a:schemeClr val="accent5">
                <a:lumMod val="50000"/>
              </a:schemeClr>
            </a:solidFill>
          </a:ln>
        </p:spPr>
        <p:txBody>
          <a:bodyPr wrap="square" lIns="0" tIns="0" rIns="0" bIns="0" rtlCol="0"/>
          <a:lstStyle/>
          <a:p>
            <a:endParaRPr sz="4181" dirty="0"/>
          </a:p>
        </p:txBody>
      </p:sp>
      <p:sp>
        <p:nvSpPr>
          <p:cNvPr id="179" name="object 243">
            <a:extLst>
              <a:ext uri="{FF2B5EF4-FFF2-40B4-BE49-F238E27FC236}">
                <a16:creationId xmlns:a16="http://schemas.microsoft.com/office/drawing/2014/main" id="{7E811E81-1B37-44F9-88AD-6A054AAF1908}"/>
              </a:ext>
            </a:extLst>
          </p:cNvPr>
          <p:cNvSpPr/>
          <p:nvPr/>
        </p:nvSpPr>
        <p:spPr>
          <a:xfrm>
            <a:off x="39812869" y="21980491"/>
            <a:ext cx="5145131" cy="700367"/>
          </a:xfrm>
          <a:custGeom>
            <a:avLst/>
            <a:gdLst/>
            <a:ahLst/>
            <a:cxnLst/>
            <a:rect l="l" t="t" r="r" b="b"/>
            <a:pathLst>
              <a:path w="3020059" h="301625">
                <a:moveTo>
                  <a:pt x="0" y="0"/>
                </a:moveTo>
                <a:lnTo>
                  <a:pt x="3019865" y="0"/>
                </a:lnTo>
                <a:lnTo>
                  <a:pt x="3019865" y="301158"/>
                </a:lnTo>
                <a:lnTo>
                  <a:pt x="0" y="301158"/>
                </a:lnTo>
                <a:lnTo>
                  <a:pt x="0" y="0"/>
                </a:lnTo>
                <a:close/>
              </a:path>
            </a:pathLst>
          </a:custGeom>
          <a:ln w="33724">
            <a:solidFill>
              <a:srgbClr val="005200"/>
            </a:solidFill>
          </a:ln>
        </p:spPr>
        <p:txBody>
          <a:bodyPr wrap="square" lIns="0" tIns="0" rIns="0" bIns="0" rtlCol="0"/>
          <a:lstStyle/>
          <a:p>
            <a:endParaRPr sz="4181"/>
          </a:p>
        </p:txBody>
      </p:sp>
      <p:sp>
        <p:nvSpPr>
          <p:cNvPr id="180" name="object 244">
            <a:extLst>
              <a:ext uri="{FF2B5EF4-FFF2-40B4-BE49-F238E27FC236}">
                <a16:creationId xmlns:a16="http://schemas.microsoft.com/office/drawing/2014/main" id="{1F42CDD2-7B7C-4D6C-AED7-97255CF58CE0}"/>
              </a:ext>
            </a:extLst>
          </p:cNvPr>
          <p:cNvSpPr txBox="1"/>
          <p:nvPr/>
        </p:nvSpPr>
        <p:spPr>
          <a:xfrm>
            <a:off x="40198691" y="22004763"/>
            <a:ext cx="4202980" cy="573394"/>
          </a:xfrm>
          <a:prstGeom prst="rect">
            <a:avLst/>
          </a:prstGeom>
        </p:spPr>
        <p:txBody>
          <a:bodyPr vert="horz" wrap="square" lIns="0" tIns="36862" rIns="0" bIns="0" rtlCol="0">
            <a:spAutoFit/>
          </a:bodyPr>
          <a:lstStyle/>
          <a:p>
            <a:pPr marL="29491">
              <a:spcBef>
                <a:spcPts val="290"/>
              </a:spcBef>
            </a:pPr>
            <a:r>
              <a:rPr lang="en-US" sz="3484" spc="59" dirty="0">
                <a:solidFill>
                  <a:srgbClr val="FFFFFF"/>
                </a:solidFill>
                <a:latin typeface="Microsoft Sans Serif"/>
                <a:cs typeface="Microsoft Sans Serif"/>
              </a:rPr>
              <a:t>Management Advice</a:t>
            </a:r>
            <a:endParaRPr sz="3484" dirty="0">
              <a:latin typeface="Microsoft Sans Serif"/>
              <a:cs typeface="Microsoft Sans Serif"/>
            </a:endParaRPr>
          </a:p>
        </p:txBody>
      </p:sp>
      <p:sp>
        <p:nvSpPr>
          <p:cNvPr id="303" name="object 37">
            <a:extLst>
              <a:ext uri="{FF2B5EF4-FFF2-40B4-BE49-F238E27FC236}">
                <a16:creationId xmlns:a16="http://schemas.microsoft.com/office/drawing/2014/main" id="{9A3A8477-3B02-4FE1-9A5D-586722680B2F}"/>
              </a:ext>
            </a:extLst>
          </p:cNvPr>
          <p:cNvSpPr/>
          <p:nvPr/>
        </p:nvSpPr>
        <p:spPr>
          <a:xfrm>
            <a:off x="33949793" y="28029578"/>
            <a:ext cx="17028642" cy="2595051"/>
          </a:xfrm>
          <a:custGeom>
            <a:avLst/>
            <a:gdLst/>
            <a:ahLst/>
            <a:cxnLst/>
            <a:rect l="l" t="t" r="r" b="b"/>
            <a:pathLst>
              <a:path w="6311265" h="952500">
                <a:moveTo>
                  <a:pt x="6310947" y="0"/>
                </a:moveTo>
                <a:lnTo>
                  <a:pt x="0" y="0"/>
                </a:lnTo>
                <a:lnTo>
                  <a:pt x="0" y="869467"/>
                </a:lnTo>
                <a:lnTo>
                  <a:pt x="0" y="952169"/>
                </a:lnTo>
                <a:lnTo>
                  <a:pt x="6310947" y="952169"/>
                </a:lnTo>
                <a:lnTo>
                  <a:pt x="6310947" y="869467"/>
                </a:lnTo>
                <a:lnTo>
                  <a:pt x="6310947" y="0"/>
                </a:lnTo>
                <a:close/>
              </a:path>
            </a:pathLst>
          </a:custGeom>
          <a:solidFill>
            <a:srgbClr val="00A500">
              <a:alpha val="45999"/>
            </a:srgbClr>
          </a:solidFill>
        </p:spPr>
        <p:txBody>
          <a:bodyPr wrap="square" lIns="0" tIns="0" rIns="0" bIns="0" rtlCol="0"/>
          <a:lstStyle/>
          <a:p>
            <a:endParaRPr sz="4181"/>
          </a:p>
        </p:txBody>
      </p:sp>
      <p:sp>
        <p:nvSpPr>
          <p:cNvPr id="304" name="object 38">
            <a:extLst>
              <a:ext uri="{FF2B5EF4-FFF2-40B4-BE49-F238E27FC236}">
                <a16:creationId xmlns:a16="http://schemas.microsoft.com/office/drawing/2014/main" id="{2E104159-F898-4AC9-BD1C-4E404B4AF6CE}"/>
              </a:ext>
            </a:extLst>
          </p:cNvPr>
          <p:cNvSpPr/>
          <p:nvPr/>
        </p:nvSpPr>
        <p:spPr>
          <a:xfrm>
            <a:off x="33433435" y="27927703"/>
            <a:ext cx="17306199" cy="2545091"/>
          </a:xfrm>
          <a:custGeom>
            <a:avLst/>
            <a:gdLst/>
            <a:ahLst/>
            <a:cxnLst/>
            <a:rect l="l" t="t" r="r" b="b"/>
            <a:pathLst>
              <a:path w="6414134" h="1105534">
                <a:moveTo>
                  <a:pt x="6413817" y="0"/>
                </a:moveTo>
                <a:lnTo>
                  <a:pt x="0" y="0"/>
                </a:lnTo>
                <a:lnTo>
                  <a:pt x="0" y="151079"/>
                </a:lnTo>
                <a:lnTo>
                  <a:pt x="0" y="1105204"/>
                </a:lnTo>
                <a:lnTo>
                  <a:pt x="6413817" y="1105204"/>
                </a:lnTo>
                <a:lnTo>
                  <a:pt x="6413817" y="151079"/>
                </a:lnTo>
                <a:lnTo>
                  <a:pt x="6413817" y="0"/>
                </a:lnTo>
                <a:close/>
              </a:path>
            </a:pathLst>
          </a:custGeom>
          <a:solidFill>
            <a:srgbClr val="FFFDFF"/>
          </a:solidFill>
        </p:spPr>
        <p:txBody>
          <a:bodyPr wrap="square" lIns="0" tIns="0" rIns="0" bIns="0" rtlCol="0"/>
          <a:lstStyle/>
          <a:p>
            <a:endParaRPr sz="4181"/>
          </a:p>
        </p:txBody>
      </p:sp>
      <p:sp>
        <p:nvSpPr>
          <p:cNvPr id="305" name="object 39">
            <a:extLst>
              <a:ext uri="{FF2B5EF4-FFF2-40B4-BE49-F238E27FC236}">
                <a16:creationId xmlns:a16="http://schemas.microsoft.com/office/drawing/2014/main" id="{D84ECF01-77E0-40AA-A6A2-7DFD6E0F332E}"/>
              </a:ext>
            </a:extLst>
          </p:cNvPr>
          <p:cNvSpPr/>
          <p:nvPr/>
        </p:nvSpPr>
        <p:spPr>
          <a:xfrm>
            <a:off x="33433448" y="27927703"/>
            <a:ext cx="17306199" cy="2545092"/>
          </a:xfrm>
          <a:custGeom>
            <a:avLst/>
            <a:gdLst/>
            <a:ahLst/>
            <a:cxnLst/>
            <a:rect l="l" t="t" r="r" b="b"/>
            <a:pathLst>
              <a:path w="6414134" h="1105534">
                <a:moveTo>
                  <a:pt x="0" y="0"/>
                </a:moveTo>
                <a:lnTo>
                  <a:pt x="6413816" y="0"/>
                </a:lnTo>
                <a:lnTo>
                  <a:pt x="6413816" y="1105202"/>
                </a:lnTo>
                <a:lnTo>
                  <a:pt x="0" y="1105202"/>
                </a:lnTo>
                <a:lnTo>
                  <a:pt x="0" y="0"/>
                </a:lnTo>
                <a:close/>
              </a:path>
            </a:pathLst>
          </a:custGeom>
          <a:ln w="27528">
            <a:solidFill>
              <a:srgbClr val="005200"/>
            </a:solidFill>
          </a:ln>
        </p:spPr>
        <p:txBody>
          <a:bodyPr wrap="square" lIns="0" tIns="0" rIns="0" bIns="0" rtlCol="0"/>
          <a:lstStyle/>
          <a:p>
            <a:endParaRPr sz="4181"/>
          </a:p>
        </p:txBody>
      </p:sp>
      <p:sp>
        <p:nvSpPr>
          <p:cNvPr id="306" name="object 40">
            <a:extLst>
              <a:ext uri="{FF2B5EF4-FFF2-40B4-BE49-F238E27FC236}">
                <a16:creationId xmlns:a16="http://schemas.microsoft.com/office/drawing/2014/main" id="{DADAD9DC-2424-4E82-985F-72A0394EB459}"/>
              </a:ext>
            </a:extLst>
          </p:cNvPr>
          <p:cNvSpPr/>
          <p:nvPr/>
        </p:nvSpPr>
        <p:spPr>
          <a:xfrm>
            <a:off x="39814172" y="27425434"/>
            <a:ext cx="4889799" cy="840797"/>
          </a:xfrm>
          <a:custGeom>
            <a:avLst/>
            <a:gdLst/>
            <a:ahLst/>
            <a:cxnLst/>
            <a:rect l="l" t="t" r="r" b="b"/>
            <a:pathLst>
              <a:path w="1812290" h="308609">
                <a:moveTo>
                  <a:pt x="1811779" y="308456"/>
                </a:moveTo>
                <a:lnTo>
                  <a:pt x="0" y="308456"/>
                </a:lnTo>
                <a:lnTo>
                  <a:pt x="0" y="0"/>
                </a:lnTo>
                <a:lnTo>
                  <a:pt x="1811779" y="0"/>
                </a:lnTo>
                <a:lnTo>
                  <a:pt x="1811779" y="308456"/>
                </a:lnTo>
                <a:close/>
              </a:path>
            </a:pathLst>
          </a:custGeom>
          <a:solidFill>
            <a:srgbClr val="005200"/>
          </a:solidFill>
        </p:spPr>
        <p:txBody>
          <a:bodyPr wrap="square" lIns="0" tIns="0" rIns="0" bIns="0" rtlCol="0"/>
          <a:lstStyle/>
          <a:p>
            <a:endParaRPr sz="4181"/>
          </a:p>
        </p:txBody>
      </p:sp>
      <p:sp>
        <p:nvSpPr>
          <p:cNvPr id="307" name="object 41">
            <a:extLst>
              <a:ext uri="{FF2B5EF4-FFF2-40B4-BE49-F238E27FC236}">
                <a16:creationId xmlns:a16="http://schemas.microsoft.com/office/drawing/2014/main" id="{BD0D2D26-B504-425B-83A8-C111EDB9BAE0}"/>
              </a:ext>
            </a:extLst>
          </p:cNvPr>
          <p:cNvSpPr/>
          <p:nvPr/>
        </p:nvSpPr>
        <p:spPr>
          <a:xfrm>
            <a:off x="39814172" y="27425434"/>
            <a:ext cx="4889799" cy="840797"/>
          </a:xfrm>
          <a:custGeom>
            <a:avLst/>
            <a:gdLst/>
            <a:ahLst/>
            <a:cxnLst/>
            <a:rect l="l" t="t" r="r" b="b"/>
            <a:pathLst>
              <a:path w="1812290" h="308609">
                <a:moveTo>
                  <a:pt x="0" y="0"/>
                </a:moveTo>
                <a:lnTo>
                  <a:pt x="1811779" y="0"/>
                </a:lnTo>
                <a:lnTo>
                  <a:pt x="1811779" y="308456"/>
                </a:lnTo>
                <a:lnTo>
                  <a:pt x="0" y="308456"/>
                </a:lnTo>
                <a:lnTo>
                  <a:pt x="0" y="0"/>
                </a:lnTo>
                <a:close/>
              </a:path>
            </a:pathLst>
          </a:custGeom>
          <a:ln w="26436">
            <a:solidFill>
              <a:srgbClr val="005200"/>
            </a:solidFill>
          </a:ln>
        </p:spPr>
        <p:txBody>
          <a:bodyPr wrap="square" lIns="0" tIns="0" rIns="0" bIns="0" rtlCol="0"/>
          <a:lstStyle/>
          <a:p>
            <a:endParaRPr sz="4181"/>
          </a:p>
        </p:txBody>
      </p:sp>
      <p:sp>
        <p:nvSpPr>
          <p:cNvPr id="308" name="object 42">
            <a:extLst>
              <a:ext uri="{FF2B5EF4-FFF2-40B4-BE49-F238E27FC236}">
                <a16:creationId xmlns:a16="http://schemas.microsoft.com/office/drawing/2014/main" id="{E5C8B09D-33D5-4BC3-857B-57A35F05EE42}"/>
              </a:ext>
            </a:extLst>
          </p:cNvPr>
          <p:cNvSpPr txBox="1"/>
          <p:nvPr/>
        </p:nvSpPr>
        <p:spPr>
          <a:xfrm>
            <a:off x="40227094" y="27671168"/>
            <a:ext cx="4146173" cy="393739"/>
          </a:xfrm>
          <a:prstGeom prst="rect">
            <a:avLst/>
          </a:prstGeom>
          <a:solidFill>
            <a:srgbClr val="005200"/>
          </a:solidFill>
        </p:spPr>
        <p:txBody>
          <a:bodyPr vert="horz" wrap="square" lIns="0" tIns="91417" rIns="0" bIns="0" rtlCol="0">
            <a:spAutoFit/>
          </a:bodyPr>
          <a:lstStyle/>
          <a:p>
            <a:pPr marL="961370">
              <a:lnSpc>
                <a:spcPts val="2148"/>
              </a:lnSpc>
              <a:spcBef>
                <a:spcPts val="720"/>
              </a:spcBef>
            </a:pPr>
            <a:r>
              <a:rPr sz="3484" spc="23" dirty="0">
                <a:solidFill>
                  <a:srgbClr val="FFFFFF"/>
                </a:solidFill>
                <a:latin typeface="Microsoft Sans Serif"/>
                <a:cs typeface="Microsoft Sans Serif"/>
              </a:rPr>
              <a:t>References</a:t>
            </a:r>
            <a:endParaRPr sz="3484" dirty="0">
              <a:latin typeface="Microsoft Sans Serif"/>
              <a:cs typeface="Microsoft Sans Serif"/>
            </a:endParaRPr>
          </a:p>
        </p:txBody>
      </p:sp>
      <p:sp>
        <p:nvSpPr>
          <p:cNvPr id="312" name="object 299">
            <a:extLst>
              <a:ext uri="{FF2B5EF4-FFF2-40B4-BE49-F238E27FC236}">
                <a16:creationId xmlns:a16="http://schemas.microsoft.com/office/drawing/2014/main" id="{EA5E3ADD-7608-4DD1-AF13-3B8E5C16C416}"/>
              </a:ext>
            </a:extLst>
          </p:cNvPr>
          <p:cNvSpPr txBox="1"/>
          <p:nvPr/>
        </p:nvSpPr>
        <p:spPr>
          <a:xfrm>
            <a:off x="33567022" y="28193379"/>
            <a:ext cx="17028642" cy="2260987"/>
          </a:xfrm>
          <a:prstGeom prst="rect">
            <a:avLst/>
          </a:prstGeom>
          <a:solidFill>
            <a:srgbClr val="FFFDFF"/>
          </a:solidFill>
        </p:spPr>
        <p:txBody>
          <a:bodyPr vert="horz" wrap="square" lIns="0" tIns="159242" rIns="0" bIns="0" rtlCol="0">
            <a:spAutoFit/>
          </a:bodyPr>
          <a:lstStyle/>
          <a:p>
            <a:pPr marL="213801">
              <a:spcBef>
                <a:spcPts val="600"/>
              </a:spcBef>
            </a:pPr>
            <a:r>
              <a:rPr sz="1858" spc="59" dirty="0">
                <a:latin typeface="Microsoft Sans Serif"/>
                <a:cs typeface="Microsoft Sans Serif"/>
              </a:rPr>
              <a:t>[1]</a:t>
            </a:r>
            <a:r>
              <a:rPr lang="en-US" altLang="zh-CN" sz="1858" spc="59" dirty="0">
                <a:latin typeface="Microsoft Sans Serif"/>
                <a:cs typeface="Microsoft Sans Serif"/>
              </a:rPr>
              <a:t>  </a:t>
            </a:r>
            <a:r>
              <a:rPr lang="en-US" sz="1858" spc="-36" dirty="0">
                <a:latin typeface="Microsoft Sans Serif"/>
                <a:cs typeface="Microsoft Sans Serif"/>
              </a:rPr>
              <a:t>Chen Y D, Zhang Q, Chen X, et al. Multiscale variability of streamflow changes in the Pearl River basin, China[J]. </a:t>
            </a:r>
          </a:p>
          <a:p>
            <a:pPr marL="213801">
              <a:spcBef>
                <a:spcPts val="600"/>
              </a:spcBef>
            </a:pPr>
            <a:r>
              <a:rPr lang="en-US" sz="1858" spc="-36" dirty="0">
                <a:latin typeface="Microsoft Sans Serif"/>
                <a:cs typeface="Microsoft Sans Serif"/>
              </a:rPr>
              <a:t>        Stochastic environmental research and risk assessment, 2012, 26: 235-246</a:t>
            </a:r>
            <a:endParaRPr lang="en-US" altLang="zh-CN" sz="1858" spc="-36" dirty="0">
              <a:latin typeface="Microsoft Sans Serif"/>
              <a:cs typeface="Microsoft Sans Serif"/>
            </a:endParaRPr>
          </a:p>
          <a:p>
            <a:pPr marL="213801">
              <a:spcBef>
                <a:spcPts val="600"/>
              </a:spcBef>
            </a:pPr>
            <a:r>
              <a:rPr lang="en-US" altLang="zh-CN" sz="1858" spc="59" dirty="0">
                <a:latin typeface="Microsoft Sans Serif"/>
                <a:cs typeface="Microsoft Sans Serif"/>
              </a:rPr>
              <a:t>[2]</a:t>
            </a:r>
            <a:r>
              <a:rPr lang="zh-CN" altLang="en-US" sz="1858" spc="59" dirty="0">
                <a:latin typeface="Microsoft Sans Serif"/>
                <a:cs typeface="Microsoft Sans Serif"/>
              </a:rPr>
              <a:t>  </a:t>
            </a:r>
            <a:r>
              <a:rPr lang="en-US" sz="1858" dirty="0">
                <a:latin typeface="Microsoft Sans Serif"/>
                <a:cs typeface="Microsoft Sans Serif"/>
              </a:rPr>
              <a:t>Zhang S, Lu X </a:t>
            </a:r>
            <a:r>
              <a:rPr lang="en-US" sz="1858" dirty="0" err="1">
                <a:latin typeface="Microsoft Sans Serif"/>
                <a:cs typeface="Microsoft Sans Serif"/>
              </a:rPr>
              <a:t>X</a:t>
            </a:r>
            <a:r>
              <a:rPr lang="en-US" sz="1858" dirty="0">
                <a:latin typeface="Microsoft Sans Serif"/>
                <a:cs typeface="Microsoft Sans Serif"/>
              </a:rPr>
              <a:t>, </a:t>
            </a:r>
            <a:r>
              <a:rPr lang="en-US" sz="1858" dirty="0" err="1">
                <a:latin typeface="Microsoft Sans Serif"/>
                <a:cs typeface="Microsoft Sans Serif"/>
              </a:rPr>
              <a:t>Higgitt</a:t>
            </a:r>
            <a:r>
              <a:rPr lang="en-US" sz="1858" dirty="0">
                <a:latin typeface="Microsoft Sans Serif"/>
                <a:cs typeface="Microsoft Sans Serif"/>
              </a:rPr>
              <a:t> D L, et al. Recent changes of water discharge and sediment load in the </a:t>
            </a:r>
            <a:r>
              <a:rPr lang="en-US" sz="1858" dirty="0" err="1">
                <a:latin typeface="Microsoft Sans Serif"/>
                <a:cs typeface="Microsoft Sans Serif"/>
              </a:rPr>
              <a:t>Zhujiang</a:t>
            </a:r>
            <a:r>
              <a:rPr lang="en-US" sz="1858" dirty="0">
                <a:latin typeface="Microsoft Sans Serif"/>
                <a:cs typeface="Microsoft Sans Serif"/>
              </a:rPr>
              <a:t> (Pearl </a:t>
            </a:r>
            <a:r>
              <a:rPr lang="en-US" sz="1858" spc="59" dirty="0">
                <a:latin typeface="Microsoft Sans Serif"/>
                <a:cs typeface="Microsoft Sans Serif"/>
              </a:rPr>
              <a:t>River) Basin, China[J]. Global and </a:t>
            </a:r>
          </a:p>
          <a:p>
            <a:pPr marL="213801">
              <a:spcBef>
                <a:spcPts val="600"/>
              </a:spcBef>
            </a:pPr>
            <a:r>
              <a:rPr lang="en-US" sz="1858" spc="59" dirty="0">
                <a:latin typeface="Microsoft Sans Serif"/>
                <a:cs typeface="Microsoft Sans Serif"/>
              </a:rPr>
              <a:t>      Planetary Change, 2008, 60(3-4): 365-380</a:t>
            </a:r>
            <a:endParaRPr lang="en-US" altLang="zh-CN" sz="1858" spc="59" dirty="0">
              <a:latin typeface="Microsoft Sans Serif"/>
              <a:cs typeface="Microsoft Sans Serif"/>
            </a:endParaRPr>
          </a:p>
          <a:p>
            <a:pPr marL="213801">
              <a:spcBef>
                <a:spcPts val="600"/>
              </a:spcBef>
            </a:pPr>
            <a:r>
              <a:rPr lang="en-US" altLang="zh-CN" sz="1858" spc="59" dirty="0">
                <a:latin typeface="Microsoft Sans Serif"/>
                <a:cs typeface="Microsoft Sans Serif"/>
              </a:rPr>
              <a:t>[3]</a:t>
            </a:r>
            <a:r>
              <a:rPr lang="zh-CN" altLang="en-US" sz="1858" spc="59" dirty="0">
                <a:latin typeface="Microsoft Sans Serif"/>
                <a:cs typeface="Microsoft Sans Serif"/>
              </a:rPr>
              <a:t>  </a:t>
            </a:r>
            <a:r>
              <a:rPr lang="en-US" sz="1858" spc="59" dirty="0">
                <a:latin typeface="Microsoft Sans Serif"/>
                <a:cs typeface="Microsoft Sans Serif"/>
              </a:rPr>
              <a:t>Wei X, Cai S, Ni P, et al. Impacts of climate change and human activities on the water discharge and sediment load of the Pearl River, southern </a:t>
            </a:r>
          </a:p>
          <a:p>
            <a:pPr marL="213801">
              <a:spcBef>
                <a:spcPts val="600"/>
              </a:spcBef>
            </a:pPr>
            <a:r>
              <a:rPr lang="en-US" sz="1858" spc="59" dirty="0">
                <a:latin typeface="Microsoft Sans Serif"/>
                <a:cs typeface="Microsoft Sans Serif"/>
              </a:rPr>
              <a:t>      China[J]. Scientific Reports, 2020, 10(1): 16743.</a:t>
            </a:r>
            <a:endParaRPr sz="1858" spc="59" dirty="0">
              <a:latin typeface="Microsoft Sans Serif"/>
              <a:cs typeface="Microsoft Sans Serif"/>
            </a:endParaRPr>
          </a:p>
        </p:txBody>
      </p:sp>
      <p:sp>
        <p:nvSpPr>
          <p:cNvPr id="30" name="矩形 29">
            <a:extLst>
              <a:ext uri="{FF2B5EF4-FFF2-40B4-BE49-F238E27FC236}">
                <a16:creationId xmlns:a16="http://schemas.microsoft.com/office/drawing/2014/main" id="{689A29FC-755E-4BA7-853C-2EC64EBE5496}"/>
              </a:ext>
            </a:extLst>
          </p:cNvPr>
          <p:cNvSpPr/>
          <p:nvPr/>
        </p:nvSpPr>
        <p:spPr>
          <a:xfrm>
            <a:off x="34000975" y="22895002"/>
            <a:ext cx="14995626" cy="4165756"/>
          </a:xfrm>
          <a:prstGeom prst="rect">
            <a:avLst/>
          </a:prstGeom>
        </p:spPr>
        <p:txBody>
          <a:bodyPr wrap="square">
            <a:spAutoFit/>
          </a:bodyPr>
          <a:lstStyle/>
          <a:p>
            <a:pPr marL="342900" indent="-342900">
              <a:buFontTx/>
              <a:buChar char="-"/>
            </a:pPr>
            <a:r>
              <a:rPr lang="en-US" altLang="zh-CN" sz="2206" spc="13" dirty="0">
                <a:latin typeface="Microsoft Sans Serif"/>
                <a:cs typeface="Microsoft Sans Serif"/>
              </a:rPr>
              <a:t>Establish a comprehensive collaborative management supervisory institution and enhance the enforcement credibility of the river basin management agency. </a:t>
            </a:r>
          </a:p>
          <a:p>
            <a:pPr marL="342900" indent="-342900">
              <a:buFontTx/>
              <a:buChar char="-"/>
            </a:pPr>
            <a:r>
              <a:rPr lang="en-US" altLang="zh-CN" sz="2206" spc="13" dirty="0">
                <a:latin typeface="Microsoft Sans Serif"/>
                <a:cs typeface="Microsoft Sans Serif"/>
              </a:rPr>
              <a:t>Strengthen the establishment of a unified dispatch system for reservoirs in the river basin to improve the efficiency of water resources utilization. </a:t>
            </a:r>
          </a:p>
          <a:p>
            <a:pPr marL="342900" indent="-342900">
              <a:buFontTx/>
              <a:buChar char="-"/>
            </a:pPr>
            <a:r>
              <a:rPr lang="en-US" altLang="zh-CN" sz="2206" spc="13" dirty="0">
                <a:latin typeface="Microsoft Sans Serif"/>
                <a:cs typeface="Microsoft Sans Serif"/>
              </a:rPr>
              <a:t>Establish a shared data platform to make information on water conservancy and meteorological engineering construction within the river basin more transparent and accessible. </a:t>
            </a:r>
          </a:p>
          <a:p>
            <a:pPr marL="342900" indent="-342900">
              <a:buFontTx/>
              <a:buChar char="-"/>
            </a:pPr>
            <a:r>
              <a:rPr lang="en-US" altLang="zh-CN" sz="2206" spc="13" dirty="0">
                <a:latin typeface="Microsoft Sans Serif"/>
                <a:cs typeface="Microsoft Sans Serif"/>
              </a:rPr>
              <a:t>Promote the establishment of a remote sensing monitoring system and increase technological investment. </a:t>
            </a:r>
          </a:p>
          <a:p>
            <a:pPr marL="342900" indent="-342900">
              <a:buFontTx/>
              <a:buChar char="-"/>
            </a:pPr>
            <a:r>
              <a:rPr lang="en-US" altLang="zh-CN" sz="2206" spc="13" dirty="0">
                <a:latin typeface="Microsoft Sans Serif"/>
                <a:cs typeface="Microsoft Sans Serif"/>
              </a:rPr>
              <a:t>Formulate specialized measures and establish dedicated institutions for drought, flood control, and salt tide prevention. </a:t>
            </a:r>
          </a:p>
          <a:p>
            <a:pPr marL="342900" indent="-342900">
              <a:buFontTx/>
              <a:buChar char="-"/>
            </a:pPr>
            <a:r>
              <a:rPr lang="en-US" altLang="zh-CN" sz="2206" spc="13" dirty="0">
                <a:latin typeface="Microsoft Sans Serif"/>
                <a:cs typeface="Microsoft Sans Serif"/>
              </a:rPr>
              <a:t>Develop more detailed and specific pollution prevention and control laws and punishment systems. </a:t>
            </a:r>
          </a:p>
          <a:p>
            <a:pPr marL="342900" indent="-342900">
              <a:buFontTx/>
              <a:buChar char="-"/>
            </a:pPr>
            <a:r>
              <a:rPr lang="en-US" altLang="zh-CN" sz="2206" spc="13" dirty="0">
                <a:latin typeface="Microsoft Sans Serif"/>
                <a:cs typeface="Microsoft Sans Serif"/>
              </a:rPr>
              <a:t>Enhance the participation of river basin residents in water resources management and expand public participation methods.</a:t>
            </a:r>
            <a:endParaRPr lang="zh-CN" altLang="en-US" sz="2206" spc="13" dirty="0">
              <a:latin typeface="Microsoft Sans Serif"/>
              <a:cs typeface="Microsoft Sans Serif"/>
            </a:endParaRPr>
          </a:p>
        </p:txBody>
      </p:sp>
      <p:pic>
        <p:nvPicPr>
          <p:cNvPr id="32" name="图片 31">
            <a:extLst>
              <a:ext uri="{FF2B5EF4-FFF2-40B4-BE49-F238E27FC236}">
                <a16:creationId xmlns:a16="http://schemas.microsoft.com/office/drawing/2014/main" id="{79684571-DC2B-4E2E-80EB-990AC97AE4B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995071" y="23967086"/>
            <a:ext cx="2398658" cy="2398658"/>
          </a:xfrm>
          <a:prstGeom prst="rect">
            <a:avLst/>
          </a:prstGeom>
        </p:spPr>
      </p:pic>
      <p:sp>
        <p:nvSpPr>
          <p:cNvPr id="35" name="矩形 34">
            <a:extLst>
              <a:ext uri="{FF2B5EF4-FFF2-40B4-BE49-F238E27FC236}">
                <a16:creationId xmlns:a16="http://schemas.microsoft.com/office/drawing/2014/main" id="{705BBBE3-EC57-4176-904D-86F322F91A88}"/>
              </a:ext>
            </a:extLst>
          </p:cNvPr>
          <p:cNvSpPr/>
          <p:nvPr/>
        </p:nvSpPr>
        <p:spPr>
          <a:xfrm>
            <a:off x="11496916" y="25645866"/>
            <a:ext cx="4622933" cy="646331"/>
          </a:xfrm>
          <a:prstGeom prst="rect">
            <a:avLst/>
          </a:prstGeom>
        </p:spPr>
        <p:txBody>
          <a:bodyPr wrap="square">
            <a:spAutoFit/>
          </a:bodyPr>
          <a:lstStyle/>
          <a:p>
            <a:r>
              <a:rPr lang="zh-CN" altLang="en-US" sz="1800" spc="13" dirty="0">
                <a:latin typeface="Microsoft Sans Serif"/>
                <a:cs typeface="Microsoft Sans Serif"/>
              </a:rPr>
              <a:t>Water discharge compared to precipitation during different periods</a:t>
            </a:r>
          </a:p>
        </p:txBody>
      </p:sp>
      <p:sp>
        <p:nvSpPr>
          <p:cNvPr id="313" name="矩形 312">
            <a:extLst>
              <a:ext uri="{FF2B5EF4-FFF2-40B4-BE49-F238E27FC236}">
                <a16:creationId xmlns:a16="http://schemas.microsoft.com/office/drawing/2014/main" id="{A8C28E7E-4FDF-4E8C-A997-6D2EF81CF8B3}"/>
              </a:ext>
            </a:extLst>
          </p:cNvPr>
          <p:cNvSpPr/>
          <p:nvPr/>
        </p:nvSpPr>
        <p:spPr>
          <a:xfrm>
            <a:off x="11496916" y="29614898"/>
            <a:ext cx="4433775" cy="646331"/>
          </a:xfrm>
          <a:prstGeom prst="rect">
            <a:avLst/>
          </a:prstGeom>
        </p:spPr>
        <p:txBody>
          <a:bodyPr wrap="square">
            <a:spAutoFit/>
          </a:bodyPr>
          <a:lstStyle/>
          <a:p>
            <a:r>
              <a:rPr lang="en-US" altLang="zh-CN" sz="1800" spc="13" dirty="0">
                <a:latin typeface="Microsoft Sans Serif"/>
                <a:cs typeface="Microsoft Sans Serif"/>
              </a:rPr>
              <a:t>S</a:t>
            </a:r>
            <a:r>
              <a:rPr lang="zh-CN" altLang="en-US" sz="1800" spc="13" dirty="0">
                <a:latin typeface="Microsoft Sans Serif"/>
                <a:cs typeface="Microsoft Sans Serif"/>
              </a:rPr>
              <a:t>ediment load compared to precipitation during different periods</a:t>
            </a:r>
          </a:p>
        </p:txBody>
      </p:sp>
      <p:sp>
        <p:nvSpPr>
          <p:cNvPr id="314" name="矩形 313">
            <a:extLst>
              <a:ext uri="{FF2B5EF4-FFF2-40B4-BE49-F238E27FC236}">
                <a16:creationId xmlns:a16="http://schemas.microsoft.com/office/drawing/2014/main" id="{9D7EDDA2-9E40-4A46-BE28-28786248DE62}"/>
              </a:ext>
            </a:extLst>
          </p:cNvPr>
          <p:cNvSpPr/>
          <p:nvPr/>
        </p:nvSpPr>
        <p:spPr>
          <a:xfrm>
            <a:off x="25775044" y="21366525"/>
            <a:ext cx="5968831" cy="369332"/>
          </a:xfrm>
          <a:prstGeom prst="rect">
            <a:avLst/>
          </a:prstGeom>
        </p:spPr>
        <p:txBody>
          <a:bodyPr wrap="square">
            <a:spAutoFit/>
          </a:bodyPr>
          <a:lstStyle/>
          <a:p>
            <a:r>
              <a:rPr lang="en-US" altLang="zh-CN" sz="1800" spc="13" dirty="0">
                <a:latin typeface="Microsoft Sans Serif"/>
                <a:cs typeface="Microsoft Sans Serif"/>
              </a:rPr>
              <a:t>Land use in the Pearl River Basin in different years </a:t>
            </a:r>
            <a:endParaRPr lang="zh-CN" altLang="en-US" sz="1800" spc="13" dirty="0">
              <a:latin typeface="Microsoft Sans Serif"/>
              <a:cs typeface="Microsoft Sans Serif"/>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4954</TotalTime>
  <Words>2377</Words>
  <Application>Microsoft Office PowerPoint</Application>
  <PresentationFormat>自定义</PresentationFormat>
  <Paragraphs>125</Paragraphs>
  <Slides>1</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等线</vt:lpstr>
      <vt:lpstr>Arial Narrow</vt:lpstr>
      <vt:lpstr>Calibri</vt:lpstr>
      <vt:lpstr>Microsoft Sans Serif</vt:lpstr>
      <vt:lpstr>Office Theme</vt:lpstr>
      <vt:lpstr>Sustaining the Pearl River: Problems, Challenges, and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design of peptides bound to the Major Histocompatibility Complex class II</dc:title>
  <dc:creator>407</dc:creator>
  <cp:lastModifiedBy>Ou Haidong</cp:lastModifiedBy>
  <cp:revision>247</cp:revision>
  <dcterms:created xsi:type="dcterms:W3CDTF">2022-06-10T08:54:12Z</dcterms:created>
  <dcterms:modified xsi:type="dcterms:W3CDTF">2023-04-23T13:32:43Z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cairo 1.14.6 (http://cairographics.org)</vt:lpwstr>
  </property>
</Properties>
</file>