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67" r:id="rId3"/>
  </p:sldMasterIdLst>
  <p:notesMasterIdLst>
    <p:notesMasterId r:id="rId23"/>
  </p:notesMasterIdLst>
  <p:sldIdLst>
    <p:sldId id="288" r:id="rId4"/>
    <p:sldId id="6588" r:id="rId5"/>
    <p:sldId id="6590" r:id="rId6"/>
    <p:sldId id="6591" r:id="rId7"/>
    <p:sldId id="6594" r:id="rId8"/>
    <p:sldId id="6595" r:id="rId9"/>
    <p:sldId id="6596" r:id="rId10"/>
    <p:sldId id="6602" r:id="rId11"/>
    <p:sldId id="6603" r:id="rId12"/>
    <p:sldId id="6616" r:id="rId13"/>
    <p:sldId id="6604" r:id="rId14"/>
    <p:sldId id="6605" r:id="rId15"/>
    <p:sldId id="6606" r:id="rId16"/>
    <p:sldId id="6614" r:id="rId17"/>
    <p:sldId id="6608" r:id="rId18"/>
    <p:sldId id="6610" r:id="rId19"/>
    <p:sldId id="6611" r:id="rId20"/>
    <p:sldId id="6612" r:id="rId21"/>
    <p:sldId id="6617" r:id="rId22"/>
  </p:sldIdLst>
  <p:sldSz cx="12192000" cy="6858000"/>
  <p:notesSz cx="7104063" cy="10234613"/>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2" userDrawn="1">
          <p15:clr>
            <a:srgbClr val="A4A3A4"/>
          </p15:clr>
        </p15:guide>
        <p15:guide id="2" pos="3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wei" initials="f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FFF00"/>
    <a:srgbClr val="A52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40" autoAdjust="0"/>
    <p:restoredTop sz="95504" autoAdjust="0"/>
  </p:normalViewPr>
  <p:slideViewPr>
    <p:cSldViewPr snapToGrid="0" showGuides="1">
      <p:cViewPr varScale="1">
        <p:scale>
          <a:sx n="69" d="100"/>
          <a:sy n="69" d="100"/>
        </p:scale>
        <p:origin x="-574" y="-42"/>
      </p:cViewPr>
      <p:guideLst>
        <p:guide orient="horz" pos="2182"/>
        <p:guide pos="3832"/>
      </p:guideLst>
    </p:cSldViewPr>
  </p:slideViewPr>
  <p:notesTextViewPr>
    <p:cViewPr>
      <p:scale>
        <a:sx n="1" d="1"/>
        <a:sy n="1" d="1"/>
      </p:scale>
      <p:origin x="0" y="0"/>
    </p:cViewPr>
  </p:notesTextViewPr>
  <p:sorterViewPr>
    <p:cViewPr>
      <p:scale>
        <a:sx n="100" d="100"/>
        <a:sy n="100" d="100"/>
      </p:scale>
      <p:origin x="0" y="112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ea typeface="微软雅黑" panose="020B0503020204020204" pitchFamily="34" charset="-122"/>
              </a:defRPr>
            </a:lvl1pPr>
          </a:lstStyle>
          <a:p>
            <a:fld id="{D2A48B96-639E-45A3-A0BA-2464DFDB1FAA}" type="datetimeFigureOut">
              <a:rPr lang="zh-CN" altLang="en-US" smtClean="0"/>
              <a:t>2023/4/26</a:t>
            </a:fld>
            <a:endParaRPr lang="zh-CN" altLang="en-US" dirty="0"/>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6837353-30EB-4A48-80EB-173D804AEFBD}" type="slidenum">
              <a:rPr lang="zh-CN" altLang="en-US" smtClean="0"/>
              <a:t>‹#›</a:t>
            </a:fld>
            <a:endParaRPr lang="zh-CN" altLang="en-US" dirty="0"/>
          </a:p>
        </p:txBody>
      </p:sp>
    </p:spTree>
    <p:extLst>
      <p:ext uri="{BB962C8B-B14F-4D97-AF65-F5344CB8AC3E}">
        <p14:creationId xmlns:p14="http://schemas.microsoft.com/office/powerpoint/2010/main" val="2407956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63EB83-86BF-43A3-90D9-EFD59A70AB96}"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xfrm>
            <a:off x="481013" y="1279525"/>
            <a:ext cx="6140450" cy="3454400"/>
          </a:xfrm>
          <a:noFill/>
          <a:ln>
            <a:solidFill>
              <a:srgbClr val="000000"/>
            </a:solidFill>
            <a:miter lim="800000"/>
          </a:ln>
        </p:spPr>
      </p:sp>
      <p:sp>
        <p:nvSpPr>
          <p:cNvPr id="58371"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58372" name="灯片编号占位符 3"/>
          <p:cNvSpPr>
            <a:spLocks noGrp="1"/>
          </p:cNvSpPr>
          <p:nvPr>
            <p:ph type="sldNum" sz="quarter" idx="5"/>
          </p:nvPr>
        </p:nvSpPr>
        <p:spPr bwMode="auto">
          <a:noFill/>
          <a:ln>
            <a:miter lim="800000"/>
          </a:ln>
        </p:spPr>
        <p:txBody>
          <a:bodyPr wrap="square" numCol="1" anchorCtr="0" compatLnSpc="1"/>
          <a:lstStyle/>
          <a:p>
            <a:fld id="{08FCB83C-B187-46FB-BE4D-AE576011FCD1}" type="slidenum">
              <a:rPr lang="zh-CN" altLang="en-US" smtClean="0">
                <a:ea typeface="宋体" panose="02010600030101010101" pitchFamily="2" charset="-122"/>
              </a:rPr>
              <a:t>7</a:t>
            </a:fld>
            <a:endParaRPr lang="en-US" altLang="zh-CN" smtClean="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最小统计单元：</a:t>
            </a:r>
            <a:r>
              <a:rPr lang="en-US" altLang="zh-CN" dirty="0" smtClean="0"/>
              <a:t>15</a:t>
            </a:r>
            <a:r>
              <a:rPr lang="zh-CN" altLang="en-US" dirty="0" smtClean="0"/>
              <a:t>天</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95E0798E-F292-411E-AB41-09373040B9BB}"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228600" indent="-228600">
              <a:buFont typeface="+mj-lt"/>
              <a:buAutoNum type="arabicPeriod"/>
            </a:pPr>
            <a:r>
              <a:rPr lang="zh-CN" altLang="en-US" dirty="0"/>
              <a:t>左上图为</a:t>
            </a:r>
            <a:r>
              <a:rPr lang="en-US" altLang="zh-CN" dirty="0"/>
              <a:t>MWRI</a:t>
            </a:r>
            <a:r>
              <a:rPr lang="en-US" altLang="zh-CN" baseline="0" dirty="0"/>
              <a:t> ASI</a:t>
            </a:r>
            <a:r>
              <a:rPr lang="zh-CN" altLang="en-US" baseline="0" dirty="0"/>
              <a:t>算法海冰密集度与</a:t>
            </a:r>
            <a:r>
              <a:rPr lang="en-US" altLang="zh-CN" baseline="0" dirty="0"/>
              <a:t>SSMIS ASI</a:t>
            </a:r>
            <a:r>
              <a:rPr lang="zh-CN" altLang="en-US" baseline="0" dirty="0"/>
              <a:t>海冰密集度差异，</a:t>
            </a:r>
            <a:r>
              <a:rPr lang="en-US" altLang="zh-CN" baseline="0" dirty="0"/>
              <a:t>1-4</a:t>
            </a:r>
            <a:r>
              <a:rPr lang="zh-CN" altLang="en-US" baseline="0" dirty="0"/>
              <a:t>子图时间分别为</a:t>
            </a:r>
            <a:r>
              <a:rPr lang="en-US" altLang="zh-CN" baseline="0" dirty="0"/>
              <a:t>2018</a:t>
            </a:r>
            <a:r>
              <a:rPr lang="zh-CN" altLang="en-US" baseline="0" dirty="0"/>
              <a:t>年北极海冰范围较大的时期（</a:t>
            </a:r>
            <a:r>
              <a:rPr lang="en-US" altLang="zh-CN" baseline="0" dirty="0"/>
              <a:t>3</a:t>
            </a:r>
            <a:r>
              <a:rPr lang="zh-CN" altLang="en-US" baseline="0" dirty="0"/>
              <a:t>月</a:t>
            </a:r>
            <a:r>
              <a:rPr lang="en-US" altLang="zh-CN" baseline="0" dirty="0"/>
              <a:t>15</a:t>
            </a:r>
            <a:r>
              <a:rPr lang="zh-CN" altLang="en-US" baseline="0" dirty="0"/>
              <a:t>日），北极海冰范围较小的时期（</a:t>
            </a:r>
            <a:r>
              <a:rPr lang="en-US" altLang="zh-CN" baseline="0" dirty="0"/>
              <a:t>9</a:t>
            </a:r>
            <a:r>
              <a:rPr lang="zh-CN" altLang="en-US" baseline="0" dirty="0"/>
              <a:t>月</a:t>
            </a:r>
            <a:r>
              <a:rPr lang="en-US" altLang="zh-CN" baseline="0" dirty="0"/>
              <a:t>19</a:t>
            </a:r>
            <a:r>
              <a:rPr lang="zh-CN" altLang="en-US" baseline="0" dirty="0"/>
              <a:t>日），南极海冰范围较小时期（</a:t>
            </a:r>
            <a:r>
              <a:rPr lang="en-US" altLang="zh-CN" baseline="0" dirty="0"/>
              <a:t>2</a:t>
            </a:r>
            <a:r>
              <a:rPr lang="zh-CN" altLang="en-US" baseline="0" dirty="0"/>
              <a:t>月</a:t>
            </a:r>
            <a:r>
              <a:rPr lang="en-US" altLang="zh-CN" baseline="0" dirty="0"/>
              <a:t>17</a:t>
            </a:r>
            <a:r>
              <a:rPr lang="zh-CN" altLang="en-US" baseline="0" dirty="0"/>
              <a:t>日），南极海冰范围较大时期（</a:t>
            </a:r>
            <a:r>
              <a:rPr lang="en-US" altLang="zh-CN" baseline="0" dirty="0"/>
              <a:t>9</a:t>
            </a:r>
            <a:r>
              <a:rPr lang="zh-CN" altLang="en-US" baseline="0" dirty="0"/>
              <a:t>月</a:t>
            </a:r>
            <a:r>
              <a:rPr lang="en-US" altLang="zh-CN" baseline="0" dirty="0"/>
              <a:t>29</a:t>
            </a:r>
            <a:r>
              <a:rPr lang="zh-CN" altLang="en-US" baseline="0" dirty="0"/>
              <a:t>日）</a:t>
            </a:r>
            <a:endParaRPr lang="en-US" altLang="zh-CN" baseline="0" dirty="0"/>
          </a:p>
          <a:p>
            <a:pPr marL="228600" indent="-228600">
              <a:buFont typeface="+mj-lt"/>
              <a:buAutoNum type="arabicPeriod"/>
            </a:pPr>
            <a:r>
              <a:rPr lang="zh-CN" altLang="en-US" baseline="0" dirty="0"/>
              <a:t>左下图为</a:t>
            </a:r>
            <a:r>
              <a:rPr lang="en-US" altLang="zh-CN" baseline="0" dirty="0"/>
              <a:t>MWRI ASI</a:t>
            </a:r>
            <a:r>
              <a:rPr lang="zh-CN" altLang="en-US" baseline="0" dirty="0"/>
              <a:t>算法海冰密集度与</a:t>
            </a:r>
            <a:r>
              <a:rPr lang="en-US" altLang="zh-CN" baseline="0" dirty="0"/>
              <a:t>SSMI ASI</a:t>
            </a:r>
            <a:r>
              <a:rPr lang="zh-CN" altLang="en-US" baseline="0" dirty="0"/>
              <a:t>算法，</a:t>
            </a:r>
            <a:r>
              <a:rPr lang="en-US" altLang="zh-CN" baseline="0" dirty="0"/>
              <a:t>AMSR ASI</a:t>
            </a:r>
            <a:r>
              <a:rPr lang="zh-CN" altLang="en-US" baseline="0" dirty="0"/>
              <a:t>算法日均海冰密集度、日海冰范围比较。时间为</a:t>
            </a:r>
            <a:r>
              <a:rPr lang="en-US" altLang="zh-CN" baseline="0" dirty="0"/>
              <a:t>2010</a:t>
            </a:r>
            <a:r>
              <a:rPr lang="zh-CN" altLang="en-US" baseline="0" dirty="0"/>
              <a:t>年</a:t>
            </a:r>
            <a:r>
              <a:rPr lang="en-US" altLang="zh-CN" baseline="0" dirty="0"/>
              <a:t>11</a:t>
            </a:r>
            <a:r>
              <a:rPr lang="zh-CN" altLang="en-US" baseline="0" dirty="0"/>
              <a:t>月</a:t>
            </a:r>
            <a:r>
              <a:rPr lang="en-US" altLang="zh-CN" baseline="0" dirty="0"/>
              <a:t>-2019</a:t>
            </a:r>
            <a:r>
              <a:rPr lang="zh-CN" altLang="en-US" baseline="0" dirty="0"/>
              <a:t>年</a:t>
            </a:r>
            <a:endParaRPr lang="en-US" altLang="zh-CN" baseline="0" dirty="0"/>
          </a:p>
          <a:p>
            <a:pPr marL="228600" indent="-228600">
              <a:buFont typeface="+mj-lt"/>
              <a:buAutoNum type="arabicPeriod"/>
            </a:pPr>
            <a:r>
              <a:rPr lang="zh-CN" altLang="en-US" dirty="0"/>
              <a:t>右图为基于</a:t>
            </a:r>
            <a:r>
              <a:rPr lang="en-US" altLang="zh-CN" dirty="0"/>
              <a:t>MWRI</a:t>
            </a:r>
            <a:r>
              <a:rPr lang="en-US" altLang="zh-CN" baseline="0" dirty="0"/>
              <a:t> ASI</a:t>
            </a:r>
            <a:r>
              <a:rPr lang="zh-CN" altLang="en-US" baseline="0" dirty="0"/>
              <a:t>算法，</a:t>
            </a:r>
            <a:r>
              <a:rPr lang="en-US" altLang="zh-CN" baseline="0" dirty="0"/>
              <a:t>SSMI</a:t>
            </a:r>
            <a:r>
              <a:rPr lang="zh-CN" altLang="en-US" baseline="0" dirty="0"/>
              <a:t> </a:t>
            </a:r>
            <a:r>
              <a:rPr lang="en-US" altLang="zh-CN" baseline="0" dirty="0"/>
              <a:t>Bootstrap</a:t>
            </a:r>
            <a:r>
              <a:rPr lang="zh-CN" altLang="en-US" baseline="0" dirty="0"/>
              <a:t>算法，</a:t>
            </a:r>
            <a:r>
              <a:rPr lang="en-US" altLang="zh-CN" baseline="0" dirty="0"/>
              <a:t>SSMI Nasa Team</a:t>
            </a:r>
            <a:r>
              <a:rPr lang="zh-CN" altLang="en-US" baseline="0" dirty="0"/>
              <a:t>算法，</a:t>
            </a:r>
            <a:r>
              <a:rPr lang="en-US" altLang="zh-CN" baseline="0" dirty="0"/>
              <a:t>OSISAF</a:t>
            </a:r>
            <a:r>
              <a:rPr lang="zh-CN" altLang="en-US" baseline="0" dirty="0"/>
              <a:t>，</a:t>
            </a:r>
            <a:r>
              <a:rPr lang="en-US" altLang="zh-CN" baseline="0" dirty="0"/>
              <a:t>Sea Ice Index</a:t>
            </a:r>
            <a:r>
              <a:rPr lang="zh-CN" altLang="en-US" baseline="0" dirty="0"/>
              <a:t>算法的海冰密集度数据得到</a:t>
            </a:r>
            <a:r>
              <a:rPr lang="en-US" altLang="zh-CN" baseline="0" dirty="0"/>
              <a:t>1978-2019</a:t>
            </a:r>
            <a:r>
              <a:rPr lang="zh-CN" altLang="en-US" baseline="0" dirty="0"/>
              <a:t>年的月平均</a:t>
            </a:r>
            <a:r>
              <a:rPr lang="zh-CN" altLang="en-US" dirty="0"/>
              <a:t>海冰范围，风云系列数据的每月海冰范围从</a:t>
            </a:r>
            <a:r>
              <a:rPr lang="en-US" altLang="zh-CN" dirty="0"/>
              <a:t>2010</a:t>
            </a:r>
            <a:r>
              <a:rPr lang="zh-CN" altLang="en-US" dirty="0"/>
              <a:t>年</a:t>
            </a:r>
            <a:r>
              <a:rPr lang="en-US" altLang="zh-CN" dirty="0"/>
              <a:t>11</a:t>
            </a:r>
            <a:r>
              <a:rPr lang="zh-CN" altLang="en-US" dirty="0"/>
              <a:t>月开始。</a:t>
            </a:r>
            <a:endParaRPr lang="en-US" altLang="zh-CN" dirty="0"/>
          </a:p>
          <a:p>
            <a:pPr marL="228600" indent="-228600">
              <a:buFont typeface="+mj-lt"/>
              <a:buAutoNum type="arabicPeriod"/>
            </a:pPr>
            <a:r>
              <a:rPr lang="zh-CN" altLang="en-US" dirty="0"/>
              <a:t>表格为</a:t>
            </a:r>
            <a:r>
              <a:rPr lang="en-US" altLang="zh-CN" baseline="0" dirty="0"/>
              <a:t>MWRI ASI</a:t>
            </a:r>
            <a:r>
              <a:rPr lang="zh-CN" altLang="en-US" baseline="0" dirty="0"/>
              <a:t>算法海冰密集度与</a:t>
            </a:r>
            <a:r>
              <a:rPr lang="en-US" altLang="zh-CN" baseline="0" dirty="0"/>
              <a:t>SSMI ASI</a:t>
            </a:r>
            <a:r>
              <a:rPr lang="zh-CN" altLang="en-US" baseline="0" dirty="0"/>
              <a:t>算法，</a:t>
            </a:r>
            <a:r>
              <a:rPr lang="en-US" altLang="zh-CN" baseline="0" dirty="0"/>
              <a:t>AMSR ASI</a:t>
            </a:r>
            <a:r>
              <a:rPr lang="zh-CN" altLang="en-US" baseline="0" dirty="0"/>
              <a:t>算法日均海冰密集度比较的统计结果（偏差，绝对差异，标准差，相关系数）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F1655E-5823-4B19-B855-FB21FB339B3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中国科学技术大学的李锐教授团队专注于使用被动微波遥感对地气系统之间的碳水和能量交换进行研究。先后使用</a:t>
            </a:r>
            <a:r>
              <a:rPr lang="en-US" altLang="zh-CN" dirty="0"/>
              <a:t>AMSR-E</a:t>
            </a:r>
            <a:r>
              <a:rPr lang="zh-CN" altLang="en-US" dirty="0"/>
              <a:t>，</a:t>
            </a:r>
            <a:r>
              <a:rPr lang="en-US" altLang="zh-CN" dirty="0"/>
              <a:t>GMI</a:t>
            </a:r>
            <a:r>
              <a:rPr lang="zh-CN" altLang="en-US" dirty="0"/>
              <a:t>和风云卫星搭载的</a:t>
            </a:r>
            <a:r>
              <a:rPr lang="en-US" altLang="zh-CN" dirty="0"/>
              <a:t>MWRI</a:t>
            </a:r>
            <a:r>
              <a:rPr lang="zh-CN" altLang="en-US" dirty="0"/>
              <a:t>等仪器的观测进行微波地表比辐射率这一关键微波参数的反演，其大致的反演流程如图所示。其联合</a:t>
            </a:r>
            <a:r>
              <a:rPr lang="zh-CN" altLang="en-US" sz="1200" dirty="0">
                <a:latin typeface="微软雅黑" panose="020B0503020204020204" pitchFamily="34" charset="-122"/>
                <a:ea typeface="微软雅黑" panose="020B0503020204020204" pitchFamily="34" charset="-122"/>
              </a:rPr>
              <a:t>使用了</a:t>
            </a:r>
            <a:r>
              <a:rPr lang="en-US" altLang="zh-CN" sz="1200" dirty="0">
                <a:latin typeface="微软雅黑" panose="020B0503020204020204" pitchFamily="34" charset="-122"/>
                <a:ea typeface="微软雅黑" panose="020B0503020204020204" pitchFamily="34" charset="-122"/>
              </a:rPr>
              <a:t>MWRI L1</a:t>
            </a:r>
            <a:r>
              <a:rPr lang="zh-CN" altLang="en-US" sz="1200" dirty="0">
                <a:latin typeface="微软雅黑" panose="020B0503020204020204" pitchFamily="34" charset="-122"/>
                <a:ea typeface="微软雅黑" panose="020B0503020204020204" pitchFamily="34" charset="-122"/>
              </a:rPr>
              <a:t>级再定标微波亮温产品，葵花</a:t>
            </a:r>
            <a:r>
              <a:rPr lang="en-US" altLang="zh-CN" sz="1200" dirty="0">
                <a:latin typeface="微软雅黑" panose="020B0503020204020204" pitchFamily="34" charset="-122"/>
                <a:ea typeface="微软雅黑" panose="020B0503020204020204" pitchFamily="34" charset="-122"/>
              </a:rPr>
              <a:t>8-AHI</a:t>
            </a:r>
            <a:r>
              <a:rPr lang="zh-CN" altLang="en-US" sz="1200" dirty="0">
                <a:latin typeface="微软雅黑" panose="020B0503020204020204" pitchFamily="34" charset="-122"/>
                <a:ea typeface="微软雅黑" panose="020B0503020204020204" pitchFamily="34" charset="-122"/>
              </a:rPr>
              <a:t>静止卫星云产品，</a:t>
            </a:r>
            <a:r>
              <a:rPr lang="en-US" altLang="zh-CN" sz="1200" dirty="0">
                <a:latin typeface="微软雅黑" panose="020B0503020204020204" pitchFamily="34" charset="-122"/>
                <a:ea typeface="微软雅黑" panose="020B0503020204020204" pitchFamily="34" charset="-122"/>
              </a:rPr>
              <a:t>ERA-Interim</a:t>
            </a:r>
            <a:r>
              <a:rPr lang="zh-CN" altLang="en-US" sz="1200" dirty="0">
                <a:latin typeface="微软雅黑" panose="020B0503020204020204" pitchFamily="34" charset="-122"/>
                <a:ea typeface="微软雅黑" panose="020B0503020204020204" pitchFamily="34" charset="-122"/>
              </a:rPr>
              <a:t>再分析资料反演</a:t>
            </a:r>
            <a:r>
              <a:rPr lang="en-US" altLang="zh-CN" sz="1200" dirty="0">
                <a:latin typeface="微软雅黑" panose="020B0503020204020204" pitchFamily="34" charset="-122"/>
                <a:ea typeface="微软雅黑" panose="020B0503020204020204" pitchFamily="34" charset="-122"/>
              </a:rPr>
              <a:t>MLSE</a:t>
            </a:r>
            <a:r>
              <a:rPr lang="zh-CN" altLang="en-US" sz="1200" dirty="0">
                <a:latin typeface="微软雅黑" panose="020B0503020204020204" pitchFamily="34" charset="-122"/>
                <a:ea typeface="微软雅黑" panose="020B0503020204020204" pitchFamily="34" charset="-122"/>
              </a:rPr>
              <a:t>产品</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经过时空匹配，降水扣除，云水匹配等过程和微波辐射传输计算来扣除大气中的云水和各种气体的辐射贡献，进而反演出地表的微波比辐射率。</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瞬时反演结果结合葵花</a:t>
            </a:r>
            <a:r>
              <a:rPr lang="en-US" altLang="zh-CN" sz="1200" dirty="0">
                <a:latin typeface="微软雅黑" panose="020B0503020204020204" pitchFamily="34" charset="-122"/>
                <a:ea typeface="微软雅黑" panose="020B0503020204020204" pitchFamily="34" charset="-122"/>
              </a:rPr>
              <a:t>8</a:t>
            </a:r>
            <a:r>
              <a:rPr lang="zh-CN" altLang="en-US" sz="1200" dirty="0">
                <a:latin typeface="微软雅黑" panose="020B0503020204020204" pitchFamily="34" charset="-122"/>
                <a:ea typeface="微软雅黑" panose="020B0503020204020204" pitchFamily="34" charset="-122"/>
              </a:rPr>
              <a:t>的即时云水分布可以看出，云的影响得到了合理的扣除。并且在多年平均分布上，该</a:t>
            </a:r>
            <a:r>
              <a:rPr lang="en-US" altLang="zh-CN" sz="1200" dirty="0">
                <a:latin typeface="微软雅黑" panose="020B0503020204020204" pitchFamily="34" charset="-122"/>
                <a:ea typeface="微软雅黑" panose="020B0503020204020204" pitchFamily="34" charset="-122"/>
              </a:rPr>
              <a:t>MLSE</a:t>
            </a:r>
            <a:r>
              <a:rPr lang="zh-CN" altLang="en-US" sz="1200" dirty="0">
                <a:latin typeface="微软雅黑" panose="020B0503020204020204" pitchFamily="34" charset="-122"/>
                <a:ea typeface="微软雅黑" panose="020B0503020204020204" pitchFamily="34" charset="-122"/>
              </a:rPr>
              <a:t>数据集和</a:t>
            </a:r>
            <a:r>
              <a:rPr lang="en-US" altLang="zh-CN" sz="1200" dirty="0" err="1">
                <a:latin typeface="微软雅黑" panose="020B0503020204020204" pitchFamily="34" charset="-122"/>
                <a:ea typeface="微软雅黑" panose="020B0503020204020204" pitchFamily="34" charset="-122"/>
              </a:rPr>
              <a:t>Norouzi</a:t>
            </a:r>
            <a:r>
              <a:rPr lang="en-US" altLang="zh-CN" sz="1200" dirty="0">
                <a:latin typeface="微软雅黑" panose="020B0503020204020204" pitchFamily="34" charset="-122"/>
                <a:ea typeface="微软雅黑" panose="020B0503020204020204" pitchFamily="34" charset="-122"/>
              </a:rPr>
              <a:t> et al., 2011</a:t>
            </a:r>
            <a:r>
              <a:rPr lang="zh-CN" altLang="en-US" sz="1200" dirty="0">
                <a:latin typeface="微软雅黑" panose="020B0503020204020204" pitchFamily="34" charset="-122"/>
                <a:ea typeface="微软雅黑" panose="020B0503020204020204" pitchFamily="34" charset="-122"/>
              </a:rPr>
              <a:t>以及</a:t>
            </a:r>
            <a:r>
              <a:rPr lang="en-US" altLang="zh-CN" sz="1200" dirty="0" err="1">
                <a:latin typeface="微软雅黑" panose="020B0503020204020204" pitchFamily="34" charset="-122"/>
                <a:ea typeface="微软雅黑" panose="020B0503020204020204" pitchFamily="34" charset="-122"/>
              </a:rPr>
              <a:t>Moncet</a:t>
            </a:r>
            <a:r>
              <a:rPr lang="en-US" altLang="zh-CN" sz="1200" dirty="0">
                <a:latin typeface="微软雅黑" panose="020B0503020204020204" pitchFamily="34" charset="-122"/>
                <a:ea typeface="微软雅黑" panose="020B0503020204020204" pitchFamily="34" charset="-122"/>
              </a:rPr>
              <a:t> et al.,2011</a:t>
            </a:r>
            <a:r>
              <a:rPr lang="zh-CN" altLang="en-US" sz="1200" dirty="0">
                <a:latin typeface="微软雅黑" panose="020B0503020204020204" pitchFamily="34" charset="-122"/>
                <a:ea typeface="微软雅黑" panose="020B0503020204020204" pitchFamily="34" charset="-122"/>
              </a:rPr>
              <a:t>的结果在</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年尺度上具有较高的一致性。</a:t>
            </a:r>
            <a:endParaRPr lang="zh-CN" altLang="en-US" dirty="0"/>
          </a:p>
        </p:txBody>
      </p:sp>
      <p:sp>
        <p:nvSpPr>
          <p:cNvPr id="4" name="灯片编号占位符 3"/>
          <p:cNvSpPr>
            <a:spLocks noGrp="1"/>
          </p:cNvSpPr>
          <p:nvPr>
            <p:ph type="sldNum" sz="quarter" idx="5"/>
          </p:nvPr>
        </p:nvSpPr>
        <p:spPr/>
        <p:txBody>
          <a:bodyPr/>
          <a:lstStyle/>
          <a:p>
            <a:fld id="{DCE0F948-0E04-4592-8EED-B65DBEA9F91E}" type="slidenum">
              <a:rPr lang="zh-CN" altLang="en-US" smtClean="0"/>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idx="4294967295"/>
          </p:nvPr>
        </p:nvSpPr>
        <p:spPr>
          <a:xfrm>
            <a:off x="481013" y="1279525"/>
            <a:ext cx="6140450" cy="3454400"/>
          </a:xfrm>
        </p:spPr>
      </p:sp>
      <p:sp>
        <p:nvSpPr>
          <p:cNvPr id="22531" name="备注占位符 2"/>
          <p:cNvSpPr>
            <a:spLocks noGrp="1" noChangeArrowheads="1"/>
          </p:cNvSpPr>
          <p:nvPr>
            <p:ph type="body" idx="4294967295"/>
          </p:nvPr>
        </p:nvSpPr>
        <p:spPr/>
        <p:txBody>
          <a:bodyPr/>
          <a:lstStyle/>
          <a:p>
            <a:endParaRPr lang="zh-CN" altLang="en-US" dirty="0"/>
          </a:p>
        </p:txBody>
      </p:sp>
      <p:sp>
        <p:nvSpPr>
          <p:cNvPr id="22532"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7B33BB-D410-4EA3-A39A-A76A3B5DC911}" type="slidenum">
              <a:rPr lang="en-US" altLang="zh-CN" smtClean="0">
                <a:latin typeface="Arial" panose="020B0604020202020204" pitchFamily="34" charset="0"/>
              </a:rPr>
              <a:t>18</a:t>
            </a:fld>
            <a:endParaRPr lang="en-US"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63EB83-86BF-43A3-90D9-EFD59A70AB96}"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097168" name="图片 6"/>
          <p:cNvPicPr>
            <a:picLocks noChangeAspect="1"/>
          </p:cNvPicPr>
          <p:nvPr userDrawn="1"/>
        </p:nvPicPr>
        <p:blipFill>
          <a:blip r:embed="rId2" cstate="print"/>
          <a:srcRect/>
          <a:stretch>
            <a:fillRect/>
          </a:stretch>
        </p:blipFill>
        <p:spPr bwMode="auto">
          <a:xfrm>
            <a:off x="0" y="2120"/>
            <a:ext cx="12192000" cy="6853767"/>
          </a:xfrm>
          <a:prstGeom prst="rect">
            <a:avLst/>
          </a:prstGeom>
          <a:noFill/>
          <a:ln>
            <a:noFill/>
          </a:ln>
        </p:spPr>
      </p:pic>
      <p:pic>
        <p:nvPicPr>
          <p:cNvPr id="2097169" name="Picture 5" descr="E:\文档\局徽01.gif"/>
          <p:cNvPicPr>
            <a:picLocks noChangeAspect="1" noChangeArrowheads="1"/>
          </p:cNvPicPr>
          <p:nvPr userDrawn="1"/>
        </p:nvPicPr>
        <p:blipFill>
          <a:blip r:embed="rId3" cstate="print"/>
          <a:srcRect/>
          <a:stretch>
            <a:fillRect/>
          </a:stretch>
        </p:blipFill>
        <p:spPr bwMode="auto">
          <a:xfrm>
            <a:off x="10033000" y="165103"/>
            <a:ext cx="829733" cy="825500"/>
          </a:xfrm>
          <a:prstGeom prst="rect">
            <a:avLst/>
          </a:prstGeom>
          <a:noFill/>
          <a:ln>
            <a:noFill/>
          </a:ln>
        </p:spPr>
      </p:pic>
      <p:pic>
        <p:nvPicPr>
          <p:cNvPr id="2097170" name="Picture 9" descr="F:\logo\国家卫星气象中心标-3.png"/>
          <p:cNvPicPr>
            <a:picLocks noChangeAspect="1" noChangeArrowheads="1"/>
          </p:cNvPicPr>
          <p:nvPr userDrawn="1"/>
        </p:nvPicPr>
        <p:blipFill>
          <a:blip r:embed="rId4" cstate="print"/>
          <a:srcRect/>
          <a:stretch>
            <a:fillRect/>
          </a:stretch>
        </p:blipFill>
        <p:spPr bwMode="auto">
          <a:xfrm>
            <a:off x="11101923" y="160868"/>
            <a:ext cx="596900" cy="8297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1048645" name="Rectangle 6"/>
          <p:cNvSpPr>
            <a:spLocks noChangeArrowheads="1"/>
          </p:cNvSpPr>
          <p:nvPr/>
        </p:nvSpPr>
        <p:spPr bwMode="auto">
          <a:xfrm>
            <a:off x="9508067" y="6524625"/>
            <a:ext cx="2540000" cy="457200"/>
          </a:xfrm>
          <a:prstGeom prst="rect">
            <a:avLst/>
          </a:prstGeom>
          <a:noFill/>
          <a:ln>
            <a:noFill/>
          </a:ln>
        </p:spPr>
        <p:txBody>
          <a:bodyPr/>
          <a:lstStyle/>
          <a:p>
            <a:pPr algn="r" eaLnBrk="1" hangingPunct="1"/>
            <a:r>
              <a:rPr kumimoji="0" lang="zh-CN" altLang="en-US" sz="1865" b="1" u="none">
                <a:latin typeface="黑体" panose="02010609060101010101" pitchFamily="49" charset="-122"/>
                <a:ea typeface="黑体" panose="02010609060101010101" pitchFamily="49" charset="-122"/>
              </a:rPr>
              <a:t>第</a:t>
            </a:r>
            <a:fld id="{0639508F-27AC-477F-A9CB-2FACFD63B69E}" type="slidenum">
              <a:rPr kumimoji="0" lang="zh-CN" altLang="en-US" sz="1865" b="1" u="none">
                <a:latin typeface="黑体" panose="02010609060101010101" pitchFamily="49" charset="-122"/>
                <a:ea typeface="黑体" panose="02010609060101010101" pitchFamily="49" charset="-122"/>
              </a:rPr>
              <a:t>‹#›</a:t>
            </a:fld>
            <a:r>
              <a:rPr kumimoji="0" lang="zh-CN" altLang="en-US" sz="1865" b="1" u="none">
                <a:latin typeface="黑体" panose="02010609060101010101" pitchFamily="49" charset="-122"/>
                <a:ea typeface="黑体" panose="02010609060101010101" pitchFamily="49" charset="-122"/>
              </a:rPr>
              <a:t>页</a:t>
            </a:r>
          </a:p>
        </p:txBody>
      </p:sp>
      <p:pic>
        <p:nvPicPr>
          <p:cNvPr id="2097164" name="图片 8"/>
          <p:cNvPicPr>
            <a:picLocks noChangeAspect="1" noChangeArrowheads="1"/>
          </p:cNvPicPr>
          <p:nvPr userDrawn="1"/>
        </p:nvPicPr>
        <p:blipFill>
          <a:blip r:embed="rId2" cstate="print"/>
          <a:srcRect/>
          <a:stretch>
            <a:fillRect/>
          </a:stretch>
        </p:blipFill>
        <p:spPr bwMode="auto">
          <a:xfrm>
            <a:off x="0" y="1588"/>
            <a:ext cx="12192000" cy="6854825"/>
          </a:xfrm>
          <a:prstGeom prst="rect">
            <a:avLst/>
          </a:prstGeom>
          <a:noFill/>
          <a:ln>
            <a:noFill/>
          </a:ln>
        </p:spPr>
      </p:pic>
      <p:sp>
        <p:nvSpPr>
          <p:cNvPr id="1048646" name="Rectangle 3"/>
          <p:cNvSpPr>
            <a:spLocks noGrp="1" noChangeArrowheads="1"/>
          </p:cNvSpPr>
          <p:nvPr>
            <p:ph type="ctrTitle"/>
          </p:nvPr>
        </p:nvSpPr>
        <p:spPr>
          <a:xfrm>
            <a:off x="914400" y="2535239"/>
            <a:ext cx="10363200" cy="1119187"/>
          </a:xfrm>
        </p:spPr>
        <p:txBody>
          <a:bodyPr/>
          <a:lstStyle>
            <a:lvl1pPr algn="ctr">
              <a:defRPr b="0">
                <a:solidFill>
                  <a:schemeClr val="tx1"/>
                </a:solidFill>
              </a:defRPr>
            </a:lvl1pPr>
          </a:lstStyle>
          <a:p>
            <a:r>
              <a:rPr lang="zh-CN" altLang="en-US"/>
              <a:t>单击此处编辑母版标题样式</a:t>
            </a:r>
          </a:p>
        </p:txBody>
      </p:sp>
      <p:sp>
        <p:nvSpPr>
          <p:cNvPr id="1048647" name="Rectangle 4"/>
          <p:cNvSpPr>
            <a:spLocks noGrp="1" noChangeArrowheads="1"/>
          </p:cNvSpPr>
          <p:nvPr>
            <p:ph type="subTitle" idx="1"/>
          </p:nvPr>
        </p:nvSpPr>
        <p:spPr>
          <a:xfrm>
            <a:off x="1828800" y="4103688"/>
            <a:ext cx="8534400" cy="1535112"/>
          </a:xfrm>
        </p:spPr>
        <p:txBody>
          <a:bodyPr/>
          <a:lstStyle>
            <a:lvl1pPr marL="0" indent="0" algn="ctr">
              <a:buFont typeface="Verdana" panose="020B0604030504040204" pitchFamily="34" charset="0"/>
              <a:buNone/>
              <a:defRPr sz="3200"/>
            </a:lvl1pPr>
          </a:lstStyle>
          <a:p>
            <a:r>
              <a:rPr lang="zh-CN" altLang="en-US"/>
              <a:t>单击此处编辑母版副标题样式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1048581" name="Line 2"/>
          <p:cNvSpPr>
            <a:spLocks noChangeShapeType="1"/>
          </p:cNvSpPr>
          <p:nvPr/>
        </p:nvSpPr>
        <p:spPr bwMode="auto">
          <a:xfrm>
            <a:off x="10617200" y="152400"/>
            <a:ext cx="0" cy="1524000"/>
          </a:xfrm>
          <a:prstGeom prst="line">
            <a:avLst/>
          </a:prstGeom>
          <a:noFill/>
          <a:ln w="9525">
            <a:solidFill>
              <a:schemeClr val="tx1"/>
            </a:solidFill>
            <a:round/>
          </a:ln>
        </p:spPr>
        <p:txBody>
          <a:bodyPr/>
          <a:lstStyle/>
          <a:p>
            <a:pPr defTabSz="914400"/>
            <a:endParaRPr lang="zh-CN" altLang="en-US" dirty="0">
              <a:solidFill>
                <a:prstClr val="black"/>
              </a:solidFill>
              <a:ea typeface="微软雅黑" panose="020B0503020204020204" pitchFamily="34" charset="-122"/>
            </a:endParaRPr>
          </a:p>
        </p:txBody>
      </p:sp>
      <p:grpSp>
        <p:nvGrpSpPr>
          <p:cNvPr id="19" name="Group 8"/>
          <p:cNvGrpSpPr/>
          <p:nvPr/>
        </p:nvGrpSpPr>
        <p:grpSpPr bwMode="auto">
          <a:xfrm>
            <a:off x="10871200" y="152400"/>
            <a:ext cx="1056217" cy="1295400"/>
            <a:chOff x="5136" y="960"/>
            <a:chExt cx="528" cy="864"/>
          </a:xfrm>
        </p:grpSpPr>
        <p:sp>
          <p:nvSpPr>
            <p:cNvPr id="1048582" name="Oval 9"/>
            <p:cNvSpPr>
              <a:spLocks noChangeArrowheads="1"/>
            </p:cNvSpPr>
            <p:nvPr/>
          </p:nvSpPr>
          <p:spPr bwMode="auto">
            <a:xfrm>
              <a:off x="5136" y="960"/>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3" name="Oval 10"/>
            <p:cNvSpPr>
              <a:spLocks noChangeArrowheads="1"/>
            </p:cNvSpPr>
            <p:nvPr/>
          </p:nvSpPr>
          <p:spPr bwMode="auto">
            <a:xfrm>
              <a:off x="5248" y="960"/>
              <a:ext cx="79"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4" name="Oval 11"/>
            <p:cNvSpPr>
              <a:spLocks noChangeArrowheads="1"/>
            </p:cNvSpPr>
            <p:nvPr/>
          </p:nvSpPr>
          <p:spPr bwMode="auto">
            <a:xfrm>
              <a:off x="5360" y="960"/>
              <a:ext cx="76"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5" name="Oval 12"/>
            <p:cNvSpPr>
              <a:spLocks noChangeArrowheads="1"/>
            </p:cNvSpPr>
            <p:nvPr/>
          </p:nvSpPr>
          <p:spPr bwMode="auto">
            <a:xfrm>
              <a:off x="5136" y="1072"/>
              <a:ext cx="80"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6" name="Oval 13"/>
            <p:cNvSpPr>
              <a:spLocks noChangeArrowheads="1"/>
            </p:cNvSpPr>
            <p:nvPr/>
          </p:nvSpPr>
          <p:spPr bwMode="auto">
            <a:xfrm>
              <a:off x="5248" y="1072"/>
              <a:ext cx="79"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7" name="Oval 14"/>
            <p:cNvSpPr>
              <a:spLocks noChangeArrowheads="1"/>
            </p:cNvSpPr>
            <p:nvPr/>
          </p:nvSpPr>
          <p:spPr bwMode="auto">
            <a:xfrm>
              <a:off x="5360" y="1072"/>
              <a:ext cx="76"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8" name="Oval 15"/>
            <p:cNvSpPr>
              <a:spLocks noChangeArrowheads="1"/>
            </p:cNvSpPr>
            <p:nvPr/>
          </p:nvSpPr>
          <p:spPr bwMode="auto">
            <a:xfrm>
              <a:off x="5472" y="1072"/>
              <a:ext cx="73"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9" name="Oval 16"/>
            <p:cNvSpPr>
              <a:spLocks noChangeArrowheads="1"/>
            </p:cNvSpPr>
            <p:nvPr/>
          </p:nvSpPr>
          <p:spPr bwMode="auto">
            <a:xfrm>
              <a:off x="5136" y="1184"/>
              <a:ext cx="80"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0" name="Oval 17"/>
            <p:cNvSpPr>
              <a:spLocks noChangeArrowheads="1"/>
            </p:cNvSpPr>
            <p:nvPr/>
          </p:nvSpPr>
          <p:spPr bwMode="auto">
            <a:xfrm>
              <a:off x="5248" y="1184"/>
              <a:ext cx="79"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1" name="Oval 18"/>
            <p:cNvSpPr>
              <a:spLocks noChangeArrowheads="1"/>
            </p:cNvSpPr>
            <p:nvPr/>
          </p:nvSpPr>
          <p:spPr bwMode="auto">
            <a:xfrm>
              <a:off x="5360" y="1184"/>
              <a:ext cx="76"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2" name="Oval 19"/>
            <p:cNvSpPr>
              <a:spLocks noChangeArrowheads="1"/>
            </p:cNvSpPr>
            <p:nvPr/>
          </p:nvSpPr>
          <p:spPr bwMode="auto">
            <a:xfrm>
              <a:off x="5472" y="1184"/>
              <a:ext cx="73"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3" name="Oval 20"/>
            <p:cNvSpPr>
              <a:spLocks noChangeArrowheads="1"/>
            </p:cNvSpPr>
            <p:nvPr/>
          </p:nvSpPr>
          <p:spPr bwMode="auto">
            <a:xfrm>
              <a:off x="5584" y="1184"/>
              <a:ext cx="80" cy="72"/>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4" name="Oval 21"/>
            <p:cNvSpPr>
              <a:spLocks noChangeArrowheads="1"/>
            </p:cNvSpPr>
            <p:nvPr/>
          </p:nvSpPr>
          <p:spPr bwMode="auto">
            <a:xfrm>
              <a:off x="5136" y="1296"/>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5" name="Oval 22"/>
            <p:cNvSpPr>
              <a:spLocks noChangeArrowheads="1"/>
            </p:cNvSpPr>
            <p:nvPr/>
          </p:nvSpPr>
          <p:spPr bwMode="auto">
            <a:xfrm>
              <a:off x="5248" y="1296"/>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6" name="Oval 23"/>
            <p:cNvSpPr>
              <a:spLocks noChangeArrowheads="1"/>
            </p:cNvSpPr>
            <p:nvPr/>
          </p:nvSpPr>
          <p:spPr bwMode="auto">
            <a:xfrm>
              <a:off x="5360" y="1296"/>
              <a:ext cx="76"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7" name="Oval 24"/>
            <p:cNvSpPr>
              <a:spLocks noChangeArrowheads="1"/>
            </p:cNvSpPr>
            <p:nvPr/>
          </p:nvSpPr>
          <p:spPr bwMode="auto">
            <a:xfrm>
              <a:off x="5472" y="1296"/>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8" name="Oval 25"/>
            <p:cNvSpPr>
              <a:spLocks noChangeArrowheads="1"/>
            </p:cNvSpPr>
            <p:nvPr/>
          </p:nvSpPr>
          <p:spPr bwMode="auto">
            <a:xfrm>
              <a:off x="5136" y="1408"/>
              <a:ext cx="80"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9" name="Oval 26"/>
            <p:cNvSpPr>
              <a:spLocks noChangeArrowheads="1"/>
            </p:cNvSpPr>
            <p:nvPr/>
          </p:nvSpPr>
          <p:spPr bwMode="auto">
            <a:xfrm>
              <a:off x="5248" y="1408"/>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0" name="Oval 27"/>
            <p:cNvSpPr>
              <a:spLocks noChangeArrowheads="1"/>
            </p:cNvSpPr>
            <p:nvPr/>
          </p:nvSpPr>
          <p:spPr bwMode="auto">
            <a:xfrm>
              <a:off x="5360" y="1408"/>
              <a:ext cx="76"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1" name="Oval 28"/>
            <p:cNvSpPr>
              <a:spLocks noChangeArrowheads="1"/>
            </p:cNvSpPr>
            <p:nvPr/>
          </p:nvSpPr>
          <p:spPr bwMode="auto">
            <a:xfrm>
              <a:off x="5472" y="1408"/>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2" name="Oval 29"/>
            <p:cNvSpPr>
              <a:spLocks noChangeArrowheads="1"/>
            </p:cNvSpPr>
            <p:nvPr/>
          </p:nvSpPr>
          <p:spPr bwMode="auto">
            <a:xfrm>
              <a:off x="5584" y="1408"/>
              <a:ext cx="80"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3" name="Oval 30"/>
            <p:cNvSpPr>
              <a:spLocks noChangeArrowheads="1"/>
            </p:cNvSpPr>
            <p:nvPr/>
          </p:nvSpPr>
          <p:spPr bwMode="auto">
            <a:xfrm>
              <a:off x="5136" y="1520"/>
              <a:ext cx="80"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4" name="Oval 31"/>
            <p:cNvSpPr>
              <a:spLocks noChangeArrowheads="1"/>
            </p:cNvSpPr>
            <p:nvPr/>
          </p:nvSpPr>
          <p:spPr bwMode="auto">
            <a:xfrm>
              <a:off x="5248" y="1520"/>
              <a:ext cx="79"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5" name="Oval 32"/>
            <p:cNvSpPr>
              <a:spLocks noChangeArrowheads="1"/>
            </p:cNvSpPr>
            <p:nvPr/>
          </p:nvSpPr>
          <p:spPr bwMode="auto">
            <a:xfrm>
              <a:off x="5360" y="1520"/>
              <a:ext cx="76"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6" name="Oval 33"/>
            <p:cNvSpPr>
              <a:spLocks noChangeArrowheads="1"/>
            </p:cNvSpPr>
            <p:nvPr/>
          </p:nvSpPr>
          <p:spPr bwMode="auto">
            <a:xfrm>
              <a:off x="5472" y="1520"/>
              <a:ext cx="73" cy="79"/>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7" name="Oval 34"/>
            <p:cNvSpPr>
              <a:spLocks noChangeArrowheads="1"/>
            </p:cNvSpPr>
            <p:nvPr/>
          </p:nvSpPr>
          <p:spPr bwMode="auto">
            <a:xfrm>
              <a:off x="5136" y="1632"/>
              <a:ext cx="80"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8" name="Oval 35"/>
            <p:cNvSpPr>
              <a:spLocks noChangeArrowheads="1"/>
            </p:cNvSpPr>
            <p:nvPr/>
          </p:nvSpPr>
          <p:spPr bwMode="auto">
            <a:xfrm>
              <a:off x="5248" y="1632"/>
              <a:ext cx="79"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9" name="Oval 36"/>
            <p:cNvSpPr>
              <a:spLocks noChangeArrowheads="1"/>
            </p:cNvSpPr>
            <p:nvPr/>
          </p:nvSpPr>
          <p:spPr bwMode="auto">
            <a:xfrm>
              <a:off x="5360" y="1632"/>
              <a:ext cx="76"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0" name="Oval 37"/>
            <p:cNvSpPr>
              <a:spLocks noChangeArrowheads="1"/>
            </p:cNvSpPr>
            <p:nvPr/>
          </p:nvSpPr>
          <p:spPr bwMode="auto">
            <a:xfrm>
              <a:off x="5472" y="1632"/>
              <a:ext cx="73"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1" name="Oval 38"/>
            <p:cNvSpPr>
              <a:spLocks noChangeArrowheads="1"/>
            </p:cNvSpPr>
            <p:nvPr/>
          </p:nvSpPr>
          <p:spPr bwMode="auto">
            <a:xfrm>
              <a:off x="5248" y="1744"/>
              <a:ext cx="79"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2" name="Oval 39"/>
            <p:cNvSpPr>
              <a:spLocks noChangeArrowheads="1"/>
            </p:cNvSpPr>
            <p:nvPr/>
          </p:nvSpPr>
          <p:spPr bwMode="auto">
            <a:xfrm>
              <a:off x="5472" y="1744"/>
              <a:ext cx="73"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grpSp>
      <p:grpSp>
        <p:nvGrpSpPr>
          <p:cNvPr id="20" name="Group 57"/>
          <p:cNvGrpSpPr/>
          <p:nvPr/>
        </p:nvGrpSpPr>
        <p:grpSpPr bwMode="auto">
          <a:xfrm>
            <a:off x="8456" y="-24264"/>
            <a:ext cx="12200468" cy="6872592"/>
            <a:chOff x="-1" y="-3"/>
            <a:chExt cx="5763" cy="4327"/>
          </a:xfrm>
        </p:grpSpPr>
        <p:sp>
          <p:nvSpPr>
            <p:cNvPr id="1048613" name="Rectangle 55"/>
            <p:cNvSpPr>
              <a:spLocks noChangeArrowheads="1"/>
            </p:cNvSpPr>
            <p:nvPr userDrawn="1"/>
          </p:nvSpPr>
          <p:spPr bwMode="auto">
            <a:xfrm>
              <a:off x="2" y="-3"/>
              <a:ext cx="5760" cy="4313"/>
            </a:xfrm>
            <a:prstGeom prst="rect">
              <a:avLst/>
            </a:prstGeom>
            <a:solidFill>
              <a:srgbClr val="38476F"/>
            </a:solidFill>
            <a:ln w="9525">
              <a:noFill/>
              <a:miter lim="800000"/>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4" name="Freeform 56"/>
            <p:cNvSpPr>
              <a:spLocks noEditPoints="1"/>
            </p:cNvSpPr>
            <p:nvPr userDrawn="1"/>
          </p:nvSpPr>
          <p:spPr bwMode="auto">
            <a:xfrm>
              <a:off x="-1" y="1748"/>
              <a:ext cx="2973" cy="2576"/>
            </a:xfrm>
            <a:custGeom>
              <a:avLst/>
              <a:gdLst/>
              <a:ahLst/>
              <a:cxnLst>
                <a:cxn ang="0">
                  <a:pos x="65" y="1150"/>
                </a:cxn>
                <a:cxn ang="0">
                  <a:pos x="234" y="1188"/>
                </a:cxn>
                <a:cxn ang="0">
                  <a:pos x="370" y="1219"/>
                </a:cxn>
                <a:cxn ang="0">
                  <a:pos x="863" y="1117"/>
                </a:cxn>
                <a:cxn ang="0">
                  <a:pos x="1246" y="1091"/>
                </a:cxn>
                <a:cxn ang="0">
                  <a:pos x="1168" y="241"/>
                </a:cxn>
                <a:cxn ang="0">
                  <a:pos x="30" y="497"/>
                </a:cxn>
                <a:cxn ang="0">
                  <a:pos x="0" y="693"/>
                </a:cxn>
                <a:cxn ang="0">
                  <a:pos x="199" y="750"/>
                </a:cxn>
                <a:cxn ang="0">
                  <a:pos x="317" y="936"/>
                </a:cxn>
                <a:cxn ang="0">
                  <a:pos x="369" y="263"/>
                </a:cxn>
                <a:cxn ang="0">
                  <a:pos x="928" y="541"/>
                </a:cxn>
                <a:cxn ang="0">
                  <a:pos x="877" y="590"/>
                </a:cxn>
                <a:cxn ang="0">
                  <a:pos x="565" y="388"/>
                </a:cxn>
                <a:cxn ang="0">
                  <a:pos x="686" y="275"/>
                </a:cxn>
                <a:cxn ang="0">
                  <a:pos x="646" y="233"/>
                </a:cxn>
                <a:cxn ang="0">
                  <a:pos x="656" y="317"/>
                </a:cxn>
                <a:cxn ang="0">
                  <a:pos x="681" y="344"/>
                </a:cxn>
                <a:cxn ang="0">
                  <a:pos x="686" y="383"/>
                </a:cxn>
                <a:cxn ang="0">
                  <a:pos x="729" y="562"/>
                </a:cxn>
                <a:cxn ang="0">
                  <a:pos x="724" y="255"/>
                </a:cxn>
                <a:cxn ang="0">
                  <a:pos x="740" y="337"/>
                </a:cxn>
                <a:cxn ang="0">
                  <a:pos x="800" y="372"/>
                </a:cxn>
                <a:cxn ang="0">
                  <a:pos x="818" y="350"/>
                </a:cxn>
                <a:cxn ang="0">
                  <a:pos x="821" y="309"/>
                </a:cxn>
                <a:cxn ang="0">
                  <a:pos x="782" y="280"/>
                </a:cxn>
                <a:cxn ang="0">
                  <a:pos x="736" y="199"/>
                </a:cxn>
                <a:cxn ang="0">
                  <a:pos x="682" y="197"/>
                </a:cxn>
                <a:cxn ang="0">
                  <a:pos x="616" y="237"/>
                </a:cxn>
                <a:cxn ang="0">
                  <a:pos x="462" y="204"/>
                </a:cxn>
                <a:cxn ang="0">
                  <a:pos x="453" y="355"/>
                </a:cxn>
                <a:cxn ang="0">
                  <a:pos x="333" y="571"/>
                </a:cxn>
                <a:cxn ang="0">
                  <a:pos x="369" y="967"/>
                </a:cxn>
                <a:cxn ang="0">
                  <a:pos x="483" y="546"/>
                </a:cxn>
                <a:cxn ang="0">
                  <a:pos x="499" y="461"/>
                </a:cxn>
                <a:cxn ang="0">
                  <a:pos x="650" y="385"/>
                </a:cxn>
                <a:cxn ang="0">
                  <a:pos x="685" y="403"/>
                </a:cxn>
                <a:cxn ang="0">
                  <a:pos x="696" y="672"/>
                </a:cxn>
                <a:cxn ang="0">
                  <a:pos x="781" y="481"/>
                </a:cxn>
                <a:cxn ang="0">
                  <a:pos x="796" y="568"/>
                </a:cxn>
                <a:cxn ang="0">
                  <a:pos x="981" y="1052"/>
                </a:cxn>
                <a:cxn ang="0">
                  <a:pos x="937" y="557"/>
                </a:cxn>
                <a:cxn ang="0">
                  <a:pos x="1041" y="656"/>
                </a:cxn>
                <a:cxn ang="0">
                  <a:pos x="1068" y="920"/>
                </a:cxn>
                <a:cxn ang="0">
                  <a:pos x="1371" y="862"/>
                </a:cxn>
                <a:cxn ang="0">
                  <a:pos x="1310" y="911"/>
                </a:cxn>
                <a:cxn ang="0">
                  <a:pos x="1301" y="893"/>
                </a:cxn>
                <a:cxn ang="0">
                  <a:pos x="1102" y="539"/>
                </a:cxn>
                <a:cxn ang="0">
                  <a:pos x="1068" y="619"/>
                </a:cxn>
                <a:cxn ang="0">
                  <a:pos x="994" y="489"/>
                </a:cxn>
                <a:cxn ang="0">
                  <a:pos x="965" y="393"/>
                </a:cxn>
                <a:cxn ang="0">
                  <a:pos x="841" y="299"/>
                </a:cxn>
                <a:cxn ang="0">
                  <a:pos x="835" y="279"/>
                </a:cxn>
                <a:cxn ang="0">
                  <a:pos x="839" y="71"/>
                </a:cxn>
                <a:cxn ang="0">
                  <a:pos x="794" y="122"/>
                </a:cxn>
                <a:cxn ang="0">
                  <a:pos x="764" y="209"/>
                </a:cxn>
                <a:cxn ang="0">
                  <a:pos x="630" y="89"/>
                </a:cxn>
                <a:cxn ang="0">
                  <a:pos x="473" y="159"/>
                </a:cxn>
                <a:cxn ang="0">
                  <a:pos x="188" y="135"/>
                </a:cxn>
                <a:cxn ang="0">
                  <a:pos x="224" y="355"/>
                </a:cxn>
                <a:cxn ang="0">
                  <a:pos x="331" y="410"/>
                </a:cxn>
                <a:cxn ang="0">
                  <a:pos x="276" y="625"/>
                </a:cxn>
                <a:cxn ang="0">
                  <a:pos x="218" y="1178"/>
                </a:cxn>
              </a:cxnLst>
              <a:rect l="0" t="0" r="r" b="b"/>
              <a:pathLst>
                <a:path w="1406" h="1219">
                  <a:moveTo>
                    <a:pt x="102" y="852"/>
                  </a:moveTo>
                  <a:cubicBezTo>
                    <a:pt x="100" y="849"/>
                    <a:pt x="99" y="847"/>
                    <a:pt x="99" y="845"/>
                  </a:cubicBezTo>
                  <a:cubicBezTo>
                    <a:pt x="98" y="843"/>
                    <a:pt x="97" y="841"/>
                    <a:pt x="96" y="840"/>
                  </a:cubicBezTo>
                  <a:cubicBezTo>
                    <a:pt x="84" y="823"/>
                    <a:pt x="71" y="816"/>
                    <a:pt x="57" y="819"/>
                  </a:cubicBezTo>
                  <a:cubicBezTo>
                    <a:pt x="42" y="822"/>
                    <a:pt x="28" y="829"/>
                    <a:pt x="13" y="840"/>
                  </a:cubicBezTo>
                  <a:cubicBezTo>
                    <a:pt x="8" y="843"/>
                    <a:pt x="4" y="847"/>
                    <a:pt x="0" y="850"/>
                  </a:cubicBezTo>
                  <a:cubicBezTo>
                    <a:pt x="0" y="1219"/>
                    <a:pt x="0" y="1219"/>
                    <a:pt x="0" y="1219"/>
                  </a:cubicBezTo>
                  <a:cubicBezTo>
                    <a:pt x="58" y="1219"/>
                    <a:pt x="58" y="1219"/>
                    <a:pt x="58" y="1219"/>
                  </a:cubicBezTo>
                  <a:cubicBezTo>
                    <a:pt x="62" y="1198"/>
                    <a:pt x="64" y="1175"/>
                    <a:pt x="65" y="1150"/>
                  </a:cubicBezTo>
                  <a:cubicBezTo>
                    <a:pt x="65" y="1116"/>
                    <a:pt x="64" y="1086"/>
                    <a:pt x="62" y="1060"/>
                  </a:cubicBezTo>
                  <a:cubicBezTo>
                    <a:pt x="64" y="1062"/>
                    <a:pt x="79" y="1078"/>
                    <a:pt x="106" y="1108"/>
                  </a:cubicBezTo>
                  <a:cubicBezTo>
                    <a:pt x="133" y="1139"/>
                    <a:pt x="168" y="1168"/>
                    <a:pt x="212" y="1196"/>
                  </a:cubicBezTo>
                  <a:cubicBezTo>
                    <a:pt x="210" y="1204"/>
                    <a:pt x="207" y="1211"/>
                    <a:pt x="205" y="1219"/>
                  </a:cubicBezTo>
                  <a:cubicBezTo>
                    <a:pt x="224" y="1219"/>
                    <a:pt x="224" y="1219"/>
                    <a:pt x="224" y="1219"/>
                  </a:cubicBezTo>
                  <a:cubicBezTo>
                    <a:pt x="226" y="1215"/>
                    <a:pt x="227" y="1211"/>
                    <a:pt x="228" y="1206"/>
                  </a:cubicBezTo>
                  <a:cubicBezTo>
                    <a:pt x="235" y="1211"/>
                    <a:pt x="243" y="1215"/>
                    <a:pt x="250" y="1219"/>
                  </a:cubicBezTo>
                  <a:cubicBezTo>
                    <a:pt x="291" y="1219"/>
                    <a:pt x="291" y="1219"/>
                    <a:pt x="291" y="1219"/>
                  </a:cubicBezTo>
                  <a:cubicBezTo>
                    <a:pt x="271" y="1209"/>
                    <a:pt x="252" y="1199"/>
                    <a:pt x="234" y="1188"/>
                  </a:cubicBezTo>
                  <a:cubicBezTo>
                    <a:pt x="248" y="1150"/>
                    <a:pt x="262" y="1112"/>
                    <a:pt x="276" y="1074"/>
                  </a:cubicBezTo>
                  <a:cubicBezTo>
                    <a:pt x="291" y="1037"/>
                    <a:pt x="307" y="999"/>
                    <a:pt x="325" y="962"/>
                  </a:cubicBezTo>
                  <a:cubicBezTo>
                    <a:pt x="337" y="969"/>
                    <a:pt x="349" y="976"/>
                    <a:pt x="361" y="984"/>
                  </a:cubicBezTo>
                  <a:cubicBezTo>
                    <a:pt x="373" y="992"/>
                    <a:pt x="386" y="999"/>
                    <a:pt x="399" y="1006"/>
                  </a:cubicBezTo>
                  <a:cubicBezTo>
                    <a:pt x="392" y="1019"/>
                    <a:pt x="383" y="1033"/>
                    <a:pt x="372" y="1045"/>
                  </a:cubicBezTo>
                  <a:cubicBezTo>
                    <a:pt x="360" y="1058"/>
                    <a:pt x="349" y="1072"/>
                    <a:pt x="339" y="1086"/>
                  </a:cubicBezTo>
                  <a:cubicBezTo>
                    <a:pt x="328" y="1102"/>
                    <a:pt x="325" y="1116"/>
                    <a:pt x="329" y="1128"/>
                  </a:cubicBezTo>
                  <a:cubicBezTo>
                    <a:pt x="333" y="1140"/>
                    <a:pt x="335" y="1154"/>
                    <a:pt x="337" y="1170"/>
                  </a:cubicBezTo>
                  <a:cubicBezTo>
                    <a:pt x="370" y="1219"/>
                    <a:pt x="370" y="1219"/>
                    <a:pt x="370" y="1219"/>
                  </a:cubicBezTo>
                  <a:cubicBezTo>
                    <a:pt x="618" y="1219"/>
                    <a:pt x="618" y="1219"/>
                    <a:pt x="618" y="1219"/>
                  </a:cubicBezTo>
                  <a:cubicBezTo>
                    <a:pt x="636" y="1208"/>
                    <a:pt x="655" y="1203"/>
                    <a:pt x="675" y="1203"/>
                  </a:cubicBezTo>
                  <a:cubicBezTo>
                    <a:pt x="697" y="1204"/>
                    <a:pt x="721" y="1196"/>
                    <a:pt x="746" y="1178"/>
                  </a:cubicBezTo>
                  <a:cubicBezTo>
                    <a:pt x="757" y="1172"/>
                    <a:pt x="765" y="1164"/>
                    <a:pt x="771" y="1156"/>
                  </a:cubicBezTo>
                  <a:cubicBezTo>
                    <a:pt x="777" y="1148"/>
                    <a:pt x="783" y="1140"/>
                    <a:pt x="789" y="1130"/>
                  </a:cubicBezTo>
                  <a:cubicBezTo>
                    <a:pt x="785" y="1159"/>
                    <a:pt x="781" y="1189"/>
                    <a:pt x="776" y="1219"/>
                  </a:cubicBezTo>
                  <a:cubicBezTo>
                    <a:pt x="796" y="1219"/>
                    <a:pt x="796" y="1219"/>
                    <a:pt x="796" y="1219"/>
                  </a:cubicBezTo>
                  <a:cubicBezTo>
                    <a:pt x="801" y="1185"/>
                    <a:pt x="805" y="1152"/>
                    <a:pt x="809" y="1120"/>
                  </a:cubicBezTo>
                  <a:cubicBezTo>
                    <a:pt x="813" y="1120"/>
                    <a:pt x="831" y="1119"/>
                    <a:pt x="863" y="1117"/>
                  </a:cubicBezTo>
                  <a:cubicBezTo>
                    <a:pt x="895" y="1115"/>
                    <a:pt x="936" y="1108"/>
                    <a:pt x="985" y="1094"/>
                  </a:cubicBezTo>
                  <a:cubicBezTo>
                    <a:pt x="988" y="1130"/>
                    <a:pt x="990" y="1168"/>
                    <a:pt x="992" y="1207"/>
                  </a:cubicBezTo>
                  <a:cubicBezTo>
                    <a:pt x="993" y="1211"/>
                    <a:pt x="993" y="1215"/>
                    <a:pt x="993" y="1219"/>
                  </a:cubicBezTo>
                  <a:cubicBezTo>
                    <a:pt x="1011" y="1219"/>
                    <a:pt x="1011" y="1219"/>
                    <a:pt x="1011" y="1219"/>
                  </a:cubicBezTo>
                  <a:cubicBezTo>
                    <a:pt x="1011" y="1214"/>
                    <a:pt x="1011" y="1209"/>
                    <a:pt x="1010" y="1203"/>
                  </a:cubicBezTo>
                  <a:cubicBezTo>
                    <a:pt x="1008" y="1164"/>
                    <a:pt x="1006" y="1126"/>
                    <a:pt x="1003" y="1088"/>
                  </a:cubicBezTo>
                  <a:cubicBezTo>
                    <a:pt x="1036" y="1078"/>
                    <a:pt x="1070" y="1064"/>
                    <a:pt x="1107" y="1047"/>
                  </a:cubicBezTo>
                  <a:cubicBezTo>
                    <a:pt x="1144" y="1030"/>
                    <a:pt x="1181" y="1010"/>
                    <a:pt x="1218" y="984"/>
                  </a:cubicBezTo>
                  <a:cubicBezTo>
                    <a:pt x="1229" y="1017"/>
                    <a:pt x="1238" y="1053"/>
                    <a:pt x="1246" y="1091"/>
                  </a:cubicBezTo>
                  <a:cubicBezTo>
                    <a:pt x="1254" y="1129"/>
                    <a:pt x="1261" y="1170"/>
                    <a:pt x="1266" y="1212"/>
                  </a:cubicBezTo>
                  <a:cubicBezTo>
                    <a:pt x="1263" y="1215"/>
                    <a:pt x="1260" y="1217"/>
                    <a:pt x="1257" y="1219"/>
                  </a:cubicBezTo>
                  <a:cubicBezTo>
                    <a:pt x="1289" y="1219"/>
                    <a:pt x="1289" y="1219"/>
                    <a:pt x="1289" y="1219"/>
                  </a:cubicBezTo>
                  <a:cubicBezTo>
                    <a:pt x="1339" y="1135"/>
                    <a:pt x="1373" y="1044"/>
                    <a:pt x="1389" y="946"/>
                  </a:cubicBezTo>
                  <a:cubicBezTo>
                    <a:pt x="1406" y="851"/>
                    <a:pt x="1406" y="757"/>
                    <a:pt x="1389" y="664"/>
                  </a:cubicBezTo>
                  <a:cubicBezTo>
                    <a:pt x="1372" y="570"/>
                    <a:pt x="1339" y="482"/>
                    <a:pt x="1291" y="399"/>
                  </a:cubicBezTo>
                  <a:cubicBezTo>
                    <a:pt x="1285" y="390"/>
                    <a:pt x="1280" y="381"/>
                    <a:pt x="1274" y="372"/>
                  </a:cubicBezTo>
                  <a:cubicBezTo>
                    <a:pt x="1269" y="364"/>
                    <a:pt x="1263" y="355"/>
                    <a:pt x="1256" y="345"/>
                  </a:cubicBezTo>
                  <a:cubicBezTo>
                    <a:pt x="1229" y="308"/>
                    <a:pt x="1200" y="273"/>
                    <a:pt x="1168" y="241"/>
                  </a:cubicBezTo>
                  <a:cubicBezTo>
                    <a:pt x="1136" y="209"/>
                    <a:pt x="1102" y="180"/>
                    <a:pt x="1068" y="155"/>
                  </a:cubicBezTo>
                  <a:cubicBezTo>
                    <a:pt x="1068" y="153"/>
                    <a:pt x="1068" y="153"/>
                    <a:pt x="1068" y="153"/>
                  </a:cubicBezTo>
                  <a:cubicBezTo>
                    <a:pt x="1064" y="153"/>
                    <a:pt x="1064" y="153"/>
                    <a:pt x="1064" y="153"/>
                  </a:cubicBezTo>
                  <a:cubicBezTo>
                    <a:pt x="928" y="57"/>
                    <a:pt x="776" y="7"/>
                    <a:pt x="605" y="4"/>
                  </a:cubicBezTo>
                  <a:cubicBezTo>
                    <a:pt x="434" y="0"/>
                    <a:pt x="277" y="49"/>
                    <a:pt x="134" y="149"/>
                  </a:cubicBezTo>
                  <a:cubicBezTo>
                    <a:pt x="84" y="184"/>
                    <a:pt x="39" y="223"/>
                    <a:pt x="0" y="267"/>
                  </a:cubicBezTo>
                  <a:cubicBezTo>
                    <a:pt x="0" y="563"/>
                    <a:pt x="0" y="563"/>
                    <a:pt x="0" y="563"/>
                  </a:cubicBezTo>
                  <a:cubicBezTo>
                    <a:pt x="4" y="558"/>
                    <a:pt x="9" y="554"/>
                    <a:pt x="13" y="550"/>
                  </a:cubicBezTo>
                  <a:cubicBezTo>
                    <a:pt x="27" y="535"/>
                    <a:pt x="32" y="518"/>
                    <a:pt x="30" y="497"/>
                  </a:cubicBezTo>
                  <a:cubicBezTo>
                    <a:pt x="28" y="477"/>
                    <a:pt x="37" y="461"/>
                    <a:pt x="56" y="447"/>
                  </a:cubicBezTo>
                  <a:cubicBezTo>
                    <a:pt x="81" y="430"/>
                    <a:pt x="102" y="423"/>
                    <a:pt x="119" y="427"/>
                  </a:cubicBezTo>
                  <a:cubicBezTo>
                    <a:pt x="136" y="431"/>
                    <a:pt x="152" y="430"/>
                    <a:pt x="168" y="423"/>
                  </a:cubicBezTo>
                  <a:cubicBezTo>
                    <a:pt x="172" y="429"/>
                    <a:pt x="177" y="437"/>
                    <a:pt x="183" y="447"/>
                  </a:cubicBezTo>
                  <a:cubicBezTo>
                    <a:pt x="189" y="458"/>
                    <a:pt x="197" y="470"/>
                    <a:pt x="206" y="483"/>
                  </a:cubicBezTo>
                  <a:cubicBezTo>
                    <a:pt x="173" y="505"/>
                    <a:pt x="140" y="529"/>
                    <a:pt x="108" y="557"/>
                  </a:cubicBezTo>
                  <a:cubicBezTo>
                    <a:pt x="76" y="584"/>
                    <a:pt x="44" y="614"/>
                    <a:pt x="13" y="648"/>
                  </a:cubicBezTo>
                  <a:cubicBezTo>
                    <a:pt x="8" y="639"/>
                    <a:pt x="4" y="631"/>
                    <a:pt x="0" y="624"/>
                  </a:cubicBezTo>
                  <a:cubicBezTo>
                    <a:pt x="0" y="693"/>
                    <a:pt x="0" y="693"/>
                    <a:pt x="0" y="693"/>
                  </a:cubicBezTo>
                  <a:cubicBezTo>
                    <a:pt x="4" y="688"/>
                    <a:pt x="8" y="684"/>
                    <a:pt x="11" y="680"/>
                  </a:cubicBezTo>
                  <a:cubicBezTo>
                    <a:pt x="23" y="697"/>
                    <a:pt x="39" y="717"/>
                    <a:pt x="59" y="740"/>
                  </a:cubicBezTo>
                  <a:cubicBezTo>
                    <a:pt x="78" y="762"/>
                    <a:pt x="101" y="787"/>
                    <a:pt x="128" y="814"/>
                  </a:cubicBezTo>
                  <a:cubicBezTo>
                    <a:pt x="124" y="819"/>
                    <a:pt x="120" y="825"/>
                    <a:pt x="116" y="832"/>
                  </a:cubicBezTo>
                  <a:cubicBezTo>
                    <a:pt x="112" y="839"/>
                    <a:pt x="107" y="845"/>
                    <a:pt x="102" y="852"/>
                  </a:cubicBezTo>
                  <a:close/>
                  <a:moveTo>
                    <a:pt x="317" y="936"/>
                  </a:moveTo>
                  <a:cubicBezTo>
                    <a:pt x="283" y="913"/>
                    <a:pt x="253" y="892"/>
                    <a:pt x="226" y="871"/>
                  </a:cubicBezTo>
                  <a:cubicBezTo>
                    <a:pt x="200" y="850"/>
                    <a:pt x="175" y="830"/>
                    <a:pt x="154" y="810"/>
                  </a:cubicBezTo>
                  <a:cubicBezTo>
                    <a:pt x="169" y="788"/>
                    <a:pt x="184" y="768"/>
                    <a:pt x="199" y="750"/>
                  </a:cubicBezTo>
                  <a:cubicBezTo>
                    <a:pt x="215" y="731"/>
                    <a:pt x="231" y="712"/>
                    <a:pt x="248" y="694"/>
                  </a:cubicBezTo>
                  <a:cubicBezTo>
                    <a:pt x="248" y="706"/>
                    <a:pt x="248" y="706"/>
                    <a:pt x="248" y="706"/>
                  </a:cubicBezTo>
                  <a:cubicBezTo>
                    <a:pt x="319" y="804"/>
                    <a:pt x="319" y="804"/>
                    <a:pt x="319" y="804"/>
                  </a:cubicBezTo>
                  <a:cubicBezTo>
                    <a:pt x="321" y="820"/>
                    <a:pt x="321" y="834"/>
                    <a:pt x="318" y="847"/>
                  </a:cubicBezTo>
                  <a:cubicBezTo>
                    <a:pt x="314" y="860"/>
                    <a:pt x="317" y="873"/>
                    <a:pt x="327" y="888"/>
                  </a:cubicBezTo>
                  <a:cubicBezTo>
                    <a:pt x="329" y="889"/>
                    <a:pt x="331" y="891"/>
                    <a:pt x="333" y="892"/>
                  </a:cubicBezTo>
                  <a:cubicBezTo>
                    <a:pt x="334" y="893"/>
                    <a:pt x="335" y="895"/>
                    <a:pt x="337" y="896"/>
                  </a:cubicBezTo>
                  <a:cubicBezTo>
                    <a:pt x="334" y="903"/>
                    <a:pt x="331" y="909"/>
                    <a:pt x="327" y="916"/>
                  </a:cubicBezTo>
                  <a:cubicBezTo>
                    <a:pt x="323" y="923"/>
                    <a:pt x="319" y="929"/>
                    <a:pt x="317" y="936"/>
                  </a:cubicBezTo>
                  <a:close/>
                  <a:moveTo>
                    <a:pt x="371" y="151"/>
                  </a:moveTo>
                  <a:cubicBezTo>
                    <a:pt x="387" y="154"/>
                    <a:pt x="402" y="157"/>
                    <a:pt x="417" y="161"/>
                  </a:cubicBezTo>
                  <a:cubicBezTo>
                    <a:pt x="432" y="165"/>
                    <a:pt x="446" y="170"/>
                    <a:pt x="461" y="175"/>
                  </a:cubicBezTo>
                  <a:cubicBezTo>
                    <a:pt x="456" y="182"/>
                    <a:pt x="450" y="189"/>
                    <a:pt x="445" y="198"/>
                  </a:cubicBezTo>
                  <a:cubicBezTo>
                    <a:pt x="440" y="207"/>
                    <a:pt x="435" y="216"/>
                    <a:pt x="431" y="225"/>
                  </a:cubicBezTo>
                  <a:cubicBezTo>
                    <a:pt x="430" y="230"/>
                    <a:pt x="428" y="236"/>
                    <a:pt x="427" y="241"/>
                  </a:cubicBezTo>
                  <a:cubicBezTo>
                    <a:pt x="426" y="246"/>
                    <a:pt x="424" y="252"/>
                    <a:pt x="423" y="257"/>
                  </a:cubicBezTo>
                  <a:cubicBezTo>
                    <a:pt x="414" y="258"/>
                    <a:pt x="405" y="259"/>
                    <a:pt x="396" y="260"/>
                  </a:cubicBezTo>
                  <a:cubicBezTo>
                    <a:pt x="387" y="261"/>
                    <a:pt x="378" y="262"/>
                    <a:pt x="369" y="263"/>
                  </a:cubicBezTo>
                  <a:cubicBezTo>
                    <a:pt x="376" y="242"/>
                    <a:pt x="379" y="220"/>
                    <a:pt x="380" y="199"/>
                  </a:cubicBezTo>
                  <a:cubicBezTo>
                    <a:pt x="381" y="178"/>
                    <a:pt x="378" y="162"/>
                    <a:pt x="371" y="151"/>
                  </a:cubicBezTo>
                  <a:close/>
                  <a:moveTo>
                    <a:pt x="842" y="464"/>
                  </a:moveTo>
                  <a:cubicBezTo>
                    <a:pt x="828" y="437"/>
                    <a:pt x="815" y="414"/>
                    <a:pt x="803" y="395"/>
                  </a:cubicBezTo>
                  <a:cubicBezTo>
                    <a:pt x="805" y="393"/>
                    <a:pt x="808" y="390"/>
                    <a:pt x="811" y="387"/>
                  </a:cubicBezTo>
                  <a:cubicBezTo>
                    <a:pt x="815" y="385"/>
                    <a:pt x="817" y="382"/>
                    <a:pt x="819" y="379"/>
                  </a:cubicBezTo>
                  <a:cubicBezTo>
                    <a:pt x="840" y="395"/>
                    <a:pt x="863" y="415"/>
                    <a:pt x="889" y="437"/>
                  </a:cubicBezTo>
                  <a:cubicBezTo>
                    <a:pt x="914" y="460"/>
                    <a:pt x="940" y="487"/>
                    <a:pt x="965" y="517"/>
                  </a:cubicBezTo>
                  <a:cubicBezTo>
                    <a:pt x="954" y="527"/>
                    <a:pt x="942" y="535"/>
                    <a:pt x="928" y="541"/>
                  </a:cubicBezTo>
                  <a:cubicBezTo>
                    <a:pt x="914" y="548"/>
                    <a:pt x="899" y="554"/>
                    <a:pt x="883" y="558"/>
                  </a:cubicBezTo>
                  <a:cubicBezTo>
                    <a:pt x="870" y="523"/>
                    <a:pt x="856" y="492"/>
                    <a:pt x="842" y="464"/>
                  </a:cubicBezTo>
                  <a:close/>
                  <a:moveTo>
                    <a:pt x="877" y="590"/>
                  </a:moveTo>
                  <a:cubicBezTo>
                    <a:pt x="873" y="590"/>
                    <a:pt x="873" y="590"/>
                    <a:pt x="873" y="590"/>
                  </a:cubicBezTo>
                  <a:cubicBezTo>
                    <a:pt x="863" y="591"/>
                    <a:pt x="854" y="591"/>
                    <a:pt x="846" y="590"/>
                  </a:cubicBezTo>
                  <a:cubicBezTo>
                    <a:pt x="837" y="588"/>
                    <a:pt x="829" y="587"/>
                    <a:pt x="821" y="586"/>
                  </a:cubicBezTo>
                  <a:cubicBezTo>
                    <a:pt x="830" y="586"/>
                    <a:pt x="839" y="585"/>
                    <a:pt x="847" y="584"/>
                  </a:cubicBezTo>
                  <a:cubicBezTo>
                    <a:pt x="855" y="582"/>
                    <a:pt x="863" y="581"/>
                    <a:pt x="873" y="580"/>
                  </a:cubicBezTo>
                  <a:lnTo>
                    <a:pt x="877" y="590"/>
                  </a:lnTo>
                  <a:close/>
                  <a:moveTo>
                    <a:pt x="616" y="293"/>
                  </a:moveTo>
                  <a:cubicBezTo>
                    <a:pt x="616" y="289"/>
                    <a:pt x="616" y="286"/>
                    <a:pt x="618" y="283"/>
                  </a:cubicBezTo>
                  <a:cubicBezTo>
                    <a:pt x="631" y="284"/>
                    <a:pt x="643" y="286"/>
                    <a:pt x="654" y="288"/>
                  </a:cubicBezTo>
                  <a:cubicBezTo>
                    <a:pt x="665" y="290"/>
                    <a:pt x="673" y="292"/>
                    <a:pt x="680" y="293"/>
                  </a:cubicBezTo>
                  <a:cubicBezTo>
                    <a:pt x="673" y="295"/>
                    <a:pt x="665" y="296"/>
                    <a:pt x="654" y="298"/>
                  </a:cubicBezTo>
                  <a:cubicBezTo>
                    <a:pt x="643" y="300"/>
                    <a:pt x="631" y="302"/>
                    <a:pt x="618" y="305"/>
                  </a:cubicBezTo>
                  <a:cubicBezTo>
                    <a:pt x="616" y="301"/>
                    <a:pt x="616" y="297"/>
                    <a:pt x="616" y="293"/>
                  </a:cubicBezTo>
                  <a:close/>
                  <a:moveTo>
                    <a:pt x="618" y="351"/>
                  </a:moveTo>
                  <a:cubicBezTo>
                    <a:pt x="602" y="362"/>
                    <a:pt x="584" y="374"/>
                    <a:pt x="565" y="388"/>
                  </a:cubicBezTo>
                  <a:cubicBezTo>
                    <a:pt x="545" y="402"/>
                    <a:pt x="524" y="418"/>
                    <a:pt x="501" y="435"/>
                  </a:cubicBezTo>
                  <a:cubicBezTo>
                    <a:pt x="492" y="425"/>
                    <a:pt x="484" y="414"/>
                    <a:pt x="477" y="404"/>
                  </a:cubicBezTo>
                  <a:cubicBezTo>
                    <a:pt x="470" y="394"/>
                    <a:pt x="465" y="384"/>
                    <a:pt x="459" y="373"/>
                  </a:cubicBezTo>
                  <a:cubicBezTo>
                    <a:pt x="487" y="363"/>
                    <a:pt x="514" y="354"/>
                    <a:pt x="539" y="346"/>
                  </a:cubicBezTo>
                  <a:cubicBezTo>
                    <a:pt x="563" y="339"/>
                    <a:pt x="586" y="333"/>
                    <a:pt x="606" y="327"/>
                  </a:cubicBezTo>
                  <a:cubicBezTo>
                    <a:pt x="607" y="333"/>
                    <a:pt x="609" y="337"/>
                    <a:pt x="612" y="341"/>
                  </a:cubicBezTo>
                  <a:cubicBezTo>
                    <a:pt x="614" y="345"/>
                    <a:pt x="616" y="349"/>
                    <a:pt x="618" y="351"/>
                  </a:cubicBezTo>
                  <a:close/>
                  <a:moveTo>
                    <a:pt x="664" y="262"/>
                  </a:moveTo>
                  <a:cubicBezTo>
                    <a:pt x="673" y="268"/>
                    <a:pt x="681" y="272"/>
                    <a:pt x="686" y="275"/>
                  </a:cubicBezTo>
                  <a:cubicBezTo>
                    <a:pt x="686" y="277"/>
                    <a:pt x="686" y="277"/>
                    <a:pt x="686" y="277"/>
                  </a:cubicBezTo>
                  <a:cubicBezTo>
                    <a:pt x="679" y="274"/>
                    <a:pt x="671" y="272"/>
                    <a:pt x="660" y="270"/>
                  </a:cubicBezTo>
                  <a:cubicBezTo>
                    <a:pt x="649" y="268"/>
                    <a:pt x="637" y="266"/>
                    <a:pt x="622" y="265"/>
                  </a:cubicBezTo>
                  <a:cubicBezTo>
                    <a:pt x="622" y="263"/>
                    <a:pt x="622" y="263"/>
                    <a:pt x="622" y="263"/>
                  </a:cubicBezTo>
                  <a:cubicBezTo>
                    <a:pt x="624" y="261"/>
                    <a:pt x="624" y="261"/>
                    <a:pt x="624" y="261"/>
                  </a:cubicBezTo>
                  <a:cubicBezTo>
                    <a:pt x="625" y="258"/>
                    <a:pt x="626" y="256"/>
                    <a:pt x="628" y="253"/>
                  </a:cubicBezTo>
                  <a:cubicBezTo>
                    <a:pt x="629" y="250"/>
                    <a:pt x="630" y="248"/>
                    <a:pt x="632" y="245"/>
                  </a:cubicBezTo>
                  <a:cubicBezTo>
                    <a:pt x="644" y="250"/>
                    <a:pt x="655" y="256"/>
                    <a:pt x="664" y="262"/>
                  </a:cubicBezTo>
                  <a:close/>
                  <a:moveTo>
                    <a:pt x="646" y="233"/>
                  </a:moveTo>
                  <a:cubicBezTo>
                    <a:pt x="653" y="228"/>
                    <a:pt x="660" y="224"/>
                    <a:pt x="667" y="221"/>
                  </a:cubicBezTo>
                  <a:cubicBezTo>
                    <a:pt x="674" y="218"/>
                    <a:pt x="682" y="216"/>
                    <a:pt x="690" y="215"/>
                  </a:cubicBezTo>
                  <a:cubicBezTo>
                    <a:pt x="693" y="223"/>
                    <a:pt x="695" y="230"/>
                    <a:pt x="698" y="237"/>
                  </a:cubicBezTo>
                  <a:cubicBezTo>
                    <a:pt x="701" y="244"/>
                    <a:pt x="703" y="250"/>
                    <a:pt x="704" y="257"/>
                  </a:cubicBezTo>
                  <a:cubicBezTo>
                    <a:pt x="703" y="257"/>
                    <a:pt x="702" y="257"/>
                    <a:pt x="701" y="258"/>
                  </a:cubicBezTo>
                  <a:cubicBezTo>
                    <a:pt x="700" y="259"/>
                    <a:pt x="699" y="260"/>
                    <a:pt x="698" y="261"/>
                  </a:cubicBezTo>
                  <a:cubicBezTo>
                    <a:pt x="693" y="257"/>
                    <a:pt x="685" y="253"/>
                    <a:pt x="676" y="248"/>
                  </a:cubicBezTo>
                  <a:cubicBezTo>
                    <a:pt x="667" y="243"/>
                    <a:pt x="657" y="238"/>
                    <a:pt x="646" y="233"/>
                  </a:cubicBezTo>
                  <a:close/>
                  <a:moveTo>
                    <a:pt x="656" y="317"/>
                  </a:moveTo>
                  <a:cubicBezTo>
                    <a:pt x="665" y="316"/>
                    <a:pt x="673" y="315"/>
                    <a:pt x="680" y="313"/>
                  </a:cubicBezTo>
                  <a:cubicBezTo>
                    <a:pt x="675" y="316"/>
                    <a:pt x="668" y="320"/>
                    <a:pt x="660" y="324"/>
                  </a:cubicBezTo>
                  <a:cubicBezTo>
                    <a:pt x="652" y="329"/>
                    <a:pt x="643" y="335"/>
                    <a:pt x="634" y="341"/>
                  </a:cubicBezTo>
                  <a:cubicBezTo>
                    <a:pt x="633" y="339"/>
                    <a:pt x="631" y="336"/>
                    <a:pt x="629" y="332"/>
                  </a:cubicBezTo>
                  <a:cubicBezTo>
                    <a:pt x="627" y="329"/>
                    <a:pt x="625" y="326"/>
                    <a:pt x="624" y="323"/>
                  </a:cubicBezTo>
                  <a:cubicBezTo>
                    <a:pt x="636" y="321"/>
                    <a:pt x="647" y="318"/>
                    <a:pt x="656" y="317"/>
                  </a:cubicBezTo>
                  <a:close/>
                  <a:moveTo>
                    <a:pt x="675" y="339"/>
                  </a:moveTo>
                  <a:cubicBezTo>
                    <a:pt x="684" y="334"/>
                    <a:pt x="691" y="329"/>
                    <a:pt x="696" y="325"/>
                  </a:cubicBezTo>
                  <a:cubicBezTo>
                    <a:pt x="692" y="331"/>
                    <a:pt x="687" y="337"/>
                    <a:pt x="681" y="344"/>
                  </a:cubicBezTo>
                  <a:cubicBezTo>
                    <a:pt x="675" y="352"/>
                    <a:pt x="669" y="360"/>
                    <a:pt x="662" y="369"/>
                  </a:cubicBezTo>
                  <a:cubicBezTo>
                    <a:pt x="659" y="367"/>
                    <a:pt x="657" y="364"/>
                    <a:pt x="654" y="362"/>
                  </a:cubicBezTo>
                  <a:cubicBezTo>
                    <a:pt x="651" y="360"/>
                    <a:pt x="649" y="359"/>
                    <a:pt x="646" y="357"/>
                  </a:cubicBezTo>
                  <a:cubicBezTo>
                    <a:pt x="657" y="351"/>
                    <a:pt x="666" y="345"/>
                    <a:pt x="675" y="339"/>
                  </a:cubicBezTo>
                  <a:close/>
                  <a:moveTo>
                    <a:pt x="692" y="361"/>
                  </a:moveTo>
                  <a:cubicBezTo>
                    <a:pt x="696" y="356"/>
                    <a:pt x="699" y="351"/>
                    <a:pt x="702" y="347"/>
                  </a:cubicBezTo>
                  <a:cubicBezTo>
                    <a:pt x="694" y="387"/>
                    <a:pt x="694" y="387"/>
                    <a:pt x="694" y="387"/>
                  </a:cubicBezTo>
                  <a:cubicBezTo>
                    <a:pt x="693" y="386"/>
                    <a:pt x="691" y="385"/>
                    <a:pt x="690" y="385"/>
                  </a:cubicBezTo>
                  <a:cubicBezTo>
                    <a:pt x="689" y="385"/>
                    <a:pt x="687" y="385"/>
                    <a:pt x="686" y="383"/>
                  </a:cubicBezTo>
                  <a:cubicBezTo>
                    <a:pt x="685" y="383"/>
                    <a:pt x="683" y="383"/>
                    <a:pt x="682" y="382"/>
                  </a:cubicBezTo>
                  <a:cubicBezTo>
                    <a:pt x="681" y="382"/>
                    <a:pt x="679" y="381"/>
                    <a:pt x="678" y="379"/>
                  </a:cubicBezTo>
                  <a:cubicBezTo>
                    <a:pt x="683" y="373"/>
                    <a:pt x="688" y="367"/>
                    <a:pt x="692" y="361"/>
                  </a:cubicBezTo>
                  <a:close/>
                  <a:moveTo>
                    <a:pt x="708" y="411"/>
                  </a:moveTo>
                  <a:cubicBezTo>
                    <a:pt x="715" y="413"/>
                    <a:pt x="721" y="413"/>
                    <a:pt x="727" y="413"/>
                  </a:cubicBezTo>
                  <a:cubicBezTo>
                    <a:pt x="733" y="413"/>
                    <a:pt x="739" y="413"/>
                    <a:pt x="744" y="413"/>
                  </a:cubicBezTo>
                  <a:cubicBezTo>
                    <a:pt x="750" y="433"/>
                    <a:pt x="755" y="456"/>
                    <a:pt x="761" y="482"/>
                  </a:cubicBezTo>
                  <a:cubicBezTo>
                    <a:pt x="767" y="508"/>
                    <a:pt x="773" y="537"/>
                    <a:pt x="778" y="568"/>
                  </a:cubicBezTo>
                  <a:cubicBezTo>
                    <a:pt x="762" y="566"/>
                    <a:pt x="746" y="564"/>
                    <a:pt x="729" y="562"/>
                  </a:cubicBezTo>
                  <a:cubicBezTo>
                    <a:pt x="712" y="559"/>
                    <a:pt x="695" y="555"/>
                    <a:pt x="678" y="550"/>
                  </a:cubicBezTo>
                  <a:lnTo>
                    <a:pt x="708" y="411"/>
                  </a:lnTo>
                  <a:close/>
                  <a:moveTo>
                    <a:pt x="724" y="255"/>
                  </a:moveTo>
                  <a:cubicBezTo>
                    <a:pt x="722" y="255"/>
                    <a:pt x="722" y="255"/>
                    <a:pt x="722" y="255"/>
                  </a:cubicBezTo>
                  <a:cubicBezTo>
                    <a:pt x="721" y="248"/>
                    <a:pt x="719" y="242"/>
                    <a:pt x="717" y="236"/>
                  </a:cubicBezTo>
                  <a:cubicBezTo>
                    <a:pt x="715" y="230"/>
                    <a:pt x="713" y="223"/>
                    <a:pt x="710" y="215"/>
                  </a:cubicBezTo>
                  <a:cubicBezTo>
                    <a:pt x="714" y="215"/>
                    <a:pt x="718" y="215"/>
                    <a:pt x="721" y="216"/>
                  </a:cubicBezTo>
                  <a:cubicBezTo>
                    <a:pt x="725" y="217"/>
                    <a:pt x="728" y="217"/>
                    <a:pt x="732" y="217"/>
                  </a:cubicBezTo>
                  <a:lnTo>
                    <a:pt x="724" y="255"/>
                  </a:lnTo>
                  <a:close/>
                  <a:moveTo>
                    <a:pt x="738" y="395"/>
                  </a:moveTo>
                  <a:cubicBezTo>
                    <a:pt x="734" y="395"/>
                    <a:pt x="730" y="395"/>
                    <a:pt x="725" y="394"/>
                  </a:cubicBezTo>
                  <a:cubicBezTo>
                    <a:pt x="720" y="394"/>
                    <a:pt x="716" y="393"/>
                    <a:pt x="712" y="391"/>
                  </a:cubicBezTo>
                  <a:cubicBezTo>
                    <a:pt x="722" y="345"/>
                    <a:pt x="722" y="345"/>
                    <a:pt x="722" y="345"/>
                  </a:cubicBezTo>
                  <a:cubicBezTo>
                    <a:pt x="725" y="351"/>
                    <a:pt x="727" y="358"/>
                    <a:pt x="730" y="366"/>
                  </a:cubicBezTo>
                  <a:cubicBezTo>
                    <a:pt x="733" y="375"/>
                    <a:pt x="736" y="385"/>
                    <a:pt x="738" y="395"/>
                  </a:cubicBezTo>
                  <a:close/>
                  <a:moveTo>
                    <a:pt x="758" y="393"/>
                  </a:moveTo>
                  <a:cubicBezTo>
                    <a:pt x="754" y="381"/>
                    <a:pt x="751" y="371"/>
                    <a:pt x="748" y="361"/>
                  </a:cubicBezTo>
                  <a:cubicBezTo>
                    <a:pt x="746" y="352"/>
                    <a:pt x="743" y="344"/>
                    <a:pt x="740" y="337"/>
                  </a:cubicBezTo>
                  <a:cubicBezTo>
                    <a:pt x="744" y="343"/>
                    <a:pt x="749" y="350"/>
                    <a:pt x="755" y="358"/>
                  </a:cubicBezTo>
                  <a:cubicBezTo>
                    <a:pt x="761" y="367"/>
                    <a:pt x="768" y="377"/>
                    <a:pt x="776" y="387"/>
                  </a:cubicBezTo>
                  <a:cubicBezTo>
                    <a:pt x="774" y="387"/>
                    <a:pt x="774" y="387"/>
                    <a:pt x="774" y="387"/>
                  </a:cubicBezTo>
                  <a:cubicBezTo>
                    <a:pt x="772" y="389"/>
                    <a:pt x="769" y="390"/>
                    <a:pt x="766" y="390"/>
                  </a:cubicBezTo>
                  <a:cubicBezTo>
                    <a:pt x="764" y="391"/>
                    <a:pt x="761" y="392"/>
                    <a:pt x="758" y="393"/>
                  </a:cubicBezTo>
                  <a:close/>
                  <a:moveTo>
                    <a:pt x="764" y="339"/>
                  </a:moveTo>
                  <a:cubicBezTo>
                    <a:pt x="771" y="343"/>
                    <a:pt x="778" y="348"/>
                    <a:pt x="784" y="352"/>
                  </a:cubicBezTo>
                  <a:cubicBezTo>
                    <a:pt x="791" y="357"/>
                    <a:pt x="798" y="362"/>
                    <a:pt x="805" y="367"/>
                  </a:cubicBezTo>
                  <a:cubicBezTo>
                    <a:pt x="803" y="369"/>
                    <a:pt x="801" y="370"/>
                    <a:pt x="800" y="372"/>
                  </a:cubicBezTo>
                  <a:cubicBezTo>
                    <a:pt x="798" y="374"/>
                    <a:pt x="795" y="377"/>
                    <a:pt x="793" y="379"/>
                  </a:cubicBezTo>
                  <a:cubicBezTo>
                    <a:pt x="787" y="371"/>
                    <a:pt x="782" y="364"/>
                    <a:pt x="777" y="357"/>
                  </a:cubicBezTo>
                  <a:cubicBezTo>
                    <a:pt x="773" y="351"/>
                    <a:pt x="768" y="345"/>
                    <a:pt x="764" y="339"/>
                  </a:cubicBezTo>
                  <a:close/>
                  <a:moveTo>
                    <a:pt x="762" y="315"/>
                  </a:moveTo>
                  <a:cubicBezTo>
                    <a:pt x="769" y="317"/>
                    <a:pt x="778" y="318"/>
                    <a:pt x="789" y="320"/>
                  </a:cubicBezTo>
                  <a:cubicBezTo>
                    <a:pt x="799" y="322"/>
                    <a:pt x="811" y="325"/>
                    <a:pt x="823" y="329"/>
                  </a:cubicBezTo>
                  <a:cubicBezTo>
                    <a:pt x="823" y="332"/>
                    <a:pt x="822" y="335"/>
                    <a:pt x="822" y="338"/>
                  </a:cubicBezTo>
                  <a:cubicBezTo>
                    <a:pt x="821" y="342"/>
                    <a:pt x="820" y="345"/>
                    <a:pt x="819" y="347"/>
                  </a:cubicBezTo>
                  <a:cubicBezTo>
                    <a:pt x="819" y="349"/>
                    <a:pt x="818" y="350"/>
                    <a:pt x="818" y="350"/>
                  </a:cubicBezTo>
                  <a:cubicBezTo>
                    <a:pt x="817" y="351"/>
                    <a:pt x="817" y="352"/>
                    <a:pt x="817" y="353"/>
                  </a:cubicBezTo>
                  <a:cubicBezTo>
                    <a:pt x="806" y="345"/>
                    <a:pt x="796" y="338"/>
                    <a:pt x="786" y="332"/>
                  </a:cubicBezTo>
                  <a:cubicBezTo>
                    <a:pt x="777" y="326"/>
                    <a:pt x="769" y="321"/>
                    <a:pt x="762" y="315"/>
                  </a:cubicBezTo>
                  <a:close/>
                  <a:moveTo>
                    <a:pt x="821" y="309"/>
                  </a:moveTo>
                  <a:cubicBezTo>
                    <a:pt x="814" y="306"/>
                    <a:pt x="808" y="305"/>
                    <a:pt x="801" y="303"/>
                  </a:cubicBezTo>
                  <a:cubicBezTo>
                    <a:pt x="796" y="302"/>
                    <a:pt x="789" y="301"/>
                    <a:pt x="782" y="299"/>
                  </a:cubicBezTo>
                  <a:cubicBezTo>
                    <a:pt x="821" y="299"/>
                    <a:pt x="821" y="299"/>
                    <a:pt x="821" y="299"/>
                  </a:cubicBezTo>
                  <a:cubicBezTo>
                    <a:pt x="822" y="301"/>
                    <a:pt x="823" y="302"/>
                    <a:pt x="823" y="303"/>
                  </a:cubicBezTo>
                  <a:cubicBezTo>
                    <a:pt x="823" y="305"/>
                    <a:pt x="822" y="306"/>
                    <a:pt x="821" y="309"/>
                  </a:cubicBezTo>
                  <a:close/>
                  <a:moveTo>
                    <a:pt x="782" y="280"/>
                  </a:moveTo>
                  <a:cubicBezTo>
                    <a:pt x="773" y="281"/>
                    <a:pt x="764" y="282"/>
                    <a:pt x="756" y="283"/>
                  </a:cubicBezTo>
                  <a:cubicBezTo>
                    <a:pt x="756" y="282"/>
                    <a:pt x="756" y="281"/>
                    <a:pt x="755" y="280"/>
                  </a:cubicBezTo>
                  <a:cubicBezTo>
                    <a:pt x="755" y="279"/>
                    <a:pt x="754" y="278"/>
                    <a:pt x="754" y="277"/>
                  </a:cubicBezTo>
                  <a:cubicBezTo>
                    <a:pt x="758" y="273"/>
                    <a:pt x="763" y="268"/>
                    <a:pt x="769" y="263"/>
                  </a:cubicBezTo>
                  <a:cubicBezTo>
                    <a:pt x="776" y="258"/>
                    <a:pt x="782" y="252"/>
                    <a:pt x="791" y="247"/>
                  </a:cubicBezTo>
                  <a:cubicBezTo>
                    <a:pt x="796" y="252"/>
                    <a:pt x="801" y="257"/>
                    <a:pt x="805" y="262"/>
                  </a:cubicBezTo>
                  <a:cubicBezTo>
                    <a:pt x="809" y="267"/>
                    <a:pt x="812" y="272"/>
                    <a:pt x="815" y="279"/>
                  </a:cubicBezTo>
                  <a:cubicBezTo>
                    <a:pt x="803" y="279"/>
                    <a:pt x="792" y="279"/>
                    <a:pt x="782" y="280"/>
                  </a:cubicBezTo>
                  <a:close/>
                  <a:moveTo>
                    <a:pt x="756" y="250"/>
                  </a:moveTo>
                  <a:cubicBezTo>
                    <a:pt x="751" y="255"/>
                    <a:pt x="746" y="259"/>
                    <a:pt x="742" y="263"/>
                  </a:cubicBezTo>
                  <a:cubicBezTo>
                    <a:pt x="750" y="223"/>
                    <a:pt x="750" y="223"/>
                    <a:pt x="750" y="223"/>
                  </a:cubicBezTo>
                  <a:cubicBezTo>
                    <a:pt x="752" y="224"/>
                    <a:pt x="753" y="225"/>
                    <a:pt x="753" y="225"/>
                  </a:cubicBezTo>
                  <a:cubicBezTo>
                    <a:pt x="754" y="225"/>
                    <a:pt x="755" y="225"/>
                    <a:pt x="756" y="225"/>
                  </a:cubicBezTo>
                  <a:cubicBezTo>
                    <a:pt x="759" y="226"/>
                    <a:pt x="762" y="228"/>
                    <a:pt x="765" y="229"/>
                  </a:cubicBezTo>
                  <a:cubicBezTo>
                    <a:pt x="769" y="230"/>
                    <a:pt x="772" y="232"/>
                    <a:pt x="774" y="235"/>
                  </a:cubicBezTo>
                  <a:cubicBezTo>
                    <a:pt x="768" y="240"/>
                    <a:pt x="762" y="245"/>
                    <a:pt x="756" y="250"/>
                  </a:cubicBezTo>
                  <a:close/>
                  <a:moveTo>
                    <a:pt x="736" y="199"/>
                  </a:moveTo>
                  <a:cubicBezTo>
                    <a:pt x="731" y="198"/>
                    <a:pt x="726" y="197"/>
                    <a:pt x="720" y="196"/>
                  </a:cubicBezTo>
                  <a:cubicBezTo>
                    <a:pt x="715" y="195"/>
                    <a:pt x="709" y="195"/>
                    <a:pt x="702" y="195"/>
                  </a:cubicBezTo>
                  <a:cubicBezTo>
                    <a:pt x="697" y="182"/>
                    <a:pt x="689" y="168"/>
                    <a:pt x="680" y="153"/>
                  </a:cubicBezTo>
                  <a:cubicBezTo>
                    <a:pt x="671" y="138"/>
                    <a:pt x="659" y="122"/>
                    <a:pt x="644" y="105"/>
                  </a:cubicBezTo>
                  <a:cubicBezTo>
                    <a:pt x="661" y="102"/>
                    <a:pt x="679" y="102"/>
                    <a:pt x="698" y="103"/>
                  </a:cubicBezTo>
                  <a:cubicBezTo>
                    <a:pt x="717" y="104"/>
                    <a:pt x="736" y="107"/>
                    <a:pt x="754" y="111"/>
                  </a:cubicBezTo>
                  <a:lnTo>
                    <a:pt x="736" y="199"/>
                  </a:lnTo>
                  <a:close/>
                  <a:moveTo>
                    <a:pt x="658" y="156"/>
                  </a:moveTo>
                  <a:cubicBezTo>
                    <a:pt x="667" y="171"/>
                    <a:pt x="675" y="185"/>
                    <a:pt x="682" y="197"/>
                  </a:cubicBezTo>
                  <a:cubicBezTo>
                    <a:pt x="673" y="198"/>
                    <a:pt x="663" y="201"/>
                    <a:pt x="653" y="206"/>
                  </a:cubicBezTo>
                  <a:cubicBezTo>
                    <a:pt x="643" y="211"/>
                    <a:pt x="635" y="216"/>
                    <a:pt x="628" y="223"/>
                  </a:cubicBezTo>
                  <a:cubicBezTo>
                    <a:pt x="610" y="214"/>
                    <a:pt x="590" y="204"/>
                    <a:pt x="568" y="195"/>
                  </a:cubicBezTo>
                  <a:cubicBezTo>
                    <a:pt x="545" y="186"/>
                    <a:pt x="520" y="176"/>
                    <a:pt x="493" y="167"/>
                  </a:cubicBezTo>
                  <a:cubicBezTo>
                    <a:pt x="509" y="152"/>
                    <a:pt x="529" y="140"/>
                    <a:pt x="551" y="130"/>
                  </a:cubicBezTo>
                  <a:cubicBezTo>
                    <a:pt x="573" y="120"/>
                    <a:pt x="596" y="112"/>
                    <a:pt x="622" y="107"/>
                  </a:cubicBezTo>
                  <a:cubicBezTo>
                    <a:pt x="637" y="124"/>
                    <a:pt x="649" y="141"/>
                    <a:pt x="658" y="156"/>
                  </a:cubicBezTo>
                  <a:close/>
                  <a:moveTo>
                    <a:pt x="554" y="209"/>
                  </a:moveTo>
                  <a:cubicBezTo>
                    <a:pt x="576" y="218"/>
                    <a:pt x="597" y="228"/>
                    <a:pt x="616" y="237"/>
                  </a:cubicBezTo>
                  <a:cubicBezTo>
                    <a:pt x="614" y="240"/>
                    <a:pt x="613" y="242"/>
                    <a:pt x="611" y="245"/>
                  </a:cubicBezTo>
                  <a:cubicBezTo>
                    <a:pt x="609" y="248"/>
                    <a:pt x="607" y="250"/>
                    <a:pt x="606" y="253"/>
                  </a:cubicBezTo>
                  <a:cubicBezTo>
                    <a:pt x="604" y="254"/>
                    <a:pt x="604" y="256"/>
                    <a:pt x="604" y="257"/>
                  </a:cubicBezTo>
                  <a:cubicBezTo>
                    <a:pt x="604" y="258"/>
                    <a:pt x="604" y="260"/>
                    <a:pt x="604" y="261"/>
                  </a:cubicBezTo>
                  <a:cubicBezTo>
                    <a:pt x="582" y="258"/>
                    <a:pt x="558" y="256"/>
                    <a:pt x="531" y="255"/>
                  </a:cubicBezTo>
                  <a:cubicBezTo>
                    <a:pt x="503" y="254"/>
                    <a:pt x="474" y="254"/>
                    <a:pt x="443" y="257"/>
                  </a:cubicBezTo>
                  <a:cubicBezTo>
                    <a:pt x="443" y="253"/>
                    <a:pt x="444" y="249"/>
                    <a:pt x="445" y="244"/>
                  </a:cubicBezTo>
                  <a:cubicBezTo>
                    <a:pt x="446" y="239"/>
                    <a:pt x="448" y="235"/>
                    <a:pt x="449" y="231"/>
                  </a:cubicBezTo>
                  <a:cubicBezTo>
                    <a:pt x="452" y="222"/>
                    <a:pt x="456" y="213"/>
                    <a:pt x="462" y="204"/>
                  </a:cubicBezTo>
                  <a:cubicBezTo>
                    <a:pt x="468" y="195"/>
                    <a:pt x="474" y="188"/>
                    <a:pt x="479" y="181"/>
                  </a:cubicBezTo>
                  <a:cubicBezTo>
                    <a:pt x="506" y="190"/>
                    <a:pt x="531" y="200"/>
                    <a:pt x="554" y="209"/>
                  </a:cubicBezTo>
                  <a:close/>
                  <a:moveTo>
                    <a:pt x="439" y="275"/>
                  </a:moveTo>
                  <a:cubicBezTo>
                    <a:pt x="471" y="272"/>
                    <a:pt x="501" y="272"/>
                    <a:pt x="527" y="273"/>
                  </a:cubicBezTo>
                  <a:cubicBezTo>
                    <a:pt x="554" y="274"/>
                    <a:pt x="578" y="277"/>
                    <a:pt x="600" y="279"/>
                  </a:cubicBezTo>
                  <a:cubicBezTo>
                    <a:pt x="598" y="284"/>
                    <a:pt x="598" y="289"/>
                    <a:pt x="598" y="294"/>
                  </a:cubicBezTo>
                  <a:cubicBezTo>
                    <a:pt x="598" y="299"/>
                    <a:pt x="598" y="304"/>
                    <a:pt x="600" y="309"/>
                  </a:cubicBezTo>
                  <a:cubicBezTo>
                    <a:pt x="580" y="315"/>
                    <a:pt x="557" y="321"/>
                    <a:pt x="532" y="328"/>
                  </a:cubicBezTo>
                  <a:cubicBezTo>
                    <a:pt x="508" y="336"/>
                    <a:pt x="481" y="345"/>
                    <a:pt x="453" y="355"/>
                  </a:cubicBezTo>
                  <a:cubicBezTo>
                    <a:pt x="448" y="342"/>
                    <a:pt x="444" y="329"/>
                    <a:pt x="441" y="315"/>
                  </a:cubicBezTo>
                  <a:cubicBezTo>
                    <a:pt x="438" y="302"/>
                    <a:pt x="438" y="289"/>
                    <a:pt x="439" y="275"/>
                  </a:cubicBezTo>
                  <a:close/>
                  <a:moveTo>
                    <a:pt x="441" y="379"/>
                  </a:moveTo>
                  <a:cubicBezTo>
                    <a:pt x="443" y="381"/>
                    <a:pt x="443" y="381"/>
                    <a:pt x="443" y="381"/>
                  </a:cubicBezTo>
                  <a:cubicBezTo>
                    <a:pt x="448" y="393"/>
                    <a:pt x="455" y="405"/>
                    <a:pt x="462" y="415"/>
                  </a:cubicBezTo>
                  <a:cubicBezTo>
                    <a:pt x="470" y="426"/>
                    <a:pt x="478" y="437"/>
                    <a:pt x="487" y="447"/>
                  </a:cubicBezTo>
                  <a:cubicBezTo>
                    <a:pt x="465" y="465"/>
                    <a:pt x="441" y="483"/>
                    <a:pt x="418" y="503"/>
                  </a:cubicBezTo>
                  <a:cubicBezTo>
                    <a:pt x="395" y="524"/>
                    <a:pt x="370" y="545"/>
                    <a:pt x="345" y="568"/>
                  </a:cubicBezTo>
                  <a:cubicBezTo>
                    <a:pt x="341" y="569"/>
                    <a:pt x="337" y="570"/>
                    <a:pt x="333" y="571"/>
                  </a:cubicBezTo>
                  <a:cubicBezTo>
                    <a:pt x="329" y="571"/>
                    <a:pt x="325" y="573"/>
                    <a:pt x="321" y="575"/>
                  </a:cubicBezTo>
                  <a:cubicBezTo>
                    <a:pt x="318" y="577"/>
                    <a:pt x="316" y="579"/>
                    <a:pt x="314" y="581"/>
                  </a:cubicBezTo>
                  <a:cubicBezTo>
                    <a:pt x="312" y="583"/>
                    <a:pt x="309" y="585"/>
                    <a:pt x="307" y="588"/>
                  </a:cubicBezTo>
                  <a:cubicBezTo>
                    <a:pt x="292" y="570"/>
                    <a:pt x="278" y="553"/>
                    <a:pt x="265" y="535"/>
                  </a:cubicBezTo>
                  <a:cubicBezTo>
                    <a:pt x="253" y="518"/>
                    <a:pt x="241" y="503"/>
                    <a:pt x="230" y="489"/>
                  </a:cubicBezTo>
                  <a:cubicBezTo>
                    <a:pt x="268" y="465"/>
                    <a:pt x="304" y="444"/>
                    <a:pt x="340" y="426"/>
                  </a:cubicBezTo>
                  <a:cubicBezTo>
                    <a:pt x="375" y="408"/>
                    <a:pt x="409" y="393"/>
                    <a:pt x="441" y="379"/>
                  </a:cubicBezTo>
                  <a:close/>
                  <a:moveTo>
                    <a:pt x="407" y="988"/>
                  </a:moveTo>
                  <a:cubicBezTo>
                    <a:pt x="393" y="981"/>
                    <a:pt x="381" y="974"/>
                    <a:pt x="369" y="967"/>
                  </a:cubicBezTo>
                  <a:cubicBezTo>
                    <a:pt x="357" y="960"/>
                    <a:pt x="345" y="953"/>
                    <a:pt x="333" y="946"/>
                  </a:cubicBezTo>
                  <a:cubicBezTo>
                    <a:pt x="337" y="938"/>
                    <a:pt x="341" y="930"/>
                    <a:pt x="345" y="922"/>
                  </a:cubicBezTo>
                  <a:cubicBezTo>
                    <a:pt x="349" y="914"/>
                    <a:pt x="353" y="906"/>
                    <a:pt x="357" y="898"/>
                  </a:cubicBezTo>
                  <a:cubicBezTo>
                    <a:pt x="363" y="897"/>
                    <a:pt x="370" y="895"/>
                    <a:pt x="376" y="894"/>
                  </a:cubicBezTo>
                  <a:cubicBezTo>
                    <a:pt x="382" y="893"/>
                    <a:pt x="387" y="895"/>
                    <a:pt x="391" y="902"/>
                  </a:cubicBezTo>
                  <a:cubicBezTo>
                    <a:pt x="403" y="919"/>
                    <a:pt x="410" y="935"/>
                    <a:pt x="412" y="949"/>
                  </a:cubicBezTo>
                  <a:cubicBezTo>
                    <a:pt x="414" y="963"/>
                    <a:pt x="412" y="976"/>
                    <a:pt x="407" y="988"/>
                  </a:cubicBezTo>
                  <a:close/>
                  <a:moveTo>
                    <a:pt x="539" y="501"/>
                  </a:moveTo>
                  <a:cubicBezTo>
                    <a:pt x="514" y="520"/>
                    <a:pt x="495" y="535"/>
                    <a:pt x="483" y="546"/>
                  </a:cubicBezTo>
                  <a:cubicBezTo>
                    <a:pt x="471" y="556"/>
                    <a:pt x="458" y="563"/>
                    <a:pt x="443" y="566"/>
                  </a:cubicBezTo>
                  <a:cubicBezTo>
                    <a:pt x="442" y="563"/>
                    <a:pt x="439" y="561"/>
                    <a:pt x="435" y="558"/>
                  </a:cubicBezTo>
                  <a:cubicBezTo>
                    <a:pt x="431" y="557"/>
                    <a:pt x="427" y="555"/>
                    <a:pt x="423" y="553"/>
                  </a:cubicBezTo>
                  <a:cubicBezTo>
                    <a:pt x="419" y="559"/>
                    <a:pt x="416" y="562"/>
                    <a:pt x="413" y="563"/>
                  </a:cubicBezTo>
                  <a:cubicBezTo>
                    <a:pt x="410" y="563"/>
                    <a:pt x="408" y="564"/>
                    <a:pt x="405" y="566"/>
                  </a:cubicBezTo>
                  <a:cubicBezTo>
                    <a:pt x="401" y="568"/>
                    <a:pt x="396" y="570"/>
                    <a:pt x="390" y="571"/>
                  </a:cubicBezTo>
                  <a:cubicBezTo>
                    <a:pt x="384" y="571"/>
                    <a:pt x="378" y="571"/>
                    <a:pt x="371" y="569"/>
                  </a:cubicBezTo>
                  <a:cubicBezTo>
                    <a:pt x="393" y="550"/>
                    <a:pt x="416" y="530"/>
                    <a:pt x="437" y="512"/>
                  </a:cubicBezTo>
                  <a:cubicBezTo>
                    <a:pt x="459" y="494"/>
                    <a:pt x="479" y="477"/>
                    <a:pt x="499" y="461"/>
                  </a:cubicBezTo>
                  <a:cubicBezTo>
                    <a:pt x="506" y="468"/>
                    <a:pt x="513" y="475"/>
                    <a:pt x="521" y="481"/>
                  </a:cubicBezTo>
                  <a:cubicBezTo>
                    <a:pt x="529" y="488"/>
                    <a:pt x="537" y="495"/>
                    <a:pt x="546" y="501"/>
                  </a:cubicBezTo>
                  <a:lnTo>
                    <a:pt x="539" y="501"/>
                  </a:lnTo>
                  <a:close/>
                  <a:moveTo>
                    <a:pt x="541" y="475"/>
                  </a:moveTo>
                  <a:cubicBezTo>
                    <a:pt x="532" y="467"/>
                    <a:pt x="523" y="459"/>
                    <a:pt x="513" y="449"/>
                  </a:cubicBezTo>
                  <a:cubicBezTo>
                    <a:pt x="536" y="432"/>
                    <a:pt x="557" y="417"/>
                    <a:pt x="577" y="403"/>
                  </a:cubicBezTo>
                  <a:cubicBezTo>
                    <a:pt x="596" y="390"/>
                    <a:pt x="614" y="378"/>
                    <a:pt x="630" y="367"/>
                  </a:cubicBezTo>
                  <a:cubicBezTo>
                    <a:pt x="633" y="370"/>
                    <a:pt x="636" y="373"/>
                    <a:pt x="640" y="376"/>
                  </a:cubicBezTo>
                  <a:cubicBezTo>
                    <a:pt x="644" y="380"/>
                    <a:pt x="647" y="383"/>
                    <a:pt x="650" y="385"/>
                  </a:cubicBezTo>
                  <a:cubicBezTo>
                    <a:pt x="639" y="400"/>
                    <a:pt x="627" y="417"/>
                    <a:pt x="614" y="435"/>
                  </a:cubicBezTo>
                  <a:cubicBezTo>
                    <a:pt x="600" y="454"/>
                    <a:pt x="586" y="475"/>
                    <a:pt x="572" y="497"/>
                  </a:cubicBezTo>
                  <a:cubicBezTo>
                    <a:pt x="561" y="491"/>
                    <a:pt x="551" y="483"/>
                    <a:pt x="541" y="475"/>
                  </a:cubicBezTo>
                  <a:close/>
                  <a:moveTo>
                    <a:pt x="588" y="507"/>
                  </a:moveTo>
                  <a:cubicBezTo>
                    <a:pt x="602" y="485"/>
                    <a:pt x="616" y="464"/>
                    <a:pt x="630" y="445"/>
                  </a:cubicBezTo>
                  <a:cubicBezTo>
                    <a:pt x="643" y="427"/>
                    <a:pt x="655" y="410"/>
                    <a:pt x="666" y="395"/>
                  </a:cubicBezTo>
                  <a:cubicBezTo>
                    <a:pt x="669" y="397"/>
                    <a:pt x="671" y="398"/>
                    <a:pt x="673" y="398"/>
                  </a:cubicBezTo>
                  <a:cubicBezTo>
                    <a:pt x="675" y="399"/>
                    <a:pt x="677" y="400"/>
                    <a:pt x="678" y="401"/>
                  </a:cubicBezTo>
                  <a:cubicBezTo>
                    <a:pt x="681" y="403"/>
                    <a:pt x="683" y="403"/>
                    <a:pt x="685" y="403"/>
                  </a:cubicBezTo>
                  <a:cubicBezTo>
                    <a:pt x="687" y="403"/>
                    <a:pt x="689" y="404"/>
                    <a:pt x="690" y="405"/>
                  </a:cubicBezTo>
                  <a:cubicBezTo>
                    <a:pt x="660" y="543"/>
                    <a:pt x="660" y="543"/>
                    <a:pt x="660" y="543"/>
                  </a:cubicBezTo>
                  <a:cubicBezTo>
                    <a:pt x="647" y="538"/>
                    <a:pt x="634" y="532"/>
                    <a:pt x="622" y="526"/>
                  </a:cubicBezTo>
                  <a:cubicBezTo>
                    <a:pt x="610" y="520"/>
                    <a:pt x="598" y="514"/>
                    <a:pt x="588" y="507"/>
                  </a:cubicBezTo>
                  <a:close/>
                  <a:moveTo>
                    <a:pt x="778" y="594"/>
                  </a:moveTo>
                  <a:cubicBezTo>
                    <a:pt x="777" y="594"/>
                    <a:pt x="776" y="594"/>
                    <a:pt x="774" y="596"/>
                  </a:cubicBezTo>
                  <a:cubicBezTo>
                    <a:pt x="758" y="606"/>
                    <a:pt x="747" y="619"/>
                    <a:pt x="741" y="633"/>
                  </a:cubicBezTo>
                  <a:cubicBezTo>
                    <a:pt x="735" y="647"/>
                    <a:pt x="725" y="659"/>
                    <a:pt x="710" y="670"/>
                  </a:cubicBezTo>
                  <a:cubicBezTo>
                    <a:pt x="706" y="672"/>
                    <a:pt x="702" y="673"/>
                    <a:pt x="696" y="672"/>
                  </a:cubicBezTo>
                  <a:cubicBezTo>
                    <a:pt x="691" y="670"/>
                    <a:pt x="685" y="670"/>
                    <a:pt x="678" y="672"/>
                  </a:cubicBezTo>
                  <a:cubicBezTo>
                    <a:pt x="673" y="670"/>
                    <a:pt x="665" y="666"/>
                    <a:pt x="654" y="658"/>
                  </a:cubicBezTo>
                  <a:cubicBezTo>
                    <a:pt x="674" y="568"/>
                    <a:pt x="674" y="568"/>
                    <a:pt x="674" y="568"/>
                  </a:cubicBezTo>
                  <a:cubicBezTo>
                    <a:pt x="693" y="573"/>
                    <a:pt x="711" y="577"/>
                    <a:pt x="728" y="581"/>
                  </a:cubicBezTo>
                  <a:cubicBezTo>
                    <a:pt x="746" y="584"/>
                    <a:pt x="763" y="586"/>
                    <a:pt x="781" y="588"/>
                  </a:cubicBezTo>
                  <a:cubicBezTo>
                    <a:pt x="782" y="592"/>
                    <a:pt x="782" y="592"/>
                    <a:pt x="782" y="592"/>
                  </a:cubicBezTo>
                  <a:cubicBezTo>
                    <a:pt x="781" y="593"/>
                    <a:pt x="780" y="594"/>
                    <a:pt x="778" y="594"/>
                  </a:cubicBezTo>
                  <a:close/>
                  <a:moveTo>
                    <a:pt x="796" y="568"/>
                  </a:moveTo>
                  <a:cubicBezTo>
                    <a:pt x="791" y="537"/>
                    <a:pt x="786" y="508"/>
                    <a:pt x="781" y="481"/>
                  </a:cubicBezTo>
                  <a:cubicBezTo>
                    <a:pt x="775" y="455"/>
                    <a:pt x="769" y="431"/>
                    <a:pt x="762" y="411"/>
                  </a:cubicBezTo>
                  <a:cubicBezTo>
                    <a:pt x="765" y="410"/>
                    <a:pt x="768" y="409"/>
                    <a:pt x="771" y="408"/>
                  </a:cubicBezTo>
                  <a:cubicBezTo>
                    <a:pt x="775" y="408"/>
                    <a:pt x="778" y="407"/>
                    <a:pt x="781" y="405"/>
                  </a:cubicBezTo>
                  <a:cubicBezTo>
                    <a:pt x="782" y="405"/>
                    <a:pt x="783" y="405"/>
                    <a:pt x="783" y="404"/>
                  </a:cubicBezTo>
                  <a:cubicBezTo>
                    <a:pt x="784" y="404"/>
                    <a:pt x="785" y="403"/>
                    <a:pt x="786" y="403"/>
                  </a:cubicBezTo>
                  <a:cubicBezTo>
                    <a:pt x="797" y="422"/>
                    <a:pt x="810" y="444"/>
                    <a:pt x="824" y="470"/>
                  </a:cubicBezTo>
                  <a:cubicBezTo>
                    <a:pt x="838" y="496"/>
                    <a:pt x="851" y="527"/>
                    <a:pt x="865" y="562"/>
                  </a:cubicBezTo>
                  <a:cubicBezTo>
                    <a:pt x="854" y="563"/>
                    <a:pt x="843" y="564"/>
                    <a:pt x="832" y="566"/>
                  </a:cubicBezTo>
                  <a:cubicBezTo>
                    <a:pt x="820" y="567"/>
                    <a:pt x="809" y="568"/>
                    <a:pt x="796" y="568"/>
                  </a:cubicBezTo>
                  <a:close/>
                  <a:moveTo>
                    <a:pt x="872" y="1098"/>
                  </a:moveTo>
                  <a:cubicBezTo>
                    <a:pt x="842" y="1101"/>
                    <a:pt x="823" y="1102"/>
                    <a:pt x="815" y="1100"/>
                  </a:cubicBezTo>
                  <a:cubicBezTo>
                    <a:pt x="817" y="1098"/>
                    <a:pt x="820" y="1095"/>
                    <a:pt x="823" y="1093"/>
                  </a:cubicBezTo>
                  <a:cubicBezTo>
                    <a:pt x="825" y="1091"/>
                    <a:pt x="828" y="1090"/>
                    <a:pt x="831" y="1088"/>
                  </a:cubicBezTo>
                  <a:cubicBezTo>
                    <a:pt x="859" y="1068"/>
                    <a:pt x="883" y="1060"/>
                    <a:pt x="902" y="1062"/>
                  </a:cubicBezTo>
                  <a:cubicBezTo>
                    <a:pt x="921" y="1065"/>
                    <a:pt x="941" y="1059"/>
                    <a:pt x="961" y="1044"/>
                  </a:cubicBezTo>
                  <a:cubicBezTo>
                    <a:pt x="964" y="1043"/>
                    <a:pt x="967" y="1041"/>
                    <a:pt x="969" y="1038"/>
                  </a:cubicBezTo>
                  <a:cubicBezTo>
                    <a:pt x="972" y="1035"/>
                    <a:pt x="975" y="1032"/>
                    <a:pt x="979" y="1028"/>
                  </a:cubicBezTo>
                  <a:cubicBezTo>
                    <a:pt x="981" y="1036"/>
                    <a:pt x="981" y="1044"/>
                    <a:pt x="981" y="1052"/>
                  </a:cubicBezTo>
                  <a:cubicBezTo>
                    <a:pt x="981" y="1060"/>
                    <a:pt x="982" y="1068"/>
                    <a:pt x="983" y="1076"/>
                  </a:cubicBezTo>
                  <a:cubicBezTo>
                    <a:pt x="939" y="1088"/>
                    <a:pt x="902" y="1096"/>
                    <a:pt x="872" y="1098"/>
                  </a:cubicBezTo>
                  <a:close/>
                  <a:moveTo>
                    <a:pt x="975" y="592"/>
                  </a:moveTo>
                  <a:cubicBezTo>
                    <a:pt x="970" y="582"/>
                    <a:pt x="967" y="575"/>
                    <a:pt x="966" y="569"/>
                  </a:cubicBezTo>
                  <a:cubicBezTo>
                    <a:pt x="966" y="563"/>
                    <a:pt x="964" y="555"/>
                    <a:pt x="961" y="546"/>
                  </a:cubicBezTo>
                  <a:cubicBezTo>
                    <a:pt x="950" y="552"/>
                    <a:pt x="939" y="559"/>
                    <a:pt x="927" y="566"/>
                  </a:cubicBezTo>
                  <a:cubicBezTo>
                    <a:pt x="915" y="572"/>
                    <a:pt x="904" y="578"/>
                    <a:pt x="893" y="584"/>
                  </a:cubicBezTo>
                  <a:cubicBezTo>
                    <a:pt x="891" y="574"/>
                    <a:pt x="891" y="574"/>
                    <a:pt x="891" y="574"/>
                  </a:cubicBezTo>
                  <a:cubicBezTo>
                    <a:pt x="907" y="570"/>
                    <a:pt x="922" y="564"/>
                    <a:pt x="937" y="557"/>
                  </a:cubicBezTo>
                  <a:cubicBezTo>
                    <a:pt x="952" y="549"/>
                    <a:pt x="965" y="541"/>
                    <a:pt x="977" y="531"/>
                  </a:cubicBezTo>
                  <a:cubicBezTo>
                    <a:pt x="1003" y="561"/>
                    <a:pt x="1028" y="594"/>
                    <a:pt x="1054" y="631"/>
                  </a:cubicBezTo>
                  <a:cubicBezTo>
                    <a:pt x="1079" y="667"/>
                    <a:pt x="1102" y="707"/>
                    <a:pt x="1124" y="750"/>
                  </a:cubicBezTo>
                  <a:cubicBezTo>
                    <a:pt x="1101" y="766"/>
                    <a:pt x="1081" y="779"/>
                    <a:pt x="1063" y="789"/>
                  </a:cubicBezTo>
                  <a:cubicBezTo>
                    <a:pt x="1044" y="799"/>
                    <a:pt x="1033" y="805"/>
                    <a:pt x="1027" y="808"/>
                  </a:cubicBezTo>
                  <a:cubicBezTo>
                    <a:pt x="1018" y="792"/>
                    <a:pt x="1011" y="776"/>
                    <a:pt x="1007" y="759"/>
                  </a:cubicBezTo>
                  <a:cubicBezTo>
                    <a:pt x="1003" y="742"/>
                    <a:pt x="1004" y="729"/>
                    <a:pt x="1009" y="720"/>
                  </a:cubicBezTo>
                  <a:cubicBezTo>
                    <a:pt x="1015" y="708"/>
                    <a:pt x="1024" y="697"/>
                    <a:pt x="1036" y="688"/>
                  </a:cubicBezTo>
                  <a:cubicBezTo>
                    <a:pt x="1049" y="678"/>
                    <a:pt x="1051" y="668"/>
                    <a:pt x="1041" y="656"/>
                  </a:cubicBezTo>
                  <a:cubicBezTo>
                    <a:pt x="1032" y="641"/>
                    <a:pt x="1021" y="630"/>
                    <a:pt x="1008" y="622"/>
                  </a:cubicBezTo>
                  <a:cubicBezTo>
                    <a:pt x="996" y="614"/>
                    <a:pt x="985" y="604"/>
                    <a:pt x="975" y="592"/>
                  </a:cubicBezTo>
                  <a:close/>
                  <a:moveTo>
                    <a:pt x="1102" y="1029"/>
                  </a:moveTo>
                  <a:cubicBezTo>
                    <a:pt x="1066" y="1046"/>
                    <a:pt x="1032" y="1060"/>
                    <a:pt x="1001" y="1070"/>
                  </a:cubicBezTo>
                  <a:cubicBezTo>
                    <a:pt x="1000" y="1060"/>
                    <a:pt x="999" y="1049"/>
                    <a:pt x="998" y="1039"/>
                  </a:cubicBezTo>
                  <a:cubicBezTo>
                    <a:pt x="998" y="1029"/>
                    <a:pt x="997" y="1019"/>
                    <a:pt x="995" y="1010"/>
                  </a:cubicBezTo>
                  <a:cubicBezTo>
                    <a:pt x="998" y="1007"/>
                    <a:pt x="1001" y="1005"/>
                    <a:pt x="1003" y="1003"/>
                  </a:cubicBezTo>
                  <a:cubicBezTo>
                    <a:pt x="1006" y="1001"/>
                    <a:pt x="1009" y="999"/>
                    <a:pt x="1011" y="998"/>
                  </a:cubicBezTo>
                  <a:cubicBezTo>
                    <a:pt x="1045" y="974"/>
                    <a:pt x="1064" y="948"/>
                    <a:pt x="1068" y="920"/>
                  </a:cubicBezTo>
                  <a:cubicBezTo>
                    <a:pt x="1072" y="892"/>
                    <a:pt x="1062" y="861"/>
                    <a:pt x="1039" y="826"/>
                  </a:cubicBezTo>
                  <a:cubicBezTo>
                    <a:pt x="1038" y="824"/>
                    <a:pt x="1038" y="824"/>
                    <a:pt x="1038" y="824"/>
                  </a:cubicBezTo>
                  <a:cubicBezTo>
                    <a:pt x="1044" y="821"/>
                    <a:pt x="1056" y="815"/>
                    <a:pt x="1074" y="805"/>
                  </a:cubicBezTo>
                  <a:cubicBezTo>
                    <a:pt x="1091" y="795"/>
                    <a:pt x="1111" y="782"/>
                    <a:pt x="1134" y="768"/>
                  </a:cubicBezTo>
                  <a:cubicBezTo>
                    <a:pt x="1149" y="797"/>
                    <a:pt x="1163" y="828"/>
                    <a:pt x="1176" y="861"/>
                  </a:cubicBezTo>
                  <a:cubicBezTo>
                    <a:pt x="1189" y="894"/>
                    <a:pt x="1201" y="928"/>
                    <a:pt x="1212" y="964"/>
                  </a:cubicBezTo>
                  <a:cubicBezTo>
                    <a:pt x="1175" y="991"/>
                    <a:pt x="1138" y="1012"/>
                    <a:pt x="1102" y="1029"/>
                  </a:cubicBezTo>
                  <a:close/>
                  <a:moveTo>
                    <a:pt x="1381" y="854"/>
                  </a:moveTo>
                  <a:cubicBezTo>
                    <a:pt x="1371" y="862"/>
                    <a:pt x="1371" y="862"/>
                    <a:pt x="1371" y="862"/>
                  </a:cubicBezTo>
                  <a:cubicBezTo>
                    <a:pt x="1373" y="893"/>
                    <a:pt x="1356" y="927"/>
                    <a:pt x="1318" y="966"/>
                  </a:cubicBezTo>
                  <a:cubicBezTo>
                    <a:pt x="1279" y="1005"/>
                    <a:pt x="1272" y="1041"/>
                    <a:pt x="1295" y="1074"/>
                  </a:cubicBezTo>
                  <a:cubicBezTo>
                    <a:pt x="1300" y="1080"/>
                    <a:pt x="1305" y="1084"/>
                    <a:pt x="1311" y="1088"/>
                  </a:cubicBezTo>
                  <a:cubicBezTo>
                    <a:pt x="1316" y="1092"/>
                    <a:pt x="1321" y="1096"/>
                    <a:pt x="1327" y="1098"/>
                  </a:cubicBezTo>
                  <a:cubicBezTo>
                    <a:pt x="1321" y="1114"/>
                    <a:pt x="1315" y="1130"/>
                    <a:pt x="1308" y="1145"/>
                  </a:cubicBezTo>
                  <a:cubicBezTo>
                    <a:pt x="1300" y="1161"/>
                    <a:pt x="1292" y="1176"/>
                    <a:pt x="1283" y="1190"/>
                  </a:cubicBezTo>
                  <a:cubicBezTo>
                    <a:pt x="1277" y="1152"/>
                    <a:pt x="1270" y="1114"/>
                    <a:pt x="1262" y="1077"/>
                  </a:cubicBezTo>
                  <a:cubicBezTo>
                    <a:pt x="1254" y="1040"/>
                    <a:pt x="1245" y="1005"/>
                    <a:pt x="1234" y="972"/>
                  </a:cubicBezTo>
                  <a:cubicBezTo>
                    <a:pt x="1260" y="953"/>
                    <a:pt x="1285" y="933"/>
                    <a:pt x="1310" y="911"/>
                  </a:cubicBezTo>
                  <a:cubicBezTo>
                    <a:pt x="1334" y="889"/>
                    <a:pt x="1359" y="864"/>
                    <a:pt x="1383" y="836"/>
                  </a:cubicBezTo>
                  <a:lnTo>
                    <a:pt x="1381" y="854"/>
                  </a:lnTo>
                  <a:close/>
                  <a:moveTo>
                    <a:pt x="1236" y="734"/>
                  </a:moveTo>
                  <a:cubicBezTo>
                    <a:pt x="1243" y="743"/>
                    <a:pt x="1246" y="751"/>
                    <a:pt x="1246" y="759"/>
                  </a:cubicBezTo>
                  <a:cubicBezTo>
                    <a:pt x="1246" y="766"/>
                    <a:pt x="1248" y="773"/>
                    <a:pt x="1252" y="780"/>
                  </a:cubicBezTo>
                  <a:cubicBezTo>
                    <a:pt x="1260" y="791"/>
                    <a:pt x="1277" y="799"/>
                    <a:pt x="1301" y="806"/>
                  </a:cubicBezTo>
                  <a:cubicBezTo>
                    <a:pt x="1326" y="813"/>
                    <a:pt x="1347" y="815"/>
                    <a:pt x="1365" y="814"/>
                  </a:cubicBezTo>
                  <a:cubicBezTo>
                    <a:pt x="1371" y="822"/>
                    <a:pt x="1371" y="822"/>
                    <a:pt x="1371" y="822"/>
                  </a:cubicBezTo>
                  <a:cubicBezTo>
                    <a:pt x="1348" y="847"/>
                    <a:pt x="1325" y="871"/>
                    <a:pt x="1301" y="893"/>
                  </a:cubicBezTo>
                  <a:cubicBezTo>
                    <a:pt x="1276" y="915"/>
                    <a:pt x="1252" y="935"/>
                    <a:pt x="1228" y="952"/>
                  </a:cubicBezTo>
                  <a:cubicBezTo>
                    <a:pt x="1217" y="916"/>
                    <a:pt x="1205" y="882"/>
                    <a:pt x="1191" y="849"/>
                  </a:cubicBezTo>
                  <a:cubicBezTo>
                    <a:pt x="1177" y="816"/>
                    <a:pt x="1163" y="785"/>
                    <a:pt x="1148" y="756"/>
                  </a:cubicBezTo>
                  <a:cubicBezTo>
                    <a:pt x="1159" y="749"/>
                    <a:pt x="1170" y="741"/>
                    <a:pt x="1182" y="732"/>
                  </a:cubicBezTo>
                  <a:cubicBezTo>
                    <a:pt x="1194" y="722"/>
                    <a:pt x="1205" y="713"/>
                    <a:pt x="1216" y="704"/>
                  </a:cubicBezTo>
                  <a:lnTo>
                    <a:pt x="1236" y="734"/>
                  </a:lnTo>
                  <a:close/>
                  <a:moveTo>
                    <a:pt x="1044" y="515"/>
                  </a:moveTo>
                  <a:cubicBezTo>
                    <a:pt x="1053" y="524"/>
                    <a:pt x="1061" y="530"/>
                    <a:pt x="1068" y="535"/>
                  </a:cubicBezTo>
                  <a:cubicBezTo>
                    <a:pt x="1074" y="541"/>
                    <a:pt x="1086" y="542"/>
                    <a:pt x="1102" y="539"/>
                  </a:cubicBezTo>
                  <a:cubicBezTo>
                    <a:pt x="1118" y="535"/>
                    <a:pt x="1133" y="534"/>
                    <a:pt x="1146" y="534"/>
                  </a:cubicBezTo>
                  <a:cubicBezTo>
                    <a:pt x="1153" y="539"/>
                    <a:pt x="1159" y="545"/>
                    <a:pt x="1164" y="551"/>
                  </a:cubicBezTo>
                  <a:cubicBezTo>
                    <a:pt x="1169" y="557"/>
                    <a:pt x="1175" y="562"/>
                    <a:pt x="1180" y="568"/>
                  </a:cubicBezTo>
                  <a:cubicBezTo>
                    <a:pt x="1184" y="586"/>
                    <a:pt x="1186" y="607"/>
                    <a:pt x="1187" y="630"/>
                  </a:cubicBezTo>
                  <a:cubicBezTo>
                    <a:pt x="1188" y="652"/>
                    <a:pt x="1193" y="670"/>
                    <a:pt x="1202" y="684"/>
                  </a:cubicBezTo>
                  <a:cubicBezTo>
                    <a:pt x="1204" y="688"/>
                    <a:pt x="1204" y="688"/>
                    <a:pt x="1204" y="688"/>
                  </a:cubicBezTo>
                  <a:cubicBezTo>
                    <a:pt x="1195" y="697"/>
                    <a:pt x="1184" y="706"/>
                    <a:pt x="1173" y="715"/>
                  </a:cubicBezTo>
                  <a:cubicBezTo>
                    <a:pt x="1162" y="723"/>
                    <a:pt x="1150" y="732"/>
                    <a:pt x="1140" y="740"/>
                  </a:cubicBezTo>
                  <a:cubicBezTo>
                    <a:pt x="1117" y="696"/>
                    <a:pt x="1093" y="655"/>
                    <a:pt x="1068" y="619"/>
                  </a:cubicBezTo>
                  <a:cubicBezTo>
                    <a:pt x="1042" y="582"/>
                    <a:pt x="1017" y="549"/>
                    <a:pt x="991" y="519"/>
                  </a:cubicBezTo>
                  <a:cubicBezTo>
                    <a:pt x="997" y="515"/>
                    <a:pt x="1002" y="511"/>
                    <a:pt x="1006" y="505"/>
                  </a:cubicBezTo>
                  <a:cubicBezTo>
                    <a:pt x="1011" y="500"/>
                    <a:pt x="1015" y="495"/>
                    <a:pt x="1019" y="489"/>
                  </a:cubicBezTo>
                  <a:cubicBezTo>
                    <a:pt x="1027" y="499"/>
                    <a:pt x="1036" y="507"/>
                    <a:pt x="1044" y="515"/>
                  </a:cubicBezTo>
                  <a:close/>
                  <a:moveTo>
                    <a:pt x="973" y="418"/>
                  </a:moveTo>
                  <a:cubicBezTo>
                    <a:pt x="976" y="427"/>
                    <a:pt x="981" y="437"/>
                    <a:pt x="987" y="447"/>
                  </a:cubicBezTo>
                  <a:cubicBezTo>
                    <a:pt x="990" y="451"/>
                    <a:pt x="993" y="456"/>
                    <a:pt x="996" y="460"/>
                  </a:cubicBezTo>
                  <a:cubicBezTo>
                    <a:pt x="1000" y="465"/>
                    <a:pt x="1003" y="469"/>
                    <a:pt x="1007" y="473"/>
                  </a:cubicBezTo>
                  <a:cubicBezTo>
                    <a:pt x="1003" y="479"/>
                    <a:pt x="999" y="484"/>
                    <a:pt x="994" y="489"/>
                  </a:cubicBezTo>
                  <a:cubicBezTo>
                    <a:pt x="990" y="495"/>
                    <a:pt x="985" y="500"/>
                    <a:pt x="979" y="505"/>
                  </a:cubicBezTo>
                  <a:cubicBezTo>
                    <a:pt x="952" y="475"/>
                    <a:pt x="926" y="448"/>
                    <a:pt x="901" y="424"/>
                  </a:cubicBezTo>
                  <a:cubicBezTo>
                    <a:pt x="875" y="401"/>
                    <a:pt x="852" y="381"/>
                    <a:pt x="831" y="363"/>
                  </a:cubicBezTo>
                  <a:cubicBezTo>
                    <a:pt x="832" y="362"/>
                    <a:pt x="833" y="361"/>
                    <a:pt x="834" y="359"/>
                  </a:cubicBezTo>
                  <a:cubicBezTo>
                    <a:pt x="834" y="358"/>
                    <a:pt x="835" y="357"/>
                    <a:pt x="835" y="355"/>
                  </a:cubicBezTo>
                  <a:cubicBezTo>
                    <a:pt x="837" y="353"/>
                    <a:pt x="839" y="349"/>
                    <a:pt x="840" y="345"/>
                  </a:cubicBezTo>
                  <a:cubicBezTo>
                    <a:pt x="840" y="341"/>
                    <a:pt x="841" y="338"/>
                    <a:pt x="841" y="335"/>
                  </a:cubicBezTo>
                  <a:cubicBezTo>
                    <a:pt x="859" y="341"/>
                    <a:pt x="879" y="348"/>
                    <a:pt x="900" y="357"/>
                  </a:cubicBezTo>
                  <a:cubicBezTo>
                    <a:pt x="921" y="367"/>
                    <a:pt x="942" y="379"/>
                    <a:pt x="965" y="393"/>
                  </a:cubicBezTo>
                  <a:cubicBezTo>
                    <a:pt x="968" y="401"/>
                    <a:pt x="971" y="410"/>
                    <a:pt x="973" y="418"/>
                  </a:cubicBezTo>
                  <a:close/>
                  <a:moveTo>
                    <a:pt x="933" y="310"/>
                  </a:moveTo>
                  <a:cubicBezTo>
                    <a:pt x="937" y="314"/>
                    <a:pt x="941" y="318"/>
                    <a:pt x="945" y="325"/>
                  </a:cubicBezTo>
                  <a:cubicBezTo>
                    <a:pt x="950" y="332"/>
                    <a:pt x="954" y="339"/>
                    <a:pt x="956" y="346"/>
                  </a:cubicBezTo>
                  <a:cubicBezTo>
                    <a:pt x="958" y="354"/>
                    <a:pt x="960" y="361"/>
                    <a:pt x="961" y="367"/>
                  </a:cubicBezTo>
                  <a:cubicBezTo>
                    <a:pt x="940" y="354"/>
                    <a:pt x="919" y="343"/>
                    <a:pt x="899" y="334"/>
                  </a:cubicBezTo>
                  <a:cubicBezTo>
                    <a:pt x="879" y="326"/>
                    <a:pt x="860" y="318"/>
                    <a:pt x="843" y="313"/>
                  </a:cubicBezTo>
                  <a:cubicBezTo>
                    <a:pt x="843" y="311"/>
                    <a:pt x="843" y="308"/>
                    <a:pt x="843" y="305"/>
                  </a:cubicBezTo>
                  <a:cubicBezTo>
                    <a:pt x="843" y="302"/>
                    <a:pt x="842" y="301"/>
                    <a:pt x="841" y="299"/>
                  </a:cubicBezTo>
                  <a:cubicBezTo>
                    <a:pt x="853" y="299"/>
                    <a:pt x="865" y="299"/>
                    <a:pt x="879" y="299"/>
                  </a:cubicBezTo>
                  <a:cubicBezTo>
                    <a:pt x="892" y="299"/>
                    <a:pt x="906" y="300"/>
                    <a:pt x="919" y="301"/>
                  </a:cubicBezTo>
                  <a:cubicBezTo>
                    <a:pt x="924" y="304"/>
                    <a:pt x="929" y="307"/>
                    <a:pt x="933" y="310"/>
                  </a:cubicBezTo>
                  <a:close/>
                  <a:moveTo>
                    <a:pt x="895" y="197"/>
                  </a:moveTo>
                  <a:cubicBezTo>
                    <a:pt x="898" y="198"/>
                    <a:pt x="900" y="200"/>
                    <a:pt x="901" y="203"/>
                  </a:cubicBezTo>
                  <a:cubicBezTo>
                    <a:pt x="910" y="216"/>
                    <a:pt x="915" y="230"/>
                    <a:pt x="915" y="243"/>
                  </a:cubicBezTo>
                  <a:cubicBezTo>
                    <a:pt x="915" y="256"/>
                    <a:pt x="911" y="269"/>
                    <a:pt x="903" y="281"/>
                  </a:cubicBezTo>
                  <a:cubicBezTo>
                    <a:pt x="891" y="281"/>
                    <a:pt x="879" y="281"/>
                    <a:pt x="868" y="280"/>
                  </a:cubicBezTo>
                  <a:cubicBezTo>
                    <a:pt x="856" y="279"/>
                    <a:pt x="845" y="279"/>
                    <a:pt x="835" y="279"/>
                  </a:cubicBezTo>
                  <a:cubicBezTo>
                    <a:pt x="832" y="271"/>
                    <a:pt x="828" y="263"/>
                    <a:pt x="824" y="256"/>
                  </a:cubicBezTo>
                  <a:cubicBezTo>
                    <a:pt x="819" y="249"/>
                    <a:pt x="813" y="242"/>
                    <a:pt x="806" y="237"/>
                  </a:cubicBezTo>
                  <a:cubicBezTo>
                    <a:pt x="817" y="229"/>
                    <a:pt x="829" y="221"/>
                    <a:pt x="843" y="214"/>
                  </a:cubicBezTo>
                  <a:cubicBezTo>
                    <a:pt x="856" y="207"/>
                    <a:pt x="871" y="200"/>
                    <a:pt x="887" y="195"/>
                  </a:cubicBezTo>
                  <a:cubicBezTo>
                    <a:pt x="890" y="195"/>
                    <a:pt x="892" y="196"/>
                    <a:pt x="895" y="197"/>
                  </a:cubicBezTo>
                  <a:close/>
                  <a:moveTo>
                    <a:pt x="789" y="47"/>
                  </a:moveTo>
                  <a:cubicBezTo>
                    <a:pt x="796" y="48"/>
                    <a:pt x="804" y="50"/>
                    <a:pt x="813" y="53"/>
                  </a:cubicBezTo>
                  <a:cubicBezTo>
                    <a:pt x="821" y="55"/>
                    <a:pt x="829" y="58"/>
                    <a:pt x="837" y="61"/>
                  </a:cubicBezTo>
                  <a:cubicBezTo>
                    <a:pt x="838" y="64"/>
                    <a:pt x="839" y="67"/>
                    <a:pt x="839" y="71"/>
                  </a:cubicBezTo>
                  <a:cubicBezTo>
                    <a:pt x="839" y="75"/>
                    <a:pt x="837" y="79"/>
                    <a:pt x="833" y="83"/>
                  </a:cubicBezTo>
                  <a:cubicBezTo>
                    <a:pt x="838" y="90"/>
                    <a:pt x="842" y="97"/>
                    <a:pt x="846" y="104"/>
                  </a:cubicBezTo>
                  <a:cubicBezTo>
                    <a:pt x="849" y="111"/>
                    <a:pt x="851" y="118"/>
                    <a:pt x="853" y="125"/>
                  </a:cubicBezTo>
                  <a:cubicBezTo>
                    <a:pt x="847" y="122"/>
                    <a:pt x="842" y="120"/>
                    <a:pt x="837" y="117"/>
                  </a:cubicBezTo>
                  <a:cubicBezTo>
                    <a:pt x="831" y="114"/>
                    <a:pt x="825" y="112"/>
                    <a:pt x="819" y="111"/>
                  </a:cubicBezTo>
                  <a:cubicBezTo>
                    <a:pt x="812" y="108"/>
                    <a:pt x="805" y="106"/>
                    <a:pt x="798" y="103"/>
                  </a:cubicBezTo>
                  <a:cubicBezTo>
                    <a:pt x="790" y="100"/>
                    <a:pt x="783" y="98"/>
                    <a:pt x="776" y="97"/>
                  </a:cubicBezTo>
                  <a:lnTo>
                    <a:pt x="789" y="47"/>
                  </a:lnTo>
                  <a:close/>
                  <a:moveTo>
                    <a:pt x="794" y="122"/>
                  </a:moveTo>
                  <a:cubicBezTo>
                    <a:pt x="801" y="124"/>
                    <a:pt x="807" y="126"/>
                    <a:pt x="813" y="129"/>
                  </a:cubicBezTo>
                  <a:cubicBezTo>
                    <a:pt x="821" y="130"/>
                    <a:pt x="829" y="133"/>
                    <a:pt x="837" y="137"/>
                  </a:cubicBezTo>
                  <a:cubicBezTo>
                    <a:pt x="845" y="141"/>
                    <a:pt x="852" y="145"/>
                    <a:pt x="859" y="149"/>
                  </a:cubicBezTo>
                  <a:cubicBezTo>
                    <a:pt x="860" y="154"/>
                    <a:pt x="861" y="160"/>
                    <a:pt x="861" y="166"/>
                  </a:cubicBezTo>
                  <a:cubicBezTo>
                    <a:pt x="861" y="172"/>
                    <a:pt x="861" y="178"/>
                    <a:pt x="861" y="185"/>
                  </a:cubicBezTo>
                  <a:cubicBezTo>
                    <a:pt x="847" y="190"/>
                    <a:pt x="835" y="197"/>
                    <a:pt x="824" y="204"/>
                  </a:cubicBezTo>
                  <a:cubicBezTo>
                    <a:pt x="812" y="211"/>
                    <a:pt x="801" y="218"/>
                    <a:pt x="791" y="225"/>
                  </a:cubicBezTo>
                  <a:cubicBezTo>
                    <a:pt x="786" y="222"/>
                    <a:pt x="782" y="219"/>
                    <a:pt x="777" y="216"/>
                  </a:cubicBezTo>
                  <a:cubicBezTo>
                    <a:pt x="773" y="213"/>
                    <a:pt x="768" y="210"/>
                    <a:pt x="764" y="209"/>
                  </a:cubicBezTo>
                  <a:cubicBezTo>
                    <a:pt x="763" y="208"/>
                    <a:pt x="762" y="207"/>
                    <a:pt x="760" y="206"/>
                  </a:cubicBezTo>
                  <a:cubicBezTo>
                    <a:pt x="759" y="205"/>
                    <a:pt x="757" y="205"/>
                    <a:pt x="754" y="205"/>
                  </a:cubicBezTo>
                  <a:cubicBezTo>
                    <a:pt x="772" y="117"/>
                    <a:pt x="772" y="117"/>
                    <a:pt x="772" y="117"/>
                  </a:cubicBezTo>
                  <a:cubicBezTo>
                    <a:pt x="779" y="118"/>
                    <a:pt x="786" y="120"/>
                    <a:pt x="794" y="122"/>
                  </a:cubicBezTo>
                  <a:close/>
                  <a:moveTo>
                    <a:pt x="669" y="26"/>
                  </a:moveTo>
                  <a:cubicBezTo>
                    <a:pt x="703" y="29"/>
                    <a:pt x="737" y="35"/>
                    <a:pt x="771" y="43"/>
                  </a:cubicBezTo>
                  <a:cubicBezTo>
                    <a:pt x="758" y="93"/>
                    <a:pt x="758" y="93"/>
                    <a:pt x="758" y="93"/>
                  </a:cubicBezTo>
                  <a:cubicBezTo>
                    <a:pt x="737" y="89"/>
                    <a:pt x="715" y="87"/>
                    <a:pt x="693" y="86"/>
                  </a:cubicBezTo>
                  <a:cubicBezTo>
                    <a:pt x="671" y="85"/>
                    <a:pt x="650" y="86"/>
                    <a:pt x="630" y="89"/>
                  </a:cubicBezTo>
                  <a:cubicBezTo>
                    <a:pt x="620" y="78"/>
                    <a:pt x="610" y="67"/>
                    <a:pt x="600" y="56"/>
                  </a:cubicBezTo>
                  <a:cubicBezTo>
                    <a:pt x="589" y="44"/>
                    <a:pt x="578" y="33"/>
                    <a:pt x="566" y="23"/>
                  </a:cubicBezTo>
                  <a:cubicBezTo>
                    <a:pt x="600" y="21"/>
                    <a:pt x="635" y="22"/>
                    <a:pt x="669" y="26"/>
                  </a:cubicBezTo>
                  <a:close/>
                  <a:moveTo>
                    <a:pt x="379" y="54"/>
                  </a:moveTo>
                  <a:cubicBezTo>
                    <a:pt x="432" y="38"/>
                    <a:pt x="486" y="29"/>
                    <a:pt x="539" y="25"/>
                  </a:cubicBezTo>
                  <a:cubicBezTo>
                    <a:pt x="553" y="37"/>
                    <a:pt x="565" y="48"/>
                    <a:pt x="577" y="59"/>
                  </a:cubicBezTo>
                  <a:cubicBezTo>
                    <a:pt x="588" y="70"/>
                    <a:pt x="598" y="80"/>
                    <a:pt x="608" y="91"/>
                  </a:cubicBezTo>
                  <a:cubicBezTo>
                    <a:pt x="581" y="96"/>
                    <a:pt x="556" y="105"/>
                    <a:pt x="534" y="116"/>
                  </a:cubicBezTo>
                  <a:cubicBezTo>
                    <a:pt x="511" y="127"/>
                    <a:pt x="491" y="142"/>
                    <a:pt x="473" y="159"/>
                  </a:cubicBezTo>
                  <a:cubicBezTo>
                    <a:pt x="436" y="147"/>
                    <a:pt x="396" y="137"/>
                    <a:pt x="353" y="128"/>
                  </a:cubicBezTo>
                  <a:cubicBezTo>
                    <a:pt x="310" y="119"/>
                    <a:pt x="267" y="116"/>
                    <a:pt x="224" y="117"/>
                  </a:cubicBezTo>
                  <a:cubicBezTo>
                    <a:pt x="274" y="90"/>
                    <a:pt x="325" y="69"/>
                    <a:pt x="379" y="54"/>
                  </a:cubicBezTo>
                  <a:close/>
                  <a:moveTo>
                    <a:pt x="134" y="177"/>
                  </a:moveTo>
                  <a:cubicBezTo>
                    <a:pt x="80" y="215"/>
                    <a:pt x="80" y="215"/>
                    <a:pt x="80" y="215"/>
                  </a:cubicBezTo>
                  <a:cubicBezTo>
                    <a:pt x="90" y="206"/>
                    <a:pt x="101" y="197"/>
                    <a:pt x="112" y="188"/>
                  </a:cubicBezTo>
                  <a:cubicBezTo>
                    <a:pt x="123" y="179"/>
                    <a:pt x="133" y="172"/>
                    <a:pt x="144" y="165"/>
                  </a:cubicBezTo>
                  <a:cubicBezTo>
                    <a:pt x="152" y="158"/>
                    <a:pt x="160" y="153"/>
                    <a:pt x="167" y="149"/>
                  </a:cubicBezTo>
                  <a:cubicBezTo>
                    <a:pt x="174" y="145"/>
                    <a:pt x="181" y="140"/>
                    <a:pt x="188" y="135"/>
                  </a:cubicBezTo>
                  <a:cubicBezTo>
                    <a:pt x="208" y="134"/>
                    <a:pt x="228" y="134"/>
                    <a:pt x="248" y="135"/>
                  </a:cubicBezTo>
                  <a:cubicBezTo>
                    <a:pt x="268" y="136"/>
                    <a:pt x="289" y="138"/>
                    <a:pt x="309" y="141"/>
                  </a:cubicBezTo>
                  <a:cubicBezTo>
                    <a:pt x="303" y="141"/>
                    <a:pt x="303" y="141"/>
                    <a:pt x="303" y="141"/>
                  </a:cubicBezTo>
                  <a:cubicBezTo>
                    <a:pt x="277" y="148"/>
                    <a:pt x="250" y="150"/>
                    <a:pt x="222" y="148"/>
                  </a:cubicBezTo>
                  <a:cubicBezTo>
                    <a:pt x="194" y="146"/>
                    <a:pt x="165" y="156"/>
                    <a:pt x="134" y="177"/>
                  </a:cubicBezTo>
                  <a:close/>
                  <a:moveTo>
                    <a:pt x="198" y="435"/>
                  </a:moveTo>
                  <a:cubicBezTo>
                    <a:pt x="191" y="425"/>
                    <a:pt x="187" y="417"/>
                    <a:pt x="184" y="411"/>
                  </a:cubicBezTo>
                  <a:cubicBezTo>
                    <a:pt x="195" y="403"/>
                    <a:pt x="202" y="393"/>
                    <a:pt x="206" y="381"/>
                  </a:cubicBezTo>
                  <a:cubicBezTo>
                    <a:pt x="210" y="369"/>
                    <a:pt x="216" y="361"/>
                    <a:pt x="224" y="355"/>
                  </a:cubicBezTo>
                  <a:cubicBezTo>
                    <a:pt x="239" y="346"/>
                    <a:pt x="256" y="342"/>
                    <a:pt x="274" y="344"/>
                  </a:cubicBezTo>
                  <a:cubicBezTo>
                    <a:pt x="293" y="346"/>
                    <a:pt x="311" y="341"/>
                    <a:pt x="329" y="327"/>
                  </a:cubicBezTo>
                  <a:cubicBezTo>
                    <a:pt x="335" y="323"/>
                    <a:pt x="341" y="317"/>
                    <a:pt x="347" y="309"/>
                  </a:cubicBezTo>
                  <a:cubicBezTo>
                    <a:pt x="352" y="301"/>
                    <a:pt x="357" y="293"/>
                    <a:pt x="361" y="283"/>
                  </a:cubicBezTo>
                  <a:cubicBezTo>
                    <a:pt x="371" y="282"/>
                    <a:pt x="382" y="281"/>
                    <a:pt x="392" y="280"/>
                  </a:cubicBezTo>
                  <a:cubicBezTo>
                    <a:pt x="402" y="279"/>
                    <a:pt x="412" y="278"/>
                    <a:pt x="421" y="277"/>
                  </a:cubicBezTo>
                  <a:cubicBezTo>
                    <a:pt x="420" y="290"/>
                    <a:pt x="420" y="305"/>
                    <a:pt x="423" y="319"/>
                  </a:cubicBezTo>
                  <a:cubicBezTo>
                    <a:pt x="426" y="334"/>
                    <a:pt x="430" y="349"/>
                    <a:pt x="435" y="363"/>
                  </a:cubicBezTo>
                  <a:cubicBezTo>
                    <a:pt x="402" y="377"/>
                    <a:pt x="367" y="392"/>
                    <a:pt x="331" y="410"/>
                  </a:cubicBezTo>
                  <a:cubicBezTo>
                    <a:pt x="294" y="428"/>
                    <a:pt x="258" y="449"/>
                    <a:pt x="220" y="473"/>
                  </a:cubicBezTo>
                  <a:cubicBezTo>
                    <a:pt x="212" y="459"/>
                    <a:pt x="205" y="446"/>
                    <a:pt x="198" y="435"/>
                  </a:cubicBezTo>
                  <a:close/>
                  <a:moveTo>
                    <a:pt x="71" y="724"/>
                  </a:moveTo>
                  <a:cubicBezTo>
                    <a:pt x="51" y="701"/>
                    <a:pt x="35" y="681"/>
                    <a:pt x="23" y="664"/>
                  </a:cubicBezTo>
                  <a:cubicBezTo>
                    <a:pt x="54" y="630"/>
                    <a:pt x="86" y="600"/>
                    <a:pt x="118" y="573"/>
                  </a:cubicBezTo>
                  <a:cubicBezTo>
                    <a:pt x="150" y="545"/>
                    <a:pt x="183" y="521"/>
                    <a:pt x="216" y="499"/>
                  </a:cubicBezTo>
                  <a:cubicBezTo>
                    <a:pt x="227" y="514"/>
                    <a:pt x="239" y="530"/>
                    <a:pt x="251" y="547"/>
                  </a:cubicBezTo>
                  <a:cubicBezTo>
                    <a:pt x="264" y="565"/>
                    <a:pt x="278" y="583"/>
                    <a:pt x="292" y="602"/>
                  </a:cubicBezTo>
                  <a:cubicBezTo>
                    <a:pt x="287" y="608"/>
                    <a:pt x="282" y="616"/>
                    <a:pt x="276" y="625"/>
                  </a:cubicBezTo>
                  <a:cubicBezTo>
                    <a:pt x="271" y="633"/>
                    <a:pt x="266" y="642"/>
                    <a:pt x="262" y="650"/>
                  </a:cubicBezTo>
                  <a:cubicBezTo>
                    <a:pt x="241" y="672"/>
                    <a:pt x="220" y="696"/>
                    <a:pt x="199" y="721"/>
                  </a:cubicBezTo>
                  <a:cubicBezTo>
                    <a:pt x="178" y="745"/>
                    <a:pt x="159" y="771"/>
                    <a:pt x="140" y="798"/>
                  </a:cubicBezTo>
                  <a:cubicBezTo>
                    <a:pt x="113" y="771"/>
                    <a:pt x="90" y="746"/>
                    <a:pt x="71" y="724"/>
                  </a:cubicBezTo>
                  <a:close/>
                  <a:moveTo>
                    <a:pt x="142" y="826"/>
                  </a:moveTo>
                  <a:cubicBezTo>
                    <a:pt x="165" y="846"/>
                    <a:pt x="190" y="867"/>
                    <a:pt x="217" y="888"/>
                  </a:cubicBezTo>
                  <a:cubicBezTo>
                    <a:pt x="245" y="909"/>
                    <a:pt x="275" y="931"/>
                    <a:pt x="309" y="952"/>
                  </a:cubicBezTo>
                  <a:cubicBezTo>
                    <a:pt x="291" y="989"/>
                    <a:pt x="275" y="1027"/>
                    <a:pt x="260" y="1064"/>
                  </a:cubicBezTo>
                  <a:cubicBezTo>
                    <a:pt x="246" y="1102"/>
                    <a:pt x="232" y="1140"/>
                    <a:pt x="218" y="1178"/>
                  </a:cubicBezTo>
                  <a:cubicBezTo>
                    <a:pt x="163" y="1142"/>
                    <a:pt x="125" y="1110"/>
                    <a:pt x="103" y="1081"/>
                  </a:cubicBezTo>
                  <a:cubicBezTo>
                    <a:pt x="81" y="1053"/>
                    <a:pt x="70" y="1038"/>
                    <a:pt x="70" y="1036"/>
                  </a:cubicBezTo>
                  <a:cubicBezTo>
                    <a:pt x="62" y="1040"/>
                    <a:pt x="62" y="1040"/>
                    <a:pt x="62" y="1040"/>
                  </a:cubicBezTo>
                  <a:cubicBezTo>
                    <a:pt x="66" y="1012"/>
                    <a:pt x="76" y="984"/>
                    <a:pt x="94" y="957"/>
                  </a:cubicBezTo>
                  <a:cubicBezTo>
                    <a:pt x="111" y="930"/>
                    <a:pt x="116" y="901"/>
                    <a:pt x="110" y="872"/>
                  </a:cubicBezTo>
                  <a:cubicBezTo>
                    <a:pt x="115" y="864"/>
                    <a:pt x="121" y="856"/>
                    <a:pt x="126" y="849"/>
                  </a:cubicBezTo>
                  <a:cubicBezTo>
                    <a:pt x="131" y="842"/>
                    <a:pt x="136" y="834"/>
                    <a:pt x="142" y="826"/>
                  </a:cubicBezTo>
                  <a:close/>
                </a:path>
              </a:pathLst>
            </a:custGeom>
            <a:solidFill>
              <a:srgbClr val="404F72"/>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sp>
        <p:nvSpPr>
          <p:cNvPr id="1048615" name="Rectangle 61"/>
          <p:cNvSpPr>
            <a:spLocks noChangeArrowheads="1"/>
          </p:cNvSpPr>
          <p:nvPr/>
        </p:nvSpPr>
        <p:spPr bwMode="auto">
          <a:xfrm>
            <a:off x="-9525" y="1126067"/>
            <a:ext cx="12207876" cy="5327651"/>
          </a:xfrm>
          <a:prstGeom prst="rect">
            <a:avLst/>
          </a:prstGeom>
          <a:solidFill>
            <a:schemeClr val="bg1"/>
          </a:solidFill>
          <a:ln w="9525">
            <a:noFill/>
            <a:miter lim="800000"/>
          </a:ln>
          <a:effectLst/>
        </p:spPr>
        <p:txBody>
          <a:bodyPr wrap="none" anchor="ct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nvGrpSpPr>
          <p:cNvPr id="21" name="Group 13"/>
          <p:cNvGrpSpPr/>
          <p:nvPr/>
        </p:nvGrpSpPr>
        <p:grpSpPr bwMode="auto">
          <a:xfrm>
            <a:off x="-31751" y="0"/>
            <a:ext cx="12194117" cy="6873210"/>
            <a:chOff x="0" y="2"/>
            <a:chExt cx="5760" cy="4318"/>
          </a:xfrm>
        </p:grpSpPr>
        <p:sp>
          <p:nvSpPr>
            <p:cNvPr id="1048616" name="Freeform 14"/>
            <p:cNvSpPr/>
            <p:nvPr userDrawn="1"/>
          </p:nvSpPr>
          <p:spPr bwMode="auto">
            <a:xfrm>
              <a:off x="2" y="2"/>
              <a:ext cx="5758" cy="673"/>
            </a:xfrm>
            <a:custGeom>
              <a:avLst/>
              <a:gdLst/>
              <a:ahLst/>
              <a:cxnLst>
                <a:cxn ang="0">
                  <a:pos x="2721" y="330"/>
                </a:cxn>
                <a:cxn ang="0">
                  <a:pos x="0" y="330"/>
                </a:cxn>
                <a:cxn ang="0">
                  <a:pos x="0" y="2"/>
                </a:cxn>
                <a:cxn ang="0">
                  <a:pos x="804" y="2"/>
                </a:cxn>
                <a:cxn ang="0">
                  <a:pos x="870" y="14"/>
                </a:cxn>
                <a:cxn ang="0">
                  <a:pos x="921" y="50"/>
                </a:cxn>
                <a:cxn ang="0">
                  <a:pos x="1083" y="257"/>
                </a:cxn>
                <a:cxn ang="0">
                  <a:pos x="1127" y="289"/>
                </a:cxn>
                <a:cxn ang="0">
                  <a:pos x="1198" y="299"/>
                </a:cxn>
                <a:cxn ang="0">
                  <a:pos x="2721" y="299"/>
                </a:cxn>
                <a:cxn ang="0">
                  <a:pos x="2721" y="330"/>
                </a:cxn>
              </a:cxnLst>
              <a:rect l="0" t="0" r="r" b="b"/>
              <a:pathLst>
                <a:path w="2721" h="330">
                  <a:moveTo>
                    <a:pt x="2721" y="330"/>
                  </a:moveTo>
                  <a:cubicBezTo>
                    <a:pt x="0" y="330"/>
                    <a:pt x="0" y="330"/>
                    <a:pt x="0" y="330"/>
                  </a:cubicBezTo>
                  <a:cubicBezTo>
                    <a:pt x="0" y="2"/>
                    <a:pt x="0" y="2"/>
                    <a:pt x="0" y="2"/>
                  </a:cubicBezTo>
                  <a:cubicBezTo>
                    <a:pt x="804" y="2"/>
                    <a:pt x="804" y="2"/>
                    <a:pt x="804" y="2"/>
                  </a:cubicBezTo>
                  <a:cubicBezTo>
                    <a:pt x="804" y="2"/>
                    <a:pt x="837" y="0"/>
                    <a:pt x="870" y="14"/>
                  </a:cubicBezTo>
                  <a:cubicBezTo>
                    <a:pt x="904" y="29"/>
                    <a:pt x="921" y="50"/>
                    <a:pt x="921" y="50"/>
                  </a:cubicBezTo>
                  <a:cubicBezTo>
                    <a:pt x="1083" y="257"/>
                    <a:pt x="1083" y="257"/>
                    <a:pt x="1083" y="257"/>
                  </a:cubicBezTo>
                  <a:cubicBezTo>
                    <a:pt x="1083" y="257"/>
                    <a:pt x="1104" y="280"/>
                    <a:pt x="1127" y="289"/>
                  </a:cubicBezTo>
                  <a:cubicBezTo>
                    <a:pt x="1160" y="301"/>
                    <a:pt x="1198" y="299"/>
                    <a:pt x="1198" y="299"/>
                  </a:cubicBezTo>
                  <a:cubicBezTo>
                    <a:pt x="2721" y="299"/>
                    <a:pt x="2721" y="299"/>
                    <a:pt x="2721" y="299"/>
                  </a:cubicBezTo>
                  <a:lnTo>
                    <a:pt x="2721" y="330"/>
                  </a:ln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7" name="Freeform 15"/>
            <p:cNvSpPr/>
            <p:nvPr userDrawn="1"/>
          </p:nvSpPr>
          <p:spPr bwMode="auto">
            <a:xfrm>
              <a:off x="0" y="4085"/>
              <a:ext cx="4417" cy="235"/>
            </a:xfrm>
            <a:custGeom>
              <a:avLst/>
              <a:gdLst/>
              <a:ahLst/>
              <a:cxnLst>
                <a:cxn ang="0">
                  <a:pos x="2018" y="31"/>
                </a:cxn>
                <a:cxn ang="0">
                  <a:pos x="2047" y="77"/>
                </a:cxn>
                <a:cxn ang="0">
                  <a:pos x="2063" y="98"/>
                </a:cxn>
                <a:cxn ang="0">
                  <a:pos x="2088" y="111"/>
                </a:cxn>
                <a:cxn ang="0">
                  <a:pos x="0" y="111"/>
                </a:cxn>
                <a:cxn ang="0">
                  <a:pos x="0" y="0"/>
                </a:cxn>
                <a:cxn ang="0">
                  <a:pos x="1963" y="0"/>
                </a:cxn>
                <a:cxn ang="0">
                  <a:pos x="1997" y="9"/>
                </a:cxn>
                <a:cxn ang="0">
                  <a:pos x="2018" y="31"/>
                </a:cxn>
              </a:cxnLst>
              <a:rect l="0" t="0" r="r" b="b"/>
              <a:pathLst>
                <a:path w="2088" h="111">
                  <a:moveTo>
                    <a:pt x="2018" y="31"/>
                  </a:moveTo>
                  <a:cubicBezTo>
                    <a:pt x="2047" y="77"/>
                    <a:pt x="2047" y="77"/>
                    <a:pt x="2047" y="77"/>
                  </a:cubicBezTo>
                  <a:cubicBezTo>
                    <a:pt x="2047" y="77"/>
                    <a:pt x="2055" y="91"/>
                    <a:pt x="2063" y="98"/>
                  </a:cubicBezTo>
                  <a:cubicBezTo>
                    <a:pt x="2073" y="106"/>
                    <a:pt x="2088" y="111"/>
                    <a:pt x="2088" y="111"/>
                  </a:cubicBezTo>
                  <a:cubicBezTo>
                    <a:pt x="0" y="111"/>
                    <a:pt x="0" y="111"/>
                    <a:pt x="0" y="111"/>
                  </a:cubicBezTo>
                  <a:cubicBezTo>
                    <a:pt x="0" y="0"/>
                    <a:pt x="0" y="0"/>
                    <a:pt x="0" y="0"/>
                  </a:cubicBezTo>
                  <a:cubicBezTo>
                    <a:pt x="1963" y="0"/>
                    <a:pt x="1963" y="0"/>
                    <a:pt x="1963" y="0"/>
                  </a:cubicBezTo>
                  <a:cubicBezTo>
                    <a:pt x="1963" y="0"/>
                    <a:pt x="1984" y="0"/>
                    <a:pt x="1997" y="9"/>
                  </a:cubicBezTo>
                  <a:cubicBezTo>
                    <a:pt x="2010" y="18"/>
                    <a:pt x="2018" y="31"/>
                    <a:pt x="2018" y="31"/>
                  </a:cubicBez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grpSp>
        <p:nvGrpSpPr>
          <p:cNvPr id="22" name="Group 52"/>
          <p:cNvGrpSpPr/>
          <p:nvPr/>
        </p:nvGrpSpPr>
        <p:grpSpPr bwMode="auto">
          <a:xfrm>
            <a:off x="336551" y="116417"/>
            <a:ext cx="11855449" cy="853016"/>
            <a:chOff x="158" y="93"/>
            <a:chExt cx="5602" cy="537"/>
          </a:xfrm>
        </p:grpSpPr>
        <p:pic>
          <p:nvPicPr>
            <p:cNvPr id="2097152" name="Picture 43" descr="과학3d(원자구조)"/>
            <p:cNvPicPr>
              <a:picLocks noChangeAspect="1" noChangeArrowheads="1"/>
            </p:cNvPicPr>
            <p:nvPr userDrawn="1"/>
          </p:nvPicPr>
          <p:blipFill>
            <a:blip r:embed="rId2" cstate="print"/>
            <a:srcRect/>
            <a:stretch>
              <a:fillRect/>
            </a:stretch>
          </p:blipFill>
          <p:spPr bwMode="auto">
            <a:xfrm>
              <a:off x="5329" y="120"/>
              <a:ext cx="431" cy="407"/>
            </a:xfrm>
            <a:prstGeom prst="rect">
              <a:avLst/>
            </a:prstGeom>
            <a:noFill/>
            <a:ln>
              <a:noFill/>
            </a:ln>
          </p:spPr>
        </p:pic>
        <p:pic>
          <p:nvPicPr>
            <p:cNvPr id="2097153" name="Picture 49" descr="http://nsmc.cma.gov.cn/images/logopic01.gif"/>
            <p:cNvPicPr>
              <a:picLocks noChangeAspect="1" noChangeArrowheads="1"/>
            </p:cNvPicPr>
            <p:nvPr userDrawn="1"/>
          </p:nvPicPr>
          <p:blipFill>
            <a:blip r:embed="rId3" cstate="print"/>
            <a:srcRect/>
            <a:stretch>
              <a:fillRect/>
            </a:stretch>
          </p:blipFill>
          <p:spPr bwMode="auto">
            <a:xfrm>
              <a:off x="158" y="119"/>
              <a:ext cx="502" cy="488"/>
            </a:xfrm>
            <a:prstGeom prst="rect">
              <a:avLst/>
            </a:prstGeom>
            <a:noFill/>
            <a:ln>
              <a:noFill/>
            </a:ln>
          </p:spPr>
        </p:pic>
        <p:pic>
          <p:nvPicPr>
            <p:cNvPr id="2097154" name="Picture 7" descr="http://nsmc.cma.gov.cn/images/logopic02.gif"/>
            <p:cNvPicPr>
              <a:picLocks noChangeAspect="1" noChangeArrowheads="1"/>
            </p:cNvPicPr>
            <p:nvPr userDrawn="1"/>
          </p:nvPicPr>
          <p:blipFill>
            <a:blip r:embed="rId4" cstate="print"/>
            <a:srcRect/>
            <a:stretch>
              <a:fillRect/>
            </a:stretch>
          </p:blipFill>
          <p:spPr bwMode="auto">
            <a:xfrm>
              <a:off x="715" y="93"/>
              <a:ext cx="590" cy="537"/>
            </a:xfrm>
            <a:prstGeom prst="rect">
              <a:avLst/>
            </a:prstGeom>
            <a:noFill/>
            <a:ln>
              <a:noFill/>
            </a:ln>
          </p:spPr>
        </p:pic>
      </p:grpSp>
      <p:sp>
        <p:nvSpPr>
          <p:cNvPr id="1048618" name="矩形 47"/>
          <p:cNvSpPr>
            <a:spLocks noChangeArrowheads="1"/>
          </p:cNvSpPr>
          <p:nvPr/>
        </p:nvSpPr>
        <p:spPr bwMode="auto">
          <a:xfrm>
            <a:off x="143933" y="25403"/>
            <a:ext cx="2590800"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9" name="矩形 53"/>
          <p:cNvSpPr>
            <a:spLocks noChangeArrowheads="1"/>
          </p:cNvSpPr>
          <p:nvPr/>
        </p:nvSpPr>
        <p:spPr bwMode="auto">
          <a:xfrm>
            <a:off x="11154833" y="118533"/>
            <a:ext cx="1007533" cy="721784"/>
          </a:xfrm>
          <a:prstGeom prst="rect">
            <a:avLst/>
          </a:prstGeom>
          <a:solidFill>
            <a:srgbClr val="38476F"/>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20" name="标题 1"/>
          <p:cNvSpPr>
            <a:spLocks noGrp="1"/>
          </p:cNvSpPr>
          <p:nvPr>
            <p:ph type="title"/>
          </p:nvPr>
        </p:nvSpPr>
        <p:spPr>
          <a:xfrm>
            <a:off x="527381" y="1196752"/>
            <a:ext cx="11041227" cy="504056"/>
          </a:xfrm>
          <a:prstGeom prst="rect">
            <a:avLst/>
          </a:prstGeom>
        </p:spPr>
        <p:txBody>
          <a:bodyPr/>
          <a:lstStyle>
            <a:lvl1pPr algn="l">
              <a:defRPr sz="3735" b="1">
                <a:solidFill>
                  <a:srgbClr val="0070C0"/>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621" name="内容占位符 2"/>
          <p:cNvSpPr>
            <a:spLocks noGrp="1"/>
          </p:cNvSpPr>
          <p:nvPr>
            <p:ph idx="1"/>
          </p:nvPr>
        </p:nvSpPr>
        <p:spPr>
          <a:xfrm>
            <a:off x="527381" y="1772816"/>
            <a:ext cx="11041227" cy="4353347"/>
          </a:xfrm>
          <a:prstGeom prst="rect">
            <a:avLst/>
          </a:prstGeom>
        </p:spPr>
        <p:txBody>
          <a:bodyPr/>
          <a:lstStyle>
            <a:lvl1pPr>
              <a:defRPr sz="3200">
                <a:latin typeface="微软雅黑" panose="020B0503020204020204" pitchFamily="34" charset="-122"/>
                <a:ea typeface="微软雅黑" panose="020B0503020204020204" pitchFamily="34" charset="-122"/>
              </a:defRPr>
            </a:lvl1pPr>
            <a:lvl2pPr>
              <a:defRPr sz="2935">
                <a:latin typeface="微软雅黑" panose="020B0503020204020204" pitchFamily="34" charset="-122"/>
                <a:ea typeface="微软雅黑" panose="020B0503020204020204" pitchFamily="34" charset="-122"/>
              </a:defRPr>
            </a:lvl2pPr>
            <a:lvl3pPr>
              <a:defRPr sz="2665">
                <a:latin typeface="微软雅黑" panose="020B0503020204020204" pitchFamily="34" charset="-122"/>
                <a:ea typeface="微软雅黑" panose="020B0503020204020204" pitchFamily="34" charset="-122"/>
              </a:defRPr>
            </a:lvl3pPr>
            <a:lvl4pPr>
              <a:defRPr sz="2400">
                <a:latin typeface="微软雅黑" panose="020B0503020204020204" pitchFamily="34" charset="-122"/>
                <a:ea typeface="微软雅黑" panose="020B0503020204020204" pitchFamily="34" charset="-122"/>
              </a:defRPr>
            </a:lvl4pPr>
            <a:lvl5pPr>
              <a:defRPr sz="2135">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22" name="日期占位符 3"/>
          <p:cNvSpPr>
            <a:spLocks noGrp="1"/>
          </p:cNvSpPr>
          <p:nvPr>
            <p:ph type="dt" sz="half" idx="10"/>
          </p:nvPr>
        </p:nvSpPr>
        <p:spPr>
          <a:xfrm>
            <a:off x="609600" y="6538387"/>
            <a:ext cx="2844800" cy="275167"/>
          </a:xfrm>
        </p:spPr>
        <p:txBody>
          <a:bodyPr/>
          <a:lstStyle>
            <a:lvl1pPr>
              <a:defRPr>
                <a:solidFill>
                  <a:prstClr val="black"/>
                </a:solidFill>
                <a:latin typeface="黑体" panose="02010609060101010101" pitchFamily="49" charset="-122"/>
                <a:ea typeface="黑体" panose="02010609060101010101" pitchFamily="49" charset="-122"/>
              </a:defRPr>
            </a:lvl1pPr>
          </a:lstStyle>
          <a:p>
            <a:fld id="{CCECAF2F-1164-4789-913C-4E5C2D90E3CE}" type="datetime1">
              <a:rPr lang="zh-CN" altLang="en-US" smtClean="0"/>
              <a:t>2023/4/26</a:t>
            </a:fld>
            <a:endParaRPr lang="zh-CN" altLang="en-US" dirty="0"/>
          </a:p>
        </p:txBody>
      </p:sp>
      <p:sp>
        <p:nvSpPr>
          <p:cNvPr id="1048623" name="页脚占位符 4"/>
          <p:cNvSpPr>
            <a:spLocks noGrp="1"/>
          </p:cNvSpPr>
          <p:nvPr>
            <p:ph type="ftr" sz="quarter" idx="11"/>
          </p:nvPr>
        </p:nvSpPr>
        <p:spPr bwMode="auto">
          <a:xfrm>
            <a:off x="4165600" y="6538387"/>
            <a:ext cx="3860800" cy="275167"/>
          </a:xfrm>
        </p:spPr>
        <p:txBody>
          <a:bodyPr wrap="square" numCol="1" anchor="t" anchorCtr="0" compatLnSpc="1"/>
          <a:lstStyle>
            <a:lvl1pPr algn="ctr" defTabSz="914400" fontAlgn="auto">
              <a:spcBef>
                <a:spcPts val="0"/>
              </a:spcBef>
              <a:spcAft>
                <a:spcPts val="0"/>
              </a:spcAft>
              <a:defRPr sz="1335">
                <a:solidFill>
                  <a:prstClr val="black"/>
                </a:solidFill>
                <a:latin typeface="黑体" panose="02010609060101010101" pitchFamily="49" charset="-122"/>
                <a:ea typeface="黑体" panose="02010609060101010101" pitchFamily="49" charset="-122"/>
              </a:defRPr>
            </a:lvl1pPr>
          </a:lstStyle>
          <a:p>
            <a:endParaRPr lang="zh-CN" altLang="en-US" dirty="0"/>
          </a:p>
        </p:txBody>
      </p:sp>
      <p:sp>
        <p:nvSpPr>
          <p:cNvPr id="1048624" name="灯片编号占位符 5"/>
          <p:cNvSpPr>
            <a:spLocks noGrp="1"/>
          </p:cNvSpPr>
          <p:nvPr>
            <p:ph type="sldNum" sz="quarter" idx="12"/>
          </p:nvPr>
        </p:nvSpPr>
        <p:spPr>
          <a:xfrm>
            <a:off x="8737600" y="6538387"/>
            <a:ext cx="2844800" cy="275167"/>
          </a:xfr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7E8DEBAF-11D9-4FFC-9FE3-56BCDE40C340}" type="slidenum">
              <a:rPr lang="zh-CN" altLang="en-US" smtClean="0"/>
              <a:t>‹#›</a:t>
            </a:fld>
            <a:endParaRPr lang="zh-CN" altLang="en-US" dirty="0"/>
          </a:p>
        </p:txBody>
      </p:sp>
      <p:sp>
        <p:nvSpPr>
          <p:cNvPr id="57" name="矩形 47"/>
          <p:cNvSpPr>
            <a:spLocks noChangeArrowheads="1"/>
          </p:cNvSpPr>
          <p:nvPr userDrawn="1"/>
        </p:nvSpPr>
        <p:spPr bwMode="auto">
          <a:xfrm>
            <a:off x="0" y="-10680"/>
            <a:ext cx="3639553"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pic>
        <p:nvPicPr>
          <p:cNvPr id="2097157"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22" t="1" r="19784" b="-4068"/>
          <a:stretch>
            <a:fillRect/>
          </a:stretch>
        </p:blipFill>
        <p:spPr bwMode="auto">
          <a:xfrm>
            <a:off x="125713" y="116064"/>
            <a:ext cx="701657" cy="797919"/>
          </a:xfrm>
          <a:prstGeom prst="rect">
            <a:avLst/>
          </a:prstGeom>
          <a:noFill/>
          <a:ln>
            <a:noFill/>
          </a:ln>
        </p:spPr>
      </p:pic>
      <p:pic>
        <p:nvPicPr>
          <p:cNvPr id="58" name="图片 57" descr="徽标&#10;&#10;描述已自动生成"/>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3384" y="205511"/>
            <a:ext cx="552188" cy="619903"/>
          </a:xfrm>
          <a:prstGeom prst="rect">
            <a:avLst/>
          </a:prstGeom>
        </p:spPr>
      </p:pic>
      <p:pic>
        <p:nvPicPr>
          <p:cNvPr id="59" name="图片 58"/>
          <p:cNvPicPr>
            <a:picLocks noChangeAspect="1"/>
          </p:cNvPicPr>
          <p:nvPr userDrawn="1"/>
        </p:nvPicPr>
        <p:blipFill rotWithShape="1">
          <a:blip r:embed="rId7" cstate="print">
            <a:extLst>
              <a:ext uri="{28A0092B-C50C-407E-A947-70E740481C1C}">
                <a14:useLocalDpi xmlns:a14="http://schemas.microsoft.com/office/drawing/2010/main" val="0"/>
              </a:ext>
            </a:extLst>
          </a:blip>
          <a:srcRect l="25716" t="16401" r="23772" b="23750"/>
          <a:stretch>
            <a:fillRect/>
          </a:stretch>
        </p:blipFill>
        <p:spPr>
          <a:xfrm>
            <a:off x="1544082" y="180992"/>
            <a:ext cx="585311" cy="64159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48581" name="Line 2"/>
          <p:cNvSpPr>
            <a:spLocks noChangeShapeType="1"/>
          </p:cNvSpPr>
          <p:nvPr/>
        </p:nvSpPr>
        <p:spPr bwMode="auto">
          <a:xfrm>
            <a:off x="10617200" y="152400"/>
            <a:ext cx="0" cy="1524000"/>
          </a:xfrm>
          <a:prstGeom prst="line">
            <a:avLst/>
          </a:prstGeom>
          <a:noFill/>
          <a:ln w="9525">
            <a:solidFill>
              <a:schemeClr val="tx1"/>
            </a:solidFill>
            <a:round/>
          </a:ln>
        </p:spPr>
        <p:txBody>
          <a:bodyPr/>
          <a:lstStyle/>
          <a:p>
            <a:pPr defTabSz="914400"/>
            <a:endParaRPr lang="zh-CN" altLang="en-US" dirty="0">
              <a:solidFill>
                <a:prstClr val="black"/>
              </a:solidFill>
              <a:ea typeface="微软雅黑" panose="020B0503020204020204" pitchFamily="34" charset="-122"/>
            </a:endParaRPr>
          </a:p>
        </p:txBody>
      </p:sp>
      <p:grpSp>
        <p:nvGrpSpPr>
          <p:cNvPr id="19" name="Group 8"/>
          <p:cNvGrpSpPr/>
          <p:nvPr/>
        </p:nvGrpSpPr>
        <p:grpSpPr bwMode="auto">
          <a:xfrm>
            <a:off x="10871200" y="152400"/>
            <a:ext cx="1056217" cy="1295400"/>
            <a:chOff x="5136" y="960"/>
            <a:chExt cx="528" cy="864"/>
          </a:xfrm>
        </p:grpSpPr>
        <p:sp>
          <p:nvSpPr>
            <p:cNvPr id="1048582" name="Oval 9"/>
            <p:cNvSpPr>
              <a:spLocks noChangeArrowheads="1"/>
            </p:cNvSpPr>
            <p:nvPr/>
          </p:nvSpPr>
          <p:spPr bwMode="auto">
            <a:xfrm>
              <a:off x="5136" y="960"/>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3" name="Oval 10"/>
            <p:cNvSpPr>
              <a:spLocks noChangeArrowheads="1"/>
            </p:cNvSpPr>
            <p:nvPr/>
          </p:nvSpPr>
          <p:spPr bwMode="auto">
            <a:xfrm>
              <a:off x="5248" y="960"/>
              <a:ext cx="79"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4" name="Oval 11"/>
            <p:cNvSpPr>
              <a:spLocks noChangeArrowheads="1"/>
            </p:cNvSpPr>
            <p:nvPr/>
          </p:nvSpPr>
          <p:spPr bwMode="auto">
            <a:xfrm>
              <a:off x="5360" y="960"/>
              <a:ext cx="76"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5" name="Oval 12"/>
            <p:cNvSpPr>
              <a:spLocks noChangeArrowheads="1"/>
            </p:cNvSpPr>
            <p:nvPr/>
          </p:nvSpPr>
          <p:spPr bwMode="auto">
            <a:xfrm>
              <a:off x="5136" y="1072"/>
              <a:ext cx="80"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6" name="Oval 13"/>
            <p:cNvSpPr>
              <a:spLocks noChangeArrowheads="1"/>
            </p:cNvSpPr>
            <p:nvPr/>
          </p:nvSpPr>
          <p:spPr bwMode="auto">
            <a:xfrm>
              <a:off x="5248" y="1072"/>
              <a:ext cx="79"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7" name="Oval 14"/>
            <p:cNvSpPr>
              <a:spLocks noChangeArrowheads="1"/>
            </p:cNvSpPr>
            <p:nvPr/>
          </p:nvSpPr>
          <p:spPr bwMode="auto">
            <a:xfrm>
              <a:off x="5360" y="1072"/>
              <a:ext cx="76"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8" name="Oval 15"/>
            <p:cNvSpPr>
              <a:spLocks noChangeArrowheads="1"/>
            </p:cNvSpPr>
            <p:nvPr/>
          </p:nvSpPr>
          <p:spPr bwMode="auto">
            <a:xfrm>
              <a:off x="5472" y="1072"/>
              <a:ext cx="73"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9" name="Oval 16"/>
            <p:cNvSpPr>
              <a:spLocks noChangeArrowheads="1"/>
            </p:cNvSpPr>
            <p:nvPr/>
          </p:nvSpPr>
          <p:spPr bwMode="auto">
            <a:xfrm>
              <a:off x="5136" y="1184"/>
              <a:ext cx="80"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0" name="Oval 17"/>
            <p:cNvSpPr>
              <a:spLocks noChangeArrowheads="1"/>
            </p:cNvSpPr>
            <p:nvPr/>
          </p:nvSpPr>
          <p:spPr bwMode="auto">
            <a:xfrm>
              <a:off x="5248" y="1184"/>
              <a:ext cx="79"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1" name="Oval 18"/>
            <p:cNvSpPr>
              <a:spLocks noChangeArrowheads="1"/>
            </p:cNvSpPr>
            <p:nvPr/>
          </p:nvSpPr>
          <p:spPr bwMode="auto">
            <a:xfrm>
              <a:off x="5360" y="1184"/>
              <a:ext cx="76"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2" name="Oval 19"/>
            <p:cNvSpPr>
              <a:spLocks noChangeArrowheads="1"/>
            </p:cNvSpPr>
            <p:nvPr/>
          </p:nvSpPr>
          <p:spPr bwMode="auto">
            <a:xfrm>
              <a:off x="5472" y="1184"/>
              <a:ext cx="73"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3" name="Oval 20"/>
            <p:cNvSpPr>
              <a:spLocks noChangeArrowheads="1"/>
            </p:cNvSpPr>
            <p:nvPr/>
          </p:nvSpPr>
          <p:spPr bwMode="auto">
            <a:xfrm>
              <a:off x="5584" y="1184"/>
              <a:ext cx="80" cy="72"/>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4" name="Oval 21"/>
            <p:cNvSpPr>
              <a:spLocks noChangeArrowheads="1"/>
            </p:cNvSpPr>
            <p:nvPr/>
          </p:nvSpPr>
          <p:spPr bwMode="auto">
            <a:xfrm>
              <a:off x="5136" y="1296"/>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5" name="Oval 22"/>
            <p:cNvSpPr>
              <a:spLocks noChangeArrowheads="1"/>
            </p:cNvSpPr>
            <p:nvPr/>
          </p:nvSpPr>
          <p:spPr bwMode="auto">
            <a:xfrm>
              <a:off x="5248" y="1296"/>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6" name="Oval 23"/>
            <p:cNvSpPr>
              <a:spLocks noChangeArrowheads="1"/>
            </p:cNvSpPr>
            <p:nvPr/>
          </p:nvSpPr>
          <p:spPr bwMode="auto">
            <a:xfrm>
              <a:off x="5360" y="1296"/>
              <a:ext cx="76"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7" name="Oval 24"/>
            <p:cNvSpPr>
              <a:spLocks noChangeArrowheads="1"/>
            </p:cNvSpPr>
            <p:nvPr/>
          </p:nvSpPr>
          <p:spPr bwMode="auto">
            <a:xfrm>
              <a:off x="5472" y="1296"/>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8" name="Oval 25"/>
            <p:cNvSpPr>
              <a:spLocks noChangeArrowheads="1"/>
            </p:cNvSpPr>
            <p:nvPr/>
          </p:nvSpPr>
          <p:spPr bwMode="auto">
            <a:xfrm>
              <a:off x="5136" y="1408"/>
              <a:ext cx="80"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9" name="Oval 26"/>
            <p:cNvSpPr>
              <a:spLocks noChangeArrowheads="1"/>
            </p:cNvSpPr>
            <p:nvPr/>
          </p:nvSpPr>
          <p:spPr bwMode="auto">
            <a:xfrm>
              <a:off x="5248" y="1408"/>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0" name="Oval 27"/>
            <p:cNvSpPr>
              <a:spLocks noChangeArrowheads="1"/>
            </p:cNvSpPr>
            <p:nvPr/>
          </p:nvSpPr>
          <p:spPr bwMode="auto">
            <a:xfrm>
              <a:off x="5360" y="1408"/>
              <a:ext cx="76"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1" name="Oval 28"/>
            <p:cNvSpPr>
              <a:spLocks noChangeArrowheads="1"/>
            </p:cNvSpPr>
            <p:nvPr/>
          </p:nvSpPr>
          <p:spPr bwMode="auto">
            <a:xfrm>
              <a:off x="5472" y="1408"/>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2" name="Oval 29"/>
            <p:cNvSpPr>
              <a:spLocks noChangeArrowheads="1"/>
            </p:cNvSpPr>
            <p:nvPr/>
          </p:nvSpPr>
          <p:spPr bwMode="auto">
            <a:xfrm>
              <a:off x="5584" y="1408"/>
              <a:ext cx="80"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3" name="Oval 30"/>
            <p:cNvSpPr>
              <a:spLocks noChangeArrowheads="1"/>
            </p:cNvSpPr>
            <p:nvPr/>
          </p:nvSpPr>
          <p:spPr bwMode="auto">
            <a:xfrm>
              <a:off x="5136" y="1520"/>
              <a:ext cx="80"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4" name="Oval 31"/>
            <p:cNvSpPr>
              <a:spLocks noChangeArrowheads="1"/>
            </p:cNvSpPr>
            <p:nvPr/>
          </p:nvSpPr>
          <p:spPr bwMode="auto">
            <a:xfrm>
              <a:off x="5248" y="1520"/>
              <a:ext cx="79"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5" name="Oval 32"/>
            <p:cNvSpPr>
              <a:spLocks noChangeArrowheads="1"/>
            </p:cNvSpPr>
            <p:nvPr/>
          </p:nvSpPr>
          <p:spPr bwMode="auto">
            <a:xfrm>
              <a:off x="5360" y="1520"/>
              <a:ext cx="76"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6" name="Oval 33"/>
            <p:cNvSpPr>
              <a:spLocks noChangeArrowheads="1"/>
            </p:cNvSpPr>
            <p:nvPr/>
          </p:nvSpPr>
          <p:spPr bwMode="auto">
            <a:xfrm>
              <a:off x="5472" y="1520"/>
              <a:ext cx="73" cy="79"/>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7" name="Oval 34"/>
            <p:cNvSpPr>
              <a:spLocks noChangeArrowheads="1"/>
            </p:cNvSpPr>
            <p:nvPr/>
          </p:nvSpPr>
          <p:spPr bwMode="auto">
            <a:xfrm>
              <a:off x="5136" y="1632"/>
              <a:ext cx="80"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8" name="Oval 35"/>
            <p:cNvSpPr>
              <a:spLocks noChangeArrowheads="1"/>
            </p:cNvSpPr>
            <p:nvPr/>
          </p:nvSpPr>
          <p:spPr bwMode="auto">
            <a:xfrm>
              <a:off x="5248" y="1632"/>
              <a:ext cx="79"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9" name="Oval 36"/>
            <p:cNvSpPr>
              <a:spLocks noChangeArrowheads="1"/>
            </p:cNvSpPr>
            <p:nvPr/>
          </p:nvSpPr>
          <p:spPr bwMode="auto">
            <a:xfrm>
              <a:off x="5360" y="1632"/>
              <a:ext cx="76"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0" name="Oval 37"/>
            <p:cNvSpPr>
              <a:spLocks noChangeArrowheads="1"/>
            </p:cNvSpPr>
            <p:nvPr/>
          </p:nvSpPr>
          <p:spPr bwMode="auto">
            <a:xfrm>
              <a:off x="5472" y="1632"/>
              <a:ext cx="73"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1" name="Oval 38"/>
            <p:cNvSpPr>
              <a:spLocks noChangeArrowheads="1"/>
            </p:cNvSpPr>
            <p:nvPr/>
          </p:nvSpPr>
          <p:spPr bwMode="auto">
            <a:xfrm>
              <a:off x="5248" y="1744"/>
              <a:ext cx="79"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2" name="Oval 39"/>
            <p:cNvSpPr>
              <a:spLocks noChangeArrowheads="1"/>
            </p:cNvSpPr>
            <p:nvPr/>
          </p:nvSpPr>
          <p:spPr bwMode="auto">
            <a:xfrm>
              <a:off x="5472" y="1744"/>
              <a:ext cx="73"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grpSp>
      <p:grpSp>
        <p:nvGrpSpPr>
          <p:cNvPr id="20" name="Group 57"/>
          <p:cNvGrpSpPr/>
          <p:nvPr/>
        </p:nvGrpSpPr>
        <p:grpSpPr bwMode="auto">
          <a:xfrm>
            <a:off x="-2117" y="1"/>
            <a:ext cx="12200468" cy="6872592"/>
            <a:chOff x="-1" y="-3"/>
            <a:chExt cx="5763" cy="4327"/>
          </a:xfrm>
        </p:grpSpPr>
        <p:sp>
          <p:nvSpPr>
            <p:cNvPr id="1048613" name="Rectangle 55"/>
            <p:cNvSpPr>
              <a:spLocks noChangeArrowheads="1"/>
            </p:cNvSpPr>
            <p:nvPr userDrawn="1"/>
          </p:nvSpPr>
          <p:spPr bwMode="auto">
            <a:xfrm>
              <a:off x="2" y="-3"/>
              <a:ext cx="5760" cy="4313"/>
            </a:xfrm>
            <a:prstGeom prst="rect">
              <a:avLst/>
            </a:prstGeom>
            <a:solidFill>
              <a:srgbClr val="A52603"/>
            </a:solidFill>
            <a:ln w="9525">
              <a:noFill/>
              <a:miter lim="800000"/>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4" name="Freeform 56"/>
            <p:cNvSpPr>
              <a:spLocks noEditPoints="1"/>
            </p:cNvSpPr>
            <p:nvPr userDrawn="1"/>
          </p:nvSpPr>
          <p:spPr bwMode="auto">
            <a:xfrm>
              <a:off x="-1" y="1748"/>
              <a:ext cx="2973" cy="2576"/>
            </a:xfrm>
            <a:custGeom>
              <a:avLst/>
              <a:gdLst/>
              <a:ahLst/>
              <a:cxnLst>
                <a:cxn ang="0">
                  <a:pos x="65" y="1150"/>
                </a:cxn>
                <a:cxn ang="0">
                  <a:pos x="234" y="1188"/>
                </a:cxn>
                <a:cxn ang="0">
                  <a:pos x="370" y="1219"/>
                </a:cxn>
                <a:cxn ang="0">
                  <a:pos x="863" y="1117"/>
                </a:cxn>
                <a:cxn ang="0">
                  <a:pos x="1246" y="1091"/>
                </a:cxn>
                <a:cxn ang="0">
                  <a:pos x="1168" y="241"/>
                </a:cxn>
                <a:cxn ang="0">
                  <a:pos x="30" y="497"/>
                </a:cxn>
                <a:cxn ang="0">
                  <a:pos x="0" y="693"/>
                </a:cxn>
                <a:cxn ang="0">
                  <a:pos x="199" y="750"/>
                </a:cxn>
                <a:cxn ang="0">
                  <a:pos x="317" y="936"/>
                </a:cxn>
                <a:cxn ang="0">
                  <a:pos x="369" y="263"/>
                </a:cxn>
                <a:cxn ang="0">
                  <a:pos x="928" y="541"/>
                </a:cxn>
                <a:cxn ang="0">
                  <a:pos x="877" y="590"/>
                </a:cxn>
                <a:cxn ang="0">
                  <a:pos x="565" y="388"/>
                </a:cxn>
                <a:cxn ang="0">
                  <a:pos x="686" y="275"/>
                </a:cxn>
                <a:cxn ang="0">
                  <a:pos x="646" y="233"/>
                </a:cxn>
                <a:cxn ang="0">
                  <a:pos x="656" y="317"/>
                </a:cxn>
                <a:cxn ang="0">
                  <a:pos x="681" y="344"/>
                </a:cxn>
                <a:cxn ang="0">
                  <a:pos x="686" y="383"/>
                </a:cxn>
                <a:cxn ang="0">
                  <a:pos x="729" y="562"/>
                </a:cxn>
                <a:cxn ang="0">
                  <a:pos x="724" y="255"/>
                </a:cxn>
                <a:cxn ang="0">
                  <a:pos x="740" y="337"/>
                </a:cxn>
                <a:cxn ang="0">
                  <a:pos x="800" y="372"/>
                </a:cxn>
                <a:cxn ang="0">
                  <a:pos x="818" y="350"/>
                </a:cxn>
                <a:cxn ang="0">
                  <a:pos x="821" y="309"/>
                </a:cxn>
                <a:cxn ang="0">
                  <a:pos x="782" y="280"/>
                </a:cxn>
                <a:cxn ang="0">
                  <a:pos x="736" y="199"/>
                </a:cxn>
                <a:cxn ang="0">
                  <a:pos x="682" y="197"/>
                </a:cxn>
                <a:cxn ang="0">
                  <a:pos x="616" y="237"/>
                </a:cxn>
                <a:cxn ang="0">
                  <a:pos x="462" y="204"/>
                </a:cxn>
                <a:cxn ang="0">
                  <a:pos x="453" y="355"/>
                </a:cxn>
                <a:cxn ang="0">
                  <a:pos x="333" y="571"/>
                </a:cxn>
                <a:cxn ang="0">
                  <a:pos x="369" y="967"/>
                </a:cxn>
                <a:cxn ang="0">
                  <a:pos x="483" y="546"/>
                </a:cxn>
                <a:cxn ang="0">
                  <a:pos x="499" y="461"/>
                </a:cxn>
                <a:cxn ang="0">
                  <a:pos x="650" y="385"/>
                </a:cxn>
                <a:cxn ang="0">
                  <a:pos x="685" y="403"/>
                </a:cxn>
                <a:cxn ang="0">
                  <a:pos x="696" y="672"/>
                </a:cxn>
                <a:cxn ang="0">
                  <a:pos x="781" y="481"/>
                </a:cxn>
                <a:cxn ang="0">
                  <a:pos x="796" y="568"/>
                </a:cxn>
                <a:cxn ang="0">
                  <a:pos x="981" y="1052"/>
                </a:cxn>
                <a:cxn ang="0">
                  <a:pos x="937" y="557"/>
                </a:cxn>
                <a:cxn ang="0">
                  <a:pos x="1041" y="656"/>
                </a:cxn>
                <a:cxn ang="0">
                  <a:pos x="1068" y="920"/>
                </a:cxn>
                <a:cxn ang="0">
                  <a:pos x="1371" y="862"/>
                </a:cxn>
                <a:cxn ang="0">
                  <a:pos x="1310" y="911"/>
                </a:cxn>
                <a:cxn ang="0">
                  <a:pos x="1301" y="893"/>
                </a:cxn>
                <a:cxn ang="0">
                  <a:pos x="1102" y="539"/>
                </a:cxn>
                <a:cxn ang="0">
                  <a:pos x="1068" y="619"/>
                </a:cxn>
                <a:cxn ang="0">
                  <a:pos x="994" y="489"/>
                </a:cxn>
                <a:cxn ang="0">
                  <a:pos x="965" y="393"/>
                </a:cxn>
                <a:cxn ang="0">
                  <a:pos x="841" y="299"/>
                </a:cxn>
                <a:cxn ang="0">
                  <a:pos x="835" y="279"/>
                </a:cxn>
                <a:cxn ang="0">
                  <a:pos x="839" y="71"/>
                </a:cxn>
                <a:cxn ang="0">
                  <a:pos x="794" y="122"/>
                </a:cxn>
                <a:cxn ang="0">
                  <a:pos x="764" y="209"/>
                </a:cxn>
                <a:cxn ang="0">
                  <a:pos x="630" y="89"/>
                </a:cxn>
                <a:cxn ang="0">
                  <a:pos x="473" y="159"/>
                </a:cxn>
                <a:cxn ang="0">
                  <a:pos x="188" y="135"/>
                </a:cxn>
                <a:cxn ang="0">
                  <a:pos x="224" y="355"/>
                </a:cxn>
                <a:cxn ang="0">
                  <a:pos x="331" y="410"/>
                </a:cxn>
                <a:cxn ang="0">
                  <a:pos x="276" y="625"/>
                </a:cxn>
                <a:cxn ang="0">
                  <a:pos x="218" y="1178"/>
                </a:cxn>
              </a:cxnLst>
              <a:rect l="0" t="0" r="r" b="b"/>
              <a:pathLst>
                <a:path w="1406" h="1219">
                  <a:moveTo>
                    <a:pt x="102" y="852"/>
                  </a:moveTo>
                  <a:cubicBezTo>
                    <a:pt x="100" y="849"/>
                    <a:pt x="99" y="847"/>
                    <a:pt x="99" y="845"/>
                  </a:cubicBezTo>
                  <a:cubicBezTo>
                    <a:pt x="98" y="843"/>
                    <a:pt x="97" y="841"/>
                    <a:pt x="96" y="840"/>
                  </a:cubicBezTo>
                  <a:cubicBezTo>
                    <a:pt x="84" y="823"/>
                    <a:pt x="71" y="816"/>
                    <a:pt x="57" y="819"/>
                  </a:cubicBezTo>
                  <a:cubicBezTo>
                    <a:pt x="42" y="822"/>
                    <a:pt x="28" y="829"/>
                    <a:pt x="13" y="840"/>
                  </a:cubicBezTo>
                  <a:cubicBezTo>
                    <a:pt x="8" y="843"/>
                    <a:pt x="4" y="847"/>
                    <a:pt x="0" y="850"/>
                  </a:cubicBezTo>
                  <a:cubicBezTo>
                    <a:pt x="0" y="1219"/>
                    <a:pt x="0" y="1219"/>
                    <a:pt x="0" y="1219"/>
                  </a:cubicBezTo>
                  <a:cubicBezTo>
                    <a:pt x="58" y="1219"/>
                    <a:pt x="58" y="1219"/>
                    <a:pt x="58" y="1219"/>
                  </a:cubicBezTo>
                  <a:cubicBezTo>
                    <a:pt x="62" y="1198"/>
                    <a:pt x="64" y="1175"/>
                    <a:pt x="65" y="1150"/>
                  </a:cubicBezTo>
                  <a:cubicBezTo>
                    <a:pt x="65" y="1116"/>
                    <a:pt x="64" y="1086"/>
                    <a:pt x="62" y="1060"/>
                  </a:cubicBezTo>
                  <a:cubicBezTo>
                    <a:pt x="64" y="1062"/>
                    <a:pt x="79" y="1078"/>
                    <a:pt x="106" y="1108"/>
                  </a:cubicBezTo>
                  <a:cubicBezTo>
                    <a:pt x="133" y="1139"/>
                    <a:pt x="168" y="1168"/>
                    <a:pt x="212" y="1196"/>
                  </a:cubicBezTo>
                  <a:cubicBezTo>
                    <a:pt x="210" y="1204"/>
                    <a:pt x="207" y="1211"/>
                    <a:pt x="205" y="1219"/>
                  </a:cubicBezTo>
                  <a:cubicBezTo>
                    <a:pt x="224" y="1219"/>
                    <a:pt x="224" y="1219"/>
                    <a:pt x="224" y="1219"/>
                  </a:cubicBezTo>
                  <a:cubicBezTo>
                    <a:pt x="226" y="1215"/>
                    <a:pt x="227" y="1211"/>
                    <a:pt x="228" y="1206"/>
                  </a:cubicBezTo>
                  <a:cubicBezTo>
                    <a:pt x="235" y="1211"/>
                    <a:pt x="243" y="1215"/>
                    <a:pt x="250" y="1219"/>
                  </a:cubicBezTo>
                  <a:cubicBezTo>
                    <a:pt x="291" y="1219"/>
                    <a:pt x="291" y="1219"/>
                    <a:pt x="291" y="1219"/>
                  </a:cubicBezTo>
                  <a:cubicBezTo>
                    <a:pt x="271" y="1209"/>
                    <a:pt x="252" y="1199"/>
                    <a:pt x="234" y="1188"/>
                  </a:cubicBezTo>
                  <a:cubicBezTo>
                    <a:pt x="248" y="1150"/>
                    <a:pt x="262" y="1112"/>
                    <a:pt x="276" y="1074"/>
                  </a:cubicBezTo>
                  <a:cubicBezTo>
                    <a:pt x="291" y="1037"/>
                    <a:pt x="307" y="999"/>
                    <a:pt x="325" y="962"/>
                  </a:cubicBezTo>
                  <a:cubicBezTo>
                    <a:pt x="337" y="969"/>
                    <a:pt x="349" y="976"/>
                    <a:pt x="361" y="984"/>
                  </a:cubicBezTo>
                  <a:cubicBezTo>
                    <a:pt x="373" y="992"/>
                    <a:pt x="386" y="999"/>
                    <a:pt x="399" y="1006"/>
                  </a:cubicBezTo>
                  <a:cubicBezTo>
                    <a:pt x="392" y="1019"/>
                    <a:pt x="383" y="1033"/>
                    <a:pt x="372" y="1045"/>
                  </a:cubicBezTo>
                  <a:cubicBezTo>
                    <a:pt x="360" y="1058"/>
                    <a:pt x="349" y="1072"/>
                    <a:pt x="339" y="1086"/>
                  </a:cubicBezTo>
                  <a:cubicBezTo>
                    <a:pt x="328" y="1102"/>
                    <a:pt x="325" y="1116"/>
                    <a:pt x="329" y="1128"/>
                  </a:cubicBezTo>
                  <a:cubicBezTo>
                    <a:pt x="333" y="1140"/>
                    <a:pt x="335" y="1154"/>
                    <a:pt x="337" y="1170"/>
                  </a:cubicBezTo>
                  <a:cubicBezTo>
                    <a:pt x="370" y="1219"/>
                    <a:pt x="370" y="1219"/>
                    <a:pt x="370" y="1219"/>
                  </a:cubicBezTo>
                  <a:cubicBezTo>
                    <a:pt x="618" y="1219"/>
                    <a:pt x="618" y="1219"/>
                    <a:pt x="618" y="1219"/>
                  </a:cubicBezTo>
                  <a:cubicBezTo>
                    <a:pt x="636" y="1208"/>
                    <a:pt x="655" y="1203"/>
                    <a:pt x="675" y="1203"/>
                  </a:cubicBezTo>
                  <a:cubicBezTo>
                    <a:pt x="697" y="1204"/>
                    <a:pt x="721" y="1196"/>
                    <a:pt x="746" y="1178"/>
                  </a:cubicBezTo>
                  <a:cubicBezTo>
                    <a:pt x="757" y="1172"/>
                    <a:pt x="765" y="1164"/>
                    <a:pt x="771" y="1156"/>
                  </a:cubicBezTo>
                  <a:cubicBezTo>
                    <a:pt x="777" y="1148"/>
                    <a:pt x="783" y="1140"/>
                    <a:pt x="789" y="1130"/>
                  </a:cubicBezTo>
                  <a:cubicBezTo>
                    <a:pt x="785" y="1159"/>
                    <a:pt x="781" y="1189"/>
                    <a:pt x="776" y="1219"/>
                  </a:cubicBezTo>
                  <a:cubicBezTo>
                    <a:pt x="796" y="1219"/>
                    <a:pt x="796" y="1219"/>
                    <a:pt x="796" y="1219"/>
                  </a:cubicBezTo>
                  <a:cubicBezTo>
                    <a:pt x="801" y="1185"/>
                    <a:pt x="805" y="1152"/>
                    <a:pt x="809" y="1120"/>
                  </a:cubicBezTo>
                  <a:cubicBezTo>
                    <a:pt x="813" y="1120"/>
                    <a:pt x="831" y="1119"/>
                    <a:pt x="863" y="1117"/>
                  </a:cubicBezTo>
                  <a:cubicBezTo>
                    <a:pt x="895" y="1115"/>
                    <a:pt x="936" y="1108"/>
                    <a:pt x="985" y="1094"/>
                  </a:cubicBezTo>
                  <a:cubicBezTo>
                    <a:pt x="988" y="1130"/>
                    <a:pt x="990" y="1168"/>
                    <a:pt x="992" y="1207"/>
                  </a:cubicBezTo>
                  <a:cubicBezTo>
                    <a:pt x="993" y="1211"/>
                    <a:pt x="993" y="1215"/>
                    <a:pt x="993" y="1219"/>
                  </a:cubicBezTo>
                  <a:cubicBezTo>
                    <a:pt x="1011" y="1219"/>
                    <a:pt x="1011" y="1219"/>
                    <a:pt x="1011" y="1219"/>
                  </a:cubicBezTo>
                  <a:cubicBezTo>
                    <a:pt x="1011" y="1214"/>
                    <a:pt x="1011" y="1209"/>
                    <a:pt x="1010" y="1203"/>
                  </a:cubicBezTo>
                  <a:cubicBezTo>
                    <a:pt x="1008" y="1164"/>
                    <a:pt x="1006" y="1126"/>
                    <a:pt x="1003" y="1088"/>
                  </a:cubicBezTo>
                  <a:cubicBezTo>
                    <a:pt x="1036" y="1078"/>
                    <a:pt x="1070" y="1064"/>
                    <a:pt x="1107" y="1047"/>
                  </a:cubicBezTo>
                  <a:cubicBezTo>
                    <a:pt x="1144" y="1030"/>
                    <a:pt x="1181" y="1010"/>
                    <a:pt x="1218" y="984"/>
                  </a:cubicBezTo>
                  <a:cubicBezTo>
                    <a:pt x="1229" y="1017"/>
                    <a:pt x="1238" y="1053"/>
                    <a:pt x="1246" y="1091"/>
                  </a:cubicBezTo>
                  <a:cubicBezTo>
                    <a:pt x="1254" y="1129"/>
                    <a:pt x="1261" y="1170"/>
                    <a:pt x="1266" y="1212"/>
                  </a:cubicBezTo>
                  <a:cubicBezTo>
                    <a:pt x="1263" y="1215"/>
                    <a:pt x="1260" y="1217"/>
                    <a:pt x="1257" y="1219"/>
                  </a:cubicBezTo>
                  <a:cubicBezTo>
                    <a:pt x="1289" y="1219"/>
                    <a:pt x="1289" y="1219"/>
                    <a:pt x="1289" y="1219"/>
                  </a:cubicBezTo>
                  <a:cubicBezTo>
                    <a:pt x="1339" y="1135"/>
                    <a:pt x="1373" y="1044"/>
                    <a:pt x="1389" y="946"/>
                  </a:cubicBezTo>
                  <a:cubicBezTo>
                    <a:pt x="1406" y="851"/>
                    <a:pt x="1406" y="757"/>
                    <a:pt x="1389" y="664"/>
                  </a:cubicBezTo>
                  <a:cubicBezTo>
                    <a:pt x="1372" y="570"/>
                    <a:pt x="1339" y="482"/>
                    <a:pt x="1291" y="399"/>
                  </a:cubicBezTo>
                  <a:cubicBezTo>
                    <a:pt x="1285" y="390"/>
                    <a:pt x="1280" y="381"/>
                    <a:pt x="1274" y="372"/>
                  </a:cubicBezTo>
                  <a:cubicBezTo>
                    <a:pt x="1269" y="364"/>
                    <a:pt x="1263" y="355"/>
                    <a:pt x="1256" y="345"/>
                  </a:cubicBezTo>
                  <a:cubicBezTo>
                    <a:pt x="1229" y="308"/>
                    <a:pt x="1200" y="273"/>
                    <a:pt x="1168" y="241"/>
                  </a:cubicBezTo>
                  <a:cubicBezTo>
                    <a:pt x="1136" y="209"/>
                    <a:pt x="1102" y="180"/>
                    <a:pt x="1068" y="155"/>
                  </a:cubicBezTo>
                  <a:cubicBezTo>
                    <a:pt x="1068" y="153"/>
                    <a:pt x="1068" y="153"/>
                    <a:pt x="1068" y="153"/>
                  </a:cubicBezTo>
                  <a:cubicBezTo>
                    <a:pt x="1064" y="153"/>
                    <a:pt x="1064" y="153"/>
                    <a:pt x="1064" y="153"/>
                  </a:cubicBezTo>
                  <a:cubicBezTo>
                    <a:pt x="928" y="57"/>
                    <a:pt x="776" y="7"/>
                    <a:pt x="605" y="4"/>
                  </a:cubicBezTo>
                  <a:cubicBezTo>
                    <a:pt x="434" y="0"/>
                    <a:pt x="277" y="49"/>
                    <a:pt x="134" y="149"/>
                  </a:cubicBezTo>
                  <a:cubicBezTo>
                    <a:pt x="84" y="184"/>
                    <a:pt x="39" y="223"/>
                    <a:pt x="0" y="267"/>
                  </a:cubicBezTo>
                  <a:cubicBezTo>
                    <a:pt x="0" y="563"/>
                    <a:pt x="0" y="563"/>
                    <a:pt x="0" y="563"/>
                  </a:cubicBezTo>
                  <a:cubicBezTo>
                    <a:pt x="4" y="558"/>
                    <a:pt x="9" y="554"/>
                    <a:pt x="13" y="550"/>
                  </a:cubicBezTo>
                  <a:cubicBezTo>
                    <a:pt x="27" y="535"/>
                    <a:pt x="32" y="518"/>
                    <a:pt x="30" y="497"/>
                  </a:cubicBezTo>
                  <a:cubicBezTo>
                    <a:pt x="28" y="477"/>
                    <a:pt x="37" y="461"/>
                    <a:pt x="56" y="447"/>
                  </a:cubicBezTo>
                  <a:cubicBezTo>
                    <a:pt x="81" y="430"/>
                    <a:pt x="102" y="423"/>
                    <a:pt x="119" y="427"/>
                  </a:cubicBezTo>
                  <a:cubicBezTo>
                    <a:pt x="136" y="431"/>
                    <a:pt x="152" y="430"/>
                    <a:pt x="168" y="423"/>
                  </a:cubicBezTo>
                  <a:cubicBezTo>
                    <a:pt x="172" y="429"/>
                    <a:pt x="177" y="437"/>
                    <a:pt x="183" y="447"/>
                  </a:cubicBezTo>
                  <a:cubicBezTo>
                    <a:pt x="189" y="458"/>
                    <a:pt x="197" y="470"/>
                    <a:pt x="206" y="483"/>
                  </a:cubicBezTo>
                  <a:cubicBezTo>
                    <a:pt x="173" y="505"/>
                    <a:pt x="140" y="529"/>
                    <a:pt x="108" y="557"/>
                  </a:cubicBezTo>
                  <a:cubicBezTo>
                    <a:pt x="76" y="584"/>
                    <a:pt x="44" y="614"/>
                    <a:pt x="13" y="648"/>
                  </a:cubicBezTo>
                  <a:cubicBezTo>
                    <a:pt x="8" y="639"/>
                    <a:pt x="4" y="631"/>
                    <a:pt x="0" y="624"/>
                  </a:cubicBezTo>
                  <a:cubicBezTo>
                    <a:pt x="0" y="693"/>
                    <a:pt x="0" y="693"/>
                    <a:pt x="0" y="693"/>
                  </a:cubicBezTo>
                  <a:cubicBezTo>
                    <a:pt x="4" y="688"/>
                    <a:pt x="8" y="684"/>
                    <a:pt x="11" y="680"/>
                  </a:cubicBezTo>
                  <a:cubicBezTo>
                    <a:pt x="23" y="697"/>
                    <a:pt x="39" y="717"/>
                    <a:pt x="59" y="740"/>
                  </a:cubicBezTo>
                  <a:cubicBezTo>
                    <a:pt x="78" y="762"/>
                    <a:pt x="101" y="787"/>
                    <a:pt x="128" y="814"/>
                  </a:cubicBezTo>
                  <a:cubicBezTo>
                    <a:pt x="124" y="819"/>
                    <a:pt x="120" y="825"/>
                    <a:pt x="116" y="832"/>
                  </a:cubicBezTo>
                  <a:cubicBezTo>
                    <a:pt x="112" y="839"/>
                    <a:pt x="107" y="845"/>
                    <a:pt x="102" y="852"/>
                  </a:cubicBezTo>
                  <a:close/>
                  <a:moveTo>
                    <a:pt x="317" y="936"/>
                  </a:moveTo>
                  <a:cubicBezTo>
                    <a:pt x="283" y="913"/>
                    <a:pt x="253" y="892"/>
                    <a:pt x="226" y="871"/>
                  </a:cubicBezTo>
                  <a:cubicBezTo>
                    <a:pt x="200" y="850"/>
                    <a:pt x="175" y="830"/>
                    <a:pt x="154" y="810"/>
                  </a:cubicBezTo>
                  <a:cubicBezTo>
                    <a:pt x="169" y="788"/>
                    <a:pt x="184" y="768"/>
                    <a:pt x="199" y="750"/>
                  </a:cubicBezTo>
                  <a:cubicBezTo>
                    <a:pt x="215" y="731"/>
                    <a:pt x="231" y="712"/>
                    <a:pt x="248" y="694"/>
                  </a:cubicBezTo>
                  <a:cubicBezTo>
                    <a:pt x="248" y="706"/>
                    <a:pt x="248" y="706"/>
                    <a:pt x="248" y="706"/>
                  </a:cubicBezTo>
                  <a:cubicBezTo>
                    <a:pt x="319" y="804"/>
                    <a:pt x="319" y="804"/>
                    <a:pt x="319" y="804"/>
                  </a:cubicBezTo>
                  <a:cubicBezTo>
                    <a:pt x="321" y="820"/>
                    <a:pt x="321" y="834"/>
                    <a:pt x="318" y="847"/>
                  </a:cubicBezTo>
                  <a:cubicBezTo>
                    <a:pt x="314" y="860"/>
                    <a:pt x="317" y="873"/>
                    <a:pt x="327" y="888"/>
                  </a:cubicBezTo>
                  <a:cubicBezTo>
                    <a:pt x="329" y="889"/>
                    <a:pt x="331" y="891"/>
                    <a:pt x="333" y="892"/>
                  </a:cubicBezTo>
                  <a:cubicBezTo>
                    <a:pt x="334" y="893"/>
                    <a:pt x="335" y="895"/>
                    <a:pt x="337" y="896"/>
                  </a:cubicBezTo>
                  <a:cubicBezTo>
                    <a:pt x="334" y="903"/>
                    <a:pt x="331" y="909"/>
                    <a:pt x="327" y="916"/>
                  </a:cubicBezTo>
                  <a:cubicBezTo>
                    <a:pt x="323" y="923"/>
                    <a:pt x="319" y="929"/>
                    <a:pt x="317" y="936"/>
                  </a:cubicBezTo>
                  <a:close/>
                  <a:moveTo>
                    <a:pt x="371" y="151"/>
                  </a:moveTo>
                  <a:cubicBezTo>
                    <a:pt x="387" y="154"/>
                    <a:pt x="402" y="157"/>
                    <a:pt x="417" y="161"/>
                  </a:cubicBezTo>
                  <a:cubicBezTo>
                    <a:pt x="432" y="165"/>
                    <a:pt x="446" y="170"/>
                    <a:pt x="461" y="175"/>
                  </a:cubicBezTo>
                  <a:cubicBezTo>
                    <a:pt x="456" y="182"/>
                    <a:pt x="450" y="189"/>
                    <a:pt x="445" y="198"/>
                  </a:cubicBezTo>
                  <a:cubicBezTo>
                    <a:pt x="440" y="207"/>
                    <a:pt x="435" y="216"/>
                    <a:pt x="431" y="225"/>
                  </a:cubicBezTo>
                  <a:cubicBezTo>
                    <a:pt x="430" y="230"/>
                    <a:pt x="428" y="236"/>
                    <a:pt x="427" y="241"/>
                  </a:cubicBezTo>
                  <a:cubicBezTo>
                    <a:pt x="426" y="246"/>
                    <a:pt x="424" y="252"/>
                    <a:pt x="423" y="257"/>
                  </a:cubicBezTo>
                  <a:cubicBezTo>
                    <a:pt x="414" y="258"/>
                    <a:pt x="405" y="259"/>
                    <a:pt x="396" y="260"/>
                  </a:cubicBezTo>
                  <a:cubicBezTo>
                    <a:pt x="387" y="261"/>
                    <a:pt x="378" y="262"/>
                    <a:pt x="369" y="263"/>
                  </a:cubicBezTo>
                  <a:cubicBezTo>
                    <a:pt x="376" y="242"/>
                    <a:pt x="379" y="220"/>
                    <a:pt x="380" y="199"/>
                  </a:cubicBezTo>
                  <a:cubicBezTo>
                    <a:pt x="381" y="178"/>
                    <a:pt x="378" y="162"/>
                    <a:pt x="371" y="151"/>
                  </a:cubicBezTo>
                  <a:close/>
                  <a:moveTo>
                    <a:pt x="842" y="464"/>
                  </a:moveTo>
                  <a:cubicBezTo>
                    <a:pt x="828" y="437"/>
                    <a:pt x="815" y="414"/>
                    <a:pt x="803" y="395"/>
                  </a:cubicBezTo>
                  <a:cubicBezTo>
                    <a:pt x="805" y="393"/>
                    <a:pt x="808" y="390"/>
                    <a:pt x="811" y="387"/>
                  </a:cubicBezTo>
                  <a:cubicBezTo>
                    <a:pt x="815" y="385"/>
                    <a:pt x="817" y="382"/>
                    <a:pt x="819" y="379"/>
                  </a:cubicBezTo>
                  <a:cubicBezTo>
                    <a:pt x="840" y="395"/>
                    <a:pt x="863" y="415"/>
                    <a:pt x="889" y="437"/>
                  </a:cubicBezTo>
                  <a:cubicBezTo>
                    <a:pt x="914" y="460"/>
                    <a:pt x="940" y="487"/>
                    <a:pt x="965" y="517"/>
                  </a:cubicBezTo>
                  <a:cubicBezTo>
                    <a:pt x="954" y="527"/>
                    <a:pt x="942" y="535"/>
                    <a:pt x="928" y="541"/>
                  </a:cubicBezTo>
                  <a:cubicBezTo>
                    <a:pt x="914" y="548"/>
                    <a:pt x="899" y="554"/>
                    <a:pt x="883" y="558"/>
                  </a:cubicBezTo>
                  <a:cubicBezTo>
                    <a:pt x="870" y="523"/>
                    <a:pt x="856" y="492"/>
                    <a:pt x="842" y="464"/>
                  </a:cubicBezTo>
                  <a:close/>
                  <a:moveTo>
                    <a:pt x="877" y="590"/>
                  </a:moveTo>
                  <a:cubicBezTo>
                    <a:pt x="873" y="590"/>
                    <a:pt x="873" y="590"/>
                    <a:pt x="873" y="590"/>
                  </a:cubicBezTo>
                  <a:cubicBezTo>
                    <a:pt x="863" y="591"/>
                    <a:pt x="854" y="591"/>
                    <a:pt x="846" y="590"/>
                  </a:cubicBezTo>
                  <a:cubicBezTo>
                    <a:pt x="837" y="588"/>
                    <a:pt x="829" y="587"/>
                    <a:pt x="821" y="586"/>
                  </a:cubicBezTo>
                  <a:cubicBezTo>
                    <a:pt x="830" y="586"/>
                    <a:pt x="839" y="585"/>
                    <a:pt x="847" y="584"/>
                  </a:cubicBezTo>
                  <a:cubicBezTo>
                    <a:pt x="855" y="582"/>
                    <a:pt x="863" y="581"/>
                    <a:pt x="873" y="580"/>
                  </a:cubicBezTo>
                  <a:lnTo>
                    <a:pt x="877" y="590"/>
                  </a:lnTo>
                  <a:close/>
                  <a:moveTo>
                    <a:pt x="616" y="293"/>
                  </a:moveTo>
                  <a:cubicBezTo>
                    <a:pt x="616" y="289"/>
                    <a:pt x="616" y="286"/>
                    <a:pt x="618" y="283"/>
                  </a:cubicBezTo>
                  <a:cubicBezTo>
                    <a:pt x="631" y="284"/>
                    <a:pt x="643" y="286"/>
                    <a:pt x="654" y="288"/>
                  </a:cubicBezTo>
                  <a:cubicBezTo>
                    <a:pt x="665" y="290"/>
                    <a:pt x="673" y="292"/>
                    <a:pt x="680" y="293"/>
                  </a:cubicBezTo>
                  <a:cubicBezTo>
                    <a:pt x="673" y="295"/>
                    <a:pt x="665" y="296"/>
                    <a:pt x="654" y="298"/>
                  </a:cubicBezTo>
                  <a:cubicBezTo>
                    <a:pt x="643" y="300"/>
                    <a:pt x="631" y="302"/>
                    <a:pt x="618" y="305"/>
                  </a:cubicBezTo>
                  <a:cubicBezTo>
                    <a:pt x="616" y="301"/>
                    <a:pt x="616" y="297"/>
                    <a:pt x="616" y="293"/>
                  </a:cubicBezTo>
                  <a:close/>
                  <a:moveTo>
                    <a:pt x="618" y="351"/>
                  </a:moveTo>
                  <a:cubicBezTo>
                    <a:pt x="602" y="362"/>
                    <a:pt x="584" y="374"/>
                    <a:pt x="565" y="388"/>
                  </a:cubicBezTo>
                  <a:cubicBezTo>
                    <a:pt x="545" y="402"/>
                    <a:pt x="524" y="418"/>
                    <a:pt x="501" y="435"/>
                  </a:cubicBezTo>
                  <a:cubicBezTo>
                    <a:pt x="492" y="425"/>
                    <a:pt x="484" y="414"/>
                    <a:pt x="477" y="404"/>
                  </a:cubicBezTo>
                  <a:cubicBezTo>
                    <a:pt x="470" y="394"/>
                    <a:pt x="465" y="384"/>
                    <a:pt x="459" y="373"/>
                  </a:cubicBezTo>
                  <a:cubicBezTo>
                    <a:pt x="487" y="363"/>
                    <a:pt x="514" y="354"/>
                    <a:pt x="539" y="346"/>
                  </a:cubicBezTo>
                  <a:cubicBezTo>
                    <a:pt x="563" y="339"/>
                    <a:pt x="586" y="333"/>
                    <a:pt x="606" y="327"/>
                  </a:cubicBezTo>
                  <a:cubicBezTo>
                    <a:pt x="607" y="333"/>
                    <a:pt x="609" y="337"/>
                    <a:pt x="612" y="341"/>
                  </a:cubicBezTo>
                  <a:cubicBezTo>
                    <a:pt x="614" y="345"/>
                    <a:pt x="616" y="349"/>
                    <a:pt x="618" y="351"/>
                  </a:cubicBezTo>
                  <a:close/>
                  <a:moveTo>
                    <a:pt x="664" y="262"/>
                  </a:moveTo>
                  <a:cubicBezTo>
                    <a:pt x="673" y="268"/>
                    <a:pt x="681" y="272"/>
                    <a:pt x="686" y="275"/>
                  </a:cubicBezTo>
                  <a:cubicBezTo>
                    <a:pt x="686" y="277"/>
                    <a:pt x="686" y="277"/>
                    <a:pt x="686" y="277"/>
                  </a:cubicBezTo>
                  <a:cubicBezTo>
                    <a:pt x="679" y="274"/>
                    <a:pt x="671" y="272"/>
                    <a:pt x="660" y="270"/>
                  </a:cubicBezTo>
                  <a:cubicBezTo>
                    <a:pt x="649" y="268"/>
                    <a:pt x="637" y="266"/>
                    <a:pt x="622" y="265"/>
                  </a:cubicBezTo>
                  <a:cubicBezTo>
                    <a:pt x="622" y="263"/>
                    <a:pt x="622" y="263"/>
                    <a:pt x="622" y="263"/>
                  </a:cubicBezTo>
                  <a:cubicBezTo>
                    <a:pt x="624" y="261"/>
                    <a:pt x="624" y="261"/>
                    <a:pt x="624" y="261"/>
                  </a:cubicBezTo>
                  <a:cubicBezTo>
                    <a:pt x="625" y="258"/>
                    <a:pt x="626" y="256"/>
                    <a:pt x="628" y="253"/>
                  </a:cubicBezTo>
                  <a:cubicBezTo>
                    <a:pt x="629" y="250"/>
                    <a:pt x="630" y="248"/>
                    <a:pt x="632" y="245"/>
                  </a:cubicBezTo>
                  <a:cubicBezTo>
                    <a:pt x="644" y="250"/>
                    <a:pt x="655" y="256"/>
                    <a:pt x="664" y="262"/>
                  </a:cubicBezTo>
                  <a:close/>
                  <a:moveTo>
                    <a:pt x="646" y="233"/>
                  </a:moveTo>
                  <a:cubicBezTo>
                    <a:pt x="653" y="228"/>
                    <a:pt x="660" y="224"/>
                    <a:pt x="667" y="221"/>
                  </a:cubicBezTo>
                  <a:cubicBezTo>
                    <a:pt x="674" y="218"/>
                    <a:pt x="682" y="216"/>
                    <a:pt x="690" y="215"/>
                  </a:cubicBezTo>
                  <a:cubicBezTo>
                    <a:pt x="693" y="223"/>
                    <a:pt x="695" y="230"/>
                    <a:pt x="698" y="237"/>
                  </a:cubicBezTo>
                  <a:cubicBezTo>
                    <a:pt x="701" y="244"/>
                    <a:pt x="703" y="250"/>
                    <a:pt x="704" y="257"/>
                  </a:cubicBezTo>
                  <a:cubicBezTo>
                    <a:pt x="703" y="257"/>
                    <a:pt x="702" y="257"/>
                    <a:pt x="701" y="258"/>
                  </a:cubicBezTo>
                  <a:cubicBezTo>
                    <a:pt x="700" y="259"/>
                    <a:pt x="699" y="260"/>
                    <a:pt x="698" y="261"/>
                  </a:cubicBezTo>
                  <a:cubicBezTo>
                    <a:pt x="693" y="257"/>
                    <a:pt x="685" y="253"/>
                    <a:pt x="676" y="248"/>
                  </a:cubicBezTo>
                  <a:cubicBezTo>
                    <a:pt x="667" y="243"/>
                    <a:pt x="657" y="238"/>
                    <a:pt x="646" y="233"/>
                  </a:cubicBezTo>
                  <a:close/>
                  <a:moveTo>
                    <a:pt x="656" y="317"/>
                  </a:moveTo>
                  <a:cubicBezTo>
                    <a:pt x="665" y="316"/>
                    <a:pt x="673" y="315"/>
                    <a:pt x="680" y="313"/>
                  </a:cubicBezTo>
                  <a:cubicBezTo>
                    <a:pt x="675" y="316"/>
                    <a:pt x="668" y="320"/>
                    <a:pt x="660" y="324"/>
                  </a:cubicBezTo>
                  <a:cubicBezTo>
                    <a:pt x="652" y="329"/>
                    <a:pt x="643" y="335"/>
                    <a:pt x="634" y="341"/>
                  </a:cubicBezTo>
                  <a:cubicBezTo>
                    <a:pt x="633" y="339"/>
                    <a:pt x="631" y="336"/>
                    <a:pt x="629" y="332"/>
                  </a:cubicBezTo>
                  <a:cubicBezTo>
                    <a:pt x="627" y="329"/>
                    <a:pt x="625" y="326"/>
                    <a:pt x="624" y="323"/>
                  </a:cubicBezTo>
                  <a:cubicBezTo>
                    <a:pt x="636" y="321"/>
                    <a:pt x="647" y="318"/>
                    <a:pt x="656" y="317"/>
                  </a:cubicBezTo>
                  <a:close/>
                  <a:moveTo>
                    <a:pt x="675" y="339"/>
                  </a:moveTo>
                  <a:cubicBezTo>
                    <a:pt x="684" y="334"/>
                    <a:pt x="691" y="329"/>
                    <a:pt x="696" y="325"/>
                  </a:cubicBezTo>
                  <a:cubicBezTo>
                    <a:pt x="692" y="331"/>
                    <a:pt x="687" y="337"/>
                    <a:pt x="681" y="344"/>
                  </a:cubicBezTo>
                  <a:cubicBezTo>
                    <a:pt x="675" y="352"/>
                    <a:pt x="669" y="360"/>
                    <a:pt x="662" y="369"/>
                  </a:cubicBezTo>
                  <a:cubicBezTo>
                    <a:pt x="659" y="367"/>
                    <a:pt x="657" y="364"/>
                    <a:pt x="654" y="362"/>
                  </a:cubicBezTo>
                  <a:cubicBezTo>
                    <a:pt x="651" y="360"/>
                    <a:pt x="649" y="359"/>
                    <a:pt x="646" y="357"/>
                  </a:cubicBezTo>
                  <a:cubicBezTo>
                    <a:pt x="657" y="351"/>
                    <a:pt x="666" y="345"/>
                    <a:pt x="675" y="339"/>
                  </a:cubicBezTo>
                  <a:close/>
                  <a:moveTo>
                    <a:pt x="692" y="361"/>
                  </a:moveTo>
                  <a:cubicBezTo>
                    <a:pt x="696" y="356"/>
                    <a:pt x="699" y="351"/>
                    <a:pt x="702" y="347"/>
                  </a:cubicBezTo>
                  <a:cubicBezTo>
                    <a:pt x="694" y="387"/>
                    <a:pt x="694" y="387"/>
                    <a:pt x="694" y="387"/>
                  </a:cubicBezTo>
                  <a:cubicBezTo>
                    <a:pt x="693" y="386"/>
                    <a:pt x="691" y="385"/>
                    <a:pt x="690" y="385"/>
                  </a:cubicBezTo>
                  <a:cubicBezTo>
                    <a:pt x="689" y="385"/>
                    <a:pt x="687" y="385"/>
                    <a:pt x="686" y="383"/>
                  </a:cubicBezTo>
                  <a:cubicBezTo>
                    <a:pt x="685" y="383"/>
                    <a:pt x="683" y="383"/>
                    <a:pt x="682" y="382"/>
                  </a:cubicBezTo>
                  <a:cubicBezTo>
                    <a:pt x="681" y="382"/>
                    <a:pt x="679" y="381"/>
                    <a:pt x="678" y="379"/>
                  </a:cubicBezTo>
                  <a:cubicBezTo>
                    <a:pt x="683" y="373"/>
                    <a:pt x="688" y="367"/>
                    <a:pt x="692" y="361"/>
                  </a:cubicBezTo>
                  <a:close/>
                  <a:moveTo>
                    <a:pt x="708" y="411"/>
                  </a:moveTo>
                  <a:cubicBezTo>
                    <a:pt x="715" y="413"/>
                    <a:pt x="721" y="413"/>
                    <a:pt x="727" y="413"/>
                  </a:cubicBezTo>
                  <a:cubicBezTo>
                    <a:pt x="733" y="413"/>
                    <a:pt x="739" y="413"/>
                    <a:pt x="744" y="413"/>
                  </a:cubicBezTo>
                  <a:cubicBezTo>
                    <a:pt x="750" y="433"/>
                    <a:pt x="755" y="456"/>
                    <a:pt x="761" y="482"/>
                  </a:cubicBezTo>
                  <a:cubicBezTo>
                    <a:pt x="767" y="508"/>
                    <a:pt x="773" y="537"/>
                    <a:pt x="778" y="568"/>
                  </a:cubicBezTo>
                  <a:cubicBezTo>
                    <a:pt x="762" y="566"/>
                    <a:pt x="746" y="564"/>
                    <a:pt x="729" y="562"/>
                  </a:cubicBezTo>
                  <a:cubicBezTo>
                    <a:pt x="712" y="559"/>
                    <a:pt x="695" y="555"/>
                    <a:pt x="678" y="550"/>
                  </a:cubicBezTo>
                  <a:lnTo>
                    <a:pt x="708" y="411"/>
                  </a:lnTo>
                  <a:close/>
                  <a:moveTo>
                    <a:pt x="724" y="255"/>
                  </a:moveTo>
                  <a:cubicBezTo>
                    <a:pt x="722" y="255"/>
                    <a:pt x="722" y="255"/>
                    <a:pt x="722" y="255"/>
                  </a:cubicBezTo>
                  <a:cubicBezTo>
                    <a:pt x="721" y="248"/>
                    <a:pt x="719" y="242"/>
                    <a:pt x="717" y="236"/>
                  </a:cubicBezTo>
                  <a:cubicBezTo>
                    <a:pt x="715" y="230"/>
                    <a:pt x="713" y="223"/>
                    <a:pt x="710" y="215"/>
                  </a:cubicBezTo>
                  <a:cubicBezTo>
                    <a:pt x="714" y="215"/>
                    <a:pt x="718" y="215"/>
                    <a:pt x="721" y="216"/>
                  </a:cubicBezTo>
                  <a:cubicBezTo>
                    <a:pt x="725" y="217"/>
                    <a:pt x="728" y="217"/>
                    <a:pt x="732" y="217"/>
                  </a:cubicBezTo>
                  <a:lnTo>
                    <a:pt x="724" y="255"/>
                  </a:lnTo>
                  <a:close/>
                  <a:moveTo>
                    <a:pt x="738" y="395"/>
                  </a:moveTo>
                  <a:cubicBezTo>
                    <a:pt x="734" y="395"/>
                    <a:pt x="730" y="395"/>
                    <a:pt x="725" y="394"/>
                  </a:cubicBezTo>
                  <a:cubicBezTo>
                    <a:pt x="720" y="394"/>
                    <a:pt x="716" y="393"/>
                    <a:pt x="712" y="391"/>
                  </a:cubicBezTo>
                  <a:cubicBezTo>
                    <a:pt x="722" y="345"/>
                    <a:pt x="722" y="345"/>
                    <a:pt x="722" y="345"/>
                  </a:cubicBezTo>
                  <a:cubicBezTo>
                    <a:pt x="725" y="351"/>
                    <a:pt x="727" y="358"/>
                    <a:pt x="730" y="366"/>
                  </a:cubicBezTo>
                  <a:cubicBezTo>
                    <a:pt x="733" y="375"/>
                    <a:pt x="736" y="385"/>
                    <a:pt x="738" y="395"/>
                  </a:cubicBezTo>
                  <a:close/>
                  <a:moveTo>
                    <a:pt x="758" y="393"/>
                  </a:moveTo>
                  <a:cubicBezTo>
                    <a:pt x="754" y="381"/>
                    <a:pt x="751" y="371"/>
                    <a:pt x="748" y="361"/>
                  </a:cubicBezTo>
                  <a:cubicBezTo>
                    <a:pt x="746" y="352"/>
                    <a:pt x="743" y="344"/>
                    <a:pt x="740" y="337"/>
                  </a:cubicBezTo>
                  <a:cubicBezTo>
                    <a:pt x="744" y="343"/>
                    <a:pt x="749" y="350"/>
                    <a:pt x="755" y="358"/>
                  </a:cubicBezTo>
                  <a:cubicBezTo>
                    <a:pt x="761" y="367"/>
                    <a:pt x="768" y="377"/>
                    <a:pt x="776" y="387"/>
                  </a:cubicBezTo>
                  <a:cubicBezTo>
                    <a:pt x="774" y="387"/>
                    <a:pt x="774" y="387"/>
                    <a:pt x="774" y="387"/>
                  </a:cubicBezTo>
                  <a:cubicBezTo>
                    <a:pt x="772" y="389"/>
                    <a:pt x="769" y="390"/>
                    <a:pt x="766" y="390"/>
                  </a:cubicBezTo>
                  <a:cubicBezTo>
                    <a:pt x="764" y="391"/>
                    <a:pt x="761" y="392"/>
                    <a:pt x="758" y="393"/>
                  </a:cubicBezTo>
                  <a:close/>
                  <a:moveTo>
                    <a:pt x="764" y="339"/>
                  </a:moveTo>
                  <a:cubicBezTo>
                    <a:pt x="771" y="343"/>
                    <a:pt x="778" y="348"/>
                    <a:pt x="784" y="352"/>
                  </a:cubicBezTo>
                  <a:cubicBezTo>
                    <a:pt x="791" y="357"/>
                    <a:pt x="798" y="362"/>
                    <a:pt x="805" y="367"/>
                  </a:cubicBezTo>
                  <a:cubicBezTo>
                    <a:pt x="803" y="369"/>
                    <a:pt x="801" y="370"/>
                    <a:pt x="800" y="372"/>
                  </a:cubicBezTo>
                  <a:cubicBezTo>
                    <a:pt x="798" y="374"/>
                    <a:pt x="795" y="377"/>
                    <a:pt x="793" y="379"/>
                  </a:cubicBezTo>
                  <a:cubicBezTo>
                    <a:pt x="787" y="371"/>
                    <a:pt x="782" y="364"/>
                    <a:pt x="777" y="357"/>
                  </a:cubicBezTo>
                  <a:cubicBezTo>
                    <a:pt x="773" y="351"/>
                    <a:pt x="768" y="345"/>
                    <a:pt x="764" y="339"/>
                  </a:cubicBezTo>
                  <a:close/>
                  <a:moveTo>
                    <a:pt x="762" y="315"/>
                  </a:moveTo>
                  <a:cubicBezTo>
                    <a:pt x="769" y="317"/>
                    <a:pt x="778" y="318"/>
                    <a:pt x="789" y="320"/>
                  </a:cubicBezTo>
                  <a:cubicBezTo>
                    <a:pt x="799" y="322"/>
                    <a:pt x="811" y="325"/>
                    <a:pt x="823" y="329"/>
                  </a:cubicBezTo>
                  <a:cubicBezTo>
                    <a:pt x="823" y="332"/>
                    <a:pt x="822" y="335"/>
                    <a:pt x="822" y="338"/>
                  </a:cubicBezTo>
                  <a:cubicBezTo>
                    <a:pt x="821" y="342"/>
                    <a:pt x="820" y="345"/>
                    <a:pt x="819" y="347"/>
                  </a:cubicBezTo>
                  <a:cubicBezTo>
                    <a:pt x="819" y="349"/>
                    <a:pt x="818" y="350"/>
                    <a:pt x="818" y="350"/>
                  </a:cubicBezTo>
                  <a:cubicBezTo>
                    <a:pt x="817" y="351"/>
                    <a:pt x="817" y="352"/>
                    <a:pt x="817" y="353"/>
                  </a:cubicBezTo>
                  <a:cubicBezTo>
                    <a:pt x="806" y="345"/>
                    <a:pt x="796" y="338"/>
                    <a:pt x="786" y="332"/>
                  </a:cubicBezTo>
                  <a:cubicBezTo>
                    <a:pt x="777" y="326"/>
                    <a:pt x="769" y="321"/>
                    <a:pt x="762" y="315"/>
                  </a:cubicBezTo>
                  <a:close/>
                  <a:moveTo>
                    <a:pt x="821" y="309"/>
                  </a:moveTo>
                  <a:cubicBezTo>
                    <a:pt x="814" y="306"/>
                    <a:pt x="808" y="305"/>
                    <a:pt x="801" y="303"/>
                  </a:cubicBezTo>
                  <a:cubicBezTo>
                    <a:pt x="796" y="302"/>
                    <a:pt x="789" y="301"/>
                    <a:pt x="782" y="299"/>
                  </a:cubicBezTo>
                  <a:cubicBezTo>
                    <a:pt x="821" y="299"/>
                    <a:pt x="821" y="299"/>
                    <a:pt x="821" y="299"/>
                  </a:cubicBezTo>
                  <a:cubicBezTo>
                    <a:pt x="822" y="301"/>
                    <a:pt x="823" y="302"/>
                    <a:pt x="823" y="303"/>
                  </a:cubicBezTo>
                  <a:cubicBezTo>
                    <a:pt x="823" y="305"/>
                    <a:pt x="822" y="306"/>
                    <a:pt x="821" y="309"/>
                  </a:cubicBezTo>
                  <a:close/>
                  <a:moveTo>
                    <a:pt x="782" y="280"/>
                  </a:moveTo>
                  <a:cubicBezTo>
                    <a:pt x="773" y="281"/>
                    <a:pt x="764" y="282"/>
                    <a:pt x="756" y="283"/>
                  </a:cubicBezTo>
                  <a:cubicBezTo>
                    <a:pt x="756" y="282"/>
                    <a:pt x="756" y="281"/>
                    <a:pt x="755" y="280"/>
                  </a:cubicBezTo>
                  <a:cubicBezTo>
                    <a:pt x="755" y="279"/>
                    <a:pt x="754" y="278"/>
                    <a:pt x="754" y="277"/>
                  </a:cubicBezTo>
                  <a:cubicBezTo>
                    <a:pt x="758" y="273"/>
                    <a:pt x="763" y="268"/>
                    <a:pt x="769" y="263"/>
                  </a:cubicBezTo>
                  <a:cubicBezTo>
                    <a:pt x="776" y="258"/>
                    <a:pt x="782" y="252"/>
                    <a:pt x="791" y="247"/>
                  </a:cubicBezTo>
                  <a:cubicBezTo>
                    <a:pt x="796" y="252"/>
                    <a:pt x="801" y="257"/>
                    <a:pt x="805" y="262"/>
                  </a:cubicBezTo>
                  <a:cubicBezTo>
                    <a:pt x="809" y="267"/>
                    <a:pt x="812" y="272"/>
                    <a:pt x="815" y="279"/>
                  </a:cubicBezTo>
                  <a:cubicBezTo>
                    <a:pt x="803" y="279"/>
                    <a:pt x="792" y="279"/>
                    <a:pt x="782" y="280"/>
                  </a:cubicBezTo>
                  <a:close/>
                  <a:moveTo>
                    <a:pt x="756" y="250"/>
                  </a:moveTo>
                  <a:cubicBezTo>
                    <a:pt x="751" y="255"/>
                    <a:pt x="746" y="259"/>
                    <a:pt x="742" y="263"/>
                  </a:cubicBezTo>
                  <a:cubicBezTo>
                    <a:pt x="750" y="223"/>
                    <a:pt x="750" y="223"/>
                    <a:pt x="750" y="223"/>
                  </a:cubicBezTo>
                  <a:cubicBezTo>
                    <a:pt x="752" y="224"/>
                    <a:pt x="753" y="225"/>
                    <a:pt x="753" y="225"/>
                  </a:cubicBezTo>
                  <a:cubicBezTo>
                    <a:pt x="754" y="225"/>
                    <a:pt x="755" y="225"/>
                    <a:pt x="756" y="225"/>
                  </a:cubicBezTo>
                  <a:cubicBezTo>
                    <a:pt x="759" y="226"/>
                    <a:pt x="762" y="228"/>
                    <a:pt x="765" y="229"/>
                  </a:cubicBezTo>
                  <a:cubicBezTo>
                    <a:pt x="769" y="230"/>
                    <a:pt x="772" y="232"/>
                    <a:pt x="774" y="235"/>
                  </a:cubicBezTo>
                  <a:cubicBezTo>
                    <a:pt x="768" y="240"/>
                    <a:pt x="762" y="245"/>
                    <a:pt x="756" y="250"/>
                  </a:cubicBezTo>
                  <a:close/>
                  <a:moveTo>
                    <a:pt x="736" y="199"/>
                  </a:moveTo>
                  <a:cubicBezTo>
                    <a:pt x="731" y="198"/>
                    <a:pt x="726" y="197"/>
                    <a:pt x="720" y="196"/>
                  </a:cubicBezTo>
                  <a:cubicBezTo>
                    <a:pt x="715" y="195"/>
                    <a:pt x="709" y="195"/>
                    <a:pt x="702" y="195"/>
                  </a:cubicBezTo>
                  <a:cubicBezTo>
                    <a:pt x="697" y="182"/>
                    <a:pt x="689" y="168"/>
                    <a:pt x="680" y="153"/>
                  </a:cubicBezTo>
                  <a:cubicBezTo>
                    <a:pt x="671" y="138"/>
                    <a:pt x="659" y="122"/>
                    <a:pt x="644" y="105"/>
                  </a:cubicBezTo>
                  <a:cubicBezTo>
                    <a:pt x="661" y="102"/>
                    <a:pt x="679" y="102"/>
                    <a:pt x="698" y="103"/>
                  </a:cubicBezTo>
                  <a:cubicBezTo>
                    <a:pt x="717" y="104"/>
                    <a:pt x="736" y="107"/>
                    <a:pt x="754" y="111"/>
                  </a:cubicBezTo>
                  <a:lnTo>
                    <a:pt x="736" y="199"/>
                  </a:lnTo>
                  <a:close/>
                  <a:moveTo>
                    <a:pt x="658" y="156"/>
                  </a:moveTo>
                  <a:cubicBezTo>
                    <a:pt x="667" y="171"/>
                    <a:pt x="675" y="185"/>
                    <a:pt x="682" y="197"/>
                  </a:cubicBezTo>
                  <a:cubicBezTo>
                    <a:pt x="673" y="198"/>
                    <a:pt x="663" y="201"/>
                    <a:pt x="653" y="206"/>
                  </a:cubicBezTo>
                  <a:cubicBezTo>
                    <a:pt x="643" y="211"/>
                    <a:pt x="635" y="216"/>
                    <a:pt x="628" y="223"/>
                  </a:cubicBezTo>
                  <a:cubicBezTo>
                    <a:pt x="610" y="214"/>
                    <a:pt x="590" y="204"/>
                    <a:pt x="568" y="195"/>
                  </a:cubicBezTo>
                  <a:cubicBezTo>
                    <a:pt x="545" y="186"/>
                    <a:pt x="520" y="176"/>
                    <a:pt x="493" y="167"/>
                  </a:cubicBezTo>
                  <a:cubicBezTo>
                    <a:pt x="509" y="152"/>
                    <a:pt x="529" y="140"/>
                    <a:pt x="551" y="130"/>
                  </a:cubicBezTo>
                  <a:cubicBezTo>
                    <a:pt x="573" y="120"/>
                    <a:pt x="596" y="112"/>
                    <a:pt x="622" y="107"/>
                  </a:cubicBezTo>
                  <a:cubicBezTo>
                    <a:pt x="637" y="124"/>
                    <a:pt x="649" y="141"/>
                    <a:pt x="658" y="156"/>
                  </a:cubicBezTo>
                  <a:close/>
                  <a:moveTo>
                    <a:pt x="554" y="209"/>
                  </a:moveTo>
                  <a:cubicBezTo>
                    <a:pt x="576" y="218"/>
                    <a:pt x="597" y="228"/>
                    <a:pt x="616" y="237"/>
                  </a:cubicBezTo>
                  <a:cubicBezTo>
                    <a:pt x="614" y="240"/>
                    <a:pt x="613" y="242"/>
                    <a:pt x="611" y="245"/>
                  </a:cubicBezTo>
                  <a:cubicBezTo>
                    <a:pt x="609" y="248"/>
                    <a:pt x="607" y="250"/>
                    <a:pt x="606" y="253"/>
                  </a:cubicBezTo>
                  <a:cubicBezTo>
                    <a:pt x="604" y="254"/>
                    <a:pt x="604" y="256"/>
                    <a:pt x="604" y="257"/>
                  </a:cubicBezTo>
                  <a:cubicBezTo>
                    <a:pt x="604" y="258"/>
                    <a:pt x="604" y="260"/>
                    <a:pt x="604" y="261"/>
                  </a:cubicBezTo>
                  <a:cubicBezTo>
                    <a:pt x="582" y="258"/>
                    <a:pt x="558" y="256"/>
                    <a:pt x="531" y="255"/>
                  </a:cubicBezTo>
                  <a:cubicBezTo>
                    <a:pt x="503" y="254"/>
                    <a:pt x="474" y="254"/>
                    <a:pt x="443" y="257"/>
                  </a:cubicBezTo>
                  <a:cubicBezTo>
                    <a:pt x="443" y="253"/>
                    <a:pt x="444" y="249"/>
                    <a:pt x="445" y="244"/>
                  </a:cubicBezTo>
                  <a:cubicBezTo>
                    <a:pt x="446" y="239"/>
                    <a:pt x="448" y="235"/>
                    <a:pt x="449" y="231"/>
                  </a:cubicBezTo>
                  <a:cubicBezTo>
                    <a:pt x="452" y="222"/>
                    <a:pt x="456" y="213"/>
                    <a:pt x="462" y="204"/>
                  </a:cubicBezTo>
                  <a:cubicBezTo>
                    <a:pt x="468" y="195"/>
                    <a:pt x="474" y="188"/>
                    <a:pt x="479" y="181"/>
                  </a:cubicBezTo>
                  <a:cubicBezTo>
                    <a:pt x="506" y="190"/>
                    <a:pt x="531" y="200"/>
                    <a:pt x="554" y="209"/>
                  </a:cubicBezTo>
                  <a:close/>
                  <a:moveTo>
                    <a:pt x="439" y="275"/>
                  </a:moveTo>
                  <a:cubicBezTo>
                    <a:pt x="471" y="272"/>
                    <a:pt x="501" y="272"/>
                    <a:pt x="527" y="273"/>
                  </a:cubicBezTo>
                  <a:cubicBezTo>
                    <a:pt x="554" y="274"/>
                    <a:pt x="578" y="277"/>
                    <a:pt x="600" y="279"/>
                  </a:cubicBezTo>
                  <a:cubicBezTo>
                    <a:pt x="598" y="284"/>
                    <a:pt x="598" y="289"/>
                    <a:pt x="598" y="294"/>
                  </a:cubicBezTo>
                  <a:cubicBezTo>
                    <a:pt x="598" y="299"/>
                    <a:pt x="598" y="304"/>
                    <a:pt x="600" y="309"/>
                  </a:cubicBezTo>
                  <a:cubicBezTo>
                    <a:pt x="580" y="315"/>
                    <a:pt x="557" y="321"/>
                    <a:pt x="532" y="328"/>
                  </a:cubicBezTo>
                  <a:cubicBezTo>
                    <a:pt x="508" y="336"/>
                    <a:pt x="481" y="345"/>
                    <a:pt x="453" y="355"/>
                  </a:cubicBezTo>
                  <a:cubicBezTo>
                    <a:pt x="448" y="342"/>
                    <a:pt x="444" y="329"/>
                    <a:pt x="441" y="315"/>
                  </a:cubicBezTo>
                  <a:cubicBezTo>
                    <a:pt x="438" y="302"/>
                    <a:pt x="438" y="289"/>
                    <a:pt x="439" y="275"/>
                  </a:cubicBezTo>
                  <a:close/>
                  <a:moveTo>
                    <a:pt x="441" y="379"/>
                  </a:moveTo>
                  <a:cubicBezTo>
                    <a:pt x="443" y="381"/>
                    <a:pt x="443" y="381"/>
                    <a:pt x="443" y="381"/>
                  </a:cubicBezTo>
                  <a:cubicBezTo>
                    <a:pt x="448" y="393"/>
                    <a:pt x="455" y="405"/>
                    <a:pt x="462" y="415"/>
                  </a:cubicBezTo>
                  <a:cubicBezTo>
                    <a:pt x="470" y="426"/>
                    <a:pt x="478" y="437"/>
                    <a:pt x="487" y="447"/>
                  </a:cubicBezTo>
                  <a:cubicBezTo>
                    <a:pt x="465" y="465"/>
                    <a:pt x="441" y="483"/>
                    <a:pt x="418" y="503"/>
                  </a:cubicBezTo>
                  <a:cubicBezTo>
                    <a:pt x="395" y="524"/>
                    <a:pt x="370" y="545"/>
                    <a:pt x="345" y="568"/>
                  </a:cubicBezTo>
                  <a:cubicBezTo>
                    <a:pt x="341" y="569"/>
                    <a:pt x="337" y="570"/>
                    <a:pt x="333" y="571"/>
                  </a:cubicBezTo>
                  <a:cubicBezTo>
                    <a:pt x="329" y="571"/>
                    <a:pt x="325" y="573"/>
                    <a:pt x="321" y="575"/>
                  </a:cubicBezTo>
                  <a:cubicBezTo>
                    <a:pt x="318" y="577"/>
                    <a:pt x="316" y="579"/>
                    <a:pt x="314" y="581"/>
                  </a:cubicBezTo>
                  <a:cubicBezTo>
                    <a:pt x="312" y="583"/>
                    <a:pt x="309" y="585"/>
                    <a:pt x="307" y="588"/>
                  </a:cubicBezTo>
                  <a:cubicBezTo>
                    <a:pt x="292" y="570"/>
                    <a:pt x="278" y="553"/>
                    <a:pt x="265" y="535"/>
                  </a:cubicBezTo>
                  <a:cubicBezTo>
                    <a:pt x="253" y="518"/>
                    <a:pt x="241" y="503"/>
                    <a:pt x="230" y="489"/>
                  </a:cubicBezTo>
                  <a:cubicBezTo>
                    <a:pt x="268" y="465"/>
                    <a:pt x="304" y="444"/>
                    <a:pt x="340" y="426"/>
                  </a:cubicBezTo>
                  <a:cubicBezTo>
                    <a:pt x="375" y="408"/>
                    <a:pt x="409" y="393"/>
                    <a:pt x="441" y="379"/>
                  </a:cubicBezTo>
                  <a:close/>
                  <a:moveTo>
                    <a:pt x="407" y="988"/>
                  </a:moveTo>
                  <a:cubicBezTo>
                    <a:pt x="393" y="981"/>
                    <a:pt x="381" y="974"/>
                    <a:pt x="369" y="967"/>
                  </a:cubicBezTo>
                  <a:cubicBezTo>
                    <a:pt x="357" y="960"/>
                    <a:pt x="345" y="953"/>
                    <a:pt x="333" y="946"/>
                  </a:cubicBezTo>
                  <a:cubicBezTo>
                    <a:pt x="337" y="938"/>
                    <a:pt x="341" y="930"/>
                    <a:pt x="345" y="922"/>
                  </a:cubicBezTo>
                  <a:cubicBezTo>
                    <a:pt x="349" y="914"/>
                    <a:pt x="353" y="906"/>
                    <a:pt x="357" y="898"/>
                  </a:cubicBezTo>
                  <a:cubicBezTo>
                    <a:pt x="363" y="897"/>
                    <a:pt x="370" y="895"/>
                    <a:pt x="376" y="894"/>
                  </a:cubicBezTo>
                  <a:cubicBezTo>
                    <a:pt x="382" y="893"/>
                    <a:pt x="387" y="895"/>
                    <a:pt x="391" y="902"/>
                  </a:cubicBezTo>
                  <a:cubicBezTo>
                    <a:pt x="403" y="919"/>
                    <a:pt x="410" y="935"/>
                    <a:pt x="412" y="949"/>
                  </a:cubicBezTo>
                  <a:cubicBezTo>
                    <a:pt x="414" y="963"/>
                    <a:pt x="412" y="976"/>
                    <a:pt x="407" y="988"/>
                  </a:cubicBezTo>
                  <a:close/>
                  <a:moveTo>
                    <a:pt x="539" y="501"/>
                  </a:moveTo>
                  <a:cubicBezTo>
                    <a:pt x="514" y="520"/>
                    <a:pt x="495" y="535"/>
                    <a:pt x="483" y="546"/>
                  </a:cubicBezTo>
                  <a:cubicBezTo>
                    <a:pt x="471" y="556"/>
                    <a:pt x="458" y="563"/>
                    <a:pt x="443" y="566"/>
                  </a:cubicBezTo>
                  <a:cubicBezTo>
                    <a:pt x="442" y="563"/>
                    <a:pt x="439" y="561"/>
                    <a:pt x="435" y="558"/>
                  </a:cubicBezTo>
                  <a:cubicBezTo>
                    <a:pt x="431" y="557"/>
                    <a:pt x="427" y="555"/>
                    <a:pt x="423" y="553"/>
                  </a:cubicBezTo>
                  <a:cubicBezTo>
                    <a:pt x="419" y="559"/>
                    <a:pt x="416" y="562"/>
                    <a:pt x="413" y="563"/>
                  </a:cubicBezTo>
                  <a:cubicBezTo>
                    <a:pt x="410" y="563"/>
                    <a:pt x="408" y="564"/>
                    <a:pt x="405" y="566"/>
                  </a:cubicBezTo>
                  <a:cubicBezTo>
                    <a:pt x="401" y="568"/>
                    <a:pt x="396" y="570"/>
                    <a:pt x="390" y="571"/>
                  </a:cubicBezTo>
                  <a:cubicBezTo>
                    <a:pt x="384" y="571"/>
                    <a:pt x="378" y="571"/>
                    <a:pt x="371" y="569"/>
                  </a:cubicBezTo>
                  <a:cubicBezTo>
                    <a:pt x="393" y="550"/>
                    <a:pt x="416" y="530"/>
                    <a:pt x="437" y="512"/>
                  </a:cubicBezTo>
                  <a:cubicBezTo>
                    <a:pt x="459" y="494"/>
                    <a:pt x="479" y="477"/>
                    <a:pt x="499" y="461"/>
                  </a:cubicBezTo>
                  <a:cubicBezTo>
                    <a:pt x="506" y="468"/>
                    <a:pt x="513" y="475"/>
                    <a:pt x="521" y="481"/>
                  </a:cubicBezTo>
                  <a:cubicBezTo>
                    <a:pt x="529" y="488"/>
                    <a:pt x="537" y="495"/>
                    <a:pt x="546" y="501"/>
                  </a:cubicBezTo>
                  <a:lnTo>
                    <a:pt x="539" y="501"/>
                  </a:lnTo>
                  <a:close/>
                  <a:moveTo>
                    <a:pt x="541" y="475"/>
                  </a:moveTo>
                  <a:cubicBezTo>
                    <a:pt x="532" y="467"/>
                    <a:pt x="523" y="459"/>
                    <a:pt x="513" y="449"/>
                  </a:cubicBezTo>
                  <a:cubicBezTo>
                    <a:pt x="536" y="432"/>
                    <a:pt x="557" y="417"/>
                    <a:pt x="577" y="403"/>
                  </a:cubicBezTo>
                  <a:cubicBezTo>
                    <a:pt x="596" y="390"/>
                    <a:pt x="614" y="378"/>
                    <a:pt x="630" y="367"/>
                  </a:cubicBezTo>
                  <a:cubicBezTo>
                    <a:pt x="633" y="370"/>
                    <a:pt x="636" y="373"/>
                    <a:pt x="640" y="376"/>
                  </a:cubicBezTo>
                  <a:cubicBezTo>
                    <a:pt x="644" y="380"/>
                    <a:pt x="647" y="383"/>
                    <a:pt x="650" y="385"/>
                  </a:cubicBezTo>
                  <a:cubicBezTo>
                    <a:pt x="639" y="400"/>
                    <a:pt x="627" y="417"/>
                    <a:pt x="614" y="435"/>
                  </a:cubicBezTo>
                  <a:cubicBezTo>
                    <a:pt x="600" y="454"/>
                    <a:pt x="586" y="475"/>
                    <a:pt x="572" y="497"/>
                  </a:cubicBezTo>
                  <a:cubicBezTo>
                    <a:pt x="561" y="491"/>
                    <a:pt x="551" y="483"/>
                    <a:pt x="541" y="475"/>
                  </a:cubicBezTo>
                  <a:close/>
                  <a:moveTo>
                    <a:pt x="588" y="507"/>
                  </a:moveTo>
                  <a:cubicBezTo>
                    <a:pt x="602" y="485"/>
                    <a:pt x="616" y="464"/>
                    <a:pt x="630" y="445"/>
                  </a:cubicBezTo>
                  <a:cubicBezTo>
                    <a:pt x="643" y="427"/>
                    <a:pt x="655" y="410"/>
                    <a:pt x="666" y="395"/>
                  </a:cubicBezTo>
                  <a:cubicBezTo>
                    <a:pt x="669" y="397"/>
                    <a:pt x="671" y="398"/>
                    <a:pt x="673" y="398"/>
                  </a:cubicBezTo>
                  <a:cubicBezTo>
                    <a:pt x="675" y="399"/>
                    <a:pt x="677" y="400"/>
                    <a:pt x="678" y="401"/>
                  </a:cubicBezTo>
                  <a:cubicBezTo>
                    <a:pt x="681" y="403"/>
                    <a:pt x="683" y="403"/>
                    <a:pt x="685" y="403"/>
                  </a:cubicBezTo>
                  <a:cubicBezTo>
                    <a:pt x="687" y="403"/>
                    <a:pt x="689" y="404"/>
                    <a:pt x="690" y="405"/>
                  </a:cubicBezTo>
                  <a:cubicBezTo>
                    <a:pt x="660" y="543"/>
                    <a:pt x="660" y="543"/>
                    <a:pt x="660" y="543"/>
                  </a:cubicBezTo>
                  <a:cubicBezTo>
                    <a:pt x="647" y="538"/>
                    <a:pt x="634" y="532"/>
                    <a:pt x="622" y="526"/>
                  </a:cubicBezTo>
                  <a:cubicBezTo>
                    <a:pt x="610" y="520"/>
                    <a:pt x="598" y="514"/>
                    <a:pt x="588" y="507"/>
                  </a:cubicBezTo>
                  <a:close/>
                  <a:moveTo>
                    <a:pt x="778" y="594"/>
                  </a:moveTo>
                  <a:cubicBezTo>
                    <a:pt x="777" y="594"/>
                    <a:pt x="776" y="594"/>
                    <a:pt x="774" y="596"/>
                  </a:cubicBezTo>
                  <a:cubicBezTo>
                    <a:pt x="758" y="606"/>
                    <a:pt x="747" y="619"/>
                    <a:pt x="741" y="633"/>
                  </a:cubicBezTo>
                  <a:cubicBezTo>
                    <a:pt x="735" y="647"/>
                    <a:pt x="725" y="659"/>
                    <a:pt x="710" y="670"/>
                  </a:cubicBezTo>
                  <a:cubicBezTo>
                    <a:pt x="706" y="672"/>
                    <a:pt x="702" y="673"/>
                    <a:pt x="696" y="672"/>
                  </a:cubicBezTo>
                  <a:cubicBezTo>
                    <a:pt x="691" y="670"/>
                    <a:pt x="685" y="670"/>
                    <a:pt x="678" y="672"/>
                  </a:cubicBezTo>
                  <a:cubicBezTo>
                    <a:pt x="673" y="670"/>
                    <a:pt x="665" y="666"/>
                    <a:pt x="654" y="658"/>
                  </a:cubicBezTo>
                  <a:cubicBezTo>
                    <a:pt x="674" y="568"/>
                    <a:pt x="674" y="568"/>
                    <a:pt x="674" y="568"/>
                  </a:cubicBezTo>
                  <a:cubicBezTo>
                    <a:pt x="693" y="573"/>
                    <a:pt x="711" y="577"/>
                    <a:pt x="728" y="581"/>
                  </a:cubicBezTo>
                  <a:cubicBezTo>
                    <a:pt x="746" y="584"/>
                    <a:pt x="763" y="586"/>
                    <a:pt x="781" y="588"/>
                  </a:cubicBezTo>
                  <a:cubicBezTo>
                    <a:pt x="782" y="592"/>
                    <a:pt x="782" y="592"/>
                    <a:pt x="782" y="592"/>
                  </a:cubicBezTo>
                  <a:cubicBezTo>
                    <a:pt x="781" y="593"/>
                    <a:pt x="780" y="594"/>
                    <a:pt x="778" y="594"/>
                  </a:cubicBezTo>
                  <a:close/>
                  <a:moveTo>
                    <a:pt x="796" y="568"/>
                  </a:moveTo>
                  <a:cubicBezTo>
                    <a:pt x="791" y="537"/>
                    <a:pt x="786" y="508"/>
                    <a:pt x="781" y="481"/>
                  </a:cubicBezTo>
                  <a:cubicBezTo>
                    <a:pt x="775" y="455"/>
                    <a:pt x="769" y="431"/>
                    <a:pt x="762" y="411"/>
                  </a:cubicBezTo>
                  <a:cubicBezTo>
                    <a:pt x="765" y="410"/>
                    <a:pt x="768" y="409"/>
                    <a:pt x="771" y="408"/>
                  </a:cubicBezTo>
                  <a:cubicBezTo>
                    <a:pt x="775" y="408"/>
                    <a:pt x="778" y="407"/>
                    <a:pt x="781" y="405"/>
                  </a:cubicBezTo>
                  <a:cubicBezTo>
                    <a:pt x="782" y="405"/>
                    <a:pt x="783" y="405"/>
                    <a:pt x="783" y="404"/>
                  </a:cubicBezTo>
                  <a:cubicBezTo>
                    <a:pt x="784" y="404"/>
                    <a:pt x="785" y="403"/>
                    <a:pt x="786" y="403"/>
                  </a:cubicBezTo>
                  <a:cubicBezTo>
                    <a:pt x="797" y="422"/>
                    <a:pt x="810" y="444"/>
                    <a:pt x="824" y="470"/>
                  </a:cubicBezTo>
                  <a:cubicBezTo>
                    <a:pt x="838" y="496"/>
                    <a:pt x="851" y="527"/>
                    <a:pt x="865" y="562"/>
                  </a:cubicBezTo>
                  <a:cubicBezTo>
                    <a:pt x="854" y="563"/>
                    <a:pt x="843" y="564"/>
                    <a:pt x="832" y="566"/>
                  </a:cubicBezTo>
                  <a:cubicBezTo>
                    <a:pt x="820" y="567"/>
                    <a:pt x="809" y="568"/>
                    <a:pt x="796" y="568"/>
                  </a:cubicBezTo>
                  <a:close/>
                  <a:moveTo>
                    <a:pt x="872" y="1098"/>
                  </a:moveTo>
                  <a:cubicBezTo>
                    <a:pt x="842" y="1101"/>
                    <a:pt x="823" y="1102"/>
                    <a:pt x="815" y="1100"/>
                  </a:cubicBezTo>
                  <a:cubicBezTo>
                    <a:pt x="817" y="1098"/>
                    <a:pt x="820" y="1095"/>
                    <a:pt x="823" y="1093"/>
                  </a:cubicBezTo>
                  <a:cubicBezTo>
                    <a:pt x="825" y="1091"/>
                    <a:pt x="828" y="1090"/>
                    <a:pt x="831" y="1088"/>
                  </a:cubicBezTo>
                  <a:cubicBezTo>
                    <a:pt x="859" y="1068"/>
                    <a:pt x="883" y="1060"/>
                    <a:pt x="902" y="1062"/>
                  </a:cubicBezTo>
                  <a:cubicBezTo>
                    <a:pt x="921" y="1065"/>
                    <a:pt x="941" y="1059"/>
                    <a:pt x="961" y="1044"/>
                  </a:cubicBezTo>
                  <a:cubicBezTo>
                    <a:pt x="964" y="1043"/>
                    <a:pt x="967" y="1041"/>
                    <a:pt x="969" y="1038"/>
                  </a:cubicBezTo>
                  <a:cubicBezTo>
                    <a:pt x="972" y="1035"/>
                    <a:pt x="975" y="1032"/>
                    <a:pt x="979" y="1028"/>
                  </a:cubicBezTo>
                  <a:cubicBezTo>
                    <a:pt x="981" y="1036"/>
                    <a:pt x="981" y="1044"/>
                    <a:pt x="981" y="1052"/>
                  </a:cubicBezTo>
                  <a:cubicBezTo>
                    <a:pt x="981" y="1060"/>
                    <a:pt x="982" y="1068"/>
                    <a:pt x="983" y="1076"/>
                  </a:cubicBezTo>
                  <a:cubicBezTo>
                    <a:pt x="939" y="1088"/>
                    <a:pt x="902" y="1096"/>
                    <a:pt x="872" y="1098"/>
                  </a:cubicBezTo>
                  <a:close/>
                  <a:moveTo>
                    <a:pt x="975" y="592"/>
                  </a:moveTo>
                  <a:cubicBezTo>
                    <a:pt x="970" y="582"/>
                    <a:pt x="967" y="575"/>
                    <a:pt x="966" y="569"/>
                  </a:cubicBezTo>
                  <a:cubicBezTo>
                    <a:pt x="966" y="563"/>
                    <a:pt x="964" y="555"/>
                    <a:pt x="961" y="546"/>
                  </a:cubicBezTo>
                  <a:cubicBezTo>
                    <a:pt x="950" y="552"/>
                    <a:pt x="939" y="559"/>
                    <a:pt x="927" y="566"/>
                  </a:cubicBezTo>
                  <a:cubicBezTo>
                    <a:pt x="915" y="572"/>
                    <a:pt x="904" y="578"/>
                    <a:pt x="893" y="584"/>
                  </a:cubicBezTo>
                  <a:cubicBezTo>
                    <a:pt x="891" y="574"/>
                    <a:pt x="891" y="574"/>
                    <a:pt x="891" y="574"/>
                  </a:cubicBezTo>
                  <a:cubicBezTo>
                    <a:pt x="907" y="570"/>
                    <a:pt x="922" y="564"/>
                    <a:pt x="937" y="557"/>
                  </a:cubicBezTo>
                  <a:cubicBezTo>
                    <a:pt x="952" y="549"/>
                    <a:pt x="965" y="541"/>
                    <a:pt x="977" y="531"/>
                  </a:cubicBezTo>
                  <a:cubicBezTo>
                    <a:pt x="1003" y="561"/>
                    <a:pt x="1028" y="594"/>
                    <a:pt x="1054" y="631"/>
                  </a:cubicBezTo>
                  <a:cubicBezTo>
                    <a:pt x="1079" y="667"/>
                    <a:pt x="1102" y="707"/>
                    <a:pt x="1124" y="750"/>
                  </a:cubicBezTo>
                  <a:cubicBezTo>
                    <a:pt x="1101" y="766"/>
                    <a:pt x="1081" y="779"/>
                    <a:pt x="1063" y="789"/>
                  </a:cubicBezTo>
                  <a:cubicBezTo>
                    <a:pt x="1044" y="799"/>
                    <a:pt x="1033" y="805"/>
                    <a:pt x="1027" y="808"/>
                  </a:cubicBezTo>
                  <a:cubicBezTo>
                    <a:pt x="1018" y="792"/>
                    <a:pt x="1011" y="776"/>
                    <a:pt x="1007" y="759"/>
                  </a:cubicBezTo>
                  <a:cubicBezTo>
                    <a:pt x="1003" y="742"/>
                    <a:pt x="1004" y="729"/>
                    <a:pt x="1009" y="720"/>
                  </a:cubicBezTo>
                  <a:cubicBezTo>
                    <a:pt x="1015" y="708"/>
                    <a:pt x="1024" y="697"/>
                    <a:pt x="1036" y="688"/>
                  </a:cubicBezTo>
                  <a:cubicBezTo>
                    <a:pt x="1049" y="678"/>
                    <a:pt x="1051" y="668"/>
                    <a:pt x="1041" y="656"/>
                  </a:cubicBezTo>
                  <a:cubicBezTo>
                    <a:pt x="1032" y="641"/>
                    <a:pt x="1021" y="630"/>
                    <a:pt x="1008" y="622"/>
                  </a:cubicBezTo>
                  <a:cubicBezTo>
                    <a:pt x="996" y="614"/>
                    <a:pt x="985" y="604"/>
                    <a:pt x="975" y="592"/>
                  </a:cubicBezTo>
                  <a:close/>
                  <a:moveTo>
                    <a:pt x="1102" y="1029"/>
                  </a:moveTo>
                  <a:cubicBezTo>
                    <a:pt x="1066" y="1046"/>
                    <a:pt x="1032" y="1060"/>
                    <a:pt x="1001" y="1070"/>
                  </a:cubicBezTo>
                  <a:cubicBezTo>
                    <a:pt x="1000" y="1060"/>
                    <a:pt x="999" y="1049"/>
                    <a:pt x="998" y="1039"/>
                  </a:cubicBezTo>
                  <a:cubicBezTo>
                    <a:pt x="998" y="1029"/>
                    <a:pt x="997" y="1019"/>
                    <a:pt x="995" y="1010"/>
                  </a:cubicBezTo>
                  <a:cubicBezTo>
                    <a:pt x="998" y="1007"/>
                    <a:pt x="1001" y="1005"/>
                    <a:pt x="1003" y="1003"/>
                  </a:cubicBezTo>
                  <a:cubicBezTo>
                    <a:pt x="1006" y="1001"/>
                    <a:pt x="1009" y="999"/>
                    <a:pt x="1011" y="998"/>
                  </a:cubicBezTo>
                  <a:cubicBezTo>
                    <a:pt x="1045" y="974"/>
                    <a:pt x="1064" y="948"/>
                    <a:pt x="1068" y="920"/>
                  </a:cubicBezTo>
                  <a:cubicBezTo>
                    <a:pt x="1072" y="892"/>
                    <a:pt x="1062" y="861"/>
                    <a:pt x="1039" y="826"/>
                  </a:cubicBezTo>
                  <a:cubicBezTo>
                    <a:pt x="1038" y="824"/>
                    <a:pt x="1038" y="824"/>
                    <a:pt x="1038" y="824"/>
                  </a:cubicBezTo>
                  <a:cubicBezTo>
                    <a:pt x="1044" y="821"/>
                    <a:pt x="1056" y="815"/>
                    <a:pt x="1074" y="805"/>
                  </a:cubicBezTo>
                  <a:cubicBezTo>
                    <a:pt x="1091" y="795"/>
                    <a:pt x="1111" y="782"/>
                    <a:pt x="1134" y="768"/>
                  </a:cubicBezTo>
                  <a:cubicBezTo>
                    <a:pt x="1149" y="797"/>
                    <a:pt x="1163" y="828"/>
                    <a:pt x="1176" y="861"/>
                  </a:cubicBezTo>
                  <a:cubicBezTo>
                    <a:pt x="1189" y="894"/>
                    <a:pt x="1201" y="928"/>
                    <a:pt x="1212" y="964"/>
                  </a:cubicBezTo>
                  <a:cubicBezTo>
                    <a:pt x="1175" y="991"/>
                    <a:pt x="1138" y="1012"/>
                    <a:pt x="1102" y="1029"/>
                  </a:cubicBezTo>
                  <a:close/>
                  <a:moveTo>
                    <a:pt x="1381" y="854"/>
                  </a:moveTo>
                  <a:cubicBezTo>
                    <a:pt x="1371" y="862"/>
                    <a:pt x="1371" y="862"/>
                    <a:pt x="1371" y="862"/>
                  </a:cubicBezTo>
                  <a:cubicBezTo>
                    <a:pt x="1373" y="893"/>
                    <a:pt x="1356" y="927"/>
                    <a:pt x="1318" y="966"/>
                  </a:cubicBezTo>
                  <a:cubicBezTo>
                    <a:pt x="1279" y="1005"/>
                    <a:pt x="1272" y="1041"/>
                    <a:pt x="1295" y="1074"/>
                  </a:cubicBezTo>
                  <a:cubicBezTo>
                    <a:pt x="1300" y="1080"/>
                    <a:pt x="1305" y="1084"/>
                    <a:pt x="1311" y="1088"/>
                  </a:cubicBezTo>
                  <a:cubicBezTo>
                    <a:pt x="1316" y="1092"/>
                    <a:pt x="1321" y="1096"/>
                    <a:pt x="1327" y="1098"/>
                  </a:cubicBezTo>
                  <a:cubicBezTo>
                    <a:pt x="1321" y="1114"/>
                    <a:pt x="1315" y="1130"/>
                    <a:pt x="1308" y="1145"/>
                  </a:cubicBezTo>
                  <a:cubicBezTo>
                    <a:pt x="1300" y="1161"/>
                    <a:pt x="1292" y="1176"/>
                    <a:pt x="1283" y="1190"/>
                  </a:cubicBezTo>
                  <a:cubicBezTo>
                    <a:pt x="1277" y="1152"/>
                    <a:pt x="1270" y="1114"/>
                    <a:pt x="1262" y="1077"/>
                  </a:cubicBezTo>
                  <a:cubicBezTo>
                    <a:pt x="1254" y="1040"/>
                    <a:pt x="1245" y="1005"/>
                    <a:pt x="1234" y="972"/>
                  </a:cubicBezTo>
                  <a:cubicBezTo>
                    <a:pt x="1260" y="953"/>
                    <a:pt x="1285" y="933"/>
                    <a:pt x="1310" y="911"/>
                  </a:cubicBezTo>
                  <a:cubicBezTo>
                    <a:pt x="1334" y="889"/>
                    <a:pt x="1359" y="864"/>
                    <a:pt x="1383" y="836"/>
                  </a:cubicBezTo>
                  <a:lnTo>
                    <a:pt x="1381" y="854"/>
                  </a:lnTo>
                  <a:close/>
                  <a:moveTo>
                    <a:pt x="1236" y="734"/>
                  </a:moveTo>
                  <a:cubicBezTo>
                    <a:pt x="1243" y="743"/>
                    <a:pt x="1246" y="751"/>
                    <a:pt x="1246" y="759"/>
                  </a:cubicBezTo>
                  <a:cubicBezTo>
                    <a:pt x="1246" y="766"/>
                    <a:pt x="1248" y="773"/>
                    <a:pt x="1252" y="780"/>
                  </a:cubicBezTo>
                  <a:cubicBezTo>
                    <a:pt x="1260" y="791"/>
                    <a:pt x="1277" y="799"/>
                    <a:pt x="1301" y="806"/>
                  </a:cubicBezTo>
                  <a:cubicBezTo>
                    <a:pt x="1326" y="813"/>
                    <a:pt x="1347" y="815"/>
                    <a:pt x="1365" y="814"/>
                  </a:cubicBezTo>
                  <a:cubicBezTo>
                    <a:pt x="1371" y="822"/>
                    <a:pt x="1371" y="822"/>
                    <a:pt x="1371" y="822"/>
                  </a:cubicBezTo>
                  <a:cubicBezTo>
                    <a:pt x="1348" y="847"/>
                    <a:pt x="1325" y="871"/>
                    <a:pt x="1301" y="893"/>
                  </a:cubicBezTo>
                  <a:cubicBezTo>
                    <a:pt x="1276" y="915"/>
                    <a:pt x="1252" y="935"/>
                    <a:pt x="1228" y="952"/>
                  </a:cubicBezTo>
                  <a:cubicBezTo>
                    <a:pt x="1217" y="916"/>
                    <a:pt x="1205" y="882"/>
                    <a:pt x="1191" y="849"/>
                  </a:cubicBezTo>
                  <a:cubicBezTo>
                    <a:pt x="1177" y="816"/>
                    <a:pt x="1163" y="785"/>
                    <a:pt x="1148" y="756"/>
                  </a:cubicBezTo>
                  <a:cubicBezTo>
                    <a:pt x="1159" y="749"/>
                    <a:pt x="1170" y="741"/>
                    <a:pt x="1182" y="732"/>
                  </a:cubicBezTo>
                  <a:cubicBezTo>
                    <a:pt x="1194" y="722"/>
                    <a:pt x="1205" y="713"/>
                    <a:pt x="1216" y="704"/>
                  </a:cubicBezTo>
                  <a:lnTo>
                    <a:pt x="1236" y="734"/>
                  </a:lnTo>
                  <a:close/>
                  <a:moveTo>
                    <a:pt x="1044" y="515"/>
                  </a:moveTo>
                  <a:cubicBezTo>
                    <a:pt x="1053" y="524"/>
                    <a:pt x="1061" y="530"/>
                    <a:pt x="1068" y="535"/>
                  </a:cubicBezTo>
                  <a:cubicBezTo>
                    <a:pt x="1074" y="541"/>
                    <a:pt x="1086" y="542"/>
                    <a:pt x="1102" y="539"/>
                  </a:cubicBezTo>
                  <a:cubicBezTo>
                    <a:pt x="1118" y="535"/>
                    <a:pt x="1133" y="534"/>
                    <a:pt x="1146" y="534"/>
                  </a:cubicBezTo>
                  <a:cubicBezTo>
                    <a:pt x="1153" y="539"/>
                    <a:pt x="1159" y="545"/>
                    <a:pt x="1164" y="551"/>
                  </a:cubicBezTo>
                  <a:cubicBezTo>
                    <a:pt x="1169" y="557"/>
                    <a:pt x="1175" y="562"/>
                    <a:pt x="1180" y="568"/>
                  </a:cubicBezTo>
                  <a:cubicBezTo>
                    <a:pt x="1184" y="586"/>
                    <a:pt x="1186" y="607"/>
                    <a:pt x="1187" y="630"/>
                  </a:cubicBezTo>
                  <a:cubicBezTo>
                    <a:pt x="1188" y="652"/>
                    <a:pt x="1193" y="670"/>
                    <a:pt x="1202" y="684"/>
                  </a:cubicBezTo>
                  <a:cubicBezTo>
                    <a:pt x="1204" y="688"/>
                    <a:pt x="1204" y="688"/>
                    <a:pt x="1204" y="688"/>
                  </a:cubicBezTo>
                  <a:cubicBezTo>
                    <a:pt x="1195" y="697"/>
                    <a:pt x="1184" y="706"/>
                    <a:pt x="1173" y="715"/>
                  </a:cubicBezTo>
                  <a:cubicBezTo>
                    <a:pt x="1162" y="723"/>
                    <a:pt x="1150" y="732"/>
                    <a:pt x="1140" y="740"/>
                  </a:cubicBezTo>
                  <a:cubicBezTo>
                    <a:pt x="1117" y="696"/>
                    <a:pt x="1093" y="655"/>
                    <a:pt x="1068" y="619"/>
                  </a:cubicBezTo>
                  <a:cubicBezTo>
                    <a:pt x="1042" y="582"/>
                    <a:pt x="1017" y="549"/>
                    <a:pt x="991" y="519"/>
                  </a:cubicBezTo>
                  <a:cubicBezTo>
                    <a:pt x="997" y="515"/>
                    <a:pt x="1002" y="511"/>
                    <a:pt x="1006" y="505"/>
                  </a:cubicBezTo>
                  <a:cubicBezTo>
                    <a:pt x="1011" y="500"/>
                    <a:pt x="1015" y="495"/>
                    <a:pt x="1019" y="489"/>
                  </a:cubicBezTo>
                  <a:cubicBezTo>
                    <a:pt x="1027" y="499"/>
                    <a:pt x="1036" y="507"/>
                    <a:pt x="1044" y="515"/>
                  </a:cubicBezTo>
                  <a:close/>
                  <a:moveTo>
                    <a:pt x="973" y="418"/>
                  </a:moveTo>
                  <a:cubicBezTo>
                    <a:pt x="976" y="427"/>
                    <a:pt x="981" y="437"/>
                    <a:pt x="987" y="447"/>
                  </a:cubicBezTo>
                  <a:cubicBezTo>
                    <a:pt x="990" y="451"/>
                    <a:pt x="993" y="456"/>
                    <a:pt x="996" y="460"/>
                  </a:cubicBezTo>
                  <a:cubicBezTo>
                    <a:pt x="1000" y="465"/>
                    <a:pt x="1003" y="469"/>
                    <a:pt x="1007" y="473"/>
                  </a:cubicBezTo>
                  <a:cubicBezTo>
                    <a:pt x="1003" y="479"/>
                    <a:pt x="999" y="484"/>
                    <a:pt x="994" y="489"/>
                  </a:cubicBezTo>
                  <a:cubicBezTo>
                    <a:pt x="990" y="495"/>
                    <a:pt x="985" y="500"/>
                    <a:pt x="979" y="505"/>
                  </a:cubicBezTo>
                  <a:cubicBezTo>
                    <a:pt x="952" y="475"/>
                    <a:pt x="926" y="448"/>
                    <a:pt x="901" y="424"/>
                  </a:cubicBezTo>
                  <a:cubicBezTo>
                    <a:pt x="875" y="401"/>
                    <a:pt x="852" y="381"/>
                    <a:pt x="831" y="363"/>
                  </a:cubicBezTo>
                  <a:cubicBezTo>
                    <a:pt x="832" y="362"/>
                    <a:pt x="833" y="361"/>
                    <a:pt x="834" y="359"/>
                  </a:cubicBezTo>
                  <a:cubicBezTo>
                    <a:pt x="834" y="358"/>
                    <a:pt x="835" y="357"/>
                    <a:pt x="835" y="355"/>
                  </a:cubicBezTo>
                  <a:cubicBezTo>
                    <a:pt x="837" y="353"/>
                    <a:pt x="839" y="349"/>
                    <a:pt x="840" y="345"/>
                  </a:cubicBezTo>
                  <a:cubicBezTo>
                    <a:pt x="840" y="341"/>
                    <a:pt x="841" y="338"/>
                    <a:pt x="841" y="335"/>
                  </a:cubicBezTo>
                  <a:cubicBezTo>
                    <a:pt x="859" y="341"/>
                    <a:pt x="879" y="348"/>
                    <a:pt x="900" y="357"/>
                  </a:cubicBezTo>
                  <a:cubicBezTo>
                    <a:pt x="921" y="367"/>
                    <a:pt x="942" y="379"/>
                    <a:pt x="965" y="393"/>
                  </a:cubicBezTo>
                  <a:cubicBezTo>
                    <a:pt x="968" y="401"/>
                    <a:pt x="971" y="410"/>
                    <a:pt x="973" y="418"/>
                  </a:cubicBezTo>
                  <a:close/>
                  <a:moveTo>
                    <a:pt x="933" y="310"/>
                  </a:moveTo>
                  <a:cubicBezTo>
                    <a:pt x="937" y="314"/>
                    <a:pt x="941" y="318"/>
                    <a:pt x="945" y="325"/>
                  </a:cubicBezTo>
                  <a:cubicBezTo>
                    <a:pt x="950" y="332"/>
                    <a:pt x="954" y="339"/>
                    <a:pt x="956" y="346"/>
                  </a:cubicBezTo>
                  <a:cubicBezTo>
                    <a:pt x="958" y="354"/>
                    <a:pt x="960" y="361"/>
                    <a:pt x="961" y="367"/>
                  </a:cubicBezTo>
                  <a:cubicBezTo>
                    <a:pt x="940" y="354"/>
                    <a:pt x="919" y="343"/>
                    <a:pt x="899" y="334"/>
                  </a:cubicBezTo>
                  <a:cubicBezTo>
                    <a:pt x="879" y="326"/>
                    <a:pt x="860" y="318"/>
                    <a:pt x="843" y="313"/>
                  </a:cubicBezTo>
                  <a:cubicBezTo>
                    <a:pt x="843" y="311"/>
                    <a:pt x="843" y="308"/>
                    <a:pt x="843" y="305"/>
                  </a:cubicBezTo>
                  <a:cubicBezTo>
                    <a:pt x="843" y="302"/>
                    <a:pt x="842" y="301"/>
                    <a:pt x="841" y="299"/>
                  </a:cubicBezTo>
                  <a:cubicBezTo>
                    <a:pt x="853" y="299"/>
                    <a:pt x="865" y="299"/>
                    <a:pt x="879" y="299"/>
                  </a:cubicBezTo>
                  <a:cubicBezTo>
                    <a:pt x="892" y="299"/>
                    <a:pt x="906" y="300"/>
                    <a:pt x="919" y="301"/>
                  </a:cubicBezTo>
                  <a:cubicBezTo>
                    <a:pt x="924" y="304"/>
                    <a:pt x="929" y="307"/>
                    <a:pt x="933" y="310"/>
                  </a:cubicBezTo>
                  <a:close/>
                  <a:moveTo>
                    <a:pt x="895" y="197"/>
                  </a:moveTo>
                  <a:cubicBezTo>
                    <a:pt x="898" y="198"/>
                    <a:pt x="900" y="200"/>
                    <a:pt x="901" y="203"/>
                  </a:cubicBezTo>
                  <a:cubicBezTo>
                    <a:pt x="910" y="216"/>
                    <a:pt x="915" y="230"/>
                    <a:pt x="915" y="243"/>
                  </a:cubicBezTo>
                  <a:cubicBezTo>
                    <a:pt x="915" y="256"/>
                    <a:pt x="911" y="269"/>
                    <a:pt x="903" y="281"/>
                  </a:cubicBezTo>
                  <a:cubicBezTo>
                    <a:pt x="891" y="281"/>
                    <a:pt x="879" y="281"/>
                    <a:pt x="868" y="280"/>
                  </a:cubicBezTo>
                  <a:cubicBezTo>
                    <a:pt x="856" y="279"/>
                    <a:pt x="845" y="279"/>
                    <a:pt x="835" y="279"/>
                  </a:cubicBezTo>
                  <a:cubicBezTo>
                    <a:pt x="832" y="271"/>
                    <a:pt x="828" y="263"/>
                    <a:pt x="824" y="256"/>
                  </a:cubicBezTo>
                  <a:cubicBezTo>
                    <a:pt x="819" y="249"/>
                    <a:pt x="813" y="242"/>
                    <a:pt x="806" y="237"/>
                  </a:cubicBezTo>
                  <a:cubicBezTo>
                    <a:pt x="817" y="229"/>
                    <a:pt x="829" y="221"/>
                    <a:pt x="843" y="214"/>
                  </a:cubicBezTo>
                  <a:cubicBezTo>
                    <a:pt x="856" y="207"/>
                    <a:pt x="871" y="200"/>
                    <a:pt x="887" y="195"/>
                  </a:cubicBezTo>
                  <a:cubicBezTo>
                    <a:pt x="890" y="195"/>
                    <a:pt x="892" y="196"/>
                    <a:pt x="895" y="197"/>
                  </a:cubicBezTo>
                  <a:close/>
                  <a:moveTo>
                    <a:pt x="789" y="47"/>
                  </a:moveTo>
                  <a:cubicBezTo>
                    <a:pt x="796" y="48"/>
                    <a:pt x="804" y="50"/>
                    <a:pt x="813" y="53"/>
                  </a:cubicBezTo>
                  <a:cubicBezTo>
                    <a:pt x="821" y="55"/>
                    <a:pt x="829" y="58"/>
                    <a:pt x="837" y="61"/>
                  </a:cubicBezTo>
                  <a:cubicBezTo>
                    <a:pt x="838" y="64"/>
                    <a:pt x="839" y="67"/>
                    <a:pt x="839" y="71"/>
                  </a:cubicBezTo>
                  <a:cubicBezTo>
                    <a:pt x="839" y="75"/>
                    <a:pt x="837" y="79"/>
                    <a:pt x="833" y="83"/>
                  </a:cubicBezTo>
                  <a:cubicBezTo>
                    <a:pt x="838" y="90"/>
                    <a:pt x="842" y="97"/>
                    <a:pt x="846" y="104"/>
                  </a:cubicBezTo>
                  <a:cubicBezTo>
                    <a:pt x="849" y="111"/>
                    <a:pt x="851" y="118"/>
                    <a:pt x="853" y="125"/>
                  </a:cubicBezTo>
                  <a:cubicBezTo>
                    <a:pt x="847" y="122"/>
                    <a:pt x="842" y="120"/>
                    <a:pt x="837" y="117"/>
                  </a:cubicBezTo>
                  <a:cubicBezTo>
                    <a:pt x="831" y="114"/>
                    <a:pt x="825" y="112"/>
                    <a:pt x="819" y="111"/>
                  </a:cubicBezTo>
                  <a:cubicBezTo>
                    <a:pt x="812" y="108"/>
                    <a:pt x="805" y="106"/>
                    <a:pt x="798" y="103"/>
                  </a:cubicBezTo>
                  <a:cubicBezTo>
                    <a:pt x="790" y="100"/>
                    <a:pt x="783" y="98"/>
                    <a:pt x="776" y="97"/>
                  </a:cubicBezTo>
                  <a:lnTo>
                    <a:pt x="789" y="47"/>
                  </a:lnTo>
                  <a:close/>
                  <a:moveTo>
                    <a:pt x="794" y="122"/>
                  </a:moveTo>
                  <a:cubicBezTo>
                    <a:pt x="801" y="124"/>
                    <a:pt x="807" y="126"/>
                    <a:pt x="813" y="129"/>
                  </a:cubicBezTo>
                  <a:cubicBezTo>
                    <a:pt x="821" y="130"/>
                    <a:pt x="829" y="133"/>
                    <a:pt x="837" y="137"/>
                  </a:cubicBezTo>
                  <a:cubicBezTo>
                    <a:pt x="845" y="141"/>
                    <a:pt x="852" y="145"/>
                    <a:pt x="859" y="149"/>
                  </a:cubicBezTo>
                  <a:cubicBezTo>
                    <a:pt x="860" y="154"/>
                    <a:pt x="861" y="160"/>
                    <a:pt x="861" y="166"/>
                  </a:cubicBezTo>
                  <a:cubicBezTo>
                    <a:pt x="861" y="172"/>
                    <a:pt x="861" y="178"/>
                    <a:pt x="861" y="185"/>
                  </a:cubicBezTo>
                  <a:cubicBezTo>
                    <a:pt x="847" y="190"/>
                    <a:pt x="835" y="197"/>
                    <a:pt x="824" y="204"/>
                  </a:cubicBezTo>
                  <a:cubicBezTo>
                    <a:pt x="812" y="211"/>
                    <a:pt x="801" y="218"/>
                    <a:pt x="791" y="225"/>
                  </a:cubicBezTo>
                  <a:cubicBezTo>
                    <a:pt x="786" y="222"/>
                    <a:pt x="782" y="219"/>
                    <a:pt x="777" y="216"/>
                  </a:cubicBezTo>
                  <a:cubicBezTo>
                    <a:pt x="773" y="213"/>
                    <a:pt x="768" y="210"/>
                    <a:pt x="764" y="209"/>
                  </a:cubicBezTo>
                  <a:cubicBezTo>
                    <a:pt x="763" y="208"/>
                    <a:pt x="762" y="207"/>
                    <a:pt x="760" y="206"/>
                  </a:cubicBezTo>
                  <a:cubicBezTo>
                    <a:pt x="759" y="205"/>
                    <a:pt x="757" y="205"/>
                    <a:pt x="754" y="205"/>
                  </a:cubicBezTo>
                  <a:cubicBezTo>
                    <a:pt x="772" y="117"/>
                    <a:pt x="772" y="117"/>
                    <a:pt x="772" y="117"/>
                  </a:cubicBezTo>
                  <a:cubicBezTo>
                    <a:pt x="779" y="118"/>
                    <a:pt x="786" y="120"/>
                    <a:pt x="794" y="122"/>
                  </a:cubicBezTo>
                  <a:close/>
                  <a:moveTo>
                    <a:pt x="669" y="26"/>
                  </a:moveTo>
                  <a:cubicBezTo>
                    <a:pt x="703" y="29"/>
                    <a:pt x="737" y="35"/>
                    <a:pt x="771" y="43"/>
                  </a:cubicBezTo>
                  <a:cubicBezTo>
                    <a:pt x="758" y="93"/>
                    <a:pt x="758" y="93"/>
                    <a:pt x="758" y="93"/>
                  </a:cubicBezTo>
                  <a:cubicBezTo>
                    <a:pt x="737" y="89"/>
                    <a:pt x="715" y="87"/>
                    <a:pt x="693" y="86"/>
                  </a:cubicBezTo>
                  <a:cubicBezTo>
                    <a:pt x="671" y="85"/>
                    <a:pt x="650" y="86"/>
                    <a:pt x="630" y="89"/>
                  </a:cubicBezTo>
                  <a:cubicBezTo>
                    <a:pt x="620" y="78"/>
                    <a:pt x="610" y="67"/>
                    <a:pt x="600" y="56"/>
                  </a:cubicBezTo>
                  <a:cubicBezTo>
                    <a:pt x="589" y="44"/>
                    <a:pt x="578" y="33"/>
                    <a:pt x="566" y="23"/>
                  </a:cubicBezTo>
                  <a:cubicBezTo>
                    <a:pt x="600" y="21"/>
                    <a:pt x="635" y="22"/>
                    <a:pt x="669" y="26"/>
                  </a:cubicBezTo>
                  <a:close/>
                  <a:moveTo>
                    <a:pt x="379" y="54"/>
                  </a:moveTo>
                  <a:cubicBezTo>
                    <a:pt x="432" y="38"/>
                    <a:pt x="486" y="29"/>
                    <a:pt x="539" y="25"/>
                  </a:cubicBezTo>
                  <a:cubicBezTo>
                    <a:pt x="553" y="37"/>
                    <a:pt x="565" y="48"/>
                    <a:pt x="577" y="59"/>
                  </a:cubicBezTo>
                  <a:cubicBezTo>
                    <a:pt x="588" y="70"/>
                    <a:pt x="598" y="80"/>
                    <a:pt x="608" y="91"/>
                  </a:cubicBezTo>
                  <a:cubicBezTo>
                    <a:pt x="581" y="96"/>
                    <a:pt x="556" y="105"/>
                    <a:pt x="534" y="116"/>
                  </a:cubicBezTo>
                  <a:cubicBezTo>
                    <a:pt x="511" y="127"/>
                    <a:pt x="491" y="142"/>
                    <a:pt x="473" y="159"/>
                  </a:cubicBezTo>
                  <a:cubicBezTo>
                    <a:pt x="436" y="147"/>
                    <a:pt x="396" y="137"/>
                    <a:pt x="353" y="128"/>
                  </a:cubicBezTo>
                  <a:cubicBezTo>
                    <a:pt x="310" y="119"/>
                    <a:pt x="267" y="116"/>
                    <a:pt x="224" y="117"/>
                  </a:cubicBezTo>
                  <a:cubicBezTo>
                    <a:pt x="274" y="90"/>
                    <a:pt x="325" y="69"/>
                    <a:pt x="379" y="54"/>
                  </a:cubicBezTo>
                  <a:close/>
                  <a:moveTo>
                    <a:pt x="134" y="177"/>
                  </a:moveTo>
                  <a:cubicBezTo>
                    <a:pt x="80" y="215"/>
                    <a:pt x="80" y="215"/>
                    <a:pt x="80" y="215"/>
                  </a:cubicBezTo>
                  <a:cubicBezTo>
                    <a:pt x="90" y="206"/>
                    <a:pt x="101" y="197"/>
                    <a:pt x="112" y="188"/>
                  </a:cubicBezTo>
                  <a:cubicBezTo>
                    <a:pt x="123" y="179"/>
                    <a:pt x="133" y="172"/>
                    <a:pt x="144" y="165"/>
                  </a:cubicBezTo>
                  <a:cubicBezTo>
                    <a:pt x="152" y="158"/>
                    <a:pt x="160" y="153"/>
                    <a:pt x="167" y="149"/>
                  </a:cubicBezTo>
                  <a:cubicBezTo>
                    <a:pt x="174" y="145"/>
                    <a:pt x="181" y="140"/>
                    <a:pt x="188" y="135"/>
                  </a:cubicBezTo>
                  <a:cubicBezTo>
                    <a:pt x="208" y="134"/>
                    <a:pt x="228" y="134"/>
                    <a:pt x="248" y="135"/>
                  </a:cubicBezTo>
                  <a:cubicBezTo>
                    <a:pt x="268" y="136"/>
                    <a:pt x="289" y="138"/>
                    <a:pt x="309" y="141"/>
                  </a:cubicBezTo>
                  <a:cubicBezTo>
                    <a:pt x="303" y="141"/>
                    <a:pt x="303" y="141"/>
                    <a:pt x="303" y="141"/>
                  </a:cubicBezTo>
                  <a:cubicBezTo>
                    <a:pt x="277" y="148"/>
                    <a:pt x="250" y="150"/>
                    <a:pt x="222" y="148"/>
                  </a:cubicBezTo>
                  <a:cubicBezTo>
                    <a:pt x="194" y="146"/>
                    <a:pt x="165" y="156"/>
                    <a:pt x="134" y="177"/>
                  </a:cubicBezTo>
                  <a:close/>
                  <a:moveTo>
                    <a:pt x="198" y="435"/>
                  </a:moveTo>
                  <a:cubicBezTo>
                    <a:pt x="191" y="425"/>
                    <a:pt x="187" y="417"/>
                    <a:pt x="184" y="411"/>
                  </a:cubicBezTo>
                  <a:cubicBezTo>
                    <a:pt x="195" y="403"/>
                    <a:pt x="202" y="393"/>
                    <a:pt x="206" y="381"/>
                  </a:cubicBezTo>
                  <a:cubicBezTo>
                    <a:pt x="210" y="369"/>
                    <a:pt x="216" y="361"/>
                    <a:pt x="224" y="355"/>
                  </a:cubicBezTo>
                  <a:cubicBezTo>
                    <a:pt x="239" y="346"/>
                    <a:pt x="256" y="342"/>
                    <a:pt x="274" y="344"/>
                  </a:cubicBezTo>
                  <a:cubicBezTo>
                    <a:pt x="293" y="346"/>
                    <a:pt x="311" y="341"/>
                    <a:pt x="329" y="327"/>
                  </a:cubicBezTo>
                  <a:cubicBezTo>
                    <a:pt x="335" y="323"/>
                    <a:pt x="341" y="317"/>
                    <a:pt x="347" y="309"/>
                  </a:cubicBezTo>
                  <a:cubicBezTo>
                    <a:pt x="352" y="301"/>
                    <a:pt x="357" y="293"/>
                    <a:pt x="361" y="283"/>
                  </a:cubicBezTo>
                  <a:cubicBezTo>
                    <a:pt x="371" y="282"/>
                    <a:pt x="382" y="281"/>
                    <a:pt x="392" y="280"/>
                  </a:cubicBezTo>
                  <a:cubicBezTo>
                    <a:pt x="402" y="279"/>
                    <a:pt x="412" y="278"/>
                    <a:pt x="421" y="277"/>
                  </a:cubicBezTo>
                  <a:cubicBezTo>
                    <a:pt x="420" y="290"/>
                    <a:pt x="420" y="305"/>
                    <a:pt x="423" y="319"/>
                  </a:cubicBezTo>
                  <a:cubicBezTo>
                    <a:pt x="426" y="334"/>
                    <a:pt x="430" y="349"/>
                    <a:pt x="435" y="363"/>
                  </a:cubicBezTo>
                  <a:cubicBezTo>
                    <a:pt x="402" y="377"/>
                    <a:pt x="367" y="392"/>
                    <a:pt x="331" y="410"/>
                  </a:cubicBezTo>
                  <a:cubicBezTo>
                    <a:pt x="294" y="428"/>
                    <a:pt x="258" y="449"/>
                    <a:pt x="220" y="473"/>
                  </a:cubicBezTo>
                  <a:cubicBezTo>
                    <a:pt x="212" y="459"/>
                    <a:pt x="205" y="446"/>
                    <a:pt x="198" y="435"/>
                  </a:cubicBezTo>
                  <a:close/>
                  <a:moveTo>
                    <a:pt x="71" y="724"/>
                  </a:moveTo>
                  <a:cubicBezTo>
                    <a:pt x="51" y="701"/>
                    <a:pt x="35" y="681"/>
                    <a:pt x="23" y="664"/>
                  </a:cubicBezTo>
                  <a:cubicBezTo>
                    <a:pt x="54" y="630"/>
                    <a:pt x="86" y="600"/>
                    <a:pt x="118" y="573"/>
                  </a:cubicBezTo>
                  <a:cubicBezTo>
                    <a:pt x="150" y="545"/>
                    <a:pt x="183" y="521"/>
                    <a:pt x="216" y="499"/>
                  </a:cubicBezTo>
                  <a:cubicBezTo>
                    <a:pt x="227" y="514"/>
                    <a:pt x="239" y="530"/>
                    <a:pt x="251" y="547"/>
                  </a:cubicBezTo>
                  <a:cubicBezTo>
                    <a:pt x="264" y="565"/>
                    <a:pt x="278" y="583"/>
                    <a:pt x="292" y="602"/>
                  </a:cubicBezTo>
                  <a:cubicBezTo>
                    <a:pt x="287" y="608"/>
                    <a:pt x="282" y="616"/>
                    <a:pt x="276" y="625"/>
                  </a:cubicBezTo>
                  <a:cubicBezTo>
                    <a:pt x="271" y="633"/>
                    <a:pt x="266" y="642"/>
                    <a:pt x="262" y="650"/>
                  </a:cubicBezTo>
                  <a:cubicBezTo>
                    <a:pt x="241" y="672"/>
                    <a:pt x="220" y="696"/>
                    <a:pt x="199" y="721"/>
                  </a:cubicBezTo>
                  <a:cubicBezTo>
                    <a:pt x="178" y="745"/>
                    <a:pt x="159" y="771"/>
                    <a:pt x="140" y="798"/>
                  </a:cubicBezTo>
                  <a:cubicBezTo>
                    <a:pt x="113" y="771"/>
                    <a:pt x="90" y="746"/>
                    <a:pt x="71" y="724"/>
                  </a:cubicBezTo>
                  <a:close/>
                  <a:moveTo>
                    <a:pt x="142" y="826"/>
                  </a:moveTo>
                  <a:cubicBezTo>
                    <a:pt x="165" y="846"/>
                    <a:pt x="190" y="867"/>
                    <a:pt x="217" y="888"/>
                  </a:cubicBezTo>
                  <a:cubicBezTo>
                    <a:pt x="245" y="909"/>
                    <a:pt x="275" y="931"/>
                    <a:pt x="309" y="952"/>
                  </a:cubicBezTo>
                  <a:cubicBezTo>
                    <a:pt x="291" y="989"/>
                    <a:pt x="275" y="1027"/>
                    <a:pt x="260" y="1064"/>
                  </a:cubicBezTo>
                  <a:cubicBezTo>
                    <a:pt x="246" y="1102"/>
                    <a:pt x="232" y="1140"/>
                    <a:pt x="218" y="1178"/>
                  </a:cubicBezTo>
                  <a:cubicBezTo>
                    <a:pt x="163" y="1142"/>
                    <a:pt x="125" y="1110"/>
                    <a:pt x="103" y="1081"/>
                  </a:cubicBezTo>
                  <a:cubicBezTo>
                    <a:pt x="81" y="1053"/>
                    <a:pt x="70" y="1038"/>
                    <a:pt x="70" y="1036"/>
                  </a:cubicBezTo>
                  <a:cubicBezTo>
                    <a:pt x="62" y="1040"/>
                    <a:pt x="62" y="1040"/>
                    <a:pt x="62" y="1040"/>
                  </a:cubicBezTo>
                  <a:cubicBezTo>
                    <a:pt x="66" y="1012"/>
                    <a:pt x="76" y="984"/>
                    <a:pt x="94" y="957"/>
                  </a:cubicBezTo>
                  <a:cubicBezTo>
                    <a:pt x="111" y="930"/>
                    <a:pt x="116" y="901"/>
                    <a:pt x="110" y="872"/>
                  </a:cubicBezTo>
                  <a:cubicBezTo>
                    <a:pt x="115" y="864"/>
                    <a:pt x="121" y="856"/>
                    <a:pt x="126" y="849"/>
                  </a:cubicBezTo>
                  <a:cubicBezTo>
                    <a:pt x="131" y="842"/>
                    <a:pt x="136" y="834"/>
                    <a:pt x="142" y="826"/>
                  </a:cubicBezTo>
                  <a:close/>
                </a:path>
              </a:pathLst>
            </a:custGeom>
            <a:solidFill>
              <a:srgbClr val="404F72"/>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sp>
        <p:nvSpPr>
          <p:cNvPr id="1048615" name="Rectangle 61"/>
          <p:cNvSpPr>
            <a:spLocks noChangeArrowheads="1"/>
          </p:cNvSpPr>
          <p:nvPr/>
        </p:nvSpPr>
        <p:spPr bwMode="auto">
          <a:xfrm>
            <a:off x="-9525" y="1126067"/>
            <a:ext cx="12207876" cy="5327651"/>
          </a:xfrm>
          <a:prstGeom prst="rect">
            <a:avLst/>
          </a:prstGeom>
          <a:solidFill>
            <a:schemeClr val="bg1"/>
          </a:solidFill>
          <a:ln w="9525">
            <a:noFill/>
            <a:miter lim="800000"/>
          </a:ln>
          <a:effectLst/>
        </p:spPr>
        <p:txBody>
          <a:bodyPr wrap="none" anchor="ct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nvGrpSpPr>
          <p:cNvPr id="21" name="Group 13"/>
          <p:cNvGrpSpPr/>
          <p:nvPr/>
        </p:nvGrpSpPr>
        <p:grpSpPr bwMode="auto">
          <a:xfrm>
            <a:off x="-12701" y="0"/>
            <a:ext cx="12211052" cy="6873209"/>
            <a:chOff x="0" y="2"/>
            <a:chExt cx="5760" cy="4318"/>
          </a:xfrm>
        </p:grpSpPr>
        <p:sp>
          <p:nvSpPr>
            <p:cNvPr id="1048616" name="Freeform 14"/>
            <p:cNvSpPr/>
            <p:nvPr userDrawn="1"/>
          </p:nvSpPr>
          <p:spPr bwMode="auto">
            <a:xfrm>
              <a:off x="2" y="2"/>
              <a:ext cx="5758" cy="673"/>
            </a:xfrm>
            <a:custGeom>
              <a:avLst/>
              <a:gdLst/>
              <a:ahLst/>
              <a:cxnLst>
                <a:cxn ang="0">
                  <a:pos x="2721" y="330"/>
                </a:cxn>
                <a:cxn ang="0">
                  <a:pos x="0" y="330"/>
                </a:cxn>
                <a:cxn ang="0">
                  <a:pos x="0" y="2"/>
                </a:cxn>
                <a:cxn ang="0">
                  <a:pos x="804" y="2"/>
                </a:cxn>
                <a:cxn ang="0">
                  <a:pos x="870" y="14"/>
                </a:cxn>
                <a:cxn ang="0">
                  <a:pos x="921" y="50"/>
                </a:cxn>
                <a:cxn ang="0">
                  <a:pos x="1083" y="257"/>
                </a:cxn>
                <a:cxn ang="0">
                  <a:pos x="1127" y="289"/>
                </a:cxn>
                <a:cxn ang="0">
                  <a:pos x="1198" y="299"/>
                </a:cxn>
                <a:cxn ang="0">
                  <a:pos x="2721" y="299"/>
                </a:cxn>
                <a:cxn ang="0">
                  <a:pos x="2721" y="330"/>
                </a:cxn>
              </a:cxnLst>
              <a:rect l="0" t="0" r="r" b="b"/>
              <a:pathLst>
                <a:path w="2721" h="330">
                  <a:moveTo>
                    <a:pt x="2721" y="330"/>
                  </a:moveTo>
                  <a:cubicBezTo>
                    <a:pt x="0" y="330"/>
                    <a:pt x="0" y="330"/>
                    <a:pt x="0" y="330"/>
                  </a:cubicBezTo>
                  <a:cubicBezTo>
                    <a:pt x="0" y="2"/>
                    <a:pt x="0" y="2"/>
                    <a:pt x="0" y="2"/>
                  </a:cubicBezTo>
                  <a:cubicBezTo>
                    <a:pt x="804" y="2"/>
                    <a:pt x="804" y="2"/>
                    <a:pt x="804" y="2"/>
                  </a:cubicBezTo>
                  <a:cubicBezTo>
                    <a:pt x="804" y="2"/>
                    <a:pt x="837" y="0"/>
                    <a:pt x="870" y="14"/>
                  </a:cubicBezTo>
                  <a:cubicBezTo>
                    <a:pt x="904" y="29"/>
                    <a:pt x="921" y="50"/>
                    <a:pt x="921" y="50"/>
                  </a:cubicBezTo>
                  <a:cubicBezTo>
                    <a:pt x="1083" y="257"/>
                    <a:pt x="1083" y="257"/>
                    <a:pt x="1083" y="257"/>
                  </a:cubicBezTo>
                  <a:cubicBezTo>
                    <a:pt x="1083" y="257"/>
                    <a:pt x="1104" y="280"/>
                    <a:pt x="1127" y="289"/>
                  </a:cubicBezTo>
                  <a:cubicBezTo>
                    <a:pt x="1160" y="301"/>
                    <a:pt x="1198" y="299"/>
                    <a:pt x="1198" y="299"/>
                  </a:cubicBezTo>
                  <a:cubicBezTo>
                    <a:pt x="2721" y="299"/>
                    <a:pt x="2721" y="299"/>
                    <a:pt x="2721" y="299"/>
                  </a:cubicBezTo>
                  <a:lnTo>
                    <a:pt x="2721" y="330"/>
                  </a:ln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7" name="Freeform 15"/>
            <p:cNvSpPr/>
            <p:nvPr userDrawn="1"/>
          </p:nvSpPr>
          <p:spPr bwMode="auto">
            <a:xfrm>
              <a:off x="0" y="4085"/>
              <a:ext cx="4417" cy="235"/>
            </a:xfrm>
            <a:custGeom>
              <a:avLst/>
              <a:gdLst/>
              <a:ahLst/>
              <a:cxnLst>
                <a:cxn ang="0">
                  <a:pos x="2018" y="31"/>
                </a:cxn>
                <a:cxn ang="0">
                  <a:pos x="2047" y="77"/>
                </a:cxn>
                <a:cxn ang="0">
                  <a:pos x="2063" y="98"/>
                </a:cxn>
                <a:cxn ang="0">
                  <a:pos x="2088" y="111"/>
                </a:cxn>
                <a:cxn ang="0">
                  <a:pos x="0" y="111"/>
                </a:cxn>
                <a:cxn ang="0">
                  <a:pos x="0" y="0"/>
                </a:cxn>
                <a:cxn ang="0">
                  <a:pos x="1963" y="0"/>
                </a:cxn>
                <a:cxn ang="0">
                  <a:pos x="1997" y="9"/>
                </a:cxn>
                <a:cxn ang="0">
                  <a:pos x="2018" y="31"/>
                </a:cxn>
              </a:cxnLst>
              <a:rect l="0" t="0" r="r" b="b"/>
              <a:pathLst>
                <a:path w="2088" h="111">
                  <a:moveTo>
                    <a:pt x="2018" y="31"/>
                  </a:moveTo>
                  <a:cubicBezTo>
                    <a:pt x="2047" y="77"/>
                    <a:pt x="2047" y="77"/>
                    <a:pt x="2047" y="77"/>
                  </a:cubicBezTo>
                  <a:cubicBezTo>
                    <a:pt x="2047" y="77"/>
                    <a:pt x="2055" y="91"/>
                    <a:pt x="2063" y="98"/>
                  </a:cubicBezTo>
                  <a:cubicBezTo>
                    <a:pt x="2073" y="106"/>
                    <a:pt x="2088" y="111"/>
                    <a:pt x="2088" y="111"/>
                  </a:cubicBezTo>
                  <a:cubicBezTo>
                    <a:pt x="0" y="111"/>
                    <a:pt x="0" y="111"/>
                    <a:pt x="0" y="111"/>
                  </a:cubicBezTo>
                  <a:cubicBezTo>
                    <a:pt x="0" y="0"/>
                    <a:pt x="0" y="0"/>
                    <a:pt x="0" y="0"/>
                  </a:cubicBezTo>
                  <a:cubicBezTo>
                    <a:pt x="1963" y="0"/>
                    <a:pt x="1963" y="0"/>
                    <a:pt x="1963" y="0"/>
                  </a:cubicBezTo>
                  <a:cubicBezTo>
                    <a:pt x="1963" y="0"/>
                    <a:pt x="1984" y="0"/>
                    <a:pt x="1997" y="9"/>
                  </a:cubicBezTo>
                  <a:cubicBezTo>
                    <a:pt x="2010" y="18"/>
                    <a:pt x="2018" y="31"/>
                    <a:pt x="2018" y="31"/>
                  </a:cubicBez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grpSp>
        <p:nvGrpSpPr>
          <p:cNvPr id="22" name="Group 52"/>
          <p:cNvGrpSpPr/>
          <p:nvPr/>
        </p:nvGrpSpPr>
        <p:grpSpPr bwMode="auto">
          <a:xfrm>
            <a:off x="336551" y="116417"/>
            <a:ext cx="11855449" cy="853016"/>
            <a:chOff x="158" y="93"/>
            <a:chExt cx="5602" cy="537"/>
          </a:xfrm>
        </p:grpSpPr>
        <p:pic>
          <p:nvPicPr>
            <p:cNvPr id="2097152" name="Picture 43" descr="과학3d(원자구조)"/>
            <p:cNvPicPr>
              <a:picLocks noChangeAspect="1" noChangeArrowheads="1"/>
            </p:cNvPicPr>
            <p:nvPr userDrawn="1"/>
          </p:nvPicPr>
          <p:blipFill>
            <a:blip r:embed="rId2" cstate="print"/>
            <a:srcRect/>
            <a:stretch>
              <a:fillRect/>
            </a:stretch>
          </p:blipFill>
          <p:spPr bwMode="auto">
            <a:xfrm>
              <a:off x="5329" y="120"/>
              <a:ext cx="431" cy="407"/>
            </a:xfrm>
            <a:prstGeom prst="rect">
              <a:avLst/>
            </a:prstGeom>
            <a:noFill/>
            <a:ln>
              <a:noFill/>
            </a:ln>
          </p:spPr>
        </p:pic>
        <p:pic>
          <p:nvPicPr>
            <p:cNvPr id="2097153" name="Picture 49" descr="http://nsmc.cma.gov.cn/images/logopic01.gif"/>
            <p:cNvPicPr>
              <a:picLocks noChangeAspect="1" noChangeArrowheads="1"/>
            </p:cNvPicPr>
            <p:nvPr userDrawn="1"/>
          </p:nvPicPr>
          <p:blipFill>
            <a:blip r:embed="rId3" cstate="print"/>
            <a:srcRect/>
            <a:stretch>
              <a:fillRect/>
            </a:stretch>
          </p:blipFill>
          <p:spPr bwMode="auto">
            <a:xfrm>
              <a:off x="158" y="119"/>
              <a:ext cx="502" cy="488"/>
            </a:xfrm>
            <a:prstGeom prst="rect">
              <a:avLst/>
            </a:prstGeom>
            <a:noFill/>
            <a:ln>
              <a:noFill/>
            </a:ln>
          </p:spPr>
        </p:pic>
        <p:pic>
          <p:nvPicPr>
            <p:cNvPr id="2097154" name="Picture 7" descr="http://nsmc.cma.gov.cn/images/logopic02.gif"/>
            <p:cNvPicPr>
              <a:picLocks noChangeAspect="1" noChangeArrowheads="1"/>
            </p:cNvPicPr>
            <p:nvPr userDrawn="1"/>
          </p:nvPicPr>
          <p:blipFill>
            <a:blip r:embed="rId4" cstate="print"/>
            <a:srcRect/>
            <a:stretch>
              <a:fillRect/>
            </a:stretch>
          </p:blipFill>
          <p:spPr bwMode="auto">
            <a:xfrm>
              <a:off x="715" y="93"/>
              <a:ext cx="590" cy="537"/>
            </a:xfrm>
            <a:prstGeom prst="rect">
              <a:avLst/>
            </a:prstGeom>
            <a:noFill/>
            <a:ln>
              <a:noFill/>
            </a:ln>
          </p:spPr>
        </p:pic>
      </p:grpSp>
      <p:sp>
        <p:nvSpPr>
          <p:cNvPr id="1048618" name="矩形 47"/>
          <p:cNvSpPr>
            <a:spLocks noChangeArrowheads="1"/>
          </p:cNvSpPr>
          <p:nvPr/>
        </p:nvSpPr>
        <p:spPr bwMode="auto">
          <a:xfrm>
            <a:off x="-1012" y="-12802"/>
            <a:ext cx="3639553"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9" name="矩形 53"/>
          <p:cNvSpPr>
            <a:spLocks noChangeArrowheads="1"/>
          </p:cNvSpPr>
          <p:nvPr userDrawn="1"/>
        </p:nvSpPr>
        <p:spPr bwMode="auto">
          <a:xfrm>
            <a:off x="11154833" y="118533"/>
            <a:ext cx="1007533" cy="721784"/>
          </a:xfrm>
          <a:prstGeom prst="rect">
            <a:avLst/>
          </a:prstGeom>
          <a:solidFill>
            <a:srgbClr val="A52603"/>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pic>
        <p:nvPicPr>
          <p:cNvPr id="2097155" name="Picture 4" descr="F:\杂项\卫星\风云三.png"/>
          <p:cNvPicPr>
            <a:picLocks noChangeAspect="1" noChangeArrowheads="1"/>
          </p:cNvPicPr>
          <p:nvPr/>
        </p:nvPicPr>
        <p:blipFill>
          <a:blip r:embed="rId5" cstate="print"/>
          <a:srcRect/>
          <a:stretch>
            <a:fillRect/>
          </a:stretch>
        </p:blipFill>
        <p:spPr bwMode="auto">
          <a:xfrm>
            <a:off x="11095246" y="40929"/>
            <a:ext cx="986552" cy="803857"/>
          </a:xfrm>
          <a:prstGeom prst="rect">
            <a:avLst/>
          </a:prstGeom>
          <a:noFill/>
          <a:ln>
            <a:noFill/>
          </a:ln>
        </p:spPr>
      </p:pic>
      <p:pic>
        <p:nvPicPr>
          <p:cNvPr id="2097156" name="Picture 8" descr="卫星中心徽标"/>
          <p:cNvPicPr>
            <a:picLocks noChangeAspect="1" noChangeArrowheads="1"/>
          </p:cNvPicPr>
          <p:nvPr/>
        </p:nvPicPr>
        <p:blipFill>
          <a:blip r:embed="rId6" cstate="print"/>
          <a:srcRect/>
          <a:stretch>
            <a:fillRect/>
          </a:stretch>
        </p:blipFill>
        <p:spPr bwMode="auto">
          <a:xfrm>
            <a:off x="847611" y="134873"/>
            <a:ext cx="778933" cy="784860"/>
          </a:xfrm>
          <a:prstGeom prst="rect">
            <a:avLst/>
          </a:prstGeom>
          <a:noFill/>
          <a:ln>
            <a:noFill/>
          </a:ln>
        </p:spPr>
      </p:pic>
      <p:pic>
        <p:nvPicPr>
          <p:cNvPr id="2097157"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22" t="1" r="19784" b="-4068"/>
          <a:stretch>
            <a:fillRect/>
          </a:stretch>
        </p:blipFill>
        <p:spPr bwMode="auto">
          <a:xfrm>
            <a:off x="8456" y="61217"/>
            <a:ext cx="835370" cy="949976"/>
          </a:xfrm>
          <a:prstGeom prst="rect">
            <a:avLst/>
          </a:prstGeom>
          <a:noFill/>
          <a:ln>
            <a:noFill/>
          </a:ln>
        </p:spPr>
      </p:pic>
      <p:sp>
        <p:nvSpPr>
          <p:cNvPr id="1048620" name="标题 1"/>
          <p:cNvSpPr>
            <a:spLocks noGrp="1"/>
          </p:cNvSpPr>
          <p:nvPr>
            <p:ph type="title"/>
          </p:nvPr>
        </p:nvSpPr>
        <p:spPr>
          <a:xfrm>
            <a:off x="527381" y="1196752"/>
            <a:ext cx="11041227" cy="504056"/>
          </a:xfrm>
          <a:prstGeom prst="rect">
            <a:avLst/>
          </a:prstGeom>
        </p:spPr>
        <p:txBody>
          <a:bodyPr/>
          <a:lstStyle>
            <a:lvl1pPr algn="l">
              <a:defRPr sz="3735" b="1">
                <a:solidFill>
                  <a:srgbClr val="0070C0"/>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622" name="日期占位符 3"/>
          <p:cNvSpPr>
            <a:spLocks noGrp="1"/>
          </p:cNvSpPr>
          <p:nvPr>
            <p:ph type="dt" sz="half" idx="10"/>
          </p:nvPr>
        </p:nvSpPr>
        <p:spPr>
          <a:xfrm>
            <a:off x="609600" y="6538387"/>
            <a:ext cx="2844800" cy="275167"/>
          </a:xfrm>
        </p:spPr>
        <p:txBody>
          <a:bodyPr/>
          <a:lstStyle>
            <a:lvl1pPr>
              <a:defRPr>
                <a:solidFill>
                  <a:prstClr val="black"/>
                </a:solidFill>
                <a:latin typeface="黑体" panose="02010609060101010101" pitchFamily="49" charset="-122"/>
                <a:ea typeface="黑体" panose="02010609060101010101" pitchFamily="49" charset="-122"/>
              </a:defRPr>
            </a:lvl1pPr>
          </a:lstStyle>
          <a:p>
            <a:fld id="{CCECAF2F-1164-4789-913C-4E5C2D90E3CE}" type="datetime1">
              <a:rPr lang="zh-CN" altLang="en-US" smtClean="0"/>
              <a:t>2023/4/26</a:t>
            </a:fld>
            <a:endParaRPr lang="zh-CN" altLang="en-US" dirty="0"/>
          </a:p>
        </p:txBody>
      </p:sp>
      <p:sp>
        <p:nvSpPr>
          <p:cNvPr id="1048623" name="页脚占位符 4"/>
          <p:cNvSpPr>
            <a:spLocks noGrp="1"/>
          </p:cNvSpPr>
          <p:nvPr>
            <p:ph type="ftr" sz="quarter" idx="11"/>
          </p:nvPr>
        </p:nvSpPr>
        <p:spPr bwMode="auto">
          <a:xfrm>
            <a:off x="4165600" y="6538387"/>
            <a:ext cx="3860800" cy="275167"/>
          </a:xfrm>
        </p:spPr>
        <p:txBody>
          <a:bodyPr wrap="square" numCol="1" anchor="t" anchorCtr="0" compatLnSpc="1"/>
          <a:lstStyle>
            <a:lvl1pPr algn="ctr" defTabSz="914400" fontAlgn="auto">
              <a:spcBef>
                <a:spcPts val="0"/>
              </a:spcBef>
              <a:spcAft>
                <a:spcPts val="0"/>
              </a:spcAft>
              <a:defRPr sz="1335">
                <a:solidFill>
                  <a:prstClr val="black"/>
                </a:solidFill>
                <a:latin typeface="黑体" panose="02010609060101010101" pitchFamily="49" charset="-122"/>
                <a:ea typeface="黑体" panose="02010609060101010101" pitchFamily="49" charset="-122"/>
              </a:defRPr>
            </a:lvl1pPr>
          </a:lstStyle>
          <a:p>
            <a:endParaRPr lang="zh-CN" altLang="en-US" dirty="0"/>
          </a:p>
        </p:txBody>
      </p:sp>
      <p:sp>
        <p:nvSpPr>
          <p:cNvPr id="1048624" name="灯片编号占位符 5"/>
          <p:cNvSpPr>
            <a:spLocks noGrp="1"/>
          </p:cNvSpPr>
          <p:nvPr>
            <p:ph type="sldNum" sz="quarter" idx="12"/>
          </p:nvPr>
        </p:nvSpPr>
        <p:spPr>
          <a:xfrm>
            <a:off x="8737600" y="6538387"/>
            <a:ext cx="2844800" cy="275167"/>
          </a:xfr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7E8DEBAF-11D9-4FFC-9FE3-56BCDE40C340}" type="slidenum">
              <a:rPr lang="zh-CN" altLang="en-US" smtClean="0"/>
              <a:t>‹#›</a:t>
            </a:fld>
            <a:endParaRPr lang="zh-CN" altLang="en-US" dirty="0"/>
          </a:p>
        </p:txBody>
      </p:sp>
      <p:pic>
        <p:nvPicPr>
          <p:cNvPr id="56" name="Picture 39" descr="logo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692558" y="305999"/>
            <a:ext cx="1052690" cy="5449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7" name="矩形 47"/>
          <p:cNvSpPr>
            <a:spLocks noChangeArrowheads="1"/>
          </p:cNvSpPr>
          <p:nvPr userDrawn="1"/>
        </p:nvSpPr>
        <p:spPr bwMode="auto">
          <a:xfrm>
            <a:off x="-12702" y="5600704"/>
            <a:ext cx="8750301"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21" name="内容占位符 2"/>
          <p:cNvSpPr>
            <a:spLocks noGrp="1"/>
          </p:cNvSpPr>
          <p:nvPr>
            <p:ph idx="1"/>
          </p:nvPr>
        </p:nvSpPr>
        <p:spPr>
          <a:xfrm>
            <a:off x="527381" y="1772816"/>
            <a:ext cx="11041227" cy="4353347"/>
          </a:xfrm>
          <a:prstGeom prst="rect">
            <a:avLst/>
          </a:prstGeom>
        </p:spPr>
        <p:txBody>
          <a:bodyPr/>
          <a:lstStyle>
            <a:lvl1pPr>
              <a:defRPr sz="3200">
                <a:latin typeface="微软雅黑" panose="020B0503020204020204" pitchFamily="34" charset="-122"/>
                <a:ea typeface="微软雅黑" panose="020B0503020204020204" pitchFamily="34" charset="-122"/>
              </a:defRPr>
            </a:lvl1pPr>
            <a:lvl2pPr>
              <a:defRPr sz="2935">
                <a:latin typeface="微软雅黑" panose="020B0503020204020204" pitchFamily="34" charset="-122"/>
                <a:ea typeface="微软雅黑" panose="020B0503020204020204" pitchFamily="34" charset="-122"/>
              </a:defRPr>
            </a:lvl2pPr>
            <a:lvl3pPr>
              <a:defRPr sz="2665">
                <a:latin typeface="微软雅黑" panose="020B0503020204020204" pitchFamily="34" charset="-122"/>
                <a:ea typeface="微软雅黑" panose="020B0503020204020204" pitchFamily="34" charset="-122"/>
              </a:defRPr>
            </a:lvl3pPr>
            <a:lvl4pPr>
              <a:defRPr sz="2400">
                <a:latin typeface="微软雅黑" panose="020B0503020204020204" pitchFamily="34" charset="-122"/>
                <a:ea typeface="微软雅黑" panose="020B0503020204020204" pitchFamily="34" charset="-122"/>
              </a:defRPr>
            </a:lvl4pPr>
            <a:lvl5pPr>
              <a:defRPr sz="2135">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65"/>
          <p:cNvSpPr>
            <a:spLocks noGrp="1" noChangeArrowheads="1"/>
          </p:cNvSpPr>
          <p:nvPr>
            <p:ph type="sldNum" sz="quarter" idx="10"/>
          </p:nvPr>
        </p:nvSpPr>
        <p:spPr/>
        <p:txBody>
          <a:bodyPr/>
          <a:lstStyle>
            <a:lvl1pPr>
              <a:defRPr/>
            </a:lvl1pPr>
          </a:lstStyle>
          <a:p>
            <a:pPr>
              <a:defRPr/>
            </a:pPr>
            <a:r>
              <a:rPr lang="en-GB"/>
              <a:t>Slide: </a:t>
            </a:r>
            <a:fld id="{AD11DA64-976E-42DB-B2C0-6CAC3C984397}" type="slidenum">
              <a:rPr lang="en-GB">
                <a:solidFill>
                  <a:schemeClr val="tx1"/>
                </a:solidFill>
              </a:rPr>
              <a:t>‹#›</a:t>
            </a:fld>
            <a:endParaRPr lang="en-GB">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59C54B24-D693-47B3-AC8F-4F1BFCE7B7FE}"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nvPr>
        </p:nvSpPr>
        <p:spPr bwMode="auto">
          <a:xfrm>
            <a:off x="609600" y="275167"/>
            <a:ext cx="10972800" cy="1143000"/>
          </a:xfrm>
          <a:prstGeom prst="rect">
            <a:avLst/>
          </a:prstGeom>
          <a:noFill/>
          <a:ln>
            <a:noFill/>
          </a:ln>
        </p:spPr>
        <p:txBody>
          <a:bodyPr vert="horz" wrap="square" lIns="91440" tIns="45720" rIns="91440" bIns="45720" numCol="1" anchor="ctr" anchorCtr="0" compatLnSpc="1"/>
          <a:lstStyle/>
          <a:p>
            <a:pPr lvl="0"/>
            <a:r>
              <a:rPr lang="zh-CN" altLang="en-US" dirty="0"/>
              <a:t>单击此处编辑母版标题样式</a:t>
            </a:r>
          </a:p>
        </p:txBody>
      </p:sp>
      <p:sp>
        <p:nvSpPr>
          <p:cNvPr id="1048577" name="文本占位符 2"/>
          <p:cNvSpPr>
            <a:spLocks noGrp="1"/>
          </p:cNvSpPr>
          <p:nvPr>
            <p:ph type="body" idx="1"/>
          </p:nvPr>
        </p:nvSpPr>
        <p:spPr bwMode="auto">
          <a:xfrm>
            <a:off x="609600" y="1600203"/>
            <a:ext cx="10972800" cy="4525433"/>
          </a:xfrm>
          <a:prstGeom prst="rect">
            <a:avLst/>
          </a:prstGeom>
          <a:noFill/>
          <a:ln>
            <a:noFill/>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578" name="日期占位符 3"/>
          <p:cNvSpPr>
            <a:spLocks noGrp="1"/>
          </p:cNvSpPr>
          <p:nvPr>
            <p:ph type="dt" sz="half" idx="2"/>
          </p:nvPr>
        </p:nvSpPr>
        <p:spPr>
          <a:xfrm>
            <a:off x="609600" y="6356353"/>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ea typeface="微软雅黑" panose="020B0503020204020204" pitchFamily="34" charset="-122"/>
              </a:defRPr>
            </a:lvl1pPr>
          </a:lstStyle>
          <a:p>
            <a:fld id="{703EF80E-94F6-4682-887D-79A3EB8B26C6}" type="datetime1">
              <a:rPr lang="zh-CN" altLang="en-US" smtClean="0"/>
              <a:t>2023/4/26</a:t>
            </a:fld>
            <a:endParaRPr lang="zh-CN" altLang="en-US" dirty="0"/>
          </a:p>
        </p:txBody>
      </p:sp>
      <p:sp>
        <p:nvSpPr>
          <p:cNvPr id="1048579" name="页脚占位符 4"/>
          <p:cNvSpPr>
            <a:spLocks noGrp="1"/>
          </p:cNvSpPr>
          <p:nvPr>
            <p:ph type="ftr" sz="quarter" idx="3"/>
          </p:nvPr>
        </p:nvSpPr>
        <p:spPr>
          <a:xfrm>
            <a:off x="4165600" y="6356353"/>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微软雅黑" panose="020B0503020204020204" pitchFamily="34" charset="-122"/>
              </a:defRPr>
            </a:lvl1pPr>
          </a:lstStyle>
          <a:p>
            <a:endParaRPr lang="zh-CN" altLang="en-US" dirty="0"/>
          </a:p>
        </p:txBody>
      </p:sp>
      <p:sp>
        <p:nvSpPr>
          <p:cNvPr id="1048580" name="灯片编号占位符 5"/>
          <p:cNvSpPr>
            <a:spLocks noGrp="1"/>
          </p:cNvSpPr>
          <p:nvPr>
            <p:ph type="sldNum" sz="quarter" idx="4"/>
          </p:nvPr>
        </p:nvSpPr>
        <p:spPr>
          <a:xfrm>
            <a:off x="8737600" y="6356353"/>
            <a:ext cx="2844800" cy="366183"/>
          </a:xfrm>
          <a:prstGeom prst="rect">
            <a:avLst/>
          </a:prstGeom>
        </p:spPr>
        <p:txBody>
          <a:bodyPr vert="horz" wrap="square" lIns="91440" tIns="45720" rIns="91440" bIns="45720" numCol="1" anchor="ctr" anchorCtr="0" compatLnSpc="1"/>
          <a:lstStyle>
            <a:lvl1pPr algn="r" eaLnBrk="1" hangingPunct="1">
              <a:defRPr sz="1600">
                <a:solidFill>
                  <a:srgbClr val="898989"/>
                </a:solidFill>
                <a:latin typeface="Calibri" panose="020F0502020204030204" charset="0"/>
                <a:ea typeface="微软雅黑" panose="020B0503020204020204" pitchFamily="34" charset="-122"/>
              </a:defRPr>
            </a:lvl1pPr>
          </a:lstStyle>
          <a:p>
            <a:fld id="{4A9F3EAB-804B-4773-8D40-0A78420C4420}"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ctr" rtl="0" eaLnBrk="0" fontAlgn="base" hangingPunct="0">
        <a:spcBef>
          <a:spcPct val="0"/>
        </a:spcBef>
        <a:spcAft>
          <a:spcPct val="0"/>
        </a:spcAft>
        <a:defRPr sz="5865" kern="1200">
          <a:solidFill>
            <a:schemeClr val="tx1"/>
          </a:solidFill>
          <a:latin typeface="+mj-lt"/>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微软雅黑" panose="020B0503020204020204" pitchFamily="34" charset="-122"/>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微软雅黑" panose="020B0503020204020204" pitchFamily="34" charset="-122"/>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微软雅黑" panose="020B0503020204020204" pitchFamily="34" charset="-122"/>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微软雅黑" panose="020B0503020204020204" pitchFamily="34" charset="-122"/>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54B24-D693-47B3-AC8F-4F1BFCE7B7FE}" type="datetimeFigureOut">
              <a:rPr lang="zh-CN" altLang="en-US" smtClean="0"/>
              <a:t>2023/4/26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94012-8115-4DC7-BA07-434546018C8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2023/4/26</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10600030101010101" pitchFamily="2" charset="-122"/>
                <a:ea typeface="等线" panose="02010600030101010101" pitchFamily="2" charset="-122"/>
                <a:cs typeface="+mn-cs"/>
              </a:r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10600030101010101" pitchFamily="2" charset="-122"/>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51.png"/><Relationship Id="rId5" Type="http://schemas.openxmlformats.org/officeDocument/2006/relationships/image" Target="../media/image41.png"/><Relationship Id="rId10"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49876" y="144587"/>
            <a:ext cx="12241876" cy="3238500"/>
          </a:xfrm>
          <a:prstGeom prst="rect">
            <a:avLst/>
          </a:prstGeom>
          <a:noFill/>
          <a:ln>
            <a:noFill/>
          </a:ln>
        </p:spPr>
        <p:txBody>
          <a:bodyPr vert="horz" wrap="square" lIns="121920" tIns="60960" rIns="121920" bIns="60960" numCol="1" anchor="ctr" anchorCtr="0" compatLnSpc="1"/>
          <a:lstStyle>
            <a:lvl1pPr algn="l" rtl="0" eaLnBrk="0" fontAlgn="base" hangingPunct="0">
              <a:spcBef>
                <a:spcPct val="0"/>
              </a:spcBef>
              <a:spcAft>
                <a:spcPct val="0"/>
              </a:spcAft>
              <a:defRPr sz="2800" b="1" kern="1200">
                <a:solidFill>
                  <a:srgbClr val="0070C0"/>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a:lstStyle>
          <a:p>
            <a:pPr algn="ctr" eaLnBrk="1" hangingPunct="1">
              <a:spcBef>
                <a:spcPts val="3000"/>
              </a:spcBef>
              <a:defRPr/>
            </a:pPr>
            <a:r>
              <a:rPr lang="zh-CN" altLang="en-US" sz="4000" dirty="0" smtClean="0">
                <a:solidFill>
                  <a:schemeClr val="accent1">
                    <a:lumMod val="75000"/>
                  </a:schemeClr>
                </a:solidFill>
                <a:latin typeface="Arial Black" pitchFamily="34" charset="0"/>
                <a:ea typeface="等线" panose="02010600030101010101" pitchFamily="2" charset="-122"/>
                <a:cs typeface="+mn-cs"/>
              </a:rPr>
              <a:t>Progress on FCDR of MWRI onboard FY-3 Series Satellites</a:t>
            </a:r>
          </a:p>
        </p:txBody>
      </p:sp>
      <p:sp>
        <p:nvSpPr>
          <p:cNvPr id="4" name="灯片编号占位符 3"/>
          <p:cNvSpPr>
            <a:spLocks noGrp="1"/>
          </p:cNvSpPr>
          <p:nvPr>
            <p:ph type="sldNum" sz="quarter" idx="12"/>
          </p:nvPr>
        </p:nvSpPr>
        <p:spPr/>
        <p:txBody>
          <a:bodyPr/>
          <a:lstStyle/>
          <a:p>
            <a:fld id="{7E8DEBAF-11D9-4FFC-9FE3-56BCDE40C340}" type="slidenum">
              <a:rPr lang="zh-CN" altLang="en-US" smtClean="0"/>
              <a:t>1</a:t>
            </a:fld>
            <a:endParaRPr lang="zh-CN" altLang="en-US" dirty="0"/>
          </a:p>
        </p:txBody>
      </p:sp>
      <p:pic>
        <p:nvPicPr>
          <p:cNvPr id="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5" y="2341257"/>
            <a:ext cx="12167619" cy="316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963437" y="0"/>
            <a:ext cx="2228563" cy="584775"/>
          </a:xfrm>
          <a:prstGeom prst="rect">
            <a:avLst/>
          </a:prstGeom>
          <a:noFill/>
        </p:spPr>
        <p:txBody>
          <a:bodyPr wrap="square" rtlCol="0">
            <a:spAutoFit/>
          </a:bodyPr>
          <a:lstStyle/>
          <a:p>
            <a:r>
              <a:rPr lang="en-US" altLang="zh-CN" sz="3200" b="1" dirty="0" smtClean="0">
                <a:solidFill>
                  <a:schemeClr val="bg1"/>
                </a:solidFill>
              </a:rPr>
              <a:t>EGU 2023</a:t>
            </a:r>
            <a:endParaRPr lang="zh-CN" altLang="en-US" sz="3200" b="1" dirty="0">
              <a:solidFill>
                <a:schemeClr val="bg1"/>
              </a:solidFill>
            </a:endParaRPr>
          </a:p>
        </p:txBody>
      </p:sp>
      <p:sp>
        <p:nvSpPr>
          <p:cNvPr id="3" name="TextBox 2"/>
          <p:cNvSpPr txBox="1"/>
          <p:nvPr/>
        </p:nvSpPr>
        <p:spPr>
          <a:xfrm>
            <a:off x="229936" y="5523693"/>
            <a:ext cx="11707996" cy="1200329"/>
          </a:xfrm>
          <a:prstGeom prst="rect">
            <a:avLst/>
          </a:prstGeom>
          <a:noFill/>
        </p:spPr>
        <p:txBody>
          <a:bodyPr wrap="square" rtlCol="0">
            <a:spAutoFit/>
          </a:bodyPr>
          <a:lstStyle/>
          <a:p>
            <a:pPr algn="ctr"/>
            <a:r>
              <a:rPr lang="en-US" altLang="zh-CN" b="1" dirty="0"/>
              <a:t>Shengli WU </a:t>
            </a:r>
            <a:r>
              <a:rPr lang="en-US" altLang="zh-CN" b="1" baseline="30000" dirty="0"/>
              <a:t>1</a:t>
            </a:r>
            <a:r>
              <a:rPr lang="en-US" altLang="zh-CN" b="1" dirty="0"/>
              <a:t>, Ling SUN </a:t>
            </a:r>
            <a:r>
              <a:rPr lang="en-US" altLang="zh-CN" b="1" baseline="30000" dirty="0"/>
              <a:t>1</a:t>
            </a:r>
            <a:r>
              <a:rPr lang="en-US" altLang="zh-CN" b="1" dirty="0"/>
              <a:t>, </a:t>
            </a:r>
            <a:r>
              <a:rPr lang="en-US" altLang="zh-CN" b="1" dirty="0" err="1"/>
              <a:t>Hongxin</a:t>
            </a:r>
            <a:r>
              <a:rPr lang="en-US" altLang="zh-CN" b="1" dirty="0"/>
              <a:t> XU </a:t>
            </a:r>
            <a:r>
              <a:rPr lang="en-US" altLang="zh-CN" b="1" baseline="30000" dirty="0"/>
              <a:t>2</a:t>
            </a:r>
            <a:r>
              <a:rPr lang="en-US" altLang="zh-CN" b="1" dirty="0"/>
              <a:t>, </a:t>
            </a:r>
            <a:r>
              <a:rPr lang="en-US" altLang="zh-CN" b="1" dirty="0" err="1"/>
              <a:t>Jiakai</a:t>
            </a:r>
            <a:r>
              <a:rPr lang="en-US" altLang="zh-CN" b="1" dirty="0"/>
              <a:t> HE </a:t>
            </a:r>
            <a:r>
              <a:rPr lang="en-US" altLang="zh-CN" b="1" baseline="30000" dirty="0"/>
              <a:t>2</a:t>
            </a:r>
            <a:r>
              <a:rPr lang="en-US" altLang="zh-CN" b="1" dirty="0"/>
              <a:t>, </a:t>
            </a:r>
            <a:r>
              <a:rPr lang="en-US" altLang="zh-CN" b="1" dirty="0" err="1"/>
              <a:t>Fenglin</a:t>
            </a:r>
            <a:r>
              <a:rPr lang="en-US" altLang="zh-CN" b="1" dirty="0"/>
              <a:t> SUN </a:t>
            </a:r>
            <a:r>
              <a:rPr lang="en-US" altLang="zh-CN" b="1" baseline="30000" dirty="0"/>
              <a:t>1</a:t>
            </a:r>
            <a:r>
              <a:rPr lang="en-US" altLang="zh-CN" b="1" dirty="0"/>
              <a:t>, </a:t>
            </a:r>
            <a:r>
              <a:rPr lang="en-US" altLang="zh-CN" b="1" dirty="0" err="1"/>
              <a:t>Songyan</a:t>
            </a:r>
            <a:r>
              <a:rPr lang="en-US" altLang="zh-CN" b="1" dirty="0"/>
              <a:t> </a:t>
            </a:r>
            <a:r>
              <a:rPr lang="en-US" altLang="zh-CN" b="1" dirty="0" err="1"/>
              <a:t>Gu</a:t>
            </a:r>
            <a:r>
              <a:rPr lang="en-US" altLang="zh-CN" b="1" dirty="0"/>
              <a:t> </a:t>
            </a:r>
            <a:r>
              <a:rPr lang="en-US" altLang="zh-CN" b="1" baseline="30000" dirty="0"/>
              <a:t>1</a:t>
            </a:r>
            <a:r>
              <a:rPr lang="en-US" altLang="zh-CN" b="1" dirty="0"/>
              <a:t>and </a:t>
            </a:r>
            <a:r>
              <a:rPr lang="en-US" altLang="zh-CN" b="1" dirty="0" err="1" smtClean="0"/>
              <a:t>Peng</a:t>
            </a:r>
            <a:r>
              <a:rPr lang="en-US" altLang="zh-CN" b="1" dirty="0" smtClean="0"/>
              <a:t> </a:t>
            </a:r>
            <a:r>
              <a:rPr lang="en-US" altLang="zh-CN" b="1" dirty="0"/>
              <a:t>ZHANG </a:t>
            </a:r>
            <a:r>
              <a:rPr lang="en-US" altLang="zh-CN" b="1" baseline="30000" dirty="0"/>
              <a:t>1* </a:t>
            </a:r>
            <a:endParaRPr lang="zh-CN" altLang="zh-CN" b="1" dirty="0"/>
          </a:p>
          <a:p>
            <a:pPr algn="ctr"/>
            <a:r>
              <a:rPr lang="en-US" altLang="zh-CN" b="1" dirty="0"/>
              <a:t> </a:t>
            </a:r>
            <a:r>
              <a:rPr lang="en-US" altLang="zh-CN" b="1" dirty="0" smtClean="0"/>
              <a:t>1</a:t>
            </a:r>
            <a:r>
              <a:rPr lang="en-US" altLang="zh-CN" b="1" i="1" dirty="0" smtClean="0"/>
              <a:t> </a:t>
            </a:r>
            <a:r>
              <a:rPr lang="en-US" altLang="zh-CN" b="1" i="1" dirty="0"/>
              <a:t>National Satellite Meteorological Center, Beijing </a:t>
            </a:r>
            <a:r>
              <a:rPr lang="en-US" altLang="zh-CN" b="1" dirty="0"/>
              <a:t>100081</a:t>
            </a:r>
            <a:r>
              <a:rPr lang="en-US" altLang="zh-CN" b="1" i="1" dirty="0"/>
              <a:t>, China</a:t>
            </a:r>
            <a:endParaRPr lang="zh-CN" altLang="zh-CN" b="1" dirty="0"/>
          </a:p>
          <a:p>
            <a:pPr algn="ctr"/>
            <a:r>
              <a:rPr lang="en-US" altLang="zh-CN" b="1" i="1" dirty="0"/>
              <a:t> </a:t>
            </a:r>
            <a:r>
              <a:rPr lang="en-US" altLang="zh-CN" b="1" dirty="0" smtClean="0"/>
              <a:t>2</a:t>
            </a:r>
            <a:r>
              <a:rPr lang="en-US" altLang="zh-CN" b="1" i="1" dirty="0" smtClean="0"/>
              <a:t> </a:t>
            </a:r>
            <a:r>
              <a:rPr lang="en-US" altLang="zh-CN" b="1" i="1" dirty="0"/>
              <a:t>Shanghai Institute of Space Communication Technology, Shanghai </a:t>
            </a:r>
            <a:r>
              <a:rPr lang="en-US" altLang="zh-CN" b="1" dirty="0"/>
              <a:t>201109</a:t>
            </a:r>
            <a:r>
              <a:rPr lang="en-US" altLang="zh-CN" b="1" i="1" dirty="0"/>
              <a:t>, China</a:t>
            </a:r>
            <a:endParaRPr lang="zh-CN" altLang="zh-CN" b="1" dirty="0"/>
          </a:p>
          <a:p>
            <a:pPr algn="ctr"/>
            <a:endParaRPr lang="zh-CN" alt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79732" y="0"/>
            <a:ext cx="10632536" cy="682371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lob:http://10.25.16.2:7000/35f92fcd-5de5-467e-888b-4b20fa626aea"/>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4901" y="1318334"/>
            <a:ext cx="3324034" cy="1620000"/>
          </a:xfrm>
          <a:prstGeom prst="rect">
            <a:avLst/>
          </a:prstGeom>
          <a:noFill/>
          <a:ln>
            <a:noFill/>
          </a:ln>
        </p:spPr>
      </p:pic>
      <p:pic>
        <p:nvPicPr>
          <p:cNvPr id="6" name="图片 5" descr="blob:http://10.25.16.2:7000/bd9b4c90-db45-41ba-95c8-f80892d209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3061" y="1335081"/>
            <a:ext cx="3324034" cy="1620000"/>
          </a:xfrm>
          <a:prstGeom prst="rect">
            <a:avLst/>
          </a:prstGeom>
          <a:noFill/>
          <a:ln>
            <a:noFill/>
          </a:ln>
        </p:spPr>
      </p:pic>
      <p:pic>
        <p:nvPicPr>
          <p:cNvPr id="7" name="图片 6" descr="blob:http://10.25.16.2:7000/c2a7f8e9-e7dc-470f-821c-d1f8dcf54ab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102" y="3058373"/>
            <a:ext cx="3324034" cy="1620000"/>
          </a:xfrm>
          <a:prstGeom prst="rect">
            <a:avLst/>
          </a:prstGeom>
          <a:noFill/>
          <a:ln>
            <a:noFill/>
          </a:ln>
        </p:spPr>
      </p:pic>
      <p:pic>
        <p:nvPicPr>
          <p:cNvPr id="8" name="图片 7" descr="blob:http://10.25.16.2:7000/990be474-6679-4f24-a4a0-e1d9c00284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5154" y="3097448"/>
            <a:ext cx="3324034" cy="1620000"/>
          </a:xfrm>
          <a:prstGeom prst="rect">
            <a:avLst/>
          </a:prstGeom>
          <a:noFill/>
          <a:ln>
            <a:noFill/>
          </a:ln>
        </p:spPr>
      </p:pic>
      <p:sp>
        <p:nvSpPr>
          <p:cNvPr id="9" name="矩形 8"/>
          <p:cNvSpPr/>
          <p:nvPr/>
        </p:nvSpPr>
        <p:spPr>
          <a:xfrm>
            <a:off x="2086704" y="306681"/>
            <a:ext cx="8194198" cy="757130"/>
          </a:xfrm>
          <a:prstGeom prst="rect">
            <a:avLst/>
          </a:prstGeom>
        </p:spPr>
        <p:txBody>
          <a:bodyPr/>
          <a:lstStyle/>
          <a:p>
            <a:pPr algn="ctr">
              <a:lnSpc>
                <a:spcPct val="90000"/>
              </a:lnSpc>
              <a:spcBef>
                <a:spcPct val="0"/>
              </a:spcBef>
            </a:pPr>
            <a:r>
              <a:rPr lang="en-US" altLang="zh-CN"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FY-3B/C/D</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MWRI time series</a:t>
            </a:r>
            <a:endParaRPr lang="zh-CN" altLang="en-US" sz="2400" b="1" dirty="0">
              <a:solidFill>
                <a:srgbClr val="3366CC"/>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9" descr="blob:http://10.25.16.2:7000/7ad01208-1f4d-41fc-8e97-88e480d76e0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1290978"/>
            <a:ext cx="3322826" cy="1620000"/>
          </a:xfrm>
          <a:prstGeom prst="rect">
            <a:avLst/>
          </a:prstGeom>
          <a:noFill/>
          <a:ln>
            <a:noFill/>
          </a:ln>
        </p:spPr>
      </p:pic>
      <p:pic>
        <p:nvPicPr>
          <p:cNvPr id="11" name="图片 10" descr="blob:http://10.25.16.2:7000/e87bcd15-338e-4eef-bfa6-4d87fc27a70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3049440"/>
            <a:ext cx="3322826" cy="1620000"/>
          </a:xfrm>
          <a:prstGeom prst="rect">
            <a:avLst/>
          </a:prstGeom>
          <a:noFill/>
          <a:ln>
            <a:noFill/>
          </a:ln>
        </p:spPr>
      </p:pic>
      <p:pic>
        <p:nvPicPr>
          <p:cNvPr id="12" name="图片 11" descr="blob:http://10.25.16.2:7000/eb818e72-9bea-4659-9f0a-04faf29ac48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4862609"/>
            <a:ext cx="3322826" cy="1620000"/>
          </a:xfrm>
          <a:prstGeom prst="rect">
            <a:avLst/>
          </a:prstGeom>
          <a:noFill/>
          <a:ln>
            <a:noFill/>
          </a:ln>
        </p:spPr>
      </p:pic>
      <p:pic>
        <p:nvPicPr>
          <p:cNvPr id="13" name="图片 12" descr="blob:http://10.25.16.2:7000/188ca859-7645-450c-8a17-6c90b039cd0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2886" y="4862610"/>
            <a:ext cx="3324034" cy="1620000"/>
          </a:xfrm>
          <a:prstGeom prst="rect">
            <a:avLst/>
          </a:prstGeom>
          <a:noFill/>
          <a:ln>
            <a:noFill/>
          </a:ln>
        </p:spPr>
      </p:pic>
      <p:pic>
        <p:nvPicPr>
          <p:cNvPr id="14" name="图片 13" descr="blob:http://10.25.16.2:7000/e6700189-3a71-47ec-98eb-dc437e30cfd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88825" y="4893870"/>
            <a:ext cx="3324034" cy="1620000"/>
          </a:xfrm>
          <a:prstGeom prst="rect">
            <a:avLst/>
          </a:prstGeom>
          <a:noFill/>
          <a:ln>
            <a:noFill/>
          </a:ln>
        </p:spPr>
      </p:pic>
      <p:sp>
        <p:nvSpPr>
          <p:cNvPr id="15" name="TextBox 14"/>
          <p:cNvSpPr txBox="1"/>
          <p:nvPr/>
        </p:nvSpPr>
        <p:spPr>
          <a:xfrm>
            <a:off x="2570383" y="798865"/>
            <a:ext cx="1533979" cy="369332"/>
          </a:xfrm>
          <a:prstGeom prst="rect">
            <a:avLst/>
          </a:prstGeom>
          <a:solidFill>
            <a:schemeClr val="bg1"/>
          </a:solid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Operational</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Box 14"/>
          <p:cNvSpPr txBox="1"/>
          <p:nvPr/>
        </p:nvSpPr>
        <p:spPr>
          <a:xfrm>
            <a:off x="5855776" y="810589"/>
            <a:ext cx="1430197"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Recal</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 V1.0</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TextBox 14"/>
          <p:cNvSpPr txBox="1"/>
          <p:nvPr/>
        </p:nvSpPr>
        <p:spPr>
          <a:xfrm>
            <a:off x="8763099" y="810588"/>
            <a:ext cx="1284863"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Recal</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 V2.0</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2570383" y="170315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581865" y="170315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706383" y="1729915"/>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717865" y="1729915"/>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642401" y="178691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9653883" y="178691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blob:http://10.25.16.2:7000/242510b4-437f-4c68-bc82-71e7308f7bc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1321" y="2990825"/>
            <a:ext cx="3324034" cy="1620000"/>
          </a:xfrm>
          <a:prstGeom prst="rect">
            <a:avLst/>
          </a:prstGeom>
          <a:noFill/>
          <a:ln>
            <a:noFill/>
          </a:ln>
        </p:spPr>
      </p:pic>
      <p:pic>
        <p:nvPicPr>
          <p:cNvPr id="6" name="图片 5" descr="blob:http://10.25.16.2:7000/54fecb73-2528-4aa8-8d85-5257d4f7c7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6591" y="2986360"/>
            <a:ext cx="3324034" cy="1620000"/>
          </a:xfrm>
          <a:prstGeom prst="rect">
            <a:avLst/>
          </a:prstGeom>
          <a:noFill/>
          <a:ln>
            <a:noFill/>
          </a:ln>
        </p:spPr>
      </p:pic>
      <p:pic>
        <p:nvPicPr>
          <p:cNvPr id="7" name="图片 6" descr="blob:http://10.25.16.2:7000/d96c3ed6-020a-4b99-8e20-60f13266b0e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937" y="4724724"/>
            <a:ext cx="3324034" cy="1620000"/>
          </a:xfrm>
          <a:prstGeom prst="rect">
            <a:avLst/>
          </a:prstGeom>
          <a:noFill/>
          <a:ln>
            <a:noFill/>
          </a:ln>
        </p:spPr>
      </p:pic>
      <p:pic>
        <p:nvPicPr>
          <p:cNvPr id="8" name="图片 7" descr="blob:http://10.25.16.2:7000/8b2246e7-e45a-4a6d-aa17-ee161176740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5186" y="4746495"/>
            <a:ext cx="3324034" cy="1620000"/>
          </a:xfrm>
          <a:prstGeom prst="rect">
            <a:avLst/>
          </a:prstGeom>
          <a:noFill/>
          <a:ln>
            <a:noFill/>
          </a:ln>
        </p:spPr>
      </p:pic>
      <p:pic>
        <p:nvPicPr>
          <p:cNvPr id="9" name="图片 8" descr="blob:http://10.25.16.2:7000/b7d0b420-c094-4ebb-81bb-29427439d86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7601" y="1282046"/>
            <a:ext cx="3324034" cy="1620000"/>
          </a:xfrm>
          <a:prstGeom prst="rect">
            <a:avLst/>
          </a:prstGeom>
          <a:noFill/>
          <a:ln>
            <a:noFill/>
          </a:ln>
        </p:spPr>
      </p:pic>
      <p:pic>
        <p:nvPicPr>
          <p:cNvPr id="10" name="图片 9" descr="blob:http://10.25.16.2:7000/7edd5bc2-8fa4-4304-9135-0a5a44f1a75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9006" y="1275348"/>
            <a:ext cx="3324034" cy="1620000"/>
          </a:xfrm>
          <a:prstGeom prst="rect">
            <a:avLst/>
          </a:prstGeom>
          <a:noFill/>
          <a:ln>
            <a:noFill/>
          </a:ln>
        </p:spPr>
      </p:pic>
      <p:pic>
        <p:nvPicPr>
          <p:cNvPr id="11" name="图片 10" descr="blob:http://10.25.16.2:7000/7f0a1fbc-16fe-44dd-9de3-4d82b70d67da"/>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1244087"/>
            <a:ext cx="3322826" cy="1620000"/>
          </a:xfrm>
          <a:prstGeom prst="rect">
            <a:avLst/>
          </a:prstGeom>
          <a:noFill/>
          <a:ln>
            <a:noFill/>
          </a:ln>
        </p:spPr>
      </p:pic>
      <p:pic>
        <p:nvPicPr>
          <p:cNvPr id="12" name="图片 11" descr="blob:http://10.25.16.2:7000/26faa5b4-4ec6-4d6a-ad54-120fac56ab7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2971286"/>
            <a:ext cx="3322826" cy="1620000"/>
          </a:xfrm>
          <a:prstGeom prst="rect">
            <a:avLst/>
          </a:prstGeom>
          <a:noFill/>
          <a:ln>
            <a:noFill/>
          </a:ln>
        </p:spPr>
      </p:pic>
      <p:pic>
        <p:nvPicPr>
          <p:cNvPr id="13" name="图片 12" descr="blob:http://10.25.16.2:7000/10ae85cc-a723-402e-9096-ceb0ab2c8f2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4753195"/>
            <a:ext cx="3322826" cy="1620000"/>
          </a:xfrm>
          <a:prstGeom prst="rect">
            <a:avLst/>
          </a:prstGeom>
          <a:noFill/>
          <a:ln>
            <a:noFill/>
          </a:ln>
        </p:spPr>
      </p:pic>
      <p:sp>
        <p:nvSpPr>
          <p:cNvPr id="20" name="TextBox 14"/>
          <p:cNvSpPr txBox="1"/>
          <p:nvPr/>
        </p:nvSpPr>
        <p:spPr>
          <a:xfrm>
            <a:off x="2570383" y="798865"/>
            <a:ext cx="1533979" cy="369332"/>
          </a:xfrm>
          <a:prstGeom prst="rect">
            <a:avLst/>
          </a:prstGeom>
          <a:solidFill>
            <a:schemeClr val="bg1"/>
          </a:solid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Operational</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Box 14"/>
          <p:cNvSpPr txBox="1"/>
          <p:nvPr/>
        </p:nvSpPr>
        <p:spPr>
          <a:xfrm>
            <a:off x="5855776" y="810589"/>
            <a:ext cx="1430197"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Recal</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 V1.0</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TextBox 14"/>
          <p:cNvSpPr txBox="1"/>
          <p:nvPr/>
        </p:nvSpPr>
        <p:spPr>
          <a:xfrm>
            <a:off x="8763099" y="810588"/>
            <a:ext cx="1284863"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Recal</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 V2.0</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p:cNvSpPr/>
          <p:nvPr/>
        </p:nvSpPr>
        <p:spPr>
          <a:xfrm>
            <a:off x="2198748" y="2254589"/>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197343" y="2268550"/>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198747" y="5806324"/>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163493" y="5743502"/>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8183557" y="2055336"/>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176742" y="5499196"/>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1907" y="0"/>
            <a:ext cx="8329025" cy="994172"/>
          </a:xfrm>
        </p:spPr>
        <p:txBody>
          <a:bodyPr>
            <a:normAutofit/>
          </a:bodyPr>
          <a:lstStyle/>
          <a:p>
            <a:pPr algn="ct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FY-3B/C/D MWRI</a:t>
            </a:r>
            <a:endParaRPr lang="zh-CN" altLang="en-US"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nvGraphicFramePr>
        <p:xfrm>
          <a:off x="1524000" y="1047855"/>
          <a:ext cx="9144000" cy="5810144"/>
        </p:xfrm>
        <a:graphic>
          <a:graphicData uri="http://schemas.openxmlformats.org/drawingml/2006/table">
            <a:tbl>
              <a:tblPr firstRow="1" bandRow="1">
                <a:tableStyleId>{F5AB1C69-6EDB-4FF4-983F-18BD219EF322}</a:tableStyleId>
              </a:tblPr>
              <a:tblGrid>
                <a:gridCol w="1789043"/>
                <a:gridCol w="847594"/>
                <a:gridCol w="2169121"/>
                <a:gridCol w="2169121"/>
                <a:gridCol w="2169121"/>
              </a:tblGrid>
              <a:tr h="181567">
                <a:tc rowSpan="2">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channel</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rowSpan="2">
                  <a:txBody>
                    <a:bodyPr/>
                    <a:lstStyle/>
                    <a:p>
                      <a:pPr marL="0" marR="0" lvl="0" indent="0" algn="ctr" defTabSz="914400" rtl="0" eaLnBrk="1" fontAlgn="auto" latinLnBrk="0" hangingPunct="1">
                        <a:lnSpc>
                          <a:spcPts val="700"/>
                        </a:lnSpc>
                        <a:spcBef>
                          <a:spcPts val="0"/>
                        </a:spcBef>
                        <a:spcAft>
                          <a:spcPts val="0"/>
                        </a:spcAft>
                        <a:buClrTx/>
                        <a:buSzTx/>
                        <a:buFontTx/>
                        <a:buNone/>
                        <a:defRPr/>
                      </a:pPr>
                      <a:r>
                        <a:rPr lang="en-US" altLang="zh-CN" sz="1100" b="1" dirty="0" smtClean="0">
                          <a:solidFill>
                            <a:schemeClr val="tx1"/>
                          </a:solidFill>
                          <a:latin typeface="微软雅黑" panose="020B0503020204020204" pitchFamily="34" charset="-122"/>
                          <a:ea typeface="微软雅黑" panose="020B0503020204020204" pitchFamily="34" charset="-122"/>
                        </a:rPr>
                        <a:t>Typical</a:t>
                      </a:r>
                      <a:r>
                        <a:rPr lang="en-US" altLang="zh-CN" sz="1100" b="1" baseline="0" dirty="0" smtClean="0">
                          <a:solidFill>
                            <a:schemeClr val="tx1"/>
                          </a:solidFill>
                          <a:latin typeface="微软雅黑" panose="020B0503020204020204" pitchFamily="34" charset="-122"/>
                          <a:ea typeface="微软雅黑" panose="020B0503020204020204" pitchFamily="34" charset="-122"/>
                        </a:rPr>
                        <a:t> BT</a:t>
                      </a:r>
                      <a:endParaRPr lang="zh-CN" altLang="en-US" sz="1100" b="1" dirty="0" smtClean="0">
                        <a:solidFill>
                          <a:schemeClr val="tx1"/>
                        </a:solidFill>
                        <a:latin typeface="微软雅黑" panose="020B0503020204020204" pitchFamily="34" charset="-122"/>
                        <a:ea typeface="微软雅黑" panose="020B0503020204020204" pitchFamily="34" charset="-122"/>
                      </a:endParaRPr>
                    </a:p>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(K)</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gridSpan="3">
                  <a:txBody>
                    <a:bodyPr/>
                    <a:lstStyle/>
                    <a:p>
                      <a:pPr algn="ctr">
                        <a:lnSpc>
                          <a:spcPts val="700"/>
                        </a:lnSpc>
                      </a:pPr>
                      <a:r>
                        <a:rPr lang="en-US" altLang="zh-CN" sz="1100" b="1" baseline="0" dirty="0" smtClean="0">
                          <a:solidFill>
                            <a:schemeClr val="tx1"/>
                          </a:solidFill>
                          <a:latin typeface="微软雅黑" panose="020B0503020204020204" pitchFamily="34" charset="-122"/>
                          <a:ea typeface="微软雅黑" panose="020B0503020204020204" pitchFamily="34" charset="-122"/>
                        </a:rPr>
                        <a:t>Mean of RMSE</a:t>
                      </a:r>
                      <a:r>
                        <a:rPr lang="zh-CN" altLang="en-US" sz="1100" b="1" baseline="0" dirty="0" smtClean="0">
                          <a:solidFill>
                            <a:schemeClr val="tx1"/>
                          </a:solidFill>
                          <a:latin typeface="微软雅黑" panose="020B0503020204020204" pitchFamily="34" charset="-122"/>
                          <a:ea typeface="微软雅黑" panose="020B0503020204020204" pitchFamily="34" charset="-122"/>
                        </a:rPr>
                        <a:t> </a:t>
                      </a:r>
                      <a:r>
                        <a:rPr lang="en-US" altLang="zh-CN" sz="1100" b="1" baseline="0" dirty="0" smtClean="0">
                          <a:solidFill>
                            <a:schemeClr val="tx1"/>
                          </a:solidFill>
                          <a:latin typeface="微软雅黑" panose="020B0503020204020204" pitchFamily="34" charset="-122"/>
                          <a:ea typeface="微软雅黑" panose="020B0503020204020204" pitchFamily="34" charset="-122"/>
                        </a:rPr>
                        <a:t>(K)</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hMerge="1">
                  <a:txBody>
                    <a:bodyPr/>
                    <a:lstStyle/>
                    <a:p>
                      <a:endParaRPr lang="zh-CN"/>
                    </a:p>
                  </a:txBody>
                  <a:tcPr>
                    <a:solidFill>
                      <a:schemeClr val="accent2">
                        <a:lumMod val="60000"/>
                        <a:lumOff val="40000"/>
                      </a:schemeClr>
                    </a:solidFill>
                  </a:tcPr>
                </a:tc>
                <a:tc hMerge="1">
                  <a:txBody>
                    <a:bodyPr/>
                    <a:lstStyle/>
                    <a:p>
                      <a:endParaRPr lang="zh-CN"/>
                    </a:p>
                  </a:txBody>
                  <a:tcPr/>
                </a:tc>
              </a:tr>
              <a:tr h="181567">
                <a:tc vMerge="1">
                  <a:txBody>
                    <a:bodyPr/>
                    <a:lstStyle/>
                    <a:p>
                      <a:endParaRPr lang="zh-CN"/>
                    </a:p>
                  </a:txBody>
                  <a:tcPr/>
                </a:tc>
                <a:tc vMerge="1">
                  <a:txBody>
                    <a:bodyPr/>
                    <a:lstStyle/>
                    <a:p>
                      <a:endParaRPr lang="zh-CN"/>
                    </a:p>
                  </a:txBody>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operational</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err="1" smtClean="0">
                          <a:solidFill>
                            <a:schemeClr val="tx1"/>
                          </a:solidFill>
                          <a:latin typeface="微软雅黑" panose="020B0503020204020204" pitchFamily="34" charset="-122"/>
                          <a:ea typeface="微软雅黑" panose="020B0503020204020204" pitchFamily="34" charset="-122"/>
                        </a:rPr>
                        <a:t>Recal</a:t>
                      </a:r>
                      <a:r>
                        <a:rPr lang="en-US" altLang="zh-CN" sz="1100" b="1" dirty="0" smtClean="0">
                          <a:solidFill>
                            <a:schemeClr val="tx1"/>
                          </a:solidFill>
                          <a:latin typeface="微软雅黑" panose="020B0503020204020204" pitchFamily="34" charset="-122"/>
                          <a:ea typeface="微软雅黑" panose="020B0503020204020204" pitchFamily="34" charset="-122"/>
                        </a:rPr>
                        <a:t> V1.0</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err="1" smtClean="0">
                          <a:solidFill>
                            <a:schemeClr val="tx1"/>
                          </a:solidFill>
                          <a:latin typeface="微软雅黑" panose="020B0503020204020204" pitchFamily="34" charset="-122"/>
                          <a:ea typeface="微软雅黑" panose="020B0503020204020204" pitchFamily="34" charset="-122"/>
                        </a:rPr>
                        <a:t>Recal</a:t>
                      </a:r>
                      <a:r>
                        <a:rPr lang="en-US" altLang="zh-CN" sz="1100" b="1" dirty="0" smtClean="0">
                          <a:solidFill>
                            <a:schemeClr val="tx1"/>
                          </a:solidFill>
                          <a:latin typeface="微软雅黑" panose="020B0503020204020204" pitchFamily="34" charset="-122"/>
                          <a:ea typeface="微软雅黑" panose="020B0503020204020204" pitchFamily="34" charset="-122"/>
                        </a:rPr>
                        <a:t> V2.0</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gridSpan="5">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FY-3B</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3">
                        <a:lumMod val="60000"/>
                        <a:lumOff val="40000"/>
                      </a:schemeClr>
                    </a:solidFill>
                  </a:tcPr>
                </a:tc>
                <a:tc hMerge="1">
                  <a:txBody>
                    <a:bodyPr/>
                    <a:lstStyle/>
                    <a:p>
                      <a:endParaRPr lang="zh-CN"/>
                    </a:p>
                  </a:txBody>
                  <a:tcPr marL="5443" marR="5443" marT="5443" marB="0" anchor="ctr">
                    <a:solidFill>
                      <a:schemeClr val="accent2">
                        <a:lumMod val="60000"/>
                        <a:lumOff val="40000"/>
                      </a:schemeClr>
                    </a:solidFill>
                  </a:tcPr>
                </a:tc>
                <a:tc hMerge="1">
                  <a:txBody>
                    <a:bodyPr/>
                    <a:lstStyle/>
                    <a:p>
                      <a:endParaRPr lang="zh-CN"/>
                    </a:p>
                  </a:txBody>
                  <a:tcPr>
                    <a:solidFill>
                      <a:schemeClr val="accent4">
                        <a:lumMod val="60000"/>
                        <a:lumOff val="40000"/>
                      </a:schemeClr>
                    </a:solidFill>
                  </a:tcPr>
                </a:tc>
                <a:tc hMerge="1">
                  <a:txBody>
                    <a:bodyPr/>
                    <a:lstStyle/>
                    <a:p>
                      <a:endParaRPr lang="zh-CN"/>
                    </a:p>
                  </a:txBody>
                  <a:tcPr>
                    <a:solidFill>
                      <a:schemeClr val="accent6">
                        <a:lumMod val="40000"/>
                        <a:lumOff val="60000"/>
                      </a:schemeClr>
                    </a:solidFill>
                  </a:tcPr>
                </a:tc>
                <a:tc hMerge="1">
                  <a:txBody>
                    <a:bodyPr/>
                    <a:lstStyle/>
                    <a:p>
                      <a:endParaRPr lang="zh-CN"/>
                    </a:p>
                  </a:txBody>
                  <a:tcPr>
                    <a:solidFill>
                      <a:schemeClr val="accent6">
                        <a:lumMod val="60000"/>
                        <a:lumOff val="40000"/>
                      </a:schemeClr>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10V</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166.2</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5.00</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5.00</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1.15</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10H</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91.8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5.66</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5.68</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1.21</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18V</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119.4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1.91</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1.87</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1.26</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18H</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127.5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3.12</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3.15</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1.34</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23V</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224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2.51</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2.46</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1.29</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36V</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223.5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5.76</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5.59</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0.94</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36H</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172.1</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1.62</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2.03</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1.10</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89V</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268.8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2.13</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2.19</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1.02</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89H</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248.8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4.24</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3.85</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1.34</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rgbClr val="92D050"/>
                    </a:solidFill>
                  </a:tcPr>
                </a:tc>
              </a:tr>
              <a:tr h="181567">
                <a:tc gridSpan="5">
                  <a:txBody>
                    <a:bodyPr/>
                    <a:lstStyle/>
                    <a:p>
                      <a:pPr algn="ctr">
                        <a:lnSpc>
                          <a:spcPts val="700"/>
                        </a:lnSpc>
                      </a:pPr>
                      <a:r>
                        <a:rPr lang="en-US" altLang="zh-CN" sz="1100" b="1" dirty="0" smtClean="0">
                          <a:solidFill>
                            <a:schemeClr val="tx1"/>
                          </a:solidFill>
                          <a:latin typeface="微软雅黑" panose="020B0503020204020204" pitchFamily="34" charset="-122"/>
                          <a:ea typeface="微软雅黑" panose="020B0503020204020204" pitchFamily="34" charset="-122"/>
                        </a:rPr>
                        <a:t>FY-3C</a:t>
                      </a:r>
                      <a:endParaRPr lang="zh-CN" altLang="en-US" sz="11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solidFill>
                      <a:schemeClr val="accent4">
                        <a:lumMod val="40000"/>
                        <a:lumOff val="60000"/>
                      </a:schemeClr>
                    </a:solidFill>
                  </a:tcPr>
                </a:tc>
                <a:tc hMerge="1">
                  <a:txBody>
                    <a:bodyPr/>
                    <a:lstStyle/>
                    <a:p>
                      <a:endParaRPr lang="zh-CN"/>
                    </a:p>
                  </a:txBody>
                  <a:tcPr marL="5443" marR="5443" marT="5443" marB="0" anchor="ctr">
                    <a:solidFill>
                      <a:schemeClr val="accent2">
                        <a:lumMod val="60000"/>
                        <a:lumOff val="40000"/>
                      </a:schemeClr>
                    </a:solidFill>
                  </a:tcPr>
                </a:tc>
                <a:tc hMerge="1">
                  <a:txBody>
                    <a:bodyPr/>
                    <a:lstStyle/>
                    <a:p>
                      <a:endParaRPr lang="zh-CN"/>
                    </a:p>
                  </a:txBody>
                  <a:tcPr>
                    <a:solidFill>
                      <a:schemeClr val="accent4">
                        <a:lumMod val="60000"/>
                        <a:lumOff val="40000"/>
                      </a:schemeClr>
                    </a:solidFill>
                  </a:tcPr>
                </a:tc>
                <a:tc hMerge="1">
                  <a:txBody>
                    <a:bodyPr/>
                    <a:lstStyle/>
                    <a:p>
                      <a:endParaRPr lang="zh-CN"/>
                    </a:p>
                  </a:txBody>
                  <a:tcPr>
                    <a:solidFill>
                      <a:schemeClr val="accent6">
                        <a:lumMod val="40000"/>
                        <a:lumOff val="60000"/>
                      </a:schemeClr>
                    </a:solidFill>
                  </a:tcPr>
                </a:tc>
                <a:tc hMerge="1">
                  <a:txBody>
                    <a:bodyPr/>
                    <a:lstStyle/>
                    <a:p>
                      <a:endParaRPr lang="zh-CN"/>
                    </a:p>
                  </a:txBody>
                  <a:tcPr>
                    <a:solidFill>
                      <a:schemeClr val="accent6">
                        <a:lumMod val="60000"/>
                        <a:lumOff val="40000"/>
                      </a:schemeClr>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166.2</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5.85</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5.85</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0.88</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91.8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8.12</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8.15</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0.91</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18V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119.4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2.27</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2.72</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1.07</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18H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127.5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2.13</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2.13</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1.08</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23V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224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1.95</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1.95</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1.10</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36V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223.5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3.69</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3.69</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1.04</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36H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172.1</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2.87</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2.87</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1.26</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89V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268.8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1.62</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1.62</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0.88</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89H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248.8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1.38</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1.38</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1.15</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gridSpan="5">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FY-3D</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5">
                        <a:lumMod val="60000"/>
                        <a:lumOff val="40000"/>
                      </a:schemeClr>
                    </a:solidFill>
                  </a:tcPr>
                </a:tc>
                <a:tc hMerge="1">
                  <a:txBody>
                    <a:bodyPr/>
                    <a:lstStyle/>
                    <a:p>
                      <a:endParaRPr lang="zh-CN"/>
                    </a:p>
                  </a:txBody>
                  <a:tcPr marL="5443" marR="5443" marT="5443" marB="0" anchor="ctr">
                    <a:solidFill>
                      <a:schemeClr val="accent1">
                        <a:lumMod val="40000"/>
                        <a:lumOff val="60000"/>
                      </a:schemeClr>
                    </a:solidFill>
                  </a:tcPr>
                </a:tc>
                <a:tc hMerge="1">
                  <a:txBody>
                    <a:bodyPr/>
                    <a:lstStyle/>
                    <a:p>
                      <a:endParaRPr lang="zh-CN"/>
                    </a:p>
                  </a:txBody>
                  <a:tcPr>
                    <a:solidFill>
                      <a:schemeClr val="accent1">
                        <a:lumMod val="40000"/>
                        <a:lumOff val="60000"/>
                      </a:schemeClr>
                    </a:solidFill>
                  </a:tcPr>
                </a:tc>
                <a:tc hMerge="1">
                  <a:txBody>
                    <a:bodyPr/>
                    <a:lstStyle/>
                    <a:p>
                      <a:endParaRPr lang="zh-CN"/>
                    </a:p>
                  </a:txBody>
                  <a:tcPr>
                    <a:solidFill>
                      <a:schemeClr val="accent1">
                        <a:lumMod val="40000"/>
                        <a:lumOff val="60000"/>
                      </a:schemeClr>
                    </a:solidFill>
                  </a:tcPr>
                </a:tc>
                <a:tc hMerge="1">
                  <a:txBody>
                    <a:bodyPr/>
                    <a:lstStyle/>
                    <a:p>
                      <a:endParaRPr lang="zh-CN"/>
                    </a:p>
                  </a:txBody>
                  <a:tcPr>
                    <a:solidFill>
                      <a:schemeClr val="accent1">
                        <a:lumMod val="40000"/>
                        <a:lumOff val="60000"/>
                      </a:schemeClr>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166.2</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5.51</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5.51</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0.91</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91.8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6.80</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6.87</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1.04</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18V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119.4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1.32</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1.33</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0.93</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18H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127.5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1.79</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1.80</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1.08</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23V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224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1.41</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1.45</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1.02</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36V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223.5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4.28</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4.24</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0.94</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36H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172.1</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4.41</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4.39</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1.09</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89V</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268.8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1.64</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1.63</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0.93</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r h="181567">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89H</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anose="020B0503020204020204" pitchFamily="34" charset="-122"/>
                          <a:ea typeface="微软雅黑" panose="020B0503020204020204" pitchFamily="34" charset="-122"/>
                          <a:cs typeface="+mn-cs"/>
                        </a:rPr>
                        <a:t>248.8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1.82</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1.76</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anose="020B0503020204020204" pitchFamily="34" charset="-122"/>
                          <a:ea typeface="微软雅黑" panose="020B0503020204020204" pitchFamily="34" charset="-122"/>
                          <a:cs typeface="+mn-cs"/>
                        </a:rPr>
                        <a:t>1.33</a:t>
                      </a:r>
                      <a:endParaRPr lang="zh-CN" altLang="en-US" sz="11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solidFill>
                      <a:srgbClr val="92D050"/>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defTabSz="1219200" fontAlgn="base">
              <a:spcBef>
                <a:spcPct val="0"/>
              </a:spcBef>
              <a:spcAft>
                <a:spcPct val="0"/>
              </a:spcAft>
            </a:pPr>
            <a:fld id="{CE5CF1E7-EB1C-4D9B-AA1C-D7ED6D8A2D88}" type="slidenum">
              <a:rPr lang="zh-CN" altLang="en-US">
                <a:ea typeface="宋体" panose="02010600030101010101" pitchFamily="2" charset="-122"/>
              </a:rPr>
              <a:t>14</a:t>
            </a:fld>
            <a:endParaRPr lang="zh-CN" altLang="en-US" dirty="0">
              <a:ea typeface="宋体" panose="02010600030101010101" pitchFamily="2" charset="-122"/>
            </a:endParaRPr>
          </a:p>
        </p:txBody>
      </p:sp>
      <p:sp>
        <p:nvSpPr>
          <p:cNvPr id="10" name="文本框 9"/>
          <p:cNvSpPr txBox="1"/>
          <p:nvPr/>
        </p:nvSpPr>
        <p:spPr>
          <a:xfrm>
            <a:off x="115938" y="1404607"/>
            <a:ext cx="1864806" cy="369332"/>
          </a:xfrm>
          <a:prstGeom prst="rect">
            <a:avLst/>
          </a:prstGeom>
          <a:noFill/>
        </p:spPr>
        <p:txBody>
          <a:bodyPr wrap="none" rtlCol="0">
            <a:spAutoFit/>
          </a:bodyPr>
          <a:lstStyle/>
          <a:p>
            <a:r>
              <a:rPr lang="en-US" altLang="zh-CN" dirty="0" smtClean="0"/>
              <a:t>wusl@cma.gov.cn</a:t>
            </a:r>
            <a:endParaRPr lang="zh-CN" altLang="en-US" dirty="0"/>
          </a:p>
        </p:txBody>
      </p:sp>
      <p:sp>
        <p:nvSpPr>
          <p:cNvPr id="11" name="文本框 10"/>
          <p:cNvSpPr txBox="1"/>
          <p:nvPr/>
        </p:nvSpPr>
        <p:spPr>
          <a:xfrm>
            <a:off x="1904219" y="37127"/>
            <a:ext cx="1561197" cy="369332"/>
          </a:xfrm>
          <a:prstGeom prst="rect">
            <a:avLst/>
          </a:prstGeom>
          <a:noFill/>
        </p:spPr>
        <p:txBody>
          <a:bodyPr wrap="none" rtlCol="0">
            <a:spAutoFit/>
          </a:bodyPr>
          <a:lstStyle/>
          <a:p>
            <a:r>
              <a:rPr lang="en-US" altLang="zh-CN" dirty="0" smtClean="0"/>
              <a:t>FCDR of MWRI</a:t>
            </a:r>
            <a:endParaRPr lang="zh-CN" altLang="en-US" dirty="0"/>
          </a:p>
        </p:txBody>
      </p:sp>
      <p:sp>
        <p:nvSpPr>
          <p:cNvPr id="18" name="文本框 17"/>
          <p:cNvSpPr txBox="1"/>
          <p:nvPr/>
        </p:nvSpPr>
        <p:spPr>
          <a:xfrm>
            <a:off x="252724" y="5979239"/>
            <a:ext cx="11438005" cy="646331"/>
          </a:xfrm>
          <a:prstGeom prst="rect">
            <a:avLst/>
          </a:prstGeom>
          <a:noFill/>
        </p:spPr>
        <p:txBody>
          <a:bodyPr wrap="square" rtlCol="0">
            <a:spAutoFit/>
          </a:bodyPr>
          <a:lstStyle/>
          <a:p>
            <a:r>
              <a:rPr lang="en-US" altLang="zh-CN" dirty="0" smtClean="0"/>
              <a:t>Papers	JMR 2023; TGARS 2022; AAS 2022,2023; ATMOSPHERE 2022; ESSD 2023;</a:t>
            </a:r>
            <a:endParaRPr lang="en-US" altLang="zh-CN" dirty="0"/>
          </a:p>
          <a:p>
            <a:r>
              <a:rPr lang="en-US" altLang="zh-CN" dirty="0" smtClean="0"/>
              <a:t>Data DOI:10.12185/NSMC.RICHCEOS.FCDR.MWRIRecalOrb.FY3.MWRI.L1.GBAL.POAD.NUL.010KM.HDF.2021.2.V1</a:t>
            </a:r>
            <a:endParaRPr lang="en-US" altLang="zh-CN" dirty="0"/>
          </a:p>
        </p:txBody>
      </p:sp>
      <p:graphicFrame>
        <p:nvGraphicFramePr>
          <p:cNvPr id="4" name="表格 4"/>
          <p:cNvGraphicFramePr>
            <a:graphicFrameLocks noGrp="1"/>
          </p:cNvGraphicFramePr>
          <p:nvPr>
            <p:custDataLst>
              <p:tags r:id="rId1"/>
            </p:custDataLst>
          </p:nvPr>
        </p:nvGraphicFramePr>
        <p:xfrm>
          <a:off x="1980744" y="374845"/>
          <a:ext cx="3787397" cy="2326284"/>
        </p:xfrm>
        <a:graphic>
          <a:graphicData uri="http://schemas.openxmlformats.org/drawingml/2006/table">
            <a:tbl>
              <a:tblPr firstRow="1" bandRow="1">
                <a:tableStyleId>{5940675A-B579-460E-94D1-54222C63F5DA}</a:tableStyleId>
              </a:tblPr>
              <a:tblGrid>
                <a:gridCol w="1267397"/>
                <a:gridCol w="2520000"/>
              </a:tblGrid>
              <a:tr h="322491">
                <a:tc>
                  <a:txBody>
                    <a:bodyPr/>
                    <a:lstStyle/>
                    <a:p>
                      <a:r>
                        <a:rPr lang="en-US" altLang="zh-CN" sz="1400" b="1" dirty="0" smtClean="0"/>
                        <a:t>Name</a:t>
                      </a:r>
                      <a:endParaRPr lang="zh-CN" altLang="en-US" sz="1400" b="1" dirty="0"/>
                    </a:p>
                  </a:txBody>
                  <a:tcPr/>
                </a:tc>
                <a:tc>
                  <a:txBody>
                    <a:bodyPr/>
                    <a:lstStyle/>
                    <a:p>
                      <a:r>
                        <a:rPr lang="en-US" altLang="zh-CN" sz="1400" b="0" kern="1200" dirty="0" smtClean="0">
                          <a:solidFill>
                            <a:schemeClr val="tx1"/>
                          </a:solidFill>
                          <a:latin typeface="+mn-lt"/>
                          <a:ea typeface="+mn-ea"/>
                          <a:cs typeface="+mn-cs"/>
                        </a:rPr>
                        <a:t>MWRI </a:t>
                      </a:r>
                      <a:r>
                        <a:rPr lang="en-US" altLang="zh-CN" sz="1400" b="0" kern="1200" dirty="0">
                          <a:solidFill>
                            <a:schemeClr val="tx1"/>
                          </a:solidFill>
                          <a:latin typeface="+mn-lt"/>
                          <a:ea typeface="+mn-ea"/>
                          <a:cs typeface="+mn-cs"/>
                        </a:rPr>
                        <a:t>FCDR</a:t>
                      </a:r>
                      <a:endParaRPr lang="zh-CN" altLang="en-US" sz="1400" b="0" kern="1200" dirty="0">
                        <a:solidFill>
                          <a:schemeClr val="tx1"/>
                        </a:solidFill>
                        <a:latin typeface="+mn-lt"/>
                        <a:ea typeface="+mn-ea"/>
                        <a:cs typeface="+mn-cs"/>
                      </a:endParaRPr>
                    </a:p>
                  </a:txBody>
                  <a:tcPr/>
                </a:tc>
              </a:tr>
              <a:tr h="322491">
                <a:tc>
                  <a:txBody>
                    <a:bodyPr/>
                    <a:lstStyle/>
                    <a:p>
                      <a:pPr marL="0" algn="l" defTabSz="1198245" rtl="0" eaLnBrk="1" latinLnBrk="0" hangingPunct="1"/>
                      <a:r>
                        <a:rPr lang="en-US" altLang="zh-CN" sz="1400" b="1" kern="1200" dirty="0" smtClean="0">
                          <a:solidFill>
                            <a:schemeClr val="tx1"/>
                          </a:solidFill>
                          <a:latin typeface="+mn-lt"/>
                          <a:ea typeface="+mn-ea"/>
                          <a:cs typeface="+mn-cs"/>
                        </a:rPr>
                        <a:t>Platform</a:t>
                      </a:r>
                      <a:endParaRPr lang="zh-CN" altLang="en-US" sz="1400" b="1" kern="1200" dirty="0">
                        <a:solidFill>
                          <a:schemeClr val="tx1"/>
                        </a:solidFill>
                        <a:latin typeface="+mn-lt"/>
                        <a:ea typeface="+mn-ea"/>
                        <a:cs typeface="+mn-cs"/>
                      </a:endParaRPr>
                    </a:p>
                  </a:txBody>
                  <a:tcPr/>
                </a:tc>
                <a:tc>
                  <a:txBody>
                    <a:bodyPr/>
                    <a:lstStyle/>
                    <a:p>
                      <a:r>
                        <a:rPr lang="en-US" altLang="zh-CN" sz="1400" b="0" kern="1200" dirty="0" smtClean="0">
                          <a:solidFill>
                            <a:schemeClr val="tx1"/>
                          </a:solidFill>
                          <a:latin typeface="+mn-lt"/>
                          <a:ea typeface="+mn-ea"/>
                          <a:cs typeface="+mn-cs"/>
                        </a:rPr>
                        <a:t>FY-3B, FY-3C, FY-3D</a:t>
                      </a:r>
                      <a:endParaRPr lang="zh-CN" altLang="en-US" sz="1400" b="0" kern="1200" dirty="0">
                        <a:solidFill>
                          <a:schemeClr val="tx1"/>
                        </a:solidFill>
                        <a:latin typeface="+mn-lt"/>
                        <a:ea typeface="+mn-ea"/>
                        <a:cs typeface="+mn-cs"/>
                      </a:endParaRPr>
                    </a:p>
                  </a:txBody>
                  <a:tcPr/>
                </a:tc>
              </a:tr>
              <a:tr h="322491">
                <a:tc>
                  <a:txBody>
                    <a:bodyPr/>
                    <a:lstStyle/>
                    <a:p>
                      <a:pPr marL="0" algn="l" defTabSz="1198245" rtl="0" eaLnBrk="1" latinLnBrk="0" hangingPunct="1"/>
                      <a:r>
                        <a:rPr lang="en-US" altLang="zh-CN" sz="1400" b="1" kern="1200" dirty="0" smtClean="0">
                          <a:solidFill>
                            <a:schemeClr val="tx1"/>
                          </a:solidFill>
                          <a:latin typeface="+mn-lt"/>
                          <a:ea typeface="+mn-ea"/>
                          <a:cs typeface="+mn-cs"/>
                        </a:rPr>
                        <a:t>Range</a:t>
                      </a:r>
                      <a:endParaRPr lang="zh-CN" altLang="en-US" sz="1400" b="1" kern="1200" dirty="0">
                        <a:solidFill>
                          <a:schemeClr val="tx1"/>
                        </a:solidFill>
                        <a:latin typeface="+mn-lt"/>
                        <a:ea typeface="+mn-ea"/>
                        <a:cs typeface="+mn-cs"/>
                      </a:endParaRPr>
                    </a:p>
                  </a:txBody>
                  <a:tcPr/>
                </a:tc>
                <a:tc>
                  <a:txBody>
                    <a:bodyPr/>
                    <a:lstStyle/>
                    <a:p>
                      <a:r>
                        <a:rPr lang="en-US" altLang="zh-CN" sz="1400" b="0" kern="1200" dirty="0" smtClean="0">
                          <a:solidFill>
                            <a:schemeClr val="tx1"/>
                          </a:solidFill>
                          <a:latin typeface="+mn-lt"/>
                          <a:ea typeface="+mn-ea"/>
                          <a:cs typeface="+mn-cs"/>
                        </a:rPr>
                        <a:t>2011-2021</a:t>
                      </a:r>
                      <a:endParaRPr lang="zh-CN" altLang="en-US" sz="1400" b="0" kern="1200" dirty="0">
                        <a:solidFill>
                          <a:schemeClr val="tx1"/>
                        </a:solidFill>
                        <a:latin typeface="+mn-lt"/>
                        <a:ea typeface="+mn-ea"/>
                        <a:cs typeface="+mn-cs"/>
                      </a:endParaRPr>
                    </a:p>
                  </a:txBody>
                  <a:tcPr/>
                </a:tc>
              </a:tr>
              <a:tr h="322491">
                <a:tc>
                  <a:txBody>
                    <a:bodyPr/>
                    <a:lstStyle/>
                    <a:p>
                      <a:r>
                        <a:rPr lang="en-US" altLang="zh-CN" sz="1400" b="1" dirty="0" smtClean="0"/>
                        <a:t>Coverage</a:t>
                      </a:r>
                      <a:endParaRPr lang="zh-CN" altLang="en-US" sz="1400" b="1" dirty="0"/>
                    </a:p>
                  </a:txBody>
                  <a:tcPr/>
                </a:tc>
                <a:tc>
                  <a:txBody>
                    <a:bodyPr/>
                    <a:lstStyle/>
                    <a:p>
                      <a:r>
                        <a:rPr lang="en-US" altLang="zh-CN" sz="1400" b="0" kern="1200" dirty="0" smtClean="0">
                          <a:solidFill>
                            <a:schemeClr val="tx1"/>
                          </a:solidFill>
                          <a:latin typeface="+mn-lt"/>
                          <a:ea typeface="+mn-ea"/>
                          <a:cs typeface="+mn-cs"/>
                        </a:rPr>
                        <a:t>Global</a:t>
                      </a:r>
                      <a:endParaRPr lang="zh-CN" altLang="en-US" sz="1400" b="0" kern="1200" dirty="0">
                        <a:solidFill>
                          <a:schemeClr val="tx1"/>
                        </a:solidFill>
                        <a:latin typeface="+mn-lt"/>
                        <a:ea typeface="+mn-ea"/>
                        <a:cs typeface="+mn-cs"/>
                      </a:endParaRPr>
                    </a:p>
                  </a:txBody>
                  <a:tcPr anchor="ctr"/>
                </a:tc>
              </a:tr>
              <a:tr h="497076">
                <a:tc>
                  <a:txBody>
                    <a:bodyPr/>
                    <a:lstStyle/>
                    <a:p>
                      <a:pPr marL="0" algn="l" defTabSz="1198245" rtl="0" eaLnBrk="1" latinLnBrk="0" hangingPunct="1"/>
                      <a:r>
                        <a:rPr lang="en-US" altLang="zh-CN" sz="1400" b="1" kern="1200" dirty="0" smtClean="0">
                          <a:solidFill>
                            <a:schemeClr val="tx1"/>
                          </a:solidFill>
                          <a:latin typeface="+mn-lt"/>
                          <a:ea typeface="+mn-ea"/>
                          <a:cs typeface="+mn-cs"/>
                        </a:rPr>
                        <a:t>Temporal</a:t>
                      </a:r>
                      <a:r>
                        <a:rPr lang="en-US" altLang="zh-CN" sz="1400" b="1" kern="1200" baseline="0" dirty="0" smtClean="0">
                          <a:solidFill>
                            <a:schemeClr val="tx1"/>
                          </a:solidFill>
                          <a:latin typeface="+mn-lt"/>
                          <a:ea typeface="+mn-ea"/>
                          <a:cs typeface="+mn-cs"/>
                        </a:rPr>
                        <a:t> Resolution</a:t>
                      </a:r>
                      <a:endParaRPr lang="zh-CN" altLang="en-US" sz="1400" b="1" kern="1200" dirty="0">
                        <a:solidFill>
                          <a:schemeClr val="tx1"/>
                        </a:solidFill>
                        <a:latin typeface="+mn-lt"/>
                        <a:ea typeface="+mn-ea"/>
                        <a:cs typeface="+mn-cs"/>
                      </a:endParaRPr>
                    </a:p>
                  </a:txBody>
                  <a:tcPr/>
                </a:tc>
                <a:tc>
                  <a:txBody>
                    <a:bodyPr/>
                    <a:lstStyle/>
                    <a:p>
                      <a:r>
                        <a:rPr lang="en-US" altLang="zh-CN" sz="1400" b="0" kern="1200" dirty="0" smtClean="0">
                          <a:solidFill>
                            <a:schemeClr val="tx1"/>
                          </a:solidFill>
                          <a:latin typeface="+mn-lt"/>
                          <a:ea typeface="+mn-ea"/>
                          <a:cs typeface="+mn-cs"/>
                        </a:rPr>
                        <a:t>Daily</a:t>
                      </a:r>
                      <a:endParaRPr lang="zh-CN" altLang="en-US" sz="1400" b="0" kern="1200" dirty="0">
                        <a:solidFill>
                          <a:schemeClr val="tx1"/>
                        </a:solidFill>
                        <a:latin typeface="+mn-lt"/>
                        <a:ea typeface="+mn-ea"/>
                        <a:cs typeface="+mn-cs"/>
                      </a:endParaRPr>
                    </a:p>
                  </a:txBody>
                  <a:tcPr/>
                </a:tc>
              </a:tr>
              <a:tr h="497076">
                <a:tc>
                  <a:txBody>
                    <a:bodyPr/>
                    <a:lstStyle/>
                    <a:p>
                      <a:pPr marL="0" algn="l" defTabSz="1198245" rtl="0" eaLnBrk="1" latinLnBrk="0" hangingPunct="1"/>
                      <a:r>
                        <a:rPr lang="en-US" altLang="zh-CN" sz="1400" b="1" kern="1200" dirty="0" smtClean="0">
                          <a:solidFill>
                            <a:schemeClr val="tx1"/>
                          </a:solidFill>
                          <a:latin typeface="+mn-lt"/>
                          <a:ea typeface="+mn-ea"/>
                          <a:cs typeface="+mn-cs"/>
                        </a:rPr>
                        <a:t>Spatial</a:t>
                      </a:r>
                    </a:p>
                    <a:p>
                      <a:pPr marL="0" algn="l" defTabSz="1198245" rtl="0" eaLnBrk="1" latinLnBrk="0" hangingPunct="1"/>
                      <a:r>
                        <a:rPr lang="en-US" altLang="zh-CN" sz="1400" b="1" kern="1200" dirty="0" smtClean="0">
                          <a:solidFill>
                            <a:schemeClr val="tx1"/>
                          </a:solidFill>
                          <a:latin typeface="+mn-lt"/>
                          <a:ea typeface="+mn-ea"/>
                          <a:cs typeface="+mn-cs"/>
                        </a:rPr>
                        <a:t>Resolution</a:t>
                      </a:r>
                      <a:endParaRPr lang="zh-CN" altLang="en-US" sz="1400" b="1" kern="1200" dirty="0">
                        <a:solidFill>
                          <a:schemeClr val="tx1"/>
                        </a:solidFill>
                        <a:latin typeface="+mn-lt"/>
                        <a:ea typeface="+mn-ea"/>
                        <a:cs typeface="+mn-cs"/>
                      </a:endParaRPr>
                    </a:p>
                  </a:txBody>
                  <a:tcPr/>
                </a:tc>
                <a:tc>
                  <a:txBody>
                    <a:bodyPr/>
                    <a:lstStyle/>
                    <a:p>
                      <a:r>
                        <a:rPr lang="en-US" altLang="zh-CN" sz="1400" b="0" kern="1200" dirty="0" smtClean="0">
                          <a:solidFill>
                            <a:schemeClr val="tx1"/>
                          </a:solidFill>
                          <a:latin typeface="+mn-lt"/>
                          <a:ea typeface="+mn-ea"/>
                          <a:cs typeface="+mn-cs"/>
                        </a:rPr>
                        <a:t>25km</a:t>
                      </a:r>
                      <a:endParaRPr lang="zh-CN" altLang="en-US" sz="1400" b="0" kern="1200" dirty="0">
                        <a:solidFill>
                          <a:schemeClr val="tx1"/>
                        </a:solidFill>
                        <a:latin typeface="+mn-lt"/>
                        <a:ea typeface="+mn-ea"/>
                        <a:cs typeface="+mn-cs"/>
                      </a:endParaRPr>
                    </a:p>
                  </a:txBody>
                  <a:tcPr/>
                </a:tc>
              </a:tr>
            </a:tbl>
          </a:graphicData>
        </a:graphic>
      </p:graphicFrame>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99" y="72631"/>
            <a:ext cx="900684" cy="1331976"/>
          </a:xfrm>
          <a:prstGeom prst="rect">
            <a:avLst/>
          </a:prstGeom>
        </p:spPr>
      </p:pic>
      <p:pic>
        <p:nvPicPr>
          <p:cNvPr id="19" name="图片 18" descr="C:\ShareCache\武胜利\科技部重点专项\科技部重点专项\国产卫星再处理\课题5\Doc\验收文档\SNO2\SNO2\TimeLine_of_Bright_Temperature_Dif_(MWRI_Cal_vs_GMI_Cal)MWRI_GPM_GMI_V0-0_36.5_TH (1).pngTimeLine_of_Bright_Temperature_Dif_(MWRI_Cal_vs_GMI_Cal)MWRI_GPM_GMI_V0-0_36.5_TH (1)"/>
          <p:cNvPicPr>
            <a:picLocks noChangeAspect="1"/>
          </p:cNvPicPr>
          <p:nvPr/>
        </p:nvPicPr>
        <p:blipFill>
          <a:blip r:embed="rId4"/>
          <a:srcRect/>
          <a:stretch>
            <a:fillRect/>
          </a:stretch>
        </p:blipFill>
        <p:spPr bwMode="auto">
          <a:xfrm>
            <a:off x="694026" y="4407472"/>
            <a:ext cx="3322826" cy="1217930"/>
          </a:xfrm>
          <a:prstGeom prst="rect">
            <a:avLst/>
          </a:prstGeom>
          <a:noFill/>
          <a:ln>
            <a:noFill/>
          </a:ln>
        </p:spPr>
      </p:pic>
      <p:pic>
        <p:nvPicPr>
          <p:cNvPr id="20" name="图片 19" descr="C:\ShareCache\武胜利\科技部重点专项\科技部重点专项\国产卫星再处理\课题5\Doc\验收文档\SNO2\SNO2\TimeLine_of_Bright_Temperature_Dif_(MWRI_Cal_vs_GMI_Cal)MWRI_GPM_GMI_V0-1.5_36.5_TH (4).pngTimeLine_of_Bright_Temperature_Dif_(MWRI_Cal_vs_GMI_Cal)MWRI_GPM_GMI_V0-1.5_36.5_TH (4)"/>
          <p:cNvPicPr>
            <a:picLocks noChangeAspect="1"/>
          </p:cNvPicPr>
          <p:nvPr/>
        </p:nvPicPr>
        <p:blipFill>
          <a:blip r:embed="rId5"/>
          <a:srcRect/>
          <a:stretch>
            <a:fillRect/>
          </a:stretch>
        </p:blipFill>
        <p:spPr bwMode="auto">
          <a:xfrm>
            <a:off x="8405063" y="4543224"/>
            <a:ext cx="3324034" cy="1218565"/>
          </a:xfrm>
          <a:prstGeom prst="rect">
            <a:avLst/>
          </a:prstGeom>
          <a:noFill/>
          <a:ln>
            <a:noFill/>
          </a:ln>
        </p:spPr>
      </p:pic>
      <p:pic>
        <p:nvPicPr>
          <p:cNvPr id="21" name="图片 20" descr="C:\ShareCache\武胜利\科技部重点专项\科技部重点专项\国产卫星再处理\课题5\Doc\验收文档\SNO2\SNO2\TimeLine_of_Bright_Temperature_Dif_(MWRI_Cal_vs_GMI_Cal)MWRI_GPM_GMI_V0-0_18.7_TH.pngTimeLine_of_Bright_Temperature_Dif_(MWRI_Cal_vs_GMI_Cal)MWRI_GPM_GMI_V0-0_18.7_TH"/>
          <p:cNvPicPr>
            <a:picLocks noChangeAspect="1"/>
          </p:cNvPicPr>
          <p:nvPr/>
        </p:nvPicPr>
        <p:blipFill>
          <a:blip r:embed="rId6"/>
          <a:srcRect/>
          <a:stretch>
            <a:fillRect/>
          </a:stretch>
        </p:blipFill>
        <p:spPr bwMode="auto">
          <a:xfrm>
            <a:off x="735813" y="3000948"/>
            <a:ext cx="3322826" cy="1217930"/>
          </a:xfrm>
          <a:prstGeom prst="rect">
            <a:avLst/>
          </a:prstGeom>
          <a:noFill/>
          <a:ln>
            <a:noFill/>
          </a:ln>
        </p:spPr>
      </p:pic>
      <p:sp>
        <p:nvSpPr>
          <p:cNvPr id="15" name="文本框 14"/>
          <p:cNvSpPr txBox="1"/>
          <p:nvPr/>
        </p:nvSpPr>
        <p:spPr>
          <a:xfrm>
            <a:off x="993527" y="4274291"/>
            <a:ext cx="2586734" cy="369332"/>
          </a:xfrm>
          <a:prstGeom prst="rect">
            <a:avLst/>
          </a:prstGeom>
          <a:solidFill>
            <a:schemeClr val="bg1"/>
          </a:solidFill>
        </p:spPr>
        <p:txBody>
          <a:bodyPr wrap="none" rtlCol="0">
            <a:spAutoFit/>
          </a:bodyPr>
          <a:lstStyle/>
          <a:p>
            <a:r>
              <a:rPr lang="en-US" altLang="zh-CN" dirty="0" smtClean="0"/>
              <a:t>Operational (attenuation)</a:t>
            </a:r>
            <a:endParaRPr lang="zh-CN" altLang="en-US" dirty="0"/>
          </a:p>
        </p:txBody>
      </p:sp>
      <p:sp>
        <p:nvSpPr>
          <p:cNvPr id="16" name="文本框 15"/>
          <p:cNvSpPr txBox="1"/>
          <p:nvPr/>
        </p:nvSpPr>
        <p:spPr>
          <a:xfrm>
            <a:off x="8618222" y="4349005"/>
            <a:ext cx="1448858" cy="369332"/>
          </a:xfrm>
          <a:prstGeom prst="rect">
            <a:avLst/>
          </a:prstGeom>
          <a:solidFill>
            <a:schemeClr val="bg1"/>
          </a:solidFill>
        </p:spPr>
        <p:txBody>
          <a:bodyPr wrap="none" rtlCol="0">
            <a:spAutoFit/>
          </a:bodyPr>
          <a:lstStyle/>
          <a:p>
            <a:r>
              <a:rPr lang="en-US" altLang="zh-CN" dirty="0" smtClean="0"/>
              <a:t>Re-Calibrated</a:t>
            </a:r>
            <a:endParaRPr lang="zh-CN" altLang="en-US" dirty="0"/>
          </a:p>
        </p:txBody>
      </p:sp>
      <p:sp>
        <p:nvSpPr>
          <p:cNvPr id="13" name="文本框 12"/>
          <p:cNvSpPr txBox="1"/>
          <p:nvPr/>
        </p:nvSpPr>
        <p:spPr>
          <a:xfrm>
            <a:off x="993527" y="2760869"/>
            <a:ext cx="4377193" cy="369332"/>
          </a:xfrm>
          <a:prstGeom prst="rect">
            <a:avLst/>
          </a:prstGeom>
          <a:solidFill>
            <a:schemeClr val="bg1"/>
          </a:solidFill>
        </p:spPr>
        <p:txBody>
          <a:bodyPr wrap="square" rtlCol="0">
            <a:spAutoFit/>
          </a:bodyPr>
          <a:lstStyle/>
          <a:p>
            <a:r>
              <a:rPr lang="en-US" altLang="zh-CN" dirty="0" smtClean="0"/>
              <a:t>Operational (status jump)</a:t>
            </a:r>
            <a:endParaRPr lang="zh-CN" altLang="en-US" dirty="0"/>
          </a:p>
        </p:txBody>
      </p:sp>
      <p:pic>
        <p:nvPicPr>
          <p:cNvPr id="22" name="图片 21" descr="C:\ShareCache\武胜利\科技部重点专项\科技部重点专项\国产卫星再处理\课题5\Doc\验收文档\SNO2\SNO2\TimeLine_of_Bright_Temperature_Dif_(MWRI_Cal_vs_GMI_Cal)MWRI_GPM_GMI_V0-1.5_18.7_TH (1).pngTimeLine_of_Bright_Temperature_Dif_(MWRI_Cal_vs_GMI_Cal)MWRI_GPM_GMI_V0-1.5_18.7_TH (1)"/>
          <p:cNvPicPr>
            <a:picLocks noChangeAspect="1"/>
          </p:cNvPicPr>
          <p:nvPr/>
        </p:nvPicPr>
        <p:blipFill>
          <a:blip r:embed="rId7"/>
          <a:srcRect/>
          <a:stretch>
            <a:fillRect/>
          </a:stretch>
        </p:blipFill>
        <p:spPr bwMode="auto">
          <a:xfrm>
            <a:off x="8345741" y="2961587"/>
            <a:ext cx="3324034" cy="1218565"/>
          </a:xfrm>
          <a:prstGeom prst="rect">
            <a:avLst/>
          </a:prstGeom>
          <a:noFill/>
          <a:ln>
            <a:noFill/>
          </a:ln>
        </p:spPr>
      </p:pic>
      <p:sp>
        <p:nvSpPr>
          <p:cNvPr id="14" name="文本框 13"/>
          <p:cNvSpPr txBox="1"/>
          <p:nvPr/>
        </p:nvSpPr>
        <p:spPr>
          <a:xfrm>
            <a:off x="8618222" y="2793862"/>
            <a:ext cx="1501758" cy="369332"/>
          </a:xfrm>
          <a:prstGeom prst="rect">
            <a:avLst/>
          </a:prstGeom>
          <a:solidFill>
            <a:schemeClr val="bg1"/>
          </a:solidFill>
        </p:spPr>
        <p:txBody>
          <a:bodyPr wrap="none" rtlCol="0">
            <a:spAutoFit/>
          </a:bodyPr>
          <a:lstStyle/>
          <a:p>
            <a:r>
              <a:rPr lang="en-US" altLang="zh-CN" smtClean="0"/>
              <a:t>Re-Calibrated </a:t>
            </a:r>
            <a:endParaRPr lang="zh-CN" altLang="en-US" dirty="0"/>
          </a:p>
        </p:txBody>
      </p:sp>
      <p:pic>
        <p:nvPicPr>
          <p:cNvPr id="7" name="图片 6"/>
          <p:cNvPicPr>
            <a:picLocks noChangeAspect="1"/>
          </p:cNvPicPr>
          <p:nvPr/>
        </p:nvPicPr>
        <p:blipFill>
          <a:blip r:embed="rId8"/>
          <a:stretch>
            <a:fillRect/>
          </a:stretch>
        </p:blipFill>
        <p:spPr>
          <a:xfrm>
            <a:off x="3935240" y="2866127"/>
            <a:ext cx="4428036" cy="2960310"/>
          </a:xfrm>
          <a:prstGeom prst="rect">
            <a:avLst/>
          </a:prstGeom>
        </p:spPr>
      </p:pic>
      <p:pic>
        <p:nvPicPr>
          <p:cNvPr id="23" name="图片 22" descr="C:\ShareCache\武胜利\科技部重点专项\科技部重点专项\国产卫星再处理\课题5\Doc\第15次汇报\再定标流程-E.jpg再定标流程-E"/>
          <p:cNvPicPr>
            <a:picLocks noChangeAspect="1"/>
          </p:cNvPicPr>
          <p:nvPr/>
        </p:nvPicPr>
        <p:blipFill>
          <a:blip r:embed="rId9"/>
          <a:srcRect/>
          <a:stretch>
            <a:fillRect/>
          </a:stretch>
        </p:blipFill>
        <p:spPr>
          <a:xfrm>
            <a:off x="6278571" y="54882"/>
            <a:ext cx="4169410" cy="267601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b="51883"/>
          <a:stretch>
            <a:fillRect/>
          </a:stretch>
        </p:blipFill>
        <p:spPr>
          <a:xfrm>
            <a:off x="0" y="2957962"/>
            <a:ext cx="6094868" cy="3371773"/>
          </a:xfrm>
          <a:prstGeom prst="rect">
            <a:avLst/>
          </a:prstGeom>
        </p:spPr>
      </p:pic>
      <p:sp>
        <p:nvSpPr>
          <p:cNvPr id="4" name="文本框 3"/>
          <p:cNvSpPr txBox="1"/>
          <p:nvPr/>
        </p:nvSpPr>
        <p:spPr>
          <a:xfrm>
            <a:off x="111606" y="9728"/>
            <a:ext cx="4686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FY-3 MWRI ASI</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sea ice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concentration</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3554" y="70248"/>
            <a:ext cx="6168446" cy="52187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67575"/>
          <a:stretch>
            <a:fillRect/>
          </a:stretch>
        </p:blipFill>
        <p:spPr>
          <a:xfrm>
            <a:off x="39609" y="662812"/>
            <a:ext cx="5983945" cy="2230852"/>
          </a:xfrm>
          <a:prstGeom prst="rect">
            <a:avLst/>
          </a:prstGeom>
        </p:spPr>
      </p:pic>
      <p:sp>
        <p:nvSpPr>
          <p:cNvPr id="22" name="文本框 21"/>
          <p:cNvSpPr txBox="1"/>
          <p:nvPr/>
        </p:nvSpPr>
        <p:spPr>
          <a:xfrm>
            <a:off x="1648398" y="479693"/>
            <a:ext cx="2566250" cy="332399"/>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MWRI-ASI SIC – SSMIS-ASI SIC</a:t>
            </a:r>
            <a:endParaRPr kumimoji="0" lang="zh-CN"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8414977" y="0"/>
            <a:ext cx="2021796" cy="387798"/>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Monthly sea ice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extent</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544083" y="6429202"/>
            <a:ext cx="538568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00" cap="none" spc="-20" normalizeH="0" baseline="0" noProof="0" dirty="0">
                <a:ln>
                  <a:noFill/>
                </a:ln>
                <a:solidFill>
                  <a:srgbClr val="5B9BD5"/>
                </a:solidFill>
                <a:effectLst/>
                <a:uLnTx/>
                <a:uFillTx/>
                <a:latin typeface="Times New Roman" panose="02020603050405020304" pitchFamily="18" charset="0"/>
                <a:ea typeface="宋体" panose="02010600030101010101" pitchFamily="2" charset="-122"/>
                <a:cs typeface="+mn-cs"/>
              </a:rPr>
              <a:t>MWRI-ASI SIC has lower difference with SSMI ASI SIC</a:t>
            </a:r>
            <a:endParaRPr kumimoji="0" lang="en-US" altLang="zh-CN" sz="1800" b="0" i="0" u="none" strike="noStrike" kern="100" cap="none" spc="-20" normalizeH="0" baseline="0" noProof="0" dirty="0">
              <a:ln>
                <a:noFill/>
              </a:ln>
              <a:solidFill>
                <a:srgbClr val="5B9BD5"/>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5" name="组合 4"/>
          <p:cNvGrpSpPr/>
          <p:nvPr/>
        </p:nvGrpSpPr>
        <p:grpSpPr>
          <a:xfrm>
            <a:off x="6459215" y="5288712"/>
            <a:ext cx="3911523" cy="1464936"/>
            <a:chOff x="7117695" y="5181397"/>
            <a:chExt cx="3911523" cy="1464936"/>
          </a:xfrm>
        </p:grpSpPr>
        <p:pic>
          <p:nvPicPr>
            <p:cNvPr id="1026" name="Picture 2" descr="daily_sic_si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7712" r="45048" b="34391"/>
            <a:stretch>
              <a:fillRect/>
            </a:stretch>
          </p:blipFill>
          <p:spPr bwMode="auto">
            <a:xfrm>
              <a:off x="7117695" y="5181397"/>
              <a:ext cx="3911523" cy="146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901355" y="5802923"/>
              <a:ext cx="668215" cy="773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2" name="矩形 11"/>
            <p:cNvSpPr/>
            <p:nvPr/>
          </p:nvSpPr>
          <p:spPr>
            <a:xfrm>
              <a:off x="9465286" y="5802922"/>
              <a:ext cx="668215" cy="773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3" name="文本框 2"/>
          <p:cNvSpPr txBox="1"/>
          <p:nvPr/>
        </p:nvSpPr>
        <p:spPr>
          <a:xfrm>
            <a:off x="10525534" y="6133856"/>
            <a:ext cx="1178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Zhao 2023</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图片 13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282" y="2897121"/>
            <a:ext cx="5418382" cy="3413005"/>
          </a:xfrm>
          <a:prstGeom prst="rect">
            <a:avLst/>
          </a:prstGeom>
          <a:noFill/>
          <a:ln>
            <a:noFill/>
          </a:ln>
        </p:spPr>
      </p:pic>
      <p:pic>
        <p:nvPicPr>
          <p:cNvPr id="68" name="图片 67"/>
          <p:cNvPicPr>
            <a:picLocks noChangeAspect="1"/>
          </p:cNvPicPr>
          <p:nvPr/>
        </p:nvPicPr>
        <p:blipFill>
          <a:blip r:embed="rId4"/>
          <a:stretch>
            <a:fillRect/>
          </a:stretch>
        </p:blipFill>
        <p:spPr>
          <a:xfrm>
            <a:off x="764344" y="1074205"/>
            <a:ext cx="5465320" cy="1445019"/>
          </a:xfrm>
          <a:prstGeom prst="rect">
            <a:avLst/>
          </a:prstGeom>
        </p:spPr>
      </p:pic>
      <p:sp>
        <p:nvSpPr>
          <p:cNvPr id="110" name="文本框 109"/>
          <p:cNvSpPr txBox="1"/>
          <p:nvPr/>
        </p:nvSpPr>
        <p:spPr>
          <a:xfrm>
            <a:off x="568366" y="723870"/>
            <a:ext cx="2448106" cy="369332"/>
          </a:xfrm>
          <a:prstGeom prst="rect">
            <a:avLst/>
          </a:prstGeom>
          <a:noFill/>
        </p:spPr>
        <p:txBody>
          <a:bodyPr wrap="none" rtlCol="0">
            <a:spAutoFit/>
          </a:bodyPr>
          <a:lstStyle/>
          <a:p>
            <a:r>
              <a:rPr lang="en-US" altLang="zh-CN" b="1" dirty="0" smtClean="0"/>
              <a:t>MLSE</a:t>
            </a:r>
            <a:r>
              <a:rPr lang="zh-CN" altLang="en-US" b="1" dirty="0" smtClean="0"/>
              <a:t> </a:t>
            </a:r>
            <a:r>
              <a:rPr lang="en-US" altLang="zh-CN" b="1" dirty="0" smtClean="0"/>
              <a:t>Retrieval Result</a:t>
            </a:r>
            <a:endParaRPr lang="zh-CN" altLang="en-US" b="1" dirty="0"/>
          </a:p>
        </p:txBody>
      </p:sp>
      <p:sp>
        <p:nvSpPr>
          <p:cNvPr id="111" name="矩形 110"/>
          <p:cNvSpPr/>
          <p:nvPr/>
        </p:nvSpPr>
        <p:spPr>
          <a:xfrm>
            <a:off x="223150" y="6443564"/>
            <a:ext cx="11209965" cy="230832"/>
          </a:xfrm>
          <a:prstGeom prst="rect">
            <a:avLst/>
          </a:prstGeom>
        </p:spPr>
        <p:txBody>
          <a:bodyPr wrap="square">
            <a:spAutoFit/>
          </a:bodyPr>
          <a:lstStyle/>
          <a:p>
            <a:r>
              <a:rPr lang="en-US" altLang="zh-CN" sz="900" b="0" i="0" dirty="0">
                <a:solidFill>
                  <a:srgbClr val="555555"/>
                </a:solidFill>
                <a:effectLst/>
                <a:latin typeface="Palatino Linotype" panose="02040502050505030304" pitchFamily="18" charset="0"/>
              </a:rPr>
              <a:t>Hu et al., 2021, Satellite Retrieval of Microwave Land Surface Emissivity under Clear and Cloudy Skies in China Using Observations from AMSR-E and MODIS. Remote Sensing. https://doi.org/10.3390/rs13193980</a:t>
            </a:r>
            <a:endParaRPr lang="zh-CN" altLang="en-US" sz="900" dirty="0">
              <a:latin typeface="Palatino Linotype" panose="02040502050505030304" pitchFamily="18" charset="0"/>
            </a:endParaRPr>
          </a:p>
        </p:txBody>
      </p:sp>
      <p:sp>
        <p:nvSpPr>
          <p:cNvPr id="113" name="矩形 112"/>
          <p:cNvSpPr/>
          <p:nvPr/>
        </p:nvSpPr>
        <p:spPr>
          <a:xfrm>
            <a:off x="223149" y="6643608"/>
            <a:ext cx="10873475" cy="230832"/>
          </a:xfrm>
          <a:prstGeom prst="rect">
            <a:avLst/>
          </a:prstGeom>
        </p:spPr>
        <p:txBody>
          <a:bodyPr wrap="square">
            <a:spAutoFit/>
          </a:bodyPr>
          <a:lstStyle/>
          <a:p>
            <a:r>
              <a:rPr lang="en-US" altLang="zh-CN" sz="900" dirty="0">
                <a:solidFill>
                  <a:srgbClr val="555555"/>
                </a:solidFill>
                <a:latin typeface="Palatino Linotype" panose="02040502050505030304" pitchFamily="18" charset="0"/>
              </a:rPr>
              <a:t>Li et al., 2021, Spatiotemporal Variations of Microwave Land Surface Emissivity (MLSE) over China derived from 4-Year Recalibrated </a:t>
            </a:r>
            <a:r>
              <a:rPr lang="en-US" altLang="zh-CN" sz="900" dirty="0" err="1">
                <a:solidFill>
                  <a:srgbClr val="555555"/>
                </a:solidFill>
                <a:latin typeface="Palatino Linotype" panose="02040502050505030304" pitchFamily="18" charset="0"/>
              </a:rPr>
              <a:t>Fengyun</a:t>
            </a:r>
            <a:r>
              <a:rPr lang="en-US" altLang="zh-CN" sz="900" dirty="0">
                <a:solidFill>
                  <a:srgbClr val="555555"/>
                </a:solidFill>
                <a:latin typeface="Palatino Linotype" panose="02040502050505030304" pitchFamily="18" charset="0"/>
              </a:rPr>
              <a:t> 3B MWRI data. Advances in Atmospheric Sciences </a:t>
            </a:r>
            <a:r>
              <a:rPr lang="en-US" altLang="zh-CN" sz="900" dirty="0" smtClean="0">
                <a:solidFill>
                  <a:srgbClr val="555555"/>
                </a:solidFill>
                <a:latin typeface="Palatino Linotype" panose="02040502050505030304" pitchFamily="18" charset="0"/>
              </a:rPr>
              <a:t>(minor revision)</a:t>
            </a:r>
            <a:endParaRPr lang="zh-CN" altLang="en-US" sz="900" dirty="0">
              <a:solidFill>
                <a:srgbClr val="555555"/>
              </a:solidFill>
              <a:latin typeface="Palatino Linotype" panose="02040502050505030304" pitchFamily="18" charset="0"/>
            </a:endParaRPr>
          </a:p>
        </p:txBody>
      </p:sp>
      <p:sp>
        <p:nvSpPr>
          <p:cNvPr id="51" name="文本框 50"/>
          <p:cNvSpPr txBox="1"/>
          <p:nvPr/>
        </p:nvSpPr>
        <p:spPr>
          <a:xfrm>
            <a:off x="4998916" y="208349"/>
            <a:ext cx="23572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FY-3 MWRI </a:t>
            </a:r>
            <a:r>
              <a:rPr kumimoji="0" lang="en-US" altLang="zh-CN"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MLSE</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文本框 57"/>
          <p:cNvSpPr txBox="1"/>
          <p:nvPr/>
        </p:nvSpPr>
        <p:spPr>
          <a:xfrm>
            <a:off x="568366" y="2449837"/>
            <a:ext cx="3494867" cy="369332"/>
          </a:xfrm>
          <a:prstGeom prst="rect">
            <a:avLst/>
          </a:prstGeom>
          <a:noFill/>
        </p:spPr>
        <p:txBody>
          <a:bodyPr wrap="none" rtlCol="0">
            <a:spAutoFit/>
          </a:bodyPr>
          <a:lstStyle/>
          <a:p>
            <a:r>
              <a:rPr lang="en-US" altLang="zh-CN" b="1" dirty="0" smtClean="0"/>
              <a:t>MLSE</a:t>
            </a:r>
            <a:r>
              <a:rPr lang="zh-CN" altLang="en-US" b="1" dirty="0" smtClean="0"/>
              <a:t> </a:t>
            </a:r>
            <a:r>
              <a:rPr lang="en-US" altLang="zh-CN" b="1" dirty="0" smtClean="0"/>
              <a:t>Retrieval Result (average)</a:t>
            </a:r>
            <a:endParaRPr lang="zh-CN" altLang="en-US" b="1" dirty="0"/>
          </a:p>
        </p:txBody>
      </p:sp>
      <p:pic>
        <p:nvPicPr>
          <p:cNvPr id="60" name="内容占位符 3" descr="C:\Users\Herbs\Documents\NetSarang\Xftp\Temporary\trend.8site.jja.pn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513948" y="908536"/>
            <a:ext cx="5240822" cy="5277853"/>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1" y="807510"/>
            <a:ext cx="5486400" cy="1191520"/>
          </a:xfrm>
          <a:prstGeom prst="rect">
            <a:avLst/>
          </a:prstGeom>
          <a:noFill/>
          <a:ln>
            <a:noFill/>
          </a:ln>
        </p:spPr>
        <p:txBody>
          <a:bodyPr vert="horz" wrap="square" lIns="121920" tIns="60960" rIns="121920" bIns="6096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34950" indent="-234950" algn="just" eaLnBrk="1" fontAlgn="auto" hangingPunct="1">
              <a:spcAft>
                <a:spcPts val="0"/>
              </a:spcAft>
              <a:buSzPct val="85000"/>
              <a:buFont typeface="Wingdings" panose="05000000000000000000" pitchFamily="2" charset="2"/>
              <a:buChar char="Ø"/>
            </a:pPr>
            <a:r>
              <a:rPr lang="en-US" altLang="zh-CN" sz="1600" dirty="0">
                <a:solidFill>
                  <a:srgbClr val="292934"/>
                </a:solidFill>
                <a:latin typeface="Times New Roman" panose="02020603050405020304" pitchFamily="18" charset="0"/>
                <a:ea typeface="华文楷体" panose="02010600040101010101" pitchFamily="2" charset="-122"/>
                <a:cs typeface="Times New Roman" panose="02020603050405020304" pitchFamily="18" charset="0"/>
              </a:rPr>
              <a:t>Selected </a:t>
            </a:r>
            <a:r>
              <a:rPr lang="en-US" altLang="zh-CN" sz="1600" dirty="0" err="1">
                <a:solidFill>
                  <a:srgbClr val="292934"/>
                </a:solidFill>
                <a:latin typeface="Times New Roman" panose="02020603050405020304" pitchFamily="18" charset="0"/>
                <a:ea typeface="华文楷体" panose="02010600040101010101" pitchFamily="2" charset="-122"/>
                <a:cs typeface="Times New Roman" panose="02020603050405020304" pitchFamily="18" charset="0"/>
              </a:rPr>
              <a:t>SMAP</a:t>
            </a:r>
            <a:r>
              <a:rPr lang="en-US" altLang="zh-CN" sz="1600" dirty="0">
                <a:solidFill>
                  <a:srgbClr val="292934"/>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600" dirty="0" err="1">
                <a:solidFill>
                  <a:srgbClr val="292934"/>
                </a:solidFill>
                <a:latin typeface="Times New Roman" panose="02020603050405020304" pitchFamily="18" charset="0"/>
                <a:ea typeface="华文楷体" panose="02010600040101010101" pitchFamily="2" charset="-122"/>
                <a:cs typeface="Times New Roman" panose="02020603050405020304" pitchFamily="18" charset="0"/>
              </a:rPr>
              <a:t>SSM</a:t>
            </a:r>
            <a:r>
              <a:rPr lang="en-US" altLang="zh-CN" sz="1600" dirty="0">
                <a:solidFill>
                  <a:srgbClr val="292934"/>
                </a:solidFill>
                <a:latin typeface="Times New Roman" panose="02020603050405020304" pitchFamily="18" charset="0"/>
                <a:ea typeface="华文楷体" panose="02010600040101010101" pitchFamily="2" charset="-122"/>
                <a:cs typeface="Times New Roman" panose="02020603050405020304" pitchFamily="18" charset="0"/>
              </a:rPr>
              <a:t> as reference</a:t>
            </a:r>
            <a:r>
              <a:rPr lang="zh-CN" altLang="en-US" sz="1600" dirty="0">
                <a:solidFill>
                  <a:srgbClr val="292934"/>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dirty="0">
                <a:solidFill>
                  <a:srgbClr val="292934"/>
                </a:solidFill>
                <a:latin typeface="Times New Roman" panose="02020603050405020304" pitchFamily="18" charset="0"/>
                <a:ea typeface="华文楷体" panose="02010600040101010101" pitchFamily="2" charset="-122"/>
                <a:cs typeface="Times New Roman" panose="02020603050405020304" pitchFamily="18" charset="0"/>
              </a:rPr>
              <a:t>using artificial neural networks (ANN)approach, and FY-3B MWRI TB data with as input, intend to </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transfer high accuracy in soil moisture of L band to C/X</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band</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316515"/>
            <a:ext cx="5268726" cy="3931885"/>
          </a:xfrm>
          <a:prstGeom prst="rect">
            <a:avLst/>
          </a:prstGeom>
        </p:spPr>
      </p:pic>
      <p:sp>
        <p:nvSpPr>
          <p:cNvPr id="6" name="标题 1"/>
          <p:cNvSpPr txBox="1"/>
          <p:nvPr/>
        </p:nvSpPr>
        <p:spPr>
          <a:xfrm>
            <a:off x="768085" y="224222"/>
            <a:ext cx="10515600" cy="348975"/>
          </a:xfrm>
        </p:spPr>
        <p:txBody>
          <a:bodyPr/>
          <a:lstStyle>
            <a:lvl1pPr algn="l" rtl="0" eaLnBrk="1" fontAlgn="base" hangingPunct="1">
              <a:spcBef>
                <a:spcPct val="0"/>
              </a:spcBef>
              <a:spcAft>
                <a:spcPct val="0"/>
              </a:spcAft>
              <a:defRPr lang="en-GB" sz="2200" b="0" dirty="0" smtClean="0">
                <a:solidFill>
                  <a:schemeClr val="bg1"/>
                </a:solidFill>
                <a:latin typeface="Verdana" panose="020B0604030504040204"/>
                <a:ea typeface="+mj-ea"/>
                <a:cs typeface="Verdana" panose="020B0604030504040204"/>
              </a:defRPr>
            </a:lvl1pPr>
            <a:lvl2pPr algn="l" rtl="0" eaLnBrk="1" fontAlgn="base" hangingPunct="1">
              <a:spcBef>
                <a:spcPct val="0"/>
              </a:spcBef>
              <a:spcAft>
                <a:spcPct val="0"/>
              </a:spcAft>
              <a:defRPr sz="2200" b="1">
                <a:solidFill>
                  <a:schemeClr val="bg1"/>
                </a:solidFill>
                <a:latin typeface="Verdana" panose="020B0604030504040204" pitchFamily="34" charset="0"/>
              </a:defRPr>
            </a:lvl2pPr>
            <a:lvl3pPr algn="l" rtl="0" eaLnBrk="1" fontAlgn="base" hangingPunct="1">
              <a:spcBef>
                <a:spcPct val="0"/>
              </a:spcBef>
              <a:spcAft>
                <a:spcPct val="0"/>
              </a:spcAft>
              <a:defRPr sz="2200" b="1">
                <a:solidFill>
                  <a:schemeClr val="bg1"/>
                </a:solidFill>
                <a:latin typeface="Verdana" panose="020B0604030504040204" pitchFamily="34" charset="0"/>
              </a:defRPr>
            </a:lvl3pPr>
            <a:lvl4pPr algn="l" rtl="0" eaLnBrk="1" fontAlgn="base" hangingPunct="1">
              <a:spcBef>
                <a:spcPct val="0"/>
              </a:spcBef>
              <a:spcAft>
                <a:spcPct val="0"/>
              </a:spcAft>
              <a:defRPr sz="2200" b="1">
                <a:solidFill>
                  <a:schemeClr val="bg1"/>
                </a:solidFill>
                <a:latin typeface="Verdana" panose="020B0604030504040204" pitchFamily="34" charset="0"/>
              </a:defRPr>
            </a:lvl4pPr>
            <a:lvl5pPr algn="l" rtl="0" eaLnBrk="1" fontAlgn="base" hangingPunct="1">
              <a:spcBef>
                <a:spcPct val="0"/>
              </a:spcBef>
              <a:spcAft>
                <a:spcPct val="0"/>
              </a:spcAft>
              <a:defRPr sz="2200" b="1">
                <a:solidFill>
                  <a:schemeClr val="bg1"/>
                </a:solidFill>
                <a:latin typeface="Verdana" panose="020B0604030504040204" pitchFamily="34" charset="0"/>
              </a:defRPr>
            </a:lvl5pPr>
            <a:lvl6pPr marL="457200" algn="l" rtl="0" eaLnBrk="1" fontAlgn="base" hangingPunct="1">
              <a:spcBef>
                <a:spcPct val="0"/>
              </a:spcBef>
              <a:spcAft>
                <a:spcPct val="0"/>
              </a:spcAft>
              <a:defRPr sz="2200" b="1">
                <a:solidFill>
                  <a:schemeClr val="bg1"/>
                </a:solidFill>
                <a:latin typeface="Verdana" panose="020B0604030504040204" pitchFamily="34" charset="0"/>
              </a:defRPr>
            </a:lvl6pPr>
            <a:lvl7pPr marL="914400" algn="l" rtl="0" eaLnBrk="1" fontAlgn="base" hangingPunct="1">
              <a:spcBef>
                <a:spcPct val="0"/>
              </a:spcBef>
              <a:spcAft>
                <a:spcPct val="0"/>
              </a:spcAft>
              <a:defRPr sz="2200" b="1">
                <a:solidFill>
                  <a:schemeClr val="bg1"/>
                </a:solidFill>
                <a:latin typeface="Verdana" panose="020B0604030504040204" pitchFamily="34" charset="0"/>
              </a:defRPr>
            </a:lvl7pPr>
            <a:lvl8pPr marL="1371600" algn="l" rtl="0" eaLnBrk="1" fontAlgn="base" hangingPunct="1">
              <a:spcBef>
                <a:spcPct val="0"/>
              </a:spcBef>
              <a:spcAft>
                <a:spcPct val="0"/>
              </a:spcAft>
              <a:defRPr sz="2200" b="1">
                <a:solidFill>
                  <a:schemeClr val="bg1"/>
                </a:solidFill>
                <a:latin typeface="Verdana" panose="020B0604030504040204" pitchFamily="34" charset="0"/>
              </a:defRPr>
            </a:lvl8pPr>
            <a:lvl9pPr marL="1828800" algn="l" rtl="0" eaLnBrk="1" fontAlgn="base" hangingPunct="1">
              <a:spcBef>
                <a:spcPct val="0"/>
              </a:spcBef>
              <a:spcAft>
                <a:spcPct val="0"/>
              </a:spcAft>
              <a:defRPr sz="2200" b="1">
                <a:solidFill>
                  <a:schemeClr val="bg1"/>
                </a:solidFill>
                <a:latin typeface="Verdana" panose="020B0604030504040204" pitchFamily="34" charset="0"/>
              </a:defRPr>
            </a:lvl9pPr>
          </a:lstStyle>
          <a:p>
            <a:pPr algn="ctr">
              <a:lnSpc>
                <a:spcPct val="120000"/>
              </a:lnSpc>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global daily soil moisture dataset derived from FY-3B MWRI and SMAP(2010-2019)</a:t>
            </a:r>
          </a:p>
        </p:txBody>
      </p:sp>
      <p:sp>
        <p:nvSpPr>
          <p:cNvPr id="7" name="灯片编号占位符 1"/>
          <p:cNvSpPr>
            <a:spLocks noGrp="1"/>
          </p:cNvSpPr>
          <p:nvPr>
            <p:ph type="sldNum" sz="quarter" idx="12"/>
          </p:nvPr>
        </p:nvSpPr>
        <p:spPr>
          <a:xfrm>
            <a:off x="19833" y="6447644"/>
            <a:ext cx="762000" cy="390525"/>
          </a:xfrm>
        </p:spPr>
        <p:txBody>
          <a:bodyPr/>
          <a:lstStyle/>
          <a:p>
            <a:pPr>
              <a:defRPr/>
            </a:pPr>
            <a:fld id="{628F59A7-F75A-4462-9F59-0E8B8811C74A}" type="slidenum">
              <a:rPr lang="en-US" altLang="zh-CN" smtClean="0"/>
              <a:t>17</a:t>
            </a:fld>
            <a:r>
              <a:rPr lang="en-US" altLang="zh-CN"/>
              <a:t>/32</a:t>
            </a:r>
            <a:endParaRPr lang="en-US" altLang="zh-CN"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329" y="851579"/>
            <a:ext cx="6480000" cy="116943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064" y="2043099"/>
            <a:ext cx="6480000" cy="116943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7554" y="3234619"/>
            <a:ext cx="6480000" cy="116943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4208" y="4426141"/>
            <a:ext cx="6480000" cy="1169437"/>
          </a:xfrm>
          <a:prstGeom prst="rect">
            <a:avLst/>
          </a:prstGeom>
        </p:spPr>
      </p:pic>
      <p:sp>
        <p:nvSpPr>
          <p:cNvPr id="12" name="矩形 11"/>
          <p:cNvSpPr/>
          <p:nvPr/>
        </p:nvSpPr>
        <p:spPr>
          <a:xfrm>
            <a:off x="5867400" y="5734773"/>
            <a:ext cx="6172199" cy="830997"/>
          </a:xfrm>
          <a:prstGeom prst="rect">
            <a:avLst/>
          </a:prstGeom>
        </p:spPr>
        <p:txBody>
          <a:bodyPr wrap="square">
            <a:spAutoFit/>
          </a:bodyPr>
          <a:lstStyle/>
          <a:p>
            <a:pPr marL="228600" indent="-228600" algn="just">
              <a:buFont typeface="Arial" panose="020B0604020202020204" pitchFamily="34" charset="0"/>
              <a:buChar char="•"/>
            </a:pPr>
            <a:r>
              <a:rPr lang="en-GB" altLang="zh-CN" sz="1200" dirty="0">
                <a:cs typeface="Times New Roman" panose="02020603050405020304" pitchFamily="18" charset="0"/>
              </a:rPr>
              <a:t>The trend of </a:t>
            </a:r>
            <a:r>
              <a:rPr lang="en-US" altLang="zh-CN" sz="1200" dirty="0">
                <a:solidFill>
                  <a:srgbClr val="0000FF"/>
                </a:solidFill>
                <a:cs typeface="Times New Roman" panose="02020603050405020304" pitchFamily="18" charset="0"/>
              </a:rPr>
              <a:t>FY</a:t>
            </a:r>
            <a:r>
              <a:rPr lang="en-GB" altLang="zh-CN" sz="1200" dirty="0" err="1">
                <a:solidFill>
                  <a:srgbClr val="0000FF"/>
                </a:solidFill>
                <a:cs typeface="Times New Roman" panose="02020603050405020304" pitchFamily="18" charset="0"/>
              </a:rPr>
              <a:t>NNsm</a:t>
            </a:r>
            <a:r>
              <a:rPr lang="en-US" altLang="zh-CN" sz="1200" dirty="0">
                <a:solidFill>
                  <a:srgbClr val="0000FF"/>
                </a:solidFill>
                <a:cs typeface="Times New Roman" panose="02020603050405020304" pitchFamily="18" charset="0"/>
              </a:rPr>
              <a:t>(Blue)</a:t>
            </a:r>
            <a:r>
              <a:rPr lang="en-GB" altLang="zh-CN" sz="1200" dirty="0">
                <a:solidFill>
                  <a:srgbClr val="0000FF"/>
                </a:solidFill>
                <a:cs typeface="Times New Roman" panose="02020603050405020304" pitchFamily="18" charset="0"/>
              </a:rPr>
              <a:t> </a:t>
            </a:r>
            <a:r>
              <a:rPr lang="en-GB" altLang="zh-CN" sz="1200" dirty="0">
                <a:cs typeface="Times New Roman" panose="02020603050405020304" pitchFamily="18" charset="0"/>
              </a:rPr>
              <a:t>is consistent with that of </a:t>
            </a:r>
            <a:r>
              <a:rPr lang="en-GB" altLang="zh-CN" sz="1200" dirty="0" err="1">
                <a:solidFill>
                  <a:srgbClr val="FF0000"/>
                </a:solidFill>
                <a:cs typeface="Times New Roman" panose="02020603050405020304" pitchFamily="18" charset="0"/>
              </a:rPr>
              <a:t>SMAPsm</a:t>
            </a:r>
            <a:r>
              <a:rPr lang="en-GB" altLang="zh-CN" sz="1200" dirty="0">
                <a:solidFill>
                  <a:srgbClr val="FF0000"/>
                </a:solidFill>
                <a:cs typeface="Times New Roman" panose="02020603050405020304" pitchFamily="18" charset="0"/>
              </a:rPr>
              <a:t>(red)</a:t>
            </a:r>
            <a:r>
              <a:rPr lang="en-GB" altLang="zh-CN" sz="1200" dirty="0">
                <a:cs typeface="Times New Roman" panose="02020603050405020304" pitchFamily="18" charset="0"/>
              </a:rPr>
              <a:t>and </a:t>
            </a:r>
            <a:r>
              <a:rPr lang="en-GB" altLang="zh-CN" sz="1200" dirty="0">
                <a:solidFill>
                  <a:schemeClr val="tx1">
                    <a:lumMod val="50000"/>
                    <a:lumOff val="50000"/>
                  </a:schemeClr>
                </a:solidFill>
                <a:cs typeface="Times New Roman" panose="02020603050405020304" pitchFamily="18" charset="0"/>
              </a:rPr>
              <a:t>in situ SM (</a:t>
            </a:r>
            <a:r>
              <a:rPr lang="en-GB" altLang="zh-CN" sz="1200" dirty="0" err="1">
                <a:solidFill>
                  <a:schemeClr val="tx1">
                    <a:lumMod val="50000"/>
                    <a:lumOff val="50000"/>
                  </a:schemeClr>
                </a:solidFill>
                <a:cs typeface="Times New Roman" panose="02020603050405020304" pitchFamily="18" charset="0"/>
              </a:rPr>
              <a:t>Obs-sm,grey</a:t>
            </a:r>
            <a:r>
              <a:rPr lang="en-GB" altLang="zh-CN" sz="1200" dirty="0">
                <a:solidFill>
                  <a:schemeClr val="tx1">
                    <a:lumMod val="50000"/>
                    <a:lumOff val="50000"/>
                  </a:schemeClr>
                </a:solidFill>
                <a:cs typeface="Times New Roman" panose="02020603050405020304" pitchFamily="18" charset="0"/>
              </a:rPr>
              <a:t>), </a:t>
            </a:r>
            <a:r>
              <a:rPr lang="en-GB" altLang="zh-CN" sz="1200" dirty="0">
                <a:cs typeface="Times New Roman" panose="02020603050405020304" pitchFamily="18" charset="0"/>
              </a:rPr>
              <a:t>and </a:t>
            </a:r>
            <a:r>
              <a:rPr lang="en-GB" altLang="zh-CN" sz="1200" dirty="0" err="1">
                <a:cs typeface="Times New Roman" panose="02020603050405020304" pitchFamily="18" charset="0"/>
              </a:rPr>
              <a:t>FYNNsm</a:t>
            </a:r>
            <a:r>
              <a:rPr lang="en-GB" altLang="zh-CN" sz="1200" dirty="0">
                <a:cs typeface="Times New Roman" panose="02020603050405020304" pitchFamily="18" charset="0"/>
              </a:rPr>
              <a:t> well capture the temporal dynamic and annual variation of in situ SM. </a:t>
            </a:r>
            <a:r>
              <a:rPr lang="en-US" altLang="zh-CN" sz="1200" dirty="0">
                <a:cs typeface="Times New Roman" panose="02020603050405020304" pitchFamily="18" charset="0"/>
              </a:rPr>
              <a:t>T</a:t>
            </a:r>
            <a:r>
              <a:rPr lang="en-GB" altLang="zh-CN" sz="1200" dirty="0">
                <a:cs typeface="Times New Roman" panose="02020603050405020304" pitchFamily="18" charset="0"/>
              </a:rPr>
              <a:t>he performance of </a:t>
            </a:r>
            <a:r>
              <a:rPr lang="en-GB" altLang="zh-CN" sz="1200" dirty="0" err="1">
                <a:cs typeface="Times New Roman" panose="02020603050405020304" pitchFamily="18" charset="0"/>
              </a:rPr>
              <a:t>FYNNsm</a:t>
            </a:r>
            <a:r>
              <a:rPr lang="en-GB" altLang="zh-CN" sz="1200" dirty="0">
                <a:cs typeface="Times New Roman" panose="02020603050405020304" pitchFamily="18" charset="0"/>
              </a:rPr>
              <a:t> relative to </a:t>
            </a:r>
            <a:r>
              <a:rPr lang="en-GB" altLang="zh-CN" sz="1200" dirty="0" err="1">
                <a:cs typeface="Times New Roman" panose="02020603050405020304" pitchFamily="18" charset="0"/>
              </a:rPr>
              <a:t>Obs-sm</a:t>
            </a:r>
            <a:r>
              <a:rPr lang="en-GB" altLang="zh-CN" sz="1200" dirty="0">
                <a:cs typeface="Times New Roman" panose="02020603050405020304" pitchFamily="18" charset="0"/>
              </a:rPr>
              <a:t> is similar to SMAP as shown over most sites.</a:t>
            </a:r>
            <a:endParaRPr lang="zh-CN" altLang="en-US" sz="1200" dirty="0"/>
          </a:p>
        </p:txBody>
      </p:sp>
      <p:sp>
        <p:nvSpPr>
          <p:cNvPr id="2" name="TextBox 1"/>
          <p:cNvSpPr txBox="1"/>
          <p:nvPr/>
        </p:nvSpPr>
        <p:spPr>
          <a:xfrm>
            <a:off x="9093455" y="6414585"/>
            <a:ext cx="2862670" cy="369332"/>
          </a:xfrm>
          <a:prstGeom prst="rect">
            <a:avLst/>
          </a:prstGeom>
          <a:noFill/>
        </p:spPr>
        <p:txBody>
          <a:bodyPr wrap="square" rtlCol="0">
            <a:spAutoFit/>
          </a:bodyPr>
          <a:lstStyle/>
          <a:p>
            <a:r>
              <a:rPr lang="en-US" altLang="zh-CN" dirty="0" smtClean="0"/>
              <a:t>Yao, 2023</a:t>
            </a:r>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p:cNvSpPr>
            <a:spLocks noGrp="1"/>
          </p:cNvSpPr>
          <p:nvPr>
            <p:ph type="title" idx="4294967295"/>
          </p:nvPr>
        </p:nvSpPr>
        <p:spPr>
          <a:xfrm>
            <a:off x="1613764" y="67857"/>
            <a:ext cx="9314234" cy="762000"/>
          </a:xfrm>
        </p:spPr>
        <p:txBody>
          <a:bodyPr>
            <a:normAutofit/>
          </a:bodyPr>
          <a:lstStyle/>
          <a:p>
            <a:pPr algn="ct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F/T detection Using MWRI</a:t>
            </a:r>
            <a:endPar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8"/>
          <p:cNvSpPr>
            <a:spLocks noChangeArrowheads="1"/>
          </p:cNvSpPr>
          <p:nvPr/>
        </p:nvSpPr>
        <p:spPr bwMode="auto">
          <a:xfrm>
            <a:off x="5221024" y="1022999"/>
            <a:ext cx="69709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buFont typeface="Wingdings" panose="05000000000000000000" pitchFamily="2" charset="2"/>
              <a:buChar char="Ø"/>
            </a:pPr>
            <a:r>
              <a:rPr lang="en-US" altLang="zh-CN" sz="2200" dirty="0" smtClean="0">
                <a:latin typeface="Times New Roman" panose="02020603050405020304" pitchFamily="18" charset="0"/>
                <a:ea typeface="黑体" panose="02010609060101010101" pitchFamily="49" charset="-122"/>
              </a:rPr>
              <a:t>Accuracy </a:t>
            </a:r>
            <a:r>
              <a:rPr lang="en-US" altLang="zh-CN" sz="2200" dirty="0">
                <a:latin typeface="Times New Roman" panose="02020603050405020304" pitchFamily="18" charset="0"/>
                <a:ea typeface="黑体" panose="02010609060101010101" pitchFamily="49" charset="-122"/>
              </a:rPr>
              <a:t>and </a:t>
            </a:r>
            <a:r>
              <a:rPr lang="en-US" altLang="zh-CN" sz="2200" dirty="0" smtClean="0">
                <a:latin typeface="Times New Roman" panose="02020603050405020304" pitchFamily="18" charset="0"/>
                <a:ea typeface="黑体" panose="02010609060101010101" pitchFamily="49" charset="-122"/>
              </a:rPr>
              <a:t>performance</a:t>
            </a:r>
            <a:r>
              <a:rPr lang="en-US" altLang="zh-CN" sz="2200" dirty="0">
                <a:latin typeface="Times New Roman" panose="02020603050405020304" pitchFamily="18" charset="0"/>
                <a:ea typeface="黑体" panose="02010609060101010101" pitchFamily="49" charset="-122"/>
              </a:rPr>
              <a:t>:</a:t>
            </a:r>
            <a:endParaRPr lang="zh-CN" altLang="en-US" sz="2200" dirty="0">
              <a:latin typeface="Times New Roman" panose="02020603050405020304" pitchFamily="18" charset="0"/>
              <a:ea typeface="黑体" panose="02010609060101010101" pitchFamily="49" charset="-122"/>
            </a:endParaRPr>
          </a:p>
        </p:txBody>
      </p:sp>
      <p:pic>
        <p:nvPicPr>
          <p:cNvPr id="18"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b="14162"/>
          <a:stretch>
            <a:fillRect/>
          </a:stretch>
        </p:blipFill>
        <p:spPr bwMode="auto">
          <a:xfrm>
            <a:off x="249360" y="1022999"/>
            <a:ext cx="5081392" cy="290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格 18"/>
          <p:cNvGraphicFramePr>
            <a:graphicFrameLocks noGrp="1"/>
          </p:cNvGraphicFramePr>
          <p:nvPr/>
        </p:nvGraphicFramePr>
        <p:xfrm>
          <a:off x="74288" y="4012591"/>
          <a:ext cx="6041720" cy="2687955"/>
        </p:xfrm>
        <a:graphic>
          <a:graphicData uri="http://schemas.openxmlformats.org/drawingml/2006/table">
            <a:tbl>
              <a:tblPr/>
              <a:tblGrid>
                <a:gridCol w="934756"/>
                <a:gridCol w="2025570"/>
                <a:gridCol w="1315224"/>
                <a:gridCol w="1766170"/>
              </a:tblGrid>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Study area</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Time range</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F/T products</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Time range</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Ngari</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2010.7-2019</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AMSR</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2010.1-2019.12</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Mqau</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2008.6-2019</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FY-3B(3D)</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2010.11-2019.6</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2017.12-2019.12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Naqu</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2010.8-2016.12, 2017.12-2019.12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MEaSUREs</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2010.1-2019.12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Pali</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2015.6-2016.12, 2017.12-2019.12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SMAP</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2015.4-2019.12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graphicFrame>
        <p:nvGraphicFramePr>
          <p:cNvPr id="14" name="表格 13"/>
          <p:cNvGraphicFramePr>
            <a:graphicFrameLocks noGrp="1"/>
          </p:cNvGraphicFramePr>
          <p:nvPr/>
        </p:nvGraphicFramePr>
        <p:xfrm>
          <a:off x="5665278" y="1536548"/>
          <a:ext cx="6082468" cy="2228850"/>
        </p:xfrm>
        <a:graphic>
          <a:graphicData uri="http://schemas.openxmlformats.org/drawingml/2006/table">
            <a:tbl>
              <a:tblPr/>
              <a:tblGrid>
                <a:gridCol w="1409946"/>
                <a:gridCol w="806579"/>
                <a:gridCol w="1065971"/>
                <a:gridCol w="933324"/>
                <a:gridCol w="933324"/>
                <a:gridCol w="933324"/>
              </a:tblGrid>
              <a:tr h="371475">
                <a:tc rowSpan="2">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F/T algorithm</a:t>
                      </a: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Seasons</a:t>
                      </a: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zh-CN"/>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zh-CN"/>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zh-CN"/>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Overall</a:t>
                      </a: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75">
                <a:tc vMerge="1">
                  <a:txBody>
                    <a:bodyPr/>
                    <a:lstStyle/>
                    <a:p>
                      <a:endParaRPr lang="zh-CN"/>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Spring</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Summer</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Autumn</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Winter</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vMerge="1">
                  <a:txBody>
                    <a:bodyPr/>
                    <a:lstStyle/>
                    <a:p>
                      <a:endParaRPr lang="zh-CN"/>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New</a:t>
                      </a: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 (FY-3D)</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68%</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97%</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77%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91%</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83.49%</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AMSR2</a:t>
                      </a: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56%</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92%</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69%</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89%</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76.74%</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SMAP</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67%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85%</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93%</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83.03%</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rPr>
                        <a:t>MEaSUREs</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37%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85%</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45%</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94%</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65.99%</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r>
            </a:tbl>
          </a:graphicData>
        </a:graphic>
      </p:graphicFrame>
      <p:sp>
        <p:nvSpPr>
          <p:cNvPr id="17" name="矩形 34"/>
          <p:cNvSpPr/>
          <p:nvPr/>
        </p:nvSpPr>
        <p:spPr bwMode="auto">
          <a:xfrm>
            <a:off x="6116007" y="4115261"/>
            <a:ext cx="5991111" cy="2006815"/>
          </a:xfrm>
          <a:prstGeom prst="rect">
            <a:avLst/>
          </a:prstGeom>
          <a:noFill/>
          <a:ln w="57150" cap="flat" cmpd="sng" algn="ctr">
            <a:solidFill>
              <a:srgbClr val="0070C0"/>
            </a:solidFill>
            <a:prstDash val="sysDot"/>
            <a:round/>
            <a:headEnd type="none" w="sm" len="sm"/>
            <a:tailEnd type="none" w="sm" len="sm"/>
          </a:ln>
          <a:effectLst/>
        </p:spPr>
        <p:txBody>
          <a:bodyPr vert="horz" wrap="square" lIns="91440" tIns="45720" rIns="91440" bIns="45720" numCol="1" rtlCol="0" anchor="ctr" anchorCtr="0" compatLnSpc="1"/>
          <a:lstStyle/>
          <a:p>
            <a:pPr eaLnBrk="0" hangingPunct="0"/>
            <a:r>
              <a:rPr lang="en-US" altLang="zh-CN" sz="2200" b="1" dirty="0" smtClean="0">
                <a:latin typeface="Times New Roman" panose="02020603050405020304" pitchFamily="18" charset="0"/>
                <a:ea typeface="黑体" panose="02010609060101010101" pitchFamily="49" charset="-122"/>
                <a:cs typeface="Times New Roman" panose="02020603050405020304" pitchFamily="18" charset="0"/>
              </a:rPr>
              <a:t>Evaluation</a:t>
            </a:r>
            <a:r>
              <a:rPr lang="zh-CN" altLang="en-US" sz="2200"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b="1" dirty="0" smtClean="0">
                <a:latin typeface="Times New Roman" panose="02020603050405020304" pitchFamily="18" charset="0"/>
                <a:ea typeface="黑体" panose="02010609060101010101" pitchFamily="49" charset="-122"/>
                <a:cs typeface="Times New Roman" panose="02020603050405020304" pitchFamily="18" charset="0"/>
              </a:rPr>
              <a:t>New (FY-3D)&gt;SMAP&gt;AMSR2&gt;</a:t>
            </a:r>
            <a:r>
              <a:rPr lang="en-US" altLang="zh-CN" sz="1600" b="1" dirty="0" err="1" smtClean="0">
                <a:latin typeface="Times New Roman" panose="02020603050405020304" pitchFamily="18" charset="0"/>
                <a:ea typeface="黑体" panose="02010609060101010101" pitchFamily="49" charset="-122"/>
                <a:cs typeface="Times New Roman" panose="02020603050405020304" pitchFamily="18" charset="0"/>
              </a:rPr>
              <a:t>MEaSUREs</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eaLnBrk="0" hangingPunct="0">
              <a:buFont typeface="Wingdings" panose="05000000000000000000" pitchFamily="2" charset="2"/>
              <a:buChar char="Ø"/>
            </a:pPr>
            <a:r>
              <a:rPr lang="en-US" altLang="zh-CN" sz="2200" b="1" dirty="0" smtClean="0">
                <a:latin typeface="Times New Roman" panose="02020603050405020304" pitchFamily="18" charset="0"/>
                <a:ea typeface="黑体" panose="02010609060101010101" pitchFamily="49" charset="-122"/>
                <a:cs typeface="Times New Roman" panose="02020603050405020304" pitchFamily="18" charset="0"/>
              </a:rPr>
              <a:t>L-band </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is more sensitive to </a:t>
            </a:r>
            <a:r>
              <a:rPr lang="en-US" altLang="zh-CN" sz="2200" b="1" dirty="0" smtClean="0">
                <a:latin typeface="Times New Roman" panose="02020603050405020304" pitchFamily="18" charset="0"/>
                <a:ea typeface="黑体" panose="02010609060101010101" pitchFamily="49" charset="-122"/>
                <a:cs typeface="Times New Roman" panose="02020603050405020304" pitchFamily="18" charset="0"/>
              </a:rPr>
              <a:t>F/T detection;</a:t>
            </a:r>
          </a:p>
          <a:p>
            <a:pPr marL="342900" indent="-342900" eaLnBrk="0" hangingPunct="0">
              <a:buFont typeface="Wingdings" panose="05000000000000000000" pitchFamily="2" charset="2"/>
              <a:buChar char="Ø"/>
            </a:pP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The new algorithm developed in this study improves the </a:t>
            </a:r>
            <a:r>
              <a:rPr lang="en-US" altLang="zh-CN" sz="2200" b="1" dirty="0" smtClean="0">
                <a:latin typeface="Times New Roman" panose="02020603050405020304" pitchFamily="18" charset="0"/>
                <a:ea typeface="黑体" panose="02010609060101010101" pitchFamily="49" charset="-122"/>
                <a:cs typeface="Times New Roman" panose="02020603050405020304" pitchFamily="18" charset="0"/>
              </a:rPr>
              <a:t>F/T </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monitoring capability </a:t>
            </a:r>
            <a:r>
              <a:rPr lang="en-US" altLang="zh-CN" sz="2200" b="1" dirty="0" smtClean="0">
                <a:latin typeface="Times New Roman" panose="02020603050405020304" pitchFamily="18" charset="0"/>
                <a:ea typeface="黑体" panose="02010609060101010101" pitchFamily="49" charset="-122"/>
                <a:cs typeface="Times New Roman" panose="02020603050405020304" pitchFamily="18" charset="0"/>
              </a:rPr>
              <a:t>with high frequencies.</a:t>
            </a:r>
            <a:endParaRPr lang="en-US" altLang="zh-CN" sz="22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Box 7"/>
          <p:cNvSpPr txBox="1"/>
          <p:nvPr/>
        </p:nvSpPr>
        <p:spPr>
          <a:xfrm>
            <a:off x="9382939" y="6414585"/>
            <a:ext cx="2573186" cy="369332"/>
          </a:xfrm>
          <a:prstGeom prst="rect">
            <a:avLst/>
          </a:prstGeom>
          <a:noFill/>
        </p:spPr>
        <p:txBody>
          <a:bodyPr wrap="square" rtlCol="0">
            <a:spAutoFit/>
          </a:bodyPr>
          <a:lstStyle/>
          <a:p>
            <a:r>
              <a:rPr lang="en-US" altLang="zh-CN" dirty="0" smtClean="0"/>
              <a:t>Wang 2022</a:t>
            </a:r>
            <a:endParaRPr lang="zh-CN" altLang="en-US" dirty="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54" b="20379"/>
          <a:stretch>
            <a:fillRect/>
          </a:stretch>
        </p:blipFill>
        <p:spPr bwMode="auto">
          <a:xfrm>
            <a:off x="0" y="3706039"/>
            <a:ext cx="12192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txBox="1">
            <a:spLocks noChangeArrowheads="1"/>
          </p:cNvSpPr>
          <p:nvPr/>
        </p:nvSpPr>
        <p:spPr>
          <a:xfrm>
            <a:off x="1053014" y="1087748"/>
            <a:ext cx="10003259" cy="2665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Gulim" panose="020B0600000101010101" pitchFamily="34" charset="-127"/>
              <a:buNone/>
            </a:pPr>
            <a:r>
              <a:rPr lang="en-US" altLang="zh-CN" sz="7200" b="1" dirty="0">
                <a:solidFill>
                  <a:schemeClr val="accent6">
                    <a:lumMod val="60000"/>
                    <a:lumOff val="40000"/>
                  </a:schemeClr>
                </a:solidFill>
                <a:latin typeface="微软雅黑" panose="020B0503020204020204" pitchFamily="34" charset="-122"/>
                <a:ea typeface="微软雅黑" panose="020B0503020204020204" pitchFamily="34" charset="-122"/>
              </a:rPr>
              <a:t>Thanks</a:t>
            </a:r>
          </a:p>
          <a:p>
            <a:pPr algn="ctr">
              <a:buFont typeface="Gulim" panose="020B0600000101010101" pitchFamily="34" charset="-127"/>
              <a:buNone/>
            </a:pPr>
            <a:r>
              <a:rPr lang="en-US" altLang="zh-CN" sz="4000" b="1" dirty="0" smtClean="0">
                <a:solidFill>
                  <a:srgbClr val="FF0000"/>
                </a:solidFill>
                <a:latin typeface="微软雅黑" panose="020B0503020204020204" pitchFamily="34" charset="-122"/>
                <a:ea typeface="微软雅黑" panose="020B0503020204020204" pitchFamily="34" charset="-122"/>
              </a:rPr>
              <a:t>Shengli Wu</a:t>
            </a:r>
          </a:p>
          <a:p>
            <a:pPr algn="ctr">
              <a:buFont typeface="Gulim" panose="020B0600000101010101" pitchFamily="34" charset="-127"/>
              <a:buNone/>
            </a:pPr>
            <a:r>
              <a:rPr lang="en-US" altLang="zh-CN" sz="4000" b="1" dirty="0" smtClean="0">
                <a:solidFill>
                  <a:srgbClr val="FF0000"/>
                </a:solidFill>
                <a:latin typeface="微软雅黑" panose="020B0503020204020204" pitchFamily="34" charset="-122"/>
                <a:ea typeface="微软雅黑" panose="020B0503020204020204" pitchFamily="34" charset="-122"/>
              </a:rPr>
              <a:t>wusl@cma.gov.cn</a:t>
            </a:r>
            <a:endParaRPr lang="zh-CN" altLang="en-US" sz="4000" b="1" dirty="0">
              <a:solidFill>
                <a:srgbClr val="FF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315" y="12377"/>
            <a:ext cx="1847685" cy="925823"/>
          </a:xfrm>
          <a:prstGeom prst="rect">
            <a:avLst/>
          </a:prstGeom>
        </p:spPr>
      </p:pic>
    </p:spTree>
    <p:extLst>
      <p:ext uri="{BB962C8B-B14F-4D97-AF65-F5344CB8AC3E}">
        <p14:creationId xmlns:p14="http://schemas.microsoft.com/office/powerpoint/2010/main" val="1345851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5964"/>
            <a:ext cx="12192000" cy="421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2001742437"/>
              </p:ext>
            </p:extLst>
          </p:nvPr>
        </p:nvGraphicFramePr>
        <p:xfrm>
          <a:off x="0" y="4378689"/>
          <a:ext cx="12176683" cy="2479311"/>
        </p:xfrm>
        <a:graphic>
          <a:graphicData uri="http://schemas.openxmlformats.org/drawingml/2006/table">
            <a:tbl>
              <a:tblPr>
                <a:tableStyleId>{5C22544A-7EE6-4342-B048-85BDC9FD1C3A}</a:tableStyleId>
              </a:tblPr>
              <a:tblGrid>
                <a:gridCol w="1355567"/>
                <a:gridCol w="3762215"/>
                <a:gridCol w="2991682"/>
                <a:gridCol w="4067219"/>
              </a:tblGrid>
              <a:tr h="222994">
                <a:tc>
                  <a:txBody>
                    <a:bodyPr/>
                    <a:lstStyle/>
                    <a:p>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sensors</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err="1" smtClean="0"/>
                        <a:t>Freq</a:t>
                      </a:r>
                      <a:r>
                        <a:rPr lang="en-US" altLang="zh-CN" sz="1800" baseline="0" dirty="0" smtClean="0"/>
                        <a:t> Range</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Total</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2597">
                <a:tc>
                  <a:txBody>
                    <a:bodyPr/>
                    <a:lstStyle/>
                    <a:p>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US" altLang="zh-CN" sz="1800" dirty="0" smtClean="0"/>
                        <a:t>SSMI/SSMIS</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18-89GHz</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10</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2597">
                <a:tc>
                  <a:txBody>
                    <a:bodyPr/>
                    <a:lstStyle/>
                    <a:p>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altLang="zh-CN" sz="1800" dirty="0" smtClean="0"/>
                        <a:t>TMI/GMI</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10-183GHz</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2</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2597">
                <a:tc>
                  <a:txBody>
                    <a:bodyPr/>
                    <a:lstStyle/>
                    <a:p>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altLang="zh-CN" sz="1800" dirty="0" smtClean="0"/>
                        <a:t>AMSR</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6-89GHz</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2+1</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5148">
                <a:tc>
                  <a:txBody>
                    <a:bodyPr/>
                    <a:lstStyle/>
                    <a:p>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altLang="zh-CN" sz="1800" dirty="0" smtClean="0"/>
                        <a:t>MWRI</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10-183GHz</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800" dirty="0" smtClean="0"/>
                        <a:t>4+4</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标题 1"/>
          <p:cNvSpPr txBox="1"/>
          <p:nvPr/>
        </p:nvSpPr>
        <p:spPr>
          <a:xfrm>
            <a:off x="1" y="0"/>
            <a:ext cx="12192000" cy="592752"/>
          </a:xfrm>
          <a:prstGeom prst="rect">
            <a:avLst/>
          </a:prstGeom>
          <a:solidFill>
            <a:schemeClr val="accent1"/>
          </a:solidFill>
        </p:spPr>
        <p:txBody>
          <a:bodyPr>
            <a:normAutofit/>
          </a:bodyPr>
          <a:lstStyle>
            <a:lvl1pPr algn="ctr" rtl="0" eaLnBrk="0" fontAlgn="base" hangingPunct="0">
              <a:spcBef>
                <a:spcPct val="0"/>
              </a:spcBef>
              <a:spcAft>
                <a:spcPct val="0"/>
              </a:spcAft>
              <a:defRPr sz="5865" kern="1200">
                <a:solidFill>
                  <a:schemeClr val="tx1"/>
                </a:solidFill>
                <a:latin typeface="+mj-lt"/>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cs typeface="+mn-cs"/>
                <a:sym typeface="+mn-ea"/>
              </a:rPr>
              <a:t>Global Microwave Imagers</a:t>
            </a:r>
            <a:endParaRPr lang="zh-CN" altLang="en-US" sz="2800" b="1" dirty="0">
              <a:solidFill>
                <a:schemeClr val="bg1"/>
              </a:solidFill>
              <a:latin typeface="微软雅黑" panose="020B0503020204020204" pitchFamily="34" charset="-122"/>
              <a:cs typeface="+mn-cs"/>
              <a:sym typeface="+mn-ea"/>
            </a:endParaRPr>
          </a:p>
        </p:txBody>
      </p:sp>
      <p:sp>
        <p:nvSpPr>
          <p:cNvPr id="3" name="矩形 2"/>
          <p:cNvSpPr/>
          <p:nvPr/>
        </p:nvSpPr>
        <p:spPr>
          <a:xfrm>
            <a:off x="9711055" y="878840"/>
            <a:ext cx="2505710" cy="3512185"/>
          </a:xfrm>
          <a:prstGeom prst="rect">
            <a:avLst/>
          </a:prstGeom>
          <a:solidFill>
            <a:schemeClr val="accent5">
              <a:alpha val="31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62245" y="-59735"/>
            <a:ext cx="6929755" cy="788035"/>
          </a:xfrm>
          <a:solidFill>
            <a:schemeClr val="accent1"/>
          </a:solidFill>
        </p:spPr>
        <p:txBody>
          <a:bodyPr>
            <a:normAutofit fontScale="90000"/>
          </a:bodyPr>
          <a:lstStyle/>
          <a:p>
            <a:pPr algn="ctr"/>
            <a:r>
              <a:rPr lang="en-US" altLang="zh-CN" sz="2800" dirty="0" smtClean="0">
                <a:solidFill>
                  <a:schemeClr val="bg1"/>
                </a:solidFill>
                <a:cs typeface="+mn-cs"/>
                <a:sym typeface="+mn-ea"/>
              </a:rPr>
              <a:t>Potential Application in Climate Change</a:t>
            </a:r>
            <a:endParaRPr lang="zh-CN" altLang="en-US" sz="2800" dirty="0">
              <a:solidFill>
                <a:schemeClr val="bg1"/>
              </a:solidFill>
              <a:cs typeface="+mn-cs"/>
              <a:sym typeface="+mn-ea"/>
            </a:endParaRP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255" y="792872"/>
            <a:ext cx="4234699" cy="3528848"/>
          </a:xfrm>
          <a:prstGeom prst="rect">
            <a:avLst/>
          </a:prstGeom>
        </p:spPr>
      </p:pic>
      <p:pic>
        <p:nvPicPr>
          <p:cNvPr id="10" name="图片 9"/>
          <p:cNvPicPr>
            <a:picLocks noChangeAspect="1"/>
          </p:cNvPicPr>
          <p:nvPr/>
        </p:nvPicPr>
        <p:blipFill>
          <a:blip r:embed="rId3"/>
          <a:stretch>
            <a:fillRect/>
          </a:stretch>
        </p:blipFill>
        <p:spPr>
          <a:xfrm>
            <a:off x="23712" y="-47377"/>
            <a:ext cx="5280200" cy="6959532"/>
          </a:xfrm>
          <a:prstGeom prst="rect">
            <a:avLst/>
          </a:prstGeom>
        </p:spPr>
      </p:pic>
      <p:pic>
        <p:nvPicPr>
          <p:cNvPr id="3076" name="Picture 4" descr="Volume 552 Issue 76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866" y="805230"/>
            <a:ext cx="2684343" cy="35164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150" y="4321720"/>
            <a:ext cx="5165257" cy="253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7E8DEBAF-11D9-4FFC-9FE3-56BCDE40C340}" type="slidenum">
              <a:rPr lang="zh-CN" altLang="en-US" smtClean="0"/>
              <a:t>4</a:t>
            </a:fld>
            <a:endParaRPr lang="zh-CN" altLang="en-US" dirty="0"/>
          </a:p>
        </p:txBody>
      </p:sp>
      <p:sp>
        <p:nvSpPr>
          <p:cNvPr id="10" name="标题 1"/>
          <p:cNvSpPr>
            <a:spLocks noGrp="1"/>
          </p:cNvSpPr>
          <p:nvPr>
            <p:custDataLst>
              <p:tags r:id="rId1"/>
            </p:custDataLst>
          </p:nvPr>
        </p:nvSpPr>
        <p:spPr>
          <a:xfrm>
            <a:off x="4476768" y="13417"/>
            <a:ext cx="7886700" cy="1028065"/>
          </a:xfrm>
          <a:prstGeom prst="rect">
            <a:avLst/>
          </a:prstGeom>
          <a:noFill/>
          <a:ln>
            <a:noFill/>
          </a:ln>
        </p:spPr>
        <p:txBody>
          <a:bodyPr vert="horz" wrap="square" lIns="91440" tIns="45720" rIns="91440" bIns="45720" numCol="1" anchor="ctr" anchorCtr="0" compatLnSpc="1">
            <a:normAutofit/>
          </a:bodyPr>
          <a:lstStyle>
            <a:lvl1pPr algn="l" rtl="0" eaLnBrk="0" fontAlgn="base" hangingPunct="0">
              <a:spcBef>
                <a:spcPct val="0"/>
              </a:spcBef>
              <a:spcAft>
                <a:spcPct val="0"/>
              </a:spcAft>
              <a:defRPr sz="3735" b="1" kern="1200">
                <a:solidFill>
                  <a:srgbClr val="0070C0"/>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a:lstStyle>
          <a:p>
            <a:pPr algn="ctr" defTabSz="914400" eaLnBrk="1" fontAlgn="auto" hangingPunct="1">
              <a:buClrTx/>
              <a:buSzTx/>
              <a:buFontTx/>
            </a:pPr>
            <a:r>
              <a:rPr lang="en-US" altLang="zh-CN" sz="2800" dirty="0" smtClean="0">
                <a:solidFill>
                  <a:schemeClr val="bg1"/>
                </a:solidFill>
                <a:cs typeface="+mn-cs"/>
              </a:rPr>
              <a:t>Sea Ice </a:t>
            </a:r>
            <a:r>
              <a:rPr lang="en-US" altLang="zh-CN" sz="2800" dirty="0" err="1" smtClean="0">
                <a:solidFill>
                  <a:schemeClr val="bg1"/>
                </a:solidFill>
                <a:cs typeface="+mn-cs"/>
              </a:rPr>
              <a:t>Concerntration</a:t>
            </a:r>
            <a:r>
              <a:rPr lang="en-US" altLang="zh-CN" sz="2800" dirty="0" smtClean="0">
                <a:solidFill>
                  <a:schemeClr val="bg1"/>
                </a:solidFill>
                <a:cs typeface="+mn-cs"/>
              </a:rPr>
              <a:t> Monitoring using MWRI</a:t>
            </a:r>
            <a:endParaRPr lang="zh-CN" altLang="en-US" sz="2800" dirty="0">
              <a:solidFill>
                <a:schemeClr val="bg1"/>
              </a:solidFill>
              <a:cs typeface="+mn-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087" y="1135199"/>
            <a:ext cx="4695825"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219" y="1176553"/>
            <a:ext cx="4458514" cy="563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5490694" y="193065"/>
            <a:ext cx="5388581" cy="661888"/>
          </a:xfrm>
        </p:spPr>
        <p:txBody>
          <a:bodyPr>
            <a:normAutofit fontScale="90000"/>
          </a:bodyPr>
          <a:lstStyle/>
          <a:p>
            <a:pPr algn="ctr"/>
            <a:r>
              <a:rPr lang="en-US" altLang="zh-CN" sz="27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FY-3/MWRI </a:t>
            </a:r>
            <a:r>
              <a:rPr lang="en-US" altLang="zh-CN" sz="27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Introduction </a:t>
            </a:r>
            <a:r>
              <a:rPr lang="zh-CN" altLang="en-US" sz="27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7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A/B/C/D</a:t>
            </a:r>
            <a:r>
              <a:rPr lang="zh-CN" altLang="en-US" sz="27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p>
        </p:txBody>
      </p:sp>
      <p:graphicFrame>
        <p:nvGraphicFramePr>
          <p:cNvPr id="5" name="内容占位符 4"/>
          <p:cNvGraphicFramePr>
            <a:graphicFrameLocks noGrp="1"/>
          </p:cNvGraphicFramePr>
          <p:nvPr>
            <p:ph idx="1"/>
          </p:nvPr>
        </p:nvGraphicFramePr>
        <p:xfrm>
          <a:off x="5356990" y="1093082"/>
          <a:ext cx="5358765" cy="5764530"/>
        </p:xfrm>
        <a:graphic>
          <a:graphicData uri="http://schemas.openxmlformats.org/drawingml/2006/table">
            <a:tbl>
              <a:tblPr>
                <a:tableStyleId>{5C22544A-7EE6-4342-B048-85BDC9FD1C3A}</a:tableStyleId>
              </a:tblPr>
              <a:tblGrid>
                <a:gridCol w="1339850"/>
                <a:gridCol w="651510"/>
                <a:gridCol w="650875"/>
                <a:gridCol w="650875"/>
                <a:gridCol w="650875"/>
                <a:gridCol w="1414780"/>
              </a:tblGrid>
              <a:tr h="294640">
                <a:tc>
                  <a:txBody>
                    <a:bodyPr/>
                    <a:lstStyle/>
                    <a:p>
                      <a:pPr algn="ctr">
                        <a:lnSpc>
                          <a:spcPts val="1000"/>
                        </a:lnSpc>
                        <a:spcAft>
                          <a:spcPts val="1000"/>
                        </a:spcAft>
                      </a:pPr>
                      <a:r>
                        <a:rPr lang="en-US" altLang="zh-CN" sz="1200" b="1" kern="0" dirty="0" smtClean="0">
                          <a:effectLst/>
                          <a:latin typeface="Times New Roman" panose="02020603050405020304" pitchFamily="18" charset="0"/>
                          <a:cs typeface="Times New Roman" panose="02020603050405020304" pitchFamily="18" charset="0"/>
                        </a:rPr>
                        <a:t>Frequency</a:t>
                      </a:r>
                      <a:r>
                        <a:rPr lang="en-US" sz="1200" b="1" kern="0" dirty="0" smtClean="0">
                          <a:effectLst/>
                          <a:latin typeface="Times New Roman" panose="02020603050405020304" pitchFamily="18" charset="0"/>
                          <a:cs typeface="Times New Roman" panose="02020603050405020304" pitchFamily="18" charset="0"/>
                        </a:rPr>
                        <a:t>(GHz</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10.65</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18.7</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23.8</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36.5</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89</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640">
                <a:tc>
                  <a:txBody>
                    <a:bodyPr/>
                    <a:lstStyle/>
                    <a:p>
                      <a:pPr algn="ctr">
                        <a:lnSpc>
                          <a:spcPts val="1000"/>
                        </a:lnSpc>
                        <a:spcAft>
                          <a:spcPts val="1000"/>
                        </a:spcAft>
                      </a:pPr>
                      <a:r>
                        <a:rPr lang="en-US" altLang="zh-CN" sz="1200" b="1" kern="100" dirty="0" smtClean="0">
                          <a:effectLst/>
                          <a:latin typeface="Times New Roman" panose="02020603050405020304" pitchFamily="18" charset="0"/>
                          <a:ea typeface="宋体" panose="02010600030101010101" pitchFamily="2" charset="-122"/>
                          <a:cs typeface="Times New Roman" panose="02020603050405020304" pitchFamily="18" charset="0"/>
                        </a:rPr>
                        <a:t>Polarization</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V.H</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V.H</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V.H</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V.H</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V.H</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640">
                <a:tc>
                  <a:txBody>
                    <a:bodyPr/>
                    <a:lstStyle/>
                    <a:p>
                      <a:pPr algn="ctr">
                        <a:lnSpc>
                          <a:spcPts val="1000"/>
                        </a:lnSpc>
                        <a:spcAft>
                          <a:spcPts val="1000"/>
                        </a:spcAft>
                      </a:pPr>
                      <a:r>
                        <a:rPr lang="en-US" altLang="zh-CN" sz="1200" b="1" kern="0" dirty="0" smtClean="0">
                          <a:effectLst/>
                          <a:latin typeface="Times New Roman" panose="02020603050405020304" pitchFamily="18" charset="0"/>
                          <a:cs typeface="Times New Roman" panose="02020603050405020304" pitchFamily="18" charset="0"/>
                        </a:rPr>
                        <a:t>Band Width</a:t>
                      </a:r>
                      <a:r>
                        <a:rPr lang="en-US" sz="1200" b="1" kern="0" dirty="0" smtClean="0">
                          <a:effectLst/>
                          <a:latin typeface="Times New Roman" panose="02020603050405020304" pitchFamily="18" charset="0"/>
                          <a:cs typeface="Times New Roman" panose="02020603050405020304" pitchFamily="18" charset="0"/>
                        </a:rPr>
                        <a:t>(MHz</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180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200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400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900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2×2300</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640">
                <a:tc>
                  <a:txBody>
                    <a:bodyPr/>
                    <a:lstStyle/>
                    <a:p>
                      <a:pPr algn="ctr">
                        <a:lnSpc>
                          <a:spcPts val="1000"/>
                        </a:lnSpc>
                        <a:spcAft>
                          <a:spcPts val="1000"/>
                        </a:spcAft>
                      </a:pPr>
                      <a:r>
                        <a:rPr lang="en-US" altLang="zh-CN" sz="1200" b="1" kern="0" dirty="0" err="1" smtClean="0">
                          <a:effectLst/>
                          <a:latin typeface="Times New Roman" panose="02020603050405020304" pitchFamily="18" charset="0"/>
                          <a:cs typeface="Times New Roman" panose="02020603050405020304" pitchFamily="18" charset="0"/>
                        </a:rPr>
                        <a:t>NeDT</a:t>
                      </a:r>
                      <a:r>
                        <a:rPr lang="en-US" sz="1200" b="1" kern="0" dirty="0" smtClean="0">
                          <a:effectLst/>
                          <a:latin typeface="Times New Roman" panose="02020603050405020304" pitchFamily="18" charset="0"/>
                          <a:cs typeface="Times New Roman" panose="02020603050405020304" pitchFamily="18" charset="0"/>
                        </a:rPr>
                        <a:t>(k</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0.5</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0.5</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0.5</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0.5</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0.8</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5275">
                <a:tc>
                  <a:txBody>
                    <a:bodyPr/>
                    <a:lstStyle/>
                    <a:p>
                      <a:pPr algn="ctr">
                        <a:lnSpc>
                          <a:spcPts val="1000"/>
                        </a:lnSpc>
                        <a:spcAft>
                          <a:spcPts val="1000"/>
                        </a:spcAft>
                      </a:pPr>
                      <a:r>
                        <a:rPr lang="en-US" altLang="zh-CN" sz="1200" b="1" kern="0" dirty="0" err="1" smtClean="0">
                          <a:effectLst/>
                          <a:latin typeface="Times New Roman" panose="02020603050405020304" pitchFamily="18" charset="0"/>
                          <a:cs typeface="Times New Roman" panose="02020603050405020304" pitchFamily="18" charset="0"/>
                        </a:rPr>
                        <a:t>Accurancy</a:t>
                      </a:r>
                      <a:r>
                        <a:rPr lang="en-US" sz="1200" b="1" kern="0" dirty="0" smtClean="0">
                          <a:effectLst/>
                          <a:latin typeface="Times New Roman" panose="02020603050405020304" pitchFamily="18" charset="0"/>
                          <a:cs typeface="Times New Roman" panose="02020603050405020304" pitchFamily="18" charset="0"/>
                        </a:rPr>
                        <a:t>(k</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2.0</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2.0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2.0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2.0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2.0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640">
                <a:tc>
                  <a:txBody>
                    <a:bodyPr/>
                    <a:lstStyle/>
                    <a:p>
                      <a:pPr algn="ctr">
                        <a:lnSpc>
                          <a:spcPts val="1000"/>
                        </a:lnSpc>
                        <a:spcAft>
                          <a:spcPts val="1000"/>
                        </a:spcAft>
                      </a:pPr>
                      <a:r>
                        <a:rPr lang="en-US" altLang="zh-CN" sz="1200" b="1" kern="0" dirty="0" smtClean="0">
                          <a:effectLst/>
                          <a:latin typeface="Times New Roman" panose="02020603050405020304" pitchFamily="18" charset="0"/>
                          <a:cs typeface="Times New Roman" panose="02020603050405020304" pitchFamily="18" charset="0"/>
                        </a:rPr>
                        <a:t>BT Range</a:t>
                      </a:r>
                      <a:r>
                        <a:rPr lang="en-US" sz="1200" b="1" kern="0" dirty="0" smtClean="0">
                          <a:effectLst/>
                          <a:latin typeface="Times New Roman" panose="02020603050405020304" pitchFamily="18" charset="0"/>
                          <a:cs typeface="Times New Roman" panose="02020603050405020304" pitchFamily="18" charset="0"/>
                        </a:rPr>
                        <a:t>(k</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3～340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4640">
                <a:tc>
                  <a:txBody>
                    <a:bodyPr/>
                    <a:lstStyle/>
                    <a:p>
                      <a:pPr algn="ctr">
                        <a:lnSpc>
                          <a:spcPts val="1000"/>
                        </a:lnSpc>
                        <a:spcAft>
                          <a:spcPts val="1000"/>
                        </a:spcAft>
                      </a:pPr>
                      <a:r>
                        <a:rPr lang="en-US" altLang="zh-CN" sz="1200" b="1" kern="100" dirty="0" smtClean="0">
                          <a:effectLst/>
                          <a:latin typeface="Times New Roman" panose="02020603050405020304" pitchFamily="18" charset="0"/>
                          <a:ea typeface="宋体" panose="02010600030101010101" pitchFamily="2" charset="-122"/>
                          <a:cs typeface="Times New Roman" panose="02020603050405020304" pitchFamily="18" charset="0"/>
                        </a:rPr>
                        <a:t>Scan Points</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266(1.8s)</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376555">
                <a:tc>
                  <a:txBody>
                    <a:bodyPr/>
                    <a:lstStyle/>
                    <a:p>
                      <a:pPr algn="ctr">
                        <a:lnSpc>
                          <a:spcPts val="1000"/>
                        </a:lnSpc>
                        <a:spcAft>
                          <a:spcPts val="1000"/>
                        </a:spcAft>
                      </a:pPr>
                      <a:r>
                        <a:rPr lang="en-US" altLang="zh-CN" sz="1200" b="1" kern="100" dirty="0" smtClean="0">
                          <a:effectLst/>
                          <a:latin typeface="Times New Roman" panose="02020603050405020304" pitchFamily="18" charset="0"/>
                          <a:ea typeface="宋体" panose="02010600030101010101" pitchFamily="2" charset="-122"/>
                          <a:cs typeface="Times New Roman" panose="02020603050405020304" pitchFamily="18" charset="0"/>
                        </a:rPr>
                        <a:t>Black Body Stability</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0.3K</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4640">
                <a:tc>
                  <a:txBody>
                    <a:bodyPr/>
                    <a:lstStyle/>
                    <a:p>
                      <a:pPr algn="ctr">
                        <a:lnSpc>
                          <a:spcPts val="1000"/>
                        </a:lnSpc>
                        <a:spcAft>
                          <a:spcPts val="1000"/>
                        </a:spcAft>
                      </a:pPr>
                      <a:r>
                        <a:rPr lang="en-US" sz="1200" b="1" kern="0" dirty="0" smtClean="0">
                          <a:effectLst/>
                          <a:latin typeface="Times New Roman" panose="02020603050405020304" pitchFamily="18" charset="0"/>
                          <a:cs typeface="Times New Roman" panose="02020603050405020304" pitchFamily="18" charset="0"/>
                        </a:rPr>
                        <a:t>Nonlinear</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smtClean="0">
                          <a:effectLst/>
                          <a:latin typeface="Times New Roman" panose="02020603050405020304" pitchFamily="18" charset="0"/>
                          <a:cs typeface="Times New Roman" panose="02020603050405020304" pitchFamily="18" charset="0"/>
                        </a:rPr>
                        <a:t>&lt;1K</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4005">
                <a:tc>
                  <a:txBody>
                    <a:bodyPr/>
                    <a:lstStyle/>
                    <a:p>
                      <a:pPr algn="ctr">
                        <a:lnSpc>
                          <a:spcPts val="1000"/>
                        </a:lnSpc>
                        <a:spcAft>
                          <a:spcPts val="1000"/>
                        </a:spcAft>
                      </a:pPr>
                      <a:r>
                        <a:rPr lang="en-US" sz="1200" b="1" kern="0" dirty="0" smtClean="0">
                          <a:effectLst/>
                          <a:latin typeface="Times New Roman" panose="02020603050405020304" pitchFamily="18" charset="0"/>
                          <a:cs typeface="Times New Roman" panose="02020603050405020304" pitchFamily="18" charset="0"/>
                        </a:rPr>
                        <a:t>Main Beam</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≥90%</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564515">
                <a:tc>
                  <a:txBody>
                    <a:bodyPr/>
                    <a:lstStyle/>
                    <a:p>
                      <a:pPr algn="ctr">
                        <a:lnSpc>
                          <a:spcPts val="1000"/>
                        </a:lnSpc>
                        <a:spcAft>
                          <a:spcPts val="1000"/>
                        </a:spcAft>
                      </a:pPr>
                      <a:r>
                        <a:rPr lang="en-US" altLang="zh-CN" sz="1200" b="1" kern="100" dirty="0" smtClean="0">
                          <a:effectLst/>
                          <a:latin typeface="Times New Roman" panose="02020603050405020304" pitchFamily="18" charset="0"/>
                          <a:cs typeface="Times New Roman" panose="02020603050405020304" pitchFamily="18" charset="0"/>
                        </a:rPr>
                        <a:t>Resolution</a:t>
                      </a:r>
                      <a:endParaRPr lang="zh-CN" sz="1200" b="1" kern="100" dirty="0">
                        <a:effectLst/>
                        <a:latin typeface="Times New Roman" panose="02020603050405020304" pitchFamily="18" charset="0"/>
                        <a:cs typeface="Times New Roman" panose="02020603050405020304" pitchFamily="18" charset="0"/>
                      </a:endParaRPr>
                    </a:p>
                    <a:p>
                      <a:pPr algn="ctr">
                        <a:lnSpc>
                          <a:spcPts val="1000"/>
                        </a:lnSpc>
                        <a:spcAft>
                          <a:spcPts val="1000"/>
                        </a:spcAft>
                      </a:pPr>
                      <a:r>
                        <a:rPr lang="en-US" sz="1200" b="1" kern="0" dirty="0">
                          <a:effectLst/>
                          <a:latin typeface="Times New Roman" panose="02020603050405020304" pitchFamily="18" charset="0"/>
                          <a:cs typeface="Times New Roman" panose="02020603050405020304" pitchFamily="18" charset="0"/>
                        </a:rPr>
                        <a:t>≤(</a:t>
                      </a:r>
                      <a:r>
                        <a:rPr lang="en-US" sz="1200" b="1" kern="0" dirty="0" err="1">
                          <a:effectLst/>
                          <a:latin typeface="Times New Roman" panose="02020603050405020304" pitchFamily="18" charset="0"/>
                          <a:cs typeface="Times New Roman" panose="02020603050405020304" pitchFamily="18" charset="0"/>
                        </a:rPr>
                        <a:t>km×km</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400" b="1" kern="0">
                          <a:effectLst/>
                          <a:latin typeface="Times New Roman" panose="02020603050405020304" pitchFamily="18" charset="0"/>
                          <a:cs typeface="Times New Roman" panose="02020603050405020304" pitchFamily="18" charset="0"/>
                        </a:rPr>
                        <a:t>51×85</a:t>
                      </a:r>
                      <a:endParaRPr lang="zh-CN" sz="14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400" b="1" kern="0" dirty="0">
                          <a:effectLst/>
                          <a:latin typeface="Times New Roman" panose="02020603050405020304" pitchFamily="18" charset="0"/>
                          <a:cs typeface="Times New Roman" panose="02020603050405020304" pitchFamily="18" charset="0"/>
                        </a:rPr>
                        <a:t>30×50</a:t>
                      </a:r>
                      <a:endParaRPr lang="zh-CN" sz="14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400" b="1" kern="0">
                          <a:effectLst/>
                          <a:latin typeface="Times New Roman" panose="02020603050405020304" pitchFamily="18" charset="0"/>
                          <a:cs typeface="Times New Roman" panose="02020603050405020304" pitchFamily="18" charset="0"/>
                        </a:rPr>
                        <a:t>27×45</a:t>
                      </a:r>
                      <a:endParaRPr lang="zh-CN" sz="14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400" b="1" kern="0">
                          <a:effectLst/>
                          <a:latin typeface="Times New Roman" panose="02020603050405020304" pitchFamily="18" charset="0"/>
                          <a:cs typeface="Times New Roman" panose="02020603050405020304" pitchFamily="18" charset="0"/>
                        </a:rPr>
                        <a:t>18×30</a:t>
                      </a:r>
                      <a:endParaRPr lang="zh-CN" sz="14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400" b="1" kern="0" dirty="0">
                          <a:effectLst/>
                          <a:latin typeface="Times New Roman" panose="02020603050405020304" pitchFamily="18" charset="0"/>
                          <a:cs typeface="Times New Roman" panose="02020603050405020304" pitchFamily="18" charset="0"/>
                        </a:rPr>
                        <a:t>9×15</a:t>
                      </a:r>
                      <a:endParaRPr lang="zh-CN" sz="14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6555">
                <a:tc>
                  <a:txBody>
                    <a:bodyPr/>
                    <a:lstStyle/>
                    <a:p>
                      <a:pPr algn="ctr">
                        <a:lnSpc>
                          <a:spcPts val="1000"/>
                        </a:lnSpc>
                        <a:spcAft>
                          <a:spcPts val="1000"/>
                        </a:spcAft>
                      </a:pPr>
                      <a:r>
                        <a:rPr lang="en-US" sz="1200" b="1" kern="0" dirty="0" smtClean="0">
                          <a:effectLst/>
                          <a:latin typeface="Times New Roman" panose="02020603050405020304" pitchFamily="18" charset="0"/>
                          <a:cs typeface="Times New Roman" panose="02020603050405020304" pitchFamily="18" charset="0"/>
                        </a:rPr>
                        <a:t>Beam of different Channel</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smtClean="0">
                          <a:effectLst/>
                          <a:latin typeface="Times New Roman" panose="02020603050405020304" pitchFamily="18" charset="0"/>
                          <a:cs typeface="Times New Roman" panose="02020603050405020304" pitchFamily="18" charset="0"/>
                        </a:rPr>
                        <a:t>&lt;</a:t>
                      </a:r>
                      <a:r>
                        <a:rPr lang="en-US" sz="1600" b="1" kern="0" dirty="0">
                          <a:effectLst/>
                          <a:latin typeface="Times New Roman" panose="02020603050405020304" pitchFamily="18" charset="0"/>
                          <a:cs typeface="Times New Roman" panose="02020603050405020304" pitchFamily="18" charset="0"/>
                        </a:rPr>
                        <a:t>0.07°</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4640">
                <a:tc>
                  <a:txBody>
                    <a:bodyPr/>
                    <a:lstStyle/>
                    <a:p>
                      <a:pPr algn="ctr">
                        <a:lnSpc>
                          <a:spcPts val="1000"/>
                        </a:lnSpc>
                        <a:spcAft>
                          <a:spcPts val="1000"/>
                        </a:spcAft>
                      </a:pPr>
                      <a:r>
                        <a:rPr lang="en-US" altLang="zh-CN" sz="1200" b="1" kern="100" dirty="0" smtClean="0">
                          <a:effectLst/>
                          <a:latin typeface="Times New Roman" panose="02020603050405020304" pitchFamily="18" charset="0"/>
                          <a:ea typeface="宋体" panose="02010600030101010101" pitchFamily="2" charset="-122"/>
                          <a:cs typeface="Times New Roman" panose="02020603050405020304" pitchFamily="18" charset="0"/>
                        </a:rPr>
                        <a:t>Scan</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smtClean="0">
                          <a:effectLst/>
                          <a:latin typeface="Times New Roman" panose="02020603050405020304" pitchFamily="18" charset="0"/>
                          <a:cs typeface="Times New Roman" panose="02020603050405020304" pitchFamily="18" charset="0"/>
                        </a:rPr>
                        <a:t>Conic</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4640">
                <a:tc>
                  <a:txBody>
                    <a:bodyPr/>
                    <a:lstStyle/>
                    <a:p>
                      <a:pPr algn="ctr">
                        <a:lnSpc>
                          <a:spcPts val="1000"/>
                        </a:lnSpc>
                        <a:spcAft>
                          <a:spcPts val="1000"/>
                        </a:spcAft>
                      </a:pPr>
                      <a:r>
                        <a:rPr lang="en-US" sz="1200" b="1" kern="0" dirty="0" smtClean="0">
                          <a:effectLst/>
                          <a:latin typeface="Times New Roman" panose="02020603050405020304" pitchFamily="18" charset="0"/>
                          <a:cs typeface="Times New Roman" panose="02020603050405020304" pitchFamily="18" charset="0"/>
                        </a:rPr>
                        <a:t>Orbit Width(Km</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a:effectLst/>
                          <a:latin typeface="Times New Roman" panose="02020603050405020304" pitchFamily="18" charset="0"/>
                          <a:cs typeface="Times New Roman" panose="02020603050405020304" pitchFamily="18" charset="0"/>
                        </a:rPr>
                        <a:t>≥1400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4640">
                <a:tc>
                  <a:txBody>
                    <a:bodyPr/>
                    <a:lstStyle/>
                    <a:p>
                      <a:pPr algn="ctr">
                        <a:lnSpc>
                          <a:spcPts val="1000"/>
                        </a:lnSpc>
                        <a:spcAft>
                          <a:spcPts val="1000"/>
                        </a:spcAft>
                      </a:pPr>
                      <a:r>
                        <a:rPr lang="en-US" sz="1200" b="1" kern="0" dirty="0" smtClean="0">
                          <a:effectLst/>
                          <a:latin typeface="Times New Roman" panose="02020603050405020304" pitchFamily="18" charset="0"/>
                          <a:cs typeface="Times New Roman" panose="02020603050405020304" pitchFamily="18" charset="0"/>
                        </a:rPr>
                        <a:t>Antenna angle(°)</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smtClean="0">
                          <a:effectLst/>
                          <a:latin typeface="Times New Roman" panose="02020603050405020304" pitchFamily="18" charset="0"/>
                          <a:cs typeface="Times New Roman" panose="02020603050405020304" pitchFamily="18" charset="0"/>
                        </a:rPr>
                        <a:t>45</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4640">
                <a:tc>
                  <a:txBody>
                    <a:bodyPr/>
                    <a:lstStyle/>
                    <a:p>
                      <a:pPr algn="ctr">
                        <a:lnSpc>
                          <a:spcPts val="1000"/>
                        </a:lnSpc>
                        <a:spcAft>
                          <a:spcPts val="1000"/>
                        </a:spcAft>
                      </a:pPr>
                      <a:r>
                        <a:rPr lang="en-US" sz="1200" b="1" kern="0" dirty="0" smtClean="0">
                          <a:effectLst/>
                          <a:latin typeface="Times New Roman" panose="02020603050405020304" pitchFamily="18" charset="0"/>
                          <a:cs typeface="Times New Roman" panose="02020603050405020304" pitchFamily="18" charset="0"/>
                        </a:rPr>
                        <a:t>Scan Period(s</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1.8</a:t>
                      </a:r>
                      <a:r>
                        <a:rPr lang="en-US" sz="1600" b="1" kern="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600" b="1" kern="0" dirty="0" smtClean="0">
                          <a:effectLst/>
                          <a:latin typeface="Times New Roman" panose="02020603050405020304" pitchFamily="18" charset="0"/>
                          <a:cs typeface="Times New Roman" panose="02020603050405020304" pitchFamily="18" charset="0"/>
                        </a:rPr>
                        <a:t>0.1</a:t>
                      </a:r>
                      <a:r>
                        <a:rPr lang="zh-CN" altLang="en-US" sz="1600" b="1" kern="0" dirty="0" smtClean="0">
                          <a:effectLst/>
                          <a:latin typeface="Times New Roman" panose="02020603050405020304" pitchFamily="18" charset="0"/>
                          <a:cs typeface="Times New Roman" panose="02020603050405020304" pitchFamily="18" charset="0"/>
                        </a:rPr>
                        <a:t>（</a:t>
                      </a:r>
                      <a:r>
                        <a:rPr lang="en-US" altLang="zh-CN" sz="1600" b="1" kern="0" dirty="0" smtClean="0">
                          <a:effectLst/>
                          <a:latin typeface="Times New Roman" panose="02020603050405020304" pitchFamily="18" charset="0"/>
                          <a:cs typeface="Times New Roman" panose="02020603050405020304" pitchFamily="18" charset="0"/>
                        </a:rPr>
                        <a:t>1.7/2.0</a:t>
                      </a:r>
                      <a:r>
                        <a:rPr lang="zh-CN" altLang="en-US" sz="1600" b="1" kern="0" dirty="0" smtClean="0">
                          <a:effectLst/>
                          <a:latin typeface="Times New Roman" panose="02020603050405020304" pitchFamily="18" charset="0"/>
                          <a:cs typeface="Times New Roman" panose="02020603050405020304" pitchFamily="18" charset="0"/>
                        </a:rPr>
                        <a:t>）</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361950">
                <a:tc rowSpan="2">
                  <a:txBody>
                    <a:bodyPr/>
                    <a:lstStyle/>
                    <a:p>
                      <a:pPr algn="ctr">
                        <a:lnSpc>
                          <a:spcPts val="1000"/>
                        </a:lnSpc>
                        <a:spcAft>
                          <a:spcPts val="1000"/>
                        </a:spcAft>
                      </a:pPr>
                      <a:r>
                        <a:rPr lang="en-US" sz="1200" b="1" kern="0" dirty="0" smtClean="0">
                          <a:effectLst/>
                          <a:latin typeface="Times New Roman" panose="02020603050405020304" pitchFamily="18" charset="0"/>
                          <a:cs typeface="Times New Roman" panose="02020603050405020304" pitchFamily="18" charset="0"/>
                        </a:rPr>
                        <a:t>Scan Period Stability(</a:t>
                      </a:r>
                      <a:r>
                        <a:rPr lang="en-US" sz="1200" b="1" kern="0" dirty="0" err="1" smtClean="0">
                          <a:effectLst/>
                          <a:latin typeface="Times New Roman" panose="02020603050405020304" pitchFamily="18" charset="0"/>
                          <a:cs typeface="Times New Roman" panose="02020603050405020304" pitchFamily="18" charset="0"/>
                        </a:rPr>
                        <a:t>ms</a:t>
                      </a:r>
                      <a:r>
                        <a:rPr lang="en-US" sz="1200" b="1" kern="0" dirty="0">
                          <a:effectLst/>
                          <a:latin typeface="Times New Roman" panose="02020603050405020304" pitchFamily="18" charset="0"/>
                          <a:cs typeface="Times New Roman" panose="02020603050405020304" pitchFamily="18" charset="0"/>
                        </a:rPr>
                        <a: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a:t>
                      </a:r>
                      <a:r>
                        <a:rPr lang="en-US" sz="1600" b="1" kern="0" dirty="0" smtClean="0">
                          <a:effectLst/>
                          <a:latin typeface="Times New Roman" panose="02020603050405020304" pitchFamily="18" charset="0"/>
                          <a:cs typeface="Times New Roman" panose="02020603050405020304" pitchFamily="18" charset="0"/>
                        </a:rPr>
                        <a:t>0.36ms*</a:t>
                      </a:r>
                      <a:r>
                        <a:rPr lang="zh-CN" sz="1600" b="1" kern="0" dirty="0" smtClean="0">
                          <a:effectLst/>
                          <a:latin typeface="Times New Roman" panose="02020603050405020304" pitchFamily="18" charset="0"/>
                          <a:cs typeface="Times New Roman" panose="02020603050405020304" pitchFamily="18" charset="0"/>
                        </a:rPr>
                        <a:t>（</a:t>
                      </a:r>
                      <a:r>
                        <a:rPr lang="en-US" altLang="zh-CN" sz="1600" b="1" kern="0" dirty="0" smtClean="0">
                          <a:effectLst/>
                          <a:latin typeface="Times New Roman" panose="02020603050405020304" pitchFamily="18" charset="0"/>
                          <a:cs typeface="Times New Roman" panose="02020603050405020304" pitchFamily="18" charset="0"/>
                        </a:rPr>
                        <a:t>2 Scan lines</a:t>
                      </a:r>
                      <a:r>
                        <a:rPr lang="zh-CN" sz="1600" b="1" kern="0" dirty="0" smtClean="0">
                          <a:effectLst/>
                          <a:latin typeface="Times New Roman" panose="02020603050405020304" pitchFamily="18" charset="0"/>
                          <a:cs typeface="Times New Roman" panose="02020603050405020304" pitchFamily="18" charset="0"/>
                        </a:rPr>
                        <a:t>）</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54635">
                <a:tc vMerge="1">
                  <a:txBody>
                    <a:bodyPr/>
                    <a:lstStyle/>
                    <a:p>
                      <a:endParaRPr lang="zh-CN"/>
                    </a:p>
                  </a:txBody>
                  <a:tcPr/>
                </a:tc>
                <a:tc gridSpan="5">
                  <a:txBody>
                    <a:bodyPr/>
                    <a:lstStyle/>
                    <a:p>
                      <a:pPr algn="ctr">
                        <a:lnSpc>
                          <a:spcPts val="1000"/>
                        </a:lnSpc>
                        <a:spcAft>
                          <a:spcPts val="1000"/>
                        </a:spcAft>
                      </a:pPr>
                      <a:r>
                        <a:rPr lang="en-US" sz="1600" b="1" kern="0" dirty="0">
                          <a:effectLst/>
                          <a:latin typeface="Times New Roman" panose="02020603050405020304" pitchFamily="18" charset="0"/>
                          <a:cs typeface="Times New Roman" panose="02020603050405020304" pitchFamily="18" charset="0"/>
                        </a:rPr>
                        <a:t>≤</a:t>
                      </a:r>
                      <a:r>
                        <a:rPr lang="en-US" sz="1600" b="1" kern="0" dirty="0" smtClean="0">
                          <a:effectLst/>
                          <a:latin typeface="Times New Roman" panose="02020603050405020304" pitchFamily="18" charset="0"/>
                          <a:cs typeface="Times New Roman" panose="02020603050405020304" pitchFamily="18" charset="0"/>
                        </a:rPr>
                        <a:t>1ms(30 minutes)</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8440" marR="38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bl>
          </a:graphicData>
        </a:graphic>
      </p:graphicFrame>
      <p:pic>
        <p:nvPicPr>
          <p:cNvPr id="5213" name="Picture 10" descr="旋转%20DSC_9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3082"/>
            <a:ext cx="3832990" cy="576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7E33C82-C2A6-478E-8FB2-E20C8DB41475}" type="slidenum">
              <a:rPr kumimoji="0" lang="en-US"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6</a:t>
            </a:fld>
            <a:endParaRPr kumimoji="0" lang="en-US" sz="105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aphicFrame>
        <p:nvGraphicFramePr>
          <p:cNvPr id="5" name="Object 2"/>
          <p:cNvGraphicFramePr>
            <a:graphicFrameLocks noChangeAspect="1"/>
          </p:cNvGraphicFramePr>
          <p:nvPr/>
        </p:nvGraphicFramePr>
        <p:xfrm>
          <a:off x="2169532" y="1692574"/>
          <a:ext cx="3151215" cy="4277714"/>
        </p:xfrm>
        <a:graphic>
          <a:graphicData uri="http://schemas.openxmlformats.org/presentationml/2006/ole">
            <mc:AlternateContent xmlns:mc="http://schemas.openxmlformats.org/markup-compatibility/2006">
              <mc:Choice xmlns:v="urn:schemas-microsoft-com:vml" Requires="v">
                <p:oleObj spid="_x0000_s1074" name="Visio" r:id="rId3" imgW="9677400" imgH="13169900" progId="Visio.Drawing.11">
                  <p:embed/>
                </p:oleObj>
              </mc:Choice>
              <mc:Fallback>
                <p:oleObj name="Visio" r:id="rId3" imgW="9677400" imgH="13169900"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532" y="1692574"/>
                        <a:ext cx="3151215" cy="4277714"/>
                      </a:xfrm>
                      <a:prstGeom prst="rect">
                        <a:avLst/>
                      </a:prstGeom>
                      <a:noFill/>
                    </p:spPr>
                  </p:pic>
                </p:oleObj>
              </mc:Fallback>
            </mc:AlternateContent>
          </a:graphicData>
        </a:graphic>
      </p:graphicFrame>
      <p:graphicFrame>
        <p:nvGraphicFramePr>
          <p:cNvPr id="6" name="Object 3"/>
          <p:cNvGraphicFramePr>
            <a:graphicFrameLocks noChangeAspect="1"/>
          </p:cNvGraphicFramePr>
          <p:nvPr/>
        </p:nvGraphicFramePr>
        <p:xfrm>
          <a:off x="6767217" y="1692326"/>
          <a:ext cx="3552202" cy="4155407"/>
        </p:xfrm>
        <a:graphic>
          <a:graphicData uri="http://schemas.openxmlformats.org/presentationml/2006/ole">
            <mc:AlternateContent xmlns:mc="http://schemas.openxmlformats.org/markup-compatibility/2006">
              <mc:Choice xmlns:v="urn:schemas-microsoft-com:vml" Requires="v">
                <p:oleObj spid="_x0000_s1075" name="Visio" r:id="rId5" imgW="40640000" imgH="47459900" progId="Visio.Drawing.11">
                  <p:embed/>
                </p:oleObj>
              </mc:Choice>
              <mc:Fallback>
                <p:oleObj name="Visio" r:id="rId5" imgW="40640000" imgH="47459900" progId="Visio.Drawing.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217" y="1692326"/>
                        <a:ext cx="3552202" cy="4155407"/>
                      </a:xfrm>
                      <a:prstGeom prst="rect">
                        <a:avLst/>
                      </a:prstGeom>
                      <a:noFill/>
                    </p:spPr>
                  </p:pic>
                </p:oleObj>
              </mc:Fallback>
            </mc:AlternateContent>
          </a:graphicData>
        </a:graphic>
      </p:graphicFrame>
      <p:sp>
        <p:nvSpPr>
          <p:cNvPr id="7" name="矩形 13"/>
          <p:cNvSpPr>
            <a:spLocks noChangeArrowheads="1"/>
          </p:cNvSpPr>
          <p:nvPr/>
        </p:nvSpPr>
        <p:spPr bwMode="auto">
          <a:xfrm>
            <a:off x="4695631" y="411213"/>
            <a:ext cx="5972369" cy="46037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MWRI-II/MWRI-RM</a:t>
            </a:r>
          </a:p>
        </p:txBody>
      </p:sp>
      <p:sp>
        <p:nvSpPr>
          <p:cNvPr id="8" name="文本框 7"/>
          <p:cNvSpPr txBox="1"/>
          <p:nvPr/>
        </p:nvSpPr>
        <p:spPr>
          <a:xfrm>
            <a:off x="1616456" y="6067851"/>
            <a:ext cx="4731026" cy="829945"/>
          </a:xfrm>
          <a:prstGeom prst="rect">
            <a:avLst/>
          </a:prstGeom>
          <a:noFill/>
        </p:spPr>
        <p:txBody>
          <a:bodyPr wrap="square" rtlCol="0">
            <a:spAutoFit/>
          </a:bodyPr>
          <a:lstStyle/>
          <a:p>
            <a:pPr algn="ctr"/>
            <a:r>
              <a:rPr lang="en-US" altLang="zh-CN" sz="2400" b="1" dirty="0" smtClean="0">
                <a:solidFill>
                  <a:srgbClr val="FF0000"/>
                </a:solidFill>
              </a:rPr>
              <a:t>MWRI-II</a:t>
            </a:r>
          </a:p>
          <a:p>
            <a:r>
              <a:rPr lang="en-US" altLang="zh-CN" sz="2400" b="1" dirty="0" smtClean="0">
                <a:solidFill>
                  <a:srgbClr val="FF0000"/>
                </a:solidFill>
              </a:rPr>
              <a:t>Morning orbit/Afternoon orbit</a:t>
            </a:r>
            <a:endParaRPr lang="zh-CN" altLang="en-US" sz="2400" b="1" dirty="0">
              <a:solidFill>
                <a:srgbClr val="FF0000"/>
              </a:solidFill>
            </a:endParaRPr>
          </a:p>
        </p:txBody>
      </p:sp>
      <p:sp>
        <p:nvSpPr>
          <p:cNvPr id="9" name="文本框 8"/>
          <p:cNvSpPr txBox="1"/>
          <p:nvPr/>
        </p:nvSpPr>
        <p:spPr>
          <a:xfrm>
            <a:off x="6069187" y="6070211"/>
            <a:ext cx="4731026" cy="829945"/>
          </a:xfrm>
          <a:prstGeom prst="rect">
            <a:avLst/>
          </a:prstGeom>
          <a:noFill/>
        </p:spPr>
        <p:txBody>
          <a:bodyPr wrap="square" rtlCol="0">
            <a:spAutoFit/>
          </a:bodyPr>
          <a:lstStyle/>
          <a:p>
            <a:pPr algn="ctr"/>
            <a:r>
              <a:rPr lang="en-US" altLang="zh-CN" sz="2400" b="1" dirty="0" smtClean="0">
                <a:solidFill>
                  <a:srgbClr val="FF0000"/>
                </a:solidFill>
              </a:rPr>
              <a:t>MWRI-RM</a:t>
            </a:r>
          </a:p>
          <a:p>
            <a:pPr algn="ctr"/>
            <a:r>
              <a:rPr lang="en-US" altLang="zh-CN" sz="2400" b="1" dirty="0" smtClean="0">
                <a:solidFill>
                  <a:srgbClr val="FF0000"/>
                </a:solidFill>
              </a:rPr>
              <a:t>Drift orbit</a:t>
            </a:r>
            <a:endParaRPr lang="zh-CN" altLang="en-US" sz="24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Rectangle 8"/>
          <p:cNvSpPr>
            <a:spLocks noChangeArrowheads="1"/>
          </p:cNvSpPr>
          <p:nvPr/>
        </p:nvSpPr>
        <p:spPr bwMode="auto">
          <a:xfrm>
            <a:off x="1981445" y="705486"/>
            <a:ext cx="309880" cy="303530"/>
          </a:xfrm>
          <a:prstGeom prst="rect">
            <a:avLst/>
          </a:prstGeom>
          <a:noFill/>
          <a:ln w="9525">
            <a:noFill/>
            <a:miter lim="800000"/>
          </a:ln>
          <a:effectLst>
            <a:prstShdw prst="shdw13" dist="53882" dir="13500000">
              <a:schemeClr val="accent1">
                <a:gamma/>
                <a:shade val="60000"/>
                <a:invGamma/>
                <a:alpha val="50000"/>
              </a:schemeClr>
            </a:prstShdw>
          </a:effectLst>
        </p:spPr>
        <p:txBody>
          <a:bodyPr wrap="none" anchor="ctr">
            <a:spAutoFit/>
          </a:bodyPr>
          <a:lstStyle/>
          <a:p>
            <a:pPr>
              <a:defRPr/>
            </a:pPr>
            <a:endParaRPr lang="zh-CN" altLang="en-US" sz="1380"/>
          </a:p>
        </p:txBody>
      </p:sp>
      <p:sp>
        <p:nvSpPr>
          <p:cNvPr id="18439" name="Rectangle 7"/>
          <p:cNvSpPr>
            <a:spLocks noChangeArrowheads="1"/>
          </p:cNvSpPr>
          <p:nvPr/>
        </p:nvSpPr>
        <p:spPr bwMode="auto">
          <a:xfrm>
            <a:off x="1981445" y="705486"/>
            <a:ext cx="309880" cy="303530"/>
          </a:xfrm>
          <a:prstGeom prst="rect">
            <a:avLst/>
          </a:prstGeom>
          <a:noFill/>
          <a:ln w="9525">
            <a:noFill/>
            <a:miter lim="800000"/>
          </a:ln>
          <a:effectLst>
            <a:prstShdw prst="shdw13" dist="53882" dir="13500000">
              <a:schemeClr val="accent1">
                <a:gamma/>
                <a:shade val="60000"/>
                <a:invGamma/>
                <a:alpha val="50000"/>
              </a:schemeClr>
            </a:prstShdw>
          </a:effectLst>
        </p:spPr>
        <p:txBody>
          <a:bodyPr wrap="none" anchor="ctr">
            <a:spAutoFit/>
          </a:bodyPr>
          <a:lstStyle/>
          <a:p>
            <a:pPr>
              <a:defRPr/>
            </a:pPr>
            <a:endParaRPr lang="zh-CN" altLang="en-US" sz="1380"/>
          </a:p>
        </p:txBody>
      </p:sp>
      <p:sp>
        <p:nvSpPr>
          <p:cNvPr id="17423" name="Rectangle 15"/>
          <p:cNvSpPr>
            <a:spLocks noChangeArrowheads="1"/>
          </p:cNvSpPr>
          <p:nvPr/>
        </p:nvSpPr>
        <p:spPr bwMode="auto">
          <a:xfrm>
            <a:off x="1981445" y="705486"/>
            <a:ext cx="309880" cy="303530"/>
          </a:xfrm>
          <a:prstGeom prst="rect">
            <a:avLst/>
          </a:prstGeom>
          <a:noFill/>
          <a:ln w="9525">
            <a:noFill/>
            <a:miter lim="800000"/>
          </a:ln>
          <a:effectLst>
            <a:prstShdw prst="shdw13" dist="53882" dir="13500000">
              <a:schemeClr val="accent1">
                <a:gamma/>
                <a:shade val="60000"/>
                <a:invGamma/>
                <a:alpha val="50000"/>
              </a:schemeClr>
            </a:prstShdw>
          </a:effectLst>
        </p:spPr>
        <p:txBody>
          <a:bodyPr wrap="none" anchor="ctr">
            <a:spAutoFit/>
          </a:bodyPr>
          <a:lstStyle/>
          <a:p>
            <a:pPr>
              <a:defRPr/>
            </a:pPr>
            <a:endParaRPr lang="zh-CN" altLang="en-US" sz="1380"/>
          </a:p>
        </p:txBody>
      </p:sp>
      <p:sp>
        <p:nvSpPr>
          <p:cNvPr id="43010" name="Rectangle 2"/>
          <p:cNvSpPr>
            <a:spLocks noChangeArrowheads="1"/>
          </p:cNvSpPr>
          <p:nvPr/>
        </p:nvSpPr>
        <p:spPr bwMode="auto">
          <a:xfrm>
            <a:off x="1981445" y="705486"/>
            <a:ext cx="309880" cy="303530"/>
          </a:xfrm>
          <a:prstGeom prst="rect">
            <a:avLst/>
          </a:prstGeom>
          <a:noFill/>
          <a:ln w="9525">
            <a:noFill/>
            <a:miter lim="800000"/>
          </a:ln>
          <a:effectLst>
            <a:prstShdw prst="shdw13" dist="53882" dir="13500000">
              <a:schemeClr val="accent1">
                <a:gamma/>
                <a:shade val="60000"/>
                <a:invGamma/>
                <a:alpha val="50000"/>
              </a:schemeClr>
            </a:prstShdw>
          </a:effectLst>
        </p:spPr>
        <p:txBody>
          <a:bodyPr wrap="none" anchor="ctr">
            <a:spAutoFit/>
          </a:bodyPr>
          <a:lstStyle/>
          <a:p>
            <a:pPr>
              <a:defRPr/>
            </a:pPr>
            <a:endParaRPr lang="zh-CN" altLang="en-US" sz="1380"/>
          </a:p>
        </p:txBody>
      </p:sp>
      <p:sp>
        <p:nvSpPr>
          <p:cNvPr id="8201" name="Rectangle 4"/>
          <p:cNvSpPr>
            <a:spLocks noChangeArrowheads="1"/>
          </p:cNvSpPr>
          <p:nvPr/>
        </p:nvSpPr>
        <p:spPr bwMode="auto">
          <a:xfrm>
            <a:off x="2233804" y="971239"/>
            <a:ext cx="6378476" cy="629920"/>
          </a:xfrm>
          <a:prstGeom prst="rect">
            <a:avLst/>
          </a:prstGeom>
          <a:noFill/>
          <a:ln w="9525">
            <a:noFill/>
            <a:miter lim="800000"/>
          </a:ln>
        </p:spPr>
        <p:txBody>
          <a:bodyPr lIns="76409" tIns="38204" rIns="76409" bIns="38204">
            <a:spAutoFit/>
          </a:bodyPr>
          <a:lstStyle/>
          <a:p>
            <a:pPr>
              <a:lnSpc>
                <a:spcPct val="130000"/>
              </a:lnSpc>
              <a:spcBef>
                <a:spcPct val="50000"/>
              </a:spcBef>
            </a:pPr>
            <a:r>
              <a:rPr kumimoji="1" lang="zh-CN" altLang="en-US" sz="2765" b="1" dirty="0">
                <a:solidFill>
                  <a:schemeClr val="bg1"/>
                </a:solidFill>
                <a:latin typeface="微软雅黑" panose="020B0503020204020204" pitchFamily="34" charset="-122"/>
                <a:ea typeface="微软雅黑" panose="020B0503020204020204" pitchFamily="34" charset="-122"/>
              </a:rPr>
              <a:t>一、研制进展情况</a:t>
            </a:r>
            <a:endParaRPr kumimoji="1" lang="en-US" altLang="zh-CN" sz="2765" b="1" dirty="0">
              <a:solidFill>
                <a:schemeClr val="bg1"/>
              </a:solidFill>
              <a:latin typeface="微软雅黑" panose="020B0503020204020204" pitchFamily="34" charset="-122"/>
              <a:ea typeface="微软雅黑" panose="020B0503020204020204" pitchFamily="34" charset="-122"/>
            </a:endParaRPr>
          </a:p>
        </p:txBody>
      </p:sp>
      <p:sp>
        <p:nvSpPr>
          <p:cNvPr id="51" name="矩形 13"/>
          <p:cNvSpPr>
            <a:spLocks noChangeArrowheads="1"/>
          </p:cNvSpPr>
          <p:nvPr/>
        </p:nvSpPr>
        <p:spPr bwMode="auto">
          <a:xfrm>
            <a:off x="4695631" y="411213"/>
            <a:ext cx="5972369" cy="460375"/>
          </a:xfrm>
          <a:prstGeom prst="rect">
            <a:avLst/>
          </a:prstGeom>
          <a:noFill/>
          <a:ln w="9525">
            <a:noFill/>
            <a:miter lim="800000"/>
          </a:ln>
        </p:spPr>
        <p:txBody>
          <a:bodyPr wrap="square">
            <a:spAutoFit/>
          </a:bodyPr>
          <a:lstStyle/>
          <a:p>
            <a:pPr algn="ctr"/>
            <a:r>
              <a:rPr lang="en-US" altLang="zh-CN" sz="2400" b="1" dirty="0" smtClean="0">
                <a:solidFill>
                  <a:srgbClr val="0D0579"/>
                </a:solidFill>
                <a:latin typeface="微软雅黑" panose="020B0503020204020204" pitchFamily="34" charset="-122"/>
                <a:ea typeface="微软雅黑" panose="020B0503020204020204" pitchFamily="34" charset="-122"/>
                <a:cs typeface="Times New Roman" panose="02020603050405020304" pitchFamily="18" charset="0"/>
              </a:rPr>
              <a:t>MWRI-II/MWRI-RM</a:t>
            </a:r>
            <a:endParaRPr lang="zh-CN" altLang="en-US" sz="2400" b="1" dirty="0">
              <a:solidFill>
                <a:srgbClr val="FF0000"/>
              </a:solidFill>
              <a:ea typeface="微软雅黑" panose="020B0503020204020204" pitchFamily="34" charset="-122"/>
              <a:cs typeface="Times New Roman" panose="02020603050405020304" pitchFamily="18" charset="0"/>
            </a:endParaRPr>
          </a:p>
        </p:txBody>
      </p:sp>
      <p:sp>
        <p:nvSpPr>
          <p:cNvPr id="11" name="TextBox 6"/>
          <p:cNvSpPr txBox="1">
            <a:spLocks noChangeArrowheads="1"/>
          </p:cNvSpPr>
          <p:nvPr/>
        </p:nvSpPr>
        <p:spPr bwMode="auto">
          <a:xfrm>
            <a:off x="9899679" y="5652689"/>
            <a:ext cx="412065" cy="303530"/>
          </a:xfrm>
          <a:prstGeom prst="rect">
            <a:avLst/>
          </a:prstGeom>
          <a:noFill/>
          <a:ln w="9525">
            <a:noFill/>
            <a:miter lim="800000"/>
          </a:ln>
        </p:spPr>
        <p:txBody>
          <a:bodyPr>
            <a:spAutoFit/>
          </a:bodyPr>
          <a:lstStyle/>
          <a:p>
            <a:fld id="{B19DA982-F9EF-43F4-A62E-501150E88723}" type="slidenum">
              <a:rPr lang="zh-CN" altLang="en-US" sz="1380" b="1"/>
              <a:t>7</a:t>
            </a:fld>
            <a:endParaRPr lang="en-US" altLang="zh-CN" sz="1380" b="1" dirty="0"/>
          </a:p>
        </p:txBody>
      </p:sp>
      <p:pic>
        <p:nvPicPr>
          <p:cNvPr id="12" name="内容占位符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4000" y="971239"/>
            <a:ext cx="3283247" cy="5767137"/>
          </a:xfrm>
          <a:prstGeom prst="rect">
            <a:avLst/>
          </a:prstGeom>
        </p:spPr>
      </p:pic>
      <p:pic>
        <p:nvPicPr>
          <p:cNvPr id="13" name="图片 12"/>
          <p:cNvPicPr>
            <a:picLocks noChangeAspect="1"/>
          </p:cNvPicPr>
          <p:nvPr/>
        </p:nvPicPr>
        <p:blipFill>
          <a:blip r:embed="rId4"/>
          <a:stretch>
            <a:fillRect/>
          </a:stretch>
        </p:blipFill>
        <p:spPr>
          <a:xfrm>
            <a:off x="4807247" y="4961568"/>
            <a:ext cx="5885624" cy="1897478"/>
          </a:xfrm>
          <a:prstGeom prst="rect">
            <a:avLst/>
          </a:prstGeom>
        </p:spPr>
      </p:pic>
      <p:sp>
        <p:nvSpPr>
          <p:cNvPr id="14" name="矩形 17"/>
          <p:cNvSpPr>
            <a:spLocks noChangeArrowheads="1"/>
          </p:cNvSpPr>
          <p:nvPr/>
        </p:nvSpPr>
        <p:spPr bwMode="auto">
          <a:xfrm>
            <a:off x="5258608" y="5938688"/>
            <a:ext cx="3244881" cy="899160"/>
          </a:xfrm>
          <a:prstGeom prst="rect">
            <a:avLst/>
          </a:prstGeom>
          <a:solidFill>
            <a:schemeClr val="bg1"/>
          </a:solidFill>
          <a:ln w="25400">
            <a:solidFill>
              <a:schemeClr val="tx1"/>
            </a:solidFill>
          </a:ln>
        </p:spPr>
        <p:txBody>
          <a:bodyPr wrap="square">
            <a:spAutoFit/>
          </a:bodyPr>
          <a:lstStyle>
            <a:lvl1pPr marL="342900" indent="-342900">
              <a:defRPr sz="2400" b="1">
                <a:solidFill>
                  <a:schemeClr val="tx1"/>
                </a:solidFill>
                <a:latin typeface="Times New Roman" panose="02020603050405020304" pitchFamily="18" charset="0"/>
                <a:ea typeface="宋体" panose="02010600030101010101" pitchFamily="2" charset="-122"/>
              </a:defRPr>
            </a:lvl1pPr>
            <a:lvl2pPr>
              <a:defRPr sz="2400" b="1">
                <a:solidFill>
                  <a:schemeClr val="tx1"/>
                </a:solidFill>
                <a:latin typeface="Times New Roman" panose="02020603050405020304" pitchFamily="18" charset="0"/>
                <a:ea typeface="宋体" panose="02010600030101010101" pitchFamily="2" charset="-122"/>
              </a:defRPr>
            </a:lvl2pPr>
            <a:lvl3pPr marL="1143000" indent="-228600">
              <a:defRPr sz="2400" b="1">
                <a:solidFill>
                  <a:schemeClr val="tx1"/>
                </a:solidFill>
                <a:latin typeface="Times New Roman" panose="02020603050405020304" pitchFamily="18" charset="0"/>
                <a:ea typeface="宋体" panose="02010600030101010101" pitchFamily="2" charset="-122"/>
              </a:defRPr>
            </a:lvl3pPr>
            <a:lvl4pPr marL="1600200" indent="-228600">
              <a:defRPr sz="2400" b="1">
                <a:solidFill>
                  <a:schemeClr val="tx1"/>
                </a:solidFill>
                <a:latin typeface="Times New Roman" panose="02020603050405020304" pitchFamily="18" charset="0"/>
                <a:ea typeface="宋体" panose="02010600030101010101" pitchFamily="2" charset="-122"/>
              </a:defRPr>
            </a:lvl4pPr>
            <a:lvl5pPr marL="2057400" indent="-22860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9pPr>
          </a:lstStyle>
          <a:p>
            <a:pPr marL="0" lvl="1"/>
            <a:r>
              <a:rPr lang="en-US" altLang="zh-CN" sz="1050" dirty="0">
                <a:solidFill>
                  <a:srgbClr val="FF0000"/>
                </a:solidFill>
              </a:rPr>
              <a:t>2022:FY-3F(Morning orbit, Antenna size: 1.6m);</a:t>
            </a:r>
          </a:p>
          <a:p>
            <a:pPr marL="0" lvl="1"/>
            <a:r>
              <a:rPr lang="en-US" altLang="zh-CN" sz="1050" dirty="0">
                <a:solidFill>
                  <a:schemeClr val="accent6">
                    <a:lumMod val="40000"/>
                    <a:lumOff val="60000"/>
                  </a:schemeClr>
                </a:solidFill>
              </a:rPr>
              <a:t>2022:FY-3G(Drift orbit, Antenna size: 1.2m);</a:t>
            </a:r>
          </a:p>
          <a:p>
            <a:pPr marL="0" lvl="1"/>
            <a:r>
              <a:rPr lang="en-US" altLang="zh-CN" sz="1050" dirty="0">
                <a:solidFill>
                  <a:schemeClr val="accent2">
                    <a:lumMod val="40000"/>
                    <a:lumOff val="60000"/>
                  </a:schemeClr>
                </a:solidFill>
              </a:rPr>
              <a:t>2023:FY-3H(Afternoon orbit, Antenna size: 1.6m);</a:t>
            </a:r>
          </a:p>
          <a:p>
            <a:pPr marL="0" lvl="1"/>
            <a:r>
              <a:rPr lang="en-US" altLang="zh-CN" sz="1050" dirty="0"/>
              <a:t>Antenna performance and </a:t>
            </a:r>
            <a:r>
              <a:rPr lang="en-US" altLang="zh-CN" sz="1050" dirty="0" err="1"/>
              <a:t>NedT</a:t>
            </a:r>
            <a:r>
              <a:rPr lang="en-US" altLang="zh-CN" sz="1050" dirty="0"/>
              <a:t> improved based on FY-3A/B/C/D</a:t>
            </a:r>
          </a:p>
        </p:txBody>
      </p:sp>
      <p:graphicFrame>
        <p:nvGraphicFramePr>
          <p:cNvPr id="15" name="表格 14"/>
          <p:cNvGraphicFramePr>
            <a:graphicFrameLocks noGrp="1"/>
          </p:cNvGraphicFramePr>
          <p:nvPr>
            <p:extLst>
              <p:ext uri="{D42A27DB-BD31-4B8C-83A1-F6EECF244321}">
                <p14:modId xmlns:p14="http://schemas.microsoft.com/office/powerpoint/2010/main" val="3971593291"/>
              </p:ext>
            </p:extLst>
          </p:nvPr>
        </p:nvGraphicFramePr>
        <p:xfrm>
          <a:off x="4807247" y="1009016"/>
          <a:ext cx="5860415" cy="3937290"/>
        </p:xfrm>
        <a:graphic>
          <a:graphicData uri="http://schemas.openxmlformats.org/drawingml/2006/table">
            <a:tbl>
              <a:tblPr/>
              <a:tblGrid>
                <a:gridCol w="1063625"/>
                <a:gridCol w="741680"/>
                <a:gridCol w="896620"/>
                <a:gridCol w="660400"/>
                <a:gridCol w="692150"/>
                <a:gridCol w="911225"/>
                <a:gridCol w="894715"/>
              </a:tblGrid>
              <a:tr h="625019">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endParaRPr lang="en-US"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MWRI</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smtClean="0">
                          <a:solidFill>
                            <a:srgbClr val="FF0000"/>
                          </a:solidFill>
                          <a:latin typeface="微软雅黑" panose="020B0503020204020204" pitchFamily="34" charset="-122"/>
                          <a:ea typeface="微软雅黑" panose="020B0503020204020204" pitchFamily="34" charset="-122"/>
                          <a:cs typeface="Times New Roman" panose="02020603050405020304"/>
                        </a:rPr>
                        <a:t>MWRI-II/RM</a:t>
                      </a:r>
                      <a:endParaRPr lang="zh-CN" sz="1200" b="1" kern="100" dirty="0">
                        <a:solidFill>
                          <a:srgbClr val="FF0000"/>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GMI</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AMSR2</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MWI</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SSMIS</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r>
              <a:tr h="336536">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latin typeface="微软雅黑" panose="020B0503020204020204" pitchFamily="34" charset="-122"/>
                          <a:ea typeface="微软雅黑" panose="020B0503020204020204" pitchFamily="34" charset="-122"/>
                          <a:cs typeface="Times New Roman" panose="02020603050405020304"/>
                        </a:rPr>
                        <a:t>Nation</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latin typeface="微软雅黑" panose="020B0503020204020204" pitchFamily="34" charset="-122"/>
                          <a:ea typeface="微软雅黑" panose="020B0503020204020204" pitchFamily="34" charset="-122"/>
                          <a:cs typeface="Times New Roman" panose="02020603050405020304"/>
                        </a:rPr>
                        <a:t>China</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solidFill>
                            <a:srgbClr val="FF0000"/>
                          </a:solidFill>
                          <a:latin typeface="微软雅黑" panose="020B0503020204020204" pitchFamily="34" charset="-122"/>
                          <a:ea typeface="微软雅黑" panose="020B0503020204020204" pitchFamily="34" charset="-122"/>
                          <a:cs typeface="Times New Roman" panose="02020603050405020304"/>
                        </a:rPr>
                        <a:t>China</a:t>
                      </a:r>
                      <a:endParaRPr lang="zh-CN" sz="1200" b="1" kern="100" dirty="0">
                        <a:solidFill>
                          <a:srgbClr val="FF0000"/>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latin typeface="微软雅黑" panose="020B0503020204020204" pitchFamily="34" charset="-122"/>
                          <a:ea typeface="微软雅黑" panose="020B0503020204020204" pitchFamily="34" charset="-122"/>
                          <a:cs typeface="Times New Roman" panose="02020603050405020304"/>
                        </a:rPr>
                        <a:t>US</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Japan</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EU</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US</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r>
              <a:tr h="625019">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latin typeface="微软雅黑" panose="020B0503020204020204" pitchFamily="34" charset="-122"/>
                          <a:ea typeface="微软雅黑" panose="020B0503020204020204" pitchFamily="34" charset="-122"/>
                          <a:cs typeface="Times New Roman" panose="02020603050405020304"/>
                        </a:rPr>
                        <a:t>Antenna</a:t>
                      </a:r>
                      <a:r>
                        <a:rPr lang="en-US" altLang="zh-CN" sz="1200" b="1" kern="100" baseline="0" dirty="0" smtClean="0">
                          <a:latin typeface="微软雅黑" panose="020B0503020204020204" pitchFamily="34" charset="-122"/>
                          <a:ea typeface="微软雅黑" panose="020B0503020204020204" pitchFamily="34" charset="-122"/>
                          <a:cs typeface="Times New Roman" panose="02020603050405020304"/>
                        </a:rPr>
                        <a:t> size(m)</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1</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smtClean="0">
                          <a:solidFill>
                            <a:srgbClr val="FF0000"/>
                          </a:solidFill>
                          <a:latin typeface="微软雅黑" panose="020B0503020204020204" pitchFamily="34" charset="-122"/>
                          <a:ea typeface="微软雅黑" panose="020B0503020204020204" pitchFamily="34" charset="-122"/>
                          <a:cs typeface="Times New Roman" panose="02020603050405020304"/>
                        </a:rPr>
                        <a:t>1.6/1.2</a:t>
                      </a:r>
                      <a:endParaRPr lang="zh-CN" sz="1200" b="1" kern="100" dirty="0">
                        <a:solidFill>
                          <a:srgbClr val="FF0000"/>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1.2</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2</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0.75</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0.6</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r>
              <a:tr h="625019">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latin typeface="微软雅黑" panose="020B0503020204020204" pitchFamily="34" charset="-122"/>
                          <a:ea typeface="微软雅黑" panose="020B0503020204020204" pitchFamily="34" charset="-122"/>
                          <a:cs typeface="Times New Roman" panose="02020603050405020304"/>
                        </a:rPr>
                        <a:t>Main</a:t>
                      </a:r>
                      <a:r>
                        <a:rPr lang="en-US" altLang="zh-CN" sz="1200" b="1" kern="100" baseline="0" dirty="0" smtClean="0">
                          <a:latin typeface="微软雅黑" panose="020B0503020204020204" pitchFamily="34" charset="-122"/>
                          <a:ea typeface="微软雅黑" panose="020B0503020204020204" pitchFamily="34" charset="-122"/>
                          <a:cs typeface="Times New Roman" panose="02020603050405020304"/>
                        </a:rPr>
                        <a:t> beam(%)</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90</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rgbClr val="FF0000"/>
                          </a:solidFill>
                          <a:latin typeface="微软雅黑" panose="020B0503020204020204" pitchFamily="34" charset="-122"/>
                          <a:ea typeface="微软雅黑" panose="020B0503020204020204" pitchFamily="34" charset="-122"/>
                          <a:cs typeface="Times New Roman" panose="02020603050405020304"/>
                        </a:rPr>
                        <a:t>95</a:t>
                      </a:r>
                      <a:endParaRPr lang="zh-CN" sz="1200" b="1" kern="100" dirty="0">
                        <a:solidFill>
                          <a:srgbClr val="FF0000"/>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90</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90</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90</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chemeClr val="tx1"/>
                          </a:solidFill>
                          <a:latin typeface="微软雅黑" panose="020B0503020204020204" pitchFamily="34" charset="-122"/>
                          <a:ea typeface="微软雅黑" panose="020B0503020204020204" pitchFamily="34" charset="-122"/>
                          <a:cs typeface="Times New Roman" panose="02020603050405020304"/>
                        </a:rPr>
                        <a:t>90</a:t>
                      </a:r>
                      <a:endParaRPr lang="zh-CN" sz="1200" b="1"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40000"/>
                        <a:lumOff val="60000"/>
                      </a:srgbClr>
                    </a:solidFill>
                  </a:tcPr>
                </a:tc>
              </a:tr>
              <a:tr h="837394">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100" b="1" kern="100" dirty="0" smtClean="0">
                          <a:latin typeface="微软雅黑" panose="020B0503020204020204" pitchFamily="34" charset="-122"/>
                          <a:ea typeface="微软雅黑" panose="020B0503020204020204" pitchFamily="34" charset="-122"/>
                          <a:cs typeface="Times New Roman" panose="02020603050405020304"/>
                        </a:rPr>
                        <a:t>Frequency</a:t>
                      </a:r>
                      <a:r>
                        <a:rPr lang="en-US" altLang="zh-CN" sz="1100" b="1" kern="100" baseline="0" dirty="0" smtClean="0">
                          <a:latin typeface="微软雅黑" panose="020B0503020204020204" pitchFamily="34" charset="-122"/>
                          <a:ea typeface="微软雅黑" panose="020B0503020204020204" pitchFamily="34" charset="-122"/>
                          <a:cs typeface="Times New Roman" panose="02020603050405020304"/>
                        </a:rPr>
                        <a:t> range(GHz)</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latin typeface="微软雅黑" panose="020B0503020204020204" pitchFamily="34" charset="-122"/>
                          <a:ea typeface="微软雅黑" panose="020B0503020204020204" pitchFamily="34" charset="-122"/>
                          <a:cs typeface="Times New Roman" panose="02020603050405020304"/>
                        </a:rPr>
                        <a:t>10-89</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solidFill>
                            <a:srgbClr val="FF0000"/>
                          </a:solidFill>
                          <a:latin typeface="微软雅黑" panose="020B0503020204020204" pitchFamily="34" charset="-122"/>
                          <a:ea typeface="微软雅黑" panose="020B0503020204020204" pitchFamily="34" charset="-122"/>
                          <a:cs typeface="Times New Roman" panose="02020603050405020304"/>
                        </a:rPr>
                        <a:t>10-183</a:t>
                      </a:r>
                      <a:endParaRPr lang="zh-CN" sz="1100" b="1" kern="100" dirty="0">
                        <a:solidFill>
                          <a:srgbClr val="FF0000"/>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latin typeface="微软雅黑" panose="020B0503020204020204" pitchFamily="34" charset="-122"/>
                          <a:ea typeface="微软雅黑" panose="020B0503020204020204" pitchFamily="34" charset="-122"/>
                          <a:cs typeface="Times New Roman" panose="02020603050405020304"/>
                        </a:rPr>
                        <a:t>10-183</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latin typeface="微软雅黑" panose="020B0503020204020204" pitchFamily="34" charset="-122"/>
                          <a:ea typeface="微软雅黑" panose="020B0503020204020204" pitchFamily="34" charset="-122"/>
                          <a:cs typeface="Times New Roman" panose="02020603050405020304"/>
                        </a:rPr>
                        <a:t>6.9-89</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smtClean="0">
                          <a:latin typeface="微软雅黑" panose="020B0503020204020204" pitchFamily="34" charset="-122"/>
                          <a:ea typeface="微软雅黑" panose="020B0503020204020204" pitchFamily="34" charset="-122"/>
                          <a:cs typeface="Times New Roman" panose="02020603050405020304"/>
                        </a:rPr>
                        <a:t>18-183</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smtClean="0">
                          <a:latin typeface="微软雅黑" panose="020B0503020204020204" pitchFamily="34" charset="-122"/>
                          <a:ea typeface="微软雅黑" panose="020B0503020204020204" pitchFamily="34" charset="-122"/>
                          <a:cs typeface="Times New Roman" panose="02020603050405020304"/>
                        </a:rPr>
                        <a:t>18-183</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r>
              <a:tr h="336536">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200" b="1" kern="100" dirty="0" smtClean="0">
                          <a:latin typeface="微软雅黑" panose="020B0503020204020204" pitchFamily="34" charset="-122"/>
                          <a:ea typeface="微软雅黑" panose="020B0503020204020204" pitchFamily="34" charset="-122"/>
                          <a:cs typeface="Times New Roman" panose="02020603050405020304"/>
                        </a:rPr>
                        <a:t>Channels</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10</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solidFill>
                            <a:srgbClr val="FF0000"/>
                          </a:solidFill>
                          <a:latin typeface="微软雅黑" panose="020B0503020204020204" pitchFamily="34" charset="-122"/>
                          <a:ea typeface="微软雅黑" panose="020B0503020204020204" pitchFamily="34" charset="-122"/>
                          <a:cs typeface="Times New Roman" panose="02020603050405020304"/>
                        </a:rPr>
                        <a:t>26</a:t>
                      </a:r>
                      <a:endParaRPr lang="zh-CN" sz="1200" b="1" kern="100" dirty="0">
                        <a:solidFill>
                          <a:srgbClr val="FF0000"/>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13</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16</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18</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200" b="1" kern="100" dirty="0">
                          <a:latin typeface="微软雅黑" panose="020B0503020204020204" pitchFamily="34" charset="-122"/>
                          <a:ea typeface="微软雅黑" panose="020B0503020204020204" pitchFamily="34" charset="-122"/>
                          <a:cs typeface="Times New Roman" panose="02020603050405020304"/>
                        </a:rPr>
                        <a:t>24</a:t>
                      </a:r>
                      <a:endParaRPr lang="zh-CN" sz="12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r>
              <a:tr h="551767">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altLang="zh-CN" sz="1100" b="1" kern="100" dirty="0" err="1" smtClean="0">
                          <a:latin typeface="微软雅黑" panose="020B0503020204020204" pitchFamily="34" charset="-122"/>
                          <a:ea typeface="微软雅黑" panose="020B0503020204020204" pitchFamily="34" charset="-122"/>
                          <a:cs typeface="Times New Roman" panose="02020603050405020304"/>
                        </a:rPr>
                        <a:t>NedT</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latin typeface="微软雅黑" panose="020B0503020204020204" pitchFamily="34" charset="-122"/>
                          <a:ea typeface="微软雅黑" panose="020B0503020204020204" pitchFamily="34" charset="-122"/>
                          <a:cs typeface="Times New Roman" panose="02020603050405020304"/>
                        </a:rPr>
                        <a:t>0.5-0.8</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solidFill>
                            <a:srgbClr val="FF0000"/>
                          </a:solidFill>
                          <a:latin typeface="微软雅黑" panose="020B0503020204020204" pitchFamily="34" charset="-122"/>
                          <a:ea typeface="微软雅黑" panose="020B0503020204020204" pitchFamily="34" charset="-122"/>
                          <a:cs typeface="Times New Roman" panose="02020603050405020304"/>
                        </a:rPr>
                        <a:t>0.5-0.8</a:t>
                      </a:r>
                      <a:endParaRPr lang="zh-CN" sz="1100" b="1" kern="100" dirty="0">
                        <a:solidFill>
                          <a:srgbClr val="FF0000"/>
                        </a:solidFill>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smtClean="0">
                          <a:latin typeface="微软雅黑" panose="020B0503020204020204" pitchFamily="34" charset="-122"/>
                          <a:ea typeface="微软雅黑" panose="020B0503020204020204" pitchFamily="34" charset="-122"/>
                          <a:cs typeface="Times New Roman" panose="02020603050405020304"/>
                        </a:rPr>
                        <a:t>0.6-1.5</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latin typeface="微软雅黑" panose="020B0503020204020204" pitchFamily="34" charset="-122"/>
                          <a:ea typeface="微软雅黑" panose="020B0503020204020204" pitchFamily="34" charset="-122"/>
                          <a:cs typeface="Times New Roman" panose="02020603050405020304"/>
                        </a:rPr>
                        <a:t>0.4-1.4</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smtClean="0">
                          <a:latin typeface="微软雅黑" panose="020B0503020204020204" pitchFamily="34" charset="-122"/>
                          <a:ea typeface="微软雅黑" panose="020B0503020204020204" pitchFamily="34" charset="-122"/>
                          <a:cs typeface="Times New Roman" panose="02020603050405020304"/>
                        </a:rPr>
                        <a:t>0.6</a:t>
                      </a:r>
                      <a:r>
                        <a:rPr lang="en-US" sz="1100" b="1" kern="100" dirty="0">
                          <a:latin typeface="微软雅黑" panose="020B0503020204020204" pitchFamily="34" charset="-122"/>
                          <a:ea typeface="微软雅黑" panose="020B0503020204020204" pitchFamily="34" charset="-122"/>
                          <a:cs typeface="Times New Roman" panose="02020603050405020304"/>
                        </a:rPr>
                        <a:t>-</a:t>
                      </a:r>
                      <a:r>
                        <a:rPr lang="en-US" sz="1100" b="1" kern="100" dirty="0" smtClean="0">
                          <a:latin typeface="微软雅黑" panose="020B0503020204020204" pitchFamily="34" charset="-122"/>
                          <a:ea typeface="微软雅黑" panose="020B0503020204020204" pitchFamily="34" charset="-122"/>
                          <a:cs typeface="Times New Roman" panose="02020603050405020304"/>
                        </a:rPr>
                        <a:t>1.2</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a:txBody>
                    <a:bodyPr/>
                    <a:lstStyle>
                      <a:lvl1pPr marL="0" indent="0" algn="l" defTabSz="685800" eaLnBrk="1" fontAlgn="base" latinLnBrk="0" hangingPunct="1">
                        <a:lnSpc>
                          <a:spcPct val="100000"/>
                        </a:lnSpc>
                        <a:spcBef>
                          <a:spcPct val="0"/>
                        </a:spcBef>
                        <a:spcAft>
                          <a:spcPct val="0"/>
                        </a:spcAft>
                        <a:buNone/>
                        <a:defRPr sz="1350" b="0" i="0" u="none" kern="1200" baseline="0">
                          <a:solidFill>
                            <a:schemeClr val="tx1"/>
                          </a:solidFill>
                          <a:latin typeface="等线" panose="02010600030101010101" pitchFamily="2" charset="-122"/>
                        </a:defRPr>
                      </a:lvl1pPr>
                      <a:lvl2pPr marL="3429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2pPr>
                      <a:lvl3pPr marL="6858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3pPr>
                      <a:lvl4pPr marL="10287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4pPr>
                      <a:lvl5pPr marL="13716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5pPr>
                      <a:lvl6pPr marL="17145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6pPr>
                      <a:lvl7pPr marL="20574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7pPr>
                      <a:lvl8pPr marL="24003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8pPr>
                      <a:lvl9pPr marL="2743200" indent="0" algn="l" defTabSz="68580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defRPr>
                      </a:lvl9pPr>
                    </a:lstStyle>
                    <a:p>
                      <a:pPr algn="ctr">
                        <a:lnSpc>
                          <a:spcPct val="150000"/>
                        </a:lnSpc>
                        <a:spcAft>
                          <a:spcPts val="0"/>
                        </a:spcAft>
                      </a:pPr>
                      <a:r>
                        <a:rPr lang="en-US" sz="1100" b="1" kern="100" dirty="0">
                          <a:latin typeface="微软雅黑" panose="020B0503020204020204" pitchFamily="34" charset="-122"/>
                          <a:ea typeface="微软雅黑" panose="020B0503020204020204" pitchFamily="34" charset="-122"/>
                          <a:cs typeface="Times New Roman" panose="02020603050405020304"/>
                        </a:rPr>
                        <a:t>0.4-1.9</a:t>
                      </a:r>
                      <a:endParaRPr lang="zh-CN" sz="1100" b="1" kern="100" dirty="0">
                        <a:latin typeface="微软雅黑" panose="020B0503020204020204" pitchFamily="34" charset="-122"/>
                        <a:ea typeface="微软雅黑" panose="020B0503020204020204" pitchFamily="34" charset="-122"/>
                        <a:cs typeface="Times New Roman" panose="02020603050405020304"/>
                      </a:endParaRPr>
                    </a:p>
                  </a:txBody>
                  <a:tcPr marL="70222" marR="702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40485" y="413699"/>
            <a:ext cx="7886700" cy="588764"/>
          </a:xfrm>
        </p:spPr>
        <p:txBody>
          <a:bodyPr>
            <a:normAutofit/>
          </a:bodyPr>
          <a:lstStyle/>
          <a:p>
            <a:pPr algn="ctr"/>
            <a:r>
              <a:rPr lang="en-US" altLang="zh-CN" sz="3100" b="1" dirty="0">
                <a:latin typeface="Times New Roman" panose="02020603050405020304" pitchFamily="18" charset="0"/>
                <a:ea typeface="楷体" panose="02010609060101010101" pitchFamily="49" charset="-122"/>
                <a:cs typeface="Times New Roman" panose="02020603050405020304" pitchFamily="18" charset="0"/>
              </a:rPr>
              <a:t>Calibration Equation and </a:t>
            </a:r>
            <a:r>
              <a:rPr lang="en-US" altLang="zh-CN" sz="3100" b="1" dirty="0" smtClean="0">
                <a:latin typeface="Times New Roman" panose="02020603050405020304" pitchFamily="18" charset="0"/>
                <a:ea typeface="楷体" panose="02010609060101010101" pitchFamily="49" charset="-122"/>
                <a:cs typeface="Times New Roman" panose="02020603050405020304" pitchFamily="18" charset="0"/>
              </a:rPr>
              <a:t>Parameters</a:t>
            </a:r>
            <a:endParaRPr lang="zh-CN" altLang="en-US" sz="3100" b="1"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7" name="组合 6"/>
          <p:cNvGrpSpPr/>
          <p:nvPr/>
        </p:nvGrpSpPr>
        <p:grpSpPr>
          <a:xfrm>
            <a:off x="1524001" y="1490105"/>
            <a:ext cx="9144000" cy="4305597"/>
            <a:chOff x="0" y="1490104"/>
            <a:chExt cx="9144000" cy="4305597"/>
          </a:xfrm>
        </p:grpSpPr>
        <mc:AlternateContent xmlns:mc="http://schemas.openxmlformats.org/markup-compatibility/2006" xmlns:a14="http://schemas.microsoft.com/office/drawing/2010/main">
          <mc:Choice Requires="a14">
            <p:sp>
              <p:nvSpPr>
                <p:cNvPr id="9" name="矩形 8"/>
                <p:cNvSpPr/>
                <p:nvPr/>
              </p:nvSpPr>
              <p:spPr>
                <a:xfrm>
                  <a:off x="5038682" y="3176996"/>
                  <a:ext cx="4045595" cy="369332"/>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i="1">
                                <a:latin typeface="Cambria Math"/>
                              </a:rPr>
                            </m:ctrlPr>
                          </m:dPr>
                          <m:e>
                            <m:sSub>
                              <m:sSubPr>
                                <m:ctrlPr>
                                  <a:rPr lang="zh-CN" altLang="en-US" i="1">
                                    <a:latin typeface="Cambria Math"/>
                                  </a:rPr>
                                </m:ctrlPr>
                              </m:sSubPr>
                              <m:e>
                                <m:r>
                                  <a:rPr lang="zh-CN" altLang="en-US" i="1">
                                    <a:latin typeface="Cambria Math" panose="02040503050406030204" pitchFamily="18" charset="0"/>
                                  </a:rPr>
                                  <m:t>𝐿</m:t>
                                </m:r>
                              </m:e>
                              <m:sub>
                                <m:r>
                                  <a:rPr lang="zh-CN" altLang="en-US" i="1">
                                    <a:latin typeface="Cambria Math" panose="02040503050406030204" pitchFamily="18" charset="0"/>
                                  </a:rPr>
                                  <m:t>𝑛𝑙</m:t>
                                </m:r>
                              </m:sub>
                            </m:sSub>
                            <m:r>
                              <a:rPr lang="zh-CN" altLang="en-US" i="1">
                                <a:latin typeface="Cambria Math" panose="02040503050406030204" pitchFamily="18" charset="0"/>
                              </a:rPr>
                              <m:t>=</m:t>
                            </m:r>
                            <m:r>
                              <a:rPr lang="zh-CN" altLang="en-US" i="1">
                                <a:latin typeface="Cambria Math" panose="02040503050406030204" pitchFamily="18" charset="0"/>
                              </a:rPr>
                              <m:t>𝑢</m:t>
                            </m:r>
                            <m:r>
                              <a:rPr lang="zh-CN" altLang="en-US" i="1">
                                <a:latin typeface="Cambria Math" panose="02040503050406030204" pitchFamily="18" charset="0"/>
                              </a:rPr>
                              <m:t>×</m:t>
                            </m:r>
                            <m:sSup>
                              <m:sSupPr>
                                <m:ctrlPr>
                                  <a:rPr lang="zh-CN" altLang="en-US" i="1">
                                    <a:latin typeface="Cambria Math"/>
                                  </a:rPr>
                                </m:ctrlPr>
                              </m:sSupPr>
                              <m:e>
                                <m:r>
                                  <a:rPr lang="zh-CN" altLang="en-US" i="1">
                                    <a:latin typeface="Cambria Math" panose="02040503050406030204" pitchFamily="18" charset="0"/>
                                  </a:rPr>
                                  <m:t>𝐺</m:t>
                                </m:r>
                              </m:e>
                              <m:sup>
                                <m:r>
                                  <a:rPr lang="zh-CN" altLang="en-US" i="1">
                                    <a:latin typeface="Cambria Math" panose="02040503050406030204" pitchFamily="18" charset="0"/>
                                  </a:rPr>
                                  <m:t>2</m:t>
                                </m:r>
                              </m:sup>
                            </m:sSup>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𝑂</m:t>
                                </m:r>
                              </m:sub>
                            </m:sSub>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𝐶</m:t>
                                </m:r>
                              </m:sub>
                            </m:sSub>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𝑂</m:t>
                                </m:r>
                              </m:sub>
                            </m:sSub>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𝑊</m:t>
                                </m:r>
                              </m:sub>
                            </m:sSub>
                          </m:e>
                        </m:d>
                      </m:oMath>
                    </m:oMathPara>
                  </a14:m>
                  <a:endParaRPr lang="zh-CN" altLang="en-US" i="1" dirty="0">
                    <a:latin typeface="Cambria Math" panose="020405030504060302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5038682" y="3176996"/>
                  <a:ext cx="4045595" cy="369332"/>
                </a:xfrm>
                <a:prstGeom prst="rect">
                  <a:avLst/>
                </a:prstGeom>
                <a:blipFill rotWithShape="1">
                  <a:blip r:embed="rId2"/>
                </a:blipFill>
                <a:ln>
                  <a:noFill/>
                </a:ln>
              </p:spPr>
              <p:style>
                <a:lnRef idx="1">
                  <a:schemeClr val="accent5"/>
                </a:lnRef>
                <a:fillRef idx="2">
                  <a:schemeClr val="accent5"/>
                </a:fillRef>
                <a:effectRef idx="1">
                  <a:schemeClr val="accent5"/>
                </a:effectRef>
                <a:fontRef idx="minor">
                  <a:schemeClr val="dk1"/>
                </a:fontRef>
              </p:style>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035323" y="3536870"/>
                  <a:ext cx="1964420" cy="369332"/>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zh-CN" altLang="en-US" i="1">
                                <a:latin typeface="Cambria Math"/>
                              </a:rPr>
                            </m:ctrlPr>
                          </m:dPr>
                          <m:e>
                            <m:r>
                              <a:rPr lang="zh-CN" altLang="en-US" i="1">
                                <a:latin typeface="Cambria Math" panose="02040503050406030204" pitchFamily="18" charset="0"/>
                              </a:rPr>
                              <m:t>𝑢</m:t>
                            </m:r>
                            <m:r>
                              <a:rPr lang="zh-CN" altLang="en-US" i="1">
                                <a:latin typeface="Cambria Math" panose="02040503050406030204" pitchFamily="18" charset="0"/>
                              </a:rPr>
                              <m:t>=</m:t>
                            </m:r>
                            <m:r>
                              <a:rPr lang="zh-CN" altLang="en-US" i="1">
                                <a:latin typeface="Cambria Math" panose="02040503050406030204" pitchFamily="18" charset="0"/>
                              </a:rPr>
                              <m:t>𝑓</m:t>
                            </m:r>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𝑇</m:t>
                                </m:r>
                              </m:e>
                              <m:sub>
                                <m:r>
                                  <a:rPr lang="zh-CN" altLang="en-US" i="1">
                                    <a:latin typeface="Cambria Math" panose="02040503050406030204" pitchFamily="18" charset="0"/>
                                  </a:rPr>
                                  <m:t>𝑟𝑒𝑐</m:t>
                                </m:r>
                              </m:sub>
                            </m:sSub>
                            <m:r>
                              <a:rPr lang="zh-CN" altLang="en-US" i="1">
                                <a:latin typeface="Cambria Math" panose="02040503050406030204" pitchFamily="18" charset="0"/>
                              </a:rPr>
                              <m:t>,</m:t>
                            </m:r>
                            <m:r>
                              <a:rPr lang="zh-CN" altLang="en-US" i="1">
                                <a:latin typeface="Cambria Math" panose="02040503050406030204" pitchFamily="18" charset="0"/>
                              </a:rPr>
                              <m:t>𝐴𝐺𝐶</m:t>
                            </m:r>
                          </m:e>
                        </m:d>
                      </m:oMath>
                    </m:oMathPara>
                  </a14:m>
                  <a:endParaRPr lang="zh-CN" altLang="en-US" i="1" dirty="0">
                    <a:latin typeface="Cambria Math" panose="020405030504060302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5035323" y="3536870"/>
                  <a:ext cx="1964420" cy="369332"/>
                </a:xfrm>
                <a:prstGeom prst="rect">
                  <a:avLst/>
                </a:prstGeom>
                <a:blipFill rotWithShape="1">
                  <a:blip r:embed="rId3"/>
                </a:blipFill>
                <a:ln>
                  <a:noFill/>
                </a:ln>
              </p:spPr>
              <p:style>
                <a:lnRef idx="1">
                  <a:schemeClr val="accent5"/>
                </a:lnRef>
                <a:fillRef idx="2">
                  <a:schemeClr val="accent5"/>
                </a:fillRef>
                <a:effectRef idx="1">
                  <a:schemeClr val="accent5"/>
                </a:effectRef>
                <a:fontRef idx="minor">
                  <a:schemeClr val="dk1"/>
                </a:fontRef>
              </p:style>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1" y="1490104"/>
                  <a:ext cx="9143999" cy="940835"/>
                </a:xfrm>
                <a:prstGeom prst="rect">
                  <a:avLst/>
                </a:prstGeom>
                <a:solidFill>
                  <a:schemeClr val="accent2"/>
                </a:solidFill>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𝑂</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𝑊</m:t>
                            </m:r>
                          </m:sub>
                        </m:sSub>
                        <m:r>
                          <a:rPr lang="zh-CN" altLang="en-US" sz="2700">
                            <a:latin typeface="Cambria Math" panose="02040503050406030204" pitchFamily="18" charset="0"/>
                          </a:rPr>
                          <m:t>+</m:t>
                        </m:r>
                        <m:f>
                          <m:fPr>
                            <m:ctrlPr>
                              <a:rPr lang="zh-CN" altLang="en-US" sz="2700" i="1">
                                <a:latin typeface="Cambria Math"/>
                              </a:rPr>
                            </m:ctrlPr>
                          </m:fPr>
                          <m:num>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𝑊</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𝐶</m:t>
                                </m:r>
                              </m:sub>
                            </m:sSub>
                          </m:num>
                          <m:den>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𝑊</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𝐶</m:t>
                                </m:r>
                              </m:sub>
                            </m:sSub>
                          </m:den>
                        </m:f>
                        <m:r>
                          <a:rPr lang="zh-CN" altLang="en-US" sz="2700">
                            <a:latin typeface="Cambria Math" panose="02040503050406030204" pitchFamily="18" charset="0"/>
                          </a:rPr>
                          <m:t>×</m:t>
                        </m:r>
                        <m:d>
                          <m:dPr>
                            <m:ctrlPr>
                              <a:rPr lang="zh-CN" altLang="en-US" sz="2700" i="1">
                                <a:latin typeface="Cambria Math"/>
                              </a:rPr>
                            </m:ctrlPr>
                          </m:dPr>
                          <m:e>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𝑂</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𝑊</m:t>
                                </m:r>
                              </m:sub>
                            </m:sSub>
                          </m:e>
                        </m:d>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en-US" altLang="zh-CN" sz="2700" i="1">
                                <a:latin typeface="Cambria Math" panose="02040503050406030204" pitchFamily="18" charset="0"/>
                              </a:rPr>
                              <m:t>𝑛𝑙</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𝐴</m:t>
                            </m:r>
                          </m:sub>
                        </m:sSub>
                      </m:oMath>
                    </m:oMathPara>
                  </a14:m>
                  <a:endParaRPr lang="zh-CN" altLang="en-US" sz="2700" dirty="0"/>
                </a:p>
              </p:txBody>
            </p:sp>
          </mc:Choice>
          <mc:Fallback xmlns="">
            <p:sp>
              <p:nvSpPr>
                <p:cNvPr id="12" name="矩形 11"/>
                <p:cNvSpPr>
                  <a:spLocks noRot="1" noChangeAspect="1" noMove="1" noResize="1" noEditPoints="1" noAdjustHandles="1" noChangeArrowheads="1" noChangeShapeType="1" noTextEdit="1"/>
                </p:cNvSpPr>
                <p:nvPr/>
              </p:nvSpPr>
              <p:spPr>
                <a:xfrm>
                  <a:off x="1" y="1490104"/>
                  <a:ext cx="9143999" cy="940835"/>
                </a:xfrm>
                <a:prstGeom prst="rect">
                  <a:avLst/>
                </a:prstGeom>
                <a:blipFill rotWithShape="1">
                  <a:blip r:embed="rId4"/>
                </a:blipFill>
              </p:spPr>
              <p:style>
                <a:lnRef idx="2">
                  <a:schemeClr val="accent1"/>
                </a:lnRef>
                <a:fillRef idx="1">
                  <a:schemeClr val="lt1"/>
                </a:fillRef>
                <a:effectRef idx="0">
                  <a:schemeClr val="accent1"/>
                </a:effectRef>
                <a:fontRef idx="minor">
                  <a:schemeClr val="dk1"/>
                </a:fontRef>
              </p:style>
              <p:txBody>
                <a:bodyPr/>
                <a:lstStyle/>
                <a:p>
                  <a:r>
                    <a:rPr lang="zh-CN" altLang="en-US">
                      <a:noFill/>
                    </a:rPr>
                    <a:t> </a:t>
                  </a:r>
                </a:p>
              </p:txBody>
            </p:sp>
          </mc:Fallback>
        </mc:AlternateContent>
        <p:sp>
          <p:nvSpPr>
            <p:cNvPr id="3" name="矩形 2"/>
            <p:cNvSpPr/>
            <p:nvPr/>
          </p:nvSpPr>
          <p:spPr>
            <a:xfrm>
              <a:off x="3158137" y="4925946"/>
              <a:ext cx="997004" cy="345782"/>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下箭头 3"/>
            <p:cNvSpPr/>
            <p:nvPr/>
          </p:nvSpPr>
          <p:spPr>
            <a:xfrm rot="4411094">
              <a:off x="2876032" y="1601834"/>
              <a:ext cx="432227" cy="238910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下箭头 12"/>
            <p:cNvSpPr/>
            <p:nvPr/>
          </p:nvSpPr>
          <p:spPr>
            <a:xfrm rot="17098174">
              <a:off x="5289779" y="1577821"/>
              <a:ext cx="432227" cy="238910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0" y="3069699"/>
              <a:ext cx="2993720" cy="415498"/>
            </a:xfrm>
            <a:prstGeom prst="rect">
              <a:avLst/>
            </a:prstGeom>
            <a:noFill/>
          </p:spPr>
          <p:txBody>
            <a:bodyPr wrap="square" rtlCol="0">
              <a:spAutoFit/>
            </a:bodyPr>
            <a:lstStyle/>
            <a:p>
              <a:r>
                <a:rPr lang="en-US" altLang="zh-CN" sz="2100" b="1" dirty="0"/>
                <a:t>Calibration Target</a:t>
              </a:r>
              <a:endParaRPr lang="zh-CN" altLang="en-US" sz="2100" b="1" dirty="0"/>
            </a:p>
          </p:txBody>
        </p:sp>
        <p:sp>
          <p:nvSpPr>
            <p:cNvPr id="16" name="文本框 15"/>
            <p:cNvSpPr txBox="1"/>
            <p:nvPr/>
          </p:nvSpPr>
          <p:spPr>
            <a:xfrm>
              <a:off x="6655282" y="2817217"/>
              <a:ext cx="1947902" cy="415498"/>
            </a:xfrm>
            <a:prstGeom prst="rect">
              <a:avLst/>
            </a:prstGeom>
            <a:noFill/>
          </p:spPr>
          <p:txBody>
            <a:bodyPr wrap="square" rtlCol="0">
              <a:spAutoFit/>
            </a:bodyPr>
            <a:lstStyle/>
            <a:p>
              <a:r>
                <a:rPr lang="en-US" altLang="zh-CN" sz="2100" b="1" dirty="0"/>
                <a:t>Receiver</a:t>
              </a:r>
              <a:endParaRPr lang="zh-CN" altLang="en-US" sz="2100" b="1" dirty="0"/>
            </a:p>
          </p:txBody>
        </p:sp>
        <mc:AlternateContent xmlns:mc="http://schemas.openxmlformats.org/markup-compatibility/2006" xmlns:a14="http://schemas.microsoft.com/office/drawing/2010/main">
          <mc:Choice Requires="a14">
            <p:sp>
              <p:nvSpPr>
                <p:cNvPr id="17" name="矩形 16"/>
                <p:cNvSpPr/>
                <p:nvPr/>
              </p:nvSpPr>
              <p:spPr>
                <a:xfrm>
                  <a:off x="5017936" y="3897416"/>
                  <a:ext cx="2407519" cy="690830"/>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zh-CN" altLang="en-US" sz="1350">
                            <a:latin typeface="Cambria Math" panose="02040503050406030204" pitchFamily="18" charset="0"/>
                          </a:rPr>
                          <m:t>∆</m:t>
                        </m:r>
                        <m:sSub>
                          <m:sSubPr>
                            <m:ctrlPr>
                              <a:rPr lang="zh-CN" altLang="en-US" sz="1350" i="1">
                                <a:latin typeface="Cambria Math"/>
                              </a:rPr>
                            </m:ctrlPr>
                          </m:sSubPr>
                          <m:e>
                            <m:r>
                              <a:rPr lang="en-US" altLang="zh-CN" sz="1350" i="1">
                                <a:latin typeface="Cambria Math" panose="02040503050406030204" pitchFamily="18" charset="0"/>
                              </a:rPr>
                              <m:t>𝐿</m:t>
                            </m:r>
                          </m:e>
                          <m:sub>
                            <m:r>
                              <a:rPr lang="zh-CN" altLang="en-US" sz="1350" i="1">
                                <a:latin typeface="Cambria Math" panose="02040503050406030204" pitchFamily="18" charset="0"/>
                              </a:rPr>
                              <m:t>𝐴</m:t>
                            </m:r>
                          </m:sub>
                        </m:sSub>
                        <m:r>
                          <a:rPr lang="zh-CN" altLang="en-US" sz="1350">
                            <a:latin typeface="Cambria Math" panose="02040503050406030204" pitchFamily="18" charset="0"/>
                          </a:rPr>
                          <m:t>=</m:t>
                        </m:r>
                        <m:sSub>
                          <m:sSubPr>
                            <m:ctrlPr>
                              <a:rPr lang="zh-CN" altLang="en-US" sz="1350" i="1">
                                <a:latin typeface="Cambria Math"/>
                              </a:rPr>
                            </m:ctrlPr>
                          </m:sSubPr>
                          <m:e>
                            <m:r>
                              <a:rPr lang="en-US" altLang="zh-CN" sz="1350" i="1">
                                <a:latin typeface="Cambria Math" panose="02040503050406030204" pitchFamily="18" charset="0"/>
                              </a:rPr>
                              <m:t>𝐿</m:t>
                            </m:r>
                          </m:e>
                          <m:sub>
                            <m:r>
                              <a:rPr lang="zh-CN" altLang="en-US" sz="1350" i="1">
                                <a:latin typeface="Cambria Math" panose="02040503050406030204" pitchFamily="18" charset="0"/>
                              </a:rPr>
                              <m:t>𝑠𝑦𝑠</m:t>
                            </m:r>
                          </m:sub>
                        </m:sSub>
                        <m:sSup>
                          <m:sSupPr>
                            <m:ctrlPr>
                              <a:rPr lang="zh-CN" altLang="en-US" sz="1350" i="1">
                                <a:latin typeface="Cambria Math"/>
                              </a:rPr>
                            </m:ctrlPr>
                          </m:sSupPr>
                          <m:e>
                            <m:d>
                              <m:dPr>
                                <m:begChr m:val="["/>
                                <m:endChr m:val="]"/>
                                <m:ctrlPr>
                                  <a:rPr lang="zh-CN" altLang="en-US" sz="1350" i="1">
                                    <a:latin typeface="Cambria Math"/>
                                  </a:rPr>
                                </m:ctrlPr>
                              </m:dPr>
                              <m:e>
                                <m:f>
                                  <m:fPr>
                                    <m:ctrlPr>
                                      <a:rPr lang="zh-CN" altLang="en-US" sz="1350" i="1">
                                        <a:latin typeface="Cambria Math"/>
                                      </a:rPr>
                                    </m:ctrlPr>
                                  </m:fPr>
                                  <m:num>
                                    <m:r>
                                      <a:rPr lang="zh-CN" altLang="en-US" sz="1350">
                                        <a:latin typeface="Cambria Math" panose="02040503050406030204" pitchFamily="18" charset="0"/>
                                      </a:rPr>
                                      <m:t>1</m:t>
                                    </m:r>
                                  </m:num>
                                  <m:den>
                                    <m:r>
                                      <a:rPr lang="zh-CN" altLang="en-US" sz="1350">
                                        <a:latin typeface="Cambria Math" panose="02040503050406030204" pitchFamily="18" charset="0"/>
                                      </a:rPr>
                                      <m:t>∆</m:t>
                                    </m:r>
                                    <m:r>
                                      <a:rPr lang="zh-CN" altLang="en-US" sz="1350" i="1">
                                        <a:latin typeface="Cambria Math" panose="02040503050406030204" pitchFamily="18" charset="0"/>
                                      </a:rPr>
                                      <m:t>𝑣</m:t>
                                    </m:r>
                                    <m:r>
                                      <a:rPr lang="zh-CN" altLang="en-US" sz="1350" i="1">
                                        <a:latin typeface="Cambria Math" panose="02040503050406030204" pitchFamily="18" charset="0"/>
                                      </a:rPr>
                                      <m:t>𝜏</m:t>
                                    </m:r>
                                  </m:den>
                                </m:f>
                                <m:r>
                                  <a:rPr lang="zh-CN" altLang="en-US" sz="1350">
                                    <a:latin typeface="Cambria Math" panose="02040503050406030204" pitchFamily="18" charset="0"/>
                                  </a:rPr>
                                  <m:t>+</m:t>
                                </m:r>
                                <m:sSup>
                                  <m:sSupPr>
                                    <m:ctrlPr>
                                      <a:rPr lang="zh-CN" altLang="en-US" sz="1350" i="1">
                                        <a:latin typeface="Cambria Math"/>
                                      </a:rPr>
                                    </m:ctrlPr>
                                  </m:sSupPr>
                                  <m:e>
                                    <m:d>
                                      <m:dPr>
                                        <m:ctrlPr>
                                          <a:rPr lang="zh-CN" altLang="en-US" sz="1350" i="1">
                                            <a:latin typeface="Cambria Math"/>
                                          </a:rPr>
                                        </m:ctrlPr>
                                      </m:dPr>
                                      <m:e>
                                        <m:f>
                                          <m:fPr>
                                            <m:ctrlPr>
                                              <a:rPr lang="zh-CN" altLang="en-US" sz="1350" i="1">
                                                <a:latin typeface="Cambria Math"/>
                                              </a:rPr>
                                            </m:ctrlPr>
                                          </m:fPr>
                                          <m:num>
                                            <m:r>
                                              <a:rPr lang="zh-CN" altLang="en-US" sz="1350">
                                                <a:latin typeface="Cambria Math" panose="02040503050406030204" pitchFamily="18" charset="0"/>
                                              </a:rPr>
                                              <m:t>∆</m:t>
                                            </m:r>
                                            <m:r>
                                              <a:rPr lang="zh-CN" altLang="en-US" sz="1350" i="1">
                                                <a:latin typeface="Cambria Math" panose="02040503050406030204" pitchFamily="18" charset="0"/>
                                              </a:rPr>
                                              <m:t>𝐺</m:t>
                                            </m:r>
                                          </m:num>
                                          <m:den>
                                            <m:r>
                                              <a:rPr lang="zh-CN" altLang="en-US" sz="1350" i="1">
                                                <a:latin typeface="Cambria Math" panose="02040503050406030204" pitchFamily="18" charset="0"/>
                                              </a:rPr>
                                              <m:t>𝐺</m:t>
                                            </m:r>
                                          </m:den>
                                        </m:f>
                                      </m:e>
                                    </m:d>
                                  </m:e>
                                  <m:sup>
                                    <m:r>
                                      <a:rPr lang="zh-CN" altLang="en-US" sz="1350">
                                        <a:latin typeface="Cambria Math" panose="02040503050406030204" pitchFamily="18" charset="0"/>
                                      </a:rPr>
                                      <m:t>2</m:t>
                                    </m:r>
                                  </m:sup>
                                </m:sSup>
                              </m:e>
                            </m:d>
                          </m:e>
                          <m:sup>
                            <m:f>
                              <m:fPr>
                                <m:type m:val="lin"/>
                                <m:ctrlPr>
                                  <a:rPr lang="zh-CN" altLang="en-US" sz="1350" i="1">
                                    <a:latin typeface="Cambria Math"/>
                                  </a:rPr>
                                </m:ctrlPr>
                              </m:fPr>
                              <m:num>
                                <m:r>
                                  <a:rPr lang="zh-CN" altLang="en-US" sz="1350">
                                    <a:latin typeface="Cambria Math" panose="02040503050406030204" pitchFamily="18" charset="0"/>
                                  </a:rPr>
                                  <m:t>1</m:t>
                                </m:r>
                              </m:num>
                              <m:den>
                                <m:r>
                                  <a:rPr lang="zh-CN" altLang="en-US" sz="1350">
                                    <a:latin typeface="Cambria Math" panose="02040503050406030204" pitchFamily="18" charset="0"/>
                                  </a:rPr>
                                  <m:t>2</m:t>
                                </m:r>
                              </m:den>
                            </m:f>
                          </m:sup>
                        </m:sSup>
                      </m:oMath>
                    </m:oMathPara>
                  </a14:m>
                  <a:endParaRPr lang="zh-CN" altLang="en-US" sz="1350" dirty="0"/>
                </a:p>
              </p:txBody>
            </p:sp>
          </mc:Choice>
          <mc:Fallback xmlns="">
            <p:sp>
              <p:nvSpPr>
                <p:cNvPr id="17" name="矩形 16"/>
                <p:cNvSpPr>
                  <a:spLocks noRot="1" noChangeAspect="1" noMove="1" noResize="1" noEditPoints="1" noAdjustHandles="1" noChangeArrowheads="1" noChangeShapeType="1" noTextEdit="1"/>
                </p:cNvSpPr>
                <p:nvPr/>
              </p:nvSpPr>
              <p:spPr>
                <a:xfrm>
                  <a:off x="5017936" y="3897416"/>
                  <a:ext cx="2407519" cy="690830"/>
                </a:xfrm>
                <a:prstGeom prst="rect">
                  <a:avLst/>
                </a:prstGeom>
                <a:blipFill rotWithShape="1">
                  <a:blip r:embed="rId5"/>
                </a:blipFill>
                <a:ln>
                  <a:noFill/>
                </a:ln>
              </p:spPr>
              <p:style>
                <a:lnRef idx="1">
                  <a:schemeClr val="accent6"/>
                </a:lnRef>
                <a:fillRef idx="2">
                  <a:schemeClr val="accent6"/>
                </a:fillRef>
                <a:effectRef idx="1">
                  <a:schemeClr val="accent6"/>
                </a:effectRef>
                <a:fontRef idx="minor">
                  <a:schemeClr val="dk1"/>
                </a:fontRef>
              </p:style>
              <p:txBody>
                <a:bodyPr/>
                <a:lstStyle/>
                <a:p>
                  <a:r>
                    <a:rPr lang="zh-CN" altLang="en-US">
                      <a:noFill/>
                    </a:rPr>
                    <a:t> </a:t>
                  </a:r>
                </a:p>
              </p:txBody>
            </p:sp>
          </mc:Fallback>
        </mc:AlternateContent>
        <p:sp>
          <p:nvSpPr>
            <p:cNvPr id="6" name="文本框 5"/>
            <p:cNvSpPr txBox="1"/>
            <p:nvPr/>
          </p:nvSpPr>
          <p:spPr>
            <a:xfrm>
              <a:off x="4287690" y="4931709"/>
              <a:ext cx="1331259" cy="369332"/>
            </a:xfrm>
            <a:prstGeom prst="rect">
              <a:avLst/>
            </a:prstGeom>
            <a:noFill/>
          </p:spPr>
          <p:txBody>
            <a:bodyPr wrap="square" rtlCol="0">
              <a:spAutoFit/>
            </a:bodyPr>
            <a:lstStyle/>
            <a:p>
              <a:r>
                <a:rPr lang="en-US" altLang="zh-CN" dirty="0"/>
                <a:t>Reflector</a:t>
              </a:r>
              <a:endParaRPr lang="zh-CN" altLang="en-US" dirty="0"/>
            </a:p>
          </p:txBody>
        </p:sp>
        <p:sp>
          <p:nvSpPr>
            <p:cNvPr id="18" name="矩形 17"/>
            <p:cNvSpPr/>
            <p:nvPr/>
          </p:nvSpPr>
          <p:spPr>
            <a:xfrm>
              <a:off x="3151414" y="5420606"/>
              <a:ext cx="997004" cy="3457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文本框 18"/>
            <p:cNvSpPr txBox="1"/>
            <p:nvPr/>
          </p:nvSpPr>
          <p:spPr>
            <a:xfrm>
              <a:off x="4280966" y="5426369"/>
              <a:ext cx="1331259" cy="369332"/>
            </a:xfrm>
            <a:prstGeom prst="rect">
              <a:avLst/>
            </a:prstGeom>
            <a:noFill/>
          </p:spPr>
          <p:txBody>
            <a:bodyPr wrap="square" rtlCol="0">
              <a:spAutoFit/>
            </a:bodyPr>
            <a:lstStyle/>
            <a:p>
              <a:r>
                <a:rPr lang="en-US" altLang="zh-CN" dirty="0"/>
                <a:t>Source</a:t>
              </a:r>
              <a:endParaRPr lang="zh-CN" altLang="en-US" dirty="0"/>
            </a:p>
          </p:txBody>
        </p:sp>
        <p:sp>
          <p:nvSpPr>
            <p:cNvPr id="20" name="矩形 19"/>
            <p:cNvSpPr/>
            <p:nvPr/>
          </p:nvSpPr>
          <p:spPr>
            <a:xfrm>
              <a:off x="6262487" y="4947078"/>
              <a:ext cx="997004" cy="345782"/>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文本框 20"/>
            <p:cNvSpPr txBox="1"/>
            <p:nvPr/>
          </p:nvSpPr>
          <p:spPr>
            <a:xfrm>
              <a:off x="7392040" y="4952841"/>
              <a:ext cx="1331259" cy="369332"/>
            </a:xfrm>
            <a:prstGeom prst="rect">
              <a:avLst/>
            </a:prstGeom>
            <a:noFill/>
          </p:spPr>
          <p:txBody>
            <a:bodyPr wrap="square" rtlCol="0">
              <a:spAutoFit/>
            </a:bodyPr>
            <a:lstStyle/>
            <a:p>
              <a:r>
                <a:rPr lang="en-US" altLang="zh-CN" dirty="0"/>
                <a:t>Receiver</a:t>
              </a:r>
              <a:endParaRPr lang="zh-CN" altLang="en-US" dirty="0"/>
            </a:p>
          </p:txBody>
        </p:sp>
        <p:sp>
          <p:nvSpPr>
            <p:cNvPr id="24" name="文本框 23"/>
            <p:cNvSpPr txBox="1"/>
            <p:nvPr/>
          </p:nvSpPr>
          <p:spPr>
            <a:xfrm>
              <a:off x="517712" y="4919223"/>
              <a:ext cx="1908522" cy="830997"/>
            </a:xfrm>
            <a:prstGeom prst="rect">
              <a:avLst/>
            </a:prstGeom>
            <a:noFill/>
          </p:spPr>
          <p:txBody>
            <a:bodyPr wrap="square" rtlCol="0">
              <a:spAutoFit/>
            </a:bodyPr>
            <a:lstStyle/>
            <a:p>
              <a:pPr algn="ctr"/>
              <a:r>
                <a:rPr lang="en-US" altLang="zh-CN" sz="2400" dirty="0"/>
                <a:t>Parameters type</a:t>
              </a:r>
              <a:endParaRPr lang="zh-CN" altLang="en-US" sz="2400" dirty="0"/>
            </a:p>
          </p:txBody>
        </p:sp>
        <p:sp>
          <p:nvSpPr>
            <p:cNvPr id="32" name="矩形 31"/>
            <p:cNvSpPr/>
            <p:nvPr/>
          </p:nvSpPr>
          <p:spPr>
            <a:xfrm>
              <a:off x="5058976" y="3570675"/>
              <a:ext cx="340019" cy="292955"/>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5571885" y="3570674"/>
              <a:ext cx="1280353" cy="292955"/>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8" name="图片 7"/>
          <p:cNvPicPr>
            <a:picLocks noChangeAspect="1"/>
          </p:cNvPicPr>
          <p:nvPr/>
        </p:nvPicPr>
        <p:blipFill>
          <a:blip r:embed="rId6"/>
          <a:stretch>
            <a:fillRect/>
          </a:stretch>
        </p:blipFill>
        <p:spPr>
          <a:xfrm>
            <a:off x="1898595" y="3488731"/>
            <a:ext cx="3540251" cy="135443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49595"/>
            <a:ext cx="7886700" cy="710261"/>
          </a:xfrm>
        </p:spPr>
        <p:txBody>
          <a:bodyPr>
            <a:normAutofit/>
          </a:bodyPr>
          <a:lstStyle/>
          <a:p>
            <a:pPr algn="ctr"/>
            <a:r>
              <a:rPr lang="en-US" altLang="zh-CN" sz="3600" b="1" dirty="0">
                <a:latin typeface="Times New Roman" panose="02020603050405020304" pitchFamily="18" charset="0"/>
                <a:ea typeface="楷体" panose="02010609060101010101" pitchFamily="49" charset="-122"/>
                <a:cs typeface="Times New Roman" panose="02020603050405020304" pitchFamily="18" charset="0"/>
              </a:rPr>
              <a:t>MWRI</a:t>
            </a:r>
            <a:r>
              <a:rPr lang="zh-CN" altLang="en-US" sz="3600"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latin typeface="Times New Roman" panose="02020603050405020304" pitchFamily="18" charset="0"/>
                <a:ea typeface="楷体" panose="02010609060101010101" pitchFamily="49" charset="-122"/>
                <a:cs typeface="Times New Roman" panose="02020603050405020304" pitchFamily="18" charset="0"/>
              </a:rPr>
              <a:t>Recalibration Algorithm</a:t>
            </a:r>
            <a:endParaRPr lang="zh-CN" altLang="en-US" sz="3600" b="1"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4" name="内容占位符 3"/>
          <p:cNvGraphicFramePr>
            <a:graphicFrameLocks noGrp="1"/>
          </p:cNvGraphicFramePr>
          <p:nvPr>
            <p:ph idx="1"/>
          </p:nvPr>
        </p:nvGraphicFramePr>
        <p:xfrm>
          <a:off x="1488219" y="725644"/>
          <a:ext cx="9187732" cy="4647105"/>
        </p:xfrm>
        <a:graphic>
          <a:graphicData uri="http://schemas.openxmlformats.org/drawingml/2006/table">
            <a:tbl>
              <a:tblPr firstRow="1" bandRow="1">
                <a:tableStyleId>{C4B1156A-380E-4F78-BDF5-A606A8083BF9}</a:tableStyleId>
              </a:tblPr>
              <a:tblGrid>
                <a:gridCol w="1522097"/>
                <a:gridCol w="1413729"/>
                <a:gridCol w="4137742"/>
                <a:gridCol w="2114164"/>
              </a:tblGrid>
              <a:tr h="547301">
                <a:tc rowSpan="2">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Algorithm</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rowSpan="2">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V1.0</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gridSpan="2">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V2.0</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hMerge="1">
                  <a:txBody>
                    <a:bodyPr/>
                    <a:lstStyle/>
                    <a:p>
                      <a:endParaRPr lang="zh-CN"/>
                    </a:p>
                  </a:txBody>
                  <a:tcPr/>
                </a:tc>
              </a:tr>
              <a:tr h="488476">
                <a:tc vMerge="1">
                  <a:txBody>
                    <a:bodyPr/>
                    <a:lstStyle/>
                    <a:p>
                      <a:endParaRPr lang="zh-CN"/>
                    </a:p>
                  </a:txBody>
                  <a:tcPr/>
                </a:tc>
                <a:tc vMerge="1">
                  <a:txBody>
                    <a:bodyPr/>
                    <a:lstStyle/>
                    <a:p>
                      <a:endParaRPr lang="zh-CN"/>
                    </a:p>
                  </a:txBody>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V1.1</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V1.2</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r>
              <a:tr h="976951">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Back lobe</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single</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orbit get back lobe factor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Global data</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Improve data quality</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control </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tr>
              <a:tr h="808408">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Hot reflector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Correction based on A/D Bias</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Correction based on difference of physical temperature of </a:t>
                      </a:r>
                      <a:r>
                        <a:rPr lang="en-US" altLang="zh-CN" sz="1600" dirty="0" err="1" smtClean="0">
                          <a:latin typeface="Times New Roman" panose="02020603050405020304" pitchFamily="18" charset="0"/>
                          <a:ea typeface="楷体" panose="02010609060101010101" pitchFamily="49" charset="-122"/>
                          <a:cs typeface="Times New Roman" panose="02020603050405020304" pitchFamily="18" charset="0"/>
                        </a:rPr>
                        <a:t>hotload</a:t>
                      </a:r>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 and hot reflector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Improve data quality</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control </a:t>
                      </a:r>
                      <a:endParaRPr lang="zh-CN" altLang="en-US" sz="1600" dirty="0" smtClean="0">
                        <a:latin typeface="Times New Roman" panose="02020603050405020304" pitchFamily="18" charset="0"/>
                        <a:ea typeface="楷体" panose="02010609060101010101" pitchFamily="49" charset="-122"/>
                        <a:cs typeface="Times New Roman" panose="02020603050405020304" pitchFamily="18" charset="0"/>
                      </a:endParaRPr>
                    </a:p>
                    <a:p>
                      <a:pPr algn="l"/>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tr>
              <a:tr h="744617">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Hot load</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rain forest data to get better hot load parameter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data near the </a:t>
                      </a:r>
                      <a:r>
                        <a:rPr lang="en-US" altLang="zh-CN" sz="1600" dirty="0" err="1" smtClean="0">
                          <a:latin typeface="Times New Roman" panose="02020603050405020304" pitchFamily="18" charset="0"/>
                          <a:ea typeface="楷体" panose="02010609060101010101" pitchFamily="49" charset="-122"/>
                          <a:cs typeface="Times New Roman" panose="02020603050405020304" pitchFamily="18" charset="0"/>
                        </a:rPr>
                        <a:t>hotload</a:t>
                      </a:r>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 temperature </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tr>
              <a:tr h="1038430">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Nonlinear</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tc>
                  <a:txBody>
                    <a:bodyPr/>
                    <a:lstStyle/>
                    <a:p>
                      <a:pPr algn="l"/>
                      <a:r>
                        <a:rPr lang="en-US" altLang="zh-CN" sz="1600" kern="1200" dirty="0"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Using new</a:t>
                      </a:r>
                      <a:r>
                        <a:rPr lang="en-US" altLang="zh-CN" sz="1600" kern="1200" baseline="0" dirty="0"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 back lobe, hot reflector and hot load parameters, and double difference data of ocean surface, do the correction of u, and the </a:t>
                      </a:r>
                      <a:r>
                        <a:rPr lang="en-US" altLang="zh-CN" sz="1600" kern="1200" baseline="0" dirty="0" err="1"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releation</a:t>
                      </a:r>
                      <a:r>
                        <a:rPr lang="en-US" altLang="zh-CN" sz="1600" kern="1200" baseline="0" dirty="0"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 ship between u and receiver temperature.</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different</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AGC</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tr>
            </a:tbl>
          </a:graphicData>
        </a:graphic>
      </p:graphicFrame>
      <p:graphicFrame>
        <p:nvGraphicFramePr>
          <p:cNvPr id="5" name="内容占位符 3"/>
          <p:cNvGraphicFramePr/>
          <p:nvPr/>
        </p:nvGraphicFramePr>
        <p:xfrm>
          <a:off x="1524000" y="5374640"/>
          <a:ext cx="9144000" cy="1483360"/>
        </p:xfrm>
        <a:graphic>
          <a:graphicData uri="http://schemas.openxmlformats.org/drawingml/2006/table">
            <a:tbl>
              <a:tblPr firstRow="1" bandRow="1">
                <a:tableStyleId>{5C22544A-7EE6-4342-B048-85BDC9FD1C3A}</a:tableStyleId>
              </a:tblPr>
              <a:tblGrid>
                <a:gridCol w="3048000"/>
                <a:gridCol w="3048000"/>
                <a:gridCol w="3048000"/>
              </a:tblGrid>
              <a:tr h="370840">
                <a:tc>
                  <a:txBody>
                    <a:bodyPr/>
                    <a:lstStyle/>
                    <a:p>
                      <a:endParaRPr lang="zh-CN" altLang="en-US" dirty="0"/>
                    </a:p>
                  </a:txBody>
                  <a:tcPr/>
                </a:tc>
                <a:tc>
                  <a:txBody>
                    <a:bodyPr/>
                    <a:lstStyle/>
                    <a:p>
                      <a:r>
                        <a:rPr lang="en-US" altLang="zh-CN" dirty="0" smtClean="0"/>
                        <a:t>Re-</a:t>
                      </a:r>
                      <a:r>
                        <a:rPr lang="en-US" altLang="zh-CN" dirty="0" err="1" smtClean="0"/>
                        <a:t>cal</a:t>
                      </a:r>
                      <a:r>
                        <a:rPr lang="en-US" altLang="zh-CN" dirty="0" smtClean="0"/>
                        <a:t> Parameters</a:t>
                      </a:r>
                      <a:endParaRPr lang="zh-CN" altLang="en-US" dirty="0"/>
                    </a:p>
                  </a:txBody>
                  <a:tcPr/>
                </a:tc>
                <a:tc>
                  <a:txBody>
                    <a:bodyPr/>
                    <a:lstStyle/>
                    <a:p>
                      <a:r>
                        <a:rPr lang="en-US" altLang="zh-CN" dirty="0" smtClean="0"/>
                        <a:t>Re-</a:t>
                      </a:r>
                      <a:r>
                        <a:rPr lang="en-US" altLang="zh-CN" dirty="0" err="1" smtClean="0"/>
                        <a:t>cal</a:t>
                      </a:r>
                      <a:r>
                        <a:rPr lang="en-US" altLang="zh-CN" dirty="0" smtClean="0"/>
                        <a:t> time series</a:t>
                      </a:r>
                      <a:endParaRPr lang="zh-CN" altLang="en-US" dirty="0"/>
                    </a:p>
                  </a:txBody>
                  <a:tcPr/>
                </a:tc>
              </a:tr>
              <a:tr h="370840">
                <a:tc>
                  <a:txBody>
                    <a:bodyPr/>
                    <a:lstStyle/>
                    <a:p>
                      <a:r>
                        <a:rPr lang="en-US" altLang="zh-CN" dirty="0" smtClean="0"/>
                        <a:t>FY-3B/MWRI</a:t>
                      </a:r>
                      <a:endParaRPr lang="zh-CN" altLang="en-US" dirty="0"/>
                    </a:p>
                  </a:txBody>
                  <a:tcPr/>
                </a:tc>
                <a:tc>
                  <a:txBody>
                    <a:bodyPr/>
                    <a:lstStyle/>
                    <a:p>
                      <a:r>
                        <a:rPr lang="en-US" altLang="zh-CN" dirty="0" smtClean="0"/>
                        <a:t>2014</a:t>
                      </a:r>
                      <a:endParaRPr lang="zh-CN" altLang="en-US" dirty="0"/>
                    </a:p>
                  </a:txBody>
                  <a:tcPr/>
                </a:tc>
                <a:tc>
                  <a:txBody>
                    <a:bodyPr/>
                    <a:lstStyle/>
                    <a:p>
                      <a:r>
                        <a:rPr lang="en-US" altLang="zh-CN" dirty="0" smtClean="0"/>
                        <a:t>2010-2019</a:t>
                      </a:r>
                      <a:endParaRPr lang="zh-CN" alt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FY-3C/MWRI</a:t>
                      </a:r>
                      <a:endParaRPr lang="zh-CN" altLang="en-US" dirty="0" smtClean="0"/>
                    </a:p>
                  </a:txBody>
                  <a:tcPr/>
                </a:tc>
                <a:tc>
                  <a:txBody>
                    <a:bodyPr/>
                    <a:lstStyle/>
                    <a:p>
                      <a:r>
                        <a:rPr lang="en-US" altLang="zh-CN" dirty="0" smtClean="0"/>
                        <a:t>2014</a:t>
                      </a:r>
                      <a:endParaRPr lang="zh-CN" altLang="en-US" dirty="0"/>
                    </a:p>
                  </a:txBody>
                  <a:tcPr/>
                </a:tc>
                <a:tc>
                  <a:txBody>
                    <a:bodyPr/>
                    <a:lstStyle/>
                    <a:p>
                      <a:r>
                        <a:rPr lang="en-US" altLang="zh-CN" dirty="0" smtClean="0"/>
                        <a:t>2013-2019</a:t>
                      </a:r>
                      <a:endParaRPr lang="zh-CN" alt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FY-3D/MWRI</a:t>
                      </a:r>
                      <a:endParaRPr lang="zh-CN" altLang="en-US" dirty="0" smtClean="0"/>
                    </a:p>
                  </a:txBody>
                  <a:tcPr/>
                </a:tc>
                <a:tc>
                  <a:txBody>
                    <a:bodyPr/>
                    <a:lstStyle/>
                    <a:p>
                      <a:r>
                        <a:rPr lang="en-US" altLang="zh-CN" dirty="0" smtClean="0"/>
                        <a:t>2018</a:t>
                      </a:r>
                      <a:endParaRPr lang="zh-CN" altLang="en-US" dirty="0"/>
                    </a:p>
                  </a:txBody>
                  <a:tcPr/>
                </a:tc>
                <a:tc>
                  <a:txBody>
                    <a:bodyPr/>
                    <a:lstStyle/>
                    <a:p>
                      <a:r>
                        <a:rPr lang="en-US" altLang="zh-CN" dirty="0" smtClean="0"/>
                        <a:t>2017-2019</a:t>
                      </a:r>
                      <a:endParaRPr lang="zh-CN" altLang="en-US" dirty="0"/>
                    </a:p>
                  </a:txBody>
                  <a:tcPr/>
                </a:tc>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DYxYzQzMGJiNDcwNjc0NTBiYzBlODY2NjJmMTE3N2EifQ=="/>
  <p:tag name="KSO_WPP_MARK_KEY" val="ee9de14f-39e2-44ad-9e42-5aa9a2db8714"/>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dc0df0ec-e623-4646-a272-30c724460fb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98a69391-1e7c-42d9-b506-b45836be3d9f}"/>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lstStyle>
      <a:style>
        <a:lnRef idx="2">
          <a:schemeClr val="accent2"/>
        </a:lnRef>
        <a:fillRef idx="1">
          <a:schemeClr val="lt1"/>
        </a:fillRef>
        <a:effectRef idx="0">
          <a:schemeClr val="accent2"/>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1469</Words>
  <Application>Microsoft Office PowerPoint</Application>
  <PresentationFormat>自定义</PresentationFormat>
  <Paragraphs>456</Paragraphs>
  <Slides>19</Slides>
  <Notes>7</Notes>
  <HiddenSlides>0</HiddenSlides>
  <MMClips>0</MMClips>
  <ScaleCrop>false</ScaleCrop>
  <HeadingPairs>
    <vt:vector size="6" baseType="variant">
      <vt:variant>
        <vt:lpstr>主题</vt:lpstr>
      </vt:variant>
      <vt:variant>
        <vt:i4>3</vt:i4>
      </vt:variant>
      <vt:variant>
        <vt:lpstr>嵌入 OLE 服务器</vt:lpstr>
      </vt:variant>
      <vt:variant>
        <vt:i4>1</vt:i4>
      </vt:variant>
      <vt:variant>
        <vt:lpstr>幻灯片标题</vt:lpstr>
      </vt:variant>
      <vt:variant>
        <vt:i4>19</vt:i4>
      </vt:variant>
    </vt:vector>
  </HeadingPairs>
  <TitlesOfParts>
    <vt:vector size="23" baseType="lpstr">
      <vt:lpstr>第一PPT模板网-WWW.1PPT.COM</vt:lpstr>
      <vt:lpstr>Office 主题​​</vt:lpstr>
      <vt:lpstr>1_Office 主题​​</vt:lpstr>
      <vt:lpstr>Visio</vt:lpstr>
      <vt:lpstr>PowerPoint 演示文稿</vt:lpstr>
      <vt:lpstr>PowerPoint 演示文稿</vt:lpstr>
      <vt:lpstr>Potential Application in Climate Change</vt:lpstr>
      <vt:lpstr>PowerPoint 演示文稿</vt:lpstr>
      <vt:lpstr>FY-3/MWRI Introduction （A/B/C/D）</vt:lpstr>
      <vt:lpstr>PowerPoint 演示文稿</vt:lpstr>
      <vt:lpstr>PowerPoint 演示文稿</vt:lpstr>
      <vt:lpstr>Calibration Equation and Parameters</vt:lpstr>
      <vt:lpstr>MWRI Recalibration Algorithm</vt:lpstr>
      <vt:lpstr>PowerPoint 演示文稿</vt:lpstr>
      <vt:lpstr>PowerPoint 演示文稿</vt:lpstr>
      <vt:lpstr>PowerPoint 演示文稿</vt:lpstr>
      <vt:lpstr>FY-3B/C/D MWRI</vt:lpstr>
      <vt:lpstr>PowerPoint 演示文稿</vt:lpstr>
      <vt:lpstr>PowerPoint 演示文稿</vt:lpstr>
      <vt:lpstr>PowerPoint 演示文稿</vt:lpstr>
      <vt:lpstr>PowerPoint 演示文稿</vt:lpstr>
      <vt:lpstr>F/T detection Using MWRI</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NSMC</dc:creator>
  <cp:lastModifiedBy>Shengli Wu</cp:lastModifiedBy>
  <cp:revision>583</cp:revision>
  <cp:lastPrinted>2023-02-06T10:05:00Z</cp:lastPrinted>
  <dcterms:created xsi:type="dcterms:W3CDTF">2021-12-24T04:21:00Z</dcterms:created>
  <dcterms:modified xsi:type="dcterms:W3CDTF">2023-04-26T08:15:28Z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36CC617FE866467D865C25A04F621283_13</vt:lpwstr>
  </property>
</Properties>
</file>