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57" r:id="rId3"/>
    <p:sldId id="260" r:id="rId4"/>
    <p:sldId id="259" r:id="rId5"/>
    <p:sldId id="263" r:id="rId6"/>
    <p:sldId id="267" r:id="rId7"/>
    <p:sldId id="269" r:id="rId8"/>
    <p:sldId id="266" r:id="rId9"/>
    <p:sldId id="270" r:id="rId10"/>
    <p:sldId id="273" r:id="rId11"/>
    <p:sldId id="271" r:id="rId12"/>
    <p:sldId id="272" r:id="rId13"/>
    <p:sldId id="280" r:id="rId14"/>
    <p:sldId id="268" r:id="rId15"/>
    <p:sldId id="274" r:id="rId16"/>
    <p:sldId id="275" r:id="rId17"/>
    <p:sldId id="276" r:id="rId18"/>
    <p:sldId id="281" r:id="rId19"/>
    <p:sldId id="282" r:id="rId20"/>
    <p:sldId id="284" r:id="rId21"/>
    <p:sldId id="283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DAF17"/>
    <a:srgbClr val="131214"/>
    <a:srgbClr val="0D0C0E"/>
    <a:srgbClr val="221F24"/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1242" autoAdjust="0"/>
  </p:normalViewPr>
  <p:slideViewPr>
    <p:cSldViewPr snapToGrid="0">
      <p:cViewPr varScale="1">
        <p:scale>
          <a:sx n="72" d="100"/>
          <a:sy n="72" d="100"/>
        </p:scale>
        <p:origin x="12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00.0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0 24575,'0'11'0,"-1"-1"0,0 0 0,0 0 0,-1 1 0,-1-1 0,0 0 0,-8 18 0,1-17-1365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6.1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24575,'1'0'0,"1"0"0,0 1 0,1 0 0,0 1 0,0 0 0,1 0 0,-1 0 0,0 1 0,-2 1 0,0 0 0,0 1 0,-1 0 0,-1 0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6.6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1 24575,'-1'0'0,"-1"0"0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27.0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24575,'0'0'0,"0"2"0,0 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28.5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0 24575,'-1'1'0,"0"1"0,-1 1 0,0-1 0,-1 2 0,1 0 0,-1 0 0,0 0 0,1 0 0,1 1 0,0 0 0,0 0 0,1 0 0,0 0 0,0 0 0,1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34.0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1 24575,'-1'0'0,"0"1"0,0-1 0,0 1 0,0-1 0,1 1 0,-1-1 0,0 1 0,1 0 0,-1-1 0,0 1 0,1 0 0,-1 0 0,1-1 0,-1 1 0,1 0 0,-1 0 0,1 0 0,0 0 0,-1 0 0,1 0 0,0 0 0,0-1 0,0 1 0,0 0 0,-1 1 0,-2 25 0,3-27-3,1 3-69,-1-1 0,0 0 1,0 0-1,0 0 0,0 0 1,0 0-1,-1 0 0,1 0 1,-1 0-1,1 1 0,-1-1 1,0 0-1,0-1 0,1 1 1,-1 0-1,-1 0 0,1 0 1,-3 3-1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02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0 24575,'-1'4'0,"0"0"0,0 0 0,0 0 0,-1 0 0,1-1 0,-1 1 0,0 0 0,0-1 0,-5 7 0,-10 21 0,11-18-1365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09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 1 24575,'-2'2'0,"1"1"0,0 0 0,-1-1 0,0 1 0,1-1 0,-1 1 0,0-1 0,0 0 0,0 0 0,-1 0 0,1 0 0,-4 2 0,-9 10 0,13-12 0,1 1 0,-1-1 0,1 1 0,0-1 0,0 1 0,0 0 0,0 0 0,1-1 0,-1 1 0,1 0 0,-1 0 0,1 0 0,0-1 0,0 1 0,1 0 0,-1 0 0,1 4 0,6-51 0,6 18 0,-13 26 0,0 0 0,0 0 0,0 1 0,0-1 0,0 0 0,0 0 0,0 0 0,0 0 0,0 0 0,0 0 0,0 0 0,0 0 0,0 0 0,0 0 0,0 0 0,0 0 0,0 0 0,0 0 0,0 0 0,0 0 0,0 0 0,0 0 0,0 0 0,0 0 0,0 0 0,1 0 0,-1 0 0,0 0 0,0 0 0,0 0 0,0 0 0,0 0 0,0 0 0,0 0 0,0 0 0,0 0 0,0 0 0,0 0 0,0 0 0,0 0 0,0 0 0,0 0 0,0 0 0,0 0 0,0 0 0,-3 16 0,0-9-120,2-4 55,0-1-1,1 0 1,-1 0-1,0 1 1,1-1-1,-1 0 0,1 1 1,0-1-1,-1 0 1,1 1-1,0-1 1,1 0-1,-1 1 1,0-1-1,1 0 1,-1 1-1,1-1 1,1 4-1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41.7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1 24575,'18'2'0,"-15"6"0,-22 16 0,1-1 0,-4 18-1365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46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57 0 24575,'-3'1'0,"0"0"0,0 1 0,0-1 0,0 0 0,0 1 0,0 0 0,0 0 0,0 0 0,1 0 0,-1 0 0,1 1 0,-1-1 0,1 1 0,0-1 0,0 1 0,0 0 0,0 0 0,1 0 0,-1 0 0,1 0 0,0 0 0,0 0 0,0 1 0,-1 4 0,2-8 0,0 1 0,0-1 0,0 0 0,0 0 0,0 1 0,0-1 0,0 0 0,0 1 0,0-1 0,0 0 0,0 1 0,0-1 0,0 0 0,0 1 0,0-1 0,0 0 0,0 0 0,1 1 0,-1-1 0,0 0 0,0 0 0,0 1 0,0-1 0,1 0 0,-1 0 0,0 1 0,0-1 0,1 0 0,-1 0 0,0 0 0,0 0 0,1 1 0,-1-1 0,0 0 0,1 0 0,-1 0 0,0 0 0,0 0 0,1 0 0,-1 0 0,0 0 0,1 0 0,-1 0 0,0 0 0,1 0 0,-1 0 0,0 0 0,1 0 0,-1 0 0,0 0 0,1-1 0,0 1 0,0 0 0,-1-1 0,1 1 0,0-1 0,-1 1 0,1-1 0,-1 0 0,1 1 0,-1-1 0,1 0 0,-1 1 0,1-1 0,-1 0 0,1 1 0,-1-1 0,0 0 0,0 0 0,1 0 0,0 13 0,-1-10 0,0 1 0,-1-1 0,1 0 0,-1 1 0,1-1 0,-1 0 0,0 0 0,0 1 0,0-1 0,0 0 0,-1 0 0,-1 2 0,-7 7-1365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53.3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27 24575,'1'24'0,"0"-17"0,0-1 0,-1 0 0,0 0 0,0 0 0,0 0 0,-1 0 0,0 0 0,0 1 0,0-1 0,-1-1 0,-3 8 0,6-13 0,-1-1 0,0 1 0,0-1 0,0 1 0,0-1 0,0 1 0,0-1 0,0 1 0,0-1 0,0 0 0,0 1 0,-1-1 0,1 1 0,0-1 0,0 1 0,0-1 0,-1 1 0,1-1 0,0 1 0,0-1 0,-1 1 0,1 0 0,0-1 0,-1 1 0,1-1 0,-1 1 0,1 0 0,-1-1 0,1 1 0,0 0 0,-1 0 0,1-1 0,-1 1 0,1 0 0,-1 0 0,1 0 0,-1 0 0,0-1 0,1 1 0,-1 0 0,1 0 0,-1 0 0,1 0 0,-1 0 0,1 0 0,-1 1 0,1-1 0,-1 0 0,1 0 0,-1 0 0,1 0 0,-1 1 0,1-1 0,-1 0 0,0 1 0,3-5 0,0 0 0,0 1 0,0-1 0,0 0 0,-1 0 0,1-1 0,-1 1 0,0 0 0,-1 0 0,1-1 0,-1 1 0,0-6 0,5-49-1365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07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1:57.3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24575,'0'1'0,"0"1"0,0 1 0,0 2 0,0 1 0,0 1 0,0-1 0,0 0 0,0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01.5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1 24575,'7'9'0,"-6"-8"0,-1-1 0,1 0 0,-1 1 0,1-1 0,-1 1 0,1-1 0,-1 1 0,1-1 0,-1 1 0,1-1 0,-1 1 0,0-1 0,1 1 0,-1-1 0,0 1 0,0 0 0,1-1 0,-1 1 0,0-1 0,0 1 0,0 0 0,0-1 0,0 1 0,0 0 0,0-1 0,0 1 0,0 0 0,0-1 0,0 1 0,0 0 0,0-1 0,0 1 0,-1 0 0,1 0 0,-7 12 0,5-9 0,0-1 0,1 1 0,-1-1 0,1 1 0,0 0 0,0 0 0,0 0 0,-1 7 0,1-6-170,0 0-1,-1 0 0,0 0 1,0 0-1,0 0 0,-1-1 1,-6 9-1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12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 1 24575,'1'0'0,"-1"0"0,0 0 0,1 0 0,-1 0 0,1 0 0,-1 0 0,1 0 0,-1 0 0,1 0 0,-1 0 0,1 0 0,-1 0 0,0 1 0,1-1 0,-1 0 0,1 0 0,-1 0 0,1 1 0,-1-1 0,0 0 0,1 0 0,-1 1 0,0-1 0,1 0 0,-1 1 0,0-1 0,1 0 0,-1 1 0,0-1 0,0 1 0,0-1 0,1 0 0,-1 1 0,0-1 0,0 1 0,0-1 0,0 1 0,0-1 0,0 1 0,0-1 0,0 0 0,0 1 0,0-1 0,0 1 0,0-1 0,0 1 0,0-1 0,0 1 0,0-1 0,0 1 0,-1-1 0,1 1 0,-16 29 0,7-14 0,8-15 0,1 1 0,-1-1 0,1 1 0,-1-1 0,1 1 0,-1-1 0,0 1 0,0-1 0,0 0 0,0 1 0,0-1 0,0 0 0,0 0 0,-1 2 0,-3-7 0,6-13 0,11-16 132,-2 10-1629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18.0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0 24575,'1'1'0,"-1"-1"0,1 0 0,-1 1 0,0-1 0,1 0 0,-1 1 0,1-1 0,-1 1 0,0-1 0,1 1 0,-1-1 0,0 1 0,1-1 0,-1 1 0,0-1 0,0 1 0,0 0 0,0-1 0,0 1 0,1-1 0,-1 1 0,0-1 0,0 1 0,0 0 0,0-1 0,0 1 0,-1-1 0,1 1 0,0 0 0,0 0 0,-4 24 0,3-23 0,0 6 0,-1 1 0,0-1 0,-1 0 0,0 0 0,-7 14 0,3-18-1365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26.5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 24 24575,'0'0'0,"0"0"0,1 0 0,-1 0 0,0 0 0,0 0 0,0 0 0,0 0 0,0 0 0,1 0 0,-1 0 0,0 0 0,0 0 0,0 1 0,0-1 0,0 0 0,0 0 0,0 0 0,0 0 0,1 0 0,-1 1 0,0-1 0,0 0 0,0 0 0,0 0 0,0 0 0,0 0 0,0 1 0,0-1 0,0 0 0,0 0 0,0 0 0,0 0 0,0 0 0,0 1 0,0-1 0,0 0 0,0 0 0,0 0 0,0 0 0,0 1 0,-1-1 0,1 0 0,0 0 0,0 0 0,0 0 0,0 0 0,0 1 0,-8 13 0,-10 11 0,3 1 0,11-11 0,3-15 0,1 1 0,0-1 0,0 0 0,0 0 0,0 0 0,0 0 0,0 1 0,0-1 0,0 0 0,0 0 0,0 0 0,0 1 0,0-1 0,0 0 0,0 0 0,0 0 0,0 1 0,0-1 0,0 0 0,0 0 0,0 0 0,0 0 0,1 1 0,-1-1 0,0 0 0,0 0 0,0 0 0,0 0 0,0 1 0,0-1 0,1 0 0,-1 0 0,0 0 0,0 0 0,0 0 0,0 0 0,1 0 0,-1 0 0,0 0 0,0 1 0,0-1 0,1 0 0,1-1 0,0 0 0,0 0 0,-1 0 0,1 0 0,0 0 0,0 0 0,-1-1 0,1 1 0,0 0 0,-1-1 0,0 0 0,1 1 0,-1-1 0,0 0 0,0 1 0,0-1 0,2-3 0,15-34 0,-11-11-1365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32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0 24575,'16'3'0,"-13"4"0,-18 16 0,-1 1 0,-10 47-1365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46.1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 1 24575,'6'4'0,"7"8"0,-14-6 0,-11-2 0,-5 0 0,26-1 0,10 6 0,-17-2 0,-13 4 0,10-11 0,-31 24 0,30-22 0,1 1 0,-1-1 0,1 0 0,0 0 0,0 1 0,0-1 0,0 0 0,0 1 0,1-1 0,-1 1 0,1-1 0,-1 1 0,1 3 0,-7 6 0,0 1 0,7-12 0,0-1 0,0 0 0,0 0 0,1 1 0,-1-1 0,0 0 0,0 0 0,1 1 0,-1-1 0,0 0 0,1 0 0,-1 0 0,0 0 0,0 0 0,1 1 0,-1-1 0,0 0 0,1 0 0,-1 0 0,0 0 0,1 0 0,-1 0 0,0 0 0,1 0 0,-1 0 0,0 0 0,1 0 0,-1 0 0,0 0 0,1 0 0,-1 0 0,0-1 0,1 1 0,-1 0 0,0 0 0,1 0 0,-1 0 0,0-1 0,0 1 0,1 0 0,-1 0 0,0-1 0,1 1 0,0-1 0,1 0 0,-1 0 0,1 0 0,0 0 0,-1 0 0,0 0 0,1 0 0,-1 0 0,0-1 0,1 1 0,-1-1 0,0 1 0,0-1 0,0 1 0,0-1 0,-1 0 0,1 1 0,0-1 0,-1 0 0,1 0 0,-1 1 0,1-1 0,-1 0 0,0 0 0,0 0 0,0 1 0,0-5 0,0 3 0,-1 0 0,1 0 0,0 0 0,-1 0 0,0 0 0,1 0 0,-1 0 0,0 0 0,-1 1 0,1-1 0,0 0 0,-1 1 0,0-1 0,1 0 0,-1 1 0,-3-3 0,12 8 0,-5-3 0,-1 1 0,1-1 0,-1 1 0,0-1 0,1 1 0,-1 0 0,1-1 0,-1 1 0,0 0 0,0 0 0,1 0 0,-1 0 0,0 0 0,0 0 0,0 0 0,0 1 0,0-1 0,0 0 0,-1 0 0,1 1 0,0-1 0,-1 1 0,1-1 0,-1 1 0,1-1 0,-1 1 0,0-1 0,1 1 0,-1 1 0,0 2 0,-1 0 0,0 0 0,0 0 0,0-1 0,-1 1 0,1 0 0,-1-1 0,0 1 0,0-1 0,-1 0 0,1 0 0,-1 0 0,0 0 0,0 0 0,0 0 0,-1-1 0,1 1 0,-1-1 0,-6 4 0,9-6 0,0-1 0,0 0 0,1 1 0,-1-1 0,0 0 0,0 1 0,0-1 0,0 0 0,0 0 0,1 0 0,-1 0 0,0 0 0,0 0 0,0 0 0,0 0 0,0 0 0,0 0 0,1 0 0,-1-1 0,0 1 0,0 0 0,0-1 0,0 1 0,1 0 0,-1-1 0,0 1 0,0-1 0,1 1 0,-1-1 0,0 0 0,1 1 0,-1-1 0,1 0 0,-1 1 0,1-1 0,-1 0 0,1 0 0,-1 1 0,1-1 0,0 0 0,-1 0 0,1 0 0,0 0 0,0 1 0,0-1 0,0 0 0,0 0 0,0 0 0,0 0 0,0 0 0,0 0 0,0 0 0,0 0 0,0-3 0,0 1 0,0 0 0,1 0 0,-1 0 0,1 0 0,-1 0 0,1 0 0,0 0 0,0 0 0,0 0 0,1 0 0,-1 0 0,1 1 0,3-6 0,-4 8 0,0-1 0,0 0 0,-1 0 0,1 0 0,0 0 0,0 1 0,0-1 0,-1 0 0,1-1 0,0 1 0,-1 0 0,1 0 0,-1 0 0,0 0 0,1 0 0,-1-1 0,0 1 0,1 0 0,-1 0 0,0 0 0,0-1 0,0 1 0,0 0 0,0 0 0,-1-1 0,1 1 0,0 0 0,0 0 0,-2-2 0,0 7 0,-1 1 0,1-1 0,-1 1 0,1 0 0,-2 7 0,-3 10-1365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2:52.8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54 24575,'1'-1'0,"-1"0"0,1 0 0,-1 1 0,1-1 0,-1 0 0,1 1 0,-1-1 0,1 0 0,0 1 0,0-1 0,-1 1 0,1-1 0,0 1 0,0-1 0,-1 1 0,1 0 0,0-1 0,0 1 0,0 0 0,0 0 0,0 0 0,0 0 0,0-1 0,-1 1 0,1 0 0,2 1 0,-2-2 0,0 1 0,0 0 0,1 0 0,-1 0 0,0 0 0,0 0 0,0 0 0,1 0 0,-1 1 0,0-1 0,0 0 0,0 1 0,1-1 0,-1 0 0,0 1 0,0 0 0,0-1 0,0 1 0,0 0 0,1 0 0,-1 2 0,-1-1 0,1 0 0,-1 0 0,1 1 0,-1-1 0,0 0 0,0 1 0,0-1 0,0 0 0,0 1 0,0-1 0,-1 0 0,1 0 0,-2 4 0,-15 34 0,2-8 0,14-28 0,0-1 0,0 0 0,-1 1 0,0-1 0,0 0 0,0 0 0,0 0 0,0 0 0,-3 2 0,4-4 0,0 0 0,0 0 0,0 0 0,0 0 0,0 0 0,0-1 0,0 1 0,0 0 0,0-1 0,0 1 0,-1-1 0,1 1 0,0-1 0,0 0 0,-1 1 0,1-1 0,0 0 0,-1 0 0,1 0 0,0 0 0,0 0 0,-1 0 0,1 0 0,0-1 0,-1 1 0,1 0 0,0-1 0,-2 0 0,2 0 0,1 0 0,-1 0 0,0 0 0,1 0 0,-1 0 0,0 0 0,1 0 0,-1 0 0,1 0 0,0 0 0,-1 0 0,1 0 0,0 0 0,0 0 0,0-1 0,0 1 0,0 0 0,0 0 0,0 0 0,0 0 0,0-1 0,0 1 0,1 0 0,-1 0 0,0 0 0,1 0 0,-1 0 0,1 0 0,0-2 0,18-34 0,-17 34 0,0-3 0,0 0 0,0 0 0,-1 1 0,0-1 0,0-1 0,0 1 0,-1 0 0,0 0 0,0 0 0,0 0 0,-1 0 0,0 0 0,-2-8 0,3 13 0,0 1 0,0 0 0,0 0 0,0 0 0,0 0 0,0 0 0,0 0 0,0 0 0,0-1 0,0 1 0,0 0 0,0 0 0,0 0 0,0 0 0,-1 0 0,1 0 0,0 0 0,0 0 0,0-1 0,0 1 0,0 0 0,0 0 0,0 0 0,0 0 0,-1 0 0,1 0 0,0 0 0,0 0 0,0 0 0,0 0 0,0 0 0,0 0 0,0 0 0,-1 0 0,1 0 0,0 0 0,0 0 0,0 0 0,0 0 0,0 0 0,0 0 0,-1 0 0,1 0 0,0 0 0,0 0 0,0 0 0,0 0 0,0 0 0,0 0 0,0 0 0,-1 0 0,1 1 0,0-1 0,0 0 0,-4 10 0,-1 11 0,5-14 0,1 21 0,-1-28 0,0 1 0,0 0 0,0 0 0,0-1 0,0 1 0,0 0 0,0 0 0,0-1 0,0 1 0,0 0 0,0-1 0,-1 1 0,1 0 0,0-1 0,-1 1 0,1 0 0,0-1 0,-1 1 0,1 0 0,-1-1 0,1 1 0,-1-1 0,0 1 0,1-1 0,-1-1 0,1 1 0,-1-1 0,1 1 0,-1-1 0,1 0 0,-1 1 0,1-1 0,0 0 0,-1 1 0,1-1 0,0 0 0,0 0 0,0 1 0,0-1 0,-1 0 0,1 0 0,0 1 0,0-1 0,0 0 0,1-1 0,-2-22 0,1 22 0,9-44 107,-2 20-1579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02.8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 1 24575,'1'0'0,"0"0"0,0-1 0,0 1 0,0 0 0,0 0 0,0 0 0,0 0 0,0 1 0,0-1 0,0 0 0,0 0 0,0 0 0,0 1 0,0-1 0,0 1 0,0-1 0,0 1 0,0-1 0,0 1 0,-1-1 0,1 1 0,0 0 0,0-1 0,-1 1 0,1 0 0,0 0 0,-1-1 0,1 1 0,-1 0 0,1 1 0,0 1 0,-1 1 0,0-1 0,0 0 0,-1 0 0,1 0 0,-1 0 0,1 1 0,-1-1 0,-2 4 0,-1 10 0,-12 34 0,15-48 0,0-1 0,0 0 0,0 1 0,0-1 0,0 0 0,-1 0 0,1 0 0,-1 0 0,1 0 0,-1 0 0,0-1 0,1 1 0,-1 0 0,0-1 0,0 1 0,-4 1 0,6-3 0,0 0 0,-1 0 0,1 0 0,-1 1 0,1-1 0,0 0 0,-1 0 0,1 0 0,-1 0 0,1 0 0,-1 0 0,1 0 0,0 0 0,-1 0 0,1 0 0,-1 0 0,1 0 0,-1 0 0,1 0 0,-1 0 0,1-1 0,0 1 0,-1 0 0,1 0 0,-1 0 0,1-1 0,0 1 0,-1 0 0,1 0 0,0-1 0,-1 1 0,1 0 0,0-1 0,0 1 0,-1 0 0,1-1 0,0 0 0,0-20 0,1 16 0,0 0 0,1-1 0,0 1 0,0 1 0,0-1 0,5-7 0,-5 8-45,0 0 1,0 1-1,0-1 0,-1 0 0,1-1 1,-1 1-1,0 0 0,-1 0 0,1-1 1,-1 1-1,1 0 0,-1 0 0,0-1 0,-1-3 1,0 0-650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08.2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 3 24575,'17'-3'0,"-13"3"0,-15 9 0,6-5 0,1 1 0,-1-1 0,1 1 0,0 0 0,0 0 0,0 1 0,1-1 0,0 1 0,0 0 0,0 0 0,1 0 0,0 0 0,0 0 0,0 0 0,1 1 0,0-1 0,0 1 0,0 9 0,3-21 0,0 1 0,-1 0 0,2 0 0,-1 0 0,0 1 0,1-1 0,5-6 0,0 0 0,17-17-1365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08.5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15.5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1 24575,'2'-1'0,"4"1"0,0 0 0,0 1 0,1-1 0,11 4 0,-18-4 0,1 0 0,0 1 0,-1-1 0,1 0 0,0 0 0,-1 1 0,1-1 0,-1 0 0,1 1 0,-1-1 0,1 1 0,-1-1 0,1 1 0,-1-1 0,1 1 0,-1-1 0,1 1 0,-1-1 0,0 1 0,1 0 0,-1-1 0,0 2 0,0-1 0,0 0 0,0 0 0,0 0 0,0 1 0,-1-1 0,1 0 0,0 0 0,-1 0 0,1 0 0,-1 0 0,1 0 0,-1 0 0,0 0 0,0 0 0,1 0 0,-1 0 0,-2 2 0,0 2 0,-1 0 0,1 0 0,0 0 0,1 0 0,-1 1 0,1 0 0,-2 7 0,3-8 0,0 0 0,-1-1 0,0 1 0,0 0 0,0-1 0,0 1 0,-1-1 0,0 0 0,0 0 0,-6 7 0,9-11 0,-1 1 0,1-1 0,-1 1 0,1-1 0,-1 1 0,0-1 0,1 1 0,-1-1 0,0 0 0,1 1 0,-1-1 0,0 0 0,0 1 0,1-1 0,-1 0 0,0 0 0,0 0 0,1 0 0,-1 0 0,0 0 0,-1 0 0,2 0 0,0 0 0,-1-1 0,1 1 0,0-1 0,-1 1 0,1 0 0,0-1 0,0 1 0,-1-1 0,1 1 0,0-1 0,0 1 0,0-1 0,0 1 0,-1 0 0,1-1 0,0 1 0,0-1 0,0 1 0,0-1 0,0 1 0,0-1 0,1 0 0,-1-3 0,1 0 0,-1 0 0,1 0 0,0 0 0,1 0 0,2-6 0,5-5 0,-6 11 0,0-1 0,0 0 0,0 1 0,-1-1 0,0 0 0,0 0 0,0-1 0,-1 1 0,1 0 0,-1-1 0,-1 1 0,1 0 0,-1-8 0,0 8-1365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29.1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 48 24575,'2'1'0,"-1"0"0,1 0 0,0 0 0,-1 0 0,1-1 0,0 1 0,0-1 0,0 1 0,0-1 0,-1 0 0,1 0 0,4 0 0,-2 0 0,-22-1 0,-7-2 0,19 3 0,19 4 0,-13-4 0,0 0 0,1 0 0,-1 0 0,0 0 0,0 0 0,0 0 0,1 0 0,-1 0 0,0 0 0,0 0 0,0 0 0,1 0 0,-1 0 0,0 1 0,0-1 0,0 0 0,1 0 0,-1 0 0,0 0 0,0 0 0,0 0 0,0 1 0,1-1 0,-1 0 0,0 0 0,0 0 0,0 1 0,0-1 0,0 0 0,0 0 0,0 0 0,0 1 0,0-1 0,0 0 0,1 0 0,-1 0 0,0 1 0,0-1 0,0 0 0,-1 1 0,-7 5 0,7-6 0,0 0 0,0 0 0,0 1 0,0-1 0,0 0 0,0 0 0,0 0 0,0 0 0,0 0 0,0 0 0,0 0 0,0 0 0,0 0 0,0-1 0,0 1 0,0 0 0,0 0 0,1-1 0,-1 1 0,0-1 0,0 1 0,0-1 0,0 1 0,1-1 0,-1 0 0,0 1 0,0-1 0,0-1 0,0 0 0,0 0 0,1 0 0,-1 0 0,1 0 0,0 0 0,-1 0 0,1 0 0,0 0 0,0 0 0,1-4 0,-1 4 0,1 1 0,-1-1 0,0 1 0,0-1 0,0 1 0,0-1 0,0 1 0,0-1 0,0 1 0,0 0 0,-1-1 0,1 1 0,0-1 0,-1 1 0,1 0 0,-1-1 0,0 1 0,1 0 0,-1-1 0,0 1 0,-1-2 0,-14 41 0,15-34 0,0 1 0,0 0 0,1 0 0,0 0 0,0 0 0,0 8 0,1-7 0,-1-1 0,0 1 0,0-1 0,0 1 0,-3 9 0,-7 8 0,8-20 0,0 0 0,0 0 0,1 1 0,-1-1 0,1 0 0,0 0 0,0 1 0,0 5 0,0-9 0,1 0 0,0 0 0,0 1 0,0-1 0,0 0 0,0 0 0,0 0 0,0 0 0,0 0 0,0 1 0,1-1 0,-1 0 0,0 0 0,0 0 0,0 0 0,0 0 0,0 0 0,0 1 0,0-1 0,0 0 0,0 0 0,0 0 0,0 0 0,0 0 0,0 0 0,1 0 0,-1 0 0,0 0 0,0 1 0,0-1 0,0 0 0,0 0 0,0 0 0,1 0 0,-1 0 0,0 0 0,0 0 0,0 0 0,0 0 0,0 0 0,0 0 0,1 0 0,-1 0 0,0 0 0,0 0 0,0 0 0,0 0 0,0 0 0,0 0 0,1 0 0,-1 0 0,9-7 0,5-10 0,-4-11 0,-8 22 0,0 0 0,0 0 0,0 0 0,1 1 0,0-1 0,0 1 0,6-8 0,-8 17 0,0 1 0,0-1 0,0 1 0,0 0 0,-1-1 0,0 10 0,-1-9 2,0-1 0,0 1-1,0-1 1,-1 0 0,0 0-1,1 0 1,-2 0 0,1 0-1,0 0 1,-6 6 0,-5 9-1386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38.8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 0 24575,'-1'1'0,"0"1"0,0 2 0,0 1 0,0 3 0,1-1 0,-1 0 0,1 0 0,-1-1 0,0-2 0,0 1 0,-1-1 0,0 1 0,1 0 0,0 0 0,-1-1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3:40.9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75 24575,'1'-4'0,"-1"1"0,1 0 0,-1 0 0,1 0 0,0 0 0,0 0 0,1 0 0,2-5 0,-2 5 0,-1 0 0,1 0 0,-1 0 0,0 0 0,0-1 0,0 1 0,0 0 0,-1-1 0,1-3 0,-1 1-1365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3.5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3.9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4.2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 1 24575,'-1'0'0,"-1"0"0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4.6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4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0 24575,'0'1'0,"0"1"0,0 2 0,-1-1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8:00:15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B6014-E19F-4123-8844-A2DDF4BBAC5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0C63C-6FBE-43B2-887E-20D773A213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0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4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dirty="0" err="1"/>
              <a:t>Perple_X</a:t>
            </a:r>
            <a:r>
              <a:rPr lang="it-IT" dirty="0"/>
              <a:t>: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mantle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R10"/>
              </a:rPr>
              <a:t>from global model of Griffin et al. 2009, used also for similar mantle conversion in the same area by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MR10"/>
              </a:rPr>
              <a:t>Tunini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R10"/>
              </a:rPr>
              <a:t> et al. 2014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8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Classic least square approach to estimate new coefficients of the new relations with 4, 3, 2 order. </a:t>
            </a:r>
          </a:p>
          <a:p>
            <a:r>
              <a:rPr lang="en-US" noProof="0" dirty="0"/>
              <a:t>Then Fischer’s law to control the grade of incidence of each coefficients in all the new equations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C63C-6FBE-43B2-887E-20D773A213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5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78C7BD-2E46-057F-F488-0C56E708D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9F85A2-1376-7C8F-3ECB-44E8C7C68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AB23B2-A367-9C38-BD76-E64ABC66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FA013F-D364-A3EE-DD6E-540C4FB6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388C7E-21B3-96A0-282B-9627D294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9D310-8939-7E10-4108-B9033396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89D816-FE25-3FED-3C83-8FACE3371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8CF3A2-16AE-8271-5FF3-A72C80F1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0CE159-623A-F5A3-CD6C-5E5B5606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314E50-9D26-A38E-EF22-7C2A9551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6675E54-4D48-3E28-7BD2-45B310218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6D295A6-2540-B6AA-5EB2-863F83E1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0C88CB-33E0-A2C9-9B25-B98F7CBD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13C8E-9E6C-2751-9ADF-23351142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4B46F6-B641-0528-B9FF-01A0EE18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7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E4A1C-CA4C-9D56-4968-0A63E071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2AD6A8-300E-5F89-1FE0-3A125FC23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9526C3-E6FE-5388-E146-B205FE8F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F20A2F-B4A4-9E80-8283-5A269449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FFEB95-324C-599C-C738-0EF49897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2F558-431D-82C0-23E9-828F51BB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6B21CF-85F4-C787-7AFD-6DD14C1A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98596E-25A8-EE0D-A0F1-3A51C98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1604A7-6A52-067D-D785-FA9FCE32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BBE176-3434-E93C-0E7C-E2DB6ECE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D36C27-7406-0AB8-D8F8-B3EC7651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A3E6C5-5829-9A67-9AC3-62F01A6F6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B3C7C6-A6B2-CDBC-D5D8-6F54A64E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6D40D3-7573-9565-38FA-836DDB6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8E18DF-BC43-90A0-0363-BC138DD6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209772-8683-BEE1-9056-4B302870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0CAC0-272D-061A-935D-D1D186C8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113F90-730E-5965-73FF-FD7011F6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E5CE1D-4C48-0ADF-A8D0-12BE2E7A7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D52B2F-A420-BA5B-997F-481FB7CEC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F968DA-667E-2C81-F777-94B581E4F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548E31-CA07-4250-92A2-C7CCFBFB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D069E7-406F-6092-35B2-D714ACFC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7CAD9CD-3CB6-2F40-150C-720EE74B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6DEF83-36F6-D02D-35BC-A47AEDD5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8681F0-7B24-6CEF-D695-506FFFF1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8C2F06-4B0D-080D-C2A6-31A582C6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24B70D-80CC-1ADA-63BB-13F8E301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C5B1F0-FE57-A6B3-3607-EC5F903D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891AE9-8DD3-1968-EB44-3AD04551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F369BD-095E-CFDD-BFB9-6432D95A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7F6B5-D62D-9614-AD94-728E56C8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57170E-F301-FDF4-BA3F-1A519D1B0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E7826D-919B-0BF0-1BD0-70B7745AD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55F3B9-1B64-2AB5-43A1-0B0135A1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DBE926-DF9F-A4BE-885B-0DFFE889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DCD962-F2C2-F5F6-7A17-33FF78C2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778A3-CB84-7E89-2FA9-07AD9DF7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0B46440-EB8C-F9FF-2EA0-FA709E1B6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737653-23A4-2FCB-08BC-F33FA575C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637577-7287-E25B-368B-750FA02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92E94C-30E0-7A57-7A3D-D36633B9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B8B5E7-F8C8-4889-578F-909E1E16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9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A453635-383F-5D70-B439-28EB4AEC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027A49-C98B-96C9-FD03-FB8FF0938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B99CAE-F285-9232-1639-3976DEC0B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3311D-4D92-4964-8D60-89E0BA4DD76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F94DA-4336-D08A-1314-F41D2CB36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086FCC-1F03-4BD4-1CC2-551EBC3CF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9BBD-1317-4418-8251-6733A99D9D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6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customXml" Target="../ink/ink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customXml" Target="../ink/ink23.xml"/><Relationship Id="rId12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customXml" Target="../ink/ink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27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customXml" Target="../ink/ink29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ustomXml" Target="../ink/ink28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7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ustomXml" Target="../ink/ink31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customXml" Target="../ink/ink33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7.xml"/><Relationship Id="rId18" Type="http://schemas.openxmlformats.org/officeDocument/2006/relationships/customXml" Target="../ink/ink11.xml"/><Relationship Id="rId26" Type="http://schemas.openxmlformats.org/officeDocument/2006/relationships/customXml" Target="../ink/ink16.xml"/><Relationship Id="rId3" Type="http://schemas.openxmlformats.org/officeDocument/2006/relationships/image" Target="../media/image14.png"/><Relationship Id="rId21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image" Target="../media/image18.png"/><Relationship Id="rId25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customXml" Target="../ink/ink10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customXml" Target="../ink/ink5.xml"/><Relationship Id="rId24" Type="http://schemas.openxmlformats.org/officeDocument/2006/relationships/customXml" Target="../ink/ink15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image" Target="../media/image20.png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4" Type="http://schemas.openxmlformats.org/officeDocument/2006/relationships/image" Target="../media/image15.png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4.xml"/><Relationship Id="rId27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5.jp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7/s00190-020-01398-0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8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0C142E-E878-41E7-5B46-8DF5B4A35944}"/>
              </a:ext>
            </a:extLst>
          </p:cNvPr>
          <p:cNvSpPr txBox="1"/>
          <p:nvPr/>
        </p:nvSpPr>
        <p:spPr>
          <a:xfrm>
            <a:off x="0" y="2467007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effectLst/>
                <a:latin typeface="Open Sans" panose="020B0606030504020204" pitchFamily="34" charset="0"/>
              </a:rPr>
              <a:t>Lithospheric modeling in Iran from gravity and magnetic data including seismic tomographic data: first results.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848D2E-91C3-2FC8-2EF4-FE21A41B3DEE}"/>
              </a:ext>
            </a:extLst>
          </p:cNvPr>
          <p:cNvSpPr txBox="1"/>
          <p:nvPr/>
        </p:nvSpPr>
        <p:spPr>
          <a:xfrm>
            <a:off x="1712360" y="4390993"/>
            <a:ext cx="893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effectLst/>
                <a:latin typeface="Open Sans" panose="020B0606030504020204" pitchFamily="34" charset="0"/>
              </a:rPr>
              <a:t>Gerardo Maurizio</a:t>
            </a:r>
            <a:r>
              <a:rPr lang="it-IT" b="1" i="0" baseline="30000" dirty="0">
                <a:effectLst/>
                <a:latin typeface="Open Sans" panose="020B0606030504020204" pitchFamily="34" charset="0"/>
              </a:rPr>
              <a:t>1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, Carla Braitenberg</a:t>
            </a:r>
            <a:r>
              <a:rPr lang="it-IT" b="0" i="0" baseline="30000" dirty="0">
                <a:effectLst/>
                <a:latin typeface="Open Sans" panose="020B0606030504020204" pitchFamily="34" charset="0"/>
              </a:rPr>
              <a:t>1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, Daniele Sampietro</a:t>
            </a:r>
            <a:r>
              <a:rPr lang="it-IT" b="0" i="0" baseline="30000" dirty="0">
                <a:effectLst/>
                <a:latin typeface="Open Sans" panose="020B0606030504020204" pitchFamily="34" charset="0"/>
              </a:rPr>
              <a:t>2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, and Martina Capponi</a:t>
            </a:r>
            <a:r>
              <a:rPr lang="it-IT" b="0" i="0" baseline="30000" dirty="0">
                <a:effectLst/>
                <a:latin typeface="Open Sans" panose="020B0606030504020204" pitchFamily="34" charset="0"/>
              </a:rPr>
              <a:t>2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2812A1-88BA-6A62-B4F4-670CF5097200}"/>
              </a:ext>
            </a:extLst>
          </p:cNvPr>
          <p:cNvSpPr txBox="1"/>
          <p:nvPr/>
        </p:nvSpPr>
        <p:spPr>
          <a:xfrm>
            <a:off x="226031" y="4999545"/>
            <a:ext cx="11712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1. Trieste University </a:t>
            </a:r>
            <a:r>
              <a:rPr lang="en-US" sz="1400" dirty="0"/>
              <a:t>Trieste University, Dept. of Mathematics and Geosciences, Italy</a:t>
            </a:r>
          </a:p>
          <a:p>
            <a:r>
              <a:rPr lang="en-US" sz="1400" dirty="0"/>
              <a:t>2. Geomatics Research &amp; Development </a:t>
            </a:r>
            <a:r>
              <a:rPr lang="en-US" sz="1400" dirty="0" err="1"/>
              <a:t>srl</a:t>
            </a:r>
            <a:r>
              <a:rPr lang="en-US" sz="1400" dirty="0"/>
              <a:t>, </a:t>
            </a:r>
            <a:r>
              <a:rPr lang="en-US" sz="1400" dirty="0" err="1"/>
              <a:t>Lomazzo</a:t>
            </a:r>
            <a:r>
              <a:rPr lang="en-US" sz="1400" dirty="0"/>
              <a:t>, Italy</a:t>
            </a:r>
          </a:p>
        </p:txBody>
      </p:sp>
      <p:pic>
        <p:nvPicPr>
          <p:cNvPr id="8" name="Immagine 7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035D74BF-60A8-39E1-0F12-A49EB271F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51" y="414563"/>
            <a:ext cx="2415707" cy="744843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E30B9B-85AC-6F42-6302-104DA294C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85" y="580898"/>
            <a:ext cx="1850751" cy="623086"/>
          </a:xfrm>
          <a:prstGeom prst="rect">
            <a:avLst/>
          </a:prstGeom>
        </p:spPr>
      </p:pic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BD08AEC-953E-8C18-28F8-D94C96CE2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2" y="340728"/>
            <a:ext cx="2506557" cy="11288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5F17848-1583-EA99-4989-8B3444823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28" y="5479205"/>
            <a:ext cx="1196039" cy="1196039"/>
          </a:xfrm>
          <a:prstGeom prst="rect">
            <a:avLst/>
          </a:prstGeom>
        </p:spPr>
      </p:pic>
      <p:pic>
        <p:nvPicPr>
          <p:cNvPr id="2" name="Immagine 1" descr="Immagine che contiene logo&#10;&#10;Descrizione generata automaticamente">
            <a:extLst>
              <a:ext uri="{FF2B5EF4-FFF2-40B4-BE49-F238E27FC236}">
                <a16:creationId xmlns:a16="http://schemas.microsoft.com/office/drawing/2014/main" id="{CC3EDAE0-D354-2486-1A91-0F22EDFFB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02" y="317709"/>
            <a:ext cx="1933369" cy="1005352"/>
          </a:xfrm>
          <a:prstGeom prst="rect">
            <a:avLst/>
          </a:prstGeom>
        </p:spPr>
      </p:pic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11761C79-B7F6-30FE-7972-8E04AF363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99" y="330731"/>
            <a:ext cx="1228725" cy="828675"/>
          </a:xfrm>
          <a:prstGeom prst="rect">
            <a:avLst/>
          </a:prstGeom>
        </p:spPr>
      </p:pic>
      <p:sp>
        <p:nvSpPr>
          <p:cNvPr id="12" name="Freccia a sinistra 11">
            <a:hlinkClick r:id="rId9" action="ppaction://hlinksldjump"/>
            <a:extLst>
              <a:ext uri="{FF2B5EF4-FFF2-40B4-BE49-F238E27FC236}">
                <a16:creationId xmlns:a16="http://schemas.microsoft.com/office/drawing/2014/main" id="{31F9EE24-3248-C3F8-0816-6597CC4C1A0A}"/>
              </a:ext>
            </a:extLst>
          </p:cNvPr>
          <p:cNvSpPr/>
          <p:nvPr/>
        </p:nvSpPr>
        <p:spPr>
          <a:xfrm rot="16200000">
            <a:off x="874383" y="5987929"/>
            <a:ext cx="523221" cy="513691"/>
          </a:xfrm>
          <a:prstGeom prst="leftArrow">
            <a:avLst/>
          </a:prstGeom>
          <a:solidFill>
            <a:srgbClr val="FDAF17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D6FC-FFD8-9DB5-55FD-C8BE62D884B7}"/>
              </a:ext>
            </a:extLst>
          </p:cNvPr>
          <p:cNvSpPr txBox="1"/>
          <p:nvPr/>
        </p:nvSpPr>
        <p:spPr>
          <a:xfrm>
            <a:off x="293376" y="6491226"/>
            <a:ext cx="2634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to PICO </a:t>
            </a:r>
            <a:r>
              <a:rPr lang="it-IT" sz="1400" dirty="0" err="1"/>
              <a:t>presentation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2342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E1DFB2F-C18F-9DDC-BEA9-12A85FF17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04" y="1638474"/>
            <a:ext cx="5993741" cy="3794454"/>
          </a:xfrm>
          <a:prstGeom prst="rect">
            <a:avLst/>
          </a:prstGeom>
        </p:spPr>
      </p:pic>
      <p:pic>
        <p:nvPicPr>
          <p:cNvPr id="8" name="Immagine 7" descr="Immagine che contiene diagramma, mappa&#10;&#10;Descrizione generata automaticamente">
            <a:extLst>
              <a:ext uri="{FF2B5EF4-FFF2-40B4-BE49-F238E27FC236}">
                <a16:creationId xmlns:a16="http://schemas.microsoft.com/office/drawing/2014/main" id="{EAE4451C-2F91-8382-4DAE-B677C7850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5" y="2087166"/>
            <a:ext cx="5864163" cy="3738048"/>
          </a:xfrm>
          <a:prstGeom prst="rect">
            <a:avLst/>
          </a:prstGeom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id="{BFAD196A-6C8A-2E5E-089F-8AB3B5236C33}"/>
              </a:ext>
            </a:extLst>
          </p:cNvPr>
          <p:cNvSpPr txBox="1"/>
          <p:nvPr/>
        </p:nvSpPr>
        <p:spPr>
          <a:xfrm>
            <a:off x="568961" y="1638474"/>
            <a:ext cx="478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Curie depth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Mousavi &amp; </a:t>
            </a:r>
            <a:r>
              <a:rPr lang="en-US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Ardestani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2023) </a:t>
            </a: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4120DA9F-2EE9-EAE1-7488-CA126C066531}"/>
              </a:ext>
            </a:extLst>
          </p:cNvPr>
          <p:cNvSpPr txBox="1"/>
          <p:nvPr/>
        </p:nvSpPr>
        <p:spPr>
          <a:xfrm>
            <a:off x="6444036" y="5542521"/>
            <a:ext cx="505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 base depth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Irandoust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al.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2022)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E2FE79-4DDD-7C9A-CF19-9D7D58066C7C}"/>
              </a:ext>
            </a:extLst>
          </p:cNvPr>
          <p:cNvSpPr txBox="1"/>
          <p:nvPr/>
        </p:nvSpPr>
        <p:spPr>
          <a:xfrm>
            <a:off x="159435" y="106332"/>
            <a:ext cx="121919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Irandoust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 A., Priestley, K., &amp; </a:t>
            </a:r>
            <a:r>
              <a:rPr lang="en-US" sz="105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Sobouti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F. (2022). High-resolution lithospheric structure of the Zagros collision zone and Iranian Plateau. Journal of Geophysical Research: Solid Earth, 127, e2022JB025009. https://doi.org/10.1029/2022JB025009</a:t>
            </a:r>
          </a:p>
          <a:p>
            <a:endParaRPr lang="en-US" sz="105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Mousavi, N., </a:t>
            </a:r>
            <a:r>
              <a:rPr lang="en-US" sz="105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Ardestani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V.E., 2023, 3D map of surface heat flow, low-temperature basins and Curie point depth of the Iranian plateau: Hydrocarbon reservoirs and iron deposits, Journal of the Earth and Space Physics, 48(4), 137-150. https://doi.org/10.22059/jesphys.2023.348000.1007453 </a:t>
            </a:r>
          </a:p>
        </p:txBody>
      </p:sp>
      <p:sp>
        <p:nvSpPr>
          <p:cNvPr id="5" name="Freccia a destra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981802-9A3E-E098-50F6-99C07EC12707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66123FE-8964-534B-DBEC-B3EFCBCFD8BD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3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CE6DA06F-CF33-F34C-4417-1083C058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24" y="1140697"/>
            <a:ext cx="6637976" cy="4159047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E2CB718-1CC9-4CB1-F2F2-A7983ED3999D}"/>
              </a:ext>
            </a:extLst>
          </p:cNvPr>
          <p:cNvSpPr txBox="1"/>
          <p:nvPr/>
        </p:nvSpPr>
        <p:spPr>
          <a:xfrm>
            <a:off x="530280" y="1997267"/>
            <a:ext cx="470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Gradient Method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Tadiello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Braitenberg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2021)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AACA65-C8B8-A2E3-8B0B-D02B256F92A1}"/>
              </a:ext>
            </a:extLst>
          </p:cNvPr>
          <p:cNvSpPr txBox="1"/>
          <p:nvPr/>
        </p:nvSpPr>
        <p:spPr>
          <a:xfrm>
            <a:off x="451064" y="3432043"/>
            <a:ext cx="495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Determination of the Moho depth studying the vertical velocity variations for each node.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00920A-239D-F2B0-A442-F66B2FBC462B}"/>
              </a:ext>
            </a:extLst>
          </p:cNvPr>
          <p:cNvSpPr txBox="1"/>
          <p:nvPr/>
        </p:nvSpPr>
        <p:spPr>
          <a:xfrm>
            <a:off x="530280" y="4776340"/>
            <a:ext cx="487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of the maximum vertical gradient, within a determined velocity range.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39EF235-36E5-0A9B-2D5E-AAFB5E74E7F8}"/>
              </a:ext>
            </a:extLst>
          </p:cNvPr>
          <p:cNvCxnSpPr>
            <a:cxnSpLocks/>
          </p:cNvCxnSpPr>
          <p:nvPr/>
        </p:nvCxnSpPr>
        <p:spPr>
          <a:xfrm>
            <a:off x="2762071" y="4244736"/>
            <a:ext cx="0" cy="4283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7CE917-042B-4090-A043-78371F5484E0}"/>
              </a:ext>
            </a:extLst>
          </p:cNvPr>
          <p:cNvSpPr txBox="1"/>
          <p:nvPr/>
        </p:nvSpPr>
        <p:spPr>
          <a:xfrm>
            <a:off x="226145" y="5923355"/>
            <a:ext cx="11838694" cy="264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dirty="0" err="1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Tadiello</a:t>
            </a:r>
            <a:r>
              <a:rPr lang="en-US" sz="105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D. and </a:t>
            </a:r>
            <a:r>
              <a:rPr lang="en-US" sz="1050" dirty="0" err="1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Braitenberg</a:t>
            </a:r>
            <a:r>
              <a:rPr lang="en-US" sz="105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C.; 2021: </a:t>
            </a:r>
            <a:r>
              <a:rPr lang="en-US" sz="1050" i="1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Gravity modeling of the Alpine lithosphere affected by magmatism based on seismic tomography</a:t>
            </a:r>
            <a:r>
              <a:rPr lang="en-US" sz="105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Solid Earth, 12(2), 539-561</a:t>
            </a:r>
            <a:r>
              <a:rPr lang="en-US" sz="1050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5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30B170B-63BC-A733-80B4-7DB55D0DF7C2}"/>
              </a:ext>
            </a:extLst>
          </p:cNvPr>
          <p:cNvCxnSpPr>
            <a:cxnSpLocks/>
          </p:cNvCxnSpPr>
          <p:nvPr/>
        </p:nvCxnSpPr>
        <p:spPr>
          <a:xfrm>
            <a:off x="2762071" y="2733368"/>
            <a:ext cx="0" cy="5678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olo 1">
            <a:extLst>
              <a:ext uri="{FF2B5EF4-FFF2-40B4-BE49-F238E27FC236}">
                <a16:creationId xmlns:a16="http://schemas.microsoft.com/office/drawing/2014/main" id="{44925549-93B4-3253-0096-44AAC98A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47" y="511651"/>
            <a:ext cx="10515600" cy="863589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Moho definition</a:t>
            </a:r>
          </a:p>
        </p:txBody>
      </p:sp>
      <p:sp>
        <p:nvSpPr>
          <p:cNvPr id="15" name="Freccia a destr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3CE8E1-38FE-DFAA-02A6-D1E00747ABAE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destr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C96117C-6E8F-A770-B8BC-E4CA7FBFB5B2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a inversione 16">
            <a:hlinkClick r:id="rId3" action="ppaction://hlinksldjump"/>
            <a:extLst>
              <a:ext uri="{FF2B5EF4-FFF2-40B4-BE49-F238E27FC236}">
                <a16:creationId xmlns:a16="http://schemas.microsoft.com/office/drawing/2014/main" id="{7A4B8950-87E0-64F2-39C7-C9E0F8E2822A}"/>
              </a:ext>
            </a:extLst>
          </p:cNvPr>
          <p:cNvSpPr/>
          <p:nvPr/>
        </p:nvSpPr>
        <p:spPr>
          <a:xfrm rot="16200000" flipV="1">
            <a:off x="11154109" y="5930749"/>
            <a:ext cx="717765" cy="719847"/>
          </a:xfrm>
          <a:prstGeom prst="uturn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30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273BBEF-0E41-F4E5-72DC-061FD620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590" y="48917"/>
            <a:ext cx="3916714" cy="86358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 conversion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2E1BEDB-2D8E-1CB1-7614-417C13E82E66}"/>
              </a:ext>
            </a:extLst>
          </p:cNvPr>
          <p:cNvCxnSpPr>
            <a:cxnSpLocks/>
          </p:cNvCxnSpPr>
          <p:nvPr/>
        </p:nvCxnSpPr>
        <p:spPr>
          <a:xfrm flipH="1">
            <a:off x="2541389" y="834982"/>
            <a:ext cx="2845378" cy="1060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8340FB91-A19F-B3CC-45AC-AA0F291956D9}"/>
              </a:ext>
            </a:extLst>
          </p:cNvPr>
          <p:cNvSpPr txBox="1">
            <a:spLocks/>
          </p:cNvSpPr>
          <p:nvPr/>
        </p:nvSpPr>
        <p:spPr>
          <a:xfrm>
            <a:off x="1410593" y="1692623"/>
            <a:ext cx="1130796" cy="863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72F51F6-4CBD-1B25-8C37-8B81E0F1042D}"/>
              </a:ext>
            </a:extLst>
          </p:cNvPr>
          <p:cNvSpPr txBox="1">
            <a:spLocks/>
          </p:cNvSpPr>
          <p:nvPr/>
        </p:nvSpPr>
        <p:spPr>
          <a:xfrm>
            <a:off x="8572851" y="1603936"/>
            <a:ext cx="1442852" cy="863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antle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1C248F-7CFE-BB4F-CC93-F8483ED4E072}"/>
              </a:ext>
            </a:extLst>
          </p:cNvPr>
          <p:cNvSpPr txBox="1"/>
          <p:nvPr/>
        </p:nvSpPr>
        <p:spPr>
          <a:xfrm>
            <a:off x="729157" y="2373265"/>
            <a:ext cx="23063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Water: 2670 kg/m</a:t>
            </a:r>
            <a:r>
              <a:rPr lang="it-IT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endParaRPr lang="it-IT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07F5C4-24CB-27CB-82E1-2E5777A27769}"/>
              </a:ext>
            </a:extLst>
          </p:cNvPr>
          <p:cNvSpPr txBox="1"/>
          <p:nvPr/>
        </p:nvSpPr>
        <p:spPr>
          <a:xfrm>
            <a:off x="2193033" y="3145017"/>
            <a:ext cx="214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Brocher’s</a:t>
            </a:r>
            <a:r>
              <a:rPr lang="it-IT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relation</a:t>
            </a:r>
            <a:endParaRPr lang="en-US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6CCBB19-2A35-5BCD-2B39-AA47BCB119CD}"/>
              </a:ext>
            </a:extLst>
          </p:cNvPr>
          <p:cNvSpPr txBox="1"/>
          <p:nvPr/>
        </p:nvSpPr>
        <p:spPr>
          <a:xfrm>
            <a:off x="282751" y="5440479"/>
            <a:ext cx="11948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Thomas M.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Empirical Relations between Elastic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Wavespeeds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Density in the Earth's Crust. Bulletin of the Seismological Society of America 2005;; 95 (6): 2081–2092.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https://doi.org/10.1785/0120050077</a:t>
            </a:r>
          </a:p>
          <a:p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Connolly, J. A. D. (2009), The geodynamic equation of state: What and how, Geochem.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Geophys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Geosyst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10, Q10014, doi:10.1029/2009GC002540.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FE01A92F-55CE-766D-73C6-0699BE48E454}"/>
              </a:ext>
            </a:extLst>
          </p:cNvPr>
          <p:cNvSpPr/>
          <p:nvPr/>
        </p:nvSpPr>
        <p:spPr>
          <a:xfrm>
            <a:off x="2050793" y="3048344"/>
            <a:ext cx="142240" cy="613438"/>
          </a:xfrm>
          <a:prstGeom prst="rightBrace">
            <a:avLst>
              <a:gd name="adj1" fmla="val 46794"/>
              <a:gd name="adj2" fmla="val 46875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E64793B-5D39-F43D-4BFB-AAA9A359ED2A}"/>
                  </a:ext>
                </a:extLst>
              </p:cNvPr>
              <p:cNvSpPr txBox="1"/>
              <p:nvPr/>
            </p:nvSpPr>
            <p:spPr>
              <a:xfrm>
                <a:off x="-124919" y="3992253"/>
                <a:ext cx="6381750" cy="2362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=0.9409+2.0947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−0.8206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+0.2683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−0.0251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E64793B-5D39-F43D-4BFB-AAA9A359E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919" y="3992253"/>
                <a:ext cx="6381750" cy="236283"/>
              </a:xfrm>
              <a:prstGeom prst="rect">
                <a:avLst/>
              </a:prstGeom>
              <a:blipFill>
                <a:blip r:embed="rId3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90E181E-C43F-6DC4-58AF-A04D0A3AEDEA}"/>
              </a:ext>
            </a:extLst>
          </p:cNvPr>
          <p:cNvCxnSpPr>
            <a:cxnSpLocks/>
          </p:cNvCxnSpPr>
          <p:nvPr/>
        </p:nvCxnSpPr>
        <p:spPr>
          <a:xfrm>
            <a:off x="3035476" y="3593026"/>
            <a:ext cx="0" cy="301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5062335-3B6F-6835-1FB6-CA00632CABB9}"/>
              </a:ext>
            </a:extLst>
          </p:cNvPr>
          <p:cNvCxnSpPr>
            <a:cxnSpLocks/>
          </p:cNvCxnSpPr>
          <p:nvPr/>
        </p:nvCxnSpPr>
        <p:spPr>
          <a:xfrm>
            <a:off x="2987291" y="4334392"/>
            <a:ext cx="0" cy="301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C116053-A093-D242-34E7-E10B48D360A9}"/>
                  </a:ext>
                </a:extLst>
              </p:cNvPr>
              <p:cNvSpPr txBox="1"/>
              <p:nvPr/>
            </p:nvSpPr>
            <p:spPr>
              <a:xfrm>
                <a:off x="-252554" y="4762967"/>
                <a:ext cx="6576060" cy="239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=1.6612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−0. 4721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+0.0671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−0.0043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+0.000106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C116053-A093-D242-34E7-E10B48D36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554" y="4762967"/>
                <a:ext cx="6576060" cy="239361"/>
              </a:xfrm>
              <a:prstGeom prst="rect">
                <a:avLst/>
              </a:prstGeom>
              <a:blipFill>
                <a:blip r:embed="rId4"/>
                <a:stretch>
                  <a:fillRect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FB02834-83DE-67C5-FBD4-A97C87A76A57}"/>
              </a:ext>
            </a:extLst>
          </p:cNvPr>
          <p:cNvSpPr txBox="1"/>
          <p:nvPr/>
        </p:nvSpPr>
        <p:spPr>
          <a:xfrm>
            <a:off x="8273525" y="2267991"/>
            <a:ext cx="230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Perple_X</a:t>
            </a:r>
            <a:r>
              <a:rPr lang="it-IT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modeling</a:t>
            </a:r>
            <a:endParaRPr lang="en-US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id="{5BE97D10-A188-97B6-A9D7-49ADDBA25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95671"/>
              </p:ext>
            </p:extLst>
          </p:nvPr>
        </p:nvGraphicFramePr>
        <p:xfrm>
          <a:off x="7156076" y="2778672"/>
          <a:ext cx="4505322" cy="65032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750887">
                  <a:extLst>
                    <a:ext uri="{9D8B030D-6E8A-4147-A177-3AD203B41FA5}">
                      <a16:colId xmlns:a16="http://schemas.microsoft.com/office/drawing/2014/main" val="3297963202"/>
                    </a:ext>
                  </a:extLst>
                </a:gridCol>
                <a:gridCol w="750887">
                  <a:extLst>
                    <a:ext uri="{9D8B030D-6E8A-4147-A177-3AD203B41FA5}">
                      <a16:colId xmlns:a16="http://schemas.microsoft.com/office/drawing/2014/main" val="4202492282"/>
                    </a:ext>
                  </a:extLst>
                </a:gridCol>
                <a:gridCol w="750887">
                  <a:extLst>
                    <a:ext uri="{9D8B030D-6E8A-4147-A177-3AD203B41FA5}">
                      <a16:colId xmlns:a16="http://schemas.microsoft.com/office/drawing/2014/main" val="1455238082"/>
                    </a:ext>
                  </a:extLst>
                </a:gridCol>
                <a:gridCol w="750887">
                  <a:extLst>
                    <a:ext uri="{9D8B030D-6E8A-4147-A177-3AD203B41FA5}">
                      <a16:colId xmlns:a16="http://schemas.microsoft.com/office/drawing/2014/main" val="527837282"/>
                    </a:ext>
                  </a:extLst>
                </a:gridCol>
                <a:gridCol w="750887">
                  <a:extLst>
                    <a:ext uri="{9D8B030D-6E8A-4147-A177-3AD203B41FA5}">
                      <a16:colId xmlns:a16="http://schemas.microsoft.com/office/drawing/2014/main" val="1101423000"/>
                    </a:ext>
                  </a:extLst>
                </a:gridCol>
                <a:gridCol w="750887">
                  <a:extLst>
                    <a:ext uri="{9D8B030D-6E8A-4147-A177-3AD203B41FA5}">
                      <a16:colId xmlns:a16="http://schemas.microsoft.com/office/drawing/2014/main" val="85410001"/>
                    </a:ext>
                  </a:extLst>
                </a:gridCol>
              </a:tblGrid>
              <a:tr h="325164">
                <a:tc>
                  <a:txBody>
                    <a:bodyPr/>
                    <a:lstStyle/>
                    <a:p>
                      <a:r>
                        <a:rPr lang="it-IT" sz="1400" dirty="0"/>
                        <a:t>Na</a:t>
                      </a:r>
                      <a:r>
                        <a:rPr lang="it-IT" sz="1400" baseline="-25000" dirty="0"/>
                        <a:t>2</a:t>
                      </a:r>
                      <a:r>
                        <a:rPr lang="it-IT" sz="1400" baseline="0" dirty="0"/>
                        <a:t>O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CaO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FeO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MgO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Al</a:t>
                      </a:r>
                      <a:r>
                        <a:rPr lang="it-IT" sz="1400" baseline="-25000" dirty="0"/>
                        <a:t>2</a:t>
                      </a:r>
                      <a:r>
                        <a:rPr lang="it-IT" sz="1400" baseline="0" dirty="0"/>
                        <a:t>O</a:t>
                      </a:r>
                      <a:r>
                        <a:rPr lang="it-IT" sz="1400" baseline="-25000" dirty="0"/>
                        <a:t>3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SiO</a:t>
                      </a:r>
                      <a:r>
                        <a:rPr lang="it-IT" sz="1400" baseline="-25000" dirty="0"/>
                        <a:t>2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19151"/>
                  </a:ext>
                </a:extLst>
              </a:tr>
              <a:tr h="325164">
                <a:tc>
                  <a:txBody>
                    <a:bodyPr/>
                    <a:lstStyle/>
                    <a:p>
                      <a:r>
                        <a:rPr lang="it-IT" sz="1400" dirty="0"/>
                        <a:t>0.13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1.90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7.90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41.60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2.00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45.20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689349"/>
                  </a:ext>
                </a:extLst>
              </a:tr>
            </a:tbl>
          </a:graphicData>
        </a:graphic>
      </p:graphicFrame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D9E4BA-621F-0D94-A9EC-A373102E4802}"/>
              </a:ext>
            </a:extLst>
          </p:cNvPr>
          <p:cNvSpPr txBox="1"/>
          <p:nvPr/>
        </p:nvSpPr>
        <p:spPr>
          <a:xfrm>
            <a:off x="11661398" y="3090446"/>
            <a:ext cx="603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(%)</a:t>
            </a:r>
            <a:endParaRPr lang="en-US" sz="1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A2BE0-DACD-3F98-5447-CEA1B4BFC053}"/>
              </a:ext>
            </a:extLst>
          </p:cNvPr>
          <p:cNvSpPr txBox="1"/>
          <p:nvPr/>
        </p:nvSpPr>
        <p:spPr>
          <a:xfrm>
            <a:off x="6997674" y="3677365"/>
            <a:ext cx="5131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18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antle velocities from tomography compared with synthetic upper mantle velocities and densities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9B646CF-84CD-3190-49FA-BAF62E397772}"/>
              </a:ext>
            </a:extLst>
          </p:cNvPr>
          <p:cNvCxnSpPr>
            <a:cxnSpLocks/>
          </p:cNvCxnSpPr>
          <p:nvPr/>
        </p:nvCxnSpPr>
        <p:spPr>
          <a:xfrm>
            <a:off x="5780947" y="834982"/>
            <a:ext cx="2845378" cy="1060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reccia a destr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8782D5-B219-68FE-1B3A-CF30ED4DEDB2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a destra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04A121C-F97B-769E-1459-29E4DBAEA2C9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B6C0B6-DE3A-0E4A-56B6-4D5D59BCC86D}"/>
              </a:ext>
            </a:extLst>
          </p:cNvPr>
          <p:cNvSpPr txBox="1"/>
          <p:nvPr/>
        </p:nvSpPr>
        <p:spPr>
          <a:xfrm>
            <a:off x="310269" y="2026919"/>
            <a:ext cx="50242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applying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Brocher’s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Equation, we try to simplify it with statistical inference.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Applying Fischer’s Law, we have demonstrated the possibility to delete the last term of the equation.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found other parameters and defined a new relation for the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6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density conversion: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0C0C0D5-8D69-EC7D-034E-76C6525E3460}"/>
                  </a:ext>
                </a:extLst>
              </p:cNvPr>
              <p:cNvSpPr txBox="1"/>
              <p:nvPr/>
            </p:nvSpPr>
            <p:spPr>
              <a:xfrm>
                <a:off x="3383999" y="5846660"/>
                <a:ext cx="5724000" cy="5400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it-IT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𝟎𝟐𝟔</m:t>
                    </m:r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𝟒𝟏𝟔𝟒</m:t>
                    </m:r>
                    <m:sSubSup>
                      <m:sSubSupPr>
                        <m:ctrlP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𝟎𝟒𝟗𝟑</m:t>
                    </m:r>
                    <m:sSubSup>
                      <m:sSubSupPr>
                        <m:ctrlP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bSup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𝟎𝟎𝟐𝟎</m:t>
                    </m:r>
                    <m:sSubSup>
                      <m:sSubSupPr>
                        <m:ctrlP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0C0C0D5-8D69-EC7D-034E-76C6525E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999" y="5846660"/>
                <a:ext cx="5724000" cy="540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3B135A-92E1-AEED-D605-6B1CB71CC399}"/>
              </a:ext>
            </a:extLst>
          </p:cNvPr>
          <p:cNvSpPr txBox="1"/>
          <p:nvPr/>
        </p:nvSpPr>
        <p:spPr>
          <a:xfrm>
            <a:off x="5870448" y="4733904"/>
            <a:ext cx="536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 of the </a:t>
            </a:r>
            <a:r>
              <a:rPr lang="en-US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Brocher’s</a:t>
            </a:r>
            <a:r>
              <a:rPr lang="en-US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relation (y-axis) with empirical velocity (x-axis) : Black line represent the original relation, dashed lines represent our test, starting from five coefficients and eliminating ones at every iteration.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3F6B30D-82FA-68EA-E1B2-ACBB04CA6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18" y="1780476"/>
            <a:ext cx="5727156" cy="2919413"/>
          </a:xfrm>
          <a:prstGeom prst="rect">
            <a:avLst/>
          </a:prstGeom>
        </p:spPr>
      </p:pic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FCD983E3-F306-DB5E-CBA8-672603EEB818}"/>
              </a:ext>
            </a:extLst>
          </p:cNvPr>
          <p:cNvCxnSpPr>
            <a:cxnSpLocks/>
          </p:cNvCxnSpPr>
          <p:nvPr/>
        </p:nvCxnSpPr>
        <p:spPr>
          <a:xfrm>
            <a:off x="1517904" y="5175504"/>
            <a:ext cx="1654504" cy="941156"/>
          </a:xfrm>
          <a:prstGeom prst="bentConnector3">
            <a:avLst>
              <a:gd name="adj1" fmla="val -29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>
            <a:extLst>
              <a:ext uri="{FF2B5EF4-FFF2-40B4-BE49-F238E27FC236}">
                <a16:creationId xmlns:a16="http://schemas.microsoft.com/office/drawing/2014/main" id="{7FD36A48-CF99-5DB9-C9AD-A46111A8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05315"/>
            <a:ext cx="10515600" cy="1325563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Statistical inference</a:t>
            </a:r>
          </a:p>
        </p:txBody>
      </p:sp>
      <p:sp>
        <p:nvSpPr>
          <p:cNvPr id="6" name="Freccia a destra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68DC64-A540-BDBB-7E0D-C82D6991DCD2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8A2056-0860-393A-41DD-994C837C88CF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C6C04-4F37-5ADA-B4E6-60F2E7CE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330"/>
            <a:ext cx="10515600" cy="696746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inversion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Bayesian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AD3681-6677-DA9F-F5F5-3831260E1ED1}"/>
              </a:ext>
            </a:extLst>
          </p:cNvPr>
          <p:cNvSpPr txBox="1"/>
          <p:nvPr/>
        </p:nvSpPr>
        <p:spPr>
          <a:xfrm>
            <a:off x="24490" y="4905683"/>
            <a:ext cx="120289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Marchetti, P., Sampietro, D., Capponi, M., Rossi, L., Reguzzoni, M., Porzio, F., </a:t>
            </a:r>
            <a:r>
              <a:rPr lang="it-IT" sz="105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Sansò</a:t>
            </a:r>
            <a:r>
              <a:rPr lang="it-IT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F. et al. 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(2019) </a:t>
            </a:r>
            <a:r>
              <a:rPr lang="en-US" sz="105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Lithological constrained gravity inversion. A Bayesian approach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In: 81st EAGE Conference and Exhibition 2019. EAGE Publishing BV, 1–5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77DB49-1919-D667-881B-72D969EFEE85}"/>
              </a:ext>
            </a:extLst>
          </p:cNvPr>
          <p:cNvSpPr txBox="1"/>
          <p:nvPr/>
        </p:nvSpPr>
        <p:spPr>
          <a:xfrm>
            <a:off x="744376" y="1568471"/>
            <a:ext cx="10323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probabilistic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Bayesian approach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proposed for the joint gravity-magnetic inversion. It searches, from the a-priori model, the density distribution that minimizes the gravity and magnetic residuals.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2E1811C-029B-E111-3FBE-FA69DFFF3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329" y="2707322"/>
            <a:ext cx="8993887" cy="19828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8B6B57-F293-C6D8-2024-460A69DBD7A7}"/>
              </a:ext>
            </a:extLst>
          </p:cNvPr>
          <p:cNvSpPr txBox="1"/>
          <p:nvPr/>
        </p:nvSpPr>
        <p:spPr>
          <a:xfrm>
            <a:off x="2" y="5789042"/>
            <a:ext cx="12601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Sampietro, D., Capponi, M., Maurizio, G. 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(2022) </a:t>
            </a:r>
            <a:r>
              <a:rPr lang="en-US" sz="105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Bayesian Inversion of Potential Fields: The Quebec Oka Carbonatite Complex Case Study. Geosciences 2022, 12, 382. https://doi.org/10.3390/geosciences12100382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896BD7-8DCF-750F-1418-586397F6E67E}"/>
              </a:ext>
            </a:extLst>
          </p:cNvPr>
          <p:cNvSpPr txBox="1"/>
          <p:nvPr/>
        </p:nvSpPr>
        <p:spPr>
          <a:xfrm>
            <a:off x="0" y="5416416"/>
            <a:ext cx="12601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Sansò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Fernando, and Daniele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Sampietro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Analysis of the gravity field: Direct and inverse problems. Springer Nature, 2022.</a:t>
            </a:r>
          </a:p>
        </p:txBody>
      </p:sp>
      <p:sp>
        <p:nvSpPr>
          <p:cNvPr id="10" name="Freccia a destra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0717B4-C81D-E007-213B-828ED04F8FA1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a destra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62B88EF-65D1-77FD-C5E2-80686EAE6FB4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360C5-6B9F-9DD4-04EF-6AAFDA1B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775"/>
            <a:ext cx="10515600" cy="696746"/>
          </a:xfrm>
        </p:spPr>
        <p:txBody>
          <a:bodyPr>
            <a:norm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Elastic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parameters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calculation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628CA3-0A43-C3E3-BD9C-C540701BDB16}"/>
              </a:ext>
            </a:extLst>
          </p:cNvPr>
          <p:cNvSpPr txBox="1"/>
          <p:nvPr/>
        </p:nvSpPr>
        <p:spPr>
          <a:xfrm>
            <a:off x="121920" y="110816"/>
            <a:ext cx="11948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Thomas M.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Empirical Relations between Elastic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Wavespeeds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Density in the Earth's Crust. Bulletin of the Seismological Society of America 2005;; 95 (6): 2081–2092.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doi:https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://doi.org/10.1785/0120050077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D88D98-A57B-F849-8704-AE17168E66E7}"/>
              </a:ext>
            </a:extLst>
          </p:cNvPr>
          <p:cNvSpPr txBox="1"/>
          <p:nvPr/>
        </p:nvSpPr>
        <p:spPr>
          <a:xfrm>
            <a:off x="627574" y="1874685"/>
            <a:ext cx="1032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the final density model to calculate some elastic parameters.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B1E62AE-A989-0FB8-7356-B32D36995FD1}"/>
                  </a:ext>
                </a:extLst>
              </p:cNvPr>
              <p:cNvSpPr txBox="1"/>
              <p:nvPr/>
            </p:nvSpPr>
            <p:spPr>
              <a:xfrm>
                <a:off x="914400" y="2633780"/>
                <a:ext cx="848694" cy="25180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B1E62AE-A989-0FB8-7356-B32D36995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633780"/>
                <a:ext cx="848694" cy="251800"/>
              </a:xfrm>
              <a:prstGeom prst="rect">
                <a:avLst/>
              </a:prstGeom>
              <a:blipFill>
                <a:blip r:embed="rId2"/>
                <a:stretch>
                  <a:fillRect l="-5036" r="-5755" b="-2439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857236-578F-C7BB-043C-6E461BA33327}"/>
              </a:ext>
            </a:extLst>
          </p:cNvPr>
          <p:cNvSpPr txBox="1"/>
          <p:nvPr/>
        </p:nvSpPr>
        <p:spPr>
          <a:xfrm>
            <a:off x="2624882" y="2576472"/>
            <a:ext cx="212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(Shear </a:t>
            </a:r>
            <a:r>
              <a:rPr lang="it-IT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modulus</a:t>
            </a:r>
            <a:r>
              <a:rPr lang="it-IT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21DFA00-1791-61DF-054E-8E1085A38411}"/>
                  </a:ext>
                </a:extLst>
              </p:cNvPr>
              <p:cNvSpPr txBox="1"/>
              <p:nvPr/>
            </p:nvSpPr>
            <p:spPr>
              <a:xfrm>
                <a:off x="908674" y="3098222"/>
                <a:ext cx="1584665" cy="27013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21DFA00-1791-61DF-054E-8E1085A38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74" y="3098222"/>
                <a:ext cx="1584665" cy="270139"/>
              </a:xfrm>
              <a:prstGeom prst="rect">
                <a:avLst/>
              </a:prstGeom>
              <a:blipFill>
                <a:blip r:embed="rId3"/>
                <a:stretch>
                  <a:fillRect l="-2692" r="-4231" b="-2222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CD991D-480B-5E43-127E-5D2A636F80D6}"/>
              </a:ext>
            </a:extLst>
          </p:cNvPr>
          <p:cNvSpPr txBox="1"/>
          <p:nvPr/>
        </p:nvSpPr>
        <p:spPr>
          <a:xfrm>
            <a:off x="2624882" y="3052222"/>
            <a:ext cx="2596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(1st Lame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parameter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84BB202-9B62-1747-056F-1A2DBB63ED5A}"/>
                  </a:ext>
                </a:extLst>
              </p:cNvPr>
              <p:cNvSpPr txBox="1"/>
              <p:nvPr/>
            </p:nvSpPr>
            <p:spPr>
              <a:xfrm>
                <a:off x="908674" y="3561757"/>
                <a:ext cx="1595309" cy="24622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/[2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84BB202-9B62-1747-056F-1A2DBB63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74" y="3561757"/>
                <a:ext cx="1595309" cy="246221"/>
              </a:xfrm>
              <a:prstGeom prst="rect">
                <a:avLst/>
              </a:prstGeom>
              <a:blipFill>
                <a:blip r:embed="rId4"/>
                <a:stretch>
                  <a:fillRect l="-1145" r="-4198" b="-3170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01D72E-95B5-8B13-0281-DDC5A0D0856D}"/>
              </a:ext>
            </a:extLst>
          </p:cNvPr>
          <p:cNvSpPr txBox="1"/>
          <p:nvPr/>
        </p:nvSpPr>
        <p:spPr>
          <a:xfrm>
            <a:off x="2624882" y="3519993"/>
            <a:ext cx="1881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Poisson’s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ratio)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B3DC01CC-C876-424F-8298-4D5098FDA412}"/>
              </a:ext>
            </a:extLst>
          </p:cNvPr>
          <p:cNvSpPr/>
          <p:nvPr/>
        </p:nvSpPr>
        <p:spPr>
          <a:xfrm>
            <a:off x="7750791" y="3127081"/>
            <a:ext cx="3715052" cy="2408732"/>
          </a:xfrm>
          <a:prstGeom prst="cube">
            <a:avLst>
              <a:gd name="adj" fmla="val 29527"/>
            </a:avLst>
          </a:prstGeom>
          <a:noFill/>
          <a:ln w="19050">
            <a:solidFill>
              <a:schemeClr val="tx1"/>
            </a:solidFill>
            <a:head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o 12">
            <a:extLst>
              <a:ext uri="{FF2B5EF4-FFF2-40B4-BE49-F238E27FC236}">
                <a16:creationId xmlns:a16="http://schemas.microsoft.com/office/drawing/2014/main" id="{3E6FF81E-A58D-CE98-ACB6-5D518FDA2A8B}"/>
              </a:ext>
            </a:extLst>
          </p:cNvPr>
          <p:cNvSpPr/>
          <p:nvPr/>
        </p:nvSpPr>
        <p:spPr>
          <a:xfrm>
            <a:off x="7755553" y="3697683"/>
            <a:ext cx="741463" cy="566084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o 13">
            <a:extLst>
              <a:ext uri="{FF2B5EF4-FFF2-40B4-BE49-F238E27FC236}">
                <a16:creationId xmlns:a16="http://schemas.microsoft.com/office/drawing/2014/main" id="{2F88E1E4-A2B8-BC32-475D-CE9DD75CB241}"/>
              </a:ext>
            </a:extLst>
          </p:cNvPr>
          <p:cNvSpPr/>
          <p:nvPr/>
        </p:nvSpPr>
        <p:spPr>
          <a:xfrm>
            <a:off x="7753172" y="4119321"/>
            <a:ext cx="741463" cy="566084"/>
          </a:xfrm>
          <a:prstGeom prst="cub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o 14">
            <a:extLst>
              <a:ext uri="{FF2B5EF4-FFF2-40B4-BE49-F238E27FC236}">
                <a16:creationId xmlns:a16="http://schemas.microsoft.com/office/drawing/2014/main" id="{8249934A-1478-4EB9-4872-C6C96EE49147}"/>
              </a:ext>
            </a:extLst>
          </p:cNvPr>
          <p:cNvSpPr/>
          <p:nvPr/>
        </p:nvSpPr>
        <p:spPr>
          <a:xfrm>
            <a:off x="7753172" y="4543330"/>
            <a:ext cx="741463" cy="566084"/>
          </a:xfrm>
          <a:prstGeom prst="cub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o 15">
            <a:extLst>
              <a:ext uri="{FF2B5EF4-FFF2-40B4-BE49-F238E27FC236}">
                <a16:creationId xmlns:a16="http://schemas.microsoft.com/office/drawing/2014/main" id="{C9F22725-010F-01C1-2CA1-32B10E9F70D4}"/>
              </a:ext>
            </a:extLst>
          </p:cNvPr>
          <p:cNvSpPr/>
          <p:nvPr/>
        </p:nvSpPr>
        <p:spPr>
          <a:xfrm>
            <a:off x="7753172" y="4969729"/>
            <a:ext cx="741463" cy="566084"/>
          </a:xfrm>
          <a:prstGeom prst="cub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elogramma 31">
            <a:extLst>
              <a:ext uri="{FF2B5EF4-FFF2-40B4-BE49-F238E27FC236}">
                <a16:creationId xmlns:a16="http://schemas.microsoft.com/office/drawing/2014/main" id="{5C5B4358-50DF-ED63-08F8-0D65FB71CD91}"/>
              </a:ext>
            </a:extLst>
          </p:cNvPr>
          <p:cNvSpPr/>
          <p:nvPr/>
        </p:nvSpPr>
        <p:spPr>
          <a:xfrm>
            <a:off x="7893970" y="3552163"/>
            <a:ext cx="753065" cy="142075"/>
          </a:xfrm>
          <a:prstGeom prst="parallelogram">
            <a:avLst>
              <a:gd name="adj" fmla="val 102546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29433C99-9315-5C4B-804E-A60F6BE2500E}"/>
              </a:ext>
            </a:extLst>
          </p:cNvPr>
          <p:cNvSpPr/>
          <p:nvPr/>
        </p:nvSpPr>
        <p:spPr>
          <a:xfrm>
            <a:off x="8037149" y="3409261"/>
            <a:ext cx="753065" cy="142075"/>
          </a:xfrm>
          <a:prstGeom prst="parallelogram">
            <a:avLst>
              <a:gd name="adj" fmla="val 102546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arallelogramma 33">
            <a:extLst>
              <a:ext uri="{FF2B5EF4-FFF2-40B4-BE49-F238E27FC236}">
                <a16:creationId xmlns:a16="http://schemas.microsoft.com/office/drawing/2014/main" id="{D93622E7-1BB8-B0F3-1A87-4F19692EFF4E}"/>
              </a:ext>
            </a:extLst>
          </p:cNvPr>
          <p:cNvSpPr/>
          <p:nvPr/>
        </p:nvSpPr>
        <p:spPr>
          <a:xfrm>
            <a:off x="8180328" y="3266021"/>
            <a:ext cx="753065" cy="142075"/>
          </a:xfrm>
          <a:prstGeom prst="parallelogram">
            <a:avLst>
              <a:gd name="adj" fmla="val 102546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arallelogramma 34">
            <a:extLst>
              <a:ext uri="{FF2B5EF4-FFF2-40B4-BE49-F238E27FC236}">
                <a16:creationId xmlns:a16="http://schemas.microsoft.com/office/drawing/2014/main" id="{A30642BE-9D5A-04DB-232A-C73E6E062E3E}"/>
              </a:ext>
            </a:extLst>
          </p:cNvPr>
          <p:cNvSpPr/>
          <p:nvPr/>
        </p:nvSpPr>
        <p:spPr>
          <a:xfrm>
            <a:off x="8325279" y="3122965"/>
            <a:ext cx="753065" cy="142075"/>
          </a:xfrm>
          <a:prstGeom prst="parallelogram">
            <a:avLst>
              <a:gd name="adj" fmla="val 102546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arallelogramma 35">
            <a:extLst>
              <a:ext uri="{FF2B5EF4-FFF2-40B4-BE49-F238E27FC236}">
                <a16:creationId xmlns:a16="http://schemas.microsoft.com/office/drawing/2014/main" id="{E88287FE-E9F5-4A46-B476-474BD8102D84}"/>
              </a:ext>
            </a:extLst>
          </p:cNvPr>
          <p:cNvSpPr/>
          <p:nvPr/>
        </p:nvSpPr>
        <p:spPr>
          <a:xfrm>
            <a:off x="8355634" y="3694204"/>
            <a:ext cx="744353" cy="142075"/>
          </a:xfrm>
          <a:prstGeom prst="parallelogram">
            <a:avLst>
              <a:gd name="adj" fmla="val 97518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Parallelogramma 40">
            <a:extLst>
              <a:ext uri="{FF2B5EF4-FFF2-40B4-BE49-F238E27FC236}">
                <a16:creationId xmlns:a16="http://schemas.microsoft.com/office/drawing/2014/main" id="{2C63BF6A-11B7-8758-66A3-CB696A0388C3}"/>
              </a:ext>
            </a:extLst>
          </p:cNvPr>
          <p:cNvSpPr/>
          <p:nvPr/>
        </p:nvSpPr>
        <p:spPr>
          <a:xfrm>
            <a:off x="8958094" y="3694204"/>
            <a:ext cx="744353" cy="142075"/>
          </a:xfrm>
          <a:prstGeom prst="parallelogram">
            <a:avLst>
              <a:gd name="adj" fmla="val 97518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Parallelogramma 41">
            <a:extLst>
              <a:ext uri="{FF2B5EF4-FFF2-40B4-BE49-F238E27FC236}">
                <a16:creationId xmlns:a16="http://schemas.microsoft.com/office/drawing/2014/main" id="{35E8A9CF-D958-FA48-7F1A-D350407E270C}"/>
              </a:ext>
            </a:extLst>
          </p:cNvPr>
          <p:cNvSpPr/>
          <p:nvPr/>
        </p:nvSpPr>
        <p:spPr>
          <a:xfrm>
            <a:off x="9562943" y="3694204"/>
            <a:ext cx="744353" cy="142075"/>
          </a:xfrm>
          <a:prstGeom prst="parallelogram">
            <a:avLst>
              <a:gd name="adj" fmla="val 97518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arallelogramma 42">
            <a:extLst>
              <a:ext uri="{FF2B5EF4-FFF2-40B4-BE49-F238E27FC236}">
                <a16:creationId xmlns:a16="http://schemas.microsoft.com/office/drawing/2014/main" id="{E6B5B231-91F4-84A4-0D4B-56B5413C4E06}"/>
              </a:ext>
            </a:extLst>
          </p:cNvPr>
          <p:cNvSpPr/>
          <p:nvPr/>
        </p:nvSpPr>
        <p:spPr>
          <a:xfrm>
            <a:off x="10167782" y="3694204"/>
            <a:ext cx="726563" cy="142075"/>
          </a:xfrm>
          <a:prstGeom prst="parallelogram">
            <a:avLst>
              <a:gd name="adj" fmla="val 97518"/>
            </a:avLst>
          </a:prstGeom>
          <a:noFill/>
          <a:ln w="635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A5DB5E1A-25C7-3F16-778A-04E89E9DE8C3}"/>
              </a:ext>
            </a:extLst>
          </p:cNvPr>
          <p:cNvCxnSpPr>
            <a:cxnSpLocks/>
          </p:cNvCxnSpPr>
          <p:nvPr/>
        </p:nvCxnSpPr>
        <p:spPr>
          <a:xfrm>
            <a:off x="8084469" y="3325320"/>
            <a:ext cx="0" cy="4520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C42643DC-7034-986E-EFAF-D09C2F0435EF}"/>
                  </a:ext>
                </a:extLst>
              </p:cNvPr>
              <p:cNvSpPr txBox="1"/>
              <p:nvPr/>
            </p:nvSpPr>
            <p:spPr>
              <a:xfrm>
                <a:off x="7119525" y="3068939"/>
                <a:ext cx="104317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C42643DC-7034-986E-EFAF-D09C2F043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525" y="3068939"/>
                <a:ext cx="1043171" cy="184666"/>
              </a:xfrm>
              <a:prstGeom prst="rect">
                <a:avLst/>
              </a:prstGeom>
              <a:blipFill>
                <a:blip r:embed="rId5"/>
                <a:stretch>
                  <a:fillRect l="-2924" r="-58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1A186D45-A4D6-F4B6-FA2C-413C8A3D88EB}"/>
                  </a:ext>
                </a:extLst>
              </p:cNvPr>
              <p:cNvSpPr txBox="1"/>
              <p:nvPr/>
            </p:nvSpPr>
            <p:spPr>
              <a:xfrm>
                <a:off x="8727810" y="4266489"/>
                <a:ext cx="161082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)∗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1A186D45-A4D6-F4B6-FA2C-413C8A3D8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810" y="4266489"/>
                <a:ext cx="1610826" cy="184666"/>
              </a:xfrm>
              <a:prstGeom prst="rect">
                <a:avLst/>
              </a:prstGeom>
              <a:blipFill>
                <a:blip r:embed="rId6"/>
                <a:stretch>
                  <a:fillRect l="-379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4EBDDD9E-11F9-1766-553B-6478014CC117}"/>
              </a:ext>
            </a:extLst>
          </p:cNvPr>
          <p:cNvCxnSpPr>
            <a:cxnSpLocks/>
          </p:cNvCxnSpPr>
          <p:nvPr/>
        </p:nvCxnSpPr>
        <p:spPr>
          <a:xfrm>
            <a:off x="8179634" y="4187314"/>
            <a:ext cx="0" cy="4300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E95A59DA-F0B4-53C9-9D93-DBD70565574C}"/>
                  </a:ext>
                </a:extLst>
              </p:cNvPr>
              <p:cNvSpPr txBox="1"/>
              <p:nvPr/>
            </p:nvSpPr>
            <p:spPr>
              <a:xfrm>
                <a:off x="5321026" y="4717445"/>
                <a:ext cx="12949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/>
                  <a:t>= 9.81 m/s</a:t>
                </a:r>
                <a:r>
                  <a:rPr lang="en-US" sz="1400" baseline="30000" dirty="0"/>
                  <a:t>2</a:t>
                </a:r>
                <a:endParaRPr lang="en-US" sz="1400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E95A59DA-F0B4-53C9-9D93-DBD70565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026" y="4717445"/>
                <a:ext cx="1294901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27CBCB98-F322-C826-B562-3C6CAD2FF652}"/>
                  </a:ext>
                </a:extLst>
              </p:cNvPr>
              <p:cNvSpPr txBox="1"/>
              <p:nvPr/>
            </p:nvSpPr>
            <p:spPr>
              <a:xfrm>
                <a:off x="5260548" y="4417113"/>
                <a:ext cx="142813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/>
                  <a:t>= topo height </a:t>
                </a:r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27CBCB98-F322-C826-B562-3C6CAD2FF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548" y="4417113"/>
                <a:ext cx="1428131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26288B1E-DB74-52D6-53D1-CFF3DD6B9B1A}"/>
                  </a:ext>
                </a:extLst>
              </p:cNvPr>
              <p:cNvSpPr txBox="1"/>
              <p:nvPr/>
            </p:nvSpPr>
            <p:spPr>
              <a:xfrm>
                <a:off x="5260548" y="4112575"/>
                <a:ext cx="24782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/>
                  <a:t>= topo density = 2670 kg/m</a:t>
                </a:r>
                <a:r>
                  <a:rPr lang="en-US" sz="1400" baseline="30000" dirty="0"/>
                  <a:t>3</a:t>
                </a:r>
                <a:endParaRPr lang="en-US" sz="1400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26288B1E-DB74-52D6-53D1-CFF3DD6B9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548" y="4112575"/>
                <a:ext cx="2478291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FC788A5E-2E35-0F55-E3CB-F40E19949E61}"/>
                  </a:ext>
                </a:extLst>
              </p:cNvPr>
              <p:cNvSpPr txBox="1"/>
              <p:nvPr/>
            </p:nvSpPr>
            <p:spPr>
              <a:xfrm>
                <a:off x="5332978" y="5014538"/>
                <a:ext cx="12949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400" dirty="0"/>
                  <a:t>= node depth</a:t>
                </a:r>
              </a:p>
            </p:txBody>
          </p:sp>
        </mc:Choice>
        <mc:Fallback xmlns="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FC788A5E-2E35-0F55-E3CB-F40E19949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978" y="5014538"/>
                <a:ext cx="1294900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65A976E8-E0C7-A29C-319B-93E89C2E1A08}"/>
                  </a:ext>
                </a:extLst>
              </p:cNvPr>
              <p:cNvSpPr txBox="1"/>
              <p:nvPr/>
            </p:nvSpPr>
            <p:spPr>
              <a:xfrm>
                <a:off x="5332978" y="5304186"/>
                <a:ext cx="142813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/>
                  <a:t>= node density</a:t>
                </a:r>
              </a:p>
            </p:txBody>
          </p:sp>
        </mc:Choice>
        <mc:Fallback xmlns="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65A976E8-E0C7-A29C-319B-93E89C2E1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978" y="5304186"/>
                <a:ext cx="1428131" cy="307777"/>
              </a:xfrm>
              <a:prstGeom prst="rect">
                <a:avLst/>
              </a:prstGeom>
              <a:blipFill>
                <a:blip r:embed="rId11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A5EE0F90-0E2F-ED06-633F-65A8831B7C09}"/>
                  </a:ext>
                </a:extLst>
              </p:cNvPr>
              <p:cNvSpPr txBox="1"/>
              <p:nvPr/>
            </p:nvSpPr>
            <p:spPr>
              <a:xfrm>
                <a:off x="8686645" y="5118719"/>
                <a:ext cx="169315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)∗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A5EE0F90-0E2F-ED06-633F-65A8831B7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645" y="5118719"/>
                <a:ext cx="1693156" cy="184666"/>
              </a:xfrm>
              <a:prstGeom prst="rect">
                <a:avLst/>
              </a:prstGeom>
              <a:blipFill>
                <a:blip r:embed="rId12"/>
                <a:stretch>
                  <a:fillRect l="-1799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F19FDD17-7758-AB48-E207-22A30B4467BD}"/>
              </a:ext>
            </a:extLst>
          </p:cNvPr>
          <p:cNvCxnSpPr>
            <a:cxnSpLocks/>
          </p:cNvCxnSpPr>
          <p:nvPr/>
        </p:nvCxnSpPr>
        <p:spPr>
          <a:xfrm>
            <a:off x="9243015" y="4543330"/>
            <a:ext cx="0" cy="511658"/>
          </a:xfrm>
          <a:prstGeom prst="line">
            <a:avLst/>
          </a:prstGeom>
          <a:ln w="9525"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D8F4818-04C0-771B-59AF-6B7518226B28}"/>
                  </a:ext>
                </a:extLst>
              </p:cNvPr>
              <p:cNvSpPr txBox="1"/>
              <p:nvPr/>
            </p:nvSpPr>
            <p:spPr>
              <a:xfrm>
                <a:off x="8514955" y="5671124"/>
                <a:ext cx="1473096" cy="669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D8F4818-04C0-771B-59AF-6B7518226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955" y="5671124"/>
                <a:ext cx="1473096" cy="6693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ccia a destra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2B64C9-3D76-FE00-F7DE-037C9D298E70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ccia a destra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408B9C-DAA7-E88F-3351-17048082CE28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ccia a inversione 24">
            <a:hlinkClick r:id="rId14" action="ppaction://hlinksldjump"/>
            <a:extLst>
              <a:ext uri="{FF2B5EF4-FFF2-40B4-BE49-F238E27FC236}">
                <a16:creationId xmlns:a16="http://schemas.microsoft.com/office/drawing/2014/main" id="{CEA739D1-F378-362C-E8BE-CC145F89C83C}"/>
              </a:ext>
            </a:extLst>
          </p:cNvPr>
          <p:cNvSpPr/>
          <p:nvPr/>
        </p:nvSpPr>
        <p:spPr>
          <a:xfrm rot="16200000" flipV="1">
            <a:off x="11154109" y="5930749"/>
            <a:ext cx="717765" cy="719847"/>
          </a:xfrm>
          <a:prstGeom prst="uturn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9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1798E-BC64-7ECB-2899-0DFEC4984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405114"/>
            <a:ext cx="10515600" cy="696746"/>
          </a:xfrm>
        </p:spPr>
        <p:txBody>
          <a:bodyPr>
            <a:norm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Inversion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EECC7D-F32D-992D-2410-178D6584BEC9}"/>
              </a:ext>
            </a:extLst>
          </p:cNvPr>
          <p:cNvSpPr txBox="1"/>
          <p:nvPr/>
        </p:nvSpPr>
        <p:spPr>
          <a:xfrm>
            <a:off x="8075391" y="5915550"/>
            <a:ext cx="1895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Std: 7 </a:t>
            </a:r>
            <a:r>
              <a:rPr lang="en-US" dirty="0" err="1"/>
              <a:t>mGal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971EE0-82B0-3D96-5676-FF21A36DB7F3}"/>
              </a:ext>
            </a:extLst>
          </p:cNvPr>
          <p:cNvSpPr txBox="1"/>
          <p:nvPr/>
        </p:nvSpPr>
        <p:spPr>
          <a:xfrm>
            <a:off x="1961124" y="5892002"/>
            <a:ext cx="201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Std: 15 </a:t>
            </a:r>
            <a:r>
              <a:rPr lang="en-US" dirty="0" err="1"/>
              <a:t>nT</a:t>
            </a:r>
            <a:endParaRPr lang="en-US" dirty="0"/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C2A5ADBC-951F-5736-A350-A96FF2BE2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2" y="2149483"/>
            <a:ext cx="5759659" cy="3766067"/>
          </a:xfrm>
          <a:prstGeom prst="rect">
            <a:avLst/>
          </a:prstGeom>
        </p:spPr>
      </p:pic>
      <p:pic>
        <p:nvPicPr>
          <p:cNvPr id="9" name="Immagine 8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738F7C1A-9134-BE20-164A-6907C6F49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78" y="2197092"/>
            <a:ext cx="5733521" cy="3766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27F1C6-684B-6A7E-4E70-C4C8841F1986}"/>
              </a:ext>
            </a:extLst>
          </p:cNvPr>
          <p:cNvSpPr txBox="1"/>
          <p:nvPr/>
        </p:nvSpPr>
        <p:spPr>
          <a:xfrm>
            <a:off x="810260" y="1276085"/>
            <a:ext cx="633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Field </a:t>
            </a:r>
            <a:r>
              <a:rPr lang="it-IT" sz="2400" dirty="0" err="1"/>
              <a:t>residuals</a:t>
            </a:r>
            <a:endParaRPr lang="en-US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C654DD-3F6F-FCE6-6103-B1EA170E97DE}"/>
              </a:ext>
            </a:extLst>
          </p:cNvPr>
          <p:cNvSpPr txBox="1"/>
          <p:nvPr/>
        </p:nvSpPr>
        <p:spPr>
          <a:xfrm>
            <a:off x="1994170" y="1796982"/>
            <a:ext cx="147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Magnetic</a:t>
            </a:r>
            <a:endParaRPr lang="en-US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DA3027-797A-EA32-313B-8FC0377269A7}"/>
              </a:ext>
            </a:extLst>
          </p:cNvPr>
          <p:cNvSpPr txBox="1"/>
          <p:nvPr/>
        </p:nvSpPr>
        <p:spPr>
          <a:xfrm>
            <a:off x="8208396" y="1796982"/>
            <a:ext cx="147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Gravity</a:t>
            </a:r>
            <a:endParaRPr lang="en-US" sz="2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B89DBE3-6F94-5C8A-C561-824A266DD6ED}"/>
              </a:ext>
            </a:extLst>
          </p:cNvPr>
          <p:cNvSpPr/>
          <p:nvPr/>
        </p:nvSpPr>
        <p:spPr>
          <a:xfrm>
            <a:off x="5849469" y="5159435"/>
            <a:ext cx="167640" cy="18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E2F30C-DB55-8B73-EBB3-F3F00B6550D5}"/>
              </a:ext>
            </a:extLst>
          </p:cNvPr>
          <p:cNvSpPr/>
          <p:nvPr/>
        </p:nvSpPr>
        <p:spPr>
          <a:xfrm>
            <a:off x="5866129" y="3452989"/>
            <a:ext cx="167640" cy="18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84C77F9-33AA-5A69-4DBE-A034383DE898}"/>
              </a:ext>
            </a:extLst>
          </p:cNvPr>
          <p:cNvSpPr/>
          <p:nvPr/>
        </p:nvSpPr>
        <p:spPr>
          <a:xfrm>
            <a:off x="11800308" y="5217614"/>
            <a:ext cx="167640" cy="18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347EE45-B3E9-42F7-E42C-B82CD9F36320}"/>
                  </a:ext>
                </a:extLst>
              </p14:cNvPr>
              <p14:cNvContentPartPr/>
              <p14:nvPr/>
            </p14:nvContentPartPr>
            <p14:xfrm>
              <a:off x="5668194" y="3591889"/>
              <a:ext cx="21600" cy="360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347EE45-B3E9-42F7-E42C-B82CD9F363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9194" y="3582889"/>
                <a:ext cx="392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461856CC-E9BF-6BDC-260E-A86EDF254F20}"/>
                  </a:ext>
                </a:extLst>
              </p14:cNvPr>
              <p14:cNvContentPartPr/>
              <p14:nvPr/>
            </p14:nvContentPartPr>
            <p14:xfrm>
              <a:off x="5647503" y="5289650"/>
              <a:ext cx="20880" cy="414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461856CC-E9BF-6BDC-260E-A86EDF254F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38503" y="5280650"/>
                <a:ext cx="385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35AEAB0-93D8-E661-229B-74AFD76FBA1A}"/>
                  </a:ext>
                </a:extLst>
              </p14:cNvPr>
              <p14:cNvContentPartPr/>
              <p14:nvPr/>
            </p14:nvContentPartPr>
            <p14:xfrm>
              <a:off x="11596062" y="5310959"/>
              <a:ext cx="11160" cy="475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35AEAB0-93D8-E661-229B-74AFD76FBA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87422" y="5301959"/>
                <a:ext cx="28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EB3B916-73B2-5530-1EF0-1CBBA837AD51}"/>
                  </a:ext>
                </a:extLst>
              </p14:cNvPr>
              <p14:cNvContentPartPr/>
              <p14:nvPr/>
            </p14:nvContentPartPr>
            <p14:xfrm>
              <a:off x="11592462" y="5366399"/>
              <a:ext cx="360" cy="176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EB3B916-73B2-5530-1EF0-1CBBA837A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83462" y="5357399"/>
                <a:ext cx="180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21233922-B418-B4FF-9A1B-DCF42A7049E8}"/>
                  </a:ext>
                </a:extLst>
              </p14:cNvPr>
              <p14:cNvContentPartPr/>
              <p14:nvPr/>
            </p14:nvContentPartPr>
            <p14:xfrm>
              <a:off x="11539815" y="3612279"/>
              <a:ext cx="15840" cy="475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21233922-B418-B4FF-9A1B-DCF42A7049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30815" y="3603279"/>
                <a:ext cx="3348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DB0D158-C898-7159-94C8-6304D0F93D16}"/>
              </a:ext>
            </a:extLst>
          </p:cNvPr>
          <p:cNvSpPr txBox="1"/>
          <p:nvPr/>
        </p:nvSpPr>
        <p:spPr>
          <a:xfrm>
            <a:off x="11438673" y="3452989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1361E96-AF5A-F5B2-D045-1F46AA62D13B}"/>
              </a:ext>
            </a:extLst>
          </p:cNvPr>
          <p:cNvSpPr txBox="1"/>
          <p:nvPr/>
        </p:nvSpPr>
        <p:spPr>
          <a:xfrm>
            <a:off x="11498430" y="5155494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C53015-A661-9B97-64F0-6E86CCE2A0EF}"/>
              </a:ext>
            </a:extLst>
          </p:cNvPr>
          <p:cNvSpPr txBox="1"/>
          <p:nvPr/>
        </p:nvSpPr>
        <p:spPr>
          <a:xfrm>
            <a:off x="5547591" y="5112574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700885E-23AF-9525-89AD-63792AEB2CC4}"/>
              </a:ext>
            </a:extLst>
          </p:cNvPr>
          <p:cNvSpPr txBox="1"/>
          <p:nvPr/>
        </p:nvSpPr>
        <p:spPr>
          <a:xfrm>
            <a:off x="5576622" y="3411643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Freccia a destra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F57371-C4D9-1D17-239F-25EAB148444E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ccia a destra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F15B06D-4E91-7633-F95B-43A0BF2D522E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7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>
            <a:extLst>
              <a:ext uri="{FF2B5EF4-FFF2-40B4-BE49-F238E27FC236}">
                <a16:creationId xmlns:a16="http://schemas.microsoft.com/office/drawing/2014/main" id="{657CD360-04ED-BB5B-3BDF-C7F82CE20C44}"/>
              </a:ext>
            </a:extLst>
          </p:cNvPr>
          <p:cNvSpPr txBox="1"/>
          <p:nvPr/>
        </p:nvSpPr>
        <p:spPr>
          <a:xfrm>
            <a:off x="356802" y="1558823"/>
            <a:ext cx="6562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Upper crustal density partly correlates with magmatic outcrops</a:t>
            </a: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C2843B9F-A970-CC58-459E-39C6DDF9BF99}"/>
              </a:ext>
            </a:extLst>
          </p:cNvPr>
          <p:cNvSpPr txBox="1"/>
          <p:nvPr/>
        </p:nvSpPr>
        <p:spPr>
          <a:xfrm>
            <a:off x="1484685" y="5933052"/>
            <a:ext cx="291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2DD11744-1404-BA89-C164-40C44EC7AE1D}"/>
              </a:ext>
            </a:extLst>
          </p:cNvPr>
          <p:cNvSpPr txBox="1"/>
          <p:nvPr/>
        </p:nvSpPr>
        <p:spPr>
          <a:xfrm>
            <a:off x="7957127" y="5933052"/>
            <a:ext cx="190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Depth: 20 km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01FF80C-4E52-9625-6B67-B3D8030C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2" y="141742"/>
            <a:ext cx="9692640" cy="1325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of inverted density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75AA567F-D224-1DB1-9216-9CE13CD4C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82" y="2215506"/>
            <a:ext cx="6126430" cy="3719171"/>
          </a:xfrm>
          <a:prstGeom prst="rect">
            <a:avLst/>
          </a:prstGeom>
        </p:spPr>
      </p:pic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9797FBE5-E973-4BBE-5669-633769E22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35" y="71667"/>
            <a:ext cx="2563128" cy="2052320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F43812D2-D0C2-1D74-8B55-97672C5FE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2" y="2215507"/>
            <a:ext cx="5687405" cy="371917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9582C6D-BB40-3FA8-C1D7-A75BB39CE66E}"/>
              </a:ext>
            </a:extLst>
          </p:cNvPr>
          <p:cNvSpPr/>
          <p:nvPr/>
        </p:nvSpPr>
        <p:spPr>
          <a:xfrm>
            <a:off x="11843141" y="3395986"/>
            <a:ext cx="448911" cy="2316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4C17620-6A4C-E0C7-F11B-C2D57A459495}"/>
              </a:ext>
            </a:extLst>
          </p:cNvPr>
          <p:cNvSpPr/>
          <p:nvPr/>
        </p:nvSpPr>
        <p:spPr>
          <a:xfrm>
            <a:off x="11844083" y="5118838"/>
            <a:ext cx="458129" cy="2316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EB89317-F5A5-56D0-F464-6566B73D9B73}"/>
              </a:ext>
            </a:extLst>
          </p:cNvPr>
          <p:cNvSpPr/>
          <p:nvPr/>
        </p:nvSpPr>
        <p:spPr>
          <a:xfrm flipH="1" flipV="1">
            <a:off x="5551625" y="3534379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F8DFDDE-218C-BBBD-57C4-C88949535B9D}"/>
              </a:ext>
            </a:extLst>
          </p:cNvPr>
          <p:cNvSpPr/>
          <p:nvPr/>
        </p:nvSpPr>
        <p:spPr>
          <a:xfrm flipH="1" flipV="1">
            <a:off x="5551625" y="5260309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CD49389-A0BE-AB80-57A3-978F817B5D46}"/>
              </a:ext>
            </a:extLst>
          </p:cNvPr>
          <p:cNvSpPr/>
          <p:nvPr/>
        </p:nvSpPr>
        <p:spPr>
          <a:xfrm flipH="1" flipV="1">
            <a:off x="11426645" y="3534379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81BBA5-BA04-7049-9440-5F403F70A7A0}"/>
              </a:ext>
            </a:extLst>
          </p:cNvPr>
          <p:cNvSpPr/>
          <p:nvPr/>
        </p:nvSpPr>
        <p:spPr>
          <a:xfrm flipH="1" flipV="1">
            <a:off x="11426644" y="5260309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86437DE0-EA01-03FE-5791-3856DEE10CE0}"/>
                  </a:ext>
                </a:extLst>
              </p14:cNvPr>
              <p14:cNvContentPartPr/>
              <p14:nvPr/>
            </p14:nvContentPartPr>
            <p14:xfrm>
              <a:off x="11728140" y="3556788"/>
              <a:ext cx="16200" cy="3060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86437DE0-EA01-03FE-5791-3856DEE10C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19140" y="3548148"/>
                <a:ext cx="338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63639301-3B6B-C838-FB2C-44C89F0EF179}"/>
                  </a:ext>
                </a:extLst>
              </p14:cNvPr>
              <p14:cNvContentPartPr/>
              <p14:nvPr/>
            </p14:nvContentPartPr>
            <p14:xfrm>
              <a:off x="11729220" y="5273538"/>
              <a:ext cx="12600" cy="4032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63639301-3B6B-C838-FB2C-44C89F0EF1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20580" y="5264538"/>
                <a:ext cx="302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477DD53-B0CF-3910-3377-8439857B1FA7}"/>
                  </a:ext>
                </a:extLst>
              </p14:cNvPr>
              <p14:cNvContentPartPr/>
              <p14:nvPr/>
            </p14:nvContentPartPr>
            <p14:xfrm>
              <a:off x="5846160" y="5267058"/>
              <a:ext cx="21240" cy="42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477DD53-B0CF-3910-3377-8439857B1F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37520" y="5258058"/>
                <a:ext cx="388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A20F24BC-F59B-C949-79B7-86657D89B63E}"/>
                  </a:ext>
                </a:extLst>
              </p14:cNvPr>
              <p14:cNvContentPartPr/>
              <p14:nvPr/>
            </p14:nvContentPartPr>
            <p14:xfrm>
              <a:off x="5848320" y="3545808"/>
              <a:ext cx="21240" cy="464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A20F24BC-F59B-C949-79B7-86657D89B63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39680" y="3536808"/>
                <a:ext cx="3888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8FA39F-264E-104D-1047-DE0BBBD50139}"/>
              </a:ext>
            </a:extLst>
          </p:cNvPr>
          <p:cNvSpPr txBox="1"/>
          <p:nvPr/>
        </p:nvSpPr>
        <p:spPr>
          <a:xfrm>
            <a:off x="5748127" y="5101877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8D24EF-EBA0-A0C1-07D4-659DFECFFD72}"/>
              </a:ext>
            </a:extLst>
          </p:cNvPr>
          <p:cNvSpPr txBox="1"/>
          <p:nvPr/>
        </p:nvSpPr>
        <p:spPr>
          <a:xfrm>
            <a:off x="5748127" y="3372137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9D8BA0-5E6B-A330-B040-F98B419E10FC}"/>
              </a:ext>
            </a:extLst>
          </p:cNvPr>
          <p:cNvSpPr txBox="1"/>
          <p:nvPr/>
        </p:nvSpPr>
        <p:spPr>
          <a:xfrm>
            <a:off x="11630767" y="3379757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41562A-4044-F0CF-4089-1D7035AFB04A}"/>
              </a:ext>
            </a:extLst>
          </p:cNvPr>
          <p:cNvSpPr txBox="1"/>
          <p:nvPr/>
        </p:nvSpPr>
        <p:spPr>
          <a:xfrm>
            <a:off x="11626957" y="5105686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A8574D2-CE7B-CBB7-041B-C8AA198E8DDA}"/>
              </a:ext>
            </a:extLst>
          </p:cNvPr>
          <p:cNvSpPr/>
          <p:nvPr/>
        </p:nvSpPr>
        <p:spPr>
          <a:xfrm>
            <a:off x="5966933" y="3379757"/>
            <a:ext cx="181192" cy="2270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42F39EE-6AC5-DD85-5A08-5D3DB4C81AAA}"/>
              </a:ext>
            </a:extLst>
          </p:cNvPr>
          <p:cNvSpPr/>
          <p:nvPr/>
        </p:nvSpPr>
        <p:spPr>
          <a:xfrm>
            <a:off x="5966933" y="5101877"/>
            <a:ext cx="181192" cy="2270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8" name="Freccia a destra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5070C7-1382-B2FA-DF50-FEA40D6C245D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ccia a destra 2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4E3D94-2611-9CE6-FAF2-030232722D25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8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913E6098-0D34-230B-E2A6-9915EB77D6CE}"/>
              </a:ext>
            </a:extLst>
          </p:cNvPr>
          <p:cNvSpPr txBox="1"/>
          <p:nvPr/>
        </p:nvSpPr>
        <p:spPr>
          <a:xfrm>
            <a:off x="8022832" y="2365484"/>
            <a:ext cx="3996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crustal density vs Tethyan suture: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                Paleo-Tethyan suture corresponds to a high-density trend.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Neo-Tethyan suture bounds a low-density area from an higher density zone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F23995ED-E64F-FD4B-4F4A-161CA938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2" y="141742"/>
            <a:ext cx="9692640" cy="1325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of inverted density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09F83D1-9256-A46B-A73E-6936700D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2" y="1305948"/>
            <a:ext cx="7254006" cy="4704397"/>
          </a:xfrm>
          <a:prstGeom prst="rect">
            <a:avLst/>
          </a:prstGeom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6588A355-CC75-6D1B-0CB7-B325BA628FFC}"/>
              </a:ext>
            </a:extLst>
          </p:cNvPr>
          <p:cNvSpPr txBox="1"/>
          <p:nvPr/>
        </p:nvSpPr>
        <p:spPr>
          <a:xfrm>
            <a:off x="2248466" y="6104534"/>
            <a:ext cx="295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124DEDF-A5F5-C6C4-22D8-0AE8D92FB183}"/>
              </a:ext>
            </a:extLst>
          </p:cNvPr>
          <p:cNvSpPr/>
          <p:nvPr/>
        </p:nvSpPr>
        <p:spPr>
          <a:xfrm flipH="1" flipV="1">
            <a:off x="6994925" y="2958465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E24DA47-5DA4-CA43-D505-A1861FE82DFB}"/>
              </a:ext>
            </a:extLst>
          </p:cNvPr>
          <p:cNvSpPr/>
          <p:nvPr/>
        </p:nvSpPr>
        <p:spPr>
          <a:xfrm flipH="1" flipV="1">
            <a:off x="6994924" y="5158740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3266132-0DF4-A900-6618-C3659D9E0AC0}"/>
                  </a:ext>
                </a:extLst>
              </p14:cNvPr>
              <p14:cNvContentPartPr/>
              <p14:nvPr/>
            </p14:nvContentPartPr>
            <p14:xfrm>
              <a:off x="7354350" y="2962139"/>
              <a:ext cx="36720" cy="655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3266132-0DF4-A900-6618-C3659D9E0A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5710" y="2953139"/>
                <a:ext cx="5436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B2E893C-D540-2012-CE10-D309EEB906B2}"/>
                  </a:ext>
                </a:extLst>
              </p14:cNvPr>
              <p14:cNvContentPartPr/>
              <p14:nvPr/>
            </p14:nvContentPartPr>
            <p14:xfrm>
              <a:off x="7362270" y="5162280"/>
              <a:ext cx="36000" cy="734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B2E893C-D540-2012-CE10-D309EEB906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3630" y="5153640"/>
                <a:ext cx="53640" cy="91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03CC51-65F1-4E6C-6102-98EFE2EEA506}"/>
              </a:ext>
            </a:extLst>
          </p:cNvPr>
          <p:cNvSpPr txBox="1"/>
          <p:nvPr/>
        </p:nvSpPr>
        <p:spPr>
          <a:xfrm>
            <a:off x="7270882" y="4989760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312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solidFill>
                <a:srgbClr val="13121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454CBF-83C6-E808-1811-5333EE5A3BDE}"/>
              </a:ext>
            </a:extLst>
          </p:cNvPr>
          <p:cNvSpPr txBox="1"/>
          <p:nvPr/>
        </p:nvSpPr>
        <p:spPr>
          <a:xfrm>
            <a:off x="7270882" y="2779959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312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solidFill>
                <a:srgbClr val="13121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reccia a destra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A9F3A9-4048-5D82-2240-7E5DF6D3D657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8CF699E-4CBC-FEAA-ED4E-DC29D05D8556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64F6E4D-DF89-596E-85DF-D10F363C568B}"/>
              </a:ext>
            </a:extLst>
          </p:cNvPr>
          <p:cNvSpPr/>
          <p:nvPr/>
        </p:nvSpPr>
        <p:spPr>
          <a:xfrm>
            <a:off x="7521342" y="4989760"/>
            <a:ext cx="284480" cy="270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9C979FA-AF16-4656-24A1-5345C412B9A2}"/>
              </a:ext>
            </a:extLst>
          </p:cNvPr>
          <p:cNvSpPr/>
          <p:nvPr/>
        </p:nvSpPr>
        <p:spPr>
          <a:xfrm>
            <a:off x="7521556" y="2798558"/>
            <a:ext cx="284480" cy="270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53616470-607C-4FEF-5174-2834E68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16" y="141742"/>
            <a:ext cx="3914609" cy="34609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34E678B-DD78-9E41-2585-E794377C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259" y="1728558"/>
            <a:ext cx="6782657" cy="44332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72B714-7693-45F6-D857-9598865031EC}"/>
              </a:ext>
            </a:extLst>
          </p:cNvPr>
          <p:cNvSpPr txBox="1"/>
          <p:nvPr/>
        </p:nvSpPr>
        <p:spPr>
          <a:xfrm>
            <a:off x="7570090" y="4253070"/>
            <a:ext cx="376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 vs strike-slip faulting. Rotation of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Birjand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block helped by the presence of the high-density body.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E7CCBEB3-636F-D793-7199-0A6DEAA27F89}"/>
              </a:ext>
            </a:extLst>
          </p:cNvPr>
          <p:cNvSpPr txBox="1"/>
          <p:nvPr/>
        </p:nvSpPr>
        <p:spPr>
          <a:xfrm>
            <a:off x="3864061" y="2045068"/>
            <a:ext cx="212344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crustal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density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98C46C-27CD-65C1-FD4C-37FCADA39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2840" y="47339"/>
            <a:ext cx="1950931" cy="156337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D79DD7C-6182-08E2-E896-0B46F8166B81}"/>
              </a:ext>
            </a:extLst>
          </p:cNvPr>
          <p:cNvSpPr/>
          <p:nvPr/>
        </p:nvSpPr>
        <p:spPr>
          <a:xfrm>
            <a:off x="5951220" y="618319"/>
            <a:ext cx="924742" cy="735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D1980D3-6481-640A-6727-0C9BEBC1395D}"/>
              </a:ext>
            </a:extLst>
          </p:cNvPr>
          <p:cNvCxnSpPr>
            <a:cxnSpLocks/>
          </p:cNvCxnSpPr>
          <p:nvPr/>
        </p:nvCxnSpPr>
        <p:spPr>
          <a:xfrm flipH="1">
            <a:off x="786765" y="618319"/>
            <a:ext cx="5164455" cy="1308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67D53C0-BC1E-542F-5C9C-1F17FC3A0957}"/>
              </a:ext>
            </a:extLst>
          </p:cNvPr>
          <p:cNvCxnSpPr>
            <a:cxnSpLocks/>
          </p:cNvCxnSpPr>
          <p:nvPr/>
        </p:nvCxnSpPr>
        <p:spPr>
          <a:xfrm flipH="1">
            <a:off x="6675776" y="1353648"/>
            <a:ext cx="198267" cy="1255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2F083E0-21CD-2FAB-FE0D-99C0432F29D5}"/>
              </a:ext>
            </a:extLst>
          </p:cNvPr>
          <p:cNvCxnSpPr>
            <a:cxnSpLocks/>
          </p:cNvCxnSpPr>
          <p:nvPr/>
        </p:nvCxnSpPr>
        <p:spPr>
          <a:xfrm flipH="1">
            <a:off x="6096000" y="618319"/>
            <a:ext cx="776125" cy="1308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F8B1EDE-1FFA-501B-A97C-3F8218C1E6B8}"/>
              </a:ext>
            </a:extLst>
          </p:cNvPr>
          <p:cNvCxnSpPr>
            <a:cxnSpLocks/>
          </p:cNvCxnSpPr>
          <p:nvPr/>
        </p:nvCxnSpPr>
        <p:spPr>
          <a:xfrm flipH="1">
            <a:off x="5276850" y="1353648"/>
            <a:ext cx="674370" cy="572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AE515ED-0A1C-4569-F6B5-744E9F6A5421}"/>
              </a:ext>
            </a:extLst>
          </p:cNvPr>
          <p:cNvCxnSpPr>
            <a:cxnSpLocks/>
          </p:cNvCxnSpPr>
          <p:nvPr/>
        </p:nvCxnSpPr>
        <p:spPr>
          <a:xfrm flipH="1">
            <a:off x="6096000" y="5141228"/>
            <a:ext cx="175260" cy="907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reccia circolare 12">
            <a:extLst>
              <a:ext uri="{FF2B5EF4-FFF2-40B4-BE49-F238E27FC236}">
                <a16:creationId xmlns:a16="http://schemas.microsoft.com/office/drawing/2014/main" id="{512FFE0C-2312-24DE-9755-0F3ABC65AA31}"/>
              </a:ext>
            </a:extLst>
          </p:cNvPr>
          <p:cNvSpPr/>
          <p:nvPr/>
        </p:nvSpPr>
        <p:spPr>
          <a:xfrm rot="5022477" flipH="1">
            <a:off x="3428096" y="2969406"/>
            <a:ext cx="1362010" cy="133901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05152"/>
              <a:gd name="adj5" fmla="val 163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935C669D-E8A2-31FD-3C8A-7C2EA6E90748}"/>
              </a:ext>
            </a:extLst>
          </p:cNvPr>
          <p:cNvSpPr txBox="1"/>
          <p:nvPr/>
        </p:nvSpPr>
        <p:spPr>
          <a:xfrm>
            <a:off x="7856817" y="3520982"/>
            <a:ext cx="4078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Tectonic of the area (from Rashidi et al., 2022)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5D8592-2E48-AB3D-2BA8-92200C48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7" y="250756"/>
            <a:ext cx="9692640" cy="711137"/>
          </a:xfrm>
        </p:spPr>
        <p:txBody>
          <a:bodyPr>
            <a:normAutofit/>
          </a:bodyPr>
          <a:lstStyle/>
          <a:p>
            <a:r>
              <a:rPr lang="it-IT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</a:t>
            </a:r>
            <a:r>
              <a:rPr lang="it-IT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Block focus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5B5155-777E-7669-4A28-F39F7D902D6B}"/>
              </a:ext>
            </a:extLst>
          </p:cNvPr>
          <p:cNvSpPr txBox="1"/>
          <p:nvPr/>
        </p:nvSpPr>
        <p:spPr>
          <a:xfrm>
            <a:off x="205412" y="6196128"/>
            <a:ext cx="6666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it-IT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Rashidi</a:t>
            </a:r>
            <a:r>
              <a:rPr lang="it-IT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</a:t>
            </a:r>
            <a:r>
              <a:rPr lang="it-IT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Shahpasandzadeh</a:t>
            </a:r>
            <a:r>
              <a:rPr lang="it-IT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</a:t>
            </a:r>
            <a:r>
              <a:rPr lang="it-IT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Braitenberg</a:t>
            </a:r>
            <a:r>
              <a:rPr lang="it-IT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C., </a:t>
            </a:r>
            <a:r>
              <a:rPr lang="en-US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 Cenozoic to Present Kinematic of the North to Eastern Iran Orogen: Accommodating Opposite Sense of Fault Blocks Rotation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Remote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Sens. 2022, 14, 4048. https://doi.org/10.3390/rs14164048</a:t>
            </a: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E050561-AB10-1DAB-17EC-474EAD783834}"/>
              </a:ext>
            </a:extLst>
          </p:cNvPr>
          <p:cNvSpPr/>
          <p:nvPr/>
        </p:nvSpPr>
        <p:spPr>
          <a:xfrm flipH="1" flipV="1">
            <a:off x="6890911" y="3354441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6FF3F4D-3195-CDB4-0A4C-4EE420F0EF35}"/>
              </a:ext>
            </a:extLst>
          </p:cNvPr>
          <p:cNvSpPr/>
          <p:nvPr/>
        </p:nvSpPr>
        <p:spPr>
          <a:xfrm flipH="1" flipV="1">
            <a:off x="6890910" y="5421366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C2453820-4263-E9F2-CF59-0ED239379095}"/>
                  </a:ext>
                </a:extLst>
              </p14:cNvPr>
              <p14:cNvContentPartPr/>
              <p14:nvPr/>
            </p14:nvContentPartPr>
            <p14:xfrm>
              <a:off x="7233390" y="3364969"/>
              <a:ext cx="25200" cy="558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C2453820-4263-E9F2-CF59-0ED2393790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24750" y="3355969"/>
                <a:ext cx="428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80BC9EBB-D655-2DBE-B0F5-9BAAFD32ABAA}"/>
                  </a:ext>
                </a:extLst>
              </p14:cNvPr>
              <p14:cNvContentPartPr/>
              <p14:nvPr/>
            </p14:nvContentPartPr>
            <p14:xfrm>
              <a:off x="7232670" y="5427499"/>
              <a:ext cx="23760" cy="457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80BC9EBB-D655-2DBE-B0F5-9BAAFD32AB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23670" y="5418499"/>
                <a:ext cx="41400" cy="6336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535207A-0570-BD86-211A-83E3BCE24FE1}"/>
              </a:ext>
            </a:extLst>
          </p:cNvPr>
          <p:cNvSpPr txBox="1"/>
          <p:nvPr/>
        </p:nvSpPr>
        <p:spPr>
          <a:xfrm>
            <a:off x="7131378" y="3195468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2FEE036-2CA5-4F30-724B-266673BA4986}"/>
              </a:ext>
            </a:extLst>
          </p:cNvPr>
          <p:cNvSpPr txBox="1"/>
          <p:nvPr/>
        </p:nvSpPr>
        <p:spPr>
          <a:xfrm>
            <a:off x="7131378" y="5260390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Freccia a destra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19F58-26AB-B789-362F-5CAE63899C28}"/>
              </a:ext>
            </a:extLst>
          </p:cNvPr>
          <p:cNvSpPr/>
          <p:nvPr/>
        </p:nvSpPr>
        <p:spPr>
          <a:xfrm>
            <a:off x="10288163" y="6264134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ccia a destra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F316E3-7305-CE85-1639-03B3E5788B4E}"/>
              </a:ext>
            </a:extLst>
          </p:cNvPr>
          <p:cNvSpPr/>
          <p:nvPr/>
        </p:nvSpPr>
        <p:spPr>
          <a:xfrm flipH="1">
            <a:off x="9633224" y="6264133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1757CF0-BCF8-02B6-05B7-AC3AE6512C66}"/>
              </a:ext>
            </a:extLst>
          </p:cNvPr>
          <p:cNvSpPr/>
          <p:nvPr/>
        </p:nvSpPr>
        <p:spPr>
          <a:xfrm>
            <a:off x="7371278" y="3220461"/>
            <a:ext cx="181192" cy="2270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38BC7C3-C347-7312-4733-1DFCFB727026}"/>
              </a:ext>
            </a:extLst>
          </p:cNvPr>
          <p:cNvSpPr/>
          <p:nvPr/>
        </p:nvSpPr>
        <p:spPr>
          <a:xfrm>
            <a:off x="7368418" y="5310378"/>
            <a:ext cx="181192" cy="2270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059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7881493-E434-F8E7-D655-F99F5F727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3" y="4341693"/>
            <a:ext cx="4919928" cy="251141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936A08-A795-8F6C-DEAF-B69D04F6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08" y="2293712"/>
            <a:ext cx="4820431" cy="2423264"/>
          </a:xfrm>
          <a:prstGeom prst="rect">
            <a:avLst/>
          </a:prstGeom>
        </p:spPr>
      </p:pic>
      <p:sp>
        <p:nvSpPr>
          <p:cNvPr id="15" name="Freccia circolare in su 14">
            <a:extLst>
              <a:ext uri="{FF2B5EF4-FFF2-40B4-BE49-F238E27FC236}">
                <a16:creationId xmlns:a16="http://schemas.microsoft.com/office/drawing/2014/main" id="{CA350596-7FFE-E023-E8E7-B2B49D79DC89}"/>
              </a:ext>
            </a:extLst>
          </p:cNvPr>
          <p:cNvSpPr/>
          <p:nvPr/>
        </p:nvSpPr>
        <p:spPr>
          <a:xfrm rot="2073857">
            <a:off x="1458380" y="3617481"/>
            <a:ext cx="2666646" cy="6422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ccia circolare a sinistra 15">
            <a:extLst>
              <a:ext uri="{FF2B5EF4-FFF2-40B4-BE49-F238E27FC236}">
                <a16:creationId xmlns:a16="http://schemas.microsoft.com/office/drawing/2014/main" id="{031B2821-EC8D-8F07-2148-C565374AB527}"/>
              </a:ext>
            </a:extLst>
          </p:cNvPr>
          <p:cNvSpPr/>
          <p:nvPr/>
        </p:nvSpPr>
        <p:spPr>
          <a:xfrm rot="18455286">
            <a:off x="9313602" y="1843116"/>
            <a:ext cx="718457" cy="2777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F89726-A3B3-8410-EB34-A6285A1C5928}"/>
              </a:ext>
            </a:extLst>
          </p:cNvPr>
          <p:cNvSpPr txBox="1"/>
          <p:nvPr/>
        </p:nvSpPr>
        <p:spPr>
          <a:xfrm>
            <a:off x="444738" y="4005729"/>
            <a:ext cx="2133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Recalculated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Brocher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relation +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Perple_X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mantle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modeling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052092-FF31-665A-18C9-B1B50D998772}"/>
              </a:ext>
            </a:extLst>
          </p:cNvPr>
          <p:cNvSpPr txBox="1"/>
          <p:nvPr/>
        </p:nvSpPr>
        <p:spPr>
          <a:xfrm>
            <a:off x="9308110" y="2054642"/>
            <a:ext cx="2835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joint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gravity-magnetic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bayesian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inversion</a:t>
            </a:r>
            <a:endParaRPr lang="it-IT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8C540FEF-1C9C-968B-10F8-F46B5C34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5" y="385836"/>
            <a:ext cx="4528457" cy="2285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2F2FED-333B-7342-C96B-789D73031C91}"/>
              </a:ext>
            </a:extLst>
          </p:cNvPr>
          <p:cNvSpPr txBox="1"/>
          <p:nvPr/>
        </p:nvSpPr>
        <p:spPr>
          <a:xfrm>
            <a:off x="4573942" y="517279"/>
            <a:ext cx="2375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min: 2.06 km/s  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max: 4.98 km/s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5972C5D-A497-D36D-7C0B-3CB0FB977C4D}"/>
              </a:ext>
            </a:extLst>
          </p:cNvPr>
          <p:cNvSpPr txBox="1"/>
          <p:nvPr/>
        </p:nvSpPr>
        <p:spPr>
          <a:xfrm>
            <a:off x="4695752" y="6117599"/>
            <a:ext cx="3049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rho min: 2324.3 kg/m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rho max: 3413.5 kg/m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57874C-CA32-442A-B7DB-098937131F42}"/>
              </a:ext>
            </a:extLst>
          </p:cNvPr>
          <p:cNvSpPr txBox="1"/>
          <p:nvPr/>
        </p:nvSpPr>
        <p:spPr>
          <a:xfrm>
            <a:off x="3739964" y="172600"/>
            <a:ext cx="3269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Seismic tomography starting model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6EA18C5-AC41-5619-A181-F7FA468F4347}"/>
              </a:ext>
            </a:extLst>
          </p:cNvPr>
          <p:cNvSpPr txBox="1"/>
          <p:nvPr/>
        </p:nvSpPr>
        <p:spPr>
          <a:xfrm>
            <a:off x="5314619" y="5772920"/>
            <a:ext cx="2108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density model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1661798-CBF9-52C4-920A-A2A154743AC2}"/>
              </a:ext>
            </a:extLst>
          </p:cNvPr>
          <p:cNvSpPr txBox="1"/>
          <p:nvPr/>
        </p:nvSpPr>
        <p:spPr>
          <a:xfrm>
            <a:off x="9262873" y="78059"/>
            <a:ext cx="2929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(top of the cube at 20 km depth)</a:t>
            </a:r>
          </a:p>
        </p:txBody>
      </p:sp>
    </p:spTree>
    <p:extLst>
      <p:ext uri="{BB962C8B-B14F-4D97-AF65-F5344CB8AC3E}">
        <p14:creationId xmlns:p14="http://schemas.microsoft.com/office/powerpoint/2010/main" val="82142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45EB2EA-7A04-14B1-96BC-262D3106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2" y="141742"/>
            <a:ext cx="9692640" cy="1325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of inverted susceptibility </a:t>
            </a:r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9D85BE29-D84F-B1F7-D5ED-AE3BBAA5A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0" y="1288336"/>
            <a:ext cx="7023419" cy="455591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E77FC4-6D20-A294-E187-DB95361C7C65}"/>
              </a:ext>
            </a:extLst>
          </p:cNvPr>
          <p:cNvSpPr txBox="1"/>
          <p:nvPr/>
        </p:nvSpPr>
        <p:spPr>
          <a:xfrm>
            <a:off x="8164636" y="3919719"/>
            <a:ext cx="3769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magnetization corresponds to west northwest presence of magmatic bodies.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Highly magnetized body is detected in Central Iran and in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Makran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subduction zone.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C2021B9-2DB1-E2A1-B1BE-DEE4ED7796DB}"/>
                  </a:ext>
                </a:extLst>
              </p14:cNvPr>
              <p14:cNvContentPartPr/>
              <p14:nvPr/>
            </p14:nvContentPartPr>
            <p14:xfrm>
              <a:off x="7030710" y="5335740"/>
              <a:ext cx="30600" cy="540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C2021B9-2DB1-E2A1-B1BE-DEE4ED7796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1710" y="5326740"/>
                <a:ext cx="4824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6962E36-2C8D-A7B5-B2D0-FFEED56AADB8}"/>
                  </a:ext>
                </a:extLst>
              </p14:cNvPr>
              <p14:cNvContentPartPr/>
              <p14:nvPr/>
            </p14:nvContentPartPr>
            <p14:xfrm>
              <a:off x="7019910" y="3186810"/>
              <a:ext cx="43560" cy="694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6962E36-2C8D-A7B5-B2D0-FFEED56AAD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0910" y="3177810"/>
                <a:ext cx="61200" cy="871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C6395F-2D69-F0F3-AD6B-F5FAC32FFC11}"/>
              </a:ext>
            </a:extLst>
          </p:cNvPr>
          <p:cNvSpPr txBox="1"/>
          <p:nvPr/>
        </p:nvSpPr>
        <p:spPr>
          <a:xfrm>
            <a:off x="6938613" y="3034975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5355E7-10BD-5B97-F407-5FDCAEA935C8}"/>
              </a:ext>
            </a:extLst>
          </p:cNvPr>
          <p:cNvSpPr txBox="1"/>
          <p:nvPr/>
        </p:nvSpPr>
        <p:spPr>
          <a:xfrm>
            <a:off x="6938613" y="5172385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BE02B8F3-71B0-69C6-6B9B-276457D6C696}"/>
              </a:ext>
            </a:extLst>
          </p:cNvPr>
          <p:cNvSpPr txBox="1"/>
          <p:nvPr/>
        </p:nvSpPr>
        <p:spPr>
          <a:xfrm>
            <a:off x="1678909" y="5858711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susceptibility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F76A7F75-40C9-4A22-4B87-5D4D9FC6C6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20049" b="2393"/>
          <a:stretch/>
        </p:blipFill>
        <p:spPr>
          <a:xfrm>
            <a:off x="8352786" y="1288336"/>
            <a:ext cx="2616267" cy="2140664"/>
          </a:xfrm>
          <a:prstGeom prst="rect">
            <a:avLst/>
          </a:prstGeom>
        </p:spPr>
      </p:pic>
      <p:sp>
        <p:nvSpPr>
          <p:cNvPr id="15" name="Freccia a destr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038873-1282-4499-FC06-0A1D80F68392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destr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CBD4556-BADA-1EBB-2B78-E7EB8DBE68A1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FD807FF-B85A-F665-FEBB-C3C85ED65B1A}"/>
              </a:ext>
            </a:extLst>
          </p:cNvPr>
          <p:cNvSpPr/>
          <p:nvPr/>
        </p:nvSpPr>
        <p:spPr>
          <a:xfrm rot="18962522">
            <a:off x="9930986" y="2384932"/>
            <a:ext cx="465575" cy="966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430ABE8-1AA9-7E36-D4B0-0F15BDF4D713}"/>
              </a:ext>
            </a:extLst>
          </p:cNvPr>
          <p:cNvSpPr/>
          <p:nvPr/>
        </p:nvSpPr>
        <p:spPr>
          <a:xfrm rot="18814998">
            <a:off x="4394163" y="3641819"/>
            <a:ext cx="465575" cy="17302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5F54876-D903-0A75-0572-258874CE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2" y="0"/>
            <a:ext cx="9692640" cy="1325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of calculated shear modulus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5B8FB1-86B7-FCA7-6BE0-C9556E1E51F8}"/>
              </a:ext>
            </a:extLst>
          </p:cNvPr>
          <p:cNvSpPr txBox="1"/>
          <p:nvPr/>
        </p:nvSpPr>
        <p:spPr>
          <a:xfrm>
            <a:off x="2144372" y="5796929"/>
            <a:ext cx="191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Depth: 20km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C735D45B-378E-E314-AE2E-D07218E2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2" y="1245734"/>
            <a:ext cx="7405751" cy="4551195"/>
          </a:xfrm>
          <a:prstGeom prst="rect">
            <a:avLst/>
          </a:prstGeom>
        </p:spPr>
      </p:pic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D2CA780D-06BF-BFBA-DFFE-B418BD4BBAF5}"/>
              </a:ext>
            </a:extLst>
          </p:cNvPr>
          <p:cNvSpPr txBox="1"/>
          <p:nvPr/>
        </p:nvSpPr>
        <p:spPr>
          <a:xfrm>
            <a:off x="7927139" y="2505670"/>
            <a:ext cx="3996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of superficial earthquakes perfectly matches less rigid superficial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Exception is Caspian Sea. It is close to aseismic but has low rigidity.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E4F5E82-BF95-555E-3096-B6A21C7E39E8}"/>
              </a:ext>
            </a:extLst>
          </p:cNvPr>
          <p:cNvSpPr/>
          <p:nvPr/>
        </p:nvSpPr>
        <p:spPr>
          <a:xfrm>
            <a:off x="6844013" y="4169340"/>
            <a:ext cx="297180" cy="2933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BC074A5-CCE8-BDB5-1461-9047EF8834EC}"/>
                  </a:ext>
                </a:extLst>
              </p14:cNvPr>
              <p14:cNvContentPartPr/>
              <p14:nvPr/>
            </p14:nvContentPartPr>
            <p14:xfrm>
              <a:off x="6702285" y="4255665"/>
              <a:ext cx="7200" cy="298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BC074A5-CCE8-BDB5-1461-9047EF8834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3645" y="4246665"/>
                <a:ext cx="24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D0875B7-2D6E-0D2A-3629-740AA590D377}"/>
                  </a:ext>
                </a:extLst>
              </p14:cNvPr>
              <p14:cNvContentPartPr/>
              <p14:nvPr/>
            </p14:nvContentPartPr>
            <p14:xfrm>
              <a:off x="6699765" y="4406145"/>
              <a:ext cx="8280" cy="270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D0875B7-2D6E-0D2A-3629-740AA590D3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0765" y="4397145"/>
                <a:ext cx="25920" cy="446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FB13D8-0AA2-577D-AFC0-2A4FB6DAB284}"/>
              </a:ext>
            </a:extLst>
          </p:cNvPr>
          <p:cNvSpPr txBox="1"/>
          <p:nvPr/>
        </p:nvSpPr>
        <p:spPr>
          <a:xfrm>
            <a:off x="6598683" y="4103054"/>
            <a:ext cx="218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2F1622-55AD-D2E3-DDD4-4B1F111E3AC0}"/>
              </a:ext>
            </a:extLst>
          </p:cNvPr>
          <p:cNvSpPr txBox="1"/>
          <p:nvPr/>
        </p:nvSpPr>
        <p:spPr>
          <a:xfrm>
            <a:off x="6598683" y="4249739"/>
            <a:ext cx="218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reccia a destra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A6563-F624-82DE-7C75-C2C8D3EBBEBF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ccia a destra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43B34F2-7D28-3BF9-B95F-2E4779B0BCC2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AD5B985-D074-3FFF-A482-406FAFF8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22" y="714296"/>
            <a:ext cx="9692640" cy="1325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A02D8B-7C93-2B9C-EE41-2786A31BCFFF}"/>
              </a:ext>
            </a:extLst>
          </p:cNvPr>
          <p:cNvSpPr txBox="1"/>
          <p:nvPr/>
        </p:nvSpPr>
        <p:spPr>
          <a:xfrm>
            <a:off x="823609" y="2307328"/>
            <a:ext cx="10688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Bayesian joint gravity-magnetic inversion has defined a reliable 3D density and magnetic susceptibility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density variations match the geologically expected variations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seismic velocity and density has produced a rigidity model with significant variations. The more deformable areas are those with higher crustal seismicity.</a:t>
            </a:r>
          </a:p>
        </p:txBody>
      </p:sp>
      <p:sp>
        <p:nvSpPr>
          <p:cNvPr id="6" name="Freccia a inversione 5">
            <a:hlinkClick r:id="rId2" action="ppaction://hlinksldjump"/>
            <a:extLst>
              <a:ext uri="{FF2B5EF4-FFF2-40B4-BE49-F238E27FC236}">
                <a16:creationId xmlns:a16="http://schemas.microsoft.com/office/drawing/2014/main" id="{66D1C401-81A8-2D8C-22E7-0415D852F818}"/>
              </a:ext>
            </a:extLst>
          </p:cNvPr>
          <p:cNvSpPr/>
          <p:nvPr/>
        </p:nvSpPr>
        <p:spPr>
          <a:xfrm rot="16200000" flipV="1">
            <a:off x="11154109" y="5930749"/>
            <a:ext cx="717765" cy="719847"/>
          </a:xfrm>
          <a:prstGeom prst="uturn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ccia a destra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8A8F807-0EF5-1900-608A-302D97642425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1C1309-88A7-9951-DC06-620D5854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007" y="54430"/>
            <a:ext cx="5438756" cy="3429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8092CF-0886-F71E-5CB3-E4D27FE0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794" y="3472543"/>
            <a:ext cx="5294442" cy="33615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15BEA8-26EF-539A-FDBC-20B6B4D74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316" y="43545"/>
            <a:ext cx="5353759" cy="342899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574D5C-0D04-0649-30C8-5AEC8A1EB230}"/>
              </a:ext>
            </a:extLst>
          </p:cNvPr>
          <p:cNvSpPr txBox="1"/>
          <p:nvPr/>
        </p:nvSpPr>
        <p:spPr>
          <a:xfrm>
            <a:off x="152400" y="4147459"/>
            <a:ext cx="216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Sediments</a:t>
            </a:r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CD82C4-5814-2189-2BB2-936E38AB2A08}"/>
              </a:ext>
            </a:extLst>
          </p:cNvPr>
          <p:cNvSpPr txBox="1"/>
          <p:nvPr/>
        </p:nvSpPr>
        <p:spPr>
          <a:xfrm>
            <a:off x="5230897" y="2480494"/>
            <a:ext cx="147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Moho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B97E6E-2BC3-449C-852E-239B62907827}"/>
              </a:ext>
            </a:extLst>
          </p:cNvPr>
          <p:cNvSpPr txBox="1"/>
          <p:nvPr/>
        </p:nvSpPr>
        <p:spPr>
          <a:xfrm>
            <a:off x="10534621" y="4060373"/>
            <a:ext cx="126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Curie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35824A7-3BFA-EAFA-D66E-5A10E9BA0939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232916" y="3516088"/>
            <a:ext cx="291085" cy="631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AF93BDB-2FDD-BA17-32C6-1D8EA80F6F35}"/>
              </a:ext>
            </a:extLst>
          </p:cNvPr>
          <p:cNvCxnSpPr/>
          <p:nvPr/>
        </p:nvCxnSpPr>
        <p:spPr>
          <a:xfrm flipH="1" flipV="1">
            <a:off x="10374085" y="3570164"/>
            <a:ext cx="500742" cy="490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1293D68-3124-69A2-4714-3C9C07BD253F}"/>
              </a:ext>
            </a:extLst>
          </p:cNvPr>
          <p:cNvCxnSpPr/>
          <p:nvPr/>
        </p:nvCxnSpPr>
        <p:spPr>
          <a:xfrm>
            <a:off x="5780317" y="3003714"/>
            <a:ext cx="0" cy="3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BFB2756A-3E8F-F690-863F-AD1ECCCCFC2A}"/>
              </a:ext>
            </a:extLst>
          </p:cNvPr>
          <p:cNvSpPr/>
          <p:nvPr/>
        </p:nvSpPr>
        <p:spPr>
          <a:xfrm>
            <a:off x="5095240" y="1224915"/>
            <a:ext cx="526415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51E1882-6FAB-8DDD-FA74-2DE602A08AB7}"/>
              </a:ext>
            </a:extLst>
          </p:cNvPr>
          <p:cNvSpPr/>
          <p:nvPr/>
        </p:nvSpPr>
        <p:spPr>
          <a:xfrm>
            <a:off x="11539510" y="1235681"/>
            <a:ext cx="526415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B709BD3-B8B0-EFB0-91BF-AD7A613CE796}"/>
              </a:ext>
            </a:extLst>
          </p:cNvPr>
          <p:cNvSpPr/>
          <p:nvPr/>
        </p:nvSpPr>
        <p:spPr>
          <a:xfrm>
            <a:off x="8383148" y="6207270"/>
            <a:ext cx="526415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3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2020378A-3ADF-BD71-6A89-36BE5338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2834018"/>
            <a:ext cx="5498351" cy="3304499"/>
          </a:xfrm>
          <a:prstGeom prst="rect">
            <a:avLst/>
          </a:prstGeom>
        </p:spPr>
      </p:pic>
      <p:pic>
        <p:nvPicPr>
          <p:cNvPr id="11" name="Immagine 10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3CC395A-3221-FC87-5D81-6A164B87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09" y="3510487"/>
            <a:ext cx="5606080" cy="3301900"/>
          </a:xfrm>
          <a:prstGeom prst="rect">
            <a:avLst/>
          </a:prstGeom>
        </p:spPr>
      </p:pic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9CD361CC-EFB8-73D3-EA8F-A206475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09" y="98912"/>
            <a:ext cx="5515596" cy="330449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6B6BD9-3D67-5C9F-E374-A3B9E56D6D16}"/>
              </a:ext>
            </a:extLst>
          </p:cNvPr>
          <p:cNvSpPr txBox="1"/>
          <p:nvPr/>
        </p:nvSpPr>
        <p:spPr>
          <a:xfrm>
            <a:off x="696995" y="719483"/>
            <a:ext cx="4267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Inverted (density and susceptibility) and calculated (shear modulus)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(slice at at 20 km depth)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4DABEFC-51A5-2966-E496-56081C2D1041}"/>
              </a:ext>
            </a:extLst>
          </p:cNvPr>
          <p:cNvSpPr/>
          <p:nvPr/>
        </p:nvSpPr>
        <p:spPr>
          <a:xfrm>
            <a:off x="5315881" y="3975735"/>
            <a:ext cx="372450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41DB64B-CF5F-4E13-8B8D-A2852192B6F1}"/>
              </a:ext>
            </a:extLst>
          </p:cNvPr>
          <p:cNvSpPr/>
          <p:nvPr/>
        </p:nvSpPr>
        <p:spPr>
          <a:xfrm>
            <a:off x="5314021" y="5519028"/>
            <a:ext cx="313349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517B4EE-B23D-4350-4092-9CD1F1C88829}"/>
              </a:ext>
            </a:extLst>
          </p:cNvPr>
          <p:cNvSpPr/>
          <p:nvPr/>
        </p:nvSpPr>
        <p:spPr>
          <a:xfrm>
            <a:off x="10814050" y="4638675"/>
            <a:ext cx="526415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999241E-089E-4DE6-B01B-FB7E33008FC2}"/>
              </a:ext>
            </a:extLst>
          </p:cNvPr>
          <p:cNvSpPr/>
          <p:nvPr/>
        </p:nvSpPr>
        <p:spPr>
          <a:xfrm>
            <a:off x="10811919" y="6193552"/>
            <a:ext cx="526415" cy="1847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DBA68A-B698-C80E-C0C8-C6129EE729F4}"/>
              </a:ext>
            </a:extLst>
          </p:cNvPr>
          <p:cNvSpPr/>
          <p:nvPr/>
        </p:nvSpPr>
        <p:spPr>
          <a:xfrm flipH="1" flipV="1">
            <a:off x="4939195" y="4080092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85D84DC-D4D6-E724-F276-DBEA9AC28B2F}"/>
              </a:ext>
            </a:extLst>
          </p:cNvPr>
          <p:cNvSpPr/>
          <p:nvPr/>
        </p:nvSpPr>
        <p:spPr>
          <a:xfrm flipH="1" flipV="1">
            <a:off x="4939430" y="5629520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F1EFB6A-CBC9-CF79-02FC-BDDB7EADDD43}"/>
                  </a:ext>
                </a:extLst>
              </p14:cNvPr>
              <p14:cNvContentPartPr/>
              <p14:nvPr/>
            </p14:nvContentPartPr>
            <p14:xfrm>
              <a:off x="10526775" y="1356315"/>
              <a:ext cx="11880" cy="403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F1EFB6A-CBC9-CF79-02FC-BDDB7EADDD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17775" y="1347315"/>
                <a:ext cx="29520" cy="5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850F5C79-85CA-B146-8B48-BD9D0CDC3537}"/>
              </a:ext>
            </a:extLst>
          </p:cNvPr>
          <p:cNvGrpSpPr/>
          <p:nvPr/>
        </p:nvGrpSpPr>
        <p:grpSpPr>
          <a:xfrm>
            <a:off x="10526775" y="1369635"/>
            <a:ext cx="360" cy="11880"/>
            <a:chOff x="10526775" y="1369635"/>
            <a:chExt cx="360" cy="1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029C0064-419B-6389-5F16-862C80EEC392}"/>
                    </a:ext>
                  </a:extLst>
                </p14:cNvPr>
                <p14:cNvContentPartPr/>
                <p14:nvPr/>
              </p14:nvContentPartPr>
              <p14:xfrm>
                <a:off x="10526775" y="1369635"/>
                <a:ext cx="360" cy="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029C0064-419B-6389-5F16-862C80EEC39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8135" y="13606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351C63C7-B465-B682-6D1D-18C6F0E39BCA}"/>
                    </a:ext>
                  </a:extLst>
                </p14:cNvPr>
                <p14:cNvContentPartPr/>
                <p14:nvPr/>
              </p14:nvContentPartPr>
              <p14:xfrm>
                <a:off x="10526775" y="1381155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351C63C7-B465-B682-6D1D-18C6F0E39BC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8135" y="13721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3FFD6EB-53D2-FB3D-A041-C6F1FEDE4812}"/>
              </a:ext>
            </a:extLst>
          </p:cNvPr>
          <p:cNvGrpSpPr/>
          <p:nvPr/>
        </p:nvGrpSpPr>
        <p:grpSpPr>
          <a:xfrm>
            <a:off x="10517415" y="2910795"/>
            <a:ext cx="17280" cy="42120"/>
            <a:chOff x="10517415" y="2910795"/>
            <a:chExt cx="17280" cy="4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E02ADBD-1A31-7342-A55A-B890929794E7}"/>
                    </a:ext>
                  </a:extLst>
                </p14:cNvPr>
                <p14:cNvContentPartPr/>
                <p14:nvPr/>
              </p14:nvContentPartPr>
              <p14:xfrm>
                <a:off x="10532535" y="2920155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E02ADBD-1A31-7342-A55A-B890929794E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23895" y="29111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ED7B2A3-F6F1-A724-DDFC-E867106E8947}"/>
                    </a:ext>
                  </a:extLst>
                </p14:cNvPr>
                <p14:cNvContentPartPr/>
                <p14:nvPr/>
              </p14:nvContentPartPr>
              <p14:xfrm>
                <a:off x="10534335" y="2920155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ED7B2A3-F6F1-A724-DDFC-E867106E89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25695" y="29111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4D7481E3-524A-77A3-A47B-8A4F3F608ADE}"/>
                    </a:ext>
                  </a:extLst>
                </p14:cNvPr>
                <p14:cNvContentPartPr/>
                <p14:nvPr/>
              </p14:nvContentPartPr>
              <p14:xfrm>
                <a:off x="10531455" y="2920155"/>
                <a:ext cx="144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4D7481E3-524A-77A3-A47B-8A4F3F608AD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22815" y="2911155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7F6B706E-1905-072D-EDDB-229C284ECA48}"/>
                    </a:ext>
                  </a:extLst>
                </p14:cNvPr>
                <p14:cNvContentPartPr/>
                <p14:nvPr/>
              </p14:nvContentPartPr>
              <p14:xfrm>
                <a:off x="10528935" y="2910795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7F6B706E-1905-072D-EDDB-229C284ECA4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9935" y="29017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B7265755-D86E-995E-FDA4-C0853DFB1988}"/>
                    </a:ext>
                  </a:extLst>
                </p14:cNvPr>
                <p14:cNvContentPartPr/>
                <p14:nvPr/>
              </p14:nvContentPartPr>
              <p14:xfrm>
                <a:off x="10522455" y="2918355"/>
                <a:ext cx="1080" cy="50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B7265755-D86E-995E-FDA4-C0853DFB19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3455" y="2909355"/>
                  <a:ext cx="18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3810428B-5041-15F8-4BA1-D0E0E05242F5}"/>
                    </a:ext>
                  </a:extLst>
                </p14:cNvPr>
                <p14:cNvContentPartPr/>
                <p14:nvPr/>
              </p14:nvContentPartPr>
              <p14:xfrm>
                <a:off x="10517415" y="2933475"/>
                <a:ext cx="360" cy="3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3810428B-5041-15F8-4BA1-D0E0E05242F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08415" y="29248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A484D085-86C6-523F-B1C7-907593ECCC5A}"/>
                    </a:ext>
                  </a:extLst>
                </p14:cNvPr>
                <p14:cNvContentPartPr/>
                <p14:nvPr/>
              </p14:nvContentPartPr>
              <p14:xfrm>
                <a:off x="10521015" y="2933475"/>
                <a:ext cx="10080" cy="154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A484D085-86C6-523F-B1C7-907593ECCC5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512375" y="2924835"/>
                  <a:ext cx="277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DE338A29-C838-725A-4EEF-154B7F640BE3}"/>
                    </a:ext>
                  </a:extLst>
                </p14:cNvPr>
                <p14:cNvContentPartPr/>
                <p14:nvPr/>
              </p14:nvContentPartPr>
              <p14:xfrm>
                <a:off x="10522095" y="2952555"/>
                <a:ext cx="144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DE338A29-C838-725A-4EEF-154B7F640B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3095" y="2943555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E5D5712-56A3-E1B1-7C9C-10437DBF4805}"/>
              </a:ext>
            </a:extLst>
          </p:cNvPr>
          <p:cNvGrpSpPr/>
          <p:nvPr/>
        </p:nvGrpSpPr>
        <p:grpSpPr>
          <a:xfrm>
            <a:off x="10639095" y="4762350"/>
            <a:ext cx="8280" cy="34920"/>
            <a:chOff x="10639095" y="4762350"/>
            <a:chExt cx="8280" cy="3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7FC80FC-9AA9-3B7F-183E-3EB533DA0724}"/>
                    </a:ext>
                  </a:extLst>
                </p14:cNvPr>
                <p14:cNvContentPartPr/>
                <p14:nvPr/>
              </p14:nvContentPartPr>
              <p14:xfrm>
                <a:off x="10647015" y="4762350"/>
                <a:ext cx="360" cy="39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7FC80FC-9AA9-3B7F-183E-3EB533DA07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38015" y="4753350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DD3584D8-0B44-2FA2-12EC-3849B8B57569}"/>
                    </a:ext>
                  </a:extLst>
                </p14:cNvPr>
                <p14:cNvContentPartPr/>
                <p14:nvPr/>
              </p14:nvContentPartPr>
              <p14:xfrm>
                <a:off x="10639095" y="4773870"/>
                <a:ext cx="8280" cy="234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DD3584D8-0B44-2FA2-12EC-3849B8B5756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30095" y="4764870"/>
                  <a:ext cx="2592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E11087E8-A22A-26A9-07C9-3341FD2647F8}"/>
                  </a:ext>
                </a:extLst>
              </p14:cNvPr>
              <p14:cNvContentPartPr/>
              <p14:nvPr/>
            </p14:nvContentPartPr>
            <p14:xfrm>
              <a:off x="10640535" y="6333900"/>
              <a:ext cx="10440" cy="3240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E11087E8-A22A-26A9-07C9-3341FD2647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31535" y="6325260"/>
                <a:ext cx="280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A5CEA9A5-4F6E-5009-1900-E7F901813CC9}"/>
                  </a:ext>
                </a:extLst>
              </p14:cNvPr>
              <p14:cNvContentPartPr/>
              <p14:nvPr/>
            </p14:nvContentPartPr>
            <p14:xfrm>
              <a:off x="5206260" y="4086150"/>
              <a:ext cx="15840" cy="3204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A5CEA9A5-4F6E-5009-1900-E7F901813C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97260" y="4077150"/>
                <a:ext cx="3348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56C5D23-4C3D-7B6F-54A9-7BBC9105147E}"/>
                  </a:ext>
                </a:extLst>
              </p14:cNvPr>
              <p14:cNvContentPartPr/>
              <p14:nvPr/>
            </p14:nvContentPartPr>
            <p14:xfrm>
              <a:off x="5201940" y="5640450"/>
              <a:ext cx="19800" cy="3708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56C5D23-4C3D-7B6F-54A9-7BBC9105147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92940" y="5631810"/>
                <a:ext cx="3744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8A24E54-DCC7-3738-30D3-687BCD0A4363}"/>
              </a:ext>
            </a:extLst>
          </p:cNvPr>
          <p:cNvSpPr txBox="1"/>
          <p:nvPr/>
        </p:nvSpPr>
        <p:spPr>
          <a:xfrm>
            <a:off x="5108647" y="3916261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006BDFD-A231-803E-CBC0-D861D678C5D6}"/>
              </a:ext>
            </a:extLst>
          </p:cNvPr>
          <p:cNvSpPr txBox="1"/>
          <p:nvPr/>
        </p:nvSpPr>
        <p:spPr>
          <a:xfrm>
            <a:off x="5108647" y="5470740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26D34AE-290D-7D04-8B26-C1BC112E50C5}"/>
              </a:ext>
            </a:extLst>
          </p:cNvPr>
          <p:cNvSpPr txBox="1"/>
          <p:nvPr/>
        </p:nvSpPr>
        <p:spPr>
          <a:xfrm>
            <a:off x="10536393" y="4594473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942EEDB-647B-9FE6-935C-14C0A2286073}"/>
              </a:ext>
            </a:extLst>
          </p:cNvPr>
          <p:cNvSpPr txBox="1"/>
          <p:nvPr/>
        </p:nvSpPr>
        <p:spPr>
          <a:xfrm>
            <a:off x="10536393" y="6158478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765A260-A905-4623-B022-B264DAFF966C}"/>
              </a:ext>
            </a:extLst>
          </p:cNvPr>
          <p:cNvSpPr txBox="1"/>
          <p:nvPr/>
        </p:nvSpPr>
        <p:spPr>
          <a:xfrm>
            <a:off x="10421946" y="2745405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019E822-C5A1-640E-168B-F597EEA526BB}"/>
              </a:ext>
            </a:extLst>
          </p:cNvPr>
          <p:cNvSpPr txBox="1"/>
          <p:nvPr/>
        </p:nvSpPr>
        <p:spPr>
          <a:xfrm>
            <a:off x="10421946" y="1183305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0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hlinkClick r:id="rId2" action="ppaction://hlinksldjump"/>
            <a:extLst>
              <a:ext uri="{FF2B5EF4-FFF2-40B4-BE49-F238E27FC236}">
                <a16:creationId xmlns:a16="http://schemas.microsoft.com/office/drawing/2014/main" id="{3536A134-82FB-FD0B-B065-89C0974E010E}"/>
              </a:ext>
            </a:extLst>
          </p:cNvPr>
          <p:cNvSpPr/>
          <p:nvPr/>
        </p:nvSpPr>
        <p:spPr>
          <a:xfrm>
            <a:off x="1200959" y="2998188"/>
            <a:ext cx="4371975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DAF17"/>
                </a:solidFill>
              </a:rPr>
              <a:t>1. </a:t>
            </a:r>
            <a:r>
              <a:rPr lang="it-IT" sz="2800" b="1" dirty="0" err="1">
                <a:solidFill>
                  <a:srgbClr val="FDAF17"/>
                </a:solidFill>
              </a:rPr>
              <a:t>Geological</a:t>
            </a:r>
            <a:r>
              <a:rPr lang="it-IT" sz="2800" b="1" dirty="0">
                <a:solidFill>
                  <a:srgbClr val="FDAF17"/>
                </a:solidFill>
              </a:rPr>
              <a:t> </a:t>
            </a:r>
            <a:r>
              <a:rPr lang="it-IT" sz="2800" b="1" dirty="0" err="1">
                <a:solidFill>
                  <a:srgbClr val="FDAF17"/>
                </a:solidFill>
              </a:rPr>
              <a:t>introduction</a:t>
            </a:r>
            <a:endParaRPr lang="en-US" sz="2800" b="1" dirty="0">
              <a:solidFill>
                <a:srgbClr val="FDAF17"/>
              </a:solidFill>
            </a:endParaRPr>
          </a:p>
        </p:txBody>
      </p:sp>
      <p:sp>
        <p:nvSpPr>
          <p:cNvPr id="3" name="Rettangolo con angoli arrotondati 2">
            <a:hlinkClick r:id="rId3" action="ppaction://hlinksldjump"/>
            <a:extLst>
              <a:ext uri="{FF2B5EF4-FFF2-40B4-BE49-F238E27FC236}">
                <a16:creationId xmlns:a16="http://schemas.microsoft.com/office/drawing/2014/main" id="{258CC7A8-D34E-0A99-0149-35139A998D0B}"/>
              </a:ext>
            </a:extLst>
          </p:cNvPr>
          <p:cNvSpPr/>
          <p:nvPr/>
        </p:nvSpPr>
        <p:spPr>
          <a:xfrm>
            <a:off x="6696888" y="2998188"/>
            <a:ext cx="4371975" cy="1000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DAF17"/>
                </a:solidFill>
              </a:rPr>
              <a:t>3. Conversion formula</a:t>
            </a:r>
            <a:endParaRPr lang="en-US" sz="2800" b="1" dirty="0">
              <a:solidFill>
                <a:srgbClr val="FDAF17"/>
              </a:solidFill>
            </a:endParaRPr>
          </a:p>
        </p:txBody>
      </p:sp>
      <p:sp>
        <p:nvSpPr>
          <p:cNvPr id="4" name="Rettangolo con angoli arrotondati 3">
            <a:hlinkClick r:id="rId4" action="ppaction://hlinksldjump"/>
            <a:extLst>
              <a:ext uri="{FF2B5EF4-FFF2-40B4-BE49-F238E27FC236}">
                <a16:creationId xmlns:a16="http://schemas.microsoft.com/office/drawing/2014/main" id="{A43B1C44-B413-E08C-E6B8-116EF6CBED57}"/>
              </a:ext>
            </a:extLst>
          </p:cNvPr>
          <p:cNvSpPr/>
          <p:nvPr/>
        </p:nvSpPr>
        <p:spPr>
          <a:xfrm>
            <a:off x="1200959" y="4555525"/>
            <a:ext cx="4371975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DAF17"/>
                </a:solidFill>
              </a:rPr>
              <a:t>2. Datasets </a:t>
            </a:r>
            <a:r>
              <a:rPr lang="it-IT" sz="2800" b="1" dirty="0" err="1">
                <a:solidFill>
                  <a:srgbClr val="FDAF17"/>
                </a:solidFill>
              </a:rPr>
              <a:t>used</a:t>
            </a:r>
            <a:endParaRPr lang="en-US" sz="2800" b="1" dirty="0">
              <a:solidFill>
                <a:srgbClr val="FDAF17"/>
              </a:solidFill>
            </a:endParaRPr>
          </a:p>
        </p:txBody>
      </p:sp>
      <p:sp>
        <p:nvSpPr>
          <p:cNvPr id="5" name="Rettangolo con angoli arrotondati 4">
            <a:hlinkClick r:id="rId5" action="ppaction://hlinksldjump"/>
            <a:extLst>
              <a:ext uri="{FF2B5EF4-FFF2-40B4-BE49-F238E27FC236}">
                <a16:creationId xmlns:a16="http://schemas.microsoft.com/office/drawing/2014/main" id="{2F0ADA7C-F573-E069-CA89-2DE0C18106D1}"/>
              </a:ext>
            </a:extLst>
          </p:cNvPr>
          <p:cNvSpPr/>
          <p:nvPr/>
        </p:nvSpPr>
        <p:spPr>
          <a:xfrm>
            <a:off x="6696888" y="4555524"/>
            <a:ext cx="4371975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DAF17"/>
                </a:solidFill>
              </a:rPr>
              <a:t>4. </a:t>
            </a:r>
            <a:r>
              <a:rPr lang="it-IT" sz="2800" b="1" dirty="0" err="1">
                <a:solidFill>
                  <a:srgbClr val="FDAF17"/>
                </a:solidFill>
              </a:rPr>
              <a:t>Results</a:t>
            </a:r>
            <a:r>
              <a:rPr lang="it-IT" sz="2800" b="1" dirty="0">
                <a:solidFill>
                  <a:srgbClr val="FDAF17"/>
                </a:solidFill>
              </a:rPr>
              <a:t> &amp; </a:t>
            </a:r>
            <a:r>
              <a:rPr lang="it-IT" sz="2800" b="1" dirty="0" err="1">
                <a:solidFill>
                  <a:srgbClr val="FDAF17"/>
                </a:solidFill>
              </a:rPr>
              <a:t>Conclusion</a:t>
            </a:r>
            <a:endParaRPr lang="en-US" sz="2800" b="1" dirty="0">
              <a:solidFill>
                <a:srgbClr val="FDAF17"/>
              </a:solidFill>
            </a:endParaRP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0A0F2229-B9E2-1F0E-4EED-76FF5EF0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9" y="206363"/>
            <a:ext cx="3008376" cy="1354875"/>
          </a:xfrm>
          <a:prstGeom prst="rect">
            <a:avLst/>
          </a:prstGeom>
        </p:spPr>
      </p:pic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6C5D5F43-59D7-1802-D160-BE5E6D512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07" y="357902"/>
            <a:ext cx="2314108" cy="1203336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4BF579C-4E2B-E504-250A-28E2A6A75C62}"/>
              </a:ext>
            </a:extLst>
          </p:cNvPr>
          <p:cNvSpPr>
            <a:spLocks noGrp="1"/>
          </p:cNvSpPr>
          <p:nvPr/>
        </p:nvSpPr>
        <p:spPr>
          <a:xfrm>
            <a:off x="4882375" y="1997623"/>
            <a:ext cx="3629025" cy="72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outline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ECF6023-306D-6984-FC70-59BAD0D3BD34}"/>
              </a:ext>
            </a:extLst>
          </p:cNvPr>
          <p:cNvSpPr>
            <a:spLocks noGrp="1"/>
          </p:cNvSpPr>
          <p:nvPr/>
        </p:nvSpPr>
        <p:spPr>
          <a:xfrm>
            <a:off x="4572052" y="1362174"/>
            <a:ext cx="3812889" cy="72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PICO </a:t>
            </a:r>
            <a:r>
              <a:rPr lang="it-IT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endParaRPr lang="it-IT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reccia a inversion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5D3A58-E821-F877-1D6B-88832DCD7490}"/>
              </a:ext>
            </a:extLst>
          </p:cNvPr>
          <p:cNvSpPr/>
          <p:nvPr/>
        </p:nvSpPr>
        <p:spPr>
          <a:xfrm rot="16200000" flipV="1">
            <a:off x="11154109" y="5930749"/>
            <a:ext cx="717765" cy="719847"/>
          </a:xfrm>
          <a:prstGeom prst="uturn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ccia a destr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177833-8415-F8CA-7A4A-91D0382B2C0A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2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BAF24-B980-3F87-4BBA-A16F622F5CF6}"/>
              </a:ext>
            </a:extLst>
          </p:cNvPr>
          <p:cNvSpPr>
            <a:spLocks noGrp="1"/>
          </p:cNvSpPr>
          <p:nvPr/>
        </p:nvSpPr>
        <p:spPr>
          <a:xfrm>
            <a:off x="838200" y="872648"/>
            <a:ext cx="10515600" cy="72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Tectonic</a:t>
            </a:r>
            <a:r>
              <a:rPr lang="it-IT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setting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F08ADB-747A-F605-B89E-9621FB9D2215}"/>
              </a:ext>
            </a:extLst>
          </p:cNvPr>
          <p:cNvSpPr txBox="1"/>
          <p:nvPr/>
        </p:nvSpPr>
        <p:spPr>
          <a:xfrm>
            <a:off x="496896" y="1838720"/>
            <a:ext cx="45231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Iranian plateau: zone of continental deformation formed by the Arabian-Eurasian collision (25 Ma). </a:t>
            </a:r>
          </a:p>
          <a:p>
            <a:endParaRPr lang="en-US" sz="1600" dirty="0"/>
          </a:p>
          <a:p>
            <a:r>
              <a:rPr lang="en-US" sz="1600" dirty="0"/>
              <a:t>Evolution associated to opening and closure of Paleo- and Neo-Tethys oceans.</a:t>
            </a:r>
          </a:p>
          <a:p>
            <a:endParaRPr lang="en-US" sz="1600" dirty="0"/>
          </a:p>
          <a:p>
            <a:r>
              <a:rPr lang="en-US" sz="1600" dirty="0"/>
              <a:t>Iranian plateau formed with the coalescing of island-arcs  and continental fragments of Gondwana.</a:t>
            </a:r>
          </a:p>
          <a:p>
            <a:endParaRPr lang="en-US" sz="1600" dirty="0"/>
          </a:p>
          <a:p>
            <a:r>
              <a:rPr lang="en-US" sz="1600" dirty="0"/>
              <a:t>Closing of Neo-Tethys and Arabian-Eurasian collision began in early Miocene.</a:t>
            </a:r>
          </a:p>
          <a:p>
            <a:endParaRPr lang="en-US" sz="1600" dirty="0"/>
          </a:p>
          <a:p>
            <a:r>
              <a:rPr lang="en-US" sz="1600" dirty="0"/>
              <a:t>Northward motion of Arabian plate formed the Zagros Fold Belt and Iranian Plateau NE of </a:t>
            </a:r>
            <a:r>
              <a:rPr lang="en-US" sz="1600" dirty="0" err="1"/>
              <a:t>Bitlis</a:t>
            </a:r>
            <a:r>
              <a:rPr lang="en-US" sz="1600" dirty="0"/>
              <a:t>-Zagros suture.</a:t>
            </a: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28A5202A-55AF-6665-D18A-3FD4C408B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76" y="1233628"/>
            <a:ext cx="6978905" cy="4734537"/>
          </a:xfrm>
          <a:prstGeom prst="rect">
            <a:avLst/>
          </a:prstGeom>
        </p:spPr>
      </p:pic>
      <p:sp>
        <p:nvSpPr>
          <p:cNvPr id="8" name="Freccia a destra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728C82-C839-C2CF-4C71-0C01FC187583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a destr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59C8DC-2F8A-8789-C5E0-8226B7EAFC88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BA0388D-1457-34A3-16FC-079E2F024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7587" r="5273" b="6943"/>
          <a:stretch/>
        </p:blipFill>
        <p:spPr>
          <a:xfrm>
            <a:off x="190618" y="1153160"/>
            <a:ext cx="7087616" cy="4551680"/>
          </a:xfrm>
          <a:prstGeom prst="rect">
            <a:avLst/>
          </a:prstGeom>
        </p:spPr>
      </p:pic>
      <p:sp>
        <p:nvSpPr>
          <p:cNvPr id="2" name="CasellaDiTesto 5">
            <a:extLst>
              <a:ext uri="{FF2B5EF4-FFF2-40B4-BE49-F238E27FC236}">
                <a16:creationId xmlns:a16="http://schemas.microsoft.com/office/drawing/2014/main" id="{2454519A-01CD-8124-AD94-B31D7B336FE5}"/>
              </a:ext>
            </a:extLst>
          </p:cNvPr>
          <p:cNvSpPr txBox="1"/>
          <p:nvPr/>
        </p:nvSpPr>
        <p:spPr>
          <a:xfrm>
            <a:off x="7370493" y="1517226"/>
            <a:ext cx="4459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 volcanism in the area is Tertiary (along UDMA*, in the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block, and in the Central Domain following the principal tectonic lineaments).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Mesozoic volcanism is also relevant, mainly in the north-west of the area, close to Urmia lake.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Ophiolites outcrop in the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Makran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area and in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subzone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4A8051FF-5620-CC70-7980-94593DF95AB5}"/>
              </a:ext>
            </a:extLst>
          </p:cNvPr>
          <p:cNvSpPr>
            <a:spLocks noGrp="1"/>
          </p:cNvSpPr>
          <p:nvPr/>
        </p:nvSpPr>
        <p:spPr>
          <a:xfrm>
            <a:off x="914320" y="216147"/>
            <a:ext cx="4379904" cy="72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Iranian</a:t>
            </a:r>
            <a:r>
              <a:rPr lang="it-IT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it-IT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73E9A5-9C2C-A4D7-A4C0-14403EA532E4}"/>
              </a:ext>
            </a:extLst>
          </p:cNvPr>
          <p:cNvSpPr txBox="1"/>
          <p:nvPr/>
        </p:nvSpPr>
        <p:spPr>
          <a:xfrm>
            <a:off x="696352" y="5567025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Urumieh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Doktar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magmatic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(UDMA)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magmatic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outcrops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area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Iran from NW to SE,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Zagros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belt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reccia a destra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37DCC-4AF0-C9F4-7256-67FFC86BC729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7D5ED6A-5DD4-2074-FD55-E8EE3CEA3C01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inversione 13">
            <a:hlinkClick r:id="rId4" action="ppaction://hlinksldjump"/>
            <a:extLst>
              <a:ext uri="{FF2B5EF4-FFF2-40B4-BE49-F238E27FC236}">
                <a16:creationId xmlns:a16="http://schemas.microsoft.com/office/drawing/2014/main" id="{6F46A79B-0D82-F269-1032-B4E024C8D714}"/>
              </a:ext>
            </a:extLst>
          </p:cNvPr>
          <p:cNvSpPr/>
          <p:nvPr/>
        </p:nvSpPr>
        <p:spPr>
          <a:xfrm rot="16200000" flipV="1">
            <a:off x="11154109" y="5930749"/>
            <a:ext cx="717765" cy="719847"/>
          </a:xfrm>
          <a:prstGeom prst="uturn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7F6296-D79D-52CB-B928-E7D19ED454A7}"/>
              </a:ext>
            </a:extLst>
          </p:cNvPr>
          <p:cNvSpPr txBox="1"/>
          <p:nvPr/>
        </p:nvSpPr>
        <p:spPr>
          <a:xfrm>
            <a:off x="1074075" y="3024489"/>
            <a:ext cx="4304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Cube dimension (76x98x75): 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Latitude = 25 ÷ 40 °N; 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Longitude = 44 ÷ 63.4 °E; 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Depth max = 105 km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5C92B5-AAF1-C687-FC42-1BA73ED77AE4}"/>
              </a:ext>
            </a:extLst>
          </p:cNvPr>
          <p:cNvSpPr txBox="1"/>
          <p:nvPr/>
        </p:nvSpPr>
        <p:spPr>
          <a:xfrm>
            <a:off x="0" y="5957894"/>
            <a:ext cx="12191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Kaviani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et al., 2020, </a:t>
            </a:r>
            <a:r>
              <a:rPr lang="en-US" sz="105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Crustal and uppermost mantle shear wave velocity structure beneath the Middle East from surface wave tomography.</a:t>
            </a:r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Geophysical Journal International, 221(2), 1349-1365.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2A497E-FBE7-F268-81BC-7CBA2F20D5A9}"/>
              </a:ext>
            </a:extLst>
          </p:cNvPr>
          <p:cNvSpPr txBox="1"/>
          <p:nvPr/>
        </p:nvSpPr>
        <p:spPr>
          <a:xfrm>
            <a:off x="1677210" y="1723040"/>
            <a:ext cx="3227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Seismic tomography Resolution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 Resolution = 0.25° (~27 km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Resolution = 1 km to 7 km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DCDE7F-7B66-307B-E636-69FE573D0B68}"/>
              </a:ext>
            </a:extLst>
          </p:cNvPr>
          <p:cNvSpPr txBox="1"/>
          <p:nvPr/>
        </p:nvSpPr>
        <p:spPr>
          <a:xfrm>
            <a:off x="770258" y="4820758"/>
            <a:ext cx="534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conserve vertical resolution from seismic original model. Final spatial resolution is 0.2°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(~22 km</a:t>
            </a:r>
            <a:r>
              <a:rPr lang="it-I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D64F1B38-4EA1-694A-95F0-78DA246B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7" y="698498"/>
            <a:ext cx="5391056" cy="445430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8909692-7590-9C5E-E499-946BD622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8" y="273918"/>
            <a:ext cx="3821407" cy="845748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Datasets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97E460-0A7C-8433-9687-7B4B69916574}"/>
              </a:ext>
            </a:extLst>
          </p:cNvPr>
          <p:cNvSpPr txBox="1"/>
          <p:nvPr/>
        </p:nvSpPr>
        <p:spPr>
          <a:xfrm>
            <a:off x="6345937" y="4923633"/>
            <a:ext cx="53910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b="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covered by the regional tomography (black area). </a:t>
            </a:r>
            <a:r>
              <a:rPr lang="en-US" sz="105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050" b="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reen box is the area selected for this work.</a:t>
            </a:r>
            <a:endParaRPr lang="en-US" sz="105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84E0E9-88E7-DF6C-9AB9-6C8C1193552C}"/>
              </a:ext>
            </a:extLst>
          </p:cNvPr>
          <p:cNvSpPr txBox="1"/>
          <p:nvPr/>
        </p:nvSpPr>
        <p:spPr>
          <a:xfrm>
            <a:off x="629948" y="1282342"/>
            <a:ext cx="499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 (</a:t>
            </a:r>
            <a:r>
              <a:rPr lang="it-IT" dirty="0" err="1"/>
              <a:t>Kaviani</a:t>
            </a:r>
            <a:r>
              <a:rPr lang="it-IT" dirty="0"/>
              <a:t> et al., 2020)</a:t>
            </a:r>
            <a:endParaRPr lang="en-US" dirty="0"/>
          </a:p>
        </p:txBody>
      </p:sp>
      <p:sp>
        <p:nvSpPr>
          <p:cNvPr id="16" name="Freccia a destra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DF1AC3-F774-E310-4FC2-2B6EFD7BCFF2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a destra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E31BF6-4B62-65EA-89DB-BCE30FE939F6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6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A4A4DA52-70A1-240D-1D9F-7D17549E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" y="1062509"/>
            <a:ext cx="5091096" cy="4036237"/>
          </a:xfrm>
          <a:prstGeom prst="rect">
            <a:avLst/>
          </a:prstGeom>
        </p:spPr>
      </p:pic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A74D7ED4-109C-33B8-EA86-08A50EC47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81" y="2369071"/>
            <a:ext cx="5153635" cy="4036237"/>
          </a:xfrm>
          <a:prstGeom prst="rect">
            <a:avLst/>
          </a:prstGeom>
        </p:spPr>
      </p:pic>
      <p:sp>
        <p:nvSpPr>
          <p:cNvPr id="2" name="CasellaDiTesto 2">
            <a:extLst>
              <a:ext uri="{FF2B5EF4-FFF2-40B4-BE49-F238E27FC236}">
                <a16:creationId xmlns:a16="http://schemas.microsoft.com/office/drawing/2014/main" id="{36F7D5CD-FF09-0E8C-0100-2A0F95B2F947}"/>
              </a:ext>
            </a:extLst>
          </p:cNvPr>
          <p:cNvSpPr txBox="1"/>
          <p:nvPr/>
        </p:nvSpPr>
        <p:spPr>
          <a:xfrm>
            <a:off x="974544" y="5098746"/>
            <a:ext cx="4704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Magnetic observation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EMAG2 v3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measured at 4 km continuous altitude upon continents)   </a:t>
            </a:r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5EB9A0A7-72D2-D9C9-9FA8-E466CB4D99E9}"/>
              </a:ext>
            </a:extLst>
          </p:cNvPr>
          <p:cNvSpPr txBox="1"/>
          <p:nvPr/>
        </p:nvSpPr>
        <p:spPr>
          <a:xfrm>
            <a:off x="7316102" y="1547388"/>
            <a:ext cx="380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Gravity observation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XGM2019e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reduced by lower degree &lt; 12)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03B144-87B7-E285-DB44-D805E9E1229D}"/>
              </a:ext>
            </a:extLst>
          </p:cNvPr>
          <p:cNvSpPr txBox="1"/>
          <p:nvPr/>
        </p:nvSpPr>
        <p:spPr>
          <a:xfrm>
            <a:off x="68095" y="79149"/>
            <a:ext cx="1219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Zingerle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P., Pail, R., Gruber, T. </a:t>
            </a:r>
            <a:r>
              <a:rPr lang="en-US" sz="105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The combined global gravity field model XGM2019e. </a:t>
            </a:r>
            <a:r>
              <a:rPr lang="en-US" sz="105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</a:t>
            </a:r>
            <a:r>
              <a:rPr lang="en-US" sz="1050" b="0" i="1" dirty="0" err="1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Geod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05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94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66 (2020). 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https://doi.org/10.1007/s00190-020-01398-0</a:t>
            </a:r>
            <a:endParaRPr lang="en-US" sz="105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050" b="0" i="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5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05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Brian Meyer; Richard Saltus; and Arnaud </a:t>
            </a:r>
            <a:r>
              <a:rPr lang="en-US" sz="105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Chulliat</a:t>
            </a:r>
            <a:r>
              <a:rPr lang="en-US" sz="105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2017: EMAG2v3: Earth Magnetic Anomaly Grid (2-arc-minute resolution). Version 3. NOAA National Centers for Environmental Information. https://doi.org/10.7289/V5H70CVX</a:t>
            </a:r>
            <a:endParaRPr lang="en-US" sz="105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reccia a destra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0AFF54-D39C-EEA8-B86C-2326EC3124B1}"/>
              </a:ext>
            </a:extLst>
          </p:cNvPr>
          <p:cNvSpPr/>
          <p:nvPr/>
        </p:nvSpPr>
        <p:spPr>
          <a:xfrm>
            <a:off x="1468877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807FD1-0A9C-2628-120E-F99196DAA286}"/>
              </a:ext>
            </a:extLst>
          </p:cNvPr>
          <p:cNvSpPr/>
          <p:nvPr/>
        </p:nvSpPr>
        <p:spPr>
          <a:xfrm flipH="1">
            <a:off x="823609" y="6320566"/>
            <a:ext cx="525293" cy="328989"/>
          </a:xfrm>
          <a:prstGeom prst="rightArrow">
            <a:avLst/>
          </a:prstGeom>
          <a:solidFill>
            <a:srgbClr val="FDAF17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8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4307</TotalTime>
  <Words>1711</Words>
  <Application>Microsoft Office PowerPoint</Application>
  <PresentationFormat>Widescreen</PresentationFormat>
  <Paragraphs>205</Paragraphs>
  <Slides>22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CMR10</vt:lpstr>
      <vt:lpstr>Open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Datasets used</vt:lpstr>
      <vt:lpstr>Presentazione standard di PowerPoint</vt:lpstr>
      <vt:lpstr>Presentazione standard di PowerPoint</vt:lpstr>
      <vt:lpstr>Moho definition</vt:lpstr>
      <vt:lpstr>Density conversion</vt:lpstr>
      <vt:lpstr>Statistical inference</vt:lpstr>
      <vt:lpstr>Density inversion with Bayesian approach</vt:lpstr>
      <vt:lpstr>Elastic parameters calculation</vt:lpstr>
      <vt:lpstr>Inversion results</vt:lpstr>
      <vt:lpstr>Discussion of inverted density</vt:lpstr>
      <vt:lpstr>Discussion of inverted density</vt:lpstr>
      <vt:lpstr>Lut Block focus</vt:lpstr>
      <vt:lpstr>Discussion of inverted susceptibility </vt:lpstr>
      <vt:lpstr>Discussion of calculated shear modulus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MAURIZIO GERARDO [PHD0900101]</dc:creator>
  <cp:lastModifiedBy>MAURIZIO GERARDO [PHD0900101]</cp:lastModifiedBy>
  <cp:revision>178</cp:revision>
  <dcterms:created xsi:type="dcterms:W3CDTF">2023-04-05T08:24:41Z</dcterms:created>
  <dcterms:modified xsi:type="dcterms:W3CDTF">2023-04-26T22:17:10Z</dcterms:modified>
</cp:coreProperties>
</file>