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847A"/>
    <a:srgbClr val="E6E2CA"/>
    <a:srgbClr val="69938F"/>
    <a:srgbClr val="C8BF88"/>
    <a:srgbClr val="E2DDBF"/>
    <a:srgbClr val="000000"/>
    <a:srgbClr val="2A475C"/>
    <a:srgbClr val="23403B"/>
    <a:srgbClr val="4472C4"/>
    <a:srgbClr val="224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FB1827-AA3A-4955-BFE0-09F14C33C9A0}" v="24" dt="2023-04-26T06:53:21.6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1" autoAdjust="0"/>
    <p:restoredTop sz="89275" autoAdjust="0"/>
  </p:normalViewPr>
  <p:slideViewPr>
    <p:cSldViewPr snapToGrid="0">
      <p:cViewPr>
        <p:scale>
          <a:sx n="75" d="100"/>
          <a:sy n="75" d="100"/>
        </p:scale>
        <p:origin x="22" y="2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Green (PGR)" userId="351aae04-3429-4b0a-b5bb-1dd288199760" providerId="ADAL" clId="{F3FB1827-AA3A-4955-BFE0-09F14C33C9A0}"/>
    <pc:docChg chg="undo custSel modSld">
      <pc:chgData name="Amy Green (PGR)" userId="351aae04-3429-4b0a-b5bb-1dd288199760" providerId="ADAL" clId="{F3FB1827-AA3A-4955-BFE0-09F14C33C9A0}" dt="2023-04-26T06:54:52.150" v="1912" actId="1076"/>
      <pc:docMkLst>
        <pc:docMk/>
      </pc:docMkLst>
      <pc:sldChg chg="addSp delSp modSp mod modNotesTx">
        <pc:chgData name="Amy Green (PGR)" userId="351aae04-3429-4b0a-b5bb-1dd288199760" providerId="ADAL" clId="{F3FB1827-AA3A-4955-BFE0-09F14C33C9A0}" dt="2023-04-26T06:43:39.611" v="1787" actId="1076"/>
        <pc:sldMkLst>
          <pc:docMk/>
          <pc:sldMk cId="3162886096" sldId="257"/>
        </pc:sldMkLst>
        <pc:spChg chg="del">
          <ac:chgData name="Amy Green (PGR)" userId="351aae04-3429-4b0a-b5bb-1dd288199760" providerId="ADAL" clId="{F3FB1827-AA3A-4955-BFE0-09F14C33C9A0}" dt="2023-04-25T15:56:55.868" v="10" actId="478"/>
          <ac:spMkLst>
            <pc:docMk/>
            <pc:sldMk cId="3162886096" sldId="257"/>
            <ac:spMk id="2" creationId="{2D2D0A15-D82D-67F3-C1E2-AB8366134085}"/>
          </ac:spMkLst>
        </pc:spChg>
        <pc:spChg chg="mod">
          <ac:chgData name="Amy Green (PGR)" userId="351aae04-3429-4b0a-b5bb-1dd288199760" providerId="ADAL" clId="{F3FB1827-AA3A-4955-BFE0-09F14C33C9A0}" dt="2023-04-25T21:07:20.413" v="23" actId="207"/>
          <ac:spMkLst>
            <pc:docMk/>
            <pc:sldMk cId="3162886096" sldId="257"/>
            <ac:spMk id="4" creationId="{22EA62BD-1A18-087E-CAF3-02EDC4987001}"/>
          </ac:spMkLst>
        </pc:spChg>
        <pc:spChg chg="mod">
          <ac:chgData name="Amy Green (PGR)" userId="351aae04-3429-4b0a-b5bb-1dd288199760" providerId="ADAL" clId="{F3FB1827-AA3A-4955-BFE0-09F14C33C9A0}" dt="2023-04-26T06:19:29.535" v="1186" actId="20577"/>
          <ac:spMkLst>
            <pc:docMk/>
            <pc:sldMk cId="3162886096" sldId="257"/>
            <ac:spMk id="8" creationId="{A328C0EC-E04F-1EA0-F362-8B9619A3636E}"/>
          </ac:spMkLst>
        </pc:spChg>
        <pc:picChg chg="del">
          <ac:chgData name="Amy Green (PGR)" userId="351aae04-3429-4b0a-b5bb-1dd288199760" providerId="ADAL" clId="{F3FB1827-AA3A-4955-BFE0-09F14C33C9A0}" dt="2023-04-25T15:54:22.921" v="0" actId="478"/>
          <ac:picMkLst>
            <pc:docMk/>
            <pc:sldMk cId="3162886096" sldId="257"/>
            <ac:picMk id="34" creationId="{5283519B-0354-E7F8-DA7E-512717946D6A}"/>
          </ac:picMkLst>
        </pc:picChg>
        <pc:picChg chg="add mod">
          <ac:chgData name="Amy Green (PGR)" userId="351aae04-3429-4b0a-b5bb-1dd288199760" providerId="ADAL" clId="{F3FB1827-AA3A-4955-BFE0-09F14C33C9A0}" dt="2023-04-26T06:43:39.611" v="1787" actId="1076"/>
          <ac:picMkLst>
            <pc:docMk/>
            <pc:sldMk cId="3162886096" sldId="257"/>
            <ac:picMk id="51" creationId="{44FD6F10-D8A7-400D-4324-AC54E0E3F9C2}"/>
          </ac:picMkLst>
        </pc:picChg>
      </pc:sldChg>
      <pc:sldChg chg="delSp modSp mod modNotesTx">
        <pc:chgData name="Amy Green (PGR)" userId="351aae04-3429-4b0a-b5bb-1dd288199760" providerId="ADAL" clId="{F3FB1827-AA3A-4955-BFE0-09F14C33C9A0}" dt="2023-04-26T06:36:18.424" v="1703" actId="20577"/>
        <pc:sldMkLst>
          <pc:docMk/>
          <pc:sldMk cId="621192035" sldId="258"/>
        </pc:sldMkLst>
        <pc:spChg chg="mod">
          <ac:chgData name="Amy Green (PGR)" userId="351aae04-3429-4b0a-b5bb-1dd288199760" providerId="ADAL" clId="{F3FB1827-AA3A-4955-BFE0-09F14C33C9A0}" dt="2023-04-25T21:07:30.575" v="24" actId="207"/>
          <ac:spMkLst>
            <pc:docMk/>
            <pc:sldMk cId="621192035" sldId="258"/>
            <ac:spMk id="4" creationId="{22EA62BD-1A18-087E-CAF3-02EDC4987001}"/>
          </ac:spMkLst>
        </pc:spChg>
        <pc:picChg chg="del">
          <ac:chgData name="Amy Green (PGR)" userId="351aae04-3429-4b0a-b5bb-1dd288199760" providerId="ADAL" clId="{F3FB1827-AA3A-4955-BFE0-09F14C33C9A0}" dt="2023-04-25T15:54:27.078" v="1" actId="478"/>
          <ac:picMkLst>
            <pc:docMk/>
            <pc:sldMk cId="621192035" sldId="258"/>
            <ac:picMk id="34" creationId="{5283519B-0354-E7F8-DA7E-512717946D6A}"/>
          </ac:picMkLst>
        </pc:picChg>
      </pc:sldChg>
      <pc:sldChg chg="delSp modSp mod modNotesTx">
        <pc:chgData name="Amy Green (PGR)" userId="351aae04-3429-4b0a-b5bb-1dd288199760" providerId="ADAL" clId="{F3FB1827-AA3A-4955-BFE0-09F14C33C9A0}" dt="2023-04-26T06:36:21.699" v="1704"/>
        <pc:sldMkLst>
          <pc:docMk/>
          <pc:sldMk cId="426313034" sldId="259"/>
        </pc:sldMkLst>
        <pc:spChg chg="mod">
          <ac:chgData name="Amy Green (PGR)" userId="351aae04-3429-4b0a-b5bb-1dd288199760" providerId="ADAL" clId="{F3FB1827-AA3A-4955-BFE0-09F14C33C9A0}" dt="2023-04-25T21:07:35.142" v="25" actId="207"/>
          <ac:spMkLst>
            <pc:docMk/>
            <pc:sldMk cId="426313034" sldId="259"/>
            <ac:spMk id="4" creationId="{22EA62BD-1A18-087E-CAF3-02EDC4987001}"/>
          </ac:spMkLst>
        </pc:spChg>
        <pc:spChg chg="mod">
          <ac:chgData name="Amy Green (PGR)" userId="351aae04-3429-4b0a-b5bb-1dd288199760" providerId="ADAL" clId="{F3FB1827-AA3A-4955-BFE0-09F14C33C9A0}" dt="2023-04-26T06:19:52.074" v="1188" actId="27636"/>
          <ac:spMkLst>
            <pc:docMk/>
            <pc:sldMk cId="426313034" sldId="259"/>
            <ac:spMk id="7" creationId="{B5B75A65-A06D-1EAC-077D-2E7E9CDBFC4C}"/>
          </ac:spMkLst>
        </pc:spChg>
        <pc:picChg chg="del">
          <ac:chgData name="Amy Green (PGR)" userId="351aae04-3429-4b0a-b5bb-1dd288199760" providerId="ADAL" clId="{F3FB1827-AA3A-4955-BFE0-09F14C33C9A0}" dt="2023-04-25T15:54:30.128" v="2" actId="478"/>
          <ac:picMkLst>
            <pc:docMk/>
            <pc:sldMk cId="426313034" sldId="259"/>
            <ac:picMk id="34" creationId="{5283519B-0354-E7F8-DA7E-512717946D6A}"/>
          </ac:picMkLst>
        </pc:picChg>
      </pc:sldChg>
      <pc:sldChg chg="delSp modSp mod modNotesTx">
        <pc:chgData name="Amy Green (PGR)" userId="351aae04-3429-4b0a-b5bb-1dd288199760" providerId="ADAL" clId="{F3FB1827-AA3A-4955-BFE0-09F14C33C9A0}" dt="2023-04-26T06:37:37.944" v="1716" actId="20577"/>
        <pc:sldMkLst>
          <pc:docMk/>
          <pc:sldMk cId="2320780639" sldId="261"/>
        </pc:sldMkLst>
        <pc:spChg chg="mod">
          <ac:chgData name="Amy Green (PGR)" userId="351aae04-3429-4b0a-b5bb-1dd288199760" providerId="ADAL" clId="{F3FB1827-AA3A-4955-BFE0-09F14C33C9A0}" dt="2023-04-25T21:07:39.143" v="26" actId="207"/>
          <ac:spMkLst>
            <pc:docMk/>
            <pc:sldMk cId="2320780639" sldId="261"/>
            <ac:spMk id="4" creationId="{22EA62BD-1A18-087E-CAF3-02EDC4987001}"/>
          </ac:spMkLst>
        </pc:spChg>
        <pc:picChg chg="del">
          <ac:chgData name="Amy Green (PGR)" userId="351aae04-3429-4b0a-b5bb-1dd288199760" providerId="ADAL" clId="{F3FB1827-AA3A-4955-BFE0-09F14C33C9A0}" dt="2023-04-25T15:54:32.996" v="3" actId="478"/>
          <ac:picMkLst>
            <pc:docMk/>
            <pc:sldMk cId="2320780639" sldId="261"/>
            <ac:picMk id="34" creationId="{5283519B-0354-E7F8-DA7E-512717946D6A}"/>
          </ac:picMkLst>
        </pc:picChg>
      </pc:sldChg>
      <pc:sldChg chg="addSp delSp modSp mod delAnim modNotesTx">
        <pc:chgData name="Amy Green (PGR)" userId="351aae04-3429-4b0a-b5bb-1dd288199760" providerId="ADAL" clId="{F3FB1827-AA3A-4955-BFE0-09F14C33C9A0}" dt="2023-04-26T06:54:52.150" v="1912" actId="1076"/>
        <pc:sldMkLst>
          <pc:docMk/>
          <pc:sldMk cId="3396795101" sldId="262"/>
        </pc:sldMkLst>
        <pc:spChg chg="mod">
          <ac:chgData name="Amy Green (PGR)" userId="351aae04-3429-4b0a-b5bb-1dd288199760" providerId="ADAL" clId="{F3FB1827-AA3A-4955-BFE0-09F14C33C9A0}" dt="2023-04-25T21:07:42.841" v="27" actId="207"/>
          <ac:spMkLst>
            <pc:docMk/>
            <pc:sldMk cId="3396795101" sldId="262"/>
            <ac:spMk id="4" creationId="{22EA62BD-1A18-087E-CAF3-02EDC4987001}"/>
          </ac:spMkLst>
        </pc:spChg>
        <pc:spChg chg="mod">
          <ac:chgData name="Amy Green (PGR)" userId="351aae04-3429-4b0a-b5bb-1dd288199760" providerId="ADAL" clId="{F3FB1827-AA3A-4955-BFE0-09F14C33C9A0}" dt="2023-04-26T05:51:37.703" v="50" actId="1037"/>
          <ac:spMkLst>
            <pc:docMk/>
            <pc:sldMk cId="3396795101" sldId="262"/>
            <ac:spMk id="1047" creationId="{91BAF563-FC14-84B1-A444-F4B134B55687}"/>
          </ac:spMkLst>
        </pc:spChg>
        <pc:spChg chg="mod">
          <ac:chgData name="Amy Green (PGR)" userId="351aae04-3429-4b0a-b5bb-1dd288199760" providerId="ADAL" clId="{F3FB1827-AA3A-4955-BFE0-09F14C33C9A0}" dt="2023-04-26T05:51:48.444" v="61" actId="20577"/>
          <ac:spMkLst>
            <pc:docMk/>
            <pc:sldMk cId="3396795101" sldId="262"/>
            <ac:spMk id="1048" creationId="{A89B665F-799A-3D6E-0365-5841282D15F6}"/>
          </ac:spMkLst>
        </pc:spChg>
        <pc:picChg chg="del">
          <ac:chgData name="Amy Green (PGR)" userId="351aae04-3429-4b0a-b5bb-1dd288199760" providerId="ADAL" clId="{F3FB1827-AA3A-4955-BFE0-09F14C33C9A0}" dt="2023-04-25T15:54:35.979" v="4" actId="478"/>
          <ac:picMkLst>
            <pc:docMk/>
            <pc:sldMk cId="3396795101" sldId="262"/>
            <ac:picMk id="34" creationId="{5283519B-0354-E7F8-DA7E-512717946D6A}"/>
          </ac:picMkLst>
        </pc:picChg>
        <pc:picChg chg="del">
          <ac:chgData name="Amy Green (PGR)" userId="351aae04-3429-4b0a-b5bb-1dd288199760" providerId="ADAL" clId="{F3FB1827-AA3A-4955-BFE0-09F14C33C9A0}" dt="2023-04-26T06:53:05.934" v="1898" actId="478"/>
          <ac:picMkLst>
            <pc:docMk/>
            <pc:sldMk cId="3396795101" sldId="262"/>
            <ac:picMk id="1043" creationId="{E04E2A81-053D-F107-8690-3284CD89590D}"/>
          </ac:picMkLst>
        </pc:picChg>
        <pc:picChg chg="add mod ord modCrop">
          <ac:chgData name="Amy Green (PGR)" userId="351aae04-3429-4b0a-b5bb-1dd288199760" providerId="ADAL" clId="{F3FB1827-AA3A-4955-BFE0-09F14C33C9A0}" dt="2023-04-26T06:54:52.150" v="1912" actId="1076"/>
          <ac:picMkLst>
            <pc:docMk/>
            <pc:sldMk cId="3396795101" sldId="262"/>
            <ac:picMk id="1066" creationId="{037E153B-3F97-4DCD-69D0-73D931EA68DA}"/>
          </ac:picMkLst>
        </pc:picChg>
        <pc:cxnChg chg="mod">
          <ac:chgData name="Amy Green (PGR)" userId="351aae04-3429-4b0a-b5bb-1dd288199760" providerId="ADAL" clId="{F3FB1827-AA3A-4955-BFE0-09F14C33C9A0}" dt="2023-04-26T06:20:08.476" v="1191" actId="14100"/>
          <ac:cxnSpMkLst>
            <pc:docMk/>
            <pc:sldMk cId="3396795101" sldId="262"/>
            <ac:cxnSpMk id="1050" creationId="{2ABED53F-B73A-A19F-06A7-A9F0A72C00B7}"/>
          </ac:cxnSpMkLst>
        </pc:cxnChg>
      </pc:sldChg>
      <pc:sldChg chg="delSp modSp mod modNotesTx">
        <pc:chgData name="Amy Green (PGR)" userId="351aae04-3429-4b0a-b5bb-1dd288199760" providerId="ADAL" clId="{F3FB1827-AA3A-4955-BFE0-09F14C33C9A0}" dt="2023-04-26T06:31:46.094" v="1558" actId="12"/>
        <pc:sldMkLst>
          <pc:docMk/>
          <pc:sldMk cId="2615138096" sldId="263"/>
        </pc:sldMkLst>
        <pc:spChg chg="mod">
          <ac:chgData name="Amy Green (PGR)" userId="351aae04-3429-4b0a-b5bb-1dd288199760" providerId="ADAL" clId="{F3FB1827-AA3A-4955-BFE0-09F14C33C9A0}" dt="2023-04-25T21:07:46.795" v="28" actId="207"/>
          <ac:spMkLst>
            <pc:docMk/>
            <pc:sldMk cId="2615138096" sldId="263"/>
            <ac:spMk id="4" creationId="{22EA62BD-1A18-087E-CAF3-02EDC4987001}"/>
          </ac:spMkLst>
        </pc:spChg>
        <pc:spChg chg="mod">
          <ac:chgData name="Amy Green (PGR)" userId="351aae04-3429-4b0a-b5bb-1dd288199760" providerId="ADAL" clId="{F3FB1827-AA3A-4955-BFE0-09F14C33C9A0}" dt="2023-04-26T05:52:06.694" v="65" actId="20577"/>
          <ac:spMkLst>
            <pc:docMk/>
            <pc:sldMk cId="2615138096" sldId="263"/>
            <ac:spMk id="1033" creationId="{C2766337-3612-90EE-CCD3-8C420669E79B}"/>
          </ac:spMkLst>
        </pc:spChg>
        <pc:picChg chg="del">
          <ac:chgData name="Amy Green (PGR)" userId="351aae04-3429-4b0a-b5bb-1dd288199760" providerId="ADAL" clId="{F3FB1827-AA3A-4955-BFE0-09F14C33C9A0}" dt="2023-04-25T15:54:38.823" v="5" actId="478"/>
          <ac:picMkLst>
            <pc:docMk/>
            <pc:sldMk cId="2615138096" sldId="263"/>
            <ac:picMk id="34" creationId="{5283519B-0354-E7F8-DA7E-512717946D6A}"/>
          </ac:picMkLst>
        </pc:picChg>
      </pc:sldChg>
      <pc:sldChg chg="addSp delSp modSp mod modNotesTx">
        <pc:chgData name="Amy Green (PGR)" userId="351aae04-3429-4b0a-b5bb-1dd288199760" providerId="ADAL" clId="{F3FB1827-AA3A-4955-BFE0-09F14C33C9A0}" dt="2023-04-26T06:32:19.539" v="1579" actId="12"/>
        <pc:sldMkLst>
          <pc:docMk/>
          <pc:sldMk cId="3340809917" sldId="264"/>
        </pc:sldMkLst>
        <pc:spChg chg="mod">
          <ac:chgData name="Amy Green (PGR)" userId="351aae04-3429-4b0a-b5bb-1dd288199760" providerId="ADAL" clId="{F3FB1827-AA3A-4955-BFE0-09F14C33C9A0}" dt="2023-04-26T06:23:24.969" v="1412" actId="1076"/>
          <ac:spMkLst>
            <pc:docMk/>
            <pc:sldMk cId="3340809917" sldId="264"/>
            <ac:spMk id="2" creationId="{6B8A9B5B-6918-58F7-969A-BEAD0673775B}"/>
          </ac:spMkLst>
        </pc:spChg>
        <pc:spChg chg="mod">
          <ac:chgData name="Amy Green (PGR)" userId="351aae04-3429-4b0a-b5bb-1dd288199760" providerId="ADAL" clId="{F3FB1827-AA3A-4955-BFE0-09F14C33C9A0}" dt="2023-04-25T21:07:50.935" v="29" actId="207"/>
          <ac:spMkLst>
            <pc:docMk/>
            <pc:sldMk cId="3340809917" sldId="264"/>
            <ac:spMk id="4" creationId="{22EA62BD-1A18-087E-CAF3-02EDC4987001}"/>
          </ac:spMkLst>
        </pc:spChg>
        <pc:spChg chg="mod">
          <ac:chgData name="Amy Green (PGR)" userId="351aae04-3429-4b0a-b5bb-1dd288199760" providerId="ADAL" clId="{F3FB1827-AA3A-4955-BFE0-09F14C33C9A0}" dt="2023-04-26T06:25:16.799" v="1470" actId="1076"/>
          <ac:spMkLst>
            <pc:docMk/>
            <pc:sldMk cId="3340809917" sldId="264"/>
            <ac:spMk id="6" creationId="{C2DEE11B-6AAB-CB6A-49C2-C7F886EDC5E2}"/>
          </ac:spMkLst>
        </pc:spChg>
        <pc:spChg chg="mod">
          <ac:chgData name="Amy Green (PGR)" userId="351aae04-3429-4b0a-b5bb-1dd288199760" providerId="ADAL" clId="{F3FB1827-AA3A-4955-BFE0-09F14C33C9A0}" dt="2023-04-26T06:32:13.248" v="1578" actId="1076"/>
          <ac:spMkLst>
            <pc:docMk/>
            <pc:sldMk cId="3340809917" sldId="264"/>
            <ac:spMk id="12" creationId="{152A00CE-3A59-9D7F-663D-7A2E9917B42F}"/>
          </ac:spMkLst>
        </pc:spChg>
        <pc:spChg chg="mod">
          <ac:chgData name="Amy Green (PGR)" userId="351aae04-3429-4b0a-b5bb-1dd288199760" providerId="ADAL" clId="{F3FB1827-AA3A-4955-BFE0-09F14C33C9A0}" dt="2023-04-26T06:20:39.634" v="1264" actId="1036"/>
          <ac:spMkLst>
            <pc:docMk/>
            <pc:sldMk cId="3340809917" sldId="264"/>
            <ac:spMk id="28" creationId="{CEDB2E57-1102-A4A8-F882-B06E13A00E56}"/>
          </ac:spMkLst>
        </pc:spChg>
        <pc:spChg chg="add mod">
          <ac:chgData name="Amy Green (PGR)" userId="351aae04-3429-4b0a-b5bb-1dd288199760" providerId="ADAL" clId="{F3FB1827-AA3A-4955-BFE0-09F14C33C9A0}" dt="2023-04-26T06:25:20.379" v="1471" actId="1076"/>
          <ac:spMkLst>
            <pc:docMk/>
            <pc:sldMk cId="3340809917" sldId="264"/>
            <ac:spMk id="30" creationId="{8D8A2BB8-9C15-1862-563E-09D254A94612}"/>
          </ac:spMkLst>
        </pc:spChg>
        <pc:spChg chg="add del mod">
          <ac:chgData name="Amy Green (PGR)" userId="351aae04-3429-4b0a-b5bb-1dd288199760" providerId="ADAL" clId="{F3FB1827-AA3A-4955-BFE0-09F14C33C9A0}" dt="2023-04-26T06:21:17.944" v="1285"/>
          <ac:spMkLst>
            <pc:docMk/>
            <pc:sldMk cId="3340809917" sldId="264"/>
            <ac:spMk id="36" creationId="{B2A43689-E23F-6AB2-15BE-32BD9B268B94}"/>
          </ac:spMkLst>
        </pc:spChg>
        <pc:spChg chg="add mod">
          <ac:chgData name="Amy Green (PGR)" userId="351aae04-3429-4b0a-b5bb-1dd288199760" providerId="ADAL" clId="{F3FB1827-AA3A-4955-BFE0-09F14C33C9A0}" dt="2023-04-26T06:25:24.984" v="1472" actId="1076"/>
          <ac:spMkLst>
            <pc:docMk/>
            <pc:sldMk cId="3340809917" sldId="264"/>
            <ac:spMk id="37" creationId="{8F3DCACD-1012-338A-DAB3-6CCEC40466E4}"/>
          </ac:spMkLst>
        </pc:spChg>
        <pc:spChg chg="add mod">
          <ac:chgData name="Amy Green (PGR)" userId="351aae04-3429-4b0a-b5bb-1dd288199760" providerId="ADAL" clId="{F3FB1827-AA3A-4955-BFE0-09F14C33C9A0}" dt="2023-04-26T06:24:44.884" v="1462" actId="1038"/>
          <ac:spMkLst>
            <pc:docMk/>
            <pc:sldMk cId="3340809917" sldId="264"/>
            <ac:spMk id="38" creationId="{DEAA4A50-A065-4C40-7D6F-8089620C60C4}"/>
          </ac:spMkLst>
        </pc:spChg>
        <pc:spChg chg="add mod">
          <ac:chgData name="Amy Green (PGR)" userId="351aae04-3429-4b0a-b5bb-1dd288199760" providerId="ADAL" clId="{F3FB1827-AA3A-4955-BFE0-09F14C33C9A0}" dt="2023-04-26T06:24:16.830" v="1450" actId="14100"/>
          <ac:spMkLst>
            <pc:docMk/>
            <pc:sldMk cId="3340809917" sldId="264"/>
            <ac:spMk id="51" creationId="{F1CEDDBC-E267-C646-EECE-72FD2F7AD4B4}"/>
          </ac:spMkLst>
        </pc:spChg>
        <pc:picChg chg="mod">
          <ac:chgData name="Amy Green (PGR)" userId="351aae04-3429-4b0a-b5bb-1dd288199760" providerId="ADAL" clId="{F3FB1827-AA3A-4955-BFE0-09F14C33C9A0}" dt="2023-04-26T06:21:28.354" v="1292" actId="1076"/>
          <ac:picMkLst>
            <pc:docMk/>
            <pc:sldMk cId="3340809917" sldId="264"/>
            <ac:picMk id="25" creationId="{B04C78C8-3037-F590-1BBD-157CE5B450F8}"/>
          </ac:picMkLst>
        </pc:picChg>
        <pc:picChg chg="mod">
          <ac:chgData name="Amy Green (PGR)" userId="351aae04-3429-4b0a-b5bb-1dd288199760" providerId="ADAL" clId="{F3FB1827-AA3A-4955-BFE0-09F14C33C9A0}" dt="2023-04-26T06:20:39.634" v="1264" actId="1036"/>
          <ac:picMkLst>
            <pc:docMk/>
            <pc:sldMk cId="3340809917" sldId="264"/>
            <ac:picMk id="27" creationId="{BC64B83E-48A2-0F21-DFFD-6392928F89D3}"/>
          </ac:picMkLst>
        </pc:picChg>
        <pc:picChg chg="del">
          <ac:chgData name="Amy Green (PGR)" userId="351aae04-3429-4b0a-b5bb-1dd288199760" providerId="ADAL" clId="{F3FB1827-AA3A-4955-BFE0-09F14C33C9A0}" dt="2023-04-25T15:54:41.818" v="6" actId="478"/>
          <ac:picMkLst>
            <pc:docMk/>
            <pc:sldMk cId="3340809917" sldId="264"/>
            <ac:picMk id="34" creationId="{5283519B-0354-E7F8-DA7E-512717946D6A}"/>
          </ac:picMkLst>
        </pc:picChg>
        <pc:cxnChg chg="add mod">
          <ac:chgData name="Amy Green (PGR)" userId="351aae04-3429-4b0a-b5bb-1dd288199760" providerId="ADAL" clId="{F3FB1827-AA3A-4955-BFE0-09F14C33C9A0}" dt="2023-04-26T06:24:16.830" v="1450" actId="14100"/>
          <ac:cxnSpMkLst>
            <pc:docMk/>
            <pc:sldMk cId="3340809917" sldId="264"/>
            <ac:cxnSpMk id="52" creationId="{7F32F6E2-2791-6886-FDA0-B9619A0813DC}"/>
          </ac:cxnSpMkLst>
        </pc:cxnChg>
        <pc:cxnChg chg="add mod">
          <ac:chgData name="Amy Green (PGR)" userId="351aae04-3429-4b0a-b5bb-1dd288199760" providerId="ADAL" clId="{F3FB1827-AA3A-4955-BFE0-09F14C33C9A0}" dt="2023-04-26T06:24:24.377" v="1452" actId="1076"/>
          <ac:cxnSpMkLst>
            <pc:docMk/>
            <pc:sldMk cId="3340809917" sldId="264"/>
            <ac:cxnSpMk id="56" creationId="{39B0925E-4F36-AE5C-6E66-39E68E914D19}"/>
          </ac:cxnSpMkLst>
        </pc:cxnChg>
        <pc:cxnChg chg="add mod">
          <ac:chgData name="Amy Green (PGR)" userId="351aae04-3429-4b0a-b5bb-1dd288199760" providerId="ADAL" clId="{F3FB1827-AA3A-4955-BFE0-09F14C33C9A0}" dt="2023-04-26T06:25:02.171" v="1464" actId="1076"/>
          <ac:cxnSpMkLst>
            <pc:docMk/>
            <pc:sldMk cId="3340809917" sldId="264"/>
            <ac:cxnSpMk id="57" creationId="{28365404-F454-13EE-FA21-EADE9FA4C111}"/>
          </ac:cxnSpMkLst>
        </pc:cxnChg>
        <pc:cxnChg chg="add mod">
          <ac:chgData name="Amy Green (PGR)" userId="351aae04-3429-4b0a-b5bb-1dd288199760" providerId="ADAL" clId="{F3FB1827-AA3A-4955-BFE0-09F14C33C9A0}" dt="2023-04-26T06:25:08.118" v="1466" actId="1076"/>
          <ac:cxnSpMkLst>
            <pc:docMk/>
            <pc:sldMk cId="3340809917" sldId="264"/>
            <ac:cxnSpMk id="58" creationId="{DB69E935-5704-720B-4B8B-B3BF7E547059}"/>
          </ac:cxnSpMkLst>
        </pc:cxnChg>
      </pc:sldChg>
      <pc:sldChg chg="addSp delSp modSp mod modNotesTx">
        <pc:chgData name="Amy Green (PGR)" userId="351aae04-3429-4b0a-b5bb-1dd288199760" providerId="ADAL" clId="{F3FB1827-AA3A-4955-BFE0-09F14C33C9A0}" dt="2023-04-26T06:36:27.944" v="1706"/>
        <pc:sldMkLst>
          <pc:docMk/>
          <pc:sldMk cId="2772161085" sldId="265"/>
        </pc:sldMkLst>
        <pc:spChg chg="mod">
          <ac:chgData name="Amy Green (PGR)" userId="351aae04-3429-4b0a-b5bb-1dd288199760" providerId="ADAL" clId="{F3FB1827-AA3A-4955-BFE0-09F14C33C9A0}" dt="2023-04-26T06:19:21.424" v="1185" actId="14100"/>
          <ac:spMkLst>
            <pc:docMk/>
            <pc:sldMk cId="2772161085" sldId="265"/>
            <ac:spMk id="2" creationId="{99B80260-3DAA-CF9C-5E28-A3361A9DEA09}"/>
          </ac:spMkLst>
        </pc:spChg>
        <pc:spChg chg="mod">
          <ac:chgData name="Amy Green (PGR)" userId="351aae04-3429-4b0a-b5bb-1dd288199760" providerId="ADAL" clId="{F3FB1827-AA3A-4955-BFE0-09F14C33C9A0}" dt="2023-04-25T21:07:55.232" v="30" actId="207"/>
          <ac:spMkLst>
            <pc:docMk/>
            <pc:sldMk cId="2772161085" sldId="265"/>
            <ac:spMk id="4" creationId="{22EA62BD-1A18-087E-CAF3-02EDC4987001}"/>
          </ac:spMkLst>
        </pc:spChg>
        <pc:spChg chg="add mod">
          <ac:chgData name="Amy Green (PGR)" userId="351aae04-3429-4b0a-b5bb-1dd288199760" providerId="ADAL" clId="{F3FB1827-AA3A-4955-BFE0-09F14C33C9A0}" dt="2023-04-26T06:08:09.029" v="383" actId="20577"/>
          <ac:spMkLst>
            <pc:docMk/>
            <pc:sldMk cId="2772161085" sldId="265"/>
            <ac:spMk id="21" creationId="{B41C12B2-7111-F78A-7311-E3AF8A203028}"/>
          </ac:spMkLst>
        </pc:spChg>
        <pc:spChg chg="add mod">
          <ac:chgData name="Amy Green (PGR)" userId="351aae04-3429-4b0a-b5bb-1dd288199760" providerId="ADAL" clId="{F3FB1827-AA3A-4955-BFE0-09F14C33C9A0}" dt="2023-04-26T06:10:39.357" v="672" actId="14100"/>
          <ac:spMkLst>
            <pc:docMk/>
            <pc:sldMk cId="2772161085" sldId="265"/>
            <ac:spMk id="22" creationId="{DC259BF8-4CD3-58D1-95AB-A1B773B344C7}"/>
          </ac:spMkLst>
        </pc:spChg>
        <pc:picChg chg="add mod">
          <ac:chgData name="Amy Green (PGR)" userId="351aae04-3429-4b0a-b5bb-1dd288199760" providerId="ADAL" clId="{F3FB1827-AA3A-4955-BFE0-09F14C33C9A0}" dt="2023-04-26T06:09:56.976" v="565" actId="1076"/>
          <ac:picMkLst>
            <pc:docMk/>
            <pc:sldMk cId="2772161085" sldId="265"/>
            <ac:picMk id="17" creationId="{49C25883-38A6-78DD-0FFE-A38C8EB66C69}"/>
          </ac:picMkLst>
        </pc:picChg>
        <pc:picChg chg="add mod modCrop">
          <ac:chgData name="Amy Green (PGR)" userId="351aae04-3429-4b0a-b5bb-1dd288199760" providerId="ADAL" clId="{F3FB1827-AA3A-4955-BFE0-09F14C33C9A0}" dt="2023-04-26T06:10:16.714" v="651" actId="1037"/>
          <ac:picMkLst>
            <pc:docMk/>
            <pc:sldMk cId="2772161085" sldId="265"/>
            <ac:picMk id="19" creationId="{282F25A5-AA87-D43B-A979-674372A4EFAB}"/>
          </ac:picMkLst>
        </pc:picChg>
        <pc:picChg chg="add mod modCrop">
          <ac:chgData name="Amy Green (PGR)" userId="351aae04-3429-4b0a-b5bb-1dd288199760" providerId="ADAL" clId="{F3FB1827-AA3A-4955-BFE0-09F14C33C9A0}" dt="2023-04-26T06:10:23.494" v="669" actId="1037"/>
          <ac:picMkLst>
            <pc:docMk/>
            <pc:sldMk cId="2772161085" sldId="265"/>
            <ac:picMk id="20" creationId="{8470B318-3EF1-88FB-15A1-7E1C7564A987}"/>
          </ac:picMkLst>
        </pc:picChg>
        <pc:picChg chg="del">
          <ac:chgData name="Amy Green (PGR)" userId="351aae04-3429-4b0a-b5bb-1dd288199760" providerId="ADAL" clId="{F3FB1827-AA3A-4955-BFE0-09F14C33C9A0}" dt="2023-04-25T15:54:44.481" v="7" actId="478"/>
          <ac:picMkLst>
            <pc:docMk/>
            <pc:sldMk cId="2772161085" sldId="265"/>
            <ac:picMk id="34" creationId="{5283519B-0354-E7F8-DA7E-512717946D6A}"/>
          </ac:picMkLst>
        </pc:picChg>
      </pc:sldChg>
      <pc:sldChg chg="addSp delSp modSp mod modNotesTx">
        <pc:chgData name="Amy Green (PGR)" userId="351aae04-3429-4b0a-b5bb-1dd288199760" providerId="ADAL" clId="{F3FB1827-AA3A-4955-BFE0-09F14C33C9A0}" dt="2023-04-26T06:40:40.854" v="1754" actId="20577"/>
        <pc:sldMkLst>
          <pc:docMk/>
          <pc:sldMk cId="1533439965" sldId="266"/>
        </pc:sldMkLst>
        <pc:spChg chg="mod">
          <ac:chgData name="Amy Green (PGR)" userId="351aae04-3429-4b0a-b5bb-1dd288199760" providerId="ADAL" clId="{F3FB1827-AA3A-4955-BFE0-09F14C33C9A0}" dt="2023-04-26T06:15:47.554" v="1125" actId="14100"/>
          <ac:spMkLst>
            <pc:docMk/>
            <pc:sldMk cId="1533439965" sldId="266"/>
            <ac:spMk id="2" creationId="{E242423E-4E7E-6610-FCDE-8E042A9F9005}"/>
          </ac:spMkLst>
        </pc:spChg>
        <pc:spChg chg="mod">
          <ac:chgData name="Amy Green (PGR)" userId="351aae04-3429-4b0a-b5bb-1dd288199760" providerId="ADAL" clId="{F3FB1827-AA3A-4955-BFE0-09F14C33C9A0}" dt="2023-04-25T21:07:58.859" v="31" actId="207"/>
          <ac:spMkLst>
            <pc:docMk/>
            <pc:sldMk cId="1533439965" sldId="266"/>
            <ac:spMk id="4" creationId="{22EA62BD-1A18-087E-CAF3-02EDC4987001}"/>
          </ac:spMkLst>
        </pc:spChg>
        <pc:spChg chg="add mod">
          <ac:chgData name="Amy Green (PGR)" userId="351aae04-3429-4b0a-b5bb-1dd288199760" providerId="ADAL" clId="{F3FB1827-AA3A-4955-BFE0-09F14C33C9A0}" dt="2023-04-26T06:17:42.309" v="1183" actId="1076"/>
          <ac:spMkLst>
            <pc:docMk/>
            <pc:sldMk cId="1533439965" sldId="266"/>
            <ac:spMk id="25" creationId="{D25AE018-2CC5-DAAF-4D7C-03B9520DECC4}"/>
          </ac:spMkLst>
        </pc:spChg>
        <pc:spChg chg="add mod">
          <ac:chgData name="Amy Green (PGR)" userId="351aae04-3429-4b0a-b5bb-1dd288199760" providerId="ADAL" clId="{F3FB1827-AA3A-4955-BFE0-09F14C33C9A0}" dt="2023-04-26T06:15:39.849" v="1124" actId="1076"/>
          <ac:spMkLst>
            <pc:docMk/>
            <pc:sldMk cId="1533439965" sldId="266"/>
            <ac:spMk id="26" creationId="{A0642963-9965-68C5-57FF-30EA98864D14}"/>
          </ac:spMkLst>
        </pc:spChg>
        <pc:graphicFrameChg chg="mod modGraphic">
          <ac:chgData name="Amy Green (PGR)" userId="351aae04-3429-4b0a-b5bb-1dd288199760" providerId="ADAL" clId="{F3FB1827-AA3A-4955-BFE0-09F14C33C9A0}" dt="2023-04-26T06:17:35.387" v="1181" actId="1076"/>
          <ac:graphicFrameMkLst>
            <pc:docMk/>
            <pc:sldMk cId="1533439965" sldId="266"/>
            <ac:graphicFrameMk id="20" creationId="{B7CF177F-023A-86F0-2B4E-0A9A130EBAF2}"/>
          </ac:graphicFrameMkLst>
        </pc:graphicFrameChg>
        <pc:picChg chg="mod">
          <ac:chgData name="Amy Green (PGR)" userId="351aae04-3429-4b0a-b5bb-1dd288199760" providerId="ADAL" clId="{F3FB1827-AA3A-4955-BFE0-09F14C33C9A0}" dt="2023-04-26T06:15:57.984" v="1156" actId="1036"/>
          <ac:picMkLst>
            <pc:docMk/>
            <pc:sldMk cId="1533439965" sldId="266"/>
            <ac:picMk id="23" creationId="{C1D6764B-041D-8D6C-1EB8-FD609150E317}"/>
          </ac:picMkLst>
        </pc:picChg>
        <pc:picChg chg="mod">
          <ac:chgData name="Amy Green (PGR)" userId="351aae04-3429-4b0a-b5bb-1dd288199760" providerId="ADAL" clId="{F3FB1827-AA3A-4955-BFE0-09F14C33C9A0}" dt="2023-04-26T06:16:07.259" v="1161" actId="1036"/>
          <ac:picMkLst>
            <pc:docMk/>
            <pc:sldMk cId="1533439965" sldId="266"/>
            <ac:picMk id="24" creationId="{330FFBF0-61EE-67EE-660B-403EF97E137E}"/>
          </ac:picMkLst>
        </pc:picChg>
        <pc:picChg chg="del">
          <ac:chgData name="Amy Green (PGR)" userId="351aae04-3429-4b0a-b5bb-1dd288199760" providerId="ADAL" clId="{F3FB1827-AA3A-4955-BFE0-09F14C33C9A0}" dt="2023-04-25T15:54:47.538" v="8" actId="478"/>
          <ac:picMkLst>
            <pc:docMk/>
            <pc:sldMk cId="1533439965" sldId="266"/>
            <ac:picMk id="34" creationId="{5283519B-0354-E7F8-DA7E-512717946D6A}"/>
          </ac:picMkLst>
        </pc:picChg>
      </pc:sldChg>
      <pc:sldChg chg="delSp modSp mod modNotesTx">
        <pc:chgData name="Amy Green (PGR)" userId="351aae04-3429-4b0a-b5bb-1dd288199760" providerId="ADAL" clId="{F3FB1827-AA3A-4955-BFE0-09F14C33C9A0}" dt="2023-04-26T06:46:22.844" v="1896" actId="20577"/>
        <pc:sldMkLst>
          <pc:docMk/>
          <pc:sldMk cId="979839796" sldId="267"/>
        </pc:sldMkLst>
        <pc:spChg chg="mod">
          <ac:chgData name="Amy Green (PGR)" userId="351aae04-3429-4b0a-b5bb-1dd288199760" providerId="ADAL" clId="{F3FB1827-AA3A-4955-BFE0-09F14C33C9A0}" dt="2023-04-25T21:08:03.448" v="32" actId="207"/>
          <ac:spMkLst>
            <pc:docMk/>
            <pc:sldMk cId="979839796" sldId="267"/>
            <ac:spMk id="4" creationId="{22EA62BD-1A18-087E-CAF3-02EDC4987001}"/>
          </ac:spMkLst>
        </pc:spChg>
        <pc:picChg chg="del">
          <ac:chgData name="Amy Green (PGR)" userId="351aae04-3429-4b0a-b5bb-1dd288199760" providerId="ADAL" clId="{F3FB1827-AA3A-4955-BFE0-09F14C33C9A0}" dt="2023-04-25T15:54:51.039" v="9" actId="478"/>
          <ac:picMkLst>
            <pc:docMk/>
            <pc:sldMk cId="979839796" sldId="267"/>
            <ac:picMk id="34" creationId="{5283519B-0354-E7F8-DA7E-512717946D6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01B96-79F9-4F54-9381-70D94F517F98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EC030-87EA-467F-BFAD-BE31FC8D66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5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START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Hi, I’m Amy Green and I am a researcher at Newcastle University.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EC030-87EA-467F-BFAD-BE31FC8D668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095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MR10"/>
                <a:ea typeface="Calibri" panose="020F0502020204030204" pitchFamily="34" charset="0"/>
                <a:cs typeface="CMR10"/>
              </a:rPr>
              <a:t>This gap would result in an underestimation of the impact of potential floods.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summarise – a model framework for representing the uncertainty in the radar rainfall estimation process has been developed.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provides methodology for assessing the</a:t>
            </a:r>
            <a:r>
              <a:rPr lang="en-GB" sz="1200" dirty="0">
                <a:effectLst/>
                <a:latin typeface="CMR10"/>
                <a:ea typeface="Calibri" panose="020F0502020204030204" pitchFamily="34" charset="0"/>
                <a:cs typeface="CMR10"/>
              </a:rPr>
              <a:t> impacts of radar rainfall errors in many hydrological and meteorological applications.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MR10"/>
                <a:ea typeface="Calibri" panose="020F0502020204030204" pitchFamily="34" charset="0"/>
                <a:cs typeface="Times New Roman" panose="02020603050405020304" pitchFamily="18" charset="0"/>
              </a:rPr>
              <a:t>Thank you for listening, please come and chat to me if you want to know more.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EC030-87EA-467F-BFAD-BE31FC8D668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697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SKIP!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EC030-87EA-467F-BFAD-BE31FC8D668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663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SKIP!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EC030-87EA-467F-BFAD-BE31FC8D668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125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 will be outlining results, obtained from imposing a radar error model on simulated space-time rainfall events, designed to improve understanding of radar rainfall estimation errors.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EC030-87EA-467F-BFAD-BE31FC8D668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014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SKIP!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EC030-87EA-467F-BFAD-BE31FC8D668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267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do this, standard processing methods were inverted, replacing deterministic parameters with more realistic random fields, accounting for random noise effects, drop-size distribution errors, sampling estimation variance and most importantly, attenuation effects.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each time step of a simulated space-time rainfall event, we obtained an ensemble of weather radar images.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allow for direct comparisons, standard radar processing methods are applied to each radar image, to obtain corrected ‘best guess’ rainfall estimates which would be obtained in real world applications.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EC030-87EA-467F-BFAD-BE31FC8D668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23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difference between the simulated and corrected rainfall, taken to be the error, is considered for each ensemble member.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variability throughout the ensemble treated as uncertainty in the radar rainfall estimation process.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am just going to give a quick summary of some of the results from this.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EC030-87EA-467F-BFAD-BE31FC8D668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33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SKIP!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EC030-87EA-467F-BFAD-BE31FC8D668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360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introduced a simple measure to help understand how often errors result in a rainfall signal completely irretrievable.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Rainfall shadows are defined to be equivalent to where a significant rainfall rate has been completely lost, and would therefore be irretrievable using standard correction methods.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quantify the frequency of this, </a:t>
            </a:r>
            <a:r>
              <a:rPr lang="en-GB" sz="1800" dirty="0">
                <a:effectLst/>
                <a:latin typeface="CMR1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sz="1800" dirty="0">
                <a:effectLst/>
                <a:latin typeface="CMR10"/>
                <a:ea typeface="Calibri" panose="020F0502020204030204" pitchFamily="34" charset="0"/>
                <a:cs typeface="CMR10"/>
              </a:rPr>
              <a:t>e considered the minimum likelihood of occurrence of rainfall shadows throughout the ensemble.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MR10"/>
                <a:ea typeface="Calibri" panose="020F0502020204030204" pitchFamily="34" charset="0"/>
                <a:cs typeface="CMR10"/>
              </a:rPr>
              <a:t>Half of the simulated radar images in events had at least 3% of significant rainfall shadowed and a quarter of images had a shadowed area of over 45km</a:t>
            </a:r>
            <a:r>
              <a:rPr lang="en-GB" sz="1800" baseline="30000" dirty="0">
                <a:effectLst/>
                <a:latin typeface="CMR10"/>
                <a:ea typeface="Calibri" panose="020F0502020204030204" pitchFamily="34" charset="0"/>
                <a:cs typeface="CMR10"/>
              </a:rPr>
              <a:t>2</a:t>
            </a:r>
            <a:r>
              <a:rPr lang="en-GB" sz="1800" dirty="0">
                <a:effectLst/>
                <a:latin typeface="CMR10"/>
                <a:ea typeface="Calibri" panose="020F0502020204030204" pitchFamily="34" charset="0"/>
                <a:cs typeface="CMR10"/>
              </a:rPr>
              <a:t>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EC030-87EA-467F-BFAD-BE31FC8D668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88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8F3F-D34A-410D-8241-6E092FFF6417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AEF6-312F-4957-A7EB-64AD8DC6B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734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8F3F-D34A-410D-8241-6E092FFF6417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AEF6-312F-4957-A7EB-64AD8DC6B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70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8F3F-D34A-410D-8241-6E092FFF6417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AEF6-312F-4957-A7EB-64AD8DC6B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67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8F3F-D34A-410D-8241-6E092FFF6417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AEF6-312F-4957-A7EB-64AD8DC6B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54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8F3F-D34A-410D-8241-6E092FFF6417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AEF6-312F-4957-A7EB-64AD8DC6B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6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8F3F-D34A-410D-8241-6E092FFF6417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AEF6-312F-4957-A7EB-64AD8DC6B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90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8F3F-D34A-410D-8241-6E092FFF6417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AEF6-312F-4957-A7EB-64AD8DC6B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72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8F3F-D34A-410D-8241-6E092FFF6417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AEF6-312F-4957-A7EB-64AD8DC6B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8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8F3F-D34A-410D-8241-6E092FFF6417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AEF6-312F-4957-A7EB-64AD8DC6B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25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8F3F-D34A-410D-8241-6E092FFF6417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AEF6-312F-4957-A7EB-64AD8DC6B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69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8F3F-D34A-410D-8241-6E092FFF6417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AEF6-312F-4957-A7EB-64AD8DC6B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56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78F3F-D34A-410D-8241-6E092FFF6417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3AEF6-312F-4957-A7EB-64AD8DC6B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56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9.xml"/><Relationship Id="rId3" Type="http://schemas.openxmlformats.org/officeDocument/2006/relationships/image" Target="../media/image1.png"/><Relationship Id="rId7" Type="http://schemas.openxmlformats.org/officeDocument/2006/relationships/slide" Target="slide2.xml"/><Relationship Id="rId12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6.xml"/><Relationship Id="rId5" Type="http://schemas.openxmlformats.org/officeDocument/2006/relationships/slide" Target="slide4.xml"/><Relationship Id="rId10" Type="http://schemas.openxmlformats.org/officeDocument/2006/relationships/slide" Target="slide5.xml"/><Relationship Id="rId4" Type="http://schemas.openxmlformats.org/officeDocument/2006/relationships/slide" Target="slide1.xml"/><Relationship Id="rId9" Type="http://schemas.openxmlformats.org/officeDocument/2006/relationships/slide" Target="slide10.xml"/><Relationship Id="rId1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6.xml"/><Relationship Id="rId3" Type="http://schemas.openxmlformats.org/officeDocument/2006/relationships/image" Target="../media/image1.png"/><Relationship Id="rId7" Type="http://schemas.openxmlformats.org/officeDocument/2006/relationships/slide" Target="slide9.xml"/><Relationship Id="rId12" Type="http://schemas.openxmlformats.org/officeDocument/2006/relationships/slide" Target="slid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8.xml"/><Relationship Id="rId5" Type="http://schemas.openxmlformats.org/officeDocument/2006/relationships/slide" Target="slide4.xml"/><Relationship Id="rId10" Type="http://schemas.openxmlformats.org/officeDocument/2006/relationships/slide" Target="slide10.xml"/><Relationship Id="rId4" Type="http://schemas.openxmlformats.org/officeDocument/2006/relationships/slide" Target="slide1.xml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0.xml"/><Relationship Id="rId1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slide" Target="slide7.xml"/><Relationship Id="rId12" Type="http://schemas.openxmlformats.org/officeDocument/2006/relationships/slide" Target="slide2.xml"/><Relationship Id="rId1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3.xml"/><Relationship Id="rId5" Type="http://schemas.openxmlformats.org/officeDocument/2006/relationships/slide" Target="slide5.xml"/><Relationship Id="rId15" Type="http://schemas.openxmlformats.org/officeDocument/2006/relationships/image" Target="../media/image4.jpg"/><Relationship Id="rId10" Type="http://schemas.openxmlformats.org/officeDocument/2006/relationships/slide" Target="slide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9.xml"/><Relationship Id="rId3" Type="http://schemas.openxmlformats.org/officeDocument/2006/relationships/image" Target="../media/image1.png"/><Relationship Id="rId7" Type="http://schemas.openxmlformats.org/officeDocument/2006/relationships/slide" Target="slide2.xml"/><Relationship Id="rId12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6.xml"/><Relationship Id="rId5" Type="http://schemas.openxmlformats.org/officeDocument/2006/relationships/slide" Target="slide4.xml"/><Relationship Id="rId10" Type="http://schemas.openxmlformats.org/officeDocument/2006/relationships/slide" Target="slide5.xml"/><Relationship Id="rId4" Type="http://schemas.openxmlformats.org/officeDocument/2006/relationships/slide" Target="slide1.xml"/><Relationship Id="rId9" Type="http://schemas.openxmlformats.org/officeDocument/2006/relationships/slide" Target="slide10.xml"/><Relationship Id="rId1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12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6.xml"/><Relationship Id="rId5" Type="http://schemas.openxmlformats.org/officeDocument/2006/relationships/slide" Target="slide3.xml"/><Relationship Id="rId10" Type="http://schemas.openxmlformats.org/officeDocument/2006/relationships/slide" Target="slide5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3" Type="http://schemas.openxmlformats.org/officeDocument/2006/relationships/image" Target="../media/image9.gif"/><Relationship Id="rId7" Type="http://schemas.openxmlformats.org/officeDocument/2006/relationships/slide" Target="slide7.xml"/><Relationship Id="rId12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3.xml"/><Relationship Id="rId5" Type="http://schemas.openxmlformats.org/officeDocument/2006/relationships/slide" Target="slide1.xml"/><Relationship Id="rId15" Type="http://schemas.openxmlformats.org/officeDocument/2006/relationships/image" Target="../media/image10.png"/><Relationship Id="rId10" Type="http://schemas.openxmlformats.org/officeDocument/2006/relationships/slide" Target="slide2.xml"/><Relationship Id="rId4" Type="http://schemas.openxmlformats.org/officeDocument/2006/relationships/image" Target="../media/image1.png"/><Relationship Id="rId9" Type="http://schemas.openxmlformats.org/officeDocument/2006/relationships/slide" Target="slide5.xml"/><Relationship Id="rId1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8.xml"/><Relationship Id="rId3" Type="http://schemas.openxmlformats.org/officeDocument/2006/relationships/image" Target="../media/image11.gif"/><Relationship Id="rId7" Type="http://schemas.openxmlformats.org/officeDocument/2006/relationships/slide" Target="slide7.xml"/><Relationship Id="rId12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3.xml"/><Relationship Id="rId5" Type="http://schemas.openxmlformats.org/officeDocument/2006/relationships/slide" Target="slide1.xml"/><Relationship Id="rId15" Type="http://schemas.openxmlformats.org/officeDocument/2006/relationships/image" Target="../media/image12.png"/><Relationship Id="rId10" Type="http://schemas.openxmlformats.org/officeDocument/2006/relationships/slide" Target="slide2.xml"/><Relationship Id="rId4" Type="http://schemas.openxmlformats.org/officeDocument/2006/relationships/image" Target="../media/image1.png"/><Relationship Id="rId9" Type="http://schemas.openxmlformats.org/officeDocument/2006/relationships/slide" Target="slide6.xml"/><Relationship Id="rId1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5.xml"/><Relationship Id="rId3" Type="http://schemas.openxmlformats.org/officeDocument/2006/relationships/image" Target="../media/image1.png"/><Relationship Id="rId7" Type="http://schemas.openxmlformats.org/officeDocument/2006/relationships/slide" Target="slide8.xml"/><Relationship Id="rId12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3.xml"/><Relationship Id="rId5" Type="http://schemas.openxmlformats.org/officeDocument/2006/relationships/slide" Target="slide4.xml"/><Relationship Id="rId10" Type="http://schemas.openxmlformats.org/officeDocument/2006/relationships/slide" Target="slide2.xml"/><Relationship Id="rId4" Type="http://schemas.openxmlformats.org/officeDocument/2006/relationships/slide" Target="slide1.xml"/><Relationship Id="rId9" Type="http://schemas.openxmlformats.org/officeDocument/2006/relationships/slide" Target="slide9.xml"/><Relationship Id="rId1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6.xml"/><Relationship Id="rId3" Type="http://schemas.openxmlformats.org/officeDocument/2006/relationships/image" Target="../media/image1.png"/><Relationship Id="rId7" Type="http://schemas.openxmlformats.org/officeDocument/2006/relationships/slide" Target="slide9.xml"/><Relationship Id="rId12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14.png"/><Relationship Id="rId10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2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6.xml"/><Relationship Id="rId3" Type="http://schemas.openxmlformats.org/officeDocument/2006/relationships/image" Target="../media/image1.png"/><Relationship Id="rId7" Type="http://schemas.openxmlformats.org/officeDocument/2006/relationships/slide" Target="slide10.xml"/><Relationship Id="rId12" Type="http://schemas.openxmlformats.org/officeDocument/2006/relationships/slide" Target="slide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3.xml"/><Relationship Id="rId5" Type="http://schemas.openxmlformats.org/officeDocument/2006/relationships/slide" Target="slide4.xml"/><Relationship Id="rId10" Type="http://schemas.openxmlformats.org/officeDocument/2006/relationships/slide" Target="slide2.xml"/><Relationship Id="rId4" Type="http://schemas.openxmlformats.org/officeDocument/2006/relationships/slide" Target="slide1.xml"/><Relationship Id="rId9" Type="http://schemas.openxmlformats.org/officeDocument/2006/relationships/slide" Target="slide9.xml"/><Relationship Id="rId1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672B3DDB-31B2-A86F-F173-26F3BF0D05B6}"/>
              </a:ext>
            </a:extLst>
          </p:cNvPr>
          <p:cNvSpPr/>
          <p:nvPr/>
        </p:nvSpPr>
        <p:spPr>
          <a:xfrm>
            <a:off x="8779210" y="2629327"/>
            <a:ext cx="2988156" cy="2810781"/>
          </a:xfrm>
          <a:prstGeom prst="rect">
            <a:avLst/>
          </a:prstGeom>
          <a:solidFill>
            <a:srgbClr val="E6E2CA">
              <a:alpha val="20000"/>
            </a:srgbClr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8C60886-7090-1A11-1F60-B217EB6CE66A}"/>
              </a:ext>
            </a:extLst>
          </p:cNvPr>
          <p:cNvSpPr/>
          <p:nvPr/>
        </p:nvSpPr>
        <p:spPr>
          <a:xfrm>
            <a:off x="3494740" y="2625767"/>
            <a:ext cx="5168560" cy="895826"/>
          </a:xfrm>
          <a:prstGeom prst="rect">
            <a:avLst/>
          </a:prstGeom>
          <a:solidFill>
            <a:srgbClr val="69938F">
              <a:alpha val="20000"/>
            </a:srgbClr>
          </a:solidFill>
          <a:ln>
            <a:solidFill>
              <a:srgbClr val="4C84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339E52-BE77-CAC0-36A6-55296BCFF56E}"/>
              </a:ext>
            </a:extLst>
          </p:cNvPr>
          <p:cNvSpPr/>
          <p:nvPr/>
        </p:nvSpPr>
        <p:spPr>
          <a:xfrm>
            <a:off x="3506015" y="3616566"/>
            <a:ext cx="5168560" cy="864000"/>
          </a:xfrm>
          <a:prstGeom prst="rect">
            <a:avLst/>
          </a:prstGeom>
          <a:solidFill>
            <a:srgbClr val="69938F">
              <a:alpha val="20000"/>
            </a:srgbClr>
          </a:solidFill>
          <a:ln>
            <a:solidFill>
              <a:srgbClr val="4C84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8689474-5927-743D-60FC-73F9B9567A86}"/>
              </a:ext>
            </a:extLst>
          </p:cNvPr>
          <p:cNvSpPr/>
          <p:nvPr/>
        </p:nvSpPr>
        <p:spPr>
          <a:xfrm>
            <a:off x="3506015" y="4571937"/>
            <a:ext cx="5168560" cy="864000"/>
          </a:xfrm>
          <a:prstGeom prst="rect">
            <a:avLst/>
          </a:prstGeom>
          <a:solidFill>
            <a:srgbClr val="69938F">
              <a:alpha val="20000"/>
            </a:srgbClr>
          </a:solidFill>
          <a:ln>
            <a:solidFill>
              <a:srgbClr val="4C84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70731AD-7011-8318-C578-8C6FDDF87CD2}"/>
              </a:ext>
            </a:extLst>
          </p:cNvPr>
          <p:cNvSpPr txBox="1">
            <a:spLocks/>
          </p:cNvSpPr>
          <p:nvPr/>
        </p:nvSpPr>
        <p:spPr>
          <a:xfrm>
            <a:off x="3540708" y="2697912"/>
            <a:ext cx="5133867" cy="27256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atin typeface="Abadi" panose="020B0604020104020204" pitchFamily="34" charset="0"/>
              </a:rPr>
              <a:t>“At least 3% of significant rainfall rates were completely lost in 50% of simulated radar images”</a:t>
            </a:r>
            <a:endParaRPr lang="en-US" sz="1000" dirty="0">
              <a:latin typeface="Abadi" panose="020B0604020104020204" pitchFamily="34" charset="0"/>
            </a:endParaRPr>
          </a:p>
          <a:p>
            <a:pPr marL="0" indent="0" algn="ctr">
              <a:buNone/>
            </a:pPr>
            <a:endParaRPr lang="en-US" sz="1100" dirty="0">
              <a:latin typeface="Abadi" panose="020B0604020104020204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latin typeface="Abadi" panose="020B0604020104020204" pitchFamily="34" charset="0"/>
              </a:rPr>
              <a:t>“Rainfall shadows of over 45km</a:t>
            </a:r>
            <a:r>
              <a:rPr lang="en-US" sz="2000" baseline="30000" dirty="0">
                <a:latin typeface="Abadi" panose="020B0604020104020204" pitchFamily="34" charset="0"/>
              </a:rPr>
              <a:t>2</a:t>
            </a:r>
            <a:r>
              <a:rPr lang="en-US" sz="2000" dirty="0">
                <a:latin typeface="Abadi" panose="020B0604020104020204" pitchFamily="34" charset="0"/>
              </a:rPr>
              <a:t> in 25% of simulated radar images”</a:t>
            </a:r>
            <a:endParaRPr lang="en-US" sz="2200" dirty="0">
              <a:latin typeface="Abadi" panose="020B0604020104020204" pitchFamily="34" charset="0"/>
            </a:endParaRPr>
          </a:p>
          <a:p>
            <a:pPr marL="0" indent="0" algn="ctr">
              <a:buNone/>
            </a:pPr>
            <a:endParaRPr lang="en-US" sz="2200" dirty="0">
              <a:latin typeface="Abadi" panose="020B0604020104020204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latin typeface="Abadi" panose="020B0604020104020204" pitchFamily="34" charset="0"/>
              </a:rPr>
              <a:t>“Single largest area of rainfall shadowed over 50km</a:t>
            </a:r>
            <a:r>
              <a:rPr lang="en-US" sz="2000" baseline="30000" dirty="0">
                <a:latin typeface="Abadi" panose="020B0604020104020204" pitchFamily="34" charset="0"/>
              </a:rPr>
              <a:t>2</a:t>
            </a:r>
            <a:r>
              <a:rPr lang="en-US" sz="2000" dirty="0">
                <a:latin typeface="Abadi" panose="020B0604020104020204" pitchFamily="34" charset="0"/>
              </a:rPr>
              <a:t> in 5% of simulated radar images”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8F20589-ED4A-6EA1-52E9-26864EBC01AD}"/>
              </a:ext>
            </a:extLst>
          </p:cNvPr>
          <p:cNvSpPr/>
          <p:nvPr/>
        </p:nvSpPr>
        <p:spPr>
          <a:xfrm>
            <a:off x="405393" y="2625767"/>
            <a:ext cx="2988156" cy="2810781"/>
          </a:xfrm>
          <a:prstGeom prst="rect">
            <a:avLst/>
          </a:prstGeom>
          <a:solidFill>
            <a:srgbClr val="E6E2CA">
              <a:alpha val="20000"/>
            </a:srgbClr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DEE11B-6AAB-CB6A-49C2-C7F886EDC5E2}"/>
              </a:ext>
            </a:extLst>
          </p:cNvPr>
          <p:cNvSpPr/>
          <p:nvPr/>
        </p:nvSpPr>
        <p:spPr>
          <a:xfrm>
            <a:off x="69850" y="78733"/>
            <a:ext cx="12052300" cy="1478280"/>
          </a:xfrm>
          <a:prstGeom prst="rect">
            <a:avLst/>
          </a:prstGeom>
          <a:solidFill>
            <a:srgbClr val="4C847A"/>
          </a:solidFill>
          <a:ln>
            <a:solidFill>
              <a:srgbClr val="23403B"/>
            </a:solidFill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EAFF5C2D-121F-FCEF-16CF-A860DFE095C7}"/>
              </a:ext>
            </a:extLst>
          </p:cNvPr>
          <p:cNvSpPr/>
          <p:nvPr/>
        </p:nvSpPr>
        <p:spPr>
          <a:xfrm rot="15952291">
            <a:off x="8024161" y="-2989176"/>
            <a:ext cx="821137" cy="7738625"/>
          </a:xfrm>
          <a:prstGeom prst="triangle">
            <a:avLst>
              <a:gd name="adj" fmla="val 43958"/>
            </a:avLst>
          </a:prstGeom>
          <a:solidFill>
            <a:schemeClr val="bg1"/>
          </a:solidFill>
          <a:ln>
            <a:solidFill>
              <a:srgbClr val="23403B"/>
            </a:solidFill>
          </a:ln>
          <a:effectLst>
            <a:innerShdw blurRad="114300">
              <a:srgbClr val="E6E2CA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itle 45">
            <a:extLst>
              <a:ext uri="{FF2B5EF4-FFF2-40B4-BE49-F238E27FC236}">
                <a16:creationId xmlns:a16="http://schemas.microsoft.com/office/drawing/2014/main" id="{FEE78BBF-3D0A-DF79-FDA9-ED66062F2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354" y="-2059739"/>
            <a:ext cx="10515600" cy="1325563"/>
          </a:xfrm>
        </p:spPr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48884-B490-6DF8-49DB-F0A9589E7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51" y="856483"/>
            <a:ext cx="4557990" cy="458325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Amy Green, Chris Kilsby, </a:t>
            </a:r>
            <a:r>
              <a:rPr kumimoji="0" lang="en-GB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Andr</a:t>
            </a:r>
            <a:r>
              <a:rPr kumimoji="0" lang="en-GB" altLang="en-US" sz="16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á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s B</a:t>
            </a:r>
            <a:r>
              <a:rPr kumimoji="0" lang="en-GB" altLang="en-US" sz="16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á</a:t>
            </a:r>
            <a:r>
              <a:rPr kumimoji="0" lang="en-GB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rdossy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334D32C-5772-6313-67FA-95B7D8775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689" y="526405"/>
            <a:ext cx="1203246" cy="33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EA62BD-1A18-087E-CAF3-02EDC4987001}"/>
              </a:ext>
            </a:extLst>
          </p:cNvPr>
          <p:cNvSpPr txBox="1">
            <a:spLocks/>
          </p:cNvSpPr>
          <p:nvPr/>
        </p:nvSpPr>
        <p:spPr>
          <a:xfrm>
            <a:off x="102651" y="1132223"/>
            <a:ext cx="3684595" cy="458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50" dirty="0">
                <a:solidFill>
                  <a:srgbClr val="C8BF88"/>
                </a:solidFill>
                <a:latin typeface="Abadi" panose="020B0604020104020204" pitchFamily="34" charset="0"/>
              </a:rPr>
              <a:t>amy.green3@newcastle.ac.uk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50" dirty="0">
                <a:solidFill>
                  <a:srgbClr val="E6E2CA"/>
                </a:solidFill>
                <a:latin typeface="Abadi" panose="020B0604020104020204" pitchFamily="34" charset="0"/>
              </a:rPr>
              <a:t>Newcastle University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2A00CE-3A59-9D7F-663D-7A2E9917B42F}"/>
              </a:ext>
            </a:extLst>
          </p:cNvPr>
          <p:cNvSpPr/>
          <p:nvPr/>
        </p:nvSpPr>
        <p:spPr>
          <a:xfrm>
            <a:off x="57150" y="5999919"/>
            <a:ext cx="12052300" cy="413685"/>
          </a:xfrm>
          <a:prstGeom prst="rect">
            <a:avLst/>
          </a:prstGeom>
          <a:solidFill>
            <a:srgbClr val="4C847A"/>
          </a:solidFill>
          <a:ln>
            <a:solidFill>
              <a:srgbClr val="23403B"/>
            </a:solidFill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8500B03-676D-B87F-4370-59A2FAF5EA00}"/>
              </a:ext>
            </a:extLst>
          </p:cNvPr>
          <p:cNvSpPr txBox="1">
            <a:spLocks/>
          </p:cNvSpPr>
          <p:nvPr/>
        </p:nvSpPr>
        <p:spPr>
          <a:xfrm>
            <a:off x="9873881" y="6527548"/>
            <a:ext cx="2235570" cy="2498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200" dirty="0">
                <a:latin typeface="Abadi" panose="020B0604020104020204" pitchFamily="34" charset="0"/>
              </a:rPr>
              <a:t>EGU General Assembly 2023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2F6B120-A435-A365-E5AB-44AD1B5C1074}"/>
              </a:ext>
            </a:extLst>
          </p:cNvPr>
          <p:cNvSpPr txBox="1">
            <a:spLocks/>
          </p:cNvSpPr>
          <p:nvPr/>
        </p:nvSpPr>
        <p:spPr>
          <a:xfrm>
            <a:off x="57151" y="6525798"/>
            <a:ext cx="7565584" cy="249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>
                <a:latin typeface="Abadi" panose="020B0604020104020204" pitchFamily="34" charset="0"/>
              </a:rPr>
              <a:t>HS7.1 Precipitation variability from drop scale to catchment scale : measurement, processes and hydrological applications</a:t>
            </a:r>
            <a:endParaRPr lang="en-GB" altLang="en-US" sz="1100" dirty="0">
              <a:latin typeface="Abadi" panose="020B0604020104020204" pitchFamily="34" charset="0"/>
            </a:endParaRPr>
          </a:p>
        </p:txBody>
      </p:sp>
      <p:sp>
        <p:nvSpPr>
          <p:cNvPr id="17" name="Rectangle 16">
            <a:hlinkClick r:id="rId4" action="ppaction://hlinksldjump"/>
            <a:extLst>
              <a:ext uri="{FF2B5EF4-FFF2-40B4-BE49-F238E27FC236}">
                <a16:creationId xmlns:a16="http://schemas.microsoft.com/office/drawing/2014/main" id="{B4E4285A-0D80-1F55-137F-43CF2990C6C7}"/>
              </a:ext>
            </a:extLst>
          </p:cNvPr>
          <p:cNvSpPr/>
          <p:nvPr/>
        </p:nvSpPr>
        <p:spPr>
          <a:xfrm>
            <a:off x="57150" y="5610273"/>
            <a:ext cx="3960000" cy="324000"/>
          </a:xfrm>
          <a:prstGeom prst="rect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Summary</a:t>
            </a:r>
          </a:p>
        </p:txBody>
      </p:sp>
      <p:sp>
        <p:nvSpPr>
          <p:cNvPr id="18" name="Rectangle 17">
            <a:hlinkClick r:id="rId5" action="ppaction://hlinksldjump"/>
            <a:extLst>
              <a:ext uri="{FF2B5EF4-FFF2-40B4-BE49-F238E27FC236}">
                <a16:creationId xmlns:a16="http://schemas.microsoft.com/office/drawing/2014/main" id="{3CA160BE-ED7D-7C6C-527A-DF441B58E08B}"/>
              </a:ext>
            </a:extLst>
          </p:cNvPr>
          <p:cNvSpPr/>
          <p:nvPr/>
        </p:nvSpPr>
        <p:spPr>
          <a:xfrm>
            <a:off x="4090600" y="5610274"/>
            <a:ext cx="3960000" cy="324000"/>
          </a:xfrm>
          <a:prstGeom prst="rect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Methodology</a:t>
            </a:r>
          </a:p>
        </p:txBody>
      </p:sp>
      <p:sp>
        <p:nvSpPr>
          <p:cNvPr id="19" name="Rectangle 18">
            <a:hlinkClick r:id="rId6" action="ppaction://hlinksldjump"/>
            <a:extLst>
              <a:ext uri="{FF2B5EF4-FFF2-40B4-BE49-F238E27FC236}">
                <a16:creationId xmlns:a16="http://schemas.microsoft.com/office/drawing/2014/main" id="{4940C958-DDC4-AF0B-FB7B-11C997141465}"/>
              </a:ext>
            </a:extLst>
          </p:cNvPr>
          <p:cNvSpPr/>
          <p:nvPr/>
        </p:nvSpPr>
        <p:spPr>
          <a:xfrm>
            <a:off x="8136750" y="5610274"/>
            <a:ext cx="3960000" cy="324000"/>
          </a:xfrm>
          <a:prstGeom prst="rect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Results</a:t>
            </a:r>
          </a:p>
        </p:txBody>
      </p:sp>
      <p:sp>
        <p:nvSpPr>
          <p:cNvPr id="20" name="Rectangle 19">
            <a:hlinkClick r:id="rId7" action="ppaction://hlinksldjump"/>
            <a:extLst>
              <a:ext uri="{FF2B5EF4-FFF2-40B4-BE49-F238E27FC236}">
                <a16:creationId xmlns:a16="http://schemas.microsoft.com/office/drawing/2014/main" id="{594C796E-925F-AA2E-F607-48B5B0A8E46C}"/>
              </a:ext>
            </a:extLst>
          </p:cNvPr>
          <p:cNvSpPr/>
          <p:nvPr/>
        </p:nvSpPr>
        <p:spPr>
          <a:xfrm>
            <a:off x="134700" y="6088753"/>
            <a:ext cx="1224000" cy="236018"/>
          </a:xfrm>
          <a:prstGeom prst="rect">
            <a:avLst/>
          </a:prstGeom>
          <a:solidFill>
            <a:srgbClr val="E6E2CA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Introduction</a:t>
            </a:r>
          </a:p>
        </p:txBody>
      </p:sp>
      <p:sp>
        <p:nvSpPr>
          <p:cNvPr id="21" name="Rectangle 20">
            <a:hlinkClick r:id="rId8" action="ppaction://hlinksldjump"/>
            <a:extLst>
              <a:ext uri="{FF2B5EF4-FFF2-40B4-BE49-F238E27FC236}">
                <a16:creationId xmlns:a16="http://schemas.microsoft.com/office/drawing/2014/main" id="{4775B43C-7FE1-2783-4F3A-A66973EA1DF6}"/>
              </a:ext>
            </a:extLst>
          </p:cNvPr>
          <p:cNvSpPr/>
          <p:nvPr/>
        </p:nvSpPr>
        <p:spPr>
          <a:xfrm>
            <a:off x="1431121" y="6088753"/>
            <a:ext cx="1224000" cy="236018"/>
          </a:xfrm>
          <a:prstGeom prst="rect">
            <a:avLst/>
          </a:prstGeom>
          <a:solidFill>
            <a:srgbClr val="E6E2CA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Motivation</a:t>
            </a:r>
          </a:p>
        </p:txBody>
      </p:sp>
      <p:sp>
        <p:nvSpPr>
          <p:cNvPr id="22" name="Rectangle 21">
            <a:hlinkClick r:id="rId9" action="ppaction://hlinksldjump"/>
            <a:extLst>
              <a:ext uri="{FF2B5EF4-FFF2-40B4-BE49-F238E27FC236}">
                <a16:creationId xmlns:a16="http://schemas.microsoft.com/office/drawing/2014/main" id="{D129FE9F-F357-968F-51A2-FCF36A104260}"/>
              </a:ext>
            </a:extLst>
          </p:cNvPr>
          <p:cNvSpPr/>
          <p:nvPr/>
        </p:nvSpPr>
        <p:spPr>
          <a:xfrm>
            <a:off x="2727543" y="6088753"/>
            <a:ext cx="1224000" cy="236018"/>
          </a:xfrm>
          <a:prstGeom prst="rect">
            <a:avLst/>
          </a:prstGeom>
          <a:solidFill>
            <a:srgbClr val="E6E2CA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Impacts</a:t>
            </a:r>
          </a:p>
        </p:txBody>
      </p:sp>
      <p:sp>
        <p:nvSpPr>
          <p:cNvPr id="23" name="Rectangle 22">
            <a:hlinkClick r:id="rId5" action="ppaction://hlinksldjump"/>
            <a:extLst>
              <a:ext uri="{FF2B5EF4-FFF2-40B4-BE49-F238E27FC236}">
                <a16:creationId xmlns:a16="http://schemas.microsoft.com/office/drawing/2014/main" id="{B9383793-A991-681E-6502-9870386375AD}"/>
              </a:ext>
            </a:extLst>
          </p:cNvPr>
          <p:cNvSpPr/>
          <p:nvPr/>
        </p:nvSpPr>
        <p:spPr>
          <a:xfrm>
            <a:off x="4162024" y="6088753"/>
            <a:ext cx="1224000" cy="236018"/>
          </a:xfrm>
          <a:prstGeom prst="rect">
            <a:avLst/>
          </a:prstGeom>
          <a:solidFill>
            <a:srgbClr val="E6E2CA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Aims</a:t>
            </a:r>
          </a:p>
        </p:txBody>
      </p:sp>
      <p:sp>
        <p:nvSpPr>
          <p:cNvPr id="24" name="Rectangle 23">
            <a:hlinkClick r:id="rId10" action="ppaction://hlinksldjump"/>
            <a:extLst>
              <a:ext uri="{FF2B5EF4-FFF2-40B4-BE49-F238E27FC236}">
                <a16:creationId xmlns:a16="http://schemas.microsoft.com/office/drawing/2014/main" id="{7AE35D8F-F87A-51D0-9173-C8C82291947A}"/>
              </a:ext>
            </a:extLst>
          </p:cNvPr>
          <p:cNvSpPr/>
          <p:nvPr/>
        </p:nvSpPr>
        <p:spPr>
          <a:xfrm>
            <a:off x="5458445" y="6088753"/>
            <a:ext cx="1224000" cy="236018"/>
          </a:xfrm>
          <a:prstGeom prst="rect">
            <a:avLst/>
          </a:prstGeom>
          <a:solidFill>
            <a:srgbClr val="E6E2CA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Rainfall model</a:t>
            </a:r>
          </a:p>
        </p:txBody>
      </p:sp>
      <p:sp>
        <p:nvSpPr>
          <p:cNvPr id="25" name="Rectangle 24">
            <a:hlinkClick r:id="rId11" action="ppaction://hlinksldjump"/>
            <a:extLst>
              <a:ext uri="{FF2B5EF4-FFF2-40B4-BE49-F238E27FC236}">
                <a16:creationId xmlns:a16="http://schemas.microsoft.com/office/drawing/2014/main" id="{D771A282-FE90-016B-2802-84A73EF516E9}"/>
              </a:ext>
            </a:extLst>
          </p:cNvPr>
          <p:cNvSpPr/>
          <p:nvPr/>
        </p:nvSpPr>
        <p:spPr>
          <a:xfrm>
            <a:off x="6754867" y="6088753"/>
            <a:ext cx="1224000" cy="236018"/>
          </a:xfrm>
          <a:prstGeom prst="rect">
            <a:avLst/>
          </a:prstGeom>
          <a:solidFill>
            <a:srgbClr val="E6E2CA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Radar error model</a:t>
            </a:r>
          </a:p>
        </p:txBody>
      </p:sp>
      <p:sp>
        <p:nvSpPr>
          <p:cNvPr id="26" name="Rectangle 25">
            <a:hlinkClick r:id="rId6" action="ppaction://hlinksldjump"/>
            <a:extLst>
              <a:ext uri="{FF2B5EF4-FFF2-40B4-BE49-F238E27FC236}">
                <a16:creationId xmlns:a16="http://schemas.microsoft.com/office/drawing/2014/main" id="{1C4B1386-5309-E268-4526-AB2456982B96}"/>
              </a:ext>
            </a:extLst>
          </p:cNvPr>
          <p:cNvSpPr/>
          <p:nvPr/>
        </p:nvSpPr>
        <p:spPr>
          <a:xfrm>
            <a:off x="8201650" y="6088753"/>
            <a:ext cx="1224000" cy="236018"/>
          </a:xfrm>
          <a:prstGeom prst="rect">
            <a:avLst/>
          </a:prstGeom>
          <a:solidFill>
            <a:srgbClr val="E6E2CA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Event errors</a:t>
            </a:r>
          </a:p>
        </p:txBody>
      </p:sp>
      <p:sp>
        <p:nvSpPr>
          <p:cNvPr id="27" name="Rectangle 26">
            <a:hlinkClick r:id="rId12" action="ppaction://hlinksldjump"/>
            <a:extLst>
              <a:ext uri="{FF2B5EF4-FFF2-40B4-BE49-F238E27FC236}">
                <a16:creationId xmlns:a16="http://schemas.microsoft.com/office/drawing/2014/main" id="{BB2B72D1-FF38-0FCA-CD10-AE95DD5A0BC8}"/>
              </a:ext>
            </a:extLst>
          </p:cNvPr>
          <p:cNvSpPr/>
          <p:nvPr/>
        </p:nvSpPr>
        <p:spPr>
          <a:xfrm>
            <a:off x="9504750" y="6088753"/>
            <a:ext cx="1224000" cy="236018"/>
          </a:xfrm>
          <a:prstGeom prst="rect">
            <a:avLst/>
          </a:prstGeom>
          <a:solidFill>
            <a:srgbClr val="E6E2CA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Image-based</a:t>
            </a:r>
          </a:p>
        </p:txBody>
      </p:sp>
      <p:sp>
        <p:nvSpPr>
          <p:cNvPr id="28" name="Rectangle 27">
            <a:hlinkClick r:id="rId13" action="ppaction://hlinksldjump"/>
            <a:extLst>
              <a:ext uri="{FF2B5EF4-FFF2-40B4-BE49-F238E27FC236}">
                <a16:creationId xmlns:a16="http://schemas.microsoft.com/office/drawing/2014/main" id="{74BF5887-5926-5F33-AF8B-485CCD3DE5A6}"/>
              </a:ext>
            </a:extLst>
          </p:cNvPr>
          <p:cNvSpPr/>
          <p:nvPr/>
        </p:nvSpPr>
        <p:spPr>
          <a:xfrm>
            <a:off x="10794493" y="6088753"/>
            <a:ext cx="1224000" cy="236018"/>
          </a:xfrm>
          <a:prstGeom prst="rect">
            <a:avLst/>
          </a:prstGeom>
          <a:solidFill>
            <a:srgbClr val="E6E2CA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Rainfall shadows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25EE611-DD75-F702-D918-DCF9CD8CEC12}"/>
              </a:ext>
            </a:extLst>
          </p:cNvPr>
          <p:cNvSpPr/>
          <p:nvPr/>
        </p:nvSpPr>
        <p:spPr>
          <a:xfrm>
            <a:off x="12131832" y="87208"/>
            <a:ext cx="355359" cy="1478279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1B62FB0-5540-80CA-13BD-3C03A747C0C6}"/>
              </a:ext>
            </a:extLst>
          </p:cNvPr>
          <p:cNvGrpSpPr/>
          <p:nvPr/>
        </p:nvGrpSpPr>
        <p:grpSpPr>
          <a:xfrm>
            <a:off x="4371588" y="1146677"/>
            <a:ext cx="164629" cy="233776"/>
            <a:chOff x="6077401" y="3299208"/>
            <a:chExt cx="164629" cy="233776"/>
          </a:xfrm>
          <a:solidFill>
            <a:srgbClr val="4C847A"/>
          </a:solidFill>
        </p:grpSpPr>
        <p:sp>
          <p:nvSpPr>
            <p:cNvPr id="37" name="Flowchart: Extract 36">
              <a:extLst>
                <a:ext uri="{FF2B5EF4-FFF2-40B4-BE49-F238E27FC236}">
                  <a16:creationId xmlns:a16="http://schemas.microsoft.com/office/drawing/2014/main" id="{30B46FE1-E1BC-3132-A67E-4E06B1D4DC82}"/>
                </a:ext>
              </a:extLst>
            </p:cNvPr>
            <p:cNvSpPr/>
            <p:nvPr/>
          </p:nvSpPr>
          <p:spPr>
            <a:xfrm>
              <a:off x="6077401" y="3419475"/>
              <a:ext cx="108302" cy="113509"/>
            </a:xfrm>
            <a:prstGeom prst="flowChartExtra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97D9167-BB83-220D-CCD6-7EBC69A126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10958" y="3335658"/>
              <a:ext cx="100722" cy="101784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CD4BAB7-67FA-080B-3F42-F4A578FEB5BD}"/>
                </a:ext>
              </a:extLst>
            </p:cNvPr>
            <p:cNvSpPr/>
            <p:nvPr/>
          </p:nvSpPr>
          <p:spPr>
            <a:xfrm>
              <a:off x="6201727" y="3330893"/>
              <a:ext cx="18000" cy="180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Partial Circle 39">
              <a:extLst>
                <a:ext uri="{FF2B5EF4-FFF2-40B4-BE49-F238E27FC236}">
                  <a16:creationId xmlns:a16="http://schemas.microsoft.com/office/drawing/2014/main" id="{9C5CC857-A192-65E7-3192-85441BFB55B0}"/>
                </a:ext>
              </a:extLst>
            </p:cNvPr>
            <p:cNvSpPr/>
            <p:nvPr/>
          </p:nvSpPr>
          <p:spPr>
            <a:xfrm rot="19050422">
              <a:off x="6090046" y="3299208"/>
              <a:ext cx="151984" cy="164273"/>
            </a:xfrm>
            <a:prstGeom prst="pie">
              <a:avLst>
                <a:gd name="adj1" fmla="val 5330578"/>
                <a:gd name="adj2" fmla="val 16200000"/>
              </a:avLst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3C18CDBE-73E8-C2B2-0C40-13DD0B3DA8BE}"/>
              </a:ext>
            </a:extLst>
          </p:cNvPr>
          <p:cNvSpPr/>
          <p:nvPr/>
        </p:nvSpPr>
        <p:spPr>
          <a:xfrm>
            <a:off x="416243" y="1796384"/>
            <a:ext cx="11353800" cy="324000"/>
          </a:xfrm>
          <a:prstGeom prst="rect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Summary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952560D3-11BC-FE45-362E-D688FE00EF13}"/>
              </a:ext>
            </a:extLst>
          </p:cNvPr>
          <p:cNvSpPr txBox="1">
            <a:spLocks/>
          </p:cNvSpPr>
          <p:nvPr/>
        </p:nvSpPr>
        <p:spPr>
          <a:xfrm>
            <a:off x="92232" y="28038"/>
            <a:ext cx="12039600" cy="944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n w="3175">
                  <a:solidFill>
                    <a:srgbClr val="E6E2CA"/>
                  </a:solidFill>
                </a:ln>
                <a:solidFill>
                  <a:srgbClr val="FFFFFF"/>
                </a:solidFill>
                <a:latin typeface="Abadi" panose="020B0604020104020204" pitchFamily="34" charset="0"/>
              </a:rPr>
              <a:t>Quantifying the uncertainty corresponding to the radar rainfall estimation</a:t>
            </a:r>
            <a:br>
              <a:rPr lang="en-GB" sz="2400" dirty="0">
                <a:ln w="3175">
                  <a:solidFill>
                    <a:srgbClr val="E6E2CA"/>
                  </a:solidFill>
                </a:ln>
                <a:solidFill>
                  <a:srgbClr val="FFFFFF"/>
                </a:solidFill>
                <a:latin typeface="Abadi" panose="020B0604020104020204" pitchFamily="34" charset="0"/>
              </a:rPr>
            </a:br>
            <a:r>
              <a:rPr lang="en-GB" sz="2400" dirty="0">
                <a:ln w="3175">
                  <a:solidFill>
                    <a:srgbClr val="E6E2CA"/>
                  </a:solidFill>
                </a:ln>
                <a:solidFill>
                  <a:srgbClr val="FFFFFF"/>
                </a:solidFill>
                <a:latin typeface="Abadi" panose="020B0604020104020204" pitchFamily="34" charset="0"/>
              </a:rPr>
              <a:t>process: an inverse model for radar attenuation error</a:t>
            </a:r>
          </a:p>
        </p:txBody>
      </p:sp>
      <p:sp>
        <p:nvSpPr>
          <p:cNvPr id="48" name="Isosceles Triangle 47">
            <a:hlinkClick r:id="rId7" action="ppaction://hlinksldjump"/>
            <a:extLst>
              <a:ext uri="{FF2B5EF4-FFF2-40B4-BE49-F238E27FC236}">
                <a16:creationId xmlns:a16="http://schemas.microsoft.com/office/drawing/2014/main" id="{031CA4F5-BF49-2586-559D-9B797D782DDF}"/>
              </a:ext>
            </a:extLst>
          </p:cNvPr>
          <p:cNvSpPr/>
          <p:nvPr/>
        </p:nvSpPr>
        <p:spPr>
          <a:xfrm rot="5400000">
            <a:off x="11867881" y="1883138"/>
            <a:ext cx="181840" cy="161598"/>
          </a:xfrm>
          <a:prstGeom prst="triangle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C9EBE81-60A3-5AC7-AE26-E8B97EB94A15}"/>
              </a:ext>
            </a:extLst>
          </p:cNvPr>
          <p:cNvSpPr/>
          <p:nvPr/>
        </p:nvSpPr>
        <p:spPr>
          <a:xfrm>
            <a:off x="179921" y="1886384"/>
            <a:ext cx="144000" cy="144000"/>
          </a:xfrm>
          <a:prstGeom prst="ellipse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28C0EC-E04F-1EA0-F362-8B9619A3636E}"/>
              </a:ext>
            </a:extLst>
          </p:cNvPr>
          <p:cNvSpPr txBox="1">
            <a:spLocks/>
          </p:cNvSpPr>
          <p:nvPr/>
        </p:nvSpPr>
        <p:spPr>
          <a:xfrm>
            <a:off x="474315" y="2750588"/>
            <a:ext cx="2919233" cy="2641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badi" panose="020B0604020104020204" pitchFamily="34" charset="0"/>
              </a:rPr>
              <a:t>Simulated realistic space-time rainfall events using clustered spatiotemporal event properties</a:t>
            </a:r>
          </a:p>
          <a:p>
            <a:r>
              <a:rPr lang="en-US" sz="2000" dirty="0">
                <a:latin typeface="Abadi" panose="020B0604020104020204" pitchFamily="34" charset="0"/>
              </a:rPr>
              <a:t>Inverted radar rainfall estimation process stochastically to generate ensemble of errors</a:t>
            </a:r>
          </a:p>
          <a:p>
            <a:r>
              <a:rPr lang="en-US" sz="2000" dirty="0">
                <a:latin typeface="Abadi" panose="020B0604020104020204" pitchFamily="34" charset="0"/>
              </a:rPr>
              <a:t>Investigate error </a:t>
            </a:r>
            <a:r>
              <a:rPr lang="en-US" sz="2000" dirty="0" err="1">
                <a:latin typeface="Abadi" panose="020B0604020104020204" pitchFamily="34" charset="0"/>
              </a:rPr>
              <a:t>behaviour</a:t>
            </a:r>
            <a:r>
              <a:rPr lang="en-US" sz="2000" dirty="0">
                <a:latin typeface="Abadi" panose="020B0604020104020204" pitchFamily="34" charset="0"/>
              </a:rPr>
              <a:t>, introducing rainfall shadows – where rainfall information is lost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18E2D8-21E0-C65D-0E4A-B2B6C18CE941}"/>
              </a:ext>
            </a:extLst>
          </p:cNvPr>
          <p:cNvSpPr/>
          <p:nvPr/>
        </p:nvSpPr>
        <p:spPr>
          <a:xfrm>
            <a:off x="405392" y="2215304"/>
            <a:ext cx="2988156" cy="324000"/>
          </a:xfrm>
          <a:prstGeom prst="rect">
            <a:avLst/>
          </a:prstGeom>
          <a:solidFill>
            <a:srgbClr val="E6E2CA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badi" panose="020B0604020104020204" pitchFamily="34" charset="0"/>
              </a:rPr>
              <a:t>What did we do?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AF18C11-F375-4067-7347-CB478AACF4D5}"/>
              </a:ext>
            </a:extLst>
          </p:cNvPr>
          <p:cNvSpPr/>
          <p:nvPr/>
        </p:nvSpPr>
        <p:spPr>
          <a:xfrm>
            <a:off x="3506015" y="2215304"/>
            <a:ext cx="5168560" cy="324000"/>
          </a:xfrm>
          <a:prstGeom prst="rect">
            <a:avLst/>
          </a:prstGeom>
          <a:solidFill>
            <a:srgbClr val="4C847A"/>
          </a:solidFill>
          <a:ln>
            <a:solidFill>
              <a:srgbClr val="4C84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badi" panose="020B0604020104020204" pitchFamily="34" charset="0"/>
              </a:rPr>
              <a:t>What did we find?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D5D22D7-D992-CE06-5E48-2F4396C18495}"/>
              </a:ext>
            </a:extLst>
          </p:cNvPr>
          <p:cNvSpPr/>
          <p:nvPr/>
        </p:nvSpPr>
        <p:spPr>
          <a:xfrm>
            <a:off x="8781887" y="2215441"/>
            <a:ext cx="2988156" cy="324000"/>
          </a:xfrm>
          <a:prstGeom prst="rect">
            <a:avLst/>
          </a:prstGeom>
          <a:solidFill>
            <a:srgbClr val="E6E2CA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badi" panose="020B0604020104020204" pitchFamily="34" charset="0"/>
              </a:rPr>
              <a:t>How can you find us?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4A06B30B-575B-E182-B29C-8A32E56B5C78}"/>
              </a:ext>
            </a:extLst>
          </p:cNvPr>
          <p:cNvSpPr txBox="1">
            <a:spLocks/>
          </p:cNvSpPr>
          <p:nvPr/>
        </p:nvSpPr>
        <p:spPr>
          <a:xfrm>
            <a:off x="8848132" y="2754148"/>
            <a:ext cx="2919233" cy="2641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>
                <a:latin typeface="Abadi" panose="020B0604020104020204" pitchFamily="34" charset="0"/>
              </a:rPr>
              <a:t>Use the QR code below to download this presentation</a:t>
            </a:r>
          </a:p>
        </p:txBody>
      </p:sp>
      <p:pic>
        <p:nvPicPr>
          <p:cNvPr id="51" name="Picture 50" descr="Qr code&#10;&#10;Description automatically generated">
            <a:extLst>
              <a:ext uri="{FF2B5EF4-FFF2-40B4-BE49-F238E27FC236}">
                <a16:creationId xmlns:a16="http://schemas.microsoft.com/office/drawing/2014/main" id="{44FD6F10-D8A7-400D-4324-AC54E0E3F9C2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179" y="3332232"/>
            <a:ext cx="2010218" cy="201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86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1E7A162-AEA0-A2DB-5BA9-D708BDE6E667}"/>
              </a:ext>
            </a:extLst>
          </p:cNvPr>
          <p:cNvSpPr/>
          <p:nvPr/>
        </p:nvSpPr>
        <p:spPr>
          <a:xfrm>
            <a:off x="4730533" y="2880343"/>
            <a:ext cx="7045224" cy="2562623"/>
          </a:xfrm>
          <a:prstGeom prst="rect">
            <a:avLst/>
          </a:prstGeom>
          <a:solidFill>
            <a:srgbClr val="E6E2CA">
              <a:alpha val="20000"/>
            </a:srgbClr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4B02E7-2D05-BC6C-D514-6D1C8D640C48}"/>
              </a:ext>
            </a:extLst>
          </p:cNvPr>
          <p:cNvSpPr/>
          <p:nvPr/>
        </p:nvSpPr>
        <p:spPr>
          <a:xfrm>
            <a:off x="416243" y="2878140"/>
            <a:ext cx="4155499" cy="2562623"/>
          </a:xfrm>
          <a:prstGeom prst="rect">
            <a:avLst/>
          </a:prstGeom>
          <a:solidFill>
            <a:srgbClr val="E6E2CA">
              <a:alpha val="20000"/>
            </a:srgbClr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DEE11B-6AAB-CB6A-49C2-C7F886EDC5E2}"/>
              </a:ext>
            </a:extLst>
          </p:cNvPr>
          <p:cNvSpPr/>
          <p:nvPr/>
        </p:nvSpPr>
        <p:spPr>
          <a:xfrm>
            <a:off x="69850" y="81463"/>
            <a:ext cx="12052300" cy="1478280"/>
          </a:xfrm>
          <a:prstGeom prst="rect">
            <a:avLst/>
          </a:prstGeom>
          <a:solidFill>
            <a:srgbClr val="4C847A"/>
          </a:solidFill>
          <a:ln>
            <a:solidFill>
              <a:srgbClr val="23403B"/>
            </a:solidFill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EAFF5C2D-121F-FCEF-16CF-A860DFE095C7}"/>
              </a:ext>
            </a:extLst>
          </p:cNvPr>
          <p:cNvSpPr/>
          <p:nvPr/>
        </p:nvSpPr>
        <p:spPr>
          <a:xfrm rot="15952291">
            <a:off x="8024161" y="-2989176"/>
            <a:ext cx="821137" cy="7738625"/>
          </a:xfrm>
          <a:prstGeom prst="triangle">
            <a:avLst>
              <a:gd name="adj" fmla="val 43958"/>
            </a:avLst>
          </a:prstGeom>
          <a:solidFill>
            <a:schemeClr val="bg1"/>
          </a:solidFill>
          <a:ln>
            <a:solidFill>
              <a:srgbClr val="23403B"/>
            </a:solidFill>
          </a:ln>
          <a:effectLst>
            <a:innerShdw blurRad="114300">
              <a:srgbClr val="E6E2CA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0AA2C03-160F-57E5-87B6-E6206EB3A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160" y="-2184469"/>
            <a:ext cx="10515600" cy="1325563"/>
          </a:xfrm>
        </p:spPr>
        <p:txBody>
          <a:bodyPr/>
          <a:lstStyle/>
          <a:p>
            <a:r>
              <a:rPr lang="en-GB" dirty="0"/>
              <a:t>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48884-B490-6DF8-49DB-F0A9589E7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51" y="856483"/>
            <a:ext cx="4557990" cy="458325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Amy Green, Chris Kilsby, </a:t>
            </a:r>
            <a:r>
              <a:rPr kumimoji="0" lang="en-GB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Andr</a:t>
            </a:r>
            <a:r>
              <a:rPr kumimoji="0" lang="en-GB" altLang="en-US" sz="16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á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s B</a:t>
            </a:r>
            <a:r>
              <a:rPr kumimoji="0" lang="en-GB" altLang="en-US" sz="16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á</a:t>
            </a:r>
            <a:r>
              <a:rPr kumimoji="0" lang="en-GB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rdossy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334D32C-5772-6313-67FA-95B7D8775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689" y="526405"/>
            <a:ext cx="1203246" cy="33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EA62BD-1A18-087E-CAF3-02EDC4987001}"/>
              </a:ext>
            </a:extLst>
          </p:cNvPr>
          <p:cNvSpPr txBox="1">
            <a:spLocks/>
          </p:cNvSpPr>
          <p:nvPr/>
        </p:nvSpPr>
        <p:spPr>
          <a:xfrm>
            <a:off x="102651" y="1132223"/>
            <a:ext cx="3684595" cy="458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50" dirty="0">
                <a:solidFill>
                  <a:srgbClr val="C8BF88"/>
                </a:solidFill>
                <a:latin typeface="Abadi" panose="020B0604020104020204" pitchFamily="34" charset="0"/>
              </a:rPr>
              <a:t>amy.green3@newcastle.ac.uk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50" dirty="0">
                <a:solidFill>
                  <a:srgbClr val="E6E2CA"/>
                </a:solidFill>
                <a:latin typeface="Abadi" panose="020B0604020104020204" pitchFamily="34" charset="0"/>
              </a:rPr>
              <a:t>Newcastle University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2A00CE-3A59-9D7F-663D-7A2E9917B42F}"/>
              </a:ext>
            </a:extLst>
          </p:cNvPr>
          <p:cNvSpPr/>
          <p:nvPr/>
        </p:nvSpPr>
        <p:spPr>
          <a:xfrm>
            <a:off x="57150" y="5999919"/>
            <a:ext cx="12052300" cy="413685"/>
          </a:xfrm>
          <a:prstGeom prst="rect">
            <a:avLst/>
          </a:prstGeom>
          <a:solidFill>
            <a:srgbClr val="4C847A"/>
          </a:solidFill>
          <a:ln>
            <a:solidFill>
              <a:srgbClr val="23403B"/>
            </a:solidFill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8500B03-676D-B87F-4370-59A2FAF5EA00}"/>
              </a:ext>
            </a:extLst>
          </p:cNvPr>
          <p:cNvSpPr txBox="1">
            <a:spLocks/>
          </p:cNvSpPr>
          <p:nvPr/>
        </p:nvSpPr>
        <p:spPr>
          <a:xfrm>
            <a:off x="9873881" y="6527548"/>
            <a:ext cx="2235570" cy="2498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200" dirty="0">
                <a:latin typeface="Abadi" panose="020B0604020104020204" pitchFamily="34" charset="0"/>
              </a:rPr>
              <a:t>EGU General Assembly 2023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2F6B120-A435-A365-E5AB-44AD1B5C1074}"/>
              </a:ext>
            </a:extLst>
          </p:cNvPr>
          <p:cNvSpPr txBox="1">
            <a:spLocks/>
          </p:cNvSpPr>
          <p:nvPr/>
        </p:nvSpPr>
        <p:spPr>
          <a:xfrm>
            <a:off x="57151" y="6525798"/>
            <a:ext cx="7565584" cy="249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>
                <a:latin typeface="Abadi" panose="020B0604020104020204" pitchFamily="34" charset="0"/>
              </a:rPr>
              <a:t>HS7.1 Precipitation variability from drop scale to catchment scale : measurement, processes and hydrological applications</a:t>
            </a:r>
            <a:endParaRPr lang="en-GB" altLang="en-US" sz="1100" dirty="0">
              <a:latin typeface="Abadi" panose="020B0604020104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25EE611-DD75-F702-D918-DCF9CD8CEC12}"/>
              </a:ext>
            </a:extLst>
          </p:cNvPr>
          <p:cNvSpPr/>
          <p:nvPr/>
        </p:nvSpPr>
        <p:spPr>
          <a:xfrm>
            <a:off x="12131832" y="87208"/>
            <a:ext cx="355359" cy="1478279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DA26EF-B86E-F44A-AF63-6B17E9C0D09B}"/>
              </a:ext>
            </a:extLst>
          </p:cNvPr>
          <p:cNvGrpSpPr/>
          <p:nvPr/>
        </p:nvGrpSpPr>
        <p:grpSpPr>
          <a:xfrm>
            <a:off x="4371588" y="1146677"/>
            <a:ext cx="164629" cy="233776"/>
            <a:chOff x="6077401" y="3299208"/>
            <a:chExt cx="164629" cy="233776"/>
          </a:xfrm>
          <a:solidFill>
            <a:srgbClr val="4C847A"/>
          </a:solidFill>
        </p:grpSpPr>
        <p:sp>
          <p:nvSpPr>
            <p:cNvPr id="11" name="Flowchart: Extract 10">
              <a:extLst>
                <a:ext uri="{FF2B5EF4-FFF2-40B4-BE49-F238E27FC236}">
                  <a16:creationId xmlns:a16="http://schemas.microsoft.com/office/drawing/2014/main" id="{D29ECDE7-E93C-7F9A-F662-47973E188B24}"/>
                </a:ext>
              </a:extLst>
            </p:cNvPr>
            <p:cNvSpPr/>
            <p:nvPr/>
          </p:nvSpPr>
          <p:spPr>
            <a:xfrm>
              <a:off x="6077401" y="3419475"/>
              <a:ext cx="108302" cy="113509"/>
            </a:xfrm>
            <a:prstGeom prst="flowChartExtra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AF713D2-1B28-1281-610B-130A06E9BF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10958" y="3335658"/>
              <a:ext cx="100722" cy="101784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D9C465B-2418-220B-CB56-2347AA8921B2}"/>
                </a:ext>
              </a:extLst>
            </p:cNvPr>
            <p:cNvSpPr/>
            <p:nvPr/>
          </p:nvSpPr>
          <p:spPr>
            <a:xfrm>
              <a:off x="6201727" y="3330893"/>
              <a:ext cx="18000" cy="180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Partial Circle 28">
              <a:extLst>
                <a:ext uri="{FF2B5EF4-FFF2-40B4-BE49-F238E27FC236}">
                  <a16:creationId xmlns:a16="http://schemas.microsoft.com/office/drawing/2014/main" id="{C0B8E09F-6A75-C402-9342-FBE18001F432}"/>
                </a:ext>
              </a:extLst>
            </p:cNvPr>
            <p:cNvSpPr/>
            <p:nvPr/>
          </p:nvSpPr>
          <p:spPr>
            <a:xfrm rot="19050422">
              <a:off x="6090046" y="3299208"/>
              <a:ext cx="151984" cy="164273"/>
            </a:xfrm>
            <a:prstGeom prst="pie">
              <a:avLst>
                <a:gd name="adj1" fmla="val 5330578"/>
                <a:gd name="adj2" fmla="val 16200000"/>
              </a:avLst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7972A9ED-BBFF-3C56-F504-0FB8FEE5F9BF}"/>
              </a:ext>
            </a:extLst>
          </p:cNvPr>
          <p:cNvSpPr txBox="1">
            <a:spLocks/>
          </p:cNvSpPr>
          <p:nvPr/>
        </p:nvSpPr>
        <p:spPr>
          <a:xfrm>
            <a:off x="92232" y="28038"/>
            <a:ext cx="12039600" cy="944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n w="3175">
                  <a:solidFill>
                    <a:srgbClr val="E6E2CA"/>
                  </a:solidFill>
                </a:ln>
                <a:solidFill>
                  <a:srgbClr val="FFFFFF"/>
                </a:solidFill>
                <a:latin typeface="Abadi" panose="020B0604020104020204" pitchFamily="34" charset="0"/>
              </a:rPr>
              <a:t>Quantifying the uncertainty corresponding to the radar rainfall estimation</a:t>
            </a:r>
            <a:br>
              <a:rPr lang="en-GB" sz="2400" dirty="0">
                <a:ln w="3175">
                  <a:solidFill>
                    <a:srgbClr val="E6E2CA"/>
                  </a:solidFill>
                </a:ln>
                <a:solidFill>
                  <a:srgbClr val="FFFFFF"/>
                </a:solidFill>
                <a:latin typeface="Abadi" panose="020B0604020104020204" pitchFamily="34" charset="0"/>
              </a:rPr>
            </a:br>
            <a:r>
              <a:rPr lang="en-GB" sz="2400" dirty="0">
                <a:ln w="3175">
                  <a:solidFill>
                    <a:srgbClr val="E6E2CA"/>
                  </a:solidFill>
                </a:ln>
                <a:solidFill>
                  <a:srgbClr val="FFFFFF"/>
                </a:solidFill>
                <a:latin typeface="Abadi" panose="020B0604020104020204" pitchFamily="34" charset="0"/>
              </a:rPr>
              <a:t>process: an inverse model for radar attenuation error</a:t>
            </a:r>
          </a:p>
        </p:txBody>
      </p:sp>
      <p:sp>
        <p:nvSpPr>
          <p:cNvPr id="31" name="Rectangle 30">
            <a:hlinkClick r:id="rId4" action="ppaction://hlinksldjump"/>
            <a:extLst>
              <a:ext uri="{FF2B5EF4-FFF2-40B4-BE49-F238E27FC236}">
                <a16:creationId xmlns:a16="http://schemas.microsoft.com/office/drawing/2014/main" id="{70B1F99A-1764-FB33-E942-D82133442D0D}"/>
              </a:ext>
            </a:extLst>
          </p:cNvPr>
          <p:cNvSpPr/>
          <p:nvPr/>
        </p:nvSpPr>
        <p:spPr>
          <a:xfrm>
            <a:off x="57150" y="5610273"/>
            <a:ext cx="3960000" cy="324000"/>
          </a:xfrm>
          <a:prstGeom prst="rect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Summary</a:t>
            </a:r>
          </a:p>
        </p:txBody>
      </p:sp>
      <p:sp>
        <p:nvSpPr>
          <p:cNvPr id="32" name="Rectangle 31">
            <a:hlinkClick r:id="rId5" action="ppaction://hlinksldjump"/>
            <a:extLst>
              <a:ext uri="{FF2B5EF4-FFF2-40B4-BE49-F238E27FC236}">
                <a16:creationId xmlns:a16="http://schemas.microsoft.com/office/drawing/2014/main" id="{38FD8943-EFA4-9652-FA9D-FE859E63E6B9}"/>
              </a:ext>
            </a:extLst>
          </p:cNvPr>
          <p:cNvSpPr/>
          <p:nvPr/>
        </p:nvSpPr>
        <p:spPr>
          <a:xfrm>
            <a:off x="4090600" y="5610274"/>
            <a:ext cx="3960000" cy="324000"/>
          </a:xfrm>
          <a:prstGeom prst="rect">
            <a:avLst/>
          </a:prstGeom>
          <a:solidFill>
            <a:srgbClr val="2A475C">
              <a:alpha val="75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Methodology</a:t>
            </a:r>
          </a:p>
        </p:txBody>
      </p:sp>
      <p:sp>
        <p:nvSpPr>
          <p:cNvPr id="33" name="Rectangle 32">
            <a:hlinkClick r:id="rId6" action="ppaction://hlinksldjump"/>
            <a:extLst>
              <a:ext uri="{FF2B5EF4-FFF2-40B4-BE49-F238E27FC236}">
                <a16:creationId xmlns:a16="http://schemas.microsoft.com/office/drawing/2014/main" id="{C17C0F33-017A-DE12-80DC-9B1708CBEAC7}"/>
              </a:ext>
            </a:extLst>
          </p:cNvPr>
          <p:cNvSpPr/>
          <p:nvPr/>
        </p:nvSpPr>
        <p:spPr>
          <a:xfrm>
            <a:off x="8136750" y="5610274"/>
            <a:ext cx="3960000" cy="324000"/>
          </a:xfrm>
          <a:prstGeom prst="rect">
            <a:avLst/>
          </a:prstGeom>
          <a:solidFill>
            <a:srgbClr val="2A475C">
              <a:alpha val="75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Results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AEA079C-6CDC-6863-5FE3-EE6BAE3912BA}"/>
              </a:ext>
            </a:extLst>
          </p:cNvPr>
          <p:cNvSpPr/>
          <p:nvPr/>
        </p:nvSpPr>
        <p:spPr>
          <a:xfrm>
            <a:off x="416243" y="1796384"/>
            <a:ext cx="11353800" cy="324000"/>
          </a:xfrm>
          <a:prstGeom prst="rect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Impacts</a:t>
            </a:r>
          </a:p>
        </p:txBody>
      </p:sp>
      <p:sp>
        <p:nvSpPr>
          <p:cNvPr id="38" name="Isosceles Triangle 37">
            <a:hlinkClick r:id="rId7" action="ppaction://hlinksldjump"/>
            <a:extLst>
              <a:ext uri="{FF2B5EF4-FFF2-40B4-BE49-F238E27FC236}">
                <a16:creationId xmlns:a16="http://schemas.microsoft.com/office/drawing/2014/main" id="{C14A3C10-A8A4-A0A6-D03F-9F22583EE1D0}"/>
              </a:ext>
            </a:extLst>
          </p:cNvPr>
          <p:cNvSpPr/>
          <p:nvPr/>
        </p:nvSpPr>
        <p:spPr>
          <a:xfrm rot="16200000">
            <a:off x="142279" y="1883138"/>
            <a:ext cx="181840" cy="161598"/>
          </a:xfrm>
          <a:prstGeom prst="triangle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05E69E2-273A-8182-C35D-B1602657E933}"/>
              </a:ext>
            </a:extLst>
          </p:cNvPr>
          <p:cNvSpPr/>
          <p:nvPr/>
        </p:nvSpPr>
        <p:spPr>
          <a:xfrm>
            <a:off x="11872288" y="1894080"/>
            <a:ext cx="144000" cy="144000"/>
          </a:xfrm>
          <a:prstGeom prst="ellipse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hlinkClick r:id="rId8" action="ppaction://hlinksldjump"/>
            <a:extLst>
              <a:ext uri="{FF2B5EF4-FFF2-40B4-BE49-F238E27FC236}">
                <a16:creationId xmlns:a16="http://schemas.microsoft.com/office/drawing/2014/main" id="{4D455F9A-DEBA-58F7-D43B-7CEA73FF0A81}"/>
              </a:ext>
            </a:extLst>
          </p:cNvPr>
          <p:cNvSpPr/>
          <p:nvPr/>
        </p:nvSpPr>
        <p:spPr>
          <a:xfrm>
            <a:off x="134700" y="6088753"/>
            <a:ext cx="1224000" cy="236018"/>
          </a:xfrm>
          <a:prstGeom prst="rect">
            <a:avLst/>
          </a:prstGeom>
          <a:solidFill>
            <a:srgbClr val="E6E2CA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Introduction</a:t>
            </a:r>
          </a:p>
        </p:txBody>
      </p:sp>
      <p:sp>
        <p:nvSpPr>
          <p:cNvPr id="41" name="Rectangle 40">
            <a:hlinkClick r:id="rId9" action="ppaction://hlinksldjump"/>
            <a:extLst>
              <a:ext uri="{FF2B5EF4-FFF2-40B4-BE49-F238E27FC236}">
                <a16:creationId xmlns:a16="http://schemas.microsoft.com/office/drawing/2014/main" id="{13C138F8-A69D-E15D-CAF9-01A09AC7A5C6}"/>
              </a:ext>
            </a:extLst>
          </p:cNvPr>
          <p:cNvSpPr/>
          <p:nvPr/>
        </p:nvSpPr>
        <p:spPr>
          <a:xfrm>
            <a:off x="1431121" y="6088753"/>
            <a:ext cx="1224000" cy="236018"/>
          </a:xfrm>
          <a:prstGeom prst="rect">
            <a:avLst/>
          </a:prstGeom>
          <a:solidFill>
            <a:srgbClr val="E6E2CA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Motivation</a:t>
            </a:r>
          </a:p>
        </p:txBody>
      </p:sp>
      <p:sp>
        <p:nvSpPr>
          <p:cNvPr id="42" name="Rectangle 41">
            <a:hlinkClick r:id="rId10" action="ppaction://hlinksldjump"/>
            <a:extLst>
              <a:ext uri="{FF2B5EF4-FFF2-40B4-BE49-F238E27FC236}">
                <a16:creationId xmlns:a16="http://schemas.microsoft.com/office/drawing/2014/main" id="{FB3BC15E-051A-25FE-AAD5-DAAEFEBE053A}"/>
              </a:ext>
            </a:extLst>
          </p:cNvPr>
          <p:cNvSpPr/>
          <p:nvPr/>
        </p:nvSpPr>
        <p:spPr>
          <a:xfrm>
            <a:off x="2727543" y="6088753"/>
            <a:ext cx="1224000" cy="236018"/>
          </a:xfrm>
          <a:prstGeom prst="rect">
            <a:avLst/>
          </a:prstGeom>
          <a:solidFill>
            <a:srgbClr val="E6E2CA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Impacts</a:t>
            </a:r>
          </a:p>
        </p:txBody>
      </p:sp>
      <p:sp>
        <p:nvSpPr>
          <p:cNvPr id="46" name="Rectangle 45">
            <a:hlinkClick r:id="rId6" action="ppaction://hlinksldjump"/>
            <a:extLst>
              <a:ext uri="{FF2B5EF4-FFF2-40B4-BE49-F238E27FC236}">
                <a16:creationId xmlns:a16="http://schemas.microsoft.com/office/drawing/2014/main" id="{CF9F478E-11E7-ED3F-D4FB-0499A020CA04}"/>
              </a:ext>
            </a:extLst>
          </p:cNvPr>
          <p:cNvSpPr/>
          <p:nvPr/>
        </p:nvSpPr>
        <p:spPr>
          <a:xfrm>
            <a:off x="8201650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24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Event errors</a:t>
            </a:r>
          </a:p>
        </p:txBody>
      </p:sp>
      <p:sp>
        <p:nvSpPr>
          <p:cNvPr id="47" name="Rectangle 46">
            <a:hlinkClick r:id="rId11" action="ppaction://hlinksldjump"/>
            <a:extLst>
              <a:ext uri="{FF2B5EF4-FFF2-40B4-BE49-F238E27FC236}">
                <a16:creationId xmlns:a16="http://schemas.microsoft.com/office/drawing/2014/main" id="{74E4187A-5A32-4BDA-E00D-95D2A1087AC3}"/>
              </a:ext>
            </a:extLst>
          </p:cNvPr>
          <p:cNvSpPr/>
          <p:nvPr/>
        </p:nvSpPr>
        <p:spPr>
          <a:xfrm>
            <a:off x="9498071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24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Image-based</a:t>
            </a:r>
          </a:p>
        </p:txBody>
      </p:sp>
      <p:sp>
        <p:nvSpPr>
          <p:cNvPr id="48" name="Rectangle 47">
            <a:hlinkClick r:id="rId7" action="ppaction://hlinksldjump"/>
            <a:extLst>
              <a:ext uri="{FF2B5EF4-FFF2-40B4-BE49-F238E27FC236}">
                <a16:creationId xmlns:a16="http://schemas.microsoft.com/office/drawing/2014/main" id="{9677D175-BA12-7837-74AC-456580F7A0E2}"/>
              </a:ext>
            </a:extLst>
          </p:cNvPr>
          <p:cNvSpPr/>
          <p:nvPr/>
        </p:nvSpPr>
        <p:spPr>
          <a:xfrm>
            <a:off x="10794493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24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Rainfall shadows</a:t>
            </a:r>
          </a:p>
        </p:txBody>
      </p:sp>
      <p:sp>
        <p:nvSpPr>
          <p:cNvPr id="49" name="Rectangle 48">
            <a:hlinkClick r:id="rId5" action="ppaction://hlinksldjump"/>
            <a:extLst>
              <a:ext uri="{FF2B5EF4-FFF2-40B4-BE49-F238E27FC236}">
                <a16:creationId xmlns:a16="http://schemas.microsoft.com/office/drawing/2014/main" id="{83DAF008-9A2D-B6EA-1214-E455A5B71E93}"/>
              </a:ext>
            </a:extLst>
          </p:cNvPr>
          <p:cNvSpPr/>
          <p:nvPr/>
        </p:nvSpPr>
        <p:spPr>
          <a:xfrm>
            <a:off x="4162024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24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Aims</a:t>
            </a:r>
          </a:p>
        </p:txBody>
      </p:sp>
      <p:sp>
        <p:nvSpPr>
          <p:cNvPr id="50" name="Rectangle 49">
            <a:hlinkClick r:id="rId12" action="ppaction://hlinksldjump"/>
            <a:extLst>
              <a:ext uri="{FF2B5EF4-FFF2-40B4-BE49-F238E27FC236}">
                <a16:creationId xmlns:a16="http://schemas.microsoft.com/office/drawing/2014/main" id="{63874D5D-2E4A-ADD0-B7B3-0BBDDF2C9142}"/>
              </a:ext>
            </a:extLst>
          </p:cNvPr>
          <p:cNvSpPr/>
          <p:nvPr/>
        </p:nvSpPr>
        <p:spPr>
          <a:xfrm>
            <a:off x="5458445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24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Rainfall model</a:t>
            </a:r>
          </a:p>
        </p:txBody>
      </p:sp>
      <p:sp>
        <p:nvSpPr>
          <p:cNvPr id="51" name="Rectangle 50">
            <a:hlinkClick r:id="rId13" action="ppaction://hlinksldjump"/>
            <a:extLst>
              <a:ext uri="{FF2B5EF4-FFF2-40B4-BE49-F238E27FC236}">
                <a16:creationId xmlns:a16="http://schemas.microsoft.com/office/drawing/2014/main" id="{7F28C9A2-C96C-59AB-B93D-2F9BC29AB841}"/>
              </a:ext>
            </a:extLst>
          </p:cNvPr>
          <p:cNvSpPr/>
          <p:nvPr/>
        </p:nvSpPr>
        <p:spPr>
          <a:xfrm>
            <a:off x="6754867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24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Radar error model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340A4D8-D766-5ECD-2BD8-13FD94D72503}"/>
              </a:ext>
            </a:extLst>
          </p:cNvPr>
          <p:cNvSpPr txBox="1">
            <a:spLocks/>
          </p:cNvSpPr>
          <p:nvPr/>
        </p:nvSpPr>
        <p:spPr>
          <a:xfrm>
            <a:off x="489116" y="2931309"/>
            <a:ext cx="4056783" cy="2565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Abadi" panose="020B0604020104020204" pitchFamily="34" charset="0"/>
              </a:rPr>
              <a:t>Allows investigation into radar rainfall errors </a:t>
            </a:r>
          </a:p>
          <a:p>
            <a:r>
              <a:rPr lang="en-US" sz="1500" dirty="0">
                <a:latin typeface="Abadi" panose="020B0604020104020204" pitchFamily="34" charset="0"/>
              </a:rPr>
              <a:t>Rainfall shadow frequencies</a:t>
            </a:r>
          </a:p>
          <a:p>
            <a:r>
              <a:rPr lang="en-US" sz="1500" dirty="0">
                <a:latin typeface="Abadi" panose="020B0604020104020204" pitchFamily="34" charset="0"/>
              </a:rPr>
              <a:t>Radar alone cannot be used for rainfall estimation</a:t>
            </a:r>
          </a:p>
          <a:p>
            <a:r>
              <a:rPr lang="en-US" sz="1500" dirty="0">
                <a:latin typeface="Abadi" panose="020B0604020104020204" pitchFamily="34" charset="0"/>
              </a:rPr>
              <a:t>Highlights the need for conditional simulations of rainfall fields when merging with other sources</a:t>
            </a:r>
          </a:p>
          <a:p>
            <a:r>
              <a:rPr lang="en-US" sz="1500" dirty="0">
                <a:latin typeface="Abadi" panose="020B0604020104020204" pitchFamily="34" charset="0"/>
              </a:rPr>
              <a:t>Cannot rely on radar field to capture the spatial </a:t>
            </a:r>
            <a:r>
              <a:rPr lang="en-US" sz="1500" dirty="0" err="1">
                <a:latin typeface="Abadi" panose="020B0604020104020204" pitchFamily="34" charset="0"/>
              </a:rPr>
              <a:t>behaviour</a:t>
            </a:r>
            <a:r>
              <a:rPr lang="en-US" sz="1500" dirty="0">
                <a:latin typeface="Abadi" panose="020B0604020104020204" pitchFamily="34" charset="0"/>
              </a:rPr>
              <a:t> of rainfall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D437C2-154E-7A66-7BFC-B4C603379D10}"/>
              </a:ext>
            </a:extLst>
          </p:cNvPr>
          <p:cNvSpPr/>
          <p:nvPr/>
        </p:nvSpPr>
        <p:spPr>
          <a:xfrm>
            <a:off x="416243" y="2270700"/>
            <a:ext cx="4155499" cy="552179"/>
          </a:xfrm>
          <a:prstGeom prst="rect">
            <a:avLst/>
          </a:prstGeom>
          <a:solidFill>
            <a:srgbClr val="E6E2CA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B3F867-9AD0-D873-2B82-37650391AB47}"/>
              </a:ext>
            </a:extLst>
          </p:cNvPr>
          <p:cNvSpPr/>
          <p:nvPr/>
        </p:nvSpPr>
        <p:spPr>
          <a:xfrm>
            <a:off x="4731228" y="2270700"/>
            <a:ext cx="7045224" cy="552179"/>
          </a:xfrm>
          <a:prstGeom prst="rect">
            <a:avLst/>
          </a:prstGeom>
          <a:solidFill>
            <a:srgbClr val="E6E2CA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23E0146-6016-771D-2AC7-172A701F1EF3}"/>
              </a:ext>
            </a:extLst>
          </p:cNvPr>
          <p:cNvSpPr txBox="1">
            <a:spLocks/>
          </p:cNvSpPr>
          <p:nvPr/>
        </p:nvSpPr>
        <p:spPr>
          <a:xfrm>
            <a:off x="4779433" y="2914621"/>
            <a:ext cx="6988160" cy="2606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Abadi" panose="020B0604020104020204" pitchFamily="34" charset="0"/>
              </a:rPr>
              <a:t>Predict where information is lost, allows use other information at these locations </a:t>
            </a:r>
          </a:p>
          <a:p>
            <a:r>
              <a:rPr lang="en-US" sz="1500" dirty="0">
                <a:latin typeface="Abadi" panose="020B0604020104020204" pitchFamily="34" charset="0"/>
              </a:rPr>
              <a:t>Put gridded rain gauge estimates/forecasts into the model, impose radar errors, compare with radar image for further understanding of error structure</a:t>
            </a:r>
          </a:p>
          <a:p>
            <a:r>
              <a:rPr lang="en-US" sz="1500" dirty="0">
                <a:latin typeface="Abadi" panose="020B0604020104020204" pitchFamily="34" charset="0"/>
              </a:rPr>
              <a:t>Determine optimal location for weather radars/rain gauges e.g. rain gauges where rainfall shadows likely, not in densely populated areas/cities as too late for warning that radar is missing information, ideally overlapping radars</a:t>
            </a:r>
          </a:p>
          <a:p>
            <a:r>
              <a:rPr lang="en-US" sz="1500" dirty="0">
                <a:latin typeface="Abadi" panose="020B0604020104020204" pitchFamily="34" charset="0"/>
              </a:rPr>
              <a:t>Assess radar gauge merging techniques</a:t>
            </a:r>
          </a:p>
          <a:p>
            <a:r>
              <a:rPr lang="en-US" sz="1500" dirty="0">
                <a:latin typeface="Abadi" panose="020B0604020104020204" pitchFamily="34" charset="0"/>
              </a:rPr>
              <a:t>Assess how radar rainfall errors propagate into hydrological and hydrodynamic modelling</a:t>
            </a:r>
          </a:p>
        </p:txBody>
      </p:sp>
      <p:sp>
        <p:nvSpPr>
          <p:cNvPr id="23" name="Rectangle 22">
            <a:hlinkClick r:id="rId8" action="ppaction://hlinksldjump"/>
            <a:extLst>
              <a:ext uri="{FF2B5EF4-FFF2-40B4-BE49-F238E27FC236}">
                <a16:creationId xmlns:a16="http://schemas.microsoft.com/office/drawing/2014/main" id="{E086FF62-3471-D6D5-952D-BABEF5345131}"/>
              </a:ext>
            </a:extLst>
          </p:cNvPr>
          <p:cNvSpPr/>
          <p:nvPr/>
        </p:nvSpPr>
        <p:spPr>
          <a:xfrm>
            <a:off x="429297" y="2317754"/>
            <a:ext cx="468000" cy="46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C8BF88"/>
                </a:solidFill>
                <a:latin typeface="Abadi" panose="020B0604020104020204" pitchFamily="34" charset="0"/>
              </a:rPr>
              <a:t>1.</a:t>
            </a:r>
          </a:p>
        </p:txBody>
      </p:sp>
      <p:sp>
        <p:nvSpPr>
          <p:cNvPr id="24" name="Rectangle 23">
            <a:hlinkClick r:id="rId8" action="ppaction://hlinksldjump"/>
            <a:extLst>
              <a:ext uri="{FF2B5EF4-FFF2-40B4-BE49-F238E27FC236}">
                <a16:creationId xmlns:a16="http://schemas.microsoft.com/office/drawing/2014/main" id="{B7065C76-052D-EBC6-EE65-2E1E387B4825}"/>
              </a:ext>
            </a:extLst>
          </p:cNvPr>
          <p:cNvSpPr/>
          <p:nvPr/>
        </p:nvSpPr>
        <p:spPr>
          <a:xfrm>
            <a:off x="4731228" y="2320601"/>
            <a:ext cx="468000" cy="46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C8BF88"/>
                </a:solidFill>
                <a:latin typeface="Abadi" panose="020B0604020104020204" pitchFamily="34" charset="0"/>
              </a:rPr>
              <a:t>2.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EFFB8B-5D90-1EEE-A1F3-211039058874}"/>
              </a:ext>
            </a:extLst>
          </p:cNvPr>
          <p:cNvSpPr txBox="1"/>
          <p:nvPr/>
        </p:nvSpPr>
        <p:spPr>
          <a:xfrm>
            <a:off x="892759" y="2283486"/>
            <a:ext cx="3603155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Abadi" panose="020B0604020104020204" pitchFamily="34" charset="0"/>
              </a:rPr>
              <a:t>Provides information about radar rainfall that we would otherwise not know</a:t>
            </a:r>
            <a:endParaRPr lang="en-GB" sz="15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A70040-1526-6FC3-9868-91A5048AE179}"/>
              </a:ext>
            </a:extLst>
          </p:cNvPr>
          <p:cNvSpPr txBox="1"/>
          <p:nvPr/>
        </p:nvSpPr>
        <p:spPr>
          <a:xfrm>
            <a:off x="5199227" y="2262213"/>
            <a:ext cx="6454757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Abadi" panose="020B0604020104020204" pitchFamily="34" charset="0"/>
              </a:rPr>
              <a:t>Sets up a framework for a large area of future research, lots of potential uses for radar error model</a:t>
            </a:r>
          </a:p>
        </p:txBody>
      </p:sp>
    </p:spTree>
    <p:extLst>
      <p:ext uri="{BB962C8B-B14F-4D97-AF65-F5344CB8AC3E}">
        <p14:creationId xmlns:p14="http://schemas.microsoft.com/office/powerpoint/2010/main" val="97983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7C364B3-7506-4E3B-3658-08AFA84D2200}"/>
              </a:ext>
            </a:extLst>
          </p:cNvPr>
          <p:cNvSpPr/>
          <p:nvPr/>
        </p:nvSpPr>
        <p:spPr>
          <a:xfrm>
            <a:off x="516514" y="5013668"/>
            <a:ext cx="11134371" cy="273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1200" b="1" dirty="0">
                <a:solidFill>
                  <a:srgbClr val="69938F"/>
                </a:solidFill>
              </a:rPr>
              <a:t>Figure 1</a:t>
            </a:r>
            <a:r>
              <a:rPr lang="en-GB" sz="1200" dirty="0">
                <a:solidFill>
                  <a:srgbClr val="69938F"/>
                </a:solidFill>
              </a:rPr>
              <a:t>: Photographs of flooding in Newcastle upon Tyne in June 2012, underestimated in radar rainfall estimates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DEE11B-6AAB-CB6A-49C2-C7F886EDC5E2}"/>
              </a:ext>
            </a:extLst>
          </p:cNvPr>
          <p:cNvSpPr/>
          <p:nvPr/>
        </p:nvSpPr>
        <p:spPr>
          <a:xfrm>
            <a:off x="69850" y="81463"/>
            <a:ext cx="12052300" cy="1478280"/>
          </a:xfrm>
          <a:prstGeom prst="rect">
            <a:avLst/>
          </a:prstGeom>
          <a:solidFill>
            <a:srgbClr val="4C847A"/>
          </a:solidFill>
          <a:ln>
            <a:solidFill>
              <a:srgbClr val="23403B"/>
            </a:solidFill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EAFF5C2D-121F-FCEF-16CF-A860DFE095C7}"/>
              </a:ext>
            </a:extLst>
          </p:cNvPr>
          <p:cNvSpPr/>
          <p:nvPr/>
        </p:nvSpPr>
        <p:spPr>
          <a:xfrm rot="15952291">
            <a:off x="8024161" y="-2989176"/>
            <a:ext cx="821137" cy="7738625"/>
          </a:xfrm>
          <a:prstGeom prst="triangle">
            <a:avLst>
              <a:gd name="adj" fmla="val 43958"/>
            </a:avLst>
          </a:prstGeom>
          <a:solidFill>
            <a:schemeClr val="bg1"/>
          </a:solidFill>
          <a:ln>
            <a:solidFill>
              <a:srgbClr val="23403B"/>
            </a:solidFill>
          </a:ln>
          <a:effectLst>
            <a:innerShdw blurRad="114300">
              <a:srgbClr val="E6E2CA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39EF3C35-E65E-85F8-B719-56DEBCA9B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711" y="-2478943"/>
            <a:ext cx="10515600" cy="1325563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48884-B490-6DF8-49DB-F0A9589E7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51" y="856483"/>
            <a:ext cx="4557990" cy="458325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Amy Green, Chris Kilsby, </a:t>
            </a:r>
            <a:r>
              <a:rPr kumimoji="0" lang="en-GB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Andr</a:t>
            </a:r>
            <a:r>
              <a:rPr kumimoji="0" lang="en-GB" altLang="en-US" sz="16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á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s B</a:t>
            </a:r>
            <a:r>
              <a:rPr kumimoji="0" lang="en-GB" altLang="en-US" sz="16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á</a:t>
            </a:r>
            <a:r>
              <a:rPr kumimoji="0" lang="en-GB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rdossy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334D32C-5772-6313-67FA-95B7D8775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689" y="526405"/>
            <a:ext cx="1203246" cy="33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EA62BD-1A18-087E-CAF3-02EDC4987001}"/>
              </a:ext>
            </a:extLst>
          </p:cNvPr>
          <p:cNvSpPr txBox="1">
            <a:spLocks/>
          </p:cNvSpPr>
          <p:nvPr/>
        </p:nvSpPr>
        <p:spPr>
          <a:xfrm>
            <a:off x="102651" y="1132223"/>
            <a:ext cx="3684595" cy="458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50" dirty="0">
                <a:solidFill>
                  <a:srgbClr val="C8BF88"/>
                </a:solidFill>
                <a:latin typeface="Abadi" panose="020B0604020104020204" pitchFamily="34" charset="0"/>
              </a:rPr>
              <a:t>amy.green3@newcastle.ac.uk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50" dirty="0">
                <a:solidFill>
                  <a:srgbClr val="E6E2CA"/>
                </a:solidFill>
                <a:latin typeface="Abadi" panose="020B0604020104020204" pitchFamily="34" charset="0"/>
              </a:rPr>
              <a:t>Newcastle University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2A00CE-3A59-9D7F-663D-7A2E9917B42F}"/>
              </a:ext>
            </a:extLst>
          </p:cNvPr>
          <p:cNvSpPr/>
          <p:nvPr/>
        </p:nvSpPr>
        <p:spPr>
          <a:xfrm>
            <a:off x="57150" y="5999919"/>
            <a:ext cx="12052300" cy="413685"/>
          </a:xfrm>
          <a:prstGeom prst="rect">
            <a:avLst/>
          </a:prstGeom>
          <a:solidFill>
            <a:srgbClr val="4C847A"/>
          </a:solidFill>
          <a:ln>
            <a:solidFill>
              <a:srgbClr val="23403B"/>
            </a:solidFill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8500B03-676D-B87F-4370-59A2FAF5EA00}"/>
              </a:ext>
            </a:extLst>
          </p:cNvPr>
          <p:cNvSpPr txBox="1">
            <a:spLocks/>
          </p:cNvSpPr>
          <p:nvPr/>
        </p:nvSpPr>
        <p:spPr>
          <a:xfrm>
            <a:off x="9873881" y="6527548"/>
            <a:ext cx="2235570" cy="2498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200" dirty="0">
                <a:latin typeface="Abadi" panose="020B0604020104020204" pitchFamily="34" charset="0"/>
              </a:rPr>
              <a:t>EGU General Assembly 2023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2F6B120-A435-A365-E5AB-44AD1B5C1074}"/>
              </a:ext>
            </a:extLst>
          </p:cNvPr>
          <p:cNvSpPr txBox="1">
            <a:spLocks/>
          </p:cNvSpPr>
          <p:nvPr/>
        </p:nvSpPr>
        <p:spPr>
          <a:xfrm>
            <a:off x="57151" y="6525798"/>
            <a:ext cx="7565584" cy="249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>
                <a:latin typeface="Abadi" panose="020B0604020104020204" pitchFamily="34" charset="0"/>
              </a:rPr>
              <a:t>HS7.1 Precipitation variability from drop scale to catchment scale : measurement, processes and hydrological applications</a:t>
            </a:r>
            <a:endParaRPr lang="en-GB" altLang="en-US" sz="1100" dirty="0">
              <a:latin typeface="Abadi" panose="020B0604020104020204" pitchFamily="34" charset="0"/>
            </a:endParaRPr>
          </a:p>
        </p:txBody>
      </p:sp>
      <p:sp>
        <p:nvSpPr>
          <p:cNvPr id="23" name="Rectangle 22">
            <a:hlinkClick r:id="rId4" action="ppaction://hlinksldjump"/>
            <a:extLst>
              <a:ext uri="{FF2B5EF4-FFF2-40B4-BE49-F238E27FC236}">
                <a16:creationId xmlns:a16="http://schemas.microsoft.com/office/drawing/2014/main" id="{B9383793-A991-681E-6502-9870386375AD}"/>
              </a:ext>
            </a:extLst>
          </p:cNvPr>
          <p:cNvSpPr/>
          <p:nvPr/>
        </p:nvSpPr>
        <p:spPr>
          <a:xfrm>
            <a:off x="4162024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24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Aims</a:t>
            </a:r>
          </a:p>
        </p:txBody>
      </p:sp>
      <p:sp>
        <p:nvSpPr>
          <p:cNvPr id="24" name="Rectangle 23">
            <a:hlinkClick r:id="rId5" action="ppaction://hlinksldjump"/>
            <a:extLst>
              <a:ext uri="{FF2B5EF4-FFF2-40B4-BE49-F238E27FC236}">
                <a16:creationId xmlns:a16="http://schemas.microsoft.com/office/drawing/2014/main" id="{7AE35D8F-F87A-51D0-9173-C8C82291947A}"/>
              </a:ext>
            </a:extLst>
          </p:cNvPr>
          <p:cNvSpPr/>
          <p:nvPr/>
        </p:nvSpPr>
        <p:spPr>
          <a:xfrm>
            <a:off x="5458445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24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Rainfall model</a:t>
            </a:r>
          </a:p>
        </p:txBody>
      </p:sp>
      <p:sp>
        <p:nvSpPr>
          <p:cNvPr id="25" name="Rectangle 24">
            <a:hlinkClick r:id="rId6" action="ppaction://hlinksldjump"/>
            <a:extLst>
              <a:ext uri="{FF2B5EF4-FFF2-40B4-BE49-F238E27FC236}">
                <a16:creationId xmlns:a16="http://schemas.microsoft.com/office/drawing/2014/main" id="{D771A282-FE90-016B-2802-84A73EF516E9}"/>
              </a:ext>
            </a:extLst>
          </p:cNvPr>
          <p:cNvSpPr/>
          <p:nvPr/>
        </p:nvSpPr>
        <p:spPr>
          <a:xfrm>
            <a:off x="6754867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24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Radar error model</a:t>
            </a:r>
          </a:p>
        </p:txBody>
      </p:sp>
      <p:sp>
        <p:nvSpPr>
          <p:cNvPr id="26" name="Rectangle 25">
            <a:hlinkClick r:id="rId7" action="ppaction://hlinksldjump"/>
            <a:extLst>
              <a:ext uri="{FF2B5EF4-FFF2-40B4-BE49-F238E27FC236}">
                <a16:creationId xmlns:a16="http://schemas.microsoft.com/office/drawing/2014/main" id="{1C4B1386-5309-E268-4526-AB2456982B96}"/>
              </a:ext>
            </a:extLst>
          </p:cNvPr>
          <p:cNvSpPr/>
          <p:nvPr/>
        </p:nvSpPr>
        <p:spPr>
          <a:xfrm>
            <a:off x="8201650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24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Event errors</a:t>
            </a:r>
          </a:p>
        </p:txBody>
      </p:sp>
      <p:sp>
        <p:nvSpPr>
          <p:cNvPr id="27" name="Rectangle 26">
            <a:hlinkClick r:id="rId8" action="ppaction://hlinksldjump"/>
            <a:extLst>
              <a:ext uri="{FF2B5EF4-FFF2-40B4-BE49-F238E27FC236}">
                <a16:creationId xmlns:a16="http://schemas.microsoft.com/office/drawing/2014/main" id="{BB2B72D1-FF38-0FCA-CD10-AE95DD5A0BC8}"/>
              </a:ext>
            </a:extLst>
          </p:cNvPr>
          <p:cNvSpPr/>
          <p:nvPr/>
        </p:nvSpPr>
        <p:spPr>
          <a:xfrm>
            <a:off x="9498071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24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Image-based</a:t>
            </a:r>
          </a:p>
        </p:txBody>
      </p:sp>
      <p:sp>
        <p:nvSpPr>
          <p:cNvPr id="28" name="Rectangle 27">
            <a:hlinkClick r:id="rId9" action="ppaction://hlinksldjump"/>
            <a:extLst>
              <a:ext uri="{FF2B5EF4-FFF2-40B4-BE49-F238E27FC236}">
                <a16:creationId xmlns:a16="http://schemas.microsoft.com/office/drawing/2014/main" id="{74BF5887-5926-5F33-AF8B-485CCD3DE5A6}"/>
              </a:ext>
            </a:extLst>
          </p:cNvPr>
          <p:cNvSpPr/>
          <p:nvPr/>
        </p:nvSpPr>
        <p:spPr>
          <a:xfrm>
            <a:off x="10794493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24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Rainfall shadows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25EE611-DD75-F702-D918-DCF9CD8CEC12}"/>
              </a:ext>
            </a:extLst>
          </p:cNvPr>
          <p:cNvSpPr/>
          <p:nvPr/>
        </p:nvSpPr>
        <p:spPr>
          <a:xfrm>
            <a:off x="12131832" y="87208"/>
            <a:ext cx="355359" cy="1478279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DA26EF-B86E-F44A-AF63-6B17E9C0D09B}"/>
              </a:ext>
            </a:extLst>
          </p:cNvPr>
          <p:cNvGrpSpPr/>
          <p:nvPr/>
        </p:nvGrpSpPr>
        <p:grpSpPr>
          <a:xfrm>
            <a:off x="4371588" y="1146677"/>
            <a:ext cx="164629" cy="233776"/>
            <a:chOff x="6077401" y="3299208"/>
            <a:chExt cx="164629" cy="233776"/>
          </a:xfrm>
          <a:solidFill>
            <a:srgbClr val="4C847A"/>
          </a:solidFill>
        </p:grpSpPr>
        <p:sp>
          <p:nvSpPr>
            <p:cNvPr id="11" name="Flowchart: Extract 10">
              <a:extLst>
                <a:ext uri="{FF2B5EF4-FFF2-40B4-BE49-F238E27FC236}">
                  <a16:creationId xmlns:a16="http://schemas.microsoft.com/office/drawing/2014/main" id="{D29ECDE7-E93C-7F9A-F662-47973E188B24}"/>
                </a:ext>
              </a:extLst>
            </p:cNvPr>
            <p:cNvSpPr/>
            <p:nvPr/>
          </p:nvSpPr>
          <p:spPr>
            <a:xfrm>
              <a:off x="6077401" y="3419475"/>
              <a:ext cx="108302" cy="113509"/>
            </a:xfrm>
            <a:prstGeom prst="flowChartExtra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AF713D2-1B28-1281-610B-130A06E9BF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10958" y="3335658"/>
              <a:ext cx="100722" cy="101784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D9C465B-2418-220B-CB56-2347AA8921B2}"/>
                </a:ext>
              </a:extLst>
            </p:cNvPr>
            <p:cNvSpPr/>
            <p:nvPr/>
          </p:nvSpPr>
          <p:spPr>
            <a:xfrm>
              <a:off x="6201727" y="3330893"/>
              <a:ext cx="18000" cy="180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Partial Circle 28">
              <a:extLst>
                <a:ext uri="{FF2B5EF4-FFF2-40B4-BE49-F238E27FC236}">
                  <a16:creationId xmlns:a16="http://schemas.microsoft.com/office/drawing/2014/main" id="{C0B8E09F-6A75-C402-9342-FBE18001F432}"/>
                </a:ext>
              </a:extLst>
            </p:cNvPr>
            <p:cNvSpPr/>
            <p:nvPr/>
          </p:nvSpPr>
          <p:spPr>
            <a:xfrm rot="19050422">
              <a:off x="6090046" y="3299208"/>
              <a:ext cx="151984" cy="164273"/>
            </a:xfrm>
            <a:prstGeom prst="pie">
              <a:avLst>
                <a:gd name="adj1" fmla="val 5330578"/>
                <a:gd name="adj2" fmla="val 16200000"/>
              </a:avLst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DBE5713A-21D0-7FAB-9F41-EC4219F4B5F4}"/>
              </a:ext>
            </a:extLst>
          </p:cNvPr>
          <p:cNvSpPr txBox="1">
            <a:spLocks/>
          </p:cNvSpPr>
          <p:nvPr/>
        </p:nvSpPr>
        <p:spPr>
          <a:xfrm>
            <a:off x="92232" y="28038"/>
            <a:ext cx="12039600" cy="944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n w="3175">
                  <a:solidFill>
                    <a:srgbClr val="E6E2CA"/>
                  </a:solidFill>
                </a:ln>
                <a:solidFill>
                  <a:srgbClr val="FFFFFF"/>
                </a:solidFill>
                <a:latin typeface="Abadi" panose="020B0604020104020204" pitchFamily="34" charset="0"/>
              </a:rPr>
              <a:t>Quantifying the uncertainty corresponding to the radar rainfall estimation</a:t>
            </a:r>
            <a:br>
              <a:rPr lang="en-GB" sz="2400" dirty="0">
                <a:ln w="3175">
                  <a:solidFill>
                    <a:srgbClr val="E6E2CA"/>
                  </a:solidFill>
                </a:ln>
                <a:solidFill>
                  <a:srgbClr val="FFFFFF"/>
                </a:solidFill>
                <a:latin typeface="Abadi" panose="020B0604020104020204" pitchFamily="34" charset="0"/>
              </a:rPr>
            </a:br>
            <a:r>
              <a:rPr lang="en-GB" sz="2400" dirty="0">
                <a:ln w="3175">
                  <a:solidFill>
                    <a:srgbClr val="E6E2CA"/>
                  </a:solidFill>
                </a:ln>
                <a:solidFill>
                  <a:srgbClr val="FFFFFF"/>
                </a:solidFill>
                <a:latin typeface="Abadi" panose="020B0604020104020204" pitchFamily="34" charset="0"/>
              </a:rPr>
              <a:t>process: an inverse model for radar attenuation error</a:t>
            </a:r>
          </a:p>
        </p:txBody>
      </p:sp>
      <p:sp>
        <p:nvSpPr>
          <p:cNvPr id="38" name="Rectangle 37">
            <a:hlinkClick r:id="rId10" action="ppaction://hlinksldjump"/>
            <a:extLst>
              <a:ext uri="{FF2B5EF4-FFF2-40B4-BE49-F238E27FC236}">
                <a16:creationId xmlns:a16="http://schemas.microsoft.com/office/drawing/2014/main" id="{AE7413CC-039A-A75F-030D-7F699E961260}"/>
              </a:ext>
            </a:extLst>
          </p:cNvPr>
          <p:cNvSpPr/>
          <p:nvPr/>
        </p:nvSpPr>
        <p:spPr>
          <a:xfrm>
            <a:off x="57150" y="5610273"/>
            <a:ext cx="3960000" cy="324000"/>
          </a:xfrm>
          <a:prstGeom prst="rect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Summary</a:t>
            </a:r>
          </a:p>
        </p:txBody>
      </p:sp>
      <p:sp>
        <p:nvSpPr>
          <p:cNvPr id="39" name="Rectangle 38">
            <a:hlinkClick r:id="rId4" action="ppaction://hlinksldjump"/>
            <a:extLst>
              <a:ext uri="{FF2B5EF4-FFF2-40B4-BE49-F238E27FC236}">
                <a16:creationId xmlns:a16="http://schemas.microsoft.com/office/drawing/2014/main" id="{84FCCE59-2178-F85D-C167-F35EA8760911}"/>
              </a:ext>
            </a:extLst>
          </p:cNvPr>
          <p:cNvSpPr/>
          <p:nvPr/>
        </p:nvSpPr>
        <p:spPr>
          <a:xfrm>
            <a:off x="4090600" y="5610274"/>
            <a:ext cx="3960000" cy="324000"/>
          </a:xfrm>
          <a:prstGeom prst="rect">
            <a:avLst/>
          </a:prstGeom>
          <a:solidFill>
            <a:srgbClr val="2A475C">
              <a:alpha val="75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Methodology</a:t>
            </a:r>
          </a:p>
        </p:txBody>
      </p:sp>
      <p:sp>
        <p:nvSpPr>
          <p:cNvPr id="40" name="Rectangle 39">
            <a:hlinkClick r:id="rId7" action="ppaction://hlinksldjump"/>
            <a:extLst>
              <a:ext uri="{FF2B5EF4-FFF2-40B4-BE49-F238E27FC236}">
                <a16:creationId xmlns:a16="http://schemas.microsoft.com/office/drawing/2014/main" id="{6F3DD18F-C46E-41C4-654B-B9397A4EC2A0}"/>
              </a:ext>
            </a:extLst>
          </p:cNvPr>
          <p:cNvSpPr/>
          <p:nvPr/>
        </p:nvSpPr>
        <p:spPr>
          <a:xfrm>
            <a:off x="8136750" y="5610274"/>
            <a:ext cx="3960000" cy="324000"/>
          </a:xfrm>
          <a:prstGeom prst="rect">
            <a:avLst/>
          </a:prstGeom>
          <a:solidFill>
            <a:srgbClr val="2A475C">
              <a:alpha val="75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Results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346C9D-966C-F17D-F838-6943F290D501}"/>
              </a:ext>
            </a:extLst>
          </p:cNvPr>
          <p:cNvSpPr/>
          <p:nvPr/>
        </p:nvSpPr>
        <p:spPr>
          <a:xfrm>
            <a:off x="416243" y="1796384"/>
            <a:ext cx="11353800" cy="324000"/>
          </a:xfrm>
          <a:prstGeom prst="rect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Introduction</a:t>
            </a:r>
          </a:p>
        </p:txBody>
      </p:sp>
      <p:sp>
        <p:nvSpPr>
          <p:cNvPr id="42" name="Isosceles Triangle 41">
            <a:hlinkClick r:id="rId11" action="ppaction://hlinksldjump"/>
            <a:extLst>
              <a:ext uri="{FF2B5EF4-FFF2-40B4-BE49-F238E27FC236}">
                <a16:creationId xmlns:a16="http://schemas.microsoft.com/office/drawing/2014/main" id="{34ABC011-A4A1-EF5E-9E0D-43DE03AE0274}"/>
              </a:ext>
            </a:extLst>
          </p:cNvPr>
          <p:cNvSpPr/>
          <p:nvPr/>
        </p:nvSpPr>
        <p:spPr>
          <a:xfrm rot="5400000">
            <a:off x="11867881" y="1883138"/>
            <a:ext cx="181840" cy="161598"/>
          </a:xfrm>
          <a:prstGeom prst="triangle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Isosceles Triangle 42">
            <a:hlinkClick r:id="rId10" action="ppaction://hlinksldjump"/>
            <a:extLst>
              <a:ext uri="{FF2B5EF4-FFF2-40B4-BE49-F238E27FC236}">
                <a16:creationId xmlns:a16="http://schemas.microsoft.com/office/drawing/2014/main" id="{89E50CFC-A86E-2C67-EF84-69C94B4F3DEA}"/>
              </a:ext>
            </a:extLst>
          </p:cNvPr>
          <p:cNvSpPr/>
          <p:nvPr/>
        </p:nvSpPr>
        <p:spPr>
          <a:xfrm rot="16200000">
            <a:off x="142279" y="1883138"/>
            <a:ext cx="181840" cy="161598"/>
          </a:xfrm>
          <a:prstGeom prst="triangle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hlinkClick r:id="rId12" action="ppaction://hlinksldjump"/>
            <a:extLst>
              <a:ext uri="{FF2B5EF4-FFF2-40B4-BE49-F238E27FC236}">
                <a16:creationId xmlns:a16="http://schemas.microsoft.com/office/drawing/2014/main" id="{2EAA48B0-3E7D-2F94-5EB4-B1DF5F1D83C5}"/>
              </a:ext>
            </a:extLst>
          </p:cNvPr>
          <p:cNvSpPr/>
          <p:nvPr/>
        </p:nvSpPr>
        <p:spPr>
          <a:xfrm>
            <a:off x="134700" y="6088753"/>
            <a:ext cx="1224000" cy="236018"/>
          </a:xfrm>
          <a:prstGeom prst="rect">
            <a:avLst/>
          </a:prstGeom>
          <a:solidFill>
            <a:srgbClr val="E6E2CA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Introduction</a:t>
            </a:r>
          </a:p>
        </p:txBody>
      </p:sp>
      <p:sp>
        <p:nvSpPr>
          <p:cNvPr id="45" name="Rectangle 44">
            <a:hlinkClick r:id="rId11" action="ppaction://hlinksldjump"/>
            <a:extLst>
              <a:ext uri="{FF2B5EF4-FFF2-40B4-BE49-F238E27FC236}">
                <a16:creationId xmlns:a16="http://schemas.microsoft.com/office/drawing/2014/main" id="{D25D6646-1ED8-D559-AB28-5D5607623053}"/>
              </a:ext>
            </a:extLst>
          </p:cNvPr>
          <p:cNvSpPr/>
          <p:nvPr/>
        </p:nvSpPr>
        <p:spPr>
          <a:xfrm>
            <a:off x="1431121" y="6088753"/>
            <a:ext cx="1224000" cy="236018"/>
          </a:xfrm>
          <a:prstGeom prst="rect">
            <a:avLst/>
          </a:prstGeom>
          <a:solidFill>
            <a:srgbClr val="E6E2CA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Motivation</a:t>
            </a:r>
          </a:p>
        </p:txBody>
      </p:sp>
      <p:sp>
        <p:nvSpPr>
          <p:cNvPr id="46" name="Rectangle 45">
            <a:hlinkClick r:id="rId13" action="ppaction://hlinksldjump"/>
            <a:extLst>
              <a:ext uri="{FF2B5EF4-FFF2-40B4-BE49-F238E27FC236}">
                <a16:creationId xmlns:a16="http://schemas.microsoft.com/office/drawing/2014/main" id="{85BAD5A2-A43A-56C3-1E36-9C51F983495B}"/>
              </a:ext>
            </a:extLst>
          </p:cNvPr>
          <p:cNvSpPr/>
          <p:nvPr/>
        </p:nvSpPr>
        <p:spPr>
          <a:xfrm>
            <a:off x="2727543" y="6088753"/>
            <a:ext cx="1224000" cy="236018"/>
          </a:xfrm>
          <a:prstGeom prst="rect">
            <a:avLst/>
          </a:prstGeom>
          <a:solidFill>
            <a:srgbClr val="E6E2CA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Impacts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CDCA2C-DF43-7B41-5050-754FB9FD284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" t="2469" r="1979" b="4828"/>
          <a:stretch/>
        </p:blipFill>
        <p:spPr>
          <a:xfrm>
            <a:off x="516515" y="3506800"/>
            <a:ext cx="2051613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BBD1B2-701F-35B8-86EB-40FDB9CB024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" t="2438" r="3736" b="4361"/>
          <a:stretch/>
        </p:blipFill>
        <p:spPr>
          <a:xfrm>
            <a:off x="2798642" y="3504861"/>
            <a:ext cx="2032941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2E2DDE-EF58-30D4-3185-B4E9116C7B5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" t="3313" r="2482" b="4678"/>
          <a:stretch/>
        </p:blipFill>
        <p:spPr>
          <a:xfrm>
            <a:off x="4996407" y="3504861"/>
            <a:ext cx="2081738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62706F-6E41-2C59-A227-F40BA9DB1B4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" t="3147" r="3246" b="5343"/>
          <a:stretch/>
        </p:blipFill>
        <p:spPr>
          <a:xfrm>
            <a:off x="7242969" y="3508127"/>
            <a:ext cx="2069508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8E53B0-01D0-420F-440B-1FBDD544ED1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00" y="3504861"/>
            <a:ext cx="2173585" cy="1440000"/>
          </a:xfrm>
          <a:prstGeom prst="rect">
            <a:avLst/>
          </a:prstGeom>
          <a:ln>
            <a:noFill/>
          </a:ln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760062D-4B0D-C722-AAC9-D2FAD4DB4407}"/>
              </a:ext>
            </a:extLst>
          </p:cNvPr>
          <p:cNvSpPr txBox="1">
            <a:spLocks/>
          </p:cNvSpPr>
          <p:nvPr/>
        </p:nvSpPr>
        <p:spPr>
          <a:xfrm>
            <a:off x="405392" y="2282302"/>
            <a:ext cx="11353800" cy="120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badi" panose="020B0604020104020204" pitchFamily="34" charset="0"/>
              </a:rPr>
              <a:t>Flooding is the extreme weather event that causes the biggest economic losses in Europe</a:t>
            </a:r>
          </a:p>
          <a:p>
            <a:r>
              <a:rPr lang="en-US" sz="2000" dirty="0">
                <a:latin typeface="Abadi" panose="020B0604020104020204" pitchFamily="34" charset="0"/>
              </a:rPr>
              <a:t>High resolution rainfall data in space and time needed (e.g. flood risk, resilience)</a:t>
            </a:r>
          </a:p>
          <a:p>
            <a:endParaRPr lang="en-US" sz="2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192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554CE3C-2413-400F-948D-297D1F00139F}"/>
              </a:ext>
            </a:extLst>
          </p:cNvPr>
          <p:cNvSpPr/>
          <p:nvPr/>
        </p:nvSpPr>
        <p:spPr>
          <a:xfrm>
            <a:off x="5427133" y="2282302"/>
            <a:ext cx="6222999" cy="3165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1200" b="1" dirty="0">
                <a:solidFill>
                  <a:srgbClr val="4C847A"/>
                </a:solidFill>
              </a:rPr>
              <a:t>Figure 2</a:t>
            </a:r>
            <a:r>
              <a:rPr lang="en-GB" sz="1200" dirty="0">
                <a:solidFill>
                  <a:srgbClr val="4C847A"/>
                </a:solidFill>
              </a:rPr>
              <a:t>: Diagram of some of the sources introducing errors in radar rainfall estimation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DEE11B-6AAB-CB6A-49C2-C7F886EDC5E2}"/>
              </a:ext>
            </a:extLst>
          </p:cNvPr>
          <p:cNvSpPr/>
          <p:nvPr/>
        </p:nvSpPr>
        <p:spPr>
          <a:xfrm>
            <a:off x="69850" y="81463"/>
            <a:ext cx="12052300" cy="1478280"/>
          </a:xfrm>
          <a:prstGeom prst="rect">
            <a:avLst/>
          </a:prstGeom>
          <a:solidFill>
            <a:srgbClr val="4C847A"/>
          </a:solidFill>
          <a:ln>
            <a:solidFill>
              <a:srgbClr val="23403B"/>
            </a:solidFill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EAFF5C2D-121F-FCEF-16CF-A860DFE095C7}"/>
              </a:ext>
            </a:extLst>
          </p:cNvPr>
          <p:cNvSpPr/>
          <p:nvPr/>
        </p:nvSpPr>
        <p:spPr>
          <a:xfrm rot="15952291">
            <a:off x="8024161" y="-2989176"/>
            <a:ext cx="821137" cy="7738625"/>
          </a:xfrm>
          <a:prstGeom prst="triangle">
            <a:avLst>
              <a:gd name="adj" fmla="val 43958"/>
            </a:avLst>
          </a:prstGeom>
          <a:solidFill>
            <a:schemeClr val="bg1"/>
          </a:solidFill>
          <a:ln>
            <a:solidFill>
              <a:srgbClr val="23403B"/>
            </a:solidFill>
          </a:ln>
          <a:effectLst>
            <a:innerShdw blurRad="114300">
              <a:srgbClr val="E6E2CA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FE05CC8-41BC-3B5D-4F6C-778B632B5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154" y="-2006314"/>
            <a:ext cx="10515600" cy="1325563"/>
          </a:xfrm>
        </p:spPr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48884-B490-6DF8-49DB-F0A9589E7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51" y="856483"/>
            <a:ext cx="4557990" cy="458325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Amy Green, Chris Kilsby, </a:t>
            </a:r>
            <a:r>
              <a:rPr kumimoji="0" lang="en-GB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Andr</a:t>
            </a:r>
            <a:r>
              <a:rPr kumimoji="0" lang="en-GB" altLang="en-US" sz="16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á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s B</a:t>
            </a:r>
            <a:r>
              <a:rPr kumimoji="0" lang="en-GB" altLang="en-US" sz="16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á</a:t>
            </a:r>
            <a:r>
              <a:rPr kumimoji="0" lang="en-GB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rdossy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334D32C-5772-6313-67FA-95B7D8775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689" y="526405"/>
            <a:ext cx="1203246" cy="33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EA62BD-1A18-087E-CAF3-02EDC4987001}"/>
              </a:ext>
            </a:extLst>
          </p:cNvPr>
          <p:cNvSpPr txBox="1">
            <a:spLocks/>
          </p:cNvSpPr>
          <p:nvPr/>
        </p:nvSpPr>
        <p:spPr>
          <a:xfrm>
            <a:off x="102651" y="1132223"/>
            <a:ext cx="3684595" cy="458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50" dirty="0">
                <a:solidFill>
                  <a:srgbClr val="C8BF88"/>
                </a:solidFill>
                <a:latin typeface="Abadi" panose="020B0604020104020204" pitchFamily="34" charset="0"/>
              </a:rPr>
              <a:t>amy.green3@newcastle.ac.uk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50" dirty="0">
                <a:solidFill>
                  <a:srgbClr val="E6E2CA"/>
                </a:solidFill>
                <a:latin typeface="Abadi" panose="020B0604020104020204" pitchFamily="34" charset="0"/>
              </a:rPr>
              <a:t>Newcastle University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2A00CE-3A59-9D7F-663D-7A2E9917B42F}"/>
              </a:ext>
            </a:extLst>
          </p:cNvPr>
          <p:cNvSpPr/>
          <p:nvPr/>
        </p:nvSpPr>
        <p:spPr>
          <a:xfrm>
            <a:off x="57150" y="5999919"/>
            <a:ext cx="12052300" cy="413685"/>
          </a:xfrm>
          <a:prstGeom prst="rect">
            <a:avLst/>
          </a:prstGeom>
          <a:solidFill>
            <a:srgbClr val="4C847A"/>
          </a:solidFill>
          <a:ln>
            <a:solidFill>
              <a:srgbClr val="23403B"/>
            </a:solidFill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8500B03-676D-B87F-4370-59A2FAF5EA00}"/>
              </a:ext>
            </a:extLst>
          </p:cNvPr>
          <p:cNvSpPr txBox="1">
            <a:spLocks/>
          </p:cNvSpPr>
          <p:nvPr/>
        </p:nvSpPr>
        <p:spPr>
          <a:xfrm>
            <a:off x="9873881" y="6527548"/>
            <a:ext cx="2235570" cy="2498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200" dirty="0">
                <a:latin typeface="Abadi" panose="020B0604020104020204" pitchFamily="34" charset="0"/>
              </a:rPr>
              <a:t>EGU General Assembly 2023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2F6B120-A435-A365-E5AB-44AD1B5C1074}"/>
              </a:ext>
            </a:extLst>
          </p:cNvPr>
          <p:cNvSpPr txBox="1">
            <a:spLocks/>
          </p:cNvSpPr>
          <p:nvPr/>
        </p:nvSpPr>
        <p:spPr>
          <a:xfrm>
            <a:off x="57151" y="6525798"/>
            <a:ext cx="7565584" cy="249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>
                <a:latin typeface="Abadi" panose="020B0604020104020204" pitchFamily="34" charset="0"/>
              </a:rPr>
              <a:t>HS7.1 Precipitation variability from drop scale to catchment scale : measurement, processes and hydrological applications</a:t>
            </a:r>
            <a:endParaRPr lang="en-GB" altLang="en-US" sz="1100" dirty="0">
              <a:latin typeface="Abadi" panose="020B0604020104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25EE611-DD75-F702-D918-DCF9CD8CEC12}"/>
              </a:ext>
            </a:extLst>
          </p:cNvPr>
          <p:cNvSpPr/>
          <p:nvPr/>
        </p:nvSpPr>
        <p:spPr>
          <a:xfrm>
            <a:off x="12131832" y="87208"/>
            <a:ext cx="355359" cy="1478279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DA26EF-B86E-F44A-AF63-6B17E9C0D09B}"/>
              </a:ext>
            </a:extLst>
          </p:cNvPr>
          <p:cNvGrpSpPr/>
          <p:nvPr/>
        </p:nvGrpSpPr>
        <p:grpSpPr>
          <a:xfrm>
            <a:off x="4371588" y="1146677"/>
            <a:ext cx="164629" cy="233776"/>
            <a:chOff x="6077401" y="3299208"/>
            <a:chExt cx="164629" cy="233776"/>
          </a:xfrm>
          <a:solidFill>
            <a:srgbClr val="4C847A"/>
          </a:solidFill>
        </p:grpSpPr>
        <p:sp>
          <p:nvSpPr>
            <p:cNvPr id="11" name="Flowchart: Extract 10">
              <a:extLst>
                <a:ext uri="{FF2B5EF4-FFF2-40B4-BE49-F238E27FC236}">
                  <a16:creationId xmlns:a16="http://schemas.microsoft.com/office/drawing/2014/main" id="{D29ECDE7-E93C-7F9A-F662-47973E188B24}"/>
                </a:ext>
              </a:extLst>
            </p:cNvPr>
            <p:cNvSpPr/>
            <p:nvPr/>
          </p:nvSpPr>
          <p:spPr>
            <a:xfrm>
              <a:off x="6077401" y="3419475"/>
              <a:ext cx="108302" cy="113509"/>
            </a:xfrm>
            <a:prstGeom prst="flowChartExtra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AF713D2-1B28-1281-610B-130A06E9BF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10958" y="3335658"/>
              <a:ext cx="100722" cy="101784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D9C465B-2418-220B-CB56-2347AA8921B2}"/>
                </a:ext>
              </a:extLst>
            </p:cNvPr>
            <p:cNvSpPr/>
            <p:nvPr/>
          </p:nvSpPr>
          <p:spPr>
            <a:xfrm>
              <a:off x="6201727" y="3330893"/>
              <a:ext cx="18000" cy="180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Partial Circle 28">
              <a:extLst>
                <a:ext uri="{FF2B5EF4-FFF2-40B4-BE49-F238E27FC236}">
                  <a16:creationId xmlns:a16="http://schemas.microsoft.com/office/drawing/2014/main" id="{C0B8E09F-6A75-C402-9342-FBE18001F432}"/>
                </a:ext>
              </a:extLst>
            </p:cNvPr>
            <p:cNvSpPr/>
            <p:nvPr/>
          </p:nvSpPr>
          <p:spPr>
            <a:xfrm rot="19050422">
              <a:off x="6090046" y="3299208"/>
              <a:ext cx="151984" cy="164273"/>
            </a:xfrm>
            <a:prstGeom prst="pie">
              <a:avLst>
                <a:gd name="adj1" fmla="val 5330578"/>
                <a:gd name="adj2" fmla="val 16200000"/>
              </a:avLst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C937C1C1-646F-DB96-1095-C0E2230A6E12}"/>
              </a:ext>
            </a:extLst>
          </p:cNvPr>
          <p:cNvSpPr txBox="1">
            <a:spLocks/>
          </p:cNvSpPr>
          <p:nvPr/>
        </p:nvSpPr>
        <p:spPr>
          <a:xfrm>
            <a:off x="92232" y="28038"/>
            <a:ext cx="12039600" cy="944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n w="3175">
                  <a:solidFill>
                    <a:srgbClr val="E6E2CA"/>
                  </a:solidFill>
                </a:ln>
                <a:solidFill>
                  <a:srgbClr val="FFFFFF"/>
                </a:solidFill>
                <a:latin typeface="Abadi" panose="020B0604020104020204" pitchFamily="34" charset="0"/>
              </a:rPr>
              <a:t>Quantifying the uncertainty corresponding to the radar rainfall estimation</a:t>
            </a:r>
            <a:br>
              <a:rPr lang="en-GB" sz="2400" dirty="0">
                <a:ln w="3175">
                  <a:solidFill>
                    <a:srgbClr val="E6E2CA"/>
                  </a:solidFill>
                </a:ln>
                <a:solidFill>
                  <a:srgbClr val="FFFFFF"/>
                </a:solidFill>
                <a:latin typeface="Abadi" panose="020B0604020104020204" pitchFamily="34" charset="0"/>
              </a:rPr>
            </a:br>
            <a:r>
              <a:rPr lang="en-GB" sz="2400" dirty="0">
                <a:ln w="3175">
                  <a:solidFill>
                    <a:srgbClr val="E6E2CA"/>
                  </a:solidFill>
                </a:ln>
                <a:solidFill>
                  <a:srgbClr val="FFFFFF"/>
                </a:solidFill>
                <a:latin typeface="Abadi" panose="020B0604020104020204" pitchFamily="34" charset="0"/>
              </a:rPr>
              <a:t>process: an inverse model for radar attenuation error</a:t>
            </a:r>
          </a:p>
        </p:txBody>
      </p:sp>
      <p:sp>
        <p:nvSpPr>
          <p:cNvPr id="31" name="Rectangle 30">
            <a:hlinkClick r:id="rId4" action="ppaction://hlinksldjump"/>
            <a:extLst>
              <a:ext uri="{FF2B5EF4-FFF2-40B4-BE49-F238E27FC236}">
                <a16:creationId xmlns:a16="http://schemas.microsoft.com/office/drawing/2014/main" id="{A05F0AF2-0D84-661B-DD22-BF51B3616B97}"/>
              </a:ext>
            </a:extLst>
          </p:cNvPr>
          <p:cNvSpPr/>
          <p:nvPr/>
        </p:nvSpPr>
        <p:spPr>
          <a:xfrm>
            <a:off x="57150" y="5610273"/>
            <a:ext cx="3960000" cy="324000"/>
          </a:xfrm>
          <a:prstGeom prst="rect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Summary</a:t>
            </a:r>
          </a:p>
        </p:txBody>
      </p:sp>
      <p:sp>
        <p:nvSpPr>
          <p:cNvPr id="32" name="Rectangle 31">
            <a:hlinkClick r:id="rId5" action="ppaction://hlinksldjump"/>
            <a:extLst>
              <a:ext uri="{FF2B5EF4-FFF2-40B4-BE49-F238E27FC236}">
                <a16:creationId xmlns:a16="http://schemas.microsoft.com/office/drawing/2014/main" id="{78C5F7A1-7179-3C80-07A7-D015B2511677}"/>
              </a:ext>
            </a:extLst>
          </p:cNvPr>
          <p:cNvSpPr/>
          <p:nvPr/>
        </p:nvSpPr>
        <p:spPr>
          <a:xfrm>
            <a:off x="4090600" y="5610274"/>
            <a:ext cx="3960000" cy="324000"/>
          </a:xfrm>
          <a:prstGeom prst="rect">
            <a:avLst/>
          </a:prstGeom>
          <a:solidFill>
            <a:srgbClr val="2A475C">
              <a:alpha val="75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Methodology</a:t>
            </a:r>
          </a:p>
        </p:txBody>
      </p:sp>
      <p:sp>
        <p:nvSpPr>
          <p:cNvPr id="33" name="Rectangle 32">
            <a:hlinkClick r:id="rId6" action="ppaction://hlinksldjump"/>
            <a:extLst>
              <a:ext uri="{FF2B5EF4-FFF2-40B4-BE49-F238E27FC236}">
                <a16:creationId xmlns:a16="http://schemas.microsoft.com/office/drawing/2014/main" id="{96485071-3FEC-B3DE-CE7B-3D88921D8608}"/>
              </a:ext>
            </a:extLst>
          </p:cNvPr>
          <p:cNvSpPr/>
          <p:nvPr/>
        </p:nvSpPr>
        <p:spPr>
          <a:xfrm>
            <a:off x="8136750" y="5610274"/>
            <a:ext cx="3960000" cy="324000"/>
          </a:xfrm>
          <a:prstGeom prst="rect">
            <a:avLst/>
          </a:prstGeom>
          <a:solidFill>
            <a:srgbClr val="2A475C">
              <a:alpha val="75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Results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56F510-8151-B18D-7AEF-FD74C5600E3F}"/>
              </a:ext>
            </a:extLst>
          </p:cNvPr>
          <p:cNvSpPr/>
          <p:nvPr/>
        </p:nvSpPr>
        <p:spPr>
          <a:xfrm>
            <a:off x="416243" y="1796384"/>
            <a:ext cx="11353800" cy="324000"/>
          </a:xfrm>
          <a:prstGeom prst="rect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Motivation</a:t>
            </a:r>
          </a:p>
        </p:txBody>
      </p:sp>
      <p:sp>
        <p:nvSpPr>
          <p:cNvPr id="37" name="Isosceles Triangle 36">
            <a:hlinkClick r:id="rId5" action="ppaction://hlinksldjump"/>
            <a:extLst>
              <a:ext uri="{FF2B5EF4-FFF2-40B4-BE49-F238E27FC236}">
                <a16:creationId xmlns:a16="http://schemas.microsoft.com/office/drawing/2014/main" id="{E3AAFC83-6FAF-1F83-0A65-28947494257E}"/>
              </a:ext>
            </a:extLst>
          </p:cNvPr>
          <p:cNvSpPr/>
          <p:nvPr/>
        </p:nvSpPr>
        <p:spPr>
          <a:xfrm rot="5400000">
            <a:off x="11867881" y="1883138"/>
            <a:ext cx="181840" cy="161598"/>
          </a:xfrm>
          <a:prstGeom prst="triangle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Isosceles Triangle 37">
            <a:hlinkClick r:id="rId7" action="ppaction://hlinksldjump"/>
            <a:extLst>
              <a:ext uri="{FF2B5EF4-FFF2-40B4-BE49-F238E27FC236}">
                <a16:creationId xmlns:a16="http://schemas.microsoft.com/office/drawing/2014/main" id="{C8DA0310-78D7-CBA2-A809-142F73019CB2}"/>
              </a:ext>
            </a:extLst>
          </p:cNvPr>
          <p:cNvSpPr/>
          <p:nvPr/>
        </p:nvSpPr>
        <p:spPr>
          <a:xfrm rot="16200000">
            <a:off x="142279" y="1883138"/>
            <a:ext cx="181840" cy="161598"/>
          </a:xfrm>
          <a:prstGeom prst="triangle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hlinkClick r:id="rId7" action="ppaction://hlinksldjump"/>
            <a:extLst>
              <a:ext uri="{FF2B5EF4-FFF2-40B4-BE49-F238E27FC236}">
                <a16:creationId xmlns:a16="http://schemas.microsoft.com/office/drawing/2014/main" id="{32427D5D-C6F3-5C8C-50F3-1302C8C436E5}"/>
              </a:ext>
            </a:extLst>
          </p:cNvPr>
          <p:cNvSpPr/>
          <p:nvPr/>
        </p:nvSpPr>
        <p:spPr>
          <a:xfrm>
            <a:off x="134700" y="6088753"/>
            <a:ext cx="1224000" cy="236018"/>
          </a:xfrm>
          <a:prstGeom prst="rect">
            <a:avLst/>
          </a:prstGeom>
          <a:solidFill>
            <a:srgbClr val="E6E2CA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Introduction</a:t>
            </a:r>
          </a:p>
        </p:txBody>
      </p:sp>
      <p:sp>
        <p:nvSpPr>
          <p:cNvPr id="40" name="Rectangle 39">
            <a:hlinkClick r:id="rId8" action="ppaction://hlinksldjump"/>
            <a:extLst>
              <a:ext uri="{FF2B5EF4-FFF2-40B4-BE49-F238E27FC236}">
                <a16:creationId xmlns:a16="http://schemas.microsoft.com/office/drawing/2014/main" id="{C2B94188-E968-264E-4ADE-0CCF3647023B}"/>
              </a:ext>
            </a:extLst>
          </p:cNvPr>
          <p:cNvSpPr/>
          <p:nvPr/>
        </p:nvSpPr>
        <p:spPr>
          <a:xfrm>
            <a:off x="1431121" y="6088753"/>
            <a:ext cx="1224000" cy="236018"/>
          </a:xfrm>
          <a:prstGeom prst="rect">
            <a:avLst/>
          </a:prstGeom>
          <a:solidFill>
            <a:srgbClr val="E6E2CA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Motivation</a:t>
            </a:r>
          </a:p>
        </p:txBody>
      </p:sp>
      <p:sp>
        <p:nvSpPr>
          <p:cNvPr id="41" name="Rectangle 40">
            <a:hlinkClick r:id="rId9" action="ppaction://hlinksldjump"/>
            <a:extLst>
              <a:ext uri="{FF2B5EF4-FFF2-40B4-BE49-F238E27FC236}">
                <a16:creationId xmlns:a16="http://schemas.microsoft.com/office/drawing/2014/main" id="{441D1239-41D5-9B10-7617-284316979889}"/>
              </a:ext>
            </a:extLst>
          </p:cNvPr>
          <p:cNvSpPr/>
          <p:nvPr/>
        </p:nvSpPr>
        <p:spPr>
          <a:xfrm>
            <a:off x="2727543" y="6088753"/>
            <a:ext cx="1224000" cy="236018"/>
          </a:xfrm>
          <a:prstGeom prst="rect">
            <a:avLst/>
          </a:prstGeom>
          <a:solidFill>
            <a:srgbClr val="E6E2CA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Impacts</a:t>
            </a:r>
          </a:p>
        </p:txBody>
      </p:sp>
      <p:sp>
        <p:nvSpPr>
          <p:cNvPr id="42" name="Rectangle 41">
            <a:hlinkClick r:id="rId5" action="ppaction://hlinksldjump"/>
            <a:extLst>
              <a:ext uri="{FF2B5EF4-FFF2-40B4-BE49-F238E27FC236}">
                <a16:creationId xmlns:a16="http://schemas.microsoft.com/office/drawing/2014/main" id="{85834B98-44DB-5F5E-F2A0-0803107A3F1C}"/>
              </a:ext>
            </a:extLst>
          </p:cNvPr>
          <p:cNvSpPr/>
          <p:nvPr/>
        </p:nvSpPr>
        <p:spPr>
          <a:xfrm>
            <a:off x="4162024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24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Aims</a:t>
            </a:r>
          </a:p>
        </p:txBody>
      </p:sp>
      <p:sp>
        <p:nvSpPr>
          <p:cNvPr id="43" name="Rectangle 42">
            <a:hlinkClick r:id="rId10" action="ppaction://hlinksldjump"/>
            <a:extLst>
              <a:ext uri="{FF2B5EF4-FFF2-40B4-BE49-F238E27FC236}">
                <a16:creationId xmlns:a16="http://schemas.microsoft.com/office/drawing/2014/main" id="{959A4745-3343-84C5-182A-8A7001D69715}"/>
              </a:ext>
            </a:extLst>
          </p:cNvPr>
          <p:cNvSpPr/>
          <p:nvPr/>
        </p:nvSpPr>
        <p:spPr>
          <a:xfrm>
            <a:off x="5458445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24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Rainfall model</a:t>
            </a:r>
          </a:p>
        </p:txBody>
      </p:sp>
      <p:sp>
        <p:nvSpPr>
          <p:cNvPr id="44" name="Rectangle 43">
            <a:hlinkClick r:id="rId11" action="ppaction://hlinksldjump"/>
            <a:extLst>
              <a:ext uri="{FF2B5EF4-FFF2-40B4-BE49-F238E27FC236}">
                <a16:creationId xmlns:a16="http://schemas.microsoft.com/office/drawing/2014/main" id="{869F623E-C9B9-0BBD-242F-2604B40F8696}"/>
              </a:ext>
            </a:extLst>
          </p:cNvPr>
          <p:cNvSpPr/>
          <p:nvPr/>
        </p:nvSpPr>
        <p:spPr>
          <a:xfrm>
            <a:off x="6754867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24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Radar error model</a:t>
            </a:r>
          </a:p>
        </p:txBody>
      </p:sp>
      <p:sp>
        <p:nvSpPr>
          <p:cNvPr id="48" name="Rectangle 47">
            <a:hlinkClick r:id="rId6" action="ppaction://hlinksldjump"/>
            <a:extLst>
              <a:ext uri="{FF2B5EF4-FFF2-40B4-BE49-F238E27FC236}">
                <a16:creationId xmlns:a16="http://schemas.microsoft.com/office/drawing/2014/main" id="{52CA33CF-6099-CA3D-1FE9-B4375016D624}"/>
              </a:ext>
            </a:extLst>
          </p:cNvPr>
          <p:cNvSpPr/>
          <p:nvPr/>
        </p:nvSpPr>
        <p:spPr>
          <a:xfrm>
            <a:off x="8201650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24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Event errors</a:t>
            </a:r>
          </a:p>
        </p:txBody>
      </p:sp>
      <p:sp>
        <p:nvSpPr>
          <p:cNvPr id="49" name="Rectangle 48">
            <a:hlinkClick r:id="rId12" action="ppaction://hlinksldjump"/>
            <a:extLst>
              <a:ext uri="{FF2B5EF4-FFF2-40B4-BE49-F238E27FC236}">
                <a16:creationId xmlns:a16="http://schemas.microsoft.com/office/drawing/2014/main" id="{B223CC13-8291-D2AC-C58A-831AFA08E47B}"/>
              </a:ext>
            </a:extLst>
          </p:cNvPr>
          <p:cNvSpPr/>
          <p:nvPr/>
        </p:nvSpPr>
        <p:spPr>
          <a:xfrm>
            <a:off x="9498071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24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Image-based</a:t>
            </a:r>
          </a:p>
        </p:txBody>
      </p:sp>
      <p:sp>
        <p:nvSpPr>
          <p:cNvPr id="50" name="Rectangle 49">
            <a:hlinkClick r:id="rId13" action="ppaction://hlinksldjump"/>
            <a:extLst>
              <a:ext uri="{FF2B5EF4-FFF2-40B4-BE49-F238E27FC236}">
                <a16:creationId xmlns:a16="http://schemas.microsoft.com/office/drawing/2014/main" id="{1A7D1ECE-ED91-3624-47F2-ECFDF8964A2F}"/>
              </a:ext>
            </a:extLst>
          </p:cNvPr>
          <p:cNvSpPr/>
          <p:nvPr/>
        </p:nvSpPr>
        <p:spPr>
          <a:xfrm>
            <a:off x="10794493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24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Rainfall shadows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9559B2-B635-DDE5-FEEC-17BF6736A209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1424" y="2441213"/>
            <a:ext cx="5547466" cy="267394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B75A65-A06D-1EAC-077D-2E7E9CDBFC4C}"/>
              </a:ext>
            </a:extLst>
          </p:cNvPr>
          <p:cNvSpPr txBox="1">
            <a:spLocks/>
          </p:cNvSpPr>
          <p:nvPr/>
        </p:nvSpPr>
        <p:spPr>
          <a:xfrm>
            <a:off x="405393" y="2282302"/>
            <a:ext cx="5237018" cy="31089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badi" panose="020B0604020104020204" pitchFamily="34" charset="0"/>
              </a:rPr>
              <a:t>Radar rainfall estimation introduces a wide range of errors (cumulative) from many different sources</a:t>
            </a:r>
          </a:p>
          <a:p>
            <a:r>
              <a:rPr lang="en-US" sz="2000" dirty="0">
                <a:latin typeface="Abadi" panose="020B0604020104020204" pitchFamily="34" charset="0"/>
              </a:rPr>
              <a:t>Even with current correction and merging methods, information is often lost.</a:t>
            </a:r>
          </a:p>
          <a:p>
            <a:r>
              <a:rPr lang="en-US" sz="2000" dirty="0">
                <a:latin typeface="Abadi" panose="020B0604020104020204" pitchFamily="34" charset="0"/>
              </a:rPr>
              <a:t>It is not known where, when or how often this happens, as the true rainfall field is not known.</a:t>
            </a:r>
          </a:p>
          <a:p>
            <a:r>
              <a:rPr lang="en-US" sz="2000" dirty="0">
                <a:latin typeface="Abadi" panose="020B0604020104020204" pitchFamily="34" charset="0"/>
              </a:rPr>
              <a:t>Rain gauges often assumed ground truth – unrealistic assumption</a:t>
            </a:r>
          </a:p>
        </p:txBody>
      </p:sp>
    </p:spTree>
    <p:extLst>
      <p:ext uri="{BB962C8B-B14F-4D97-AF65-F5344CB8AC3E}">
        <p14:creationId xmlns:p14="http://schemas.microsoft.com/office/powerpoint/2010/main" val="426313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DEE11B-6AAB-CB6A-49C2-C7F886EDC5E2}"/>
              </a:ext>
            </a:extLst>
          </p:cNvPr>
          <p:cNvSpPr/>
          <p:nvPr/>
        </p:nvSpPr>
        <p:spPr>
          <a:xfrm>
            <a:off x="69850" y="81463"/>
            <a:ext cx="12052300" cy="1478280"/>
          </a:xfrm>
          <a:prstGeom prst="rect">
            <a:avLst/>
          </a:prstGeom>
          <a:solidFill>
            <a:srgbClr val="4C847A"/>
          </a:solidFill>
          <a:ln>
            <a:solidFill>
              <a:srgbClr val="23403B"/>
            </a:solidFill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EAFF5C2D-121F-FCEF-16CF-A860DFE095C7}"/>
              </a:ext>
            </a:extLst>
          </p:cNvPr>
          <p:cNvSpPr/>
          <p:nvPr/>
        </p:nvSpPr>
        <p:spPr>
          <a:xfrm rot="15952291">
            <a:off x="8024161" y="-2989176"/>
            <a:ext cx="821137" cy="7738625"/>
          </a:xfrm>
          <a:prstGeom prst="triangle">
            <a:avLst>
              <a:gd name="adj" fmla="val 43958"/>
            </a:avLst>
          </a:prstGeom>
          <a:solidFill>
            <a:schemeClr val="bg1"/>
          </a:solidFill>
          <a:ln>
            <a:solidFill>
              <a:srgbClr val="23403B"/>
            </a:solidFill>
          </a:ln>
          <a:effectLst>
            <a:innerShdw blurRad="114300">
              <a:srgbClr val="E6E2CA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E11C202-08BE-2EB3-F292-A96C1DAE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332" y="-2239089"/>
            <a:ext cx="10515600" cy="1325563"/>
          </a:xfrm>
        </p:spPr>
        <p:txBody>
          <a:bodyPr/>
          <a:lstStyle/>
          <a:p>
            <a:r>
              <a:rPr lang="en-GB" dirty="0"/>
              <a:t>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48884-B490-6DF8-49DB-F0A9589E7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51" y="856483"/>
            <a:ext cx="4557990" cy="458325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Amy Green, Chris Kilsby, </a:t>
            </a:r>
            <a:r>
              <a:rPr kumimoji="0" lang="en-GB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Andr</a:t>
            </a:r>
            <a:r>
              <a:rPr kumimoji="0" lang="en-GB" altLang="en-US" sz="16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á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s B</a:t>
            </a:r>
            <a:r>
              <a:rPr kumimoji="0" lang="en-GB" altLang="en-US" sz="16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á</a:t>
            </a:r>
            <a:r>
              <a:rPr kumimoji="0" lang="en-GB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rdossy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334D32C-5772-6313-67FA-95B7D8775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689" y="526405"/>
            <a:ext cx="1203246" cy="33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EA62BD-1A18-087E-CAF3-02EDC4987001}"/>
              </a:ext>
            </a:extLst>
          </p:cNvPr>
          <p:cNvSpPr txBox="1">
            <a:spLocks/>
          </p:cNvSpPr>
          <p:nvPr/>
        </p:nvSpPr>
        <p:spPr>
          <a:xfrm>
            <a:off x="102651" y="1132223"/>
            <a:ext cx="3684595" cy="458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50" dirty="0">
                <a:solidFill>
                  <a:srgbClr val="C8BF88"/>
                </a:solidFill>
                <a:latin typeface="Abadi" panose="020B0604020104020204" pitchFamily="34" charset="0"/>
              </a:rPr>
              <a:t>amy.green3@newcastle.ac.uk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50" dirty="0">
                <a:solidFill>
                  <a:srgbClr val="E6E2CA"/>
                </a:solidFill>
                <a:latin typeface="Abadi" panose="020B0604020104020204" pitchFamily="34" charset="0"/>
              </a:rPr>
              <a:t>Newcastle University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2A00CE-3A59-9D7F-663D-7A2E9917B42F}"/>
              </a:ext>
            </a:extLst>
          </p:cNvPr>
          <p:cNvSpPr/>
          <p:nvPr/>
        </p:nvSpPr>
        <p:spPr>
          <a:xfrm>
            <a:off x="57150" y="5999919"/>
            <a:ext cx="12052300" cy="413685"/>
          </a:xfrm>
          <a:prstGeom prst="rect">
            <a:avLst/>
          </a:prstGeom>
          <a:solidFill>
            <a:srgbClr val="4C847A"/>
          </a:solidFill>
          <a:ln>
            <a:solidFill>
              <a:srgbClr val="23403B"/>
            </a:solidFill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8500B03-676D-B87F-4370-59A2FAF5EA00}"/>
              </a:ext>
            </a:extLst>
          </p:cNvPr>
          <p:cNvSpPr txBox="1">
            <a:spLocks/>
          </p:cNvSpPr>
          <p:nvPr/>
        </p:nvSpPr>
        <p:spPr>
          <a:xfrm>
            <a:off x="9873881" y="6527548"/>
            <a:ext cx="2235570" cy="2498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200" dirty="0">
                <a:latin typeface="Abadi" panose="020B0604020104020204" pitchFamily="34" charset="0"/>
              </a:rPr>
              <a:t>EGU General Assembly 2023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2F6B120-A435-A365-E5AB-44AD1B5C1074}"/>
              </a:ext>
            </a:extLst>
          </p:cNvPr>
          <p:cNvSpPr txBox="1">
            <a:spLocks/>
          </p:cNvSpPr>
          <p:nvPr/>
        </p:nvSpPr>
        <p:spPr>
          <a:xfrm>
            <a:off x="57151" y="6525798"/>
            <a:ext cx="7565584" cy="249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>
                <a:latin typeface="Abadi" panose="020B0604020104020204" pitchFamily="34" charset="0"/>
              </a:rPr>
              <a:t>HS7.1 Precipitation variability from drop scale to catchment scale : measurement, processes and hydrological applications</a:t>
            </a:r>
            <a:endParaRPr lang="en-GB" altLang="en-US" sz="1100" dirty="0">
              <a:latin typeface="Abadi" panose="020B0604020104020204" pitchFamily="34" charset="0"/>
            </a:endParaRPr>
          </a:p>
        </p:txBody>
      </p:sp>
      <p:sp>
        <p:nvSpPr>
          <p:cNvPr id="20" name="Rectangle 19">
            <a:hlinkClick r:id="rId4" action="ppaction://hlinksldjump"/>
            <a:extLst>
              <a:ext uri="{FF2B5EF4-FFF2-40B4-BE49-F238E27FC236}">
                <a16:creationId xmlns:a16="http://schemas.microsoft.com/office/drawing/2014/main" id="{594C796E-925F-AA2E-F607-48B5B0A8E46C}"/>
              </a:ext>
            </a:extLst>
          </p:cNvPr>
          <p:cNvSpPr/>
          <p:nvPr/>
        </p:nvSpPr>
        <p:spPr>
          <a:xfrm>
            <a:off x="152400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34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Introduction</a:t>
            </a:r>
          </a:p>
        </p:txBody>
      </p:sp>
      <p:sp>
        <p:nvSpPr>
          <p:cNvPr id="21" name="Rectangle 20">
            <a:hlinkClick r:id="rId5" action="ppaction://hlinksldjump"/>
            <a:extLst>
              <a:ext uri="{FF2B5EF4-FFF2-40B4-BE49-F238E27FC236}">
                <a16:creationId xmlns:a16="http://schemas.microsoft.com/office/drawing/2014/main" id="{4775B43C-7FE1-2783-4F3A-A66973EA1DF6}"/>
              </a:ext>
            </a:extLst>
          </p:cNvPr>
          <p:cNvSpPr/>
          <p:nvPr/>
        </p:nvSpPr>
        <p:spPr>
          <a:xfrm>
            <a:off x="1431121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34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Motivation</a:t>
            </a:r>
          </a:p>
        </p:txBody>
      </p:sp>
      <p:sp>
        <p:nvSpPr>
          <p:cNvPr id="22" name="Rectangle 21">
            <a:hlinkClick r:id="rId6" action="ppaction://hlinksldjump"/>
            <a:extLst>
              <a:ext uri="{FF2B5EF4-FFF2-40B4-BE49-F238E27FC236}">
                <a16:creationId xmlns:a16="http://schemas.microsoft.com/office/drawing/2014/main" id="{D129FE9F-F357-968F-51A2-FCF36A104260}"/>
              </a:ext>
            </a:extLst>
          </p:cNvPr>
          <p:cNvSpPr/>
          <p:nvPr/>
        </p:nvSpPr>
        <p:spPr>
          <a:xfrm>
            <a:off x="2727542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34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Impacts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25EE611-DD75-F702-D918-DCF9CD8CEC12}"/>
              </a:ext>
            </a:extLst>
          </p:cNvPr>
          <p:cNvSpPr/>
          <p:nvPr/>
        </p:nvSpPr>
        <p:spPr>
          <a:xfrm>
            <a:off x="12131832" y="87208"/>
            <a:ext cx="355359" cy="1478279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DA26EF-B86E-F44A-AF63-6B17E9C0D09B}"/>
              </a:ext>
            </a:extLst>
          </p:cNvPr>
          <p:cNvGrpSpPr/>
          <p:nvPr/>
        </p:nvGrpSpPr>
        <p:grpSpPr>
          <a:xfrm>
            <a:off x="4371588" y="1146677"/>
            <a:ext cx="164629" cy="233776"/>
            <a:chOff x="6077401" y="3299208"/>
            <a:chExt cx="164629" cy="233776"/>
          </a:xfrm>
          <a:solidFill>
            <a:srgbClr val="4C847A"/>
          </a:solidFill>
        </p:grpSpPr>
        <p:sp>
          <p:nvSpPr>
            <p:cNvPr id="11" name="Flowchart: Extract 10">
              <a:extLst>
                <a:ext uri="{FF2B5EF4-FFF2-40B4-BE49-F238E27FC236}">
                  <a16:creationId xmlns:a16="http://schemas.microsoft.com/office/drawing/2014/main" id="{D29ECDE7-E93C-7F9A-F662-47973E188B24}"/>
                </a:ext>
              </a:extLst>
            </p:cNvPr>
            <p:cNvSpPr/>
            <p:nvPr/>
          </p:nvSpPr>
          <p:spPr>
            <a:xfrm>
              <a:off x="6077401" y="3419475"/>
              <a:ext cx="108302" cy="113509"/>
            </a:xfrm>
            <a:prstGeom prst="flowChartExtra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AF713D2-1B28-1281-610B-130A06E9BF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10958" y="3335658"/>
              <a:ext cx="100722" cy="101784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D9C465B-2418-220B-CB56-2347AA8921B2}"/>
                </a:ext>
              </a:extLst>
            </p:cNvPr>
            <p:cNvSpPr/>
            <p:nvPr/>
          </p:nvSpPr>
          <p:spPr>
            <a:xfrm>
              <a:off x="6201727" y="3330893"/>
              <a:ext cx="18000" cy="180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Partial Circle 28">
              <a:extLst>
                <a:ext uri="{FF2B5EF4-FFF2-40B4-BE49-F238E27FC236}">
                  <a16:creationId xmlns:a16="http://schemas.microsoft.com/office/drawing/2014/main" id="{C0B8E09F-6A75-C402-9342-FBE18001F432}"/>
                </a:ext>
              </a:extLst>
            </p:cNvPr>
            <p:cNvSpPr/>
            <p:nvPr/>
          </p:nvSpPr>
          <p:spPr>
            <a:xfrm rot="19050422">
              <a:off x="6090046" y="3299208"/>
              <a:ext cx="151984" cy="164273"/>
            </a:xfrm>
            <a:prstGeom prst="pie">
              <a:avLst>
                <a:gd name="adj1" fmla="val 5330578"/>
                <a:gd name="adj2" fmla="val 16200000"/>
              </a:avLst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351FA265-4542-79D6-29CC-6B86D9416774}"/>
              </a:ext>
            </a:extLst>
          </p:cNvPr>
          <p:cNvSpPr txBox="1">
            <a:spLocks/>
          </p:cNvSpPr>
          <p:nvPr/>
        </p:nvSpPr>
        <p:spPr>
          <a:xfrm>
            <a:off x="92232" y="28038"/>
            <a:ext cx="12039600" cy="944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n w="3175">
                  <a:solidFill>
                    <a:srgbClr val="E6E2CA"/>
                  </a:solidFill>
                </a:ln>
                <a:solidFill>
                  <a:srgbClr val="FFFFFF"/>
                </a:solidFill>
                <a:latin typeface="Abadi" panose="020B0604020104020204" pitchFamily="34" charset="0"/>
              </a:rPr>
              <a:t>Quantifying the uncertainty corresponding to the radar rainfall estimation</a:t>
            </a:r>
            <a:br>
              <a:rPr lang="en-GB" sz="2400" dirty="0">
                <a:ln w="3175">
                  <a:solidFill>
                    <a:srgbClr val="E6E2CA"/>
                  </a:solidFill>
                </a:ln>
                <a:solidFill>
                  <a:srgbClr val="FFFFFF"/>
                </a:solidFill>
                <a:latin typeface="Abadi" panose="020B0604020104020204" pitchFamily="34" charset="0"/>
              </a:rPr>
            </a:br>
            <a:r>
              <a:rPr lang="en-GB" sz="2400" dirty="0">
                <a:ln w="3175">
                  <a:solidFill>
                    <a:srgbClr val="E6E2CA"/>
                  </a:solidFill>
                </a:ln>
                <a:solidFill>
                  <a:srgbClr val="FFFFFF"/>
                </a:solidFill>
                <a:latin typeface="Abadi" panose="020B0604020104020204" pitchFamily="34" charset="0"/>
              </a:rPr>
              <a:t>process: an inverse model for radar attenuation error</a:t>
            </a:r>
          </a:p>
        </p:txBody>
      </p:sp>
      <p:sp>
        <p:nvSpPr>
          <p:cNvPr id="31" name="Rectangle 30">
            <a:hlinkClick r:id="rId7" action="ppaction://hlinksldjump"/>
            <a:extLst>
              <a:ext uri="{FF2B5EF4-FFF2-40B4-BE49-F238E27FC236}">
                <a16:creationId xmlns:a16="http://schemas.microsoft.com/office/drawing/2014/main" id="{8A1DECB6-611B-5DAA-CA22-6F6ED2CF2CD5}"/>
              </a:ext>
            </a:extLst>
          </p:cNvPr>
          <p:cNvSpPr/>
          <p:nvPr/>
        </p:nvSpPr>
        <p:spPr>
          <a:xfrm>
            <a:off x="57150" y="5610273"/>
            <a:ext cx="3960000" cy="324000"/>
          </a:xfrm>
          <a:prstGeom prst="rect">
            <a:avLst/>
          </a:prstGeom>
          <a:solidFill>
            <a:srgbClr val="2A475C">
              <a:alpha val="75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Summary</a:t>
            </a:r>
          </a:p>
        </p:txBody>
      </p:sp>
      <p:sp>
        <p:nvSpPr>
          <p:cNvPr id="32" name="Rectangle 31">
            <a:hlinkClick r:id="rId8" action="ppaction://hlinksldjump"/>
            <a:extLst>
              <a:ext uri="{FF2B5EF4-FFF2-40B4-BE49-F238E27FC236}">
                <a16:creationId xmlns:a16="http://schemas.microsoft.com/office/drawing/2014/main" id="{D9E74BED-AB55-45E0-5ADF-B4AF56D0F60C}"/>
              </a:ext>
            </a:extLst>
          </p:cNvPr>
          <p:cNvSpPr/>
          <p:nvPr/>
        </p:nvSpPr>
        <p:spPr>
          <a:xfrm>
            <a:off x="4090600" y="5610274"/>
            <a:ext cx="3960000" cy="324000"/>
          </a:xfrm>
          <a:prstGeom prst="rect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Methodology</a:t>
            </a:r>
          </a:p>
        </p:txBody>
      </p:sp>
      <p:sp>
        <p:nvSpPr>
          <p:cNvPr id="33" name="Rectangle 32">
            <a:hlinkClick r:id="rId9" action="ppaction://hlinksldjump"/>
            <a:extLst>
              <a:ext uri="{FF2B5EF4-FFF2-40B4-BE49-F238E27FC236}">
                <a16:creationId xmlns:a16="http://schemas.microsoft.com/office/drawing/2014/main" id="{DA1C3DBB-DE47-A22A-D2E3-AB4453C44374}"/>
              </a:ext>
            </a:extLst>
          </p:cNvPr>
          <p:cNvSpPr/>
          <p:nvPr/>
        </p:nvSpPr>
        <p:spPr>
          <a:xfrm>
            <a:off x="8136750" y="5610274"/>
            <a:ext cx="3960000" cy="324000"/>
          </a:xfrm>
          <a:prstGeom prst="rect">
            <a:avLst/>
          </a:prstGeom>
          <a:solidFill>
            <a:srgbClr val="2A475C">
              <a:alpha val="75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Results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BDB7DD0-3110-3993-69D9-9F3F6D5BBA77}"/>
              </a:ext>
            </a:extLst>
          </p:cNvPr>
          <p:cNvSpPr/>
          <p:nvPr/>
        </p:nvSpPr>
        <p:spPr>
          <a:xfrm>
            <a:off x="416243" y="1796384"/>
            <a:ext cx="11353800" cy="324000"/>
          </a:xfrm>
          <a:prstGeom prst="rect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Aims</a:t>
            </a:r>
          </a:p>
        </p:txBody>
      </p:sp>
      <p:sp>
        <p:nvSpPr>
          <p:cNvPr id="37" name="Isosceles Triangle 36">
            <a:hlinkClick r:id="rId10" action="ppaction://hlinksldjump"/>
            <a:extLst>
              <a:ext uri="{FF2B5EF4-FFF2-40B4-BE49-F238E27FC236}">
                <a16:creationId xmlns:a16="http://schemas.microsoft.com/office/drawing/2014/main" id="{336927BF-C5F5-5874-AD9F-8206C4172079}"/>
              </a:ext>
            </a:extLst>
          </p:cNvPr>
          <p:cNvSpPr/>
          <p:nvPr/>
        </p:nvSpPr>
        <p:spPr>
          <a:xfrm rot="5400000">
            <a:off x="11867881" y="1883138"/>
            <a:ext cx="181840" cy="161598"/>
          </a:xfrm>
          <a:prstGeom prst="triangle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Isosceles Triangle 37">
            <a:hlinkClick r:id="rId5" action="ppaction://hlinksldjump"/>
            <a:extLst>
              <a:ext uri="{FF2B5EF4-FFF2-40B4-BE49-F238E27FC236}">
                <a16:creationId xmlns:a16="http://schemas.microsoft.com/office/drawing/2014/main" id="{543E5DEA-5DA3-9197-3735-1CD48CB3F4FD}"/>
              </a:ext>
            </a:extLst>
          </p:cNvPr>
          <p:cNvSpPr/>
          <p:nvPr/>
        </p:nvSpPr>
        <p:spPr>
          <a:xfrm rot="16200000">
            <a:off x="142279" y="1883138"/>
            <a:ext cx="181840" cy="161598"/>
          </a:xfrm>
          <a:prstGeom prst="triangle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hlinkClick r:id="rId8" action="ppaction://hlinksldjump"/>
            <a:extLst>
              <a:ext uri="{FF2B5EF4-FFF2-40B4-BE49-F238E27FC236}">
                <a16:creationId xmlns:a16="http://schemas.microsoft.com/office/drawing/2014/main" id="{724962DF-DF47-F4FE-C8FD-F8DFC30D4E0F}"/>
              </a:ext>
            </a:extLst>
          </p:cNvPr>
          <p:cNvSpPr/>
          <p:nvPr/>
        </p:nvSpPr>
        <p:spPr>
          <a:xfrm>
            <a:off x="4162024" y="6088753"/>
            <a:ext cx="1224000" cy="236018"/>
          </a:xfrm>
          <a:prstGeom prst="rect">
            <a:avLst/>
          </a:prstGeom>
          <a:solidFill>
            <a:srgbClr val="E6E2CA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Aims</a:t>
            </a:r>
          </a:p>
        </p:txBody>
      </p:sp>
      <p:sp>
        <p:nvSpPr>
          <p:cNvPr id="40" name="Rectangle 39">
            <a:hlinkClick r:id="rId10" action="ppaction://hlinksldjump"/>
            <a:extLst>
              <a:ext uri="{FF2B5EF4-FFF2-40B4-BE49-F238E27FC236}">
                <a16:creationId xmlns:a16="http://schemas.microsoft.com/office/drawing/2014/main" id="{8B812E19-F256-8306-D3BD-A1D42C9D6BDB}"/>
              </a:ext>
            </a:extLst>
          </p:cNvPr>
          <p:cNvSpPr/>
          <p:nvPr/>
        </p:nvSpPr>
        <p:spPr>
          <a:xfrm>
            <a:off x="5458445" y="6088753"/>
            <a:ext cx="1224000" cy="236018"/>
          </a:xfrm>
          <a:prstGeom prst="rect">
            <a:avLst/>
          </a:prstGeom>
          <a:solidFill>
            <a:srgbClr val="E6E2CA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Rainfall model</a:t>
            </a:r>
          </a:p>
        </p:txBody>
      </p:sp>
      <p:sp>
        <p:nvSpPr>
          <p:cNvPr id="41" name="Rectangle 40">
            <a:hlinkClick r:id="rId11" action="ppaction://hlinksldjump"/>
            <a:extLst>
              <a:ext uri="{FF2B5EF4-FFF2-40B4-BE49-F238E27FC236}">
                <a16:creationId xmlns:a16="http://schemas.microsoft.com/office/drawing/2014/main" id="{81E1BBDE-87C0-EEAC-59A3-B7A5D4EC5710}"/>
              </a:ext>
            </a:extLst>
          </p:cNvPr>
          <p:cNvSpPr/>
          <p:nvPr/>
        </p:nvSpPr>
        <p:spPr>
          <a:xfrm>
            <a:off x="6754867" y="6088753"/>
            <a:ext cx="1224000" cy="236018"/>
          </a:xfrm>
          <a:prstGeom prst="rect">
            <a:avLst/>
          </a:prstGeom>
          <a:solidFill>
            <a:srgbClr val="E6E2CA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Radar error model</a:t>
            </a:r>
          </a:p>
        </p:txBody>
      </p:sp>
      <p:sp>
        <p:nvSpPr>
          <p:cNvPr id="42" name="Rectangle 41">
            <a:hlinkClick r:id="rId9" action="ppaction://hlinksldjump"/>
            <a:extLst>
              <a:ext uri="{FF2B5EF4-FFF2-40B4-BE49-F238E27FC236}">
                <a16:creationId xmlns:a16="http://schemas.microsoft.com/office/drawing/2014/main" id="{BF68991A-6E83-C341-C092-DF62554AB4B1}"/>
              </a:ext>
            </a:extLst>
          </p:cNvPr>
          <p:cNvSpPr/>
          <p:nvPr/>
        </p:nvSpPr>
        <p:spPr>
          <a:xfrm>
            <a:off x="8201650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24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Event errors</a:t>
            </a:r>
          </a:p>
        </p:txBody>
      </p:sp>
      <p:sp>
        <p:nvSpPr>
          <p:cNvPr id="43" name="Rectangle 42">
            <a:hlinkClick r:id="rId12" action="ppaction://hlinksldjump"/>
            <a:extLst>
              <a:ext uri="{FF2B5EF4-FFF2-40B4-BE49-F238E27FC236}">
                <a16:creationId xmlns:a16="http://schemas.microsoft.com/office/drawing/2014/main" id="{AD9008B5-6568-1BF4-2071-E74A922A0E14}"/>
              </a:ext>
            </a:extLst>
          </p:cNvPr>
          <p:cNvSpPr/>
          <p:nvPr/>
        </p:nvSpPr>
        <p:spPr>
          <a:xfrm>
            <a:off x="9498071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24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Image-based</a:t>
            </a:r>
          </a:p>
        </p:txBody>
      </p:sp>
      <p:sp>
        <p:nvSpPr>
          <p:cNvPr id="44" name="Rectangle 43">
            <a:hlinkClick r:id="rId13" action="ppaction://hlinksldjump"/>
            <a:extLst>
              <a:ext uri="{FF2B5EF4-FFF2-40B4-BE49-F238E27FC236}">
                <a16:creationId xmlns:a16="http://schemas.microsoft.com/office/drawing/2014/main" id="{71C0303D-AC95-94CB-4EE1-D533846E7F54}"/>
              </a:ext>
            </a:extLst>
          </p:cNvPr>
          <p:cNvSpPr/>
          <p:nvPr/>
        </p:nvSpPr>
        <p:spPr>
          <a:xfrm>
            <a:off x="10794493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24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Rainfall shadows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23F95B-79AA-FAEC-B695-586CFF431CD1}"/>
              </a:ext>
            </a:extLst>
          </p:cNvPr>
          <p:cNvSpPr/>
          <p:nvPr/>
        </p:nvSpPr>
        <p:spPr>
          <a:xfrm>
            <a:off x="2146017" y="4051818"/>
            <a:ext cx="2052000" cy="949969"/>
          </a:xfrm>
          <a:prstGeom prst="roundRect">
            <a:avLst>
              <a:gd name="adj" fmla="val 0"/>
            </a:avLst>
          </a:prstGeom>
          <a:solidFill>
            <a:srgbClr val="E2DDBF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badi" panose="020B0604020104020204" pitchFamily="34" charset="0"/>
              </a:rPr>
              <a:t>Simulated ‘true’ reference rainfall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77FEE47-8647-D049-1F07-E7C7FFBECC81}"/>
              </a:ext>
            </a:extLst>
          </p:cNvPr>
          <p:cNvSpPr/>
          <p:nvPr/>
        </p:nvSpPr>
        <p:spPr>
          <a:xfrm>
            <a:off x="6086703" y="4051818"/>
            <a:ext cx="2052000" cy="949969"/>
          </a:xfrm>
          <a:prstGeom prst="roundRect">
            <a:avLst>
              <a:gd name="adj" fmla="val 0"/>
            </a:avLst>
          </a:prstGeom>
          <a:solidFill>
            <a:srgbClr val="E2DDBF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badi" panose="020B0604020104020204" pitchFamily="34" charset="0"/>
              </a:rPr>
              <a:t>Weather radar image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C0BCB6-B3FE-79F2-F0AA-739EEBE4D2C7}"/>
              </a:ext>
            </a:extLst>
          </p:cNvPr>
          <p:cNvSpPr/>
          <p:nvPr/>
        </p:nvSpPr>
        <p:spPr>
          <a:xfrm>
            <a:off x="9777621" y="4045468"/>
            <a:ext cx="2052000" cy="949969"/>
          </a:xfrm>
          <a:prstGeom prst="roundRect">
            <a:avLst>
              <a:gd name="adj" fmla="val 0"/>
            </a:avLst>
          </a:prstGeom>
          <a:solidFill>
            <a:srgbClr val="E2DDBF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badi" panose="020B0604020104020204" pitchFamily="34" charset="0"/>
              </a:rPr>
              <a:t>Corrected rainfall ensemble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837FE3-F828-4E7C-496B-7A41CBE58600}"/>
              </a:ext>
            </a:extLst>
          </p:cNvPr>
          <p:cNvSpPr txBox="1"/>
          <p:nvPr/>
        </p:nvSpPr>
        <p:spPr>
          <a:xfrm>
            <a:off x="4127016" y="4256753"/>
            <a:ext cx="2013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Abadi" panose="020B0604020104020204" pitchFamily="34" charset="0"/>
              </a:rPr>
              <a:t>Impose inverted radar rainfall estimation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DD4209-4CF6-4285-9A01-3FA020828993}"/>
              </a:ext>
            </a:extLst>
          </p:cNvPr>
          <p:cNvSpPr txBox="1"/>
          <p:nvPr/>
        </p:nvSpPr>
        <p:spPr>
          <a:xfrm>
            <a:off x="181192" y="4149031"/>
            <a:ext cx="16518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Abadi" panose="020B0604020104020204" pitchFamily="34" charset="0"/>
              </a:rPr>
              <a:t>Parametrised using clustered rainfall event properties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F39F61-7B39-87EF-54BA-F51BC3758CB2}"/>
              </a:ext>
            </a:extLst>
          </p:cNvPr>
          <p:cNvSpPr txBox="1"/>
          <p:nvPr/>
        </p:nvSpPr>
        <p:spPr>
          <a:xfrm>
            <a:off x="8163956" y="4249101"/>
            <a:ext cx="15600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Abadi" panose="020B0604020104020204" pitchFamily="34" charset="0"/>
              </a:rPr>
              <a:t>Process using standard methods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9AA7246-503D-1EB2-C72C-0B27C264C4C2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>
            <a:off x="4198017" y="4526803"/>
            <a:ext cx="1888686" cy="0"/>
          </a:xfrm>
          <a:prstGeom prst="straightConnector1">
            <a:avLst/>
          </a:prstGeom>
          <a:ln w="28575">
            <a:solidFill>
              <a:srgbClr val="4C84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9F41D39-1E26-7DB3-85F1-88015406B09E}"/>
              </a:ext>
            </a:extLst>
          </p:cNvPr>
          <p:cNvCxnSpPr>
            <a:cxnSpLocks/>
            <a:stCxn id="7" idx="3"/>
            <a:endCxn id="17" idx="1"/>
          </p:cNvCxnSpPr>
          <p:nvPr/>
        </p:nvCxnSpPr>
        <p:spPr>
          <a:xfrm flipV="1">
            <a:off x="8138703" y="4520453"/>
            <a:ext cx="1638918" cy="6350"/>
          </a:xfrm>
          <a:prstGeom prst="straightConnector1">
            <a:avLst/>
          </a:prstGeom>
          <a:ln w="28575">
            <a:solidFill>
              <a:srgbClr val="4C84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4AA033DE-C300-32B7-2F0B-BD24755BCB2B}"/>
              </a:ext>
            </a:extLst>
          </p:cNvPr>
          <p:cNvCxnSpPr>
            <a:cxnSpLocks/>
            <a:stCxn id="17" idx="0"/>
            <a:endCxn id="2" idx="0"/>
          </p:cNvCxnSpPr>
          <p:nvPr/>
        </p:nvCxnSpPr>
        <p:spPr>
          <a:xfrm rot="16200000" flipH="1" flipV="1">
            <a:off x="6984644" y="232841"/>
            <a:ext cx="6350" cy="7631604"/>
          </a:xfrm>
          <a:prstGeom prst="bentConnector3">
            <a:avLst>
              <a:gd name="adj1" fmla="val -5266661"/>
            </a:avLst>
          </a:prstGeom>
          <a:ln w="28575">
            <a:solidFill>
              <a:srgbClr val="4C84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9218B22-0A35-5B19-CF4D-42EA91A32E3B}"/>
              </a:ext>
            </a:extLst>
          </p:cNvPr>
          <p:cNvSpPr txBox="1"/>
          <p:nvPr/>
        </p:nvSpPr>
        <p:spPr>
          <a:xfrm>
            <a:off x="6227496" y="3441334"/>
            <a:ext cx="16591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Abadi" panose="020B0604020104020204" pitchFamily="34" charset="0"/>
              </a:rPr>
              <a:t>Repeat to generate an ensemble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C916206-99D0-57AF-6A09-8CFD9E07A874}"/>
              </a:ext>
            </a:extLst>
          </p:cNvPr>
          <p:cNvCxnSpPr>
            <a:cxnSpLocks/>
          </p:cNvCxnSpPr>
          <p:nvPr/>
        </p:nvCxnSpPr>
        <p:spPr>
          <a:xfrm>
            <a:off x="1750017" y="4520453"/>
            <a:ext cx="396000" cy="0"/>
          </a:xfrm>
          <a:prstGeom prst="straightConnector1">
            <a:avLst/>
          </a:prstGeom>
          <a:ln w="28575">
            <a:solidFill>
              <a:srgbClr val="4C84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1D92162-AF0F-C063-AB0C-E45DCBCAAE10}"/>
              </a:ext>
            </a:extLst>
          </p:cNvPr>
          <p:cNvSpPr txBox="1">
            <a:spLocks/>
          </p:cNvSpPr>
          <p:nvPr/>
        </p:nvSpPr>
        <p:spPr>
          <a:xfrm>
            <a:off x="405392" y="2282302"/>
            <a:ext cx="11353800" cy="120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badi" panose="020B0604020104020204" pitchFamily="34" charset="0"/>
              </a:rPr>
              <a:t>Explore and exploit space-time properties of radar rainfall errors to improve understanding of the dependence structure between them.</a:t>
            </a:r>
          </a:p>
          <a:p>
            <a:r>
              <a:rPr lang="en-US" sz="2000" dirty="0">
                <a:latin typeface="Abadi" panose="020B0604020104020204" pitchFamily="34" charset="0"/>
              </a:rPr>
              <a:t>Gain improved understanding of radar rainfall estimation process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A7CA1B4-28AB-B552-4490-39453A5E2E19}"/>
              </a:ext>
            </a:extLst>
          </p:cNvPr>
          <p:cNvSpPr/>
          <p:nvPr/>
        </p:nvSpPr>
        <p:spPr>
          <a:xfrm>
            <a:off x="57150" y="5056933"/>
            <a:ext cx="12039599" cy="282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1200" b="1" dirty="0">
                <a:solidFill>
                  <a:srgbClr val="4C847A"/>
                </a:solidFill>
              </a:rPr>
              <a:t>Figure 3</a:t>
            </a:r>
            <a:r>
              <a:rPr lang="en-GB" sz="1200" dirty="0">
                <a:solidFill>
                  <a:srgbClr val="4C847A"/>
                </a:solidFill>
              </a:rPr>
              <a:t>: Diagram representing the workflow for the radar error model</a:t>
            </a:r>
          </a:p>
        </p:txBody>
      </p:sp>
    </p:spTree>
    <p:extLst>
      <p:ext uri="{BB962C8B-B14F-4D97-AF65-F5344CB8AC3E}">
        <p14:creationId xmlns:p14="http://schemas.microsoft.com/office/powerpoint/2010/main" val="2320780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6" name="Picture 1065">
            <a:extLst>
              <a:ext uri="{FF2B5EF4-FFF2-40B4-BE49-F238E27FC236}">
                <a16:creationId xmlns:a16="http://schemas.microsoft.com/office/drawing/2014/main" id="{037E153B-3F97-4DCD-69D0-73D931EA68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6" t="12051" r="9070" b="5607"/>
          <a:stretch/>
        </p:blipFill>
        <p:spPr>
          <a:xfrm>
            <a:off x="1420489" y="2497117"/>
            <a:ext cx="4140843" cy="22977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DEE11B-6AAB-CB6A-49C2-C7F886EDC5E2}"/>
              </a:ext>
            </a:extLst>
          </p:cNvPr>
          <p:cNvSpPr/>
          <p:nvPr/>
        </p:nvSpPr>
        <p:spPr>
          <a:xfrm>
            <a:off x="69850" y="81463"/>
            <a:ext cx="12052300" cy="1478280"/>
          </a:xfrm>
          <a:prstGeom prst="rect">
            <a:avLst/>
          </a:prstGeom>
          <a:solidFill>
            <a:srgbClr val="4C847A"/>
          </a:solidFill>
          <a:ln>
            <a:solidFill>
              <a:srgbClr val="23403B"/>
            </a:solidFill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EAFF5C2D-121F-FCEF-16CF-A860DFE095C7}"/>
              </a:ext>
            </a:extLst>
          </p:cNvPr>
          <p:cNvSpPr/>
          <p:nvPr/>
        </p:nvSpPr>
        <p:spPr>
          <a:xfrm rot="15952291">
            <a:off x="8024161" y="-2989176"/>
            <a:ext cx="821137" cy="7738625"/>
          </a:xfrm>
          <a:prstGeom prst="triangle">
            <a:avLst>
              <a:gd name="adj" fmla="val 43958"/>
            </a:avLst>
          </a:prstGeom>
          <a:solidFill>
            <a:schemeClr val="bg1"/>
          </a:solidFill>
          <a:ln>
            <a:solidFill>
              <a:srgbClr val="23403B"/>
            </a:solidFill>
          </a:ln>
          <a:effectLst>
            <a:innerShdw blurRad="114300">
              <a:srgbClr val="E6E2CA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890C9D2-DFCB-4CB8-E3C8-67441A02A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00" y="-2262662"/>
            <a:ext cx="10515600" cy="1325563"/>
          </a:xfrm>
        </p:spPr>
        <p:txBody>
          <a:bodyPr/>
          <a:lstStyle/>
          <a:p>
            <a:r>
              <a:rPr lang="en-GB" dirty="0"/>
              <a:t>Rainfall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48884-B490-6DF8-49DB-F0A9589E7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51" y="856483"/>
            <a:ext cx="4557990" cy="458325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Amy Green, Chris Kilsby, </a:t>
            </a:r>
            <a:r>
              <a:rPr kumimoji="0" lang="en-GB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Andr</a:t>
            </a:r>
            <a:r>
              <a:rPr kumimoji="0" lang="en-GB" altLang="en-US" sz="16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á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s B</a:t>
            </a:r>
            <a:r>
              <a:rPr kumimoji="0" lang="en-GB" altLang="en-US" sz="16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á</a:t>
            </a:r>
            <a:r>
              <a:rPr kumimoji="0" lang="en-GB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rdossy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334D32C-5772-6313-67FA-95B7D8775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689" y="526405"/>
            <a:ext cx="1203246" cy="33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EA62BD-1A18-087E-CAF3-02EDC4987001}"/>
              </a:ext>
            </a:extLst>
          </p:cNvPr>
          <p:cNvSpPr txBox="1">
            <a:spLocks/>
          </p:cNvSpPr>
          <p:nvPr/>
        </p:nvSpPr>
        <p:spPr>
          <a:xfrm>
            <a:off x="102651" y="1132223"/>
            <a:ext cx="3684595" cy="458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50" dirty="0">
                <a:solidFill>
                  <a:srgbClr val="C8BF88"/>
                </a:solidFill>
                <a:latin typeface="Abadi" panose="020B0604020104020204" pitchFamily="34" charset="0"/>
              </a:rPr>
              <a:t>amy.green3@newcastle.ac.uk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50" dirty="0">
                <a:solidFill>
                  <a:srgbClr val="E6E2CA"/>
                </a:solidFill>
                <a:latin typeface="Abadi" panose="020B0604020104020204" pitchFamily="34" charset="0"/>
              </a:rPr>
              <a:t>Newcastle University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2A00CE-3A59-9D7F-663D-7A2E9917B42F}"/>
              </a:ext>
            </a:extLst>
          </p:cNvPr>
          <p:cNvSpPr/>
          <p:nvPr/>
        </p:nvSpPr>
        <p:spPr>
          <a:xfrm>
            <a:off x="57150" y="5999919"/>
            <a:ext cx="12052300" cy="413685"/>
          </a:xfrm>
          <a:prstGeom prst="rect">
            <a:avLst/>
          </a:prstGeom>
          <a:solidFill>
            <a:srgbClr val="4C847A"/>
          </a:solidFill>
          <a:ln>
            <a:solidFill>
              <a:srgbClr val="23403B"/>
            </a:solidFill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8500B03-676D-B87F-4370-59A2FAF5EA00}"/>
              </a:ext>
            </a:extLst>
          </p:cNvPr>
          <p:cNvSpPr txBox="1">
            <a:spLocks/>
          </p:cNvSpPr>
          <p:nvPr/>
        </p:nvSpPr>
        <p:spPr>
          <a:xfrm>
            <a:off x="9873881" y="6527548"/>
            <a:ext cx="2235570" cy="2498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200" dirty="0">
                <a:latin typeface="Abadi" panose="020B0604020104020204" pitchFamily="34" charset="0"/>
              </a:rPr>
              <a:t>EGU General Assembly 2023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2F6B120-A435-A365-E5AB-44AD1B5C1074}"/>
              </a:ext>
            </a:extLst>
          </p:cNvPr>
          <p:cNvSpPr txBox="1">
            <a:spLocks/>
          </p:cNvSpPr>
          <p:nvPr/>
        </p:nvSpPr>
        <p:spPr>
          <a:xfrm>
            <a:off x="57151" y="6525798"/>
            <a:ext cx="7565584" cy="249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>
                <a:latin typeface="Abadi" panose="020B0604020104020204" pitchFamily="34" charset="0"/>
              </a:rPr>
              <a:t>HS7.1 Precipitation variability from drop scale to catchment scale : measurement, processes and hydrological applications</a:t>
            </a:r>
            <a:endParaRPr lang="en-GB" altLang="en-US" sz="1100" dirty="0">
              <a:latin typeface="Abadi" panose="020B0604020104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25EE611-DD75-F702-D918-DCF9CD8CEC12}"/>
              </a:ext>
            </a:extLst>
          </p:cNvPr>
          <p:cNvSpPr/>
          <p:nvPr/>
        </p:nvSpPr>
        <p:spPr>
          <a:xfrm>
            <a:off x="12131832" y="87208"/>
            <a:ext cx="355359" cy="1478279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DA26EF-B86E-F44A-AF63-6B17E9C0D09B}"/>
              </a:ext>
            </a:extLst>
          </p:cNvPr>
          <p:cNvGrpSpPr/>
          <p:nvPr/>
        </p:nvGrpSpPr>
        <p:grpSpPr>
          <a:xfrm>
            <a:off x="4371588" y="1146677"/>
            <a:ext cx="164629" cy="233776"/>
            <a:chOff x="6077401" y="3299208"/>
            <a:chExt cx="164629" cy="233776"/>
          </a:xfrm>
          <a:solidFill>
            <a:srgbClr val="4C847A"/>
          </a:solidFill>
        </p:grpSpPr>
        <p:sp>
          <p:nvSpPr>
            <p:cNvPr id="11" name="Flowchart: Extract 10">
              <a:extLst>
                <a:ext uri="{FF2B5EF4-FFF2-40B4-BE49-F238E27FC236}">
                  <a16:creationId xmlns:a16="http://schemas.microsoft.com/office/drawing/2014/main" id="{D29ECDE7-E93C-7F9A-F662-47973E188B24}"/>
                </a:ext>
              </a:extLst>
            </p:cNvPr>
            <p:cNvSpPr/>
            <p:nvPr/>
          </p:nvSpPr>
          <p:spPr>
            <a:xfrm>
              <a:off x="6077401" y="3419475"/>
              <a:ext cx="108302" cy="113509"/>
            </a:xfrm>
            <a:prstGeom prst="flowChartExtra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AF713D2-1B28-1281-610B-130A06E9BF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10958" y="3335658"/>
              <a:ext cx="100722" cy="101784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D9C465B-2418-220B-CB56-2347AA8921B2}"/>
                </a:ext>
              </a:extLst>
            </p:cNvPr>
            <p:cNvSpPr/>
            <p:nvPr/>
          </p:nvSpPr>
          <p:spPr>
            <a:xfrm>
              <a:off x="6201727" y="3330893"/>
              <a:ext cx="18000" cy="180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Partial Circle 28">
              <a:extLst>
                <a:ext uri="{FF2B5EF4-FFF2-40B4-BE49-F238E27FC236}">
                  <a16:creationId xmlns:a16="http://schemas.microsoft.com/office/drawing/2014/main" id="{C0B8E09F-6A75-C402-9342-FBE18001F432}"/>
                </a:ext>
              </a:extLst>
            </p:cNvPr>
            <p:cNvSpPr/>
            <p:nvPr/>
          </p:nvSpPr>
          <p:spPr>
            <a:xfrm rot="19050422">
              <a:off x="6090046" y="3299208"/>
              <a:ext cx="151984" cy="164273"/>
            </a:xfrm>
            <a:prstGeom prst="pie">
              <a:avLst>
                <a:gd name="adj1" fmla="val 5330578"/>
                <a:gd name="adj2" fmla="val 16200000"/>
              </a:avLst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6C0BB545-FC71-511B-AF94-E88719A0A919}"/>
              </a:ext>
            </a:extLst>
          </p:cNvPr>
          <p:cNvSpPr txBox="1">
            <a:spLocks/>
          </p:cNvSpPr>
          <p:nvPr/>
        </p:nvSpPr>
        <p:spPr>
          <a:xfrm>
            <a:off x="92232" y="28038"/>
            <a:ext cx="12039600" cy="944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n w="3175">
                  <a:solidFill>
                    <a:srgbClr val="E6E2CA"/>
                  </a:solidFill>
                </a:ln>
                <a:solidFill>
                  <a:srgbClr val="FFFFFF"/>
                </a:solidFill>
                <a:latin typeface="Abadi" panose="020B0604020104020204" pitchFamily="34" charset="0"/>
              </a:rPr>
              <a:t>Quantifying the uncertainty corresponding to the radar rainfall estimation</a:t>
            </a:r>
            <a:br>
              <a:rPr lang="en-GB" sz="2400" dirty="0">
                <a:ln w="3175">
                  <a:solidFill>
                    <a:srgbClr val="E6E2CA"/>
                  </a:solidFill>
                </a:ln>
                <a:solidFill>
                  <a:srgbClr val="FFFFFF"/>
                </a:solidFill>
                <a:latin typeface="Abadi" panose="020B0604020104020204" pitchFamily="34" charset="0"/>
              </a:rPr>
            </a:br>
            <a:r>
              <a:rPr lang="en-GB" sz="2400" dirty="0">
                <a:ln w="3175">
                  <a:solidFill>
                    <a:srgbClr val="E6E2CA"/>
                  </a:solidFill>
                </a:ln>
                <a:solidFill>
                  <a:srgbClr val="FFFFFF"/>
                </a:solidFill>
                <a:latin typeface="Abadi" panose="020B0604020104020204" pitchFamily="34" charset="0"/>
              </a:rPr>
              <a:t>process: an inverse model for radar attenuation error</a:t>
            </a:r>
          </a:p>
        </p:txBody>
      </p:sp>
      <p:sp>
        <p:nvSpPr>
          <p:cNvPr id="31" name="Rectangle 30">
            <a:hlinkClick r:id="rId5" action="ppaction://hlinksldjump"/>
            <a:extLst>
              <a:ext uri="{FF2B5EF4-FFF2-40B4-BE49-F238E27FC236}">
                <a16:creationId xmlns:a16="http://schemas.microsoft.com/office/drawing/2014/main" id="{6E74AC35-04F3-C289-3506-535788DB15AE}"/>
              </a:ext>
            </a:extLst>
          </p:cNvPr>
          <p:cNvSpPr/>
          <p:nvPr/>
        </p:nvSpPr>
        <p:spPr>
          <a:xfrm>
            <a:off x="57150" y="5610273"/>
            <a:ext cx="3960000" cy="324000"/>
          </a:xfrm>
          <a:prstGeom prst="rect">
            <a:avLst/>
          </a:prstGeom>
          <a:solidFill>
            <a:srgbClr val="2A475C">
              <a:alpha val="75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Summary</a:t>
            </a:r>
          </a:p>
        </p:txBody>
      </p:sp>
      <p:sp>
        <p:nvSpPr>
          <p:cNvPr id="32" name="Rectangle 31">
            <a:hlinkClick r:id="rId6" action="ppaction://hlinksldjump"/>
            <a:extLst>
              <a:ext uri="{FF2B5EF4-FFF2-40B4-BE49-F238E27FC236}">
                <a16:creationId xmlns:a16="http://schemas.microsoft.com/office/drawing/2014/main" id="{7B2F7080-715E-3BC0-5AD8-1251F3DEFF76}"/>
              </a:ext>
            </a:extLst>
          </p:cNvPr>
          <p:cNvSpPr/>
          <p:nvPr/>
        </p:nvSpPr>
        <p:spPr>
          <a:xfrm>
            <a:off x="4090600" y="5610274"/>
            <a:ext cx="3960000" cy="324000"/>
          </a:xfrm>
          <a:prstGeom prst="rect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Methodology</a:t>
            </a:r>
          </a:p>
        </p:txBody>
      </p:sp>
      <p:sp>
        <p:nvSpPr>
          <p:cNvPr id="33" name="Rectangle 32">
            <a:hlinkClick r:id="rId7" action="ppaction://hlinksldjump"/>
            <a:extLst>
              <a:ext uri="{FF2B5EF4-FFF2-40B4-BE49-F238E27FC236}">
                <a16:creationId xmlns:a16="http://schemas.microsoft.com/office/drawing/2014/main" id="{C42440C7-D143-A0D5-E9C3-F1923AD6CFD1}"/>
              </a:ext>
            </a:extLst>
          </p:cNvPr>
          <p:cNvSpPr/>
          <p:nvPr/>
        </p:nvSpPr>
        <p:spPr>
          <a:xfrm>
            <a:off x="8136750" y="5610274"/>
            <a:ext cx="3960000" cy="324000"/>
          </a:xfrm>
          <a:prstGeom prst="rect">
            <a:avLst/>
          </a:prstGeom>
          <a:solidFill>
            <a:srgbClr val="2A475C">
              <a:alpha val="75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Results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9CF1D9B-1334-B75F-1EAC-1021AA28AA12}"/>
              </a:ext>
            </a:extLst>
          </p:cNvPr>
          <p:cNvSpPr/>
          <p:nvPr/>
        </p:nvSpPr>
        <p:spPr>
          <a:xfrm>
            <a:off x="416243" y="1796384"/>
            <a:ext cx="11353800" cy="324000"/>
          </a:xfrm>
          <a:prstGeom prst="rect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Rainfall model</a:t>
            </a:r>
          </a:p>
        </p:txBody>
      </p:sp>
      <p:sp>
        <p:nvSpPr>
          <p:cNvPr id="37" name="Isosceles Triangle 36">
            <a:hlinkClick r:id="rId8" action="ppaction://hlinksldjump"/>
            <a:extLst>
              <a:ext uri="{FF2B5EF4-FFF2-40B4-BE49-F238E27FC236}">
                <a16:creationId xmlns:a16="http://schemas.microsoft.com/office/drawing/2014/main" id="{CDF29C3C-5CF3-4520-1A1D-D7EC5657418B}"/>
              </a:ext>
            </a:extLst>
          </p:cNvPr>
          <p:cNvSpPr/>
          <p:nvPr/>
        </p:nvSpPr>
        <p:spPr>
          <a:xfrm rot="5400000">
            <a:off x="11867881" y="1883138"/>
            <a:ext cx="181840" cy="161598"/>
          </a:xfrm>
          <a:prstGeom prst="triangle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Isosceles Triangle 37">
            <a:hlinkClick r:id="rId6" action="ppaction://hlinksldjump"/>
            <a:extLst>
              <a:ext uri="{FF2B5EF4-FFF2-40B4-BE49-F238E27FC236}">
                <a16:creationId xmlns:a16="http://schemas.microsoft.com/office/drawing/2014/main" id="{33176E3E-7DD5-DEC1-909A-8D0FE819EB4D}"/>
              </a:ext>
            </a:extLst>
          </p:cNvPr>
          <p:cNvSpPr/>
          <p:nvPr/>
        </p:nvSpPr>
        <p:spPr>
          <a:xfrm rot="16200000">
            <a:off x="142279" y="1883138"/>
            <a:ext cx="181840" cy="161598"/>
          </a:xfrm>
          <a:prstGeom prst="triangle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hlinkClick r:id="rId6" action="ppaction://hlinksldjump"/>
            <a:extLst>
              <a:ext uri="{FF2B5EF4-FFF2-40B4-BE49-F238E27FC236}">
                <a16:creationId xmlns:a16="http://schemas.microsoft.com/office/drawing/2014/main" id="{078A90EA-5D25-2D29-FF89-D91A60AB205E}"/>
              </a:ext>
            </a:extLst>
          </p:cNvPr>
          <p:cNvSpPr/>
          <p:nvPr/>
        </p:nvSpPr>
        <p:spPr>
          <a:xfrm>
            <a:off x="4162024" y="6088753"/>
            <a:ext cx="1224000" cy="236018"/>
          </a:xfrm>
          <a:prstGeom prst="rect">
            <a:avLst/>
          </a:prstGeom>
          <a:solidFill>
            <a:srgbClr val="E6E2CA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Aims</a:t>
            </a:r>
          </a:p>
        </p:txBody>
      </p:sp>
      <p:sp>
        <p:nvSpPr>
          <p:cNvPr id="40" name="Rectangle 39">
            <a:hlinkClick r:id="rId9" action="ppaction://hlinksldjump"/>
            <a:extLst>
              <a:ext uri="{FF2B5EF4-FFF2-40B4-BE49-F238E27FC236}">
                <a16:creationId xmlns:a16="http://schemas.microsoft.com/office/drawing/2014/main" id="{39EFFD70-8743-FB4D-6445-4DEC787AF2FE}"/>
              </a:ext>
            </a:extLst>
          </p:cNvPr>
          <p:cNvSpPr/>
          <p:nvPr/>
        </p:nvSpPr>
        <p:spPr>
          <a:xfrm>
            <a:off x="5458445" y="6088753"/>
            <a:ext cx="1224000" cy="236018"/>
          </a:xfrm>
          <a:prstGeom prst="rect">
            <a:avLst/>
          </a:prstGeom>
          <a:solidFill>
            <a:srgbClr val="E6E2CA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Rainfall model</a:t>
            </a:r>
          </a:p>
        </p:txBody>
      </p:sp>
      <p:sp>
        <p:nvSpPr>
          <p:cNvPr id="41" name="Rectangle 40">
            <a:hlinkClick r:id="rId8" action="ppaction://hlinksldjump"/>
            <a:extLst>
              <a:ext uri="{FF2B5EF4-FFF2-40B4-BE49-F238E27FC236}">
                <a16:creationId xmlns:a16="http://schemas.microsoft.com/office/drawing/2014/main" id="{336C6171-D2D9-40AF-6D93-67F5434E510F}"/>
              </a:ext>
            </a:extLst>
          </p:cNvPr>
          <p:cNvSpPr/>
          <p:nvPr/>
        </p:nvSpPr>
        <p:spPr>
          <a:xfrm>
            <a:off x="6754867" y="6088753"/>
            <a:ext cx="1224000" cy="236018"/>
          </a:xfrm>
          <a:prstGeom prst="rect">
            <a:avLst/>
          </a:prstGeom>
          <a:solidFill>
            <a:srgbClr val="E6E2CA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Radar error model</a:t>
            </a:r>
          </a:p>
        </p:txBody>
      </p:sp>
      <p:sp>
        <p:nvSpPr>
          <p:cNvPr id="42" name="Rectangle 41">
            <a:hlinkClick r:id="rId10" action="ppaction://hlinksldjump"/>
            <a:extLst>
              <a:ext uri="{FF2B5EF4-FFF2-40B4-BE49-F238E27FC236}">
                <a16:creationId xmlns:a16="http://schemas.microsoft.com/office/drawing/2014/main" id="{9D51BF81-5DE5-9F00-FB95-7C725BDD9245}"/>
              </a:ext>
            </a:extLst>
          </p:cNvPr>
          <p:cNvSpPr/>
          <p:nvPr/>
        </p:nvSpPr>
        <p:spPr>
          <a:xfrm>
            <a:off x="152400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34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Introduction</a:t>
            </a:r>
          </a:p>
        </p:txBody>
      </p:sp>
      <p:sp>
        <p:nvSpPr>
          <p:cNvPr id="43" name="Rectangle 42">
            <a:hlinkClick r:id="rId11" action="ppaction://hlinksldjump"/>
            <a:extLst>
              <a:ext uri="{FF2B5EF4-FFF2-40B4-BE49-F238E27FC236}">
                <a16:creationId xmlns:a16="http://schemas.microsoft.com/office/drawing/2014/main" id="{30098C2C-AD14-1AE3-02B1-75CDD0B9CDD4}"/>
              </a:ext>
            </a:extLst>
          </p:cNvPr>
          <p:cNvSpPr/>
          <p:nvPr/>
        </p:nvSpPr>
        <p:spPr>
          <a:xfrm>
            <a:off x="1431121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34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Motivation</a:t>
            </a:r>
          </a:p>
        </p:txBody>
      </p:sp>
      <p:sp>
        <p:nvSpPr>
          <p:cNvPr id="44" name="Rectangle 43">
            <a:hlinkClick r:id="rId12" action="ppaction://hlinksldjump"/>
            <a:extLst>
              <a:ext uri="{FF2B5EF4-FFF2-40B4-BE49-F238E27FC236}">
                <a16:creationId xmlns:a16="http://schemas.microsoft.com/office/drawing/2014/main" id="{048C092E-B5D3-173F-FE0D-4DA58EED2467}"/>
              </a:ext>
            </a:extLst>
          </p:cNvPr>
          <p:cNvSpPr/>
          <p:nvPr/>
        </p:nvSpPr>
        <p:spPr>
          <a:xfrm>
            <a:off x="2727543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34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Impacts</a:t>
            </a:r>
          </a:p>
        </p:txBody>
      </p:sp>
      <p:sp>
        <p:nvSpPr>
          <p:cNvPr id="45" name="Rectangle 44">
            <a:hlinkClick r:id="rId7" action="ppaction://hlinksldjump"/>
            <a:extLst>
              <a:ext uri="{FF2B5EF4-FFF2-40B4-BE49-F238E27FC236}">
                <a16:creationId xmlns:a16="http://schemas.microsoft.com/office/drawing/2014/main" id="{03A375F8-B089-6434-A138-39A130935AAE}"/>
              </a:ext>
            </a:extLst>
          </p:cNvPr>
          <p:cNvSpPr/>
          <p:nvPr/>
        </p:nvSpPr>
        <p:spPr>
          <a:xfrm>
            <a:off x="8201650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24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Event errors</a:t>
            </a:r>
          </a:p>
        </p:txBody>
      </p:sp>
      <p:sp>
        <p:nvSpPr>
          <p:cNvPr id="46" name="Rectangle 45">
            <a:hlinkClick r:id="rId13" action="ppaction://hlinksldjump"/>
            <a:extLst>
              <a:ext uri="{FF2B5EF4-FFF2-40B4-BE49-F238E27FC236}">
                <a16:creationId xmlns:a16="http://schemas.microsoft.com/office/drawing/2014/main" id="{4D1303B6-C8B0-CF54-6991-FDC111C51696}"/>
              </a:ext>
            </a:extLst>
          </p:cNvPr>
          <p:cNvSpPr/>
          <p:nvPr/>
        </p:nvSpPr>
        <p:spPr>
          <a:xfrm>
            <a:off x="9498071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24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Image-based</a:t>
            </a:r>
          </a:p>
        </p:txBody>
      </p:sp>
      <p:sp>
        <p:nvSpPr>
          <p:cNvPr id="47" name="Rectangle 46">
            <a:hlinkClick r:id="rId14" action="ppaction://hlinksldjump"/>
            <a:extLst>
              <a:ext uri="{FF2B5EF4-FFF2-40B4-BE49-F238E27FC236}">
                <a16:creationId xmlns:a16="http://schemas.microsoft.com/office/drawing/2014/main" id="{945E3DF0-B249-991B-922A-70FC5F6A9B3D}"/>
              </a:ext>
            </a:extLst>
          </p:cNvPr>
          <p:cNvSpPr/>
          <p:nvPr/>
        </p:nvSpPr>
        <p:spPr>
          <a:xfrm>
            <a:off x="10794493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24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Rainfall shadows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8128164-CF3B-752E-DC95-2D68C65E35D9}"/>
              </a:ext>
            </a:extLst>
          </p:cNvPr>
          <p:cNvSpPr txBox="1">
            <a:spLocks/>
          </p:cNvSpPr>
          <p:nvPr/>
        </p:nvSpPr>
        <p:spPr>
          <a:xfrm>
            <a:off x="6366899" y="2533625"/>
            <a:ext cx="6756400" cy="2551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latin typeface="Abadi" panose="020B06040201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223B93-8F25-AC72-71FE-D35CF53ABC4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2" r="1" b="60783"/>
          <a:stretch/>
        </p:blipFill>
        <p:spPr>
          <a:xfrm>
            <a:off x="7038807" y="2188338"/>
            <a:ext cx="4644620" cy="12533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CB32D69-EB47-EF50-F877-DDD9F61017A4}"/>
              </a:ext>
            </a:extLst>
          </p:cNvPr>
          <p:cNvSpPr txBox="1"/>
          <p:nvPr/>
        </p:nvSpPr>
        <p:spPr>
          <a:xfrm>
            <a:off x="7172425" y="3402008"/>
            <a:ext cx="153977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latin typeface="Abadi" panose="020B0604020104020204" pitchFamily="34" charset="0"/>
              </a:rPr>
              <a:t>Large Gaussian field with prescribed correlation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3B14DE-57B2-FD09-8025-AA8BB1810510}"/>
              </a:ext>
            </a:extLst>
          </p:cNvPr>
          <p:cNvSpPr txBox="1"/>
          <p:nvPr/>
        </p:nvSpPr>
        <p:spPr>
          <a:xfrm>
            <a:off x="8774434" y="3399318"/>
            <a:ext cx="1256185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latin typeface="Abadi" panose="020B0604020104020204" pitchFamily="34" charset="0"/>
              </a:rPr>
              <a:t>Spatial anisotropy stretch factor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69FD1B-80AB-72EC-FC89-4BDE06EE6AA9}"/>
              </a:ext>
            </a:extLst>
          </p:cNvPr>
          <p:cNvSpPr txBox="1"/>
          <p:nvPr/>
        </p:nvSpPr>
        <p:spPr>
          <a:xfrm>
            <a:off x="10271645" y="3414706"/>
            <a:ext cx="1206543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latin typeface="Abadi" panose="020B0604020104020204" pitchFamily="34" charset="0"/>
              </a:rPr>
              <a:t>Spatial anisotropy rotation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9174D6-55DF-45B9-5005-80AB9B393D67}"/>
              </a:ext>
            </a:extLst>
          </p:cNvPr>
          <p:cNvSpPr txBox="1"/>
          <p:nvPr/>
        </p:nvSpPr>
        <p:spPr>
          <a:xfrm>
            <a:off x="7298262" y="4664829"/>
            <a:ext cx="1136218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latin typeface="Abadi" panose="020B0604020104020204" pitchFamily="34" charset="0"/>
              </a:rPr>
              <a:t>Spatiotemporal anisotropy stretch factor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9EA869-559E-D3FE-B0B6-F8F57ADC9ACE}"/>
              </a:ext>
            </a:extLst>
          </p:cNvPr>
          <p:cNvSpPr txBox="1"/>
          <p:nvPr/>
        </p:nvSpPr>
        <p:spPr>
          <a:xfrm>
            <a:off x="8762327" y="4690417"/>
            <a:ext cx="1271494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latin typeface="Abadi" panose="020B0604020104020204" pitchFamily="34" charset="0"/>
              </a:rPr>
              <a:t>Censored marginal distribution transformation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63F55C-BDF8-6D81-1F86-E6237881ED63}"/>
              </a:ext>
            </a:extLst>
          </p:cNvPr>
          <p:cNvSpPr txBox="1"/>
          <p:nvPr/>
        </p:nvSpPr>
        <p:spPr>
          <a:xfrm>
            <a:off x="10361668" y="4763499"/>
            <a:ext cx="112901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latin typeface="Abadi" panose="020B0604020104020204" pitchFamily="34" charset="0"/>
              </a:rPr>
              <a:t>Add in </a:t>
            </a:r>
          </a:p>
          <a:p>
            <a:pPr algn="ctr"/>
            <a:r>
              <a:rPr lang="en-GB" sz="1000" dirty="0">
                <a:latin typeface="Abadi" panose="020B0604020104020204" pitchFamily="34" charset="0"/>
              </a:rPr>
              <a:t>advection effects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F9CC5EE-E516-3F6B-344B-2B4BE796CC35}"/>
              </a:ext>
            </a:extLst>
          </p:cNvPr>
          <p:cNvCxnSpPr>
            <a:cxnSpLocks/>
          </p:cNvCxnSpPr>
          <p:nvPr/>
        </p:nvCxnSpPr>
        <p:spPr>
          <a:xfrm>
            <a:off x="8520309" y="3620564"/>
            <a:ext cx="277565" cy="0"/>
          </a:xfrm>
          <a:prstGeom prst="straightConnector1">
            <a:avLst/>
          </a:prstGeom>
          <a:ln w="28575">
            <a:solidFill>
              <a:srgbClr val="4C84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6214E3B-DA8B-F7DD-64F2-8461048B4214}"/>
              </a:ext>
            </a:extLst>
          </p:cNvPr>
          <p:cNvCxnSpPr>
            <a:cxnSpLocks/>
          </p:cNvCxnSpPr>
          <p:nvPr/>
        </p:nvCxnSpPr>
        <p:spPr>
          <a:xfrm>
            <a:off x="9986179" y="3620564"/>
            <a:ext cx="277565" cy="0"/>
          </a:xfrm>
          <a:prstGeom prst="straightConnector1">
            <a:avLst/>
          </a:prstGeom>
          <a:ln w="28575">
            <a:solidFill>
              <a:srgbClr val="4C84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3C202AA-96A0-852F-FFDE-02A92CA411E7}"/>
              </a:ext>
            </a:extLst>
          </p:cNvPr>
          <p:cNvCxnSpPr>
            <a:cxnSpLocks/>
          </p:cNvCxnSpPr>
          <p:nvPr/>
        </p:nvCxnSpPr>
        <p:spPr>
          <a:xfrm>
            <a:off x="10036550" y="4937386"/>
            <a:ext cx="277565" cy="0"/>
          </a:xfrm>
          <a:prstGeom prst="straightConnector1">
            <a:avLst/>
          </a:prstGeom>
          <a:ln w="28575">
            <a:solidFill>
              <a:srgbClr val="4C84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4CB0D52-C8AE-511E-10D4-F0DA7ABA033B}"/>
              </a:ext>
            </a:extLst>
          </p:cNvPr>
          <p:cNvCxnSpPr>
            <a:cxnSpLocks/>
          </p:cNvCxnSpPr>
          <p:nvPr/>
        </p:nvCxnSpPr>
        <p:spPr>
          <a:xfrm>
            <a:off x="8496869" y="4945357"/>
            <a:ext cx="277565" cy="0"/>
          </a:xfrm>
          <a:prstGeom prst="straightConnector1">
            <a:avLst/>
          </a:prstGeom>
          <a:ln w="28575">
            <a:solidFill>
              <a:srgbClr val="4C84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A36C811F-3563-A2C2-A389-3F64001CB0F3}"/>
              </a:ext>
            </a:extLst>
          </p:cNvPr>
          <p:cNvCxnSpPr>
            <a:cxnSpLocks/>
            <a:stCxn id="19" idx="3"/>
            <a:endCxn id="20" idx="1"/>
          </p:cNvCxnSpPr>
          <p:nvPr/>
        </p:nvCxnSpPr>
        <p:spPr>
          <a:xfrm flipH="1">
            <a:off x="7298262" y="3622455"/>
            <a:ext cx="4179926" cy="1319373"/>
          </a:xfrm>
          <a:prstGeom prst="bentConnector5">
            <a:avLst>
              <a:gd name="adj1" fmla="val -5469"/>
              <a:gd name="adj2" fmla="val 17486"/>
              <a:gd name="adj3" fmla="val 105469"/>
            </a:avLst>
          </a:prstGeom>
          <a:ln w="28575">
            <a:solidFill>
              <a:srgbClr val="4C84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1032">
            <a:extLst>
              <a:ext uri="{FF2B5EF4-FFF2-40B4-BE49-F238E27FC236}">
                <a16:creationId xmlns:a16="http://schemas.microsoft.com/office/drawing/2014/main" id="{762D464E-377D-76FA-DA44-EC310A330D3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0" t="61967" r="1" b="10952"/>
          <a:stretch/>
        </p:blipFill>
        <p:spPr>
          <a:xfrm>
            <a:off x="7172425" y="3886795"/>
            <a:ext cx="4498504" cy="865489"/>
          </a:xfrm>
          <a:prstGeom prst="rect">
            <a:avLst/>
          </a:prstGeom>
        </p:spPr>
      </p:pic>
      <p:sp>
        <p:nvSpPr>
          <p:cNvPr id="1042" name="Rectangle 1041">
            <a:extLst>
              <a:ext uri="{FF2B5EF4-FFF2-40B4-BE49-F238E27FC236}">
                <a16:creationId xmlns:a16="http://schemas.microsoft.com/office/drawing/2014/main" id="{61875640-AF45-98CB-1A82-5A3CDC12AA8F}"/>
              </a:ext>
            </a:extLst>
          </p:cNvPr>
          <p:cNvSpPr/>
          <p:nvPr/>
        </p:nvSpPr>
        <p:spPr>
          <a:xfrm>
            <a:off x="7013412" y="5289923"/>
            <a:ext cx="4632122" cy="234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1200" b="1" dirty="0">
                <a:solidFill>
                  <a:srgbClr val="4C847A"/>
                </a:solidFill>
              </a:rPr>
              <a:t>Figure 5</a:t>
            </a:r>
            <a:r>
              <a:rPr lang="en-GB" sz="1200" dirty="0">
                <a:solidFill>
                  <a:srgbClr val="4C847A"/>
                </a:solidFill>
              </a:rPr>
              <a:t>: Schematic for space-time rainfall model</a:t>
            </a:r>
          </a:p>
        </p:txBody>
      </p:sp>
      <p:sp>
        <p:nvSpPr>
          <p:cNvPr id="1047" name="Content Placeholder 2">
            <a:extLst>
              <a:ext uri="{FF2B5EF4-FFF2-40B4-BE49-F238E27FC236}">
                <a16:creationId xmlns:a16="http://schemas.microsoft.com/office/drawing/2014/main" id="{91BAF563-FC14-84B1-A444-F4B134B55687}"/>
              </a:ext>
            </a:extLst>
          </p:cNvPr>
          <p:cNvSpPr txBox="1">
            <a:spLocks/>
          </p:cNvSpPr>
          <p:nvPr/>
        </p:nvSpPr>
        <p:spPr>
          <a:xfrm>
            <a:off x="85315" y="3733256"/>
            <a:ext cx="1427127" cy="1013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rgbClr val="4C847A"/>
                </a:solidFill>
                <a:latin typeface="Abadi" panose="020B0604020104020204" pitchFamily="34" charset="0"/>
              </a:rPr>
              <a:t>Actual event for </a:t>
            </a:r>
            <a:r>
              <a:rPr lang="en-US" sz="1400" dirty="0" err="1">
                <a:solidFill>
                  <a:srgbClr val="4C847A"/>
                </a:solidFill>
                <a:latin typeface="Abadi" panose="020B0604020104020204" pitchFamily="34" charset="0"/>
              </a:rPr>
              <a:t>parametrisation</a:t>
            </a:r>
            <a:endParaRPr lang="en-US" sz="1400" dirty="0">
              <a:solidFill>
                <a:srgbClr val="4C847A"/>
              </a:solidFill>
              <a:latin typeface="Abadi" panose="020B0604020104020204" pitchFamily="34" charset="0"/>
            </a:endParaRPr>
          </a:p>
        </p:txBody>
      </p:sp>
      <p:sp>
        <p:nvSpPr>
          <p:cNvPr id="1048" name="Content Placeholder 2">
            <a:extLst>
              <a:ext uri="{FF2B5EF4-FFF2-40B4-BE49-F238E27FC236}">
                <a16:creationId xmlns:a16="http://schemas.microsoft.com/office/drawing/2014/main" id="{A89B665F-799A-3D6E-0365-5841282D15F6}"/>
              </a:ext>
            </a:extLst>
          </p:cNvPr>
          <p:cNvSpPr txBox="1">
            <a:spLocks/>
          </p:cNvSpPr>
          <p:nvPr/>
        </p:nvSpPr>
        <p:spPr>
          <a:xfrm>
            <a:off x="5480980" y="3263606"/>
            <a:ext cx="1108105" cy="726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rgbClr val="4C847A"/>
                </a:solidFill>
                <a:latin typeface="Abadi" panose="020B0604020104020204" pitchFamily="34" charset="0"/>
              </a:rPr>
              <a:t>Simulated event</a:t>
            </a:r>
          </a:p>
        </p:txBody>
      </p:sp>
      <p:cxnSp>
        <p:nvCxnSpPr>
          <p:cNvPr id="1050" name="Straight Arrow Connector 1049">
            <a:extLst>
              <a:ext uri="{FF2B5EF4-FFF2-40B4-BE49-F238E27FC236}">
                <a16:creationId xmlns:a16="http://schemas.microsoft.com/office/drawing/2014/main" id="{2ABED53F-B73A-A19F-06A7-A9F0A72C00B7}"/>
              </a:ext>
            </a:extLst>
          </p:cNvPr>
          <p:cNvCxnSpPr>
            <a:cxnSpLocks/>
            <a:stCxn id="1047" idx="0"/>
          </p:cNvCxnSpPr>
          <p:nvPr/>
        </p:nvCxnSpPr>
        <p:spPr>
          <a:xfrm flipV="1">
            <a:off x="798879" y="3325860"/>
            <a:ext cx="632242" cy="407396"/>
          </a:xfrm>
          <a:prstGeom prst="straightConnector1">
            <a:avLst/>
          </a:prstGeom>
          <a:ln w="19050">
            <a:solidFill>
              <a:srgbClr val="4C84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Straight Arrow Connector 1050">
            <a:extLst>
              <a:ext uri="{FF2B5EF4-FFF2-40B4-BE49-F238E27FC236}">
                <a16:creationId xmlns:a16="http://schemas.microsoft.com/office/drawing/2014/main" id="{E9CC3E1C-941C-278A-DD17-62E3BF2681A1}"/>
              </a:ext>
            </a:extLst>
          </p:cNvPr>
          <p:cNvCxnSpPr>
            <a:cxnSpLocks/>
            <a:stCxn id="1048" idx="0"/>
          </p:cNvCxnSpPr>
          <p:nvPr/>
        </p:nvCxnSpPr>
        <p:spPr>
          <a:xfrm flipH="1" flipV="1">
            <a:off x="5645005" y="2971379"/>
            <a:ext cx="390028" cy="292227"/>
          </a:xfrm>
          <a:prstGeom prst="straightConnector1">
            <a:avLst/>
          </a:prstGeom>
          <a:ln w="19050">
            <a:solidFill>
              <a:srgbClr val="4C84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8" name="Rectangle 1057">
            <a:extLst>
              <a:ext uri="{FF2B5EF4-FFF2-40B4-BE49-F238E27FC236}">
                <a16:creationId xmlns:a16="http://schemas.microsoft.com/office/drawing/2014/main" id="{EC923F15-33F5-8374-2EF1-77DE8EF3E8A8}"/>
              </a:ext>
            </a:extLst>
          </p:cNvPr>
          <p:cNvSpPr/>
          <p:nvPr/>
        </p:nvSpPr>
        <p:spPr>
          <a:xfrm>
            <a:off x="1376400" y="4860501"/>
            <a:ext cx="4148205" cy="622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1200" b="1" dirty="0">
                <a:solidFill>
                  <a:srgbClr val="69938F"/>
                </a:solidFill>
              </a:rPr>
              <a:t>Figure 4</a:t>
            </a:r>
            <a:r>
              <a:rPr lang="en-GB" sz="1200" dirty="0">
                <a:solidFill>
                  <a:srgbClr val="69938F"/>
                </a:solidFill>
              </a:rPr>
              <a:t>: Example simulated rainfall event and actual event used to </a:t>
            </a:r>
            <a:r>
              <a:rPr lang="en-GB" sz="1200" dirty="0" err="1">
                <a:solidFill>
                  <a:srgbClr val="69938F"/>
                </a:solidFill>
              </a:rPr>
              <a:t>paramterise</a:t>
            </a:r>
            <a:r>
              <a:rPr lang="en-GB" sz="1200" dirty="0">
                <a:solidFill>
                  <a:srgbClr val="69938F"/>
                </a:solidFill>
              </a:rPr>
              <a:t> simulations, with the marginal non-zero rainfall distribution and covariance structure</a:t>
            </a:r>
          </a:p>
        </p:txBody>
      </p:sp>
    </p:spTree>
    <p:extLst>
      <p:ext uri="{BB962C8B-B14F-4D97-AF65-F5344CB8AC3E}">
        <p14:creationId xmlns:p14="http://schemas.microsoft.com/office/powerpoint/2010/main" val="3396795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1043" descr="A picture containing diagram&#10;&#10;Description automatically generated">
            <a:extLst>
              <a:ext uri="{FF2B5EF4-FFF2-40B4-BE49-F238E27FC236}">
                <a16:creationId xmlns:a16="http://schemas.microsoft.com/office/drawing/2014/main" id="{7302116F-150D-59AF-5EA3-D7F3AF33F2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0" b="50692"/>
          <a:stretch/>
        </p:blipFill>
        <p:spPr>
          <a:xfrm>
            <a:off x="715524" y="2824774"/>
            <a:ext cx="4024037" cy="20155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DEE11B-6AAB-CB6A-49C2-C7F886EDC5E2}"/>
              </a:ext>
            </a:extLst>
          </p:cNvPr>
          <p:cNvSpPr/>
          <p:nvPr/>
        </p:nvSpPr>
        <p:spPr>
          <a:xfrm>
            <a:off x="69850" y="81463"/>
            <a:ext cx="12052300" cy="1478280"/>
          </a:xfrm>
          <a:prstGeom prst="rect">
            <a:avLst/>
          </a:prstGeom>
          <a:solidFill>
            <a:srgbClr val="4C847A"/>
          </a:solidFill>
          <a:ln>
            <a:solidFill>
              <a:srgbClr val="23403B"/>
            </a:solidFill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EAFF5C2D-121F-FCEF-16CF-A860DFE095C7}"/>
              </a:ext>
            </a:extLst>
          </p:cNvPr>
          <p:cNvSpPr/>
          <p:nvPr/>
        </p:nvSpPr>
        <p:spPr>
          <a:xfrm rot="15952291">
            <a:off x="8024161" y="-2989176"/>
            <a:ext cx="821137" cy="7738625"/>
          </a:xfrm>
          <a:prstGeom prst="triangle">
            <a:avLst>
              <a:gd name="adj" fmla="val 43958"/>
            </a:avLst>
          </a:prstGeom>
          <a:solidFill>
            <a:schemeClr val="bg1"/>
          </a:solidFill>
          <a:ln>
            <a:solidFill>
              <a:srgbClr val="23403B"/>
            </a:solidFill>
          </a:ln>
          <a:effectLst>
            <a:innerShdw blurRad="114300">
              <a:srgbClr val="E6E2CA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F95AA4D-263F-3BF8-2FC8-CB7195CD2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00" y="-2197420"/>
            <a:ext cx="10515600" cy="1325563"/>
          </a:xfrm>
        </p:spPr>
        <p:txBody>
          <a:bodyPr/>
          <a:lstStyle/>
          <a:p>
            <a:r>
              <a:rPr lang="en-GB" dirty="0"/>
              <a:t>Radar error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48884-B490-6DF8-49DB-F0A9589E7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51" y="856483"/>
            <a:ext cx="4557990" cy="458325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Amy Green, Chris Kilsby, </a:t>
            </a:r>
            <a:r>
              <a:rPr kumimoji="0" lang="en-GB" altLang="en-US" sz="1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Andr</a:t>
            </a:r>
            <a:r>
              <a:rPr kumimoji="0" lang="en-GB" altLang="en-US" sz="160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á</a:t>
            </a:r>
            <a:r>
              <a:rPr kumimoji="0" lang="en-GB" altLang="en-US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s B</a:t>
            </a:r>
            <a:r>
              <a:rPr kumimoji="0" lang="en-GB" altLang="en-US" sz="160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á</a:t>
            </a:r>
            <a:r>
              <a:rPr kumimoji="0" lang="en-GB" altLang="en-US" sz="1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rdossy</a:t>
            </a:r>
            <a:endParaRPr kumimoji="0" lang="en-GB" altLang="en-US" sz="16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334D32C-5772-6313-67FA-95B7D8775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689" y="526405"/>
            <a:ext cx="1203246" cy="33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EA62BD-1A18-087E-CAF3-02EDC4987001}"/>
              </a:ext>
            </a:extLst>
          </p:cNvPr>
          <p:cNvSpPr txBox="1">
            <a:spLocks/>
          </p:cNvSpPr>
          <p:nvPr/>
        </p:nvSpPr>
        <p:spPr>
          <a:xfrm>
            <a:off x="102651" y="1132223"/>
            <a:ext cx="3684595" cy="458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50" dirty="0">
                <a:solidFill>
                  <a:srgbClr val="C8BF88"/>
                </a:solidFill>
                <a:latin typeface="Abadi" panose="020B0604020104020204" pitchFamily="34" charset="0"/>
              </a:rPr>
              <a:t>amy.green3@newcastle.ac.uk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50" dirty="0">
                <a:solidFill>
                  <a:srgbClr val="E6E2CA"/>
                </a:solidFill>
                <a:latin typeface="Abadi" panose="020B0604020104020204" pitchFamily="34" charset="0"/>
              </a:rPr>
              <a:t>Newcastle University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2A00CE-3A59-9D7F-663D-7A2E9917B42F}"/>
              </a:ext>
            </a:extLst>
          </p:cNvPr>
          <p:cNvSpPr/>
          <p:nvPr/>
        </p:nvSpPr>
        <p:spPr>
          <a:xfrm>
            <a:off x="57150" y="5999919"/>
            <a:ext cx="12052300" cy="413685"/>
          </a:xfrm>
          <a:prstGeom prst="rect">
            <a:avLst/>
          </a:prstGeom>
          <a:solidFill>
            <a:srgbClr val="4C847A"/>
          </a:solidFill>
          <a:ln>
            <a:solidFill>
              <a:srgbClr val="23403B"/>
            </a:solidFill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8500B03-676D-B87F-4370-59A2FAF5EA00}"/>
              </a:ext>
            </a:extLst>
          </p:cNvPr>
          <p:cNvSpPr txBox="1">
            <a:spLocks/>
          </p:cNvSpPr>
          <p:nvPr/>
        </p:nvSpPr>
        <p:spPr>
          <a:xfrm>
            <a:off x="9873881" y="6527548"/>
            <a:ext cx="2235570" cy="2498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200" dirty="0">
                <a:latin typeface="Abadi" panose="020B0604020104020204" pitchFamily="34" charset="0"/>
              </a:rPr>
              <a:t>EGU General Assembly 2023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2F6B120-A435-A365-E5AB-44AD1B5C1074}"/>
              </a:ext>
            </a:extLst>
          </p:cNvPr>
          <p:cNvSpPr txBox="1">
            <a:spLocks/>
          </p:cNvSpPr>
          <p:nvPr/>
        </p:nvSpPr>
        <p:spPr>
          <a:xfrm>
            <a:off x="57151" y="6525798"/>
            <a:ext cx="7565584" cy="249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>
                <a:latin typeface="Abadi" panose="020B0604020104020204" pitchFamily="34" charset="0"/>
              </a:rPr>
              <a:t>HS7.1 Precipitation variability from drop scale to catchment scale : measurement, processes and hydrological applications</a:t>
            </a:r>
            <a:endParaRPr lang="en-GB" altLang="en-US" sz="1100" dirty="0">
              <a:latin typeface="Abadi" panose="020B0604020104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25EE611-DD75-F702-D918-DCF9CD8CEC12}"/>
              </a:ext>
            </a:extLst>
          </p:cNvPr>
          <p:cNvSpPr/>
          <p:nvPr/>
        </p:nvSpPr>
        <p:spPr>
          <a:xfrm>
            <a:off x="12131832" y="87208"/>
            <a:ext cx="355359" cy="1478279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DA26EF-B86E-F44A-AF63-6B17E9C0D09B}"/>
              </a:ext>
            </a:extLst>
          </p:cNvPr>
          <p:cNvGrpSpPr/>
          <p:nvPr/>
        </p:nvGrpSpPr>
        <p:grpSpPr>
          <a:xfrm>
            <a:off x="4371588" y="1146677"/>
            <a:ext cx="164629" cy="233776"/>
            <a:chOff x="6077401" y="3299208"/>
            <a:chExt cx="164629" cy="233776"/>
          </a:xfrm>
          <a:solidFill>
            <a:srgbClr val="4C847A"/>
          </a:solidFill>
        </p:grpSpPr>
        <p:sp>
          <p:nvSpPr>
            <p:cNvPr id="11" name="Flowchart: Extract 10">
              <a:extLst>
                <a:ext uri="{FF2B5EF4-FFF2-40B4-BE49-F238E27FC236}">
                  <a16:creationId xmlns:a16="http://schemas.microsoft.com/office/drawing/2014/main" id="{D29ECDE7-E93C-7F9A-F662-47973E188B24}"/>
                </a:ext>
              </a:extLst>
            </p:cNvPr>
            <p:cNvSpPr/>
            <p:nvPr/>
          </p:nvSpPr>
          <p:spPr>
            <a:xfrm>
              <a:off x="6077401" y="3419475"/>
              <a:ext cx="108302" cy="113509"/>
            </a:xfrm>
            <a:prstGeom prst="flowChartExtra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AF713D2-1B28-1281-610B-130A06E9BF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10958" y="3335658"/>
              <a:ext cx="100722" cy="101784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D9C465B-2418-220B-CB56-2347AA8921B2}"/>
                </a:ext>
              </a:extLst>
            </p:cNvPr>
            <p:cNvSpPr/>
            <p:nvPr/>
          </p:nvSpPr>
          <p:spPr>
            <a:xfrm>
              <a:off x="6201727" y="3330893"/>
              <a:ext cx="18000" cy="180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Partial Circle 28">
              <a:extLst>
                <a:ext uri="{FF2B5EF4-FFF2-40B4-BE49-F238E27FC236}">
                  <a16:creationId xmlns:a16="http://schemas.microsoft.com/office/drawing/2014/main" id="{C0B8E09F-6A75-C402-9342-FBE18001F432}"/>
                </a:ext>
              </a:extLst>
            </p:cNvPr>
            <p:cNvSpPr/>
            <p:nvPr/>
          </p:nvSpPr>
          <p:spPr>
            <a:xfrm rot="19050422">
              <a:off x="6090046" y="3299208"/>
              <a:ext cx="151984" cy="164273"/>
            </a:xfrm>
            <a:prstGeom prst="pie">
              <a:avLst>
                <a:gd name="adj1" fmla="val 5330578"/>
                <a:gd name="adj2" fmla="val 16200000"/>
              </a:avLst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5755F8DA-3AA9-A30D-BFF4-08FC964E48F3}"/>
              </a:ext>
            </a:extLst>
          </p:cNvPr>
          <p:cNvSpPr txBox="1">
            <a:spLocks/>
          </p:cNvSpPr>
          <p:nvPr/>
        </p:nvSpPr>
        <p:spPr>
          <a:xfrm>
            <a:off x="92232" y="28038"/>
            <a:ext cx="12039600" cy="944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n w="3175">
                  <a:solidFill>
                    <a:srgbClr val="E6E2CA"/>
                  </a:solidFill>
                </a:ln>
                <a:solidFill>
                  <a:srgbClr val="FFFFFF"/>
                </a:solidFill>
                <a:latin typeface="Abadi" panose="020B0604020104020204" pitchFamily="34" charset="0"/>
              </a:rPr>
              <a:t>Quantifying the uncertainty corresponding to the radar rainfall estimation</a:t>
            </a:r>
            <a:br>
              <a:rPr lang="en-GB" sz="2400" dirty="0">
                <a:ln w="3175">
                  <a:solidFill>
                    <a:srgbClr val="E6E2CA"/>
                  </a:solidFill>
                </a:ln>
                <a:solidFill>
                  <a:srgbClr val="FFFFFF"/>
                </a:solidFill>
                <a:latin typeface="Abadi" panose="020B0604020104020204" pitchFamily="34" charset="0"/>
              </a:rPr>
            </a:br>
            <a:r>
              <a:rPr lang="en-GB" sz="2400" dirty="0">
                <a:ln w="3175">
                  <a:solidFill>
                    <a:srgbClr val="E6E2CA"/>
                  </a:solidFill>
                </a:ln>
                <a:solidFill>
                  <a:srgbClr val="FFFFFF"/>
                </a:solidFill>
                <a:latin typeface="Abadi" panose="020B0604020104020204" pitchFamily="34" charset="0"/>
              </a:rPr>
              <a:t>process: an inverse model for radar attenuation error</a:t>
            </a:r>
          </a:p>
        </p:txBody>
      </p:sp>
      <p:sp>
        <p:nvSpPr>
          <p:cNvPr id="31" name="Rectangle 30">
            <a:hlinkClick r:id="rId5" action="ppaction://hlinksldjump"/>
            <a:extLst>
              <a:ext uri="{FF2B5EF4-FFF2-40B4-BE49-F238E27FC236}">
                <a16:creationId xmlns:a16="http://schemas.microsoft.com/office/drawing/2014/main" id="{09101BEE-2BFD-0905-6173-89EEDA700865}"/>
              </a:ext>
            </a:extLst>
          </p:cNvPr>
          <p:cNvSpPr/>
          <p:nvPr/>
        </p:nvSpPr>
        <p:spPr>
          <a:xfrm>
            <a:off x="57150" y="5610273"/>
            <a:ext cx="3960000" cy="324000"/>
          </a:xfrm>
          <a:prstGeom prst="rect">
            <a:avLst/>
          </a:prstGeom>
          <a:solidFill>
            <a:srgbClr val="2A475C">
              <a:alpha val="75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Summary</a:t>
            </a:r>
          </a:p>
        </p:txBody>
      </p:sp>
      <p:sp>
        <p:nvSpPr>
          <p:cNvPr id="32" name="Rectangle 31">
            <a:hlinkClick r:id="rId6" action="ppaction://hlinksldjump"/>
            <a:extLst>
              <a:ext uri="{FF2B5EF4-FFF2-40B4-BE49-F238E27FC236}">
                <a16:creationId xmlns:a16="http://schemas.microsoft.com/office/drawing/2014/main" id="{E863B0C0-B87D-AD93-8F2B-07646237FBA2}"/>
              </a:ext>
            </a:extLst>
          </p:cNvPr>
          <p:cNvSpPr/>
          <p:nvPr/>
        </p:nvSpPr>
        <p:spPr>
          <a:xfrm>
            <a:off x="4090600" y="5610274"/>
            <a:ext cx="3960000" cy="324000"/>
          </a:xfrm>
          <a:prstGeom prst="rect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Methodology</a:t>
            </a:r>
          </a:p>
        </p:txBody>
      </p:sp>
      <p:sp>
        <p:nvSpPr>
          <p:cNvPr id="33" name="Rectangle 32">
            <a:hlinkClick r:id="rId7" action="ppaction://hlinksldjump"/>
            <a:extLst>
              <a:ext uri="{FF2B5EF4-FFF2-40B4-BE49-F238E27FC236}">
                <a16:creationId xmlns:a16="http://schemas.microsoft.com/office/drawing/2014/main" id="{FAECD9FE-7484-70AA-AD61-0658DFC8061A}"/>
              </a:ext>
            </a:extLst>
          </p:cNvPr>
          <p:cNvSpPr/>
          <p:nvPr/>
        </p:nvSpPr>
        <p:spPr>
          <a:xfrm>
            <a:off x="8136750" y="5610274"/>
            <a:ext cx="3960000" cy="324000"/>
          </a:xfrm>
          <a:prstGeom prst="rect">
            <a:avLst/>
          </a:prstGeom>
          <a:solidFill>
            <a:srgbClr val="2A475C">
              <a:alpha val="75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Results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2BD5DA9-E416-F6A4-9258-669D6DACD862}"/>
              </a:ext>
            </a:extLst>
          </p:cNvPr>
          <p:cNvSpPr/>
          <p:nvPr/>
        </p:nvSpPr>
        <p:spPr>
          <a:xfrm>
            <a:off x="416243" y="1796384"/>
            <a:ext cx="11353800" cy="324000"/>
          </a:xfrm>
          <a:prstGeom prst="rect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Radar error model</a:t>
            </a:r>
          </a:p>
        </p:txBody>
      </p:sp>
      <p:sp>
        <p:nvSpPr>
          <p:cNvPr id="37" name="Isosceles Triangle 36">
            <a:hlinkClick r:id="rId7" action="ppaction://hlinksldjump"/>
            <a:extLst>
              <a:ext uri="{FF2B5EF4-FFF2-40B4-BE49-F238E27FC236}">
                <a16:creationId xmlns:a16="http://schemas.microsoft.com/office/drawing/2014/main" id="{7B61234C-23BD-806D-FBC7-E0B9560F62AD}"/>
              </a:ext>
            </a:extLst>
          </p:cNvPr>
          <p:cNvSpPr/>
          <p:nvPr/>
        </p:nvSpPr>
        <p:spPr>
          <a:xfrm rot="5400000">
            <a:off x="11867881" y="1883138"/>
            <a:ext cx="181840" cy="161598"/>
          </a:xfrm>
          <a:prstGeom prst="triangle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Isosceles Triangle 37">
            <a:hlinkClick r:id="rId8" action="ppaction://hlinksldjump"/>
            <a:extLst>
              <a:ext uri="{FF2B5EF4-FFF2-40B4-BE49-F238E27FC236}">
                <a16:creationId xmlns:a16="http://schemas.microsoft.com/office/drawing/2014/main" id="{8A4821D8-6920-977A-6085-5DDFEE19696A}"/>
              </a:ext>
            </a:extLst>
          </p:cNvPr>
          <p:cNvSpPr/>
          <p:nvPr/>
        </p:nvSpPr>
        <p:spPr>
          <a:xfrm rot="16200000">
            <a:off x="142279" y="1883138"/>
            <a:ext cx="181840" cy="161598"/>
          </a:xfrm>
          <a:prstGeom prst="triangle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hlinkClick r:id="rId6" action="ppaction://hlinksldjump"/>
            <a:extLst>
              <a:ext uri="{FF2B5EF4-FFF2-40B4-BE49-F238E27FC236}">
                <a16:creationId xmlns:a16="http://schemas.microsoft.com/office/drawing/2014/main" id="{88FE32EA-0404-4192-F8BA-306C4B18F6BE}"/>
              </a:ext>
            </a:extLst>
          </p:cNvPr>
          <p:cNvSpPr/>
          <p:nvPr/>
        </p:nvSpPr>
        <p:spPr>
          <a:xfrm>
            <a:off x="4162024" y="6088753"/>
            <a:ext cx="1224000" cy="236018"/>
          </a:xfrm>
          <a:prstGeom prst="rect">
            <a:avLst/>
          </a:prstGeom>
          <a:solidFill>
            <a:srgbClr val="E6E2CA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Aims</a:t>
            </a:r>
          </a:p>
        </p:txBody>
      </p:sp>
      <p:sp>
        <p:nvSpPr>
          <p:cNvPr id="40" name="Rectangle 39">
            <a:hlinkClick r:id="rId8" action="ppaction://hlinksldjump"/>
            <a:extLst>
              <a:ext uri="{FF2B5EF4-FFF2-40B4-BE49-F238E27FC236}">
                <a16:creationId xmlns:a16="http://schemas.microsoft.com/office/drawing/2014/main" id="{EB608D26-0E12-5E4A-35CC-7C7852C67F86}"/>
              </a:ext>
            </a:extLst>
          </p:cNvPr>
          <p:cNvSpPr/>
          <p:nvPr/>
        </p:nvSpPr>
        <p:spPr>
          <a:xfrm>
            <a:off x="5458445" y="6088753"/>
            <a:ext cx="1224000" cy="236018"/>
          </a:xfrm>
          <a:prstGeom prst="rect">
            <a:avLst/>
          </a:prstGeom>
          <a:solidFill>
            <a:srgbClr val="E6E2CA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Rainfall model</a:t>
            </a:r>
          </a:p>
        </p:txBody>
      </p:sp>
      <p:sp>
        <p:nvSpPr>
          <p:cNvPr id="41" name="Rectangle 40">
            <a:hlinkClick r:id="rId9" action="ppaction://hlinksldjump"/>
            <a:extLst>
              <a:ext uri="{FF2B5EF4-FFF2-40B4-BE49-F238E27FC236}">
                <a16:creationId xmlns:a16="http://schemas.microsoft.com/office/drawing/2014/main" id="{5C697D82-A7CB-1D55-C373-5CD16A6EFB12}"/>
              </a:ext>
            </a:extLst>
          </p:cNvPr>
          <p:cNvSpPr/>
          <p:nvPr/>
        </p:nvSpPr>
        <p:spPr>
          <a:xfrm>
            <a:off x="6754867" y="6088753"/>
            <a:ext cx="1224000" cy="236018"/>
          </a:xfrm>
          <a:prstGeom prst="rect">
            <a:avLst/>
          </a:prstGeom>
          <a:solidFill>
            <a:srgbClr val="E6E2CA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Radar error model</a:t>
            </a:r>
          </a:p>
        </p:txBody>
      </p:sp>
      <p:sp>
        <p:nvSpPr>
          <p:cNvPr id="42" name="Rectangle 41">
            <a:hlinkClick r:id="rId10" action="ppaction://hlinksldjump"/>
            <a:extLst>
              <a:ext uri="{FF2B5EF4-FFF2-40B4-BE49-F238E27FC236}">
                <a16:creationId xmlns:a16="http://schemas.microsoft.com/office/drawing/2014/main" id="{1F98401C-5C55-7C19-1263-AAFFC17DA141}"/>
              </a:ext>
            </a:extLst>
          </p:cNvPr>
          <p:cNvSpPr/>
          <p:nvPr/>
        </p:nvSpPr>
        <p:spPr>
          <a:xfrm>
            <a:off x="152400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34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Introduction</a:t>
            </a:r>
          </a:p>
        </p:txBody>
      </p:sp>
      <p:sp>
        <p:nvSpPr>
          <p:cNvPr id="43" name="Rectangle 42">
            <a:hlinkClick r:id="rId11" action="ppaction://hlinksldjump"/>
            <a:extLst>
              <a:ext uri="{FF2B5EF4-FFF2-40B4-BE49-F238E27FC236}">
                <a16:creationId xmlns:a16="http://schemas.microsoft.com/office/drawing/2014/main" id="{CDA0DFA7-C95A-2BAE-0814-DE16BF54F238}"/>
              </a:ext>
            </a:extLst>
          </p:cNvPr>
          <p:cNvSpPr/>
          <p:nvPr/>
        </p:nvSpPr>
        <p:spPr>
          <a:xfrm>
            <a:off x="1431121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34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Motivation</a:t>
            </a:r>
          </a:p>
        </p:txBody>
      </p:sp>
      <p:sp>
        <p:nvSpPr>
          <p:cNvPr id="44" name="Rectangle 43">
            <a:hlinkClick r:id="rId12" action="ppaction://hlinksldjump"/>
            <a:extLst>
              <a:ext uri="{FF2B5EF4-FFF2-40B4-BE49-F238E27FC236}">
                <a16:creationId xmlns:a16="http://schemas.microsoft.com/office/drawing/2014/main" id="{EA48FDB4-F535-FB8E-E01F-47DEF07F1967}"/>
              </a:ext>
            </a:extLst>
          </p:cNvPr>
          <p:cNvSpPr/>
          <p:nvPr/>
        </p:nvSpPr>
        <p:spPr>
          <a:xfrm>
            <a:off x="2727543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34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Impacts</a:t>
            </a:r>
          </a:p>
        </p:txBody>
      </p:sp>
      <p:sp>
        <p:nvSpPr>
          <p:cNvPr id="45" name="Rectangle 44">
            <a:hlinkClick r:id="rId7" action="ppaction://hlinksldjump"/>
            <a:extLst>
              <a:ext uri="{FF2B5EF4-FFF2-40B4-BE49-F238E27FC236}">
                <a16:creationId xmlns:a16="http://schemas.microsoft.com/office/drawing/2014/main" id="{1902CBC5-275C-4459-FA18-7EF5FF8458EA}"/>
              </a:ext>
            </a:extLst>
          </p:cNvPr>
          <p:cNvSpPr/>
          <p:nvPr/>
        </p:nvSpPr>
        <p:spPr>
          <a:xfrm>
            <a:off x="8201650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24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Event errors</a:t>
            </a:r>
          </a:p>
        </p:txBody>
      </p:sp>
      <p:sp>
        <p:nvSpPr>
          <p:cNvPr id="46" name="Rectangle 45">
            <a:hlinkClick r:id="rId13" action="ppaction://hlinksldjump"/>
            <a:extLst>
              <a:ext uri="{FF2B5EF4-FFF2-40B4-BE49-F238E27FC236}">
                <a16:creationId xmlns:a16="http://schemas.microsoft.com/office/drawing/2014/main" id="{21A05B35-7F3E-498D-4D68-946B879D95BB}"/>
              </a:ext>
            </a:extLst>
          </p:cNvPr>
          <p:cNvSpPr/>
          <p:nvPr/>
        </p:nvSpPr>
        <p:spPr>
          <a:xfrm>
            <a:off x="9498071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24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Image-based</a:t>
            </a:r>
          </a:p>
        </p:txBody>
      </p:sp>
      <p:sp>
        <p:nvSpPr>
          <p:cNvPr id="47" name="Rectangle 46">
            <a:hlinkClick r:id="rId14" action="ppaction://hlinksldjump"/>
            <a:extLst>
              <a:ext uri="{FF2B5EF4-FFF2-40B4-BE49-F238E27FC236}">
                <a16:creationId xmlns:a16="http://schemas.microsoft.com/office/drawing/2014/main" id="{6B424552-E9F4-24E7-71F4-713E26214FB8}"/>
              </a:ext>
            </a:extLst>
          </p:cNvPr>
          <p:cNvSpPr/>
          <p:nvPr/>
        </p:nvSpPr>
        <p:spPr>
          <a:xfrm>
            <a:off x="10794493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24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Rainfall shadows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AC468F-D64F-AB3A-9E4D-D41EBEBE912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161" b="67779"/>
          <a:stretch/>
        </p:blipFill>
        <p:spPr>
          <a:xfrm>
            <a:off x="5516017" y="2196457"/>
            <a:ext cx="1780220" cy="15008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569D81-2558-2F74-E5F0-16F3F584942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594" b="66913"/>
          <a:stretch/>
        </p:blipFill>
        <p:spPr>
          <a:xfrm>
            <a:off x="7537262" y="2236897"/>
            <a:ext cx="1992571" cy="15381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70FB04-63AE-8FF5-1590-A0E63A45AB5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089" r="51999" b="33519"/>
          <a:stretch/>
        </p:blipFill>
        <p:spPr>
          <a:xfrm>
            <a:off x="9748327" y="2138965"/>
            <a:ext cx="1860569" cy="159882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1D687C1-A67E-0E0E-85CD-AF4EE2638841}"/>
              </a:ext>
            </a:extLst>
          </p:cNvPr>
          <p:cNvSpPr txBox="1">
            <a:spLocks/>
          </p:cNvSpPr>
          <p:nvPr/>
        </p:nvSpPr>
        <p:spPr>
          <a:xfrm>
            <a:off x="5487203" y="3063172"/>
            <a:ext cx="7128120" cy="2229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latin typeface="Abadi" panose="020B0604020104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8D38A39-55A0-3326-4D5C-EDA605D645A2}"/>
              </a:ext>
            </a:extLst>
          </p:cNvPr>
          <p:cNvCxnSpPr>
            <a:cxnSpLocks/>
          </p:cNvCxnSpPr>
          <p:nvPr/>
        </p:nvCxnSpPr>
        <p:spPr>
          <a:xfrm>
            <a:off x="7382460" y="2949559"/>
            <a:ext cx="292836" cy="0"/>
          </a:xfrm>
          <a:prstGeom prst="straightConnector1">
            <a:avLst/>
          </a:prstGeom>
          <a:ln w="28575">
            <a:solidFill>
              <a:srgbClr val="4C84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827B5CA-7CB1-09FF-6AAA-80756AE8DF93}"/>
              </a:ext>
            </a:extLst>
          </p:cNvPr>
          <p:cNvCxnSpPr>
            <a:cxnSpLocks/>
          </p:cNvCxnSpPr>
          <p:nvPr/>
        </p:nvCxnSpPr>
        <p:spPr>
          <a:xfrm>
            <a:off x="9499969" y="2938395"/>
            <a:ext cx="292836" cy="0"/>
          </a:xfrm>
          <a:prstGeom prst="straightConnector1">
            <a:avLst/>
          </a:prstGeom>
          <a:ln w="28575">
            <a:solidFill>
              <a:srgbClr val="4C84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1CF9107-9ECB-83BC-2E7B-7A6D634BB4DA}"/>
              </a:ext>
            </a:extLst>
          </p:cNvPr>
          <p:cNvCxnSpPr>
            <a:cxnSpLocks/>
          </p:cNvCxnSpPr>
          <p:nvPr/>
        </p:nvCxnSpPr>
        <p:spPr>
          <a:xfrm>
            <a:off x="9538511" y="4654173"/>
            <a:ext cx="292836" cy="0"/>
          </a:xfrm>
          <a:prstGeom prst="straightConnector1">
            <a:avLst/>
          </a:prstGeom>
          <a:ln w="28575">
            <a:solidFill>
              <a:srgbClr val="4C84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B2280AC-6828-10C0-DD88-D1B979450A72}"/>
              </a:ext>
            </a:extLst>
          </p:cNvPr>
          <p:cNvCxnSpPr>
            <a:cxnSpLocks/>
          </p:cNvCxnSpPr>
          <p:nvPr/>
        </p:nvCxnSpPr>
        <p:spPr>
          <a:xfrm>
            <a:off x="7370206" y="4616196"/>
            <a:ext cx="292836" cy="0"/>
          </a:xfrm>
          <a:prstGeom prst="straightConnector1">
            <a:avLst/>
          </a:prstGeom>
          <a:ln w="28575">
            <a:solidFill>
              <a:srgbClr val="4C84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C879A2E2-C1D8-1748-ED0C-BBF57F52FAE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594" t="65370"/>
          <a:stretch/>
        </p:blipFill>
        <p:spPr>
          <a:xfrm>
            <a:off x="9710368" y="3776976"/>
            <a:ext cx="1992571" cy="16098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E49A5BD-C08E-50F7-F879-09D29F2BC51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999" t="33334" b="33148"/>
          <a:stretch/>
        </p:blipFill>
        <p:spPr>
          <a:xfrm>
            <a:off x="5617701" y="3837098"/>
            <a:ext cx="1860569" cy="15581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BF79972-D75A-2D15-CBEA-9A1515B0F8B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296" r="51999"/>
          <a:stretch/>
        </p:blipFill>
        <p:spPr>
          <a:xfrm>
            <a:off x="7625239" y="3801973"/>
            <a:ext cx="1860569" cy="1566809"/>
          </a:xfrm>
          <a:prstGeom prst="rect">
            <a:avLst/>
          </a:prstGeom>
        </p:spPr>
      </p:pic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7140E2BA-9E22-B54A-D7E9-B484D82535A0}"/>
              </a:ext>
            </a:extLst>
          </p:cNvPr>
          <p:cNvCxnSpPr>
            <a:cxnSpLocks/>
            <a:stCxn id="17" idx="3"/>
            <a:endCxn id="24" idx="1"/>
          </p:cNvCxnSpPr>
          <p:nvPr/>
        </p:nvCxnSpPr>
        <p:spPr>
          <a:xfrm flipH="1">
            <a:off x="5617701" y="2938376"/>
            <a:ext cx="5991195" cy="1677821"/>
          </a:xfrm>
          <a:prstGeom prst="bentConnector5">
            <a:avLst>
              <a:gd name="adj1" fmla="val -3816"/>
              <a:gd name="adj2" fmla="val 50605"/>
              <a:gd name="adj3" fmla="val 103816"/>
            </a:avLst>
          </a:prstGeom>
          <a:ln w="28575">
            <a:solidFill>
              <a:srgbClr val="4C84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2456D613-A9DC-B0B3-8EA8-DD38FB9B4EA9}"/>
              </a:ext>
            </a:extLst>
          </p:cNvPr>
          <p:cNvSpPr/>
          <p:nvPr/>
        </p:nvSpPr>
        <p:spPr>
          <a:xfrm>
            <a:off x="4817529" y="5331880"/>
            <a:ext cx="6737244" cy="200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1200" b="1" dirty="0">
                <a:solidFill>
                  <a:srgbClr val="4C847A"/>
                </a:solidFill>
              </a:rPr>
              <a:t>Figure 7</a:t>
            </a:r>
            <a:r>
              <a:rPr lang="en-GB" sz="1200" dirty="0">
                <a:solidFill>
                  <a:srgbClr val="4C847A"/>
                </a:solidFill>
              </a:rPr>
              <a:t>: Example for single time step of radar error model steps</a:t>
            </a:r>
          </a:p>
        </p:txBody>
      </p:sp>
      <p:sp>
        <p:nvSpPr>
          <p:cNvPr id="1033" name="Content Placeholder 2">
            <a:extLst>
              <a:ext uri="{FF2B5EF4-FFF2-40B4-BE49-F238E27FC236}">
                <a16:creationId xmlns:a16="http://schemas.microsoft.com/office/drawing/2014/main" id="{C2766337-3612-90EE-CCD3-8C420669E79B}"/>
              </a:ext>
            </a:extLst>
          </p:cNvPr>
          <p:cNvSpPr txBox="1">
            <a:spLocks/>
          </p:cNvSpPr>
          <p:nvPr/>
        </p:nvSpPr>
        <p:spPr>
          <a:xfrm>
            <a:off x="416242" y="2315397"/>
            <a:ext cx="2175717" cy="770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rgbClr val="4C847A"/>
                </a:solidFill>
                <a:latin typeface="Abadi" panose="020B0604020104020204" pitchFamily="34" charset="0"/>
              </a:rPr>
              <a:t>Simulated rainfall event (i.e. ‘true’ rainfall field)</a:t>
            </a:r>
          </a:p>
        </p:txBody>
      </p:sp>
      <p:cxnSp>
        <p:nvCxnSpPr>
          <p:cNvPr id="1034" name="Straight Arrow Connector 1033">
            <a:extLst>
              <a:ext uri="{FF2B5EF4-FFF2-40B4-BE49-F238E27FC236}">
                <a16:creationId xmlns:a16="http://schemas.microsoft.com/office/drawing/2014/main" id="{628EB882-034D-E661-0A20-BB6E14032F08}"/>
              </a:ext>
            </a:extLst>
          </p:cNvPr>
          <p:cNvCxnSpPr>
            <a:cxnSpLocks/>
          </p:cNvCxnSpPr>
          <p:nvPr/>
        </p:nvCxnSpPr>
        <p:spPr>
          <a:xfrm>
            <a:off x="1389513" y="2772061"/>
            <a:ext cx="126932" cy="228349"/>
          </a:xfrm>
          <a:prstGeom prst="straightConnector1">
            <a:avLst/>
          </a:prstGeom>
          <a:ln w="19050">
            <a:solidFill>
              <a:srgbClr val="4C84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Content Placeholder 2">
            <a:extLst>
              <a:ext uri="{FF2B5EF4-FFF2-40B4-BE49-F238E27FC236}">
                <a16:creationId xmlns:a16="http://schemas.microsoft.com/office/drawing/2014/main" id="{AFFE23EF-4FAD-D11B-44B8-4E499024DC99}"/>
              </a:ext>
            </a:extLst>
          </p:cNvPr>
          <p:cNvSpPr txBox="1">
            <a:spLocks/>
          </p:cNvSpPr>
          <p:nvPr/>
        </p:nvSpPr>
        <p:spPr>
          <a:xfrm>
            <a:off x="2620774" y="2329524"/>
            <a:ext cx="2801200" cy="821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rgbClr val="4C847A"/>
                </a:solidFill>
                <a:latin typeface="Abadi" panose="020B0604020104020204" pitchFamily="34" charset="0"/>
              </a:rPr>
              <a:t>Weather radar image for example single ensemble member </a:t>
            </a:r>
          </a:p>
        </p:txBody>
      </p:sp>
      <p:cxnSp>
        <p:nvCxnSpPr>
          <p:cNvPr id="1038" name="Straight Arrow Connector 1037">
            <a:extLst>
              <a:ext uri="{FF2B5EF4-FFF2-40B4-BE49-F238E27FC236}">
                <a16:creationId xmlns:a16="http://schemas.microsoft.com/office/drawing/2014/main" id="{54C624E2-202C-3FF0-CA3F-78252905EF87}"/>
              </a:ext>
            </a:extLst>
          </p:cNvPr>
          <p:cNvCxnSpPr>
            <a:cxnSpLocks/>
          </p:cNvCxnSpPr>
          <p:nvPr/>
        </p:nvCxnSpPr>
        <p:spPr>
          <a:xfrm flipH="1">
            <a:off x="3836351" y="2790260"/>
            <a:ext cx="162000" cy="226800"/>
          </a:xfrm>
          <a:prstGeom prst="straightConnector1">
            <a:avLst/>
          </a:prstGeom>
          <a:ln w="19050">
            <a:solidFill>
              <a:srgbClr val="4C84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0495388C-A955-4C1B-91E4-48C3D1336FA7}"/>
              </a:ext>
            </a:extLst>
          </p:cNvPr>
          <p:cNvSpPr/>
          <p:nvPr/>
        </p:nvSpPr>
        <p:spPr>
          <a:xfrm>
            <a:off x="741026" y="4796317"/>
            <a:ext cx="3998535" cy="672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1200" b="1" dirty="0">
                <a:solidFill>
                  <a:srgbClr val="4C847A"/>
                </a:solidFill>
              </a:rPr>
              <a:t>Figure 6</a:t>
            </a:r>
            <a:r>
              <a:rPr lang="en-GB" sz="1200" dirty="0">
                <a:solidFill>
                  <a:srgbClr val="4C847A"/>
                </a:solidFill>
              </a:rPr>
              <a:t>: Simulated rainfall field parametrised from clustered </a:t>
            </a:r>
            <a:r>
              <a:rPr lang="en-GB" sz="1200" dirty="0" err="1">
                <a:solidFill>
                  <a:srgbClr val="4C847A"/>
                </a:solidFill>
              </a:rPr>
              <a:t>spatio</a:t>
            </a:r>
            <a:r>
              <a:rPr lang="en-GB" sz="1200" dirty="0">
                <a:solidFill>
                  <a:srgbClr val="4C847A"/>
                </a:solidFill>
              </a:rPr>
              <a:t>-temporal event properties, and corresponding example ensemble member weather radar image</a:t>
            </a:r>
          </a:p>
        </p:txBody>
      </p:sp>
    </p:spTree>
    <p:extLst>
      <p:ext uri="{BB962C8B-B14F-4D97-AF65-F5344CB8AC3E}">
        <p14:creationId xmlns:p14="http://schemas.microsoft.com/office/powerpoint/2010/main" val="2615138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DEE11B-6AAB-CB6A-49C2-C7F886EDC5E2}"/>
              </a:ext>
            </a:extLst>
          </p:cNvPr>
          <p:cNvSpPr/>
          <p:nvPr/>
        </p:nvSpPr>
        <p:spPr>
          <a:xfrm>
            <a:off x="63540" y="77152"/>
            <a:ext cx="12052300" cy="1478280"/>
          </a:xfrm>
          <a:prstGeom prst="rect">
            <a:avLst/>
          </a:prstGeom>
          <a:solidFill>
            <a:srgbClr val="4C847A"/>
          </a:solidFill>
          <a:ln>
            <a:solidFill>
              <a:srgbClr val="23403B"/>
            </a:solidFill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EAFF5C2D-121F-FCEF-16CF-A860DFE095C7}"/>
              </a:ext>
            </a:extLst>
          </p:cNvPr>
          <p:cNvSpPr/>
          <p:nvPr/>
        </p:nvSpPr>
        <p:spPr>
          <a:xfrm rot="15952291">
            <a:off x="8024161" y="-2989176"/>
            <a:ext cx="821137" cy="7738625"/>
          </a:xfrm>
          <a:prstGeom prst="triangle">
            <a:avLst>
              <a:gd name="adj" fmla="val 43958"/>
            </a:avLst>
          </a:prstGeom>
          <a:solidFill>
            <a:schemeClr val="bg1"/>
          </a:solidFill>
          <a:ln>
            <a:solidFill>
              <a:srgbClr val="23403B"/>
            </a:solidFill>
          </a:ln>
          <a:effectLst>
            <a:innerShdw blurRad="114300">
              <a:srgbClr val="E6E2CA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44C260A-8515-4B10-19BF-8536CBBB4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00" y="-2044751"/>
            <a:ext cx="10515600" cy="1325563"/>
          </a:xfrm>
        </p:spPr>
        <p:txBody>
          <a:bodyPr/>
          <a:lstStyle/>
          <a:p>
            <a:r>
              <a:rPr lang="en-GB" dirty="0"/>
              <a:t>Event error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48884-B490-6DF8-49DB-F0A9589E7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51" y="856483"/>
            <a:ext cx="4557990" cy="458325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Amy Green, Chris Kilsby, </a:t>
            </a:r>
            <a:r>
              <a:rPr kumimoji="0" lang="en-GB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Andr</a:t>
            </a:r>
            <a:r>
              <a:rPr kumimoji="0" lang="en-GB" altLang="en-US" sz="16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á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s B</a:t>
            </a:r>
            <a:r>
              <a:rPr kumimoji="0" lang="en-GB" altLang="en-US" sz="16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á</a:t>
            </a:r>
            <a:r>
              <a:rPr kumimoji="0" lang="en-GB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rdossy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334D32C-5772-6313-67FA-95B7D8775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689" y="526405"/>
            <a:ext cx="1203246" cy="33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EA62BD-1A18-087E-CAF3-02EDC4987001}"/>
              </a:ext>
            </a:extLst>
          </p:cNvPr>
          <p:cNvSpPr txBox="1">
            <a:spLocks/>
          </p:cNvSpPr>
          <p:nvPr/>
        </p:nvSpPr>
        <p:spPr>
          <a:xfrm>
            <a:off x="102651" y="1132223"/>
            <a:ext cx="3684595" cy="458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50" dirty="0">
                <a:solidFill>
                  <a:srgbClr val="C8BF88"/>
                </a:solidFill>
                <a:latin typeface="Abadi" panose="020B0604020104020204" pitchFamily="34" charset="0"/>
              </a:rPr>
              <a:t>amy.green3@newcastle.ac.uk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50" dirty="0">
                <a:solidFill>
                  <a:srgbClr val="E6E2CA"/>
                </a:solidFill>
                <a:latin typeface="Abadi" panose="020B0604020104020204" pitchFamily="34" charset="0"/>
              </a:rPr>
              <a:t>Newcastle University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2A00CE-3A59-9D7F-663D-7A2E9917B42F}"/>
              </a:ext>
            </a:extLst>
          </p:cNvPr>
          <p:cNvSpPr/>
          <p:nvPr/>
        </p:nvSpPr>
        <p:spPr>
          <a:xfrm>
            <a:off x="57150" y="6001517"/>
            <a:ext cx="12052300" cy="413685"/>
          </a:xfrm>
          <a:prstGeom prst="rect">
            <a:avLst/>
          </a:prstGeom>
          <a:solidFill>
            <a:srgbClr val="4C847A"/>
          </a:solidFill>
          <a:ln>
            <a:solidFill>
              <a:srgbClr val="23403B"/>
            </a:solidFill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8500B03-676D-B87F-4370-59A2FAF5EA00}"/>
              </a:ext>
            </a:extLst>
          </p:cNvPr>
          <p:cNvSpPr txBox="1">
            <a:spLocks/>
          </p:cNvSpPr>
          <p:nvPr/>
        </p:nvSpPr>
        <p:spPr>
          <a:xfrm>
            <a:off x="9873881" y="6527548"/>
            <a:ext cx="2235570" cy="2498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200" dirty="0">
                <a:latin typeface="Abadi" panose="020B0604020104020204" pitchFamily="34" charset="0"/>
              </a:rPr>
              <a:t>EGU General Assembly 2023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2F6B120-A435-A365-E5AB-44AD1B5C1074}"/>
              </a:ext>
            </a:extLst>
          </p:cNvPr>
          <p:cNvSpPr txBox="1">
            <a:spLocks/>
          </p:cNvSpPr>
          <p:nvPr/>
        </p:nvSpPr>
        <p:spPr>
          <a:xfrm>
            <a:off x="57151" y="6525798"/>
            <a:ext cx="7565584" cy="249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>
                <a:latin typeface="Abadi" panose="020B0604020104020204" pitchFamily="34" charset="0"/>
              </a:rPr>
              <a:t>HS7.1 Precipitation variability from drop scale to catchment scale : measurement, processes and hydrological applications</a:t>
            </a:r>
            <a:endParaRPr lang="en-GB" altLang="en-US" sz="1100" dirty="0">
              <a:latin typeface="Abadi" panose="020B0604020104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25EE611-DD75-F702-D918-DCF9CD8CEC12}"/>
              </a:ext>
            </a:extLst>
          </p:cNvPr>
          <p:cNvSpPr/>
          <p:nvPr/>
        </p:nvSpPr>
        <p:spPr>
          <a:xfrm>
            <a:off x="12131832" y="89926"/>
            <a:ext cx="355359" cy="1478279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DA26EF-B86E-F44A-AF63-6B17E9C0D09B}"/>
              </a:ext>
            </a:extLst>
          </p:cNvPr>
          <p:cNvGrpSpPr/>
          <p:nvPr/>
        </p:nvGrpSpPr>
        <p:grpSpPr>
          <a:xfrm>
            <a:off x="4371588" y="1146677"/>
            <a:ext cx="164629" cy="233776"/>
            <a:chOff x="6077401" y="3299208"/>
            <a:chExt cx="164629" cy="233776"/>
          </a:xfrm>
          <a:solidFill>
            <a:srgbClr val="4C847A"/>
          </a:solidFill>
        </p:grpSpPr>
        <p:sp>
          <p:nvSpPr>
            <p:cNvPr id="11" name="Flowchart: Extract 10">
              <a:extLst>
                <a:ext uri="{FF2B5EF4-FFF2-40B4-BE49-F238E27FC236}">
                  <a16:creationId xmlns:a16="http://schemas.microsoft.com/office/drawing/2014/main" id="{D29ECDE7-E93C-7F9A-F662-47973E188B24}"/>
                </a:ext>
              </a:extLst>
            </p:cNvPr>
            <p:cNvSpPr/>
            <p:nvPr/>
          </p:nvSpPr>
          <p:spPr>
            <a:xfrm>
              <a:off x="6077401" y="3419475"/>
              <a:ext cx="108302" cy="113509"/>
            </a:xfrm>
            <a:prstGeom prst="flowChartExtra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AF713D2-1B28-1281-610B-130A06E9BF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10958" y="3335658"/>
              <a:ext cx="100722" cy="101784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D9C465B-2418-220B-CB56-2347AA8921B2}"/>
                </a:ext>
              </a:extLst>
            </p:cNvPr>
            <p:cNvSpPr/>
            <p:nvPr/>
          </p:nvSpPr>
          <p:spPr>
            <a:xfrm>
              <a:off x="6201727" y="3330893"/>
              <a:ext cx="18000" cy="180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Partial Circle 28">
              <a:extLst>
                <a:ext uri="{FF2B5EF4-FFF2-40B4-BE49-F238E27FC236}">
                  <a16:creationId xmlns:a16="http://schemas.microsoft.com/office/drawing/2014/main" id="{C0B8E09F-6A75-C402-9342-FBE18001F432}"/>
                </a:ext>
              </a:extLst>
            </p:cNvPr>
            <p:cNvSpPr/>
            <p:nvPr/>
          </p:nvSpPr>
          <p:spPr>
            <a:xfrm rot="19050422">
              <a:off x="6090046" y="3299208"/>
              <a:ext cx="151984" cy="164273"/>
            </a:xfrm>
            <a:prstGeom prst="pie">
              <a:avLst>
                <a:gd name="adj1" fmla="val 5330578"/>
                <a:gd name="adj2" fmla="val 16200000"/>
              </a:avLst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7DCA5715-279E-8063-3890-B058BAB2C886}"/>
              </a:ext>
            </a:extLst>
          </p:cNvPr>
          <p:cNvSpPr txBox="1">
            <a:spLocks/>
          </p:cNvSpPr>
          <p:nvPr/>
        </p:nvSpPr>
        <p:spPr>
          <a:xfrm>
            <a:off x="92232" y="28038"/>
            <a:ext cx="12039600" cy="944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n w="3175">
                  <a:solidFill>
                    <a:srgbClr val="E6E2CA"/>
                  </a:solidFill>
                </a:ln>
                <a:solidFill>
                  <a:srgbClr val="FFFFFF"/>
                </a:solidFill>
                <a:latin typeface="Abadi" panose="020B0604020104020204" pitchFamily="34" charset="0"/>
              </a:rPr>
              <a:t>Quantifying the uncertainty corresponding to the radar rainfall estimation</a:t>
            </a:r>
            <a:br>
              <a:rPr lang="en-GB" sz="2400" dirty="0">
                <a:ln w="3175">
                  <a:solidFill>
                    <a:srgbClr val="E6E2CA"/>
                  </a:solidFill>
                </a:ln>
                <a:solidFill>
                  <a:srgbClr val="FFFFFF"/>
                </a:solidFill>
                <a:latin typeface="Abadi" panose="020B0604020104020204" pitchFamily="34" charset="0"/>
              </a:rPr>
            </a:br>
            <a:r>
              <a:rPr lang="en-GB" sz="2400" dirty="0">
                <a:ln w="3175">
                  <a:solidFill>
                    <a:srgbClr val="E6E2CA"/>
                  </a:solidFill>
                </a:ln>
                <a:solidFill>
                  <a:srgbClr val="FFFFFF"/>
                </a:solidFill>
                <a:latin typeface="Abadi" panose="020B0604020104020204" pitchFamily="34" charset="0"/>
              </a:rPr>
              <a:t>process: an inverse model for radar attenuation error</a:t>
            </a:r>
          </a:p>
        </p:txBody>
      </p:sp>
      <p:sp>
        <p:nvSpPr>
          <p:cNvPr id="31" name="Rectangle 30">
            <a:hlinkClick r:id="rId4" action="ppaction://hlinksldjump"/>
            <a:extLst>
              <a:ext uri="{FF2B5EF4-FFF2-40B4-BE49-F238E27FC236}">
                <a16:creationId xmlns:a16="http://schemas.microsoft.com/office/drawing/2014/main" id="{EE10E964-E4C6-EE52-5CDD-AAB24E6ACA4E}"/>
              </a:ext>
            </a:extLst>
          </p:cNvPr>
          <p:cNvSpPr/>
          <p:nvPr/>
        </p:nvSpPr>
        <p:spPr>
          <a:xfrm>
            <a:off x="57150" y="5610273"/>
            <a:ext cx="3960000" cy="324000"/>
          </a:xfrm>
          <a:prstGeom prst="rect">
            <a:avLst/>
          </a:prstGeom>
          <a:solidFill>
            <a:srgbClr val="2A475C">
              <a:alpha val="75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Summary</a:t>
            </a:r>
          </a:p>
        </p:txBody>
      </p:sp>
      <p:sp>
        <p:nvSpPr>
          <p:cNvPr id="32" name="Rectangle 31">
            <a:hlinkClick r:id="rId5" action="ppaction://hlinksldjump"/>
            <a:extLst>
              <a:ext uri="{FF2B5EF4-FFF2-40B4-BE49-F238E27FC236}">
                <a16:creationId xmlns:a16="http://schemas.microsoft.com/office/drawing/2014/main" id="{AB2BD202-C72C-83AF-7E29-C14298BA4A3D}"/>
              </a:ext>
            </a:extLst>
          </p:cNvPr>
          <p:cNvSpPr/>
          <p:nvPr/>
        </p:nvSpPr>
        <p:spPr>
          <a:xfrm>
            <a:off x="4090600" y="5610274"/>
            <a:ext cx="3960000" cy="324000"/>
          </a:xfrm>
          <a:prstGeom prst="rect">
            <a:avLst/>
          </a:prstGeom>
          <a:solidFill>
            <a:srgbClr val="2A475C">
              <a:alpha val="75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Methodology</a:t>
            </a:r>
          </a:p>
        </p:txBody>
      </p:sp>
      <p:sp>
        <p:nvSpPr>
          <p:cNvPr id="33" name="Rectangle 32">
            <a:hlinkClick r:id="rId6" action="ppaction://hlinksldjump"/>
            <a:extLst>
              <a:ext uri="{FF2B5EF4-FFF2-40B4-BE49-F238E27FC236}">
                <a16:creationId xmlns:a16="http://schemas.microsoft.com/office/drawing/2014/main" id="{553B1A61-9A47-035F-5538-F29BD678AF14}"/>
              </a:ext>
            </a:extLst>
          </p:cNvPr>
          <p:cNvSpPr/>
          <p:nvPr/>
        </p:nvSpPr>
        <p:spPr>
          <a:xfrm>
            <a:off x="8136750" y="5610274"/>
            <a:ext cx="3960000" cy="324000"/>
          </a:xfrm>
          <a:prstGeom prst="rect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Results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362B6DD-24E8-4E4A-0037-BA2F6FC58B45}"/>
              </a:ext>
            </a:extLst>
          </p:cNvPr>
          <p:cNvSpPr/>
          <p:nvPr/>
        </p:nvSpPr>
        <p:spPr>
          <a:xfrm>
            <a:off x="416243" y="1796384"/>
            <a:ext cx="11353800" cy="324000"/>
          </a:xfrm>
          <a:prstGeom prst="rect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Event error results</a:t>
            </a:r>
          </a:p>
        </p:txBody>
      </p:sp>
      <p:sp>
        <p:nvSpPr>
          <p:cNvPr id="40" name="Isosceles Triangle 39">
            <a:hlinkClick r:id="rId7" action="ppaction://hlinksldjump"/>
            <a:extLst>
              <a:ext uri="{FF2B5EF4-FFF2-40B4-BE49-F238E27FC236}">
                <a16:creationId xmlns:a16="http://schemas.microsoft.com/office/drawing/2014/main" id="{3FCCC2AC-C087-4A0D-7BB3-40076955D2D0}"/>
              </a:ext>
            </a:extLst>
          </p:cNvPr>
          <p:cNvSpPr/>
          <p:nvPr/>
        </p:nvSpPr>
        <p:spPr>
          <a:xfrm rot="5400000">
            <a:off x="11867881" y="1883138"/>
            <a:ext cx="181840" cy="161598"/>
          </a:xfrm>
          <a:prstGeom prst="triangle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Isosceles Triangle 40">
            <a:hlinkClick r:id="rId8" action="ppaction://hlinksldjump"/>
            <a:extLst>
              <a:ext uri="{FF2B5EF4-FFF2-40B4-BE49-F238E27FC236}">
                <a16:creationId xmlns:a16="http://schemas.microsoft.com/office/drawing/2014/main" id="{B43ED9EE-9D54-89C5-E669-2FDB9CAC3EE5}"/>
              </a:ext>
            </a:extLst>
          </p:cNvPr>
          <p:cNvSpPr/>
          <p:nvPr/>
        </p:nvSpPr>
        <p:spPr>
          <a:xfrm rot="16200000">
            <a:off x="142279" y="1883138"/>
            <a:ext cx="181840" cy="161598"/>
          </a:xfrm>
          <a:prstGeom prst="triangle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hlinkClick r:id="rId6" action="ppaction://hlinksldjump"/>
            <a:extLst>
              <a:ext uri="{FF2B5EF4-FFF2-40B4-BE49-F238E27FC236}">
                <a16:creationId xmlns:a16="http://schemas.microsoft.com/office/drawing/2014/main" id="{FE35692B-1A35-562C-8356-BB03F24708C2}"/>
              </a:ext>
            </a:extLst>
          </p:cNvPr>
          <p:cNvSpPr/>
          <p:nvPr/>
        </p:nvSpPr>
        <p:spPr>
          <a:xfrm>
            <a:off x="8201650" y="6088753"/>
            <a:ext cx="1224000" cy="236018"/>
          </a:xfrm>
          <a:prstGeom prst="rect">
            <a:avLst/>
          </a:prstGeom>
          <a:solidFill>
            <a:srgbClr val="E6E2CA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Event errors</a:t>
            </a:r>
          </a:p>
        </p:txBody>
      </p:sp>
      <p:sp>
        <p:nvSpPr>
          <p:cNvPr id="43" name="Rectangle 42">
            <a:hlinkClick r:id="rId7" action="ppaction://hlinksldjump"/>
            <a:extLst>
              <a:ext uri="{FF2B5EF4-FFF2-40B4-BE49-F238E27FC236}">
                <a16:creationId xmlns:a16="http://schemas.microsoft.com/office/drawing/2014/main" id="{FF53614D-22F6-7313-A4BC-8CA523DFF6E4}"/>
              </a:ext>
            </a:extLst>
          </p:cNvPr>
          <p:cNvSpPr/>
          <p:nvPr/>
        </p:nvSpPr>
        <p:spPr>
          <a:xfrm>
            <a:off x="9504750" y="6088753"/>
            <a:ext cx="1224000" cy="236018"/>
          </a:xfrm>
          <a:prstGeom prst="rect">
            <a:avLst/>
          </a:prstGeom>
          <a:solidFill>
            <a:srgbClr val="E6E2CA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Image-based</a:t>
            </a:r>
          </a:p>
        </p:txBody>
      </p:sp>
      <p:sp>
        <p:nvSpPr>
          <p:cNvPr id="44" name="Rectangle 43">
            <a:hlinkClick r:id="rId9" action="ppaction://hlinksldjump"/>
            <a:extLst>
              <a:ext uri="{FF2B5EF4-FFF2-40B4-BE49-F238E27FC236}">
                <a16:creationId xmlns:a16="http://schemas.microsoft.com/office/drawing/2014/main" id="{D94B6C06-4CC7-38B5-22EC-12B90794298E}"/>
              </a:ext>
            </a:extLst>
          </p:cNvPr>
          <p:cNvSpPr/>
          <p:nvPr/>
        </p:nvSpPr>
        <p:spPr>
          <a:xfrm>
            <a:off x="10794493" y="6088753"/>
            <a:ext cx="1224000" cy="236018"/>
          </a:xfrm>
          <a:prstGeom prst="rect">
            <a:avLst/>
          </a:prstGeom>
          <a:solidFill>
            <a:srgbClr val="E6E2CA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Rainfall shadows</a:t>
            </a:r>
          </a:p>
        </p:txBody>
      </p:sp>
      <p:sp>
        <p:nvSpPr>
          <p:cNvPr id="45" name="Rectangle 44">
            <a:hlinkClick r:id="rId10" action="ppaction://hlinksldjump"/>
            <a:extLst>
              <a:ext uri="{FF2B5EF4-FFF2-40B4-BE49-F238E27FC236}">
                <a16:creationId xmlns:a16="http://schemas.microsoft.com/office/drawing/2014/main" id="{CE77FEF5-0D04-0402-A529-D4A3BE565F4F}"/>
              </a:ext>
            </a:extLst>
          </p:cNvPr>
          <p:cNvSpPr/>
          <p:nvPr/>
        </p:nvSpPr>
        <p:spPr>
          <a:xfrm>
            <a:off x="152400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34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Introduction</a:t>
            </a:r>
          </a:p>
        </p:txBody>
      </p:sp>
      <p:sp>
        <p:nvSpPr>
          <p:cNvPr id="46" name="Rectangle 45">
            <a:hlinkClick r:id="rId11" action="ppaction://hlinksldjump"/>
            <a:extLst>
              <a:ext uri="{FF2B5EF4-FFF2-40B4-BE49-F238E27FC236}">
                <a16:creationId xmlns:a16="http://schemas.microsoft.com/office/drawing/2014/main" id="{464C827E-F30C-F41B-CB1B-D9592DA5C3B7}"/>
              </a:ext>
            </a:extLst>
          </p:cNvPr>
          <p:cNvSpPr/>
          <p:nvPr/>
        </p:nvSpPr>
        <p:spPr>
          <a:xfrm>
            <a:off x="1431121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34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Motivation</a:t>
            </a:r>
          </a:p>
        </p:txBody>
      </p:sp>
      <p:sp>
        <p:nvSpPr>
          <p:cNvPr id="47" name="Rectangle 46">
            <a:hlinkClick r:id="rId12" action="ppaction://hlinksldjump"/>
            <a:extLst>
              <a:ext uri="{FF2B5EF4-FFF2-40B4-BE49-F238E27FC236}">
                <a16:creationId xmlns:a16="http://schemas.microsoft.com/office/drawing/2014/main" id="{A1ECD041-E09F-E693-AD28-738B95106530}"/>
              </a:ext>
            </a:extLst>
          </p:cNvPr>
          <p:cNvSpPr/>
          <p:nvPr/>
        </p:nvSpPr>
        <p:spPr>
          <a:xfrm>
            <a:off x="2727543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34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Impacts</a:t>
            </a:r>
          </a:p>
        </p:txBody>
      </p:sp>
      <p:sp>
        <p:nvSpPr>
          <p:cNvPr id="48" name="Rectangle 47">
            <a:hlinkClick r:id="rId5" action="ppaction://hlinksldjump"/>
            <a:extLst>
              <a:ext uri="{FF2B5EF4-FFF2-40B4-BE49-F238E27FC236}">
                <a16:creationId xmlns:a16="http://schemas.microsoft.com/office/drawing/2014/main" id="{878838B0-2E64-77D8-5E6B-26AF26655E4D}"/>
              </a:ext>
            </a:extLst>
          </p:cNvPr>
          <p:cNvSpPr/>
          <p:nvPr/>
        </p:nvSpPr>
        <p:spPr>
          <a:xfrm>
            <a:off x="4162024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24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Aims</a:t>
            </a:r>
          </a:p>
        </p:txBody>
      </p:sp>
      <p:sp>
        <p:nvSpPr>
          <p:cNvPr id="49" name="Rectangle 48">
            <a:hlinkClick r:id="rId13" action="ppaction://hlinksldjump"/>
            <a:extLst>
              <a:ext uri="{FF2B5EF4-FFF2-40B4-BE49-F238E27FC236}">
                <a16:creationId xmlns:a16="http://schemas.microsoft.com/office/drawing/2014/main" id="{8FF86F95-C92A-AD70-BF52-66C73647D0F1}"/>
              </a:ext>
            </a:extLst>
          </p:cNvPr>
          <p:cNvSpPr/>
          <p:nvPr/>
        </p:nvSpPr>
        <p:spPr>
          <a:xfrm>
            <a:off x="5458445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24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Rainfall model</a:t>
            </a:r>
          </a:p>
        </p:txBody>
      </p:sp>
      <p:sp>
        <p:nvSpPr>
          <p:cNvPr id="50" name="Rectangle 49">
            <a:hlinkClick r:id="rId8" action="ppaction://hlinksldjump"/>
            <a:extLst>
              <a:ext uri="{FF2B5EF4-FFF2-40B4-BE49-F238E27FC236}">
                <a16:creationId xmlns:a16="http://schemas.microsoft.com/office/drawing/2014/main" id="{2117FE8F-70C0-D888-CE42-59C74F4D907A}"/>
              </a:ext>
            </a:extLst>
          </p:cNvPr>
          <p:cNvSpPr/>
          <p:nvPr/>
        </p:nvSpPr>
        <p:spPr>
          <a:xfrm>
            <a:off x="6754867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24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Radar error model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B8A9B5B-6918-58F7-969A-BEAD0673775B}"/>
              </a:ext>
            </a:extLst>
          </p:cNvPr>
          <p:cNvSpPr txBox="1">
            <a:spLocks/>
          </p:cNvSpPr>
          <p:nvPr/>
        </p:nvSpPr>
        <p:spPr>
          <a:xfrm>
            <a:off x="405393" y="2282303"/>
            <a:ext cx="11353800" cy="418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badi" panose="020B0604020104020204" pitchFamily="34" charset="0"/>
              </a:rPr>
              <a:t>Example error structure for simulated event</a:t>
            </a:r>
          </a:p>
        </p:txBody>
      </p:sp>
      <p:pic>
        <p:nvPicPr>
          <p:cNvPr id="25" name="Picture 2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04C78C8-3037-F590-1BBD-157CE5B450F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13"/>
          <a:stretch/>
        </p:blipFill>
        <p:spPr>
          <a:xfrm>
            <a:off x="518620" y="3288625"/>
            <a:ext cx="7620000" cy="1839744"/>
          </a:xfrm>
          <a:prstGeom prst="rect">
            <a:avLst/>
          </a:prstGeom>
        </p:spPr>
      </p:pic>
      <p:pic>
        <p:nvPicPr>
          <p:cNvPr id="27" name="Picture 2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C64B83E-48A2-0F21-DFFD-6392928F89D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24" r="50463"/>
          <a:stretch/>
        </p:blipFill>
        <p:spPr>
          <a:xfrm>
            <a:off x="8017324" y="3425533"/>
            <a:ext cx="3774720" cy="196885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EDB2E57-1102-A4A8-F882-B06E13A00E56}"/>
              </a:ext>
            </a:extLst>
          </p:cNvPr>
          <p:cNvSpPr/>
          <p:nvPr/>
        </p:nvSpPr>
        <p:spPr>
          <a:xfrm>
            <a:off x="573492" y="5215680"/>
            <a:ext cx="11123003" cy="193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1200" b="1" dirty="0">
                <a:solidFill>
                  <a:srgbClr val="4C847A"/>
                </a:solidFill>
              </a:rPr>
              <a:t>Figure 8</a:t>
            </a:r>
            <a:r>
              <a:rPr lang="en-GB" sz="1200" dirty="0">
                <a:solidFill>
                  <a:srgbClr val="4C847A"/>
                </a:solidFill>
              </a:rPr>
              <a:t>: Simulated rainfall field, example reflectivity image, average bias, RMSE, pixel ensemble variability and maximum error for an example event (left to right)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D8A2BB8-9C15-1862-563E-09D254A94612}"/>
              </a:ext>
            </a:extLst>
          </p:cNvPr>
          <p:cNvSpPr txBox="1">
            <a:spLocks/>
          </p:cNvSpPr>
          <p:nvPr/>
        </p:nvSpPr>
        <p:spPr>
          <a:xfrm>
            <a:off x="4542251" y="2757597"/>
            <a:ext cx="1172450" cy="338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rgbClr val="4C847A"/>
                </a:solidFill>
                <a:latin typeface="Abadi" panose="020B0604020104020204" pitchFamily="34" charset="0"/>
              </a:rPr>
              <a:t>Average bias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8F3DCACD-1012-338A-DAB3-6CCEC40466E4}"/>
              </a:ext>
            </a:extLst>
          </p:cNvPr>
          <p:cNvSpPr txBox="1">
            <a:spLocks/>
          </p:cNvSpPr>
          <p:nvPr/>
        </p:nvSpPr>
        <p:spPr>
          <a:xfrm>
            <a:off x="6483198" y="2774127"/>
            <a:ext cx="969392" cy="491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rgbClr val="4C847A"/>
                </a:solidFill>
                <a:latin typeface="Abadi" panose="020B0604020104020204" pitchFamily="34" charset="0"/>
              </a:rPr>
              <a:t>RMSE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DEAA4A50-A065-4C40-7D6F-8089620C60C4}"/>
              </a:ext>
            </a:extLst>
          </p:cNvPr>
          <p:cNvSpPr txBox="1">
            <a:spLocks/>
          </p:cNvSpPr>
          <p:nvPr/>
        </p:nvSpPr>
        <p:spPr>
          <a:xfrm>
            <a:off x="8235334" y="2391133"/>
            <a:ext cx="1247746" cy="659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rgbClr val="4C847A"/>
                </a:solidFill>
                <a:latin typeface="Abadi" panose="020B0604020104020204" pitchFamily="34" charset="0"/>
              </a:rPr>
              <a:t>Variability throughout ensemble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F1CEDDBC-E267-C646-EECE-72FD2F7AD4B4}"/>
              </a:ext>
            </a:extLst>
          </p:cNvPr>
          <p:cNvSpPr txBox="1">
            <a:spLocks/>
          </p:cNvSpPr>
          <p:nvPr/>
        </p:nvSpPr>
        <p:spPr>
          <a:xfrm>
            <a:off x="10027089" y="2361337"/>
            <a:ext cx="1429326" cy="70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rgbClr val="4C847A"/>
                </a:solidFill>
                <a:latin typeface="Abadi" panose="020B0604020104020204" pitchFamily="34" charset="0"/>
              </a:rPr>
              <a:t>Maximum error throughout ensemble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F32F6E2-2791-6886-FDA0-B9619A0813DC}"/>
              </a:ext>
            </a:extLst>
          </p:cNvPr>
          <p:cNvCxnSpPr>
            <a:cxnSpLocks/>
            <a:stCxn id="51" idx="2"/>
          </p:cNvCxnSpPr>
          <p:nvPr/>
        </p:nvCxnSpPr>
        <p:spPr>
          <a:xfrm>
            <a:off x="10741752" y="3065729"/>
            <a:ext cx="0" cy="359804"/>
          </a:xfrm>
          <a:prstGeom prst="straightConnector1">
            <a:avLst/>
          </a:prstGeom>
          <a:ln w="19050">
            <a:solidFill>
              <a:srgbClr val="4C84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B0925E-4F36-AE5C-6E66-39E68E914D19}"/>
              </a:ext>
            </a:extLst>
          </p:cNvPr>
          <p:cNvCxnSpPr>
            <a:cxnSpLocks/>
          </p:cNvCxnSpPr>
          <p:nvPr/>
        </p:nvCxnSpPr>
        <p:spPr>
          <a:xfrm>
            <a:off x="8853003" y="3065729"/>
            <a:ext cx="0" cy="359804"/>
          </a:xfrm>
          <a:prstGeom prst="straightConnector1">
            <a:avLst/>
          </a:prstGeom>
          <a:ln w="19050">
            <a:solidFill>
              <a:srgbClr val="4C84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8365404-F454-13EE-FA21-EADE9FA4C111}"/>
              </a:ext>
            </a:extLst>
          </p:cNvPr>
          <p:cNvCxnSpPr>
            <a:cxnSpLocks/>
          </p:cNvCxnSpPr>
          <p:nvPr/>
        </p:nvCxnSpPr>
        <p:spPr>
          <a:xfrm>
            <a:off x="6964254" y="3066179"/>
            <a:ext cx="0" cy="359804"/>
          </a:xfrm>
          <a:prstGeom prst="straightConnector1">
            <a:avLst/>
          </a:prstGeom>
          <a:ln w="19050">
            <a:solidFill>
              <a:srgbClr val="4C84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B69E935-5704-720B-4B8B-B3BF7E547059}"/>
              </a:ext>
            </a:extLst>
          </p:cNvPr>
          <p:cNvCxnSpPr>
            <a:cxnSpLocks/>
          </p:cNvCxnSpPr>
          <p:nvPr/>
        </p:nvCxnSpPr>
        <p:spPr>
          <a:xfrm>
            <a:off x="5105841" y="3085793"/>
            <a:ext cx="0" cy="359804"/>
          </a:xfrm>
          <a:prstGeom prst="straightConnector1">
            <a:avLst/>
          </a:prstGeom>
          <a:ln w="19050">
            <a:solidFill>
              <a:srgbClr val="4C84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809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DEE11B-6AAB-CB6A-49C2-C7F886EDC5E2}"/>
              </a:ext>
            </a:extLst>
          </p:cNvPr>
          <p:cNvSpPr/>
          <p:nvPr/>
        </p:nvSpPr>
        <p:spPr>
          <a:xfrm>
            <a:off x="69850" y="81463"/>
            <a:ext cx="12052300" cy="1478280"/>
          </a:xfrm>
          <a:prstGeom prst="rect">
            <a:avLst/>
          </a:prstGeom>
          <a:solidFill>
            <a:srgbClr val="4C847A"/>
          </a:solidFill>
          <a:ln>
            <a:solidFill>
              <a:srgbClr val="23403B"/>
            </a:solidFill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EAFF5C2D-121F-FCEF-16CF-A860DFE095C7}"/>
              </a:ext>
            </a:extLst>
          </p:cNvPr>
          <p:cNvSpPr/>
          <p:nvPr/>
        </p:nvSpPr>
        <p:spPr>
          <a:xfrm rot="15952291">
            <a:off x="8024161" y="-2989176"/>
            <a:ext cx="821137" cy="7738625"/>
          </a:xfrm>
          <a:prstGeom prst="triangle">
            <a:avLst>
              <a:gd name="adj" fmla="val 43958"/>
            </a:avLst>
          </a:prstGeom>
          <a:solidFill>
            <a:schemeClr val="bg1"/>
          </a:solidFill>
          <a:ln>
            <a:solidFill>
              <a:srgbClr val="23403B"/>
            </a:solidFill>
          </a:ln>
          <a:effectLst>
            <a:innerShdw blurRad="114300">
              <a:srgbClr val="E6E2CA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1DF5EBE-C4F2-5BAB-CE73-BE2E1D85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00" y="-2172466"/>
            <a:ext cx="10515600" cy="1325563"/>
          </a:xfrm>
        </p:spPr>
        <p:txBody>
          <a:bodyPr/>
          <a:lstStyle/>
          <a:p>
            <a:r>
              <a:rPr lang="en-GB" dirty="0"/>
              <a:t>Image-based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48884-B490-6DF8-49DB-F0A9589E7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51" y="856483"/>
            <a:ext cx="4557990" cy="458325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Amy Green, Chris Kilsby, </a:t>
            </a:r>
            <a:r>
              <a:rPr kumimoji="0" lang="en-GB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Andr</a:t>
            </a:r>
            <a:r>
              <a:rPr kumimoji="0" lang="en-GB" altLang="en-US" sz="16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á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s B</a:t>
            </a:r>
            <a:r>
              <a:rPr kumimoji="0" lang="en-GB" altLang="en-US" sz="16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á</a:t>
            </a:r>
            <a:r>
              <a:rPr kumimoji="0" lang="en-GB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rdossy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334D32C-5772-6313-67FA-95B7D8775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689" y="526405"/>
            <a:ext cx="1203246" cy="33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EA62BD-1A18-087E-CAF3-02EDC4987001}"/>
              </a:ext>
            </a:extLst>
          </p:cNvPr>
          <p:cNvSpPr txBox="1">
            <a:spLocks/>
          </p:cNvSpPr>
          <p:nvPr/>
        </p:nvSpPr>
        <p:spPr>
          <a:xfrm>
            <a:off x="102651" y="1132223"/>
            <a:ext cx="3684595" cy="458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50" dirty="0">
                <a:solidFill>
                  <a:srgbClr val="C8BF88"/>
                </a:solidFill>
                <a:latin typeface="Abadi" panose="020B0604020104020204" pitchFamily="34" charset="0"/>
              </a:rPr>
              <a:t>amy.green3@newcastle.ac.uk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50" dirty="0">
                <a:solidFill>
                  <a:srgbClr val="E6E2CA"/>
                </a:solidFill>
                <a:latin typeface="Abadi" panose="020B0604020104020204" pitchFamily="34" charset="0"/>
              </a:rPr>
              <a:t>Newcastle University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2A00CE-3A59-9D7F-663D-7A2E9917B42F}"/>
              </a:ext>
            </a:extLst>
          </p:cNvPr>
          <p:cNvSpPr/>
          <p:nvPr/>
        </p:nvSpPr>
        <p:spPr>
          <a:xfrm>
            <a:off x="57150" y="5999919"/>
            <a:ext cx="12052300" cy="413685"/>
          </a:xfrm>
          <a:prstGeom prst="rect">
            <a:avLst/>
          </a:prstGeom>
          <a:solidFill>
            <a:srgbClr val="4C847A"/>
          </a:solidFill>
          <a:ln>
            <a:solidFill>
              <a:srgbClr val="23403B"/>
            </a:solidFill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8500B03-676D-B87F-4370-59A2FAF5EA00}"/>
              </a:ext>
            </a:extLst>
          </p:cNvPr>
          <p:cNvSpPr txBox="1">
            <a:spLocks/>
          </p:cNvSpPr>
          <p:nvPr/>
        </p:nvSpPr>
        <p:spPr>
          <a:xfrm>
            <a:off x="9873881" y="6527548"/>
            <a:ext cx="2235570" cy="2498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200" dirty="0">
                <a:latin typeface="Abadi" panose="020B0604020104020204" pitchFamily="34" charset="0"/>
              </a:rPr>
              <a:t>EGU General Assembly 2023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2F6B120-A435-A365-E5AB-44AD1B5C1074}"/>
              </a:ext>
            </a:extLst>
          </p:cNvPr>
          <p:cNvSpPr txBox="1">
            <a:spLocks/>
          </p:cNvSpPr>
          <p:nvPr/>
        </p:nvSpPr>
        <p:spPr>
          <a:xfrm>
            <a:off x="57151" y="6525798"/>
            <a:ext cx="7565584" cy="249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>
                <a:latin typeface="Abadi" panose="020B0604020104020204" pitchFamily="34" charset="0"/>
              </a:rPr>
              <a:t>HS7.1 Precipitation variability from drop scale to catchment scale : measurement, processes and hydrological applications</a:t>
            </a:r>
            <a:endParaRPr lang="en-GB" altLang="en-US" sz="1100" dirty="0">
              <a:latin typeface="Abadi" panose="020B0604020104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25EE611-DD75-F702-D918-DCF9CD8CEC12}"/>
              </a:ext>
            </a:extLst>
          </p:cNvPr>
          <p:cNvSpPr/>
          <p:nvPr/>
        </p:nvSpPr>
        <p:spPr>
          <a:xfrm>
            <a:off x="12131832" y="87208"/>
            <a:ext cx="355359" cy="1478279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DA26EF-B86E-F44A-AF63-6B17E9C0D09B}"/>
              </a:ext>
            </a:extLst>
          </p:cNvPr>
          <p:cNvGrpSpPr/>
          <p:nvPr/>
        </p:nvGrpSpPr>
        <p:grpSpPr>
          <a:xfrm>
            <a:off x="4371588" y="1146677"/>
            <a:ext cx="164629" cy="233776"/>
            <a:chOff x="6077401" y="3299208"/>
            <a:chExt cx="164629" cy="233776"/>
          </a:xfrm>
          <a:solidFill>
            <a:srgbClr val="4C847A"/>
          </a:solidFill>
        </p:grpSpPr>
        <p:sp>
          <p:nvSpPr>
            <p:cNvPr id="11" name="Flowchart: Extract 10">
              <a:extLst>
                <a:ext uri="{FF2B5EF4-FFF2-40B4-BE49-F238E27FC236}">
                  <a16:creationId xmlns:a16="http://schemas.microsoft.com/office/drawing/2014/main" id="{D29ECDE7-E93C-7F9A-F662-47973E188B24}"/>
                </a:ext>
              </a:extLst>
            </p:cNvPr>
            <p:cNvSpPr/>
            <p:nvPr/>
          </p:nvSpPr>
          <p:spPr>
            <a:xfrm>
              <a:off x="6077401" y="3419475"/>
              <a:ext cx="108302" cy="113509"/>
            </a:xfrm>
            <a:prstGeom prst="flowChartExtra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AF713D2-1B28-1281-610B-130A06E9BF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10958" y="3335658"/>
              <a:ext cx="100722" cy="101784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D9C465B-2418-220B-CB56-2347AA8921B2}"/>
                </a:ext>
              </a:extLst>
            </p:cNvPr>
            <p:cNvSpPr/>
            <p:nvPr/>
          </p:nvSpPr>
          <p:spPr>
            <a:xfrm>
              <a:off x="6201727" y="3330893"/>
              <a:ext cx="18000" cy="180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Partial Circle 28">
              <a:extLst>
                <a:ext uri="{FF2B5EF4-FFF2-40B4-BE49-F238E27FC236}">
                  <a16:creationId xmlns:a16="http://schemas.microsoft.com/office/drawing/2014/main" id="{C0B8E09F-6A75-C402-9342-FBE18001F432}"/>
                </a:ext>
              </a:extLst>
            </p:cNvPr>
            <p:cNvSpPr/>
            <p:nvPr/>
          </p:nvSpPr>
          <p:spPr>
            <a:xfrm rot="19050422">
              <a:off x="6090046" y="3299208"/>
              <a:ext cx="151984" cy="164273"/>
            </a:xfrm>
            <a:prstGeom prst="pie">
              <a:avLst>
                <a:gd name="adj1" fmla="val 5330578"/>
                <a:gd name="adj2" fmla="val 16200000"/>
              </a:avLst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1EE163BB-A66A-5FD1-00E2-355B8D3D5DD3}"/>
              </a:ext>
            </a:extLst>
          </p:cNvPr>
          <p:cNvSpPr txBox="1">
            <a:spLocks/>
          </p:cNvSpPr>
          <p:nvPr/>
        </p:nvSpPr>
        <p:spPr>
          <a:xfrm>
            <a:off x="92232" y="28038"/>
            <a:ext cx="12039600" cy="944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n w="3175">
                  <a:solidFill>
                    <a:srgbClr val="E6E2CA"/>
                  </a:solidFill>
                </a:ln>
                <a:solidFill>
                  <a:srgbClr val="FFFFFF"/>
                </a:solidFill>
                <a:latin typeface="Abadi" panose="020B0604020104020204" pitchFamily="34" charset="0"/>
              </a:rPr>
              <a:t>Quantifying the uncertainty corresponding to the radar rainfall estimation</a:t>
            </a:r>
            <a:br>
              <a:rPr lang="en-GB" sz="2400" dirty="0">
                <a:ln w="3175">
                  <a:solidFill>
                    <a:srgbClr val="E6E2CA"/>
                  </a:solidFill>
                </a:ln>
                <a:solidFill>
                  <a:srgbClr val="FFFFFF"/>
                </a:solidFill>
                <a:latin typeface="Abadi" panose="020B0604020104020204" pitchFamily="34" charset="0"/>
              </a:rPr>
            </a:br>
            <a:r>
              <a:rPr lang="en-GB" sz="2400" dirty="0">
                <a:ln w="3175">
                  <a:solidFill>
                    <a:srgbClr val="E6E2CA"/>
                  </a:solidFill>
                </a:ln>
                <a:solidFill>
                  <a:srgbClr val="FFFFFF"/>
                </a:solidFill>
                <a:latin typeface="Abadi" panose="020B0604020104020204" pitchFamily="34" charset="0"/>
              </a:rPr>
              <a:t>process: an inverse model for radar attenuation error</a:t>
            </a:r>
          </a:p>
        </p:txBody>
      </p:sp>
      <p:sp>
        <p:nvSpPr>
          <p:cNvPr id="31" name="Rectangle 30">
            <a:hlinkClick r:id="rId4" action="ppaction://hlinksldjump"/>
            <a:extLst>
              <a:ext uri="{FF2B5EF4-FFF2-40B4-BE49-F238E27FC236}">
                <a16:creationId xmlns:a16="http://schemas.microsoft.com/office/drawing/2014/main" id="{84ED3915-E654-2399-B47F-EF8AD9D857A4}"/>
              </a:ext>
            </a:extLst>
          </p:cNvPr>
          <p:cNvSpPr/>
          <p:nvPr/>
        </p:nvSpPr>
        <p:spPr>
          <a:xfrm>
            <a:off x="57150" y="5610273"/>
            <a:ext cx="3960000" cy="324000"/>
          </a:xfrm>
          <a:prstGeom prst="rect">
            <a:avLst/>
          </a:prstGeom>
          <a:solidFill>
            <a:srgbClr val="2A475C">
              <a:alpha val="75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Summary</a:t>
            </a:r>
          </a:p>
        </p:txBody>
      </p:sp>
      <p:sp>
        <p:nvSpPr>
          <p:cNvPr id="32" name="Rectangle 31">
            <a:hlinkClick r:id="rId5" action="ppaction://hlinksldjump"/>
            <a:extLst>
              <a:ext uri="{FF2B5EF4-FFF2-40B4-BE49-F238E27FC236}">
                <a16:creationId xmlns:a16="http://schemas.microsoft.com/office/drawing/2014/main" id="{24778AC2-FC1E-1E61-5745-B25D5753DBB1}"/>
              </a:ext>
            </a:extLst>
          </p:cNvPr>
          <p:cNvSpPr/>
          <p:nvPr/>
        </p:nvSpPr>
        <p:spPr>
          <a:xfrm>
            <a:off x="4090600" y="5610274"/>
            <a:ext cx="3960000" cy="324000"/>
          </a:xfrm>
          <a:prstGeom prst="rect">
            <a:avLst/>
          </a:prstGeom>
          <a:solidFill>
            <a:srgbClr val="2A475C">
              <a:alpha val="75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Methodology</a:t>
            </a:r>
          </a:p>
        </p:txBody>
      </p:sp>
      <p:sp>
        <p:nvSpPr>
          <p:cNvPr id="33" name="Rectangle 32">
            <a:hlinkClick r:id="rId6" action="ppaction://hlinksldjump"/>
            <a:extLst>
              <a:ext uri="{FF2B5EF4-FFF2-40B4-BE49-F238E27FC236}">
                <a16:creationId xmlns:a16="http://schemas.microsoft.com/office/drawing/2014/main" id="{BD353DBE-37CC-827B-3183-A2EFA1DE7D2C}"/>
              </a:ext>
            </a:extLst>
          </p:cNvPr>
          <p:cNvSpPr/>
          <p:nvPr/>
        </p:nvSpPr>
        <p:spPr>
          <a:xfrm>
            <a:off x="8136750" y="5610274"/>
            <a:ext cx="3960000" cy="324000"/>
          </a:xfrm>
          <a:prstGeom prst="rect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Results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F68BBE5-D899-D884-55E7-6A5CBB961EEE}"/>
              </a:ext>
            </a:extLst>
          </p:cNvPr>
          <p:cNvSpPr/>
          <p:nvPr/>
        </p:nvSpPr>
        <p:spPr>
          <a:xfrm>
            <a:off x="416243" y="1796384"/>
            <a:ext cx="11353800" cy="324000"/>
          </a:xfrm>
          <a:prstGeom prst="rect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Image-based error results</a:t>
            </a:r>
          </a:p>
        </p:txBody>
      </p:sp>
      <p:sp>
        <p:nvSpPr>
          <p:cNvPr id="37" name="Isosceles Triangle 36">
            <a:hlinkClick r:id="rId7" action="ppaction://hlinksldjump"/>
            <a:extLst>
              <a:ext uri="{FF2B5EF4-FFF2-40B4-BE49-F238E27FC236}">
                <a16:creationId xmlns:a16="http://schemas.microsoft.com/office/drawing/2014/main" id="{17E089ED-F97F-AF5B-D7F2-61C41F79735F}"/>
              </a:ext>
            </a:extLst>
          </p:cNvPr>
          <p:cNvSpPr/>
          <p:nvPr/>
        </p:nvSpPr>
        <p:spPr>
          <a:xfrm rot="5400000">
            <a:off x="11867881" y="1883138"/>
            <a:ext cx="181840" cy="161598"/>
          </a:xfrm>
          <a:prstGeom prst="triangle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Isosceles Triangle 37">
            <a:hlinkClick r:id="rId6" action="ppaction://hlinksldjump"/>
            <a:extLst>
              <a:ext uri="{FF2B5EF4-FFF2-40B4-BE49-F238E27FC236}">
                <a16:creationId xmlns:a16="http://schemas.microsoft.com/office/drawing/2014/main" id="{2B5D8201-4A67-5683-29C2-981738E89B9D}"/>
              </a:ext>
            </a:extLst>
          </p:cNvPr>
          <p:cNvSpPr/>
          <p:nvPr/>
        </p:nvSpPr>
        <p:spPr>
          <a:xfrm rot="16200000">
            <a:off x="142279" y="1883138"/>
            <a:ext cx="181840" cy="161598"/>
          </a:xfrm>
          <a:prstGeom prst="triangle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hlinkClick r:id="rId6" action="ppaction://hlinksldjump"/>
            <a:extLst>
              <a:ext uri="{FF2B5EF4-FFF2-40B4-BE49-F238E27FC236}">
                <a16:creationId xmlns:a16="http://schemas.microsoft.com/office/drawing/2014/main" id="{F4519854-7A40-52D4-A4D3-8BEF45DA2B41}"/>
              </a:ext>
            </a:extLst>
          </p:cNvPr>
          <p:cNvSpPr/>
          <p:nvPr/>
        </p:nvSpPr>
        <p:spPr>
          <a:xfrm>
            <a:off x="8201650" y="6088753"/>
            <a:ext cx="1224000" cy="236018"/>
          </a:xfrm>
          <a:prstGeom prst="rect">
            <a:avLst/>
          </a:prstGeom>
          <a:solidFill>
            <a:srgbClr val="E6E2CA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Event errors</a:t>
            </a:r>
          </a:p>
        </p:txBody>
      </p:sp>
      <p:sp>
        <p:nvSpPr>
          <p:cNvPr id="40" name="Rectangle 39">
            <a:hlinkClick r:id="rId8" action="ppaction://hlinksldjump"/>
            <a:extLst>
              <a:ext uri="{FF2B5EF4-FFF2-40B4-BE49-F238E27FC236}">
                <a16:creationId xmlns:a16="http://schemas.microsoft.com/office/drawing/2014/main" id="{079B280B-5800-D459-7DE2-6A8B809BBBEC}"/>
              </a:ext>
            </a:extLst>
          </p:cNvPr>
          <p:cNvSpPr/>
          <p:nvPr/>
        </p:nvSpPr>
        <p:spPr>
          <a:xfrm>
            <a:off x="9504750" y="6088753"/>
            <a:ext cx="1224000" cy="236018"/>
          </a:xfrm>
          <a:prstGeom prst="rect">
            <a:avLst/>
          </a:prstGeom>
          <a:solidFill>
            <a:srgbClr val="E6E2CA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Image-based</a:t>
            </a:r>
          </a:p>
        </p:txBody>
      </p:sp>
      <p:sp>
        <p:nvSpPr>
          <p:cNvPr id="41" name="Rectangle 40">
            <a:hlinkClick r:id="rId7" action="ppaction://hlinksldjump"/>
            <a:extLst>
              <a:ext uri="{FF2B5EF4-FFF2-40B4-BE49-F238E27FC236}">
                <a16:creationId xmlns:a16="http://schemas.microsoft.com/office/drawing/2014/main" id="{85C76B95-DEE5-ECA7-D870-1BAF50AC0568}"/>
              </a:ext>
            </a:extLst>
          </p:cNvPr>
          <p:cNvSpPr/>
          <p:nvPr/>
        </p:nvSpPr>
        <p:spPr>
          <a:xfrm>
            <a:off x="10794493" y="6088753"/>
            <a:ext cx="1224000" cy="236018"/>
          </a:xfrm>
          <a:prstGeom prst="rect">
            <a:avLst/>
          </a:prstGeom>
          <a:solidFill>
            <a:srgbClr val="E6E2CA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Rainfall shadows</a:t>
            </a:r>
          </a:p>
        </p:txBody>
      </p:sp>
      <p:sp>
        <p:nvSpPr>
          <p:cNvPr id="42" name="Rectangle 41">
            <a:hlinkClick r:id="rId9" action="ppaction://hlinksldjump"/>
            <a:extLst>
              <a:ext uri="{FF2B5EF4-FFF2-40B4-BE49-F238E27FC236}">
                <a16:creationId xmlns:a16="http://schemas.microsoft.com/office/drawing/2014/main" id="{B78A323C-AD8E-888E-E757-3346AB592225}"/>
              </a:ext>
            </a:extLst>
          </p:cNvPr>
          <p:cNvSpPr/>
          <p:nvPr/>
        </p:nvSpPr>
        <p:spPr>
          <a:xfrm>
            <a:off x="152400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34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Introduction</a:t>
            </a:r>
          </a:p>
        </p:txBody>
      </p:sp>
      <p:sp>
        <p:nvSpPr>
          <p:cNvPr id="43" name="Rectangle 42">
            <a:hlinkClick r:id="rId10" action="ppaction://hlinksldjump"/>
            <a:extLst>
              <a:ext uri="{FF2B5EF4-FFF2-40B4-BE49-F238E27FC236}">
                <a16:creationId xmlns:a16="http://schemas.microsoft.com/office/drawing/2014/main" id="{73F5E4AE-F99D-D56C-EAAF-B050A334E054}"/>
              </a:ext>
            </a:extLst>
          </p:cNvPr>
          <p:cNvSpPr/>
          <p:nvPr/>
        </p:nvSpPr>
        <p:spPr>
          <a:xfrm>
            <a:off x="1431121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34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Motivation</a:t>
            </a:r>
          </a:p>
        </p:txBody>
      </p:sp>
      <p:sp>
        <p:nvSpPr>
          <p:cNvPr id="44" name="Rectangle 43">
            <a:hlinkClick r:id="rId11" action="ppaction://hlinksldjump"/>
            <a:extLst>
              <a:ext uri="{FF2B5EF4-FFF2-40B4-BE49-F238E27FC236}">
                <a16:creationId xmlns:a16="http://schemas.microsoft.com/office/drawing/2014/main" id="{D08C501C-667C-C999-A5E8-786F3AF5086D}"/>
              </a:ext>
            </a:extLst>
          </p:cNvPr>
          <p:cNvSpPr/>
          <p:nvPr/>
        </p:nvSpPr>
        <p:spPr>
          <a:xfrm>
            <a:off x="2727543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34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Impacts</a:t>
            </a:r>
          </a:p>
        </p:txBody>
      </p:sp>
      <p:sp>
        <p:nvSpPr>
          <p:cNvPr id="45" name="Rectangle 44">
            <a:hlinkClick r:id="rId5" action="ppaction://hlinksldjump"/>
            <a:extLst>
              <a:ext uri="{FF2B5EF4-FFF2-40B4-BE49-F238E27FC236}">
                <a16:creationId xmlns:a16="http://schemas.microsoft.com/office/drawing/2014/main" id="{81C4F1D0-F981-37DF-A034-9786E2947AE7}"/>
              </a:ext>
            </a:extLst>
          </p:cNvPr>
          <p:cNvSpPr/>
          <p:nvPr/>
        </p:nvSpPr>
        <p:spPr>
          <a:xfrm>
            <a:off x="4162024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24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Aims</a:t>
            </a:r>
          </a:p>
        </p:txBody>
      </p:sp>
      <p:sp>
        <p:nvSpPr>
          <p:cNvPr id="46" name="Rectangle 45">
            <a:hlinkClick r:id="rId12" action="ppaction://hlinksldjump"/>
            <a:extLst>
              <a:ext uri="{FF2B5EF4-FFF2-40B4-BE49-F238E27FC236}">
                <a16:creationId xmlns:a16="http://schemas.microsoft.com/office/drawing/2014/main" id="{3725B6C3-3A1E-C3EE-6B8B-F839CA891B98}"/>
              </a:ext>
            </a:extLst>
          </p:cNvPr>
          <p:cNvSpPr/>
          <p:nvPr/>
        </p:nvSpPr>
        <p:spPr>
          <a:xfrm>
            <a:off x="5458445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24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Rainfall model</a:t>
            </a:r>
          </a:p>
        </p:txBody>
      </p:sp>
      <p:sp>
        <p:nvSpPr>
          <p:cNvPr id="47" name="Rectangle 46">
            <a:hlinkClick r:id="rId13" action="ppaction://hlinksldjump"/>
            <a:extLst>
              <a:ext uri="{FF2B5EF4-FFF2-40B4-BE49-F238E27FC236}">
                <a16:creationId xmlns:a16="http://schemas.microsoft.com/office/drawing/2014/main" id="{9C7F947C-5700-A287-24EF-D11AF7746FB9}"/>
              </a:ext>
            </a:extLst>
          </p:cNvPr>
          <p:cNvSpPr/>
          <p:nvPr/>
        </p:nvSpPr>
        <p:spPr>
          <a:xfrm>
            <a:off x="6754867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24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Radar error model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9B80260-3DAA-CF9C-5E28-A3361A9DEA09}"/>
              </a:ext>
            </a:extLst>
          </p:cNvPr>
          <p:cNvSpPr txBox="1">
            <a:spLocks/>
          </p:cNvSpPr>
          <p:nvPr/>
        </p:nvSpPr>
        <p:spPr>
          <a:xfrm>
            <a:off x="405393" y="2282302"/>
            <a:ext cx="11364650" cy="3108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badi" panose="020B0604020104020204" pitchFamily="34" charset="0"/>
              </a:rPr>
              <a:t>Introduced second moment of area – quantify how central rainfall is in domain, before and after </a:t>
            </a:r>
            <a:r>
              <a:rPr lang="en-US" sz="2000" dirty="0" err="1">
                <a:latin typeface="Abadi" panose="020B0604020104020204" pitchFamily="34" charset="0"/>
              </a:rPr>
              <a:t>normalising</a:t>
            </a:r>
            <a:r>
              <a:rPr lang="en-US" sz="2000" dirty="0">
                <a:latin typeface="Abadi" panose="020B0604020104020204" pitchFamily="34" charset="0"/>
              </a:rPr>
              <a:t> rainfall in  image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9C25883-38A6-78DD-0FFE-A38C8EB66C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3664" y="3042654"/>
            <a:ext cx="5178064" cy="17360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2F25A5-AA87-D43B-A979-674372A4EFA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258"/>
          <a:stretch/>
        </p:blipFill>
        <p:spPr>
          <a:xfrm>
            <a:off x="6373807" y="2772658"/>
            <a:ext cx="2556280" cy="21908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70B318-3EF1-88FB-15A1-7E1C7564A98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932"/>
          <a:stretch/>
        </p:blipFill>
        <p:spPr>
          <a:xfrm>
            <a:off x="8724339" y="2913910"/>
            <a:ext cx="2556279" cy="211850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41C12B2-7111-F78A-7311-E3AF8A203028}"/>
              </a:ext>
            </a:extLst>
          </p:cNvPr>
          <p:cNvSpPr/>
          <p:nvPr/>
        </p:nvSpPr>
        <p:spPr>
          <a:xfrm>
            <a:off x="400457" y="4988758"/>
            <a:ext cx="5410968" cy="371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1200" b="1" dirty="0">
                <a:solidFill>
                  <a:srgbClr val="4C847A"/>
                </a:solidFill>
              </a:rPr>
              <a:t>Figure 9</a:t>
            </a:r>
            <a:r>
              <a:rPr lang="en-GB" sz="1200" dirty="0">
                <a:solidFill>
                  <a:srgbClr val="4C847A"/>
                </a:solidFill>
              </a:rPr>
              <a:t>: </a:t>
            </a:r>
            <a:r>
              <a:rPr lang="en-US" sz="1200" dirty="0">
                <a:solidFill>
                  <a:srgbClr val="4C847A"/>
                </a:solidFill>
              </a:rPr>
              <a:t>Diagram of the different effect high-intensity rainfall has on the radar rays based on its location within the domain</a:t>
            </a:r>
            <a:endParaRPr lang="en-GB" sz="1200" dirty="0">
              <a:solidFill>
                <a:srgbClr val="4C847A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259BF8-4CD3-58D1-95AB-A1B773B344C7}"/>
              </a:ext>
            </a:extLst>
          </p:cNvPr>
          <p:cNvSpPr/>
          <p:nvPr/>
        </p:nvSpPr>
        <p:spPr>
          <a:xfrm>
            <a:off x="6431135" y="4996291"/>
            <a:ext cx="4831165" cy="371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1200" b="1" dirty="0">
                <a:solidFill>
                  <a:srgbClr val="4C847A"/>
                </a:solidFill>
              </a:rPr>
              <a:t>Figure 10</a:t>
            </a:r>
            <a:r>
              <a:rPr lang="en-GB" sz="1200" dirty="0">
                <a:solidFill>
                  <a:srgbClr val="4C847A"/>
                </a:solidFill>
              </a:rPr>
              <a:t>: Second moment of area of for rainfall images with and without normalisation, and image RMSE </a:t>
            </a:r>
          </a:p>
        </p:txBody>
      </p:sp>
    </p:spTree>
    <p:extLst>
      <p:ext uri="{BB962C8B-B14F-4D97-AF65-F5344CB8AC3E}">
        <p14:creationId xmlns:p14="http://schemas.microsoft.com/office/powerpoint/2010/main" val="2772161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DEE11B-6AAB-CB6A-49C2-C7F886EDC5E2}"/>
              </a:ext>
            </a:extLst>
          </p:cNvPr>
          <p:cNvSpPr/>
          <p:nvPr/>
        </p:nvSpPr>
        <p:spPr>
          <a:xfrm>
            <a:off x="69850" y="81463"/>
            <a:ext cx="12052300" cy="1478280"/>
          </a:xfrm>
          <a:prstGeom prst="rect">
            <a:avLst/>
          </a:prstGeom>
          <a:solidFill>
            <a:srgbClr val="4C847A"/>
          </a:solidFill>
          <a:ln>
            <a:solidFill>
              <a:srgbClr val="23403B"/>
            </a:solidFill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EAFF5C2D-121F-FCEF-16CF-A860DFE095C7}"/>
              </a:ext>
            </a:extLst>
          </p:cNvPr>
          <p:cNvSpPr/>
          <p:nvPr/>
        </p:nvSpPr>
        <p:spPr>
          <a:xfrm rot="15952291">
            <a:off x="8024161" y="-2989176"/>
            <a:ext cx="821137" cy="7738625"/>
          </a:xfrm>
          <a:prstGeom prst="triangle">
            <a:avLst>
              <a:gd name="adj" fmla="val 43958"/>
            </a:avLst>
          </a:prstGeom>
          <a:solidFill>
            <a:schemeClr val="bg1"/>
          </a:solidFill>
          <a:ln>
            <a:solidFill>
              <a:srgbClr val="23403B"/>
            </a:solidFill>
          </a:ln>
          <a:effectLst>
            <a:innerShdw blurRad="114300">
              <a:srgbClr val="E6E2CA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2E45F50-D71E-59E8-7B25-0283D04B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645" y="-1895631"/>
            <a:ext cx="10515600" cy="1325563"/>
          </a:xfrm>
        </p:spPr>
        <p:txBody>
          <a:bodyPr/>
          <a:lstStyle/>
          <a:p>
            <a:r>
              <a:rPr lang="en-GB" dirty="0"/>
              <a:t>Shadows and moments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48884-B490-6DF8-49DB-F0A9589E7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51" y="856483"/>
            <a:ext cx="4557990" cy="458325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Amy Green, Chris Kilsby, </a:t>
            </a:r>
            <a:r>
              <a:rPr kumimoji="0" lang="en-GB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Andr</a:t>
            </a:r>
            <a:r>
              <a:rPr kumimoji="0" lang="en-GB" altLang="en-US" sz="16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á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s B</a:t>
            </a:r>
            <a:r>
              <a:rPr kumimoji="0" lang="en-GB" altLang="en-US" sz="16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á</a:t>
            </a:r>
            <a:r>
              <a:rPr kumimoji="0" lang="en-GB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rdossy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334D32C-5772-6313-67FA-95B7D8775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689" y="526405"/>
            <a:ext cx="1203246" cy="33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EA62BD-1A18-087E-CAF3-02EDC4987001}"/>
              </a:ext>
            </a:extLst>
          </p:cNvPr>
          <p:cNvSpPr txBox="1">
            <a:spLocks/>
          </p:cNvSpPr>
          <p:nvPr/>
        </p:nvSpPr>
        <p:spPr>
          <a:xfrm>
            <a:off x="102651" y="1132223"/>
            <a:ext cx="3684595" cy="458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50" dirty="0">
                <a:solidFill>
                  <a:srgbClr val="C8BF88"/>
                </a:solidFill>
                <a:latin typeface="Abadi" panose="020B0604020104020204" pitchFamily="34" charset="0"/>
              </a:rPr>
              <a:t>amy.green3@newcastle.ac.uk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050" dirty="0">
                <a:solidFill>
                  <a:srgbClr val="E6E2CA"/>
                </a:solidFill>
                <a:latin typeface="Abadi" panose="020B0604020104020204" pitchFamily="34" charset="0"/>
              </a:rPr>
              <a:t>Newcastle University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2A00CE-3A59-9D7F-663D-7A2E9917B42F}"/>
              </a:ext>
            </a:extLst>
          </p:cNvPr>
          <p:cNvSpPr/>
          <p:nvPr/>
        </p:nvSpPr>
        <p:spPr>
          <a:xfrm>
            <a:off x="57150" y="5999919"/>
            <a:ext cx="12052300" cy="413685"/>
          </a:xfrm>
          <a:prstGeom prst="rect">
            <a:avLst/>
          </a:prstGeom>
          <a:solidFill>
            <a:srgbClr val="4C847A"/>
          </a:solidFill>
          <a:ln>
            <a:solidFill>
              <a:srgbClr val="23403B"/>
            </a:solidFill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8500B03-676D-B87F-4370-59A2FAF5EA00}"/>
              </a:ext>
            </a:extLst>
          </p:cNvPr>
          <p:cNvSpPr txBox="1">
            <a:spLocks/>
          </p:cNvSpPr>
          <p:nvPr/>
        </p:nvSpPr>
        <p:spPr>
          <a:xfrm>
            <a:off x="9873881" y="6527548"/>
            <a:ext cx="2235570" cy="2498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200" dirty="0">
                <a:latin typeface="Abadi" panose="020B0604020104020204" pitchFamily="34" charset="0"/>
              </a:rPr>
              <a:t>EGU General Assembly 2023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2F6B120-A435-A365-E5AB-44AD1B5C1074}"/>
              </a:ext>
            </a:extLst>
          </p:cNvPr>
          <p:cNvSpPr txBox="1">
            <a:spLocks/>
          </p:cNvSpPr>
          <p:nvPr/>
        </p:nvSpPr>
        <p:spPr>
          <a:xfrm>
            <a:off x="57151" y="6525798"/>
            <a:ext cx="7565584" cy="249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>
                <a:latin typeface="Abadi" panose="020B0604020104020204" pitchFamily="34" charset="0"/>
              </a:rPr>
              <a:t>HS7.1 Precipitation variability from drop scale to catchment scale : measurement, processes and hydrological applications</a:t>
            </a:r>
            <a:endParaRPr lang="en-GB" altLang="en-US" sz="1100" dirty="0">
              <a:latin typeface="Abadi" panose="020B0604020104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25EE611-DD75-F702-D918-DCF9CD8CEC12}"/>
              </a:ext>
            </a:extLst>
          </p:cNvPr>
          <p:cNvSpPr/>
          <p:nvPr/>
        </p:nvSpPr>
        <p:spPr>
          <a:xfrm>
            <a:off x="12131832" y="87208"/>
            <a:ext cx="355359" cy="1478279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DA26EF-B86E-F44A-AF63-6B17E9C0D09B}"/>
              </a:ext>
            </a:extLst>
          </p:cNvPr>
          <p:cNvGrpSpPr/>
          <p:nvPr/>
        </p:nvGrpSpPr>
        <p:grpSpPr>
          <a:xfrm>
            <a:off x="4371588" y="1146677"/>
            <a:ext cx="164629" cy="233776"/>
            <a:chOff x="6077401" y="3299208"/>
            <a:chExt cx="164629" cy="233776"/>
          </a:xfrm>
          <a:solidFill>
            <a:srgbClr val="4C847A"/>
          </a:solidFill>
        </p:grpSpPr>
        <p:sp>
          <p:nvSpPr>
            <p:cNvPr id="11" name="Flowchart: Extract 10">
              <a:extLst>
                <a:ext uri="{FF2B5EF4-FFF2-40B4-BE49-F238E27FC236}">
                  <a16:creationId xmlns:a16="http://schemas.microsoft.com/office/drawing/2014/main" id="{D29ECDE7-E93C-7F9A-F662-47973E188B24}"/>
                </a:ext>
              </a:extLst>
            </p:cNvPr>
            <p:cNvSpPr/>
            <p:nvPr/>
          </p:nvSpPr>
          <p:spPr>
            <a:xfrm>
              <a:off x="6077401" y="3419475"/>
              <a:ext cx="108302" cy="113509"/>
            </a:xfrm>
            <a:prstGeom prst="flowChartExtra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AF713D2-1B28-1281-610B-130A06E9BF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10958" y="3335658"/>
              <a:ext cx="100722" cy="101784"/>
            </a:xfrm>
            <a:prstGeom prst="line">
              <a:avLst/>
            </a:prstGeom>
            <a:grp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D9C465B-2418-220B-CB56-2347AA8921B2}"/>
                </a:ext>
              </a:extLst>
            </p:cNvPr>
            <p:cNvSpPr/>
            <p:nvPr/>
          </p:nvSpPr>
          <p:spPr>
            <a:xfrm>
              <a:off x="6201727" y="3330893"/>
              <a:ext cx="18000" cy="180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Partial Circle 28">
              <a:extLst>
                <a:ext uri="{FF2B5EF4-FFF2-40B4-BE49-F238E27FC236}">
                  <a16:creationId xmlns:a16="http://schemas.microsoft.com/office/drawing/2014/main" id="{C0B8E09F-6A75-C402-9342-FBE18001F432}"/>
                </a:ext>
              </a:extLst>
            </p:cNvPr>
            <p:cNvSpPr/>
            <p:nvPr/>
          </p:nvSpPr>
          <p:spPr>
            <a:xfrm rot="19050422">
              <a:off x="6090046" y="3299208"/>
              <a:ext cx="151984" cy="164273"/>
            </a:xfrm>
            <a:prstGeom prst="pie">
              <a:avLst>
                <a:gd name="adj1" fmla="val 5330578"/>
                <a:gd name="adj2" fmla="val 16200000"/>
              </a:avLst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6A1169F2-E7F5-9706-4A47-16B1F5DB5DDE}"/>
              </a:ext>
            </a:extLst>
          </p:cNvPr>
          <p:cNvSpPr txBox="1">
            <a:spLocks/>
          </p:cNvSpPr>
          <p:nvPr/>
        </p:nvSpPr>
        <p:spPr>
          <a:xfrm>
            <a:off x="92232" y="28038"/>
            <a:ext cx="12039600" cy="944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n w="3175">
                  <a:solidFill>
                    <a:srgbClr val="E6E2CA"/>
                  </a:solidFill>
                </a:ln>
                <a:solidFill>
                  <a:srgbClr val="FFFFFF"/>
                </a:solidFill>
                <a:latin typeface="Abadi" panose="020B0604020104020204" pitchFamily="34" charset="0"/>
              </a:rPr>
              <a:t>Quantifying the uncertainty corresponding to the radar rainfall estimation</a:t>
            </a:r>
            <a:br>
              <a:rPr lang="en-GB" sz="2400" dirty="0">
                <a:ln w="3175">
                  <a:solidFill>
                    <a:srgbClr val="E6E2CA"/>
                  </a:solidFill>
                </a:ln>
                <a:solidFill>
                  <a:srgbClr val="FFFFFF"/>
                </a:solidFill>
                <a:latin typeface="Abadi" panose="020B0604020104020204" pitchFamily="34" charset="0"/>
              </a:rPr>
            </a:br>
            <a:r>
              <a:rPr lang="en-GB" sz="2400" dirty="0">
                <a:ln w="3175">
                  <a:solidFill>
                    <a:srgbClr val="E6E2CA"/>
                  </a:solidFill>
                </a:ln>
                <a:solidFill>
                  <a:srgbClr val="FFFFFF"/>
                </a:solidFill>
                <a:latin typeface="Abadi" panose="020B0604020104020204" pitchFamily="34" charset="0"/>
              </a:rPr>
              <a:t>process: an inverse model for radar attenuation error</a:t>
            </a:r>
          </a:p>
        </p:txBody>
      </p:sp>
      <p:sp>
        <p:nvSpPr>
          <p:cNvPr id="31" name="Rectangle 30">
            <a:hlinkClick r:id="rId4" action="ppaction://hlinksldjump"/>
            <a:extLst>
              <a:ext uri="{FF2B5EF4-FFF2-40B4-BE49-F238E27FC236}">
                <a16:creationId xmlns:a16="http://schemas.microsoft.com/office/drawing/2014/main" id="{79E28190-0AB2-D8BD-0CDD-F1C7B74ADCAA}"/>
              </a:ext>
            </a:extLst>
          </p:cNvPr>
          <p:cNvSpPr/>
          <p:nvPr/>
        </p:nvSpPr>
        <p:spPr>
          <a:xfrm>
            <a:off x="57150" y="5610273"/>
            <a:ext cx="3960000" cy="324000"/>
          </a:xfrm>
          <a:prstGeom prst="rect">
            <a:avLst/>
          </a:prstGeom>
          <a:solidFill>
            <a:srgbClr val="2A475C">
              <a:alpha val="75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Summary</a:t>
            </a:r>
          </a:p>
        </p:txBody>
      </p:sp>
      <p:sp>
        <p:nvSpPr>
          <p:cNvPr id="32" name="Rectangle 31">
            <a:hlinkClick r:id="rId5" action="ppaction://hlinksldjump"/>
            <a:extLst>
              <a:ext uri="{FF2B5EF4-FFF2-40B4-BE49-F238E27FC236}">
                <a16:creationId xmlns:a16="http://schemas.microsoft.com/office/drawing/2014/main" id="{289EB3B2-BEB6-8E62-480C-8C5F9194A2CB}"/>
              </a:ext>
            </a:extLst>
          </p:cNvPr>
          <p:cNvSpPr/>
          <p:nvPr/>
        </p:nvSpPr>
        <p:spPr>
          <a:xfrm>
            <a:off x="4090600" y="5610274"/>
            <a:ext cx="3960000" cy="324000"/>
          </a:xfrm>
          <a:prstGeom prst="rect">
            <a:avLst/>
          </a:prstGeom>
          <a:solidFill>
            <a:srgbClr val="2A475C">
              <a:alpha val="75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Methodology</a:t>
            </a:r>
          </a:p>
        </p:txBody>
      </p:sp>
      <p:sp>
        <p:nvSpPr>
          <p:cNvPr id="33" name="Rectangle 32">
            <a:hlinkClick r:id="rId6" action="ppaction://hlinksldjump"/>
            <a:extLst>
              <a:ext uri="{FF2B5EF4-FFF2-40B4-BE49-F238E27FC236}">
                <a16:creationId xmlns:a16="http://schemas.microsoft.com/office/drawing/2014/main" id="{02A7DFC8-50C2-2E46-1D9E-1BA90169AE61}"/>
              </a:ext>
            </a:extLst>
          </p:cNvPr>
          <p:cNvSpPr/>
          <p:nvPr/>
        </p:nvSpPr>
        <p:spPr>
          <a:xfrm>
            <a:off x="8136750" y="5610274"/>
            <a:ext cx="3960000" cy="324000"/>
          </a:xfrm>
          <a:prstGeom prst="rect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Results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364E03-BBF8-12B7-6974-A595DB66FBF0}"/>
              </a:ext>
            </a:extLst>
          </p:cNvPr>
          <p:cNvSpPr/>
          <p:nvPr/>
        </p:nvSpPr>
        <p:spPr>
          <a:xfrm>
            <a:off x="416243" y="1796384"/>
            <a:ext cx="11353800" cy="324000"/>
          </a:xfrm>
          <a:prstGeom prst="rect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badi" panose="020B0604020104020204" pitchFamily="34" charset="0"/>
              </a:rPr>
              <a:t>Rainfall shadows</a:t>
            </a:r>
          </a:p>
        </p:txBody>
      </p:sp>
      <p:sp>
        <p:nvSpPr>
          <p:cNvPr id="37" name="Isosceles Triangle 36">
            <a:hlinkClick r:id="rId7" action="ppaction://hlinksldjump"/>
            <a:extLst>
              <a:ext uri="{FF2B5EF4-FFF2-40B4-BE49-F238E27FC236}">
                <a16:creationId xmlns:a16="http://schemas.microsoft.com/office/drawing/2014/main" id="{4ED63D78-FE32-2E07-F762-AF88A1972AAC}"/>
              </a:ext>
            </a:extLst>
          </p:cNvPr>
          <p:cNvSpPr/>
          <p:nvPr/>
        </p:nvSpPr>
        <p:spPr>
          <a:xfrm rot="5400000">
            <a:off x="11867881" y="1883138"/>
            <a:ext cx="181840" cy="161598"/>
          </a:xfrm>
          <a:prstGeom prst="triangle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Isosceles Triangle 37">
            <a:hlinkClick r:id="rId8" action="ppaction://hlinksldjump"/>
            <a:extLst>
              <a:ext uri="{FF2B5EF4-FFF2-40B4-BE49-F238E27FC236}">
                <a16:creationId xmlns:a16="http://schemas.microsoft.com/office/drawing/2014/main" id="{7B86F947-C24A-14FD-FADA-CAC0BD826CD3}"/>
              </a:ext>
            </a:extLst>
          </p:cNvPr>
          <p:cNvSpPr/>
          <p:nvPr/>
        </p:nvSpPr>
        <p:spPr>
          <a:xfrm rot="16200000">
            <a:off x="142279" y="1883138"/>
            <a:ext cx="181840" cy="161598"/>
          </a:xfrm>
          <a:prstGeom prst="triangle">
            <a:avLst/>
          </a:prstGeom>
          <a:solidFill>
            <a:srgbClr val="2A475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hlinkClick r:id="rId6" action="ppaction://hlinksldjump"/>
            <a:extLst>
              <a:ext uri="{FF2B5EF4-FFF2-40B4-BE49-F238E27FC236}">
                <a16:creationId xmlns:a16="http://schemas.microsoft.com/office/drawing/2014/main" id="{5D2352DC-7A0B-0AB7-9D67-50D2EACF8164}"/>
              </a:ext>
            </a:extLst>
          </p:cNvPr>
          <p:cNvSpPr/>
          <p:nvPr/>
        </p:nvSpPr>
        <p:spPr>
          <a:xfrm>
            <a:off x="8201650" y="6088753"/>
            <a:ext cx="1224000" cy="236018"/>
          </a:xfrm>
          <a:prstGeom prst="rect">
            <a:avLst/>
          </a:prstGeom>
          <a:solidFill>
            <a:srgbClr val="E6E2CA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Event errors</a:t>
            </a:r>
          </a:p>
        </p:txBody>
      </p:sp>
      <p:sp>
        <p:nvSpPr>
          <p:cNvPr id="40" name="Rectangle 39">
            <a:hlinkClick r:id="rId8" action="ppaction://hlinksldjump"/>
            <a:extLst>
              <a:ext uri="{FF2B5EF4-FFF2-40B4-BE49-F238E27FC236}">
                <a16:creationId xmlns:a16="http://schemas.microsoft.com/office/drawing/2014/main" id="{196B41AF-D01D-0F92-1976-6B5E762A9AC6}"/>
              </a:ext>
            </a:extLst>
          </p:cNvPr>
          <p:cNvSpPr/>
          <p:nvPr/>
        </p:nvSpPr>
        <p:spPr>
          <a:xfrm>
            <a:off x="9504750" y="6088753"/>
            <a:ext cx="1224000" cy="236018"/>
          </a:xfrm>
          <a:prstGeom prst="rect">
            <a:avLst/>
          </a:prstGeom>
          <a:solidFill>
            <a:srgbClr val="E6E2CA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Image-based</a:t>
            </a:r>
          </a:p>
        </p:txBody>
      </p:sp>
      <p:sp>
        <p:nvSpPr>
          <p:cNvPr id="41" name="Rectangle 40">
            <a:hlinkClick r:id="rId9" action="ppaction://hlinksldjump"/>
            <a:extLst>
              <a:ext uri="{FF2B5EF4-FFF2-40B4-BE49-F238E27FC236}">
                <a16:creationId xmlns:a16="http://schemas.microsoft.com/office/drawing/2014/main" id="{BA254EB0-6874-F810-5CE8-E5E07FF3DAB9}"/>
              </a:ext>
            </a:extLst>
          </p:cNvPr>
          <p:cNvSpPr/>
          <p:nvPr/>
        </p:nvSpPr>
        <p:spPr>
          <a:xfrm>
            <a:off x="10794493" y="6088753"/>
            <a:ext cx="1224000" cy="236018"/>
          </a:xfrm>
          <a:prstGeom prst="rect">
            <a:avLst/>
          </a:prstGeom>
          <a:solidFill>
            <a:srgbClr val="E6E2CA"/>
          </a:solidFill>
          <a:ln>
            <a:solidFill>
              <a:srgbClr val="C8B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Rainfall shadows</a:t>
            </a:r>
          </a:p>
        </p:txBody>
      </p:sp>
      <p:sp>
        <p:nvSpPr>
          <p:cNvPr id="42" name="Rectangle 41">
            <a:hlinkClick r:id="rId10" action="ppaction://hlinksldjump"/>
            <a:extLst>
              <a:ext uri="{FF2B5EF4-FFF2-40B4-BE49-F238E27FC236}">
                <a16:creationId xmlns:a16="http://schemas.microsoft.com/office/drawing/2014/main" id="{C147A9B9-6882-AC53-8C6A-EEF26C666C3A}"/>
              </a:ext>
            </a:extLst>
          </p:cNvPr>
          <p:cNvSpPr/>
          <p:nvPr/>
        </p:nvSpPr>
        <p:spPr>
          <a:xfrm>
            <a:off x="152400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34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Introduction</a:t>
            </a:r>
          </a:p>
        </p:txBody>
      </p:sp>
      <p:sp>
        <p:nvSpPr>
          <p:cNvPr id="43" name="Rectangle 42">
            <a:hlinkClick r:id="rId11" action="ppaction://hlinksldjump"/>
            <a:extLst>
              <a:ext uri="{FF2B5EF4-FFF2-40B4-BE49-F238E27FC236}">
                <a16:creationId xmlns:a16="http://schemas.microsoft.com/office/drawing/2014/main" id="{053568AC-88F4-A86B-79B9-26ABC2D4673A}"/>
              </a:ext>
            </a:extLst>
          </p:cNvPr>
          <p:cNvSpPr/>
          <p:nvPr/>
        </p:nvSpPr>
        <p:spPr>
          <a:xfrm>
            <a:off x="1431121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34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Motivation</a:t>
            </a:r>
          </a:p>
        </p:txBody>
      </p:sp>
      <p:sp>
        <p:nvSpPr>
          <p:cNvPr id="44" name="Rectangle 43">
            <a:hlinkClick r:id="rId7" action="ppaction://hlinksldjump"/>
            <a:extLst>
              <a:ext uri="{FF2B5EF4-FFF2-40B4-BE49-F238E27FC236}">
                <a16:creationId xmlns:a16="http://schemas.microsoft.com/office/drawing/2014/main" id="{90B96D76-8FA2-347A-23BE-15CE6D63FAD8}"/>
              </a:ext>
            </a:extLst>
          </p:cNvPr>
          <p:cNvSpPr/>
          <p:nvPr/>
        </p:nvSpPr>
        <p:spPr>
          <a:xfrm>
            <a:off x="2727543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34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Impacts</a:t>
            </a:r>
          </a:p>
        </p:txBody>
      </p:sp>
      <p:sp>
        <p:nvSpPr>
          <p:cNvPr id="45" name="Rectangle 44">
            <a:hlinkClick r:id="rId5" action="ppaction://hlinksldjump"/>
            <a:extLst>
              <a:ext uri="{FF2B5EF4-FFF2-40B4-BE49-F238E27FC236}">
                <a16:creationId xmlns:a16="http://schemas.microsoft.com/office/drawing/2014/main" id="{D0590A03-C28B-98D0-A5A2-20B62441196B}"/>
              </a:ext>
            </a:extLst>
          </p:cNvPr>
          <p:cNvSpPr/>
          <p:nvPr/>
        </p:nvSpPr>
        <p:spPr>
          <a:xfrm>
            <a:off x="4162024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24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Aims</a:t>
            </a:r>
          </a:p>
        </p:txBody>
      </p:sp>
      <p:sp>
        <p:nvSpPr>
          <p:cNvPr id="46" name="Rectangle 45">
            <a:hlinkClick r:id="rId12" action="ppaction://hlinksldjump"/>
            <a:extLst>
              <a:ext uri="{FF2B5EF4-FFF2-40B4-BE49-F238E27FC236}">
                <a16:creationId xmlns:a16="http://schemas.microsoft.com/office/drawing/2014/main" id="{0D4391C9-2C67-8A47-38AF-CA2875C3C13B}"/>
              </a:ext>
            </a:extLst>
          </p:cNvPr>
          <p:cNvSpPr/>
          <p:nvPr/>
        </p:nvSpPr>
        <p:spPr>
          <a:xfrm>
            <a:off x="5458445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24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Rainfall model</a:t>
            </a:r>
          </a:p>
        </p:txBody>
      </p:sp>
      <p:sp>
        <p:nvSpPr>
          <p:cNvPr id="47" name="Rectangle 46">
            <a:hlinkClick r:id="rId13" action="ppaction://hlinksldjump"/>
            <a:extLst>
              <a:ext uri="{FF2B5EF4-FFF2-40B4-BE49-F238E27FC236}">
                <a16:creationId xmlns:a16="http://schemas.microsoft.com/office/drawing/2014/main" id="{F3DBF899-F5BC-8BF0-4E4A-43E795F721F8}"/>
              </a:ext>
            </a:extLst>
          </p:cNvPr>
          <p:cNvSpPr/>
          <p:nvPr/>
        </p:nvSpPr>
        <p:spPr>
          <a:xfrm>
            <a:off x="6754867" y="6088753"/>
            <a:ext cx="1224000" cy="236018"/>
          </a:xfrm>
          <a:prstGeom prst="rect">
            <a:avLst/>
          </a:prstGeom>
          <a:solidFill>
            <a:srgbClr val="E6E2CA">
              <a:alpha val="50000"/>
            </a:srgbClr>
          </a:solidFill>
          <a:ln>
            <a:solidFill>
              <a:srgbClr val="224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badi" panose="020B0604020104020204" pitchFamily="34" charset="0"/>
              </a:rPr>
              <a:t>Radar error model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242423E-4E7E-6610-FCDE-8E042A9F9005}"/>
              </a:ext>
            </a:extLst>
          </p:cNvPr>
          <p:cNvSpPr txBox="1">
            <a:spLocks/>
          </p:cNvSpPr>
          <p:nvPr/>
        </p:nvSpPr>
        <p:spPr>
          <a:xfrm>
            <a:off x="405393" y="2282302"/>
            <a:ext cx="5849772" cy="3108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badi" panose="020B0604020104020204" pitchFamily="34" charset="0"/>
              </a:rPr>
              <a:t>Rainfall shadows for example event and individual image </a:t>
            </a:r>
            <a:r>
              <a:rPr lang="en-US" sz="2000" dirty="0" err="1">
                <a:latin typeface="Abadi" panose="020B0604020104020204" pitchFamily="34" charset="0"/>
              </a:rPr>
              <a:t>behaviour</a:t>
            </a:r>
            <a:r>
              <a:rPr lang="en-US" sz="2000" dirty="0">
                <a:latin typeface="Abadi" panose="020B0604020104020204" pitchFamily="34" charset="0"/>
              </a:rPr>
              <a:t> for 100 simulated events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B7CF177F-023A-86F0-2B4E-0A9A130EB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266480"/>
              </p:ext>
            </p:extLst>
          </p:nvPr>
        </p:nvGraphicFramePr>
        <p:xfrm>
          <a:off x="7140165" y="2496759"/>
          <a:ext cx="3960000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000">
                  <a:extLst>
                    <a:ext uri="{9D8B030D-6E8A-4147-A177-3AD203B41FA5}">
                      <a16:colId xmlns:a16="http://schemas.microsoft.com/office/drawing/2014/main" val="1060704632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2952175562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2497264947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3004944749"/>
                    </a:ext>
                  </a:extLst>
                </a:gridCol>
              </a:tblGrid>
              <a:tr h="72389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badi" panose="020B0604020104020204" pitchFamily="34" charset="0"/>
                        </a:rPr>
                        <a:t>Percentile (%)</a:t>
                      </a:r>
                    </a:p>
                  </a:txBody>
                  <a:tcPr anchor="ctr">
                    <a:solidFill>
                      <a:srgbClr val="C8BF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badi" panose="020B0604020104020204" pitchFamily="34" charset="0"/>
                        </a:rPr>
                        <a:t>Proportion shadowed (%)</a:t>
                      </a:r>
                    </a:p>
                  </a:txBody>
                  <a:tcPr anchor="ctr">
                    <a:solidFill>
                      <a:srgbClr val="C8BF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badi" panose="020B0604020104020204" pitchFamily="34" charset="0"/>
                        </a:rPr>
                        <a:t>Largest shadowed area (km</a:t>
                      </a:r>
                      <a:r>
                        <a:rPr lang="en-GB" sz="1400" baseline="30000" dirty="0">
                          <a:latin typeface="Abadi" panose="020B0604020104020204" pitchFamily="34" charset="0"/>
                        </a:rPr>
                        <a:t>2</a:t>
                      </a:r>
                      <a:r>
                        <a:rPr lang="en-GB" sz="1400" dirty="0">
                          <a:latin typeface="Abadi" panose="020B0604020104020204" pitchFamily="34" charset="0"/>
                        </a:rPr>
                        <a:t>)</a:t>
                      </a:r>
                    </a:p>
                  </a:txBody>
                  <a:tcPr anchor="ctr">
                    <a:solidFill>
                      <a:srgbClr val="C8BF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badi" panose="020B0604020104020204" pitchFamily="34" charset="0"/>
                        </a:rPr>
                        <a:t>Actual shadowed area (km</a:t>
                      </a:r>
                      <a:r>
                        <a:rPr lang="en-GB" sz="1400" baseline="30000" dirty="0">
                          <a:latin typeface="Abadi" panose="020B0604020104020204" pitchFamily="34" charset="0"/>
                        </a:rPr>
                        <a:t>2</a:t>
                      </a:r>
                      <a:r>
                        <a:rPr lang="en-GB" sz="1400" dirty="0">
                          <a:latin typeface="Abadi" panose="020B0604020104020204" pitchFamily="34" charset="0"/>
                        </a:rPr>
                        <a:t>)</a:t>
                      </a:r>
                    </a:p>
                  </a:txBody>
                  <a:tcPr anchor="ctr">
                    <a:solidFill>
                      <a:srgbClr val="C8BF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382813"/>
                  </a:ext>
                </a:extLst>
              </a:tr>
              <a:tr h="30162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badi" panose="020B0604020104020204" pitchFamily="34" charset="0"/>
                        </a:rPr>
                        <a:t>25</a:t>
                      </a:r>
                    </a:p>
                  </a:txBody>
                  <a:tcPr>
                    <a:solidFill>
                      <a:srgbClr val="E6E2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badi" panose="020B0604020104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6E2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badi" panose="020B0604020104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E6E2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badi" panose="020B0604020104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E6E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984680"/>
                  </a:ext>
                </a:extLst>
              </a:tr>
              <a:tr h="30162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badi" panose="020B0604020104020204" pitchFamily="34" charset="0"/>
                        </a:rPr>
                        <a:t>50</a:t>
                      </a:r>
                    </a:p>
                  </a:txBody>
                  <a:tcPr>
                    <a:solidFill>
                      <a:srgbClr val="E6E2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badi" panose="020B0604020104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6E2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badi" panose="020B0604020104020204" pitchFamily="34" charset="0"/>
                        </a:rPr>
                        <a:t>10.1</a:t>
                      </a:r>
                    </a:p>
                  </a:txBody>
                  <a:tcPr>
                    <a:solidFill>
                      <a:srgbClr val="E6E2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badi" panose="020B0604020104020204" pitchFamily="34" charset="0"/>
                        </a:rPr>
                        <a:t>1.2</a:t>
                      </a:r>
                    </a:p>
                  </a:txBody>
                  <a:tcPr>
                    <a:solidFill>
                      <a:srgbClr val="E6E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976723"/>
                  </a:ext>
                </a:extLst>
              </a:tr>
              <a:tr h="30162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badi" panose="020B0604020104020204" pitchFamily="34" charset="0"/>
                        </a:rPr>
                        <a:t>75</a:t>
                      </a:r>
                    </a:p>
                  </a:txBody>
                  <a:tcPr>
                    <a:solidFill>
                      <a:srgbClr val="E6E2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badi" panose="020B0604020104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E6E2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badi" panose="020B0604020104020204" pitchFamily="34" charset="0"/>
                        </a:rPr>
                        <a:t>20.2</a:t>
                      </a:r>
                    </a:p>
                  </a:txBody>
                  <a:tcPr>
                    <a:solidFill>
                      <a:srgbClr val="E6E2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badi" panose="020B0604020104020204" pitchFamily="34" charset="0"/>
                        </a:rPr>
                        <a:t>45.5</a:t>
                      </a:r>
                    </a:p>
                  </a:txBody>
                  <a:tcPr>
                    <a:solidFill>
                      <a:srgbClr val="E6E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87634"/>
                  </a:ext>
                </a:extLst>
              </a:tr>
              <a:tr h="30162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badi" panose="020B0604020104020204" pitchFamily="34" charset="0"/>
                        </a:rPr>
                        <a:t>90</a:t>
                      </a:r>
                    </a:p>
                  </a:txBody>
                  <a:tcPr>
                    <a:solidFill>
                      <a:srgbClr val="E6E2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badi" panose="020B0604020104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rgbClr val="E6E2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badi" panose="020B0604020104020204" pitchFamily="34" charset="0"/>
                        </a:rPr>
                        <a:t>30.3</a:t>
                      </a:r>
                    </a:p>
                  </a:txBody>
                  <a:tcPr>
                    <a:solidFill>
                      <a:srgbClr val="E6E2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badi" panose="020B0604020104020204" pitchFamily="34" charset="0"/>
                        </a:rPr>
                        <a:t>90.9</a:t>
                      </a:r>
                    </a:p>
                  </a:txBody>
                  <a:tcPr>
                    <a:solidFill>
                      <a:srgbClr val="E6E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43170"/>
                  </a:ext>
                </a:extLst>
              </a:tr>
              <a:tr h="30162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badi" panose="020B0604020104020204" pitchFamily="34" charset="0"/>
                        </a:rPr>
                        <a:t>95</a:t>
                      </a:r>
                    </a:p>
                  </a:txBody>
                  <a:tcPr>
                    <a:solidFill>
                      <a:srgbClr val="E6E2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badi" panose="020B0604020104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rgbClr val="E6E2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badi" panose="020B0604020104020204" pitchFamily="34" charset="0"/>
                        </a:rPr>
                        <a:t>50.5</a:t>
                      </a:r>
                    </a:p>
                  </a:txBody>
                  <a:tcPr>
                    <a:solidFill>
                      <a:srgbClr val="E6E2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badi" panose="020B0604020104020204" pitchFamily="34" charset="0"/>
                        </a:rPr>
                        <a:t>136.4</a:t>
                      </a:r>
                    </a:p>
                  </a:txBody>
                  <a:tcPr>
                    <a:solidFill>
                      <a:srgbClr val="E6E2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311791"/>
                  </a:ext>
                </a:extLst>
              </a:tr>
            </a:tbl>
          </a:graphicData>
        </a:graphic>
      </p:graphicFrame>
      <p:pic>
        <p:nvPicPr>
          <p:cNvPr id="23" name="Picture 2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1D6764B-041D-8D6C-1EB8-FD609150E31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3" b="51713"/>
          <a:stretch/>
        </p:blipFill>
        <p:spPr>
          <a:xfrm>
            <a:off x="608542" y="3160499"/>
            <a:ext cx="3601909" cy="1747748"/>
          </a:xfrm>
          <a:prstGeom prst="rect">
            <a:avLst/>
          </a:prstGeom>
        </p:spPr>
      </p:pic>
      <p:pic>
        <p:nvPicPr>
          <p:cNvPr id="24" name="Picture 23" descr="A picture containing diagram&#10;&#10;Description automatically generated">
            <a:extLst>
              <a:ext uri="{FF2B5EF4-FFF2-40B4-BE49-F238E27FC236}">
                <a16:creationId xmlns:a16="http://schemas.microsoft.com/office/drawing/2014/main" id="{330FFBF0-61EE-67EE-660B-403EF97E137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7" t="47979" r="1037" b="3432"/>
          <a:stretch/>
        </p:blipFill>
        <p:spPr>
          <a:xfrm>
            <a:off x="4210451" y="3290412"/>
            <a:ext cx="1803669" cy="175867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25AE018-2CC5-DAAF-4D7C-03B9520DECC4}"/>
              </a:ext>
            </a:extLst>
          </p:cNvPr>
          <p:cNvSpPr/>
          <p:nvPr/>
        </p:nvSpPr>
        <p:spPr>
          <a:xfrm>
            <a:off x="7003177" y="4841113"/>
            <a:ext cx="4233976" cy="60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1200" b="1" dirty="0">
                <a:solidFill>
                  <a:srgbClr val="4C847A"/>
                </a:solidFill>
              </a:rPr>
              <a:t>Table 1</a:t>
            </a:r>
            <a:r>
              <a:rPr lang="en-GB" sz="1200" dirty="0">
                <a:solidFill>
                  <a:srgbClr val="4C847A"/>
                </a:solidFill>
              </a:rPr>
              <a:t>: Minimum frequency percentiles for all simulated rainfall images, of the proportion of significant rainfall shadowed, largest single area shadowed and actual shadowed area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642963-9965-68C5-57FF-30EA98864D14}"/>
              </a:ext>
            </a:extLst>
          </p:cNvPr>
          <p:cNvSpPr/>
          <p:nvPr/>
        </p:nvSpPr>
        <p:spPr>
          <a:xfrm>
            <a:off x="531258" y="5059195"/>
            <a:ext cx="5405579" cy="371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1200" b="1" dirty="0">
                <a:solidFill>
                  <a:srgbClr val="4C847A"/>
                </a:solidFill>
              </a:rPr>
              <a:t>Figure 11</a:t>
            </a:r>
            <a:r>
              <a:rPr lang="en-GB" sz="1200" dirty="0">
                <a:solidFill>
                  <a:srgbClr val="4C847A"/>
                </a:solidFill>
              </a:rPr>
              <a:t>: Simulated rainfall field, example reflectivity image and percentage of ensemble members that are shadowed (if pixel is significant rainfall rate)</a:t>
            </a:r>
          </a:p>
        </p:txBody>
      </p:sp>
    </p:spTree>
    <p:extLst>
      <p:ext uri="{BB962C8B-B14F-4D97-AF65-F5344CB8AC3E}">
        <p14:creationId xmlns:p14="http://schemas.microsoft.com/office/powerpoint/2010/main" val="1533439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10038</TotalTime>
  <Words>1977</Words>
  <Application>Microsoft Office PowerPoint</Application>
  <PresentationFormat>Widescreen</PresentationFormat>
  <Paragraphs>327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Abadi</vt:lpstr>
      <vt:lpstr>Arial</vt:lpstr>
      <vt:lpstr>Calibri</vt:lpstr>
      <vt:lpstr>Calibri Light</vt:lpstr>
      <vt:lpstr>CMR10</vt:lpstr>
      <vt:lpstr>Office Theme</vt:lpstr>
      <vt:lpstr>Summary</vt:lpstr>
      <vt:lpstr>Introduction</vt:lpstr>
      <vt:lpstr>Motivation</vt:lpstr>
      <vt:lpstr>Aims</vt:lpstr>
      <vt:lpstr>Rainfall model</vt:lpstr>
      <vt:lpstr>Radar error model</vt:lpstr>
      <vt:lpstr>Event error results</vt:lpstr>
      <vt:lpstr>Image-based</vt:lpstr>
      <vt:lpstr>Shadows and moments</vt:lpstr>
      <vt:lpstr>Impacts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Green (PGR)</dc:creator>
  <cp:lastModifiedBy>Amy Green (PGR)</cp:lastModifiedBy>
  <cp:revision>2</cp:revision>
  <dcterms:created xsi:type="dcterms:W3CDTF">2023-03-24T15:01:17Z</dcterms:created>
  <dcterms:modified xsi:type="dcterms:W3CDTF">2023-04-26T06:54:52Z</dcterms:modified>
</cp:coreProperties>
</file>