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292" r:id="rId4"/>
    <p:sldId id="293" r:id="rId5"/>
    <p:sldId id="283" r:id="rId6"/>
    <p:sldId id="286" r:id="rId7"/>
    <p:sldId id="287" r:id="rId8"/>
    <p:sldId id="288" r:id="rId9"/>
    <p:sldId id="285" r:id="rId10"/>
    <p:sldId id="289" r:id="rId11"/>
    <p:sldId id="294" r:id="rId12"/>
    <p:sldId id="295" r:id="rId13"/>
    <p:sldId id="296" r:id="rId14"/>
    <p:sldId id="299" r:id="rId15"/>
    <p:sldId id="301" r:id="rId16"/>
    <p:sldId id="300" r:id="rId17"/>
    <p:sldId id="302" r:id="rId18"/>
    <p:sldId id="307" r:id="rId19"/>
    <p:sldId id="303" r:id="rId20"/>
    <p:sldId id="304" r:id="rId21"/>
    <p:sldId id="305" r:id="rId22"/>
    <p:sldId id="306" r:id="rId23"/>
    <p:sldId id="308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8181"/>
    <a:srgbClr val="0078A2"/>
    <a:srgbClr val="0099CC"/>
    <a:srgbClr val="0085C0"/>
    <a:srgbClr val="FFFFF3"/>
    <a:srgbClr val="FDF5F6"/>
    <a:srgbClr val="F9D1AD"/>
    <a:srgbClr val="FBE2AB"/>
    <a:srgbClr val="E8C7F5"/>
    <a:srgbClr val="EA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250" autoAdjust="0"/>
  </p:normalViewPr>
  <p:slideViewPr>
    <p:cSldViewPr snapToGrid="0">
      <p:cViewPr varScale="1">
        <p:scale>
          <a:sx n="64" d="100"/>
          <a:sy n="64" d="100"/>
        </p:scale>
        <p:origin x="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DF601-CC96-493C-94BA-D728346404D1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A8603-71DC-411F-AC3C-B6FF380F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A8603-71DC-411F-AC3C-B6FF380F4D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9CE8-59E7-4DEC-8546-DFAA0F324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A851A-15B9-6350-8864-CD2AD19FF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55AB-7AE8-89BC-30C5-CFD271DD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80C39-10C4-4A62-DCD4-8858952C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C5F14-2B28-0269-EAFC-E7B0F1AF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1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B4FE-F5F3-592F-5923-E54B130A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7E8A4-766E-685A-1F9C-BFFCD8656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E836-917B-5E17-52B7-85F6FC27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76705-43D1-A349-A6CF-F26F9FED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609D3-1218-B843-3F44-4B207E0D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97647-313E-9634-150C-8F5F0109C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AB707-B141-ABEF-482B-836A2C06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951D3-2E28-7866-4F2E-12FD8F89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8546E-9CFE-DF22-D4ED-A1BC77BB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C4741-4A9A-1122-F60D-4296FE0F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0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10F1-ED37-AE02-2EC1-42EA9181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B5FF4-6EE6-F6E1-CA00-5559DBC3F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AAF7-8ABA-C811-49BA-448B7F3C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A98B0-5F51-AD4C-FDEE-84F64F93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33296-4054-B299-2698-F29B0BCD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13C1-9456-32B7-DADF-051A313B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FE20B-F3DC-EB13-7B6F-FA954F1F8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7C29D-8352-B7E0-6FD7-B12CB175F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F4FF9-6D64-58C9-0251-A46964C5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1E67C-2315-0263-5ACB-0C1ECE5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305F-11E4-E457-2076-D3A3B0B3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3FAA-FDAE-0320-84C3-F494C8EAF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4B405-09DF-A742-CC15-299EEB5A5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A4203-A8F2-D519-7FE9-85D421D1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B54B6-200D-C2CC-CCB3-08BFD6E3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6BEF0-CFCA-6804-C81E-1CBEB913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B2446-4A27-BAA3-A132-EE629325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787B4-D347-5E96-D2D0-CA4B552C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1AD10-0619-A241-9FE2-DDC065D3E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35B69-DFCC-A42B-1157-B222F78CF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99C8C-E1EE-9B6B-35E2-295DA0306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E0D40E-AF98-82F2-6EF0-ED5E510D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1A641C-4C3A-54E9-90D0-78C36F08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30087-476A-0831-AB28-64E5252F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5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C155A-8248-56D5-5D68-E1536441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9AF9C-B72B-247F-631B-60540B326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F2320-B218-1EFE-502D-D2972CEB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F2B4B-76C6-0792-5E66-9EBF8792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1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FE296-22E0-F0EF-7A1C-12A08552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8081F-DAE3-6101-B705-8882C165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2EC38-B22F-F355-6716-E86A268F8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0E3C-B85A-104F-18F9-1CED4ED6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E847-FEE0-E2C0-6907-60AEB0053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3E452-A1EB-5738-C0BD-EF5E9AD1B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A214D-629F-9440-3238-39D66F23A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9D71-E5E1-8DDF-7EDB-E6BC8B98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F74D3-16EB-BB81-DD7E-B81AA583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7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74E8-E001-23C9-906B-8F2384A0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967F4-9C6F-D31F-736D-F6DF127F2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FD1A3-B673-A53C-EAF7-E53F64888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C538A-775E-F0CE-BA88-07EDCB0A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677F2-9670-D787-E969-17773A94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B20EF-B48B-F5CB-7190-8CD9FA8C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6AC3E-3C67-35C4-A2A1-2037462D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53255-B012-9CFA-C7E6-277C8C4FE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B64F-C022-6F0A-286E-3FA09F21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788B3-3FE0-4A4D-9E68-EFA04937867F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33660-58B4-4429-C27C-F083C102F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0B50F-3264-B361-252A-56B8DBF29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F377B-9EE1-4D18-A8D7-09976B7F4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1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4.xml"/><Relationship Id="rId18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15.xml"/><Relationship Id="rId17" Type="http://schemas.openxmlformats.org/officeDocument/2006/relationships/slide" Target="slide2.xml"/><Relationship Id="rId2" Type="http://schemas.openxmlformats.org/officeDocument/2006/relationships/image" Target="../media/image1.jpeg"/><Relationship Id="rId16" Type="http://schemas.openxmlformats.org/officeDocument/2006/relationships/slide" Target="slide16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11.xml"/><Relationship Id="rId5" Type="http://schemas.openxmlformats.org/officeDocument/2006/relationships/image" Target="../media/image4.png"/><Relationship Id="rId15" Type="http://schemas.openxmlformats.org/officeDocument/2006/relationships/slide" Target="slide12.xml"/><Relationship Id="rId10" Type="http://schemas.openxmlformats.org/officeDocument/2006/relationships/slide" Target="slide8.xml"/><Relationship Id="rId19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slide" Target="slide6.xml"/><Relationship Id="rId14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18" Type="http://schemas.openxmlformats.org/officeDocument/2006/relationships/slide" Target="slide12.xml"/><Relationship Id="rId3" Type="http://schemas.openxmlformats.org/officeDocument/2006/relationships/image" Target="../media/image7.png"/><Relationship Id="rId21" Type="http://schemas.openxmlformats.org/officeDocument/2006/relationships/slide" Target="slide23.xml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openxmlformats.org/officeDocument/2006/relationships/slide" Target="slide15.xml"/><Relationship Id="rId2" Type="http://schemas.openxmlformats.org/officeDocument/2006/relationships/image" Target="../media/image3.png"/><Relationship Id="rId16" Type="http://schemas.openxmlformats.org/officeDocument/2006/relationships/slide" Target="slide11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slide" Target="slide6.xml"/><Relationship Id="rId24" Type="http://schemas.openxmlformats.org/officeDocument/2006/relationships/slide" Target="slide1.xml"/><Relationship Id="rId5" Type="http://schemas.openxmlformats.org/officeDocument/2006/relationships/image" Target="../media/image21.jpeg"/><Relationship Id="rId15" Type="http://schemas.openxmlformats.org/officeDocument/2006/relationships/slide" Target="slide4.xml"/><Relationship Id="rId23" Type="http://schemas.openxmlformats.org/officeDocument/2006/relationships/slide" Target="slide24.xml"/><Relationship Id="rId10" Type="http://schemas.openxmlformats.org/officeDocument/2006/relationships/slide" Target="slide10.xml"/><Relationship Id="rId19" Type="http://schemas.openxmlformats.org/officeDocument/2006/relationships/slide" Target="slide16.xml"/><Relationship Id="rId4" Type="http://schemas.openxmlformats.org/officeDocument/2006/relationships/image" Target="../media/image20.jpeg"/><Relationship Id="rId9" Type="http://schemas.openxmlformats.org/officeDocument/2006/relationships/slide" Target="slide9.xml"/><Relationship Id="rId14" Type="http://schemas.openxmlformats.org/officeDocument/2006/relationships/slide" Target="slide2.xml"/><Relationship Id="rId22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8.xml"/><Relationship Id="rId18" Type="http://schemas.openxmlformats.org/officeDocument/2006/relationships/slide" Target="slide24.xml"/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12" Type="http://schemas.openxmlformats.org/officeDocument/2006/relationships/slide" Target="slide16.xml"/><Relationship Id="rId17" Type="http://schemas.openxmlformats.org/officeDocument/2006/relationships/slide" Target="slide8.xml"/><Relationship Id="rId2" Type="http://schemas.openxmlformats.org/officeDocument/2006/relationships/image" Target="../media/image3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image" Target="../media/image24.png"/><Relationship Id="rId15" Type="http://schemas.openxmlformats.org/officeDocument/2006/relationships/slide" Target="slide3.xml"/><Relationship Id="rId10" Type="http://schemas.openxmlformats.org/officeDocument/2006/relationships/slide" Target="slide15.xml"/><Relationship Id="rId19" Type="http://schemas.openxmlformats.org/officeDocument/2006/relationships/slide" Target="slide1.xml"/><Relationship Id="rId4" Type="http://schemas.openxmlformats.org/officeDocument/2006/relationships/image" Target="../media/image23.jpg"/><Relationship Id="rId9" Type="http://schemas.openxmlformats.org/officeDocument/2006/relationships/slide" Target="slide11.xml"/><Relationship Id="rId14" Type="http://schemas.openxmlformats.org/officeDocument/2006/relationships/slide" Target="slide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23.xml"/><Relationship Id="rId18" Type="http://schemas.openxmlformats.org/officeDocument/2006/relationships/slide" Target="slide13.xml"/><Relationship Id="rId3" Type="http://schemas.openxmlformats.org/officeDocument/2006/relationships/image" Target="../media/image7.png"/><Relationship Id="rId21" Type="http://schemas.openxmlformats.org/officeDocument/2006/relationships/slide" Target="slide1.xml"/><Relationship Id="rId7" Type="http://schemas.openxmlformats.org/officeDocument/2006/relationships/slide" Target="slide2.xml"/><Relationship Id="rId12" Type="http://schemas.openxmlformats.org/officeDocument/2006/relationships/slide" Target="slide18.xml"/><Relationship Id="rId17" Type="http://schemas.openxmlformats.org/officeDocument/2006/relationships/slide" Target="slide11.xml"/><Relationship Id="rId2" Type="http://schemas.openxmlformats.org/officeDocument/2006/relationships/image" Target="../media/image3.png"/><Relationship Id="rId16" Type="http://schemas.openxmlformats.org/officeDocument/2006/relationships/slide" Target="slide8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image" Target="../media/image18.png"/><Relationship Id="rId15" Type="http://schemas.openxmlformats.org/officeDocument/2006/relationships/slide" Target="slide6.xml"/><Relationship Id="rId10" Type="http://schemas.openxmlformats.org/officeDocument/2006/relationships/slide" Target="slide12.xml"/><Relationship Id="rId19" Type="http://schemas.openxmlformats.org/officeDocument/2006/relationships/slide" Target="slide14.xml"/><Relationship Id="rId4" Type="http://schemas.openxmlformats.org/officeDocument/2006/relationships/image" Target="../media/image25.png"/><Relationship Id="rId9" Type="http://schemas.openxmlformats.org/officeDocument/2006/relationships/slide" Target="slide15.xml"/><Relationship Id="rId1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8.xml"/><Relationship Id="rId18" Type="http://schemas.openxmlformats.org/officeDocument/2006/relationships/slide" Target="slide11.xml"/><Relationship Id="rId3" Type="http://schemas.openxmlformats.org/officeDocument/2006/relationships/image" Target="../media/image7.png"/><Relationship Id="rId21" Type="http://schemas.openxmlformats.org/officeDocument/2006/relationships/slide" Target="slide24.xml"/><Relationship Id="rId7" Type="http://schemas.openxmlformats.org/officeDocument/2006/relationships/slide" Target="slide5.xml"/><Relationship Id="rId12" Type="http://schemas.openxmlformats.org/officeDocument/2006/relationships/slide" Target="slide16.xml"/><Relationship Id="rId17" Type="http://schemas.openxmlformats.org/officeDocument/2006/relationships/slide" Target="slide8.xml"/><Relationship Id="rId25" Type="http://schemas.openxmlformats.org/officeDocument/2006/relationships/slide" Target="slide1.xml"/><Relationship Id="rId2" Type="http://schemas.openxmlformats.org/officeDocument/2006/relationships/image" Target="../media/image3.png"/><Relationship Id="rId16" Type="http://schemas.openxmlformats.org/officeDocument/2006/relationships/slide" Target="slide6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slide" Target="slide12.xml"/><Relationship Id="rId24" Type="http://schemas.openxmlformats.org/officeDocument/2006/relationships/slide" Target="slide7.xml"/><Relationship Id="rId5" Type="http://schemas.openxmlformats.org/officeDocument/2006/relationships/image" Target="../media/image21.jpeg"/><Relationship Id="rId15" Type="http://schemas.openxmlformats.org/officeDocument/2006/relationships/slide" Target="slide3.xml"/><Relationship Id="rId23" Type="http://schemas.openxmlformats.org/officeDocument/2006/relationships/image" Target="../media/image29.jpeg"/><Relationship Id="rId10" Type="http://schemas.openxmlformats.org/officeDocument/2006/relationships/slide" Target="slide15.xml"/><Relationship Id="rId19" Type="http://schemas.openxmlformats.org/officeDocument/2006/relationships/slide" Target="slide13.xml"/><Relationship Id="rId4" Type="http://schemas.openxmlformats.org/officeDocument/2006/relationships/image" Target="../media/image26.jpeg"/><Relationship Id="rId9" Type="http://schemas.openxmlformats.org/officeDocument/2006/relationships/slide" Target="slide4.xml"/><Relationship Id="rId14" Type="http://schemas.openxmlformats.org/officeDocument/2006/relationships/slide" Target="slide23.xml"/><Relationship Id="rId2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3.xml"/><Relationship Id="rId18" Type="http://schemas.openxmlformats.org/officeDocument/2006/relationships/slide" Target="slide14.xml"/><Relationship Id="rId3" Type="http://schemas.openxmlformats.org/officeDocument/2006/relationships/image" Target="../media/image7.png"/><Relationship Id="rId21" Type="http://schemas.openxmlformats.org/officeDocument/2006/relationships/slide" Target="slide1.xml"/><Relationship Id="rId7" Type="http://schemas.openxmlformats.org/officeDocument/2006/relationships/slide" Target="slide4.xml"/><Relationship Id="rId12" Type="http://schemas.openxmlformats.org/officeDocument/2006/relationships/slide" Target="slide23.xml"/><Relationship Id="rId17" Type="http://schemas.openxmlformats.org/officeDocument/2006/relationships/slide" Target="slide13.xml"/><Relationship Id="rId2" Type="http://schemas.openxmlformats.org/officeDocument/2006/relationships/image" Target="../media/image3.png"/><Relationship Id="rId16" Type="http://schemas.openxmlformats.org/officeDocument/2006/relationships/slide" Target="slide11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slide" Target="slide18.xml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openxmlformats.org/officeDocument/2006/relationships/slide" Target="slide16.xml"/><Relationship Id="rId19" Type="http://schemas.openxmlformats.org/officeDocument/2006/relationships/slide" Target="slide24.xml"/><Relationship Id="rId4" Type="http://schemas.openxmlformats.org/officeDocument/2006/relationships/image" Target="../media/image30.jpeg"/><Relationship Id="rId9" Type="http://schemas.openxmlformats.org/officeDocument/2006/relationships/slide" Target="slide12.xml"/><Relationship Id="rId1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6.xml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slide" Target="slide24.xml"/><Relationship Id="rId7" Type="http://schemas.openxmlformats.org/officeDocument/2006/relationships/image" Target="../media/image34.png"/><Relationship Id="rId12" Type="http://schemas.openxmlformats.org/officeDocument/2006/relationships/slide" Target="slide15.xml"/><Relationship Id="rId17" Type="http://schemas.openxmlformats.org/officeDocument/2006/relationships/slide" Target="slide6.xml"/><Relationship Id="rId2" Type="http://schemas.openxmlformats.org/officeDocument/2006/relationships/image" Target="../media/image3.png"/><Relationship Id="rId16" Type="http://schemas.openxmlformats.org/officeDocument/2006/relationships/slide" Target="slide3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image" Target="../media/image32.png"/><Relationship Id="rId15" Type="http://schemas.openxmlformats.org/officeDocument/2006/relationships/slide" Target="slide23.xml"/><Relationship Id="rId10" Type="http://schemas.openxmlformats.org/officeDocument/2006/relationships/slide" Target="slide2.xml"/><Relationship Id="rId19" Type="http://schemas.openxmlformats.org/officeDocument/2006/relationships/slide" Target="slide11.xml"/><Relationship Id="rId4" Type="http://schemas.openxmlformats.org/officeDocument/2006/relationships/image" Target="../media/image31.jpeg"/><Relationship Id="rId9" Type="http://schemas.openxmlformats.org/officeDocument/2006/relationships/slide" Target="slide5.xml"/><Relationship Id="rId14" Type="http://schemas.openxmlformats.org/officeDocument/2006/relationships/slide" Target="slide18.xml"/><Relationship Id="rId22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18" Type="http://schemas.openxmlformats.org/officeDocument/2006/relationships/slide" Target="slide17.xml"/><Relationship Id="rId3" Type="http://schemas.openxmlformats.org/officeDocument/2006/relationships/image" Target="../media/image35.jpeg"/><Relationship Id="rId21" Type="http://schemas.openxmlformats.org/officeDocument/2006/relationships/image" Target="../media/image29.jpeg"/><Relationship Id="rId7" Type="http://schemas.openxmlformats.org/officeDocument/2006/relationships/slide" Target="slide2.xml"/><Relationship Id="rId12" Type="http://schemas.openxmlformats.org/officeDocument/2006/relationships/slide" Target="slide23.xml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18.xml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23" Type="http://schemas.openxmlformats.org/officeDocument/2006/relationships/slide" Target="slide1.xml"/><Relationship Id="rId10" Type="http://schemas.openxmlformats.org/officeDocument/2006/relationships/slide" Target="slide16.xml"/><Relationship Id="rId19" Type="http://schemas.openxmlformats.org/officeDocument/2006/relationships/slide" Target="slide24.xml"/><Relationship Id="rId4" Type="http://schemas.openxmlformats.org/officeDocument/2006/relationships/image" Target="../media/image3.png"/><Relationship Id="rId9" Type="http://schemas.openxmlformats.org/officeDocument/2006/relationships/slide" Target="slide15.xml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6.xml"/><Relationship Id="rId18" Type="http://schemas.openxmlformats.org/officeDocument/2006/relationships/slide" Target="slide24.xml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slide" Target="slide17.xml"/><Relationship Id="rId2" Type="http://schemas.openxmlformats.org/officeDocument/2006/relationships/image" Target="../media/image3.png"/><Relationship Id="rId16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slide" Target="slide23.xml"/><Relationship Id="rId5" Type="http://schemas.openxmlformats.org/officeDocument/2006/relationships/slide" Target="slide5.xml"/><Relationship Id="rId15" Type="http://schemas.openxmlformats.org/officeDocument/2006/relationships/slide" Target="slide11.xml"/><Relationship Id="rId10" Type="http://schemas.openxmlformats.org/officeDocument/2006/relationships/slide" Target="slide18.xml"/><Relationship Id="rId19" Type="http://schemas.openxmlformats.org/officeDocument/2006/relationships/slide" Target="slide1.xml"/><Relationship Id="rId4" Type="http://schemas.openxmlformats.org/officeDocument/2006/relationships/image" Target="../media/image36.jpeg"/><Relationship Id="rId9" Type="http://schemas.openxmlformats.org/officeDocument/2006/relationships/slide" Target="slide16.xml"/><Relationship Id="rId1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6.xml"/><Relationship Id="rId18" Type="http://schemas.openxmlformats.org/officeDocument/2006/relationships/slide" Target="slide20.xml"/><Relationship Id="rId3" Type="http://schemas.openxmlformats.org/officeDocument/2006/relationships/image" Target="../media/image3.png"/><Relationship Id="rId21" Type="http://schemas.openxmlformats.org/officeDocument/2006/relationships/image" Target="../media/image38.jpe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slide" Target="slide19.xml"/><Relationship Id="rId2" Type="http://schemas.openxmlformats.org/officeDocument/2006/relationships/image" Target="../media/image37.jpeg"/><Relationship Id="rId16" Type="http://schemas.openxmlformats.org/officeDocument/2006/relationships/slide" Target="slide12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slide" Target="slide23.xml"/><Relationship Id="rId24" Type="http://schemas.openxmlformats.org/officeDocument/2006/relationships/slide" Target="slide1.xml"/><Relationship Id="rId5" Type="http://schemas.openxmlformats.org/officeDocument/2006/relationships/slide" Target="slide5.xml"/><Relationship Id="rId15" Type="http://schemas.openxmlformats.org/officeDocument/2006/relationships/slide" Target="slide11.xml"/><Relationship Id="rId23" Type="http://schemas.openxmlformats.org/officeDocument/2006/relationships/slide" Target="slide24.xml"/><Relationship Id="rId10" Type="http://schemas.openxmlformats.org/officeDocument/2006/relationships/slide" Target="slide18.xml"/><Relationship Id="rId19" Type="http://schemas.openxmlformats.org/officeDocument/2006/relationships/slide" Target="slide21.xml"/><Relationship Id="rId4" Type="http://schemas.openxmlformats.org/officeDocument/2006/relationships/image" Target="../media/image7.png"/><Relationship Id="rId9" Type="http://schemas.openxmlformats.org/officeDocument/2006/relationships/slide" Target="slide16.xml"/><Relationship Id="rId14" Type="http://schemas.openxmlformats.org/officeDocument/2006/relationships/slide" Target="slide8.xml"/><Relationship Id="rId2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3.xml"/><Relationship Id="rId18" Type="http://schemas.openxmlformats.org/officeDocument/2006/relationships/slide" Target="slide18.xml"/><Relationship Id="rId3" Type="http://schemas.openxmlformats.org/officeDocument/2006/relationships/image" Target="../media/image7.png"/><Relationship Id="rId21" Type="http://schemas.openxmlformats.org/officeDocument/2006/relationships/slide" Target="slide21.xml"/><Relationship Id="rId7" Type="http://schemas.openxmlformats.org/officeDocument/2006/relationships/slide" Target="slide5.xml"/><Relationship Id="rId12" Type="http://schemas.openxmlformats.org/officeDocument/2006/relationships/slide" Target="slide23.xml"/><Relationship Id="rId17" Type="http://schemas.openxmlformats.org/officeDocument/2006/relationships/slide" Target="slide12.xml"/><Relationship Id="rId2" Type="http://schemas.openxmlformats.org/officeDocument/2006/relationships/image" Target="../media/image3.png"/><Relationship Id="rId16" Type="http://schemas.openxmlformats.org/officeDocument/2006/relationships/slide" Target="slide11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slide" Target="slide16.xml"/><Relationship Id="rId24" Type="http://schemas.openxmlformats.org/officeDocument/2006/relationships/slide" Target="slide1.xml"/><Relationship Id="rId5" Type="http://schemas.openxmlformats.org/officeDocument/2006/relationships/image" Target="../media/image40.jpeg"/><Relationship Id="rId15" Type="http://schemas.openxmlformats.org/officeDocument/2006/relationships/slide" Target="slide8.xml"/><Relationship Id="rId23" Type="http://schemas.openxmlformats.org/officeDocument/2006/relationships/slide" Target="slide24.xml"/><Relationship Id="rId10" Type="http://schemas.openxmlformats.org/officeDocument/2006/relationships/slide" Target="slide15.xml"/><Relationship Id="rId19" Type="http://schemas.openxmlformats.org/officeDocument/2006/relationships/slide" Target="slide19.xml"/><Relationship Id="rId4" Type="http://schemas.openxmlformats.org/officeDocument/2006/relationships/image" Target="../media/image14.jpeg"/><Relationship Id="rId9" Type="http://schemas.openxmlformats.org/officeDocument/2006/relationships/slide" Target="slide4.xml"/><Relationship Id="rId14" Type="http://schemas.openxmlformats.org/officeDocument/2006/relationships/slide" Target="slide6.xml"/><Relationship Id="rId22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6.xml"/><Relationship Id="rId18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12" Type="http://schemas.openxmlformats.org/officeDocument/2006/relationships/slide" Target="slide12.xml"/><Relationship Id="rId17" Type="http://schemas.openxmlformats.org/officeDocument/2006/relationships/image" Target="../media/image8.jpeg"/><Relationship Id="rId2" Type="http://schemas.openxmlformats.org/officeDocument/2006/relationships/slide" Target="slide5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11" Type="http://schemas.openxmlformats.org/officeDocument/2006/relationships/slide" Target="slide15.xml"/><Relationship Id="rId5" Type="http://schemas.openxmlformats.org/officeDocument/2006/relationships/slide" Target="slide2.xml"/><Relationship Id="rId15" Type="http://schemas.openxmlformats.org/officeDocument/2006/relationships/slide" Target="slide23.xml"/><Relationship Id="rId10" Type="http://schemas.openxmlformats.org/officeDocument/2006/relationships/slide" Target="slide11.xml"/><Relationship Id="rId4" Type="http://schemas.openxmlformats.org/officeDocument/2006/relationships/image" Target="../media/image7.png"/><Relationship Id="rId9" Type="http://schemas.openxmlformats.org/officeDocument/2006/relationships/slide" Target="slide8.xml"/><Relationship Id="rId14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6.xml"/><Relationship Id="rId18" Type="http://schemas.openxmlformats.org/officeDocument/2006/relationships/slide" Target="slide19.xml"/><Relationship Id="rId3" Type="http://schemas.openxmlformats.org/officeDocument/2006/relationships/image" Target="../media/image7.png"/><Relationship Id="rId21" Type="http://schemas.openxmlformats.org/officeDocument/2006/relationships/slide" Target="slide22.xml"/><Relationship Id="rId7" Type="http://schemas.openxmlformats.org/officeDocument/2006/relationships/slide" Target="slide2.xml"/><Relationship Id="rId12" Type="http://schemas.openxmlformats.org/officeDocument/2006/relationships/slide" Target="slide3.xml"/><Relationship Id="rId17" Type="http://schemas.openxmlformats.org/officeDocument/2006/relationships/slide" Target="slide18.xml"/><Relationship Id="rId2" Type="http://schemas.openxmlformats.org/officeDocument/2006/relationships/image" Target="../media/image3.png"/><Relationship Id="rId16" Type="http://schemas.openxmlformats.org/officeDocument/2006/relationships/slide" Target="slide12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23.xml"/><Relationship Id="rId24" Type="http://schemas.openxmlformats.org/officeDocument/2006/relationships/slide" Target="slide1.xml"/><Relationship Id="rId5" Type="http://schemas.openxmlformats.org/officeDocument/2006/relationships/image" Target="../media/image43.jpeg"/><Relationship Id="rId15" Type="http://schemas.openxmlformats.org/officeDocument/2006/relationships/slide" Target="slide11.xml"/><Relationship Id="rId23" Type="http://schemas.openxmlformats.org/officeDocument/2006/relationships/image" Target="../media/image44.jpeg"/><Relationship Id="rId10" Type="http://schemas.openxmlformats.org/officeDocument/2006/relationships/slide" Target="slide16.xml"/><Relationship Id="rId19" Type="http://schemas.openxmlformats.org/officeDocument/2006/relationships/slide" Target="slide20.xml"/><Relationship Id="rId4" Type="http://schemas.openxmlformats.org/officeDocument/2006/relationships/image" Target="../media/image42.jpg"/><Relationship Id="rId9" Type="http://schemas.openxmlformats.org/officeDocument/2006/relationships/slide" Target="slide15.xml"/><Relationship Id="rId14" Type="http://schemas.openxmlformats.org/officeDocument/2006/relationships/slide" Target="slide8.xml"/><Relationship Id="rId22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slide" Target="slide16.xml"/><Relationship Id="rId18" Type="http://schemas.openxmlformats.org/officeDocument/2006/relationships/slide" Target="slide11.xml"/><Relationship Id="rId26" Type="http://schemas.openxmlformats.org/officeDocument/2006/relationships/slide" Target="slide1.xml"/><Relationship Id="rId3" Type="http://schemas.openxmlformats.org/officeDocument/2006/relationships/image" Target="../media/image7.png"/><Relationship Id="rId21" Type="http://schemas.openxmlformats.org/officeDocument/2006/relationships/slide" Target="slide19.xml"/><Relationship Id="rId7" Type="http://schemas.openxmlformats.org/officeDocument/2006/relationships/image" Target="../media/image48.png"/><Relationship Id="rId12" Type="http://schemas.openxmlformats.org/officeDocument/2006/relationships/slide" Target="slide15.xml"/><Relationship Id="rId17" Type="http://schemas.openxmlformats.org/officeDocument/2006/relationships/slide" Target="slide8.xml"/><Relationship Id="rId25" Type="http://schemas.openxmlformats.org/officeDocument/2006/relationships/slide" Target="slide24.xml"/><Relationship Id="rId2" Type="http://schemas.openxmlformats.org/officeDocument/2006/relationships/image" Target="../media/image3.png"/><Relationship Id="rId16" Type="http://schemas.openxmlformats.org/officeDocument/2006/relationships/slide" Target="slide6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slide" Target="slide4.xml"/><Relationship Id="rId24" Type="http://schemas.openxmlformats.org/officeDocument/2006/relationships/slide" Target="slide22.xml"/><Relationship Id="rId5" Type="http://schemas.openxmlformats.org/officeDocument/2006/relationships/image" Target="../media/image46.png"/><Relationship Id="rId15" Type="http://schemas.openxmlformats.org/officeDocument/2006/relationships/slide" Target="slide3.xml"/><Relationship Id="rId23" Type="http://schemas.openxmlformats.org/officeDocument/2006/relationships/slide" Target="slide21.xml"/><Relationship Id="rId10" Type="http://schemas.openxmlformats.org/officeDocument/2006/relationships/slide" Target="slide2.xml"/><Relationship Id="rId19" Type="http://schemas.openxmlformats.org/officeDocument/2006/relationships/slide" Target="slide12.xml"/><Relationship Id="rId4" Type="http://schemas.openxmlformats.org/officeDocument/2006/relationships/image" Target="../media/image45.png"/><Relationship Id="rId9" Type="http://schemas.openxmlformats.org/officeDocument/2006/relationships/slide" Target="slide5.xml"/><Relationship Id="rId14" Type="http://schemas.openxmlformats.org/officeDocument/2006/relationships/slide" Target="slide23.xml"/><Relationship Id="rId22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8.xml"/><Relationship Id="rId18" Type="http://schemas.openxmlformats.org/officeDocument/2006/relationships/slide" Target="slide20.xml"/><Relationship Id="rId3" Type="http://schemas.openxmlformats.org/officeDocument/2006/relationships/image" Target="../media/image3.png"/><Relationship Id="rId21" Type="http://schemas.openxmlformats.org/officeDocument/2006/relationships/slide" Target="slide24.xml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openxmlformats.org/officeDocument/2006/relationships/slide" Target="slide19.xml"/><Relationship Id="rId2" Type="http://schemas.openxmlformats.org/officeDocument/2006/relationships/image" Target="../media/image50.jpe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slide" Target="slide12.xml"/><Relationship Id="rId23" Type="http://schemas.openxmlformats.org/officeDocument/2006/relationships/slide" Target="slide1.xml"/><Relationship Id="rId10" Type="http://schemas.openxmlformats.org/officeDocument/2006/relationships/slide" Target="slide23.xml"/><Relationship Id="rId19" Type="http://schemas.openxmlformats.org/officeDocument/2006/relationships/slide" Target="slide21.xml"/><Relationship Id="rId4" Type="http://schemas.openxmlformats.org/officeDocument/2006/relationships/image" Target="../media/image7.png"/><Relationship Id="rId9" Type="http://schemas.openxmlformats.org/officeDocument/2006/relationships/slide" Target="slide16.xml"/><Relationship Id="rId14" Type="http://schemas.openxmlformats.org/officeDocument/2006/relationships/slide" Target="slide11.xml"/><Relationship Id="rId2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8.xml"/><Relationship Id="rId18" Type="http://schemas.openxmlformats.org/officeDocument/2006/relationships/image" Target="../media/image53.jpeg"/><Relationship Id="rId3" Type="http://schemas.openxmlformats.org/officeDocument/2006/relationships/image" Target="../media/image7.png"/><Relationship Id="rId7" Type="http://schemas.openxmlformats.org/officeDocument/2006/relationships/slide" Target="slide15.xml"/><Relationship Id="rId12" Type="http://schemas.openxmlformats.org/officeDocument/2006/relationships/slide" Target="slide6.xml"/><Relationship Id="rId17" Type="http://schemas.openxmlformats.org/officeDocument/2006/relationships/image" Target="../media/image52.jpeg"/><Relationship Id="rId2" Type="http://schemas.openxmlformats.org/officeDocument/2006/relationships/image" Target="../media/image3.png"/><Relationship Id="rId16" Type="http://schemas.openxmlformats.org/officeDocument/2006/relationships/slide" Target="slide2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slide" Target="slide2.xml"/><Relationship Id="rId15" Type="http://schemas.openxmlformats.org/officeDocument/2006/relationships/slide" Target="slide12.xml"/><Relationship Id="rId10" Type="http://schemas.openxmlformats.org/officeDocument/2006/relationships/slide" Target="slide23.xml"/><Relationship Id="rId19" Type="http://schemas.openxmlformats.org/officeDocument/2006/relationships/slide" Target="slide1.xml"/><Relationship Id="rId4" Type="http://schemas.openxmlformats.org/officeDocument/2006/relationships/slide" Target="slide5.xml"/><Relationship Id="rId9" Type="http://schemas.openxmlformats.org/officeDocument/2006/relationships/slide" Target="slide18.xml"/><Relationship Id="rId14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5.xml"/><Relationship Id="rId18" Type="http://schemas.openxmlformats.org/officeDocument/2006/relationships/slide" Target="slide6.xml"/><Relationship Id="rId3" Type="http://schemas.openxmlformats.org/officeDocument/2006/relationships/image" Target="../media/image5.png"/><Relationship Id="rId21" Type="http://schemas.openxmlformats.org/officeDocument/2006/relationships/slide" Target="slide12.xml"/><Relationship Id="rId7" Type="http://schemas.openxmlformats.org/officeDocument/2006/relationships/image" Target="../media/image58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" Type="http://schemas.openxmlformats.org/officeDocument/2006/relationships/image" Target="../media/image54.jpeg"/><Relationship Id="rId16" Type="http://schemas.openxmlformats.org/officeDocument/2006/relationships/slide" Target="slide23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slide" Target="slide2.xml"/><Relationship Id="rId24" Type="http://schemas.openxmlformats.org/officeDocument/2006/relationships/slide" Target="slide1.xml"/><Relationship Id="rId5" Type="http://schemas.openxmlformats.org/officeDocument/2006/relationships/image" Target="../media/image56.png"/><Relationship Id="rId15" Type="http://schemas.openxmlformats.org/officeDocument/2006/relationships/slide" Target="slide18.xml"/><Relationship Id="rId23" Type="http://schemas.openxmlformats.org/officeDocument/2006/relationships/image" Target="../media/image7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slide" Target="slide16.xml"/><Relationship Id="rId2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12" Type="http://schemas.openxmlformats.org/officeDocument/2006/relationships/slide" Target="slide15.xml"/><Relationship Id="rId17" Type="http://schemas.openxmlformats.org/officeDocument/2006/relationships/slide" Target="slide24.xml"/><Relationship Id="rId2" Type="http://schemas.openxmlformats.org/officeDocument/2006/relationships/image" Target="../media/image9.jpeg"/><Relationship Id="rId16" Type="http://schemas.openxmlformats.org/officeDocument/2006/relationships/slide" Target="slide2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8.xml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2.xml"/><Relationship Id="rId18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12" Type="http://schemas.openxmlformats.org/officeDocument/2006/relationships/slide" Target="slide15.xml"/><Relationship Id="rId17" Type="http://schemas.openxmlformats.org/officeDocument/2006/relationships/slide" Target="slide24.xml"/><Relationship Id="rId2" Type="http://schemas.openxmlformats.org/officeDocument/2006/relationships/image" Target="../media/image10.jpeg"/><Relationship Id="rId16" Type="http://schemas.openxmlformats.org/officeDocument/2006/relationships/slide" Target="slide2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8.xml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1.xml"/><Relationship Id="rId18" Type="http://schemas.openxmlformats.org/officeDocument/2006/relationships/slide" Target="slide23.xml"/><Relationship Id="rId3" Type="http://schemas.microsoft.com/office/2007/relationships/hdphoto" Target="../media/hdphoto1.wdp"/><Relationship Id="rId21" Type="http://schemas.openxmlformats.org/officeDocument/2006/relationships/slide" Target="slide10.xml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openxmlformats.org/officeDocument/2006/relationships/slide" Target="slide18.xml"/><Relationship Id="rId2" Type="http://schemas.openxmlformats.org/officeDocument/2006/relationships/image" Target="../media/image11.png"/><Relationship Id="rId16" Type="http://schemas.openxmlformats.org/officeDocument/2006/relationships/slide" Target="slide16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slide" Target="slide12.xml"/><Relationship Id="rId23" Type="http://schemas.openxmlformats.org/officeDocument/2006/relationships/slide" Target="slide1.xml"/><Relationship Id="rId10" Type="http://schemas.openxmlformats.org/officeDocument/2006/relationships/slide" Target="slide2.xml"/><Relationship Id="rId19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slide" Target="slide15.xml"/><Relationship Id="rId22" Type="http://schemas.openxmlformats.org/officeDocument/2006/relationships/slide" Target="slide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18" Type="http://schemas.openxmlformats.org/officeDocument/2006/relationships/slide" Target="slide23.xml"/><Relationship Id="rId3" Type="http://schemas.openxmlformats.org/officeDocument/2006/relationships/image" Target="../media/image3.png"/><Relationship Id="rId21" Type="http://schemas.openxmlformats.org/officeDocument/2006/relationships/slide" Target="slide1.xml"/><Relationship Id="rId7" Type="http://schemas.openxmlformats.org/officeDocument/2006/relationships/slide" Target="slide6.xml"/><Relationship Id="rId12" Type="http://schemas.openxmlformats.org/officeDocument/2006/relationships/slide" Target="slide4.xml"/><Relationship Id="rId17" Type="http://schemas.openxmlformats.org/officeDocument/2006/relationships/slide" Target="slide18.xml"/><Relationship Id="rId2" Type="http://schemas.openxmlformats.org/officeDocument/2006/relationships/slide" Target="slide5.xml"/><Relationship Id="rId16" Type="http://schemas.openxmlformats.org/officeDocument/2006/relationships/slide" Target="slide16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slide" Target="slide2.xml"/><Relationship Id="rId5" Type="http://schemas.openxmlformats.org/officeDocument/2006/relationships/slide" Target="slide7.xml"/><Relationship Id="rId15" Type="http://schemas.openxmlformats.org/officeDocument/2006/relationships/slide" Target="slide12.xml"/><Relationship Id="rId10" Type="http://schemas.openxmlformats.org/officeDocument/2006/relationships/slide" Target="slide10.xml"/><Relationship Id="rId19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slide" Target="slide9.xml"/><Relationship Id="rId1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2.xml"/><Relationship Id="rId18" Type="http://schemas.openxmlformats.org/officeDocument/2006/relationships/slide" Target="slide16.xml"/><Relationship Id="rId3" Type="http://schemas.openxmlformats.org/officeDocument/2006/relationships/image" Target="../media/image3.png"/><Relationship Id="rId21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slide" Target="slide12.xml"/><Relationship Id="rId2" Type="http://schemas.openxmlformats.org/officeDocument/2006/relationships/image" Target="../media/image13.jpeg"/><Relationship Id="rId16" Type="http://schemas.openxmlformats.org/officeDocument/2006/relationships/slide" Target="slide15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slide" Target="slide10.xml"/><Relationship Id="rId5" Type="http://schemas.openxmlformats.org/officeDocument/2006/relationships/image" Target="../media/image14.jpeg"/><Relationship Id="rId15" Type="http://schemas.openxmlformats.org/officeDocument/2006/relationships/slide" Target="slide11.xml"/><Relationship Id="rId23" Type="http://schemas.openxmlformats.org/officeDocument/2006/relationships/slide" Target="slide1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image" Target="../media/image7.png"/><Relationship Id="rId9" Type="http://schemas.openxmlformats.org/officeDocument/2006/relationships/slide" Target="slide8.xml"/><Relationship Id="rId14" Type="http://schemas.openxmlformats.org/officeDocument/2006/relationships/slide" Target="slide4.xml"/><Relationship Id="rId22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4.xml"/><Relationship Id="rId18" Type="http://schemas.openxmlformats.org/officeDocument/2006/relationships/slide" Target="slide18.xml"/><Relationship Id="rId3" Type="http://schemas.microsoft.com/office/2007/relationships/hdphoto" Target="../media/hdphoto2.wdp"/><Relationship Id="rId21" Type="http://schemas.openxmlformats.org/officeDocument/2006/relationships/slide" Target="slide24.xml"/><Relationship Id="rId7" Type="http://schemas.openxmlformats.org/officeDocument/2006/relationships/slide" Target="slide9.xml"/><Relationship Id="rId12" Type="http://schemas.openxmlformats.org/officeDocument/2006/relationships/slide" Target="slide2.xml"/><Relationship Id="rId17" Type="http://schemas.openxmlformats.org/officeDocument/2006/relationships/slide" Target="slide16.xml"/><Relationship Id="rId2" Type="http://schemas.openxmlformats.org/officeDocument/2006/relationships/image" Target="../media/image16.png"/><Relationship Id="rId16" Type="http://schemas.openxmlformats.org/officeDocument/2006/relationships/slide" Target="slide12.xml"/><Relationship Id="rId20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slide" Target="slide15.xml"/><Relationship Id="rId10" Type="http://schemas.openxmlformats.org/officeDocument/2006/relationships/slide" Target="slide7.xml"/><Relationship Id="rId19" Type="http://schemas.openxmlformats.org/officeDocument/2006/relationships/slide" Target="slide23.xml"/><Relationship Id="rId4" Type="http://schemas.openxmlformats.org/officeDocument/2006/relationships/image" Target="../media/image3.png"/><Relationship Id="rId9" Type="http://schemas.openxmlformats.org/officeDocument/2006/relationships/slide" Target="slide6.xml"/><Relationship Id="rId14" Type="http://schemas.openxmlformats.org/officeDocument/2006/relationships/slide" Target="slide11.xml"/><Relationship Id="rId22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.xml"/><Relationship Id="rId18" Type="http://schemas.openxmlformats.org/officeDocument/2006/relationships/slide" Target="slide16.xml"/><Relationship Id="rId3" Type="http://schemas.openxmlformats.org/officeDocument/2006/relationships/image" Target="../media/image3.png"/><Relationship Id="rId21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5.xml"/><Relationship Id="rId17" Type="http://schemas.openxmlformats.org/officeDocument/2006/relationships/slide" Target="slide12.xml"/><Relationship Id="rId2" Type="http://schemas.openxmlformats.org/officeDocument/2006/relationships/image" Target="../media/image17.jpeg"/><Relationship Id="rId16" Type="http://schemas.openxmlformats.org/officeDocument/2006/relationships/slide" Target="slide15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openxmlformats.org/officeDocument/2006/relationships/slide" Target="slide11.xml"/><Relationship Id="rId23" Type="http://schemas.openxmlformats.org/officeDocument/2006/relationships/slide" Target="slide1.xml"/><Relationship Id="rId10" Type="http://schemas.openxmlformats.org/officeDocument/2006/relationships/slide" Target="slide6.xml"/><Relationship Id="rId19" Type="http://schemas.openxmlformats.org/officeDocument/2006/relationships/slide" Target="slide18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slide" Target="slide4.xml"/><Relationship Id="rId22" Type="http://schemas.openxmlformats.org/officeDocument/2006/relationships/slide" Target="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CD28A3-D693-CD3A-7DE7-CC0AEC5D3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5C3C7-1B6D-CDA8-4178-475C20A59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732"/>
            <a:ext cx="12192000" cy="448772"/>
          </a:xfrm>
        </p:spPr>
        <p:txBody>
          <a:bodyPr>
            <a:no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Paleogene to Neogene aeolian dust provenance in the Chinese Loess Plateau region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D78F145-9CD0-8C8D-ABAA-17068A07E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997" y="5511679"/>
            <a:ext cx="736810" cy="1031061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2D99569-4DC7-E2B1-AFD0-82FC3D1E3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65" y="5515899"/>
            <a:ext cx="1031060" cy="103106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6733EA49-0648-19FF-F662-A76A5BF502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652196"/>
            <a:ext cx="12192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Katja Bohm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1,2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Anu Kaakinen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Thomas Stevens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Yann Lahaye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Hui Tang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1,4,5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Department of Geosciences and Geography, University of Helsinki, Helsinki, Finland (katja.bohm@helsinki.fi)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Department of Earth Sciences, Uppsala University, Uppsala, Sweden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Geological Survey of Finland, Espoo, Finland.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Finnish Meteorological Institute, Climate System Research, Helsinki, Finland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Department of Geosciences, University of Oslo, Oslo, Norway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84326-3E2F-17D9-1B39-628E0BC4B961}"/>
              </a:ext>
            </a:extLst>
          </p:cNvPr>
          <p:cNvGrpSpPr/>
          <p:nvPr/>
        </p:nvGrpSpPr>
        <p:grpSpPr>
          <a:xfrm>
            <a:off x="365944" y="728219"/>
            <a:ext cx="1465339" cy="1442821"/>
            <a:chOff x="215597" y="4688541"/>
            <a:chExt cx="2113030" cy="2080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369D0-45ED-C45A-115E-9C9DFC55942E}"/>
                </a:ext>
              </a:extLst>
            </p:cNvPr>
            <p:cNvSpPr/>
            <p:nvPr/>
          </p:nvSpPr>
          <p:spPr>
            <a:xfrm>
              <a:off x="215597" y="4688541"/>
              <a:ext cx="2113030" cy="2080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2F98BC-552D-5ABE-16BA-BDBBA17F9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97" y="4688541"/>
              <a:ext cx="2113029" cy="195885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3C33885-3978-5FBF-3ECC-B977634D0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235" y="728218"/>
            <a:ext cx="1442821" cy="144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8CA167-3FE7-9001-9505-41C81FA96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583" y="1723295"/>
            <a:ext cx="1459249" cy="438436"/>
          </a:xfrm>
          <a:prstGeom prst="rect">
            <a:avLst/>
          </a:prstGeom>
        </p:spPr>
      </p:pic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532BF995-ECA5-5274-3C4C-2822D028EBBB}"/>
              </a:ext>
            </a:extLst>
          </p:cNvPr>
          <p:cNvSpPr/>
          <p:nvPr/>
        </p:nvSpPr>
        <p:spPr>
          <a:xfrm>
            <a:off x="2509730" y="3314557"/>
            <a:ext cx="20411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6" name="Rectangle: Rounded Corners 5">
            <a:hlinkClick r:id="rId9" action="ppaction://hlinksldjump"/>
            <a:extLst>
              <a:ext uri="{FF2B5EF4-FFF2-40B4-BE49-F238E27FC236}">
                <a16:creationId xmlns:a16="http://schemas.microsoft.com/office/drawing/2014/main" id="{4EAD2096-D406-39F0-59D9-53EE29F673D8}"/>
              </a:ext>
            </a:extLst>
          </p:cNvPr>
          <p:cNvSpPr/>
          <p:nvPr/>
        </p:nvSpPr>
        <p:spPr>
          <a:xfrm>
            <a:off x="3666867" y="3314557"/>
            <a:ext cx="883999" cy="271174"/>
          </a:xfrm>
          <a:prstGeom prst="roundRect">
            <a:avLst/>
          </a:prstGeom>
          <a:gradFill>
            <a:gsLst>
              <a:gs pos="81000">
                <a:schemeClr val="accent4">
                  <a:lumMod val="20000"/>
                  <a:lumOff val="80000"/>
                </a:schemeClr>
              </a:gs>
              <a:gs pos="33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8" name="Rectangle: Rounded Corners 7">
            <a:hlinkClick r:id="rId10" action="ppaction://hlinksldjump"/>
            <a:extLst>
              <a:ext uri="{FF2B5EF4-FFF2-40B4-BE49-F238E27FC236}">
                <a16:creationId xmlns:a16="http://schemas.microsoft.com/office/drawing/2014/main" id="{3A7B1496-8366-74D0-BEA1-B77A56DEFF7A}"/>
              </a:ext>
            </a:extLst>
          </p:cNvPr>
          <p:cNvSpPr/>
          <p:nvPr/>
        </p:nvSpPr>
        <p:spPr>
          <a:xfrm>
            <a:off x="3666867" y="3651433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17" name="Rectangle: Rounded Corners 16">
            <a:hlinkClick r:id="rId11" action="ppaction://hlinksldjump"/>
            <a:extLst>
              <a:ext uri="{FF2B5EF4-FFF2-40B4-BE49-F238E27FC236}">
                <a16:creationId xmlns:a16="http://schemas.microsoft.com/office/drawing/2014/main" id="{7FEDC37A-9ACC-CEBA-8B0E-77318FDED064}"/>
              </a:ext>
            </a:extLst>
          </p:cNvPr>
          <p:cNvSpPr/>
          <p:nvPr/>
        </p:nvSpPr>
        <p:spPr>
          <a:xfrm>
            <a:off x="4616778" y="3301220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18" name="Rectangle: Rounded Corners 17">
            <a:hlinkClick r:id="rId12" action="ppaction://hlinksldjump"/>
            <a:extLst>
              <a:ext uri="{FF2B5EF4-FFF2-40B4-BE49-F238E27FC236}">
                <a16:creationId xmlns:a16="http://schemas.microsoft.com/office/drawing/2014/main" id="{C2DDE72C-23E8-77DB-BA4F-3C4B89A3FA23}"/>
              </a:ext>
            </a:extLst>
          </p:cNvPr>
          <p:cNvSpPr/>
          <p:nvPr/>
        </p:nvSpPr>
        <p:spPr>
          <a:xfrm>
            <a:off x="4616778" y="3651858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0" name="Action Button: Go Home 19">
            <a:extLst>
              <a:ext uri="{FF2B5EF4-FFF2-40B4-BE49-F238E27FC236}">
                <a16:creationId xmlns:a16="http://schemas.microsoft.com/office/drawing/2014/main" id="{FB67F132-7C4F-18B7-610B-2C1F48CC5E73}"/>
              </a:ext>
            </a:extLst>
          </p:cNvPr>
          <p:cNvSpPr/>
          <p:nvPr/>
        </p:nvSpPr>
        <p:spPr>
          <a:xfrm>
            <a:off x="213318" y="3254074"/>
            <a:ext cx="772357" cy="727969"/>
          </a:xfrm>
          <a:prstGeom prst="actionButtonHome">
            <a:avLst/>
          </a:prstGeom>
          <a:solidFill>
            <a:srgbClr val="87818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B0CF68D-A623-72F6-A6E4-DC3765FC5169}"/>
              </a:ext>
            </a:extLst>
          </p:cNvPr>
          <p:cNvSpPr txBox="1">
            <a:spLocks/>
          </p:cNvSpPr>
          <p:nvPr/>
        </p:nvSpPr>
        <p:spPr>
          <a:xfrm>
            <a:off x="4761826" y="5218952"/>
            <a:ext cx="2349910" cy="3693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Acknowledgements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/>
          </a:p>
        </p:txBody>
      </p:sp>
      <p:sp>
        <p:nvSpPr>
          <p:cNvPr id="24" name="TextBox 23">
            <a:hlinkClick r:id="rId14" action="ppaction://hlinksldjump"/>
            <a:extLst>
              <a:ext uri="{FF2B5EF4-FFF2-40B4-BE49-F238E27FC236}">
                <a16:creationId xmlns:a16="http://schemas.microsoft.com/office/drawing/2014/main" id="{34AE7985-4DA9-F976-C5E6-26A0234471AB}"/>
              </a:ext>
            </a:extLst>
          </p:cNvPr>
          <p:cNvSpPr txBox="1"/>
          <p:nvPr/>
        </p:nvSpPr>
        <p:spPr>
          <a:xfrm>
            <a:off x="10887888" y="3446303"/>
            <a:ext cx="1146057" cy="340519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5" name="Rectangle: Rounded Corners 24">
            <a:hlinkClick r:id="rId15" action="ppaction://hlinksldjump"/>
            <a:extLst>
              <a:ext uri="{FF2B5EF4-FFF2-40B4-BE49-F238E27FC236}">
                <a16:creationId xmlns:a16="http://schemas.microsoft.com/office/drawing/2014/main" id="{B3B6EA31-C2ED-8718-96DD-3840EE3F15C1}"/>
              </a:ext>
            </a:extLst>
          </p:cNvPr>
          <p:cNvSpPr/>
          <p:nvPr/>
        </p:nvSpPr>
        <p:spPr>
          <a:xfrm>
            <a:off x="7532586" y="3080952"/>
            <a:ext cx="1743002" cy="509278"/>
          </a:xfrm>
          <a:prstGeom prst="roundRect">
            <a:avLst/>
          </a:prstGeom>
          <a:gradFill>
            <a:gsLst>
              <a:gs pos="68942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26" name="Rectangle: Rounded Corners 25">
            <a:hlinkClick r:id="rId16" action="ppaction://hlinksldjump"/>
            <a:extLst>
              <a:ext uri="{FF2B5EF4-FFF2-40B4-BE49-F238E27FC236}">
                <a16:creationId xmlns:a16="http://schemas.microsoft.com/office/drawing/2014/main" id="{54BF6588-697A-7608-8ACD-229269D383D0}"/>
              </a:ext>
            </a:extLst>
          </p:cNvPr>
          <p:cNvSpPr/>
          <p:nvPr/>
        </p:nvSpPr>
        <p:spPr>
          <a:xfrm>
            <a:off x="7532586" y="3651203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F3E319-7440-1C1E-D73F-FA2E78BEBFF6}"/>
              </a:ext>
            </a:extLst>
          </p:cNvPr>
          <p:cNvCxnSpPr>
            <a:cxnSpLocks/>
          </p:cNvCxnSpPr>
          <p:nvPr/>
        </p:nvCxnSpPr>
        <p:spPr>
          <a:xfrm flipV="1">
            <a:off x="7307958" y="3352679"/>
            <a:ext cx="199042" cy="83916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0AF71C-915F-5CAD-E771-068167D62CB6}"/>
              </a:ext>
            </a:extLst>
          </p:cNvPr>
          <p:cNvCxnSpPr>
            <a:cxnSpLocks/>
          </p:cNvCxnSpPr>
          <p:nvPr/>
        </p:nvCxnSpPr>
        <p:spPr>
          <a:xfrm>
            <a:off x="7290174" y="3794980"/>
            <a:ext cx="203220" cy="6828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hlinkClick r:id="rId17" action="ppaction://hlinksldjump"/>
            <a:extLst>
              <a:ext uri="{FF2B5EF4-FFF2-40B4-BE49-F238E27FC236}">
                <a16:creationId xmlns:a16="http://schemas.microsoft.com/office/drawing/2014/main" id="{4B6CDCBF-48E2-5F57-87AB-8ECECC12C106}"/>
              </a:ext>
            </a:extLst>
          </p:cNvPr>
          <p:cNvSpPr/>
          <p:nvPr/>
        </p:nvSpPr>
        <p:spPr>
          <a:xfrm>
            <a:off x="1104172" y="2876000"/>
            <a:ext cx="1295678" cy="443539"/>
          </a:xfrm>
          <a:prstGeom prst="roundRect">
            <a:avLst/>
          </a:prstGeom>
          <a:gradFill>
            <a:gsLst>
              <a:gs pos="1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E710E1-338E-FCB0-F443-B2597773EFE1}"/>
              </a:ext>
            </a:extLst>
          </p:cNvPr>
          <p:cNvSpPr txBox="1"/>
          <p:nvPr/>
        </p:nvSpPr>
        <p:spPr>
          <a:xfrm>
            <a:off x="339534" y="5142347"/>
            <a:ext cx="110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8F5979-8D52-5CA1-DB2A-7818E418A293}"/>
              </a:ext>
            </a:extLst>
          </p:cNvPr>
          <p:cNvSpPr txBox="1"/>
          <p:nvPr/>
        </p:nvSpPr>
        <p:spPr>
          <a:xfrm>
            <a:off x="985675" y="2489923"/>
            <a:ext cx="1524056" cy="34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Background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0CB1C1A6-E069-A95C-3D75-55D74652167E}"/>
              </a:ext>
            </a:extLst>
          </p:cNvPr>
          <p:cNvSpPr/>
          <p:nvPr/>
        </p:nvSpPr>
        <p:spPr>
          <a:xfrm>
            <a:off x="1104172" y="3939257"/>
            <a:ext cx="1295678" cy="468355"/>
          </a:xfrm>
          <a:prstGeom prst="roundRect">
            <a:avLst/>
          </a:prstGeom>
          <a:gradFill>
            <a:gsLst>
              <a:gs pos="1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7" name="Rectangle: Rounded Corners 26">
            <a:hlinkClick r:id="rId19" action="ppaction://hlinksldjump"/>
            <a:extLst>
              <a:ext uri="{FF2B5EF4-FFF2-40B4-BE49-F238E27FC236}">
                <a16:creationId xmlns:a16="http://schemas.microsoft.com/office/drawing/2014/main" id="{6710EDB8-5787-7F66-1DE5-6D1EC8594361}"/>
              </a:ext>
            </a:extLst>
          </p:cNvPr>
          <p:cNvSpPr/>
          <p:nvPr/>
        </p:nvSpPr>
        <p:spPr>
          <a:xfrm>
            <a:off x="1104172" y="3395546"/>
            <a:ext cx="1295678" cy="482572"/>
          </a:xfrm>
          <a:prstGeom prst="roundRect">
            <a:avLst/>
          </a:prstGeom>
          <a:gradFill>
            <a:gsLst>
              <a:gs pos="1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42216E-1154-DE38-A00C-26AE9FD2404B}"/>
              </a:ext>
            </a:extLst>
          </p:cNvPr>
          <p:cNvSpPr txBox="1"/>
          <p:nvPr/>
        </p:nvSpPr>
        <p:spPr>
          <a:xfrm>
            <a:off x="5013945" y="2965953"/>
            <a:ext cx="1524056" cy="34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Study sites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008E74-DC94-2107-8244-B687F92ED37A}"/>
              </a:ext>
            </a:extLst>
          </p:cNvPr>
          <p:cNvSpPr txBox="1"/>
          <p:nvPr/>
        </p:nvSpPr>
        <p:spPr>
          <a:xfrm>
            <a:off x="7581764" y="2732348"/>
            <a:ext cx="1524056" cy="34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CD2081-E955-1E04-9F8E-1CC5B520A9BA}"/>
              </a:ext>
            </a:extLst>
          </p:cNvPr>
          <p:cNvSpPr txBox="1"/>
          <p:nvPr/>
        </p:nvSpPr>
        <p:spPr>
          <a:xfrm>
            <a:off x="9468677" y="2664225"/>
            <a:ext cx="1524056" cy="34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5. Conclusions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8B75C3-6995-A270-59C6-586879B21CBB}"/>
              </a:ext>
            </a:extLst>
          </p:cNvPr>
          <p:cNvSpPr txBox="1"/>
          <p:nvPr/>
        </p:nvSpPr>
        <p:spPr>
          <a:xfrm>
            <a:off x="4108475" y="5617570"/>
            <a:ext cx="3461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Photo:  A minor dust event on the Yellow River bank</a:t>
            </a:r>
          </a:p>
        </p:txBody>
      </p:sp>
      <p:sp>
        <p:nvSpPr>
          <p:cNvPr id="19" name="TextBox 18">
            <a:hlinkClick r:id="rId20" action="ppaction://hlinksldjump"/>
            <a:extLst>
              <a:ext uri="{FF2B5EF4-FFF2-40B4-BE49-F238E27FC236}">
                <a16:creationId xmlns:a16="http://schemas.microsoft.com/office/drawing/2014/main" id="{0D64C964-5B75-1077-5FC0-2764EB058CA0}"/>
              </a:ext>
            </a:extLst>
          </p:cNvPr>
          <p:cNvSpPr txBox="1"/>
          <p:nvPr/>
        </p:nvSpPr>
        <p:spPr>
          <a:xfrm>
            <a:off x="9563370" y="3080952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EC640B-5B34-C307-160B-F8640D7DFF75}"/>
              </a:ext>
            </a:extLst>
          </p:cNvPr>
          <p:cNvCxnSpPr>
            <a:cxnSpLocks/>
          </p:cNvCxnSpPr>
          <p:nvPr/>
        </p:nvCxnSpPr>
        <p:spPr>
          <a:xfrm flipV="1">
            <a:off x="9326303" y="3859177"/>
            <a:ext cx="210170" cy="8008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2A12568-0B6F-55BD-1A44-0C6D658EF24D}"/>
              </a:ext>
            </a:extLst>
          </p:cNvPr>
          <p:cNvCxnSpPr>
            <a:cxnSpLocks/>
          </p:cNvCxnSpPr>
          <p:nvPr/>
        </p:nvCxnSpPr>
        <p:spPr>
          <a:xfrm>
            <a:off x="9311388" y="3312639"/>
            <a:ext cx="240001" cy="9025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A98887E-E41A-F845-C25A-23879D9A8029}"/>
              </a:ext>
            </a:extLst>
          </p:cNvPr>
          <p:cNvSpPr txBox="1"/>
          <p:nvPr/>
        </p:nvSpPr>
        <p:spPr>
          <a:xfrm>
            <a:off x="1248987" y="4570034"/>
            <a:ext cx="9694025" cy="400110"/>
          </a:xfrm>
          <a:prstGeom prst="rect">
            <a:avLst/>
          </a:prstGeom>
          <a:solidFill>
            <a:schemeClr val="bg1">
              <a:lumMod val="95000"/>
              <a:alpha val="44000"/>
            </a:schemeClr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 least c. 34 million years of:</a:t>
            </a:r>
            <a:r>
              <a:rPr lang="en-US" sz="2000" b="1" i="1" dirty="0">
                <a:solidFill>
                  <a:srgbClr val="36B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78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Northwesterly winds</a:t>
            </a:r>
            <a:r>
              <a:rPr lang="en-US" sz="2000" dirty="0">
                <a:solidFill>
                  <a:srgbClr val="0078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Central Asian aridity</a:t>
            </a: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B65818-8E60-3080-CF0F-268B31FB6C48}"/>
              </a:ext>
            </a:extLst>
          </p:cNvPr>
          <p:cNvSpPr/>
          <p:nvPr/>
        </p:nvSpPr>
        <p:spPr>
          <a:xfrm>
            <a:off x="11472333" y="6273800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81">
              <a:srgbClr val="FDF5F6"/>
            </a:gs>
            <a:gs pos="75000">
              <a:schemeClr val="accent2">
                <a:lumMod val="20000"/>
                <a:lumOff val="80000"/>
              </a:schemeClr>
            </a:gs>
            <a:gs pos="98000">
              <a:srgbClr val="F9D1A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46053EE-C80A-7516-108D-C01E3C8350D0}"/>
              </a:ext>
            </a:extLst>
          </p:cNvPr>
          <p:cNvSpPr/>
          <p:nvPr/>
        </p:nvSpPr>
        <p:spPr>
          <a:xfrm>
            <a:off x="371856" y="1768769"/>
            <a:ext cx="10107167" cy="380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401D68-2C31-ED0B-4B87-D505DAEAABA0}"/>
              </a:ext>
            </a:extLst>
          </p:cNvPr>
          <p:cNvSpPr/>
          <p:nvPr/>
        </p:nvSpPr>
        <p:spPr>
          <a:xfrm>
            <a:off x="371856" y="372799"/>
            <a:ext cx="3572823" cy="50103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8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Methods: rutile (3/3)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1977A4-5A86-CC19-7412-07CEB9268E0E}"/>
              </a:ext>
            </a:extLst>
          </p:cNvPr>
          <p:cNvGrpSpPr/>
          <p:nvPr/>
        </p:nvGrpSpPr>
        <p:grpSpPr>
          <a:xfrm>
            <a:off x="174618" y="5850272"/>
            <a:ext cx="1543004" cy="863653"/>
            <a:chOff x="1506269" y="5699352"/>
            <a:chExt cx="1543004" cy="863653"/>
          </a:xfrm>
        </p:grpSpPr>
        <p:pic>
          <p:nvPicPr>
            <p:cNvPr id="24" name="Content Placeholder 5" descr="Qr code&#10;&#10;Description automatically generated">
              <a:extLst>
                <a:ext uri="{FF2B5EF4-FFF2-40B4-BE49-F238E27FC236}">
                  <a16:creationId xmlns:a16="http://schemas.microsoft.com/office/drawing/2014/main" id="{76611804-96BB-425F-E832-C18397D9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" b="3097"/>
            <a:stretch/>
          </p:blipFill>
          <p:spPr>
            <a:xfrm>
              <a:off x="1506269" y="5699352"/>
              <a:ext cx="891238" cy="863653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79309CA1-84CD-B0F0-0063-B7193182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94" y="5735174"/>
              <a:ext cx="591579" cy="8278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E91-8C7E-C474-B9B3-BD364FCB8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856" y="1175563"/>
            <a:ext cx="6021570" cy="672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Sedimentary source region data by Bohm et al. (2023):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09D14-0F5C-384C-987E-DAB9CAA0F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938" y="2357563"/>
            <a:ext cx="6347714" cy="3074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E4824-86B0-3795-D9CD-F7565CD352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256" y="4111749"/>
            <a:ext cx="1539252" cy="110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70F370-2511-7A76-E375-9BF9FDCB1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15" y="1768768"/>
            <a:ext cx="3572823" cy="2064299"/>
          </a:xfrm>
          <a:prstGeom prst="rect">
            <a:avLst/>
          </a:prstGeom>
        </p:spPr>
      </p:pic>
      <p:pic>
        <p:nvPicPr>
          <p:cNvPr id="22" name="Picture 21" descr="Qr code&#10;&#10;Description automatically generated">
            <a:extLst>
              <a:ext uri="{FF2B5EF4-FFF2-40B4-BE49-F238E27FC236}">
                <a16:creationId xmlns:a16="http://schemas.microsoft.com/office/drawing/2014/main" id="{FD67E6A4-B96D-ABD5-9E6F-F9E9A1AC0F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441" y="3027656"/>
            <a:ext cx="770500" cy="770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CDD9D5-31E4-900A-09E3-68AC0F119823}"/>
              </a:ext>
            </a:extLst>
          </p:cNvPr>
          <p:cNvSpPr txBox="1"/>
          <p:nvPr/>
        </p:nvSpPr>
        <p:spPr>
          <a:xfrm>
            <a:off x="10944598" y="17687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27" name="Rectangle: Rounded Corners 26">
            <a:hlinkClick r:id="rId8" action="ppaction://hlinksldjump"/>
            <a:extLst>
              <a:ext uri="{FF2B5EF4-FFF2-40B4-BE49-F238E27FC236}">
                <a16:creationId xmlns:a16="http://schemas.microsoft.com/office/drawing/2014/main" id="{3042E48D-8CEF-152B-BEC1-03B0D325AD61}"/>
              </a:ext>
            </a:extLst>
          </p:cNvPr>
          <p:cNvSpPr/>
          <p:nvPr/>
        </p:nvSpPr>
        <p:spPr>
          <a:xfrm>
            <a:off x="10606789" y="3341880"/>
            <a:ext cx="1493878" cy="306467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8" name="Rectangle: Rounded Corners 27">
            <a:hlinkClick r:id="rId8" action="ppaction://hlinksldjump"/>
            <a:extLst>
              <a:ext uri="{FF2B5EF4-FFF2-40B4-BE49-F238E27FC236}">
                <a16:creationId xmlns:a16="http://schemas.microsoft.com/office/drawing/2014/main" id="{6F86C081-8017-3BEF-0B53-F2801F23E7B5}"/>
              </a:ext>
            </a:extLst>
          </p:cNvPr>
          <p:cNvSpPr/>
          <p:nvPr/>
        </p:nvSpPr>
        <p:spPr>
          <a:xfrm>
            <a:off x="10606789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29" name="Rectangle: Rounded Corners 28">
            <a:hlinkClick r:id="rId9" action="ppaction://hlinksldjump"/>
            <a:extLst>
              <a:ext uri="{FF2B5EF4-FFF2-40B4-BE49-F238E27FC236}">
                <a16:creationId xmlns:a16="http://schemas.microsoft.com/office/drawing/2014/main" id="{FC4CFC2B-3359-365A-77AC-38360445071A}"/>
              </a:ext>
            </a:extLst>
          </p:cNvPr>
          <p:cNvSpPr/>
          <p:nvPr/>
        </p:nvSpPr>
        <p:spPr>
          <a:xfrm>
            <a:off x="11117187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0" name="Rectangle: Rounded Corners 29">
            <a:hlinkClick r:id="rId10" action="ppaction://hlinksldjump"/>
            <a:extLst>
              <a:ext uri="{FF2B5EF4-FFF2-40B4-BE49-F238E27FC236}">
                <a16:creationId xmlns:a16="http://schemas.microsoft.com/office/drawing/2014/main" id="{B37DBD9D-FBF9-5229-733F-5D90D80D2C19}"/>
              </a:ext>
            </a:extLst>
          </p:cNvPr>
          <p:cNvSpPr/>
          <p:nvPr/>
        </p:nvSpPr>
        <p:spPr>
          <a:xfrm>
            <a:off x="11632800" y="3710574"/>
            <a:ext cx="467867" cy="38306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1" name="Rectangle: Rounded Corners 30">
            <a:hlinkClick r:id="rId11" action="ppaction://hlinksldjump"/>
            <a:extLst>
              <a:ext uri="{FF2B5EF4-FFF2-40B4-BE49-F238E27FC236}">
                <a16:creationId xmlns:a16="http://schemas.microsoft.com/office/drawing/2014/main" id="{3CBB3256-4C41-2B5B-64AE-C695600E32E5}"/>
              </a:ext>
            </a:extLst>
          </p:cNvPr>
          <p:cNvSpPr/>
          <p:nvPr/>
        </p:nvSpPr>
        <p:spPr>
          <a:xfrm>
            <a:off x="10713487" y="2188198"/>
            <a:ext cx="1233147" cy="392440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2" name="Rectangle: Rounded Corners 31">
            <a:hlinkClick r:id="rId11" action="ppaction://hlinksldjump"/>
            <a:extLst>
              <a:ext uri="{FF2B5EF4-FFF2-40B4-BE49-F238E27FC236}">
                <a16:creationId xmlns:a16="http://schemas.microsoft.com/office/drawing/2014/main" id="{EAEC1C93-CD50-6DD3-2C50-FCAC046CCD34}"/>
              </a:ext>
            </a:extLst>
          </p:cNvPr>
          <p:cNvSpPr/>
          <p:nvPr/>
        </p:nvSpPr>
        <p:spPr>
          <a:xfrm>
            <a:off x="10713487" y="2643502"/>
            <a:ext cx="599556" cy="287583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33" name="Rectangle: Rounded Corners 32">
            <a:hlinkClick r:id="rId12" action="ppaction://hlinksldjump"/>
            <a:extLst>
              <a:ext uri="{FF2B5EF4-FFF2-40B4-BE49-F238E27FC236}">
                <a16:creationId xmlns:a16="http://schemas.microsoft.com/office/drawing/2014/main" id="{7A27736A-7286-A062-226B-84844965AB79}"/>
              </a:ext>
            </a:extLst>
          </p:cNvPr>
          <p:cNvSpPr/>
          <p:nvPr/>
        </p:nvSpPr>
        <p:spPr>
          <a:xfrm>
            <a:off x="11361186" y="2643502"/>
            <a:ext cx="585448" cy="287582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34" name="Rectangle: Rounded Corners 33">
            <a:hlinkClick r:id="rId13" action="ppaction://hlinksldjump"/>
            <a:extLst>
              <a:ext uri="{FF2B5EF4-FFF2-40B4-BE49-F238E27FC236}">
                <a16:creationId xmlns:a16="http://schemas.microsoft.com/office/drawing/2014/main" id="{DED01CE8-D235-CDE0-B689-F087ECBB7A45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35" name="Rectangle: Rounded Corners 34">
            <a:hlinkClick r:id="rId14" action="ppaction://hlinksldjump"/>
            <a:extLst>
              <a:ext uri="{FF2B5EF4-FFF2-40B4-BE49-F238E27FC236}">
                <a16:creationId xmlns:a16="http://schemas.microsoft.com/office/drawing/2014/main" id="{C3C4F95A-2539-29B5-89D3-D4BDD2A68136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36" name="Rectangle: Rounded Corners 35">
            <a:hlinkClick r:id="rId15" action="ppaction://hlinksldjump"/>
            <a:extLst>
              <a:ext uri="{FF2B5EF4-FFF2-40B4-BE49-F238E27FC236}">
                <a16:creationId xmlns:a16="http://schemas.microsoft.com/office/drawing/2014/main" id="{CD608A3F-1C6A-E880-E38A-69F88099A3A6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37" name="Rectangle: Rounded Corners 36">
            <a:hlinkClick r:id="rId8" action="ppaction://hlinksldjump"/>
            <a:extLst>
              <a:ext uri="{FF2B5EF4-FFF2-40B4-BE49-F238E27FC236}">
                <a16:creationId xmlns:a16="http://schemas.microsoft.com/office/drawing/2014/main" id="{602ED702-35CC-5CCA-908A-893F92CDD0C8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8" name="Rectangle: Rounded Corners 37">
            <a:hlinkClick r:id="rId16" action="ppaction://hlinksldjump"/>
            <a:extLst>
              <a:ext uri="{FF2B5EF4-FFF2-40B4-BE49-F238E27FC236}">
                <a16:creationId xmlns:a16="http://schemas.microsoft.com/office/drawing/2014/main" id="{E4659785-6473-D07B-ED27-148234A69738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40" name="Rectangle: Rounded Corners 39">
            <a:hlinkClick r:id="rId17" action="ppaction://hlinksldjump"/>
            <a:extLst>
              <a:ext uri="{FF2B5EF4-FFF2-40B4-BE49-F238E27FC236}">
                <a16:creationId xmlns:a16="http://schemas.microsoft.com/office/drawing/2014/main" id="{3BB59978-030D-B3F3-1805-B8B26BCAB9F4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41" name="Rectangle: Rounded Corners 40">
            <a:hlinkClick r:id="rId18" action="ppaction://hlinksldjump"/>
            <a:extLst>
              <a:ext uri="{FF2B5EF4-FFF2-40B4-BE49-F238E27FC236}">
                <a16:creationId xmlns:a16="http://schemas.microsoft.com/office/drawing/2014/main" id="{F1C013E7-F371-ECB5-F509-0C4BE62143DA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42" name="Rectangle: Rounded Corners 41">
            <a:hlinkClick r:id="rId19" action="ppaction://hlinksldjump"/>
            <a:extLst>
              <a:ext uri="{FF2B5EF4-FFF2-40B4-BE49-F238E27FC236}">
                <a16:creationId xmlns:a16="http://schemas.microsoft.com/office/drawing/2014/main" id="{78139735-C517-8F04-9121-3A4EBF6ADFC1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3" name="TextBox 42">
            <a:hlinkClick r:id="rId20" action="ppaction://hlinksldjump"/>
            <a:extLst>
              <a:ext uri="{FF2B5EF4-FFF2-40B4-BE49-F238E27FC236}">
                <a16:creationId xmlns:a16="http://schemas.microsoft.com/office/drawing/2014/main" id="{34522DC6-A8EB-1B2E-0B1A-5755F651B921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4" name="TextBox 43">
            <a:hlinkClick r:id="rId21" action="ppaction://hlinksldjump"/>
            <a:extLst>
              <a:ext uri="{FF2B5EF4-FFF2-40B4-BE49-F238E27FC236}">
                <a16:creationId xmlns:a16="http://schemas.microsoft.com/office/drawing/2014/main" id="{1009B840-9167-1B09-BE9E-A523551F7A3E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5" name="Rectangle: Rounded Corners 44">
            <a:hlinkClick r:id="rId22" action="ppaction://hlinksldjump"/>
            <a:extLst>
              <a:ext uri="{FF2B5EF4-FFF2-40B4-BE49-F238E27FC236}">
                <a16:creationId xmlns:a16="http://schemas.microsoft.com/office/drawing/2014/main" id="{CBF617B3-0EB1-01DC-DC56-7176C399DDB8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46" name="Rectangle: Rounded Corners 45">
            <a:hlinkClick r:id="rId11" action="ppaction://hlinksldjump"/>
            <a:extLst>
              <a:ext uri="{FF2B5EF4-FFF2-40B4-BE49-F238E27FC236}">
                <a16:creationId xmlns:a16="http://schemas.microsoft.com/office/drawing/2014/main" id="{7027E8B7-D257-0075-2723-DBCF1599E467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73288-1289-D2AD-F8A6-C1DAA37896D7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3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FAD2533B-DD73-3142-7C3C-C618594BA47D}"/>
              </a:ext>
            </a:extLst>
          </p:cNvPr>
          <p:cNvSpPr/>
          <p:nvPr/>
        </p:nvSpPr>
        <p:spPr>
          <a:xfrm>
            <a:off x="4390258" y="5731966"/>
            <a:ext cx="423984" cy="207309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5" name="Rectangle: Rounded Corners 4">
            <a:hlinkClick r:id="rId12" action="ppaction://hlinksldjump"/>
            <a:extLst>
              <a:ext uri="{FF2B5EF4-FFF2-40B4-BE49-F238E27FC236}">
                <a16:creationId xmlns:a16="http://schemas.microsoft.com/office/drawing/2014/main" id="{0003B0BE-8AF0-E4F2-DF3B-7CD64E3F37C4}"/>
              </a:ext>
            </a:extLst>
          </p:cNvPr>
          <p:cNvSpPr/>
          <p:nvPr/>
        </p:nvSpPr>
        <p:spPr>
          <a:xfrm>
            <a:off x="4847198" y="5731552"/>
            <a:ext cx="414007" cy="207308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6" name="Rectangle: Rounded Corners 5">
            <a:hlinkClick r:id="rId8" action="ppaction://hlinksldjump"/>
            <a:extLst>
              <a:ext uri="{FF2B5EF4-FFF2-40B4-BE49-F238E27FC236}">
                <a16:creationId xmlns:a16="http://schemas.microsoft.com/office/drawing/2014/main" id="{547E154B-F5E0-4E5D-4EA9-A27207787B6B}"/>
              </a:ext>
            </a:extLst>
          </p:cNvPr>
          <p:cNvSpPr/>
          <p:nvPr/>
        </p:nvSpPr>
        <p:spPr>
          <a:xfrm>
            <a:off x="4379689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7" name="Rectangle: Rounded Corners 6">
            <a:hlinkClick r:id="rId9" action="ppaction://hlinksldjump"/>
            <a:extLst>
              <a:ext uri="{FF2B5EF4-FFF2-40B4-BE49-F238E27FC236}">
                <a16:creationId xmlns:a16="http://schemas.microsoft.com/office/drawing/2014/main" id="{24EFC863-B0F1-AA3A-1287-13DE1CCE2B72}"/>
              </a:ext>
            </a:extLst>
          </p:cNvPr>
          <p:cNvSpPr/>
          <p:nvPr/>
        </p:nvSpPr>
        <p:spPr>
          <a:xfrm>
            <a:off x="4692140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0" name="Rectangle: Rounded Corners 9">
            <a:hlinkClick r:id="rId10" action="ppaction://hlinksldjump"/>
            <a:extLst>
              <a:ext uri="{FF2B5EF4-FFF2-40B4-BE49-F238E27FC236}">
                <a16:creationId xmlns:a16="http://schemas.microsoft.com/office/drawing/2014/main" id="{C9630E3D-E949-68F3-D722-F0E496E7DB44}"/>
              </a:ext>
            </a:extLst>
          </p:cNvPr>
          <p:cNvSpPr/>
          <p:nvPr/>
        </p:nvSpPr>
        <p:spPr>
          <a:xfrm>
            <a:off x="5004591" y="6617746"/>
            <a:ext cx="278820" cy="19925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13" name="Action Button: Go Home 12">
            <a:hlinkClick r:id="rId24" action="ppaction://hlinksldjump" highlightClick="1"/>
            <a:extLst>
              <a:ext uri="{FF2B5EF4-FFF2-40B4-BE49-F238E27FC236}">
                <a16:creationId xmlns:a16="http://schemas.microsoft.com/office/drawing/2014/main" id="{667C6A5F-E655-BFBD-6E90-B248A8E031BB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7FCDFF-7F13-42EE-DC55-7A16029B2D61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Go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335525D-282E-2A96-3C3E-B9B5C5083BAB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0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55F759-C768-4EC0-CC2E-0AA40B55F271}"/>
              </a:ext>
            </a:extLst>
          </p:cNvPr>
          <p:cNvSpPr/>
          <p:nvPr/>
        </p:nvSpPr>
        <p:spPr>
          <a:xfrm>
            <a:off x="329036" y="254379"/>
            <a:ext cx="4544716" cy="494308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A12271AC-0D2F-A5F9-CB21-37CB3328D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44" y="1122869"/>
            <a:ext cx="5553359" cy="4166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3BD381-FC2C-D744-A334-56F3CB50FE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5"/>
          <a:stretch/>
        </p:blipFill>
        <p:spPr>
          <a:xfrm>
            <a:off x="6424955" y="1112499"/>
            <a:ext cx="3675482" cy="38600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C74D29C-3D41-3569-8F1C-943D7EDB4FA6}"/>
              </a:ext>
            </a:extLst>
          </p:cNvPr>
          <p:cNvSpPr/>
          <p:nvPr/>
        </p:nvSpPr>
        <p:spPr>
          <a:xfrm>
            <a:off x="7111606" y="4286740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2C1200-B572-C4CA-66D3-F428BEB0E7BC}"/>
              </a:ext>
            </a:extLst>
          </p:cNvPr>
          <p:cNvSpPr/>
          <p:nvPr/>
        </p:nvSpPr>
        <p:spPr>
          <a:xfrm>
            <a:off x="7368905" y="4286740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5E011D-0C0B-E5BD-EE0B-6E4A4DCF0E96}"/>
              </a:ext>
            </a:extLst>
          </p:cNvPr>
          <p:cNvSpPr/>
          <p:nvPr/>
        </p:nvSpPr>
        <p:spPr>
          <a:xfrm>
            <a:off x="8060142" y="4278926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0894840-6882-FAF3-605A-409BD4A40408}"/>
              </a:ext>
            </a:extLst>
          </p:cNvPr>
          <p:cNvSpPr/>
          <p:nvPr/>
        </p:nvSpPr>
        <p:spPr>
          <a:xfrm>
            <a:off x="8734579" y="4277429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DFFA57-301C-7318-0529-DBC94B5E9CB0}"/>
              </a:ext>
            </a:extLst>
          </p:cNvPr>
          <p:cNvSpPr/>
          <p:nvPr/>
        </p:nvSpPr>
        <p:spPr>
          <a:xfrm>
            <a:off x="8985195" y="4273736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676A711-0838-493D-64E9-365C7BD08EDE}"/>
              </a:ext>
            </a:extLst>
          </p:cNvPr>
          <p:cNvSpPr/>
          <p:nvPr/>
        </p:nvSpPr>
        <p:spPr>
          <a:xfrm>
            <a:off x="9200058" y="4286734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0388B7F-5567-C202-D4FE-C6196CD00895}"/>
              </a:ext>
            </a:extLst>
          </p:cNvPr>
          <p:cNvSpPr/>
          <p:nvPr/>
        </p:nvSpPr>
        <p:spPr>
          <a:xfrm>
            <a:off x="9472926" y="4286735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48A4AFC-E097-52BB-4DE0-50952DACABC8}"/>
              </a:ext>
            </a:extLst>
          </p:cNvPr>
          <p:cNvSpPr/>
          <p:nvPr/>
        </p:nvSpPr>
        <p:spPr>
          <a:xfrm>
            <a:off x="9635955" y="4286734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25D820E-4242-DB6A-93AF-C075B2AA3C41}"/>
              </a:ext>
            </a:extLst>
          </p:cNvPr>
          <p:cNvSpPr/>
          <p:nvPr/>
        </p:nvSpPr>
        <p:spPr>
          <a:xfrm>
            <a:off x="7802597" y="4286734"/>
            <a:ext cx="158506" cy="16430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D66461-61CB-0B5C-96B3-951A087BE7F6}"/>
              </a:ext>
            </a:extLst>
          </p:cNvPr>
          <p:cNvSpPr txBox="1"/>
          <p:nvPr/>
        </p:nvSpPr>
        <p:spPr>
          <a:xfrm>
            <a:off x="877219" y="1492540"/>
            <a:ext cx="1368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2.7-2.6 Ma: </a:t>
            </a:r>
            <a:r>
              <a:rPr lang="fi-FI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Transitional</a:t>
            </a:r>
            <a:r>
              <a:rPr lang="fi-FI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fi-FI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(TU): 1 </a:t>
            </a:r>
            <a:r>
              <a:rPr lang="fi-FI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i-FI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EEF0AC23-EC33-957C-68DE-9C565D95D676}"/>
              </a:ext>
            </a:extLst>
          </p:cNvPr>
          <p:cNvSpPr/>
          <p:nvPr/>
        </p:nvSpPr>
        <p:spPr>
          <a:xfrm>
            <a:off x="2039212" y="1804086"/>
            <a:ext cx="503739" cy="152488"/>
          </a:xfrm>
          <a:prstGeom prst="leftBrace">
            <a:avLst>
              <a:gd name="adj1" fmla="val 8333"/>
              <a:gd name="adj2" fmla="val 46113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B0C989-C28A-D8A2-4945-C6F015A402D9}"/>
              </a:ext>
            </a:extLst>
          </p:cNvPr>
          <p:cNvSpPr txBox="1"/>
          <p:nvPr/>
        </p:nvSpPr>
        <p:spPr>
          <a:xfrm>
            <a:off x="3327261" y="3661550"/>
            <a:ext cx="221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----- 5.3 Ma -----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420B48-C215-7648-C4C3-B60ED17CFF88}"/>
              </a:ext>
            </a:extLst>
          </p:cNvPr>
          <p:cNvSpPr txBox="1"/>
          <p:nvPr/>
        </p:nvSpPr>
        <p:spPr>
          <a:xfrm>
            <a:off x="2496864" y="1670155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-- 2.6 Ma --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2443BF7-E494-3B3F-93EE-8E98C8086AC7}"/>
              </a:ext>
            </a:extLst>
          </p:cNvPr>
          <p:cNvSpPr txBox="1">
            <a:spLocks/>
          </p:cNvSpPr>
          <p:nvPr/>
        </p:nvSpPr>
        <p:spPr>
          <a:xfrm>
            <a:off x="4078440" y="1493997"/>
            <a:ext cx="2488266" cy="10112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(Quaternary	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Loess)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B17A95D4-EC1A-6C1D-EFCB-7D89CB54D6AF}"/>
              </a:ext>
            </a:extLst>
          </p:cNvPr>
          <p:cNvSpPr/>
          <p:nvPr/>
        </p:nvSpPr>
        <p:spPr>
          <a:xfrm rot="16200000">
            <a:off x="8719920" y="4409166"/>
            <a:ext cx="321101" cy="1516810"/>
          </a:xfrm>
          <a:prstGeom prst="lef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214546AD-0408-606B-DBF4-0AC3F3D1871C}"/>
              </a:ext>
            </a:extLst>
          </p:cNvPr>
          <p:cNvSpPr/>
          <p:nvPr/>
        </p:nvSpPr>
        <p:spPr>
          <a:xfrm rot="16200000">
            <a:off x="7383145" y="4610946"/>
            <a:ext cx="377286" cy="1069968"/>
          </a:xfrm>
          <a:prstGeom prst="lef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614C04-F13D-6B34-C45D-AD1860722E18}"/>
              </a:ext>
            </a:extLst>
          </p:cNvPr>
          <p:cNvSpPr txBox="1"/>
          <p:nvPr/>
        </p:nvSpPr>
        <p:spPr>
          <a:xfrm>
            <a:off x="7351179" y="5328122"/>
            <a:ext cx="516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D968B7-C5D5-F0A6-C08A-6B74E48DE7E6}"/>
              </a:ext>
            </a:extLst>
          </p:cNvPr>
          <p:cNvSpPr txBox="1"/>
          <p:nvPr/>
        </p:nvSpPr>
        <p:spPr>
          <a:xfrm>
            <a:off x="8726929" y="5311203"/>
            <a:ext cx="445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199454-1E05-BC02-3047-572F7AA5987E}"/>
              </a:ext>
            </a:extLst>
          </p:cNvPr>
          <p:cNvSpPr txBox="1"/>
          <p:nvPr/>
        </p:nvSpPr>
        <p:spPr>
          <a:xfrm>
            <a:off x="9638873" y="5227005"/>
            <a:ext cx="487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C8C2AF7-0C64-610C-A96C-70D9652AA18D}"/>
              </a:ext>
            </a:extLst>
          </p:cNvPr>
          <p:cNvCxnSpPr>
            <a:cxnSpLocks/>
            <a:endCxn id="33" idx="4"/>
          </p:cNvCxnSpPr>
          <p:nvPr/>
        </p:nvCxnSpPr>
        <p:spPr>
          <a:xfrm flipH="1" flipV="1">
            <a:off x="9715208" y="4451043"/>
            <a:ext cx="105016" cy="77526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761E710-1112-8DB2-4556-DE57455DDF1F}"/>
              </a:ext>
            </a:extLst>
          </p:cNvPr>
          <p:cNvSpPr txBox="1"/>
          <p:nvPr/>
        </p:nvSpPr>
        <p:spPr>
          <a:xfrm>
            <a:off x="2088306" y="4069619"/>
            <a:ext cx="332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Miocene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Formation (BD): 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samples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AEA55C-E104-9F95-D247-5F2125C9F98B}"/>
              </a:ext>
            </a:extLst>
          </p:cNvPr>
          <p:cNvSpPr txBox="1"/>
          <p:nvPr/>
        </p:nvSpPr>
        <p:spPr>
          <a:xfrm>
            <a:off x="2687383" y="2956105"/>
            <a:ext cx="296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Pliocene Jingle Formation (JL):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samples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0BC4B1-BF1E-4841-72C0-F580035F7739}"/>
              </a:ext>
            </a:extLst>
          </p:cNvPr>
          <p:cNvSpPr txBox="1"/>
          <p:nvPr/>
        </p:nvSpPr>
        <p:spPr>
          <a:xfrm rot="16200000">
            <a:off x="6652482" y="3623504"/>
            <a:ext cx="1076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BD 6.91 Ma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7BB710-808E-F99D-8D24-5789AD398196}"/>
              </a:ext>
            </a:extLst>
          </p:cNvPr>
          <p:cNvSpPr txBox="1"/>
          <p:nvPr/>
        </p:nvSpPr>
        <p:spPr>
          <a:xfrm rot="16200000">
            <a:off x="6932513" y="3609754"/>
            <a:ext cx="1076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BD 6.56 Ma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6D88AB0-150A-44D9-A612-944587E59B89}"/>
              </a:ext>
            </a:extLst>
          </p:cNvPr>
          <p:cNvSpPr txBox="1"/>
          <p:nvPr/>
        </p:nvSpPr>
        <p:spPr>
          <a:xfrm rot="16200000">
            <a:off x="7343248" y="3595006"/>
            <a:ext cx="1076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BD 5.75 Ma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AE2E7B-5260-BBD9-61DA-C401B2E7FB72}"/>
              </a:ext>
            </a:extLst>
          </p:cNvPr>
          <p:cNvSpPr txBox="1"/>
          <p:nvPr/>
        </p:nvSpPr>
        <p:spPr>
          <a:xfrm rot="16200000">
            <a:off x="7600401" y="3623596"/>
            <a:ext cx="10127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JL 5.24 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58D7A6-1519-A081-7975-1CF6ECC6E20D}"/>
              </a:ext>
            </a:extLst>
          </p:cNvPr>
          <p:cNvSpPr txBox="1"/>
          <p:nvPr/>
        </p:nvSpPr>
        <p:spPr>
          <a:xfrm rot="16200000">
            <a:off x="8195580" y="3607646"/>
            <a:ext cx="10127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JL 4.04 Ma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903996B-C218-C41F-228E-13FB786303C3}"/>
              </a:ext>
            </a:extLst>
          </p:cNvPr>
          <p:cNvSpPr txBox="1"/>
          <p:nvPr/>
        </p:nvSpPr>
        <p:spPr>
          <a:xfrm rot="16200000">
            <a:off x="8538525" y="3623596"/>
            <a:ext cx="10127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JL 3.67 Ma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E3EEBA-E8ED-A109-6B56-F36AD1560111}"/>
              </a:ext>
            </a:extLst>
          </p:cNvPr>
          <p:cNvSpPr txBox="1"/>
          <p:nvPr/>
        </p:nvSpPr>
        <p:spPr>
          <a:xfrm rot="16200000">
            <a:off x="8771457" y="3604190"/>
            <a:ext cx="10127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JL 3.39 Ma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70A64-4A6C-260B-FA75-9D90365D46DA}"/>
              </a:ext>
            </a:extLst>
          </p:cNvPr>
          <p:cNvSpPr txBox="1"/>
          <p:nvPr/>
        </p:nvSpPr>
        <p:spPr>
          <a:xfrm rot="16200000">
            <a:off x="9053299" y="3630100"/>
            <a:ext cx="10127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JL 2.79 Ma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29C5A3-BF5A-46FB-1F06-E44CBC7F399A}"/>
              </a:ext>
            </a:extLst>
          </p:cNvPr>
          <p:cNvSpPr txBox="1"/>
          <p:nvPr/>
        </p:nvSpPr>
        <p:spPr>
          <a:xfrm rot="16200000">
            <a:off x="9236515" y="3598556"/>
            <a:ext cx="10668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TU 2.64 Ma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4D933B2-92C1-0994-0433-FCEE42A8B109}"/>
              </a:ext>
            </a:extLst>
          </p:cNvPr>
          <p:cNvSpPr/>
          <p:nvPr/>
        </p:nvSpPr>
        <p:spPr>
          <a:xfrm>
            <a:off x="10285700" y="3501730"/>
            <a:ext cx="136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Benthic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 data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Westerhold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(2020), Science, 369(6509): 1383-1387.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9C19ADA-A802-19F9-F523-45CEBD13A084}"/>
              </a:ext>
            </a:extLst>
          </p:cNvPr>
          <p:cNvSpPr/>
          <p:nvPr/>
        </p:nvSpPr>
        <p:spPr>
          <a:xfrm>
            <a:off x="7118739" y="3068781"/>
            <a:ext cx="94403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Samples: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BDAEE55-E03A-464E-8A88-83EC9E9D1CCE}"/>
              </a:ext>
            </a:extLst>
          </p:cNvPr>
          <p:cNvSpPr/>
          <p:nvPr/>
        </p:nvSpPr>
        <p:spPr>
          <a:xfrm>
            <a:off x="337612" y="5242349"/>
            <a:ext cx="13716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Photo: Anu Kaakinen</a:t>
            </a: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3A5288DE-1BA5-9C0B-399A-9B38A609DDDE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3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D43F2F86-84B5-C476-C0E4-A106850D45CC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4" name="Rectangle: Rounded Corners 23">
            <a:hlinkClick r:id="rId8" action="ppaction://hlinksldjump"/>
            <a:extLst>
              <a:ext uri="{FF2B5EF4-FFF2-40B4-BE49-F238E27FC236}">
                <a16:creationId xmlns:a16="http://schemas.microsoft.com/office/drawing/2014/main" id="{8DE623BC-0757-630C-8DBE-E10398685F63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8" name="Rectangle: Rounded Corners 27">
            <a:hlinkClick r:id="rId9" action="ppaction://hlinksldjump"/>
            <a:extLst>
              <a:ext uri="{FF2B5EF4-FFF2-40B4-BE49-F238E27FC236}">
                <a16:creationId xmlns:a16="http://schemas.microsoft.com/office/drawing/2014/main" id="{CC72087A-DF70-7288-B1F1-CFF163205EEF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0" name="Rectangle: Rounded Corners 29">
            <a:hlinkClick r:id="rId10" action="ppaction://hlinksldjump"/>
            <a:extLst>
              <a:ext uri="{FF2B5EF4-FFF2-40B4-BE49-F238E27FC236}">
                <a16:creationId xmlns:a16="http://schemas.microsoft.com/office/drawing/2014/main" id="{5E68C40E-CA55-2E38-E28B-1C522C712C22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37" name="Rectangle: Rounded Corners 36">
            <a:hlinkClick r:id="rId11" action="ppaction://hlinksldjump"/>
            <a:extLst>
              <a:ext uri="{FF2B5EF4-FFF2-40B4-BE49-F238E27FC236}">
                <a16:creationId xmlns:a16="http://schemas.microsoft.com/office/drawing/2014/main" id="{CB4A6D54-CD3C-FFF7-22F0-7ECD8EDCBB81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60" name="Rectangle: Rounded Corners 59">
            <a:hlinkClick r:id="rId12" action="ppaction://hlinksldjump"/>
            <a:extLst>
              <a:ext uri="{FF2B5EF4-FFF2-40B4-BE49-F238E27FC236}">
                <a16:creationId xmlns:a16="http://schemas.microsoft.com/office/drawing/2014/main" id="{20A072C4-AFAD-FA9B-0416-D55E070AD37E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61" name="TextBox 60">
            <a:hlinkClick r:id="rId13" action="ppaction://hlinksldjump"/>
            <a:extLst>
              <a:ext uri="{FF2B5EF4-FFF2-40B4-BE49-F238E27FC236}">
                <a16:creationId xmlns:a16="http://schemas.microsoft.com/office/drawing/2014/main" id="{D079F60A-B5B5-DE51-65EF-9345E83B4D14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62" name="TextBox 61">
            <a:hlinkClick r:id="rId14" action="ppaction://hlinksldjump"/>
            <a:extLst>
              <a:ext uri="{FF2B5EF4-FFF2-40B4-BE49-F238E27FC236}">
                <a16:creationId xmlns:a16="http://schemas.microsoft.com/office/drawing/2014/main" id="{1B4F9F7F-14F4-9D47-F705-04F1F432DFFA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65" name="Rectangle: Rounded Corners 64">
            <a:hlinkClick r:id="rId15" action="ppaction://hlinksldjump"/>
            <a:extLst>
              <a:ext uri="{FF2B5EF4-FFF2-40B4-BE49-F238E27FC236}">
                <a16:creationId xmlns:a16="http://schemas.microsoft.com/office/drawing/2014/main" id="{F22F8E50-FB21-D0D1-80BD-519D37BDB898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66" name="Rectangle: Rounded Corners 65">
            <a:hlinkClick r:id="rId16" action="ppaction://hlinksldjump"/>
            <a:extLst>
              <a:ext uri="{FF2B5EF4-FFF2-40B4-BE49-F238E27FC236}">
                <a16:creationId xmlns:a16="http://schemas.microsoft.com/office/drawing/2014/main" id="{86009BCF-7971-260A-2651-557BC6C9393B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67" name="Rectangle: Rounded Corners 66">
            <a:hlinkClick r:id="rId17" action="ppaction://hlinksldjump"/>
            <a:extLst>
              <a:ext uri="{FF2B5EF4-FFF2-40B4-BE49-F238E27FC236}">
                <a16:creationId xmlns:a16="http://schemas.microsoft.com/office/drawing/2014/main" id="{16A08C24-7519-F619-8421-25D868479991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741ABB-121A-07CA-764F-11DE95F38A34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7D811-88E1-549D-AFA6-B1A34A0E6DDC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5" name="Action Button: Go Home 4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BD3B6A08-A234-2B89-1D55-6578ED058A0F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Go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729DB2D-8AB3-BE17-D5CB-88B762507FB3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Go Back or Previous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8B0A246-43BF-0A2B-5A28-B459D2142ED3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7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11628DA-3FD7-BFBC-FCAA-A344C4E1C60C}"/>
              </a:ext>
            </a:extLst>
          </p:cNvPr>
          <p:cNvSpPr txBox="1"/>
          <p:nvPr/>
        </p:nvSpPr>
        <p:spPr>
          <a:xfrm>
            <a:off x="789089" y="2594184"/>
            <a:ext cx="1331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Link to the article: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55F759-C768-4EC0-CC2E-0AA40B55F271}"/>
              </a:ext>
            </a:extLst>
          </p:cNvPr>
          <p:cNvSpPr/>
          <p:nvPr/>
        </p:nvSpPr>
        <p:spPr>
          <a:xfrm>
            <a:off x="329035" y="254379"/>
            <a:ext cx="5766966" cy="50480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Late Neogene dust provenance (1/3)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9F530-075B-CD0D-145F-54A47407D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706" y="1201063"/>
            <a:ext cx="7248421" cy="4187979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E8E449B1-848C-3D9F-D48A-C64109CFE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65" y="3263355"/>
            <a:ext cx="1015493" cy="101549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A72DE37-9EE2-FDA4-6DEC-5B6B5C333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035" y="1277045"/>
            <a:ext cx="2658714" cy="1274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detailed provenance analysis was recently published (Bohm et al. 2023):</a:t>
            </a: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5C34ED9D-A9FA-5A7C-5DCA-63B68992F3C5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2" name="Rectangle: Rounded Corners 21">
            <a:hlinkClick r:id="rId7" action="ppaction://hlinksldjump"/>
            <a:extLst>
              <a:ext uri="{FF2B5EF4-FFF2-40B4-BE49-F238E27FC236}">
                <a16:creationId xmlns:a16="http://schemas.microsoft.com/office/drawing/2014/main" id="{92546004-86AA-5278-2EB3-35B633369402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3" name="Rectangle: Rounded Corners 22">
            <a:hlinkClick r:id="rId8" action="ppaction://hlinksldjump"/>
            <a:extLst>
              <a:ext uri="{FF2B5EF4-FFF2-40B4-BE49-F238E27FC236}">
                <a16:creationId xmlns:a16="http://schemas.microsoft.com/office/drawing/2014/main" id="{A98F8DFA-C5FA-614D-A0E3-D0E3074D2240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5" name="Rectangle: Rounded Corners 24">
            <a:hlinkClick r:id="rId9" action="ppaction://hlinksldjump"/>
            <a:extLst>
              <a:ext uri="{FF2B5EF4-FFF2-40B4-BE49-F238E27FC236}">
                <a16:creationId xmlns:a16="http://schemas.microsoft.com/office/drawing/2014/main" id="{1F2F30F7-3423-48C8-E2CC-644A84FC346A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6" name="Rectangle: Rounded Corners 25">
            <a:hlinkClick r:id="rId10" action="ppaction://hlinksldjump"/>
            <a:extLst>
              <a:ext uri="{FF2B5EF4-FFF2-40B4-BE49-F238E27FC236}">
                <a16:creationId xmlns:a16="http://schemas.microsoft.com/office/drawing/2014/main" id="{05957FFA-F4B2-B3AF-6FF9-C82BCB686897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27" name="Rectangle: Rounded Corners 26">
            <a:hlinkClick r:id="rId11" action="ppaction://hlinksldjump"/>
            <a:extLst>
              <a:ext uri="{FF2B5EF4-FFF2-40B4-BE49-F238E27FC236}">
                <a16:creationId xmlns:a16="http://schemas.microsoft.com/office/drawing/2014/main" id="{BCE7AEA2-0ACA-6896-D4CB-C443DDB54180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8" name="TextBox 27">
            <a:hlinkClick r:id="rId12" action="ppaction://hlinksldjump"/>
            <a:extLst>
              <a:ext uri="{FF2B5EF4-FFF2-40B4-BE49-F238E27FC236}">
                <a16:creationId xmlns:a16="http://schemas.microsoft.com/office/drawing/2014/main" id="{967EEDA7-81A4-A17A-EADA-FFDEF11F60BF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29" name="TextBox 28">
            <a:hlinkClick r:id="rId13" action="ppaction://hlinksldjump"/>
            <a:extLst>
              <a:ext uri="{FF2B5EF4-FFF2-40B4-BE49-F238E27FC236}">
                <a16:creationId xmlns:a16="http://schemas.microsoft.com/office/drawing/2014/main" id="{60EF1A5A-B51D-6339-84CD-B4F202CE1337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30" name="Rectangle: Rounded Corners 29">
            <a:hlinkClick r:id="rId14" action="ppaction://hlinksldjump"/>
            <a:extLst>
              <a:ext uri="{FF2B5EF4-FFF2-40B4-BE49-F238E27FC236}">
                <a16:creationId xmlns:a16="http://schemas.microsoft.com/office/drawing/2014/main" id="{E88103C8-BF2F-7A8C-D0A7-C8BA3ECC71B9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31" name="Rectangle: Rounded Corners 30">
            <a:hlinkClick r:id="rId15" action="ppaction://hlinksldjump"/>
            <a:extLst>
              <a:ext uri="{FF2B5EF4-FFF2-40B4-BE49-F238E27FC236}">
                <a16:creationId xmlns:a16="http://schemas.microsoft.com/office/drawing/2014/main" id="{E667B3B4-5817-A01E-918C-6180A4FC6448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2" name="Rectangle: Rounded Corners 31">
            <a:hlinkClick r:id="rId16" action="ppaction://hlinksldjump"/>
            <a:extLst>
              <a:ext uri="{FF2B5EF4-FFF2-40B4-BE49-F238E27FC236}">
                <a16:creationId xmlns:a16="http://schemas.microsoft.com/office/drawing/2014/main" id="{4BD62719-168A-CEB5-9A61-9F613A6AC267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3" name="Rectangle: Rounded Corners 32">
            <a:hlinkClick r:id="rId17" action="ppaction://hlinksldjump"/>
            <a:extLst>
              <a:ext uri="{FF2B5EF4-FFF2-40B4-BE49-F238E27FC236}">
                <a16:creationId xmlns:a16="http://schemas.microsoft.com/office/drawing/2014/main" id="{22A9CE68-E852-97C2-49E6-ECB83A71291D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4" name="Rectangle: Rounded Corners 33">
            <a:hlinkClick r:id="rId10" action="ppaction://hlinksldjump"/>
            <a:extLst>
              <a:ext uri="{FF2B5EF4-FFF2-40B4-BE49-F238E27FC236}">
                <a16:creationId xmlns:a16="http://schemas.microsoft.com/office/drawing/2014/main" id="{8C694517-9D71-010F-5B04-CCDEDD0C8FD1}"/>
              </a:ext>
            </a:extLst>
          </p:cNvPr>
          <p:cNvSpPr/>
          <p:nvPr/>
        </p:nvSpPr>
        <p:spPr>
          <a:xfrm>
            <a:off x="10332035" y="2258302"/>
            <a:ext cx="1743002" cy="5289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5" name="Rectangle: Rounded Corners 34">
            <a:hlinkClick r:id="rId10" action="ppaction://hlinksldjump"/>
            <a:extLst>
              <a:ext uri="{FF2B5EF4-FFF2-40B4-BE49-F238E27FC236}">
                <a16:creationId xmlns:a16="http://schemas.microsoft.com/office/drawing/2014/main" id="{42CADC25-B489-8DAB-1E7B-21AC2F968559}"/>
              </a:ext>
            </a:extLst>
          </p:cNvPr>
          <p:cNvSpPr/>
          <p:nvPr/>
        </p:nvSpPr>
        <p:spPr>
          <a:xfrm>
            <a:off x="10332035" y="2910195"/>
            <a:ext cx="467867" cy="3848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36" name="Rectangle: Rounded Corners 35">
            <a:hlinkClick r:id="rId18" action="ppaction://hlinksldjump"/>
            <a:extLst>
              <a:ext uri="{FF2B5EF4-FFF2-40B4-BE49-F238E27FC236}">
                <a16:creationId xmlns:a16="http://schemas.microsoft.com/office/drawing/2014/main" id="{D1C44E1A-DA08-0EA7-3F4E-A98816AAF8EF}"/>
              </a:ext>
            </a:extLst>
          </p:cNvPr>
          <p:cNvSpPr/>
          <p:nvPr/>
        </p:nvSpPr>
        <p:spPr>
          <a:xfrm>
            <a:off x="10964810" y="2910195"/>
            <a:ext cx="467867" cy="384858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7" name="Rectangle: Rounded Corners 36">
            <a:hlinkClick r:id="rId19" action="ppaction://hlinksldjump"/>
            <a:extLst>
              <a:ext uri="{FF2B5EF4-FFF2-40B4-BE49-F238E27FC236}">
                <a16:creationId xmlns:a16="http://schemas.microsoft.com/office/drawing/2014/main" id="{5C66BCEF-7AB0-6D98-CA50-9C5AADF28BF0}"/>
              </a:ext>
            </a:extLst>
          </p:cNvPr>
          <p:cNvSpPr/>
          <p:nvPr/>
        </p:nvSpPr>
        <p:spPr>
          <a:xfrm>
            <a:off x="11584252" y="2911991"/>
            <a:ext cx="467867" cy="383062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8F88EA-DB3A-8ABA-0A52-105F2FB71A42}"/>
              </a:ext>
            </a:extLst>
          </p:cNvPr>
          <p:cNvSpPr txBox="1"/>
          <p:nvPr/>
        </p:nvSpPr>
        <p:spPr>
          <a:xfrm>
            <a:off x="10763831" y="17395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E1ED1-AC73-713D-9A30-C80A2C04ED7D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3CCAA-ED7C-299A-CA03-9011C49E474C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6" name="Action Button: Go Home 5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BE2FB6C3-21B8-0B4F-C95B-7A6969AEB062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9EA47B-7767-F9CC-1065-007F9ECDA251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95E2086-FB56-D009-40E9-697BC55677D9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2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7567DD6-2C95-1E81-AAC1-FC288DF91343}"/>
              </a:ext>
            </a:extLst>
          </p:cNvPr>
          <p:cNvSpPr/>
          <p:nvPr/>
        </p:nvSpPr>
        <p:spPr>
          <a:xfrm>
            <a:off x="2405743" y="968829"/>
            <a:ext cx="7897884" cy="4604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55F759-C768-4EC0-CC2E-0AA40B55F271}"/>
              </a:ext>
            </a:extLst>
          </p:cNvPr>
          <p:cNvSpPr/>
          <p:nvPr/>
        </p:nvSpPr>
        <p:spPr>
          <a:xfrm>
            <a:off x="329035" y="254379"/>
            <a:ext cx="5766965" cy="491237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Late Neogene dust provenance (2/3)</a:t>
            </a:r>
          </a:p>
        </p:txBody>
      </p:sp>
      <p:pic>
        <p:nvPicPr>
          <p:cNvPr id="22" name="Content Placeholder 21" descr="Diagram&#10;&#10;Description automatically generated">
            <a:extLst>
              <a:ext uri="{FF2B5EF4-FFF2-40B4-BE49-F238E27FC236}">
                <a16:creationId xmlns:a16="http://schemas.microsoft.com/office/drawing/2014/main" id="{18588CA6-68A4-38CD-0416-B31B82A8AE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529" y="1092794"/>
            <a:ext cx="4943912" cy="4351338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F4EAD5-2C6C-AC7C-6D86-B9D0BE29B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181" y="1205814"/>
            <a:ext cx="1539252" cy="1105933"/>
          </a:xfrm>
          <a:prstGeom prst="rect">
            <a:avLst/>
          </a:prstGeom>
        </p:spPr>
      </p:pic>
      <p:pic>
        <p:nvPicPr>
          <p:cNvPr id="25" name="Picture 24" descr="Chart, pie chart&#10;&#10;Description automatically generated">
            <a:extLst>
              <a:ext uri="{FF2B5EF4-FFF2-40B4-BE49-F238E27FC236}">
                <a16:creationId xmlns:a16="http://schemas.microsoft.com/office/drawing/2014/main" id="{799E4E8C-8218-64F8-C7CE-C99326A799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352" y="1205814"/>
            <a:ext cx="620342" cy="826114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D4B53AD-1C96-99E1-FB2C-1C2235CE2E8A}"/>
              </a:ext>
            </a:extLst>
          </p:cNvPr>
          <p:cNvSpPr txBox="1">
            <a:spLocks/>
          </p:cNvSpPr>
          <p:nvPr/>
        </p:nvSpPr>
        <p:spPr>
          <a:xfrm>
            <a:off x="10359372" y="4732325"/>
            <a:ext cx="1731210" cy="79348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data include previously published zircon data from Shang et al. (2016), Earth Planet. Sci. Lett. 439: 88-100.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6A5362E-0760-1F17-C31A-960DE7A15858}"/>
              </a:ext>
            </a:extLst>
          </p:cNvPr>
          <p:cNvSpPr txBox="1">
            <a:spLocks/>
          </p:cNvSpPr>
          <p:nvPr/>
        </p:nvSpPr>
        <p:spPr>
          <a:xfrm>
            <a:off x="222275" y="1205813"/>
            <a:ext cx="2101014" cy="2587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the onset of Late Miocene cooling at c. 6.6 Ma,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 gradually changed to mostly CAOB (NW source) in the Pliocene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East Asian winter monsoon dust transport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F2B58C85-5AEF-9EE4-0BE1-C21EEAD4A4F2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8" name="Rectangle: Rounded Corners 17">
            <a:hlinkClick r:id="rId8" action="ppaction://hlinksldjump"/>
            <a:extLst>
              <a:ext uri="{FF2B5EF4-FFF2-40B4-BE49-F238E27FC236}">
                <a16:creationId xmlns:a16="http://schemas.microsoft.com/office/drawing/2014/main" id="{1860D914-8AA3-B67E-4E99-41198060E123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19" name="Rectangle: Rounded Corners 18">
            <a:hlinkClick r:id="rId9" action="ppaction://hlinksldjump"/>
            <a:extLst>
              <a:ext uri="{FF2B5EF4-FFF2-40B4-BE49-F238E27FC236}">
                <a16:creationId xmlns:a16="http://schemas.microsoft.com/office/drawing/2014/main" id="{4B39D16A-E3DD-ACAA-C65C-0CD964A23382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0" name="Rectangle: Rounded Corners 19">
            <a:hlinkClick r:id="rId10" action="ppaction://hlinksldjump"/>
            <a:extLst>
              <a:ext uri="{FF2B5EF4-FFF2-40B4-BE49-F238E27FC236}">
                <a16:creationId xmlns:a16="http://schemas.microsoft.com/office/drawing/2014/main" id="{09C00BBB-8DAF-8878-FC79-68EF39CEBB35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4" name="Rectangle: Rounded Corners 23">
            <a:hlinkClick r:id="rId11" action="ppaction://hlinksldjump"/>
            <a:extLst>
              <a:ext uri="{FF2B5EF4-FFF2-40B4-BE49-F238E27FC236}">
                <a16:creationId xmlns:a16="http://schemas.microsoft.com/office/drawing/2014/main" id="{23C49A5A-0E22-F858-4A3D-3539D8D1B32E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28" name="Rectangle: Rounded Corners 27">
            <a:hlinkClick r:id="rId12" action="ppaction://hlinksldjump"/>
            <a:extLst>
              <a:ext uri="{FF2B5EF4-FFF2-40B4-BE49-F238E27FC236}">
                <a16:creationId xmlns:a16="http://schemas.microsoft.com/office/drawing/2014/main" id="{ADCAC8D4-5CBB-0D63-0F34-69EDCBE46C1D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9" name="TextBox 28">
            <a:hlinkClick r:id="rId13" action="ppaction://hlinksldjump"/>
            <a:extLst>
              <a:ext uri="{FF2B5EF4-FFF2-40B4-BE49-F238E27FC236}">
                <a16:creationId xmlns:a16="http://schemas.microsoft.com/office/drawing/2014/main" id="{57531449-021B-4723-AF13-DCAC49AC667C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0" name="TextBox 29">
            <a:hlinkClick r:id="rId14" action="ppaction://hlinksldjump"/>
            <a:extLst>
              <a:ext uri="{FF2B5EF4-FFF2-40B4-BE49-F238E27FC236}">
                <a16:creationId xmlns:a16="http://schemas.microsoft.com/office/drawing/2014/main" id="{1E9D135C-6C20-3633-01AB-3139B05A84F8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31" name="Rectangle: Rounded Corners 30">
            <a:hlinkClick r:id="rId15" action="ppaction://hlinksldjump"/>
            <a:extLst>
              <a:ext uri="{FF2B5EF4-FFF2-40B4-BE49-F238E27FC236}">
                <a16:creationId xmlns:a16="http://schemas.microsoft.com/office/drawing/2014/main" id="{FF82193A-43FC-FF1E-A185-84274077C63C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32" name="Rectangle: Rounded Corners 31">
            <a:hlinkClick r:id="rId16" action="ppaction://hlinksldjump"/>
            <a:extLst>
              <a:ext uri="{FF2B5EF4-FFF2-40B4-BE49-F238E27FC236}">
                <a16:creationId xmlns:a16="http://schemas.microsoft.com/office/drawing/2014/main" id="{ACEE2880-6514-725B-0A55-358B6960AA84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3" name="Rectangle: Rounded Corners 32">
            <a:hlinkClick r:id="rId17" action="ppaction://hlinksldjump"/>
            <a:extLst>
              <a:ext uri="{FF2B5EF4-FFF2-40B4-BE49-F238E27FC236}">
                <a16:creationId xmlns:a16="http://schemas.microsoft.com/office/drawing/2014/main" id="{C9F801BA-6803-E1D5-38E7-7DDBB57882D3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4" name="Rectangle: Rounded Corners 33">
            <a:hlinkClick r:id="rId18" action="ppaction://hlinksldjump"/>
            <a:extLst>
              <a:ext uri="{FF2B5EF4-FFF2-40B4-BE49-F238E27FC236}">
                <a16:creationId xmlns:a16="http://schemas.microsoft.com/office/drawing/2014/main" id="{CE1DDA65-75BF-13BF-03A1-0F949789DCEC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5" name="Rectangle: Rounded Corners 34">
            <a:hlinkClick r:id="rId11" action="ppaction://hlinksldjump"/>
            <a:extLst>
              <a:ext uri="{FF2B5EF4-FFF2-40B4-BE49-F238E27FC236}">
                <a16:creationId xmlns:a16="http://schemas.microsoft.com/office/drawing/2014/main" id="{C2473774-FA1B-6032-884B-FF67B2C8B065}"/>
              </a:ext>
            </a:extLst>
          </p:cNvPr>
          <p:cNvSpPr/>
          <p:nvPr/>
        </p:nvSpPr>
        <p:spPr>
          <a:xfrm>
            <a:off x="10347580" y="2152650"/>
            <a:ext cx="1743002" cy="528911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6" name="Rectangle: Rounded Corners 35">
            <a:hlinkClick r:id="rId11" action="ppaction://hlinksldjump"/>
            <a:extLst>
              <a:ext uri="{FF2B5EF4-FFF2-40B4-BE49-F238E27FC236}">
                <a16:creationId xmlns:a16="http://schemas.microsoft.com/office/drawing/2014/main" id="{7D0B4AFC-1C2C-0D21-2207-C990E5C49AF4}"/>
              </a:ext>
            </a:extLst>
          </p:cNvPr>
          <p:cNvSpPr/>
          <p:nvPr/>
        </p:nvSpPr>
        <p:spPr>
          <a:xfrm>
            <a:off x="10347580" y="2804543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37" name="Rectangle: Rounded Corners 36">
            <a:hlinkClick r:id="rId19" action="ppaction://hlinksldjump"/>
            <a:extLst>
              <a:ext uri="{FF2B5EF4-FFF2-40B4-BE49-F238E27FC236}">
                <a16:creationId xmlns:a16="http://schemas.microsoft.com/office/drawing/2014/main" id="{472E7731-2485-8715-0F5F-FDF8395EAD09}"/>
              </a:ext>
            </a:extLst>
          </p:cNvPr>
          <p:cNvSpPr/>
          <p:nvPr/>
        </p:nvSpPr>
        <p:spPr>
          <a:xfrm>
            <a:off x="10980355" y="2804543"/>
            <a:ext cx="467867" cy="3848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8" name="Rectangle: Rounded Corners 37">
            <a:hlinkClick r:id="rId20" action="ppaction://hlinksldjump"/>
            <a:extLst>
              <a:ext uri="{FF2B5EF4-FFF2-40B4-BE49-F238E27FC236}">
                <a16:creationId xmlns:a16="http://schemas.microsoft.com/office/drawing/2014/main" id="{32DED923-118C-EE7B-29C7-A15A00A72CA7}"/>
              </a:ext>
            </a:extLst>
          </p:cNvPr>
          <p:cNvSpPr/>
          <p:nvPr/>
        </p:nvSpPr>
        <p:spPr>
          <a:xfrm>
            <a:off x="11599797" y="2806339"/>
            <a:ext cx="467867" cy="383062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A30E38-E55B-C4B0-D4D3-05999595CADC}"/>
              </a:ext>
            </a:extLst>
          </p:cNvPr>
          <p:cNvSpPr txBox="1"/>
          <p:nvPr/>
        </p:nvSpPr>
        <p:spPr>
          <a:xfrm>
            <a:off x="10625602" y="17395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393C56B-D69A-C74E-23F4-821A828E4029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33466-E13F-49ED-4422-6D764C4909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406" y="3628901"/>
            <a:ext cx="2297288" cy="860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2BDA85-BCF0-E155-3C8F-7E920657C76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406" y="4398605"/>
            <a:ext cx="2280256" cy="9117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93CE1B-8D4E-4D2C-465C-2D3E2A1D8745}"/>
              </a:ext>
            </a:extLst>
          </p:cNvPr>
          <p:cNvCxnSpPr>
            <a:cxnSpLocks/>
          </p:cNvCxnSpPr>
          <p:nvPr/>
        </p:nvCxnSpPr>
        <p:spPr>
          <a:xfrm flipV="1">
            <a:off x="8027045" y="4286250"/>
            <a:ext cx="0" cy="368005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8E7C7B7-2C77-3272-4749-9E43C54F74A5}"/>
              </a:ext>
            </a:extLst>
          </p:cNvPr>
          <p:cNvSpPr/>
          <p:nvPr/>
        </p:nvSpPr>
        <p:spPr>
          <a:xfrm>
            <a:off x="7772453" y="3541594"/>
            <a:ext cx="573153" cy="1719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0399D23F-5EB3-B3CD-9E52-DD2A068D0FAC}"/>
              </a:ext>
            </a:extLst>
          </p:cNvPr>
          <p:cNvSpPr txBox="1">
            <a:spLocks/>
          </p:cNvSpPr>
          <p:nvPr/>
        </p:nvSpPr>
        <p:spPr>
          <a:xfrm>
            <a:off x="7735181" y="3315979"/>
            <a:ext cx="1873384" cy="22604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 region data, see slide:</a:t>
            </a:r>
          </a:p>
        </p:txBody>
      </p:sp>
      <p:sp>
        <p:nvSpPr>
          <p:cNvPr id="47" name="Rectangle: Rounded Corners 46">
            <a:hlinkClick r:id="rId24" action="ppaction://hlinksldjump"/>
            <a:extLst>
              <a:ext uri="{FF2B5EF4-FFF2-40B4-BE49-F238E27FC236}">
                <a16:creationId xmlns:a16="http://schemas.microsoft.com/office/drawing/2014/main" id="{AAF7849D-3C96-EE63-E624-CF1AF685D3DC}"/>
              </a:ext>
            </a:extLst>
          </p:cNvPr>
          <p:cNvSpPr/>
          <p:nvPr/>
        </p:nvSpPr>
        <p:spPr>
          <a:xfrm>
            <a:off x="9531682" y="3344519"/>
            <a:ext cx="640631" cy="168960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zircon 2/2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E6DE77E-FCB6-BFD8-20F5-76D5483E31CC}"/>
              </a:ext>
            </a:extLst>
          </p:cNvPr>
          <p:cNvCxnSpPr>
            <a:cxnSpLocks/>
          </p:cNvCxnSpPr>
          <p:nvPr/>
        </p:nvCxnSpPr>
        <p:spPr>
          <a:xfrm flipV="1">
            <a:off x="3068359" y="4509839"/>
            <a:ext cx="0" cy="30099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FE9873F-06F9-A11A-8A1E-20AAE8BE5A5F}"/>
              </a:ext>
            </a:extLst>
          </p:cNvPr>
          <p:cNvSpPr txBox="1"/>
          <p:nvPr/>
        </p:nvSpPr>
        <p:spPr>
          <a:xfrm>
            <a:off x="261829" y="4029322"/>
            <a:ext cx="207688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Lower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Fm has a dominant source from the NTP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NTP uplift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Onset of dust deposition on the eastern CLP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7B62230-2568-FA6D-966A-E895900569EF}"/>
              </a:ext>
            </a:extLst>
          </p:cNvPr>
          <p:cNvCxnSpPr>
            <a:cxnSpLocks/>
          </p:cNvCxnSpPr>
          <p:nvPr/>
        </p:nvCxnSpPr>
        <p:spPr>
          <a:xfrm>
            <a:off x="2191806" y="4489367"/>
            <a:ext cx="553626" cy="47386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8BB5C1D-BCEE-1180-7CDB-7B809D7FD399}"/>
              </a:ext>
            </a:extLst>
          </p:cNvPr>
          <p:cNvSpPr txBox="1">
            <a:spLocks/>
          </p:cNvSpPr>
          <p:nvPr/>
        </p:nvSpPr>
        <p:spPr>
          <a:xfrm>
            <a:off x="5377218" y="979773"/>
            <a:ext cx="1269902" cy="22604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Depositional age: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2A580-E584-A89F-1629-5242792995B3}"/>
              </a:ext>
            </a:extLst>
          </p:cNvPr>
          <p:cNvSpPr txBox="1"/>
          <p:nvPr/>
        </p:nvSpPr>
        <p:spPr>
          <a:xfrm>
            <a:off x="8766440" y="3780189"/>
            <a:ext cx="9093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(CAOB)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26DFD-0002-B6B8-3EFB-05842F9524F6}"/>
              </a:ext>
            </a:extLst>
          </p:cNvPr>
          <p:cNvSpPr txBox="1"/>
          <p:nvPr/>
        </p:nvSpPr>
        <p:spPr>
          <a:xfrm>
            <a:off x="8543965" y="4672252"/>
            <a:ext cx="9093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(NTP)</a:t>
            </a:r>
            <a:endParaRPr lang="en-US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7869D-4A8E-B0A1-577F-07B08F7A7EB7}"/>
              </a:ext>
            </a:extLst>
          </p:cNvPr>
          <p:cNvSpPr/>
          <p:nvPr/>
        </p:nvSpPr>
        <p:spPr>
          <a:xfrm>
            <a:off x="2959882" y="1092794"/>
            <a:ext cx="121344" cy="3474872"/>
          </a:xfrm>
          <a:prstGeom prst="rect">
            <a:avLst/>
          </a:prstGeom>
          <a:solidFill>
            <a:schemeClr val="accent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F6CBE66B-38EE-3CB7-5186-3EFB487A8622}"/>
              </a:ext>
            </a:extLst>
          </p:cNvPr>
          <p:cNvSpPr/>
          <p:nvPr/>
        </p:nvSpPr>
        <p:spPr>
          <a:xfrm>
            <a:off x="1302730" y="810762"/>
            <a:ext cx="1812429" cy="377479"/>
          </a:xfrm>
          <a:prstGeom prst="uturnArrow">
            <a:avLst>
              <a:gd name="adj1" fmla="val 25000"/>
              <a:gd name="adj2" fmla="val 25000"/>
              <a:gd name="adj3" fmla="val 19712"/>
              <a:gd name="adj4" fmla="val 43750"/>
              <a:gd name="adj5" fmla="val 64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ction Button: Go Home 3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F990BBD2-4ED1-23BB-4E12-57A52BC91D64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AB2F3B5-C942-B189-0791-DE31E1A9AA3A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Go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71BD283-DD50-B7CB-FA91-055069EECEBC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5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163B1-8784-C0E2-68DC-53C5E0A86001}"/>
              </a:ext>
            </a:extLst>
          </p:cNvPr>
          <p:cNvSpPr txBox="1">
            <a:spLocks/>
          </p:cNvSpPr>
          <p:nvPr/>
        </p:nvSpPr>
        <p:spPr>
          <a:xfrm>
            <a:off x="1137036" y="4470565"/>
            <a:ext cx="1790409" cy="6429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Locations of the source region samples: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F5DA9A-13EF-7ABB-0DF1-2DBB6A8BD8A8}"/>
              </a:ext>
            </a:extLst>
          </p:cNvPr>
          <p:cNvSpPr/>
          <p:nvPr/>
        </p:nvSpPr>
        <p:spPr>
          <a:xfrm>
            <a:off x="3116062" y="839422"/>
            <a:ext cx="6440241" cy="4644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55F759-C768-4EC0-CC2E-0AA40B55F271}"/>
              </a:ext>
            </a:extLst>
          </p:cNvPr>
          <p:cNvSpPr/>
          <p:nvPr/>
        </p:nvSpPr>
        <p:spPr>
          <a:xfrm>
            <a:off x="329036" y="254378"/>
            <a:ext cx="5766964" cy="505155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Late Neogene dust provenance (3/3)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1D83FE-867D-2E3A-F0AC-A2E66EE52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370" y="1031170"/>
            <a:ext cx="5911516" cy="37435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495DD77-1AA0-97F5-67B8-75A585834BAC}"/>
              </a:ext>
            </a:extLst>
          </p:cNvPr>
          <p:cNvSpPr/>
          <p:nvPr/>
        </p:nvSpPr>
        <p:spPr>
          <a:xfrm>
            <a:off x="3127882" y="4837846"/>
            <a:ext cx="6428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Figure: An Individual differences scaling (INDSCAL) map of the combined zircon and rutile data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Red Clay &amp; potential sedimentary source areas). The differences in the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-axis are mostly produced by the rutile data, and those in the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-axis by the zircon data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603C9B5-5285-C838-9F7D-FC03A38C5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450" y="1360048"/>
            <a:ext cx="2513567" cy="27391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gradual change from the dominantly NTP/west-sourced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Miocene </a:t>
            </a:r>
            <a:r>
              <a:rPr lang="en-US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CAOB/northwest-sourced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Pliocene Jingle Fm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is seen 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both provenance indicator minerals</a:t>
            </a:r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74593F56-52ED-B51B-84B7-69A78FB71C89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3051EDCD-BFFD-1707-8040-E767333592F1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19" name="Rectangle: Rounded Corners 18">
            <a:hlinkClick r:id="rId7" action="ppaction://hlinksldjump"/>
            <a:extLst>
              <a:ext uri="{FF2B5EF4-FFF2-40B4-BE49-F238E27FC236}">
                <a16:creationId xmlns:a16="http://schemas.microsoft.com/office/drawing/2014/main" id="{E334771E-55D4-DED9-B0C9-156D86B580FD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0" name="Rectangle: Rounded Corners 19">
            <a:hlinkClick r:id="rId8" action="ppaction://hlinksldjump"/>
            <a:extLst>
              <a:ext uri="{FF2B5EF4-FFF2-40B4-BE49-F238E27FC236}">
                <a16:creationId xmlns:a16="http://schemas.microsoft.com/office/drawing/2014/main" id="{2A7CCBF3-D9B2-C288-B338-02AEBA3BF296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2" name="Rectangle: Rounded Corners 21">
            <a:hlinkClick r:id="rId9" action="ppaction://hlinksldjump"/>
            <a:extLst>
              <a:ext uri="{FF2B5EF4-FFF2-40B4-BE49-F238E27FC236}">
                <a16:creationId xmlns:a16="http://schemas.microsoft.com/office/drawing/2014/main" id="{979400F8-70D0-7DE9-B2C2-B85D16DE4E31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23" name="Rectangle: Rounded Corners 22">
            <a:hlinkClick r:id="rId10" action="ppaction://hlinksldjump"/>
            <a:extLst>
              <a:ext uri="{FF2B5EF4-FFF2-40B4-BE49-F238E27FC236}">
                <a16:creationId xmlns:a16="http://schemas.microsoft.com/office/drawing/2014/main" id="{C2459937-D4BA-4E33-BCF5-300B401A35E5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7" name="TextBox 26">
            <a:hlinkClick r:id="rId11" action="ppaction://hlinksldjump"/>
            <a:extLst>
              <a:ext uri="{FF2B5EF4-FFF2-40B4-BE49-F238E27FC236}">
                <a16:creationId xmlns:a16="http://schemas.microsoft.com/office/drawing/2014/main" id="{DE80D2B1-12D8-4DBF-4A3F-EE50DE88C644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28" name="TextBox 27">
            <a:hlinkClick r:id="rId12" action="ppaction://hlinksldjump"/>
            <a:extLst>
              <a:ext uri="{FF2B5EF4-FFF2-40B4-BE49-F238E27FC236}">
                <a16:creationId xmlns:a16="http://schemas.microsoft.com/office/drawing/2014/main" id="{C1E386C9-744A-DA9B-A1B1-580571E45F65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9" name="Rectangle: Rounded Corners 28">
            <a:hlinkClick r:id="rId13" action="ppaction://hlinksldjump"/>
            <a:extLst>
              <a:ext uri="{FF2B5EF4-FFF2-40B4-BE49-F238E27FC236}">
                <a16:creationId xmlns:a16="http://schemas.microsoft.com/office/drawing/2014/main" id="{4BB9F354-70BB-DB32-A4D6-8B09713A5DD8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30" name="Rectangle: Rounded Corners 29">
            <a:hlinkClick r:id="rId14" action="ppaction://hlinksldjump"/>
            <a:extLst>
              <a:ext uri="{FF2B5EF4-FFF2-40B4-BE49-F238E27FC236}">
                <a16:creationId xmlns:a16="http://schemas.microsoft.com/office/drawing/2014/main" id="{C97ADF3F-98FF-4E9D-7226-CD8E0BD7AC43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1" name="Rectangle: Rounded Corners 30">
            <a:hlinkClick r:id="rId15" action="ppaction://hlinksldjump"/>
            <a:extLst>
              <a:ext uri="{FF2B5EF4-FFF2-40B4-BE49-F238E27FC236}">
                <a16:creationId xmlns:a16="http://schemas.microsoft.com/office/drawing/2014/main" id="{25F9FE4C-F401-D883-D717-013E9F16864D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2" name="Rectangle: Rounded Corners 31">
            <a:hlinkClick r:id="rId16" action="ppaction://hlinksldjump"/>
            <a:extLst>
              <a:ext uri="{FF2B5EF4-FFF2-40B4-BE49-F238E27FC236}">
                <a16:creationId xmlns:a16="http://schemas.microsoft.com/office/drawing/2014/main" id="{AA54C771-08EA-B6B3-0040-4E18E6371D26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3" name="Rectangle: Rounded Corners 32">
            <a:hlinkClick r:id="rId9" action="ppaction://hlinksldjump"/>
            <a:extLst>
              <a:ext uri="{FF2B5EF4-FFF2-40B4-BE49-F238E27FC236}">
                <a16:creationId xmlns:a16="http://schemas.microsoft.com/office/drawing/2014/main" id="{A7BA9721-6D2E-FC1A-D630-89E4CEA81C48}"/>
              </a:ext>
            </a:extLst>
          </p:cNvPr>
          <p:cNvSpPr/>
          <p:nvPr/>
        </p:nvSpPr>
        <p:spPr>
          <a:xfrm>
            <a:off x="10175772" y="225029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4" name="Rectangle: Rounded Corners 33">
            <a:hlinkClick r:id="rId9" action="ppaction://hlinksldjump"/>
            <a:extLst>
              <a:ext uri="{FF2B5EF4-FFF2-40B4-BE49-F238E27FC236}">
                <a16:creationId xmlns:a16="http://schemas.microsoft.com/office/drawing/2014/main" id="{4198D259-28BD-8CA0-E549-AF99620B64B4}"/>
              </a:ext>
            </a:extLst>
          </p:cNvPr>
          <p:cNvSpPr/>
          <p:nvPr/>
        </p:nvSpPr>
        <p:spPr>
          <a:xfrm>
            <a:off x="10175772" y="2902184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35" name="Rectangle: Rounded Corners 34">
            <a:hlinkClick r:id="rId17" action="ppaction://hlinksldjump"/>
            <a:extLst>
              <a:ext uri="{FF2B5EF4-FFF2-40B4-BE49-F238E27FC236}">
                <a16:creationId xmlns:a16="http://schemas.microsoft.com/office/drawing/2014/main" id="{960F9698-1B8E-BC49-8167-D0D0E373E19B}"/>
              </a:ext>
            </a:extLst>
          </p:cNvPr>
          <p:cNvSpPr/>
          <p:nvPr/>
        </p:nvSpPr>
        <p:spPr>
          <a:xfrm>
            <a:off x="10808547" y="2902184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6" name="Rectangle: Rounded Corners 35">
            <a:hlinkClick r:id="rId18" action="ppaction://hlinksldjump"/>
            <a:extLst>
              <a:ext uri="{FF2B5EF4-FFF2-40B4-BE49-F238E27FC236}">
                <a16:creationId xmlns:a16="http://schemas.microsoft.com/office/drawing/2014/main" id="{E58DCBB1-385D-521A-7F27-49F126687F12}"/>
              </a:ext>
            </a:extLst>
          </p:cNvPr>
          <p:cNvSpPr/>
          <p:nvPr/>
        </p:nvSpPr>
        <p:spPr>
          <a:xfrm>
            <a:off x="11450907" y="2903980"/>
            <a:ext cx="467867" cy="38306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38E41A-7B3C-595F-86A8-01DE1163C934}"/>
              </a:ext>
            </a:extLst>
          </p:cNvPr>
          <p:cNvSpPr txBox="1"/>
          <p:nvPr/>
        </p:nvSpPr>
        <p:spPr>
          <a:xfrm>
            <a:off x="10643639" y="174938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64F06-FB2C-CADE-B7A7-31D8360DF568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Rectangle: Rounded Corners 4">
            <a:hlinkClick r:id="rId20" action="ppaction://hlinksldjump"/>
            <a:extLst>
              <a:ext uri="{FF2B5EF4-FFF2-40B4-BE49-F238E27FC236}">
                <a16:creationId xmlns:a16="http://schemas.microsoft.com/office/drawing/2014/main" id="{EB0894A0-5152-9091-8126-693D6349D7E9}"/>
              </a:ext>
            </a:extLst>
          </p:cNvPr>
          <p:cNvSpPr/>
          <p:nvPr/>
        </p:nvSpPr>
        <p:spPr>
          <a:xfrm>
            <a:off x="1687532" y="4834004"/>
            <a:ext cx="682387" cy="219437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rutile 3/3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E1D5B8-057B-E5E3-6B74-DA585BD794DF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10" name="Action Button: Go Home 9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28DF87F9-C165-D2BC-B0D7-332A134C76F2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AABA90-4F58-CE24-3D50-98D2B8971369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76A5B42-77A5-0B30-8CB1-6957A9E44875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5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4000">
              <a:schemeClr val="accent1">
                <a:lumMod val="40000"/>
                <a:lumOff val="60000"/>
              </a:schemeClr>
            </a:gs>
            <a:gs pos="81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52AFE9-01C1-4922-E9B8-2EF7D3168671}"/>
              </a:ext>
            </a:extLst>
          </p:cNvPr>
          <p:cNvSpPr/>
          <p:nvPr/>
        </p:nvSpPr>
        <p:spPr>
          <a:xfrm>
            <a:off x="328946" y="2029415"/>
            <a:ext cx="4275993" cy="356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06092" y="235794"/>
            <a:ext cx="5021026" cy="532728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9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95C409-84BB-8B62-3F8A-0B0B59DFF998}"/>
              </a:ext>
            </a:extLst>
          </p:cNvPr>
          <p:cNvGrpSpPr/>
          <p:nvPr/>
        </p:nvGrpSpPr>
        <p:grpSpPr>
          <a:xfrm>
            <a:off x="347804" y="2032457"/>
            <a:ext cx="4248004" cy="3420725"/>
            <a:chOff x="6381313" y="985130"/>
            <a:chExt cx="3700951" cy="301655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A1112B-85EC-5208-0D18-16468A48F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1313" y="985130"/>
              <a:ext cx="3700951" cy="301655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4E3938-2E92-A581-D649-F5055658D853}"/>
                </a:ext>
              </a:extLst>
            </p:cNvPr>
            <p:cNvSpPr txBox="1"/>
            <p:nvPr/>
          </p:nvSpPr>
          <p:spPr>
            <a:xfrm>
              <a:off x="7605666" y="2157171"/>
              <a:ext cx="875415" cy="35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proto-Tibetan Plateau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90DC8E-199F-DD58-1366-CC46F79DB673}"/>
                </a:ext>
              </a:extLst>
            </p:cNvPr>
            <p:cNvSpPr txBox="1"/>
            <p:nvPr/>
          </p:nvSpPr>
          <p:spPr>
            <a:xfrm>
              <a:off x="7327397" y="1541893"/>
              <a:ext cx="21024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Central Asian Orogenic Belt</a:t>
              </a: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C34BA30-DD82-0106-0576-52C9F7736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799" y="931981"/>
            <a:ext cx="4688470" cy="863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Paleogene,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Paratethys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Sea was a moisture source via westerly winds, and the India-Asia collision was not as complete as today.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03C473D-3CA6-9D3A-026A-22F4C1E901A2}"/>
              </a:ext>
            </a:extLst>
          </p:cNvPr>
          <p:cNvSpPr txBox="1">
            <a:spLocks/>
          </p:cNvSpPr>
          <p:nvPr/>
        </p:nvSpPr>
        <p:spPr>
          <a:xfrm>
            <a:off x="9140146" y="1039070"/>
            <a:ext cx="2307770" cy="190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the Eocene-Oligocene transition (EOT) was not observed in precipitation proxies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Wasiljeff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 2022). Instead, aridification culminated at 31 Ma.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472AA9-7270-A0E7-3595-1F77A95626D5}"/>
              </a:ext>
            </a:extLst>
          </p:cNvPr>
          <p:cNvGrpSpPr/>
          <p:nvPr/>
        </p:nvGrpSpPr>
        <p:grpSpPr>
          <a:xfrm>
            <a:off x="6799692" y="3529695"/>
            <a:ext cx="4865996" cy="2117729"/>
            <a:chOff x="4778944" y="4104125"/>
            <a:chExt cx="3984788" cy="1734217"/>
          </a:xfrm>
        </p:grpSpPr>
        <p:pic>
          <p:nvPicPr>
            <p:cNvPr id="28" name="Picture 27" descr="Chart, diagram&#10;&#10;Description automatically generated">
              <a:extLst>
                <a:ext uri="{FF2B5EF4-FFF2-40B4-BE49-F238E27FC236}">
                  <a16:creationId xmlns:a16="http://schemas.microsoft.com/office/drawing/2014/main" id="{1D9F1D4B-E20A-CED9-A9EC-FCF5E8010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8944" y="4104125"/>
              <a:ext cx="3984788" cy="1422853"/>
            </a:xfrm>
            <a:prstGeom prst="rect">
              <a:avLst/>
            </a:prstGeom>
          </p:spPr>
        </p:pic>
        <p:pic>
          <p:nvPicPr>
            <p:cNvPr id="30" name="Picture 29" descr="Chart, diagram&#10;&#10;Description automatically generated">
              <a:extLst>
                <a:ext uri="{FF2B5EF4-FFF2-40B4-BE49-F238E27FC236}">
                  <a16:creationId xmlns:a16="http://schemas.microsoft.com/office/drawing/2014/main" id="{E5F16046-B3A9-6AFA-4903-50F62A928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8944" y="5519365"/>
              <a:ext cx="3984788" cy="318977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21F5D57-E8F1-48E9-CC05-DE4EB50B2E18}"/>
              </a:ext>
            </a:extLst>
          </p:cNvPr>
          <p:cNvSpPr txBox="1"/>
          <p:nvPr/>
        </p:nvSpPr>
        <p:spPr>
          <a:xfrm>
            <a:off x="5247185" y="5189538"/>
            <a:ext cx="1552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Wasiljeff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2022; Sci. Rep. 12:5597</a:t>
            </a:r>
            <a:endParaRPr lang="en-US" sz="12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A8485B9-F5A8-A59A-4A21-899AE8C8D454}"/>
              </a:ext>
            </a:extLst>
          </p:cNvPr>
          <p:cNvCxnSpPr>
            <a:cxnSpLocks/>
          </p:cNvCxnSpPr>
          <p:nvPr/>
        </p:nvCxnSpPr>
        <p:spPr>
          <a:xfrm flipH="1">
            <a:off x="2955520" y="1649002"/>
            <a:ext cx="168164" cy="3429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3EFFF8-25C6-0AF0-8D96-1585D781D7E2}"/>
              </a:ext>
            </a:extLst>
          </p:cNvPr>
          <p:cNvCxnSpPr>
            <a:cxnSpLocks/>
          </p:cNvCxnSpPr>
          <p:nvPr/>
        </p:nvCxnSpPr>
        <p:spPr>
          <a:xfrm flipH="1">
            <a:off x="9563595" y="2880512"/>
            <a:ext cx="634505" cy="5980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90A01A-38AA-D3BD-3ADE-FD830C5807C9}"/>
              </a:ext>
            </a:extLst>
          </p:cNvPr>
          <p:cNvGrpSpPr/>
          <p:nvPr/>
        </p:nvGrpSpPr>
        <p:grpSpPr>
          <a:xfrm>
            <a:off x="4819205" y="955295"/>
            <a:ext cx="4039526" cy="2572945"/>
            <a:chOff x="969003" y="1845547"/>
            <a:chExt cx="3751469" cy="23921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9F8FC1-0E32-CC28-AB85-EB75A2B7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1649" y="1845547"/>
              <a:ext cx="3518823" cy="234588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0F2905-7D64-B3E7-868C-F5C68D7E9808}"/>
                </a:ext>
              </a:extLst>
            </p:cNvPr>
            <p:cNvSpPr/>
            <p:nvPr/>
          </p:nvSpPr>
          <p:spPr>
            <a:xfrm rot="16200000">
              <a:off x="279744" y="3307454"/>
              <a:ext cx="1619468" cy="240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Photo: Anu Kaakinen</a:t>
              </a:r>
            </a:p>
          </p:txBody>
        </p:sp>
      </p:grpSp>
      <p:sp>
        <p:nvSpPr>
          <p:cNvPr id="9" name="Rectangle: Rounded Corners 8">
            <a:hlinkClick r:id="rId9" action="ppaction://hlinksldjump"/>
            <a:extLst>
              <a:ext uri="{FF2B5EF4-FFF2-40B4-BE49-F238E27FC236}">
                <a16:creationId xmlns:a16="http://schemas.microsoft.com/office/drawing/2014/main" id="{E3DCD13F-A838-124A-D275-3371CC80715B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4" name="Rectangle: Rounded Corners 23">
            <a:hlinkClick r:id="rId10" action="ppaction://hlinksldjump"/>
            <a:extLst>
              <a:ext uri="{FF2B5EF4-FFF2-40B4-BE49-F238E27FC236}">
                <a16:creationId xmlns:a16="http://schemas.microsoft.com/office/drawing/2014/main" id="{BFCE3001-E469-5C34-718A-A61226A0BE0F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5" name="Rectangle: Rounded Corners 24">
            <a:hlinkClick r:id="rId11" action="ppaction://hlinksldjump"/>
            <a:extLst>
              <a:ext uri="{FF2B5EF4-FFF2-40B4-BE49-F238E27FC236}">
                <a16:creationId xmlns:a16="http://schemas.microsoft.com/office/drawing/2014/main" id="{992285CC-EB46-D326-81B8-E8F91E491BF1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6" name="Rectangle: Rounded Corners 25">
            <a:hlinkClick r:id="rId12" action="ppaction://hlinksldjump"/>
            <a:extLst>
              <a:ext uri="{FF2B5EF4-FFF2-40B4-BE49-F238E27FC236}">
                <a16:creationId xmlns:a16="http://schemas.microsoft.com/office/drawing/2014/main" id="{80090F0D-BCB8-F1E2-6084-22943FB9C96B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9" name="Rectangle: Rounded Corners 28">
            <a:hlinkClick r:id="rId13" action="ppaction://hlinksldjump"/>
            <a:extLst>
              <a:ext uri="{FF2B5EF4-FFF2-40B4-BE49-F238E27FC236}">
                <a16:creationId xmlns:a16="http://schemas.microsoft.com/office/drawing/2014/main" id="{D176B2CD-1EC3-0458-E353-336460DCC1ED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32" name="TextBox 31">
            <a:hlinkClick r:id="rId14" action="ppaction://hlinksldjump"/>
            <a:extLst>
              <a:ext uri="{FF2B5EF4-FFF2-40B4-BE49-F238E27FC236}">
                <a16:creationId xmlns:a16="http://schemas.microsoft.com/office/drawing/2014/main" id="{C8D3169D-E1F7-F66A-CB30-4A3878D3E2F8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5" name="TextBox 34">
            <a:hlinkClick r:id="rId15" action="ppaction://hlinksldjump"/>
            <a:extLst>
              <a:ext uri="{FF2B5EF4-FFF2-40B4-BE49-F238E27FC236}">
                <a16:creationId xmlns:a16="http://schemas.microsoft.com/office/drawing/2014/main" id="{3DFD9853-D904-6DEE-C784-4B283CA0358A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36" name="Rectangle: Rounded Corners 35">
            <a:hlinkClick r:id="rId16" action="ppaction://hlinksldjump"/>
            <a:extLst>
              <a:ext uri="{FF2B5EF4-FFF2-40B4-BE49-F238E27FC236}">
                <a16:creationId xmlns:a16="http://schemas.microsoft.com/office/drawing/2014/main" id="{AE425508-32A8-2B6F-E247-05A99C62080B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38" name="Rectangle: Rounded Corners 37">
            <a:hlinkClick r:id="rId17" action="ppaction://hlinksldjump"/>
            <a:extLst>
              <a:ext uri="{FF2B5EF4-FFF2-40B4-BE49-F238E27FC236}">
                <a16:creationId xmlns:a16="http://schemas.microsoft.com/office/drawing/2014/main" id="{5F999ECF-8089-38B5-7ECA-8816608D957C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9" name="Rectangle: Rounded Corners 38">
            <a:hlinkClick r:id="rId18" action="ppaction://hlinksldjump"/>
            <a:extLst>
              <a:ext uri="{FF2B5EF4-FFF2-40B4-BE49-F238E27FC236}">
                <a16:creationId xmlns:a16="http://schemas.microsoft.com/office/drawing/2014/main" id="{955531D6-7847-6100-B90D-EB432CA62D94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40" name="Rectangle: Rounded Corners 39">
            <a:hlinkClick r:id="rId19" action="ppaction://hlinksldjump"/>
            <a:extLst>
              <a:ext uri="{FF2B5EF4-FFF2-40B4-BE49-F238E27FC236}">
                <a16:creationId xmlns:a16="http://schemas.microsoft.com/office/drawing/2014/main" id="{056856A1-346E-6C9A-A99E-86D452604A0D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41" name="Rectangle: Rounded Corners 40">
            <a:hlinkClick r:id="rId20" action="ppaction://hlinksldjump"/>
            <a:extLst>
              <a:ext uri="{FF2B5EF4-FFF2-40B4-BE49-F238E27FC236}">
                <a16:creationId xmlns:a16="http://schemas.microsoft.com/office/drawing/2014/main" id="{326D3831-75DA-05DA-0E3D-9BAF725CA87B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F74529F-4046-D8A0-34C3-B89741D83D5A}"/>
              </a:ext>
            </a:extLst>
          </p:cNvPr>
          <p:cNvSpPr/>
          <p:nvPr/>
        </p:nvSpPr>
        <p:spPr>
          <a:xfrm>
            <a:off x="8507250" y="4971200"/>
            <a:ext cx="158506" cy="16430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D23E7C-FE70-54B7-FF2E-4DC6CA3A874C}"/>
              </a:ext>
            </a:extLst>
          </p:cNvPr>
          <p:cNvSpPr txBox="1"/>
          <p:nvPr/>
        </p:nvSpPr>
        <p:spPr>
          <a:xfrm>
            <a:off x="8272638" y="4713787"/>
            <a:ext cx="78623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1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29.3 Ma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50184F5-03A0-17F0-7DB0-3644837573E0}"/>
              </a:ext>
            </a:extLst>
          </p:cNvPr>
          <p:cNvSpPr/>
          <p:nvPr/>
        </p:nvSpPr>
        <p:spPr>
          <a:xfrm>
            <a:off x="9293486" y="4952953"/>
            <a:ext cx="158506" cy="16430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12AC8C1-92E3-9561-A808-2C148D092736}"/>
              </a:ext>
            </a:extLst>
          </p:cNvPr>
          <p:cNvSpPr txBox="1"/>
          <p:nvPr/>
        </p:nvSpPr>
        <p:spPr>
          <a:xfrm>
            <a:off x="9058874" y="4682755"/>
            <a:ext cx="78623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1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30.9 Ma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10A796D-76ED-DB40-1D91-BFD24E193CD7}"/>
              </a:ext>
            </a:extLst>
          </p:cNvPr>
          <p:cNvSpPr/>
          <p:nvPr/>
        </p:nvSpPr>
        <p:spPr>
          <a:xfrm>
            <a:off x="10170354" y="4520477"/>
            <a:ext cx="158506" cy="16430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A01A47F-6577-9699-A549-3CAA412A7DB9}"/>
              </a:ext>
            </a:extLst>
          </p:cNvPr>
          <p:cNvSpPr txBox="1"/>
          <p:nvPr/>
        </p:nvSpPr>
        <p:spPr>
          <a:xfrm>
            <a:off x="9689954" y="4301987"/>
            <a:ext cx="78623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1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32.5 Ma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0900D6-1C6E-B1B1-7A65-5508EFB5FA4E}"/>
              </a:ext>
            </a:extLst>
          </p:cNvPr>
          <p:cNvSpPr/>
          <p:nvPr/>
        </p:nvSpPr>
        <p:spPr>
          <a:xfrm>
            <a:off x="10487356" y="4520477"/>
            <a:ext cx="158506" cy="16430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87D594-BD37-3725-D1E3-FA548A98499A}"/>
              </a:ext>
            </a:extLst>
          </p:cNvPr>
          <p:cNvSpPr txBox="1"/>
          <p:nvPr/>
        </p:nvSpPr>
        <p:spPr>
          <a:xfrm>
            <a:off x="10297156" y="4234549"/>
            <a:ext cx="77939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1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33.1 Ma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B49F1E4-DF61-66C1-70C6-005A501208A9}"/>
              </a:ext>
            </a:extLst>
          </p:cNvPr>
          <p:cNvSpPr/>
          <p:nvPr/>
        </p:nvSpPr>
        <p:spPr>
          <a:xfrm>
            <a:off x="11032135" y="4496832"/>
            <a:ext cx="158506" cy="16430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3E1329-CFA7-F538-C111-9B175C49031C}"/>
              </a:ext>
            </a:extLst>
          </p:cNvPr>
          <p:cNvSpPr txBox="1"/>
          <p:nvPr/>
        </p:nvSpPr>
        <p:spPr>
          <a:xfrm>
            <a:off x="10879452" y="4213294"/>
            <a:ext cx="78623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1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34.2 Ma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AC84D9-BDD9-8FC8-D42B-BB1145776DD6}"/>
              </a:ext>
            </a:extLst>
          </p:cNvPr>
          <p:cNvSpPr txBox="1"/>
          <p:nvPr/>
        </p:nvSpPr>
        <p:spPr>
          <a:xfrm>
            <a:off x="7825843" y="4621781"/>
            <a:ext cx="862342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12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Samples: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2253F6A-2644-DFA5-B5B7-288094D2A3F5}"/>
              </a:ext>
            </a:extLst>
          </p:cNvPr>
          <p:cNvSpPr txBox="1"/>
          <p:nvPr/>
        </p:nvSpPr>
        <p:spPr>
          <a:xfrm>
            <a:off x="4552980" y="3819908"/>
            <a:ext cx="21436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 provenance samples from 34.2–29.3 Ma: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30AC1-6EEC-1588-0F9A-8A053F2AD70E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B1812F-182C-DC81-3BA3-61100053389C}"/>
              </a:ext>
            </a:extLst>
          </p:cNvPr>
          <p:cNvSpPr/>
          <p:nvPr/>
        </p:nvSpPr>
        <p:spPr>
          <a:xfrm>
            <a:off x="283970" y="5153477"/>
            <a:ext cx="2732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Paleomap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 created by QGIS plugin Terra Antiqua (Poblete, F., et al., 2021. Earth Sci. Rev. 214: 103508.;</a:t>
            </a:r>
          </a:p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https://paleoenvironment.eu/terra-antiqua/)</a:t>
            </a:r>
          </a:p>
        </p:txBody>
      </p:sp>
      <p:sp>
        <p:nvSpPr>
          <p:cNvPr id="8" name="Action Button: Go Home 7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AF5D9FA3-2CFB-CF11-DCF6-005A8091DEF1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A516BF5-3449-4554-2372-848484FE984E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D4E89CF-CE5B-721E-7DE2-A030A1B5942E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03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4000">
              <a:schemeClr val="accent1">
                <a:lumMod val="40000"/>
                <a:lumOff val="60000"/>
              </a:schemeClr>
            </a:gs>
            <a:gs pos="81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CF49D9-F684-36EF-1F2D-8BD8A3D7D54C}"/>
              </a:ext>
            </a:extLst>
          </p:cNvPr>
          <p:cNvGrpSpPr/>
          <p:nvPr/>
        </p:nvGrpSpPr>
        <p:grpSpPr>
          <a:xfrm>
            <a:off x="2062268" y="871699"/>
            <a:ext cx="8095220" cy="4745332"/>
            <a:chOff x="1930435" y="1021657"/>
            <a:chExt cx="8095220" cy="4745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C6C6FA-E30E-0B7B-8A15-8D5A12B6ED4F}"/>
                </a:ext>
              </a:extLst>
            </p:cNvPr>
            <p:cNvSpPr/>
            <p:nvPr/>
          </p:nvSpPr>
          <p:spPr>
            <a:xfrm>
              <a:off x="1930435" y="1021657"/>
              <a:ext cx="8095220" cy="4745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B6E706D-B26A-0F8C-5378-4E4D9A6A8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5194" y="1253993"/>
              <a:ext cx="7845552" cy="4400093"/>
            </a:xfrm>
            <a:prstGeom prst="rect">
              <a:avLst/>
            </a:prstGeom>
          </p:spPr>
        </p:pic>
      </p:grp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5" y="225526"/>
            <a:ext cx="6860040" cy="5423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Paleogene dust provenance (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prep.) 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(1/2)</a:t>
            </a:r>
            <a:endParaRPr lang="en-US" sz="24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F655E49-99FD-F73E-7ECC-4F3B9EB7D2F0}"/>
              </a:ext>
            </a:extLst>
          </p:cNvPr>
          <p:cNvSpPr txBox="1">
            <a:spLocks/>
          </p:cNvSpPr>
          <p:nvPr/>
        </p:nvSpPr>
        <p:spPr>
          <a:xfrm>
            <a:off x="159645" y="1312782"/>
            <a:ext cx="1858462" cy="21455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 mostly CAOB (to the northwest)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Northwesterly dust transport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East Asian winter monsoon?)</a:t>
            </a:r>
            <a:endParaRPr lang="en-US" sz="17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FC2D4D-18B4-683B-90CA-C71D391B3940}"/>
              </a:ext>
            </a:extLst>
          </p:cNvPr>
          <p:cNvSpPr txBox="1"/>
          <p:nvPr/>
        </p:nvSpPr>
        <p:spPr>
          <a:xfrm>
            <a:off x="157543" y="3535394"/>
            <a:ext cx="1780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the 32.5 Ma sample has a dominant NTP/west source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40EA902-451E-E194-0A58-476F253DC917}"/>
              </a:ext>
            </a:extLst>
          </p:cNvPr>
          <p:cNvSpPr txBox="1"/>
          <p:nvPr/>
        </p:nvSpPr>
        <p:spPr>
          <a:xfrm>
            <a:off x="3794001" y="4197067"/>
            <a:ext cx="900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Eocene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43CA53-555E-661A-1744-97E2B9606CB8}"/>
              </a:ext>
            </a:extLst>
          </p:cNvPr>
          <p:cNvSpPr txBox="1"/>
          <p:nvPr/>
        </p:nvSpPr>
        <p:spPr>
          <a:xfrm>
            <a:off x="3737077" y="3907011"/>
            <a:ext cx="10148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Oligocene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65F0FDB-28BF-8C40-CEA0-DC0BA2230AFC}"/>
              </a:ext>
            </a:extLst>
          </p:cNvPr>
          <p:cNvCxnSpPr>
            <a:cxnSpLocks/>
          </p:cNvCxnSpPr>
          <p:nvPr/>
        </p:nvCxnSpPr>
        <p:spPr>
          <a:xfrm flipV="1">
            <a:off x="2817737" y="3174028"/>
            <a:ext cx="0" cy="210421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38FBE72-FC20-B36F-7519-310533BDB65A}"/>
              </a:ext>
            </a:extLst>
          </p:cNvPr>
          <p:cNvSpPr txBox="1"/>
          <p:nvPr/>
        </p:nvSpPr>
        <p:spPr>
          <a:xfrm>
            <a:off x="157543" y="4755878"/>
            <a:ext cx="17261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Rutile data show small variations</a:t>
            </a:r>
          </a:p>
        </p:txBody>
      </p: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F8D02F8B-5535-D052-B3CC-03F7417014FF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9" name="Rectangle: Rounded Corners 18">
            <a:hlinkClick r:id="rId7" action="ppaction://hlinksldjump"/>
            <a:extLst>
              <a:ext uri="{FF2B5EF4-FFF2-40B4-BE49-F238E27FC236}">
                <a16:creationId xmlns:a16="http://schemas.microsoft.com/office/drawing/2014/main" id="{FFED2B18-1C7E-A343-43E2-AE02F9D77F8B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0" name="Rectangle: Rounded Corners 19">
            <a:hlinkClick r:id="rId8" action="ppaction://hlinksldjump"/>
            <a:extLst>
              <a:ext uri="{FF2B5EF4-FFF2-40B4-BE49-F238E27FC236}">
                <a16:creationId xmlns:a16="http://schemas.microsoft.com/office/drawing/2014/main" id="{EE01BAF0-6198-554E-C082-609B8BBD8FF7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2" name="Rectangle: Rounded Corners 21">
            <a:hlinkClick r:id="rId9" action="ppaction://hlinksldjump"/>
            <a:extLst>
              <a:ext uri="{FF2B5EF4-FFF2-40B4-BE49-F238E27FC236}">
                <a16:creationId xmlns:a16="http://schemas.microsoft.com/office/drawing/2014/main" id="{0D2A722E-938F-78F8-FE8A-4AFB4598F48E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3" name="Rectangle: Rounded Corners 22">
            <a:hlinkClick r:id="rId10" action="ppaction://hlinksldjump"/>
            <a:extLst>
              <a:ext uri="{FF2B5EF4-FFF2-40B4-BE49-F238E27FC236}">
                <a16:creationId xmlns:a16="http://schemas.microsoft.com/office/drawing/2014/main" id="{AF0D2D58-A8E8-A046-9A35-5606DB7D579D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4" name="TextBox 23">
            <a:hlinkClick r:id="rId11" action="ppaction://hlinksldjump"/>
            <a:extLst>
              <a:ext uri="{FF2B5EF4-FFF2-40B4-BE49-F238E27FC236}">
                <a16:creationId xmlns:a16="http://schemas.microsoft.com/office/drawing/2014/main" id="{1EFEB8C6-EF67-B6B0-B671-C5287CF07384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25" name="TextBox 24">
            <a:hlinkClick r:id="rId12" action="ppaction://hlinksldjump"/>
            <a:extLst>
              <a:ext uri="{FF2B5EF4-FFF2-40B4-BE49-F238E27FC236}">
                <a16:creationId xmlns:a16="http://schemas.microsoft.com/office/drawing/2014/main" id="{028747E1-94A1-6443-662A-E1CE2D84C05A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6" name="Rectangle: Rounded Corners 25">
            <a:hlinkClick r:id="rId13" action="ppaction://hlinksldjump"/>
            <a:extLst>
              <a:ext uri="{FF2B5EF4-FFF2-40B4-BE49-F238E27FC236}">
                <a16:creationId xmlns:a16="http://schemas.microsoft.com/office/drawing/2014/main" id="{11677D10-8F98-2468-0271-73DB82321621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7" name="Rectangle: Rounded Corners 26">
            <a:hlinkClick r:id="rId14" action="ppaction://hlinksldjump"/>
            <a:extLst>
              <a:ext uri="{FF2B5EF4-FFF2-40B4-BE49-F238E27FC236}">
                <a16:creationId xmlns:a16="http://schemas.microsoft.com/office/drawing/2014/main" id="{F3F3B520-4252-4FF0-4444-FD2F88AFE5E3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8" name="Rectangle: Rounded Corners 27">
            <a:hlinkClick r:id="rId15" action="ppaction://hlinksldjump"/>
            <a:extLst>
              <a:ext uri="{FF2B5EF4-FFF2-40B4-BE49-F238E27FC236}">
                <a16:creationId xmlns:a16="http://schemas.microsoft.com/office/drawing/2014/main" id="{6604825B-51E5-1179-03C8-A7504FC23648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9" name="Rectangle: Rounded Corners 28">
            <a:hlinkClick r:id="rId16" action="ppaction://hlinksldjump"/>
            <a:extLst>
              <a:ext uri="{FF2B5EF4-FFF2-40B4-BE49-F238E27FC236}">
                <a16:creationId xmlns:a16="http://schemas.microsoft.com/office/drawing/2014/main" id="{62758006-C46F-C975-C695-4A7DE8F55B40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0" name="Rectangle: Rounded Corners 29">
            <a:hlinkClick r:id="rId17" action="ppaction://hlinksldjump"/>
            <a:extLst>
              <a:ext uri="{FF2B5EF4-FFF2-40B4-BE49-F238E27FC236}">
                <a16:creationId xmlns:a16="http://schemas.microsoft.com/office/drawing/2014/main" id="{582F5A2C-5D44-3CBB-EDF2-62F0026301D1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1" name="Rectangle: Rounded Corners 30">
            <a:hlinkClick r:id="rId10" action="ppaction://hlinksldjump"/>
            <a:extLst>
              <a:ext uri="{FF2B5EF4-FFF2-40B4-BE49-F238E27FC236}">
                <a16:creationId xmlns:a16="http://schemas.microsoft.com/office/drawing/2014/main" id="{3A199CFE-3CA7-0C68-DECF-DD1867B31225}"/>
              </a:ext>
            </a:extLst>
          </p:cNvPr>
          <p:cNvSpPr/>
          <p:nvPr/>
        </p:nvSpPr>
        <p:spPr>
          <a:xfrm>
            <a:off x="10503568" y="2643502"/>
            <a:ext cx="599556" cy="28758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32" name="Rectangle: Rounded Corners 31">
            <a:hlinkClick r:id="rId18" action="ppaction://hlinksldjump"/>
            <a:extLst>
              <a:ext uri="{FF2B5EF4-FFF2-40B4-BE49-F238E27FC236}">
                <a16:creationId xmlns:a16="http://schemas.microsoft.com/office/drawing/2014/main" id="{4D926FEC-24D2-BC7E-E0B1-9763773B5346}"/>
              </a:ext>
            </a:extLst>
          </p:cNvPr>
          <p:cNvSpPr/>
          <p:nvPr/>
        </p:nvSpPr>
        <p:spPr>
          <a:xfrm>
            <a:off x="11304603" y="2643502"/>
            <a:ext cx="585448" cy="287582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33" name="Rectangle: Rounded Corners 32">
            <a:hlinkClick r:id="rId10" action="ppaction://hlinksldjump"/>
            <a:extLst>
              <a:ext uri="{FF2B5EF4-FFF2-40B4-BE49-F238E27FC236}">
                <a16:creationId xmlns:a16="http://schemas.microsoft.com/office/drawing/2014/main" id="{CCAC4101-F4A0-1AF4-E360-C5490A0728CA}"/>
              </a:ext>
            </a:extLst>
          </p:cNvPr>
          <p:cNvSpPr/>
          <p:nvPr/>
        </p:nvSpPr>
        <p:spPr>
          <a:xfrm>
            <a:off x="10349931" y="2036218"/>
            <a:ext cx="1754983" cy="509278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CBC97-F632-72F3-4E4A-E1C6DA32DCF8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C6D0BD-C668-4A43-186C-280E1F263CCF}"/>
              </a:ext>
            </a:extLst>
          </p:cNvPr>
          <p:cNvGrpSpPr/>
          <p:nvPr/>
        </p:nvGrpSpPr>
        <p:grpSpPr>
          <a:xfrm>
            <a:off x="9515995" y="3426723"/>
            <a:ext cx="2588919" cy="2188031"/>
            <a:chOff x="9587552" y="3428999"/>
            <a:chExt cx="2588919" cy="21880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BAD5E8-6DD6-CFF8-302B-F50E4206301F}"/>
                </a:ext>
              </a:extLst>
            </p:cNvPr>
            <p:cNvSpPr/>
            <p:nvPr/>
          </p:nvSpPr>
          <p:spPr>
            <a:xfrm>
              <a:off x="9587552" y="3428999"/>
              <a:ext cx="2588919" cy="218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248ABA-F0D1-B802-650D-A4671B4A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9007" y="3780639"/>
              <a:ext cx="2297288" cy="86046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37E691-F1ED-05C2-F2DE-135239D1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9007" y="4550343"/>
              <a:ext cx="2280256" cy="91175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84AE0C-FB6C-0A69-26CA-4D0CE7C70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9646" y="4437988"/>
              <a:ext cx="0" cy="368005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5D043F-B5CD-37AF-EC1C-EC6AD1D9ABC6}"/>
                </a:ext>
              </a:extLst>
            </p:cNvPr>
            <p:cNvSpPr/>
            <p:nvPr/>
          </p:nvSpPr>
          <p:spPr>
            <a:xfrm>
              <a:off x="9705054" y="3693332"/>
              <a:ext cx="573153" cy="17196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19D0D3E1-BBDB-004E-F0E2-2439BE8ED911}"/>
                </a:ext>
              </a:extLst>
            </p:cNvPr>
            <p:cNvSpPr txBox="1">
              <a:spLocks/>
            </p:cNvSpPr>
            <p:nvPr/>
          </p:nvSpPr>
          <p:spPr>
            <a:xfrm>
              <a:off x="9667782" y="3467717"/>
              <a:ext cx="1873384" cy="22604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Source region data, see slide:</a:t>
              </a:r>
            </a:p>
          </p:txBody>
        </p:sp>
        <p:sp>
          <p:nvSpPr>
            <p:cNvPr id="13" name="Rectangle: Rounded Corners 12">
              <a:hlinkClick r:id="rId22" action="ppaction://hlinksldjump"/>
              <a:extLst>
                <a:ext uri="{FF2B5EF4-FFF2-40B4-BE49-F238E27FC236}">
                  <a16:creationId xmlns:a16="http://schemas.microsoft.com/office/drawing/2014/main" id="{17649C5A-470B-12D8-4A17-3B1B8ED7BEAB}"/>
                </a:ext>
              </a:extLst>
            </p:cNvPr>
            <p:cNvSpPr/>
            <p:nvPr/>
          </p:nvSpPr>
          <p:spPr>
            <a:xfrm>
              <a:off x="11464283" y="3496257"/>
              <a:ext cx="640631" cy="168960"/>
            </a:xfrm>
            <a:prstGeom prst="roundRect">
              <a:avLst/>
            </a:prstGeom>
            <a:gradFill>
              <a:gsLst>
                <a:gs pos="82000">
                  <a:schemeClr val="accent4">
                    <a:lumMod val="20000"/>
                    <a:lumOff val="80000"/>
                  </a:schemeClr>
                </a:gs>
                <a:gs pos="35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zircon 2/2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8D4B6C-155B-BA32-2F3A-AF027EC53348}"/>
              </a:ext>
            </a:extLst>
          </p:cNvPr>
          <p:cNvSpPr txBox="1"/>
          <p:nvPr/>
        </p:nvSpPr>
        <p:spPr>
          <a:xfrm>
            <a:off x="10598255" y="3940759"/>
            <a:ext cx="9093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(CAOB)</a:t>
            </a:r>
            <a:endParaRPr 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819066-2C86-1C49-9A74-94DFDD3D20A7}"/>
              </a:ext>
            </a:extLst>
          </p:cNvPr>
          <p:cNvSpPr txBox="1"/>
          <p:nvPr/>
        </p:nvSpPr>
        <p:spPr>
          <a:xfrm>
            <a:off x="10375780" y="4832822"/>
            <a:ext cx="9093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(NTP)</a:t>
            </a:r>
            <a:endParaRPr lang="en-US" sz="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50554D-28CA-D50A-A027-13E2222DE35B}"/>
              </a:ext>
            </a:extLst>
          </p:cNvPr>
          <p:cNvSpPr/>
          <p:nvPr/>
        </p:nvSpPr>
        <p:spPr>
          <a:xfrm>
            <a:off x="2481879" y="1104035"/>
            <a:ext cx="143411" cy="3871132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-Turn 34">
            <a:extLst>
              <a:ext uri="{FF2B5EF4-FFF2-40B4-BE49-F238E27FC236}">
                <a16:creationId xmlns:a16="http://schemas.microsoft.com/office/drawing/2014/main" id="{35CD820A-326B-216A-7560-258702FB5F73}"/>
              </a:ext>
            </a:extLst>
          </p:cNvPr>
          <p:cNvSpPr/>
          <p:nvPr/>
        </p:nvSpPr>
        <p:spPr>
          <a:xfrm>
            <a:off x="834906" y="853195"/>
            <a:ext cx="1812429" cy="418335"/>
          </a:xfrm>
          <a:prstGeom prst="uturnArrow">
            <a:avLst>
              <a:gd name="adj1" fmla="val 25000"/>
              <a:gd name="adj2" fmla="val 25000"/>
              <a:gd name="adj3" fmla="val 19712"/>
              <a:gd name="adj4" fmla="val 43750"/>
              <a:gd name="adj5" fmla="val 573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03FC6B-E1EF-A58D-83CE-1BEB5EB8FFA8}"/>
              </a:ext>
            </a:extLst>
          </p:cNvPr>
          <p:cNvSpPr/>
          <p:nvPr/>
        </p:nvSpPr>
        <p:spPr>
          <a:xfrm>
            <a:off x="10598255" y="3776086"/>
            <a:ext cx="1291796" cy="420982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Go Home 35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2DCAF497-37A4-6DD0-8F13-185494501491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ction Button: Go Forward or Next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CEA386C-F8A1-8388-6E3D-6A9BB90A3686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Go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FD2F742-8CC7-EB50-C02C-E31183927616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4000">
              <a:schemeClr val="accent1">
                <a:lumMod val="40000"/>
                <a:lumOff val="60000"/>
              </a:schemeClr>
            </a:gs>
            <a:gs pos="81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76CF45-70B0-22C0-41C7-2C2CF316A38D}"/>
              </a:ext>
            </a:extLst>
          </p:cNvPr>
          <p:cNvSpPr/>
          <p:nvPr/>
        </p:nvSpPr>
        <p:spPr>
          <a:xfrm>
            <a:off x="2691472" y="933083"/>
            <a:ext cx="6570943" cy="4574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6" y="225526"/>
            <a:ext cx="6570942" cy="5423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Paleogene dust provenance (</a:t>
            </a:r>
            <a:r>
              <a:rPr lang="en-US" sz="2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prep.) 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3EFFF8-25C6-0AF0-8D96-1585D781D7E2}"/>
              </a:ext>
            </a:extLst>
          </p:cNvPr>
          <p:cNvCxnSpPr>
            <a:cxnSpLocks/>
          </p:cNvCxnSpPr>
          <p:nvPr/>
        </p:nvCxnSpPr>
        <p:spPr>
          <a:xfrm>
            <a:off x="-1041990" y="3396648"/>
            <a:ext cx="43072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hart, diagram, bubble chart&#10;&#10;Description automatically generated">
            <a:extLst>
              <a:ext uri="{FF2B5EF4-FFF2-40B4-BE49-F238E27FC236}">
                <a16:creationId xmlns:a16="http://schemas.microsoft.com/office/drawing/2014/main" id="{D92EF720-4073-9746-A431-4BA008226D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102" y="1140123"/>
            <a:ext cx="6060166" cy="4077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00A574-869D-F6C4-8222-0BD1962937C5}"/>
              </a:ext>
            </a:extLst>
          </p:cNvPr>
          <p:cNvSpPr/>
          <p:nvPr/>
        </p:nvSpPr>
        <p:spPr>
          <a:xfrm>
            <a:off x="9271044" y="4017353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Figure: A multidimensional scaling (MDS) map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source region zircon age data. Samples with (dis)similar age distributions plot close to (far from) each other.</a:t>
            </a: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EB469A61-043A-9D0E-9164-FCFD12FA1B6C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175440FF-2C2D-9192-71ED-32F6BB56BEC1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2" name="Rectangle: Rounded Corners 21">
            <a:hlinkClick r:id="rId7" action="ppaction://hlinksldjump"/>
            <a:extLst>
              <a:ext uri="{FF2B5EF4-FFF2-40B4-BE49-F238E27FC236}">
                <a16:creationId xmlns:a16="http://schemas.microsoft.com/office/drawing/2014/main" id="{195CD2A1-56FD-8BBF-950F-3196EA22335A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3" name="Rectangle: Rounded Corners 22">
            <a:hlinkClick r:id="rId8" action="ppaction://hlinksldjump"/>
            <a:extLst>
              <a:ext uri="{FF2B5EF4-FFF2-40B4-BE49-F238E27FC236}">
                <a16:creationId xmlns:a16="http://schemas.microsoft.com/office/drawing/2014/main" id="{C1FF17E8-3FA1-26E2-94FF-7EAA9971C6AB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4" name="Rectangle: Rounded Corners 23">
            <a:hlinkClick r:id="rId9" action="ppaction://hlinksldjump"/>
            <a:extLst>
              <a:ext uri="{FF2B5EF4-FFF2-40B4-BE49-F238E27FC236}">
                <a16:creationId xmlns:a16="http://schemas.microsoft.com/office/drawing/2014/main" id="{80AAEF44-13ED-DD78-5EB5-8ACFA31A4B1A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5" name="TextBox 24">
            <a:hlinkClick r:id="rId10" action="ppaction://hlinksldjump"/>
            <a:extLst>
              <a:ext uri="{FF2B5EF4-FFF2-40B4-BE49-F238E27FC236}">
                <a16:creationId xmlns:a16="http://schemas.microsoft.com/office/drawing/2014/main" id="{D64BA57A-4FE5-6693-F503-1AA7C157980A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26" name="TextBox 25">
            <a:hlinkClick r:id="rId11" action="ppaction://hlinksldjump"/>
            <a:extLst>
              <a:ext uri="{FF2B5EF4-FFF2-40B4-BE49-F238E27FC236}">
                <a16:creationId xmlns:a16="http://schemas.microsoft.com/office/drawing/2014/main" id="{82192992-FF6C-9C16-96BA-615FE1A82ADD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7" name="Rectangle: Rounded Corners 26">
            <a:hlinkClick r:id="rId12" action="ppaction://hlinksldjump"/>
            <a:extLst>
              <a:ext uri="{FF2B5EF4-FFF2-40B4-BE49-F238E27FC236}">
                <a16:creationId xmlns:a16="http://schemas.microsoft.com/office/drawing/2014/main" id="{905D47C8-B965-F152-9E81-CF056CEBEC3B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8" name="Rectangle: Rounded Corners 27">
            <a:hlinkClick r:id="rId13" action="ppaction://hlinksldjump"/>
            <a:extLst>
              <a:ext uri="{FF2B5EF4-FFF2-40B4-BE49-F238E27FC236}">
                <a16:creationId xmlns:a16="http://schemas.microsoft.com/office/drawing/2014/main" id="{EB0C8B1E-EF57-4A61-8223-4D24106FAA8B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9" name="Rectangle: Rounded Corners 28">
            <a:hlinkClick r:id="rId14" action="ppaction://hlinksldjump"/>
            <a:extLst>
              <a:ext uri="{FF2B5EF4-FFF2-40B4-BE49-F238E27FC236}">
                <a16:creationId xmlns:a16="http://schemas.microsoft.com/office/drawing/2014/main" id="{02CE1D1A-F82D-C2DA-28CB-631A00B64D2B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0" name="Rectangle: Rounded Corners 29">
            <a:hlinkClick r:id="rId15" action="ppaction://hlinksldjump"/>
            <a:extLst>
              <a:ext uri="{FF2B5EF4-FFF2-40B4-BE49-F238E27FC236}">
                <a16:creationId xmlns:a16="http://schemas.microsoft.com/office/drawing/2014/main" id="{413A6C18-9A38-9B5D-7D07-95766D3BFA2D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1" name="Rectangle: Rounded Corners 30">
            <a:hlinkClick r:id="rId16" action="ppaction://hlinksldjump"/>
            <a:extLst>
              <a:ext uri="{FF2B5EF4-FFF2-40B4-BE49-F238E27FC236}">
                <a16:creationId xmlns:a16="http://schemas.microsoft.com/office/drawing/2014/main" id="{AF6052F7-1DD3-43E3-3DA1-9724D42428CA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2" name="Rectangle: Rounded Corners 31">
            <a:hlinkClick r:id="rId9" action="ppaction://hlinksldjump"/>
            <a:extLst>
              <a:ext uri="{FF2B5EF4-FFF2-40B4-BE49-F238E27FC236}">
                <a16:creationId xmlns:a16="http://schemas.microsoft.com/office/drawing/2014/main" id="{684C2CA1-B8E8-E693-B6DB-F8DF32C4FA50}"/>
              </a:ext>
            </a:extLst>
          </p:cNvPr>
          <p:cNvSpPr/>
          <p:nvPr/>
        </p:nvSpPr>
        <p:spPr>
          <a:xfrm>
            <a:off x="10503568" y="2643502"/>
            <a:ext cx="599556" cy="28758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4000">
                <a:schemeClr val="accent1">
                  <a:lumMod val="40000"/>
                  <a:lumOff val="60000"/>
                </a:schemeClr>
              </a:gs>
              <a:gs pos="81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33" name="Rectangle: Rounded Corners 32">
            <a:hlinkClick r:id="rId17" action="ppaction://hlinksldjump"/>
            <a:extLst>
              <a:ext uri="{FF2B5EF4-FFF2-40B4-BE49-F238E27FC236}">
                <a16:creationId xmlns:a16="http://schemas.microsoft.com/office/drawing/2014/main" id="{BAC29180-48BB-9FC8-C9E0-849CC48F7EEC}"/>
              </a:ext>
            </a:extLst>
          </p:cNvPr>
          <p:cNvSpPr/>
          <p:nvPr/>
        </p:nvSpPr>
        <p:spPr>
          <a:xfrm>
            <a:off x="11304603" y="2643502"/>
            <a:ext cx="585448" cy="287582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35" name="Rectangle: Rounded Corners 34">
            <a:hlinkClick r:id="rId9" action="ppaction://hlinksldjump"/>
            <a:extLst>
              <a:ext uri="{FF2B5EF4-FFF2-40B4-BE49-F238E27FC236}">
                <a16:creationId xmlns:a16="http://schemas.microsoft.com/office/drawing/2014/main" id="{59C1BC2F-35C0-9D5D-B4C6-0F93706E4E29}"/>
              </a:ext>
            </a:extLst>
          </p:cNvPr>
          <p:cNvSpPr/>
          <p:nvPr/>
        </p:nvSpPr>
        <p:spPr>
          <a:xfrm>
            <a:off x="10349931" y="2036218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805C7-1CA0-4FB7-E9DC-C7A18AFB567F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46C755-9D10-48CE-84D8-0F001B9931CD}"/>
              </a:ext>
            </a:extLst>
          </p:cNvPr>
          <p:cNvSpPr txBox="1"/>
          <p:nvPr/>
        </p:nvSpPr>
        <p:spPr>
          <a:xfrm>
            <a:off x="328630" y="3859204"/>
            <a:ext cx="1780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the 32.5 Ma sample has a dominant NTP/west source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E640B8-411F-4508-F2C7-AF669A25ABF3}"/>
              </a:ext>
            </a:extLst>
          </p:cNvPr>
          <p:cNvSpPr txBox="1">
            <a:spLocks/>
          </p:cNvSpPr>
          <p:nvPr/>
        </p:nvSpPr>
        <p:spPr>
          <a:xfrm>
            <a:off x="396064" y="1388982"/>
            <a:ext cx="1858462" cy="214551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 mostly CAOB (to the northwest)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Northwesterly dust transport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East Asian winter monsoon?)</a:t>
            </a:r>
            <a:endParaRPr lang="en-US" sz="17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Go Home 4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09059EC4-7784-B9B4-4A71-114D92C8AD2D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42E0D5-82D2-AC19-6BB9-8232D7EBAB29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64ADCF2-74E2-64B2-E05D-8CCEC9ECE08E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9000">
              <a:schemeClr val="accent2">
                <a:lumMod val="20000"/>
                <a:lumOff val="80000"/>
              </a:schemeClr>
            </a:gs>
            <a:gs pos="7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F4ADD6-F6A4-5948-0E0E-212EE276F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04" y="541234"/>
            <a:ext cx="3973304" cy="2268802"/>
          </a:xfrm>
          <a:prstGeom prst="rect">
            <a:avLst/>
          </a:prstGeom>
        </p:spPr>
      </p:pic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5" y="225526"/>
            <a:ext cx="6748645" cy="54237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2000">
                <a:schemeClr val="accent2">
                  <a:lumMod val="20000"/>
                  <a:lumOff val="80000"/>
                </a:schemeClr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Paleogene to Neogene dust provenance (1/5)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3EFFF8-25C6-0AF0-8D96-1585D781D7E2}"/>
              </a:ext>
            </a:extLst>
          </p:cNvPr>
          <p:cNvCxnSpPr>
            <a:cxnSpLocks/>
          </p:cNvCxnSpPr>
          <p:nvPr/>
        </p:nvCxnSpPr>
        <p:spPr>
          <a:xfrm flipV="1">
            <a:off x="3363686" y="1824012"/>
            <a:ext cx="5352910" cy="86475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F655E49-99FD-F73E-7ECC-4F3B9EB7D2F0}"/>
              </a:ext>
            </a:extLst>
          </p:cNvPr>
          <p:cNvSpPr txBox="1">
            <a:spLocks/>
          </p:cNvSpPr>
          <p:nvPr/>
        </p:nvSpPr>
        <p:spPr>
          <a:xfrm>
            <a:off x="393693" y="2292851"/>
            <a:ext cx="3094672" cy="3326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high-temperature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metamorphic terranes to the north of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easily identified from the rutile data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those distinct sources are to the east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not on the westerly or northwesterly dust transport path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3C67813F-7B47-A6E7-C74A-710ADD632B18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296FBEA9-CFB1-603D-D06A-A362EE24D5D4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18" name="Rectangle: Rounded Corners 17">
            <a:hlinkClick r:id="rId7" action="ppaction://hlinksldjump"/>
            <a:extLst>
              <a:ext uri="{FF2B5EF4-FFF2-40B4-BE49-F238E27FC236}">
                <a16:creationId xmlns:a16="http://schemas.microsoft.com/office/drawing/2014/main" id="{1225AF1F-8AA8-950A-C979-303F2E42E2C8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19" name="Rectangle: Rounded Corners 18">
            <a:hlinkClick r:id="rId8" action="ppaction://hlinksldjump"/>
            <a:extLst>
              <a:ext uri="{FF2B5EF4-FFF2-40B4-BE49-F238E27FC236}">
                <a16:creationId xmlns:a16="http://schemas.microsoft.com/office/drawing/2014/main" id="{BD426AB9-DD99-7685-E792-1AF3704F847C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0" name="Rectangle: Rounded Corners 19">
            <a:hlinkClick r:id="rId9" action="ppaction://hlinksldjump"/>
            <a:extLst>
              <a:ext uri="{FF2B5EF4-FFF2-40B4-BE49-F238E27FC236}">
                <a16:creationId xmlns:a16="http://schemas.microsoft.com/office/drawing/2014/main" id="{709E5738-184F-5040-6E96-1763BA033180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2" name="TextBox 21">
            <a:hlinkClick r:id="rId10" action="ppaction://hlinksldjump"/>
            <a:extLst>
              <a:ext uri="{FF2B5EF4-FFF2-40B4-BE49-F238E27FC236}">
                <a16:creationId xmlns:a16="http://schemas.microsoft.com/office/drawing/2014/main" id="{8710D93A-A5CA-F623-F600-564FB3D26808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23" name="TextBox 22">
            <a:hlinkClick r:id="rId11" action="ppaction://hlinksldjump"/>
            <a:extLst>
              <a:ext uri="{FF2B5EF4-FFF2-40B4-BE49-F238E27FC236}">
                <a16:creationId xmlns:a16="http://schemas.microsoft.com/office/drawing/2014/main" id="{34D80001-A7C8-AECA-961D-C59379FEE3E8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4" name="Rectangle: Rounded Corners 23">
            <a:hlinkClick r:id="rId12" action="ppaction://hlinksldjump"/>
            <a:extLst>
              <a:ext uri="{FF2B5EF4-FFF2-40B4-BE49-F238E27FC236}">
                <a16:creationId xmlns:a16="http://schemas.microsoft.com/office/drawing/2014/main" id="{C1284095-C2C7-105B-AEB1-6A40181D32A4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5" name="Rectangle: Rounded Corners 24">
            <a:hlinkClick r:id="rId13" action="ppaction://hlinksldjump"/>
            <a:extLst>
              <a:ext uri="{FF2B5EF4-FFF2-40B4-BE49-F238E27FC236}">
                <a16:creationId xmlns:a16="http://schemas.microsoft.com/office/drawing/2014/main" id="{D4FF7FD8-7E0F-E9E4-7260-4DF9F97C8AE2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6" name="Rectangle: Rounded Corners 25">
            <a:hlinkClick r:id="rId14" action="ppaction://hlinksldjump"/>
            <a:extLst>
              <a:ext uri="{FF2B5EF4-FFF2-40B4-BE49-F238E27FC236}">
                <a16:creationId xmlns:a16="http://schemas.microsoft.com/office/drawing/2014/main" id="{AEB079B1-71CC-8FE7-E061-E71AF14AA39C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7" name="Rectangle: Rounded Corners 26">
            <a:hlinkClick r:id="rId15" action="ppaction://hlinksldjump"/>
            <a:extLst>
              <a:ext uri="{FF2B5EF4-FFF2-40B4-BE49-F238E27FC236}">
                <a16:creationId xmlns:a16="http://schemas.microsoft.com/office/drawing/2014/main" id="{10E0B1C7-F52F-6029-FE8B-74BE20CCFD05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28" name="Rectangle: Rounded Corners 27">
            <a:hlinkClick r:id="rId16" action="ppaction://hlinksldjump"/>
            <a:extLst>
              <a:ext uri="{FF2B5EF4-FFF2-40B4-BE49-F238E27FC236}">
                <a16:creationId xmlns:a16="http://schemas.microsoft.com/office/drawing/2014/main" id="{3DE5C2B3-CD02-6D47-6E06-C4237B9C3C97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29" name="TextBox 28">
            <a:hlinkClick r:id="rId10" action="ppaction://hlinksldjump"/>
            <a:extLst>
              <a:ext uri="{FF2B5EF4-FFF2-40B4-BE49-F238E27FC236}">
                <a16:creationId xmlns:a16="http://schemas.microsoft.com/office/drawing/2014/main" id="{06A83738-A6E0-2631-1E03-265C2616F053}"/>
              </a:ext>
            </a:extLst>
          </p:cNvPr>
          <p:cNvSpPr txBox="1"/>
          <p:nvPr/>
        </p:nvSpPr>
        <p:spPr>
          <a:xfrm>
            <a:off x="10723884" y="2160862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0" name="TextBox 29">
            <a:hlinkClick r:id="rId10" action="ppaction://hlinksldjump"/>
            <a:extLst>
              <a:ext uri="{FF2B5EF4-FFF2-40B4-BE49-F238E27FC236}">
                <a16:creationId xmlns:a16="http://schemas.microsoft.com/office/drawing/2014/main" id="{6193A9F5-54E6-2B81-F36E-BCB25200A41C}"/>
              </a:ext>
            </a:extLst>
          </p:cNvPr>
          <p:cNvSpPr txBox="1"/>
          <p:nvPr/>
        </p:nvSpPr>
        <p:spPr>
          <a:xfrm>
            <a:off x="10680149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1/5</a:t>
            </a:r>
          </a:p>
        </p:txBody>
      </p:sp>
      <p:sp>
        <p:nvSpPr>
          <p:cNvPr id="31" name="TextBox 30">
            <a:hlinkClick r:id="rId17" action="ppaction://hlinksldjump"/>
            <a:extLst>
              <a:ext uri="{FF2B5EF4-FFF2-40B4-BE49-F238E27FC236}">
                <a16:creationId xmlns:a16="http://schemas.microsoft.com/office/drawing/2014/main" id="{2B92305C-D069-3972-E221-1AF86B9DB29C}"/>
              </a:ext>
            </a:extLst>
          </p:cNvPr>
          <p:cNvSpPr txBox="1"/>
          <p:nvPr/>
        </p:nvSpPr>
        <p:spPr>
          <a:xfrm>
            <a:off x="11167182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</a:p>
        </p:txBody>
      </p:sp>
      <p:sp>
        <p:nvSpPr>
          <p:cNvPr id="32" name="TextBox 31">
            <a:hlinkClick r:id="rId18" action="ppaction://hlinksldjump"/>
            <a:extLst>
              <a:ext uri="{FF2B5EF4-FFF2-40B4-BE49-F238E27FC236}">
                <a16:creationId xmlns:a16="http://schemas.microsoft.com/office/drawing/2014/main" id="{09E53D67-12B2-2A12-5BC1-BF73F9179A44}"/>
              </a:ext>
            </a:extLst>
          </p:cNvPr>
          <p:cNvSpPr txBox="1"/>
          <p:nvPr/>
        </p:nvSpPr>
        <p:spPr>
          <a:xfrm>
            <a:off x="11636087" y="3258740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3/5</a:t>
            </a:r>
          </a:p>
        </p:txBody>
      </p:sp>
      <p:sp>
        <p:nvSpPr>
          <p:cNvPr id="33" name="TextBox 32">
            <a:hlinkClick r:id="rId19" action="ppaction://hlinksldjump"/>
            <a:extLst>
              <a:ext uri="{FF2B5EF4-FFF2-40B4-BE49-F238E27FC236}">
                <a16:creationId xmlns:a16="http://schemas.microsoft.com/office/drawing/2014/main" id="{9C52CA42-0956-35FA-D923-56AF11D46070}"/>
              </a:ext>
            </a:extLst>
          </p:cNvPr>
          <p:cNvSpPr txBox="1"/>
          <p:nvPr/>
        </p:nvSpPr>
        <p:spPr>
          <a:xfrm>
            <a:off x="10875618" y="3658763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4/5</a:t>
            </a:r>
          </a:p>
        </p:txBody>
      </p:sp>
      <p:sp>
        <p:nvSpPr>
          <p:cNvPr id="34" name="TextBox 33">
            <a:hlinkClick r:id="rId20" action="ppaction://hlinksldjump"/>
            <a:extLst>
              <a:ext uri="{FF2B5EF4-FFF2-40B4-BE49-F238E27FC236}">
                <a16:creationId xmlns:a16="http://schemas.microsoft.com/office/drawing/2014/main" id="{9107CF2E-F584-0762-C1DF-03F6266E533C}"/>
              </a:ext>
            </a:extLst>
          </p:cNvPr>
          <p:cNvSpPr txBox="1"/>
          <p:nvPr/>
        </p:nvSpPr>
        <p:spPr>
          <a:xfrm>
            <a:off x="11358126" y="3662704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5/5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72AB8-C59D-267C-9A6C-01368644D18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068" y="2847796"/>
            <a:ext cx="5886222" cy="2832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54E3D-4998-2331-53D1-B485C717472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290" y="4126417"/>
            <a:ext cx="1771894" cy="12730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3101B4-29A6-E424-C763-2DAE3EA957FC}"/>
              </a:ext>
            </a:extLst>
          </p:cNvPr>
          <p:cNvSpPr/>
          <p:nvPr/>
        </p:nvSpPr>
        <p:spPr>
          <a:xfrm>
            <a:off x="8615464" y="3125744"/>
            <a:ext cx="759123" cy="3617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8B001E-BEB4-8254-CF8D-23429C4AADD3}"/>
              </a:ext>
            </a:extLst>
          </p:cNvPr>
          <p:cNvSpPr/>
          <p:nvPr/>
        </p:nvSpPr>
        <p:spPr>
          <a:xfrm>
            <a:off x="8679270" y="3790749"/>
            <a:ext cx="759123" cy="393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7EE480-694F-1765-34CB-080F9A2B8640}"/>
              </a:ext>
            </a:extLst>
          </p:cNvPr>
          <p:cNvSpPr/>
          <p:nvPr/>
        </p:nvSpPr>
        <p:spPr>
          <a:xfrm>
            <a:off x="8841850" y="1629476"/>
            <a:ext cx="596543" cy="389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99E1C0-D26A-65DA-146E-4A77C1B21054}"/>
              </a:ext>
            </a:extLst>
          </p:cNvPr>
          <p:cNvCxnSpPr>
            <a:cxnSpLocks/>
          </p:cNvCxnSpPr>
          <p:nvPr/>
        </p:nvCxnSpPr>
        <p:spPr>
          <a:xfrm>
            <a:off x="3363686" y="2810036"/>
            <a:ext cx="5228504" cy="31570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FCC3731-BB5E-DBE0-0DB3-EEE92F4E9474}"/>
              </a:ext>
            </a:extLst>
          </p:cNvPr>
          <p:cNvSpPr/>
          <p:nvPr/>
        </p:nvSpPr>
        <p:spPr>
          <a:xfrm>
            <a:off x="8317034" y="4403846"/>
            <a:ext cx="81170" cy="8117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188DF1-B863-940B-80C6-05D660D01DE0}"/>
              </a:ext>
            </a:extLst>
          </p:cNvPr>
          <p:cNvSpPr txBox="1"/>
          <p:nvPr/>
        </p:nvSpPr>
        <p:spPr>
          <a:xfrm>
            <a:off x="7886597" y="4374646"/>
            <a:ext cx="407163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8EA25-2678-3CF6-4961-39F98E2FE152}"/>
              </a:ext>
            </a:extLst>
          </p:cNvPr>
          <p:cNvSpPr txBox="1"/>
          <p:nvPr/>
        </p:nvSpPr>
        <p:spPr>
          <a:xfrm>
            <a:off x="9098591" y="1888971"/>
            <a:ext cx="224420" cy="9233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E7D2FFD-9819-D1E6-6691-B327DCF5B81D}"/>
              </a:ext>
            </a:extLst>
          </p:cNvPr>
          <p:cNvSpPr/>
          <p:nvPr/>
        </p:nvSpPr>
        <p:spPr>
          <a:xfrm>
            <a:off x="8672895" y="1880165"/>
            <a:ext cx="53573" cy="5357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9BB001-17C6-B6BF-7686-D98273C06A89}"/>
              </a:ext>
            </a:extLst>
          </p:cNvPr>
          <p:cNvSpPr txBox="1"/>
          <p:nvPr/>
        </p:nvSpPr>
        <p:spPr>
          <a:xfrm>
            <a:off x="393692" y="1121752"/>
            <a:ext cx="5515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Detrital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rutiles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(Zr-in-rutile temperatures) are more useful at the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site than in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FA01A269-7612-4416-4721-DB5AFA11F366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3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41C24-08CB-4689-C50C-376C3DDF11AE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9" name="Action Button: Go Home 8">
            <a:hlinkClick r:id="rId24" action="ppaction://hlinksldjump" highlightClick="1"/>
            <a:extLst>
              <a:ext uri="{FF2B5EF4-FFF2-40B4-BE49-F238E27FC236}">
                <a16:creationId xmlns:a16="http://schemas.microsoft.com/office/drawing/2014/main" id="{07CB4A57-E0D6-DC41-2851-C65C3C58DBCB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E385DD-63B7-E86A-8D49-876E02E47771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Go Back or Previous 3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CC6D194-CD63-74A7-2A59-5D1CA822B2E7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2000">
              <a:schemeClr val="accent2">
                <a:lumMod val="20000"/>
                <a:lumOff val="80000"/>
              </a:schemeClr>
            </a:gs>
            <a:gs pos="67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1A7C8EA-916F-B290-1A0E-3846364AE531}"/>
              </a:ext>
            </a:extLst>
          </p:cNvPr>
          <p:cNvSpPr/>
          <p:nvPr/>
        </p:nvSpPr>
        <p:spPr>
          <a:xfrm>
            <a:off x="626139" y="890623"/>
            <a:ext cx="9401956" cy="4723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6" y="225526"/>
            <a:ext cx="6748644" cy="54237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2000">
                <a:schemeClr val="accent2">
                  <a:lumMod val="20000"/>
                  <a:lumOff val="80000"/>
                </a:schemeClr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Paleogene to Neogene dust provenance (2/5)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F655E49-99FD-F73E-7ECC-4F3B9EB7D2F0}"/>
              </a:ext>
            </a:extLst>
          </p:cNvPr>
          <p:cNvSpPr txBox="1">
            <a:spLocks/>
          </p:cNvSpPr>
          <p:nvPr/>
        </p:nvSpPr>
        <p:spPr>
          <a:xfrm>
            <a:off x="786029" y="1126643"/>
            <a:ext cx="2871572" cy="1597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combined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</a:t>
            </a:r>
            <a:r>
              <a:rPr lang="en-US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detrital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zircon data are very similar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F26EE7-ACAB-BA96-7881-45F0146DE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28" y="4200798"/>
            <a:ext cx="3758730" cy="1318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29A3FD-DC76-3C87-3D2B-935D2F328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223" y="957395"/>
            <a:ext cx="5925597" cy="2219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81BC26-5BE3-5222-4148-A5A469DB79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129" y="3551069"/>
            <a:ext cx="4976645" cy="1864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7BB4E4-8C7B-AC10-715B-9E39380CB962}"/>
              </a:ext>
            </a:extLst>
          </p:cNvPr>
          <p:cNvSpPr txBox="1"/>
          <p:nvPr/>
        </p:nvSpPr>
        <p:spPr>
          <a:xfrm>
            <a:off x="743180" y="2933997"/>
            <a:ext cx="4467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dominant overall provenance signal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Asian Orogenic Belt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northwest/north/northeast</a:t>
            </a:r>
          </a:p>
        </p:txBody>
      </p:sp>
      <p:sp>
        <p:nvSpPr>
          <p:cNvPr id="20" name="Rectangle: Rounded Corners 19">
            <a:hlinkClick r:id="rId7" action="ppaction://hlinksldjump"/>
            <a:extLst>
              <a:ext uri="{FF2B5EF4-FFF2-40B4-BE49-F238E27FC236}">
                <a16:creationId xmlns:a16="http://schemas.microsoft.com/office/drawing/2014/main" id="{14303092-F9A2-7E70-6D77-FE92758B34E6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3" name="Rectangle: Rounded Corners 22">
            <a:hlinkClick r:id="rId8" action="ppaction://hlinksldjump"/>
            <a:extLst>
              <a:ext uri="{FF2B5EF4-FFF2-40B4-BE49-F238E27FC236}">
                <a16:creationId xmlns:a16="http://schemas.microsoft.com/office/drawing/2014/main" id="{A943F73F-181E-55DF-144E-ABB6E8ECD754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4" name="Rectangle: Rounded Corners 23">
            <a:hlinkClick r:id="rId9" action="ppaction://hlinksldjump"/>
            <a:extLst>
              <a:ext uri="{FF2B5EF4-FFF2-40B4-BE49-F238E27FC236}">
                <a16:creationId xmlns:a16="http://schemas.microsoft.com/office/drawing/2014/main" id="{98B5CBFC-D1CC-7C52-82AA-70556297D2DB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5" name="Rectangle: Rounded Corners 24">
            <a:hlinkClick r:id="rId10" action="ppaction://hlinksldjump"/>
            <a:extLst>
              <a:ext uri="{FF2B5EF4-FFF2-40B4-BE49-F238E27FC236}">
                <a16:creationId xmlns:a16="http://schemas.microsoft.com/office/drawing/2014/main" id="{59331356-E831-7C53-6F6D-5F6CC452754C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6" name="Rectangle: Rounded Corners 25">
            <a:hlinkClick r:id="rId11" action="ppaction://hlinksldjump"/>
            <a:extLst>
              <a:ext uri="{FF2B5EF4-FFF2-40B4-BE49-F238E27FC236}">
                <a16:creationId xmlns:a16="http://schemas.microsoft.com/office/drawing/2014/main" id="{A8620C4C-5DCD-53EF-50A2-C6A5FED6C4A2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8" name="TextBox 27">
            <a:hlinkClick r:id="rId12" action="ppaction://hlinksldjump"/>
            <a:extLst>
              <a:ext uri="{FF2B5EF4-FFF2-40B4-BE49-F238E27FC236}">
                <a16:creationId xmlns:a16="http://schemas.microsoft.com/office/drawing/2014/main" id="{A22CB7CB-887A-1646-D3BB-F6CDD1F95B79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9" name="Rectangle: Rounded Corners 28">
            <a:hlinkClick r:id="rId13" action="ppaction://hlinksldjump"/>
            <a:extLst>
              <a:ext uri="{FF2B5EF4-FFF2-40B4-BE49-F238E27FC236}">
                <a16:creationId xmlns:a16="http://schemas.microsoft.com/office/drawing/2014/main" id="{5EBBBC6B-D084-BF2C-2F1D-3D33370C451F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30" name="Rectangle: Rounded Corners 29">
            <a:hlinkClick r:id="rId14" action="ppaction://hlinksldjump"/>
            <a:extLst>
              <a:ext uri="{FF2B5EF4-FFF2-40B4-BE49-F238E27FC236}">
                <a16:creationId xmlns:a16="http://schemas.microsoft.com/office/drawing/2014/main" id="{45FFB44F-4C08-CAA2-2496-380A86B252A5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1" name="Rectangle: Rounded Corners 30">
            <a:hlinkClick r:id="rId15" action="ppaction://hlinksldjump"/>
            <a:extLst>
              <a:ext uri="{FF2B5EF4-FFF2-40B4-BE49-F238E27FC236}">
                <a16:creationId xmlns:a16="http://schemas.microsoft.com/office/drawing/2014/main" id="{0C66DFE1-09D6-C18A-ABFB-F79598A23F6C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2" name="Rectangle: Rounded Corners 31">
            <a:hlinkClick r:id="rId16" action="ppaction://hlinksldjump"/>
            <a:extLst>
              <a:ext uri="{FF2B5EF4-FFF2-40B4-BE49-F238E27FC236}">
                <a16:creationId xmlns:a16="http://schemas.microsoft.com/office/drawing/2014/main" id="{2CBCD722-15E0-6D6C-9BD8-2ED6800C6A22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3" name="Rectangle: Rounded Corners 32">
            <a:hlinkClick r:id="rId17" action="ppaction://hlinksldjump"/>
            <a:extLst>
              <a:ext uri="{FF2B5EF4-FFF2-40B4-BE49-F238E27FC236}">
                <a16:creationId xmlns:a16="http://schemas.microsoft.com/office/drawing/2014/main" id="{5EFA4760-EDC0-CC3A-0850-B2FEAC00D519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4" name="TextBox 33">
            <a:hlinkClick r:id="rId18" action="ppaction://hlinksldjump"/>
            <a:extLst>
              <a:ext uri="{FF2B5EF4-FFF2-40B4-BE49-F238E27FC236}">
                <a16:creationId xmlns:a16="http://schemas.microsoft.com/office/drawing/2014/main" id="{B5DAA982-D1F5-054A-EF8C-EA04DCA7E978}"/>
              </a:ext>
            </a:extLst>
          </p:cNvPr>
          <p:cNvSpPr txBox="1"/>
          <p:nvPr/>
        </p:nvSpPr>
        <p:spPr>
          <a:xfrm>
            <a:off x="10748303" y="2156015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5" name="TextBox 34">
            <a:hlinkClick r:id="rId18" action="ppaction://hlinksldjump"/>
            <a:extLst>
              <a:ext uri="{FF2B5EF4-FFF2-40B4-BE49-F238E27FC236}">
                <a16:creationId xmlns:a16="http://schemas.microsoft.com/office/drawing/2014/main" id="{55431FFC-4E6E-85AE-6BFB-85CD8DB8F2AA}"/>
              </a:ext>
            </a:extLst>
          </p:cNvPr>
          <p:cNvSpPr txBox="1"/>
          <p:nvPr/>
        </p:nvSpPr>
        <p:spPr>
          <a:xfrm>
            <a:off x="10680149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1/5</a:t>
            </a:r>
          </a:p>
        </p:txBody>
      </p:sp>
      <p:sp>
        <p:nvSpPr>
          <p:cNvPr id="36" name="TextBox 35">
            <a:hlinkClick r:id="rId19" action="ppaction://hlinksldjump"/>
            <a:extLst>
              <a:ext uri="{FF2B5EF4-FFF2-40B4-BE49-F238E27FC236}">
                <a16:creationId xmlns:a16="http://schemas.microsoft.com/office/drawing/2014/main" id="{9B64F314-CE40-C806-7B7A-F17B2A891C7C}"/>
              </a:ext>
            </a:extLst>
          </p:cNvPr>
          <p:cNvSpPr txBox="1"/>
          <p:nvPr/>
        </p:nvSpPr>
        <p:spPr>
          <a:xfrm>
            <a:off x="11167182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</a:p>
        </p:txBody>
      </p:sp>
      <p:sp>
        <p:nvSpPr>
          <p:cNvPr id="38" name="TextBox 37">
            <a:hlinkClick r:id="rId20" action="ppaction://hlinksldjump"/>
            <a:extLst>
              <a:ext uri="{FF2B5EF4-FFF2-40B4-BE49-F238E27FC236}">
                <a16:creationId xmlns:a16="http://schemas.microsoft.com/office/drawing/2014/main" id="{CCC67182-04B4-CEA0-63E2-6D0FCB1CC08D}"/>
              </a:ext>
            </a:extLst>
          </p:cNvPr>
          <p:cNvSpPr txBox="1"/>
          <p:nvPr/>
        </p:nvSpPr>
        <p:spPr>
          <a:xfrm>
            <a:off x="11636087" y="3258740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3/5</a:t>
            </a:r>
          </a:p>
        </p:txBody>
      </p:sp>
      <p:sp>
        <p:nvSpPr>
          <p:cNvPr id="39" name="TextBox 38">
            <a:hlinkClick r:id="rId21" action="ppaction://hlinksldjump"/>
            <a:extLst>
              <a:ext uri="{FF2B5EF4-FFF2-40B4-BE49-F238E27FC236}">
                <a16:creationId xmlns:a16="http://schemas.microsoft.com/office/drawing/2014/main" id="{902E555D-9886-5981-FBDC-37A963875996}"/>
              </a:ext>
            </a:extLst>
          </p:cNvPr>
          <p:cNvSpPr txBox="1"/>
          <p:nvPr/>
        </p:nvSpPr>
        <p:spPr>
          <a:xfrm>
            <a:off x="10875618" y="3658763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4/5</a:t>
            </a:r>
          </a:p>
        </p:txBody>
      </p:sp>
      <p:sp>
        <p:nvSpPr>
          <p:cNvPr id="40" name="TextBox 39">
            <a:hlinkClick r:id="rId22" action="ppaction://hlinksldjump"/>
            <a:extLst>
              <a:ext uri="{FF2B5EF4-FFF2-40B4-BE49-F238E27FC236}">
                <a16:creationId xmlns:a16="http://schemas.microsoft.com/office/drawing/2014/main" id="{1F5802C9-F73E-6301-9307-91783141E848}"/>
              </a:ext>
            </a:extLst>
          </p:cNvPr>
          <p:cNvSpPr txBox="1"/>
          <p:nvPr/>
        </p:nvSpPr>
        <p:spPr>
          <a:xfrm>
            <a:off x="11358126" y="3662704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5/5</a:t>
            </a:r>
          </a:p>
        </p:txBody>
      </p:sp>
      <p:sp>
        <p:nvSpPr>
          <p:cNvPr id="41" name="TextBox 40">
            <a:hlinkClick r:id="rId18" action="ppaction://hlinksldjump"/>
            <a:extLst>
              <a:ext uri="{FF2B5EF4-FFF2-40B4-BE49-F238E27FC236}">
                <a16:creationId xmlns:a16="http://schemas.microsoft.com/office/drawing/2014/main" id="{D0EB8B38-4367-3FDC-264B-DEF64B4EE805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DBA5E-40E2-E78C-CB2A-6271327F9726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3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Action Button: Go Home 4">
            <a:hlinkClick r:id="rId24" action="ppaction://hlinksldjump" highlightClick="1"/>
            <a:extLst>
              <a:ext uri="{FF2B5EF4-FFF2-40B4-BE49-F238E27FC236}">
                <a16:creationId xmlns:a16="http://schemas.microsoft.com/office/drawing/2014/main" id="{AB5CF91F-6FCD-83D1-A48A-6491F27615E1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67A1EBD-3235-A34C-55E6-5D8E3E21F57E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Go Back or Previous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C0C4AB7-025A-66E9-8698-97E5CE05A09E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1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hlinkClick r:id="rId2" action="ppaction://hlinksldjump"/>
            <a:extLst>
              <a:ext uri="{FF2B5EF4-FFF2-40B4-BE49-F238E27FC236}">
                <a16:creationId xmlns:a16="http://schemas.microsoft.com/office/drawing/2014/main" id="{ABAEA046-3A7F-A19C-FA60-3DD96EFCDBED}"/>
              </a:ext>
            </a:extLst>
          </p:cNvPr>
          <p:cNvSpPr/>
          <p:nvPr/>
        </p:nvSpPr>
        <p:spPr>
          <a:xfrm>
            <a:off x="3227769" y="5971713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2064D8-6659-AD1B-8A46-044FBAE1243C}"/>
              </a:ext>
            </a:extLst>
          </p:cNvPr>
          <p:cNvSpPr/>
          <p:nvPr/>
        </p:nvSpPr>
        <p:spPr>
          <a:xfrm>
            <a:off x="328102" y="266854"/>
            <a:ext cx="3585909" cy="494308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Geographic setting</a:t>
            </a:r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5" name="Rectangle: Rounded Corners 4">
            <a:hlinkClick r:id="rId5" action="ppaction://hlinksldjump"/>
            <a:extLst>
              <a:ext uri="{FF2B5EF4-FFF2-40B4-BE49-F238E27FC236}">
                <a16:creationId xmlns:a16="http://schemas.microsoft.com/office/drawing/2014/main" id="{EF64D0A8-F409-D67F-3BD3-C51FAFD05B60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6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7CA46436-6500-A528-0884-0D484A4E1F60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18" name="Rectangle: Rounded Corners 17">
            <a:hlinkClick r:id="rId7" action="ppaction://hlinksldjump"/>
            <a:extLst>
              <a:ext uri="{FF2B5EF4-FFF2-40B4-BE49-F238E27FC236}">
                <a16:creationId xmlns:a16="http://schemas.microsoft.com/office/drawing/2014/main" id="{97F6D4B0-5BA9-D46E-8F7D-7934CCCD335F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3" name="Rectangle: Rounded Corners 22">
            <a:hlinkClick r:id="rId8" action="ppaction://hlinksldjump"/>
            <a:extLst>
              <a:ext uri="{FF2B5EF4-FFF2-40B4-BE49-F238E27FC236}">
                <a16:creationId xmlns:a16="http://schemas.microsoft.com/office/drawing/2014/main" id="{5FD4DF3C-E389-2582-66BA-010909C823FE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4" name="Rectangle: Rounded Corners 23">
            <a:hlinkClick r:id="rId9" action="ppaction://hlinksldjump"/>
            <a:extLst>
              <a:ext uri="{FF2B5EF4-FFF2-40B4-BE49-F238E27FC236}">
                <a16:creationId xmlns:a16="http://schemas.microsoft.com/office/drawing/2014/main" id="{719401A8-88B5-3414-9E78-70F80AF1BA00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5" name="Rectangle: Rounded Corners 24">
            <a:hlinkClick r:id="rId10" action="ppaction://hlinksldjump"/>
            <a:extLst>
              <a:ext uri="{FF2B5EF4-FFF2-40B4-BE49-F238E27FC236}">
                <a16:creationId xmlns:a16="http://schemas.microsoft.com/office/drawing/2014/main" id="{26FE854A-082E-D4E8-D49F-36FC3697E742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26" name="Rectangle: Rounded Corners 25">
            <a:hlinkClick r:id="rId11" action="ppaction://hlinksldjump"/>
            <a:extLst>
              <a:ext uri="{FF2B5EF4-FFF2-40B4-BE49-F238E27FC236}">
                <a16:creationId xmlns:a16="http://schemas.microsoft.com/office/drawing/2014/main" id="{86509D7C-94CC-F2E5-F016-867E15AC6627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7" name="Rectangle: Rounded Corners 26">
            <a:hlinkClick r:id="rId12" action="ppaction://hlinksldjump"/>
            <a:extLst>
              <a:ext uri="{FF2B5EF4-FFF2-40B4-BE49-F238E27FC236}">
                <a16:creationId xmlns:a16="http://schemas.microsoft.com/office/drawing/2014/main" id="{6DDF6630-1B8D-BC7A-6D5F-C89B22141ED5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2" name="Rectangle: Rounded Corners 31">
            <a:hlinkClick r:id="rId13" action="ppaction://hlinksldjump"/>
            <a:extLst>
              <a:ext uri="{FF2B5EF4-FFF2-40B4-BE49-F238E27FC236}">
                <a16:creationId xmlns:a16="http://schemas.microsoft.com/office/drawing/2014/main" id="{1D8CCD3F-412D-52D1-2B4D-E18462990BC2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36" name="TextBox 35">
            <a:hlinkClick r:id="rId14" action="ppaction://hlinksldjump"/>
            <a:extLst>
              <a:ext uri="{FF2B5EF4-FFF2-40B4-BE49-F238E27FC236}">
                <a16:creationId xmlns:a16="http://schemas.microsoft.com/office/drawing/2014/main" id="{AE0BC8C8-B057-21B9-BA08-F3E759E2BC0F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7" name="TextBox 36">
            <a:hlinkClick r:id="rId15" action="ppaction://hlinksldjump"/>
            <a:extLst>
              <a:ext uri="{FF2B5EF4-FFF2-40B4-BE49-F238E27FC236}">
                <a16:creationId xmlns:a16="http://schemas.microsoft.com/office/drawing/2014/main" id="{FB606DFC-115E-8FC6-AE06-A6BE13943899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59F1C-4A16-55D3-612A-BC973F71A9D4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DC63B-23DC-3367-02AB-DD5415A6E408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FA866928-DD12-030A-A8A1-D4A975C31B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368" y="1780382"/>
            <a:ext cx="8759263" cy="3748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8BBBA7-1456-0B4B-9F7D-36E37666A4EB}"/>
              </a:ext>
            </a:extLst>
          </p:cNvPr>
          <p:cNvSpPr txBox="1"/>
          <p:nvPr/>
        </p:nvSpPr>
        <p:spPr>
          <a:xfrm>
            <a:off x="328102" y="828839"/>
            <a:ext cx="11727109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dust sites (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at latitude ~40°N: northwest of, or in the northern Chinese Loess Plateau (CLP)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dust transporting wind systems: the </a:t>
            </a:r>
            <a:r>
              <a:rPr lang="en-US" sz="16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Asian winter monsoon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westerly winds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major primary source regions: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Central Asian Orogenic Belt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(CAOB) and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Northern Tibetan Plateau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(NTP)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CC168-DAC2-5959-7BC5-D90CB617A59E}"/>
              </a:ext>
            </a:extLst>
          </p:cNvPr>
          <p:cNvSpPr txBox="1"/>
          <p:nvPr/>
        </p:nvSpPr>
        <p:spPr>
          <a:xfrm>
            <a:off x="10479036" y="3784477"/>
            <a:ext cx="1576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Chinese Loess Plateau (CLP) is an exceptionally large terrestrial dust archive</a:t>
            </a:r>
            <a:endParaRPr lang="en-US" sz="1000" dirty="0"/>
          </a:p>
        </p:txBody>
      </p:sp>
      <p:sp>
        <p:nvSpPr>
          <p:cNvPr id="2" name="Action Button: Go Home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BE0F4C13-F541-7CB3-37CD-13EAC3AA48A5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Forward or Next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B52AC61-FD9C-59E7-5F17-B8609BC2A2DA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771103A-62B6-99B8-1F6A-9B1642FE0552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19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2000">
              <a:schemeClr val="accent2">
                <a:lumMod val="20000"/>
                <a:lumOff val="80000"/>
              </a:schemeClr>
            </a:gs>
            <a:gs pos="67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6865F2D-F759-4346-E7E9-C9559D134A8C}"/>
              </a:ext>
            </a:extLst>
          </p:cNvPr>
          <p:cNvSpPr/>
          <p:nvPr/>
        </p:nvSpPr>
        <p:spPr>
          <a:xfrm>
            <a:off x="350657" y="872296"/>
            <a:ext cx="9460334" cy="468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6" y="225526"/>
            <a:ext cx="6799444" cy="54237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2000">
                <a:schemeClr val="accent2">
                  <a:lumMod val="20000"/>
                  <a:lumOff val="80000"/>
                </a:schemeClr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Paleogene to Neogene dust provenance (3/5)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0EE1B9-0FA6-F66D-06A9-C44B1517E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28" y="3713042"/>
            <a:ext cx="4750297" cy="1666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23024-4772-A2D5-A415-DAC6BC091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925" y="924679"/>
            <a:ext cx="4137887" cy="1549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FFB51D-01D6-A7E4-2D4D-27428DB291E3}"/>
              </a:ext>
            </a:extLst>
          </p:cNvPr>
          <p:cNvSpPr txBox="1"/>
          <p:nvPr/>
        </p:nvSpPr>
        <p:spPr>
          <a:xfrm>
            <a:off x="416861" y="2849194"/>
            <a:ext cx="5071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loess is possibly also a source for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Red Clay in the late Miocene. Supported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lack of Miocene dust deposits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Late Miocene tectonic activity in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</a:p>
        </p:txBody>
      </p:sp>
      <p:sp>
        <p:nvSpPr>
          <p:cNvPr id="36" name="Rectangle: Rounded Corners 35">
            <a:hlinkClick r:id="rId6" action="ppaction://hlinksldjump"/>
            <a:extLst>
              <a:ext uri="{FF2B5EF4-FFF2-40B4-BE49-F238E27FC236}">
                <a16:creationId xmlns:a16="http://schemas.microsoft.com/office/drawing/2014/main" id="{6CAB5BA2-FF6C-920B-3504-7F9313375C8B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38" name="Rectangle: Rounded Corners 37">
            <a:hlinkClick r:id="rId7" action="ppaction://hlinksldjump"/>
            <a:extLst>
              <a:ext uri="{FF2B5EF4-FFF2-40B4-BE49-F238E27FC236}">
                <a16:creationId xmlns:a16="http://schemas.microsoft.com/office/drawing/2014/main" id="{9F5B7054-DD9B-CE88-0C16-42C792CA1F2C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39" name="Rectangle: Rounded Corners 38">
            <a:hlinkClick r:id="rId8" action="ppaction://hlinksldjump"/>
            <a:extLst>
              <a:ext uri="{FF2B5EF4-FFF2-40B4-BE49-F238E27FC236}">
                <a16:creationId xmlns:a16="http://schemas.microsoft.com/office/drawing/2014/main" id="{403E8573-C4FF-C10A-5733-B2D198E1D53F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40" name="Rectangle: Rounded Corners 39">
            <a:hlinkClick r:id="rId9" action="ppaction://hlinksldjump"/>
            <a:extLst>
              <a:ext uri="{FF2B5EF4-FFF2-40B4-BE49-F238E27FC236}">
                <a16:creationId xmlns:a16="http://schemas.microsoft.com/office/drawing/2014/main" id="{C151A30B-0823-1B63-5670-E06F0F60AAF1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41" name="Rectangle: Rounded Corners 40">
            <a:hlinkClick r:id="rId10" action="ppaction://hlinksldjump"/>
            <a:extLst>
              <a:ext uri="{FF2B5EF4-FFF2-40B4-BE49-F238E27FC236}">
                <a16:creationId xmlns:a16="http://schemas.microsoft.com/office/drawing/2014/main" id="{9DFAFD5A-84C1-651B-FEAC-B794F5E81FC8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3" name="TextBox 42">
            <a:hlinkClick r:id="rId11" action="ppaction://hlinksldjump"/>
            <a:extLst>
              <a:ext uri="{FF2B5EF4-FFF2-40B4-BE49-F238E27FC236}">
                <a16:creationId xmlns:a16="http://schemas.microsoft.com/office/drawing/2014/main" id="{D92E254F-C378-82A9-591C-742756D78352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4" name="Rectangle: Rounded Corners 43">
            <a:hlinkClick r:id="rId12" action="ppaction://hlinksldjump"/>
            <a:extLst>
              <a:ext uri="{FF2B5EF4-FFF2-40B4-BE49-F238E27FC236}">
                <a16:creationId xmlns:a16="http://schemas.microsoft.com/office/drawing/2014/main" id="{8A9C5390-3820-A92C-421D-165F4FFB5508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45" name="Rectangle: Rounded Corners 44">
            <a:hlinkClick r:id="rId13" action="ppaction://hlinksldjump"/>
            <a:extLst>
              <a:ext uri="{FF2B5EF4-FFF2-40B4-BE49-F238E27FC236}">
                <a16:creationId xmlns:a16="http://schemas.microsoft.com/office/drawing/2014/main" id="{6D3FBAAD-4AED-986A-FB13-09D664F85682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46" name="Rectangle: Rounded Corners 45">
            <a:hlinkClick r:id="rId14" action="ppaction://hlinksldjump"/>
            <a:extLst>
              <a:ext uri="{FF2B5EF4-FFF2-40B4-BE49-F238E27FC236}">
                <a16:creationId xmlns:a16="http://schemas.microsoft.com/office/drawing/2014/main" id="{3D35FF32-68B8-0ABD-558C-0FCA0C28A524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47" name="Rectangle: Rounded Corners 46">
            <a:hlinkClick r:id="rId15" action="ppaction://hlinksldjump"/>
            <a:extLst>
              <a:ext uri="{FF2B5EF4-FFF2-40B4-BE49-F238E27FC236}">
                <a16:creationId xmlns:a16="http://schemas.microsoft.com/office/drawing/2014/main" id="{26EC72B2-B941-611A-83BB-FD295B2E51B9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48" name="Rectangle: Rounded Corners 47">
            <a:hlinkClick r:id="rId16" action="ppaction://hlinksldjump"/>
            <a:extLst>
              <a:ext uri="{FF2B5EF4-FFF2-40B4-BE49-F238E27FC236}">
                <a16:creationId xmlns:a16="http://schemas.microsoft.com/office/drawing/2014/main" id="{7F967D3C-6C52-76C5-99FF-19E6FBA6226B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49" name="TextBox 48">
            <a:hlinkClick r:id="rId17" action="ppaction://hlinksldjump"/>
            <a:extLst>
              <a:ext uri="{FF2B5EF4-FFF2-40B4-BE49-F238E27FC236}">
                <a16:creationId xmlns:a16="http://schemas.microsoft.com/office/drawing/2014/main" id="{95A704BA-21E2-E8AF-45F9-5EFCB2B2C098}"/>
              </a:ext>
            </a:extLst>
          </p:cNvPr>
          <p:cNvSpPr txBox="1"/>
          <p:nvPr/>
        </p:nvSpPr>
        <p:spPr>
          <a:xfrm>
            <a:off x="10748303" y="2148304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50" name="TextBox 49">
            <a:hlinkClick r:id="rId17" action="ppaction://hlinksldjump"/>
            <a:extLst>
              <a:ext uri="{FF2B5EF4-FFF2-40B4-BE49-F238E27FC236}">
                <a16:creationId xmlns:a16="http://schemas.microsoft.com/office/drawing/2014/main" id="{EE8CD3CF-9F9A-3D1A-BDCD-CE045FC9F339}"/>
              </a:ext>
            </a:extLst>
          </p:cNvPr>
          <p:cNvSpPr txBox="1"/>
          <p:nvPr/>
        </p:nvSpPr>
        <p:spPr>
          <a:xfrm>
            <a:off x="10680149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1/5</a:t>
            </a:r>
          </a:p>
        </p:txBody>
      </p:sp>
      <p:sp>
        <p:nvSpPr>
          <p:cNvPr id="51" name="TextBox 50">
            <a:hlinkClick r:id="rId18" action="ppaction://hlinksldjump"/>
            <a:extLst>
              <a:ext uri="{FF2B5EF4-FFF2-40B4-BE49-F238E27FC236}">
                <a16:creationId xmlns:a16="http://schemas.microsoft.com/office/drawing/2014/main" id="{4C809D6F-0C1F-EA85-FB56-5A1B12689103}"/>
              </a:ext>
            </a:extLst>
          </p:cNvPr>
          <p:cNvSpPr txBox="1"/>
          <p:nvPr/>
        </p:nvSpPr>
        <p:spPr>
          <a:xfrm>
            <a:off x="11167182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</a:p>
        </p:txBody>
      </p:sp>
      <p:sp>
        <p:nvSpPr>
          <p:cNvPr id="52" name="TextBox 51">
            <a:hlinkClick r:id="rId19" action="ppaction://hlinksldjump"/>
            <a:extLst>
              <a:ext uri="{FF2B5EF4-FFF2-40B4-BE49-F238E27FC236}">
                <a16:creationId xmlns:a16="http://schemas.microsoft.com/office/drawing/2014/main" id="{B762ADCC-35BF-6140-C9F4-814EF366F579}"/>
              </a:ext>
            </a:extLst>
          </p:cNvPr>
          <p:cNvSpPr txBox="1"/>
          <p:nvPr/>
        </p:nvSpPr>
        <p:spPr>
          <a:xfrm>
            <a:off x="11636087" y="3258740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3/5</a:t>
            </a:r>
          </a:p>
        </p:txBody>
      </p:sp>
      <p:sp>
        <p:nvSpPr>
          <p:cNvPr id="53" name="TextBox 52">
            <a:hlinkClick r:id="rId20" action="ppaction://hlinksldjump"/>
            <a:extLst>
              <a:ext uri="{FF2B5EF4-FFF2-40B4-BE49-F238E27FC236}">
                <a16:creationId xmlns:a16="http://schemas.microsoft.com/office/drawing/2014/main" id="{EBC87160-5478-0A5E-7B6E-C547C1DB34E6}"/>
              </a:ext>
            </a:extLst>
          </p:cNvPr>
          <p:cNvSpPr txBox="1"/>
          <p:nvPr/>
        </p:nvSpPr>
        <p:spPr>
          <a:xfrm>
            <a:off x="10875618" y="3658763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4/5</a:t>
            </a:r>
          </a:p>
        </p:txBody>
      </p:sp>
      <p:sp>
        <p:nvSpPr>
          <p:cNvPr id="54" name="TextBox 53">
            <a:hlinkClick r:id="rId21" action="ppaction://hlinksldjump"/>
            <a:extLst>
              <a:ext uri="{FF2B5EF4-FFF2-40B4-BE49-F238E27FC236}">
                <a16:creationId xmlns:a16="http://schemas.microsoft.com/office/drawing/2014/main" id="{76EB328D-DAF5-4D0A-40FC-C91CD416AA3B}"/>
              </a:ext>
            </a:extLst>
          </p:cNvPr>
          <p:cNvSpPr txBox="1"/>
          <p:nvPr/>
        </p:nvSpPr>
        <p:spPr>
          <a:xfrm>
            <a:off x="11358126" y="3662704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5/5</a:t>
            </a:r>
          </a:p>
        </p:txBody>
      </p:sp>
      <p:sp>
        <p:nvSpPr>
          <p:cNvPr id="55" name="TextBox 54">
            <a:hlinkClick r:id="rId17" action="ppaction://hlinksldjump"/>
            <a:extLst>
              <a:ext uri="{FF2B5EF4-FFF2-40B4-BE49-F238E27FC236}">
                <a16:creationId xmlns:a16="http://schemas.microsoft.com/office/drawing/2014/main" id="{0B2652CF-86D2-7027-CCC0-516B3BF21CFE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44AA8-F9B3-A155-6107-2E2F3B2BB5C4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60CE8-A8C1-F968-7389-B866ECD34243}"/>
              </a:ext>
            </a:extLst>
          </p:cNvPr>
          <p:cNvSpPr txBox="1"/>
          <p:nvPr/>
        </p:nvSpPr>
        <p:spPr>
          <a:xfrm>
            <a:off x="456443" y="973975"/>
            <a:ext cx="49070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At least c. 34 million years of:</a:t>
            </a:r>
            <a:r>
              <a:rPr lang="en-US" sz="1800" b="1" i="1" dirty="0">
                <a:solidFill>
                  <a:srgbClr val="36B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78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Northwesterly winds</a:t>
            </a:r>
            <a:r>
              <a:rPr lang="en-US" sz="1800" dirty="0">
                <a:solidFill>
                  <a:srgbClr val="0078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(East Asian winter monsoon?) despite changes in paleogeography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Central Asian aridity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despite Paleogene moisture transport from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Paratethys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Sea</a:t>
            </a:r>
            <a:endParaRPr lang="en-US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7E34648-7F99-2880-7F0A-62C17169FBE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448" y="2562528"/>
            <a:ext cx="3671601" cy="2992632"/>
          </a:xfrm>
          <a:prstGeom prst="rect">
            <a:avLst/>
          </a:prstGeom>
        </p:spPr>
      </p:pic>
      <p:sp>
        <p:nvSpPr>
          <p:cNvPr id="5" name="Action Button: Go Home 4">
            <a:hlinkClick r:id="rId24" action="ppaction://hlinksldjump" highlightClick="1"/>
            <a:extLst>
              <a:ext uri="{FF2B5EF4-FFF2-40B4-BE49-F238E27FC236}">
                <a16:creationId xmlns:a16="http://schemas.microsoft.com/office/drawing/2014/main" id="{76E89778-FDCE-3C61-A10A-48C007267644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A7C788-38E9-8F30-5822-B6F7C7DCC097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B7D00A1-E696-B670-8D3F-9DD4E402E3CF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3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2000">
              <a:schemeClr val="accent2">
                <a:lumMod val="20000"/>
                <a:lumOff val="80000"/>
              </a:schemeClr>
            </a:gs>
            <a:gs pos="67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904306-283F-19D6-078A-AF0F6C06EE4E}"/>
              </a:ext>
            </a:extLst>
          </p:cNvPr>
          <p:cNvSpPr/>
          <p:nvPr/>
        </p:nvSpPr>
        <p:spPr>
          <a:xfrm>
            <a:off x="511241" y="843899"/>
            <a:ext cx="9499927" cy="4754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6" y="225526"/>
            <a:ext cx="6850244" cy="54237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2000">
                <a:schemeClr val="accent2">
                  <a:lumMod val="20000"/>
                  <a:lumOff val="80000"/>
                </a:schemeClr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Paleogene to Neogene dust provenance (4/5)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3EFFF8-25C6-0AF0-8D96-1585D781D7E2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2829065" y="4308528"/>
            <a:ext cx="1463714" cy="1765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CD68D6-ED2D-3F92-9DA6-00E03833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075" y="1087703"/>
            <a:ext cx="2533184" cy="20869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Ulantatal</a:t>
            </a: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loess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provenance differs from the 42–33 Ma aeolian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Xining red mudstones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southwestern margin of the CLP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7DBAE-C41B-0A14-EB10-212F38A80B3C}"/>
              </a:ext>
            </a:extLst>
          </p:cNvPr>
          <p:cNvSpPr txBox="1">
            <a:spLocks/>
          </p:cNvSpPr>
          <p:nvPr/>
        </p:nvSpPr>
        <p:spPr>
          <a:xfrm>
            <a:off x="699342" y="3678064"/>
            <a:ext cx="2246479" cy="1144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Similar spatial source variation in the Neogene Red Clay and Quaternary loess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42717D7-C984-6713-F1D8-3FA07CCBF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79" y="3079605"/>
            <a:ext cx="4325112" cy="24578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EFD91F9-E8B6-2539-E8ED-D725F65F0C84}"/>
              </a:ext>
            </a:extLst>
          </p:cNvPr>
          <p:cNvSpPr/>
          <p:nvPr/>
        </p:nvSpPr>
        <p:spPr>
          <a:xfrm>
            <a:off x="2270940" y="5003807"/>
            <a:ext cx="20994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Zhang, H., et al. 2021. Geology, 49 (10): 1155–1159.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F592F6-1A9D-2082-3AE0-6F3F741D567E}"/>
              </a:ext>
            </a:extLst>
          </p:cNvPr>
          <p:cNvGrpSpPr/>
          <p:nvPr/>
        </p:nvGrpSpPr>
        <p:grpSpPr>
          <a:xfrm>
            <a:off x="8587178" y="3242656"/>
            <a:ext cx="1351220" cy="2356209"/>
            <a:chOff x="4762118" y="3338225"/>
            <a:chExt cx="1351220" cy="235620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A125A58-0E21-2C32-689C-230AF38B9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9609" y="4847433"/>
              <a:ext cx="1306391" cy="8470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FE23EB1-8385-D90B-7812-EB6B869E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2118" y="4073564"/>
              <a:ext cx="1351220" cy="86459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BCC42BC-7970-0B5A-C160-2C1292D3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2671" y="3338225"/>
              <a:ext cx="1283329" cy="79376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CDA89CF-9B73-16C0-F24F-5D98343509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670" y="863035"/>
            <a:ext cx="5960380" cy="2232506"/>
          </a:xfrm>
          <a:prstGeom prst="rect">
            <a:avLst/>
          </a:prstGeom>
        </p:spPr>
      </p:pic>
      <p:sp>
        <p:nvSpPr>
          <p:cNvPr id="20" name="Rectangle: Rounded Corners 19">
            <a:hlinkClick r:id="rId9" action="ppaction://hlinksldjump"/>
            <a:extLst>
              <a:ext uri="{FF2B5EF4-FFF2-40B4-BE49-F238E27FC236}">
                <a16:creationId xmlns:a16="http://schemas.microsoft.com/office/drawing/2014/main" id="{43B1FF3A-EC3E-B166-A3D1-7A58B92BF826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2" name="Rectangle: Rounded Corners 21">
            <a:hlinkClick r:id="rId10" action="ppaction://hlinksldjump"/>
            <a:extLst>
              <a:ext uri="{FF2B5EF4-FFF2-40B4-BE49-F238E27FC236}">
                <a16:creationId xmlns:a16="http://schemas.microsoft.com/office/drawing/2014/main" id="{A3412087-9A4E-A609-0AAA-A26113CCEAD6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3" name="Rectangle: Rounded Corners 22">
            <a:hlinkClick r:id="rId11" action="ppaction://hlinksldjump"/>
            <a:extLst>
              <a:ext uri="{FF2B5EF4-FFF2-40B4-BE49-F238E27FC236}">
                <a16:creationId xmlns:a16="http://schemas.microsoft.com/office/drawing/2014/main" id="{511A9DF0-AC28-00DC-2646-66A6A5A6FFDE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4" name="Rectangle: Rounded Corners 23">
            <a:hlinkClick r:id="rId12" action="ppaction://hlinksldjump"/>
            <a:extLst>
              <a:ext uri="{FF2B5EF4-FFF2-40B4-BE49-F238E27FC236}">
                <a16:creationId xmlns:a16="http://schemas.microsoft.com/office/drawing/2014/main" id="{7A0B199E-CC8F-8796-38C6-D974A37DDA76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5" name="Rectangle: Rounded Corners 24">
            <a:hlinkClick r:id="rId13" action="ppaction://hlinksldjump"/>
            <a:extLst>
              <a:ext uri="{FF2B5EF4-FFF2-40B4-BE49-F238E27FC236}">
                <a16:creationId xmlns:a16="http://schemas.microsoft.com/office/drawing/2014/main" id="{56A2B09A-4083-54C4-969F-C86F247E0197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7" name="TextBox 26">
            <a:hlinkClick r:id="rId14" action="ppaction://hlinksldjump"/>
            <a:extLst>
              <a:ext uri="{FF2B5EF4-FFF2-40B4-BE49-F238E27FC236}">
                <a16:creationId xmlns:a16="http://schemas.microsoft.com/office/drawing/2014/main" id="{EDFC1865-0F9D-EB54-1947-56B4C4D2EF4A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8" name="Rectangle: Rounded Corners 27">
            <a:hlinkClick r:id="rId15" action="ppaction://hlinksldjump"/>
            <a:extLst>
              <a:ext uri="{FF2B5EF4-FFF2-40B4-BE49-F238E27FC236}">
                <a16:creationId xmlns:a16="http://schemas.microsoft.com/office/drawing/2014/main" id="{4CA79EEF-076C-D8E2-2937-2BBB7588A50C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9" name="Rectangle: Rounded Corners 28">
            <a:hlinkClick r:id="rId16" action="ppaction://hlinksldjump"/>
            <a:extLst>
              <a:ext uri="{FF2B5EF4-FFF2-40B4-BE49-F238E27FC236}">
                <a16:creationId xmlns:a16="http://schemas.microsoft.com/office/drawing/2014/main" id="{E53187C6-3DBD-7F57-1502-9C302ECF753A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0" name="Rectangle: Rounded Corners 29">
            <a:hlinkClick r:id="rId17" action="ppaction://hlinksldjump"/>
            <a:extLst>
              <a:ext uri="{FF2B5EF4-FFF2-40B4-BE49-F238E27FC236}">
                <a16:creationId xmlns:a16="http://schemas.microsoft.com/office/drawing/2014/main" id="{84F0A9B6-0BE0-7767-997F-05F91304B328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4" name="Rectangle: Rounded Corners 33">
            <a:hlinkClick r:id="rId18" action="ppaction://hlinksldjump"/>
            <a:extLst>
              <a:ext uri="{FF2B5EF4-FFF2-40B4-BE49-F238E27FC236}">
                <a16:creationId xmlns:a16="http://schemas.microsoft.com/office/drawing/2014/main" id="{33CCED01-D85F-09F3-7753-B7D4F6E1A70A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9" name="Rectangle: Rounded Corners 38">
            <a:hlinkClick r:id="rId19" action="ppaction://hlinksldjump"/>
            <a:extLst>
              <a:ext uri="{FF2B5EF4-FFF2-40B4-BE49-F238E27FC236}">
                <a16:creationId xmlns:a16="http://schemas.microsoft.com/office/drawing/2014/main" id="{DD56FCE3-FA6C-97C5-1E4F-4EC4C2C334E3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40" name="TextBox 39">
            <a:hlinkClick r:id="rId20" action="ppaction://hlinksldjump"/>
            <a:extLst>
              <a:ext uri="{FF2B5EF4-FFF2-40B4-BE49-F238E27FC236}">
                <a16:creationId xmlns:a16="http://schemas.microsoft.com/office/drawing/2014/main" id="{E72202AD-1573-332D-5E27-49A92FA63DFE}"/>
              </a:ext>
            </a:extLst>
          </p:cNvPr>
          <p:cNvSpPr txBox="1"/>
          <p:nvPr/>
        </p:nvSpPr>
        <p:spPr>
          <a:xfrm>
            <a:off x="10748303" y="2148304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1" name="TextBox 40">
            <a:hlinkClick r:id="rId20" action="ppaction://hlinksldjump"/>
            <a:extLst>
              <a:ext uri="{FF2B5EF4-FFF2-40B4-BE49-F238E27FC236}">
                <a16:creationId xmlns:a16="http://schemas.microsoft.com/office/drawing/2014/main" id="{5BA35B90-B44F-E367-4393-FB24A0EBAC22}"/>
              </a:ext>
            </a:extLst>
          </p:cNvPr>
          <p:cNvSpPr txBox="1"/>
          <p:nvPr/>
        </p:nvSpPr>
        <p:spPr>
          <a:xfrm>
            <a:off x="10680149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1/5</a:t>
            </a:r>
          </a:p>
        </p:txBody>
      </p:sp>
      <p:sp>
        <p:nvSpPr>
          <p:cNvPr id="42" name="TextBox 41">
            <a:hlinkClick r:id="rId21" action="ppaction://hlinksldjump"/>
            <a:extLst>
              <a:ext uri="{FF2B5EF4-FFF2-40B4-BE49-F238E27FC236}">
                <a16:creationId xmlns:a16="http://schemas.microsoft.com/office/drawing/2014/main" id="{912E4668-160E-5B04-8F30-933F47C24EA9}"/>
              </a:ext>
            </a:extLst>
          </p:cNvPr>
          <p:cNvSpPr txBox="1"/>
          <p:nvPr/>
        </p:nvSpPr>
        <p:spPr>
          <a:xfrm>
            <a:off x="11167182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</a:p>
        </p:txBody>
      </p:sp>
      <p:sp>
        <p:nvSpPr>
          <p:cNvPr id="43" name="TextBox 42">
            <a:hlinkClick r:id="rId22" action="ppaction://hlinksldjump"/>
            <a:extLst>
              <a:ext uri="{FF2B5EF4-FFF2-40B4-BE49-F238E27FC236}">
                <a16:creationId xmlns:a16="http://schemas.microsoft.com/office/drawing/2014/main" id="{C1E2C7FB-D2F8-488C-B073-BA8425B15F35}"/>
              </a:ext>
            </a:extLst>
          </p:cNvPr>
          <p:cNvSpPr txBox="1"/>
          <p:nvPr/>
        </p:nvSpPr>
        <p:spPr>
          <a:xfrm>
            <a:off x="11636087" y="3258740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3/5</a:t>
            </a:r>
          </a:p>
        </p:txBody>
      </p:sp>
      <p:sp>
        <p:nvSpPr>
          <p:cNvPr id="44" name="TextBox 43">
            <a:hlinkClick r:id="rId23" action="ppaction://hlinksldjump"/>
            <a:extLst>
              <a:ext uri="{FF2B5EF4-FFF2-40B4-BE49-F238E27FC236}">
                <a16:creationId xmlns:a16="http://schemas.microsoft.com/office/drawing/2014/main" id="{B30BDC75-C309-B710-4FB8-9DEF28772DEA}"/>
              </a:ext>
            </a:extLst>
          </p:cNvPr>
          <p:cNvSpPr txBox="1"/>
          <p:nvPr/>
        </p:nvSpPr>
        <p:spPr>
          <a:xfrm>
            <a:off x="10875618" y="3658763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4/5</a:t>
            </a:r>
          </a:p>
        </p:txBody>
      </p:sp>
      <p:sp>
        <p:nvSpPr>
          <p:cNvPr id="45" name="TextBox 44">
            <a:hlinkClick r:id="rId24" action="ppaction://hlinksldjump"/>
            <a:extLst>
              <a:ext uri="{FF2B5EF4-FFF2-40B4-BE49-F238E27FC236}">
                <a16:creationId xmlns:a16="http://schemas.microsoft.com/office/drawing/2014/main" id="{E435E910-985C-CB7F-166A-2D005021D125}"/>
              </a:ext>
            </a:extLst>
          </p:cNvPr>
          <p:cNvSpPr txBox="1"/>
          <p:nvPr/>
        </p:nvSpPr>
        <p:spPr>
          <a:xfrm>
            <a:off x="11358126" y="3662704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5/5</a:t>
            </a:r>
          </a:p>
        </p:txBody>
      </p:sp>
      <p:sp>
        <p:nvSpPr>
          <p:cNvPr id="46" name="TextBox 45">
            <a:hlinkClick r:id="rId20" action="ppaction://hlinksldjump"/>
            <a:extLst>
              <a:ext uri="{FF2B5EF4-FFF2-40B4-BE49-F238E27FC236}">
                <a16:creationId xmlns:a16="http://schemas.microsoft.com/office/drawing/2014/main" id="{5DBD23BD-1ABE-43B3-3F9E-7E6361E83A00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F027D-E3BE-B34B-4C79-B35094D5D77D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5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F763F0-5A79-25C8-6AA8-3F16B23709F6}"/>
              </a:ext>
            </a:extLst>
          </p:cNvPr>
          <p:cNvSpPr/>
          <p:nvPr/>
        </p:nvSpPr>
        <p:spPr>
          <a:xfrm>
            <a:off x="4819205" y="3275158"/>
            <a:ext cx="1618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Quaternary Loess: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0FAF4-C2ED-D423-D038-7247A6AED2C5}"/>
              </a:ext>
            </a:extLst>
          </p:cNvPr>
          <p:cNvSpPr txBox="1"/>
          <p:nvPr/>
        </p:nvSpPr>
        <p:spPr>
          <a:xfrm>
            <a:off x="9997760" y="1415834"/>
            <a:ext cx="1169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Xining data from Licht et al. 2016. Nat. Comm. 7: 12390</a:t>
            </a:r>
            <a:endParaRPr lang="en-US" sz="900" dirty="0"/>
          </a:p>
        </p:txBody>
      </p:sp>
      <p:sp>
        <p:nvSpPr>
          <p:cNvPr id="5" name="Action Button: Go Home 4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C59904BB-47A9-68F2-C6FF-9E2DE9B75249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13AA2D-2F62-F63A-BA86-879AE4638DAF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317FCC7-72B8-4029-B827-05012CAEDA94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32000">
              <a:schemeClr val="accent2">
                <a:lumMod val="20000"/>
                <a:lumOff val="80000"/>
              </a:schemeClr>
            </a:gs>
            <a:gs pos="67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8EC70C-63D4-E9C6-A6B0-0489D649B35F}"/>
              </a:ext>
            </a:extLst>
          </p:cNvPr>
          <p:cNvSpPr/>
          <p:nvPr/>
        </p:nvSpPr>
        <p:spPr>
          <a:xfrm>
            <a:off x="511241" y="843899"/>
            <a:ext cx="9499927" cy="4754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Fluvial processes (proto-Yellow River), have been argued to explain the spatial variation in the late Neogene-Quaternary CLP dust provenance, but the Paleogene fluvial systems are unknown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19ACB6-2129-60AC-E51C-25BF95182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611" y="890623"/>
            <a:ext cx="3736248" cy="1399441"/>
          </a:xfrm>
          <a:prstGeom prst="rect">
            <a:avLst/>
          </a:prstGeom>
        </p:spPr>
      </p:pic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6" y="225526"/>
            <a:ext cx="6786744" cy="54237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2000">
                <a:schemeClr val="accent2">
                  <a:lumMod val="20000"/>
                  <a:lumOff val="80000"/>
                </a:schemeClr>
              </a:gs>
              <a:gs pos="67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Paleogene to Neogene dust provenance (5/5)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A7DBAE-C41B-0A14-EB10-212F38A80B3C}"/>
              </a:ext>
            </a:extLst>
          </p:cNvPr>
          <p:cNvSpPr txBox="1">
            <a:spLocks/>
          </p:cNvSpPr>
          <p:nvPr/>
        </p:nvSpPr>
        <p:spPr>
          <a:xfrm>
            <a:off x="759503" y="2025475"/>
            <a:ext cx="4239618" cy="17355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Dust provenance is defined by adjacent sources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and/or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Predominant dust transporting wind directions differ across the CLP region</a:t>
            </a: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A29A0E18-97D1-BEEC-B2E5-54F3FBCE5834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ADF312FD-5A3E-ABF7-4EA1-FE6D1D5341DE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0" name="Rectangle: Rounded Corners 19">
            <a:hlinkClick r:id="rId7" action="ppaction://hlinksldjump"/>
            <a:extLst>
              <a:ext uri="{FF2B5EF4-FFF2-40B4-BE49-F238E27FC236}">
                <a16:creationId xmlns:a16="http://schemas.microsoft.com/office/drawing/2014/main" id="{1FBA1382-89F5-E752-D75E-196250A1EB61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2" name="Rectangle: Rounded Corners 21">
            <a:hlinkClick r:id="rId8" action="ppaction://hlinksldjump"/>
            <a:extLst>
              <a:ext uri="{FF2B5EF4-FFF2-40B4-BE49-F238E27FC236}">
                <a16:creationId xmlns:a16="http://schemas.microsoft.com/office/drawing/2014/main" id="{72F969A9-CFA1-0A19-3ECE-12B63EB59B00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3" name="Rectangle: Rounded Corners 22">
            <a:hlinkClick r:id="rId9" action="ppaction://hlinksldjump"/>
            <a:extLst>
              <a:ext uri="{FF2B5EF4-FFF2-40B4-BE49-F238E27FC236}">
                <a16:creationId xmlns:a16="http://schemas.microsoft.com/office/drawing/2014/main" id="{BAC2E413-31B9-7229-5E3C-566D1E6B2A07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5" name="TextBox 24">
            <a:hlinkClick r:id="rId10" action="ppaction://hlinksldjump"/>
            <a:extLst>
              <a:ext uri="{FF2B5EF4-FFF2-40B4-BE49-F238E27FC236}">
                <a16:creationId xmlns:a16="http://schemas.microsoft.com/office/drawing/2014/main" id="{67A0D90E-C1F7-FA1E-B7C0-4D480AC12174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6" name="Rectangle: Rounded Corners 25">
            <a:hlinkClick r:id="rId11" action="ppaction://hlinksldjump"/>
            <a:extLst>
              <a:ext uri="{FF2B5EF4-FFF2-40B4-BE49-F238E27FC236}">
                <a16:creationId xmlns:a16="http://schemas.microsoft.com/office/drawing/2014/main" id="{ED0AFA46-FB65-952E-EADA-2B6136BD5748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7" name="Rectangle: Rounded Corners 26">
            <a:hlinkClick r:id="rId12" action="ppaction://hlinksldjump"/>
            <a:extLst>
              <a:ext uri="{FF2B5EF4-FFF2-40B4-BE49-F238E27FC236}">
                <a16:creationId xmlns:a16="http://schemas.microsoft.com/office/drawing/2014/main" id="{D65969DB-8571-AAC4-CCAF-1B03E3153385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8" name="Rectangle: Rounded Corners 27">
            <a:hlinkClick r:id="rId13" action="ppaction://hlinksldjump"/>
            <a:extLst>
              <a:ext uri="{FF2B5EF4-FFF2-40B4-BE49-F238E27FC236}">
                <a16:creationId xmlns:a16="http://schemas.microsoft.com/office/drawing/2014/main" id="{46C70B54-740D-1CC2-E189-800FDFD6EFE8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9" name="Rectangle: Rounded Corners 28">
            <a:hlinkClick r:id="rId14" action="ppaction://hlinksldjump"/>
            <a:extLst>
              <a:ext uri="{FF2B5EF4-FFF2-40B4-BE49-F238E27FC236}">
                <a16:creationId xmlns:a16="http://schemas.microsoft.com/office/drawing/2014/main" id="{685A3F63-63E6-5D70-3867-DBFEC47220D9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0" name="Rectangle: Rounded Corners 29">
            <a:hlinkClick r:id="rId15" action="ppaction://hlinksldjump"/>
            <a:extLst>
              <a:ext uri="{FF2B5EF4-FFF2-40B4-BE49-F238E27FC236}">
                <a16:creationId xmlns:a16="http://schemas.microsoft.com/office/drawing/2014/main" id="{DB82E35A-9F2A-23F9-0513-E1054981634E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1" name="TextBox 30">
            <a:hlinkClick r:id="rId16" action="ppaction://hlinksldjump"/>
            <a:extLst>
              <a:ext uri="{FF2B5EF4-FFF2-40B4-BE49-F238E27FC236}">
                <a16:creationId xmlns:a16="http://schemas.microsoft.com/office/drawing/2014/main" id="{5C766D73-8BCF-44C4-D4E1-937DF0C1750C}"/>
              </a:ext>
            </a:extLst>
          </p:cNvPr>
          <p:cNvSpPr txBox="1"/>
          <p:nvPr/>
        </p:nvSpPr>
        <p:spPr>
          <a:xfrm>
            <a:off x="10718249" y="2160862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2" name="TextBox 31">
            <a:hlinkClick r:id="rId16" action="ppaction://hlinksldjump"/>
            <a:extLst>
              <a:ext uri="{FF2B5EF4-FFF2-40B4-BE49-F238E27FC236}">
                <a16:creationId xmlns:a16="http://schemas.microsoft.com/office/drawing/2014/main" id="{0155E474-B718-1E4E-9D39-DCCE83694FF1}"/>
              </a:ext>
            </a:extLst>
          </p:cNvPr>
          <p:cNvSpPr txBox="1"/>
          <p:nvPr/>
        </p:nvSpPr>
        <p:spPr>
          <a:xfrm>
            <a:off x="10680149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1/5</a:t>
            </a:r>
          </a:p>
        </p:txBody>
      </p:sp>
      <p:sp>
        <p:nvSpPr>
          <p:cNvPr id="33" name="TextBox 32">
            <a:hlinkClick r:id="rId17" action="ppaction://hlinksldjump"/>
            <a:extLst>
              <a:ext uri="{FF2B5EF4-FFF2-40B4-BE49-F238E27FC236}">
                <a16:creationId xmlns:a16="http://schemas.microsoft.com/office/drawing/2014/main" id="{CABBFAE3-DCD9-5AE0-7C99-F0A5D6BE2EC0}"/>
              </a:ext>
            </a:extLst>
          </p:cNvPr>
          <p:cNvSpPr txBox="1"/>
          <p:nvPr/>
        </p:nvSpPr>
        <p:spPr>
          <a:xfrm>
            <a:off x="11167182" y="3267357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</a:p>
        </p:txBody>
      </p:sp>
      <p:sp>
        <p:nvSpPr>
          <p:cNvPr id="34" name="TextBox 33">
            <a:hlinkClick r:id="rId18" action="ppaction://hlinksldjump"/>
            <a:extLst>
              <a:ext uri="{FF2B5EF4-FFF2-40B4-BE49-F238E27FC236}">
                <a16:creationId xmlns:a16="http://schemas.microsoft.com/office/drawing/2014/main" id="{07325ED3-4332-8F79-B45B-B5BF2DF7822A}"/>
              </a:ext>
            </a:extLst>
          </p:cNvPr>
          <p:cNvSpPr txBox="1"/>
          <p:nvPr/>
        </p:nvSpPr>
        <p:spPr>
          <a:xfrm>
            <a:off x="11636087" y="3258740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3/5</a:t>
            </a:r>
          </a:p>
        </p:txBody>
      </p:sp>
      <p:sp>
        <p:nvSpPr>
          <p:cNvPr id="35" name="TextBox 34">
            <a:hlinkClick r:id="rId19" action="ppaction://hlinksldjump"/>
            <a:extLst>
              <a:ext uri="{FF2B5EF4-FFF2-40B4-BE49-F238E27FC236}">
                <a16:creationId xmlns:a16="http://schemas.microsoft.com/office/drawing/2014/main" id="{A06D0ECC-8D11-42A6-D3CF-F586775E75D6}"/>
              </a:ext>
            </a:extLst>
          </p:cNvPr>
          <p:cNvSpPr txBox="1"/>
          <p:nvPr/>
        </p:nvSpPr>
        <p:spPr>
          <a:xfrm>
            <a:off x="10875618" y="3658763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4/5</a:t>
            </a:r>
          </a:p>
        </p:txBody>
      </p:sp>
      <p:sp>
        <p:nvSpPr>
          <p:cNvPr id="36" name="TextBox 35">
            <a:hlinkClick r:id="rId20" action="ppaction://hlinksldjump"/>
            <a:extLst>
              <a:ext uri="{FF2B5EF4-FFF2-40B4-BE49-F238E27FC236}">
                <a16:creationId xmlns:a16="http://schemas.microsoft.com/office/drawing/2014/main" id="{5B535BCF-264E-C0F3-3437-E3C3468E682B}"/>
              </a:ext>
            </a:extLst>
          </p:cNvPr>
          <p:cNvSpPr txBox="1"/>
          <p:nvPr/>
        </p:nvSpPr>
        <p:spPr>
          <a:xfrm>
            <a:off x="11358126" y="3662704"/>
            <a:ext cx="430727" cy="340519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5/5</a:t>
            </a:r>
          </a:p>
        </p:txBody>
      </p:sp>
      <p:sp>
        <p:nvSpPr>
          <p:cNvPr id="37" name="TextBox 36">
            <a:hlinkClick r:id="rId16" action="ppaction://hlinksldjump"/>
            <a:extLst>
              <a:ext uri="{FF2B5EF4-FFF2-40B4-BE49-F238E27FC236}">
                <a16:creationId xmlns:a16="http://schemas.microsoft.com/office/drawing/2014/main" id="{F9BD98B1-E158-E2CA-BFB2-294D9F5C6FD6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7C52D-F1D7-AB82-7A7D-9A7F40797770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1095AF-C730-9F30-E8F5-25EBE173342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554" y="2368217"/>
            <a:ext cx="3934625" cy="320701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9F646E9-A6E9-D481-F731-41CDD0198386}"/>
              </a:ext>
            </a:extLst>
          </p:cNvPr>
          <p:cNvSpPr/>
          <p:nvPr/>
        </p:nvSpPr>
        <p:spPr>
          <a:xfrm>
            <a:off x="7620863" y="3510215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F3EE6-96C4-5A5F-2B2A-E6C789F7B459}"/>
              </a:ext>
            </a:extLst>
          </p:cNvPr>
          <p:cNvSpPr txBox="1"/>
          <p:nvPr/>
        </p:nvSpPr>
        <p:spPr>
          <a:xfrm>
            <a:off x="7680186" y="3597207"/>
            <a:ext cx="394339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C622D9-4D89-8569-3140-5C6B25A734F5}"/>
              </a:ext>
            </a:extLst>
          </p:cNvPr>
          <p:cNvSpPr txBox="1"/>
          <p:nvPr/>
        </p:nvSpPr>
        <p:spPr>
          <a:xfrm>
            <a:off x="511241" y="5356129"/>
            <a:ext cx="69660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The </a:t>
            </a:r>
            <a:r>
              <a:rPr lang="en-US" sz="900" i="1" dirty="0" err="1"/>
              <a:t>paleolocations</a:t>
            </a:r>
            <a:r>
              <a:rPr lang="en-US" sz="900" i="1" dirty="0"/>
              <a:t> of the sites were acquired from the Paleoenvironment map website (https://map.paleoenvironment.eu) on 21 April 2023</a:t>
            </a:r>
            <a:endParaRPr lang="en-US" sz="900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43FBD8E-C30B-8248-C299-1C9F2307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49" y="1054008"/>
            <a:ext cx="4383676" cy="9132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Ulantatal</a:t>
            </a: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loess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provenance differs from the 42–33 Ma aeolian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Xining red mudstones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southwestern margin of the CLP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81FEA1-C05D-9F20-6EFB-A88E10F3D3D7}"/>
              </a:ext>
            </a:extLst>
          </p:cNvPr>
          <p:cNvSpPr txBox="1"/>
          <p:nvPr/>
        </p:nvSpPr>
        <p:spPr>
          <a:xfrm>
            <a:off x="803083" y="3870463"/>
            <a:ext cx="40161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Fluvial processes (proto-Yellow River), have been argued to explain the spatial variation in the late Neogene-Quaternary CLP dust provenance, but the Paleogene fluvial systems are unknown.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Go Home 5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7528C574-BC3C-C25B-DB35-075BB8896EE2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3CB82C-1F1D-95C3-F7CE-E9D269A66561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3E64F49-ED91-749B-FB69-BE372FF192DB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bg1">
                <a:lumMod val="9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E9A881-0538-AC9C-17A6-5A2F27C51931}"/>
              </a:ext>
            </a:extLst>
          </p:cNvPr>
          <p:cNvSpPr/>
          <p:nvPr/>
        </p:nvSpPr>
        <p:spPr>
          <a:xfrm>
            <a:off x="350656" y="225526"/>
            <a:ext cx="2163944" cy="54237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DE7B1EE7-BF51-45E9-4A25-8689775C1F01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5" name="Rectangle: Rounded Corners 4">
            <a:hlinkClick r:id="rId5" action="ppaction://hlinksldjump"/>
            <a:extLst>
              <a:ext uri="{FF2B5EF4-FFF2-40B4-BE49-F238E27FC236}">
                <a16:creationId xmlns:a16="http://schemas.microsoft.com/office/drawing/2014/main" id="{D96621FA-61B5-BD55-FA5B-2ED366CC72C3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6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1A66F93F-15EA-6753-6548-160C14A8573E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8" name="Rectangle: Rounded Corners 7">
            <a:hlinkClick r:id="rId7" action="ppaction://hlinksldjump"/>
            <a:extLst>
              <a:ext uri="{FF2B5EF4-FFF2-40B4-BE49-F238E27FC236}">
                <a16:creationId xmlns:a16="http://schemas.microsoft.com/office/drawing/2014/main" id="{B188213C-28EB-4B31-A6CC-3C707225B370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10" name="Rectangle: Rounded Corners 9">
            <a:hlinkClick r:id="rId8" action="ppaction://hlinksldjump"/>
            <a:extLst>
              <a:ext uri="{FF2B5EF4-FFF2-40B4-BE49-F238E27FC236}">
                <a16:creationId xmlns:a16="http://schemas.microsoft.com/office/drawing/2014/main" id="{2E3FD9A9-B9F5-0460-FD0A-35F49C55751B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11" name="TextBox 10">
            <a:hlinkClick r:id="rId9" action="ppaction://hlinksldjump"/>
            <a:extLst>
              <a:ext uri="{FF2B5EF4-FFF2-40B4-BE49-F238E27FC236}">
                <a16:creationId xmlns:a16="http://schemas.microsoft.com/office/drawing/2014/main" id="{DA849C16-EAED-5BF0-531A-C30169A282D9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12" name="TextBox 11">
            <a:hlinkClick r:id="rId10" action="ppaction://hlinksldjump"/>
            <a:extLst>
              <a:ext uri="{FF2B5EF4-FFF2-40B4-BE49-F238E27FC236}">
                <a16:creationId xmlns:a16="http://schemas.microsoft.com/office/drawing/2014/main" id="{C038B9BD-EF7E-C590-C7B3-8E7A330F638A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13" name="Rectangle: Rounded Corners 12">
            <a:hlinkClick r:id="rId11" action="ppaction://hlinksldjump"/>
            <a:extLst>
              <a:ext uri="{FF2B5EF4-FFF2-40B4-BE49-F238E27FC236}">
                <a16:creationId xmlns:a16="http://schemas.microsoft.com/office/drawing/2014/main" id="{3F660E04-EF21-7E03-B2D3-D9E498742FA1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AED86613-B18B-8F26-0BE7-EBD1E6639F27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16" name="Rectangle: Rounded Corners 15">
            <a:hlinkClick r:id="rId13" action="ppaction://hlinksldjump"/>
            <a:extLst>
              <a:ext uri="{FF2B5EF4-FFF2-40B4-BE49-F238E27FC236}">
                <a16:creationId xmlns:a16="http://schemas.microsoft.com/office/drawing/2014/main" id="{1DA489C2-A0A8-F514-C870-F942523CB2F4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17" name="Rectangle: Rounded Corners 16">
            <a:hlinkClick r:id="rId14" action="ppaction://hlinksldjump"/>
            <a:extLst>
              <a:ext uri="{FF2B5EF4-FFF2-40B4-BE49-F238E27FC236}">
                <a16:creationId xmlns:a16="http://schemas.microsoft.com/office/drawing/2014/main" id="{A6C24F30-CE2B-2B7A-7472-95B5DB73AAC2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18" name="Rectangle: Rounded Corners 17">
            <a:hlinkClick r:id="rId15" action="ppaction://hlinksldjump"/>
            <a:extLst>
              <a:ext uri="{FF2B5EF4-FFF2-40B4-BE49-F238E27FC236}">
                <a16:creationId xmlns:a16="http://schemas.microsoft.com/office/drawing/2014/main" id="{1CBAADDD-BDD0-1ED4-B354-4402C8613542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8E9440C-CA09-E405-5F65-C43EABDE9A71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EE1CA5F0-7376-5FE4-7D77-C7E4F98BE6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173" y="465358"/>
            <a:ext cx="6065520" cy="49438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F26797-D8B6-7610-D2A3-FA53B2470D67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211989-49AA-0475-FEA3-6AB4D0D0F3F2}"/>
              </a:ext>
            </a:extLst>
          </p:cNvPr>
          <p:cNvSpPr txBox="1"/>
          <p:nvPr/>
        </p:nvSpPr>
        <p:spPr>
          <a:xfrm>
            <a:off x="350656" y="2595151"/>
            <a:ext cx="42444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Similar northwesterly provenance of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At least c. 34 million years of:</a:t>
            </a:r>
            <a:r>
              <a:rPr lang="en-US" sz="1800" b="1" i="1" dirty="0">
                <a:solidFill>
                  <a:srgbClr val="36B0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78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Northwesterly winds</a:t>
            </a:r>
            <a:r>
              <a:rPr lang="en-US" sz="1800" dirty="0">
                <a:solidFill>
                  <a:srgbClr val="0078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(East Asian winter monsoon?) despite changes in paleogeography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Central Asian aridity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despite Paleogene moisture transport from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Paratethys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Sea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DAD9B5-72AF-F53C-63E4-E73B32CA94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56" y="975849"/>
            <a:ext cx="4244469" cy="15897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080BC8-56C1-FF71-3E17-D3C4E602EC36}"/>
              </a:ext>
            </a:extLst>
          </p:cNvPr>
          <p:cNvSpPr txBox="1"/>
          <p:nvPr/>
        </p:nvSpPr>
        <p:spPr>
          <a:xfrm>
            <a:off x="6831698" y="2478380"/>
            <a:ext cx="1004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proto-Tibetan Plateau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C23B49-359E-DAAB-386B-89142B56B5F1}"/>
              </a:ext>
            </a:extLst>
          </p:cNvPr>
          <p:cNvSpPr txBox="1"/>
          <p:nvPr/>
        </p:nvSpPr>
        <p:spPr>
          <a:xfrm>
            <a:off x="6760496" y="1520597"/>
            <a:ext cx="2413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Central Asian Orogenic Belt</a:t>
            </a:r>
          </a:p>
        </p:txBody>
      </p:sp>
      <p:sp>
        <p:nvSpPr>
          <p:cNvPr id="9" name="Action Button: Go Home 8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EE3EDDE6-2A45-D698-133E-3015BBF1AE92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F820A7-7337-55FF-21BD-654C93B5D6E9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Go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62999D6-85B2-F33B-BA12-088D5BDC5563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03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B66AC-E42E-C5F1-B2D7-F9F8D1DD8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C33885-3978-5FBF-3ECC-B977634D0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096" y="728219"/>
            <a:ext cx="1914397" cy="1914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5C3C7-1B6D-CDA8-4178-475C20A59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732"/>
            <a:ext cx="12192000" cy="448772"/>
          </a:xfrm>
        </p:spPr>
        <p:txBody>
          <a:bodyPr>
            <a:no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8A88C47-269F-A26C-8480-FAB13C3D0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169" y="660823"/>
            <a:ext cx="1391872" cy="16495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84326-3E2F-17D9-1B39-628E0BC4B961}"/>
              </a:ext>
            </a:extLst>
          </p:cNvPr>
          <p:cNvGrpSpPr/>
          <p:nvPr/>
        </p:nvGrpSpPr>
        <p:grpSpPr>
          <a:xfrm>
            <a:off x="192024" y="728219"/>
            <a:ext cx="1898033" cy="1914397"/>
            <a:chOff x="215597" y="4688541"/>
            <a:chExt cx="2113030" cy="2080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369D0-45ED-C45A-115E-9C9DFC55942E}"/>
                </a:ext>
              </a:extLst>
            </p:cNvPr>
            <p:cNvSpPr/>
            <p:nvPr/>
          </p:nvSpPr>
          <p:spPr>
            <a:xfrm>
              <a:off x="215597" y="4688541"/>
              <a:ext cx="2113030" cy="2080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2F98BC-552D-5ABE-16BA-BDBBA17F9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597" y="4688541"/>
              <a:ext cx="2113029" cy="195885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8CA167-3FE7-9001-9505-41C81FA960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78" y="2911806"/>
            <a:ext cx="2543911" cy="76432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A3663FF-09A5-15D4-5865-BA34BBACAB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0" y="485020"/>
            <a:ext cx="5596322" cy="2684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19732-C6FF-F1B0-CFDB-0F7D2FC4912C}"/>
              </a:ext>
            </a:extLst>
          </p:cNvPr>
          <p:cNvSpPr txBox="1"/>
          <p:nvPr/>
        </p:nvSpPr>
        <p:spPr>
          <a:xfrm>
            <a:off x="3410034" y="3023169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Magnus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Ehrnrooth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Foundation</a:t>
            </a:r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8561B3ED-17D9-5949-082C-B349B2626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5162" y="3150069"/>
            <a:ext cx="1071300" cy="117236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52DED7F-E7C3-EA36-6EA1-AC003742ED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163" y="3223660"/>
            <a:ext cx="1409327" cy="1409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262BB0-FE44-3158-DE31-13471C8446E7}"/>
              </a:ext>
            </a:extLst>
          </p:cNvPr>
          <p:cNvSpPr txBox="1"/>
          <p:nvPr/>
        </p:nvSpPr>
        <p:spPr>
          <a:xfrm>
            <a:off x="3410034" y="3540834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Finnish Concordia Fund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hlinkClick r:id="rId10" action="ppaction://hlinksldjump"/>
            <a:extLst>
              <a:ext uri="{FF2B5EF4-FFF2-40B4-BE49-F238E27FC236}">
                <a16:creationId xmlns:a16="http://schemas.microsoft.com/office/drawing/2014/main" id="{5B6941C0-DD90-5791-A9D2-D4D44EF21AC6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6" name="Rectangle: Rounded Corners 5">
            <a:hlinkClick r:id="rId11" action="ppaction://hlinksldjump"/>
            <a:extLst>
              <a:ext uri="{FF2B5EF4-FFF2-40B4-BE49-F238E27FC236}">
                <a16:creationId xmlns:a16="http://schemas.microsoft.com/office/drawing/2014/main" id="{9E6A1D2A-FEE5-4E74-641D-CF4BE6FB9459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10" name="Rectangle: Rounded Corners 9">
            <a:hlinkClick r:id="rId12" action="ppaction://hlinksldjump"/>
            <a:extLst>
              <a:ext uri="{FF2B5EF4-FFF2-40B4-BE49-F238E27FC236}">
                <a16:creationId xmlns:a16="http://schemas.microsoft.com/office/drawing/2014/main" id="{383B429E-BE81-EAEE-13FF-AFB0A8ECAA11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17" name="Rectangle: Rounded Corners 16">
            <a:hlinkClick r:id="rId13" action="ppaction://hlinksldjump"/>
            <a:extLst>
              <a:ext uri="{FF2B5EF4-FFF2-40B4-BE49-F238E27FC236}">
                <a16:creationId xmlns:a16="http://schemas.microsoft.com/office/drawing/2014/main" id="{796FC08B-865A-3C6C-6DCB-637EEE8A2181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19" name="Rectangle: Rounded Corners 18">
            <a:hlinkClick r:id="rId14" action="ppaction://hlinksldjump"/>
            <a:extLst>
              <a:ext uri="{FF2B5EF4-FFF2-40B4-BE49-F238E27FC236}">
                <a16:creationId xmlns:a16="http://schemas.microsoft.com/office/drawing/2014/main" id="{5AE5F4C0-4AE9-0567-F9C5-2CB51DF9D6B7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21" name="TextBox 20">
            <a:hlinkClick r:id="rId15" action="ppaction://hlinksldjump"/>
            <a:extLst>
              <a:ext uri="{FF2B5EF4-FFF2-40B4-BE49-F238E27FC236}">
                <a16:creationId xmlns:a16="http://schemas.microsoft.com/office/drawing/2014/main" id="{F59361FB-F735-21C6-88F1-A3E9DD35B458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22" name="TextBox 21">
            <a:hlinkClick r:id="rId16" action="ppaction://hlinksldjump"/>
            <a:extLst>
              <a:ext uri="{FF2B5EF4-FFF2-40B4-BE49-F238E27FC236}">
                <a16:creationId xmlns:a16="http://schemas.microsoft.com/office/drawing/2014/main" id="{9AFD956C-239C-3196-867F-BFB9B195DE09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96870739-E567-7844-D09D-DDFC88CB4F71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4" name="Rectangle: Rounded Corners 23">
            <a:hlinkClick r:id="rId18" action="ppaction://hlinksldjump"/>
            <a:extLst>
              <a:ext uri="{FF2B5EF4-FFF2-40B4-BE49-F238E27FC236}">
                <a16:creationId xmlns:a16="http://schemas.microsoft.com/office/drawing/2014/main" id="{6435EBEC-315D-E21B-BB53-F62EF48B3E61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5" name="Rectangle: Rounded Corners 24">
            <a:hlinkClick r:id="rId19" action="ppaction://hlinksldjump"/>
            <a:extLst>
              <a:ext uri="{FF2B5EF4-FFF2-40B4-BE49-F238E27FC236}">
                <a16:creationId xmlns:a16="http://schemas.microsoft.com/office/drawing/2014/main" id="{D353BA75-D369-599B-ADF7-6F1755926269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A7E8F467-B005-D2A7-8538-095DFFD19FAB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9F17C28D-D10D-72CB-D511-644A9F5335D4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pic>
        <p:nvPicPr>
          <p:cNvPr id="28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A8C7B351-42F3-3D3D-C510-EA89A3C7DA1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891F2779-1496-1CCE-61EF-872F5CDABF2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1A25B22-3ABC-830E-84E0-901DE0C06DC4}"/>
              </a:ext>
            </a:extLst>
          </p:cNvPr>
          <p:cNvSpPr txBox="1"/>
          <p:nvPr/>
        </p:nvSpPr>
        <p:spPr>
          <a:xfrm>
            <a:off x="169291" y="5511241"/>
            <a:ext cx="891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31" name="Action Button: Go Home 30">
            <a:hlinkClick r:id="rId24" action="ppaction://hlinksldjump" highlightClick="1"/>
            <a:extLst>
              <a:ext uri="{FF2B5EF4-FFF2-40B4-BE49-F238E27FC236}">
                <a16:creationId xmlns:a16="http://schemas.microsoft.com/office/drawing/2014/main" id="{B7B680B4-EF4F-6582-66EC-055DE2458671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Go Back or Previous 3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93038D-2C53-6D8F-E77C-02079C31DE12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FC4F58C-9185-3876-A9EF-E76CD5134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209" y="1469365"/>
            <a:ext cx="7437550" cy="403254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2064D8-6659-AD1B-8A46-044FBAE1243C}"/>
              </a:ext>
            </a:extLst>
          </p:cNvPr>
          <p:cNvSpPr/>
          <p:nvPr/>
        </p:nvSpPr>
        <p:spPr>
          <a:xfrm>
            <a:off x="364298" y="313878"/>
            <a:ext cx="3659061" cy="494308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Paleoclimatic setting</a:t>
            </a:r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EF3D12-5973-D4F4-EE8D-ADBDB7CC073F}"/>
              </a:ext>
            </a:extLst>
          </p:cNvPr>
          <p:cNvSpPr txBox="1">
            <a:spLocks/>
          </p:cNvSpPr>
          <p:nvPr/>
        </p:nvSpPr>
        <p:spPr>
          <a:xfrm>
            <a:off x="364298" y="1041206"/>
            <a:ext cx="11147681" cy="38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Two time periods of </a:t>
            </a:r>
            <a:r>
              <a:rPr 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warmer global climates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than the pre-industrial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analogous to future climates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E70A87-F199-43CC-2704-D218AE5E442D}"/>
              </a:ext>
            </a:extLst>
          </p:cNvPr>
          <p:cNvSpPr/>
          <p:nvPr/>
        </p:nvSpPr>
        <p:spPr>
          <a:xfrm>
            <a:off x="234429" y="3075057"/>
            <a:ext cx="11753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Westerhold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al. (2020), Science, 369(6509): 1383-1387.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E76FC3-6DE8-D945-84CD-8D874ED62D47}"/>
              </a:ext>
            </a:extLst>
          </p:cNvPr>
          <p:cNvSpPr/>
          <p:nvPr/>
        </p:nvSpPr>
        <p:spPr>
          <a:xfrm>
            <a:off x="5215050" y="1469365"/>
            <a:ext cx="456606" cy="332373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8441B9-71CF-1CC0-AD86-5EC8B1CAA09F}"/>
              </a:ext>
            </a:extLst>
          </p:cNvPr>
          <p:cNvSpPr/>
          <p:nvPr/>
        </p:nvSpPr>
        <p:spPr>
          <a:xfrm>
            <a:off x="7759865" y="1469364"/>
            <a:ext cx="402590" cy="354598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0FB5CCD-1628-FB8F-107F-573272C3201E}"/>
              </a:ext>
            </a:extLst>
          </p:cNvPr>
          <p:cNvCxnSpPr>
            <a:cxnSpLocks/>
          </p:cNvCxnSpPr>
          <p:nvPr/>
        </p:nvCxnSpPr>
        <p:spPr>
          <a:xfrm flipV="1">
            <a:off x="7881257" y="5015345"/>
            <a:ext cx="0" cy="977746"/>
          </a:xfrm>
          <a:prstGeom prst="straightConnector1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E5739CF2-8BD3-F12F-BA0B-BE4B5FE6F060}"/>
              </a:ext>
            </a:extLst>
          </p:cNvPr>
          <p:cNvSpPr/>
          <p:nvPr/>
        </p:nvSpPr>
        <p:spPr>
          <a:xfrm>
            <a:off x="3227769" y="5971713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0E96EBF8-EAD4-2D63-3A90-FD9A07C095A8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2" name="Rectangle: Rounded Corners 21">
            <a:hlinkClick r:id="rId7" action="ppaction://hlinksldjump"/>
            <a:extLst>
              <a:ext uri="{FF2B5EF4-FFF2-40B4-BE49-F238E27FC236}">
                <a16:creationId xmlns:a16="http://schemas.microsoft.com/office/drawing/2014/main" id="{151B84FC-8DF3-20B9-664E-971FB4C339F7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6" name="Rectangle: Rounded Corners 25">
            <a:hlinkClick r:id="rId8" action="ppaction://hlinksldjump"/>
            <a:extLst>
              <a:ext uri="{FF2B5EF4-FFF2-40B4-BE49-F238E27FC236}">
                <a16:creationId xmlns:a16="http://schemas.microsoft.com/office/drawing/2014/main" id="{CB333909-194C-935B-6D5E-B913E2F4773C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7" name="Rectangle: Rounded Corners 26">
            <a:hlinkClick r:id="rId9" action="ppaction://hlinksldjump"/>
            <a:extLst>
              <a:ext uri="{FF2B5EF4-FFF2-40B4-BE49-F238E27FC236}">
                <a16:creationId xmlns:a16="http://schemas.microsoft.com/office/drawing/2014/main" id="{90B4CCAE-41A8-EF24-B5D3-7025891CDCB1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9" name="Rectangle: Rounded Corners 28">
            <a:hlinkClick r:id="rId10" action="ppaction://hlinksldjump"/>
            <a:extLst>
              <a:ext uri="{FF2B5EF4-FFF2-40B4-BE49-F238E27FC236}">
                <a16:creationId xmlns:a16="http://schemas.microsoft.com/office/drawing/2014/main" id="{C4DEF329-1683-98BA-BA30-0D2E4BC3521B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1" name="Rectangle: Rounded Corners 30">
            <a:hlinkClick r:id="rId11" action="ppaction://hlinksldjump"/>
            <a:extLst>
              <a:ext uri="{FF2B5EF4-FFF2-40B4-BE49-F238E27FC236}">
                <a16:creationId xmlns:a16="http://schemas.microsoft.com/office/drawing/2014/main" id="{FB7B76F1-F66C-A0F4-991B-838898D9449B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2" name="Rectangle: Rounded Corners 31">
            <a:hlinkClick r:id="rId12" action="ppaction://hlinksldjump"/>
            <a:extLst>
              <a:ext uri="{FF2B5EF4-FFF2-40B4-BE49-F238E27FC236}">
                <a16:creationId xmlns:a16="http://schemas.microsoft.com/office/drawing/2014/main" id="{BB09BD68-1731-E652-2896-BAB2657ED07B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33" name="Rectangle: Rounded Corners 32">
            <a:hlinkClick r:id="rId13" action="ppaction://hlinksldjump"/>
            <a:extLst>
              <a:ext uri="{FF2B5EF4-FFF2-40B4-BE49-F238E27FC236}">
                <a16:creationId xmlns:a16="http://schemas.microsoft.com/office/drawing/2014/main" id="{51B18CD9-2D49-B024-8E31-493986EA94C1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4" name="Rectangle: Rounded Corners 33">
            <a:hlinkClick r:id="rId14" action="ppaction://hlinksldjump"/>
            <a:extLst>
              <a:ext uri="{FF2B5EF4-FFF2-40B4-BE49-F238E27FC236}">
                <a16:creationId xmlns:a16="http://schemas.microsoft.com/office/drawing/2014/main" id="{2B051588-3DF1-4AAE-B891-346C5E5AD86C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35" name="TextBox 34">
            <a:hlinkClick r:id="rId15" action="ppaction://hlinksldjump"/>
            <a:extLst>
              <a:ext uri="{FF2B5EF4-FFF2-40B4-BE49-F238E27FC236}">
                <a16:creationId xmlns:a16="http://schemas.microsoft.com/office/drawing/2014/main" id="{8A01A227-4A71-5414-3AF0-4E1E1698236E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6" name="TextBox 35">
            <a:hlinkClick r:id="rId16" action="ppaction://hlinksldjump"/>
            <a:extLst>
              <a:ext uri="{FF2B5EF4-FFF2-40B4-BE49-F238E27FC236}">
                <a16:creationId xmlns:a16="http://schemas.microsoft.com/office/drawing/2014/main" id="{16C066EE-9391-8E53-0467-387441E38DDE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28EDCD-7BD4-A367-60E6-6A62DB30A919}"/>
              </a:ext>
            </a:extLst>
          </p:cNvPr>
          <p:cNvCxnSpPr>
            <a:cxnSpLocks/>
          </p:cNvCxnSpPr>
          <p:nvPr/>
        </p:nvCxnSpPr>
        <p:spPr>
          <a:xfrm flipV="1">
            <a:off x="5478221" y="4793096"/>
            <a:ext cx="0" cy="1515493"/>
          </a:xfrm>
          <a:prstGeom prst="straightConnector1">
            <a:avLst/>
          </a:prstGeom>
          <a:ln w="254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2D95F15-6184-BFCF-F8ED-8B7BA43AB857}"/>
              </a:ext>
            </a:extLst>
          </p:cNvPr>
          <p:cNvSpPr txBox="1"/>
          <p:nvPr/>
        </p:nvSpPr>
        <p:spPr>
          <a:xfrm>
            <a:off x="9066030" y="1844254"/>
            <a:ext cx="2891541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included the Eocene-Oligocene transition - Central Asia shifted to cooler and drier climates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climate was transitioning towards the Quaternary icehouse conditions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FC0E8-839B-FB57-419B-BF41A9E14D8C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6175F-C6E1-E2A1-92AD-087120FAAB9A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6" name="Action Button: Go Home 5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2501AE22-98CE-74D7-6CF3-1C6E32EC5072}"/>
              </a:ext>
            </a:extLst>
          </p:cNvPr>
          <p:cNvSpPr/>
          <p:nvPr/>
        </p:nvSpPr>
        <p:spPr>
          <a:xfrm>
            <a:off x="11103124" y="1753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0D66D2-E690-355E-A7CC-12A717081E5A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2839528-D172-70A4-F2CE-A061FA263B7C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2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2F1EF-B8A8-A679-4DD5-8B40FF07D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2064D8-6659-AD1B-8A46-044FBAE1243C}"/>
              </a:ext>
            </a:extLst>
          </p:cNvPr>
          <p:cNvSpPr/>
          <p:nvPr/>
        </p:nvSpPr>
        <p:spPr>
          <a:xfrm>
            <a:off x="364298" y="313878"/>
            <a:ext cx="3942526" cy="494308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Objectives of the study</a:t>
            </a:r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87BCDE03-EFA2-26A9-F719-5A343C012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3097"/>
          <a:stretch/>
        </p:blipFill>
        <p:spPr>
          <a:xfrm>
            <a:off x="210130" y="5788240"/>
            <a:ext cx="891238" cy="86365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B98970-6078-15FF-D7C9-8DB320BB1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555" y="5824062"/>
            <a:ext cx="591579" cy="82783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EF3D12-5973-D4F4-EE8D-ADBDB7CC073F}"/>
              </a:ext>
            </a:extLst>
          </p:cNvPr>
          <p:cNvSpPr txBox="1">
            <a:spLocks/>
          </p:cNvSpPr>
          <p:nvPr/>
        </p:nvSpPr>
        <p:spPr>
          <a:xfrm>
            <a:off x="364298" y="971725"/>
            <a:ext cx="11136403" cy="201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Provenance research: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Backbone for paleoclimatic and -environmental reconstructions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(provenance affects grain size 	and chemical composition of sediments)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Gives crucial information on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evolution of the CLP dust source regions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(e.g. aridification of Central Asia, tectonic uplift of the Tibetan Plateau, Yellow River evolution)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few ways to reconstruct past atmospheric circulation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1B53BA2F-E78B-CBB3-8229-EFDBCF81FE4C}"/>
              </a:ext>
            </a:extLst>
          </p:cNvPr>
          <p:cNvSpPr/>
          <p:nvPr/>
        </p:nvSpPr>
        <p:spPr>
          <a:xfrm>
            <a:off x="3227769" y="5971713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22" name="Rectangle: Rounded Corners 21">
            <a:hlinkClick r:id="rId6" action="ppaction://hlinksldjump"/>
            <a:extLst>
              <a:ext uri="{FF2B5EF4-FFF2-40B4-BE49-F238E27FC236}">
                <a16:creationId xmlns:a16="http://schemas.microsoft.com/office/drawing/2014/main" id="{8CEE5862-2F05-7C83-BE31-1570FB70577C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23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78C0EAED-5EFB-EF1F-76C1-0E7A5C61A695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4" name="Rectangle: Rounded Corners 23">
            <a:hlinkClick r:id="rId8" action="ppaction://hlinksldjump"/>
            <a:extLst>
              <a:ext uri="{FF2B5EF4-FFF2-40B4-BE49-F238E27FC236}">
                <a16:creationId xmlns:a16="http://schemas.microsoft.com/office/drawing/2014/main" id="{ACA53E66-178A-8A39-66BB-51EBA402E227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5" name="Rectangle: Rounded Corners 24">
            <a:hlinkClick r:id="rId9" action="ppaction://hlinksldjump"/>
            <a:extLst>
              <a:ext uri="{FF2B5EF4-FFF2-40B4-BE49-F238E27FC236}">
                <a16:creationId xmlns:a16="http://schemas.microsoft.com/office/drawing/2014/main" id="{C7574F65-9EA5-AA6F-A01A-3DE962385F7F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6" name="Rectangle: Rounded Corners 25">
            <a:hlinkClick r:id="rId10" action="ppaction://hlinksldjump"/>
            <a:extLst>
              <a:ext uri="{FF2B5EF4-FFF2-40B4-BE49-F238E27FC236}">
                <a16:creationId xmlns:a16="http://schemas.microsoft.com/office/drawing/2014/main" id="{0FE14EF3-B693-3991-DADB-0EB2180DCFE1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7" name="Rectangle: Rounded Corners 26">
            <a:hlinkClick r:id="rId11" action="ppaction://hlinksldjump"/>
            <a:extLst>
              <a:ext uri="{FF2B5EF4-FFF2-40B4-BE49-F238E27FC236}">
                <a16:creationId xmlns:a16="http://schemas.microsoft.com/office/drawing/2014/main" id="{80AB7AD5-E5C9-C0FF-1B86-E007DEC245BB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28" name="Rectangle: Rounded Corners 27">
            <a:hlinkClick r:id="rId12" action="ppaction://hlinksldjump"/>
            <a:extLst>
              <a:ext uri="{FF2B5EF4-FFF2-40B4-BE49-F238E27FC236}">
                <a16:creationId xmlns:a16="http://schemas.microsoft.com/office/drawing/2014/main" id="{F2033A35-148C-B142-2D63-194EF5330A59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29" name="Rectangle: Rounded Corners 28">
            <a:hlinkClick r:id="rId13" action="ppaction://hlinksldjump"/>
            <a:extLst>
              <a:ext uri="{FF2B5EF4-FFF2-40B4-BE49-F238E27FC236}">
                <a16:creationId xmlns:a16="http://schemas.microsoft.com/office/drawing/2014/main" id="{68EF0913-875F-D5D9-46DD-F8A032135D32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0" name="Rectangle: Rounded Corners 29">
            <a:hlinkClick r:id="rId14" action="ppaction://hlinksldjump"/>
            <a:extLst>
              <a:ext uri="{FF2B5EF4-FFF2-40B4-BE49-F238E27FC236}">
                <a16:creationId xmlns:a16="http://schemas.microsoft.com/office/drawing/2014/main" id="{9D5CD6F4-EC59-9350-F44A-B4403110789E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31" name="TextBox 30">
            <a:hlinkClick r:id="rId15" action="ppaction://hlinksldjump"/>
            <a:extLst>
              <a:ext uri="{FF2B5EF4-FFF2-40B4-BE49-F238E27FC236}">
                <a16:creationId xmlns:a16="http://schemas.microsoft.com/office/drawing/2014/main" id="{7AC531B4-9874-8084-3E58-C48B38B6B673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2" name="TextBox 31">
            <a:hlinkClick r:id="rId16" action="ppaction://hlinksldjump"/>
            <a:extLst>
              <a:ext uri="{FF2B5EF4-FFF2-40B4-BE49-F238E27FC236}">
                <a16:creationId xmlns:a16="http://schemas.microsoft.com/office/drawing/2014/main" id="{D69EC565-D177-689E-2EFE-75779BC55137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DD6D7-8B7F-A3EA-C1DE-F2E44F904C63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07BDE-B195-9D91-E996-260777B33B27}"/>
              </a:ext>
            </a:extLst>
          </p:cNvPr>
          <p:cNvSpPr txBox="1"/>
          <p:nvPr/>
        </p:nvSpPr>
        <p:spPr>
          <a:xfrm>
            <a:off x="375398" y="2965277"/>
            <a:ext cx="11136403" cy="241604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objectives of this study: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High-resolution provenance analysis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the two pre-Quaternary dust sequences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Development of 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novel single-grain provenance indicator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 the CLP region (detrital rutile trace element geochemistry)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Better understanding on the</a:t>
            </a:r>
          </a:p>
          <a:p>
            <a:pPr lvl="2">
              <a:spcBef>
                <a:spcPts val="60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Central-East Asian paleoenvironments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the interactions of dust, climate and tectonics </a:t>
            </a:r>
          </a:p>
          <a:p>
            <a:pPr lvl="2">
              <a:spcBef>
                <a:spcPts val="60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Central-East Asian atmospheric circulation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warmer global climates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D57A5-5CCB-530B-9320-B44260BAA625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11" name="Action Button: Go Home 1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DA80D19C-4609-4386-1BFC-FA17091942F3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FCCF9F-5351-AB6B-51B6-E6C21487194F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CCEEDD5-88F1-B9F0-EAF7-4318F36D1B99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40000"/>
                <a:lumOff val="60000"/>
              </a:schemeClr>
            </a:gs>
            <a:gs pos="90000">
              <a:schemeClr val="accent4">
                <a:lumMod val="20000"/>
                <a:lumOff val="80000"/>
              </a:schemeClr>
            </a:gs>
            <a:gs pos="47000">
              <a:srgbClr val="FFFFF3"/>
            </a:gs>
            <a:gs pos="4000">
              <a:schemeClr val="accent4">
                <a:lumMod val="20000"/>
                <a:lumOff val="80000"/>
              </a:schemeClr>
            </a:gs>
            <a:gs pos="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860DB6-5428-8F17-CC24-769208336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355" y="1032581"/>
            <a:ext cx="5828731" cy="464654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401D68-2C31-ED0B-4B87-D505DAEAABA0}"/>
              </a:ext>
            </a:extLst>
          </p:cNvPr>
          <p:cNvSpPr/>
          <p:nvPr/>
        </p:nvSpPr>
        <p:spPr>
          <a:xfrm>
            <a:off x="571552" y="285018"/>
            <a:ext cx="1812419" cy="579891"/>
          </a:xfrm>
          <a:prstGeom prst="roundRect">
            <a:avLst/>
          </a:prstGeom>
          <a:gradFill>
            <a:gsLst>
              <a:gs pos="32000">
                <a:schemeClr val="accent4">
                  <a:lumMod val="20000"/>
                  <a:lumOff val="80000"/>
                </a:schemeClr>
              </a:gs>
              <a:gs pos="1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  <a:gs pos="67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1977A4-5A86-CC19-7412-07CEB9268E0E}"/>
              </a:ext>
            </a:extLst>
          </p:cNvPr>
          <p:cNvGrpSpPr/>
          <p:nvPr/>
        </p:nvGrpSpPr>
        <p:grpSpPr>
          <a:xfrm>
            <a:off x="174618" y="5850272"/>
            <a:ext cx="1543004" cy="863653"/>
            <a:chOff x="1506269" y="5699352"/>
            <a:chExt cx="1543004" cy="863653"/>
          </a:xfrm>
        </p:grpSpPr>
        <p:pic>
          <p:nvPicPr>
            <p:cNvPr id="24" name="Content Placeholder 5" descr="Qr code&#10;&#10;Description automatically generated">
              <a:extLst>
                <a:ext uri="{FF2B5EF4-FFF2-40B4-BE49-F238E27FC236}">
                  <a16:creationId xmlns:a16="http://schemas.microsoft.com/office/drawing/2014/main" id="{76611804-96BB-425F-E832-C18397D9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" b="3097"/>
            <a:stretch/>
          </p:blipFill>
          <p:spPr>
            <a:xfrm>
              <a:off x="1506269" y="5699352"/>
              <a:ext cx="891238" cy="863653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79309CA1-84CD-B0F0-0063-B7193182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94" y="5735174"/>
              <a:ext cx="591579" cy="8278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E91-8C7E-C474-B9B3-BD364FCB8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720" y="1112119"/>
            <a:ext cx="3756397" cy="440968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Single-grain analyses allow the distinction of multiple mixed sources in the dust deposits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detrital zircon U-Pb dating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detrital rutile trace element geochemistry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information on different 	types of source rocks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Hundreds of grains per sample (&amp; per mineral) are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Grain sizes &gt;20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5CDB38-74F5-71D0-3500-8EAD2FF5CF0D}"/>
              </a:ext>
            </a:extLst>
          </p:cNvPr>
          <p:cNvGrpSpPr/>
          <p:nvPr/>
        </p:nvGrpSpPr>
        <p:grpSpPr>
          <a:xfrm>
            <a:off x="8680255" y="1560253"/>
            <a:ext cx="1461188" cy="246221"/>
            <a:chOff x="8680255" y="1560253"/>
            <a:chExt cx="1461188" cy="24622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7A7DD1A-0685-EC43-7AEF-55F9089954E7}"/>
                </a:ext>
              </a:extLst>
            </p:cNvPr>
            <p:cNvSpPr/>
            <p:nvPr/>
          </p:nvSpPr>
          <p:spPr>
            <a:xfrm>
              <a:off x="8680255" y="1576926"/>
              <a:ext cx="1461188" cy="21287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3474B8-7D33-C9D4-D318-3A1012D18FCA}"/>
                </a:ext>
              </a:extLst>
            </p:cNvPr>
            <p:cNvSpPr txBox="1"/>
            <p:nvPr/>
          </p:nvSpPr>
          <p:spPr>
            <a:xfrm>
              <a:off x="9065516" y="1560253"/>
              <a:ext cx="911218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500 </a:t>
              </a:r>
              <a:r>
                <a:rPr lang="el-GR" sz="1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μ</a:t>
              </a:r>
              <a:r>
                <a:rPr lang="en-US" sz="1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F6D9A58-1D54-18FE-E4EC-C038D2D1F658}"/>
              </a:ext>
            </a:extLst>
          </p:cNvPr>
          <p:cNvSpPr txBox="1"/>
          <p:nvPr/>
        </p:nvSpPr>
        <p:spPr>
          <a:xfrm>
            <a:off x="6744279" y="797335"/>
            <a:ext cx="4001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Figure: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Rutiles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(with some zircons) from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Red Clay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24C663-E518-0669-6BB8-391204D28C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162" y="307420"/>
            <a:ext cx="1459249" cy="438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73921-7249-CB2F-4459-B2842FA6B7AD}"/>
              </a:ext>
            </a:extLst>
          </p:cNvPr>
          <p:cNvSpPr txBox="1"/>
          <p:nvPr/>
        </p:nvSpPr>
        <p:spPr>
          <a:xfrm>
            <a:off x="10944598" y="17687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11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AD443A67-2081-DB73-126B-917883E694B5}"/>
              </a:ext>
            </a:extLst>
          </p:cNvPr>
          <p:cNvSpPr/>
          <p:nvPr/>
        </p:nvSpPr>
        <p:spPr>
          <a:xfrm>
            <a:off x="3227769" y="5971713"/>
            <a:ext cx="2033436" cy="60805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2" name="Rectangle: Rounded Corners 11">
            <a:hlinkClick r:id="rId10" action="ppaction://hlinksldjump"/>
            <a:extLst>
              <a:ext uri="{FF2B5EF4-FFF2-40B4-BE49-F238E27FC236}">
                <a16:creationId xmlns:a16="http://schemas.microsoft.com/office/drawing/2014/main" id="{934111B5-BAA4-AF0A-3434-2A7A0206CB40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16" name="Rectangle: Rounded Corners 15">
            <a:hlinkClick r:id="rId11" action="ppaction://hlinksldjump"/>
            <a:extLst>
              <a:ext uri="{FF2B5EF4-FFF2-40B4-BE49-F238E27FC236}">
                <a16:creationId xmlns:a16="http://schemas.microsoft.com/office/drawing/2014/main" id="{62B4C2B0-C49C-4930-B212-EB24A203FF1C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444E04-BEE2-BE0E-D8C3-537296E47FC4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2" name="Rectangle: Rounded Corners 21">
            <a:hlinkClick r:id="rId12" action="ppaction://hlinksldjump"/>
            <a:extLst>
              <a:ext uri="{FF2B5EF4-FFF2-40B4-BE49-F238E27FC236}">
                <a16:creationId xmlns:a16="http://schemas.microsoft.com/office/drawing/2014/main" id="{573072E1-D947-9812-C846-22D023301760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1" name="Rectangle: Rounded Corners 30">
            <a:hlinkClick r:id="rId13" action="ppaction://hlinksldjump"/>
            <a:extLst>
              <a:ext uri="{FF2B5EF4-FFF2-40B4-BE49-F238E27FC236}">
                <a16:creationId xmlns:a16="http://schemas.microsoft.com/office/drawing/2014/main" id="{B9551AAD-A3E9-8D90-FD1B-A9D49DF5FF4F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2" name="Rectangle: Rounded Corners 31">
            <a:hlinkClick r:id="rId14" action="ppaction://hlinksldjump"/>
            <a:extLst>
              <a:ext uri="{FF2B5EF4-FFF2-40B4-BE49-F238E27FC236}">
                <a16:creationId xmlns:a16="http://schemas.microsoft.com/office/drawing/2014/main" id="{8FA21CD8-E6DD-1647-EFE0-401B03A0A681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33" name="Rectangle: Rounded Corners 32">
            <a:hlinkClick r:id="rId15" action="ppaction://hlinksldjump"/>
            <a:extLst>
              <a:ext uri="{FF2B5EF4-FFF2-40B4-BE49-F238E27FC236}">
                <a16:creationId xmlns:a16="http://schemas.microsoft.com/office/drawing/2014/main" id="{8973C465-B062-18C7-52AB-EEB9168EF166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4" name="Rectangle: Rounded Corners 33">
            <a:hlinkClick r:id="rId16" action="ppaction://hlinksldjump"/>
            <a:extLst>
              <a:ext uri="{FF2B5EF4-FFF2-40B4-BE49-F238E27FC236}">
                <a16:creationId xmlns:a16="http://schemas.microsoft.com/office/drawing/2014/main" id="{77C2E15B-FAF8-3AC0-230E-CC2FD3872516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B8962EC1-4E90-AABF-D824-3AB96970930B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6" name="TextBox 35">
            <a:hlinkClick r:id="rId18" action="ppaction://hlinksldjump"/>
            <a:extLst>
              <a:ext uri="{FF2B5EF4-FFF2-40B4-BE49-F238E27FC236}">
                <a16:creationId xmlns:a16="http://schemas.microsoft.com/office/drawing/2014/main" id="{1F592D87-D0C8-DD42-9F3B-F9B9EE6BAB2A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1" name="Rectangle: Rounded Corners 40">
            <a:hlinkClick r:id="rId19" action="ppaction://hlinksldjump"/>
            <a:extLst>
              <a:ext uri="{FF2B5EF4-FFF2-40B4-BE49-F238E27FC236}">
                <a16:creationId xmlns:a16="http://schemas.microsoft.com/office/drawing/2014/main" id="{33134281-CCC7-07BC-8F55-ABF6F2F1E693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42" name="Rectangle: Rounded Corners 41">
            <a:hlinkClick r:id="rId6" action="ppaction://hlinksldjump"/>
            <a:extLst>
              <a:ext uri="{FF2B5EF4-FFF2-40B4-BE49-F238E27FC236}">
                <a16:creationId xmlns:a16="http://schemas.microsoft.com/office/drawing/2014/main" id="{BE2319FF-D649-9ADA-1197-8CEABFBE7ABA}"/>
              </a:ext>
            </a:extLst>
          </p:cNvPr>
          <p:cNvSpPr/>
          <p:nvPr/>
        </p:nvSpPr>
        <p:spPr>
          <a:xfrm>
            <a:off x="10713487" y="2188198"/>
            <a:ext cx="1233147" cy="392440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43" name="Rectangle: Rounded Corners 42">
            <a:hlinkClick r:id="rId6" action="ppaction://hlinksldjump"/>
            <a:extLst>
              <a:ext uri="{FF2B5EF4-FFF2-40B4-BE49-F238E27FC236}">
                <a16:creationId xmlns:a16="http://schemas.microsoft.com/office/drawing/2014/main" id="{2DF7A0EC-DC6A-C732-9DAF-BB3CB8428BCD}"/>
              </a:ext>
            </a:extLst>
          </p:cNvPr>
          <p:cNvSpPr/>
          <p:nvPr/>
        </p:nvSpPr>
        <p:spPr>
          <a:xfrm>
            <a:off x="10713487" y="2643502"/>
            <a:ext cx="599556" cy="287583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44" name="Rectangle: Rounded Corners 43">
            <a:hlinkClick r:id="rId20" action="ppaction://hlinksldjump"/>
            <a:extLst>
              <a:ext uri="{FF2B5EF4-FFF2-40B4-BE49-F238E27FC236}">
                <a16:creationId xmlns:a16="http://schemas.microsoft.com/office/drawing/2014/main" id="{23B42683-C110-ED01-EE3D-97439242A6C9}"/>
              </a:ext>
            </a:extLst>
          </p:cNvPr>
          <p:cNvSpPr/>
          <p:nvPr/>
        </p:nvSpPr>
        <p:spPr>
          <a:xfrm>
            <a:off x="11361186" y="2643502"/>
            <a:ext cx="585448" cy="287582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45" name="Rectangle: Rounded Corners 44">
            <a:hlinkClick r:id="rId12" action="ppaction://hlinksldjump"/>
            <a:extLst>
              <a:ext uri="{FF2B5EF4-FFF2-40B4-BE49-F238E27FC236}">
                <a16:creationId xmlns:a16="http://schemas.microsoft.com/office/drawing/2014/main" id="{C953546C-968D-1FD7-8B82-0A533FB522FF}"/>
              </a:ext>
            </a:extLst>
          </p:cNvPr>
          <p:cNvSpPr/>
          <p:nvPr/>
        </p:nvSpPr>
        <p:spPr>
          <a:xfrm>
            <a:off x="10606789" y="3341880"/>
            <a:ext cx="1493878" cy="306467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46" name="Rectangle: Rounded Corners 45">
            <a:hlinkClick r:id="rId12" action="ppaction://hlinksldjump"/>
            <a:extLst>
              <a:ext uri="{FF2B5EF4-FFF2-40B4-BE49-F238E27FC236}">
                <a16:creationId xmlns:a16="http://schemas.microsoft.com/office/drawing/2014/main" id="{ECC2C172-A9A1-395C-4BB5-566223CFF96C}"/>
              </a:ext>
            </a:extLst>
          </p:cNvPr>
          <p:cNvSpPr/>
          <p:nvPr/>
        </p:nvSpPr>
        <p:spPr>
          <a:xfrm>
            <a:off x="10606789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47" name="Rectangle: Rounded Corners 46">
            <a:hlinkClick r:id="rId7" action="ppaction://hlinksldjump"/>
            <a:extLst>
              <a:ext uri="{FF2B5EF4-FFF2-40B4-BE49-F238E27FC236}">
                <a16:creationId xmlns:a16="http://schemas.microsoft.com/office/drawing/2014/main" id="{1C384898-B1DF-A204-FCAE-E8E43F96B92E}"/>
              </a:ext>
            </a:extLst>
          </p:cNvPr>
          <p:cNvSpPr/>
          <p:nvPr/>
        </p:nvSpPr>
        <p:spPr>
          <a:xfrm>
            <a:off x="11117187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48" name="Rectangle: Rounded Corners 47">
            <a:hlinkClick r:id="rId21" action="ppaction://hlinksldjump"/>
            <a:extLst>
              <a:ext uri="{FF2B5EF4-FFF2-40B4-BE49-F238E27FC236}">
                <a16:creationId xmlns:a16="http://schemas.microsoft.com/office/drawing/2014/main" id="{D563C3C9-D2B6-CD35-BDCC-17E9E98E9B2D}"/>
              </a:ext>
            </a:extLst>
          </p:cNvPr>
          <p:cNvSpPr/>
          <p:nvPr/>
        </p:nvSpPr>
        <p:spPr>
          <a:xfrm>
            <a:off x="11632800" y="3710574"/>
            <a:ext cx="467867" cy="383062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E2885-5CEE-0BCC-1C5E-3B688B508F28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7A1452-36C7-98EE-95D0-842E843AAC3E}"/>
              </a:ext>
            </a:extLst>
          </p:cNvPr>
          <p:cNvSpPr txBox="1"/>
          <p:nvPr/>
        </p:nvSpPr>
        <p:spPr>
          <a:xfrm>
            <a:off x="145515" y="5608442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36851-58DB-A17C-5FF5-24029C024FBA}"/>
              </a:ext>
            </a:extLst>
          </p:cNvPr>
          <p:cNvSpPr txBox="1"/>
          <p:nvPr/>
        </p:nvSpPr>
        <p:spPr>
          <a:xfrm>
            <a:off x="4321367" y="275667"/>
            <a:ext cx="3915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Analyses for both minerals were done at the Geological Survey of Finland (GTK) by using LA-ICP-MS</a:t>
            </a:r>
          </a:p>
        </p:txBody>
      </p:sp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B6528B8C-3B6D-E632-155E-810E5FE16419}"/>
              </a:ext>
            </a:extLst>
          </p:cNvPr>
          <p:cNvSpPr/>
          <p:nvPr/>
        </p:nvSpPr>
        <p:spPr>
          <a:xfrm>
            <a:off x="4390258" y="5731966"/>
            <a:ext cx="423984" cy="207309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9" name="Rectangle: Rounded Corners 8">
            <a:hlinkClick r:id="rId20" action="ppaction://hlinksldjump"/>
            <a:extLst>
              <a:ext uri="{FF2B5EF4-FFF2-40B4-BE49-F238E27FC236}">
                <a16:creationId xmlns:a16="http://schemas.microsoft.com/office/drawing/2014/main" id="{51887663-6B54-3902-4372-485D846A23E0}"/>
              </a:ext>
            </a:extLst>
          </p:cNvPr>
          <p:cNvSpPr/>
          <p:nvPr/>
        </p:nvSpPr>
        <p:spPr>
          <a:xfrm>
            <a:off x="4847198" y="5731552"/>
            <a:ext cx="414007" cy="207308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10" name="Rectangle: Rounded Corners 9">
            <a:hlinkClick r:id="rId12" action="ppaction://hlinksldjump"/>
            <a:extLst>
              <a:ext uri="{FF2B5EF4-FFF2-40B4-BE49-F238E27FC236}">
                <a16:creationId xmlns:a16="http://schemas.microsoft.com/office/drawing/2014/main" id="{2795D88A-8976-E92B-0309-B7B63C2E6D06}"/>
              </a:ext>
            </a:extLst>
          </p:cNvPr>
          <p:cNvSpPr/>
          <p:nvPr/>
        </p:nvSpPr>
        <p:spPr>
          <a:xfrm>
            <a:off x="4379689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00B5DB28-9A45-EA38-5EF4-93C3C496C8D8}"/>
              </a:ext>
            </a:extLst>
          </p:cNvPr>
          <p:cNvSpPr/>
          <p:nvPr/>
        </p:nvSpPr>
        <p:spPr>
          <a:xfrm>
            <a:off x="4692140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5" name="Rectangle: Rounded Corners 14">
            <a:hlinkClick r:id="rId21" action="ppaction://hlinksldjump"/>
            <a:extLst>
              <a:ext uri="{FF2B5EF4-FFF2-40B4-BE49-F238E27FC236}">
                <a16:creationId xmlns:a16="http://schemas.microsoft.com/office/drawing/2014/main" id="{07A2B0E2-24B8-5FCB-7817-4DFDEA1E2E18}"/>
              </a:ext>
            </a:extLst>
          </p:cNvPr>
          <p:cNvSpPr/>
          <p:nvPr/>
        </p:nvSpPr>
        <p:spPr>
          <a:xfrm>
            <a:off x="5004591" y="6617746"/>
            <a:ext cx="278820" cy="199259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17" name="Action Button: Go Home 16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8B6C2E54-3C0E-177B-1427-A65151E9EBFD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ction Button: Go Forward or Next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5ED3FA-2DA3-1DDC-7BD8-E010449EFCF3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Go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B9FF79D-C72B-997D-6F2F-649AD194F7A8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2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40000"/>
                <a:lumOff val="60000"/>
              </a:schemeClr>
            </a:gs>
            <a:gs pos="0">
              <a:srgbClr val="FFFF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hlinkClick r:id="rId2" action="ppaction://hlinksldjump"/>
            <a:extLst>
              <a:ext uri="{FF2B5EF4-FFF2-40B4-BE49-F238E27FC236}">
                <a16:creationId xmlns:a16="http://schemas.microsoft.com/office/drawing/2014/main" id="{4D8B7E5F-92DF-5E1C-C34F-F895B77A1EDC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401D68-2C31-ED0B-4B87-D505DAEAABA0}"/>
              </a:ext>
            </a:extLst>
          </p:cNvPr>
          <p:cNvSpPr/>
          <p:nvPr/>
        </p:nvSpPr>
        <p:spPr>
          <a:xfrm>
            <a:off x="316520" y="285018"/>
            <a:ext cx="3745117" cy="605606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Methods: zircon (1/2)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1977A4-5A86-CC19-7412-07CEB9268E0E}"/>
              </a:ext>
            </a:extLst>
          </p:cNvPr>
          <p:cNvGrpSpPr/>
          <p:nvPr/>
        </p:nvGrpSpPr>
        <p:grpSpPr>
          <a:xfrm>
            <a:off x="174618" y="5850272"/>
            <a:ext cx="1543004" cy="863653"/>
            <a:chOff x="1506269" y="5699352"/>
            <a:chExt cx="1543004" cy="863653"/>
          </a:xfrm>
        </p:grpSpPr>
        <p:pic>
          <p:nvPicPr>
            <p:cNvPr id="24" name="Content Placeholder 5" descr="Qr code&#10;&#10;Description automatically generated">
              <a:extLst>
                <a:ext uri="{FF2B5EF4-FFF2-40B4-BE49-F238E27FC236}">
                  <a16:creationId xmlns:a16="http://schemas.microsoft.com/office/drawing/2014/main" id="{76611804-96BB-425F-E832-C18397D9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" b="3097"/>
            <a:stretch/>
          </p:blipFill>
          <p:spPr>
            <a:xfrm>
              <a:off x="1506269" y="5699352"/>
              <a:ext cx="891238" cy="863653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79309CA1-84CD-B0F0-0063-B7193182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94" y="5735174"/>
              <a:ext cx="591579" cy="8278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E91-8C7E-C474-B9B3-BD364FCB8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856" y="1463822"/>
            <a:ext cx="4173499" cy="341052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Mostly in intermediate-felsic igneous and high-grade metamorphic rocks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U-Pb dating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formation ages of the primary source rocks in which the zircons crystallized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Age distributions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the target sediment (loess/Red Clay) are compared to those of the potential source regions (see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next slide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F5A4E-0AD2-AA33-9E28-65789C06B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107" y="844259"/>
            <a:ext cx="5283162" cy="4340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437366-46CC-8962-02D5-9DCEFCC2F5C4}"/>
              </a:ext>
            </a:extLst>
          </p:cNvPr>
          <p:cNvSpPr txBox="1"/>
          <p:nvPr/>
        </p:nvSpPr>
        <p:spPr>
          <a:xfrm>
            <a:off x="5593163" y="5184223"/>
            <a:ext cx="489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Figure: BSE image of zircon grains with laser ablation pits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4CCB7-4515-7D67-856F-A7AC5D70C845}"/>
              </a:ext>
            </a:extLst>
          </p:cNvPr>
          <p:cNvSpPr txBox="1"/>
          <p:nvPr/>
        </p:nvSpPr>
        <p:spPr>
          <a:xfrm>
            <a:off x="10944598" y="17687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B6B06AED-8DFD-6941-3EAE-82ADA3327366}"/>
              </a:ext>
            </a:extLst>
          </p:cNvPr>
          <p:cNvSpPr/>
          <p:nvPr/>
        </p:nvSpPr>
        <p:spPr>
          <a:xfrm>
            <a:off x="10713487" y="2188198"/>
            <a:ext cx="1233147" cy="3924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18" name="Rectangle: Rounded Corners 17">
            <a:hlinkClick r:id="rId7" action="ppaction://hlinksldjump"/>
            <a:extLst>
              <a:ext uri="{FF2B5EF4-FFF2-40B4-BE49-F238E27FC236}">
                <a16:creationId xmlns:a16="http://schemas.microsoft.com/office/drawing/2014/main" id="{9B0D8324-8334-4148-BDB5-106E031E8EE6}"/>
              </a:ext>
            </a:extLst>
          </p:cNvPr>
          <p:cNvSpPr/>
          <p:nvPr/>
        </p:nvSpPr>
        <p:spPr>
          <a:xfrm>
            <a:off x="10708021" y="2643502"/>
            <a:ext cx="573123" cy="28758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20" name="Rectangle: Rounded Corners 19">
            <a:hlinkClick r:id="rId5" action="ppaction://hlinksldjump"/>
            <a:extLst>
              <a:ext uri="{FF2B5EF4-FFF2-40B4-BE49-F238E27FC236}">
                <a16:creationId xmlns:a16="http://schemas.microsoft.com/office/drawing/2014/main" id="{416E0D4B-94F5-BE27-E353-D5BD7BFF0545}"/>
              </a:ext>
            </a:extLst>
          </p:cNvPr>
          <p:cNvSpPr/>
          <p:nvPr/>
        </p:nvSpPr>
        <p:spPr>
          <a:xfrm>
            <a:off x="11361186" y="2641069"/>
            <a:ext cx="585448" cy="290017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22" name="Rectangle: Rounded Corners 21">
            <a:hlinkClick r:id="rId8" action="ppaction://hlinksldjump"/>
            <a:extLst>
              <a:ext uri="{FF2B5EF4-FFF2-40B4-BE49-F238E27FC236}">
                <a16:creationId xmlns:a16="http://schemas.microsoft.com/office/drawing/2014/main" id="{CED2B473-407F-F4AB-AB40-D43BA16AD1F1}"/>
              </a:ext>
            </a:extLst>
          </p:cNvPr>
          <p:cNvSpPr/>
          <p:nvPr/>
        </p:nvSpPr>
        <p:spPr>
          <a:xfrm>
            <a:off x="10606789" y="3341880"/>
            <a:ext cx="1493878" cy="306467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3" name="Rectangle: Rounded Corners 22">
            <a:hlinkClick r:id="rId8" action="ppaction://hlinksldjump"/>
            <a:extLst>
              <a:ext uri="{FF2B5EF4-FFF2-40B4-BE49-F238E27FC236}">
                <a16:creationId xmlns:a16="http://schemas.microsoft.com/office/drawing/2014/main" id="{C68D71D8-FA66-9269-1041-99C17EEE1060}"/>
              </a:ext>
            </a:extLst>
          </p:cNvPr>
          <p:cNvSpPr/>
          <p:nvPr/>
        </p:nvSpPr>
        <p:spPr>
          <a:xfrm>
            <a:off x="10606789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27" name="Rectangle: Rounded Corners 26">
            <a:hlinkClick r:id="rId9" action="ppaction://hlinksldjump"/>
            <a:extLst>
              <a:ext uri="{FF2B5EF4-FFF2-40B4-BE49-F238E27FC236}">
                <a16:creationId xmlns:a16="http://schemas.microsoft.com/office/drawing/2014/main" id="{D3540359-D91E-69E9-B90D-1958B6C5D528}"/>
              </a:ext>
            </a:extLst>
          </p:cNvPr>
          <p:cNvSpPr/>
          <p:nvPr/>
        </p:nvSpPr>
        <p:spPr>
          <a:xfrm>
            <a:off x="11117187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28" name="Rectangle: Rounded Corners 27">
            <a:hlinkClick r:id="rId10" action="ppaction://hlinksldjump"/>
            <a:extLst>
              <a:ext uri="{FF2B5EF4-FFF2-40B4-BE49-F238E27FC236}">
                <a16:creationId xmlns:a16="http://schemas.microsoft.com/office/drawing/2014/main" id="{95D33559-0F0F-BB5B-0010-F0E0B53940A1}"/>
              </a:ext>
            </a:extLst>
          </p:cNvPr>
          <p:cNvSpPr/>
          <p:nvPr/>
        </p:nvSpPr>
        <p:spPr>
          <a:xfrm>
            <a:off x="11632800" y="3710574"/>
            <a:ext cx="467867" cy="383062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0" name="Rectangle: Rounded Corners 29">
            <a:hlinkClick r:id="rId11" action="ppaction://hlinksldjump"/>
            <a:extLst>
              <a:ext uri="{FF2B5EF4-FFF2-40B4-BE49-F238E27FC236}">
                <a16:creationId xmlns:a16="http://schemas.microsoft.com/office/drawing/2014/main" id="{8ED9470D-8293-9609-6DD6-E6BA1377EADE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31" name="Rectangle: Rounded Corners 30">
            <a:hlinkClick r:id="rId12" action="ppaction://hlinksldjump"/>
            <a:extLst>
              <a:ext uri="{FF2B5EF4-FFF2-40B4-BE49-F238E27FC236}">
                <a16:creationId xmlns:a16="http://schemas.microsoft.com/office/drawing/2014/main" id="{1478C082-4125-ABD5-9D1D-90A5348B115D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32" name="Rectangle: Rounded Corners 31">
            <a:hlinkClick r:id="rId7" action="ppaction://hlinksldjump"/>
            <a:extLst>
              <a:ext uri="{FF2B5EF4-FFF2-40B4-BE49-F238E27FC236}">
                <a16:creationId xmlns:a16="http://schemas.microsoft.com/office/drawing/2014/main" id="{6C4C851C-B438-C7F6-BC4C-5329BDC018FB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3" name="Rectangle: Rounded Corners 32">
            <a:hlinkClick r:id="rId8" action="ppaction://hlinksldjump"/>
            <a:extLst>
              <a:ext uri="{FF2B5EF4-FFF2-40B4-BE49-F238E27FC236}">
                <a16:creationId xmlns:a16="http://schemas.microsoft.com/office/drawing/2014/main" id="{44CA2185-EE36-A624-D30B-A18A2632A0F5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4" name="Rectangle: Rounded Corners 33">
            <a:hlinkClick r:id="rId13" action="ppaction://hlinksldjump"/>
            <a:extLst>
              <a:ext uri="{FF2B5EF4-FFF2-40B4-BE49-F238E27FC236}">
                <a16:creationId xmlns:a16="http://schemas.microsoft.com/office/drawing/2014/main" id="{BD888E82-8E35-8F3F-A5AD-DB972D29A280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5" name="Rectangle: Rounded Corners 34">
            <a:hlinkClick r:id="rId14" action="ppaction://hlinksldjump"/>
            <a:extLst>
              <a:ext uri="{FF2B5EF4-FFF2-40B4-BE49-F238E27FC236}">
                <a16:creationId xmlns:a16="http://schemas.microsoft.com/office/drawing/2014/main" id="{5406FB45-4893-A515-01D8-A353180DE643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36" name="Rectangle: Rounded Corners 35">
            <a:hlinkClick r:id="rId15" action="ppaction://hlinksldjump"/>
            <a:extLst>
              <a:ext uri="{FF2B5EF4-FFF2-40B4-BE49-F238E27FC236}">
                <a16:creationId xmlns:a16="http://schemas.microsoft.com/office/drawing/2014/main" id="{F2A8A549-707A-7360-2F3C-C40D4C160E27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37" name="Rectangle: Rounded Corners 36">
            <a:hlinkClick r:id="rId16" action="ppaction://hlinksldjump"/>
            <a:extLst>
              <a:ext uri="{FF2B5EF4-FFF2-40B4-BE49-F238E27FC236}">
                <a16:creationId xmlns:a16="http://schemas.microsoft.com/office/drawing/2014/main" id="{DA9C0B1A-5BFD-E816-D182-69330037EE32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38" name="TextBox 37">
            <a:hlinkClick r:id="rId17" action="ppaction://hlinksldjump"/>
            <a:extLst>
              <a:ext uri="{FF2B5EF4-FFF2-40B4-BE49-F238E27FC236}">
                <a16:creationId xmlns:a16="http://schemas.microsoft.com/office/drawing/2014/main" id="{64E52A07-0B8B-21C0-8499-4C29F003A6C2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39" name="TextBox 38">
            <a:hlinkClick r:id="rId18" action="ppaction://hlinksldjump"/>
            <a:extLst>
              <a:ext uri="{FF2B5EF4-FFF2-40B4-BE49-F238E27FC236}">
                <a16:creationId xmlns:a16="http://schemas.microsoft.com/office/drawing/2014/main" id="{EC4535B4-9ACF-1C22-E0A4-7BAB683A8EA1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1" name="Rectangle: Rounded Corners 40">
            <a:hlinkClick r:id="rId19" action="ppaction://hlinksldjump"/>
            <a:extLst>
              <a:ext uri="{FF2B5EF4-FFF2-40B4-BE49-F238E27FC236}">
                <a16:creationId xmlns:a16="http://schemas.microsoft.com/office/drawing/2014/main" id="{4BBB9BA8-6CF0-819C-ACF3-81D3A79ED1AB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7A48D36-9C23-A255-0657-9977DF1EFDD1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B5799-3F5E-17DA-5F43-9609CD5D6E56}"/>
              </a:ext>
            </a:extLst>
          </p:cNvPr>
          <p:cNvSpPr txBox="1"/>
          <p:nvPr/>
        </p:nvSpPr>
        <p:spPr>
          <a:xfrm>
            <a:off x="145515" y="5608442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7C29774-E3D3-45DC-3033-46AC5A0AA02F}"/>
              </a:ext>
            </a:extLst>
          </p:cNvPr>
          <p:cNvSpPr/>
          <p:nvPr/>
        </p:nvSpPr>
        <p:spPr>
          <a:xfrm>
            <a:off x="4390258" y="5731966"/>
            <a:ext cx="423984" cy="20730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12E8E5E8-471D-A504-AA64-1236AA2E2A00}"/>
              </a:ext>
            </a:extLst>
          </p:cNvPr>
          <p:cNvSpPr/>
          <p:nvPr/>
        </p:nvSpPr>
        <p:spPr>
          <a:xfrm>
            <a:off x="4847198" y="5731552"/>
            <a:ext cx="414007" cy="207308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10" name="Rectangle: Rounded Corners 9">
            <a:hlinkClick r:id="rId8" action="ppaction://hlinksldjump"/>
            <a:extLst>
              <a:ext uri="{FF2B5EF4-FFF2-40B4-BE49-F238E27FC236}">
                <a16:creationId xmlns:a16="http://schemas.microsoft.com/office/drawing/2014/main" id="{F59CEE39-97F1-C16E-2959-D0E7E57685B3}"/>
              </a:ext>
            </a:extLst>
          </p:cNvPr>
          <p:cNvSpPr/>
          <p:nvPr/>
        </p:nvSpPr>
        <p:spPr>
          <a:xfrm>
            <a:off x="4379689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11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3000D712-942E-DE2B-6A5F-6487D75052F0}"/>
              </a:ext>
            </a:extLst>
          </p:cNvPr>
          <p:cNvSpPr/>
          <p:nvPr/>
        </p:nvSpPr>
        <p:spPr>
          <a:xfrm>
            <a:off x="4692140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3" name="Rectangle: Rounded Corners 12">
            <a:hlinkClick r:id="rId10" action="ppaction://hlinksldjump"/>
            <a:extLst>
              <a:ext uri="{FF2B5EF4-FFF2-40B4-BE49-F238E27FC236}">
                <a16:creationId xmlns:a16="http://schemas.microsoft.com/office/drawing/2014/main" id="{830557DA-E5FA-CE2E-206F-142FDC538EDE}"/>
              </a:ext>
            </a:extLst>
          </p:cNvPr>
          <p:cNvSpPr/>
          <p:nvPr/>
        </p:nvSpPr>
        <p:spPr>
          <a:xfrm>
            <a:off x="5004591" y="6617746"/>
            <a:ext cx="278820" cy="199259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14" name="Action Button: Go Home 13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4FB8D438-82D9-C361-475A-EAA251FBEB8B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Go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20D7B4-044B-A2E1-DAFE-91D0A34C98FF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Go Back or Previous 2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0E187AC-2BF4-D45C-380C-553D1C69020D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1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40000"/>
                <a:lumOff val="60000"/>
              </a:schemeClr>
            </a:gs>
            <a:gs pos="1000">
              <a:srgbClr val="FFFF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5727351-7DB7-384D-AD65-04E69EF1D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54" y="1511175"/>
            <a:ext cx="4359253" cy="16327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F1977A4-5A86-CC19-7412-07CEB9268E0E}"/>
              </a:ext>
            </a:extLst>
          </p:cNvPr>
          <p:cNvGrpSpPr/>
          <p:nvPr/>
        </p:nvGrpSpPr>
        <p:grpSpPr>
          <a:xfrm>
            <a:off x="174618" y="5850272"/>
            <a:ext cx="1543004" cy="863653"/>
            <a:chOff x="1506269" y="5699352"/>
            <a:chExt cx="1543004" cy="863653"/>
          </a:xfrm>
        </p:grpSpPr>
        <p:pic>
          <p:nvPicPr>
            <p:cNvPr id="24" name="Content Placeholder 5" descr="Qr code&#10;&#10;Description automatically generated">
              <a:extLst>
                <a:ext uri="{FF2B5EF4-FFF2-40B4-BE49-F238E27FC236}">
                  <a16:creationId xmlns:a16="http://schemas.microsoft.com/office/drawing/2014/main" id="{76611804-96BB-425F-E832-C18397D9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" b="3097"/>
            <a:stretch/>
          </p:blipFill>
          <p:spPr>
            <a:xfrm>
              <a:off x="1506269" y="5699352"/>
              <a:ext cx="891238" cy="863653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79309CA1-84CD-B0F0-0063-B7193182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94" y="5735174"/>
              <a:ext cx="591579" cy="8278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E91-8C7E-C474-B9B3-BD364FCB8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727" y="1406649"/>
            <a:ext cx="4302099" cy="94536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Detrital zircon age distributions of two potential primary source regions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F5416-95DA-1A89-2BB8-C1DE12F11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14" y="2595030"/>
            <a:ext cx="5877486" cy="2062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81F00-C1F1-11AE-1A9C-42D8F138C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54" y="3666508"/>
            <a:ext cx="4326934" cy="173011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D368DA-B755-EC3F-27A6-4FC44AFF8721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957052" y="4076130"/>
            <a:ext cx="3236602" cy="4554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E2664A-EE6C-7B19-2411-40DFFCD4106E}"/>
              </a:ext>
            </a:extLst>
          </p:cNvPr>
          <p:cNvCxnSpPr>
            <a:cxnSpLocks/>
          </p:cNvCxnSpPr>
          <p:nvPr/>
        </p:nvCxnSpPr>
        <p:spPr>
          <a:xfrm flipV="1">
            <a:off x="4299857" y="2094785"/>
            <a:ext cx="1944383" cy="6870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76796F-E1E2-36BA-DEA7-9AF870349AE4}"/>
              </a:ext>
            </a:extLst>
          </p:cNvPr>
          <p:cNvSpPr txBox="1"/>
          <p:nvPr/>
        </p:nvSpPr>
        <p:spPr>
          <a:xfrm>
            <a:off x="8345798" y="1285837"/>
            <a:ext cx="2207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Data from numerous published studies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584C88-FB4D-C94F-9508-171CE9063F9A}"/>
              </a:ext>
            </a:extLst>
          </p:cNvPr>
          <p:cNvCxnSpPr>
            <a:cxnSpLocks/>
          </p:cNvCxnSpPr>
          <p:nvPr/>
        </p:nvCxnSpPr>
        <p:spPr>
          <a:xfrm flipV="1">
            <a:off x="6567714" y="2781164"/>
            <a:ext cx="0" cy="110432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C88C0C6-9435-9D32-8792-F40F7BADEED2}"/>
              </a:ext>
            </a:extLst>
          </p:cNvPr>
          <p:cNvCxnSpPr>
            <a:cxnSpLocks/>
          </p:cNvCxnSpPr>
          <p:nvPr/>
        </p:nvCxnSpPr>
        <p:spPr>
          <a:xfrm flipV="1">
            <a:off x="6828970" y="2951281"/>
            <a:ext cx="0" cy="69706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FDCA9F-2232-C717-6D54-EFCBDD20D618}"/>
              </a:ext>
            </a:extLst>
          </p:cNvPr>
          <p:cNvSpPr/>
          <p:nvPr/>
        </p:nvSpPr>
        <p:spPr>
          <a:xfrm>
            <a:off x="316520" y="285018"/>
            <a:ext cx="3745117" cy="6056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Methods: zircon (2/2)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98C800-0E1B-49AE-8823-463FD01C2B50}"/>
              </a:ext>
            </a:extLst>
          </p:cNvPr>
          <p:cNvSpPr txBox="1"/>
          <p:nvPr/>
        </p:nvSpPr>
        <p:spPr>
          <a:xfrm>
            <a:off x="10944598" y="17687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22" name="Rectangle: Rounded Corners 21">
            <a:hlinkClick r:id="rId7" action="ppaction://hlinksldjump"/>
            <a:extLst>
              <a:ext uri="{FF2B5EF4-FFF2-40B4-BE49-F238E27FC236}">
                <a16:creationId xmlns:a16="http://schemas.microsoft.com/office/drawing/2014/main" id="{4439C863-D532-739B-ECF9-6DC7A0DC6C12}"/>
              </a:ext>
            </a:extLst>
          </p:cNvPr>
          <p:cNvSpPr/>
          <p:nvPr/>
        </p:nvSpPr>
        <p:spPr>
          <a:xfrm>
            <a:off x="10713487" y="2188198"/>
            <a:ext cx="1233147" cy="392440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3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DAF195B3-C23F-34B9-1A7C-E8FD733398F3}"/>
              </a:ext>
            </a:extLst>
          </p:cNvPr>
          <p:cNvSpPr/>
          <p:nvPr/>
        </p:nvSpPr>
        <p:spPr>
          <a:xfrm>
            <a:off x="10713487" y="2643502"/>
            <a:ext cx="599556" cy="28758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27" name="Rectangle: Rounded Corners 26">
            <a:hlinkClick r:id="rId8" action="ppaction://hlinksldjump"/>
            <a:extLst>
              <a:ext uri="{FF2B5EF4-FFF2-40B4-BE49-F238E27FC236}">
                <a16:creationId xmlns:a16="http://schemas.microsoft.com/office/drawing/2014/main" id="{F753D6F9-5566-BFB0-1D2B-6804F714BD1A}"/>
              </a:ext>
            </a:extLst>
          </p:cNvPr>
          <p:cNvSpPr/>
          <p:nvPr/>
        </p:nvSpPr>
        <p:spPr>
          <a:xfrm>
            <a:off x="11361186" y="2643501"/>
            <a:ext cx="585448" cy="28758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28" name="Rectangle: Rounded Corners 27">
            <a:hlinkClick r:id="rId9" action="ppaction://hlinksldjump"/>
            <a:extLst>
              <a:ext uri="{FF2B5EF4-FFF2-40B4-BE49-F238E27FC236}">
                <a16:creationId xmlns:a16="http://schemas.microsoft.com/office/drawing/2014/main" id="{CA1D4C61-4206-EDC2-4143-023CD002BD2C}"/>
              </a:ext>
            </a:extLst>
          </p:cNvPr>
          <p:cNvSpPr/>
          <p:nvPr/>
        </p:nvSpPr>
        <p:spPr>
          <a:xfrm>
            <a:off x="10606789" y="3341880"/>
            <a:ext cx="1493878" cy="306467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9" name="Rectangle: Rounded Corners 28">
            <a:hlinkClick r:id="rId9" action="ppaction://hlinksldjump"/>
            <a:extLst>
              <a:ext uri="{FF2B5EF4-FFF2-40B4-BE49-F238E27FC236}">
                <a16:creationId xmlns:a16="http://schemas.microsoft.com/office/drawing/2014/main" id="{5CFA8C7A-CBFA-2002-A1AE-C59B6BCB160D}"/>
              </a:ext>
            </a:extLst>
          </p:cNvPr>
          <p:cNvSpPr/>
          <p:nvPr/>
        </p:nvSpPr>
        <p:spPr>
          <a:xfrm>
            <a:off x="10606789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30" name="Rectangle: Rounded Corners 29">
            <a:hlinkClick r:id="rId10" action="ppaction://hlinksldjump"/>
            <a:extLst>
              <a:ext uri="{FF2B5EF4-FFF2-40B4-BE49-F238E27FC236}">
                <a16:creationId xmlns:a16="http://schemas.microsoft.com/office/drawing/2014/main" id="{C5F926E5-61AB-45B9-2C55-3A9A06DD7B0A}"/>
              </a:ext>
            </a:extLst>
          </p:cNvPr>
          <p:cNvSpPr/>
          <p:nvPr/>
        </p:nvSpPr>
        <p:spPr>
          <a:xfrm>
            <a:off x="11117187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1" name="Rectangle: Rounded Corners 30">
            <a:hlinkClick r:id="rId11" action="ppaction://hlinksldjump"/>
            <a:extLst>
              <a:ext uri="{FF2B5EF4-FFF2-40B4-BE49-F238E27FC236}">
                <a16:creationId xmlns:a16="http://schemas.microsoft.com/office/drawing/2014/main" id="{79FE885F-B178-AE3D-8DD0-5FE213FE6101}"/>
              </a:ext>
            </a:extLst>
          </p:cNvPr>
          <p:cNvSpPr/>
          <p:nvPr/>
        </p:nvSpPr>
        <p:spPr>
          <a:xfrm>
            <a:off x="11632800" y="3710574"/>
            <a:ext cx="467867" cy="383062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2" name="Rectangle: Rounded Corners 31">
            <a:hlinkClick r:id="rId12" action="ppaction://hlinksldjump"/>
            <a:extLst>
              <a:ext uri="{FF2B5EF4-FFF2-40B4-BE49-F238E27FC236}">
                <a16:creationId xmlns:a16="http://schemas.microsoft.com/office/drawing/2014/main" id="{166B71A8-6602-E763-2592-FC8FE275C143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33" name="Rectangle: Rounded Corners 32">
            <a:hlinkClick r:id="rId13" action="ppaction://hlinksldjump"/>
            <a:extLst>
              <a:ext uri="{FF2B5EF4-FFF2-40B4-BE49-F238E27FC236}">
                <a16:creationId xmlns:a16="http://schemas.microsoft.com/office/drawing/2014/main" id="{3651AFBD-6202-3298-F165-9399CCBD5358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34" name="Rectangle: Rounded Corners 33">
            <a:hlinkClick r:id="rId14" action="ppaction://hlinksldjump"/>
            <a:extLst>
              <a:ext uri="{FF2B5EF4-FFF2-40B4-BE49-F238E27FC236}">
                <a16:creationId xmlns:a16="http://schemas.microsoft.com/office/drawing/2014/main" id="{35D83247-5134-5598-6FA0-754139C22F6D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35" name="Rectangle: Rounded Corners 34">
            <a:hlinkClick r:id="rId7" action="ppaction://hlinksldjump"/>
            <a:extLst>
              <a:ext uri="{FF2B5EF4-FFF2-40B4-BE49-F238E27FC236}">
                <a16:creationId xmlns:a16="http://schemas.microsoft.com/office/drawing/2014/main" id="{77CF780F-7D2F-0339-32B9-0B8CB9F985FB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6" name="Rectangle: Rounded Corners 35">
            <a:hlinkClick r:id="rId9" action="ppaction://hlinksldjump"/>
            <a:extLst>
              <a:ext uri="{FF2B5EF4-FFF2-40B4-BE49-F238E27FC236}">
                <a16:creationId xmlns:a16="http://schemas.microsoft.com/office/drawing/2014/main" id="{231CC91A-F88E-3489-DC87-16167A9E9324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7" name="Rectangle: Rounded Corners 36">
            <a:hlinkClick r:id="rId15" action="ppaction://hlinksldjump"/>
            <a:extLst>
              <a:ext uri="{FF2B5EF4-FFF2-40B4-BE49-F238E27FC236}">
                <a16:creationId xmlns:a16="http://schemas.microsoft.com/office/drawing/2014/main" id="{789A5A3E-D449-A631-89E4-1AF5995759BD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38" name="Rectangle: Rounded Corners 37">
            <a:hlinkClick r:id="rId16" action="ppaction://hlinksldjump"/>
            <a:extLst>
              <a:ext uri="{FF2B5EF4-FFF2-40B4-BE49-F238E27FC236}">
                <a16:creationId xmlns:a16="http://schemas.microsoft.com/office/drawing/2014/main" id="{7C796953-842C-159A-6C46-DCF81BB2CE91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39" name="Rectangle: Rounded Corners 38">
            <a:hlinkClick r:id="rId17" action="ppaction://hlinksldjump"/>
            <a:extLst>
              <a:ext uri="{FF2B5EF4-FFF2-40B4-BE49-F238E27FC236}">
                <a16:creationId xmlns:a16="http://schemas.microsoft.com/office/drawing/2014/main" id="{4DAA87BD-AD71-C452-EACA-61C25FD00714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41" name="Rectangle: Rounded Corners 40">
            <a:hlinkClick r:id="rId18" action="ppaction://hlinksldjump"/>
            <a:extLst>
              <a:ext uri="{FF2B5EF4-FFF2-40B4-BE49-F238E27FC236}">
                <a16:creationId xmlns:a16="http://schemas.microsoft.com/office/drawing/2014/main" id="{F2EF8688-ED72-8873-9FC6-6B811D0D4538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2" name="TextBox 41">
            <a:hlinkClick r:id="rId19" action="ppaction://hlinksldjump"/>
            <a:extLst>
              <a:ext uri="{FF2B5EF4-FFF2-40B4-BE49-F238E27FC236}">
                <a16:creationId xmlns:a16="http://schemas.microsoft.com/office/drawing/2014/main" id="{FEADD11F-29E1-CF3F-8CB9-4463C2FCF5FE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3" name="TextBox 42">
            <a:hlinkClick r:id="rId20" action="ppaction://hlinksldjump"/>
            <a:extLst>
              <a:ext uri="{FF2B5EF4-FFF2-40B4-BE49-F238E27FC236}">
                <a16:creationId xmlns:a16="http://schemas.microsoft.com/office/drawing/2014/main" id="{C96F92FD-AAFC-CC06-B825-12EBB1348A87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id="{828B6709-F23D-3D29-EE4F-18C49BDC1E61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6DDA8A-7F37-A484-B630-854852BE8210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F8DA42-0DB9-8202-4C4B-4CDCDE49BB3C}"/>
              </a:ext>
            </a:extLst>
          </p:cNvPr>
          <p:cNvSpPr txBox="1">
            <a:spLocks/>
          </p:cNvSpPr>
          <p:nvPr/>
        </p:nvSpPr>
        <p:spPr>
          <a:xfrm>
            <a:off x="6891189" y="3184381"/>
            <a:ext cx="2311802" cy="472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7030A0"/>
                </a:solidFill>
                <a:effectLst>
                  <a:outerShdw blurRad="50800" dist="50800" dir="2700000" algn="tl" rotWithShape="0">
                    <a:schemeClr val="accent2">
                      <a:alpha val="84000"/>
                    </a:schemeClr>
                  </a:outerShdw>
                  <a:reflection stA="45000" endPos="0" dist="508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 the different heights of the age peaks</a:t>
            </a:r>
          </a:p>
          <a:p>
            <a:endParaRPr lang="en-US" sz="1400" b="1" dirty="0">
              <a:solidFill>
                <a:srgbClr val="7030A0"/>
              </a:solidFill>
              <a:effectLst>
                <a:outerShdw blurRad="50800" dist="50800" dir="2700000" algn="tl" rotWithShape="0">
                  <a:schemeClr val="accent2">
                    <a:alpha val="84000"/>
                  </a:schemeClr>
                </a:outerShdw>
                <a:reflection stA="45000" endPos="0" dist="508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5E409-0428-8B0E-6776-3A42043A807D}"/>
              </a:ext>
            </a:extLst>
          </p:cNvPr>
          <p:cNvSpPr txBox="1"/>
          <p:nvPr/>
        </p:nvSpPr>
        <p:spPr>
          <a:xfrm>
            <a:off x="145515" y="5608442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135F8D-C751-3DBD-42E5-BBFF2E6878B8}"/>
              </a:ext>
            </a:extLst>
          </p:cNvPr>
          <p:cNvSpPr txBox="1"/>
          <p:nvPr/>
        </p:nvSpPr>
        <p:spPr>
          <a:xfrm>
            <a:off x="8047090" y="1799177"/>
            <a:ext cx="9093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(CAOB)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2B377-B567-2734-10E8-00509E931C29}"/>
              </a:ext>
            </a:extLst>
          </p:cNvPr>
          <p:cNvSpPr txBox="1"/>
          <p:nvPr/>
        </p:nvSpPr>
        <p:spPr>
          <a:xfrm>
            <a:off x="7650727" y="4201123"/>
            <a:ext cx="9093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(NTP)</a:t>
            </a:r>
            <a:endParaRPr lang="en-US" sz="1100" dirty="0"/>
          </a:p>
        </p:txBody>
      </p:sp>
      <p:sp>
        <p:nvSpPr>
          <p:cNvPr id="6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EF10D283-4144-CF7B-0F1A-0332C315C153}"/>
              </a:ext>
            </a:extLst>
          </p:cNvPr>
          <p:cNvSpPr/>
          <p:nvPr/>
        </p:nvSpPr>
        <p:spPr>
          <a:xfrm>
            <a:off x="4390258" y="5731966"/>
            <a:ext cx="423984" cy="207309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9" name="Rectangle: Rounded Corners 8">
            <a:hlinkClick r:id="rId8" action="ppaction://hlinksldjump"/>
            <a:extLst>
              <a:ext uri="{FF2B5EF4-FFF2-40B4-BE49-F238E27FC236}">
                <a16:creationId xmlns:a16="http://schemas.microsoft.com/office/drawing/2014/main" id="{CB3F28C2-6B89-5AF6-F24A-49D1D2EF38A1}"/>
              </a:ext>
            </a:extLst>
          </p:cNvPr>
          <p:cNvSpPr/>
          <p:nvPr/>
        </p:nvSpPr>
        <p:spPr>
          <a:xfrm>
            <a:off x="4847198" y="5731552"/>
            <a:ext cx="414007" cy="20730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CA7A1E7A-9642-0B9E-4822-91CF96E4603C}"/>
              </a:ext>
            </a:extLst>
          </p:cNvPr>
          <p:cNvSpPr/>
          <p:nvPr/>
        </p:nvSpPr>
        <p:spPr>
          <a:xfrm>
            <a:off x="4379689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15" name="Rectangle: Rounded Corners 14">
            <a:hlinkClick r:id="rId10" action="ppaction://hlinksldjump"/>
            <a:extLst>
              <a:ext uri="{FF2B5EF4-FFF2-40B4-BE49-F238E27FC236}">
                <a16:creationId xmlns:a16="http://schemas.microsoft.com/office/drawing/2014/main" id="{E81512A8-C1EF-4E3C-5317-45CB6F6F56B1}"/>
              </a:ext>
            </a:extLst>
          </p:cNvPr>
          <p:cNvSpPr/>
          <p:nvPr/>
        </p:nvSpPr>
        <p:spPr>
          <a:xfrm>
            <a:off x="4692140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7" name="Rectangle: Rounded Corners 16">
            <a:hlinkClick r:id="rId11" action="ppaction://hlinksldjump"/>
            <a:extLst>
              <a:ext uri="{FF2B5EF4-FFF2-40B4-BE49-F238E27FC236}">
                <a16:creationId xmlns:a16="http://schemas.microsoft.com/office/drawing/2014/main" id="{5B2F6415-DC2A-9873-0AC0-E765667D684C}"/>
              </a:ext>
            </a:extLst>
          </p:cNvPr>
          <p:cNvSpPr/>
          <p:nvPr/>
        </p:nvSpPr>
        <p:spPr>
          <a:xfrm>
            <a:off x="5004591" y="6617746"/>
            <a:ext cx="278820" cy="199259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21" name="Action Button: Go Home 20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975D16A2-3C83-3353-F2D3-B00F8BB4D593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Go Forward or Next 3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C2CC50-9DCC-FA0F-6182-1AA0253BB574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ction Button: Go Back or Previous 4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00FDC4-9748-F2A2-92B0-9587C2894C6B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81">
              <a:srgbClr val="FDF5F6"/>
            </a:gs>
            <a:gs pos="75000">
              <a:schemeClr val="accent2">
                <a:lumMod val="20000"/>
                <a:lumOff val="80000"/>
              </a:schemeClr>
            </a:gs>
            <a:gs pos="98000">
              <a:srgbClr val="F9D1A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860DB6-5428-8F17-CC24-769208336B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143" y="1045029"/>
            <a:ext cx="5943600" cy="46340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F1977A4-5A86-CC19-7412-07CEB9268E0E}"/>
              </a:ext>
            </a:extLst>
          </p:cNvPr>
          <p:cNvGrpSpPr/>
          <p:nvPr/>
        </p:nvGrpSpPr>
        <p:grpSpPr>
          <a:xfrm>
            <a:off x="174618" y="5850272"/>
            <a:ext cx="1543004" cy="863653"/>
            <a:chOff x="1506269" y="5699352"/>
            <a:chExt cx="1543004" cy="863653"/>
          </a:xfrm>
        </p:grpSpPr>
        <p:pic>
          <p:nvPicPr>
            <p:cNvPr id="24" name="Content Placeholder 5" descr="Qr code&#10;&#10;Description automatically generated">
              <a:extLst>
                <a:ext uri="{FF2B5EF4-FFF2-40B4-BE49-F238E27FC236}">
                  <a16:creationId xmlns:a16="http://schemas.microsoft.com/office/drawing/2014/main" id="{76611804-96BB-425F-E832-C18397D9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" b="3097"/>
            <a:stretch/>
          </p:blipFill>
          <p:spPr>
            <a:xfrm>
              <a:off x="1506269" y="5699352"/>
              <a:ext cx="891238" cy="863653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79309CA1-84CD-B0F0-0063-B7193182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94" y="5735174"/>
              <a:ext cx="591579" cy="8278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E91-8C7E-C474-B9B3-BD364FCB8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644" y="1314283"/>
            <a:ext cx="4173499" cy="402648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Metamorphic mineral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concentration of Zr is dependent on temperature</a:t>
            </a:r>
          </a:p>
          <a:p>
            <a:pPr marL="0" indent="0" defTabSz="45720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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Zr-in-rutile geothermometer:	</a:t>
            </a:r>
          </a:p>
          <a:p>
            <a:pPr marL="0" indent="0" defTabSz="45720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metamorphic temperatures 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the primary source rocks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 &amp; Nb: primary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source rock lithology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before metamorphism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metapelitic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/-mafic)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5CDB38-74F5-71D0-3500-8EAD2FF5CF0D}"/>
              </a:ext>
            </a:extLst>
          </p:cNvPr>
          <p:cNvGrpSpPr/>
          <p:nvPr/>
        </p:nvGrpSpPr>
        <p:grpSpPr>
          <a:xfrm>
            <a:off x="8680255" y="1560253"/>
            <a:ext cx="1461188" cy="246221"/>
            <a:chOff x="8680255" y="1560253"/>
            <a:chExt cx="1461188" cy="24622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7A7DD1A-0685-EC43-7AEF-55F9089954E7}"/>
                </a:ext>
              </a:extLst>
            </p:cNvPr>
            <p:cNvSpPr/>
            <p:nvPr/>
          </p:nvSpPr>
          <p:spPr>
            <a:xfrm>
              <a:off x="8680255" y="1576926"/>
              <a:ext cx="1461188" cy="21287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3474B8-7D33-C9D4-D318-3A1012D18FCA}"/>
                </a:ext>
              </a:extLst>
            </p:cNvPr>
            <p:cNvSpPr txBox="1"/>
            <p:nvPr/>
          </p:nvSpPr>
          <p:spPr>
            <a:xfrm>
              <a:off x="9065516" y="1560253"/>
              <a:ext cx="911218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500 </a:t>
              </a:r>
              <a:r>
                <a:rPr lang="el-GR" sz="1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μ</a:t>
              </a:r>
              <a:r>
                <a:rPr lang="en-US" sz="1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867BEB-487A-DFF5-7AD8-41CAAA2F18A6}"/>
              </a:ext>
            </a:extLst>
          </p:cNvPr>
          <p:cNvSpPr/>
          <p:nvPr/>
        </p:nvSpPr>
        <p:spPr>
          <a:xfrm>
            <a:off x="371856" y="372799"/>
            <a:ext cx="3498395" cy="50103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8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Methods: rutile (1/3)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29232-3940-1BC4-B57D-9D9071CC6660}"/>
              </a:ext>
            </a:extLst>
          </p:cNvPr>
          <p:cNvSpPr txBox="1"/>
          <p:nvPr/>
        </p:nvSpPr>
        <p:spPr>
          <a:xfrm>
            <a:off x="6531770" y="728086"/>
            <a:ext cx="4001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Rutiles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some zircons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Red Clay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5FE642-2F4F-746A-904A-E0680F092003}"/>
              </a:ext>
            </a:extLst>
          </p:cNvPr>
          <p:cNvSpPr txBox="1"/>
          <p:nvPr/>
        </p:nvSpPr>
        <p:spPr>
          <a:xfrm>
            <a:off x="10944598" y="176876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31" name="Rectangle: Rounded Corners 30">
            <a:hlinkClick r:id="rId6" action="ppaction://hlinksldjump"/>
            <a:extLst>
              <a:ext uri="{FF2B5EF4-FFF2-40B4-BE49-F238E27FC236}">
                <a16:creationId xmlns:a16="http://schemas.microsoft.com/office/drawing/2014/main" id="{894CC20C-CB52-3BFD-6D6F-38D152988D15}"/>
              </a:ext>
            </a:extLst>
          </p:cNvPr>
          <p:cNvSpPr/>
          <p:nvPr/>
        </p:nvSpPr>
        <p:spPr>
          <a:xfrm>
            <a:off x="10606789" y="3341880"/>
            <a:ext cx="1493878" cy="30646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2" name="Rectangle: Rounded Corners 31">
            <a:hlinkClick r:id="rId6" action="ppaction://hlinksldjump"/>
            <a:extLst>
              <a:ext uri="{FF2B5EF4-FFF2-40B4-BE49-F238E27FC236}">
                <a16:creationId xmlns:a16="http://schemas.microsoft.com/office/drawing/2014/main" id="{3DF7F7A5-8B8C-0383-875C-E710B67DD389}"/>
              </a:ext>
            </a:extLst>
          </p:cNvPr>
          <p:cNvSpPr/>
          <p:nvPr/>
        </p:nvSpPr>
        <p:spPr>
          <a:xfrm>
            <a:off x="10606789" y="3708778"/>
            <a:ext cx="467867" cy="38485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33" name="Rectangle: Rounded Corners 32">
            <a:hlinkClick r:id="rId7" action="ppaction://hlinksldjump"/>
            <a:extLst>
              <a:ext uri="{FF2B5EF4-FFF2-40B4-BE49-F238E27FC236}">
                <a16:creationId xmlns:a16="http://schemas.microsoft.com/office/drawing/2014/main" id="{5AF0C2B7-38C6-8DD4-13A7-34F6996FE9A2}"/>
              </a:ext>
            </a:extLst>
          </p:cNvPr>
          <p:cNvSpPr/>
          <p:nvPr/>
        </p:nvSpPr>
        <p:spPr>
          <a:xfrm>
            <a:off x="11117187" y="3708778"/>
            <a:ext cx="467867" cy="384858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4" name="Rectangle: Rounded Corners 33">
            <a:hlinkClick r:id="rId8" action="ppaction://hlinksldjump"/>
            <a:extLst>
              <a:ext uri="{FF2B5EF4-FFF2-40B4-BE49-F238E27FC236}">
                <a16:creationId xmlns:a16="http://schemas.microsoft.com/office/drawing/2014/main" id="{5D4FD8A3-16EA-9A29-B48B-202DA954AE9A}"/>
              </a:ext>
            </a:extLst>
          </p:cNvPr>
          <p:cNvSpPr/>
          <p:nvPr/>
        </p:nvSpPr>
        <p:spPr>
          <a:xfrm>
            <a:off x="11632800" y="3710574"/>
            <a:ext cx="467867" cy="383062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5" name="Rectangle: Rounded Corners 34">
            <a:hlinkClick r:id="rId9" action="ppaction://hlinksldjump"/>
            <a:extLst>
              <a:ext uri="{FF2B5EF4-FFF2-40B4-BE49-F238E27FC236}">
                <a16:creationId xmlns:a16="http://schemas.microsoft.com/office/drawing/2014/main" id="{676021C1-8C63-5FEA-DFE1-EED9B0B4D4AF}"/>
              </a:ext>
            </a:extLst>
          </p:cNvPr>
          <p:cNvSpPr/>
          <p:nvPr/>
        </p:nvSpPr>
        <p:spPr>
          <a:xfrm>
            <a:off x="10713487" y="2188198"/>
            <a:ext cx="1233147" cy="392440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6" name="Rectangle: Rounded Corners 35">
            <a:hlinkClick r:id="rId9" action="ppaction://hlinksldjump"/>
            <a:extLst>
              <a:ext uri="{FF2B5EF4-FFF2-40B4-BE49-F238E27FC236}">
                <a16:creationId xmlns:a16="http://schemas.microsoft.com/office/drawing/2014/main" id="{25FD089F-AFCF-AF08-1E52-BE7D0053CBC7}"/>
              </a:ext>
            </a:extLst>
          </p:cNvPr>
          <p:cNvSpPr/>
          <p:nvPr/>
        </p:nvSpPr>
        <p:spPr>
          <a:xfrm>
            <a:off x="10713487" y="2643502"/>
            <a:ext cx="599556" cy="287583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38" name="Rectangle: Rounded Corners 37">
            <a:hlinkClick r:id="rId10" action="ppaction://hlinksldjump"/>
            <a:extLst>
              <a:ext uri="{FF2B5EF4-FFF2-40B4-BE49-F238E27FC236}">
                <a16:creationId xmlns:a16="http://schemas.microsoft.com/office/drawing/2014/main" id="{61A81DE4-F56A-C214-E2C1-5E8E8F9B8E04}"/>
              </a:ext>
            </a:extLst>
          </p:cNvPr>
          <p:cNvSpPr/>
          <p:nvPr/>
        </p:nvSpPr>
        <p:spPr>
          <a:xfrm>
            <a:off x="11361186" y="2643502"/>
            <a:ext cx="585448" cy="287582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40" name="Rectangle: Rounded Corners 39">
            <a:hlinkClick r:id="rId11" action="ppaction://hlinksldjump"/>
            <a:extLst>
              <a:ext uri="{FF2B5EF4-FFF2-40B4-BE49-F238E27FC236}">
                <a16:creationId xmlns:a16="http://schemas.microsoft.com/office/drawing/2014/main" id="{BD1A297E-3AAD-5DC7-9222-6764513868B7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41" name="Rectangle: Rounded Corners 40">
            <a:hlinkClick r:id="rId12" action="ppaction://hlinksldjump"/>
            <a:extLst>
              <a:ext uri="{FF2B5EF4-FFF2-40B4-BE49-F238E27FC236}">
                <a16:creationId xmlns:a16="http://schemas.microsoft.com/office/drawing/2014/main" id="{BA717863-0D05-F392-D59B-9240F8CDD60D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73C7B476-0944-E784-EB1B-0E221C51061E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44" name="Rectangle: Rounded Corners 43">
            <a:hlinkClick r:id="rId6" action="ppaction://hlinksldjump"/>
            <a:extLst>
              <a:ext uri="{FF2B5EF4-FFF2-40B4-BE49-F238E27FC236}">
                <a16:creationId xmlns:a16="http://schemas.microsoft.com/office/drawing/2014/main" id="{B26A9BDB-A36D-7AEE-6C39-CBB60F0C4DCC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45" name="Rectangle: Rounded Corners 44">
            <a:hlinkClick r:id="rId14" action="ppaction://hlinksldjump"/>
            <a:extLst>
              <a:ext uri="{FF2B5EF4-FFF2-40B4-BE49-F238E27FC236}">
                <a16:creationId xmlns:a16="http://schemas.microsoft.com/office/drawing/2014/main" id="{C532C699-795E-0A70-74AA-2B3DD3A906F1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46" name="Rectangle: Rounded Corners 45">
            <a:hlinkClick r:id="rId15" action="ppaction://hlinksldjump"/>
            <a:extLst>
              <a:ext uri="{FF2B5EF4-FFF2-40B4-BE49-F238E27FC236}">
                <a16:creationId xmlns:a16="http://schemas.microsoft.com/office/drawing/2014/main" id="{2877EEE6-51F7-FA29-47DB-29725E6F6CC3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47" name="Rectangle: Rounded Corners 46">
            <a:hlinkClick r:id="rId16" action="ppaction://hlinksldjump"/>
            <a:extLst>
              <a:ext uri="{FF2B5EF4-FFF2-40B4-BE49-F238E27FC236}">
                <a16:creationId xmlns:a16="http://schemas.microsoft.com/office/drawing/2014/main" id="{C0AFEEE1-935E-6C3E-9C67-5F06274FC5D1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48" name="Rectangle: Rounded Corners 47">
            <a:hlinkClick r:id="rId17" action="ppaction://hlinksldjump"/>
            <a:extLst>
              <a:ext uri="{FF2B5EF4-FFF2-40B4-BE49-F238E27FC236}">
                <a16:creationId xmlns:a16="http://schemas.microsoft.com/office/drawing/2014/main" id="{D9E0301C-594B-2DDD-9AB4-B5B1DD7962CB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9" name="TextBox 48">
            <a:hlinkClick r:id="rId18" action="ppaction://hlinksldjump"/>
            <a:extLst>
              <a:ext uri="{FF2B5EF4-FFF2-40B4-BE49-F238E27FC236}">
                <a16:creationId xmlns:a16="http://schemas.microsoft.com/office/drawing/2014/main" id="{8E234C36-CE05-8D3F-4B8A-AB3FB685706E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50" name="TextBox 49">
            <a:hlinkClick r:id="rId19" action="ppaction://hlinksldjump"/>
            <a:extLst>
              <a:ext uri="{FF2B5EF4-FFF2-40B4-BE49-F238E27FC236}">
                <a16:creationId xmlns:a16="http://schemas.microsoft.com/office/drawing/2014/main" id="{9F4F0FED-F4BB-75D3-573B-F1FA7EBA9ED7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51" name="Rectangle: Rounded Corners 50">
            <a:hlinkClick r:id="rId20" action="ppaction://hlinksldjump"/>
            <a:extLst>
              <a:ext uri="{FF2B5EF4-FFF2-40B4-BE49-F238E27FC236}">
                <a16:creationId xmlns:a16="http://schemas.microsoft.com/office/drawing/2014/main" id="{D8FA8B92-E810-11CA-F56F-5100263B9321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52" name="Rectangle: Rounded Corners 51">
            <a:hlinkClick r:id="rId9" action="ppaction://hlinksldjump"/>
            <a:extLst>
              <a:ext uri="{FF2B5EF4-FFF2-40B4-BE49-F238E27FC236}">
                <a16:creationId xmlns:a16="http://schemas.microsoft.com/office/drawing/2014/main" id="{2420DBE1-F82F-3025-939B-73BDD2E9E0C7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36E4792-D248-661C-6A66-1538F0526A66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9D45B-AB49-003A-A5C9-096B43317C4A}"/>
              </a:ext>
            </a:extLst>
          </p:cNvPr>
          <p:cNvSpPr txBox="1"/>
          <p:nvPr/>
        </p:nvSpPr>
        <p:spPr>
          <a:xfrm>
            <a:off x="145515" y="5608442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4" name="Rectangle: Rounded Corners 3">
            <a:hlinkClick r:id="rId9" action="ppaction://hlinksldjump"/>
            <a:extLst>
              <a:ext uri="{FF2B5EF4-FFF2-40B4-BE49-F238E27FC236}">
                <a16:creationId xmlns:a16="http://schemas.microsoft.com/office/drawing/2014/main" id="{6BC08AD4-0E7A-339B-0911-89CDFAF22448}"/>
              </a:ext>
            </a:extLst>
          </p:cNvPr>
          <p:cNvSpPr/>
          <p:nvPr/>
        </p:nvSpPr>
        <p:spPr>
          <a:xfrm>
            <a:off x="4390258" y="5731966"/>
            <a:ext cx="423984" cy="207309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6" name="Rectangle: Rounded Corners 5">
            <a:hlinkClick r:id="rId10" action="ppaction://hlinksldjump"/>
            <a:extLst>
              <a:ext uri="{FF2B5EF4-FFF2-40B4-BE49-F238E27FC236}">
                <a16:creationId xmlns:a16="http://schemas.microsoft.com/office/drawing/2014/main" id="{6329B865-2CF9-B23E-ECF3-8DE25B7532AD}"/>
              </a:ext>
            </a:extLst>
          </p:cNvPr>
          <p:cNvSpPr/>
          <p:nvPr/>
        </p:nvSpPr>
        <p:spPr>
          <a:xfrm>
            <a:off x="4847198" y="5731552"/>
            <a:ext cx="414007" cy="207308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AB5F1352-2B6F-AB47-CBD4-EEAE2B1BCED8}"/>
              </a:ext>
            </a:extLst>
          </p:cNvPr>
          <p:cNvSpPr/>
          <p:nvPr/>
        </p:nvSpPr>
        <p:spPr>
          <a:xfrm>
            <a:off x="4379689" y="6616812"/>
            <a:ext cx="278820" cy="2001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12" name="Rectangle: Rounded Corners 11">
            <a:hlinkClick r:id="rId7" action="ppaction://hlinksldjump"/>
            <a:extLst>
              <a:ext uri="{FF2B5EF4-FFF2-40B4-BE49-F238E27FC236}">
                <a16:creationId xmlns:a16="http://schemas.microsoft.com/office/drawing/2014/main" id="{53078627-A5A1-8E67-C58F-2F67A7352245}"/>
              </a:ext>
            </a:extLst>
          </p:cNvPr>
          <p:cNvSpPr/>
          <p:nvPr/>
        </p:nvSpPr>
        <p:spPr>
          <a:xfrm>
            <a:off x="4692140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3" name="Rectangle: Rounded Corners 12">
            <a:hlinkClick r:id="rId8" action="ppaction://hlinksldjump"/>
            <a:extLst>
              <a:ext uri="{FF2B5EF4-FFF2-40B4-BE49-F238E27FC236}">
                <a16:creationId xmlns:a16="http://schemas.microsoft.com/office/drawing/2014/main" id="{D1E4E697-8A4C-5649-9A48-6122C77FCEAF}"/>
              </a:ext>
            </a:extLst>
          </p:cNvPr>
          <p:cNvSpPr/>
          <p:nvPr/>
        </p:nvSpPr>
        <p:spPr>
          <a:xfrm>
            <a:off x="5004591" y="6617746"/>
            <a:ext cx="278820" cy="199259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14" name="Action Button: Go Home 13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9483C3B0-BDF4-279B-C91D-99B82EE98661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Go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07233D-8013-FBAE-7364-46B4A5121EB9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Go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B5EA87D-E266-9AFA-9D98-7BEAD7E9952E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79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81">
              <a:srgbClr val="FDF5F6"/>
            </a:gs>
            <a:gs pos="75000">
              <a:schemeClr val="accent2">
                <a:lumMod val="20000"/>
                <a:lumOff val="80000"/>
              </a:schemeClr>
            </a:gs>
            <a:gs pos="98000">
              <a:srgbClr val="F9D1A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8ED5B1-F024-0727-3CCF-731F34B75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4" y="3089708"/>
            <a:ext cx="4840101" cy="23004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F1977A4-5A86-CC19-7412-07CEB9268E0E}"/>
              </a:ext>
            </a:extLst>
          </p:cNvPr>
          <p:cNvGrpSpPr/>
          <p:nvPr/>
        </p:nvGrpSpPr>
        <p:grpSpPr>
          <a:xfrm>
            <a:off x="174618" y="5850272"/>
            <a:ext cx="1543004" cy="863653"/>
            <a:chOff x="1506269" y="5699352"/>
            <a:chExt cx="1543004" cy="863653"/>
          </a:xfrm>
        </p:grpSpPr>
        <p:pic>
          <p:nvPicPr>
            <p:cNvPr id="24" name="Content Placeholder 5" descr="Qr code&#10;&#10;Description automatically generated">
              <a:extLst>
                <a:ext uri="{FF2B5EF4-FFF2-40B4-BE49-F238E27FC236}">
                  <a16:creationId xmlns:a16="http://schemas.microsoft.com/office/drawing/2014/main" id="{76611804-96BB-425F-E832-C18397D92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" b="3097"/>
            <a:stretch/>
          </p:blipFill>
          <p:spPr>
            <a:xfrm>
              <a:off x="1506269" y="5699352"/>
              <a:ext cx="891238" cy="863653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79309CA1-84CD-B0F0-0063-B7193182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94" y="5735174"/>
              <a:ext cx="591579" cy="827831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E91-8C7E-C474-B9B3-BD364FCB8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348" y="1220144"/>
            <a:ext cx="4372927" cy="1932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first studies using detrital rutile trace elements in sourcing the Chinese loess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rimary source rock information compiled by Bohm et al. (2022):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402DD2-0B71-8B97-F768-7E7A85CD2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62" y="4513090"/>
            <a:ext cx="863653" cy="8636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0DDFA4-5A2E-77CC-BD27-F07CA86CFF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914" y="1192331"/>
            <a:ext cx="5901830" cy="337001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9889FF-AB18-6CBC-A2CE-0438962C8D49}"/>
              </a:ext>
            </a:extLst>
          </p:cNvPr>
          <p:cNvSpPr/>
          <p:nvPr/>
        </p:nvSpPr>
        <p:spPr>
          <a:xfrm>
            <a:off x="371857" y="372799"/>
            <a:ext cx="3540924" cy="50103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8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Methods: rutile (2/3)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B5E6E-70B6-2FF0-F8A8-AEE0F660B349}"/>
              </a:ext>
            </a:extLst>
          </p:cNvPr>
          <p:cNvSpPr txBox="1"/>
          <p:nvPr/>
        </p:nvSpPr>
        <p:spPr>
          <a:xfrm>
            <a:off x="6788218" y="4868759"/>
            <a:ext cx="2091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Link to the study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678D4-D416-19EF-A610-5D67DB2218CC}"/>
              </a:ext>
            </a:extLst>
          </p:cNvPr>
          <p:cNvSpPr txBox="1"/>
          <p:nvPr/>
        </p:nvSpPr>
        <p:spPr>
          <a:xfrm>
            <a:off x="11033412" y="1767440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 to:</a:t>
            </a:r>
          </a:p>
        </p:txBody>
      </p:sp>
      <p:sp>
        <p:nvSpPr>
          <p:cNvPr id="27" name="Rectangle: Rounded Corners 26">
            <a:hlinkClick r:id="rId7" action="ppaction://hlinksldjump"/>
            <a:extLst>
              <a:ext uri="{FF2B5EF4-FFF2-40B4-BE49-F238E27FC236}">
                <a16:creationId xmlns:a16="http://schemas.microsoft.com/office/drawing/2014/main" id="{C7655E05-44D2-0959-2EC1-82B305203A84}"/>
              </a:ext>
            </a:extLst>
          </p:cNvPr>
          <p:cNvSpPr/>
          <p:nvPr/>
        </p:nvSpPr>
        <p:spPr>
          <a:xfrm>
            <a:off x="10813739" y="3341880"/>
            <a:ext cx="1286928" cy="306467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28" name="Rectangle: Rounded Corners 27">
            <a:hlinkClick r:id="rId7" action="ppaction://hlinksldjump"/>
            <a:extLst>
              <a:ext uri="{FF2B5EF4-FFF2-40B4-BE49-F238E27FC236}">
                <a16:creationId xmlns:a16="http://schemas.microsoft.com/office/drawing/2014/main" id="{2F9FF91A-B2B6-9DD3-C4F3-719D44833309}"/>
              </a:ext>
            </a:extLst>
          </p:cNvPr>
          <p:cNvSpPr/>
          <p:nvPr/>
        </p:nvSpPr>
        <p:spPr>
          <a:xfrm>
            <a:off x="10815364" y="3708778"/>
            <a:ext cx="389634" cy="33855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29" name="Rectangle: Rounded Corners 28">
            <a:hlinkClick r:id="rId8" action="ppaction://hlinksldjump"/>
            <a:extLst>
              <a:ext uri="{FF2B5EF4-FFF2-40B4-BE49-F238E27FC236}">
                <a16:creationId xmlns:a16="http://schemas.microsoft.com/office/drawing/2014/main" id="{A73CC7B7-2E7D-0BD2-85F9-A2987C3C7C7B}"/>
              </a:ext>
            </a:extLst>
          </p:cNvPr>
          <p:cNvSpPr/>
          <p:nvPr/>
        </p:nvSpPr>
        <p:spPr>
          <a:xfrm>
            <a:off x="11259218" y="3708778"/>
            <a:ext cx="389634" cy="33855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30" name="Rectangle: Rounded Corners 29">
            <a:hlinkClick r:id="rId9" action="ppaction://hlinksldjump"/>
            <a:extLst>
              <a:ext uri="{FF2B5EF4-FFF2-40B4-BE49-F238E27FC236}">
                <a16:creationId xmlns:a16="http://schemas.microsoft.com/office/drawing/2014/main" id="{BDB813E8-95DB-451A-2143-48F29394DFED}"/>
              </a:ext>
            </a:extLst>
          </p:cNvPr>
          <p:cNvSpPr/>
          <p:nvPr/>
        </p:nvSpPr>
        <p:spPr>
          <a:xfrm>
            <a:off x="11711033" y="3710574"/>
            <a:ext cx="389634" cy="336974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31" name="Rectangle: Rounded Corners 30">
            <a:hlinkClick r:id="rId10" action="ppaction://hlinksldjump"/>
            <a:extLst>
              <a:ext uri="{FF2B5EF4-FFF2-40B4-BE49-F238E27FC236}">
                <a16:creationId xmlns:a16="http://schemas.microsoft.com/office/drawing/2014/main" id="{FB27BA88-B466-2AB4-95B0-B0677AE76B65}"/>
              </a:ext>
            </a:extLst>
          </p:cNvPr>
          <p:cNvSpPr/>
          <p:nvPr/>
        </p:nvSpPr>
        <p:spPr>
          <a:xfrm>
            <a:off x="10888170" y="2166426"/>
            <a:ext cx="1137253" cy="373178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sp>
        <p:nvSpPr>
          <p:cNvPr id="32" name="Rectangle: Rounded Corners 31">
            <a:hlinkClick r:id="rId10" action="ppaction://hlinksldjump"/>
            <a:extLst>
              <a:ext uri="{FF2B5EF4-FFF2-40B4-BE49-F238E27FC236}">
                <a16:creationId xmlns:a16="http://schemas.microsoft.com/office/drawing/2014/main" id="{C0416E35-9F14-1AFE-0975-6E27BCFFEB30}"/>
              </a:ext>
            </a:extLst>
          </p:cNvPr>
          <p:cNvSpPr/>
          <p:nvPr/>
        </p:nvSpPr>
        <p:spPr>
          <a:xfrm>
            <a:off x="10888170" y="2611603"/>
            <a:ext cx="510413" cy="233219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33" name="Rectangle: Rounded Corners 32">
            <a:hlinkClick r:id="rId11" action="ppaction://hlinksldjump"/>
            <a:extLst>
              <a:ext uri="{FF2B5EF4-FFF2-40B4-BE49-F238E27FC236}">
                <a16:creationId xmlns:a16="http://schemas.microsoft.com/office/drawing/2014/main" id="{52EB5EB4-F641-785B-8461-D6E3206A4E6E}"/>
              </a:ext>
            </a:extLst>
          </p:cNvPr>
          <p:cNvSpPr/>
          <p:nvPr/>
        </p:nvSpPr>
        <p:spPr>
          <a:xfrm>
            <a:off x="11515009" y="2615608"/>
            <a:ext cx="510413" cy="22921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34" name="Rectangle: Rounded Corners 33">
            <a:hlinkClick r:id="rId12" action="ppaction://hlinksldjump"/>
            <a:extLst>
              <a:ext uri="{FF2B5EF4-FFF2-40B4-BE49-F238E27FC236}">
                <a16:creationId xmlns:a16="http://schemas.microsoft.com/office/drawing/2014/main" id="{9914E9E7-A9AA-413F-5E3E-B5157F72B737}"/>
              </a:ext>
            </a:extLst>
          </p:cNvPr>
          <p:cNvSpPr/>
          <p:nvPr/>
        </p:nvSpPr>
        <p:spPr>
          <a:xfrm>
            <a:off x="3227769" y="5973168"/>
            <a:ext cx="2033436" cy="608050"/>
          </a:xfrm>
          <a:prstGeom prst="roundRect">
            <a:avLst>
              <a:gd name="adj" fmla="val 16667"/>
            </a:avLst>
          </a:prstGeom>
          <a:gradFill>
            <a:gsLst>
              <a:gs pos="51000">
                <a:schemeClr val="accent4">
                  <a:lumMod val="40000"/>
                  <a:lumOff val="60000"/>
                </a:schemeClr>
              </a:gs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Methods</a:t>
            </a:r>
          </a:p>
        </p:txBody>
      </p:sp>
      <p:sp>
        <p:nvSpPr>
          <p:cNvPr id="35" name="Rectangle: Rounded Corners 34">
            <a:hlinkClick r:id="rId13" action="ppaction://hlinksldjump"/>
            <a:extLst>
              <a:ext uri="{FF2B5EF4-FFF2-40B4-BE49-F238E27FC236}">
                <a16:creationId xmlns:a16="http://schemas.microsoft.com/office/drawing/2014/main" id="{CE901EFD-2E01-BEAA-F2D8-1707B2F34B05}"/>
              </a:ext>
            </a:extLst>
          </p:cNvPr>
          <p:cNvSpPr/>
          <p:nvPr/>
        </p:nvSpPr>
        <p:spPr>
          <a:xfrm>
            <a:off x="2121057" y="5659560"/>
            <a:ext cx="1006825" cy="333531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 setting</a:t>
            </a:r>
          </a:p>
        </p:txBody>
      </p:sp>
      <p:sp>
        <p:nvSpPr>
          <p:cNvPr id="36" name="Rectangle: Rounded Corners 35">
            <a:hlinkClick r:id="rId14" action="ppaction://hlinksldjump"/>
            <a:extLst>
              <a:ext uri="{FF2B5EF4-FFF2-40B4-BE49-F238E27FC236}">
                <a16:creationId xmlns:a16="http://schemas.microsoft.com/office/drawing/2014/main" id="{CDE3D36A-1FEB-FA48-049D-6726EFFC5BCE}"/>
              </a:ext>
            </a:extLst>
          </p:cNvPr>
          <p:cNvSpPr/>
          <p:nvPr/>
        </p:nvSpPr>
        <p:spPr>
          <a:xfrm>
            <a:off x="2109237" y="6434969"/>
            <a:ext cx="1006825" cy="352192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</a:p>
        </p:txBody>
      </p:sp>
      <p:sp>
        <p:nvSpPr>
          <p:cNvPr id="37" name="Rectangle: Rounded Corners 36">
            <a:hlinkClick r:id="rId7" action="ppaction://hlinksldjump"/>
            <a:extLst>
              <a:ext uri="{FF2B5EF4-FFF2-40B4-BE49-F238E27FC236}">
                <a16:creationId xmlns:a16="http://schemas.microsoft.com/office/drawing/2014/main" id="{33551BFA-167A-CC3A-F543-AC4DE0B713A4}"/>
              </a:ext>
            </a:extLst>
          </p:cNvPr>
          <p:cNvSpPr/>
          <p:nvPr/>
        </p:nvSpPr>
        <p:spPr>
          <a:xfrm>
            <a:off x="4377206" y="6308589"/>
            <a:ext cx="883999" cy="2711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rutile</a:t>
            </a:r>
          </a:p>
        </p:txBody>
      </p:sp>
      <p:sp>
        <p:nvSpPr>
          <p:cNvPr id="38" name="Rectangle: Rounded Corners 37">
            <a:hlinkClick r:id="rId15" action="ppaction://hlinksldjump"/>
            <a:extLst>
              <a:ext uri="{FF2B5EF4-FFF2-40B4-BE49-F238E27FC236}">
                <a16:creationId xmlns:a16="http://schemas.microsoft.com/office/drawing/2014/main" id="{E6F5BE07-C717-6FA5-BEA5-C0B1CE196270}"/>
              </a:ext>
            </a:extLst>
          </p:cNvPr>
          <p:cNvSpPr/>
          <p:nvPr/>
        </p:nvSpPr>
        <p:spPr>
          <a:xfrm>
            <a:off x="5327117" y="5971713"/>
            <a:ext cx="2640007" cy="270750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Baode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Clay (7–2.6 Ma)</a:t>
            </a:r>
          </a:p>
        </p:txBody>
      </p:sp>
      <p:sp>
        <p:nvSpPr>
          <p:cNvPr id="40" name="Rectangle: Rounded Corners 39">
            <a:hlinkClick r:id="rId16" action="ppaction://hlinksldjump"/>
            <a:extLst>
              <a:ext uri="{FF2B5EF4-FFF2-40B4-BE49-F238E27FC236}">
                <a16:creationId xmlns:a16="http://schemas.microsoft.com/office/drawing/2014/main" id="{BE6CF811-576B-4DB8-A2B4-305B75D30768}"/>
              </a:ext>
            </a:extLst>
          </p:cNvPr>
          <p:cNvSpPr/>
          <p:nvPr/>
        </p:nvSpPr>
        <p:spPr>
          <a:xfrm>
            <a:off x="5327117" y="6322351"/>
            <a:ext cx="2640007" cy="270750"/>
          </a:xfrm>
          <a:prstGeom prst="round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Ulantatal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loess (34.2–29.3 Ma)</a:t>
            </a:r>
          </a:p>
        </p:txBody>
      </p:sp>
      <p:sp>
        <p:nvSpPr>
          <p:cNvPr id="41" name="Rectangle: Rounded Corners 40">
            <a:hlinkClick r:id="rId17" action="ppaction://hlinksldjump"/>
            <a:extLst>
              <a:ext uri="{FF2B5EF4-FFF2-40B4-BE49-F238E27FC236}">
                <a16:creationId xmlns:a16="http://schemas.microsoft.com/office/drawing/2014/main" id="{FE260FE7-9402-E602-877A-571C83E1805E}"/>
              </a:ext>
            </a:extLst>
          </p:cNvPr>
          <p:cNvSpPr/>
          <p:nvPr/>
        </p:nvSpPr>
        <p:spPr>
          <a:xfrm>
            <a:off x="8033036" y="5713551"/>
            <a:ext cx="1743002" cy="52891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Neogene dust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42" name="Rectangle: Rounded Corners 41">
            <a:hlinkClick r:id="rId18" action="ppaction://hlinksldjump"/>
            <a:extLst>
              <a:ext uri="{FF2B5EF4-FFF2-40B4-BE49-F238E27FC236}">
                <a16:creationId xmlns:a16="http://schemas.microsoft.com/office/drawing/2014/main" id="{BDDF95D1-150C-671A-6117-19D9437B0173}"/>
              </a:ext>
            </a:extLst>
          </p:cNvPr>
          <p:cNvSpPr/>
          <p:nvPr/>
        </p:nvSpPr>
        <p:spPr>
          <a:xfrm>
            <a:off x="8027045" y="6308589"/>
            <a:ext cx="1754983" cy="509278"/>
          </a:xfrm>
          <a:prstGeom prst="roundRect">
            <a:avLst/>
          </a:prstGeom>
          <a:gradFill>
            <a:gsLst>
              <a:gs pos="51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Paleogene dust provenance</a:t>
            </a:r>
          </a:p>
        </p:txBody>
      </p:sp>
      <p:sp>
        <p:nvSpPr>
          <p:cNvPr id="43" name="TextBox 42">
            <a:hlinkClick r:id="rId19" action="ppaction://hlinksldjump"/>
            <a:extLst>
              <a:ext uri="{FF2B5EF4-FFF2-40B4-BE49-F238E27FC236}">
                <a16:creationId xmlns:a16="http://schemas.microsoft.com/office/drawing/2014/main" id="{76D30F7B-1980-5F31-413A-E3608E8C1D96}"/>
              </a:ext>
            </a:extLst>
          </p:cNvPr>
          <p:cNvSpPr txBox="1"/>
          <p:nvPr/>
        </p:nvSpPr>
        <p:spPr>
          <a:xfrm>
            <a:off x="9841949" y="5731553"/>
            <a:ext cx="1268483" cy="1055608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20000"/>
                  <a:lumOff val="8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Paleogene to Neogene dust provenance</a:t>
            </a:r>
          </a:p>
        </p:txBody>
      </p:sp>
      <p:sp>
        <p:nvSpPr>
          <p:cNvPr id="44" name="TextBox 43">
            <a:hlinkClick r:id="rId20" action="ppaction://hlinksldjump"/>
            <a:extLst>
              <a:ext uri="{FF2B5EF4-FFF2-40B4-BE49-F238E27FC236}">
                <a16:creationId xmlns:a16="http://schemas.microsoft.com/office/drawing/2014/main" id="{B0455540-6611-6E1B-E3F4-24E5A266EACE}"/>
              </a:ext>
            </a:extLst>
          </p:cNvPr>
          <p:cNvSpPr txBox="1"/>
          <p:nvPr/>
        </p:nvSpPr>
        <p:spPr>
          <a:xfrm>
            <a:off x="11170353" y="6033646"/>
            <a:ext cx="934561" cy="306467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 Summary</a:t>
            </a:r>
          </a:p>
        </p:txBody>
      </p:sp>
      <p:sp>
        <p:nvSpPr>
          <p:cNvPr id="45" name="Rectangle: Rounded Corners 44">
            <a:hlinkClick r:id="rId21" action="ppaction://hlinksldjump"/>
            <a:extLst>
              <a:ext uri="{FF2B5EF4-FFF2-40B4-BE49-F238E27FC236}">
                <a16:creationId xmlns:a16="http://schemas.microsoft.com/office/drawing/2014/main" id="{B13232DF-275B-732A-4AE9-492D2C315118}"/>
              </a:ext>
            </a:extLst>
          </p:cNvPr>
          <p:cNvSpPr/>
          <p:nvPr/>
        </p:nvSpPr>
        <p:spPr>
          <a:xfrm>
            <a:off x="2109237" y="6033646"/>
            <a:ext cx="1006825" cy="362883"/>
          </a:xfrm>
          <a:prstGeom prst="roundRect">
            <a:avLst/>
          </a:prstGeom>
          <a:gradFill>
            <a:gsLst>
              <a:gs pos="4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Paleoclimatic setting</a:t>
            </a:r>
          </a:p>
        </p:txBody>
      </p:sp>
      <p:sp>
        <p:nvSpPr>
          <p:cNvPr id="46" name="Rectangle: Rounded Corners 45">
            <a:hlinkClick r:id="rId10" action="ppaction://hlinksldjump"/>
            <a:extLst>
              <a:ext uri="{FF2B5EF4-FFF2-40B4-BE49-F238E27FC236}">
                <a16:creationId xmlns:a16="http://schemas.microsoft.com/office/drawing/2014/main" id="{369F3394-065B-06BE-A5A7-49C633746E76}"/>
              </a:ext>
            </a:extLst>
          </p:cNvPr>
          <p:cNvSpPr/>
          <p:nvPr/>
        </p:nvSpPr>
        <p:spPr>
          <a:xfrm>
            <a:off x="4377206" y="5971713"/>
            <a:ext cx="883999" cy="271174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zircon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724EE3-6387-6687-D983-5FDA4C8B5DA1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951230" y="5007783"/>
            <a:ext cx="1836988" cy="4564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4C618F-B1C4-8D71-AF9D-EAEE02348576}"/>
              </a:ext>
            </a:extLst>
          </p:cNvPr>
          <p:cNvSpPr txBox="1">
            <a:spLocks/>
          </p:cNvSpPr>
          <p:nvPr/>
        </p:nvSpPr>
        <p:spPr>
          <a:xfrm>
            <a:off x="11098792" y="6482271"/>
            <a:ext cx="1077682" cy="1949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2" action="ppaction://hlinksldjump"/>
              </a:rPr>
              <a:t>Acknowledgements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91AD6-05B5-CDBD-4B4A-BC04BEA31B2D}"/>
              </a:ext>
            </a:extLst>
          </p:cNvPr>
          <p:cNvSpPr txBox="1"/>
          <p:nvPr/>
        </p:nvSpPr>
        <p:spPr>
          <a:xfrm>
            <a:off x="190330" y="5549820"/>
            <a:ext cx="891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</p:txBody>
      </p:sp>
      <p:sp>
        <p:nvSpPr>
          <p:cNvPr id="5" name="Rectangle: Rounded Corners 4">
            <a:hlinkClick r:id="rId10" action="ppaction://hlinksldjump"/>
            <a:extLst>
              <a:ext uri="{FF2B5EF4-FFF2-40B4-BE49-F238E27FC236}">
                <a16:creationId xmlns:a16="http://schemas.microsoft.com/office/drawing/2014/main" id="{47A715E0-4BDC-6885-BA22-FD8C4D300F29}"/>
              </a:ext>
            </a:extLst>
          </p:cNvPr>
          <p:cNvSpPr/>
          <p:nvPr/>
        </p:nvSpPr>
        <p:spPr>
          <a:xfrm>
            <a:off x="4390258" y="5731966"/>
            <a:ext cx="423984" cy="207309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6" name="Rectangle: Rounded Corners 5">
            <a:hlinkClick r:id="rId11" action="ppaction://hlinksldjump"/>
            <a:extLst>
              <a:ext uri="{FF2B5EF4-FFF2-40B4-BE49-F238E27FC236}">
                <a16:creationId xmlns:a16="http://schemas.microsoft.com/office/drawing/2014/main" id="{6F4DF5E6-FCE2-2B98-BB42-EF391EFFB3CE}"/>
              </a:ext>
            </a:extLst>
          </p:cNvPr>
          <p:cNvSpPr/>
          <p:nvPr/>
        </p:nvSpPr>
        <p:spPr>
          <a:xfrm>
            <a:off x="4847198" y="5731552"/>
            <a:ext cx="414007" cy="207308"/>
          </a:xfrm>
          <a:prstGeom prst="roundRect">
            <a:avLst/>
          </a:prstGeom>
          <a:gradFill>
            <a:gsLst>
              <a:gs pos="8200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</a:t>
            </a:r>
          </a:p>
        </p:txBody>
      </p:sp>
      <p:sp>
        <p:nvSpPr>
          <p:cNvPr id="7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CDCC00DC-4165-5F3A-31BF-A9235968D1D8}"/>
              </a:ext>
            </a:extLst>
          </p:cNvPr>
          <p:cNvSpPr/>
          <p:nvPr/>
        </p:nvSpPr>
        <p:spPr>
          <a:xfrm>
            <a:off x="4379689" y="6616812"/>
            <a:ext cx="278820" cy="200193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</p:txBody>
      </p:sp>
      <p:sp>
        <p:nvSpPr>
          <p:cNvPr id="13" name="Rectangle: Rounded Corners 12">
            <a:hlinkClick r:id="rId8" action="ppaction://hlinksldjump"/>
            <a:extLst>
              <a:ext uri="{FF2B5EF4-FFF2-40B4-BE49-F238E27FC236}">
                <a16:creationId xmlns:a16="http://schemas.microsoft.com/office/drawing/2014/main" id="{2560E1D6-3C1A-BBC9-0C10-6D2CAE95DD44}"/>
              </a:ext>
            </a:extLst>
          </p:cNvPr>
          <p:cNvSpPr/>
          <p:nvPr/>
        </p:nvSpPr>
        <p:spPr>
          <a:xfrm>
            <a:off x="4692140" y="6616812"/>
            <a:ext cx="278820" cy="2001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4" name="Rectangle: Rounded Corners 13">
            <a:hlinkClick r:id="rId9" action="ppaction://hlinksldjump"/>
            <a:extLst>
              <a:ext uri="{FF2B5EF4-FFF2-40B4-BE49-F238E27FC236}">
                <a16:creationId xmlns:a16="http://schemas.microsoft.com/office/drawing/2014/main" id="{097B92C8-8C0E-4266-40F8-84B51D4ACFCB}"/>
              </a:ext>
            </a:extLst>
          </p:cNvPr>
          <p:cNvSpPr/>
          <p:nvPr/>
        </p:nvSpPr>
        <p:spPr>
          <a:xfrm>
            <a:off x="5004591" y="6617746"/>
            <a:ext cx="278820" cy="199259"/>
          </a:xfrm>
          <a:prstGeom prst="roundRect">
            <a:avLst/>
          </a:prstGeom>
          <a:gradFill>
            <a:gsLst>
              <a:gs pos="16000">
                <a:schemeClr val="accent2">
                  <a:lumMod val="20000"/>
                  <a:lumOff val="80000"/>
                </a:schemeClr>
              </a:gs>
              <a:gs pos="70000">
                <a:srgbClr val="F9D1AD"/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3/3</a:t>
            </a:r>
          </a:p>
        </p:txBody>
      </p:sp>
      <p:sp>
        <p:nvSpPr>
          <p:cNvPr id="15" name="Action Button: Go Home 14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175A826A-E5E5-EDE7-EF28-96E6030760CA}"/>
              </a:ext>
            </a:extLst>
          </p:cNvPr>
          <p:cNvSpPr/>
          <p:nvPr/>
        </p:nvSpPr>
        <p:spPr>
          <a:xfrm>
            <a:off x="11103124" y="162654"/>
            <a:ext cx="772357" cy="727969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Go Forward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1C7743-8D63-53CA-A4A9-4ECBF9383D49}"/>
              </a:ext>
            </a:extLst>
          </p:cNvPr>
          <p:cNvSpPr/>
          <p:nvPr/>
        </p:nvSpPr>
        <p:spPr>
          <a:xfrm>
            <a:off x="11536297" y="991028"/>
            <a:ext cx="277563" cy="338667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Go Back or Previous 2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C2154C2-494A-DC05-C22C-766F0BC465B7}"/>
              </a:ext>
            </a:extLst>
          </p:cNvPr>
          <p:cNvSpPr/>
          <p:nvPr/>
        </p:nvSpPr>
        <p:spPr>
          <a:xfrm>
            <a:off x="11170353" y="991028"/>
            <a:ext cx="277563" cy="338667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8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3070</Words>
  <Application>Microsoft Office PowerPoint</Application>
  <PresentationFormat>Widescreen</PresentationFormat>
  <Paragraphs>678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Wingdings</vt:lpstr>
      <vt:lpstr>Office Theme</vt:lpstr>
      <vt:lpstr>Paleogene to Neogene aeolian dust provenance in the Chinese Loess Plateau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>University of Helsinki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Paleogene to Neogene aeolian dust provenance in the Chinese Loess Plateau region</dc:title>
  <dc:creator>Bohm, Katja I</dc:creator>
  <cp:lastModifiedBy>Bohm, Katja I</cp:lastModifiedBy>
  <cp:revision>374</cp:revision>
  <dcterms:created xsi:type="dcterms:W3CDTF">2023-04-05T13:29:05Z</dcterms:created>
  <dcterms:modified xsi:type="dcterms:W3CDTF">2023-04-26T08:17:50Z</dcterms:modified>
</cp:coreProperties>
</file>