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337" r:id="rId3"/>
    <p:sldId id="284" r:id="rId4"/>
    <p:sldId id="286" r:id="rId5"/>
    <p:sldId id="293" r:id="rId6"/>
    <p:sldId id="313" r:id="rId7"/>
    <p:sldId id="361" r:id="rId8"/>
    <p:sldId id="355" r:id="rId9"/>
    <p:sldId id="333" r:id="rId10"/>
    <p:sldId id="360" r:id="rId11"/>
    <p:sldId id="353" r:id="rId12"/>
    <p:sldId id="282" r:id="rId13"/>
    <p:sldId id="350" r:id="rId14"/>
    <p:sldId id="312" r:id="rId15"/>
  </p:sldIdLst>
  <p:sldSz cx="12192000" cy="6858000"/>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2F2F2"/>
    <a:srgbClr val="F8F8F8"/>
    <a:srgbClr val="EBEBEB"/>
    <a:srgbClr val="ECECEC"/>
    <a:srgbClr val="F9F9F9"/>
    <a:srgbClr val="0A05D9"/>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3467" autoAdjust="0"/>
  </p:normalViewPr>
  <p:slideViewPr>
    <p:cSldViewPr snapToGrid="0">
      <p:cViewPr varScale="1">
        <p:scale>
          <a:sx n="66" d="100"/>
          <a:sy n="66" d="100"/>
        </p:scale>
        <p:origin x="62" y="161"/>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CF7529EC-AFDD-48D1-BAC5-35602F40EEAC}" type="datetimeFigureOut">
              <a:rPr lang="en-US" smtClean="0"/>
              <a:t>4/27/2023</a:t>
            </a:fld>
            <a:endParaRPr lang="en-US"/>
          </a:p>
        </p:txBody>
      </p:sp>
      <p:sp>
        <p:nvSpPr>
          <p:cNvPr id="4" name="Slide Image Placeholder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9057" tIns="49528" rIns="99057" bIns="49528" rtlCol="0" anchor="ctr"/>
          <a:lstStyle/>
          <a:p>
            <a:endParaRPr lang="en-US"/>
          </a:p>
        </p:txBody>
      </p:sp>
      <p:sp>
        <p:nvSpPr>
          <p:cNvPr id="5" name="Notes Placeholder 4"/>
          <p:cNvSpPr>
            <a:spLocks noGrp="1"/>
          </p:cNvSpPr>
          <p:nvPr>
            <p:ph type="body" sz="quarter" idx="3"/>
          </p:nvPr>
        </p:nvSpPr>
        <p:spPr>
          <a:xfrm>
            <a:off x="710248" y="4924643"/>
            <a:ext cx="5681980" cy="4029254"/>
          </a:xfrm>
          <a:prstGeom prst="rect">
            <a:avLst/>
          </a:prstGeom>
        </p:spPr>
        <p:txBody>
          <a:bodyPr vert="horz" lIns="99057" tIns="49528" rIns="99057" bIns="495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8C552487-CA8F-49E5-9587-EF978E0A2DE2}" type="slidenum">
              <a:rPr lang="en-US" smtClean="0"/>
              <a:t>‹#›</a:t>
            </a:fld>
            <a:endParaRPr lang="en-US"/>
          </a:p>
        </p:txBody>
      </p:sp>
    </p:spTree>
    <p:extLst>
      <p:ext uri="{BB962C8B-B14F-4D97-AF65-F5344CB8AC3E}">
        <p14:creationId xmlns:p14="http://schemas.microsoft.com/office/powerpoint/2010/main" val="2382374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r>
              <a:rPr kumimoji="0" lang="it-IT" sz="700" b="0" i="0" u="none" strike="noStrike" kern="1200" cap="none" spc="0" normalizeH="0" baseline="0" noProof="0" dirty="0">
                <a:ln>
                  <a:noFill/>
                </a:ln>
                <a:solidFill>
                  <a:prstClr val="black"/>
                </a:solidFill>
                <a:effectLst/>
                <a:uLnTx/>
                <a:uFillTx/>
                <a:latin typeface="+mn-lt"/>
                <a:ea typeface="+mn-ea"/>
                <a:cs typeface="+mn-cs"/>
              </a:rPr>
              <a:t>In </a:t>
            </a:r>
            <a:r>
              <a:rPr kumimoji="0" lang="it-IT" sz="700" b="0" i="0" u="none" strike="noStrike" kern="1200" cap="none" spc="0" normalizeH="0" baseline="0" noProof="0" dirty="0" err="1">
                <a:ln>
                  <a:noFill/>
                </a:ln>
                <a:solidFill>
                  <a:prstClr val="black"/>
                </a:solidFill>
                <a:effectLst/>
                <a:uLnTx/>
                <a:uFillTx/>
                <a:latin typeface="+mn-lt"/>
                <a:ea typeface="+mn-ea"/>
                <a:cs typeface="+mn-cs"/>
              </a:rPr>
              <a:t>this</a:t>
            </a:r>
            <a:r>
              <a:rPr kumimoji="0" lang="it-IT" sz="700" b="0" i="0" u="none" strike="noStrike" kern="1200" cap="none" spc="0" normalizeH="0" baseline="0" noProof="0" dirty="0">
                <a:ln>
                  <a:noFill/>
                </a:ln>
                <a:solidFill>
                  <a:prstClr val="black"/>
                </a:solidFill>
                <a:effectLst/>
                <a:uLnTx/>
                <a:uFillTx/>
                <a:latin typeface="+mn-lt"/>
                <a:ea typeface="+mn-ea"/>
                <a:cs typeface="+mn-cs"/>
              </a:rPr>
              <a:t> </a:t>
            </a:r>
            <a:r>
              <a:rPr kumimoji="0" lang="it-IT" sz="700" b="0" i="0" u="none" strike="noStrike" kern="1200" cap="none" spc="0" normalizeH="0" baseline="0" noProof="0" dirty="0" err="1">
                <a:ln>
                  <a:noFill/>
                </a:ln>
                <a:solidFill>
                  <a:prstClr val="black"/>
                </a:solidFill>
                <a:effectLst/>
                <a:uLnTx/>
                <a:uFillTx/>
                <a:latin typeface="+mn-lt"/>
                <a:ea typeface="+mn-ea"/>
                <a:cs typeface="+mn-cs"/>
              </a:rPr>
              <a:t>presentation</a:t>
            </a:r>
            <a:r>
              <a:rPr kumimoji="0" lang="it-IT" sz="700" b="0" i="0" u="none" strike="noStrike" kern="1200" cap="none" spc="0" normalizeH="0" baseline="0" noProof="0" dirty="0">
                <a:ln>
                  <a:noFill/>
                </a:ln>
                <a:solidFill>
                  <a:prstClr val="black"/>
                </a:solidFill>
                <a:effectLst/>
                <a:uLnTx/>
                <a:uFillTx/>
                <a:latin typeface="+mn-lt"/>
                <a:ea typeface="+mn-ea"/>
                <a:cs typeface="+mn-cs"/>
              </a:rPr>
              <a:t> I </a:t>
            </a:r>
            <a:r>
              <a:rPr kumimoji="0" lang="it-IT" sz="700" b="0" i="0" u="none" strike="noStrike" kern="1200" cap="none" spc="0" normalizeH="0" baseline="0" noProof="0" dirty="0" err="1">
                <a:ln>
                  <a:noFill/>
                </a:ln>
                <a:solidFill>
                  <a:prstClr val="black"/>
                </a:solidFill>
                <a:effectLst/>
                <a:uLnTx/>
                <a:uFillTx/>
                <a:latin typeface="+mn-lt"/>
                <a:ea typeface="+mn-ea"/>
                <a:cs typeface="+mn-cs"/>
              </a:rPr>
              <a:t>will</a:t>
            </a:r>
            <a:r>
              <a:rPr kumimoji="0" lang="it-IT" sz="700" b="0" i="0" u="none" strike="noStrike" kern="1200" cap="none" spc="0" normalizeH="0" baseline="0" noProof="0" dirty="0">
                <a:ln>
                  <a:noFill/>
                </a:ln>
                <a:solidFill>
                  <a:prstClr val="black"/>
                </a:solidFill>
                <a:effectLst/>
                <a:uLnTx/>
                <a:uFillTx/>
                <a:latin typeface="+mn-lt"/>
                <a:ea typeface="+mn-ea"/>
                <a:cs typeface="+mn-cs"/>
              </a:rPr>
              <a:t> </a:t>
            </a:r>
            <a:r>
              <a:rPr kumimoji="0" lang="it-IT" sz="700" b="0" i="0" u="none" strike="noStrike" kern="1200" cap="none" spc="0" normalizeH="0" baseline="0" noProof="0" dirty="0" err="1">
                <a:ln>
                  <a:noFill/>
                </a:ln>
                <a:solidFill>
                  <a:prstClr val="black"/>
                </a:solidFill>
                <a:effectLst/>
                <a:uLnTx/>
                <a:uFillTx/>
                <a:latin typeface="+mn-lt"/>
                <a:ea typeface="+mn-ea"/>
                <a:cs typeface="+mn-cs"/>
              </a:rPr>
              <a:t>describe</a:t>
            </a:r>
            <a:r>
              <a:rPr kumimoji="0" lang="it-IT" sz="700" b="0" i="0" u="none" strike="noStrike" kern="1200" cap="none" spc="0" normalizeH="0" baseline="0" noProof="0" dirty="0">
                <a:ln>
                  <a:noFill/>
                </a:ln>
                <a:solidFill>
                  <a:prstClr val="black"/>
                </a:solidFill>
                <a:effectLst/>
                <a:uLnTx/>
                <a:uFillTx/>
                <a:latin typeface="+mn-lt"/>
                <a:ea typeface="+mn-ea"/>
                <a:cs typeface="+mn-cs"/>
              </a:rPr>
              <a:t> </a:t>
            </a:r>
            <a:r>
              <a:rPr kumimoji="0" lang="it-IT" sz="700" b="0" i="0" u="none" strike="noStrike" kern="1200" cap="none" spc="0" normalizeH="0" baseline="0" noProof="0" dirty="0" err="1">
                <a:ln>
                  <a:noFill/>
                </a:ln>
                <a:solidFill>
                  <a:prstClr val="black"/>
                </a:solidFill>
                <a:effectLst/>
                <a:uLnTx/>
                <a:uFillTx/>
                <a:latin typeface="+mn-lt"/>
                <a:ea typeface="+mn-ea"/>
                <a:cs typeface="+mn-cs"/>
              </a:rPr>
              <a:t>our</a:t>
            </a:r>
            <a:r>
              <a:rPr kumimoji="0" lang="it-IT" sz="700" b="0" i="0" u="none" strike="noStrike" kern="1200" cap="none" spc="0" normalizeH="0" baseline="0" noProof="0" dirty="0">
                <a:ln>
                  <a:noFill/>
                </a:ln>
                <a:solidFill>
                  <a:prstClr val="black"/>
                </a:solidFill>
                <a:effectLst/>
                <a:uLnTx/>
                <a:uFillTx/>
                <a:latin typeface="+mn-lt"/>
                <a:ea typeface="+mn-ea"/>
                <a:cs typeface="+mn-cs"/>
              </a:rPr>
              <a:t> </a:t>
            </a:r>
            <a:r>
              <a:rPr kumimoji="0" lang="it-IT" sz="700" b="0" i="0" u="none" strike="noStrike" kern="1200" cap="none" spc="0" normalizeH="0" baseline="0" noProof="0" dirty="0" err="1">
                <a:ln>
                  <a:noFill/>
                </a:ln>
                <a:solidFill>
                  <a:prstClr val="black"/>
                </a:solidFill>
                <a:effectLst/>
                <a:uLnTx/>
                <a:uFillTx/>
                <a:latin typeface="+mn-lt"/>
                <a:ea typeface="+mn-ea"/>
                <a:cs typeface="+mn-cs"/>
              </a:rPr>
              <a:t>efforts</a:t>
            </a:r>
            <a:r>
              <a:rPr kumimoji="0" lang="it-IT" sz="700" b="0" i="0" u="none" strike="noStrike" kern="1200" cap="none" spc="0" normalizeH="0" baseline="0" noProof="0" dirty="0">
                <a:ln>
                  <a:noFill/>
                </a:ln>
                <a:solidFill>
                  <a:prstClr val="black"/>
                </a:solidFill>
                <a:effectLst/>
                <a:uLnTx/>
                <a:uFillTx/>
                <a:latin typeface="+mn-lt"/>
                <a:ea typeface="+mn-ea"/>
                <a:cs typeface="+mn-cs"/>
              </a:rPr>
              <a:t> to </a:t>
            </a:r>
            <a:r>
              <a:rPr kumimoji="0" lang="it-IT" sz="700" b="0" i="0" u="none" strike="noStrike" kern="1200" cap="none" spc="0" normalizeH="0" baseline="0" noProof="0" dirty="0" err="1">
                <a:ln>
                  <a:noFill/>
                </a:ln>
                <a:solidFill>
                  <a:prstClr val="black"/>
                </a:solidFill>
                <a:effectLst/>
                <a:uLnTx/>
                <a:uFillTx/>
                <a:latin typeface="+mn-lt"/>
                <a:ea typeface="+mn-ea"/>
                <a:cs typeface="+mn-cs"/>
              </a:rPr>
              <a:t>reveal</a:t>
            </a:r>
            <a:r>
              <a:rPr kumimoji="0" lang="it-IT" sz="700" b="0" i="0" u="none" strike="noStrike" kern="1200" cap="none" spc="0" normalizeH="0" baseline="0" noProof="0" dirty="0">
                <a:ln>
                  <a:noFill/>
                </a:ln>
                <a:solidFill>
                  <a:prstClr val="black"/>
                </a:solidFill>
                <a:effectLst/>
                <a:uLnTx/>
                <a:uFillTx/>
                <a:latin typeface="+mn-lt"/>
                <a:ea typeface="+mn-ea"/>
                <a:cs typeface="+mn-cs"/>
              </a:rPr>
              <a:t> the </a:t>
            </a:r>
            <a:r>
              <a:rPr kumimoji="0" lang="it-IT" sz="700" b="0" i="0" u="none" strike="noStrike" kern="1200" cap="none" spc="0" normalizeH="0" baseline="0" noProof="0" dirty="0" err="1">
                <a:ln>
                  <a:noFill/>
                </a:ln>
                <a:solidFill>
                  <a:prstClr val="black"/>
                </a:solidFill>
                <a:effectLst/>
                <a:uLnTx/>
                <a:uFillTx/>
                <a:latin typeface="+mn-lt"/>
                <a:ea typeface="+mn-ea"/>
                <a:cs typeface="+mn-cs"/>
              </a:rPr>
              <a:t>exact</a:t>
            </a:r>
            <a:r>
              <a:rPr kumimoji="0" lang="it-IT" sz="700" b="0" i="0" u="none" strike="noStrike" kern="1200" cap="none" spc="0" normalizeH="0" baseline="0" noProof="0" dirty="0">
                <a:ln>
                  <a:noFill/>
                </a:ln>
                <a:solidFill>
                  <a:prstClr val="black"/>
                </a:solidFill>
                <a:effectLst/>
                <a:uLnTx/>
                <a:uFillTx/>
                <a:latin typeface="+mn-lt"/>
                <a:ea typeface="+mn-ea"/>
                <a:cs typeface="+mn-cs"/>
              </a:rPr>
              <a:t> </a:t>
            </a:r>
            <a:r>
              <a:rPr kumimoji="0" lang="it-IT" sz="700" b="0" i="0" u="none" strike="noStrike" kern="1200" cap="none" spc="0" normalizeH="0" baseline="0" noProof="0" dirty="0" err="1">
                <a:ln>
                  <a:noFill/>
                </a:ln>
                <a:solidFill>
                  <a:prstClr val="black"/>
                </a:solidFill>
                <a:effectLst/>
                <a:uLnTx/>
                <a:uFillTx/>
                <a:latin typeface="+mn-lt"/>
                <a:ea typeface="+mn-ea"/>
                <a:cs typeface="+mn-cs"/>
              </a:rPr>
              <a:t>composition</a:t>
            </a:r>
            <a:r>
              <a:rPr kumimoji="0" lang="it-IT" sz="700" b="0" i="0" u="none" strike="noStrike" kern="1200" cap="none" spc="0" normalizeH="0" baseline="0" noProof="0" dirty="0">
                <a:ln>
                  <a:noFill/>
                </a:ln>
                <a:solidFill>
                  <a:prstClr val="black"/>
                </a:solidFill>
                <a:effectLst/>
                <a:uLnTx/>
                <a:uFillTx/>
                <a:latin typeface="+mn-lt"/>
                <a:ea typeface="+mn-ea"/>
                <a:cs typeface="+mn-cs"/>
              </a:rPr>
              <a:t> of the </a:t>
            </a:r>
            <a:r>
              <a:rPr kumimoji="0" lang="it-IT" sz="700" b="0" i="0" u="none" strike="noStrike" kern="1200" cap="none" spc="0" normalizeH="0" baseline="0" noProof="0" dirty="0" err="1">
                <a:ln>
                  <a:noFill/>
                </a:ln>
                <a:solidFill>
                  <a:prstClr val="black"/>
                </a:solidFill>
                <a:effectLst/>
                <a:uLnTx/>
                <a:uFillTx/>
                <a:latin typeface="+mn-lt"/>
                <a:ea typeface="+mn-ea"/>
                <a:cs typeface="+mn-cs"/>
              </a:rPr>
              <a:t>asbestos</a:t>
            </a:r>
            <a:r>
              <a:rPr kumimoji="0" lang="it-IT" sz="700" b="0" i="0" u="none" strike="noStrike" kern="1200" cap="none" spc="0" normalizeH="0" baseline="0" noProof="0" dirty="0">
                <a:ln>
                  <a:noFill/>
                </a:ln>
                <a:solidFill>
                  <a:prstClr val="black"/>
                </a:solidFill>
                <a:effectLst/>
                <a:uLnTx/>
                <a:uFillTx/>
                <a:latin typeface="+mn-lt"/>
                <a:ea typeface="+mn-ea"/>
                <a:cs typeface="+mn-cs"/>
              </a:rPr>
              <a:t> </a:t>
            </a:r>
            <a:r>
              <a:rPr kumimoji="0" lang="it-IT" sz="700" b="0" i="0" u="none" strike="noStrike" kern="1200" cap="none" spc="0" normalizeH="0" baseline="0" noProof="0" dirty="0" err="1">
                <a:ln>
                  <a:noFill/>
                </a:ln>
                <a:solidFill>
                  <a:prstClr val="black"/>
                </a:solidFill>
                <a:effectLst/>
                <a:uLnTx/>
                <a:uFillTx/>
                <a:latin typeface="+mn-lt"/>
                <a:ea typeface="+mn-ea"/>
                <a:cs typeface="+mn-cs"/>
              </a:rPr>
              <a:t>bodies</a:t>
            </a:r>
            <a:r>
              <a:rPr kumimoji="0" lang="it-IT" sz="700" b="0" i="0" u="none" strike="noStrike" kern="1200" cap="none" spc="0" normalizeH="0" baseline="0" noProof="0" dirty="0">
                <a:ln>
                  <a:noFill/>
                </a:ln>
                <a:solidFill>
                  <a:prstClr val="black"/>
                </a:solidFill>
                <a:effectLst/>
                <a:uLnTx/>
                <a:uFillTx/>
                <a:latin typeface="+mn-lt"/>
                <a:ea typeface="+mn-ea"/>
                <a:cs typeface="+mn-cs"/>
              </a:rPr>
              <a:t> in human </a:t>
            </a:r>
            <a:r>
              <a:rPr kumimoji="0" lang="it-IT" sz="700" b="0" i="0" u="none" strike="noStrike" kern="1200" cap="none" spc="0" normalizeH="0" baseline="0" noProof="0" dirty="0" err="1">
                <a:ln>
                  <a:noFill/>
                </a:ln>
                <a:solidFill>
                  <a:prstClr val="black"/>
                </a:solidFill>
                <a:effectLst/>
                <a:uLnTx/>
                <a:uFillTx/>
                <a:latin typeface="+mn-lt"/>
                <a:ea typeface="+mn-ea"/>
                <a:cs typeface="+mn-cs"/>
              </a:rPr>
              <a:t>lungs</a:t>
            </a:r>
            <a:endParaRPr kumimoji="0" lang="it-IT" sz="700" b="0" i="0" u="none" strike="noStrike" kern="1200" cap="none" spc="0" normalizeH="0" baseline="0" noProof="0" dirty="0">
              <a:ln>
                <a:noFill/>
              </a:ln>
              <a:solidFill>
                <a:prstClr val="black"/>
              </a:solidFill>
              <a:effectLst/>
              <a:uLnTx/>
              <a:uFillTx/>
              <a:latin typeface="+mn-lt"/>
              <a:ea typeface="+mn-ea"/>
              <a:cs typeface="+mn-cs"/>
            </a:endParaRPr>
          </a:p>
          <a:p>
            <a:endParaRPr kumimoji="0" lang="it-IT" sz="700" b="0" i="0" u="none" strike="noStrike" kern="1200" cap="none" spc="0" normalizeH="0" baseline="0" noProof="0" dirty="0">
              <a:ln>
                <a:noFill/>
              </a:ln>
              <a:solidFill>
                <a:prstClr val="black"/>
              </a:solidFill>
              <a:effectLst/>
              <a:uLnTx/>
              <a:uFillTx/>
              <a:latin typeface="+mn-lt"/>
              <a:ea typeface="+mn-ea"/>
              <a:cs typeface="+mn-cs"/>
            </a:endParaRPr>
          </a:p>
          <a:p>
            <a:r>
              <a:rPr kumimoji="0" lang="it-IT" sz="700" b="0" i="0" u="none" strike="noStrike" kern="1200" cap="none" spc="0" normalizeH="0" baseline="0" noProof="0" dirty="0" err="1">
                <a:ln>
                  <a:noFill/>
                </a:ln>
                <a:solidFill>
                  <a:prstClr val="black"/>
                </a:solidFill>
                <a:effectLst/>
                <a:uLnTx/>
                <a:uFillTx/>
                <a:latin typeface="+mn-lt"/>
                <a:ea typeface="+mn-ea"/>
                <a:cs typeface="+mn-cs"/>
              </a:rPr>
              <a:t>Besides</a:t>
            </a:r>
            <a:r>
              <a:rPr kumimoji="0" lang="it-IT" sz="700" b="0" i="0" u="none" strike="noStrike" kern="1200" cap="none" spc="0" normalizeH="0" baseline="0" noProof="0" dirty="0">
                <a:ln>
                  <a:noFill/>
                </a:ln>
                <a:solidFill>
                  <a:prstClr val="black"/>
                </a:solidFill>
                <a:effectLst/>
                <a:uLnTx/>
                <a:uFillTx/>
                <a:latin typeface="+mn-lt"/>
                <a:ea typeface="+mn-ea"/>
                <a:cs typeface="+mn-cs"/>
              </a:rPr>
              <a:t> the </a:t>
            </a:r>
            <a:r>
              <a:rPr kumimoji="0" lang="it-IT" sz="700" b="0" i="0" u="none" strike="noStrike" kern="1200" cap="none" spc="0" normalizeH="0" baseline="0" noProof="0" dirty="0" err="1">
                <a:ln>
                  <a:noFill/>
                </a:ln>
                <a:solidFill>
                  <a:prstClr val="black"/>
                </a:solidFill>
                <a:effectLst/>
                <a:uLnTx/>
                <a:uFillTx/>
                <a:latin typeface="+mn-lt"/>
                <a:ea typeface="+mn-ea"/>
                <a:cs typeface="+mn-cs"/>
              </a:rPr>
              <a:t>authors</a:t>
            </a:r>
            <a:r>
              <a:rPr kumimoji="0" lang="it-IT" sz="700" b="0" i="0" u="none" strike="noStrike" kern="1200" cap="none" spc="0" normalizeH="0" baseline="0" noProof="0" dirty="0">
                <a:ln>
                  <a:noFill/>
                </a:ln>
                <a:solidFill>
                  <a:prstClr val="black"/>
                </a:solidFill>
                <a:effectLst/>
                <a:uLnTx/>
                <a:uFillTx/>
                <a:latin typeface="+mn-lt"/>
                <a:ea typeface="+mn-ea"/>
                <a:cs typeface="+mn-cs"/>
              </a:rPr>
              <a:t>, I </a:t>
            </a:r>
            <a:r>
              <a:rPr kumimoji="0" lang="it-IT" sz="700" b="0" i="0" u="none" strike="noStrike" kern="1200" cap="none" spc="0" normalizeH="0" baseline="0" noProof="0" dirty="0" err="1">
                <a:ln>
                  <a:noFill/>
                </a:ln>
                <a:solidFill>
                  <a:prstClr val="black"/>
                </a:solidFill>
                <a:effectLst/>
                <a:uLnTx/>
                <a:uFillTx/>
                <a:latin typeface="+mn-lt"/>
                <a:ea typeface="+mn-ea"/>
                <a:cs typeface="+mn-cs"/>
              </a:rPr>
              <a:t>want</a:t>
            </a:r>
            <a:r>
              <a:rPr kumimoji="0" lang="it-IT" sz="700" b="0" i="0" u="none" strike="noStrike" kern="1200" cap="none" spc="0" normalizeH="0" baseline="0" noProof="0" dirty="0">
                <a:ln>
                  <a:noFill/>
                </a:ln>
                <a:solidFill>
                  <a:prstClr val="black"/>
                </a:solidFill>
                <a:effectLst/>
                <a:uLnTx/>
                <a:uFillTx/>
                <a:latin typeface="+mn-lt"/>
                <a:ea typeface="+mn-ea"/>
                <a:cs typeface="+mn-cs"/>
              </a:rPr>
              <a:t> to </a:t>
            </a:r>
            <a:r>
              <a:rPr kumimoji="0" lang="it-IT" sz="700" b="0" i="0" u="none" strike="noStrike" kern="1200" cap="none" spc="0" normalizeH="0" baseline="0" noProof="0" dirty="0" err="1">
                <a:ln>
                  <a:noFill/>
                </a:ln>
                <a:solidFill>
                  <a:prstClr val="black"/>
                </a:solidFill>
                <a:effectLst/>
                <a:uLnTx/>
                <a:uFillTx/>
                <a:latin typeface="+mn-lt"/>
                <a:ea typeface="+mn-ea"/>
                <a:cs typeface="+mn-cs"/>
              </a:rPr>
              <a:t>mention</a:t>
            </a:r>
            <a:r>
              <a:rPr kumimoji="0" lang="it-IT" sz="700" b="0" i="0" u="none" strike="noStrike" kern="1200" cap="none" spc="0" normalizeH="0" baseline="0" noProof="0" dirty="0">
                <a:ln>
                  <a:noFill/>
                </a:ln>
                <a:solidFill>
                  <a:prstClr val="black"/>
                </a:solidFill>
                <a:effectLst/>
                <a:uLnTx/>
                <a:uFillTx/>
                <a:latin typeface="+mn-lt"/>
                <a:ea typeface="+mn-ea"/>
                <a:cs typeface="+mn-cs"/>
              </a:rPr>
              <a:t> </a:t>
            </a:r>
            <a:r>
              <a:rPr kumimoji="0" lang="it-IT" sz="700" b="0" i="0" u="none" strike="noStrike" kern="1200" cap="none" spc="0" normalizeH="0" baseline="0" noProof="0" dirty="0" err="1">
                <a:ln>
                  <a:noFill/>
                </a:ln>
                <a:solidFill>
                  <a:prstClr val="black"/>
                </a:solidFill>
                <a:effectLst/>
                <a:uLnTx/>
                <a:uFillTx/>
                <a:latin typeface="+mn-lt"/>
                <a:ea typeface="+mn-ea"/>
                <a:cs typeface="+mn-cs"/>
              </a:rPr>
              <a:t>also</a:t>
            </a:r>
            <a:r>
              <a:rPr kumimoji="0" lang="it-IT" sz="700" b="0" i="0" u="none" strike="noStrike" kern="1200" cap="none" spc="0" normalizeH="0" baseline="0" noProof="0" dirty="0">
                <a:ln>
                  <a:noFill/>
                </a:ln>
                <a:solidFill>
                  <a:prstClr val="black"/>
                </a:solidFill>
                <a:effectLst/>
                <a:uLnTx/>
                <a:uFillTx/>
                <a:latin typeface="+mn-lt"/>
                <a:ea typeface="+mn-ea"/>
                <a:cs typeface="+mn-cs"/>
              </a:rPr>
              <a:t> prof. Elena </a:t>
            </a:r>
            <a:r>
              <a:rPr kumimoji="0" lang="it-IT" sz="700" b="0" i="0" u="none" strike="noStrike" kern="1200" cap="none" spc="0" normalizeH="0" baseline="0" noProof="0" dirty="0" err="1">
                <a:ln>
                  <a:noFill/>
                </a:ln>
                <a:solidFill>
                  <a:prstClr val="black"/>
                </a:solidFill>
                <a:effectLst/>
                <a:uLnTx/>
                <a:uFillTx/>
                <a:latin typeface="+mn-lt"/>
                <a:ea typeface="+mn-ea"/>
                <a:cs typeface="+mn-cs"/>
              </a:rPr>
              <a:t>Belluso</a:t>
            </a:r>
            <a:r>
              <a:rPr kumimoji="0" lang="it-IT" sz="700" b="0" i="0" u="none" strike="noStrike" kern="1200" cap="none" spc="0" normalizeH="0" baseline="0" noProof="0" dirty="0">
                <a:ln>
                  <a:noFill/>
                </a:ln>
                <a:solidFill>
                  <a:prstClr val="black"/>
                </a:solidFill>
                <a:effectLst/>
                <a:uLnTx/>
                <a:uFillTx/>
                <a:latin typeface="+mn-lt"/>
                <a:ea typeface="+mn-ea"/>
                <a:cs typeface="+mn-cs"/>
              </a:rPr>
              <a:t> and Dr. Silvana </a:t>
            </a:r>
            <a:r>
              <a:rPr kumimoji="0" lang="it-IT" sz="700" b="0" i="0" u="none" strike="noStrike" kern="1200" cap="none" spc="0" normalizeH="0" baseline="0" noProof="0" dirty="0" err="1">
                <a:ln>
                  <a:noFill/>
                </a:ln>
                <a:solidFill>
                  <a:prstClr val="black"/>
                </a:solidFill>
                <a:effectLst/>
                <a:uLnTx/>
                <a:uFillTx/>
                <a:latin typeface="+mn-lt"/>
                <a:ea typeface="+mn-ea"/>
                <a:cs typeface="+mn-cs"/>
              </a:rPr>
              <a:t>Capella</a:t>
            </a:r>
            <a:r>
              <a:rPr kumimoji="0" lang="it-IT" sz="700" b="0" i="0" u="none" strike="noStrike" kern="1200" cap="none" spc="0" normalizeH="0" baseline="0" noProof="0" dirty="0">
                <a:ln>
                  <a:noFill/>
                </a:ln>
                <a:solidFill>
                  <a:prstClr val="black"/>
                </a:solidFill>
                <a:effectLst/>
                <a:uLnTx/>
                <a:uFillTx/>
                <a:latin typeface="+mn-lt"/>
                <a:ea typeface="+mn-ea"/>
                <a:cs typeface="+mn-cs"/>
              </a:rPr>
              <a:t>, </a:t>
            </a:r>
            <a:r>
              <a:rPr kumimoji="0" lang="it-IT" sz="700" b="0" i="0" u="none" strike="noStrike" kern="1200" cap="none" spc="0" normalizeH="0" baseline="0" noProof="0" dirty="0" err="1">
                <a:ln>
                  <a:noFill/>
                </a:ln>
                <a:solidFill>
                  <a:prstClr val="black"/>
                </a:solidFill>
                <a:effectLst/>
                <a:uLnTx/>
                <a:uFillTx/>
                <a:latin typeface="+mn-lt"/>
                <a:ea typeface="+mn-ea"/>
                <a:cs typeface="+mn-cs"/>
              </a:rPr>
              <a:t>because</a:t>
            </a:r>
            <a:r>
              <a:rPr kumimoji="0" lang="it-IT" sz="700" b="0" i="0" u="none" strike="noStrike" kern="1200" cap="none" spc="0" normalizeH="0" baseline="0" noProof="0" dirty="0">
                <a:ln>
                  <a:noFill/>
                </a:ln>
                <a:solidFill>
                  <a:prstClr val="black"/>
                </a:solidFill>
                <a:effectLst/>
                <a:uLnTx/>
                <a:uFillTx/>
                <a:latin typeface="+mn-lt"/>
                <a:ea typeface="+mn-ea"/>
                <a:cs typeface="+mn-cs"/>
              </a:rPr>
              <a:t> I </a:t>
            </a:r>
            <a:r>
              <a:rPr kumimoji="0" lang="it-IT" sz="700" b="0" i="0" u="none" strike="noStrike" kern="1200" cap="none" spc="0" normalizeH="0" baseline="0" noProof="0" dirty="0" err="1">
                <a:ln>
                  <a:noFill/>
                </a:ln>
                <a:solidFill>
                  <a:prstClr val="black"/>
                </a:solidFill>
                <a:effectLst/>
                <a:uLnTx/>
                <a:uFillTx/>
                <a:latin typeface="+mn-lt"/>
                <a:ea typeface="+mn-ea"/>
                <a:cs typeface="+mn-cs"/>
              </a:rPr>
              <a:t>will</a:t>
            </a:r>
            <a:r>
              <a:rPr kumimoji="0" lang="it-IT" sz="700" b="0" i="0" u="none" strike="noStrike" kern="1200" cap="none" spc="0" normalizeH="0" baseline="0" noProof="0" dirty="0">
                <a:ln>
                  <a:noFill/>
                </a:ln>
                <a:solidFill>
                  <a:prstClr val="black"/>
                </a:solidFill>
                <a:effectLst/>
                <a:uLnTx/>
                <a:uFillTx/>
                <a:latin typeface="+mn-lt"/>
                <a:ea typeface="+mn-ea"/>
                <a:cs typeface="+mn-cs"/>
              </a:rPr>
              <a:t> </a:t>
            </a:r>
            <a:r>
              <a:rPr kumimoji="0" lang="it-IT" sz="700" b="0" i="0" u="none" strike="noStrike" kern="1200" cap="none" spc="0" normalizeH="0" baseline="0" noProof="0" dirty="0" err="1">
                <a:ln>
                  <a:noFill/>
                </a:ln>
                <a:solidFill>
                  <a:prstClr val="black"/>
                </a:solidFill>
                <a:effectLst/>
                <a:uLnTx/>
                <a:uFillTx/>
                <a:latin typeface="+mn-lt"/>
                <a:ea typeface="+mn-ea"/>
                <a:cs typeface="+mn-cs"/>
              </a:rPr>
              <a:t>remind</a:t>
            </a:r>
            <a:r>
              <a:rPr kumimoji="0" lang="it-IT" sz="700" b="0" i="0" u="none" strike="noStrike" kern="1200" cap="none" spc="0" normalizeH="0" baseline="0" noProof="0" dirty="0">
                <a:ln>
                  <a:noFill/>
                </a:ln>
                <a:solidFill>
                  <a:prstClr val="black"/>
                </a:solidFill>
                <a:effectLst/>
                <a:uLnTx/>
                <a:uFillTx/>
                <a:latin typeface="+mn-lt"/>
                <a:ea typeface="+mn-ea"/>
                <a:cs typeface="+mn-cs"/>
              </a:rPr>
              <a:t> some </a:t>
            </a:r>
            <a:r>
              <a:rPr kumimoji="0" lang="it-IT" sz="700" b="0" i="0" u="none" strike="noStrike" kern="1200" cap="none" spc="0" normalizeH="0" baseline="0" noProof="0" dirty="0" err="1">
                <a:ln>
                  <a:noFill/>
                </a:ln>
                <a:solidFill>
                  <a:prstClr val="black"/>
                </a:solidFill>
                <a:effectLst/>
                <a:uLnTx/>
                <a:uFillTx/>
                <a:latin typeface="+mn-lt"/>
                <a:ea typeface="+mn-ea"/>
                <a:cs typeface="+mn-cs"/>
              </a:rPr>
              <a:t>previous</a:t>
            </a:r>
            <a:r>
              <a:rPr kumimoji="0" lang="it-IT" sz="700" b="0" i="0" u="none" strike="noStrike" kern="1200" cap="none" spc="0" normalizeH="0" baseline="0" noProof="0" dirty="0">
                <a:ln>
                  <a:noFill/>
                </a:ln>
                <a:solidFill>
                  <a:prstClr val="black"/>
                </a:solidFill>
                <a:effectLst/>
                <a:uLnTx/>
                <a:uFillTx/>
                <a:latin typeface="+mn-lt"/>
                <a:ea typeface="+mn-ea"/>
                <a:cs typeface="+mn-cs"/>
              </a:rPr>
              <a:t> </a:t>
            </a:r>
            <a:r>
              <a:rPr kumimoji="0" lang="it-IT" sz="700" b="0" i="0" u="none" strike="noStrike" kern="1200" cap="none" spc="0" normalizeH="0" baseline="0" noProof="0" dirty="0" err="1">
                <a:ln>
                  <a:noFill/>
                </a:ln>
                <a:solidFill>
                  <a:prstClr val="black"/>
                </a:solidFill>
                <a:effectLst/>
                <a:uLnTx/>
                <a:uFillTx/>
                <a:latin typeface="+mn-lt"/>
                <a:ea typeface="+mn-ea"/>
                <a:cs typeface="+mn-cs"/>
              </a:rPr>
              <a:t>results</a:t>
            </a:r>
            <a:r>
              <a:rPr kumimoji="0" lang="it-IT" sz="700" b="0" i="0" u="none" strike="noStrike" kern="1200" cap="none" spc="0" normalizeH="0" baseline="0" noProof="0" dirty="0">
                <a:ln>
                  <a:noFill/>
                </a:ln>
                <a:solidFill>
                  <a:prstClr val="black"/>
                </a:solidFill>
                <a:effectLst/>
                <a:uLnTx/>
                <a:uFillTx/>
                <a:latin typeface="+mn-lt"/>
                <a:ea typeface="+mn-ea"/>
                <a:cs typeface="+mn-cs"/>
              </a:rPr>
              <a:t> </a:t>
            </a:r>
            <a:r>
              <a:rPr kumimoji="0" lang="it-IT" sz="700" b="0" i="0" u="none" strike="noStrike" kern="1200" cap="none" spc="0" normalizeH="0" baseline="0" noProof="0" dirty="0" err="1">
                <a:ln>
                  <a:noFill/>
                </a:ln>
                <a:solidFill>
                  <a:prstClr val="black"/>
                </a:solidFill>
                <a:effectLst/>
                <a:uLnTx/>
                <a:uFillTx/>
                <a:latin typeface="+mn-lt"/>
                <a:ea typeface="+mn-ea"/>
                <a:cs typeface="+mn-cs"/>
              </a:rPr>
              <a:t>obtained</a:t>
            </a:r>
            <a:r>
              <a:rPr kumimoji="0" lang="it-IT" sz="700" b="0" i="0" u="none" strike="noStrike" kern="1200" cap="none" spc="0" normalizeH="0" baseline="0" noProof="0" dirty="0">
                <a:ln>
                  <a:noFill/>
                </a:ln>
                <a:solidFill>
                  <a:prstClr val="black"/>
                </a:solidFill>
                <a:effectLst/>
                <a:uLnTx/>
                <a:uFillTx/>
                <a:latin typeface="+mn-lt"/>
                <a:ea typeface="+mn-ea"/>
                <a:cs typeface="+mn-cs"/>
              </a:rPr>
              <a:t> </a:t>
            </a:r>
            <a:r>
              <a:rPr kumimoji="0" lang="it-IT" sz="700" b="0" i="0" u="none" strike="noStrike" kern="1200" cap="none" spc="0" normalizeH="0" baseline="0" noProof="0" dirty="0" err="1">
                <a:ln>
                  <a:noFill/>
                </a:ln>
                <a:solidFill>
                  <a:prstClr val="black"/>
                </a:solidFill>
                <a:effectLst/>
                <a:uLnTx/>
                <a:uFillTx/>
                <a:latin typeface="+mn-lt"/>
                <a:ea typeface="+mn-ea"/>
                <a:cs typeface="+mn-cs"/>
              </a:rPr>
              <a:t>working</a:t>
            </a:r>
            <a:r>
              <a:rPr kumimoji="0" lang="it-IT" sz="700" b="0" i="0" u="none" strike="noStrike" kern="1200" cap="none" spc="0" normalizeH="0" baseline="0" noProof="0" dirty="0">
                <a:ln>
                  <a:noFill/>
                </a:ln>
                <a:solidFill>
                  <a:prstClr val="black"/>
                </a:solidFill>
                <a:effectLst/>
                <a:uLnTx/>
                <a:uFillTx/>
                <a:latin typeface="+mn-lt"/>
                <a:ea typeface="+mn-ea"/>
                <a:cs typeface="+mn-cs"/>
              </a:rPr>
              <a:t> with </a:t>
            </a:r>
            <a:r>
              <a:rPr kumimoji="0" lang="it-IT" sz="700" b="0" i="0" u="none" strike="noStrike" kern="1200" cap="none" spc="0" normalizeH="0" baseline="0" noProof="0" dirty="0" err="1">
                <a:ln>
                  <a:noFill/>
                </a:ln>
                <a:solidFill>
                  <a:prstClr val="black"/>
                </a:solidFill>
                <a:effectLst/>
                <a:uLnTx/>
                <a:uFillTx/>
                <a:latin typeface="+mn-lt"/>
                <a:ea typeface="+mn-ea"/>
                <a:cs typeface="+mn-cs"/>
              </a:rPr>
              <a:t>them</a:t>
            </a:r>
            <a:r>
              <a:rPr kumimoji="0" lang="it-IT" sz="700" b="0" i="0" u="none" strike="noStrike" kern="1200" cap="none" spc="0" normalizeH="0" baseline="0" noProof="0" dirty="0">
                <a:ln>
                  <a:noFill/>
                </a:ln>
                <a:solidFill>
                  <a:prstClr val="black"/>
                </a:solidFill>
                <a:effectLst/>
                <a:uLnTx/>
                <a:uFillTx/>
                <a:latin typeface="+mn-lt"/>
                <a:ea typeface="+mn-ea"/>
                <a:cs typeface="+mn-cs"/>
              </a:rPr>
              <a:t>. And of </a:t>
            </a:r>
            <a:r>
              <a:rPr kumimoji="0" lang="it-IT" sz="700" b="0" i="0" u="none" strike="noStrike" kern="1200" cap="none" spc="0" normalizeH="0" baseline="0" noProof="0" dirty="0" err="1">
                <a:ln>
                  <a:noFill/>
                </a:ln>
                <a:solidFill>
                  <a:prstClr val="black"/>
                </a:solidFill>
                <a:effectLst/>
                <a:uLnTx/>
                <a:uFillTx/>
                <a:latin typeface="+mn-lt"/>
                <a:ea typeface="+mn-ea"/>
                <a:cs typeface="+mn-cs"/>
              </a:rPr>
              <a:t>course</a:t>
            </a:r>
            <a:r>
              <a:rPr kumimoji="0" lang="it-IT" sz="700" b="0" i="0" u="none" strike="noStrike" kern="1200" cap="none" spc="0" normalizeH="0" baseline="0" noProof="0" dirty="0">
                <a:ln>
                  <a:noFill/>
                </a:ln>
                <a:solidFill>
                  <a:prstClr val="black"/>
                </a:solidFill>
                <a:effectLst/>
                <a:uLnTx/>
                <a:uFillTx/>
                <a:latin typeface="+mn-lt"/>
                <a:ea typeface="+mn-ea"/>
                <a:cs typeface="+mn-cs"/>
              </a:rPr>
              <a:t> I </a:t>
            </a:r>
            <a:r>
              <a:rPr kumimoji="0" lang="it-IT" sz="700" b="0" i="0" u="none" strike="noStrike" kern="1200" cap="none" spc="0" normalizeH="0" baseline="0" noProof="0" dirty="0" err="1">
                <a:ln>
                  <a:noFill/>
                </a:ln>
                <a:solidFill>
                  <a:prstClr val="black"/>
                </a:solidFill>
                <a:effectLst/>
                <a:uLnTx/>
                <a:uFillTx/>
                <a:latin typeface="+mn-lt"/>
                <a:ea typeface="+mn-ea"/>
                <a:cs typeface="+mn-cs"/>
              </a:rPr>
              <a:t>want</a:t>
            </a:r>
            <a:r>
              <a:rPr kumimoji="0" lang="it-IT" sz="700" b="0" i="0" u="none" strike="noStrike" kern="1200" cap="none" spc="0" normalizeH="0" baseline="0" noProof="0" dirty="0">
                <a:ln>
                  <a:noFill/>
                </a:ln>
                <a:solidFill>
                  <a:prstClr val="black"/>
                </a:solidFill>
                <a:effectLst/>
                <a:uLnTx/>
                <a:uFillTx/>
                <a:latin typeface="+mn-lt"/>
                <a:ea typeface="+mn-ea"/>
                <a:cs typeface="+mn-cs"/>
              </a:rPr>
              <a:t> to </a:t>
            </a:r>
            <a:r>
              <a:rPr kumimoji="0" lang="it-IT" sz="700" b="0" i="0" u="none" strike="noStrike" kern="1200" cap="none" spc="0" normalizeH="0" baseline="0" noProof="0" dirty="0" err="1">
                <a:ln>
                  <a:noFill/>
                </a:ln>
                <a:solidFill>
                  <a:prstClr val="black"/>
                </a:solidFill>
                <a:effectLst/>
                <a:uLnTx/>
                <a:uFillTx/>
                <a:latin typeface="+mn-lt"/>
                <a:ea typeface="+mn-ea"/>
                <a:cs typeface="+mn-cs"/>
              </a:rPr>
              <a:t>mention</a:t>
            </a:r>
            <a:r>
              <a:rPr kumimoji="0" lang="it-IT" sz="700" b="0" i="0" u="none" strike="noStrike" kern="1200" cap="none" spc="0" normalizeH="0" baseline="0" noProof="0" dirty="0">
                <a:ln>
                  <a:noFill/>
                </a:ln>
                <a:solidFill>
                  <a:prstClr val="black"/>
                </a:solidFill>
                <a:effectLst/>
                <a:uLnTx/>
                <a:uFillTx/>
                <a:latin typeface="+mn-lt"/>
                <a:ea typeface="+mn-ea"/>
                <a:cs typeface="+mn-cs"/>
              </a:rPr>
              <a:t> Dr. Donata </a:t>
            </a:r>
            <a:r>
              <a:rPr kumimoji="0" lang="it-IT" sz="700" b="0" i="0" u="none" strike="noStrike" kern="1200" cap="none" spc="0" normalizeH="0" baseline="0" noProof="0" dirty="0" err="1">
                <a:ln>
                  <a:noFill/>
                </a:ln>
                <a:solidFill>
                  <a:prstClr val="black"/>
                </a:solidFill>
                <a:effectLst/>
                <a:uLnTx/>
                <a:uFillTx/>
                <a:latin typeface="+mn-lt"/>
                <a:ea typeface="+mn-ea"/>
                <a:cs typeface="+mn-cs"/>
              </a:rPr>
              <a:t>Bellis</a:t>
            </a:r>
            <a:r>
              <a:rPr kumimoji="0" lang="it-IT" sz="700" b="0" i="0" u="none" strike="noStrike" kern="1200" cap="none" spc="0" normalizeH="0" baseline="0" noProof="0" dirty="0">
                <a:ln>
                  <a:noFill/>
                </a:ln>
                <a:solidFill>
                  <a:prstClr val="black"/>
                </a:solidFill>
                <a:effectLst/>
                <a:uLnTx/>
                <a:uFillTx/>
                <a:latin typeface="+mn-lt"/>
                <a:ea typeface="+mn-ea"/>
                <a:cs typeface="+mn-cs"/>
              </a:rPr>
              <a:t>, </a:t>
            </a:r>
            <a:r>
              <a:rPr kumimoji="0" lang="it-IT" sz="700" b="0" i="0" u="none" strike="noStrike" kern="1200" cap="none" spc="0" normalizeH="0" baseline="0" noProof="0" dirty="0" err="1">
                <a:ln>
                  <a:noFill/>
                </a:ln>
                <a:solidFill>
                  <a:prstClr val="black"/>
                </a:solidFill>
                <a:effectLst/>
                <a:uLnTx/>
                <a:uFillTx/>
                <a:latin typeface="+mn-lt"/>
                <a:ea typeface="+mn-ea"/>
                <a:cs typeface="+mn-cs"/>
              </a:rPr>
              <a:t>who</a:t>
            </a:r>
            <a:r>
              <a:rPr kumimoji="0" lang="it-IT" sz="700" b="0" i="0" u="none" strike="noStrike" kern="1200" cap="none" spc="0" normalizeH="0" baseline="0" noProof="0" dirty="0">
                <a:ln>
                  <a:noFill/>
                </a:ln>
                <a:solidFill>
                  <a:prstClr val="black"/>
                </a:solidFill>
                <a:effectLst/>
                <a:uLnTx/>
                <a:uFillTx/>
                <a:latin typeface="+mn-lt"/>
                <a:ea typeface="+mn-ea"/>
                <a:cs typeface="+mn-cs"/>
              </a:rPr>
              <a:t> </a:t>
            </a:r>
            <a:r>
              <a:rPr kumimoji="0" lang="it-IT" sz="700" b="0" i="0" u="none" strike="noStrike" kern="1200" cap="none" spc="0" normalizeH="0" baseline="0" noProof="0" dirty="0" err="1">
                <a:ln>
                  <a:noFill/>
                </a:ln>
                <a:solidFill>
                  <a:prstClr val="black"/>
                </a:solidFill>
                <a:effectLst/>
                <a:uLnTx/>
                <a:uFillTx/>
                <a:latin typeface="+mn-lt"/>
                <a:ea typeface="+mn-ea"/>
                <a:cs typeface="+mn-cs"/>
              </a:rPr>
              <a:t>gave</a:t>
            </a:r>
            <a:r>
              <a:rPr kumimoji="0" lang="it-IT" sz="700" b="0" i="0" u="none" strike="noStrike" kern="1200" cap="none" spc="0" normalizeH="0" baseline="0" noProof="0" dirty="0">
                <a:ln>
                  <a:noFill/>
                </a:ln>
                <a:solidFill>
                  <a:prstClr val="black"/>
                </a:solidFill>
                <a:effectLst/>
                <a:uLnTx/>
                <a:uFillTx/>
                <a:latin typeface="+mn-lt"/>
                <a:ea typeface="+mn-ea"/>
                <a:cs typeface="+mn-cs"/>
              </a:rPr>
              <a:t> </a:t>
            </a:r>
            <a:r>
              <a:rPr kumimoji="0" lang="it-IT" sz="700" b="0" i="0" u="none" strike="noStrike" kern="1200" cap="none" spc="0" normalizeH="0" baseline="0" noProof="0" dirty="0" err="1">
                <a:ln>
                  <a:noFill/>
                </a:ln>
                <a:solidFill>
                  <a:prstClr val="black"/>
                </a:solidFill>
                <a:effectLst/>
                <a:uLnTx/>
                <a:uFillTx/>
                <a:latin typeface="+mn-lt"/>
                <a:ea typeface="+mn-ea"/>
                <a:cs typeface="+mn-cs"/>
              </a:rPr>
              <a:t>us</a:t>
            </a:r>
            <a:r>
              <a:rPr kumimoji="0" lang="it-IT" sz="700" b="0" i="0" u="none" strike="noStrike" kern="1200" cap="none" spc="0" normalizeH="0" baseline="0" noProof="0" dirty="0">
                <a:ln>
                  <a:noFill/>
                </a:ln>
                <a:solidFill>
                  <a:prstClr val="black"/>
                </a:solidFill>
                <a:effectLst/>
                <a:uLnTx/>
                <a:uFillTx/>
                <a:latin typeface="+mn-lt"/>
                <a:ea typeface="+mn-ea"/>
                <a:cs typeface="+mn-cs"/>
              </a:rPr>
              <a:t> the </a:t>
            </a:r>
            <a:r>
              <a:rPr kumimoji="0" lang="it-IT" sz="700" b="0" i="0" u="none" strike="noStrike" kern="1200" cap="none" spc="0" normalizeH="0" baseline="0" noProof="0" dirty="0" err="1">
                <a:ln>
                  <a:noFill/>
                </a:ln>
                <a:solidFill>
                  <a:prstClr val="black"/>
                </a:solidFill>
                <a:effectLst/>
                <a:uLnTx/>
                <a:uFillTx/>
                <a:latin typeface="+mn-lt"/>
                <a:ea typeface="+mn-ea"/>
                <a:cs typeface="+mn-cs"/>
              </a:rPr>
              <a:t>lung</a:t>
            </a:r>
            <a:r>
              <a:rPr kumimoji="0" lang="it-IT" sz="700" b="0" i="0" u="none" strike="noStrike" kern="1200" cap="none" spc="0" normalizeH="0" baseline="0" noProof="0" dirty="0">
                <a:ln>
                  <a:noFill/>
                </a:ln>
                <a:solidFill>
                  <a:prstClr val="black"/>
                </a:solidFill>
                <a:effectLst/>
                <a:uLnTx/>
                <a:uFillTx/>
                <a:latin typeface="+mn-lt"/>
                <a:ea typeface="+mn-ea"/>
                <a:cs typeface="+mn-cs"/>
              </a:rPr>
              <a:t> </a:t>
            </a:r>
            <a:r>
              <a:rPr kumimoji="0" lang="it-IT" sz="700" b="0" i="0" u="none" strike="noStrike" kern="1200" cap="none" spc="0" normalizeH="0" baseline="0" noProof="0" dirty="0" err="1">
                <a:ln>
                  <a:noFill/>
                </a:ln>
                <a:solidFill>
                  <a:prstClr val="black"/>
                </a:solidFill>
                <a:effectLst/>
                <a:uLnTx/>
                <a:uFillTx/>
                <a:latin typeface="+mn-lt"/>
                <a:ea typeface="+mn-ea"/>
                <a:cs typeface="+mn-cs"/>
              </a:rPr>
              <a:t>tissue</a:t>
            </a:r>
            <a:r>
              <a:rPr kumimoji="0" lang="it-IT" sz="700" b="0" i="0" u="none" strike="noStrike" kern="1200" cap="none" spc="0" normalizeH="0" baseline="0" noProof="0" dirty="0">
                <a:ln>
                  <a:noFill/>
                </a:ln>
                <a:solidFill>
                  <a:prstClr val="black"/>
                </a:solidFill>
                <a:effectLst/>
                <a:uLnTx/>
                <a:uFillTx/>
                <a:latin typeface="+mn-lt"/>
                <a:ea typeface="+mn-ea"/>
                <a:cs typeface="+mn-cs"/>
              </a:rPr>
              <a:t> </a:t>
            </a:r>
            <a:r>
              <a:rPr kumimoji="0" lang="it-IT" sz="700" b="0" i="0" u="none" strike="noStrike" kern="1200" cap="none" spc="0" normalizeH="0" baseline="0" noProof="0" dirty="0" err="1">
                <a:ln>
                  <a:noFill/>
                </a:ln>
                <a:solidFill>
                  <a:prstClr val="black"/>
                </a:solidFill>
                <a:effectLst/>
                <a:uLnTx/>
                <a:uFillTx/>
                <a:latin typeface="+mn-lt"/>
                <a:ea typeface="+mn-ea"/>
                <a:cs typeface="+mn-cs"/>
              </a:rPr>
              <a:t>samples</a:t>
            </a:r>
            <a:r>
              <a:rPr kumimoji="0" lang="it-IT" sz="700" b="0" i="0" u="none" strike="noStrike" kern="1200" cap="none" spc="0" normalizeH="0" baseline="0" noProof="0" dirty="0">
                <a:ln>
                  <a:noFill/>
                </a:ln>
                <a:solidFill>
                  <a:prstClr val="black"/>
                </a:solidFill>
                <a:effectLst/>
                <a:uLnTx/>
                <a:uFillTx/>
                <a:latin typeface="+mn-lt"/>
                <a:ea typeface="+mn-ea"/>
                <a:cs typeface="+mn-cs"/>
              </a:rPr>
              <a:t> of </a:t>
            </a:r>
            <a:r>
              <a:rPr kumimoji="0" lang="it-IT" sz="700" b="0" i="0" u="none" strike="noStrike" kern="1200" cap="none" spc="0" normalizeH="0" baseline="0" noProof="0" dirty="0" err="1">
                <a:ln>
                  <a:noFill/>
                </a:ln>
                <a:solidFill>
                  <a:prstClr val="black"/>
                </a:solidFill>
                <a:effectLst/>
                <a:uLnTx/>
                <a:uFillTx/>
                <a:latin typeface="+mn-lt"/>
                <a:ea typeface="+mn-ea"/>
                <a:cs typeface="+mn-cs"/>
              </a:rPr>
              <a:t>former</a:t>
            </a:r>
            <a:r>
              <a:rPr kumimoji="0" lang="it-IT" sz="700" b="0" i="0" u="none" strike="noStrike" kern="1200" cap="none" spc="0" normalizeH="0" baseline="0" noProof="0" dirty="0">
                <a:ln>
                  <a:noFill/>
                </a:ln>
                <a:solidFill>
                  <a:prstClr val="black"/>
                </a:solidFill>
                <a:effectLst/>
                <a:uLnTx/>
                <a:uFillTx/>
                <a:latin typeface="+mn-lt"/>
                <a:ea typeface="+mn-ea"/>
                <a:cs typeface="+mn-cs"/>
              </a:rPr>
              <a:t> </a:t>
            </a:r>
            <a:r>
              <a:rPr kumimoji="0" lang="it-IT" sz="700" b="0" i="0" u="none" strike="noStrike" kern="1200" cap="none" spc="0" normalizeH="0" baseline="0" noProof="0" dirty="0" err="1">
                <a:ln>
                  <a:noFill/>
                </a:ln>
                <a:solidFill>
                  <a:prstClr val="black"/>
                </a:solidFill>
                <a:effectLst/>
                <a:uLnTx/>
                <a:uFillTx/>
                <a:latin typeface="+mn-lt"/>
                <a:ea typeface="+mn-ea"/>
                <a:cs typeface="+mn-cs"/>
              </a:rPr>
              <a:t>asbestos</a:t>
            </a:r>
            <a:r>
              <a:rPr kumimoji="0" lang="it-IT" sz="700" b="0" i="0" u="none" strike="noStrike" kern="1200" cap="none" spc="0" normalizeH="0" baseline="0" noProof="0" dirty="0">
                <a:ln>
                  <a:noFill/>
                </a:ln>
                <a:solidFill>
                  <a:prstClr val="black"/>
                </a:solidFill>
                <a:effectLst/>
                <a:uLnTx/>
                <a:uFillTx/>
                <a:latin typeface="+mn-lt"/>
                <a:ea typeface="+mn-ea"/>
                <a:cs typeface="+mn-cs"/>
              </a:rPr>
              <a:t> </a:t>
            </a:r>
            <a:r>
              <a:rPr kumimoji="0" lang="it-IT" sz="700" b="0" i="0" u="none" strike="noStrike" kern="1200" cap="none" spc="0" normalizeH="0" baseline="0" noProof="0" dirty="0" err="1">
                <a:ln>
                  <a:noFill/>
                </a:ln>
                <a:solidFill>
                  <a:prstClr val="black"/>
                </a:solidFill>
                <a:effectLst/>
                <a:uLnTx/>
                <a:uFillTx/>
                <a:latin typeface="+mn-lt"/>
                <a:ea typeface="+mn-ea"/>
                <a:cs typeface="+mn-cs"/>
              </a:rPr>
              <a:t>workers</a:t>
            </a:r>
            <a:r>
              <a:rPr kumimoji="0" lang="it-IT" sz="700" b="0" i="0" u="none" strike="noStrike" kern="1200" cap="none" spc="0" normalizeH="0" baseline="0" noProof="0" dirty="0">
                <a:ln>
                  <a:noFill/>
                </a:ln>
                <a:solidFill>
                  <a:prstClr val="black"/>
                </a:solidFill>
                <a:effectLst/>
                <a:uLnTx/>
                <a:uFillTx/>
                <a:latin typeface="+mn-lt"/>
                <a:ea typeface="+mn-ea"/>
                <a:cs typeface="+mn-cs"/>
              </a:rPr>
              <a:t> and </a:t>
            </a:r>
            <a:r>
              <a:rPr kumimoji="0" lang="it-IT" sz="700" b="0" i="0" u="none" strike="noStrike" kern="1200" cap="none" spc="0" normalizeH="0" baseline="0" noProof="0" dirty="0" err="1">
                <a:ln>
                  <a:noFill/>
                </a:ln>
                <a:solidFill>
                  <a:prstClr val="black"/>
                </a:solidFill>
                <a:effectLst/>
                <a:uLnTx/>
                <a:uFillTx/>
                <a:latin typeface="+mn-lt"/>
                <a:ea typeface="+mn-ea"/>
                <a:cs typeface="+mn-cs"/>
              </a:rPr>
              <a:t>provided</a:t>
            </a:r>
            <a:r>
              <a:rPr kumimoji="0" lang="it-IT" sz="700" b="0" i="0" u="none" strike="noStrike" kern="1200" cap="none" spc="0" normalizeH="0" baseline="0" noProof="0" dirty="0">
                <a:ln>
                  <a:noFill/>
                </a:ln>
                <a:solidFill>
                  <a:prstClr val="black"/>
                </a:solidFill>
                <a:effectLst/>
                <a:uLnTx/>
                <a:uFillTx/>
                <a:latin typeface="+mn-lt"/>
                <a:ea typeface="+mn-ea"/>
                <a:cs typeface="+mn-cs"/>
              </a:rPr>
              <a:t> </a:t>
            </a:r>
            <a:r>
              <a:rPr kumimoji="0" lang="it-IT" sz="700" b="0" i="0" u="none" strike="noStrike" kern="1200" cap="none" spc="0" normalizeH="0" baseline="0" noProof="0" dirty="0" err="1">
                <a:ln>
                  <a:noFill/>
                </a:ln>
                <a:solidFill>
                  <a:prstClr val="black"/>
                </a:solidFill>
                <a:effectLst/>
                <a:uLnTx/>
                <a:uFillTx/>
                <a:latin typeface="+mn-lt"/>
                <a:ea typeface="+mn-ea"/>
                <a:cs typeface="+mn-cs"/>
              </a:rPr>
              <a:t>valuable</a:t>
            </a:r>
            <a:r>
              <a:rPr kumimoji="0" lang="it-IT" sz="700" b="0" i="0" u="none" strike="noStrike" kern="1200" cap="none" spc="0" normalizeH="0" baseline="0" noProof="0" dirty="0">
                <a:ln>
                  <a:noFill/>
                </a:ln>
                <a:solidFill>
                  <a:prstClr val="black"/>
                </a:solidFill>
                <a:effectLst/>
                <a:uLnTx/>
                <a:uFillTx/>
                <a:latin typeface="+mn-lt"/>
                <a:ea typeface="+mn-ea"/>
                <a:cs typeface="+mn-cs"/>
              </a:rPr>
              <a:t> </a:t>
            </a:r>
            <a:r>
              <a:rPr kumimoji="0" lang="it-IT" sz="700" b="0" i="0" u="none" strike="noStrike" kern="1200" cap="none" spc="0" normalizeH="0" baseline="0" noProof="0" dirty="0" err="1">
                <a:ln>
                  <a:noFill/>
                </a:ln>
                <a:solidFill>
                  <a:prstClr val="black"/>
                </a:solidFill>
                <a:effectLst/>
                <a:uLnTx/>
                <a:uFillTx/>
                <a:latin typeface="+mn-lt"/>
                <a:ea typeface="+mn-ea"/>
                <a:cs typeface="+mn-cs"/>
              </a:rPr>
              <a:t>knowledge</a:t>
            </a:r>
            <a:endParaRPr kumimoji="0" lang="it-IT" sz="7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8C552487-CA8F-49E5-9587-EF978E0A2DE2}" type="slidenum">
              <a:rPr lang="en-US" smtClean="0"/>
              <a:t>1</a:t>
            </a:fld>
            <a:endParaRPr lang="en-US"/>
          </a:p>
        </p:txBody>
      </p:sp>
    </p:spTree>
    <p:extLst>
      <p:ext uri="{BB962C8B-B14F-4D97-AF65-F5344CB8AC3E}">
        <p14:creationId xmlns:p14="http://schemas.microsoft.com/office/powerpoint/2010/main" val="1973612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r>
              <a:rPr lang="en-US" sz="700" baseline="0" dirty="0"/>
              <a:t>To reveal the composition of the AB, and in particular the chemical form of Fe, which is by far their main constituent, we combined two x-ray techniques: x-ray diffraction and x-ray absorption spectroscopy to study single AB embedded in the lung tissue without the risk of altering them with invasive sample preparation methods</a:t>
            </a:r>
          </a:p>
          <a:p>
            <a:endParaRPr lang="en-US" sz="700" baseline="0" dirty="0"/>
          </a:p>
          <a:p>
            <a:r>
              <a:rPr lang="en-US" sz="700" baseline="0" dirty="0"/>
              <a:t>A beam spot size of 0.15 microns allowed us to measure single AB embedded in the lung tissues and to perform point acquisitions on the inner fiber or on the F</a:t>
            </a:r>
            <a:r>
              <a:rPr lang="it-IT" sz="700" baseline="0" dirty="0"/>
              <a:t>e-coating. </a:t>
            </a:r>
          </a:p>
          <a:p>
            <a:endParaRPr lang="it-IT" sz="700" baseline="0" dirty="0"/>
          </a:p>
          <a:p>
            <a:r>
              <a:rPr lang="it-IT" sz="700" baseline="0" dirty="0"/>
              <a:t>The data on the </a:t>
            </a:r>
            <a:r>
              <a:rPr lang="en-US" sz="700" baseline="0" noProof="0" dirty="0"/>
              <a:t>fibers revealed that the inner fiber is crocidolite, which maintained a good level of </a:t>
            </a:r>
            <a:r>
              <a:rPr lang="en-US" sz="700" baseline="0" noProof="0" dirty="0" err="1"/>
              <a:t>cristallinity</a:t>
            </a:r>
            <a:r>
              <a:rPr lang="en-US" sz="700" baseline="0" noProof="0" dirty="0"/>
              <a:t>.</a:t>
            </a:r>
          </a:p>
          <a:p>
            <a:endParaRPr lang="en-US" sz="7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aseline="0" noProof="0" dirty="0"/>
              <a:t>Unexpectedly, diffraction data revealed the presence of goethite in the Fe-rich coating.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aseline="0" noProof="0" dirty="0"/>
              <a:t>Absorption data confirmed the presence of goethite, but indicated that ferrihydrite is the major Fe-phase in the AB.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aseline="0" noProof="0" dirty="0"/>
              <a:t>These results are compatible with the metastable and nano-crystalline nature of ferrihydrite, which shall convert to goethite at acidic pH, as the ones produced by the macrophages during phagocytosis.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aseline="0" noProof="0" dirty="0"/>
              <a:t>Goethite is also much more cytotoxic than ferrihydrite, which supports the enhanced cytotoxicity of the AB</a:t>
            </a:r>
            <a:r>
              <a:rPr lang="it-IT" sz="700" baseline="0" noProof="0"/>
              <a:t>.</a:t>
            </a:r>
            <a:endParaRPr lang="it-IT" sz="700" baseline="0" noProof="0" dirty="0"/>
          </a:p>
        </p:txBody>
      </p:sp>
      <p:sp>
        <p:nvSpPr>
          <p:cNvPr id="4" name="Slide Number Placeholder 3"/>
          <p:cNvSpPr>
            <a:spLocks noGrp="1"/>
          </p:cNvSpPr>
          <p:nvPr>
            <p:ph type="sldNum" sz="quarter" idx="10"/>
          </p:nvPr>
        </p:nvSpPr>
        <p:spPr/>
        <p:txBody>
          <a:bodyPr/>
          <a:lstStyle/>
          <a:p>
            <a:fld id="{8C552487-CA8F-49E5-9587-EF978E0A2DE2}" type="slidenum">
              <a:rPr lang="en-US" smtClean="0"/>
              <a:t>10</a:t>
            </a:fld>
            <a:endParaRPr lang="en-US"/>
          </a:p>
        </p:txBody>
      </p:sp>
    </p:spTree>
    <p:extLst>
      <p:ext uri="{BB962C8B-B14F-4D97-AF65-F5344CB8AC3E}">
        <p14:creationId xmlns:p14="http://schemas.microsoft.com/office/powerpoint/2010/main" val="1611788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r>
              <a:rPr lang="it-IT" sz="700" baseline="0" noProof="0" dirty="0" err="1"/>
              <a:t>This</a:t>
            </a:r>
            <a:r>
              <a:rPr lang="it-IT" sz="700" baseline="0" noProof="0" dirty="0"/>
              <a:t> </a:t>
            </a:r>
            <a:r>
              <a:rPr lang="it-IT" sz="700" baseline="0" noProof="0" dirty="0" err="1"/>
              <a:t>result</a:t>
            </a:r>
            <a:r>
              <a:rPr lang="it-IT" sz="700" baseline="0" noProof="0" dirty="0"/>
              <a:t> </a:t>
            </a:r>
            <a:r>
              <a:rPr lang="it-IT" sz="700" baseline="0" noProof="0" dirty="0" err="1"/>
              <a:t>is</a:t>
            </a:r>
            <a:r>
              <a:rPr lang="it-IT" sz="700" baseline="0" noProof="0" dirty="0"/>
              <a:t> in line with the </a:t>
            </a:r>
            <a:r>
              <a:rPr lang="it-IT" sz="700" baseline="0" noProof="0" dirty="0" err="1"/>
              <a:t>research</a:t>
            </a:r>
            <a:r>
              <a:rPr lang="it-IT" sz="700" baseline="0" noProof="0" dirty="0"/>
              <a:t> on ferrihydrite, </a:t>
            </a:r>
            <a:r>
              <a:rPr lang="it-IT" sz="700" baseline="0" noProof="0" dirty="0" err="1"/>
              <a:t>which</a:t>
            </a:r>
            <a:r>
              <a:rPr lang="it-IT" sz="700" baseline="0" noProof="0" dirty="0"/>
              <a:t> </a:t>
            </a:r>
            <a:r>
              <a:rPr lang="it-IT" sz="700" baseline="0" noProof="0" dirty="0" err="1"/>
              <a:t>is</a:t>
            </a:r>
            <a:r>
              <a:rPr lang="it-IT" sz="700" baseline="0" noProof="0" dirty="0"/>
              <a:t> </a:t>
            </a:r>
            <a:r>
              <a:rPr lang="it-IT" sz="700" baseline="0" noProof="0" dirty="0" err="1"/>
              <a:t>known</a:t>
            </a:r>
            <a:r>
              <a:rPr lang="it-IT" sz="700" baseline="0" noProof="0" dirty="0"/>
              <a:t> to be </a:t>
            </a:r>
            <a:r>
              <a:rPr lang="it-IT" sz="700" baseline="0" noProof="0" dirty="0" err="1"/>
              <a:t>metastable</a:t>
            </a:r>
            <a:r>
              <a:rPr lang="it-IT" sz="700" baseline="0" noProof="0" dirty="0"/>
              <a:t>, and to </a:t>
            </a:r>
            <a:r>
              <a:rPr lang="it-IT" sz="700" baseline="0" noProof="0" dirty="0" err="1"/>
              <a:t>transform</a:t>
            </a:r>
            <a:r>
              <a:rPr lang="it-IT" sz="700" baseline="0" noProof="0" dirty="0"/>
              <a:t> in time, and in a wide </a:t>
            </a:r>
            <a:r>
              <a:rPr lang="it-IT" sz="700" baseline="0" noProof="0" dirty="0" err="1"/>
              <a:t>range</a:t>
            </a:r>
            <a:r>
              <a:rPr lang="it-IT" sz="700" baseline="0" noProof="0" dirty="0"/>
              <a:t> of </a:t>
            </a:r>
            <a:r>
              <a:rPr lang="it-IT" sz="700" baseline="0" noProof="0" dirty="0" err="1"/>
              <a:t>pH</a:t>
            </a:r>
            <a:r>
              <a:rPr lang="it-IT" sz="700" baseline="0" noProof="0" dirty="0"/>
              <a:t> and </a:t>
            </a:r>
            <a:r>
              <a:rPr lang="it-IT" sz="700" baseline="0" noProof="0" dirty="0" err="1"/>
              <a:t>temperatures</a:t>
            </a:r>
            <a:r>
              <a:rPr lang="it-IT" sz="700" baseline="0" noProof="0" dirty="0"/>
              <a:t>, to </a:t>
            </a:r>
            <a:r>
              <a:rPr lang="it-IT" sz="700" baseline="0" noProof="0" dirty="0" err="1"/>
              <a:t>goethite</a:t>
            </a:r>
            <a:r>
              <a:rPr lang="it-IT" sz="700" baseline="0" noProof="0" dirty="0"/>
              <a:t> and </a:t>
            </a:r>
            <a:r>
              <a:rPr lang="it-IT" sz="700" baseline="0" noProof="0" dirty="0" err="1"/>
              <a:t>finally</a:t>
            </a:r>
            <a:r>
              <a:rPr lang="it-IT" sz="700" baseline="0" noProof="0" dirty="0"/>
              <a:t> </a:t>
            </a:r>
            <a:r>
              <a:rPr lang="it-IT" sz="700" baseline="0" noProof="0" dirty="0" err="1"/>
              <a:t>hematite</a:t>
            </a:r>
            <a:r>
              <a:rPr lang="it-IT" sz="700" baseline="0" noProof="0" dirty="0"/>
              <a:t>, </a:t>
            </a:r>
            <a:r>
              <a:rPr lang="it-IT" sz="700" baseline="0" noProof="0" dirty="0" err="1"/>
              <a:t>wich</a:t>
            </a:r>
            <a:r>
              <a:rPr lang="it-IT" sz="700" baseline="0" noProof="0" dirty="0"/>
              <a:t> are more </a:t>
            </a:r>
            <a:r>
              <a:rPr lang="it-IT" sz="700" baseline="0" noProof="0" dirty="0" err="1"/>
              <a:t>more</a:t>
            </a:r>
            <a:r>
              <a:rPr lang="it-IT" sz="700" baseline="0" noProof="0" dirty="0"/>
              <a:t> </a:t>
            </a:r>
            <a:r>
              <a:rPr lang="it-IT" sz="700" baseline="0" noProof="0" dirty="0" err="1"/>
              <a:t>stable</a:t>
            </a:r>
            <a:r>
              <a:rPr lang="it-IT" sz="700" baseline="0" noProof="0" dirty="0"/>
              <a:t> and </a:t>
            </a:r>
            <a:r>
              <a:rPr lang="it-IT" sz="700" baseline="0" noProof="0" dirty="0" err="1"/>
              <a:t>crystalline</a:t>
            </a:r>
            <a:r>
              <a:rPr lang="it-IT" sz="700" baseline="0" noProof="0" dirty="0"/>
              <a:t> Fe </a:t>
            </a:r>
            <a:r>
              <a:rPr lang="it-IT" sz="700" baseline="0" noProof="0" dirty="0" err="1"/>
              <a:t>species</a:t>
            </a:r>
            <a:r>
              <a:rPr lang="it-IT" sz="700" baseline="0" noProof="0" dirty="0"/>
              <a:t>.</a:t>
            </a:r>
          </a:p>
          <a:p>
            <a:endParaRPr lang="it-IT" sz="700" baseline="0" noProof="0" dirty="0"/>
          </a:p>
          <a:p>
            <a:r>
              <a:rPr lang="it-IT" sz="700" baseline="0" noProof="0" dirty="0" err="1"/>
              <a:t>Schwertmann</a:t>
            </a:r>
            <a:r>
              <a:rPr lang="it-IT" sz="700" baseline="0" noProof="0" dirty="0"/>
              <a:t> </a:t>
            </a:r>
            <a:r>
              <a:rPr lang="it-IT" sz="700" baseline="0" noProof="0" dirty="0" err="1"/>
              <a:t>observed</a:t>
            </a:r>
            <a:r>
              <a:rPr lang="it-IT" sz="700" baseline="0" noProof="0" dirty="0"/>
              <a:t> </a:t>
            </a:r>
            <a:r>
              <a:rPr lang="it-IT" sz="700" baseline="0" noProof="0" dirty="0" err="1"/>
              <a:t>that</a:t>
            </a:r>
            <a:r>
              <a:rPr lang="it-IT" sz="700" baseline="0" noProof="0" dirty="0"/>
              <a:t> </a:t>
            </a:r>
            <a:r>
              <a:rPr lang="it-IT" sz="700" baseline="0" noProof="0" dirty="0" err="1"/>
              <a:t>at</a:t>
            </a:r>
            <a:r>
              <a:rPr lang="it-IT" sz="700" baseline="0" noProof="0" dirty="0"/>
              <a:t> the quasi-</a:t>
            </a:r>
            <a:r>
              <a:rPr lang="it-IT" sz="700" baseline="0" noProof="0" dirty="0" err="1"/>
              <a:t>phisiological</a:t>
            </a:r>
            <a:r>
              <a:rPr lang="it-IT" sz="700" baseline="0" noProof="0" dirty="0"/>
              <a:t> </a:t>
            </a:r>
            <a:r>
              <a:rPr lang="it-IT" sz="700" baseline="0" noProof="0" dirty="0" err="1"/>
              <a:t>pH</a:t>
            </a:r>
            <a:r>
              <a:rPr lang="it-IT" sz="700" baseline="0" noProof="0" dirty="0"/>
              <a:t> of 7 and 25C, full </a:t>
            </a:r>
            <a:r>
              <a:rPr lang="it-IT" sz="700" baseline="0" noProof="0" dirty="0" err="1"/>
              <a:t>transformation</a:t>
            </a:r>
            <a:r>
              <a:rPr lang="it-IT" sz="700" baseline="0" noProof="0" dirty="0"/>
              <a:t> to </a:t>
            </a:r>
            <a:r>
              <a:rPr lang="it-IT" sz="700" baseline="0" noProof="0" dirty="0" err="1"/>
              <a:t>goethite</a:t>
            </a:r>
            <a:r>
              <a:rPr lang="it-IT" sz="700" baseline="0" noProof="0" dirty="0"/>
              <a:t> and </a:t>
            </a:r>
            <a:r>
              <a:rPr lang="it-IT" sz="700" baseline="0" noProof="0" dirty="0" err="1"/>
              <a:t>hematite</a:t>
            </a:r>
            <a:r>
              <a:rPr lang="it-IT" sz="700" baseline="0" noProof="0" dirty="0"/>
              <a:t> </a:t>
            </a:r>
            <a:r>
              <a:rPr lang="it-IT" sz="700" baseline="0" noProof="0" dirty="0" err="1"/>
              <a:t>takes</a:t>
            </a:r>
            <a:r>
              <a:rPr lang="it-IT" sz="700" baseline="0" noProof="0" dirty="0"/>
              <a:t> </a:t>
            </a:r>
            <a:r>
              <a:rPr lang="it-IT" sz="700" baseline="0" noProof="0" dirty="0" err="1"/>
              <a:t>about</a:t>
            </a:r>
            <a:r>
              <a:rPr lang="it-IT" sz="700" baseline="0" noProof="0" dirty="0"/>
              <a:t> 1 </a:t>
            </a:r>
            <a:r>
              <a:rPr lang="it-IT" sz="700" baseline="0" noProof="0" dirty="0" err="1"/>
              <a:t>year</a:t>
            </a:r>
            <a:r>
              <a:rPr lang="it-IT" sz="700" baseline="0" noProof="0" dirty="0"/>
              <a:t>. He </a:t>
            </a:r>
            <a:r>
              <a:rPr lang="it-IT" sz="700" baseline="0" noProof="0" dirty="0" err="1"/>
              <a:t>also</a:t>
            </a:r>
            <a:r>
              <a:rPr lang="it-IT" sz="700" baseline="0" noProof="0" dirty="0"/>
              <a:t> </a:t>
            </a:r>
            <a:r>
              <a:rPr lang="it-IT" sz="700" baseline="0" noProof="0" dirty="0" err="1"/>
              <a:t>observed</a:t>
            </a:r>
            <a:r>
              <a:rPr lang="it-IT" sz="700" baseline="0" noProof="0" dirty="0"/>
              <a:t> </a:t>
            </a:r>
            <a:r>
              <a:rPr lang="it-IT" sz="700" baseline="0" noProof="0" dirty="0" err="1"/>
              <a:t>that</a:t>
            </a:r>
            <a:r>
              <a:rPr lang="it-IT" sz="700" baseline="0" noProof="0" dirty="0"/>
              <a:t> the </a:t>
            </a:r>
            <a:r>
              <a:rPr lang="it-IT" sz="700" baseline="0" noProof="0" dirty="0" err="1"/>
              <a:t>transformation</a:t>
            </a:r>
            <a:r>
              <a:rPr lang="it-IT" sz="700" baseline="0" noProof="0" dirty="0"/>
              <a:t> can be </a:t>
            </a:r>
            <a:r>
              <a:rPr lang="it-IT" sz="700" baseline="0" noProof="0" dirty="0" err="1"/>
              <a:t>slowed</a:t>
            </a:r>
            <a:r>
              <a:rPr lang="it-IT" sz="700" baseline="0" noProof="0" dirty="0"/>
              <a:t> down or </a:t>
            </a:r>
            <a:r>
              <a:rPr lang="it-IT" sz="700" baseline="0" noProof="0" dirty="0" err="1"/>
              <a:t>blocked</a:t>
            </a:r>
            <a:r>
              <a:rPr lang="it-IT" sz="700" baseline="0" noProof="0" dirty="0"/>
              <a:t> </a:t>
            </a:r>
            <a:r>
              <a:rPr lang="it-IT" sz="700" baseline="0" noProof="0" dirty="0" err="1"/>
              <a:t>if</a:t>
            </a:r>
            <a:r>
              <a:rPr lang="it-IT" sz="700" baseline="0" noProof="0" dirty="0"/>
              <a:t> </a:t>
            </a:r>
            <a:r>
              <a:rPr lang="it-IT" sz="700" baseline="0" noProof="0" dirty="0" err="1"/>
              <a:t>Silicon</a:t>
            </a:r>
            <a:r>
              <a:rPr lang="it-IT" sz="700" baseline="0" noProof="0" dirty="0"/>
              <a:t> or </a:t>
            </a:r>
            <a:r>
              <a:rPr lang="it-IT" sz="700" baseline="0" noProof="0" dirty="0" err="1"/>
              <a:t>silica</a:t>
            </a:r>
            <a:r>
              <a:rPr lang="it-IT" sz="700" baseline="0" noProof="0" dirty="0"/>
              <a:t> </a:t>
            </a:r>
            <a:r>
              <a:rPr lang="it-IT" sz="700" baseline="0" noProof="0" dirty="0" err="1"/>
              <a:t>units</a:t>
            </a:r>
            <a:r>
              <a:rPr lang="it-IT" sz="700" baseline="0" noProof="0" dirty="0"/>
              <a:t> are </a:t>
            </a:r>
            <a:r>
              <a:rPr lang="it-IT" sz="700" baseline="0" noProof="0" dirty="0" err="1"/>
              <a:t>present</a:t>
            </a:r>
            <a:r>
              <a:rPr lang="it-IT" sz="700" baseline="0" noProof="0" dirty="0"/>
              <a:t> in the </a:t>
            </a:r>
            <a:r>
              <a:rPr lang="it-IT" sz="700" baseline="0" noProof="0" dirty="0" err="1"/>
              <a:t>system</a:t>
            </a:r>
            <a:r>
              <a:rPr lang="it-IT" sz="700" baseline="0" noProof="0" dirty="0"/>
              <a:t>. </a:t>
            </a:r>
          </a:p>
        </p:txBody>
      </p:sp>
      <p:sp>
        <p:nvSpPr>
          <p:cNvPr id="4" name="Slide Number Placeholder 3"/>
          <p:cNvSpPr>
            <a:spLocks noGrp="1"/>
          </p:cNvSpPr>
          <p:nvPr>
            <p:ph type="sldNum" sz="quarter" idx="10"/>
          </p:nvPr>
        </p:nvSpPr>
        <p:spPr/>
        <p:txBody>
          <a:bodyPr/>
          <a:lstStyle/>
          <a:p>
            <a:fld id="{8C552487-CA8F-49E5-9587-EF978E0A2DE2}" type="slidenum">
              <a:rPr lang="en-US" smtClean="0"/>
              <a:t>11</a:t>
            </a:fld>
            <a:endParaRPr lang="en-US"/>
          </a:p>
        </p:txBody>
      </p:sp>
    </p:spTree>
    <p:extLst>
      <p:ext uri="{BB962C8B-B14F-4D97-AF65-F5344CB8AC3E}">
        <p14:creationId xmlns:p14="http://schemas.microsoft.com/office/powerpoint/2010/main" val="3012301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r>
              <a:rPr lang="it-IT" sz="717" noProof="0" dirty="0"/>
              <a:t>More</a:t>
            </a:r>
            <a:r>
              <a:rPr lang="it-IT" sz="717" baseline="0" noProof="0" dirty="0"/>
              <a:t> </a:t>
            </a:r>
            <a:r>
              <a:rPr lang="it-IT" sz="717" baseline="0" noProof="0" dirty="0" err="1"/>
              <a:t>experimental</a:t>
            </a:r>
            <a:r>
              <a:rPr lang="it-IT" sz="717" baseline="0" noProof="0" dirty="0"/>
              <a:t> work </a:t>
            </a:r>
            <a:r>
              <a:rPr lang="it-IT" sz="717" baseline="0" noProof="0" dirty="0" err="1"/>
              <a:t>is</a:t>
            </a:r>
            <a:r>
              <a:rPr lang="it-IT" sz="717" baseline="0" noProof="0" dirty="0"/>
              <a:t> </a:t>
            </a:r>
            <a:r>
              <a:rPr lang="it-IT" sz="717" baseline="0" noProof="0" dirty="0" err="1"/>
              <a:t>needed</a:t>
            </a:r>
            <a:r>
              <a:rPr lang="it-IT" sz="717" baseline="0" noProof="0" dirty="0"/>
              <a:t> to </a:t>
            </a:r>
            <a:r>
              <a:rPr lang="it-IT" sz="717" baseline="0" noProof="0" dirty="0" err="1"/>
              <a:t>understand</a:t>
            </a:r>
            <a:r>
              <a:rPr lang="it-IT" sz="717" baseline="0" noProof="0" dirty="0"/>
              <a:t> </a:t>
            </a:r>
            <a:r>
              <a:rPr lang="it-IT" sz="717" baseline="0" noProof="0" dirty="0" err="1"/>
              <a:t>why</a:t>
            </a:r>
            <a:r>
              <a:rPr lang="it-IT" sz="717" baseline="0" noProof="0" dirty="0"/>
              <a:t> ferrihydrite, </a:t>
            </a:r>
            <a:r>
              <a:rPr lang="it-IT" sz="717" baseline="0" noProof="0" dirty="0" err="1"/>
              <a:t>which</a:t>
            </a:r>
            <a:r>
              <a:rPr lang="it-IT" sz="717" baseline="0" noProof="0" dirty="0"/>
              <a:t>, </a:t>
            </a:r>
            <a:r>
              <a:rPr lang="it-IT" sz="717" baseline="0" noProof="0" dirty="0" err="1"/>
              <a:t>as</a:t>
            </a:r>
            <a:r>
              <a:rPr lang="it-IT" sz="717" baseline="0" noProof="0" dirty="0"/>
              <a:t> </a:t>
            </a:r>
            <a:r>
              <a:rPr lang="it-IT" sz="717" baseline="0" noProof="0" dirty="0" err="1"/>
              <a:t>said</a:t>
            </a:r>
            <a:r>
              <a:rPr lang="it-IT" sz="717" baseline="0" noProof="0" dirty="0"/>
              <a:t>, </a:t>
            </a:r>
            <a:r>
              <a:rPr lang="it-IT" sz="717" baseline="0" noProof="0" dirty="0" err="1"/>
              <a:t>is</a:t>
            </a:r>
            <a:r>
              <a:rPr lang="it-IT" sz="717" baseline="0" noProof="0" dirty="0"/>
              <a:t> </a:t>
            </a:r>
            <a:r>
              <a:rPr lang="it-IT" sz="717" baseline="0" noProof="0" dirty="0" err="1"/>
              <a:t>metastable</a:t>
            </a:r>
            <a:r>
              <a:rPr lang="it-IT" sz="717" baseline="0" noProof="0" dirty="0"/>
              <a:t>, </a:t>
            </a:r>
            <a:r>
              <a:rPr lang="it-IT" sz="717" baseline="0" noProof="0" dirty="0" err="1"/>
              <a:t>is</a:t>
            </a:r>
            <a:r>
              <a:rPr lang="it-IT" sz="717" baseline="0" noProof="0" dirty="0"/>
              <a:t> </a:t>
            </a:r>
            <a:r>
              <a:rPr lang="it-IT" sz="717" baseline="0" noProof="0" dirty="0" err="1"/>
              <a:t>still</a:t>
            </a:r>
            <a:r>
              <a:rPr lang="it-IT" sz="717" baseline="0" noProof="0" dirty="0"/>
              <a:t> </a:t>
            </a:r>
            <a:r>
              <a:rPr lang="it-IT" sz="717" baseline="0" noProof="0" dirty="0" err="1"/>
              <a:t>present</a:t>
            </a:r>
            <a:r>
              <a:rPr lang="it-IT" sz="717" baseline="0" noProof="0" dirty="0"/>
              <a:t> in the AB </a:t>
            </a:r>
            <a:r>
              <a:rPr lang="it-IT" sz="717" baseline="0" noProof="0" dirty="0" err="1"/>
              <a:t>after</a:t>
            </a:r>
            <a:r>
              <a:rPr lang="it-IT" sz="717" baseline="0" noProof="0" dirty="0"/>
              <a:t> </a:t>
            </a:r>
            <a:r>
              <a:rPr lang="it-IT" sz="717" baseline="0" noProof="0" dirty="0" err="1"/>
              <a:t>decades</a:t>
            </a:r>
            <a:endParaRPr lang="it-IT" sz="717" noProof="0" dirty="0"/>
          </a:p>
          <a:p>
            <a:endParaRPr lang="it-IT" sz="717" noProof="0" dirty="0"/>
          </a:p>
          <a:p>
            <a:r>
              <a:rPr lang="it-IT" sz="717" noProof="0" dirty="0" err="1"/>
              <a:t>We</a:t>
            </a:r>
            <a:r>
              <a:rPr lang="it-IT" sz="717" noProof="0" dirty="0"/>
              <a:t> </a:t>
            </a:r>
            <a:r>
              <a:rPr lang="it-IT" sz="717" noProof="0" dirty="0" err="1"/>
              <a:t>don’t</a:t>
            </a:r>
            <a:r>
              <a:rPr lang="it-IT" sz="717" noProof="0" dirty="0"/>
              <a:t> </a:t>
            </a:r>
            <a:r>
              <a:rPr lang="it-IT" sz="717" noProof="0" dirty="0" err="1"/>
              <a:t>know</a:t>
            </a:r>
            <a:r>
              <a:rPr lang="it-IT" sz="717" noProof="0" dirty="0"/>
              <a:t> </a:t>
            </a:r>
            <a:r>
              <a:rPr lang="it-IT" sz="717" noProof="0" dirty="0" err="1"/>
              <a:t>if</a:t>
            </a:r>
            <a:r>
              <a:rPr lang="it-IT" sz="717" baseline="0" noProof="0" dirty="0"/>
              <a:t> the </a:t>
            </a:r>
            <a:r>
              <a:rPr lang="it-IT" sz="717" baseline="0" noProof="0" dirty="0" err="1"/>
              <a:t>transformation</a:t>
            </a:r>
            <a:r>
              <a:rPr lang="it-IT" sz="717" baseline="0" noProof="0" dirty="0"/>
              <a:t> of ferrihydrite </a:t>
            </a:r>
            <a:r>
              <a:rPr lang="it-IT" sz="717" baseline="0" noProof="0" dirty="0" err="1"/>
              <a:t>into</a:t>
            </a:r>
            <a:r>
              <a:rPr lang="it-IT" sz="717" baseline="0" noProof="0" dirty="0"/>
              <a:t> </a:t>
            </a:r>
            <a:r>
              <a:rPr lang="it-IT" sz="717" baseline="0" noProof="0" dirty="0" err="1"/>
              <a:t>goethite</a:t>
            </a:r>
            <a:r>
              <a:rPr lang="it-IT" sz="717" baseline="0" noProof="0" dirty="0"/>
              <a:t> </a:t>
            </a:r>
            <a:r>
              <a:rPr lang="it-IT" sz="717" baseline="0" noProof="0" dirty="0" err="1"/>
              <a:t>occurred</a:t>
            </a:r>
            <a:r>
              <a:rPr lang="it-IT" sz="717" baseline="0" noProof="0" dirty="0"/>
              <a:t> in vivo or ex vivo.</a:t>
            </a:r>
          </a:p>
          <a:p>
            <a:endParaRPr lang="it-IT" sz="717" noProof="0" dirty="0"/>
          </a:p>
          <a:p>
            <a:r>
              <a:rPr lang="it-IT" sz="717" noProof="0" dirty="0"/>
              <a:t>A </a:t>
            </a:r>
            <a:r>
              <a:rPr lang="it-IT" sz="717" noProof="0" dirty="0" err="1"/>
              <a:t>simple</a:t>
            </a:r>
            <a:r>
              <a:rPr lang="it-IT" sz="717" noProof="0" dirty="0"/>
              <a:t> test </a:t>
            </a:r>
            <a:r>
              <a:rPr lang="it-IT" sz="717" noProof="0" dirty="0" err="1"/>
              <a:t>we</a:t>
            </a:r>
            <a:r>
              <a:rPr lang="it-IT" sz="717" noProof="0" dirty="0"/>
              <a:t> </a:t>
            </a:r>
            <a:r>
              <a:rPr lang="it-IT" sz="717" noProof="0" dirty="0" err="1"/>
              <a:t>have</a:t>
            </a:r>
            <a:r>
              <a:rPr lang="it-IT" sz="717" noProof="0" dirty="0"/>
              <a:t> in </a:t>
            </a:r>
            <a:r>
              <a:rPr lang="it-IT" sz="717" noProof="0" dirty="0" err="1"/>
              <a:t>mind</a:t>
            </a:r>
            <a:r>
              <a:rPr lang="it-IT" sz="717" noProof="0" dirty="0"/>
              <a:t> </a:t>
            </a:r>
            <a:r>
              <a:rPr lang="it-IT" sz="717" noProof="0" dirty="0" err="1"/>
              <a:t>is</a:t>
            </a:r>
            <a:r>
              <a:rPr lang="it-IT" sz="717" noProof="0" dirty="0"/>
              <a:t> to </a:t>
            </a:r>
            <a:r>
              <a:rPr lang="it-IT" sz="717" noProof="0" dirty="0" err="1"/>
              <a:t>subject</a:t>
            </a:r>
            <a:r>
              <a:rPr lang="it-IT" sz="717" noProof="0" dirty="0"/>
              <a:t> ferrihydrite</a:t>
            </a:r>
            <a:r>
              <a:rPr lang="it-IT" sz="717" baseline="0" noProof="0" dirty="0"/>
              <a:t> to the </a:t>
            </a:r>
            <a:r>
              <a:rPr lang="it-IT" sz="717" baseline="0" noProof="0" dirty="0" err="1"/>
              <a:t>same</a:t>
            </a:r>
            <a:r>
              <a:rPr lang="it-IT" sz="717" baseline="0" noProof="0" dirty="0"/>
              <a:t> treatment </a:t>
            </a:r>
            <a:r>
              <a:rPr lang="it-IT" sz="717" baseline="0" noProof="0" dirty="0" err="1"/>
              <a:t>used</a:t>
            </a:r>
            <a:r>
              <a:rPr lang="it-IT" sz="717" baseline="0" noProof="0" dirty="0"/>
              <a:t> for the </a:t>
            </a:r>
            <a:r>
              <a:rPr lang="it-IT" sz="717" baseline="0" noProof="0" dirty="0" err="1"/>
              <a:t>preparation</a:t>
            </a:r>
            <a:r>
              <a:rPr lang="it-IT" sz="717" baseline="0" noProof="0" dirty="0"/>
              <a:t> of </a:t>
            </a:r>
            <a:r>
              <a:rPr lang="it-IT" sz="717" baseline="0" noProof="0" dirty="0" err="1"/>
              <a:t>biological</a:t>
            </a:r>
            <a:r>
              <a:rPr lang="it-IT" sz="717" baseline="0" noProof="0" dirty="0"/>
              <a:t> </a:t>
            </a:r>
            <a:r>
              <a:rPr lang="it-IT" sz="717" baseline="0" noProof="0" dirty="0" err="1"/>
              <a:t>samples</a:t>
            </a:r>
            <a:r>
              <a:rPr lang="it-IT" sz="717" baseline="0" noProof="0" dirty="0"/>
              <a:t>.</a:t>
            </a:r>
            <a:endParaRPr lang="it-IT" sz="717" noProof="0" dirty="0"/>
          </a:p>
          <a:p>
            <a:endParaRPr lang="it-IT" sz="717" noProof="0" dirty="0"/>
          </a:p>
          <a:p>
            <a:r>
              <a:rPr lang="it-IT" sz="717" noProof="0" dirty="0"/>
              <a:t>More </a:t>
            </a:r>
            <a:r>
              <a:rPr lang="it-IT" sz="717" noProof="0" dirty="0" err="1"/>
              <a:t>complex</a:t>
            </a:r>
            <a:r>
              <a:rPr lang="it-IT" sz="717" noProof="0" dirty="0"/>
              <a:t> </a:t>
            </a:r>
            <a:r>
              <a:rPr lang="it-IT" sz="717" noProof="0" dirty="0" err="1"/>
              <a:t>experiments</a:t>
            </a:r>
            <a:r>
              <a:rPr lang="it-IT" sz="717" noProof="0" dirty="0"/>
              <a:t> </a:t>
            </a:r>
            <a:r>
              <a:rPr lang="it-IT" sz="717" noProof="0" dirty="0" err="1"/>
              <a:t>we</a:t>
            </a:r>
            <a:r>
              <a:rPr lang="it-IT" sz="717" noProof="0" dirty="0"/>
              <a:t> </a:t>
            </a:r>
            <a:r>
              <a:rPr lang="it-IT" sz="717" noProof="0" dirty="0" err="1"/>
              <a:t>would</a:t>
            </a:r>
            <a:r>
              <a:rPr lang="it-IT" sz="717" noProof="0" dirty="0"/>
              <a:t> </a:t>
            </a:r>
            <a:r>
              <a:rPr lang="it-IT" sz="717" noProof="0" dirty="0" err="1"/>
              <a:t>like</a:t>
            </a:r>
            <a:r>
              <a:rPr lang="it-IT" sz="717" noProof="0" dirty="0"/>
              <a:t> to </a:t>
            </a:r>
            <a:r>
              <a:rPr lang="it-IT" sz="717" noProof="0" dirty="0" err="1"/>
              <a:t>perform</a:t>
            </a:r>
            <a:r>
              <a:rPr lang="it-IT" sz="717" baseline="0" noProof="0" dirty="0"/>
              <a:t> </a:t>
            </a:r>
            <a:r>
              <a:rPr lang="it-IT" sz="717" noProof="0" dirty="0"/>
              <a:t>include in</a:t>
            </a:r>
            <a:r>
              <a:rPr lang="it-IT" sz="717" baseline="0" noProof="0" dirty="0"/>
              <a:t> vitro </a:t>
            </a:r>
            <a:r>
              <a:rPr lang="it-IT" sz="717" baseline="0" noProof="0" dirty="0" err="1"/>
              <a:t>experiments</a:t>
            </a:r>
            <a:r>
              <a:rPr lang="it-IT" sz="717" baseline="0" noProof="0" dirty="0"/>
              <a:t> to induce the </a:t>
            </a:r>
            <a:r>
              <a:rPr lang="it-IT" sz="717" baseline="0" noProof="0" dirty="0" err="1"/>
              <a:t>formation</a:t>
            </a:r>
            <a:r>
              <a:rPr lang="it-IT" sz="717" baseline="0" noProof="0" dirty="0"/>
              <a:t> of AB in </a:t>
            </a:r>
            <a:r>
              <a:rPr lang="it-IT" sz="717" baseline="0" noProof="0" dirty="0" err="1"/>
              <a:t>cell</a:t>
            </a:r>
            <a:r>
              <a:rPr lang="it-IT" sz="717" baseline="0" noProof="0" dirty="0"/>
              <a:t> </a:t>
            </a:r>
            <a:r>
              <a:rPr lang="it-IT" sz="717" baseline="0" noProof="0" dirty="0" err="1"/>
              <a:t>coltures</a:t>
            </a:r>
            <a:r>
              <a:rPr lang="it-IT" sz="717" baseline="0" noProof="0" dirty="0"/>
              <a:t> with </a:t>
            </a:r>
            <a:r>
              <a:rPr lang="it-IT" sz="717" baseline="0" noProof="0" dirty="0" err="1"/>
              <a:t>asbestos</a:t>
            </a:r>
            <a:r>
              <a:rPr lang="it-IT" sz="717" baseline="0" noProof="0" dirty="0"/>
              <a:t>, and </a:t>
            </a:r>
            <a:r>
              <a:rPr lang="it-IT" sz="717" baseline="0" noProof="0" dirty="0" err="1"/>
              <a:t>then</a:t>
            </a:r>
            <a:r>
              <a:rPr lang="it-IT" sz="717" baseline="0" noProof="0" dirty="0"/>
              <a:t> </a:t>
            </a:r>
            <a:r>
              <a:rPr lang="it-IT" sz="717" baseline="0" noProof="0" dirty="0" err="1"/>
              <a:t>perform</a:t>
            </a:r>
            <a:r>
              <a:rPr lang="it-IT" sz="717" baseline="0" noProof="0" dirty="0"/>
              <a:t> new XAS/XRD </a:t>
            </a:r>
            <a:r>
              <a:rPr lang="it-IT" sz="717" baseline="0" noProof="0" dirty="0" err="1"/>
              <a:t>analyses</a:t>
            </a:r>
            <a:endParaRPr lang="it-IT" sz="717" noProof="0" dirty="0"/>
          </a:p>
        </p:txBody>
      </p:sp>
      <p:sp>
        <p:nvSpPr>
          <p:cNvPr id="4" name="Slide Number Placeholder 3"/>
          <p:cNvSpPr>
            <a:spLocks noGrp="1"/>
          </p:cNvSpPr>
          <p:nvPr>
            <p:ph type="sldNum" sz="quarter" idx="10"/>
          </p:nvPr>
        </p:nvSpPr>
        <p:spPr/>
        <p:txBody>
          <a:bodyPr/>
          <a:lstStyle/>
          <a:p>
            <a:fld id="{8C552487-CA8F-49E5-9587-EF978E0A2DE2}" type="slidenum">
              <a:rPr lang="en-US" smtClean="0"/>
              <a:t>12</a:t>
            </a:fld>
            <a:endParaRPr lang="en-US"/>
          </a:p>
        </p:txBody>
      </p:sp>
    </p:spTree>
    <p:extLst>
      <p:ext uri="{BB962C8B-B14F-4D97-AF65-F5344CB8AC3E}">
        <p14:creationId xmlns:p14="http://schemas.microsoft.com/office/powerpoint/2010/main" val="891999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r>
              <a:rPr lang="it-IT" sz="700" baseline="0" noProof="0" dirty="0" err="1"/>
              <a:t>Later</a:t>
            </a:r>
            <a:r>
              <a:rPr lang="it-IT" sz="700" baseline="0" noProof="0" dirty="0"/>
              <a:t> </a:t>
            </a:r>
            <a:r>
              <a:rPr lang="it-IT" sz="700" baseline="0" noProof="0" dirty="0" err="1"/>
              <a:t>we</a:t>
            </a:r>
            <a:r>
              <a:rPr lang="it-IT" sz="700" baseline="0" noProof="0" dirty="0"/>
              <a:t> </a:t>
            </a:r>
            <a:r>
              <a:rPr lang="it-IT" sz="700" baseline="0" noProof="0" dirty="0" err="1"/>
              <a:t>tried</a:t>
            </a:r>
            <a:r>
              <a:rPr lang="it-IT" sz="700" baseline="0" noProof="0" dirty="0"/>
              <a:t> to </a:t>
            </a:r>
            <a:r>
              <a:rPr lang="it-IT" sz="700" baseline="0" noProof="0" dirty="0" err="1"/>
              <a:t>confirm</a:t>
            </a:r>
            <a:r>
              <a:rPr lang="it-IT" sz="700" baseline="0" noProof="0" dirty="0"/>
              <a:t> </a:t>
            </a:r>
            <a:r>
              <a:rPr lang="it-IT" sz="700" baseline="0" noProof="0" dirty="0" err="1"/>
              <a:t>this</a:t>
            </a:r>
            <a:r>
              <a:rPr lang="it-IT" sz="700" baseline="0" noProof="0" dirty="0"/>
              <a:t> </a:t>
            </a:r>
            <a:r>
              <a:rPr lang="it-IT" sz="700" baseline="0" noProof="0" dirty="0" err="1"/>
              <a:t>result</a:t>
            </a:r>
            <a:r>
              <a:rPr lang="it-IT" sz="700" baseline="0" noProof="0" dirty="0"/>
              <a:t> with XRD. </a:t>
            </a:r>
            <a:r>
              <a:rPr lang="it-IT" sz="700" baseline="0" noProof="0" dirty="0" err="1"/>
              <a:t>We</a:t>
            </a:r>
            <a:r>
              <a:rPr lang="it-IT" sz="700" baseline="0" noProof="0" dirty="0"/>
              <a:t> </a:t>
            </a:r>
            <a:r>
              <a:rPr lang="it-IT" sz="700" baseline="0" noProof="0" dirty="0" err="1"/>
              <a:t>succeeded</a:t>
            </a:r>
            <a:r>
              <a:rPr lang="it-IT" sz="700" baseline="0" noProof="0" dirty="0"/>
              <a:t> by </a:t>
            </a:r>
            <a:r>
              <a:rPr lang="it-IT" sz="700" baseline="0" noProof="0" dirty="0" err="1"/>
              <a:t>using</a:t>
            </a:r>
            <a:r>
              <a:rPr lang="it-IT" sz="700" baseline="0" noProof="0" dirty="0"/>
              <a:t> a </a:t>
            </a:r>
            <a:r>
              <a:rPr lang="it-IT" sz="700" baseline="0" noProof="0" dirty="0" err="1"/>
              <a:t>very</a:t>
            </a:r>
            <a:r>
              <a:rPr lang="it-IT" sz="700" baseline="0" noProof="0" dirty="0"/>
              <a:t> intense and </a:t>
            </a:r>
            <a:r>
              <a:rPr lang="it-IT" sz="700" baseline="0" noProof="0" dirty="0" err="1"/>
              <a:t>focused</a:t>
            </a:r>
            <a:r>
              <a:rPr lang="it-IT" sz="700" baseline="0" noProof="0" dirty="0"/>
              <a:t> x-</a:t>
            </a:r>
            <a:r>
              <a:rPr lang="it-IT" sz="700" baseline="0" noProof="0" dirty="0" err="1"/>
              <a:t>ray</a:t>
            </a:r>
            <a:r>
              <a:rPr lang="it-IT" sz="700" baseline="0" noProof="0" dirty="0"/>
              <a:t> </a:t>
            </a:r>
            <a:r>
              <a:rPr lang="it-IT" sz="700" baseline="0" noProof="0" dirty="0" err="1"/>
              <a:t>beam</a:t>
            </a:r>
            <a:r>
              <a:rPr lang="it-IT" sz="700" baseline="0" noProof="0" dirty="0"/>
              <a:t> with a spot </a:t>
            </a:r>
            <a:r>
              <a:rPr lang="it-IT" sz="700" baseline="0" noProof="0" dirty="0" err="1"/>
              <a:t>size</a:t>
            </a:r>
            <a:r>
              <a:rPr lang="it-IT" sz="700" baseline="0" noProof="0" dirty="0"/>
              <a:t> </a:t>
            </a:r>
            <a:r>
              <a:rPr lang="it-IT" sz="700" baseline="0" noProof="0" dirty="0" err="1"/>
              <a:t>smaller</a:t>
            </a:r>
            <a:r>
              <a:rPr lang="it-IT" sz="700" baseline="0" noProof="0" dirty="0"/>
              <a:t> </a:t>
            </a:r>
            <a:r>
              <a:rPr lang="it-IT" sz="700" baseline="0" noProof="0" dirty="0" err="1"/>
              <a:t>than</a:t>
            </a:r>
            <a:r>
              <a:rPr lang="it-IT" sz="700" baseline="0" noProof="0" dirty="0"/>
              <a:t> the </a:t>
            </a:r>
            <a:r>
              <a:rPr lang="it-IT" sz="700" baseline="0" noProof="0" dirty="0" err="1"/>
              <a:t>diameter</a:t>
            </a:r>
            <a:r>
              <a:rPr lang="it-IT" sz="700" baseline="0" noProof="0" dirty="0"/>
              <a:t> of the AB, </a:t>
            </a:r>
            <a:r>
              <a:rPr lang="it-IT" sz="700" baseline="0" noProof="0" dirty="0" err="1"/>
              <a:t>that</a:t>
            </a:r>
            <a:r>
              <a:rPr lang="it-IT" sz="700" baseline="0" noProof="0" dirty="0"/>
              <a:t> </a:t>
            </a:r>
            <a:r>
              <a:rPr lang="it-IT" sz="700" baseline="0" noProof="0" dirty="0" err="1"/>
              <a:t>is</a:t>
            </a:r>
            <a:r>
              <a:rPr lang="it-IT" sz="700" baseline="0" noProof="0" dirty="0"/>
              <a:t> 0.15 </a:t>
            </a:r>
            <a:r>
              <a:rPr lang="it-IT" sz="700" baseline="0" noProof="0" dirty="0" err="1"/>
              <a:t>um</a:t>
            </a:r>
            <a:r>
              <a:rPr lang="it-IT" sz="700" baseline="0" noProof="0" dirty="0"/>
              <a:t>. </a:t>
            </a:r>
            <a:r>
              <a:rPr lang="it-IT" sz="700" baseline="0" noProof="0" dirty="0" err="1"/>
              <a:t>Only</a:t>
            </a:r>
            <a:r>
              <a:rPr lang="it-IT" sz="700" baseline="0" noProof="0" dirty="0"/>
              <a:t> with </a:t>
            </a:r>
            <a:r>
              <a:rPr lang="it-IT" sz="700" baseline="0" noProof="0" dirty="0" err="1"/>
              <a:t>such</a:t>
            </a:r>
            <a:r>
              <a:rPr lang="it-IT" sz="700" baseline="0" noProof="0" dirty="0"/>
              <a:t> a </a:t>
            </a:r>
            <a:r>
              <a:rPr lang="it-IT" sz="700" baseline="0" noProof="0" dirty="0" err="1"/>
              <a:t>focused</a:t>
            </a:r>
            <a:r>
              <a:rPr lang="it-IT" sz="700" baseline="0" noProof="0" dirty="0"/>
              <a:t> </a:t>
            </a:r>
            <a:r>
              <a:rPr lang="it-IT" sz="700" baseline="0" noProof="0" dirty="0" err="1"/>
              <a:t>beam</a:t>
            </a:r>
            <a:r>
              <a:rPr lang="it-IT" sz="700" baseline="0" noProof="0" dirty="0"/>
              <a:t> </a:t>
            </a:r>
            <a:r>
              <a:rPr lang="it-IT" sz="700" baseline="0" noProof="0" dirty="0" err="1"/>
              <a:t>we</a:t>
            </a:r>
            <a:r>
              <a:rPr lang="it-IT" sz="700" baseline="0" noProof="0" dirty="0"/>
              <a:t> </a:t>
            </a:r>
            <a:r>
              <a:rPr lang="it-IT" sz="700" baseline="0" noProof="0" dirty="0" err="1"/>
              <a:t>were</a:t>
            </a:r>
            <a:r>
              <a:rPr lang="it-IT" sz="700" baseline="0" noProof="0" dirty="0"/>
              <a:t> </a:t>
            </a:r>
            <a:r>
              <a:rPr lang="it-IT" sz="700" baseline="0" noProof="0" dirty="0" err="1"/>
              <a:t>able</a:t>
            </a:r>
            <a:r>
              <a:rPr lang="it-IT" sz="700" baseline="0" noProof="0" dirty="0"/>
              <a:t> to </a:t>
            </a:r>
            <a:r>
              <a:rPr lang="it-IT" sz="700" baseline="0" noProof="0" dirty="0" err="1"/>
              <a:t>measure</a:t>
            </a:r>
            <a:r>
              <a:rPr lang="it-IT" sz="700" baseline="0" noProof="0" dirty="0"/>
              <a:t> </a:t>
            </a:r>
            <a:r>
              <a:rPr lang="it-IT" sz="700" baseline="0" noProof="0" dirty="0" err="1"/>
              <a:t>separately</a:t>
            </a:r>
            <a:r>
              <a:rPr lang="it-IT" sz="700" baseline="0" noProof="0" dirty="0"/>
              <a:t> the </a:t>
            </a:r>
            <a:r>
              <a:rPr lang="it-IT" sz="700" baseline="0" noProof="0" dirty="0" err="1"/>
              <a:t>inner</a:t>
            </a:r>
            <a:r>
              <a:rPr lang="it-IT" sz="700" baseline="0" noProof="0" dirty="0"/>
              <a:t> </a:t>
            </a:r>
            <a:r>
              <a:rPr lang="it-IT" sz="700" baseline="0" noProof="0" dirty="0" err="1"/>
              <a:t>fiber</a:t>
            </a:r>
            <a:r>
              <a:rPr lang="it-IT" sz="700" baseline="0" noProof="0" dirty="0"/>
              <a:t> (</a:t>
            </a:r>
            <a:r>
              <a:rPr lang="it-IT" sz="700" baseline="0" noProof="0" dirty="0" err="1"/>
              <a:t>which</a:t>
            </a:r>
            <a:r>
              <a:rPr lang="it-IT" sz="700" baseline="0" noProof="0" dirty="0"/>
              <a:t> </a:t>
            </a:r>
            <a:r>
              <a:rPr lang="it-IT" sz="700" baseline="0" noProof="0" dirty="0" err="1"/>
              <a:t>was</a:t>
            </a:r>
            <a:r>
              <a:rPr lang="it-IT" sz="700" baseline="0" noProof="0" dirty="0"/>
              <a:t> crocidolite) and the Fe-</a:t>
            </a:r>
            <a:r>
              <a:rPr lang="it-IT" sz="700" baseline="0" noProof="0" dirty="0" err="1"/>
              <a:t>coating</a:t>
            </a:r>
            <a:r>
              <a:rPr lang="it-IT" sz="700" baseline="0" noProof="0" dirty="0"/>
              <a:t>, </a:t>
            </a:r>
            <a:r>
              <a:rPr lang="it-IT" sz="700" baseline="0" noProof="0" dirty="0" err="1"/>
              <a:t>which</a:t>
            </a:r>
            <a:r>
              <a:rPr lang="it-IT" sz="700" baseline="0" noProof="0" dirty="0"/>
              <a:t> </a:t>
            </a:r>
            <a:r>
              <a:rPr lang="it-IT" sz="700" baseline="0" noProof="0" dirty="0" err="1"/>
              <a:t>resulted</a:t>
            </a:r>
            <a:r>
              <a:rPr lang="it-IT" sz="700" baseline="0" noProof="0" dirty="0"/>
              <a:t> to be </a:t>
            </a:r>
            <a:r>
              <a:rPr lang="it-IT" sz="700" baseline="0" noProof="0" dirty="0" err="1"/>
              <a:t>goethite</a:t>
            </a:r>
            <a:r>
              <a:rPr lang="it-IT" sz="700" baseline="0" noProof="0" dirty="0"/>
              <a:t>.</a:t>
            </a:r>
          </a:p>
          <a:p>
            <a:endParaRPr lang="it-IT" sz="7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700" dirty="0"/>
              <a:t>So,</a:t>
            </a:r>
            <a:r>
              <a:rPr lang="it-IT" sz="700" baseline="0" dirty="0"/>
              <a:t> the </a:t>
            </a:r>
            <a:r>
              <a:rPr lang="it-IT" sz="700" baseline="0" dirty="0" err="1"/>
              <a:t>question</a:t>
            </a:r>
            <a:r>
              <a:rPr lang="it-IT" sz="700" baseline="0" dirty="0"/>
              <a:t> </a:t>
            </a:r>
            <a:r>
              <a:rPr lang="it-IT" sz="700" baseline="0" dirty="0" err="1"/>
              <a:t>now</a:t>
            </a:r>
            <a:r>
              <a:rPr lang="it-IT" sz="700" baseline="0" dirty="0"/>
              <a:t> </a:t>
            </a:r>
            <a:r>
              <a:rPr lang="it-IT" sz="700" baseline="0" dirty="0" err="1"/>
              <a:t>is</a:t>
            </a:r>
            <a:r>
              <a:rPr lang="it-IT" sz="700" baseline="0" dirty="0"/>
              <a:t> </a:t>
            </a:r>
            <a:r>
              <a:rPr lang="it-IT" sz="700" baseline="0" dirty="0" err="1"/>
              <a:t>why</a:t>
            </a:r>
            <a:r>
              <a:rPr lang="it-IT" sz="700" baseline="0" dirty="0"/>
              <a:t> </a:t>
            </a:r>
            <a:r>
              <a:rPr lang="it-IT" sz="700" baseline="0" dirty="0" err="1"/>
              <a:t>we</a:t>
            </a:r>
            <a:r>
              <a:rPr lang="it-IT" sz="700" baseline="0" dirty="0"/>
              <a:t> </a:t>
            </a:r>
            <a:r>
              <a:rPr lang="it-IT" sz="700" baseline="0" dirty="0" err="1"/>
              <a:t>detected</a:t>
            </a:r>
            <a:r>
              <a:rPr lang="it-IT" sz="700" baseline="0" dirty="0"/>
              <a:t> ferrihydrite with XAS and </a:t>
            </a:r>
            <a:r>
              <a:rPr lang="it-IT" sz="700" baseline="0" dirty="0" err="1"/>
              <a:t>goethite</a:t>
            </a:r>
            <a:r>
              <a:rPr lang="it-IT" sz="700" baseline="0" dirty="0"/>
              <a:t> with XRD?</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700" baseline="0" dirty="0"/>
              <a:t>The </a:t>
            </a:r>
            <a:r>
              <a:rPr lang="it-IT" sz="700" baseline="0" dirty="0" err="1"/>
              <a:t>reason</a:t>
            </a:r>
            <a:r>
              <a:rPr lang="it-IT" sz="700" baseline="0" dirty="0"/>
              <a:t> </a:t>
            </a:r>
            <a:r>
              <a:rPr lang="it-IT" sz="700" baseline="0" dirty="0" err="1"/>
              <a:t>is</a:t>
            </a:r>
            <a:r>
              <a:rPr lang="it-IT" sz="700" baseline="0" dirty="0"/>
              <a:t> </a:t>
            </a:r>
            <a:r>
              <a:rPr lang="it-IT" sz="700" baseline="0" dirty="0" err="1"/>
              <a:t>that</a:t>
            </a:r>
            <a:r>
              <a:rPr lang="it-IT" sz="700" baseline="0" dirty="0"/>
              <a:t> ferrihydrite </a:t>
            </a:r>
            <a:r>
              <a:rPr lang="it-IT" sz="700" baseline="0" dirty="0" err="1"/>
              <a:t>is</a:t>
            </a:r>
            <a:r>
              <a:rPr lang="it-IT" sz="700" baseline="0" dirty="0"/>
              <a:t> </a:t>
            </a:r>
            <a:r>
              <a:rPr lang="it-IT" sz="700" baseline="0" dirty="0" err="1"/>
              <a:t>poorly</a:t>
            </a:r>
            <a:r>
              <a:rPr lang="it-IT" sz="700" baseline="0" dirty="0"/>
              <a:t> cristalline. </a:t>
            </a:r>
            <a:r>
              <a:rPr lang="it-IT" sz="700" baseline="0" dirty="0" err="1"/>
              <a:t>As</a:t>
            </a:r>
            <a:r>
              <a:rPr lang="it-IT" sz="700" baseline="0" dirty="0"/>
              <a:t> </a:t>
            </a:r>
            <a:r>
              <a:rPr lang="it-IT" sz="700" baseline="0" dirty="0" err="1"/>
              <a:t>you</a:t>
            </a:r>
            <a:r>
              <a:rPr lang="it-IT" sz="700" baseline="0" dirty="0"/>
              <a:t> can </a:t>
            </a:r>
            <a:r>
              <a:rPr lang="it-IT" sz="700" baseline="0" dirty="0" err="1"/>
              <a:t>see</a:t>
            </a:r>
            <a:r>
              <a:rPr lang="it-IT" sz="700" baseline="0" dirty="0"/>
              <a:t>, in the </a:t>
            </a:r>
            <a:r>
              <a:rPr lang="it-IT" sz="700" baseline="0" dirty="0" err="1"/>
              <a:t>less</a:t>
            </a:r>
            <a:r>
              <a:rPr lang="it-IT" sz="700" baseline="0" dirty="0"/>
              <a:t> </a:t>
            </a:r>
            <a:r>
              <a:rPr lang="it-IT" sz="700" baseline="0" dirty="0" err="1"/>
              <a:t>crystalline</a:t>
            </a:r>
            <a:r>
              <a:rPr lang="it-IT" sz="700" baseline="0" dirty="0"/>
              <a:t> </a:t>
            </a:r>
            <a:r>
              <a:rPr lang="it-IT" sz="700" baseline="0" dirty="0" err="1"/>
              <a:t>form</a:t>
            </a:r>
            <a:r>
              <a:rPr lang="it-IT" sz="700" baseline="0" dirty="0"/>
              <a:t>, </a:t>
            </a:r>
            <a:r>
              <a:rPr lang="it-IT" sz="700" baseline="0" dirty="0" err="1"/>
              <a:t>only</a:t>
            </a:r>
            <a:r>
              <a:rPr lang="it-IT" sz="700" baseline="0" dirty="0"/>
              <a:t> </a:t>
            </a:r>
            <a:r>
              <a:rPr lang="it-IT" sz="700" baseline="0" dirty="0" err="1"/>
              <a:t>two</a:t>
            </a:r>
            <a:r>
              <a:rPr lang="it-IT" sz="700" baseline="0" dirty="0"/>
              <a:t> </a:t>
            </a:r>
            <a:r>
              <a:rPr lang="it-IT" sz="700" baseline="0" dirty="0" err="1"/>
              <a:t>broad</a:t>
            </a:r>
            <a:r>
              <a:rPr lang="it-IT" sz="700" baseline="0" dirty="0"/>
              <a:t> </a:t>
            </a:r>
            <a:r>
              <a:rPr lang="it-IT" sz="700" baseline="0" dirty="0" err="1"/>
              <a:t>peaks</a:t>
            </a:r>
            <a:r>
              <a:rPr lang="it-IT" sz="700" baseline="0" dirty="0"/>
              <a:t> </a:t>
            </a:r>
            <a:r>
              <a:rPr lang="it-IT" sz="700" baseline="0" dirty="0" err="1"/>
              <a:t>appear</a:t>
            </a:r>
            <a:r>
              <a:rPr lang="it-IT" sz="700" baseline="0" dirty="0"/>
              <a:t> in the XRD pattern, and </a:t>
            </a:r>
            <a:r>
              <a:rPr lang="it-IT" sz="700" baseline="0" dirty="0" err="1"/>
              <a:t>they</a:t>
            </a:r>
            <a:r>
              <a:rPr lang="it-IT" sz="700" baseline="0" dirty="0"/>
              <a:t> can </a:t>
            </a:r>
            <a:r>
              <a:rPr lang="it-IT" sz="700" baseline="0" dirty="0" err="1"/>
              <a:t>easily</a:t>
            </a:r>
            <a:r>
              <a:rPr lang="it-IT" sz="700" baseline="0" dirty="0"/>
              <a:t> be </a:t>
            </a:r>
            <a:r>
              <a:rPr lang="it-IT" sz="700" baseline="0" dirty="0" err="1"/>
              <a:t>at</a:t>
            </a:r>
            <a:r>
              <a:rPr lang="it-IT" sz="700" baseline="0" dirty="0"/>
              <a:t> the background </a:t>
            </a:r>
            <a:r>
              <a:rPr lang="it-IT" sz="700" baseline="0" dirty="0" err="1"/>
              <a:t>level</a:t>
            </a:r>
            <a:r>
              <a:rPr lang="it-IT" sz="700" baseline="0" dirty="0"/>
              <a:t>.</a:t>
            </a:r>
          </a:p>
          <a:p>
            <a:r>
              <a:rPr lang="it-IT" sz="700" baseline="0" noProof="0" dirty="0"/>
              <a:t> </a:t>
            </a:r>
          </a:p>
        </p:txBody>
      </p:sp>
      <p:sp>
        <p:nvSpPr>
          <p:cNvPr id="4" name="Slide Number Placeholder 3"/>
          <p:cNvSpPr>
            <a:spLocks noGrp="1"/>
          </p:cNvSpPr>
          <p:nvPr>
            <p:ph type="sldNum" sz="quarter" idx="10"/>
          </p:nvPr>
        </p:nvSpPr>
        <p:spPr/>
        <p:txBody>
          <a:bodyPr/>
          <a:lstStyle/>
          <a:p>
            <a:fld id="{8C552487-CA8F-49E5-9587-EF978E0A2DE2}" type="slidenum">
              <a:rPr lang="en-US" smtClean="0"/>
              <a:t>13</a:t>
            </a:fld>
            <a:endParaRPr lang="en-US"/>
          </a:p>
        </p:txBody>
      </p:sp>
    </p:spTree>
    <p:extLst>
      <p:ext uri="{BB962C8B-B14F-4D97-AF65-F5344CB8AC3E}">
        <p14:creationId xmlns:p14="http://schemas.microsoft.com/office/powerpoint/2010/main" val="2414386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r>
              <a:rPr lang="it-IT" sz="700" baseline="0" dirty="0"/>
              <a:t>Campioni di tessuto polmonare sono stati raccolti durante le autopsie forensi da due ex lavoratori della Eternit di Cavagnolo (Piemonte). </a:t>
            </a:r>
          </a:p>
          <a:p>
            <a:r>
              <a:rPr lang="it-IT" sz="700" baseline="0" dirty="0"/>
              <a:t>I lavoratori sono stati esposti per decenni ad alte concentrazioni di polvere d'amianto. Entrambi avevano asbestosi e placche pleuriche, uno aveva anche il mesotelioma e uno anche il cancro ai polmoni.</a:t>
            </a:r>
          </a:p>
          <a:p>
            <a:r>
              <a:rPr lang="it-IT" sz="700" baseline="0" dirty="0"/>
              <a:t>Il conteggio dei corpuscoli era di 360.000 in un caso 12 milioni nell’altro per grammo di peso secco di tessuto.</a:t>
            </a:r>
          </a:p>
          <a:p>
            <a:r>
              <a:rPr lang="it-IT" sz="700" baseline="0" dirty="0"/>
              <a:t>I corpuscoli sono poi stati preparati estraendoli dal tessuto mediante digestione chimica con ipoclorito di sodio oppure lasciati nel tessuto originale che </a:t>
            </a:r>
            <a:r>
              <a:rPr lang="en-US" sz="700" baseline="0" dirty="0"/>
              <a:t>è</a:t>
            </a:r>
            <a:r>
              <a:rPr lang="it-IT" sz="700" baseline="0" dirty="0"/>
              <a:t> stato fissato in formalina e inglobato in paraffina.</a:t>
            </a:r>
            <a:endParaRPr lang="en-US" sz="700" baseline="0" dirty="0"/>
          </a:p>
        </p:txBody>
      </p:sp>
      <p:sp>
        <p:nvSpPr>
          <p:cNvPr id="4" name="Slide Number Placeholder 3"/>
          <p:cNvSpPr>
            <a:spLocks noGrp="1"/>
          </p:cNvSpPr>
          <p:nvPr>
            <p:ph type="sldNum" sz="quarter" idx="10"/>
          </p:nvPr>
        </p:nvSpPr>
        <p:spPr/>
        <p:txBody>
          <a:bodyPr/>
          <a:lstStyle/>
          <a:p>
            <a:fld id="{8C552487-CA8F-49E5-9587-EF978E0A2DE2}" type="slidenum">
              <a:rPr lang="en-US" smtClean="0"/>
              <a:t>14</a:t>
            </a:fld>
            <a:endParaRPr lang="en-US"/>
          </a:p>
        </p:txBody>
      </p:sp>
    </p:spTree>
    <p:extLst>
      <p:ext uri="{BB962C8B-B14F-4D97-AF65-F5344CB8AC3E}">
        <p14:creationId xmlns:p14="http://schemas.microsoft.com/office/powerpoint/2010/main" val="3584128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r>
              <a:rPr lang="it-IT" sz="700" baseline="0" noProof="0" dirty="0" err="1"/>
              <a:t>Even</a:t>
            </a:r>
            <a:r>
              <a:rPr lang="it-IT" sz="700" baseline="0" noProof="0" dirty="0"/>
              <a:t> </a:t>
            </a:r>
            <a:r>
              <a:rPr lang="it-IT" sz="700" baseline="0" noProof="0" dirty="0" err="1"/>
              <a:t>if</a:t>
            </a:r>
            <a:r>
              <a:rPr lang="it-IT" sz="700" baseline="0" noProof="0" dirty="0"/>
              <a:t> </a:t>
            </a:r>
            <a:r>
              <a:rPr lang="it-IT" sz="700" baseline="0" noProof="0" dirty="0" err="1"/>
              <a:t>you</a:t>
            </a:r>
            <a:r>
              <a:rPr lang="it-IT" sz="700" baseline="0" noProof="0" dirty="0"/>
              <a:t> </a:t>
            </a:r>
            <a:r>
              <a:rPr lang="it-IT" sz="700" baseline="0" noProof="0" dirty="0" err="1"/>
              <a:t>probably</a:t>
            </a:r>
            <a:r>
              <a:rPr lang="it-IT" sz="700" baseline="0" noProof="0" dirty="0"/>
              <a:t> </a:t>
            </a:r>
            <a:r>
              <a:rPr lang="it-IT" sz="700" baseline="0" noProof="0" dirty="0" err="1"/>
              <a:t>already</a:t>
            </a:r>
            <a:r>
              <a:rPr lang="it-IT" sz="700" baseline="0" noProof="0" dirty="0"/>
              <a:t> </a:t>
            </a:r>
            <a:r>
              <a:rPr lang="it-IT" sz="700" baseline="0" noProof="0" dirty="0" err="1"/>
              <a:t>know</a:t>
            </a:r>
            <a:r>
              <a:rPr lang="it-IT" sz="700" baseline="0" noProof="0" dirty="0"/>
              <a:t>, I </a:t>
            </a:r>
            <a:r>
              <a:rPr lang="it-IT" sz="700" baseline="0" noProof="0" dirty="0" err="1"/>
              <a:t>want</a:t>
            </a:r>
            <a:r>
              <a:rPr lang="it-IT" sz="700" baseline="0" noProof="0" dirty="0"/>
              <a:t> to </a:t>
            </a:r>
            <a:r>
              <a:rPr lang="it-IT" sz="700" baseline="0" noProof="0" dirty="0" err="1"/>
              <a:t>quickly</a:t>
            </a:r>
            <a:r>
              <a:rPr lang="it-IT" sz="700" baseline="0" noProof="0" dirty="0"/>
              <a:t> </a:t>
            </a:r>
            <a:r>
              <a:rPr lang="it-IT" sz="700" baseline="0" noProof="0" dirty="0" err="1"/>
              <a:t>remind</a:t>
            </a:r>
            <a:r>
              <a:rPr lang="it-IT" sz="700" baseline="0" noProof="0" dirty="0"/>
              <a:t> the </a:t>
            </a:r>
            <a:r>
              <a:rPr lang="it-IT" sz="700" baseline="0" noProof="0" dirty="0" err="1"/>
              <a:t>extent</a:t>
            </a:r>
            <a:r>
              <a:rPr lang="it-IT" sz="700" baseline="0" noProof="0" dirty="0"/>
              <a:t> of the </a:t>
            </a:r>
            <a:r>
              <a:rPr lang="it-IT" sz="700" baseline="0" noProof="0" dirty="0" err="1"/>
              <a:t>asbestos</a:t>
            </a:r>
            <a:r>
              <a:rPr lang="it-IT" sz="700" baseline="0" noProof="0" dirty="0"/>
              <a:t> </a:t>
            </a:r>
            <a:r>
              <a:rPr lang="it-IT" sz="700" baseline="0" noProof="0" dirty="0" err="1"/>
              <a:t>danger</a:t>
            </a:r>
            <a:endParaRPr lang="it-IT" sz="700" baseline="0" noProof="0" dirty="0"/>
          </a:p>
          <a:p>
            <a:r>
              <a:rPr lang="it-IT" sz="700" baseline="0" noProof="0" dirty="0" err="1"/>
              <a:t>Asbestos</a:t>
            </a:r>
            <a:r>
              <a:rPr lang="it-IT" sz="700" baseline="0" noProof="0" dirty="0"/>
              <a:t> </a:t>
            </a:r>
            <a:r>
              <a:rPr lang="it-IT" sz="700" baseline="0" noProof="0" dirty="0" err="1"/>
              <a:t>is</a:t>
            </a:r>
            <a:r>
              <a:rPr lang="it-IT" sz="700" baseline="0" noProof="0" dirty="0"/>
              <a:t> </a:t>
            </a:r>
            <a:r>
              <a:rPr lang="it-IT" sz="700" baseline="0" noProof="0" dirty="0" err="1"/>
              <a:t>known</a:t>
            </a:r>
            <a:r>
              <a:rPr lang="it-IT" sz="700" baseline="0" noProof="0" dirty="0"/>
              <a:t> to induce </a:t>
            </a:r>
            <a:r>
              <a:rPr lang="it-IT" sz="700" baseline="0" noProof="0" dirty="0" err="1"/>
              <a:t>pleural</a:t>
            </a:r>
            <a:r>
              <a:rPr lang="it-IT" sz="700" baseline="0" noProof="0" dirty="0"/>
              <a:t> </a:t>
            </a:r>
            <a:r>
              <a:rPr lang="it-IT" sz="700" baseline="0" noProof="0" dirty="0" err="1"/>
              <a:t>mesothelioma</a:t>
            </a:r>
            <a:r>
              <a:rPr lang="it-IT" sz="700" baseline="0" noProof="0" dirty="0"/>
              <a:t>, a </a:t>
            </a:r>
            <a:r>
              <a:rPr lang="it-IT" sz="700" baseline="0" noProof="0" dirty="0" err="1"/>
              <a:t>cancer</a:t>
            </a:r>
            <a:r>
              <a:rPr lang="it-IT" sz="700" baseline="0" noProof="0" dirty="0"/>
              <a:t> of the </a:t>
            </a:r>
            <a:r>
              <a:rPr lang="it-IT" sz="700" baseline="0" noProof="0" dirty="0" err="1"/>
              <a:t>lung</a:t>
            </a:r>
            <a:r>
              <a:rPr lang="it-IT" sz="700" baseline="0" noProof="0" dirty="0"/>
              <a:t> </a:t>
            </a:r>
            <a:r>
              <a:rPr lang="it-IT" sz="700" baseline="0" noProof="0" dirty="0" err="1"/>
              <a:t>lining</a:t>
            </a:r>
            <a:r>
              <a:rPr lang="it-IT" sz="700" baseline="0" noProof="0" dirty="0"/>
              <a:t> with a 5-year </a:t>
            </a:r>
            <a:r>
              <a:rPr lang="it-IT" sz="700" baseline="0" noProof="0" dirty="0" err="1"/>
              <a:t>survival</a:t>
            </a:r>
            <a:r>
              <a:rPr lang="it-IT" sz="700" baseline="0" noProof="0" dirty="0"/>
              <a:t> rate of </a:t>
            </a:r>
            <a:r>
              <a:rPr lang="it-IT" sz="700" baseline="0" noProof="0" dirty="0" err="1"/>
              <a:t>only</a:t>
            </a:r>
            <a:r>
              <a:rPr lang="it-IT" sz="700" baseline="0" noProof="0" dirty="0"/>
              <a:t> 5%, and </a:t>
            </a:r>
            <a:r>
              <a:rPr lang="it-IT" sz="700" baseline="0" noProof="0" dirty="0" err="1"/>
              <a:t>other</a:t>
            </a:r>
            <a:r>
              <a:rPr lang="it-IT" sz="700" baseline="0" noProof="0" dirty="0"/>
              <a:t> </a:t>
            </a:r>
            <a:r>
              <a:rPr lang="it-IT" sz="700" baseline="0" noProof="0" dirty="0" err="1"/>
              <a:t>seriuous</a:t>
            </a:r>
            <a:r>
              <a:rPr lang="it-IT" sz="700" baseline="0" noProof="0" dirty="0"/>
              <a:t> </a:t>
            </a:r>
            <a:r>
              <a:rPr lang="it-IT" sz="700" baseline="0" noProof="0" dirty="0" err="1"/>
              <a:t>pulmonary</a:t>
            </a:r>
            <a:r>
              <a:rPr lang="it-IT" sz="700" baseline="0" noProof="0" dirty="0"/>
              <a:t> </a:t>
            </a:r>
            <a:r>
              <a:rPr lang="it-IT" sz="700" baseline="0" noProof="0" dirty="0" err="1"/>
              <a:t>diseases</a:t>
            </a:r>
            <a:endParaRPr lang="it-IT" sz="700" baseline="0" noProof="0" dirty="0"/>
          </a:p>
          <a:p>
            <a:r>
              <a:rPr lang="it-IT" sz="700" baseline="0" noProof="0" dirty="0"/>
              <a:t>The link </a:t>
            </a:r>
            <a:r>
              <a:rPr lang="it-IT" sz="700" baseline="0" noProof="0" dirty="0" err="1"/>
              <a:t>between</a:t>
            </a:r>
            <a:r>
              <a:rPr lang="it-IT" sz="700" baseline="0" noProof="0" dirty="0"/>
              <a:t> </a:t>
            </a:r>
            <a:r>
              <a:rPr lang="it-IT" sz="700" baseline="0" noProof="0" dirty="0" err="1"/>
              <a:t>asbestos</a:t>
            </a:r>
            <a:r>
              <a:rPr lang="it-IT" sz="700" baseline="0" noProof="0" dirty="0"/>
              <a:t> and </a:t>
            </a:r>
            <a:r>
              <a:rPr lang="it-IT" sz="700" baseline="0" noProof="0" dirty="0" err="1"/>
              <a:t>mesothelioma</a:t>
            </a:r>
            <a:r>
              <a:rPr lang="it-IT" sz="700" baseline="0" noProof="0" dirty="0"/>
              <a:t> </a:t>
            </a:r>
            <a:r>
              <a:rPr lang="it-IT" sz="700" baseline="0" noProof="0" dirty="0" err="1"/>
              <a:t>has</a:t>
            </a:r>
            <a:r>
              <a:rPr lang="it-IT" sz="700" baseline="0" noProof="0" dirty="0"/>
              <a:t> </a:t>
            </a:r>
            <a:r>
              <a:rPr lang="it-IT" sz="700" baseline="0" noProof="0" dirty="0" err="1"/>
              <a:t>been</a:t>
            </a:r>
            <a:r>
              <a:rPr lang="it-IT" sz="700" baseline="0" noProof="0" dirty="0"/>
              <a:t> </a:t>
            </a:r>
            <a:r>
              <a:rPr lang="it-IT" sz="700" baseline="0" noProof="0" dirty="0" err="1"/>
              <a:t>proven</a:t>
            </a:r>
            <a:r>
              <a:rPr lang="it-IT" sz="700" baseline="0" noProof="0" dirty="0"/>
              <a:t> by science </a:t>
            </a:r>
            <a:r>
              <a:rPr lang="it-IT" sz="700" baseline="0" noProof="0" dirty="0" err="1"/>
              <a:t>since</a:t>
            </a:r>
            <a:r>
              <a:rPr lang="it-IT" sz="700" baseline="0" noProof="0" dirty="0"/>
              <a:t> the </a:t>
            </a:r>
            <a:r>
              <a:rPr lang="it-IT" sz="700" baseline="0" noProof="0" dirty="0" err="1"/>
              <a:t>sixties</a:t>
            </a:r>
            <a:endParaRPr lang="it-IT" sz="700" baseline="0" noProof="0" dirty="0"/>
          </a:p>
          <a:p>
            <a:r>
              <a:rPr lang="it-IT" sz="700" baseline="0" noProof="0" dirty="0" err="1"/>
              <a:t>Starting</a:t>
            </a:r>
            <a:r>
              <a:rPr lang="it-IT" sz="700" baseline="0" noProof="0" dirty="0"/>
              <a:t> from the </a:t>
            </a:r>
            <a:r>
              <a:rPr lang="it-IT" sz="700" baseline="0" noProof="0" dirty="0" err="1"/>
              <a:t>eighties</a:t>
            </a:r>
            <a:r>
              <a:rPr lang="it-IT" sz="700" baseline="0" noProof="0" dirty="0"/>
              <a:t>, </a:t>
            </a:r>
            <a:r>
              <a:rPr lang="it-IT" sz="700" baseline="0" noProof="0" dirty="0" err="1"/>
              <a:t>asbestos</a:t>
            </a:r>
            <a:r>
              <a:rPr lang="it-IT" sz="700" baseline="0" noProof="0" dirty="0"/>
              <a:t> </a:t>
            </a:r>
            <a:r>
              <a:rPr lang="it-IT" sz="700" baseline="0" noProof="0" dirty="0" err="1"/>
              <a:t>extraction</a:t>
            </a:r>
            <a:r>
              <a:rPr lang="it-IT" sz="700" baseline="0" noProof="0" dirty="0"/>
              <a:t>, production, and </a:t>
            </a:r>
            <a:r>
              <a:rPr lang="it-IT" sz="700" baseline="0" noProof="0" dirty="0" err="1"/>
              <a:t>commercialization</a:t>
            </a:r>
            <a:r>
              <a:rPr lang="it-IT" sz="700" baseline="0" noProof="0" dirty="0"/>
              <a:t> </a:t>
            </a:r>
            <a:r>
              <a:rPr lang="it-IT" sz="700" baseline="0" noProof="0" dirty="0" err="1"/>
              <a:t>has</a:t>
            </a:r>
            <a:r>
              <a:rPr lang="it-IT" sz="700" baseline="0" noProof="0" dirty="0"/>
              <a:t> </a:t>
            </a:r>
            <a:r>
              <a:rPr lang="it-IT" sz="700" baseline="0" noProof="0" dirty="0" err="1"/>
              <a:t>been</a:t>
            </a:r>
            <a:r>
              <a:rPr lang="it-IT" sz="700" baseline="0" noProof="0" dirty="0"/>
              <a:t> </a:t>
            </a:r>
            <a:r>
              <a:rPr lang="it-IT" sz="700" baseline="0" noProof="0" dirty="0" err="1"/>
              <a:t>started</a:t>
            </a:r>
            <a:r>
              <a:rPr lang="it-IT" sz="700" baseline="0" noProof="0" dirty="0"/>
              <a:t> to be </a:t>
            </a:r>
            <a:r>
              <a:rPr lang="it-IT" sz="700" baseline="0" noProof="0" dirty="0" err="1"/>
              <a:t>ban</a:t>
            </a:r>
            <a:r>
              <a:rPr lang="it-IT" sz="700" baseline="0" noProof="0" dirty="0"/>
              <a:t> </a:t>
            </a:r>
            <a:r>
              <a:rPr lang="it-IT" sz="700" baseline="0" noProof="0" dirty="0" err="1"/>
              <a:t>worldwide</a:t>
            </a:r>
            <a:r>
              <a:rPr lang="it-IT" sz="700" baseline="0" noProof="0" dirty="0"/>
              <a:t>, with some </a:t>
            </a:r>
            <a:r>
              <a:rPr lang="it-IT" sz="700" baseline="0" noProof="0" dirty="0" err="1"/>
              <a:t>notable</a:t>
            </a:r>
            <a:r>
              <a:rPr lang="it-IT" sz="700" baseline="0" noProof="0" dirty="0"/>
              <a:t> </a:t>
            </a:r>
            <a:r>
              <a:rPr lang="it-IT" sz="700" baseline="0" noProof="0" dirty="0" err="1"/>
              <a:t>exceptions</a:t>
            </a:r>
            <a:r>
              <a:rPr lang="it-IT" sz="700" baseline="0" noProof="0" dirty="0"/>
              <a:t>, </a:t>
            </a:r>
            <a:r>
              <a:rPr lang="it-IT" sz="700" baseline="0" noProof="0" dirty="0" err="1"/>
              <a:t>as</a:t>
            </a:r>
            <a:r>
              <a:rPr lang="it-IT" sz="700" baseline="0" noProof="0" dirty="0"/>
              <a:t> china, india, </a:t>
            </a:r>
            <a:r>
              <a:rPr lang="it-IT" sz="700" baseline="0" noProof="0" dirty="0" err="1"/>
              <a:t>canada</a:t>
            </a:r>
            <a:r>
              <a:rPr lang="it-IT" sz="700" baseline="0" noProof="0" dirty="0"/>
              <a:t>, </a:t>
            </a:r>
            <a:r>
              <a:rPr lang="it-IT" sz="700" baseline="0" noProof="0" dirty="0" err="1"/>
              <a:t>russia</a:t>
            </a:r>
            <a:r>
              <a:rPr lang="it-IT" sz="700" baseline="0" noProof="0" dirty="0"/>
              <a:t> and </a:t>
            </a:r>
            <a:r>
              <a:rPr lang="it-IT" sz="700" baseline="0" noProof="0" dirty="0" err="1"/>
              <a:t>brazil</a:t>
            </a:r>
            <a:endParaRPr lang="it-IT" sz="700" baseline="0" noProof="0" dirty="0"/>
          </a:p>
          <a:p>
            <a:r>
              <a:rPr lang="it-IT" sz="700" baseline="0" noProof="0" dirty="0" err="1"/>
              <a:t>One</a:t>
            </a:r>
            <a:r>
              <a:rPr lang="it-IT" sz="700" baseline="0" noProof="0" dirty="0"/>
              <a:t> </a:t>
            </a:r>
            <a:r>
              <a:rPr lang="it-IT" sz="700" baseline="0" noProof="0" dirty="0" err="1"/>
              <a:t>may</a:t>
            </a:r>
            <a:r>
              <a:rPr lang="it-IT" sz="700" baseline="0" noProof="0" dirty="0"/>
              <a:t> </a:t>
            </a:r>
            <a:r>
              <a:rPr lang="it-IT" sz="700" baseline="0" noProof="0" dirty="0" err="1"/>
              <a:t>think</a:t>
            </a:r>
            <a:r>
              <a:rPr lang="it-IT" sz="700" baseline="0" noProof="0" dirty="0"/>
              <a:t> </a:t>
            </a:r>
            <a:r>
              <a:rPr lang="it-IT" sz="700" baseline="0" noProof="0" dirty="0" err="1"/>
              <a:t>that</a:t>
            </a:r>
            <a:r>
              <a:rPr lang="it-IT" sz="700" baseline="0" noProof="0" dirty="0"/>
              <a:t> the </a:t>
            </a:r>
            <a:r>
              <a:rPr lang="it-IT" sz="700" baseline="0" noProof="0" dirty="0" err="1"/>
              <a:t>asbestos</a:t>
            </a:r>
            <a:r>
              <a:rPr lang="it-IT" sz="700" baseline="0" noProof="0" dirty="0"/>
              <a:t> </a:t>
            </a:r>
            <a:r>
              <a:rPr lang="it-IT" sz="700" baseline="0" noProof="0" dirty="0" err="1"/>
              <a:t>problem</a:t>
            </a:r>
            <a:r>
              <a:rPr lang="it-IT" sz="700" baseline="0" noProof="0" dirty="0"/>
              <a:t> </a:t>
            </a:r>
            <a:r>
              <a:rPr lang="it-IT" sz="700" baseline="0" noProof="0" dirty="0" err="1"/>
              <a:t>has</a:t>
            </a:r>
            <a:r>
              <a:rPr lang="it-IT" sz="700" baseline="0" noProof="0" dirty="0"/>
              <a:t> </a:t>
            </a:r>
            <a:r>
              <a:rPr lang="it-IT" sz="700" baseline="0" noProof="0" dirty="0" err="1"/>
              <a:t>been</a:t>
            </a:r>
            <a:r>
              <a:rPr lang="it-IT" sz="700" baseline="0" noProof="0" dirty="0"/>
              <a:t> </a:t>
            </a:r>
            <a:r>
              <a:rPr lang="it-IT" sz="700" baseline="0" noProof="0" dirty="0" err="1"/>
              <a:t>solved</a:t>
            </a:r>
            <a:r>
              <a:rPr lang="it-IT" sz="700" baseline="0" noProof="0" dirty="0"/>
              <a:t> with the </a:t>
            </a:r>
            <a:r>
              <a:rPr lang="it-IT" sz="700" baseline="0" noProof="0" dirty="0" err="1"/>
              <a:t>ban</a:t>
            </a:r>
            <a:r>
              <a:rPr lang="it-IT" sz="700" baseline="0" noProof="0" dirty="0"/>
              <a:t>, </a:t>
            </a:r>
            <a:r>
              <a:rPr lang="it-IT" sz="700" baseline="0" noProof="0" dirty="0" err="1"/>
              <a:t>but</a:t>
            </a:r>
            <a:r>
              <a:rPr lang="it-IT" sz="700" baseline="0" noProof="0" dirty="0"/>
              <a:t> the </a:t>
            </a:r>
            <a:r>
              <a:rPr lang="it-IT" sz="700" baseline="0" noProof="0" dirty="0" err="1"/>
              <a:t>truth</a:t>
            </a:r>
            <a:r>
              <a:rPr lang="it-IT" sz="700" baseline="0" noProof="0" dirty="0"/>
              <a:t> </a:t>
            </a:r>
            <a:r>
              <a:rPr lang="it-IT" sz="700" baseline="0" noProof="0" dirty="0" err="1"/>
              <a:t>is</a:t>
            </a:r>
            <a:r>
              <a:rPr lang="it-IT" sz="700" baseline="0" noProof="0" dirty="0"/>
              <a:t> </a:t>
            </a:r>
            <a:r>
              <a:rPr lang="it-IT" sz="700" baseline="0" noProof="0" dirty="0" err="1"/>
              <a:t>that</a:t>
            </a:r>
            <a:r>
              <a:rPr lang="it-IT" sz="700" baseline="0" noProof="0" dirty="0"/>
              <a:t> </a:t>
            </a:r>
            <a:r>
              <a:rPr lang="it-IT" sz="700" baseline="0" noProof="0" dirty="0" err="1"/>
              <a:t>asbestos</a:t>
            </a:r>
            <a:r>
              <a:rPr lang="it-IT" sz="700" baseline="0" noProof="0" dirty="0"/>
              <a:t> </a:t>
            </a:r>
            <a:r>
              <a:rPr lang="it-IT" sz="700" baseline="0" noProof="0" dirty="0" err="1"/>
              <a:t>remains</a:t>
            </a:r>
            <a:r>
              <a:rPr lang="it-IT" sz="700" baseline="0" noProof="0" dirty="0"/>
              <a:t> a major </a:t>
            </a:r>
            <a:r>
              <a:rPr lang="it-IT" sz="700" baseline="0" noProof="0" dirty="0" err="1"/>
              <a:t>health</a:t>
            </a:r>
            <a:r>
              <a:rPr lang="it-IT" sz="700" baseline="0" noProof="0" dirty="0"/>
              <a:t> </a:t>
            </a:r>
            <a:r>
              <a:rPr lang="it-IT" sz="700" baseline="0" noProof="0" dirty="0" err="1"/>
              <a:t>risk</a:t>
            </a:r>
            <a:r>
              <a:rPr lang="it-IT" sz="700" baseline="0" noProof="0" dirty="0"/>
              <a:t> </a:t>
            </a:r>
            <a:r>
              <a:rPr lang="it-IT" sz="700" baseline="0" noProof="0" dirty="0" err="1"/>
              <a:t>worldwide</a:t>
            </a:r>
            <a:r>
              <a:rPr lang="it-IT" sz="700" baseline="0" noProof="0" dirty="0"/>
              <a:t> with </a:t>
            </a:r>
            <a:r>
              <a:rPr lang="it-IT" sz="700" baseline="0" noProof="0" dirty="0" err="1"/>
              <a:t>about</a:t>
            </a:r>
            <a:r>
              <a:rPr lang="it-IT" sz="700" baseline="0" noProof="0" dirty="0"/>
              <a:t> 5000 </a:t>
            </a:r>
            <a:r>
              <a:rPr lang="it-IT" sz="700" baseline="0" noProof="0" dirty="0" err="1"/>
              <a:t>deaths</a:t>
            </a:r>
            <a:r>
              <a:rPr lang="it-IT" sz="700" baseline="0" noProof="0" dirty="0"/>
              <a:t> per </a:t>
            </a:r>
            <a:r>
              <a:rPr lang="it-IT" sz="700" baseline="0" noProof="0" dirty="0" err="1"/>
              <a:t>year</a:t>
            </a:r>
            <a:r>
              <a:rPr lang="it-IT" sz="700" baseline="0" noProof="0" dirty="0"/>
              <a:t> </a:t>
            </a:r>
            <a:r>
              <a:rPr lang="it-IT" sz="700" baseline="0" noProof="0" dirty="0" err="1"/>
              <a:t>only</a:t>
            </a:r>
            <a:r>
              <a:rPr lang="it-IT" sz="700" baseline="0" noProof="0" dirty="0"/>
              <a:t> in western Europe and the </a:t>
            </a:r>
            <a:r>
              <a:rPr lang="it-IT" sz="700" baseline="0" noProof="0" dirty="0" err="1"/>
              <a:t>peak</a:t>
            </a:r>
            <a:r>
              <a:rPr lang="it-IT" sz="700" baseline="0" noProof="0" dirty="0"/>
              <a:t> of </a:t>
            </a:r>
            <a:r>
              <a:rPr lang="it-IT" sz="700" baseline="0" noProof="0" dirty="0" err="1"/>
              <a:t>mortality</a:t>
            </a:r>
            <a:r>
              <a:rPr lang="it-IT" sz="700" baseline="0" noProof="0" dirty="0"/>
              <a:t> </a:t>
            </a:r>
            <a:r>
              <a:rPr lang="it-IT" sz="700" baseline="0" noProof="0" dirty="0" err="1"/>
              <a:t>predicted</a:t>
            </a:r>
            <a:r>
              <a:rPr lang="it-IT" sz="700" baseline="0" noProof="0" dirty="0"/>
              <a:t> in the </a:t>
            </a:r>
            <a:r>
              <a:rPr lang="it-IT" sz="700" baseline="0" noProof="0" dirty="0" err="1"/>
              <a:t>next</a:t>
            </a:r>
            <a:r>
              <a:rPr lang="it-IT" sz="700" baseline="0" noProof="0" dirty="0"/>
              <a:t> </a:t>
            </a:r>
            <a:r>
              <a:rPr lang="it-IT" sz="700" baseline="0" noProof="0" dirty="0" err="1"/>
              <a:t>five</a:t>
            </a:r>
            <a:r>
              <a:rPr lang="it-IT" sz="700" baseline="0" noProof="0" dirty="0"/>
              <a:t> </a:t>
            </a:r>
            <a:r>
              <a:rPr lang="it-IT" sz="700" baseline="0" noProof="0" dirty="0" err="1"/>
              <a:t>years</a:t>
            </a:r>
            <a:r>
              <a:rPr lang="it-IT" sz="700" baseline="0" noProof="0" dirty="0"/>
              <a:t> in </a:t>
            </a:r>
            <a:r>
              <a:rPr lang="it-IT" sz="700" baseline="0" noProof="0" dirty="0" err="1"/>
              <a:t>most</a:t>
            </a:r>
            <a:r>
              <a:rPr lang="it-IT" sz="700" baseline="0" noProof="0" dirty="0"/>
              <a:t> </a:t>
            </a:r>
            <a:r>
              <a:rPr lang="it-IT" sz="700" baseline="0" noProof="0" dirty="0" err="1"/>
              <a:t>countries</a:t>
            </a:r>
            <a:endParaRPr lang="it-IT" sz="700" baseline="0" noProof="0" dirty="0"/>
          </a:p>
          <a:p>
            <a:r>
              <a:rPr lang="it-IT" sz="700" baseline="0" noProof="0" dirty="0" err="1"/>
              <a:t>This</a:t>
            </a:r>
            <a:r>
              <a:rPr lang="it-IT" sz="700" baseline="0" noProof="0" dirty="0"/>
              <a:t> </a:t>
            </a:r>
            <a:r>
              <a:rPr lang="it-IT" sz="700" baseline="0" noProof="0" dirty="0" err="1"/>
              <a:t>is</a:t>
            </a:r>
            <a:r>
              <a:rPr lang="it-IT" sz="700" baseline="0" noProof="0" dirty="0"/>
              <a:t> due to the long </a:t>
            </a:r>
            <a:r>
              <a:rPr lang="it-IT" sz="700" baseline="0" noProof="0" dirty="0" err="1"/>
              <a:t>latency</a:t>
            </a:r>
            <a:r>
              <a:rPr lang="it-IT" sz="700" baseline="0" noProof="0" dirty="0"/>
              <a:t> time of </a:t>
            </a:r>
            <a:r>
              <a:rPr lang="it-IT" sz="700" baseline="0" noProof="0" dirty="0" err="1"/>
              <a:t>mesothelioma</a:t>
            </a:r>
            <a:r>
              <a:rPr lang="it-IT" sz="700" baseline="0" noProof="0" dirty="0"/>
              <a:t> (from 20 to 40 </a:t>
            </a:r>
            <a:r>
              <a:rPr lang="it-IT" sz="700" baseline="0" noProof="0" dirty="0" err="1"/>
              <a:t>years</a:t>
            </a:r>
            <a:r>
              <a:rPr lang="it-IT" sz="700" baseline="0" noProof="0" dirty="0"/>
              <a:t>), to the </a:t>
            </a:r>
            <a:r>
              <a:rPr lang="it-IT" sz="700" baseline="0" noProof="0" dirty="0" err="1"/>
              <a:t>weathering</a:t>
            </a:r>
            <a:r>
              <a:rPr lang="it-IT" sz="700" baseline="0" noProof="0" dirty="0"/>
              <a:t> of </a:t>
            </a:r>
            <a:r>
              <a:rPr lang="it-IT" sz="700" baseline="0" noProof="0" dirty="0" err="1"/>
              <a:t>existing</a:t>
            </a:r>
            <a:r>
              <a:rPr lang="it-IT" sz="700" baseline="0" noProof="0" dirty="0"/>
              <a:t> </a:t>
            </a:r>
            <a:r>
              <a:rPr lang="it-IT" sz="700" baseline="0" noProof="0" dirty="0" err="1"/>
              <a:t>asbestos</a:t>
            </a:r>
            <a:r>
              <a:rPr lang="it-IT" sz="700" baseline="0" noProof="0" dirty="0"/>
              <a:t> </a:t>
            </a:r>
            <a:r>
              <a:rPr lang="it-IT" sz="700" baseline="0" noProof="0" dirty="0" err="1"/>
              <a:t>manufacts</a:t>
            </a:r>
            <a:r>
              <a:rPr lang="it-IT" sz="700" baseline="0" noProof="0" dirty="0"/>
              <a:t>, and to </a:t>
            </a:r>
            <a:r>
              <a:rPr lang="it-IT" sz="700" baseline="0" noProof="0" dirty="0" err="1"/>
              <a:t>natural</a:t>
            </a:r>
            <a:r>
              <a:rPr lang="it-IT" sz="700" baseline="0" noProof="0" dirty="0"/>
              <a:t> </a:t>
            </a:r>
            <a:r>
              <a:rPr lang="it-IT" sz="700" baseline="0" noProof="0" dirty="0" err="1"/>
              <a:t>occurring</a:t>
            </a:r>
            <a:r>
              <a:rPr lang="it-IT" sz="700" baseline="0" noProof="0" dirty="0"/>
              <a:t> </a:t>
            </a:r>
            <a:r>
              <a:rPr lang="it-IT" sz="700" baseline="0" noProof="0" dirty="0" err="1"/>
              <a:t>asbestos</a:t>
            </a:r>
            <a:r>
              <a:rPr lang="it-IT" sz="700" baseline="0" noProof="0" dirty="0"/>
              <a:t>.</a:t>
            </a:r>
          </a:p>
          <a:p>
            <a:endParaRPr lang="it-IT" sz="700" baseline="0" noProof="0" dirty="0"/>
          </a:p>
        </p:txBody>
      </p:sp>
      <p:sp>
        <p:nvSpPr>
          <p:cNvPr id="4" name="Slide Number Placeholder 3"/>
          <p:cNvSpPr>
            <a:spLocks noGrp="1"/>
          </p:cNvSpPr>
          <p:nvPr>
            <p:ph type="sldNum" sz="quarter" idx="10"/>
          </p:nvPr>
        </p:nvSpPr>
        <p:spPr/>
        <p:txBody>
          <a:bodyPr/>
          <a:lstStyle/>
          <a:p>
            <a:fld id="{8C552487-CA8F-49E5-9587-EF978E0A2DE2}" type="slidenum">
              <a:rPr lang="en-US" smtClean="0"/>
              <a:t>2</a:t>
            </a:fld>
            <a:endParaRPr lang="en-US"/>
          </a:p>
        </p:txBody>
      </p:sp>
    </p:spTree>
    <p:extLst>
      <p:ext uri="{BB962C8B-B14F-4D97-AF65-F5344CB8AC3E}">
        <p14:creationId xmlns:p14="http://schemas.microsoft.com/office/powerpoint/2010/main" val="2760101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r>
              <a:rPr lang="en-US" sz="700" baseline="0" dirty="0"/>
              <a:t>In the lungs the alveolar macrophages are the ones in charge of removing foreign particles, and they can do a good job when dealing with most common particulate matter, which they remove by phagocytosis and digestion</a:t>
            </a:r>
          </a:p>
          <a:p>
            <a:endParaRPr lang="en-US" sz="700" baseline="0" dirty="0"/>
          </a:p>
          <a:p>
            <a:r>
              <a:rPr lang="en-US" sz="700" baseline="0" dirty="0"/>
              <a:t>However, they have problems when dealing with high aspect ratio materials, such as asbestos, because they cannot engulf it, giving rise to frustrated phagocytosis</a:t>
            </a:r>
          </a:p>
          <a:p>
            <a:endParaRPr lang="en-US" sz="700" dirty="0"/>
          </a:p>
        </p:txBody>
      </p:sp>
      <p:sp>
        <p:nvSpPr>
          <p:cNvPr id="4" name="Slide Number Placeholder 3"/>
          <p:cNvSpPr>
            <a:spLocks noGrp="1"/>
          </p:cNvSpPr>
          <p:nvPr>
            <p:ph type="sldNum" sz="quarter" idx="10"/>
          </p:nvPr>
        </p:nvSpPr>
        <p:spPr/>
        <p:txBody>
          <a:bodyPr/>
          <a:lstStyle/>
          <a:p>
            <a:fld id="{8C552487-CA8F-49E5-9587-EF978E0A2DE2}" type="slidenum">
              <a:rPr lang="en-US" smtClean="0"/>
              <a:t>3</a:t>
            </a:fld>
            <a:endParaRPr lang="en-US"/>
          </a:p>
        </p:txBody>
      </p:sp>
    </p:spTree>
    <p:extLst>
      <p:ext uri="{BB962C8B-B14F-4D97-AF65-F5344CB8AC3E}">
        <p14:creationId xmlns:p14="http://schemas.microsoft.com/office/powerpoint/2010/main" val="1050134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r>
              <a:rPr lang="it-IT" sz="700" dirty="0" err="1"/>
              <a:t>During</a:t>
            </a:r>
            <a:r>
              <a:rPr lang="it-IT" sz="700" baseline="0" dirty="0"/>
              <a:t> </a:t>
            </a:r>
            <a:r>
              <a:rPr lang="it-IT" sz="700" baseline="0" dirty="0" err="1"/>
              <a:t>this</a:t>
            </a:r>
            <a:r>
              <a:rPr lang="it-IT" sz="700" baseline="0" dirty="0"/>
              <a:t> </a:t>
            </a:r>
            <a:r>
              <a:rPr lang="it-IT" sz="700" baseline="0" dirty="0" err="1"/>
              <a:t>process</a:t>
            </a:r>
            <a:r>
              <a:rPr lang="it-IT" sz="700" baseline="0" dirty="0"/>
              <a:t>, </a:t>
            </a:r>
            <a:r>
              <a:rPr lang="it-IT" sz="700" baseline="0" dirty="0" err="1"/>
              <a:t>organic</a:t>
            </a:r>
            <a:r>
              <a:rPr lang="it-IT" sz="700" baseline="0" dirty="0"/>
              <a:t> and </a:t>
            </a:r>
            <a:r>
              <a:rPr lang="it-IT" sz="700" baseline="0" dirty="0" err="1"/>
              <a:t>inorganic</a:t>
            </a:r>
            <a:r>
              <a:rPr lang="it-IT" sz="700" baseline="0" dirty="0"/>
              <a:t> </a:t>
            </a:r>
            <a:r>
              <a:rPr lang="it-IT" sz="700" baseline="0" dirty="0" err="1"/>
              <a:t>material</a:t>
            </a:r>
            <a:r>
              <a:rPr lang="it-IT" sz="700" baseline="0" dirty="0"/>
              <a:t> cluster </a:t>
            </a:r>
            <a:r>
              <a:rPr lang="it-IT" sz="700" baseline="0" dirty="0" err="1"/>
              <a:t>around</a:t>
            </a:r>
            <a:r>
              <a:rPr lang="it-IT" sz="700" baseline="0" dirty="0"/>
              <a:t> </a:t>
            </a:r>
            <a:r>
              <a:rPr lang="it-IT" sz="700" baseline="0" dirty="0" err="1"/>
              <a:t>asbestos</a:t>
            </a:r>
            <a:r>
              <a:rPr lang="it-IT" sz="700" baseline="0" dirty="0"/>
              <a:t>, </a:t>
            </a:r>
            <a:r>
              <a:rPr lang="it-IT" sz="700" baseline="0" dirty="0" err="1"/>
              <a:t>starting</a:t>
            </a:r>
            <a:r>
              <a:rPr lang="it-IT" sz="700" baseline="0" dirty="0"/>
              <a:t> an in vivo in biomineralization </a:t>
            </a:r>
            <a:r>
              <a:rPr lang="it-IT" sz="700" baseline="0" dirty="0" err="1"/>
              <a:t>process</a:t>
            </a:r>
            <a:endParaRPr lang="it-IT" sz="700" baseline="0" dirty="0"/>
          </a:p>
          <a:p>
            <a:endParaRPr lang="it-IT" sz="700" dirty="0"/>
          </a:p>
          <a:p>
            <a:r>
              <a:rPr lang="it-IT" sz="700" dirty="0"/>
              <a:t>The</a:t>
            </a:r>
            <a:r>
              <a:rPr lang="it-IT" sz="700" baseline="0" dirty="0"/>
              <a:t> ensemble of the </a:t>
            </a:r>
            <a:r>
              <a:rPr lang="it-IT" sz="700" baseline="0" dirty="0" err="1"/>
              <a:t>fiber</a:t>
            </a:r>
            <a:r>
              <a:rPr lang="it-IT" sz="700" baseline="0" dirty="0"/>
              <a:t> and the </a:t>
            </a:r>
            <a:r>
              <a:rPr lang="it-IT" sz="700" baseline="0" dirty="0" err="1"/>
              <a:t>coating</a:t>
            </a:r>
            <a:r>
              <a:rPr lang="it-IT" sz="700" baseline="0" dirty="0"/>
              <a:t> </a:t>
            </a:r>
            <a:r>
              <a:rPr lang="it-IT" sz="700" baseline="0" dirty="0" err="1"/>
              <a:t>is</a:t>
            </a:r>
            <a:r>
              <a:rPr lang="it-IT" sz="700" baseline="0" dirty="0"/>
              <a:t> </a:t>
            </a:r>
            <a:r>
              <a:rPr lang="it-IT" sz="700" baseline="0" dirty="0" err="1"/>
              <a:t>refererred</a:t>
            </a:r>
            <a:r>
              <a:rPr lang="it-IT" sz="700" baseline="0" dirty="0"/>
              <a:t> to </a:t>
            </a:r>
            <a:r>
              <a:rPr lang="it-IT" sz="700" baseline="0" dirty="0" err="1"/>
              <a:t>as</a:t>
            </a:r>
            <a:r>
              <a:rPr lang="it-IT" sz="700" baseline="0" dirty="0"/>
              <a:t> an </a:t>
            </a:r>
            <a:r>
              <a:rPr lang="it-IT" sz="700" baseline="0" dirty="0" err="1"/>
              <a:t>asbestos</a:t>
            </a:r>
            <a:r>
              <a:rPr lang="it-IT" sz="700" baseline="0" dirty="0"/>
              <a:t> body, and can </a:t>
            </a:r>
            <a:r>
              <a:rPr lang="it-IT" sz="700" baseline="0" dirty="0" err="1"/>
              <a:t>have</a:t>
            </a:r>
            <a:r>
              <a:rPr lang="it-IT" sz="700" baseline="0" dirty="0"/>
              <a:t> a </a:t>
            </a:r>
            <a:r>
              <a:rPr lang="it-IT" sz="700" baseline="0" dirty="0" err="1"/>
              <a:t>diameter</a:t>
            </a:r>
            <a:r>
              <a:rPr lang="it-IT" sz="700" baseline="0" dirty="0"/>
              <a:t> of up to 6 </a:t>
            </a:r>
            <a:r>
              <a:rPr lang="it-IT" sz="700" baseline="0" dirty="0" err="1"/>
              <a:t>microns</a:t>
            </a:r>
            <a:r>
              <a:rPr lang="it-IT" sz="700" baseline="0" dirty="0"/>
              <a:t>, </a:t>
            </a:r>
            <a:r>
              <a:rPr lang="it-IT" sz="700" baseline="0" dirty="0" err="1"/>
              <a:t>while</a:t>
            </a:r>
            <a:r>
              <a:rPr lang="it-IT" sz="700" baseline="0" dirty="0"/>
              <a:t> the </a:t>
            </a:r>
            <a:r>
              <a:rPr lang="it-IT" sz="700" baseline="0" dirty="0" err="1"/>
              <a:t>lenght</a:t>
            </a:r>
            <a:r>
              <a:rPr lang="it-IT" sz="700" baseline="0" dirty="0"/>
              <a:t> </a:t>
            </a:r>
            <a:r>
              <a:rPr lang="it-IT" sz="700" baseline="0" dirty="0" err="1"/>
              <a:t>is</a:t>
            </a:r>
            <a:r>
              <a:rPr lang="it-IT" sz="700" baseline="0" dirty="0"/>
              <a:t> </a:t>
            </a:r>
            <a:r>
              <a:rPr lang="it-IT" sz="700" baseline="0" dirty="0" err="1"/>
              <a:t>determined</a:t>
            </a:r>
            <a:r>
              <a:rPr lang="it-IT" sz="700" baseline="0" dirty="0"/>
              <a:t> by </a:t>
            </a:r>
            <a:r>
              <a:rPr lang="it-IT" sz="700" baseline="0" dirty="0" err="1"/>
              <a:t>that</a:t>
            </a:r>
            <a:r>
              <a:rPr lang="it-IT" sz="700" baseline="0" dirty="0"/>
              <a:t> of the </a:t>
            </a:r>
            <a:r>
              <a:rPr lang="it-IT" sz="700" baseline="0" dirty="0" err="1"/>
              <a:t>underlying</a:t>
            </a:r>
            <a:r>
              <a:rPr lang="it-IT" sz="700" baseline="0" dirty="0"/>
              <a:t> </a:t>
            </a:r>
            <a:r>
              <a:rPr lang="it-IT" sz="700" baseline="0" dirty="0" err="1"/>
              <a:t>asbestos</a:t>
            </a:r>
            <a:r>
              <a:rPr lang="it-IT" sz="700" baseline="0" dirty="0"/>
              <a:t> </a:t>
            </a:r>
            <a:r>
              <a:rPr lang="it-IT" sz="700" baseline="0" dirty="0" err="1"/>
              <a:t>fiber</a:t>
            </a:r>
            <a:r>
              <a:rPr lang="it-IT" sz="700" baseline="0" dirty="0"/>
              <a:t>.</a:t>
            </a:r>
          </a:p>
          <a:p>
            <a:endParaRPr lang="it-IT" sz="700" baseline="0" dirty="0"/>
          </a:p>
          <a:p>
            <a:r>
              <a:rPr lang="it-IT" sz="700" baseline="0" dirty="0" err="1"/>
              <a:t>They</a:t>
            </a:r>
            <a:r>
              <a:rPr lang="it-IT" sz="700" baseline="0" dirty="0"/>
              <a:t> </a:t>
            </a:r>
            <a:r>
              <a:rPr lang="it-IT" sz="700" baseline="0" dirty="0" err="1"/>
              <a:t>grow</a:t>
            </a:r>
            <a:r>
              <a:rPr lang="it-IT" sz="700" baseline="0" dirty="0"/>
              <a:t> in </a:t>
            </a:r>
            <a:r>
              <a:rPr lang="it-IT" sz="700" baseline="0" dirty="0" err="1"/>
              <a:t>very</a:t>
            </a:r>
            <a:r>
              <a:rPr lang="it-IT" sz="700" baseline="0" dirty="0"/>
              <a:t> </a:t>
            </a:r>
            <a:r>
              <a:rPr lang="it-IT" sz="700" baseline="0" dirty="0" err="1"/>
              <a:t>peculiar</a:t>
            </a:r>
            <a:r>
              <a:rPr lang="it-IT" sz="700" baseline="0" dirty="0"/>
              <a:t> </a:t>
            </a:r>
            <a:r>
              <a:rPr lang="it-IT" sz="700" baseline="0" dirty="0" err="1"/>
              <a:t>structures</a:t>
            </a:r>
            <a:r>
              <a:rPr lang="it-IT" sz="700" baseline="0" dirty="0"/>
              <a:t>, </a:t>
            </a:r>
            <a:r>
              <a:rPr lang="it-IT" sz="700" baseline="0" dirty="0" err="1"/>
              <a:t>often</a:t>
            </a:r>
            <a:r>
              <a:rPr lang="it-IT" sz="700" baseline="0" dirty="0"/>
              <a:t> with </a:t>
            </a:r>
            <a:r>
              <a:rPr lang="it-IT" sz="700" baseline="0" dirty="0" err="1"/>
              <a:t>segmented</a:t>
            </a:r>
            <a:r>
              <a:rPr lang="it-IT" sz="700" baseline="0" dirty="0"/>
              <a:t> </a:t>
            </a:r>
            <a:r>
              <a:rPr lang="it-IT" sz="700" baseline="0" dirty="0" err="1"/>
              <a:t>units</a:t>
            </a:r>
            <a:r>
              <a:rPr lang="it-IT" sz="700" baseline="0" dirty="0"/>
              <a:t> </a:t>
            </a:r>
            <a:r>
              <a:rPr lang="it-IT" sz="700" baseline="0" dirty="0" err="1"/>
              <a:t>along</a:t>
            </a:r>
            <a:r>
              <a:rPr lang="it-IT" sz="700" baseline="0" dirty="0"/>
              <a:t> the </a:t>
            </a:r>
            <a:r>
              <a:rPr lang="it-IT" sz="700" baseline="0" dirty="0" err="1"/>
              <a:t>longitudinal</a:t>
            </a:r>
            <a:r>
              <a:rPr lang="it-IT" sz="700" baseline="0" dirty="0"/>
              <a:t> </a:t>
            </a:r>
            <a:r>
              <a:rPr lang="it-IT" sz="700" baseline="0" dirty="0" err="1"/>
              <a:t>axis</a:t>
            </a:r>
            <a:r>
              <a:rPr lang="it-IT" sz="700" baseline="0" dirty="0"/>
              <a:t>, and with </a:t>
            </a:r>
            <a:r>
              <a:rPr lang="it-IT" sz="700" baseline="0" dirty="0" err="1"/>
              <a:t>knobbed</a:t>
            </a:r>
            <a:r>
              <a:rPr lang="it-IT" sz="700" baseline="0" dirty="0"/>
              <a:t> </a:t>
            </a:r>
            <a:r>
              <a:rPr lang="it-IT" sz="700" baseline="0" dirty="0" err="1"/>
              <a:t>extremities</a:t>
            </a:r>
            <a:r>
              <a:rPr lang="it-IT" sz="700" baseline="0" dirty="0"/>
              <a:t> </a:t>
            </a:r>
          </a:p>
        </p:txBody>
      </p:sp>
      <p:sp>
        <p:nvSpPr>
          <p:cNvPr id="4" name="Slide Number Placeholder 3"/>
          <p:cNvSpPr>
            <a:spLocks noGrp="1"/>
          </p:cNvSpPr>
          <p:nvPr>
            <p:ph type="sldNum" sz="quarter" idx="10"/>
          </p:nvPr>
        </p:nvSpPr>
        <p:spPr/>
        <p:txBody>
          <a:bodyPr/>
          <a:lstStyle/>
          <a:p>
            <a:fld id="{8C552487-CA8F-49E5-9587-EF978E0A2DE2}" type="slidenum">
              <a:rPr lang="en-US" smtClean="0"/>
              <a:t>4</a:t>
            </a:fld>
            <a:endParaRPr lang="en-US"/>
          </a:p>
        </p:txBody>
      </p:sp>
    </p:spTree>
    <p:extLst>
      <p:ext uri="{BB962C8B-B14F-4D97-AF65-F5344CB8AC3E}">
        <p14:creationId xmlns:p14="http://schemas.microsoft.com/office/powerpoint/2010/main" val="513874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r>
              <a:rPr lang="en-US" sz="700" noProof="0" dirty="0"/>
              <a:t>The AB where</a:t>
            </a:r>
            <a:r>
              <a:rPr lang="en-US" sz="700" baseline="0" noProof="0" dirty="0"/>
              <a:t> long believed to be a protective mechanism of the host organism aimed at isolating the foreign fibers. </a:t>
            </a:r>
          </a:p>
          <a:p>
            <a:r>
              <a:rPr lang="en-US" sz="700" baseline="0" noProof="0" dirty="0"/>
              <a:t>In particular, they were believed to be inert and, therefore, they were also called the asbestos tombstone.</a:t>
            </a:r>
          </a:p>
          <a:p>
            <a:endParaRPr lang="en-US" sz="700" baseline="0" noProof="0" dirty="0"/>
          </a:p>
          <a:p>
            <a:r>
              <a:rPr lang="en-US" sz="700" baseline="0" noProof="0" dirty="0"/>
              <a:t>However, more recently, they were shown to be </a:t>
            </a:r>
            <a:r>
              <a:rPr lang="en-US" sz="700" baseline="0" noProof="0" dirty="0" err="1"/>
              <a:t>catalitycally</a:t>
            </a:r>
            <a:r>
              <a:rPr lang="en-US" sz="700" baseline="0" noProof="0" dirty="0"/>
              <a:t> active, to induce the production of reactive oxygen species, and DNA damage, suggesting that they might instead enhance the cytotoxic properties of asbestos. </a:t>
            </a:r>
          </a:p>
          <a:p>
            <a:endParaRPr lang="en-US" sz="700" baseline="0" noProof="0" dirty="0"/>
          </a:p>
          <a:p>
            <a:r>
              <a:rPr lang="en-US" sz="700" baseline="0" noProof="0" dirty="0"/>
              <a:t>It has to be noted that the Asbestos bodies start to form week to months after inhalation, while mesothelioma takes decades to set in, and that during all this time they become the actual interface between the fibers and the biological tissues.</a:t>
            </a:r>
          </a:p>
          <a:p>
            <a:endParaRPr lang="en-US" sz="700" baseline="0" noProof="0" dirty="0"/>
          </a:p>
          <a:p>
            <a:r>
              <a:rPr lang="en-US" sz="700" baseline="0" noProof="0" dirty="0"/>
              <a:t>Therefore, it is reasonable to believe that they may have a role in the pathogenetic mechanisms</a:t>
            </a:r>
          </a:p>
        </p:txBody>
      </p:sp>
      <p:sp>
        <p:nvSpPr>
          <p:cNvPr id="4" name="Slide Number Placeholder 3"/>
          <p:cNvSpPr>
            <a:spLocks noGrp="1"/>
          </p:cNvSpPr>
          <p:nvPr>
            <p:ph type="sldNum" sz="quarter" idx="10"/>
          </p:nvPr>
        </p:nvSpPr>
        <p:spPr/>
        <p:txBody>
          <a:bodyPr/>
          <a:lstStyle/>
          <a:p>
            <a:fld id="{8C552487-CA8F-49E5-9587-EF978E0A2DE2}" type="slidenum">
              <a:rPr lang="en-US" smtClean="0"/>
              <a:t>5</a:t>
            </a:fld>
            <a:endParaRPr lang="en-US"/>
          </a:p>
        </p:txBody>
      </p:sp>
    </p:spTree>
    <p:extLst>
      <p:ext uri="{BB962C8B-B14F-4D97-AF65-F5344CB8AC3E}">
        <p14:creationId xmlns:p14="http://schemas.microsoft.com/office/powerpoint/2010/main" val="3214892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r>
              <a:rPr lang="en-US" sz="700" baseline="0" dirty="0"/>
              <a:t>They are mainly made of Fe and they are long believed to be composed of ferritin, which is an Fe-storage protein made of a spherical protein shell surrounding a hollow space. Its role is to transfer Fe2+ cations in the hollow sphere, oxide them to Fe3+, and store Fe in the form of ferrihydrite, a poorly crystalline Fe-</a:t>
            </a:r>
            <a:r>
              <a:rPr lang="en-US" sz="700" baseline="0" dirty="0" err="1"/>
              <a:t>oxyhydroxide</a:t>
            </a:r>
            <a:r>
              <a:rPr lang="en-US" sz="700" baseline="0" dirty="0"/>
              <a:t>. </a:t>
            </a:r>
          </a:p>
          <a:p>
            <a:r>
              <a:rPr lang="en-US" sz="700" baseline="0" dirty="0"/>
              <a:t>However, direct proof of the Fe form in the AB were still lacking.</a:t>
            </a:r>
          </a:p>
        </p:txBody>
      </p:sp>
      <p:sp>
        <p:nvSpPr>
          <p:cNvPr id="4" name="Slide Number Placeholder 3"/>
          <p:cNvSpPr>
            <a:spLocks noGrp="1"/>
          </p:cNvSpPr>
          <p:nvPr>
            <p:ph type="sldNum" sz="quarter" idx="10"/>
          </p:nvPr>
        </p:nvSpPr>
        <p:spPr/>
        <p:txBody>
          <a:bodyPr/>
          <a:lstStyle/>
          <a:p>
            <a:fld id="{8C552487-CA8F-49E5-9587-EF978E0A2DE2}" type="slidenum">
              <a:rPr lang="en-US" smtClean="0"/>
              <a:t>6</a:t>
            </a:fld>
            <a:endParaRPr lang="en-US"/>
          </a:p>
        </p:txBody>
      </p:sp>
    </p:spTree>
    <p:extLst>
      <p:ext uri="{BB962C8B-B14F-4D97-AF65-F5344CB8AC3E}">
        <p14:creationId xmlns:p14="http://schemas.microsoft.com/office/powerpoint/2010/main" val="3316177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r>
              <a:rPr lang="en-US" sz="700" noProof="0" dirty="0"/>
              <a:t>The AB where</a:t>
            </a:r>
            <a:r>
              <a:rPr lang="en-US" sz="700" baseline="0" noProof="0" dirty="0"/>
              <a:t> long believed to be a protective mechanism of the host organism with the aim of isolating the foreign fibers. </a:t>
            </a:r>
          </a:p>
          <a:p>
            <a:r>
              <a:rPr lang="en-US" sz="700" baseline="0" noProof="0" dirty="0"/>
              <a:t>For this reasons, they were also called the asbestos tombstone.</a:t>
            </a:r>
          </a:p>
          <a:p>
            <a:endParaRPr lang="en-US" sz="700" baseline="0" noProof="0" dirty="0"/>
          </a:p>
          <a:p>
            <a:r>
              <a:rPr lang="en-US" sz="700" baseline="0" noProof="0" dirty="0"/>
              <a:t>However, more recently, they were shown to be catalytically active, </a:t>
            </a:r>
          </a:p>
          <a:p>
            <a:r>
              <a:rPr lang="en-US" sz="700" baseline="0" noProof="0" dirty="0"/>
              <a:t>to induce the production of reactive oxygen species, </a:t>
            </a:r>
          </a:p>
          <a:p>
            <a:r>
              <a:rPr lang="en-US" sz="700" baseline="0" noProof="0" dirty="0"/>
              <a:t>and DNA damage. </a:t>
            </a:r>
          </a:p>
          <a:p>
            <a:endParaRPr lang="en-US" sz="7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aseline="0" noProof="0" dirty="0"/>
              <a:t>The AB start to form weeks after inhalation, while mesothelioma takes decades to set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aseline="0" noProof="0" dirty="0"/>
              <a:t>During this time, the AB become the actual interface between the fibers and the biological tissues.</a:t>
            </a:r>
          </a:p>
          <a:p>
            <a:endParaRPr lang="en-US" sz="700" baseline="0" noProof="0" dirty="0"/>
          </a:p>
          <a:p>
            <a:r>
              <a:rPr lang="en-US" sz="700" baseline="0" noProof="0" dirty="0"/>
              <a:t>These observations suggest that the AB might enhance the cytotoxic properties of asbestos and thus play a role in the mechanisms leading to asbestos-related diseases.</a:t>
            </a:r>
          </a:p>
          <a:p>
            <a:endParaRPr lang="en-US" sz="700" baseline="0" noProof="0" dirty="0"/>
          </a:p>
          <a:p>
            <a:r>
              <a:rPr lang="en-US" sz="700" baseline="0" noProof="0" dirty="0"/>
              <a:t>However, as conventional analysis can alter their composition, their exact composition remained uncertain, which prevented to determine their role in the pathogenesis.</a:t>
            </a:r>
          </a:p>
        </p:txBody>
      </p:sp>
      <p:sp>
        <p:nvSpPr>
          <p:cNvPr id="4" name="Slide Number Placeholder 3"/>
          <p:cNvSpPr>
            <a:spLocks noGrp="1"/>
          </p:cNvSpPr>
          <p:nvPr>
            <p:ph type="sldNum" sz="quarter" idx="10"/>
          </p:nvPr>
        </p:nvSpPr>
        <p:spPr/>
        <p:txBody>
          <a:bodyPr/>
          <a:lstStyle/>
          <a:p>
            <a:fld id="{8C552487-CA8F-49E5-9587-EF978E0A2DE2}" type="slidenum">
              <a:rPr lang="en-US" smtClean="0"/>
              <a:t>7</a:t>
            </a:fld>
            <a:endParaRPr lang="en-US"/>
          </a:p>
        </p:txBody>
      </p:sp>
    </p:spTree>
    <p:extLst>
      <p:ext uri="{BB962C8B-B14F-4D97-AF65-F5344CB8AC3E}">
        <p14:creationId xmlns:p14="http://schemas.microsoft.com/office/powerpoint/2010/main" val="3214892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800" dirty="0" err="1"/>
              <a:t>As</a:t>
            </a:r>
            <a:r>
              <a:rPr lang="it-IT" sz="800" dirty="0"/>
              <a:t> AB are </a:t>
            </a:r>
            <a:r>
              <a:rPr lang="it-IT" sz="800" dirty="0" err="1"/>
              <a:t>too</a:t>
            </a:r>
            <a:r>
              <a:rPr lang="it-IT" sz="800" dirty="0"/>
              <a:t> small to be </a:t>
            </a:r>
            <a:r>
              <a:rPr lang="it-IT" sz="800" dirty="0" err="1"/>
              <a:t>analyzed</a:t>
            </a:r>
            <a:r>
              <a:rPr lang="it-IT" sz="800" dirty="0"/>
              <a:t> </a:t>
            </a:r>
            <a:r>
              <a:rPr lang="it-IT" sz="800" dirty="0" err="1"/>
              <a:t>individually</a:t>
            </a:r>
            <a:r>
              <a:rPr lang="it-IT" sz="800" dirty="0"/>
              <a:t> by </a:t>
            </a:r>
            <a:r>
              <a:rPr lang="it-IT" sz="800" dirty="0" err="1"/>
              <a:t>conventional</a:t>
            </a:r>
            <a:r>
              <a:rPr lang="it-IT" sz="800" dirty="0"/>
              <a:t> </a:t>
            </a:r>
            <a:r>
              <a:rPr lang="it-IT" sz="800" dirty="0" err="1"/>
              <a:t>chemical</a:t>
            </a:r>
            <a:r>
              <a:rPr lang="it-IT" sz="800" dirty="0"/>
              <a:t> </a:t>
            </a:r>
            <a:r>
              <a:rPr lang="it-IT" sz="800" dirty="0" err="1"/>
              <a:t>techniques</a:t>
            </a:r>
            <a:r>
              <a:rPr lang="it-IT" sz="800" baseline="0" dirty="0"/>
              <a:t> </a:t>
            </a:r>
            <a:r>
              <a:rPr lang="en-US" sz="700" baseline="0" dirty="0"/>
              <a:t>they have been historically studied by electron microscopies.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aseline="0" dirty="0"/>
          </a:p>
          <a:p>
            <a:r>
              <a:rPr lang="en-US" sz="700" baseline="0" dirty="0"/>
              <a:t>In the 70’ by electron diffraction Pooley discovered that the structure of the AB were close to the animal and human ferritin references. He prepared the AB by digesting the biological tissue with alkali or by removing it by </a:t>
            </a:r>
            <a:r>
              <a:rPr lang="en-US" sz="700" baseline="0" dirty="0" err="1"/>
              <a:t>ashing</a:t>
            </a:r>
            <a:r>
              <a:rPr lang="en-US" sz="700" baseline="0" dirty="0"/>
              <a:t>, and discovered that the structure changes depending on the sample preparation approach, indicating that invasive sample preparation can alter the nature of the asbestos bodies.</a:t>
            </a:r>
          </a:p>
          <a:p>
            <a:endParaRPr lang="en-US" sz="700" baseline="0" dirty="0"/>
          </a:p>
          <a:p>
            <a:r>
              <a:rPr lang="en-US" sz="700" baseline="0" dirty="0"/>
              <a:t>After this pioneer studies, no great advances were made in the characterization of the asbestos bodies, until, in 2008 Borelli and collaborator developed a procedure to obtain asbestos bodies in a more biologically representative form by exploiting their magnetic properties. They were able to apply peptide mass fingerprint analysis, obtaining results that are compatible with the presence of ferritin or albumin. And they discovered that AB obtained by magnetic separation or by common digestion in sodium hypochlorite have different reactivity properties, suggesting that chemical digestion alters their chemical from as well.</a:t>
            </a:r>
          </a:p>
          <a:p>
            <a:r>
              <a:rPr lang="en-US" sz="700" baseline="0" dirty="0"/>
              <a:t>The results of a recent electron microscopy and electron diffraction study suggested the presence of ferrihydrite, goethite, and apatite. However, the AB were obtained by the </a:t>
            </a:r>
            <a:r>
              <a:rPr lang="en-US" sz="700" baseline="0" dirty="0" err="1"/>
              <a:t>ashing</a:t>
            </a:r>
            <a:r>
              <a:rPr lang="en-US" sz="700" baseline="0" dirty="0"/>
              <a:t> approach and therefore, they may have been altered during sample preparation</a:t>
            </a:r>
          </a:p>
        </p:txBody>
      </p:sp>
      <p:sp>
        <p:nvSpPr>
          <p:cNvPr id="4" name="Slide Number Placeholder 3"/>
          <p:cNvSpPr>
            <a:spLocks noGrp="1"/>
          </p:cNvSpPr>
          <p:nvPr>
            <p:ph type="sldNum" sz="quarter" idx="10"/>
          </p:nvPr>
        </p:nvSpPr>
        <p:spPr/>
        <p:txBody>
          <a:bodyPr/>
          <a:lstStyle/>
          <a:p>
            <a:fld id="{8C552487-CA8F-49E5-9587-EF978E0A2DE2}" type="slidenum">
              <a:rPr lang="en-US" smtClean="0"/>
              <a:t>8</a:t>
            </a:fld>
            <a:endParaRPr lang="en-US"/>
          </a:p>
        </p:txBody>
      </p:sp>
    </p:spTree>
    <p:extLst>
      <p:ext uri="{BB962C8B-B14F-4D97-AF65-F5344CB8AC3E}">
        <p14:creationId xmlns:p14="http://schemas.microsoft.com/office/powerpoint/2010/main" val="2903426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r>
              <a:rPr lang="en-US" sz="700" baseline="0" dirty="0"/>
              <a:t>Electron microscopies require invasive sample preparation methods, such as the removal of the lung tissue to obtain good images and electron diffraction data. In addition, beam damage due to the strong interaction of electrons with the sample is also probable.</a:t>
            </a:r>
          </a:p>
          <a:p>
            <a:endParaRPr lang="en-US" sz="700" baseline="0" dirty="0"/>
          </a:p>
          <a:p>
            <a:r>
              <a:rPr lang="en-US" sz="700" baseline="0" dirty="0"/>
              <a:t>On the other hand, x-ray techniques do not require invasive sample preparation and it is possible to work with much thicker samples (10 microns or more compared to the 50 to 100 nm of TEM). In addition, beam damage is usually negligible.</a:t>
            </a:r>
          </a:p>
          <a:p>
            <a:r>
              <a:rPr lang="en-US" sz="700" baseline="0" dirty="0"/>
              <a:t>This strongly limits altering the samples. </a:t>
            </a:r>
          </a:p>
          <a:p>
            <a:endParaRPr lang="en-US" sz="700" baseline="0" dirty="0"/>
          </a:p>
          <a:p>
            <a:r>
              <a:rPr lang="en-US" sz="700" baseline="0" dirty="0"/>
              <a:t>Synchrotron radiation, in particular, can provide very intense and focused x-ray beams that allow to reach resolutions comparable to electron microscopies and to detect the signal of microscopic samples. </a:t>
            </a:r>
          </a:p>
        </p:txBody>
      </p:sp>
      <p:sp>
        <p:nvSpPr>
          <p:cNvPr id="4" name="Slide Number Placeholder 3"/>
          <p:cNvSpPr>
            <a:spLocks noGrp="1"/>
          </p:cNvSpPr>
          <p:nvPr>
            <p:ph type="sldNum" sz="quarter" idx="10"/>
          </p:nvPr>
        </p:nvSpPr>
        <p:spPr/>
        <p:txBody>
          <a:bodyPr/>
          <a:lstStyle/>
          <a:p>
            <a:fld id="{8C552487-CA8F-49E5-9587-EF978E0A2DE2}" type="slidenum">
              <a:rPr lang="en-US" smtClean="0"/>
              <a:t>9</a:t>
            </a:fld>
            <a:endParaRPr lang="en-US"/>
          </a:p>
        </p:txBody>
      </p:sp>
    </p:spTree>
    <p:extLst>
      <p:ext uri="{BB962C8B-B14F-4D97-AF65-F5344CB8AC3E}">
        <p14:creationId xmlns:p14="http://schemas.microsoft.com/office/powerpoint/2010/main" val="2055751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8E091D-E535-4152-8274-7E4C5F48ADB7}"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EFF54-69E3-41DA-9321-07A80BCC471E}" type="slidenum">
              <a:rPr lang="en-US" smtClean="0"/>
              <a:t>‹#›</a:t>
            </a:fld>
            <a:endParaRPr lang="en-US"/>
          </a:p>
        </p:txBody>
      </p:sp>
    </p:spTree>
    <p:extLst>
      <p:ext uri="{BB962C8B-B14F-4D97-AF65-F5344CB8AC3E}">
        <p14:creationId xmlns:p14="http://schemas.microsoft.com/office/powerpoint/2010/main" val="1073225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8E091D-E535-4152-8274-7E4C5F48ADB7}"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EFF54-69E3-41DA-9321-07A80BCC471E}" type="slidenum">
              <a:rPr lang="en-US" smtClean="0"/>
              <a:t>‹#›</a:t>
            </a:fld>
            <a:endParaRPr lang="en-US"/>
          </a:p>
        </p:txBody>
      </p:sp>
    </p:spTree>
    <p:extLst>
      <p:ext uri="{BB962C8B-B14F-4D97-AF65-F5344CB8AC3E}">
        <p14:creationId xmlns:p14="http://schemas.microsoft.com/office/powerpoint/2010/main" val="2837285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8E091D-E535-4152-8274-7E4C5F48ADB7}"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EFF54-69E3-41DA-9321-07A80BCC471E}" type="slidenum">
              <a:rPr lang="en-US" smtClean="0"/>
              <a:t>‹#›</a:t>
            </a:fld>
            <a:endParaRPr lang="en-US"/>
          </a:p>
        </p:txBody>
      </p:sp>
    </p:spTree>
    <p:extLst>
      <p:ext uri="{BB962C8B-B14F-4D97-AF65-F5344CB8AC3E}">
        <p14:creationId xmlns:p14="http://schemas.microsoft.com/office/powerpoint/2010/main" val="99473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8E091D-E535-4152-8274-7E4C5F48ADB7}"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EFF54-69E3-41DA-9321-07A80BCC471E}" type="slidenum">
              <a:rPr lang="en-US" smtClean="0"/>
              <a:t>‹#›</a:t>
            </a:fld>
            <a:endParaRPr lang="en-US"/>
          </a:p>
        </p:txBody>
      </p:sp>
    </p:spTree>
    <p:extLst>
      <p:ext uri="{BB962C8B-B14F-4D97-AF65-F5344CB8AC3E}">
        <p14:creationId xmlns:p14="http://schemas.microsoft.com/office/powerpoint/2010/main" val="3530852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8E091D-E535-4152-8274-7E4C5F48ADB7}"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EFF54-69E3-41DA-9321-07A80BCC471E}" type="slidenum">
              <a:rPr lang="en-US" smtClean="0"/>
              <a:t>‹#›</a:t>
            </a:fld>
            <a:endParaRPr lang="en-US"/>
          </a:p>
        </p:txBody>
      </p:sp>
    </p:spTree>
    <p:extLst>
      <p:ext uri="{BB962C8B-B14F-4D97-AF65-F5344CB8AC3E}">
        <p14:creationId xmlns:p14="http://schemas.microsoft.com/office/powerpoint/2010/main" val="4187894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8E091D-E535-4152-8274-7E4C5F48ADB7}"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EFF54-69E3-41DA-9321-07A80BCC471E}" type="slidenum">
              <a:rPr lang="en-US" smtClean="0"/>
              <a:t>‹#›</a:t>
            </a:fld>
            <a:endParaRPr lang="en-US"/>
          </a:p>
        </p:txBody>
      </p:sp>
    </p:spTree>
    <p:extLst>
      <p:ext uri="{BB962C8B-B14F-4D97-AF65-F5344CB8AC3E}">
        <p14:creationId xmlns:p14="http://schemas.microsoft.com/office/powerpoint/2010/main" val="1156511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8E091D-E535-4152-8274-7E4C5F48ADB7}" type="datetimeFigureOut">
              <a:rPr lang="en-US" smtClean="0"/>
              <a:t>4/27/2023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7EFF54-69E3-41DA-9321-07A80BCC471E}" type="slidenum">
              <a:rPr lang="en-US" smtClean="0"/>
              <a:t>‹#›</a:t>
            </a:fld>
            <a:endParaRPr lang="en-US"/>
          </a:p>
        </p:txBody>
      </p:sp>
    </p:spTree>
    <p:extLst>
      <p:ext uri="{BB962C8B-B14F-4D97-AF65-F5344CB8AC3E}">
        <p14:creationId xmlns:p14="http://schemas.microsoft.com/office/powerpoint/2010/main" val="2520608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8E091D-E535-4152-8274-7E4C5F48ADB7}" type="datetimeFigureOut">
              <a:rPr lang="en-US" smtClean="0"/>
              <a:t>4/27/2023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7EFF54-69E3-41DA-9321-07A80BCC471E}" type="slidenum">
              <a:rPr lang="en-US" smtClean="0"/>
              <a:t>‹#›</a:t>
            </a:fld>
            <a:endParaRPr lang="en-US"/>
          </a:p>
        </p:txBody>
      </p:sp>
    </p:spTree>
    <p:extLst>
      <p:ext uri="{BB962C8B-B14F-4D97-AF65-F5344CB8AC3E}">
        <p14:creationId xmlns:p14="http://schemas.microsoft.com/office/powerpoint/2010/main" val="375223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8E091D-E535-4152-8274-7E4C5F48ADB7}" type="datetimeFigureOut">
              <a:rPr lang="en-US" smtClean="0"/>
              <a:t>4/27/2023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7EFF54-69E3-41DA-9321-07A80BCC471E}" type="slidenum">
              <a:rPr lang="en-US" smtClean="0"/>
              <a:t>‹#›</a:t>
            </a:fld>
            <a:endParaRPr lang="en-US"/>
          </a:p>
        </p:txBody>
      </p:sp>
    </p:spTree>
    <p:extLst>
      <p:ext uri="{BB962C8B-B14F-4D97-AF65-F5344CB8AC3E}">
        <p14:creationId xmlns:p14="http://schemas.microsoft.com/office/powerpoint/2010/main" val="2431323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8E091D-E535-4152-8274-7E4C5F48ADB7}"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EFF54-69E3-41DA-9321-07A80BCC471E}" type="slidenum">
              <a:rPr lang="en-US" smtClean="0"/>
              <a:t>‹#›</a:t>
            </a:fld>
            <a:endParaRPr lang="en-US"/>
          </a:p>
        </p:txBody>
      </p:sp>
    </p:spTree>
    <p:extLst>
      <p:ext uri="{BB962C8B-B14F-4D97-AF65-F5344CB8AC3E}">
        <p14:creationId xmlns:p14="http://schemas.microsoft.com/office/powerpoint/2010/main" val="103340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8E091D-E535-4152-8274-7E4C5F48ADB7}"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EFF54-69E3-41DA-9321-07A80BCC471E}" type="slidenum">
              <a:rPr lang="en-US" smtClean="0"/>
              <a:t>‹#›</a:t>
            </a:fld>
            <a:endParaRPr lang="en-US"/>
          </a:p>
        </p:txBody>
      </p:sp>
    </p:spTree>
    <p:extLst>
      <p:ext uri="{BB962C8B-B14F-4D97-AF65-F5344CB8AC3E}">
        <p14:creationId xmlns:p14="http://schemas.microsoft.com/office/powerpoint/2010/main" val="131390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8E091D-E535-4152-8274-7E4C5F48ADB7}" type="datetimeFigureOut">
              <a:rPr lang="en-US" smtClean="0"/>
              <a:t>4/27/2023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7EFF54-69E3-41DA-9321-07A80BCC471E}" type="slidenum">
              <a:rPr lang="en-US" smtClean="0"/>
              <a:t>‹#›</a:t>
            </a:fld>
            <a:endParaRPr lang="en-US"/>
          </a:p>
        </p:txBody>
      </p:sp>
    </p:spTree>
    <p:extLst>
      <p:ext uri="{BB962C8B-B14F-4D97-AF65-F5344CB8AC3E}">
        <p14:creationId xmlns:p14="http://schemas.microsoft.com/office/powerpoint/2010/main" val="25698949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tif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tiff"/><Relationship Id="rId5" Type="http://schemas.openxmlformats.org/officeDocument/2006/relationships/image" Target="../media/image20.tiff"/><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tiff"/><Relationship Id="rId4" Type="http://schemas.openxmlformats.org/officeDocument/2006/relationships/image" Target="../media/image24.tif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2F2F2"/>
            </a:gs>
            <a:gs pos="100000">
              <a:srgbClr val="F2F2F2"/>
            </a:gs>
          </a:gsLst>
          <a:lin ang="5400000" scaled="1"/>
          <a:tileRect/>
        </a:gradFill>
        <a:effectLst/>
      </p:bgPr>
    </p:bg>
    <p:spTree>
      <p:nvGrpSpPr>
        <p:cNvPr id="1" name=""/>
        <p:cNvGrpSpPr/>
        <p:nvPr/>
      </p:nvGrpSpPr>
      <p:grpSpPr>
        <a:xfrm>
          <a:off x="0" y="0"/>
          <a:ext cx="0" cy="0"/>
          <a:chOff x="0" y="0"/>
          <a:chExt cx="0" cy="0"/>
        </a:xfrm>
      </p:grpSpPr>
      <p:sp>
        <p:nvSpPr>
          <p:cNvPr id="10" name="Title 1"/>
          <p:cNvSpPr txBox="1">
            <a:spLocks/>
          </p:cNvSpPr>
          <p:nvPr/>
        </p:nvSpPr>
        <p:spPr>
          <a:xfrm>
            <a:off x="-1" y="-10726"/>
            <a:ext cx="5694219" cy="1073966"/>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dirty="0"/>
          </a:p>
        </p:txBody>
      </p:sp>
      <p:sp>
        <p:nvSpPr>
          <p:cNvPr id="2" name="Title 1"/>
          <p:cNvSpPr>
            <a:spLocks noGrp="1"/>
          </p:cNvSpPr>
          <p:nvPr>
            <p:ph type="ctrTitle"/>
          </p:nvPr>
        </p:nvSpPr>
        <p:spPr>
          <a:xfrm>
            <a:off x="307571" y="1065357"/>
            <a:ext cx="11538065" cy="1178463"/>
          </a:xfrm>
        </p:spPr>
        <p:txBody>
          <a:bodyPr>
            <a:noAutofit/>
          </a:bodyPr>
          <a:lstStyle/>
          <a:p>
            <a:r>
              <a:rPr lang="en-US" sz="4000" b="1" dirty="0"/>
              <a:t>The composition of asbestos bodies in human lungs</a:t>
            </a:r>
            <a:endParaRPr lang="en-US" sz="4000" dirty="0"/>
          </a:p>
        </p:txBody>
      </p:sp>
      <p:sp>
        <p:nvSpPr>
          <p:cNvPr id="3" name="Subtitle 2"/>
          <p:cNvSpPr>
            <a:spLocks noGrp="1"/>
          </p:cNvSpPr>
          <p:nvPr>
            <p:ph type="subTitle" idx="1"/>
          </p:nvPr>
        </p:nvSpPr>
        <p:spPr>
          <a:xfrm>
            <a:off x="2295851" y="2448403"/>
            <a:ext cx="7077985" cy="2282476"/>
          </a:xfrm>
        </p:spPr>
        <p:txBody>
          <a:bodyPr>
            <a:noAutofit/>
          </a:bodyPr>
          <a:lstStyle/>
          <a:p>
            <a:pPr>
              <a:lnSpc>
                <a:spcPct val="150000"/>
              </a:lnSpc>
            </a:pPr>
            <a:r>
              <a:rPr lang="en-US" sz="2400" dirty="0"/>
              <a:t>Fabrizio </a:t>
            </a:r>
            <a:r>
              <a:rPr lang="en-US" sz="2400" dirty="0" err="1"/>
              <a:t>Bardelli</a:t>
            </a:r>
            <a:r>
              <a:rPr lang="en-US" sz="2400" dirty="0"/>
              <a:t>, Carlotta </a:t>
            </a:r>
            <a:r>
              <a:rPr lang="en-US" sz="2400" dirty="0" err="1"/>
              <a:t>Giacobbe</a:t>
            </a:r>
            <a:r>
              <a:rPr lang="en-US" sz="2400" dirty="0"/>
              <a:t>, Alessandro Pacella, Francesco Di Benedetto, Giordano </a:t>
            </a:r>
            <a:r>
              <a:rPr lang="en-US" sz="2400" dirty="0" err="1"/>
              <a:t>Montegrossi</a:t>
            </a:r>
            <a:r>
              <a:rPr lang="en-US" sz="2400" dirty="0"/>
              <a:t>, Violetta Borelli, Paolo </a:t>
            </a:r>
            <a:r>
              <a:rPr lang="en-US" sz="2400" dirty="0" err="1"/>
              <a:t>Ballirano</a:t>
            </a:r>
            <a:r>
              <a:rPr lang="en-US" sz="2400" dirty="0"/>
              <a:t>, </a:t>
            </a:r>
            <a:r>
              <a:rPr lang="it-IT" sz="2400" dirty="0"/>
              <a:t>and Donata Bellis</a:t>
            </a:r>
            <a:endParaRPr lang="en-US"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043" y="209957"/>
            <a:ext cx="4727570" cy="57589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4844" y="-2488"/>
            <a:ext cx="6357156" cy="106572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914" y="4951617"/>
            <a:ext cx="1124883" cy="136883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7543" y="5388222"/>
            <a:ext cx="2318420" cy="731619"/>
          </a:xfrm>
          <a:prstGeom prst="rect">
            <a:avLst/>
          </a:prstGeom>
        </p:spPr>
      </p:pic>
      <p:cxnSp>
        <p:nvCxnSpPr>
          <p:cNvPr id="12" name="Straight Connector 11"/>
          <p:cNvCxnSpPr/>
          <p:nvPr/>
        </p:nvCxnSpPr>
        <p:spPr>
          <a:xfrm>
            <a:off x="0" y="6417129"/>
            <a:ext cx="1219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24000" y="6437104"/>
            <a:ext cx="9144000" cy="369332"/>
          </a:xfrm>
          <a:prstGeom prst="rect">
            <a:avLst/>
          </a:prstGeom>
          <a:noFill/>
        </p:spPr>
        <p:txBody>
          <a:bodyPr wrap="square" rtlCol="0">
            <a:spAutoFit/>
          </a:bodyPr>
          <a:lstStyle/>
          <a:p>
            <a:pPr algn="ctr"/>
            <a:r>
              <a:rPr lang="en-US" b="1" i="1" dirty="0"/>
              <a:t>Geosciences for a sustainable future</a:t>
            </a:r>
            <a:r>
              <a:rPr lang="en-US" dirty="0"/>
              <a:t>, September, 19 – 21 - Torino</a:t>
            </a:r>
          </a:p>
        </p:txBody>
      </p:sp>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17011" t="34046" r="30001" b="26789"/>
          <a:stretch/>
        </p:blipFill>
        <p:spPr>
          <a:xfrm>
            <a:off x="2851264" y="5462243"/>
            <a:ext cx="2354317" cy="730298"/>
          </a:xfrm>
          <a:prstGeom prst="rect">
            <a:avLst/>
          </a:prstGeom>
        </p:spPr>
      </p:pic>
      <p:pic>
        <p:nvPicPr>
          <p:cNvPr id="19" name="Picture 18"/>
          <p:cNvPicPr>
            <a:picLocks noChangeAspect="1"/>
          </p:cNvPicPr>
          <p:nvPr/>
        </p:nvPicPr>
        <p:blipFill>
          <a:blip r:embed="rId8"/>
          <a:stretch>
            <a:fillRect/>
          </a:stretch>
        </p:blipFill>
        <p:spPr>
          <a:xfrm>
            <a:off x="10536014" y="4935462"/>
            <a:ext cx="863822" cy="1257079"/>
          </a:xfrm>
          <a:prstGeom prst="rect">
            <a:avLst/>
          </a:prstGeom>
        </p:spPr>
      </p:pic>
      <p:sp>
        <p:nvSpPr>
          <p:cNvPr id="5" name="Action Button: Go Forward or Next 4">
            <a:hlinkClick r:id="" action="ppaction://hlinkshowjump?jump=nextslide" highlightClick="1"/>
            <a:extLst>
              <a:ext uri="{FF2B5EF4-FFF2-40B4-BE49-F238E27FC236}">
                <a16:creationId xmlns:a16="http://schemas.microsoft.com/office/drawing/2014/main" id="{33A9F462-0847-D167-7133-C108C09B2599}"/>
              </a:ext>
            </a:extLst>
          </p:cNvPr>
          <p:cNvSpPr/>
          <p:nvPr/>
        </p:nvSpPr>
        <p:spPr>
          <a:xfrm>
            <a:off x="11598664" y="6191749"/>
            <a:ext cx="472700" cy="5270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Go Back or Previous 5">
            <a:hlinkClick r:id="" action="ppaction://hlinkshowjump?jump=previousslide" highlightClick="1"/>
            <a:extLst>
              <a:ext uri="{FF2B5EF4-FFF2-40B4-BE49-F238E27FC236}">
                <a16:creationId xmlns:a16="http://schemas.microsoft.com/office/drawing/2014/main" id="{2BD1D6BA-8BFD-46E9-8486-B18190032AA9}"/>
              </a:ext>
            </a:extLst>
          </p:cNvPr>
          <p:cNvSpPr/>
          <p:nvPr/>
        </p:nvSpPr>
        <p:spPr>
          <a:xfrm>
            <a:off x="10866827" y="6192541"/>
            <a:ext cx="513612" cy="51361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Go to Beginning 13">
            <a:hlinkClick r:id="" action="ppaction://hlinkshowjump?jump=firstslide" highlightClick="1"/>
            <a:extLst>
              <a:ext uri="{FF2B5EF4-FFF2-40B4-BE49-F238E27FC236}">
                <a16:creationId xmlns:a16="http://schemas.microsoft.com/office/drawing/2014/main" id="{42140FFA-E022-9F5F-A906-2E928940AFE0}"/>
              </a:ext>
            </a:extLst>
          </p:cNvPr>
          <p:cNvSpPr/>
          <p:nvPr/>
        </p:nvSpPr>
        <p:spPr>
          <a:xfrm>
            <a:off x="10089593" y="6201301"/>
            <a:ext cx="513612" cy="495115"/>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737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0" y="-3087"/>
            <a:ext cx="12192000" cy="636001"/>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Arial" panose="020B0604020202020204" pitchFamily="34" charset="0"/>
                <a:cs typeface="Arial" panose="020B0604020202020204" pitchFamily="34" charset="0"/>
              </a:rPr>
              <a:t>X-ray diffraction (XRD) + X-ray Absorption Spectroscopy (XAS)</a:t>
            </a:r>
          </a:p>
        </p:txBody>
      </p:sp>
      <p:pic>
        <p:nvPicPr>
          <p:cNvPr id="5" name="Picture 15">
            <a:extLst>
              <a:ext uri="{FF2B5EF4-FFF2-40B4-BE49-F238E27FC236}">
                <a16:creationId xmlns:a16="http://schemas.microsoft.com/office/drawing/2014/main" id="{B5DBE65C-3710-26F0-B8F4-A64FF13BB4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4" t="1" b="9878"/>
          <a:stretch/>
        </p:blipFill>
        <p:spPr>
          <a:xfrm>
            <a:off x="321013" y="555323"/>
            <a:ext cx="3395992" cy="6125618"/>
          </a:xfrm>
          <a:prstGeom prst="rect">
            <a:avLst/>
          </a:prstGeom>
        </p:spPr>
      </p:pic>
      <p:sp>
        <p:nvSpPr>
          <p:cNvPr id="6" name="TextBox 6">
            <a:extLst>
              <a:ext uri="{FF2B5EF4-FFF2-40B4-BE49-F238E27FC236}">
                <a16:creationId xmlns:a16="http://schemas.microsoft.com/office/drawing/2014/main" id="{FB8DBC52-1E65-D4B4-DDA2-588DDA3E2E5F}"/>
              </a:ext>
            </a:extLst>
          </p:cNvPr>
          <p:cNvSpPr txBox="1"/>
          <p:nvPr/>
        </p:nvSpPr>
        <p:spPr>
          <a:xfrm>
            <a:off x="328729" y="2271671"/>
            <a:ext cx="856084" cy="361492"/>
          </a:xfrm>
          <a:prstGeom prst="rect">
            <a:avLst/>
          </a:prstGeom>
          <a:noFill/>
        </p:spPr>
        <p:txBody>
          <a:bodyPr wrap="square" rtlCol="0">
            <a:spAutoFit/>
          </a:bodyPr>
          <a:lstStyle/>
          <a:p>
            <a:r>
              <a:rPr lang="it-IT" dirty="0">
                <a:solidFill>
                  <a:schemeClr val="bg1"/>
                </a:solidFill>
              </a:rPr>
              <a:t>20 </a:t>
            </a:r>
            <a:r>
              <a:rPr lang="it-IT" dirty="0">
                <a:solidFill>
                  <a:schemeClr val="bg1"/>
                </a:solidFill>
                <a:sym typeface="Symbol" panose="05050102010706020507" pitchFamily="18" charset="2"/>
              </a:rPr>
              <a:t>m</a:t>
            </a:r>
            <a:endParaRPr lang="en-US" dirty="0">
              <a:solidFill>
                <a:schemeClr val="bg1"/>
              </a:solidFill>
            </a:endParaRPr>
          </a:p>
        </p:txBody>
      </p:sp>
      <p:cxnSp>
        <p:nvCxnSpPr>
          <p:cNvPr id="7" name="Straight Connector 5">
            <a:extLst>
              <a:ext uri="{FF2B5EF4-FFF2-40B4-BE49-F238E27FC236}">
                <a16:creationId xmlns:a16="http://schemas.microsoft.com/office/drawing/2014/main" id="{E0DDC881-6613-AEE7-7987-CD7D3B343864}"/>
              </a:ext>
            </a:extLst>
          </p:cNvPr>
          <p:cNvCxnSpPr/>
          <p:nvPr/>
        </p:nvCxnSpPr>
        <p:spPr>
          <a:xfrm>
            <a:off x="1102460" y="953702"/>
            <a:ext cx="0" cy="3251653"/>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16">
            <a:extLst>
              <a:ext uri="{FF2B5EF4-FFF2-40B4-BE49-F238E27FC236}">
                <a16:creationId xmlns:a16="http://schemas.microsoft.com/office/drawing/2014/main" id="{491EC2C9-63AC-84F7-6D9C-122DD9F7E00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72" t="292" r="37574" b="2040"/>
          <a:stretch/>
        </p:blipFill>
        <p:spPr>
          <a:xfrm>
            <a:off x="2966394" y="1721042"/>
            <a:ext cx="2106629" cy="2343585"/>
          </a:xfrm>
          <a:prstGeom prst="rect">
            <a:avLst/>
          </a:prstGeom>
          <a:ln w="19050">
            <a:solidFill>
              <a:schemeClr val="bg1"/>
            </a:solidFill>
          </a:ln>
        </p:spPr>
      </p:pic>
      <p:sp>
        <p:nvSpPr>
          <p:cNvPr id="9" name="Rectangle 35">
            <a:extLst>
              <a:ext uri="{FF2B5EF4-FFF2-40B4-BE49-F238E27FC236}">
                <a16:creationId xmlns:a16="http://schemas.microsoft.com/office/drawing/2014/main" id="{EC6470D2-94E2-19F8-AC19-85A8BE03B71C}"/>
              </a:ext>
            </a:extLst>
          </p:cNvPr>
          <p:cNvSpPr/>
          <p:nvPr/>
        </p:nvSpPr>
        <p:spPr>
          <a:xfrm>
            <a:off x="1374000" y="575572"/>
            <a:ext cx="1092887" cy="1201017"/>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36">
            <a:extLst>
              <a:ext uri="{FF2B5EF4-FFF2-40B4-BE49-F238E27FC236}">
                <a16:creationId xmlns:a16="http://schemas.microsoft.com/office/drawing/2014/main" id="{8B4EF1D7-8E58-75C9-3D00-55AB8EBDD362}"/>
              </a:ext>
            </a:extLst>
          </p:cNvPr>
          <p:cNvCxnSpPr/>
          <p:nvPr/>
        </p:nvCxnSpPr>
        <p:spPr>
          <a:xfrm>
            <a:off x="2466887" y="571755"/>
            <a:ext cx="2595231" cy="11492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37">
            <a:extLst>
              <a:ext uri="{FF2B5EF4-FFF2-40B4-BE49-F238E27FC236}">
                <a16:creationId xmlns:a16="http://schemas.microsoft.com/office/drawing/2014/main" id="{8EAC9D25-5B46-7D18-3305-4C93028BE17F}"/>
              </a:ext>
            </a:extLst>
          </p:cNvPr>
          <p:cNvCxnSpPr/>
          <p:nvPr/>
        </p:nvCxnSpPr>
        <p:spPr>
          <a:xfrm>
            <a:off x="3691858" y="1117836"/>
            <a:ext cx="1370261" cy="6032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38">
            <a:extLst>
              <a:ext uri="{FF2B5EF4-FFF2-40B4-BE49-F238E27FC236}">
                <a16:creationId xmlns:a16="http://schemas.microsoft.com/office/drawing/2014/main" id="{1C9E7DE3-81BB-6B56-4701-ED8439AAC3BE}"/>
              </a:ext>
            </a:extLst>
          </p:cNvPr>
          <p:cNvCxnSpPr/>
          <p:nvPr/>
        </p:nvCxnSpPr>
        <p:spPr>
          <a:xfrm>
            <a:off x="1374000" y="1778916"/>
            <a:ext cx="1585401" cy="229270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44">
            <a:extLst>
              <a:ext uri="{FF2B5EF4-FFF2-40B4-BE49-F238E27FC236}">
                <a16:creationId xmlns:a16="http://schemas.microsoft.com/office/drawing/2014/main" id="{200DB79C-DC5B-9BC2-8CD3-75FC8A4511B6}"/>
              </a:ext>
            </a:extLst>
          </p:cNvPr>
          <p:cNvSpPr txBox="1"/>
          <p:nvPr/>
        </p:nvSpPr>
        <p:spPr>
          <a:xfrm>
            <a:off x="2565432" y="5991666"/>
            <a:ext cx="715766" cy="512113"/>
          </a:xfrm>
          <a:prstGeom prst="rect">
            <a:avLst/>
          </a:prstGeom>
          <a:noFill/>
        </p:spPr>
        <p:txBody>
          <a:bodyPr wrap="none" rtlCol="0">
            <a:spAutoFit/>
          </a:bodyPr>
          <a:lstStyle/>
          <a:p>
            <a:r>
              <a:rPr lang="it-IT" sz="2800" dirty="0">
                <a:solidFill>
                  <a:schemeClr val="bg1"/>
                </a:solidFill>
              </a:rPr>
              <a:t>XRF</a:t>
            </a:r>
            <a:endParaRPr lang="en-US" sz="2800" dirty="0">
              <a:solidFill>
                <a:schemeClr val="bg1"/>
              </a:solidFill>
            </a:endParaRPr>
          </a:p>
        </p:txBody>
      </p:sp>
      <p:sp>
        <p:nvSpPr>
          <p:cNvPr id="16" name="TextBox 32">
            <a:extLst>
              <a:ext uri="{FF2B5EF4-FFF2-40B4-BE49-F238E27FC236}">
                <a16:creationId xmlns:a16="http://schemas.microsoft.com/office/drawing/2014/main" id="{35B4B4E4-3D01-B830-C92F-F88867732634}"/>
              </a:ext>
            </a:extLst>
          </p:cNvPr>
          <p:cNvSpPr txBox="1"/>
          <p:nvPr/>
        </p:nvSpPr>
        <p:spPr>
          <a:xfrm>
            <a:off x="3824263" y="1809824"/>
            <a:ext cx="698589" cy="369332"/>
          </a:xfrm>
          <a:prstGeom prst="rect">
            <a:avLst/>
          </a:prstGeom>
          <a:noFill/>
        </p:spPr>
        <p:txBody>
          <a:bodyPr wrap="none" rtlCol="0">
            <a:spAutoFit/>
          </a:bodyPr>
          <a:lstStyle/>
          <a:p>
            <a:r>
              <a:rPr lang="it-IT" b="1" dirty="0">
                <a:solidFill>
                  <a:schemeClr val="bg1"/>
                </a:solidFill>
              </a:rPr>
              <a:t>ROI 2</a:t>
            </a:r>
            <a:endParaRPr lang="en-US" b="1" dirty="0">
              <a:solidFill>
                <a:schemeClr val="bg1"/>
              </a:solidFill>
            </a:endParaRPr>
          </a:p>
        </p:txBody>
      </p:sp>
      <p:grpSp>
        <p:nvGrpSpPr>
          <p:cNvPr id="122" name="Gruppo 121">
            <a:extLst>
              <a:ext uri="{FF2B5EF4-FFF2-40B4-BE49-F238E27FC236}">
                <a16:creationId xmlns:a16="http://schemas.microsoft.com/office/drawing/2014/main" id="{AA26FF2C-83C2-7FBF-BFCE-770D5B1FC57E}"/>
              </a:ext>
            </a:extLst>
          </p:cNvPr>
          <p:cNvGrpSpPr/>
          <p:nvPr/>
        </p:nvGrpSpPr>
        <p:grpSpPr>
          <a:xfrm>
            <a:off x="4049650" y="2405981"/>
            <a:ext cx="5655385" cy="4393057"/>
            <a:chOff x="4049650" y="2405981"/>
            <a:chExt cx="5655385" cy="4393057"/>
          </a:xfrm>
        </p:grpSpPr>
        <p:grpSp>
          <p:nvGrpSpPr>
            <p:cNvPr id="85" name="Gruppo 84">
              <a:extLst>
                <a:ext uri="{FF2B5EF4-FFF2-40B4-BE49-F238E27FC236}">
                  <a16:creationId xmlns:a16="http://schemas.microsoft.com/office/drawing/2014/main" id="{65DB437F-AE12-1717-7877-1562817136A9}"/>
                </a:ext>
              </a:extLst>
            </p:cNvPr>
            <p:cNvGrpSpPr/>
            <p:nvPr/>
          </p:nvGrpSpPr>
          <p:grpSpPr>
            <a:xfrm>
              <a:off x="4049650" y="2405981"/>
              <a:ext cx="5655385" cy="4393057"/>
              <a:chOff x="4017683" y="2405981"/>
              <a:chExt cx="5655385" cy="4393057"/>
            </a:xfrm>
          </p:grpSpPr>
          <p:pic>
            <p:nvPicPr>
              <p:cNvPr id="24" name="Immagine 23" descr="Immagine che contiene grafico&#10;&#10;Descrizione generata automaticamente">
                <a:extLst>
                  <a:ext uri="{FF2B5EF4-FFF2-40B4-BE49-F238E27FC236}">
                    <a16:creationId xmlns:a16="http://schemas.microsoft.com/office/drawing/2014/main" id="{F82A0B31-8471-679A-6E63-233413F984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4647" y="2418997"/>
                <a:ext cx="3918421" cy="4367025"/>
              </a:xfrm>
              <a:prstGeom prst="rect">
                <a:avLst/>
              </a:prstGeom>
              <a:ln w="19050">
                <a:solidFill>
                  <a:schemeClr val="tx1"/>
                </a:solidFill>
              </a:ln>
            </p:spPr>
          </p:pic>
          <p:cxnSp>
            <p:nvCxnSpPr>
              <p:cNvPr id="22" name="Straight Connector 37">
                <a:extLst>
                  <a:ext uri="{FF2B5EF4-FFF2-40B4-BE49-F238E27FC236}">
                    <a16:creationId xmlns:a16="http://schemas.microsoft.com/office/drawing/2014/main" id="{5FC2FC49-EE9D-EB09-8855-EFBC14B4AC82}"/>
                  </a:ext>
                </a:extLst>
              </p:cNvPr>
              <p:cNvCxnSpPr>
                <a:cxnSpLocks/>
                <a:stCxn id="15" idx="7"/>
              </p:cNvCxnSpPr>
              <p:nvPr/>
            </p:nvCxnSpPr>
            <p:spPr>
              <a:xfrm flipV="1">
                <a:off x="4029260" y="2405981"/>
                <a:ext cx="1719311" cy="3811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37">
                <a:extLst>
                  <a:ext uri="{FF2B5EF4-FFF2-40B4-BE49-F238E27FC236}">
                    <a16:creationId xmlns:a16="http://schemas.microsoft.com/office/drawing/2014/main" id="{1DDBBBD4-6BEA-335E-26CD-FFD4A26D140B}"/>
                  </a:ext>
                </a:extLst>
              </p:cNvPr>
              <p:cNvCxnSpPr>
                <a:cxnSpLocks/>
              </p:cNvCxnSpPr>
              <p:nvPr/>
            </p:nvCxnSpPr>
            <p:spPr>
              <a:xfrm>
                <a:off x="4019708" y="2839531"/>
                <a:ext cx="1732827" cy="39595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37">
                <a:extLst>
                  <a:ext uri="{FF2B5EF4-FFF2-40B4-BE49-F238E27FC236}">
                    <a16:creationId xmlns:a16="http://schemas.microsoft.com/office/drawing/2014/main" id="{A813617A-1220-3FDC-5542-9D580DA9BEF5}"/>
                  </a:ext>
                </a:extLst>
              </p:cNvPr>
              <p:cNvCxnSpPr>
                <a:cxnSpLocks/>
              </p:cNvCxnSpPr>
              <p:nvPr/>
            </p:nvCxnSpPr>
            <p:spPr>
              <a:xfrm flipV="1">
                <a:off x="4017683" y="2565474"/>
                <a:ext cx="1012468" cy="22527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37">
                <a:extLst>
                  <a:ext uri="{FF2B5EF4-FFF2-40B4-BE49-F238E27FC236}">
                    <a16:creationId xmlns:a16="http://schemas.microsoft.com/office/drawing/2014/main" id="{FB40E7C2-0955-B083-28D8-4C450391D368}"/>
                  </a:ext>
                </a:extLst>
              </p:cNvPr>
              <p:cNvCxnSpPr>
                <a:cxnSpLocks/>
              </p:cNvCxnSpPr>
              <p:nvPr/>
            </p:nvCxnSpPr>
            <p:spPr>
              <a:xfrm>
                <a:off x="4019834" y="2841306"/>
                <a:ext cx="537386" cy="12275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1" name="CasellaDiTesto 120">
              <a:extLst>
                <a:ext uri="{FF2B5EF4-FFF2-40B4-BE49-F238E27FC236}">
                  <a16:creationId xmlns:a16="http://schemas.microsoft.com/office/drawing/2014/main" id="{0CE8F3B2-C9F8-01DC-3290-FEC5E083C138}"/>
                </a:ext>
              </a:extLst>
            </p:cNvPr>
            <p:cNvSpPr txBox="1"/>
            <p:nvPr/>
          </p:nvSpPr>
          <p:spPr>
            <a:xfrm>
              <a:off x="8733771" y="2641061"/>
              <a:ext cx="809837" cy="523220"/>
            </a:xfrm>
            <a:prstGeom prst="rect">
              <a:avLst/>
            </a:prstGeom>
            <a:noFill/>
          </p:spPr>
          <p:txBody>
            <a:bodyPr wrap="none" rtlCol="0">
              <a:spAutoFit/>
            </a:bodyPr>
            <a:lstStyle/>
            <a:p>
              <a:r>
                <a:rPr lang="it-IT" sz="2800" b="1" dirty="0"/>
                <a:t>XRD</a:t>
              </a:r>
            </a:p>
          </p:txBody>
        </p:sp>
      </p:grpSp>
      <p:sp>
        <p:nvSpPr>
          <p:cNvPr id="14" name="TextBox 11">
            <a:extLst>
              <a:ext uri="{FF2B5EF4-FFF2-40B4-BE49-F238E27FC236}">
                <a16:creationId xmlns:a16="http://schemas.microsoft.com/office/drawing/2014/main" id="{003E0886-B635-9290-4DF6-A913263714AC}"/>
              </a:ext>
            </a:extLst>
          </p:cNvPr>
          <p:cNvSpPr txBox="1"/>
          <p:nvPr/>
        </p:nvSpPr>
        <p:spPr>
          <a:xfrm>
            <a:off x="4074264" y="2704104"/>
            <a:ext cx="698589" cy="369332"/>
          </a:xfrm>
          <a:prstGeom prst="rect">
            <a:avLst/>
          </a:prstGeom>
          <a:noFill/>
        </p:spPr>
        <p:txBody>
          <a:bodyPr wrap="none" rtlCol="0">
            <a:spAutoFit/>
          </a:bodyPr>
          <a:lstStyle/>
          <a:p>
            <a:r>
              <a:rPr lang="it-IT" b="1" dirty="0">
                <a:solidFill>
                  <a:schemeClr val="bg1"/>
                </a:solidFill>
              </a:rPr>
              <a:t>ROI 1</a:t>
            </a:r>
            <a:endParaRPr lang="en-US" b="1" dirty="0">
              <a:solidFill>
                <a:schemeClr val="bg1"/>
              </a:solidFill>
            </a:endParaRPr>
          </a:p>
        </p:txBody>
      </p:sp>
      <p:sp>
        <p:nvSpPr>
          <p:cNvPr id="15" name="Oval 33">
            <a:extLst>
              <a:ext uri="{FF2B5EF4-FFF2-40B4-BE49-F238E27FC236}">
                <a16:creationId xmlns:a16="http://schemas.microsoft.com/office/drawing/2014/main" id="{804C4450-8B0B-A269-CBB6-239C293E8873}"/>
              </a:ext>
            </a:extLst>
          </p:cNvPr>
          <p:cNvSpPr/>
          <p:nvPr/>
        </p:nvSpPr>
        <p:spPr>
          <a:xfrm>
            <a:off x="4001920" y="2776301"/>
            <a:ext cx="69483" cy="7411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grpSp>
        <p:nvGrpSpPr>
          <p:cNvPr id="150" name="Gruppo 149">
            <a:extLst>
              <a:ext uri="{FF2B5EF4-FFF2-40B4-BE49-F238E27FC236}">
                <a16:creationId xmlns:a16="http://schemas.microsoft.com/office/drawing/2014/main" id="{445F6B76-3519-328F-CA23-8D12E6773449}"/>
              </a:ext>
            </a:extLst>
          </p:cNvPr>
          <p:cNvGrpSpPr/>
          <p:nvPr/>
        </p:nvGrpSpPr>
        <p:grpSpPr>
          <a:xfrm>
            <a:off x="4549263" y="760087"/>
            <a:ext cx="7310818" cy="4337531"/>
            <a:chOff x="4549263" y="760087"/>
            <a:chExt cx="7310818" cy="4337531"/>
          </a:xfrm>
        </p:grpSpPr>
        <p:cxnSp>
          <p:nvCxnSpPr>
            <p:cNvPr id="55" name="Straight Connector 37">
              <a:extLst>
                <a:ext uri="{FF2B5EF4-FFF2-40B4-BE49-F238E27FC236}">
                  <a16:creationId xmlns:a16="http://schemas.microsoft.com/office/drawing/2014/main" id="{D3BA4DD3-4E61-AED6-76B2-45162BFC7C23}"/>
                </a:ext>
              </a:extLst>
            </p:cNvPr>
            <p:cNvCxnSpPr>
              <a:cxnSpLocks/>
            </p:cNvCxnSpPr>
            <p:nvPr/>
          </p:nvCxnSpPr>
          <p:spPr>
            <a:xfrm flipV="1">
              <a:off x="4549263" y="760087"/>
              <a:ext cx="3330294" cy="12569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37">
              <a:extLst>
                <a:ext uri="{FF2B5EF4-FFF2-40B4-BE49-F238E27FC236}">
                  <a16:creationId xmlns:a16="http://schemas.microsoft.com/office/drawing/2014/main" id="{FC26799D-0367-9607-B621-3FC8BDFB456B}"/>
                </a:ext>
              </a:extLst>
            </p:cNvPr>
            <p:cNvCxnSpPr>
              <a:cxnSpLocks/>
            </p:cNvCxnSpPr>
            <p:nvPr/>
          </p:nvCxnSpPr>
          <p:spPr>
            <a:xfrm>
              <a:off x="4593771" y="2046514"/>
              <a:ext cx="3270781" cy="30511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37">
              <a:extLst>
                <a:ext uri="{FF2B5EF4-FFF2-40B4-BE49-F238E27FC236}">
                  <a16:creationId xmlns:a16="http://schemas.microsoft.com/office/drawing/2014/main" id="{B22FC457-2234-FA19-5F63-DACA9F9729FB}"/>
                </a:ext>
              </a:extLst>
            </p:cNvPr>
            <p:cNvCxnSpPr>
              <a:cxnSpLocks/>
            </p:cNvCxnSpPr>
            <p:nvPr/>
          </p:nvCxnSpPr>
          <p:spPr>
            <a:xfrm flipV="1">
              <a:off x="4568332" y="1822310"/>
              <a:ext cx="498615" cy="188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37">
              <a:extLst>
                <a:ext uri="{FF2B5EF4-FFF2-40B4-BE49-F238E27FC236}">
                  <a16:creationId xmlns:a16="http://schemas.microsoft.com/office/drawing/2014/main" id="{4FAEA0E1-9B61-E7F4-ACA5-7FDBC77E5FBB}"/>
                </a:ext>
              </a:extLst>
            </p:cNvPr>
            <p:cNvCxnSpPr>
              <a:cxnSpLocks/>
            </p:cNvCxnSpPr>
            <p:nvPr/>
          </p:nvCxnSpPr>
          <p:spPr>
            <a:xfrm>
              <a:off x="4556964" y="2011422"/>
              <a:ext cx="516059" cy="48073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49" name="Immagine 148" descr="Immagine che contiene grafico">
              <a:extLst>
                <a:ext uri="{FF2B5EF4-FFF2-40B4-BE49-F238E27FC236}">
                  <a16:creationId xmlns:a16="http://schemas.microsoft.com/office/drawing/2014/main" id="{F47D41F7-B812-FE98-340F-4A34C11AE8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79556" y="761851"/>
              <a:ext cx="3980525" cy="4335766"/>
            </a:xfrm>
            <a:prstGeom prst="rect">
              <a:avLst/>
            </a:prstGeom>
            <a:ln w="19050">
              <a:solidFill>
                <a:schemeClr val="tx1"/>
              </a:solidFill>
            </a:ln>
          </p:spPr>
        </p:pic>
        <p:sp>
          <p:nvSpPr>
            <p:cNvPr id="119" name="CasellaDiTesto 118">
              <a:extLst>
                <a:ext uri="{FF2B5EF4-FFF2-40B4-BE49-F238E27FC236}">
                  <a16:creationId xmlns:a16="http://schemas.microsoft.com/office/drawing/2014/main" id="{943BE684-1F51-3197-96E4-C15F9DB4BA7D}"/>
                </a:ext>
              </a:extLst>
            </p:cNvPr>
            <p:cNvSpPr txBox="1"/>
            <p:nvPr/>
          </p:nvSpPr>
          <p:spPr>
            <a:xfrm>
              <a:off x="10704658" y="1010246"/>
              <a:ext cx="809837" cy="523220"/>
            </a:xfrm>
            <a:prstGeom prst="rect">
              <a:avLst/>
            </a:prstGeom>
            <a:noFill/>
          </p:spPr>
          <p:txBody>
            <a:bodyPr wrap="none" rtlCol="0">
              <a:spAutoFit/>
            </a:bodyPr>
            <a:lstStyle/>
            <a:p>
              <a:r>
                <a:rPr lang="it-IT" sz="2800" b="1" dirty="0"/>
                <a:t>XRD</a:t>
              </a:r>
            </a:p>
          </p:txBody>
        </p:sp>
      </p:grpSp>
      <p:grpSp>
        <p:nvGrpSpPr>
          <p:cNvPr id="129" name="Gruppo 128">
            <a:extLst>
              <a:ext uri="{FF2B5EF4-FFF2-40B4-BE49-F238E27FC236}">
                <a16:creationId xmlns:a16="http://schemas.microsoft.com/office/drawing/2014/main" id="{92E032A3-09F0-0AA9-AC6D-7D81E83F90FD}"/>
              </a:ext>
            </a:extLst>
          </p:cNvPr>
          <p:cNvGrpSpPr/>
          <p:nvPr/>
        </p:nvGrpSpPr>
        <p:grpSpPr>
          <a:xfrm>
            <a:off x="4563848" y="972692"/>
            <a:ext cx="6504866" cy="5045176"/>
            <a:chOff x="4592048" y="961892"/>
            <a:chExt cx="6504866" cy="5045176"/>
          </a:xfrm>
        </p:grpSpPr>
        <p:grpSp>
          <p:nvGrpSpPr>
            <p:cNvPr id="128" name="Gruppo 127">
              <a:extLst>
                <a:ext uri="{FF2B5EF4-FFF2-40B4-BE49-F238E27FC236}">
                  <a16:creationId xmlns:a16="http://schemas.microsoft.com/office/drawing/2014/main" id="{BC758184-0F97-8051-FF76-E1259A4E32B3}"/>
                </a:ext>
              </a:extLst>
            </p:cNvPr>
            <p:cNvGrpSpPr/>
            <p:nvPr/>
          </p:nvGrpSpPr>
          <p:grpSpPr>
            <a:xfrm>
              <a:off x="4592048" y="961892"/>
              <a:ext cx="6504866" cy="5045176"/>
              <a:chOff x="4592048" y="961892"/>
              <a:chExt cx="6504866" cy="5045176"/>
            </a:xfrm>
          </p:grpSpPr>
          <p:pic>
            <p:nvPicPr>
              <p:cNvPr id="99" name="Immagine 98" descr="Immagine che contiene grafico">
                <a:extLst>
                  <a:ext uri="{FF2B5EF4-FFF2-40B4-BE49-F238E27FC236}">
                    <a16:creationId xmlns:a16="http://schemas.microsoft.com/office/drawing/2014/main" id="{6928FB8F-A43C-13C0-9E9F-A72FF04CC7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59814" y="965168"/>
                <a:ext cx="4737100" cy="5041900"/>
              </a:xfrm>
              <a:prstGeom prst="rect">
                <a:avLst/>
              </a:prstGeom>
              <a:ln w="19050">
                <a:solidFill>
                  <a:schemeClr val="tx1"/>
                </a:solidFill>
              </a:ln>
            </p:spPr>
          </p:pic>
          <p:cxnSp>
            <p:nvCxnSpPr>
              <p:cNvPr id="100" name="Straight Connector 37">
                <a:extLst>
                  <a:ext uri="{FF2B5EF4-FFF2-40B4-BE49-F238E27FC236}">
                    <a16:creationId xmlns:a16="http://schemas.microsoft.com/office/drawing/2014/main" id="{06E0265E-DD61-B848-C014-367B8A92A85D}"/>
                  </a:ext>
                </a:extLst>
              </p:cNvPr>
              <p:cNvCxnSpPr>
                <a:cxnSpLocks/>
                <a:stCxn id="17" idx="7"/>
              </p:cNvCxnSpPr>
              <p:nvPr/>
            </p:nvCxnSpPr>
            <p:spPr>
              <a:xfrm flipV="1">
                <a:off x="4592048" y="961892"/>
                <a:ext cx="1759267" cy="10316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37">
                <a:extLst>
                  <a:ext uri="{FF2B5EF4-FFF2-40B4-BE49-F238E27FC236}">
                    <a16:creationId xmlns:a16="http://schemas.microsoft.com/office/drawing/2014/main" id="{6CE7227B-BC0E-843B-8B44-038F15DF26E9}"/>
                  </a:ext>
                </a:extLst>
              </p:cNvPr>
              <p:cNvCxnSpPr>
                <a:cxnSpLocks/>
                <a:stCxn id="17" idx="5"/>
              </p:cNvCxnSpPr>
              <p:nvPr/>
            </p:nvCxnSpPr>
            <p:spPr>
              <a:xfrm>
                <a:off x="4603534" y="2032236"/>
                <a:ext cx="1745115" cy="39748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37">
                <a:extLst>
                  <a:ext uri="{FF2B5EF4-FFF2-40B4-BE49-F238E27FC236}">
                    <a16:creationId xmlns:a16="http://schemas.microsoft.com/office/drawing/2014/main" id="{726ABC70-619A-0E46-3F50-9F1037D141AE}"/>
                  </a:ext>
                </a:extLst>
              </p:cNvPr>
              <p:cNvCxnSpPr>
                <a:cxnSpLocks/>
                <a:stCxn id="17" idx="5"/>
              </p:cNvCxnSpPr>
              <p:nvPr/>
            </p:nvCxnSpPr>
            <p:spPr>
              <a:xfrm>
                <a:off x="4603534" y="2032236"/>
                <a:ext cx="480571" cy="10989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37">
                <a:extLst>
                  <a:ext uri="{FF2B5EF4-FFF2-40B4-BE49-F238E27FC236}">
                    <a16:creationId xmlns:a16="http://schemas.microsoft.com/office/drawing/2014/main" id="{401E13C5-86D5-C9B6-2DC2-EB9952C6FD60}"/>
                  </a:ext>
                </a:extLst>
              </p:cNvPr>
              <p:cNvCxnSpPr>
                <a:cxnSpLocks/>
              </p:cNvCxnSpPr>
              <p:nvPr/>
            </p:nvCxnSpPr>
            <p:spPr>
              <a:xfrm flipV="1">
                <a:off x="4603534" y="1708703"/>
                <a:ext cx="470070" cy="27417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7" name="CasellaDiTesto 116">
              <a:extLst>
                <a:ext uri="{FF2B5EF4-FFF2-40B4-BE49-F238E27FC236}">
                  <a16:creationId xmlns:a16="http://schemas.microsoft.com/office/drawing/2014/main" id="{198DB35A-859B-D90F-1025-1CDF09C64DC0}"/>
                </a:ext>
              </a:extLst>
            </p:cNvPr>
            <p:cNvSpPr txBox="1"/>
            <p:nvPr/>
          </p:nvSpPr>
          <p:spPr>
            <a:xfrm>
              <a:off x="6634910" y="1267560"/>
              <a:ext cx="769763" cy="523220"/>
            </a:xfrm>
            <a:prstGeom prst="rect">
              <a:avLst/>
            </a:prstGeom>
            <a:noFill/>
          </p:spPr>
          <p:txBody>
            <a:bodyPr wrap="none" rtlCol="0">
              <a:spAutoFit/>
            </a:bodyPr>
            <a:lstStyle/>
            <a:p>
              <a:r>
                <a:rPr lang="it-IT" sz="2800" b="1" dirty="0"/>
                <a:t>XAS</a:t>
              </a:r>
            </a:p>
          </p:txBody>
        </p:sp>
      </p:grpSp>
      <p:sp>
        <p:nvSpPr>
          <p:cNvPr id="17" name="Oval 34">
            <a:extLst>
              <a:ext uri="{FF2B5EF4-FFF2-40B4-BE49-F238E27FC236}">
                <a16:creationId xmlns:a16="http://schemas.microsoft.com/office/drawing/2014/main" id="{9914797C-F28A-54FD-AAD5-FB03BB70511D}"/>
              </a:ext>
            </a:extLst>
          </p:cNvPr>
          <p:cNvSpPr/>
          <p:nvPr/>
        </p:nvSpPr>
        <p:spPr>
          <a:xfrm>
            <a:off x="4532741" y="1982677"/>
            <a:ext cx="69483" cy="7411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18" name="Action Button: Go Forward or Next 17">
            <a:hlinkClick r:id="" action="ppaction://hlinkshowjump?jump=nextslide" highlightClick="1"/>
            <a:extLst>
              <a:ext uri="{FF2B5EF4-FFF2-40B4-BE49-F238E27FC236}">
                <a16:creationId xmlns:a16="http://schemas.microsoft.com/office/drawing/2014/main" id="{88205DC1-2258-6026-241A-F14F62A7FC44}"/>
              </a:ext>
            </a:extLst>
          </p:cNvPr>
          <p:cNvSpPr/>
          <p:nvPr/>
        </p:nvSpPr>
        <p:spPr>
          <a:xfrm>
            <a:off x="11598664" y="6200062"/>
            <a:ext cx="472700" cy="5270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ction Button: Go Back or Previous 18">
            <a:hlinkClick r:id="" action="ppaction://hlinkshowjump?jump=previousslide" highlightClick="1"/>
            <a:extLst>
              <a:ext uri="{FF2B5EF4-FFF2-40B4-BE49-F238E27FC236}">
                <a16:creationId xmlns:a16="http://schemas.microsoft.com/office/drawing/2014/main" id="{0ADAE598-AB09-60B9-363F-E2B9313244EE}"/>
              </a:ext>
            </a:extLst>
          </p:cNvPr>
          <p:cNvSpPr/>
          <p:nvPr/>
        </p:nvSpPr>
        <p:spPr>
          <a:xfrm>
            <a:off x="10866827" y="6200854"/>
            <a:ext cx="513612" cy="51361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ction Button: Go to Beginning 19">
            <a:hlinkClick r:id="" action="ppaction://hlinkshowjump?jump=firstslide" highlightClick="1"/>
            <a:extLst>
              <a:ext uri="{FF2B5EF4-FFF2-40B4-BE49-F238E27FC236}">
                <a16:creationId xmlns:a16="http://schemas.microsoft.com/office/drawing/2014/main" id="{3258E39C-CDCC-6849-5EDF-AA5B084B874C}"/>
              </a:ext>
            </a:extLst>
          </p:cNvPr>
          <p:cNvSpPr/>
          <p:nvPr/>
        </p:nvSpPr>
        <p:spPr>
          <a:xfrm>
            <a:off x="10089593" y="6209614"/>
            <a:ext cx="513612" cy="495115"/>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439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txBox="1">
            <a:spLocks/>
          </p:cNvSpPr>
          <p:nvPr/>
        </p:nvSpPr>
        <p:spPr>
          <a:xfrm>
            <a:off x="0" y="4"/>
            <a:ext cx="12192000" cy="748556"/>
          </a:xfrm>
          <a:prstGeom prst="rect">
            <a:avLst/>
          </a:prstGeom>
          <a:solidFill>
            <a:schemeClr val="accent1">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prstClr val="black"/>
                </a:solidFill>
                <a:latin typeface="Arial" panose="020B0604020202020204" pitchFamily="34" charset="0"/>
                <a:cs typeface="Arial" panose="020B0604020202020204" pitchFamily="34" charset="0"/>
              </a:rPr>
              <a:t>Ferrihydrite, goethite, and hematite</a:t>
            </a:r>
            <a:endParaRPr lang="en-US" sz="2400" dirty="0">
              <a:latin typeface="Arial" panose="020B0604020202020204" pitchFamily="34" charset="0"/>
              <a:cs typeface="Arial" panose="020B0604020202020204" pitchFamily="34" charset="0"/>
              <a:sym typeface="Symbol" panose="05050102010706020507" pitchFamily="18" charset="2"/>
            </a:endParaRPr>
          </a:p>
        </p:txBody>
      </p:sp>
      <p:sp>
        <p:nvSpPr>
          <p:cNvPr id="15" name="TextBox 14"/>
          <p:cNvSpPr txBox="1"/>
          <p:nvPr/>
        </p:nvSpPr>
        <p:spPr>
          <a:xfrm>
            <a:off x="562461" y="844714"/>
            <a:ext cx="2110643" cy="1200329"/>
          </a:xfrm>
          <a:prstGeom prst="rect">
            <a:avLst/>
          </a:prstGeom>
          <a:noFill/>
        </p:spPr>
        <p:txBody>
          <a:bodyPr wrap="square" rtlCol="0">
            <a:spAutoFit/>
          </a:bodyPr>
          <a:lstStyle/>
          <a:p>
            <a:pPr algn="ctr"/>
            <a:r>
              <a:rPr lang="it-IT" sz="2400" dirty="0"/>
              <a:t>Ferrihydrite</a:t>
            </a:r>
          </a:p>
          <a:p>
            <a:pPr algn="ctr"/>
            <a:r>
              <a:rPr lang="en-US" sz="2400" dirty="0"/>
              <a:t>Fe(OH)</a:t>
            </a:r>
            <a:r>
              <a:rPr lang="en-US" sz="2400" baseline="-25000" dirty="0"/>
              <a:t>3</a:t>
            </a:r>
          </a:p>
          <a:p>
            <a:pPr algn="ctr"/>
            <a:r>
              <a:rPr lang="en-US" sz="2400" dirty="0"/>
              <a:t>(metastable)</a:t>
            </a:r>
          </a:p>
        </p:txBody>
      </p:sp>
      <p:pic>
        <p:nvPicPr>
          <p:cNvPr id="35" name="Picture 34"/>
          <p:cNvPicPr>
            <a:picLocks noChangeAspect="1"/>
          </p:cNvPicPr>
          <p:nvPr/>
        </p:nvPicPr>
        <p:blipFill rotWithShape="1">
          <a:blip r:embed="rId3" cstate="print">
            <a:extLst>
              <a:ext uri="{28A0092B-C50C-407E-A947-70E740481C1C}">
                <a14:useLocalDpi xmlns:a14="http://schemas.microsoft.com/office/drawing/2010/main" val="0"/>
              </a:ext>
            </a:extLst>
          </a:blip>
          <a:srcRect l="31386" t="11396" r="32092" b="10255"/>
          <a:stretch/>
        </p:blipFill>
        <p:spPr>
          <a:xfrm>
            <a:off x="389691" y="2218667"/>
            <a:ext cx="2621097" cy="2814170"/>
          </a:xfrm>
          <a:prstGeom prst="rect">
            <a:avLst/>
          </a:prstGeom>
        </p:spPr>
      </p:pic>
      <p:grpSp>
        <p:nvGrpSpPr>
          <p:cNvPr id="2" name="Group 1"/>
          <p:cNvGrpSpPr/>
          <p:nvPr/>
        </p:nvGrpSpPr>
        <p:grpSpPr>
          <a:xfrm>
            <a:off x="2673104" y="1023382"/>
            <a:ext cx="4581944" cy="4387302"/>
            <a:chOff x="2673104" y="1566241"/>
            <a:chExt cx="4581944" cy="4387302"/>
          </a:xfrm>
        </p:grpSpPr>
        <p:cxnSp>
          <p:nvCxnSpPr>
            <p:cNvPr id="6" name="Straight Arrow Connector 5"/>
            <p:cNvCxnSpPr>
              <a:stCxn id="15" idx="3"/>
              <a:endCxn id="28" idx="1"/>
            </p:cNvCxnSpPr>
            <p:nvPr/>
          </p:nvCxnSpPr>
          <p:spPr>
            <a:xfrm flipV="1">
              <a:off x="2673104" y="1981740"/>
              <a:ext cx="2279262" cy="59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952366" y="1566241"/>
              <a:ext cx="2110643" cy="830997"/>
            </a:xfrm>
            <a:prstGeom prst="rect">
              <a:avLst/>
            </a:prstGeom>
            <a:noFill/>
          </p:spPr>
          <p:txBody>
            <a:bodyPr wrap="square" rtlCol="0">
              <a:spAutoFit/>
            </a:bodyPr>
            <a:lstStyle/>
            <a:p>
              <a:pPr algn="ctr"/>
              <a:r>
                <a:rPr lang="it-IT" sz="2400" dirty="0" err="1"/>
                <a:t>Goethite</a:t>
              </a:r>
              <a:endParaRPr lang="it-IT" sz="2400" dirty="0"/>
            </a:p>
            <a:p>
              <a:pPr algn="ctr"/>
              <a:r>
                <a:rPr lang="it-IT" sz="2400" dirty="0" err="1"/>
                <a:t>FeO</a:t>
              </a:r>
              <a:r>
                <a:rPr lang="it-IT" sz="2400" dirty="0"/>
                <a:t>(OH)</a:t>
              </a:r>
              <a:endParaRPr lang="en-US" sz="2400" dirty="0"/>
            </a:p>
          </p:txBody>
        </p:sp>
        <p:pic>
          <p:nvPicPr>
            <p:cNvPr id="36" name="Picture 35"/>
            <p:cNvPicPr>
              <a:picLocks noChangeAspect="1"/>
            </p:cNvPicPr>
            <p:nvPr/>
          </p:nvPicPr>
          <p:blipFill rotWithShape="1">
            <a:blip r:embed="rId4" cstate="print">
              <a:extLst>
                <a:ext uri="{28A0092B-C50C-407E-A947-70E740481C1C}">
                  <a14:useLocalDpi xmlns:a14="http://schemas.microsoft.com/office/drawing/2010/main" val="0"/>
                </a:ext>
              </a:extLst>
            </a:blip>
            <a:srcRect l="33913" t="6182" r="34701" b="6835"/>
            <a:stretch/>
          </p:blipFill>
          <p:spPr>
            <a:xfrm>
              <a:off x="4760326" y="2493330"/>
              <a:ext cx="2494722" cy="3460213"/>
            </a:xfrm>
            <a:prstGeom prst="rect">
              <a:avLst/>
            </a:prstGeom>
          </p:spPr>
        </p:pic>
      </p:grpSp>
      <p:grpSp>
        <p:nvGrpSpPr>
          <p:cNvPr id="4" name="Group 3"/>
          <p:cNvGrpSpPr/>
          <p:nvPr/>
        </p:nvGrpSpPr>
        <p:grpSpPr>
          <a:xfrm>
            <a:off x="2065021" y="1023887"/>
            <a:ext cx="9300288" cy="5873884"/>
            <a:chOff x="1560822" y="1566241"/>
            <a:chExt cx="9931906" cy="5870119"/>
          </a:xfrm>
        </p:grpSpPr>
        <p:cxnSp>
          <p:nvCxnSpPr>
            <p:cNvPr id="30" name="Straight Arrow Connector 29"/>
            <p:cNvCxnSpPr>
              <a:stCxn id="28" idx="3"/>
              <a:endCxn id="31" idx="1"/>
            </p:cNvCxnSpPr>
            <p:nvPr/>
          </p:nvCxnSpPr>
          <p:spPr>
            <a:xfrm>
              <a:off x="6898242" y="1980969"/>
              <a:ext cx="2163599" cy="77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560822" y="1566241"/>
              <a:ext cx="9931906" cy="5870119"/>
              <a:chOff x="1560822" y="1566241"/>
              <a:chExt cx="9931906" cy="5870119"/>
            </a:xfrm>
          </p:grpSpPr>
          <p:sp>
            <p:nvSpPr>
              <p:cNvPr id="31" name="TextBox 30"/>
              <p:cNvSpPr txBox="1"/>
              <p:nvPr/>
            </p:nvSpPr>
            <p:spPr>
              <a:xfrm>
                <a:off x="9061841" y="1566241"/>
                <a:ext cx="2110642" cy="830997"/>
              </a:xfrm>
              <a:prstGeom prst="rect">
                <a:avLst/>
              </a:prstGeom>
              <a:noFill/>
            </p:spPr>
            <p:txBody>
              <a:bodyPr wrap="square" rtlCol="0">
                <a:spAutoFit/>
              </a:bodyPr>
              <a:lstStyle/>
              <a:p>
                <a:pPr algn="ctr"/>
                <a:r>
                  <a:rPr lang="it-IT" sz="2400" dirty="0" err="1"/>
                  <a:t>Hematite</a:t>
                </a:r>
                <a:endParaRPr lang="it-IT" sz="2400" dirty="0"/>
              </a:p>
              <a:p>
                <a:pPr algn="ctr"/>
                <a:r>
                  <a:rPr lang="it-IT" sz="2400" dirty="0"/>
                  <a:t>Fe</a:t>
                </a:r>
                <a:r>
                  <a:rPr lang="it-IT" sz="2400" baseline="-25000" dirty="0"/>
                  <a:t>2</a:t>
                </a:r>
                <a:r>
                  <a:rPr lang="it-IT" sz="2400" dirty="0"/>
                  <a:t>O</a:t>
                </a:r>
                <a:r>
                  <a:rPr lang="it-IT" sz="2400" baseline="-25000" dirty="0"/>
                  <a:t>3</a:t>
                </a:r>
                <a:endParaRPr lang="en-US" sz="2400" baseline="-25000" dirty="0"/>
              </a:p>
            </p:txBody>
          </p:sp>
          <p:sp>
            <p:nvSpPr>
              <p:cNvPr id="34" name="TextBox 33"/>
              <p:cNvSpPr txBox="1"/>
              <p:nvPr/>
            </p:nvSpPr>
            <p:spPr>
              <a:xfrm>
                <a:off x="1560822" y="6006116"/>
                <a:ext cx="8533383" cy="143024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it-IT" sz="2000" dirty="0"/>
                  <a:t>At </a:t>
                </a:r>
                <a:r>
                  <a:rPr lang="it-IT" sz="2000" dirty="0" err="1"/>
                  <a:t>pH</a:t>
                </a:r>
                <a:r>
                  <a:rPr lang="it-IT" sz="2000" dirty="0"/>
                  <a:t> = 7 and T = 25°C -&gt; full </a:t>
                </a:r>
                <a:r>
                  <a:rPr lang="it-IT" sz="2000" dirty="0" err="1"/>
                  <a:t>trasformation</a:t>
                </a:r>
                <a:r>
                  <a:rPr lang="it-IT" sz="2000" dirty="0"/>
                  <a:t> to </a:t>
                </a:r>
                <a:r>
                  <a:rPr lang="it-IT" sz="2000" dirty="0" err="1"/>
                  <a:t>goethite</a:t>
                </a:r>
                <a:r>
                  <a:rPr lang="it-IT" sz="2000" dirty="0"/>
                  <a:t>/</a:t>
                </a:r>
                <a:r>
                  <a:rPr lang="it-IT" sz="2000" dirty="0" err="1"/>
                  <a:t>hematite</a:t>
                </a:r>
                <a:r>
                  <a:rPr lang="it-IT" sz="2000" dirty="0"/>
                  <a:t> in </a:t>
                </a:r>
                <a:r>
                  <a:rPr lang="en-US" sz="2000" dirty="0"/>
                  <a:t>~ </a:t>
                </a:r>
                <a:r>
                  <a:rPr lang="it-IT" sz="2000" dirty="0"/>
                  <a:t>1y</a:t>
                </a:r>
              </a:p>
              <a:p>
                <a:pPr marL="342900" indent="-342900">
                  <a:lnSpc>
                    <a:spcPct val="150000"/>
                  </a:lnSpc>
                  <a:buFont typeface="Arial" panose="020B0604020202020204" pitchFamily="34" charset="0"/>
                  <a:buChar char="•"/>
                </a:pPr>
                <a:r>
                  <a:rPr lang="en-US" sz="2000" dirty="0"/>
                  <a:t>Transformation can be slowed down or blocked in the presence of Si</a:t>
                </a:r>
                <a:endParaRPr lang="it-IT" sz="2000" dirty="0"/>
              </a:p>
              <a:p>
                <a:pPr algn="ctr">
                  <a:lnSpc>
                    <a:spcPct val="150000"/>
                  </a:lnSpc>
                </a:pPr>
                <a:r>
                  <a:rPr lang="it-IT" dirty="0"/>
                  <a:t>(</a:t>
                </a:r>
                <a:r>
                  <a:rPr lang="en-US" dirty="0" err="1"/>
                  <a:t>Schwertmann</a:t>
                </a:r>
                <a:r>
                  <a:rPr lang="en-US" dirty="0"/>
                  <a:t> et al. Clay Miner. 2004, 39, 433–438)</a:t>
                </a:r>
                <a:r>
                  <a:rPr lang="it-IT" baseline="30000" dirty="0"/>
                  <a:t> </a:t>
                </a:r>
                <a:endParaRPr lang="en-US" baseline="30000" dirty="0"/>
              </a:p>
            </p:txBody>
          </p:sp>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l="30734" t="1460" r="29973" b="1297"/>
              <a:stretch/>
            </p:blipFill>
            <p:spPr>
              <a:xfrm>
                <a:off x="8610786" y="2493330"/>
                <a:ext cx="2881942" cy="3569543"/>
              </a:xfrm>
              <a:prstGeom prst="rect">
                <a:avLst/>
              </a:prstGeom>
            </p:spPr>
          </p:pic>
        </p:grpSp>
      </p:grpSp>
      <p:sp>
        <p:nvSpPr>
          <p:cNvPr id="5" name="Action Button: Go Forward or Next 4">
            <a:hlinkClick r:id="" action="ppaction://hlinkshowjump?jump=nextslide" highlightClick="1"/>
            <a:extLst>
              <a:ext uri="{FF2B5EF4-FFF2-40B4-BE49-F238E27FC236}">
                <a16:creationId xmlns:a16="http://schemas.microsoft.com/office/drawing/2014/main" id="{F8067806-C2FC-EE8E-9274-A2286A777422}"/>
              </a:ext>
            </a:extLst>
          </p:cNvPr>
          <p:cNvSpPr/>
          <p:nvPr/>
        </p:nvSpPr>
        <p:spPr>
          <a:xfrm>
            <a:off x="11598664" y="6191749"/>
            <a:ext cx="472700" cy="5270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Go Back or Previous 6">
            <a:hlinkClick r:id="" action="ppaction://hlinkshowjump?jump=previousslide" highlightClick="1"/>
            <a:extLst>
              <a:ext uri="{FF2B5EF4-FFF2-40B4-BE49-F238E27FC236}">
                <a16:creationId xmlns:a16="http://schemas.microsoft.com/office/drawing/2014/main" id="{5B94D021-0AE2-660A-1E3F-8B881DD568FF}"/>
              </a:ext>
            </a:extLst>
          </p:cNvPr>
          <p:cNvSpPr/>
          <p:nvPr/>
        </p:nvSpPr>
        <p:spPr>
          <a:xfrm>
            <a:off x="10866827" y="6192541"/>
            <a:ext cx="513612" cy="51361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Go to Beginning 7">
            <a:hlinkClick r:id="" action="ppaction://hlinkshowjump?jump=firstslide" highlightClick="1"/>
            <a:extLst>
              <a:ext uri="{FF2B5EF4-FFF2-40B4-BE49-F238E27FC236}">
                <a16:creationId xmlns:a16="http://schemas.microsoft.com/office/drawing/2014/main" id="{6A30C70C-4C30-0806-2148-FD30FA0FB705}"/>
              </a:ext>
            </a:extLst>
          </p:cNvPr>
          <p:cNvSpPr/>
          <p:nvPr/>
        </p:nvSpPr>
        <p:spPr>
          <a:xfrm>
            <a:off x="10089593" y="6201301"/>
            <a:ext cx="513612" cy="495115"/>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7346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10924"/>
          </a:xfrm>
          <a:solidFill>
            <a:schemeClr val="accent1">
              <a:lumMod val="60000"/>
              <a:lumOff val="40000"/>
            </a:schemeClr>
          </a:solidFill>
        </p:spPr>
        <p:txBody>
          <a:bodyPr>
            <a:noAutofit/>
          </a:bodyPr>
          <a:lstStyle/>
          <a:p>
            <a:pPr algn="ctr"/>
            <a:r>
              <a:rPr lang="en-US" sz="2800" dirty="0">
                <a:latin typeface="Arial" panose="020B0604020202020204" pitchFamily="34" charset="0"/>
                <a:cs typeface="Arial" panose="020B0604020202020204" pitchFamily="34" charset="0"/>
              </a:rPr>
              <a:t>Conclusions</a:t>
            </a:r>
          </a:p>
        </p:txBody>
      </p:sp>
      <p:sp>
        <p:nvSpPr>
          <p:cNvPr id="5" name="CasellaDiTesto 122">
            <a:extLst>
              <a:ext uri="{FF2B5EF4-FFF2-40B4-BE49-F238E27FC236}">
                <a16:creationId xmlns:a16="http://schemas.microsoft.com/office/drawing/2014/main" id="{70418659-B055-AA62-BAAE-80CD9734A8DB}"/>
              </a:ext>
            </a:extLst>
          </p:cNvPr>
          <p:cNvSpPr txBox="1"/>
          <p:nvPr/>
        </p:nvSpPr>
        <p:spPr>
          <a:xfrm>
            <a:off x="329816" y="1354981"/>
            <a:ext cx="11480259" cy="4448013"/>
          </a:xfrm>
          <a:prstGeom prst="rect">
            <a:avLst/>
          </a:prstGeom>
          <a:solidFill>
            <a:schemeClr val="bg1"/>
          </a:solidFill>
          <a:ln>
            <a:solidFill>
              <a:srgbClr val="FF0000"/>
            </a:solidFill>
          </a:ln>
        </p:spPr>
        <p:txBody>
          <a:bodyPr wrap="none" rtlCol="0">
            <a:spAutoFit/>
          </a:bodyPr>
          <a:lstStyle/>
          <a:p>
            <a:pPr algn="ctr">
              <a:lnSpc>
                <a:spcPct val="150000"/>
              </a:lnSpc>
            </a:pPr>
            <a:endParaRPr lang="it-IT" sz="3200" dirty="0">
              <a:solidFill>
                <a:srgbClr val="FF0000"/>
              </a:solidFill>
            </a:endParaRPr>
          </a:p>
          <a:p>
            <a:pPr marL="457200" indent="-457200" algn="ctr">
              <a:lnSpc>
                <a:spcPct val="150000"/>
              </a:lnSpc>
              <a:buFont typeface="Arial" panose="020B0604020202020204" pitchFamily="34" charset="0"/>
              <a:buChar char="•"/>
            </a:pPr>
            <a:r>
              <a:rPr lang="it-IT" sz="3200" dirty="0">
                <a:solidFill>
                  <a:srgbClr val="FF0000"/>
                </a:solidFill>
              </a:rPr>
              <a:t>Ferrihydrite </a:t>
            </a:r>
            <a:r>
              <a:rPr lang="it-IT" sz="3200" dirty="0" err="1">
                <a:solidFill>
                  <a:srgbClr val="FF0000"/>
                </a:solidFill>
              </a:rPr>
              <a:t>is</a:t>
            </a:r>
            <a:r>
              <a:rPr lang="it-IT" sz="3200" dirty="0">
                <a:solidFill>
                  <a:srgbClr val="FF0000"/>
                </a:solidFill>
              </a:rPr>
              <a:t> </a:t>
            </a:r>
            <a:r>
              <a:rPr lang="it-IT" sz="3200" dirty="0" err="1">
                <a:solidFill>
                  <a:srgbClr val="FF0000"/>
                </a:solidFill>
              </a:rPr>
              <a:t>metastable</a:t>
            </a:r>
            <a:r>
              <a:rPr lang="it-IT" sz="3200" dirty="0">
                <a:solidFill>
                  <a:srgbClr val="FF0000"/>
                </a:solidFill>
              </a:rPr>
              <a:t> and </a:t>
            </a:r>
            <a:r>
              <a:rPr lang="it-IT" sz="3200" dirty="0" err="1">
                <a:solidFill>
                  <a:srgbClr val="FF0000"/>
                </a:solidFill>
              </a:rPr>
              <a:t>transforms</a:t>
            </a:r>
            <a:r>
              <a:rPr lang="it-IT" sz="3200" dirty="0">
                <a:solidFill>
                  <a:srgbClr val="FF0000"/>
                </a:solidFill>
              </a:rPr>
              <a:t> to </a:t>
            </a:r>
            <a:r>
              <a:rPr lang="it-IT" sz="3200" dirty="0" err="1">
                <a:solidFill>
                  <a:srgbClr val="FF0000"/>
                </a:solidFill>
              </a:rPr>
              <a:t>goethite</a:t>
            </a:r>
            <a:r>
              <a:rPr lang="it-IT" sz="3200" dirty="0">
                <a:solidFill>
                  <a:srgbClr val="FF0000"/>
                </a:solidFill>
              </a:rPr>
              <a:t> </a:t>
            </a:r>
            <a:r>
              <a:rPr lang="it-IT" sz="3200" dirty="0" err="1">
                <a:solidFill>
                  <a:srgbClr val="FF0000"/>
                </a:solidFill>
              </a:rPr>
              <a:t>at</a:t>
            </a:r>
            <a:r>
              <a:rPr lang="it-IT" sz="3200" dirty="0">
                <a:solidFill>
                  <a:srgbClr val="FF0000"/>
                </a:solidFill>
              </a:rPr>
              <a:t> </a:t>
            </a:r>
            <a:r>
              <a:rPr lang="it-IT" sz="3200" dirty="0" err="1">
                <a:solidFill>
                  <a:srgbClr val="FF0000"/>
                </a:solidFill>
              </a:rPr>
              <a:t>acidic</a:t>
            </a:r>
            <a:r>
              <a:rPr lang="it-IT" sz="3200" dirty="0">
                <a:solidFill>
                  <a:srgbClr val="FF0000"/>
                </a:solidFill>
              </a:rPr>
              <a:t> pH</a:t>
            </a:r>
          </a:p>
          <a:p>
            <a:pPr algn="ctr">
              <a:lnSpc>
                <a:spcPct val="150000"/>
              </a:lnSpc>
            </a:pPr>
            <a:r>
              <a:rPr lang="it-IT" sz="3200" dirty="0">
                <a:solidFill>
                  <a:srgbClr val="FF0000"/>
                </a:solidFill>
              </a:rPr>
              <a:t>(e.g. </a:t>
            </a:r>
            <a:r>
              <a:rPr lang="it-IT" sz="3200" dirty="0" err="1">
                <a:solidFill>
                  <a:srgbClr val="FF0000"/>
                </a:solidFill>
              </a:rPr>
              <a:t>during</a:t>
            </a:r>
            <a:r>
              <a:rPr lang="it-IT" sz="3200" dirty="0">
                <a:solidFill>
                  <a:srgbClr val="FF0000"/>
                </a:solidFill>
              </a:rPr>
              <a:t> </a:t>
            </a:r>
            <a:r>
              <a:rPr lang="it-IT" sz="3200" dirty="0" err="1">
                <a:solidFill>
                  <a:srgbClr val="FF0000"/>
                </a:solidFill>
              </a:rPr>
              <a:t>frustrated</a:t>
            </a:r>
            <a:r>
              <a:rPr lang="it-IT" sz="3200" dirty="0">
                <a:solidFill>
                  <a:srgbClr val="FF0000"/>
                </a:solidFill>
              </a:rPr>
              <a:t> </a:t>
            </a:r>
            <a:r>
              <a:rPr lang="it-IT" sz="3200" dirty="0" err="1">
                <a:solidFill>
                  <a:srgbClr val="FF0000"/>
                </a:solidFill>
              </a:rPr>
              <a:t>phagocitosis</a:t>
            </a:r>
            <a:r>
              <a:rPr lang="it-IT" sz="3200" dirty="0">
                <a:solidFill>
                  <a:srgbClr val="FF0000"/>
                </a:solidFill>
              </a:rPr>
              <a:t>)</a:t>
            </a:r>
          </a:p>
          <a:p>
            <a:pPr marL="457200" indent="-457200" algn="ctr">
              <a:lnSpc>
                <a:spcPct val="150000"/>
              </a:lnSpc>
              <a:buFont typeface="Arial" panose="020B0604020202020204" pitchFamily="34" charset="0"/>
              <a:buChar char="•"/>
            </a:pPr>
            <a:endParaRPr lang="it-IT" sz="3200" dirty="0">
              <a:solidFill>
                <a:srgbClr val="FF0000"/>
              </a:solidFill>
            </a:endParaRPr>
          </a:p>
          <a:p>
            <a:pPr marL="285750" indent="-285750" algn="ctr">
              <a:lnSpc>
                <a:spcPct val="150000"/>
              </a:lnSpc>
              <a:buFont typeface="Arial" panose="020B0604020202020204" pitchFamily="34" charset="0"/>
              <a:buChar char="•"/>
            </a:pPr>
            <a:r>
              <a:rPr lang="it-IT" sz="3200" dirty="0">
                <a:solidFill>
                  <a:srgbClr val="FF0000"/>
                </a:solidFill>
              </a:rPr>
              <a:t> </a:t>
            </a:r>
            <a:r>
              <a:rPr lang="it-IT" sz="3200" dirty="0" err="1">
                <a:solidFill>
                  <a:srgbClr val="FF0000"/>
                </a:solidFill>
              </a:rPr>
              <a:t>Goethite</a:t>
            </a:r>
            <a:r>
              <a:rPr lang="it-IT" sz="3200" dirty="0">
                <a:solidFill>
                  <a:srgbClr val="FF0000"/>
                </a:solidFill>
              </a:rPr>
              <a:t> </a:t>
            </a:r>
            <a:r>
              <a:rPr lang="it-IT" sz="3200" dirty="0" err="1">
                <a:solidFill>
                  <a:srgbClr val="FF0000"/>
                </a:solidFill>
              </a:rPr>
              <a:t>is</a:t>
            </a:r>
            <a:r>
              <a:rPr lang="it-IT" sz="3200" dirty="0">
                <a:solidFill>
                  <a:srgbClr val="FF0000"/>
                </a:solidFill>
              </a:rPr>
              <a:t> </a:t>
            </a:r>
            <a:r>
              <a:rPr lang="it-IT" sz="3200" dirty="0" err="1">
                <a:solidFill>
                  <a:srgbClr val="FF0000"/>
                </a:solidFill>
              </a:rPr>
              <a:t>much</a:t>
            </a:r>
            <a:r>
              <a:rPr lang="it-IT" sz="3200" dirty="0">
                <a:solidFill>
                  <a:srgbClr val="FF0000"/>
                </a:solidFill>
              </a:rPr>
              <a:t> more </a:t>
            </a:r>
            <a:r>
              <a:rPr lang="it-IT" sz="3200" dirty="0" err="1">
                <a:solidFill>
                  <a:srgbClr val="FF0000"/>
                </a:solidFill>
              </a:rPr>
              <a:t>cytotoxic</a:t>
            </a:r>
            <a:r>
              <a:rPr lang="it-IT" sz="3200" dirty="0">
                <a:solidFill>
                  <a:srgbClr val="FF0000"/>
                </a:solidFill>
              </a:rPr>
              <a:t> </a:t>
            </a:r>
            <a:r>
              <a:rPr lang="it-IT" sz="3200" dirty="0" err="1">
                <a:solidFill>
                  <a:srgbClr val="FF0000"/>
                </a:solidFill>
              </a:rPr>
              <a:t>than</a:t>
            </a:r>
            <a:r>
              <a:rPr lang="it-IT" sz="3200" dirty="0">
                <a:solidFill>
                  <a:srgbClr val="FF0000"/>
                </a:solidFill>
              </a:rPr>
              <a:t> </a:t>
            </a:r>
            <a:r>
              <a:rPr lang="it-IT" sz="3200" dirty="0" err="1">
                <a:solidFill>
                  <a:srgbClr val="FF0000"/>
                </a:solidFill>
              </a:rPr>
              <a:t>ferrihyidrite</a:t>
            </a:r>
            <a:endParaRPr lang="it-IT" sz="3200" dirty="0">
              <a:solidFill>
                <a:srgbClr val="FF0000"/>
              </a:solidFill>
            </a:endParaRPr>
          </a:p>
          <a:p>
            <a:pPr algn="ctr">
              <a:lnSpc>
                <a:spcPct val="150000"/>
              </a:lnSpc>
            </a:pPr>
            <a:endParaRPr lang="it-IT" sz="3200" dirty="0">
              <a:solidFill>
                <a:srgbClr val="FF0000"/>
              </a:solidFill>
            </a:endParaRPr>
          </a:p>
        </p:txBody>
      </p:sp>
      <p:sp>
        <p:nvSpPr>
          <p:cNvPr id="6" name="Action Button: Go Forward or Next 5">
            <a:hlinkClick r:id="" action="ppaction://hlinkshowjump?jump=nextslide" highlightClick="1"/>
            <a:extLst>
              <a:ext uri="{FF2B5EF4-FFF2-40B4-BE49-F238E27FC236}">
                <a16:creationId xmlns:a16="http://schemas.microsoft.com/office/drawing/2014/main" id="{EAD53B75-7DDE-8F76-CCCA-3100E1D6A52F}"/>
              </a:ext>
            </a:extLst>
          </p:cNvPr>
          <p:cNvSpPr/>
          <p:nvPr/>
        </p:nvSpPr>
        <p:spPr>
          <a:xfrm>
            <a:off x="11598664" y="6191749"/>
            <a:ext cx="472700" cy="5270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Go Back or Previous 8">
            <a:hlinkClick r:id="" action="ppaction://hlinkshowjump?jump=previousslide" highlightClick="1"/>
            <a:extLst>
              <a:ext uri="{FF2B5EF4-FFF2-40B4-BE49-F238E27FC236}">
                <a16:creationId xmlns:a16="http://schemas.microsoft.com/office/drawing/2014/main" id="{46EBA9F8-CEFC-BA75-8505-DC83DEE9B5BB}"/>
              </a:ext>
            </a:extLst>
          </p:cNvPr>
          <p:cNvSpPr/>
          <p:nvPr/>
        </p:nvSpPr>
        <p:spPr>
          <a:xfrm>
            <a:off x="10866827" y="6192541"/>
            <a:ext cx="513612" cy="51361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Go to Beginning 9">
            <a:hlinkClick r:id="" action="ppaction://hlinkshowjump?jump=firstslide" highlightClick="1"/>
            <a:extLst>
              <a:ext uri="{FF2B5EF4-FFF2-40B4-BE49-F238E27FC236}">
                <a16:creationId xmlns:a16="http://schemas.microsoft.com/office/drawing/2014/main" id="{1E5C87F5-6997-E824-9A39-FBD9219622A0}"/>
              </a:ext>
            </a:extLst>
          </p:cNvPr>
          <p:cNvSpPr/>
          <p:nvPr/>
        </p:nvSpPr>
        <p:spPr>
          <a:xfrm>
            <a:off x="10089593" y="6201301"/>
            <a:ext cx="513612" cy="495115"/>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692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txBox="1">
            <a:spLocks/>
          </p:cNvSpPr>
          <p:nvPr/>
        </p:nvSpPr>
        <p:spPr>
          <a:xfrm>
            <a:off x="0" y="1"/>
            <a:ext cx="12192000" cy="768446"/>
          </a:xfrm>
          <a:prstGeom prst="rect">
            <a:avLst/>
          </a:prstGeom>
          <a:solidFill>
            <a:schemeClr val="accent1">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prstClr val="black"/>
                </a:solidFill>
                <a:latin typeface="Arial" panose="020B0604020202020204" pitchFamily="34" charset="0"/>
                <a:cs typeface="Arial" panose="020B0604020202020204" pitchFamily="34" charset="0"/>
              </a:rPr>
              <a:t>X-ray diffraction (XRD) </a:t>
            </a:r>
            <a:r>
              <a:rPr lang="en-US" sz="1400" dirty="0" err="1">
                <a:solidFill>
                  <a:prstClr val="black"/>
                </a:solidFill>
                <a:latin typeface="Arial" panose="020B0604020202020204" pitchFamily="34" charset="0"/>
                <a:cs typeface="Arial" panose="020B0604020202020204" pitchFamily="34" charset="0"/>
              </a:rPr>
              <a:t>inserire</a:t>
            </a:r>
            <a:r>
              <a:rPr lang="en-US" sz="1400" dirty="0">
                <a:solidFill>
                  <a:prstClr val="black"/>
                </a:solidFill>
                <a:latin typeface="Arial" panose="020B0604020202020204" pitchFamily="34" charset="0"/>
                <a:cs typeface="Arial" panose="020B0604020202020204" pitchFamily="34" charset="0"/>
              </a:rPr>
              <a:t> </a:t>
            </a:r>
            <a:r>
              <a:rPr lang="en-US" sz="1400" dirty="0" err="1">
                <a:solidFill>
                  <a:prstClr val="black"/>
                </a:solidFill>
                <a:latin typeface="Arial" panose="020B0604020202020204" pitchFamily="34" charset="0"/>
                <a:cs typeface="Arial" panose="020B0604020202020204" pitchFamily="34" charset="0"/>
              </a:rPr>
              <a:t>mappa</a:t>
            </a:r>
            <a:r>
              <a:rPr lang="en-US" sz="1400" dirty="0">
                <a:solidFill>
                  <a:prstClr val="black"/>
                </a:solidFill>
                <a:latin typeface="Arial" panose="020B0604020202020204" pitchFamily="34" charset="0"/>
                <a:cs typeface="Arial" panose="020B0604020202020204" pitchFamily="34" charset="0"/>
              </a:rPr>
              <a:t> XRF e </a:t>
            </a:r>
            <a:r>
              <a:rPr lang="en-US" sz="1400">
                <a:solidFill>
                  <a:prstClr val="black"/>
                </a:solidFill>
                <a:latin typeface="Arial" panose="020B0604020202020204" pitchFamily="34" charset="0"/>
                <a:cs typeface="Arial" panose="020B0604020202020204" pitchFamily="34" charset="0"/>
              </a:rPr>
              <a:t>pattern crocidolite</a:t>
            </a:r>
            <a:endParaRPr lang="en-US" sz="2400" dirty="0">
              <a:latin typeface="Arial" panose="020B0604020202020204" pitchFamily="34" charset="0"/>
              <a:cs typeface="Arial" panose="020B0604020202020204" pitchFamily="34" charset="0"/>
              <a:sym typeface="Symbol" panose="05050102010706020507" pitchFamily="18" charset="2"/>
            </a:endParaRPr>
          </a:p>
        </p:txBody>
      </p:sp>
      <p:pic>
        <p:nvPicPr>
          <p:cNvPr id="3" name="Picture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36906" t="46851" r="27653" b="17624"/>
          <a:stretch/>
        </p:blipFill>
        <p:spPr>
          <a:xfrm>
            <a:off x="1025198" y="1112597"/>
            <a:ext cx="3411712" cy="4559928"/>
          </a:xfrm>
          <a:prstGeom prst="rect">
            <a:avLst/>
          </a:prstGeom>
          <a:ln w="19050">
            <a:noFill/>
          </a:ln>
        </p:spPr>
      </p:pic>
      <p:cxnSp>
        <p:nvCxnSpPr>
          <p:cNvPr id="5" name="Straight Connector 4"/>
          <p:cNvCxnSpPr/>
          <p:nvPr/>
        </p:nvCxnSpPr>
        <p:spPr>
          <a:xfrm rot="5400000">
            <a:off x="3207445" y="2239598"/>
            <a:ext cx="1798982" cy="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32028" y="1441763"/>
            <a:ext cx="788999" cy="369332"/>
          </a:xfrm>
          <a:prstGeom prst="rect">
            <a:avLst/>
          </a:prstGeom>
          <a:noFill/>
        </p:spPr>
        <p:txBody>
          <a:bodyPr wrap="none" rtlCol="0">
            <a:spAutoFit/>
          </a:bodyPr>
          <a:lstStyle/>
          <a:p>
            <a:r>
              <a:rPr lang="it-IT" dirty="0"/>
              <a:t>80 </a:t>
            </a:r>
            <a:r>
              <a:rPr lang="it-IT" dirty="0">
                <a:latin typeface="Symbol" panose="05050102010706020507" pitchFamily="18" charset="2"/>
              </a:rPr>
              <a:t>m</a:t>
            </a:r>
            <a:r>
              <a:rPr lang="it-IT" dirty="0"/>
              <a:t>m</a:t>
            </a:r>
            <a:endParaRPr lang="en-US" dirty="0"/>
          </a:p>
        </p:txBody>
      </p:sp>
      <p:sp>
        <p:nvSpPr>
          <p:cNvPr id="15" name="TextBox 14"/>
          <p:cNvSpPr txBox="1"/>
          <p:nvPr/>
        </p:nvSpPr>
        <p:spPr>
          <a:xfrm>
            <a:off x="1046079" y="1174979"/>
            <a:ext cx="1037463" cy="369332"/>
          </a:xfrm>
          <a:prstGeom prst="rect">
            <a:avLst/>
          </a:prstGeom>
          <a:noFill/>
        </p:spPr>
        <p:txBody>
          <a:bodyPr wrap="none" rtlCol="0">
            <a:spAutoFit/>
          </a:bodyPr>
          <a:lstStyle/>
          <a:p>
            <a:pPr algn="ctr"/>
            <a:r>
              <a:rPr lang="it-IT" dirty="0"/>
              <a:t>OM 400x</a:t>
            </a:r>
            <a:endParaRPr lang="en-US" dirty="0"/>
          </a:p>
        </p:txBody>
      </p:sp>
      <p:sp>
        <p:nvSpPr>
          <p:cNvPr id="6" name="Oval 5"/>
          <p:cNvSpPr/>
          <p:nvPr/>
        </p:nvSpPr>
        <p:spPr>
          <a:xfrm rot="1800000">
            <a:off x="2364111" y="2260997"/>
            <a:ext cx="304855" cy="1203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6144421" y="1072543"/>
            <a:ext cx="4669354" cy="4560993"/>
            <a:chOff x="6496416" y="1022463"/>
            <a:chExt cx="5315596" cy="5192238"/>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6416" y="1022463"/>
              <a:ext cx="5315596" cy="5192238"/>
            </a:xfrm>
            <a:prstGeom prst="rect">
              <a:avLst/>
            </a:prstGeom>
          </p:spPr>
        </p:pic>
        <p:sp>
          <p:nvSpPr>
            <p:cNvPr id="21" name="TextBox 20"/>
            <p:cNvSpPr txBox="1"/>
            <p:nvPr/>
          </p:nvSpPr>
          <p:spPr>
            <a:xfrm>
              <a:off x="9078836" y="1425473"/>
              <a:ext cx="1399229" cy="525560"/>
            </a:xfrm>
            <a:prstGeom prst="rect">
              <a:avLst/>
            </a:prstGeom>
            <a:noFill/>
          </p:spPr>
          <p:txBody>
            <a:bodyPr wrap="none" rtlCol="0">
              <a:spAutoFit/>
            </a:bodyPr>
            <a:lstStyle/>
            <a:p>
              <a:pPr algn="ctr"/>
              <a:r>
                <a:rPr lang="it-IT" sz="2400" dirty="0" err="1">
                  <a:solidFill>
                    <a:srgbClr val="0A05D9"/>
                  </a:solidFill>
                </a:rPr>
                <a:t>goethite</a:t>
              </a:r>
              <a:endParaRPr lang="en-US" sz="2400" dirty="0">
                <a:solidFill>
                  <a:srgbClr val="0A05D9"/>
                </a:solidFill>
              </a:endParaRPr>
            </a:p>
          </p:txBody>
        </p:sp>
      </p:grpSp>
      <p:sp>
        <p:nvSpPr>
          <p:cNvPr id="18" name="TextBox 17"/>
          <p:cNvSpPr txBox="1"/>
          <p:nvPr/>
        </p:nvSpPr>
        <p:spPr>
          <a:xfrm>
            <a:off x="3966122" y="5736489"/>
            <a:ext cx="4259756" cy="1015663"/>
          </a:xfrm>
          <a:prstGeom prst="rect">
            <a:avLst/>
          </a:prstGeom>
          <a:noFill/>
        </p:spPr>
        <p:txBody>
          <a:bodyPr wrap="none" rtlCol="0">
            <a:spAutoFit/>
          </a:bodyPr>
          <a:lstStyle/>
          <a:p>
            <a:pPr algn="ctr"/>
            <a:r>
              <a:rPr lang="it-IT" sz="2000" dirty="0"/>
              <a:t>X-</a:t>
            </a:r>
            <a:r>
              <a:rPr lang="it-IT" sz="2000" dirty="0" err="1"/>
              <a:t>ray</a:t>
            </a:r>
            <a:r>
              <a:rPr lang="it-IT" sz="2000" dirty="0"/>
              <a:t> </a:t>
            </a:r>
            <a:r>
              <a:rPr lang="it-IT" sz="2000" dirty="0" err="1"/>
              <a:t>beam</a:t>
            </a:r>
            <a:r>
              <a:rPr lang="it-IT" sz="2000" dirty="0"/>
              <a:t> spot </a:t>
            </a:r>
            <a:r>
              <a:rPr lang="it-IT" sz="2000" dirty="0" err="1"/>
              <a:t>size</a:t>
            </a:r>
            <a:r>
              <a:rPr lang="it-IT" sz="2000" dirty="0"/>
              <a:t>: 0.15um x 0.15um</a:t>
            </a:r>
          </a:p>
          <a:p>
            <a:pPr algn="ctr"/>
            <a:r>
              <a:rPr lang="it-IT" sz="2000" dirty="0"/>
              <a:t>X-</a:t>
            </a:r>
            <a:r>
              <a:rPr lang="it-IT" sz="2000" dirty="0" err="1"/>
              <a:t>ray</a:t>
            </a:r>
            <a:r>
              <a:rPr lang="it-IT" sz="2000" dirty="0"/>
              <a:t> </a:t>
            </a:r>
            <a:r>
              <a:rPr lang="it-IT" sz="2000" dirty="0" err="1"/>
              <a:t>energy</a:t>
            </a:r>
            <a:r>
              <a:rPr lang="it-IT" sz="2000" dirty="0"/>
              <a:t>: 43.3 </a:t>
            </a:r>
            <a:r>
              <a:rPr lang="it-IT" sz="2000" dirty="0" err="1"/>
              <a:t>keV</a:t>
            </a:r>
            <a:endParaRPr lang="it-IT" sz="2000" dirty="0"/>
          </a:p>
          <a:p>
            <a:pPr algn="ctr"/>
            <a:r>
              <a:rPr lang="it-IT" sz="2000" dirty="0"/>
              <a:t>(ID11@ESRF) </a:t>
            </a:r>
            <a:endParaRPr lang="en-US" sz="2000" dirty="0"/>
          </a:p>
        </p:txBody>
      </p:sp>
      <p:grpSp>
        <p:nvGrpSpPr>
          <p:cNvPr id="23" name="Group 22"/>
          <p:cNvGrpSpPr/>
          <p:nvPr/>
        </p:nvGrpSpPr>
        <p:grpSpPr>
          <a:xfrm>
            <a:off x="2971816" y="579708"/>
            <a:ext cx="8648512" cy="5761624"/>
            <a:chOff x="756745" y="707503"/>
            <a:chExt cx="7361257" cy="4904057"/>
          </a:xfrm>
        </p:grpSpPr>
        <p:sp>
          <p:nvSpPr>
            <p:cNvPr id="24" name="Rectangle 23"/>
            <p:cNvSpPr/>
            <p:nvPr/>
          </p:nvSpPr>
          <p:spPr>
            <a:xfrm>
              <a:off x="756745" y="707503"/>
              <a:ext cx="7361257" cy="4904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5" name="Picture 24"/>
            <p:cNvPicPr>
              <a:picLocks noChangeAspect="1"/>
            </p:cNvPicPr>
            <p:nvPr/>
          </p:nvPicPr>
          <p:blipFill>
            <a:blip r:embed="rId6"/>
            <a:stretch>
              <a:fillRect/>
            </a:stretch>
          </p:blipFill>
          <p:spPr>
            <a:xfrm>
              <a:off x="1584227" y="1006142"/>
              <a:ext cx="5789912" cy="3880473"/>
            </a:xfrm>
            <a:prstGeom prst="rect">
              <a:avLst/>
            </a:prstGeom>
          </p:spPr>
        </p:pic>
        <p:pic>
          <p:nvPicPr>
            <p:cNvPr id="26" name="Picture 25"/>
            <p:cNvPicPr>
              <a:picLocks noChangeAspect="1"/>
            </p:cNvPicPr>
            <p:nvPr/>
          </p:nvPicPr>
          <p:blipFill>
            <a:blip r:embed="rId7"/>
            <a:stretch>
              <a:fillRect/>
            </a:stretch>
          </p:blipFill>
          <p:spPr>
            <a:xfrm>
              <a:off x="1569090" y="4952986"/>
              <a:ext cx="5833241" cy="379497"/>
            </a:xfrm>
            <a:prstGeom prst="rect">
              <a:avLst/>
            </a:prstGeom>
          </p:spPr>
        </p:pic>
        <p:sp>
          <p:nvSpPr>
            <p:cNvPr id="27" name="Rectangle 26"/>
            <p:cNvSpPr/>
            <p:nvPr/>
          </p:nvSpPr>
          <p:spPr>
            <a:xfrm>
              <a:off x="6768662" y="1240221"/>
              <a:ext cx="357352" cy="288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9" name="Picture 2" descr="diff"/>
          <p:cNvPicPr>
            <a:picLocks noChangeAspect="1" noChangeArrowheads="1"/>
          </p:cNvPicPr>
          <p:nvPr/>
        </p:nvPicPr>
        <p:blipFill>
          <a:blip r:embed="rId8" cstate="print">
            <a:extLst>
              <a:ext uri="{28A0092B-C50C-407E-A947-70E740481C1C}">
                <a14:useLocalDpi xmlns:a14="http://schemas.microsoft.com/office/drawing/2010/main" val="0"/>
              </a:ext>
            </a:extLst>
          </a:blip>
          <a:srcRect l="30751" t="10170" r="32552" b="4340"/>
          <a:stretch>
            <a:fillRect/>
          </a:stretch>
        </p:blipFill>
        <p:spPr bwMode="auto">
          <a:xfrm>
            <a:off x="1195268" y="905617"/>
            <a:ext cx="2925759" cy="510980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V="1">
            <a:off x="2729828" y="3807377"/>
            <a:ext cx="3584658" cy="288683"/>
          </a:xfrm>
          <a:prstGeom prst="straightConnector1">
            <a:avLst/>
          </a:prstGeom>
          <a:ln>
            <a:solidFill>
              <a:srgbClr val="FF0000"/>
            </a:solidFill>
            <a:headEnd type="oval"/>
            <a:tailEnd type="triangle" w="med"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729828" y="1489569"/>
            <a:ext cx="3620499" cy="461374"/>
          </a:xfrm>
          <a:prstGeom prst="straightConnector1">
            <a:avLst/>
          </a:prstGeom>
          <a:ln>
            <a:solidFill>
              <a:srgbClr val="FF0000"/>
            </a:solidFill>
            <a:headEnd type="oval"/>
            <a:tailEnd type="triangle" w="med" len="lg"/>
          </a:ln>
        </p:spPr>
        <p:style>
          <a:lnRef idx="1">
            <a:schemeClr val="accent1"/>
          </a:lnRef>
          <a:fillRef idx="0">
            <a:schemeClr val="accent1"/>
          </a:fillRef>
          <a:effectRef idx="0">
            <a:schemeClr val="accent1"/>
          </a:effectRef>
          <a:fontRef idx="minor">
            <a:schemeClr val="tx1"/>
          </a:fontRef>
        </p:style>
      </p:cxnSp>
      <p:sp>
        <p:nvSpPr>
          <p:cNvPr id="4" name="Action Button: Go Forward or Next 3">
            <a:hlinkClick r:id="" action="ppaction://hlinkshowjump?jump=nextslide" highlightClick="1"/>
            <a:extLst>
              <a:ext uri="{FF2B5EF4-FFF2-40B4-BE49-F238E27FC236}">
                <a16:creationId xmlns:a16="http://schemas.microsoft.com/office/drawing/2014/main" id="{5D919494-9A8B-A633-221F-A64145E1207E}"/>
              </a:ext>
            </a:extLst>
          </p:cNvPr>
          <p:cNvSpPr/>
          <p:nvPr/>
        </p:nvSpPr>
        <p:spPr>
          <a:xfrm>
            <a:off x="11598664" y="6191749"/>
            <a:ext cx="472700" cy="5270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Go Back or Previous 7">
            <a:hlinkClick r:id="" action="ppaction://hlinkshowjump?jump=previousslide" highlightClick="1"/>
            <a:extLst>
              <a:ext uri="{FF2B5EF4-FFF2-40B4-BE49-F238E27FC236}">
                <a16:creationId xmlns:a16="http://schemas.microsoft.com/office/drawing/2014/main" id="{09BDDC20-D8E2-F144-19D8-8312E33BC326}"/>
              </a:ext>
            </a:extLst>
          </p:cNvPr>
          <p:cNvSpPr/>
          <p:nvPr/>
        </p:nvSpPr>
        <p:spPr>
          <a:xfrm>
            <a:off x="10866827" y="6192541"/>
            <a:ext cx="513612" cy="51361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Go to Beginning 8">
            <a:hlinkClick r:id="" action="ppaction://hlinkshowjump?jump=firstslide" highlightClick="1"/>
            <a:extLst>
              <a:ext uri="{FF2B5EF4-FFF2-40B4-BE49-F238E27FC236}">
                <a16:creationId xmlns:a16="http://schemas.microsoft.com/office/drawing/2014/main" id="{D3AB8FB8-11EA-413E-D25F-07D3526A344E}"/>
              </a:ext>
            </a:extLst>
          </p:cNvPr>
          <p:cNvSpPr/>
          <p:nvPr/>
        </p:nvSpPr>
        <p:spPr>
          <a:xfrm>
            <a:off x="10089593" y="6201301"/>
            <a:ext cx="513612" cy="495115"/>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433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1163379610"/>
              </p:ext>
            </p:extLst>
          </p:nvPr>
        </p:nvGraphicFramePr>
        <p:xfrm>
          <a:off x="1183931" y="1351782"/>
          <a:ext cx="9571703" cy="2476500"/>
        </p:xfrm>
        <a:graphic>
          <a:graphicData uri="http://schemas.openxmlformats.org/drawingml/2006/table">
            <a:tbl>
              <a:tblPr/>
              <a:tblGrid>
                <a:gridCol w="781429">
                  <a:extLst>
                    <a:ext uri="{9D8B030D-6E8A-4147-A177-3AD203B41FA5}">
                      <a16:colId xmlns:a16="http://schemas.microsoft.com/office/drawing/2014/main" val="20000"/>
                    </a:ext>
                  </a:extLst>
                </a:gridCol>
                <a:gridCol w="676860">
                  <a:extLst>
                    <a:ext uri="{9D8B030D-6E8A-4147-A177-3AD203B41FA5}">
                      <a16:colId xmlns:a16="http://schemas.microsoft.com/office/drawing/2014/main" val="20001"/>
                    </a:ext>
                  </a:extLst>
                </a:gridCol>
                <a:gridCol w="659048">
                  <a:extLst>
                    <a:ext uri="{9D8B030D-6E8A-4147-A177-3AD203B41FA5}">
                      <a16:colId xmlns:a16="http://schemas.microsoft.com/office/drawing/2014/main" val="20002"/>
                    </a:ext>
                  </a:extLst>
                </a:gridCol>
                <a:gridCol w="1790116">
                  <a:extLst>
                    <a:ext uri="{9D8B030D-6E8A-4147-A177-3AD203B41FA5}">
                      <a16:colId xmlns:a16="http://schemas.microsoft.com/office/drawing/2014/main" val="20003"/>
                    </a:ext>
                  </a:extLst>
                </a:gridCol>
                <a:gridCol w="1353720">
                  <a:extLst>
                    <a:ext uri="{9D8B030D-6E8A-4147-A177-3AD203B41FA5}">
                      <a16:colId xmlns:a16="http://schemas.microsoft.com/office/drawing/2014/main" val="20004"/>
                    </a:ext>
                  </a:extLst>
                </a:gridCol>
                <a:gridCol w="1460592">
                  <a:extLst>
                    <a:ext uri="{9D8B030D-6E8A-4147-A177-3AD203B41FA5}">
                      <a16:colId xmlns:a16="http://schemas.microsoft.com/office/drawing/2014/main" val="20005"/>
                    </a:ext>
                  </a:extLst>
                </a:gridCol>
                <a:gridCol w="1638714">
                  <a:extLst>
                    <a:ext uri="{9D8B030D-6E8A-4147-A177-3AD203B41FA5}">
                      <a16:colId xmlns:a16="http://schemas.microsoft.com/office/drawing/2014/main" val="20006"/>
                    </a:ext>
                  </a:extLst>
                </a:gridCol>
                <a:gridCol w="1211224">
                  <a:extLst>
                    <a:ext uri="{9D8B030D-6E8A-4147-A177-3AD203B41FA5}">
                      <a16:colId xmlns:a16="http://schemas.microsoft.com/office/drawing/2014/main" val="20007"/>
                    </a:ext>
                  </a:extLst>
                </a:gridCol>
              </a:tblGrid>
              <a:tr h="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hangingPunct="0">
                        <a:lnSpc>
                          <a:spcPct val="115000"/>
                        </a:lnSpc>
                        <a:spcAft>
                          <a:spcPts val="0"/>
                        </a:spcAft>
                      </a:pPr>
                      <a:r>
                        <a:rPr lang="en-US" sz="2000" dirty="0">
                          <a:latin typeface="+mn-lt"/>
                          <a:ea typeface="Times New Roman"/>
                        </a:rPr>
                        <a:t>Case</a:t>
                      </a:r>
                      <a:endParaRPr lang="it-IT" sz="2000" dirty="0">
                        <a:latin typeface="+mn-lt"/>
                        <a:ea typeface="Times New Roman"/>
                      </a:endParaRPr>
                    </a:p>
                  </a:txBody>
                  <a:tcPr marL="68580" marR="68580"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hangingPunct="0">
                        <a:lnSpc>
                          <a:spcPct val="115000"/>
                        </a:lnSpc>
                        <a:spcAft>
                          <a:spcPts val="0"/>
                        </a:spcAft>
                      </a:pPr>
                      <a:r>
                        <a:rPr lang="en-US" sz="2000" dirty="0">
                          <a:latin typeface="+mn-lt"/>
                          <a:ea typeface="Times New Roman"/>
                        </a:rPr>
                        <a:t>Age</a:t>
                      </a:r>
                      <a:endParaRPr lang="it-IT" sz="2000" dirty="0">
                        <a:latin typeface="+mn-lt"/>
                        <a:ea typeface="Times New Roman"/>
                      </a:endParaRPr>
                    </a:p>
                  </a:txBody>
                  <a:tcPr marL="68580" marR="68580"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hangingPunct="0">
                        <a:lnSpc>
                          <a:spcPct val="115000"/>
                        </a:lnSpc>
                        <a:spcAft>
                          <a:spcPts val="0"/>
                        </a:spcAft>
                      </a:pPr>
                      <a:r>
                        <a:rPr lang="en-US" sz="2000" dirty="0">
                          <a:latin typeface="+mn-lt"/>
                          <a:ea typeface="Times New Roman"/>
                        </a:rPr>
                        <a:t>Sex</a:t>
                      </a:r>
                      <a:endParaRPr lang="it-IT" sz="2000" dirty="0">
                        <a:latin typeface="+mn-lt"/>
                        <a:ea typeface="Times New Roman"/>
                      </a:endParaRPr>
                    </a:p>
                  </a:txBody>
                  <a:tcPr marL="68580" marR="68580"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hangingPunct="0">
                        <a:lnSpc>
                          <a:spcPct val="115000"/>
                        </a:lnSpc>
                        <a:spcAft>
                          <a:spcPts val="0"/>
                        </a:spcAft>
                      </a:pPr>
                      <a:r>
                        <a:rPr lang="en-US" sz="2000" dirty="0">
                          <a:latin typeface="+mn-lt"/>
                          <a:ea typeface="Times New Roman"/>
                        </a:rPr>
                        <a:t>Occupation</a:t>
                      </a:r>
                      <a:endParaRPr lang="it-IT" sz="2000" dirty="0">
                        <a:latin typeface="+mn-lt"/>
                        <a:ea typeface="Times New Roman"/>
                      </a:endParaRPr>
                    </a:p>
                  </a:txBody>
                  <a:tcPr marL="68580" marR="68580"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hangingPunct="0">
                        <a:lnSpc>
                          <a:spcPct val="115000"/>
                        </a:lnSpc>
                        <a:spcAft>
                          <a:spcPts val="0"/>
                        </a:spcAft>
                      </a:pPr>
                      <a:r>
                        <a:rPr lang="en-US" sz="2000" dirty="0">
                          <a:latin typeface="+mn-lt"/>
                          <a:ea typeface="Times New Roman"/>
                        </a:rPr>
                        <a:t>Exposure </a:t>
                      </a:r>
                      <a:endParaRPr lang="it-IT" sz="2000" dirty="0">
                        <a:latin typeface="+mn-lt"/>
                        <a:ea typeface="Times New Roman"/>
                      </a:endParaRPr>
                    </a:p>
                    <a:p>
                      <a:pPr algn="just" hangingPunct="0">
                        <a:lnSpc>
                          <a:spcPct val="115000"/>
                        </a:lnSpc>
                        <a:spcAft>
                          <a:spcPts val="0"/>
                        </a:spcAft>
                      </a:pPr>
                      <a:r>
                        <a:rPr lang="en-US" sz="2000" dirty="0">
                          <a:latin typeface="+mn-lt"/>
                          <a:ea typeface="Times New Roman"/>
                        </a:rPr>
                        <a:t>period </a:t>
                      </a:r>
                      <a:endParaRPr lang="it-IT" sz="2000" dirty="0">
                        <a:latin typeface="+mn-lt"/>
                        <a:ea typeface="Times New Roman"/>
                      </a:endParaRPr>
                    </a:p>
                  </a:txBody>
                  <a:tcPr marL="68580" marR="68580"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hangingPunct="0">
                        <a:lnSpc>
                          <a:spcPct val="115000"/>
                        </a:lnSpc>
                        <a:spcAft>
                          <a:spcPts val="0"/>
                        </a:spcAft>
                      </a:pPr>
                      <a:r>
                        <a:rPr lang="en-US" sz="2000" dirty="0">
                          <a:latin typeface="+mn-lt"/>
                          <a:ea typeface="Times New Roman"/>
                        </a:rPr>
                        <a:t>Exposure </a:t>
                      </a:r>
                      <a:endParaRPr lang="it-IT" sz="2000" dirty="0">
                        <a:latin typeface="+mn-lt"/>
                        <a:ea typeface="Times New Roman"/>
                      </a:endParaRPr>
                    </a:p>
                    <a:p>
                      <a:pPr algn="just" hangingPunct="0">
                        <a:lnSpc>
                          <a:spcPct val="115000"/>
                        </a:lnSpc>
                        <a:spcAft>
                          <a:spcPts val="0"/>
                        </a:spcAft>
                      </a:pPr>
                      <a:r>
                        <a:rPr lang="en-US" sz="2000" dirty="0">
                          <a:latin typeface="+mn-lt"/>
                          <a:ea typeface="Times New Roman"/>
                        </a:rPr>
                        <a:t>nature</a:t>
                      </a:r>
                      <a:endParaRPr lang="it-IT" sz="2000" dirty="0">
                        <a:latin typeface="+mn-lt"/>
                        <a:ea typeface="Times New Roman"/>
                      </a:endParaRPr>
                    </a:p>
                  </a:txBody>
                  <a:tcPr marL="68580" marR="68580"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hangingPunct="0">
                        <a:lnSpc>
                          <a:spcPct val="115000"/>
                        </a:lnSpc>
                        <a:spcAft>
                          <a:spcPts val="0"/>
                        </a:spcAft>
                      </a:pPr>
                      <a:r>
                        <a:rPr lang="en-US" sz="2000" dirty="0">
                          <a:latin typeface="+mn-lt"/>
                          <a:ea typeface="Times New Roman"/>
                        </a:rPr>
                        <a:t>Disease</a:t>
                      </a:r>
                      <a:endParaRPr lang="it-IT" sz="2000" dirty="0">
                        <a:latin typeface="+mn-lt"/>
                        <a:ea typeface="Times New Roman"/>
                      </a:endParaRPr>
                    </a:p>
                  </a:txBody>
                  <a:tcPr marL="68580" marR="68580"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hangingPunct="0">
                        <a:lnSpc>
                          <a:spcPct val="115000"/>
                        </a:lnSpc>
                        <a:spcAft>
                          <a:spcPts val="0"/>
                        </a:spcAft>
                      </a:pPr>
                      <a:r>
                        <a:rPr lang="en-US" sz="2000" i="1" dirty="0">
                          <a:latin typeface="+mn-lt"/>
                          <a:ea typeface="Times New Roman"/>
                        </a:rPr>
                        <a:t>AB</a:t>
                      </a:r>
                      <a:r>
                        <a:rPr lang="en-US" sz="2000" dirty="0">
                          <a:latin typeface="+mn-lt"/>
                          <a:ea typeface="Times New Roman"/>
                        </a:rPr>
                        <a:t> count</a:t>
                      </a:r>
                      <a:endParaRPr lang="it-IT" sz="2000" dirty="0">
                        <a:latin typeface="+mn-lt"/>
                        <a:ea typeface="Times New Roman"/>
                      </a:endParaRPr>
                    </a:p>
                    <a:p>
                      <a:pPr algn="just" hangingPunct="0">
                        <a:lnSpc>
                          <a:spcPct val="115000"/>
                        </a:lnSpc>
                        <a:spcAft>
                          <a:spcPts val="0"/>
                        </a:spcAft>
                      </a:pPr>
                      <a:r>
                        <a:rPr lang="en-US" sz="2000" dirty="0">
                          <a:latin typeface="+mn-lt"/>
                          <a:ea typeface="Times New Roman"/>
                        </a:rPr>
                        <a:t>(/</a:t>
                      </a:r>
                      <a:r>
                        <a:rPr lang="en-US" sz="2000" dirty="0" err="1">
                          <a:latin typeface="+mn-lt"/>
                          <a:ea typeface="Times New Roman"/>
                        </a:rPr>
                        <a:t>g</a:t>
                      </a:r>
                      <a:r>
                        <a:rPr lang="en-US" sz="2000" baseline="-25000" dirty="0" err="1">
                          <a:latin typeface="+mn-lt"/>
                          <a:ea typeface="Times New Roman"/>
                        </a:rPr>
                        <a:t>dw</a:t>
                      </a:r>
                      <a:r>
                        <a:rPr lang="en-US" sz="2000" dirty="0">
                          <a:latin typeface="+mn-lt"/>
                          <a:ea typeface="Times New Roman"/>
                        </a:rPr>
                        <a:t>)</a:t>
                      </a:r>
                      <a:endParaRPr lang="it-IT" sz="2000" dirty="0">
                        <a:latin typeface="+mn-lt"/>
                        <a:ea typeface="Times New Roman"/>
                      </a:endParaRPr>
                    </a:p>
                  </a:txBody>
                  <a:tcPr marL="68580" marR="68580"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hangingPunct="0">
                        <a:lnSpc>
                          <a:spcPct val="115000"/>
                        </a:lnSpc>
                        <a:spcAft>
                          <a:spcPts val="0"/>
                        </a:spcAft>
                      </a:pPr>
                      <a:r>
                        <a:rPr lang="en-US" sz="2000" dirty="0">
                          <a:latin typeface="+mn-lt"/>
                          <a:ea typeface="Times New Roman"/>
                        </a:rPr>
                        <a:t>A</a:t>
                      </a:r>
                      <a:endParaRPr lang="it-IT" sz="20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hangingPunct="0">
                        <a:lnSpc>
                          <a:spcPct val="115000"/>
                        </a:lnSpc>
                        <a:spcAft>
                          <a:spcPts val="0"/>
                        </a:spcAft>
                      </a:pPr>
                      <a:r>
                        <a:rPr lang="en-US" sz="2000" dirty="0">
                          <a:latin typeface="+mn-lt"/>
                          <a:ea typeface="Times New Roman"/>
                        </a:rPr>
                        <a:t>81</a:t>
                      </a:r>
                      <a:endParaRPr lang="it-IT" sz="20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hangingPunct="0">
                        <a:lnSpc>
                          <a:spcPct val="115000"/>
                        </a:lnSpc>
                        <a:spcAft>
                          <a:spcPts val="0"/>
                        </a:spcAft>
                      </a:pPr>
                      <a:r>
                        <a:rPr lang="en-US" sz="2000" dirty="0">
                          <a:latin typeface="+mn-lt"/>
                          <a:ea typeface="Times New Roman"/>
                        </a:rPr>
                        <a:t>M</a:t>
                      </a:r>
                      <a:endParaRPr lang="it-IT" sz="20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hangingPunct="0">
                        <a:lnSpc>
                          <a:spcPct val="115000"/>
                        </a:lnSpc>
                        <a:spcAft>
                          <a:spcPts val="0"/>
                        </a:spcAft>
                      </a:pPr>
                      <a:r>
                        <a:rPr lang="en-US" sz="2000" dirty="0">
                          <a:latin typeface="+mn-lt"/>
                          <a:ea typeface="Times New Roman"/>
                        </a:rPr>
                        <a:t>Fiber-cement </a:t>
                      </a:r>
                      <a:endParaRPr lang="it-IT" sz="2000" dirty="0">
                        <a:latin typeface="+mn-lt"/>
                        <a:ea typeface="Times New Roman"/>
                      </a:endParaRPr>
                    </a:p>
                    <a:p>
                      <a:pPr algn="just" hangingPunct="0">
                        <a:lnSpc>
                          <a:spcPct val="115000"/>
                        </a:lnSpc>
                        <a:spcAft>
                          <a:spcPts val="0"/>
                        </a:spcAft>
                      </a:pPr>
                      <a:r>
                        <a:rPr lang="en-US" sz="2000" dirty="0">
                          <a:latin typeface="+mn-lt"/>
                          <a:ea typeface="Times New Roman"/>
                        </a:rPr>
                        <a:t>plant</a:t>
                      </a:r>
                      <a:endParaRPr lang="it-IT" sz="20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hangingPunct="0">
                        <a:lnSpc>
                          <a:spcPct val="115000"/>
                        </a:lnSpc>
                        <a:spcAft>
                          <a:spcPts val="0"/>
                        </a:spcAft>
                      </a:pPr>
                      <a:r>
                        <a:rPr lang="en-US" sz="2000" dirty="0">
                          <a:latin typeface="+mn-lt"/>
                          <a:ea typeface="Times New Roman"/>
                        </a:rPr>
                        <a:t>27 years</a:t>
                      </a:r>
                      <a:endParaRPr lang="it-IT" sz="20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hangingPunct="0">
                        <a:lnSpc>
                          <a:spcPct val="115000"/>
                        </a:lnSpc>
                        <a:spcAft>
                          <a:spcPts val="0"/>
                        </a:spcAft>
                      </a:pPr>
                      <a:r>
                        <a:rPr lang="en-US" sz="2000" dirty="0">
                          <a:latin typeface="+mn-lt"/>
                          <a:ea typeface="Times New Roman"/>
                        </a:rPr>
                        <a:t>Crocidolite asbestos</a:t>
                      </a:r>
                      <a:endParaRPr lang="it-IT" sz="20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hangingPunct="0">
                        <a:lnSpc>
                          <a:spcPct val="115000"/>
                        </a:lnSpc>
                        <a:spcAft>
                          <a:spcPts val="0"/>
                        </a:spcAft>
                      </a:pPr>
                      <a:r>
                        <a:rPr lang="en-US" sz="2000" b="0" dirty="0">
                          <a:latin typeface="+mn-lt"/>
                          <a:ea typeface="Times New Roman"/>
                        </a:rPr>
                        <a:t>AS (grade 3)</a:t>
                      </a:r>
                      <a:endParaRPr lang="it-IT" sz="2000" b="0" dirty="0">
                        <a:latin typeface="+mn-lt"/>
                        <a:ea typeface="Times New Roman"/>
                      </a:endParaRPr>
                    </a:p>
                    <a:p>
                      <a:pPr algn="just" hangingPunct="0">
                        <a:lnSpc>
                          <a:spcPct val="115000"/>
                        </a:lnSpc>
                        <a:spcAft>
                          <a:spcPts val="0"/>
                        </a:spcAft>
                      </a:pPr>
                      <a:r>
                        <a:rPr lang="en-US" sz="2000" b="0" dirty="0">
                          <a:latin typeface="+mn-lt"/>
                          <a:ea typeface="Times New Roman"/>
                        </a:rPr>
                        <a:t>PP and MM</a:t>
                      </a:r>
                      <a:endParaRPr lang="it-IT" sz="2000" b="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hangingPunct="0">
                        <a:lnSpc>
                          <a:spcPct val="115000"/>
                        </a:lnSpc>
                        <a:spcAft>
                          <a:spcPts val="0"/>
                        </a:spcAft>
                      </a:pPr>
                      <a:r>
                        <a:rPr lang="en-US" sz="2000" dirty="0">
                          <a:latin typeface="+mn-lt"/>
                          <a:ea typeface="Times New Roman"/>
                        </a:rPr>
                        <a:t>~ 0.36·10</a:t>
                      </a:r>
                      <a:r>
                        <a:rPr lang="en-US" sz="2000" baseline="30000" dirty="0">
                          <a:latin typeface="+mn-lt"/>
                          <a:ea typeface="Times New Roman"/>
                        </a:rPr>
                        <a:t>6</a:t>
                      </a:r>
                      <a:endParaRPr lang="it-IT" sz="20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hangingPunct="0">
                        <a:lnSpc>
                          <a:spcPct val="115000"/>
                        </a:lnSpc>
                        <a:spcAft>
                          <a:spcPts val="0"/>
                        </a:spcAft>
                      </a:pPr>
                      <a:r>
                        <a:rPr lang="en-US" sz="2000" dirty="0">
                          <a:latin typeface="+mn-lt"/>
                          <a:ea typeface="Times New Roman"/>
                        </a:rPr>
                        <a:t>B</a:t>
                      </a:r>
                      <a:endParaRPr lang="it-IT" sz="2000" dirty="0">
                        <a:latin typeface="+mn-lt"/>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hangingPunct="0">
                        <a:lnSpc>
                          <a:spcPct val="115000"/>
                        </a:lnSpc>
                        <a:spcAft>
                          <a:spcPts val="0"/>
                        </a:spcAft>
                      </a:pPr>
                      <a:r>
                        <a:rPr lang="en-US" sz="2000" dirty="0">
                          <a:latin typeface="+mn-lt"/>
                          <a:ea typeface="Times New Roman"/>
                        </a:rPr>
                        <a:t>80</a:t>
                      </a:r>
                      <a:endParaRPr lang="it-IT" sz="2000" dirty="0">
                        <a:latin typeface="+mn-lt"/>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hangingPunct="0">
                        <a:lnSpc>
                          <a:spcPct val="115000"/>
                        </a:lnSpc>
                        <a:spcAft>
                          <a:spcPts val="0"/>
                        </a:spcAft>
                      </a:pPr>
                      <a:r>
                        <a:rPr lang="en-US" sz="2000">
                          <a:latin typeface="+mn-lt"/>
                          <a:ea typeface="Times New Roman"/>
                        </a:rPr>
                        <a:t>F</a:t>
                      </a:r>
                      <a:endParaRPr lang="it-IT" sz="2000">
                        <a:latin typeface="+mn-lt"/>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hangingPunct="0">
                        <a:lnSpc>
                          <a:spcPct val="115000"/>
                        </a:lnSpc>
                        <a:spcAft>
                          <a:spcPts val="0"/>
                        </a:spcAft>
                      </a:pPr>
                      <a:r>
                        <a:rPr lang="en-US" sz="2000" dirty="0">
                          <a:latin typeface="+mn-lt"/>
                          <a:ea typeface="Times New Roman"/>
                        </a:rPr>
                        <a:t>Fiber-cement </a:t>
                      </a:r>
                      <a:endParaRPr lang="it-IT" sz="2000" dirty="0">
                        <a:latin typeface="+mn-lt"/>
                        <a:ea typeface="Times New Roman"/>
                      </a:endParaRPr>
                    </a:p>
                    <a:p>
                      <a:pPr marL="0" marR="0" indent="0" algn="just" defTabSz="914400" rtl="0" eaLnBrk="1" fontAlgn="auto" latinLnBrk="0" hangingPunct="0">
                        <a:lnSpc>
                          <a:spcPct val="115000"/>
                        </a:lnSpc>
                        <a:spcBef>
                          <a:spcPts val="0"/>
                        </a:spcBef>
                        <a:spcAft>
                          <a:spcPts val="0"/>
                        </a:spcAft>
                        <a:buClrTx/>
                        <a:buSzTx/>
                        <a:buFontTx/>
                        <a:buNone/>
                        <a:tabLst/>
                        <a:defRPr/>
                      </a:pPr>
                      <a:r>
                        <a:rPr lang="en-US" sz="2000" dirty="0">
                          <a:latin typeface="+mn-lt"/>
                          <a:ea typeface="Times New Roman"/>
                        </a:rPr>
                        <a:t>plant</a:t>
                      </a:r>
                      <a:endParaRPr lang="it-IT" sz="2000" dirty="0">
                        <a:latin typeface="+mn-lt"/>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hangingPunct="0">
                        <a:lnSpc>
                          <a:spcPct val="115000"/>
                        </a:lnSpc>
                        <a:spcAft>
                          <a:spcPts val="0"/>
                        </a:spcAft>
                      </a:pPr>
                      <a:r>
                        <a:rPr lang="en-US" sz="2000" dirty="0">
                          <a:latin typeface="+mn-lt"/>
                          <a:ea typeface="Times New Roman"/>
                        </a:rPr>
                        <a:t>&gt; 10 years</a:t>
                      </a:r>
                      <a:endParaRPr lang="it-IT" sz="2000" dirty="0">
                        <a:latin typeface="+mn-lt"/>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hangingPunct="0">
                        <a:lnSpc>
                          <a:spcPct val="115000"/>
                        </a:lnSpc>
                        <a:spcAft>
                          <a:spcPts val="0"/>
                        </a:spcAft>
                      </a:pPr>
                      <a:r>
                        <a:rPr lang="en-US" sz="2000" dirty="0">
                          <a:latin typeface="+mn-lt"/>
                          <a:ea typeface="Times New Roman"/>
                        </a:rPr>
                        <a:t>Crocidolite asbestos </a:t>
                      </a:r>
                      <a:endParaRPr lang="it-IT" sz="2000" dirty="0">
                        <a:latin typeface="+mn-lt"/>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hangingPunct="0">
                        <a:lnSpc>
                          <a:spcPct val="115000"/>
                        </a:lnSpc>
                        <a:spcAft>
                          <a:spcPts val="0"/>
                        </a:spcAft>
                      </a:pPr>
                      <a:r>
                        <a:rPr lang="en-US" sz="2000" b="0" dirty="0">
                          <a:latin typeface="+mn-lt"/>
                          <a:ea typeface="Times New Roman"/>
                        </a:rPr>
                        <a:t>AS (grade 4)</a:t>
                      </a:r>
                      <a:endParaRPr lang="it-IT" sz="2000" b="0" dirty="0">
                        <a:latin typeface="+mn-lt"/>
                        <a:ea typeface="Times New Roman"/>
                      </a:endParaRPr>
                    </a:p>
                    <a:p>
                      <a:pPr algn="just" hangingPunct="0">
                        <a:lnSpc>
                          <a:spcPct val="115000"/>
                        </a:lnSpc>
                        <a:spcAft>
                          <a:spcPts val="0"/>
                        </a:spcAft>
                      </a:pPr>
                      <a:r>
                        <a:rPr lang="en-US" sz="2000" b="0" dirty="0">
                          <a:latin typeface="+mn-lt"/>
                          <a:ea typeface="Times New Roman"/>
                        </a:rPr>
                        <a:t>PP</a:t>
                      </a:r>
                      <a:r>
                        <a:rPr lang="en-US" sz="2000" b="0" baseline="0" dirty="0">
                          <a:latin typeface="+mn-lt"/>
                          <a:ea typeface="Times New Roman"/>
                        </a:rPr>
                        <a:t> </a:t>
                      </a:r>
                      <a:r>
                        <a:rPr lang="en-US" sz="2000" b="0" dirty="0">
                          <a:latin typeface="+mn-lt"/>
                          <a:ea typeface="Times New Roman"/>
                        </a:rPr>
                        <a:t>and LC</a:t>
                      </a:r>
                      <a:endParaRPr lang="it-IT" sz="2000" b="0" dirty="0">
                        <a:latin typeface="+mn-lt"/>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just" hangingPunct="0">
                        <a:lnSpc>
                          <a:spcPct val="115000"/>
                        </a:lnSpc>
                        <a:spcAft>
                          <a:spcPts val="0"/>
                        </a:spcAft>
                      </a:pPr>
                      <a:r>
                        <a:rPr lang="en-US" sz="2000" dirty="0">
                          <a:latin typeface="+mn-lt"/>
                          <a:ea typeface="Times New Roman"/>
                        </a:rPr>
                        <a:t>~ 12·10</a:t>
                      </a:r>
                      <a:r>
                        <a:rPr lang="en-US" sz="2000" baseline="30000" dirty="0">
                          <a:latin typeface="+mn-lt"/>
                          <a:ea typeface="Times New Roman"/>
                        </a:rPr>
                        <a:t>6</a:t>
                      </a:r>
                      <a:endParaRPr lang="it-IT" sz="2000" dirty="0">
                        <a:latin typeface="+mn-lt"/>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gridSpan="8">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hangingPunct="0">
                        <a:lnSpc>
                          <a:spcPct val="115000"/>
                        </a:lnSpc>
                        <a:spcAft>
                          <a:spcPts val="0"/>
                        </a:spcAft>
                      </a:pPr>
                      <a:endParaRPr lang="en-US" sz="300" baseline="0" dirty="0">
                        <a:latin typeface="+mn-lt"/>
                        <a:ea typeface="Times New Roman"/>
                      </a:endParaRPr>
                    </a:p>
                    <a:p>
                      <a:pPr algn="ctr" hangingPunct="0">
                        <a:lnSpc>
                          <a:spcPct val="115000"/>
                        </a:lnSpc>
                        <a:spcAft>
                          <a:spcPts val="0"/>
                        </a:spcAft>
                      </a:pPr>
                      <a:r>
                        <a:rPr lang="en-US" sz="300" baseline="0" dirty="0">
                          <a:latin typeface="+mn-lt"/>
                          <a:ea typeface="Times New Roman"/>
                        </a:rPr>
                        <a:t>  </a:t>
                      </a:r>
                    </a:p>
                    <a:p>
                      <a:pPr algn="ctr" hangingPunct="0">
                        <a:lnSpc>
                          <a:spcPct val="115000"/>
                        </a:lnSpc>
                        <a:spcAft>
                          <a:spcPts val="0"/>
                        </a:spcAft>
                      </a:pPr>
                      <a:r>
                        <a:rPr lang="en-US" sz="2000" b="0" i="0" dirty="0">
                          <a:latin typeface="+mn-lt"/>
                          <a:ea typeface="Times New Roman"/>
                        </a:rPr>
                        <a:t>AS: asbestosis; PP: pleural plaques;</a:t>
                      </a:r>
                      <a:r>
                        <a:rPr lang="en-US" sz="2000" b="0" i="0" baseline="0" dirty="0">
                          <a:latin typeface="+mn-lt"/>
                          <a:ea typeface="Times New Roman"/>
                        </a:rPr>
                        <a:t> </a:t>
                      </a:r>
                      <a:r>
                        <a:rPr lang="en-US" sz="2000" b="0" i="0" dirty="0">
                          <a:latin typeface="+mn-lt"/>
                          <a:ea typeface="Times New Roman"/>
                        </a:rPr>
                        <a:t>MM: malignant (pleural) mesothelioma; LC: lung cancer</a:t>
                      </a:r>
                      <a:endParaRPr lang="it-IT" sz="2000" b="0" i="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3"/>
                  </a:ext>
                </a:extLst>
              </a:tr>
            </a:tbl>
          </a:graphicData>
        </a:graphic>
      </p:graphicFrame>
      <p:sp>
        <p:nvSpPr>
          <p:cNvPr id="6" name="Title 1"/>
          <p:cNvSpPr txBox="1">
            <a:spLocks/>
          </p:cNvSpPr>
          <p:nvPr/>
        </p:nvSpPr>
        <p:spPr>
          <a:xfrm>
            <a:off x="0" y="-14514"/>
            <a:ext cx="12192000" cy="802004"/>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Lung tissue samples</a:t>
            </a:r>
          </a:p>
        </p:txBody>
      </p:sp>
      <p:sp>
        <p:nvSpPr>
          <p:cNvPr id="3" name="Rectangle 2"/>
          <p:cNvSpPr/>
          <p:nvPr/>
        </p:nvSpPr>
        <p:spPr>
          <a:xfrm>
            <a:off x="1317369" y="4555656"/>
            <a:ext cx="9557262" cy="1354217"/>
          </a:xfrm>
          <a:prstGeom prst="rect">
            <a:avLst/>
          </a:prstGeom>
        </p:spPr>
        <p:txBody>
          <a:bodyPr wrap="square">
            <a:spAutoFit/>
          </a:bodyPr>
          <a:lstStyle/>
          <a:p>
            <a:pPr algn="ctr"/>
            <a:r>
              <a:rPr lang="en-US" sz="2400" dirty="0"/>
              <a:t>	</a:t>
            </a:r>
            <a:r>
              <a:rPr lang="en-US" sz="2400" u="sng" dirty="0"/>
              <a:t>Asbestos Bodies were prepared in two ways</a:t>
            </a:r>
            <a:r>
              <a:rPr lang="en-US" sz="2400" dirty="0"/>
              <a:t>:	</a:t>
            </a:r>
          </a:p>
          <a:p>
            <a:endParaRPr lang="en-US" sz="1000" dirty="0"/>
          </a:p>
          <a:p>
            <a:pPr marL="914400" lvl="1" indent="-457200">
              <a:buFont typeface="Arial" panose="020B0604020202020204" pitchFamily="34" charset="0"/>
              <a:buChar char="•"/>
            </a:pPr>
            <a:r>
              <a:rPr lang="en-US" sz="2000" dirty="0"/>
              <a:t>Removing the lung tissue by chemical digestion with sodium hypochlorite (</a:t>
            </a:r>
            <a:r>
              <a:rPr lang="en-US" sz="2000" dirty="0" err="1"/>
              <a:t>NaClO</a:t>
            </a:r>
            <a:r>
              <a:rPr lang="en-US" sz="2000" dirty="0"/>
              <a:t>)</a:t>
            </a:r>
          </a:p>
          <a:p>
            <a:pPr lvl="1"/>
            <a:r>
              <a:rPr lang="en-US" sz="800" dirty="0"/>
              <a:t> </a:t>
            </a:r>
          </a:p>
          <a:p>
            <a:pPr marL="914400" lvl="1" indent="-457200">
              <a:buFont typeface="Arial" panose="020B0604020202020204" pitchFamily="34" charset="0"/>
              <a:buChar char="•"/>
            </a:pPr>
            <a:r>
              <a:rPr lang="en-US" sz="2000" dirty="0"/>
              <a:t>Left embedded in the original lung tissue (formalin-fixed and paraffin embedded)</a:t>
            </a:r>
          </a:p>
        </p:txBody>
      </p:sp>
      <p:sp>
        <p:nvSpPr>
          <p:cNvPr id="2" name="Action Button: Go Forward or Next 1">
            <a:hlinkClick r:id="" action="ppaction://hlinkshowjump?jump=nextslide" highlightClick="1"/>
            <a:extLst>
              <a:ext uri="{FF2B5EF4-FFF2-40B4-BE49-F238E27FC236}">
                <a16:creationId xmlns:a16="http://schemas.microsoft.com/office/drawing/2014/main" id="{457AD7BC-611F-89CB-6605-E11F0F2D6D80}"/>
              </a:ext>
            </a:extLst>
          </p:cNvPr>
          <p:cNvSpPr/>
          <p:nvPr/>
        </p:nvSpPr>
        <p:spPr>
          <a:xfrm>
            <a:off x="11598664" y="6191749"/>
            <a:ext cx="472700" cy="5270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Go Back or Previous 3">
            <a:hlinkClick r:id="" action="ppaction://hlinkshowjump?jump=previousslide" highlightClick="1"/>
            <a:extLst>
              <a:ext uri="{FF2B5EF4-FFF2-40B4-BE49-F238E27FC236}">
                <a16:creationId xmlns:a16="http://schemas.microsoft.com/office/drawing/2014/main" id="{91AB6E40-BC6E-074B-884A-F941A73726B1}"/>
              </a:ext>
            </a:extLst>
          </p:cNvPr>
          <p:cNvSpPr/>
          <p:nvPr/>
        </p:nvSpPr>
        <p:spPr>
          <a:xfrm>
            <a:off x="10866827" y="6192541"/>
            <a:ext cx="513612" cy="51361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Go to Beginning 4">
            <a:hlinkClick r:id="" action="ppaction://hlinkshowjump?jump=firstslide" highlightClick="1"/>
            <a:extLst>
              <a:ext uri="{FF2B5EF4-FFF2-40B4-BE49-F238E27FC236}">
                <a16:creationId xmlns:a16="http://schemas.microsoft.com/office/drawing/2014/main" id="{B2F5B430-393A-D408-3CE9-081055E7104F}"/>
              </a:ext>
            </a:extLst>
          </p:cNvPr>
          <p:cNvSpPr/>
          <p:nvPr/>
        </p:nvSpPr>
        <p:spPr>
          <a:xfrm>
            <a:off x="10089593" y="6201301"/>
            <a:ext cx="513612" cy="495115"/>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768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087"/>
            <a:ext cx="12192000" cy="721062"/>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Arial" panose="020B0604020202020204" pitchFamily="34" charset="0"/>
                <a:cs typeface="Arial" panose="020B0604020202020204" pitchFamily="34" charset="0"/>
              </a:rPr>
              <a:t>Asbestos: still a present danger</a:t>
            </a:r>
          </a:p>
        </p:txBody>
      </p:sp>
      <p:sp>
        <p:nvSpPr>
          <p:cNvPr id="2" name="Rectangle 1"/>
          <p:cNvSpPr/>
          <p:nvPr/>
        </p:nvSpPr>
        <p:spPr>
          <a:xfrm>
            <a:off x="507076" y="838632"/>
            <a:ext cx="11197244" cy="830997"/>
          </a:xfrm>
          <a:prstGeom prst="rect">
            <a:avLst/>
          </a:prstGeom>
        </p:spPr>
        <p:txBody>
          <a:bodyPr wrap="square">
            <a:spAutoFit/>
          </a:bodyPr>
          <a:lstStyle/>
          <a:p>
            <a:pPr marL="342900" indent="-342900">
              <a:buFont typeface="Arial" panose="020B0604020202020204" pitchFamily="34" charset="0"/>
              <a:buChar char="•"/>
              <a:defRPr/>
            </a:pPr>
            <a:r>
              <a:rPr lang="en-US" sz="2400" dirty="0">
                <a:solidFill>
                  <a:prstClr val="black"/>
                </a:solidFill>
              </a:rPr>
              <a:t>Asbestos induces pleural mesothelioma (</a:t>
            </a:r>
            <a:r>
              <a:rPr lang="en-GB" sz="2400" dirty="0"/>
              <a:t>5-year survival rate: 5%)</a:t>
            </a:r>
            <a:r>
              <a:rPr lang="en-US" sz="2400" dirty="0">
                <a:solidFill>
                  <a:prstClr val="black"/>
                </a:solidFill>
              </a:rPr>
              <a:t> and other pulmonary diseases</a:t>
            </a:r>
          </a:p>
        </p:txBody>
      </p:sp>
      <p:sp>
        <p:nvSpPr>
          <p:cNvPr id="5" name="Rectangle 4"/>
          <p:cNvSpPr/>
          <p:nvPr/>
        </p:nvSpPr>
        <p:spPr>
          <a:xfrm>
            <a:off x="507076" y="1808128"/>
            <a:ext cx="7895686" cy="461665"/>
          </a:xfrm>
          <a:prstGeom prst="rect">
            <a:avLst/>
          </a:prstGeom>
        </p:spPr>
        <p:txBody>
          <a:bodyPr wrap="square">
            <a:spAutoFit/>
          </a:bodyPr>
          <a:lstStyle/>
          <a:p>
            <a:pPr marL="342900" indent="-342900">
              <a:buFont typeface="Arial" panose="020B0604020202020204" pitchFamily="34" charset="0"/>
              <a:buChar char="•"/>
            </a:pPr>
            <a:r>
              <a:rPr lang="it-IT" sz="2400" dirty="0"/>
              <a:t>1960s: First </a:t>
            </a:r>
            <a:r>
              <a:rPr lang="en-US" sz="2400" dirty="0"/>
              <a:t>modern epidemiological evidences</a:t>
            </a:r>
          </a:p>
        </p:txBody>
      </p:sp>
      <p:sp>
        <p:nvSpPr>
          <p:cNvPr id="7" name="Rectangle 6"/>
          <p:cNvSpPr/>
          <p:nvPr/>
        </p:nvSpPr>
        <p:spPr>
          <a:xfrm>
            <a:off x="507076" y="2500626"/>
            <a:ext cx="8773599" cy="830997"/>
          </a:xfrm>
          <a:prstGeom prst="rect">
            <a:avLst/>
          </a:prstGeom>
        </p:spPr>
        <p:txBody>
          <a:bodyPr wrap="square">
            <a:spAutoFit/>
          </a:bodyPr>
          <a:lstStyle/>
          <a:p>
            <a:pPr marL="342900" indent="-342900">
              <a:buFont typeface="Arial" panose="020B0604020202020204" pitchFamily="34" charset="0"/>
              <a:buChar char="•"/>
            </a:pPr>
            <a:r>
              <a:rPr lang="it-IT" sz="2400" dirty="0"/>
              <a:t>1980s – 1990s: </a:t>
            </a:r>
            <a:r>
              <a:rPr lang="en-US" sz="2400" dirty="0"/>
              <a:t>Worldwide ban on asbestos extraction, production, and commercialization (with some notable exceptions)</a:t>
            </a:r>
            <a:endParaRPr lang="it-IT" sz="2400" i="1" dirty="0"/>
          </a:p>
        </p:txBody>
      </p:sp>
      <p:sp>
        <p:nvSpPr>
          <p:cNvPr id="8" name="Rectangle 7"/>
          <p:cNvSpPr/>
          <p:nvPr/>
        </p:nvSpPr>
        <p:spPr>
          <a:xfrm>
            <a:off x="507076" y="3346054"/>
            <a:ext cx="8773598" cy="1246495"/>
          </a:xfrm>
          <a:prstGeom prst="rect">
            <a:avLst/>
          </a:prstGeom>
          <a:solidFill>
            <a:schemeClr val="bg1"/>
          </a:solidFill>
          <a:ln w="19050">
            <a:noFill/>
          </a:ln>
        </p:spPr>
        <p:txBody>
          <a:bodyPr wrap="square">
            <a:spAutoFit/>
          </a:bodyPr>
          <a:lstStyle/>
          <a:p>
            <a:pPr marL="342900" indent="-342900">
              <a:lnSpc>
                <a:spcPct val="150000"/>
              </a:lnSpc>
              <a:buFont typeface="Arial" panose="020B0604020202020204" pitchFamily="34" charset="0"/>
              <a:buChar char="•"/>
              <a:defRPr/>
            </a:pPr>
            <a:r>
              <a:rPr lang="en-GB" sz="2400" dirty="0">
                <a:solidFill>
                  <a:srgbClr val="FF0000"/>
                </a:solidFill>
              </a:rPr>
              <a:t>5,000 deaths per year only in Western Europe</a:t>
            </a:r>
          </a:p>
          <a:p>
            <a:pPr marL="171450" indent="-171450">
              <a:lnSpc>
                <a:spcPct val="150000"/>
              </a:lnSpc>
              <a:buFont typeface="Arial" panose="020B0604020202020204" pitchFamily="34" charset="0"/>
              <a:buChar char="•"/>
              <a:defRPr/>
            </a:pPr>
            <a:r>
              <a:rPr lang="en-US" sz="200" dirty="0">
                <a:solidFill>
                  <a:srgbClr val="FF0000"/>
                </a:solidFill>
              </a:rPr>
              <a:t>  </a:t>
            </a:r>
          </a:p>
          <a:p>
            <a:pPr marL="342900" indent="-342900">
              <a:lnSpc>
                <a:spcPct val="150000"/>
              </a:lnSpc>
              <a:buFont typeface="Arial" panose="020B0604020202020204" pitchFamily="34" charset="0"/>
              <a:buChar char="•"/>
              <a:defRPr/>
            </a:pPr>
            <a:r>
              <a:rPr lang="en-US" sz="2400" dirty="0">
                <a:solidFill>
                  <a:srgbClr val="FF0000"/>
                </a:solidFill>
              </a:rPr>
              <a:t>Peak of mortality predicted in the next 5 years in most countries</a:t>
            </a:r>
          </a:p>
        </p:txBody>
      </p:sp>
      <p:sp>
        <p:nvSpPr>
          <p:cNvPr id="9" name="Rectangle 8"/>
          <p:cNvSpPr/>
          <p:nvPr/>
        </p:nvSpPr>
        <p:spPr>
          <a:xfrm>
            <a:off x="1684194" y="4506062"/>
            <a:ext cx="8679006" cy="2308324"/>
          </a:xfrm>
          <a:prstGeom prst="rect">
            <a:avLst/>
          </a:prstGeom>
        </p:spPr>
        <p:txBody>
          <a:bodyPr wrap="square">
            <a:spAutoFit/>
          </a:bodyPr>
          <a:lstStyle/>
          <a:p>
            <a:pPr lvl="0" algn="ctr">
              <a:lnSpc>
                <a:spcPct val="150000"/>
              </a:lnSpc>
              <a:defRPr/>
            </a:pPr>
            <a:r>
              <a:rPr lang="en-US" sz="2400" b="1" dirty="0"/>
              <a:t>Causes:</a:t>
            </a:r>
          </a:p>
          <a:p>
            <a:pPr marL="1714500" lvl="3" indent="-342900">
              <a:lnSpc>
                <a:spcPct val="150000"/>
              </a:lnSpc>
              <a:buFont typeface="Arial" panose="020B0604020202020204" pitchFamily="34" charset="0"/>
              <a:buChar char="•"/>
              <a:defRPr/>
            </a:pPr>
            <a:r>
              <a:rPr lang="en-US" sz="2400" dirty="0"/>
              <a:t>Long latency time of mesothelioma (20 – 40 years)</a:t>
            </a:r>
          </a:p>
          <a:p>
            <a:pPr marL="1714500" lvl="3" indent="-342900">
              <a:lnSpc>
                <a:spcPct val="150000"/>
              </a:lnSpc>
              <a:buFont typeface="Arial" panose="020B0604020202020204" pitchFamily="34" charset="0"/>
              <a:buChar char="•"/>
              <a:defRPr/>
            </a:pPr>
            <a:r>
              <a:rPr lang="en-US" sz="2400" dirty="0"/>
              <a:t>Weathering of existing asbestos </a:t>
            </a:r>
            <a:r>
              <a:rPr lang="en-US" sz="2400" dirty="0" err="1"/>
              <a:t>manufacts</a:t>
            </a:r>
            <a:endParaRPr lang="en-US" sz="2400" dirty="0"/>
          </a:p>
          <a:p>
            <a:pPr marL="1714500" lvl="3" indent="-342900">
              <a:lnSpc>
                <a:spcPct val="150000"/>
              </a:lnSpc>
              <a:buFont typeface="Arial" panose="020B0604020202020204" pitchFamily="34" charset="0"/>
              <a:buChar char="•"/>
              <a:defRPr/>
            </a:pPr>
            <a:r>
              <a:rPr lang="en-US" sz="2400" dirty="0"/>
              <a:t>Natural occurring asbestos (NOA)</a:t>
            </a:r>
          </a:p>
        </p:txBody>
      </p:sp>
      <p:sp>
        <p:nvSpPr>
          <p:cNvPr id="3" name="Action Button: Go Forward or Next 2">
            <a:hlinkClick r:id="" action="ppaction://hlinkshowjump?jump=nextslide" highlightClick="1"/>
            <a:extLst>
              <a:ext uri="{FF2B5EF4-FFF2-40B4-BE49-F238E27FC236}">
                <a16:creationId xmlns:a16="http://schemas.microsoft.com/office/drawing/2014/main" id="{F815E098-8586-8150-F6A4-4746446B373C}"/>
              </a:ext>
            </a:extLst>
          </p:cNvPr>
          <p:cNvSpPr/>
          <p:nvPr/>
        </p:nvSpPr>
        <p:spPr>
          <a:xfrm>
            <a:off x="11598664" y="6191749"/>
            <a:ext cx="472700" cy="5270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Go Back or Previous 5">
            <a:hlinkClick r:id="" action="ppaction://hlinkshowjump?jump=previousslide" highlightClick="1"/>
            <a:extLst>
              <a:ext uri="{FF2B5EF4-FFF2-40B4-BE49-F238E27FC236}">
                <a16:creationId xmlns:a16="http://schemas.microsoft.com/office/drawing/2014/main" id="{1D89CEB2-989F-137A-71C8-D614B9DF6BDA}"/>
              </a:ext>
            </a:extLst>
          </p:cNvPr>
          <p:cNvSpPr/>
          <p:nvPr/>
        </p:nvSpPr>
        <p:spPr>
          <a:xfrm>
            <a:off x="10866827" y="6192541"/>
            <a:ext cx="513612" cy="51361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Go to Beginning 9">
            <a:hlinkClick r:id="" action="ppaction://hlinkshowjump?jump=firstslide" highlightClick="1"/>
            <a:extLst>
              <a:ext uri="{FF2B5EF4-FFF2-40B4-BE49-F238E27FC236}">
                <a16:creationId xmlns:a16="http://schemas.microsoft.com/office/drawing/2014/main" id="{964FA1B9-FA75-8E7A-7AA9-CAAF58EA8B5C}"/>
              </a:ext>
            </a:extLst>
          </p:cNvPr>
          <p:cNvSpPr/>
          <p:nvPr/>
        </p:nvSpPr>
        <p:spPr>
          <a:xfrm>
            <a:off x="10089593" y="6201301"/>
            <a:ext cx="513612" cy="495115"/>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656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0" y="0"/>
            <a:ext cx="12192000" cy="831273"/>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Arial" panose="020B0604020202020204" pitchFamily="34" charset="0"/>
                <a:cs typeface="Arial" panose="020B0604020202020204" pitchFamily="34" charset="0"/>
              </a:rPr>
              <a:t>Asbestos in biological tissues</a:t>
            </a:r>
          </a:p>
        </p:txBody>
      </p:sp>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34135" t="22760" r="24039" b="10378"/>
          <a:stretch/>
        </p:blipFill>
        <p:spPr>
          <a:xfrm>
            <a:off x="1315029" y="1837474"/>
            <a:ext cx="3305643" cy="3077668"/>
          </a:xfrm>
          <a:prstGeom prst="rect">
            <a:avLst/>
          </a:prstGeom>
        </p:spPr>
      </p:pic>
      <p:grpSp>
        <p:nvGrpSpPr>
          <p:cNvPr id="4" name="Group 3"/>
          <p:cNvGrpSpPr/>
          <p:nvPr/>
        </p:nvGrpSpPr>
        <p:grpSpPr>
          <a:xfrm>
            <a:off x="6341942" y="1097447"/>
            <a:ext cx="3456384" cy="2633047"/>
            <a:chOff x="6150750" y="1097445"/>
            <a:chExt cx="3456384" cy="2633047"/>
          </a:xfrm>
        </p:grpSpPr>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9285" t="6245" r="9238" b="6302"/>
            <a:stretch/>
          </p:blipFill>
          <p:spPr>
            <a:xfrm>
              <a:off x="6150750" y="1105758"/>
              <a:ext cx="3456384" cy="2622170"/>
            </a:xfrm>
            <a:prstGeom prst="rect">
              <a:avLst/>
            </a:prstGeom>
            <a:ln>
              <a:solidFill>
                <a:schemeClr val="bg1">
                  <a:lumMod val="50000"/>
                </a:schemeClr>
              </a:solidFill>
            </a:ln>
          </p:spPr>
        </p:pic>
        <p:sp>
          <p:nvSpPr>
            <p:cNvPr id="14" name="TextBox 13"/>
            <p:cNvSpPr txBox="1"/>
            <p:nvPr/>
          </p:nvSpPr>
          <p:spPr>
            <a:xfrm>
              <a:off x="8850184" y="3268827"/>
              <a:ext cx="748923" cy="461665"/>
            </a:xfrm>
            <a:prstGeom prst="rect">
              <a:avLst/>
            </a:prstGeom>
            <a:noFill/>
            <a:ln>
              <a:noFill/>
            </a:ln>
          </p:spPr>
          <p:txBody>
            <a:bodyPr wrap="none" rtlCol="0">
              <a:spAutoFit/>
            </a:bodyPr>
            <a:lstStyle/>
            <a:p>
              <a:r>
                <a:rPr lang="en-US" sz="2400" dirty="0"/>
                <a:t>TEM</a:t>
              </a:r>
            </a:p>
          </p:txBody>
        </p:sp>
        <p:sp>
          <p:nvSpPr>
            <p:cNvPr id="12" name="Content Placeholder 2"/>
            <p:cNvSpPr txBox="1">
              <a:spLocks/>
            </p:cNvSpPr>
            <p:nvPr/>
          </p:nvSpPr>
          <p:spPr>
            <a:xfrm>
              <a:off x="7780712" y="1097445"/>
              <a:ext cx="1826043" cy="421830"/>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Phagocytosis</a:t>
              </a:r>
            </a:p>
          </p:txBody>
        </p:sp>
      </p:grpSp>
      <p:grpSp>
        <p:nvGrpSpPr>
          <p:cNvPr id="2" name="Group 1"/>
          <p:cNvGrpSpPr/>
          <p:nvPr/>
        </p:nvGrpSpPr>
        <p:grpSpPr>
          <a:xfrm>
            <a:off x="6339929" y="3890039"/>
            <a:ext cx="3470999" cy="2622859"/>
            <a:chOff x="6148735" y="3890037"/>
            <a:chExt cx="3470999" cy="2622859"/>
          </a:xfrm>
        </p:grpSpPr>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8735" y="3898350"/>
              <a:ext cx="3458397" cy="2614546"/>
            </a:xfrm>
            <a:prstGeom prst="rect">
              <a:avLst/>
            </a:prstGeom>
            <a:ln>
              <a:solidFill>
                <a:srgbClr val="C00000"/>
              </a:solidFill>
            </a:ln>
          </p:spPr>
        </p:pic>
        <p:sp>
          <p:nvSpPr>
            <p:cNvPr id="19" name="TextBox 18"/>
            <p:cNvSpPr txBox="1"/>
            <p:nvPr/>
          </p:nvSpPr>
          <p:spPr>
            <a:xfrm>
              <a:off x="8858850" y="6050607"/>
              <a:ext cx="739305" cy="461665"/>
            </a:xfrm>
            <a:prstGeom prst="rect">
              <a:avLst/>
            </a:prstGeom>
            <a:noFill/>
            <a:ln>
              <a:noFill/>
            </a:ln>
          </p:spPr>
          <p:txBody>
            <a:bodyPr wrap="none" rtlCol="0">
              <a:spAutoFit/>
            </a:bodyPr>
            <a:lstStyle/>
            <a:p>
              <a:r>
                <a:rPr lang="en-US" sz="2400" dirty="0">
                  <a:solidFill>
                    <a:schemeClr val="bg1"/>
                  </a:solidFill>
                </a:rPr>
                <a:t>SEM</a:t>
              </a:r>
            </a:p>
          </p:txBody>
        </p:sp>
        <p:sp>
          <p:nvSpPr>
            <p:cNvPr id="17" name="Content Placeholder 2"/>
            <p:cNvSpPr txBox="1">
              <a:spLocks/>
            </p:cNvSpPr>
            <p:nvPr/>
          </p:nvSpPr>
          <p:spPr>
            <a:xfrm>
              <a:off x="7824955" y="3890037"/>
              <a:ext cx="1794779" cy="853738"/>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Frustrated</a:t>
              </a:r>
            </a:p>
            <a:p>
              <a:pPr marL="0" indent="0" algn="ctr">
                <a:buNone/>
              </a:pPr>
              <a:r>
                <a:rPr lang="en-US" sz="2400" dirty="0"/>
                <a:t>phagocytosis</a:t>
              </a:r>
            </a:p>
          </p:txBody>
        </p:sp>
      </p:grpSp>
      <p:sp>
        <p:nvSpPr>
          <p:cNvPr id="3" name="Action Button: Go Forward or Next 2">
            <a:hlinkClick r:id="" action="ppaction://hlinkshowjump?jump=nextslide" highlightClick="1"/>
            <a:extLst>
              <a:ext uri="{FF2B5EF4-FFF2-40B4-BE49-F238E27FC236}">
                <a16:creationId xmlns:a16="http://schemas.microsoft.com/office/drawing/2014/main" id="{3A6833A3-4753-3E06-E5E2-2A7DA971C84F}"/>
              </a:ext>
            </a:extLst>
          </p:cNvPr>
          <p:cNvSpPr/>
          <p:nvPr/>
        </p:nvSpPr>
        <p:spPr>
          <a:xfrm>
            <a:off x="11598664" y="6191749"/>
            <a:ext cx="472700" cy="5270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Go Back or Previous 4">
            <a:hlinkClick r:id="" action="ppaction://hlinkshowjump?jump=previousslide" highlightClick="1"/>
            <a:extLst>
              <a:ext uri="{FF2B5EF4-FFF2-40B4-BE49-F238E27FC236}">
                <a16:creationId xmlns:a16="http://schemas.microsoft.com/office/drawing/2014/main" id="{07530307-5949-D0A8-B998-E34FCC303910}"/>
              </a:ext>
            </a:extLst>
          </p:cNvPr>
          <p:cNvSpPr/>
          <p:nvPr/>
        </p:nvSpPr>
        <p:spPr>
          <a:xfrm>
            <a:off x="10866827" y="6192541"/>
            <a:ext cx="513612" cy="51361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Go to Beginning 5">
            <a:hlinkClick r:id="" action="ppaction://hlinkshowjump?jump=firstslide" highlightClick="1"/>
            <a:extLst>
              <a:ext uri="{FF2B5EF4-FFF2-40B4-BE49-F238E27FC236}">
                <a16:creationId xmlns:a16="http://schemas.microsoft.com/office/drawing/2014/main" id="{4E31F2D9-0710-3C23-854C-9E43A9F20852}"/>
              </a:ext>
            </a:extLst>
          </p:cNvPr>
          <p:cNvSpPr/>
          <p:nvPr/>
        </p:nvSpPr>
        <p:spPr>
          <a:xfrm>
            <a:off x="10089593" y="6201301"/>
            <a:ext cx="513612" cy="495115"/>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946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Desktop\pulmões-humanos-16603582.jpg"/>
          <p:cNvPicPr>
            <a:picLocks noChangeAspect="1" noChangeArrowheads="1"/>
          </p:cNvPicPr>
          <p:nvPr/>
        </p:nvPicPr>
        <p:blipFill rotWithShape="1">
          <a:blip r:embed="rId3" cstate="print"/>
          <a:srcRect l="1174" t="2403" r="48092" b="2644"/>
          <a:stretch/>
        </p:blipFill>
        <p:spPr bwMode="auto">
          <a:xfrm flipH="1">
            <a:off x="1522535" y="1038115"/>
            <a:ext cx="2917212" cy="5406231"/>
          </a:xfrm>
          <a:prstGeom prst="rect">
            <a:avLst/>
          </a:prstGeom>
          <a:noFill/>
          <a:ln w="9525">
            <a:noFill/>
            <a:miter lim="800000"/>
            <a:headEnd/>
            <a:tailEnd/>
          </a:ln>
        </p:spPr>
      </p:pic>
      <p:cxnSp>
        <p:nvCxnSpPr>
          <p:cNvPr id="6" name="Straight Arrow Connector 5"/>
          <p:cNvCxnSpPr/>
          <p:nvPr/>
        </p:nvCxnSpPr>
        <p:spPr>
          <a:xfrm>
            <a:off x="3804243" y="3607717"/>
            <a:ext cx="1625365" cy="0"/>
          </a:xfrm>
          <a:prstGeom prst="straightConnector1">
            <a:avLst/>
          </a:prstGeom>
          <a:noFill/>
          <a:ln w="19050" cap="flat" cmpd="sng" algn="ctr">
            <a:solidFill>
              <a:srgbClr val="000000"/>
            </a:solidFill>
            <a:prstDash val="solid"/>
            <a:tailEnd type="triangle" w="lg" len="lg"/>
          </a:ln>
          <a:effectLst/>
        </p:spPr>
      </p:cxnSp>
      <p:cxnSp>
        <p:nvCxnSpPr>
          <p:cNvPr id="7" name="Straight Connector 6"/>
          <p:cNvCxnSpPr/>
          <p:nvPr/>
        </p:nvCxnSpPr>
        <p:spPr>
          <a:xfrm>
            <a:off x="3692670" y="3510495"/>
            <a:ext cx="0" cy="200250"/>
          </a:xfrm>
          <a:prstGeom prst="line">
            <a:avLst/>
          </a:prstGeom>
          <a:noFill/>
          <a:ln w="12700" cap="flat" cmpd="sng" algn="ctr">
            <a:solidFill>
              <a:srgbClr val="FF0000"/>
            </a:solidFill>
            <a:prstDash val="solid"/>
            <a:headEnd type="oval"/>
            <a:tailEnd type="oval"/>
          </a:ln>
          <a:effectLst/>
        </p:spPr>
      </p:cxnSp>
      <p:sp>
        <p:nvSpPr>
          <p:cNvPr id="8" name="Rectangle 7"/>
          <p:cNvSpPr/>
          <p:nvPr/>
        </p:nvSpPr>
        <p:spPr bwMode="auto">
          <a:xfrm rot="5400000">
            <a:off x="5719836" y="3618075"/>
            <a:ext cx="2178631" cy="414209"/>
          </a:xfrm>
          <a:prstGeom prst="rect">
            <a:avLst/>
          </a:prstGeom>
          <a:solidFill>
            <a:srgbClr val="FF6600"/>
          </a:solidFill>
          <a:ln w="25400" cap="flat" cmpd="sng" algn="ctr">
            <a:noFill/>
            <a:prstDash val="solid"/>
          </a:ln>
          <a:effectLst/>
        </p:spPr>
        <p:txBody>
          <a:bodyPr anchor="ctr"/>
          <a:lstStyle/>
          <a:p>
            <a:pPr algn="ctr">
              <a:defRPr/>
            </a:pPr>
            <a:endParaRPr lang="it-IT" kern="0">
              <a:solidFill>
                <a:srgbClr val="FFFFFF"/>
              </a:solidFill>
              <a:latin typeface="Arial"/>
              <a:cs typeface="Arial"/>
            </a:endParaRPr>
          </a:p>
        </p:txBody>
      </p:sp>
      <p:sp>
        <p:nvSpPr>
          <p:cNvPr id="9" name="Oval 8"/>
          <p:cNvSpPr/>
          <p:nvPr/>
        </p:nvSpPr>
        <p:spPr bwMode="auto">
          <a:xfrm rot="5400000">
            <a:off x="6368047" y="4888494"/>
            <a:ext cx="882211" cy="830211"/>
          </a:xfrm>
          <a:prstGeom prst="ellipse">
            <a:avLst/>
          </a:prstGeom>
          <a:solidFill>
            <a:srgbClr val="FF6600"/>
          </a:solidFill>
          <a:ln w="25400" cap="flat" cmpd="sng" algn="ctr">
            <a:noFill/>
            <a:prstDash val="solid"/>
          </a:ln>
          <a:effectLst/>
        </p:spPr>
        <p:txBody>
          <a:bodyPr anchor="ctr"/>
          <a:lstStyle/>
          <a:p>
            <a:pPr algn="ctr">
              <a:defRPr/>
            </a:pPr>
            <a:endParaRPr lang="it-IT" kern="0">
              <a:solidFill>
                <a:srgbClr val="FFFFFF"/>
              </a:solidFill>
              <a:latin typeface="Arial"/>
              <a:cs typeface="Arial"/>
            </a:endParaRPr>
          </a:p>
        </p:txBody>
      </p:sp>
      <p:sp>
        <p:nvSpPr>
          <p:cNvPr id="10" name="Oval 9"/>
          <p:cNvSpPr/>
          <p:nvPr/>
        </p:nvSpPr>
        <p:spPr bwMode="auto">
          <a:xfrm rot="5400000">
            <a:off x="6368047" y="2139654"/>
            <a:ext cx="882211" cy="830211"/>
          </a:xfrm>
          <a:prstGeom prst="ellipse">
            <a:avLst/>
          </a:prstGeom>
          <a:solidFill>
            <a:srgbClr val="FF6600"/>
          </a:solidFill>
          <a:ln w="25400" cap="flat" cmpd="sng" algn="ctr">
            <a:noFill/>
            <a:prstDash val="solid"/>
          </a:ln>
          <a:effectLst/>
        </p:spPr>
        <p:txBody>
          <a:bodyPr anchor="ctr"/>
          <a:lstStyle/>
          <a:p>
            <a:pPr algn="ctr">
              <a:defRPr/>
            </a:pPr>
            <a:endParaRPr lang="it-IT" kern="0">
              <a:solidFill>
                <a:srgbClr val="FFFFFF"/>
              </a:solidFill>
              <a:latin typeface="Arial"/>
              <a:cs typeface="Arial"/>
            </a:endParaRPr>
          </a:p>
        </p:txBody>
      </p:sp>
      <p:sp>
        <p:nvSpPr>
          <p:cNvPr id="11" name="Oval 10"/>
          <p:cNvSpPr/>
          <p:nvPr/>
        </p:nvSpPr>
        <p:spPr bwMode="auto">
          <a:xfrm rot="5400000">
            <a:off x="5306885" y="3903204"/>
            <a:ext cx="3016452" cy="51640"/>
          </a:xfrm>
          <a:prstGeom prst="ellipse">
            <a:avLst/>
          </a:prstGeom>
          <a:solidFill>
            <a:schemeClr val="tx1"/>
          </a:solidFill>
          <a:ln w="12700" cap="flat" cmpd="sng" algn="ctr">
            <a:noFill/>
            <a:prstDash val="solid"/>
          </a:ln>
          <a:effectLst/>
        </p:spPr>
        <p:txBody>
          <a:bodyPr anchor="ctr"/>
          <a:lstStyle/>
          <a:p>
            <a:pPr algn="ctr">
              <a:defRPr/>
            </a:pPr>
            <a:endParaRPr lang="it-IT" kern="0">
              <a:solidFill>
                <a:srgbClr val="FFFFFF"/>
              </a:solidFill>
              <a:latin typeface="Arial"/>
              <a:cs typeface="Arial"/>
            </a:endParaRPr>
          </a:p>
        </p:txBody>
      </p:sp>
      <p:cxnSp>
        <p:nvCxnSpPr>
          <p:cNvPr id="12" name="Straight Arrow Connector 11"/>
          <p:cNvCxnSpPr/>
          <p:nvPr/>
        </p:nvCxnSpPr>
        <p:spPr>
          <a:xfrm flipV="1">
            <a:off x="6999928" y="3710745"/>
            <a:ext cx="1283013" cy="114434"/>
          </a:xfrm>
          <a:prstGeom prst="straightConnector1">
            <a:avLst/>
          </a:prstGeom>
          <a:noFill/>
          <a:ln w="19050" cap="flat" cmpd="sng" algn="ctr">
            <a:solidFill>
              <a:srgbClr val="000000"/>
            </a:solidFill>
            <a:prstDash val="solid"/>
            <a:headEnd type="triangle" w="lg" len="lg"/>
            <a:tailEnd type="none" w="lg" len="lg"/>
          </a:ln>
          <a:effectLst/>
        </p:spPr>
      </p:cxnSp>
      <p:sp>
        <p:nvSpPr>
          <p:cNvPr id="13" name="TextBox 32"/>
          <p:cNvSpPr txBox="1">
            <a:spLocks noChangeArrowheads="1"/>
          </p:cNvSpPr>
          <p:nvPr/>
        </p:nvSpPr>
        <p:spPr bwMode="auto">
          <a:xfrm>
            <a:off x="7723652" y="2113652"/>
            <a:ext cx="2932468" cy="3262432"/>
          </a:xfrm>
          <a:prstGeom prst="rect">
            <a:avLst/>
          </a:prstGeom>
          <a:noFill/>
          <a:ln w="9525">
            <a:noFill/>
            <a:miter lim="800000"/>
            <a:headEnd/>
            <a:tailEnd/>
          </a:ln>
        </p:spPr>
        <p:txBody>
          <a:bodyPr wrap="square">
            <a:spAutoFit/>
          </a:bodyPr>
          <a:lstStyle/>
          <a:p>
            <a:pPr algn="ctr">
              <a:defRPr/>
            </a:pPr>
            <a:r>
              <a:rPr lang="en-US" sz="2400" kern="0" dirty="0">
                <a:solidFill>
                  <a:sysClr val="windowText" lastClr="000000"/>
                </a:solidFill>
                <a:latin typeface="Arial" pitchFamily="34" charset="0"/>
                <a:cs typeface="Arial" pitchFamily="34" charset="0"/>
              </a:rPr>
              <a:t>Asbestos fiber </a:t>
            </a:r>
          </a:p>
          <a:p>
            <a:pPr algn="ctr">
              <a:defRPr/>
            </a:pPr>
            <a:r>
              <a:rPr lang="en-US" sz="2400" kern="0" dirty="0">
                <a:solidFill>
                  <a:sysClr val="windowText" lastClr="000000"/>
                </a:solidFill>
                <a:latin typeface="Arial" pitchFamily="34" charset="0"/>
                <a:cs typeface="Arial" pitchFamily="34" charset="0"/>
              </a:rPr>
              <a:t>(</a:t>
            </a:r>
            <a:r>
              <a:rPr lang="en-US" sz="2000" kern="0" dirty="0">
                <a:solidFill>
                  <a:sysClr val="windowText" lastClr="000000"/>
                </a:solidFill>
                <a:latin typeface="Arial" pitchFamily="34" charset="0"/>
                <a:cs typeface="Arial" pitchFamily="34" charset="0"/>
              </a:rPr>
              <a:t>d = 0.2 - 0.3 µm</a:t>
            </a:r>
            <a:r>
              <a:rPr lang="en-US" sz="2400" kern="0" dirty="0">
                <a:solidFill>
                  <a:sysClr val="windowText" lastClr="000000"/>
                </a:solidFill>
                <a:latin typeface="Arial" pitchFamily="34" charset="0"/>
                <a:cs typeface="Arial" pitchFamily="34" charset="0"/>
              </a:rPr>
              <a:t>)</a:t>
            </a:r>
          </a:p>
          <a:p>
            <a:pPr lvl="0" algn="ctr">
              <a:defRPr/>
            </a:pPr>
            <a:r>
              <a:rPr lang="en-US" sz="1000" kern="0" dirty="0">
                <a:solidFill>
                  <a:sysClr val="windowText" lastClr="000000"/>
                </a:solidFill>
                <a:latin typeface="Arial" pitchFamily="34" charset="0"/>
                <a:cs typeface="Arial" pitchFamily="34" charset="0"/>
              </a:rPr>
              <a:t> </a:t>
            </a:r>
            <a:endParaRPr lang="en-US" sz="2000" kern="0" dirty="0">
              <a:solidFill>
                <a:sysClr val="windowText" lastClr="000000"/>
              </a:solidFill>
              <a:latin typeface="Arial" pitchFamily="34" charset="0"/>
              <a:cs typeface="Arial" pitchFamily="34" charset="0"/>
            </a:endParaRPr>
          </a:p>
          <a:p>
            <a:pPr algn="ctr">
              <a:defRPr/>
            </a:pPr>
            <a:r>
              <a:rPr lang="en-US" sz="2000" b="1" kern="0" dirty="0">
                <a:solidFill>
                  <a:sysClr val="windowText" lastClr="000000"/>
                </a:solidFill>
                <a:latin typeface="Arial" pitchFamily="34" charset="0"/>
                <a:cs typeface="Arial" pitchFamily="34" charset="0"/>
              </a:rPr>
              <a:t>+</a:t>
            </a:r>
          </a:p>
          <a:p>
            <a:pPr lvl="0" algn="ctr">
              <a:defRPr/>
            </a:pPr>
            <a:r>
              <a:rPr lang="en-US" sz="1000" kern="0" dirty="0">
                <a:solidFill>
                  <a:sysClr val="windowText" lastClr="000000"/>
                </a:solidFill>
                <a:latin typeface="Arial" pitchFamily="34" charset="0"/>
                <a:cs typeface="Arial" pitchFamily="34" charset="0"/>
              </a:rPr>
              <a:t> </a:t>
            </a:r>
            <a:endParaRPr lang="en-US" sz="2000" kern="0" dirty="0">
              <a:solidFill>
                <a:sysClr val="windowText" lastClr="000000"/>
              </a:solidFill>
              <a:latin typeface="Arial" pitchFamily="34" charset="0"/>
              <a:cs typeface="Arial" pitchFamily="34" charset="0"/>
            </a:endParaRPr>
          </a:p>
          <a:p>
            <a:pPr algn="ctr">
              <a:defRPr/>
            </a:pPr>
            <a:r>
              <a:rPr lang="en-US" sz="2400" kern="0" dirty="0">
                <a:solidFill>
                  <a:sysClr val="windowText" lastClr="000000"/>
                </a:solidFill>
                <a:latin typeface="Arial" pitchFamily="34" charset="0"/>
                <a:cs typeface="Arial" pitchFamily="34" charset="0"/>
              </a:rPr>
              <a:t>Fe-coating</a:t>
            </a:r>
          </a:p>
          <a:p>
            <a:pPr lvl="0" algn="ctr">
              <a:defRPr/>
            </a:pPr>
            <a:r>
              <a:rPr lang="en-US" sz="2400" kern="0" dirty="0">
                <a:solidFill>
                  <a:sysClr val="windowText" lastClr="000000"/>
                </a:solidFill>
                <a:latin typeface="Arial" pitchFamily="34" charset="0"/>
                <a:cs typeface="Arial" pitchFamily="34" charset="0"/>
              </a:rPr>
              <a:t>(</a:t>
            </a:r>
            <a:r>
              <a:rPr lang="en-US" sz="2400" kern="0" dirty="0" err="1">
                <a:solidFill>
                  <a:sysClr val="windowText" lastClr="000000"/>
                </a:solidFill>
                <a:latin typeface="Arial" pitchFamily="34" charset="0"/>
                <a:cs typeface="Arial" pitchFamily="34" charset="0"/>
              </a:rPr>
              <a:t>biomineraliziation</a:t>
            </a:r>
            <a:r>
              <a:rPr lang="en-US" sz="2400" kern="0" dirty="0">
                <a:solidFill>
                  <a:sysClr val="windowText" lastClr="000000"/>
                </a:solidFill>
                <a:latin typeface="Arial" pitchFamily="34" charset="0"/>
                <a:cs typeface="Arial" pitchFamily="34" charset="0"/>
              </a:rPr>
              <a:t>)</a:t>
            </a:r>
          </a:p>
          <a:p>
            <a:pPr algn="ctr">
              <a:defRPr/>
            </a:pPr>
            <a:r>
              <a:rPr lang="en-US" sz="1000" kern="0" dirty="0">
                <a:solidFill>
                  <a:sysClr val="windowText" lastClr="000000"/>
                </a:solidFill>
                <a:latin typeface="Arial" pitchFamily="34" charset="0"/>
                <a:cs typeface="Arial" pitchFamily="34" charset="0"/>
              </a:rPr>
              <a:t> </a:t>
            </a:r>
            <a:r>
              <a:rPr lang="en-US" sz="1100" kern="0" dirty="0">
                <a:solidFill>
                  <a:sysClr val="windowText" lastClr="000000"/>
                </a:solidFill>
                <a:latin typeface="Arial" pitchFamily="34" charset="0"/>
                <a:cs typeface="Arial" pitchFamily="34" charset="0"/>
              </a:rPr>
              <a:t> </a:t>
            </a:r>
          </a:p>
          <a:p>
            <a:pPr algn="ctr">
              <a:defRPr/>
            </a:pPr>
            <a:r>
              <a:rPr lang="en-US" sz="2400" b="1" kern="0" dirty="0">
                <a:solidFill>
                  <a:sysClr val="windowText" lastClr="000000"/>
                </a:solidFill>
                <a:latin typeface="Arial" pitchFamily="34" charset="0"/>
                <a:cs typeface="Arial" pitchFamily="34" charset="0"/>
              </a:rPr>
              <a:t>=</a:t>
            </a:r>
          </a:p>
          <a:p>
            <a:pPr algn="ctr">
              <a:defRPr/>
            </a:pPr>
            <a:r>
              <a:rPr lang="en-US" sz="1100" kern="0" dirty="0">
                <a:solidFill>
                  <a:sysClr val="windowText" lastClr="000000"/>
                </a:solidFill>
                <a:latin typeface="Arial" pitchFamily="34" charset="0"/>
                <a:cs typeface="Arial" pitchFamily="34" charset="0"/>
              </a:rPr>
              <a:t> </a:t>
            </a:r>
          </a:p>
          <a:p>
            <a:pPr algn="ctr">
              <a:defRPr/>
            </a:pPr>
            <a:r>
              <a:rPr lang="en-US" sz="2400" b="1" kern="0" dirty="0">
                <a:solidFill>
                  <a:sysClr val="windowText" lastClr="000000"/>
                </a:solidFill>
                <a:latin typeface="Arial" pitchFamily="34" charset="0"/>
                <a:cs typeface="Arial" pitchFamily="34" charset="0"/>
              </a:rPr>
              <a:t>asbestos body</a:t>
            </a:r>
          </a:p>
        </p:txBody>
      </p:sp>
      <p:cxnSp>
        <p:nvCxnSpPr>
          <p:cNvPr id="14" name="Straight Arrow Connector 13"/>
          <p:cNvCxnSpPr/>
          <p:nvPr/>
        </p:nvCxnSpPr>
        <p:spPr>
          <a:xfrm flipV="1">
            <a:off x="6820806" y="2545080"/>
            <a:ext cx="1324975" cy="140524"/>
          </a:xfrm>
          <a:prstGeom prst="straightConnector1">
            <a:avLst/>
          </a:prstGeom>
          <a:noFill/>
          <a:ln w="19050" cap="flat" cmpd="sng" algn="ctr">
            <a:solidFill>
              <a:srgbClr val="000000"/>
            </a:solidFill>
            <a:prstDash val="solid"/>
            <a:headEnd type="triangle" w="lg" len="lg"/>
            <a:tailEnd type="none" w="lg" len="lg"/>
          </a:ln>
          <a:effectLst/>
        </p:spPr>
      </p:cxnSp>
      <p:cxnSp>
        <p:nvCxnSpPr>
          <p:cNvPr id="15" name="Straight Arrow Connector 14"/>
          <p:cNvCxnSpPr/>
          <p:nvPr/>
        </p:nvCxnSpPr>
        <p:spPr>
          <a:xfrm rot="5400000" flipH="1" flipV="1">
            <a:off x="4138310" y="3908560"/>
            <a:ext cx="3631050" cy="41241"/>
          </a:xfrm>
          <a:prstGeom prst="straightConnector1">
            <a:avLst/>
          </a:prstGeom>
          <a:noFill/>
          <a:ln w="19050" cap="flat" cmpd="sng" algn="ctr">
            <a:solidFill>
              <a:srgbClr val="000000"/>
            </a:solidFill>
            <a:prstDash val="solid"/>
            <a:headEnd type="none" w="lg" len="lg"/>
            <a:tailEnd type="none" w="lg" len="lg"/>
          </a:ln>
          <a:effectLst/>
        </p:spPr>
      </p:cxnSp>
      <p:sp>
        <p:nvSpPr>
          <p:cNvPr id="16" name="TextBox 42"/>
          <p:cNvSpPr txBox="1">
            <a:spLocks noChangeArrowheads="1"/>
          </p:cNvSpPr>
          <p:nvPr/>
        </p:nvSpPr>
        <p:spPr bwMode="auto">
          <a:xfrm rot="16200000">
            <a:off x="4828321" y="3560282"/>
            <a:ext cx="1664238" cy="461665"/>
          </a:xfrm>
          <a:prstGeom prst="rect">
            <a:avLst/>
          </a:prstGeom>
          <a:noFill/>
          <a:ln w="9525">
            <a:noFill/>
            <a:miter lim="800000"/>
            <a:headEnd/>
            <a:tailEnd/>
          </a:ln>
        </p:spPr>
        <p:txBody>
          <a:bodyPr wrap="none">
            <a:spAutoFit/>
          </a:bodyPr>
          <a:lstStyle/>
          <a:p>
            <a:pPr lvl="0">
              <a:defRPr/>
            </a:pPr>
            <a:r>
              <a:rPr lang="it-IT" sz="2400" kern="0" dirty="0">
                <a:solidFill>
                  <a:sysClr val="windowText" lastClr="000000"/>
                </a:solidFill>
                <a:latin typeface="Arial" pitchFamily="34" charset="0"/>
                <a:cs typeface="Arial" pitchFamily="34" charset="0"/>
              </a:rPr>
              <a:t>10-100 µm</a:t>
            </a:r>
          </a:p>
        </p:txBody>
      </p:sp>
      <p:cxnSp>
        <p:nvCxnSpPr>
          <p:cNvPr id="17" name="Straight Arrow Connector 16"/>
          <p:cNvCxnSpPr/>
          <p:nvPr/>
        </p:nvCxnSpPr>
        <p:spPr>
          <a:xfrm rot="10800000" flipV="1">
            <a:off x="6417355" y="2032962"/>
            <a:ext cx="806900" cy="0"/>
          </a:xfrm>
          <a:prstGeom prst="straightConnector1">
            <a:avLst/>
          </a:prstGeom>
          <a:noFill/>
          <a:ln w="19050" cap="flat" cmpd="sng" algn="ctr">
            <a:solidFill>
              <a:srgbClr val="000000"/>
            </a:solidFill>
            <a:prstDash val="solid"/>
            <a:headEnd type="none" w="lg" len="lg"/>
            <a:tailEnd type="none" w="lg" len="lg"/>
          </a:ln>
          <a:effectLst/>
        </p:spPr>
      </p:cxnSp>
      <p:sp>
        <p:nvSpPr>
          <p:cNvPr id="18" name="TextBox 46"/>
          <p:cNvSpPr txBox="1">
            <a:spLocks noChangeArrowheads="1"/>
          </p:cNvSpPr>
          <p:nvPr/>
        </p:nvSpPr>
        <p:spPr bwMode="auto">
          <a:xfrm>
            <a:off x="6109874" y="1438952"/>
            <a:ext cx="1319592" cy="461665"/>
          </a:xfrm>
          <a:prstGeom prst="rect">
            <a:avLst/>
          </a:prstGeom>
          <a:noFill/>
          <a:ln w="9525">
            <a:noFill/>
            <a:miter lim="800000"/>
            <a:headEnd/>
            <a:tailEnd/>
          </a:ln>
        </p:spPr>
        <p:txBody>
          <a:bodyPr wrap="none">
            <a:spAutoFit/>
          </a:bodyPr>
          <a:lstStyle/>
          <a:p>
            <a:pPr>
              <a:defRPr/>
            </a:pPr>
            <a:r>
              <a:rPr lang="it-IT" sz="2400" kern="0" dirty="0">
                <a:solidFill>
                  <a:sysClr val="windowText" lastClr="000000"/>
                </a:solidFill>
                <a:latin typeface="Arial" pitchFamily="34" charset="0"/>
                <a:cs typeface="Arial" pitchFamily="34" charset="0"/>
              </a:rPr>
              <a:t>1 - 4 µm</a:t>
            </a:r>
          </a:p>
        </p:txBody>
      </p:sp>
      <p:cxnSp>
        <p:nvCxnSpPr>
          <p:cNvPr id="19" name="Straight Arrow Connector 18"/>
          <p:cNvCxnSpPr/>
          <p:nvPr/>
        </p:nvCxnSpPr>
        <p:spPr>
          <a:xfrm rot="5400000" flipH="1" flipV="1">
            <a:off x="7141774" y="2034758"/>
            <a:ext cx="166759" cy="1793"/>
          </a:xfrm>
          <a:prstGeom prst="straightConnector1">
            <a:avLst/>
          </a:prstGeom>
          <a:noFill/>
          <a:ln w="22225" cap="flat" cmpd="sng" algn="ctr">
            <a:solidFill>
              <a:srgbClr val="000000"/>
            </a:solidFill>
            <a:prstDash val="solid"/>
            <a:tailEnd type="none" w="lg" len="lg"/>
          </a:ln>
          <a:effectLst/>
        </p:spPr>
      </p:cxnSp>
      <p:cxnSp>
        <p:nvCxnSpPr>
          <p:cNvPr id="20" name="Straight Arrow Connector 19"/>
          <p:cNvCxnSpPr/>
          <p:nvPr/>
        </p:nvCxnSpPr>
        <p:spPr>
          <a:xfrm rot="5400000" flipH="1" flipV="1">
            <a:off x="6334874" y="2034758"/>
            <a:ext cx="166759" cy="1793"/>
          </a:xfrm>
          <a:prstGeom prst="straightConnector1">
            <a:avLst/>
          </a:prstGeom>
          <a:noFill/>
          <a:ln w="22225" cap="flat" cmpd="sng" algn="ctr">
            <a:solidFill>
              <a:srgbClr val="000000"/>
            </a:solidFill>
            <a:prstDash val="solid"/>
            <a:tailEnd type="none" w="lg" len="lg"/>
          </a:ln>
          <a:effectLst/>
        </p:spPr>
      </p:cxnSp>
      <p:cxnSp>
        <p:nvCxnSpPr>
          <p:cNvPr id="21" name="Straight Arrow Connector 20"/>
          <p:cNvCxnSpPr/>
          <p:nvPr/>
        </p:nvCxnSpPr>
        <p:spPr>
          <a:xfrm rot="10800000">
            <a:off x="5852524" y="2115445"/>
            <a:ext cx="229518" cy="1794"/>
          </a:xfrm>
          <a:prstGeom prst="straightConnector1">
            <a:avLst/>
          </a:prstGeom>
          <a:noFill/>
          <a:ln w="22225" cap="flat" cmpd="sng" algn="ctr">
            <a:solidFill>
              <a:srgbClr val="000000"/>
            </a:solidFill>
            <a:prstDash val="solid"/>
            <a:tailEnd type="none" w="lg" len="lg"/>
          </a:ln>
          <a:effectLst/>
        </p:spPr>
      </p:cxnSp>
      <p:sp>
        <p:nvSpPr>
          <p:cNvPr id="23" name="Oval 22"/>
          <p:cNvSpPr/>
          <p:nvPr/>
        </p:nvSpPr>
        <p:spPr>
          <a:xfrm>
            <a:off x="3590475" y="3363714"/>
            <a:ext cx="221930" cy="488006"/>
          </a:xfrm>
          <a:prstGeom prst="ellipse">
            <a:avLst/>
          </a:prstGeom>
          <a:solidFill>
            <a:schemeClr val="tx2">
              <a:lumMod val="40000"/>
              <a:lumOff val="60000"/>
              <a:alpha val="50000"/>
            </a:scheme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p:cNvSpPr txBox="1">
            <a:spLocks/>
          </p:cNvSpPr>
          <p:nvPr/>
        </p:nvSpPr>
        <p:spPr>
          <a:xfrm>
            <a:off x="0" y="-3087"/>
            <a:ext cx="12192000" cy="676955"/>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Arial" panose="020B0604020202020204" pitchFamily="34" charset="0"/>
                <a:cs typeface="Arial" panose="020B0604020202020204" pitchFamily="34" charset="0"/>
              </a:rPr>
              <a:t>	The Asbestos Bodies</a:t>
            </a:r>
          </a:p>
        </p:txBody>
      </p:sp>
      <p:cxnSp>
        <p:nvCxnSpPr>
          <p:cNvPr id="32" name="Straight Arrow Connector 31"/>
          <p:cNvCxnSpPr/>
          <p:nvPr/>
        </p:nvCxnSpPr>
        <p:spPr>
          <a:xfrm rot="10800000">
            <a:off x="5813076" y="5744703"/>
            <a:ext cx="229518" cy="1794"/>
          </a:xfrm>
          <a:prstGeom prst="straightConnector1">
            <a:avLst/>
          </a:prstGeom>
          <a:noFill/>
          <a:ln w="22225" cap="flat" cmpd="sng" algn="ctr">
            <a:solidFill>
              <a:srgbClr val="000000"/>
            </a:solidFill>
            <a:prstDash val="solid"/>
            <a:tailEnd type="none" w="lg" len="lg"/>
          </a:ln>
          <a:effectLst/>
        </p:spPr>
      </p:cxnSp>
      <p:grpSp>
        <p:nvGrpSpPr>
          <p:cNvPr id="2" name="Group 1"/>
          <p:cNvGrpSpPr/>
          <p:nvPr/>
        </p:nvGrpSpPr>
        <p:grpSpPr>
          <a:xfrm>
            <a:off x="67083" y="771088"/>
            <a:ext cx="11685540" cy="5904532"/>
            <a:chOff x="-1667890" y="771088"/>
            <a:chExt cx="12031315" cy="5904532"/>
          </a:xfrm>
        </p:grpSpPr>
        <p:grpSp>
          <p:nvGrpSpPr>
            <p:cNvPr id="25" name="Group 24"/>
            <p:cNvGrpSpPr/>
            <p:nvPr/>
          </p:nvGrpSpPr>
          <p:grpSpPr>
            <a:xfrm>
              <a:off x="-1667890" y="771088"/>
              <a:ext cx="4788716" cy="2594965"/>
              <a:chOff x="2482185" y="873366"/>
              <a:chExt cx="4522806" cy="2450870"/>
            </a:xfrm>
          </p:grpSpPr>
          <p:pic>
            <p:nvPicPr>
              <p:cNvPr id="27" name="Picture 71" descr="255-4293"/>
              <p:cNvPicPr>
                <a:picLocks noChangeAspect="1" noChangeArrowheads="1"/>
              </p:cNvPicPr>
              <p:nvPr/>
            </p:nvPicPr>
            <p:blipFill>
              <a:blip r:embed="rId4">
                <a:extLst>
                  <a:ext uri="{28A0092B-C50C-407E-A947-70E740481C1C}">
                    <a14:useLocalDpi xmlns:a14="http://schemas.microsoft.com/office/drawing/2010/main" val="0"/>
                  </a:ext>
                </a:extLst>
              </a:blip>
              <a:srcRect t="23570" r="48119" b="40407"/>
              <a:stretch>
                <a:fillRect/>
              </a:stretch>
            </p:blipFill>
            <p:spPr bwMode="auto">
              <a:xfrm rot="10800000" flipH="1">
                <a:off x="2544767" y="873366"/>
                <a:ext cx="4460224" cy="245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2482185" y="906241"/>
                <a:ext cx="1144560" cy="668578"/>
              </a:xfrm>
              <a:prstGeom prst="rect">
                <a:avLst/>
              </a:prstGeom>
              <a:noFill/>
            </p:spPr>
            <p:txBody>
              <a:bodyPr wrap="square" rtlCol="0">
                <a:spAutoFit/>
              </a:bodyPr>
              <a:lstStyle/>
              <a:p>
                <a:pPr algn="ctr"/>
                <a:r>
                  <a:rPr lang="en-US" sz="2000" dirty="0"/>
                  <a:t>OM</a:t>
                </a:r>
              </a:p>
              <a:p>
                <a:pPr algn="ctr"/>
                <a:r>
                  <a:rPr lang="en-US" sz="2000" dirty="0"/>
                  <a:t>400x</a:t>
                </a:r>
              </a:p>
            </p:txBody>
          </p:sp>
        </p:grpSp>
        <p:grpSp>
          <p:nvGrpSpPr>
            <p:cNvPr id="29" name="Group 28"/>
            <p:cNvGrpSpPr/>
            <p:nvPr/>
          </p:nvGrpSpPr>
          <p:grpSpPr>
            <a:xfrm>
              <a:off x="1746341" y="2083222"/>
              <a:ext cx="4689265" cy="2605215"/>
              <a:chOff x="5789499" y="3405767"/>
              <a:chExt cx="4689265" cy="2605215"/>
            </a:xfrm>
          </p:grpSpPr>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H="1">
                <a:off x="5789499" y="3405767"/>
                <a:ext cx="4689265" cy="2605215"/>
              </a:xfrm>
              <a:prstGeom prst="rect">
                <a:avLst/>
              </a:prstGeom>
            </p:spPr>
          </p:pic>
          <p:sp>
            <p:nvSpPr>
              <p:cNvPr id="31" name="TextBox 30"/>
              <p:cNvSpPr txBox="1"/>
              <p:nvPr/>
            </p:nvSpPr>
            <p:spPr>
              <a:xfrm>
                <a:off x="6461412" y="3495599"/>
                <a:ext cx="1144560" cy="707886"/>
              </a:xfrm>
              <a:prstGeom prst="rect">
                <a:avLst/>
              </a:prstGeom>
              <a:noFill/>
            </p:spPr>
            <p:txBody>
              <a:bodyPr wrap="square" rtlCol="0">
                <a:spAutoFit/>
              </a:bodyPr>
              <a:lstStyle/>
              <a:p>
                <a:pPr algn="ctr"/>
                <a:r>
                  <a:rPr lang="en-US" sz="2000" dirty="0"/>
                  <a:t>OM</a:t>
                </a:r>
              </a:p>
              <a:p>
                <a:pPr algn="ctr"/>
                <a:r>
                  <a:rPr lang="en-US" sz="2000" dirty="0"/>
                  <a:t>1000x</a:t>
                </a:r>
              </a:p>
            </p:txBody>
          </p:sp>
        </p:grpSp>
        <p:grpSp>
          <p:nvGrpSpPr>
            <p:cNvPr id="33" name="Group 32"/>
            <p:cNvGrpSpPr/>
            <p:nvPr/>
          </p:nvGrpSpPr>
          <p:grpSpPr>
            <a:xfrm>
              <a:off x="5364860" y="4071004"/>
              <a:ext cx="4998565" cy="2604616"/>
              <a:chOff x="2669504" y="3479011"/>
              <a:chExt cx="4998565" cy="2604616"/>
            </a:xfrm>
          </p:grpSpPr>
          <p:pic>
            <p:nvPicPr>
              <p:cNvPr id="34" name="Picture 55" descr="AU703-2 CdA9s"/>
              <p:cNvPicPr>
                <a:picLocks noChangeAspect="1" noChangeArrowheads="1"/>
              </p:cNvPicPr>
              <p:nvPr/>
            </p:nvPicPr>
            <p:blipFill>
              <a:blip r:embed="rId6">
                <a:lum bright="10000" contrast="6000"/>
                <a:extLst>
                  <a:ext uri="{28A0092B-C50C-407E-A947-70E740481C1C}">
                    <a14:useLocalDpi xmlns:a14="http://schemas.microsoft.com/office/drawing/2010/main" val="0"/>
                  </a:ext>
                </a:extLst>
              </a:blip>
              <a:srcRect l="4813" t="27588" r="15851" b="20921"/>
              <a:stretch>
                <a:fillRect/>
              </a:stretch>
            </p:blipFill>
            <p:spPr bwMode="auto">
              <a:xfrm>
                <a:off x="2669504" y="3479011"/>
                <a:ext cx="4998565" cy="260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2768149" y="3633185"/>
                <a:ext cx="1144560" cy="400110"/>
              </a:xfrm>
              <a:prstGeom prst="rect">
                <a:avLst/>
              </a:prstGeom>
              <a:noFill/>
            </p:spPr>
            <p:txBody>
              <a:bodyPr wrap="square" rtlCol="0">
                <a:spAutoFit/>
              </a:bodyPr>
              <a:lstStyle/>
              <a:p>
                <a:pPr algn="ctr"/>
                <a:r>
                  <a:rPr lang="en-US" sz="2000" dirty="0">
                    <a:solidFill>
                      <a:schemeClr val="bg1"/>
                    </a:solidFill>
                  </a:rPr>
                  <a:t>SEM</a:t>
                </a:r>
              </a:p>
            </p:txBody>
          </p:sp>
          <p:sp>
            <p:nvSpPr>
              <p:cNvPr id="36" name="Text Box 38"/>
              <p:cNvSpPr txBox="1">
                <a:spLocks noChangeArrowheads="1"/>
              </p:cNvSpPr>
              <p:nvPr/>
            </p:nvSpPr>
            <p:spPr bwMode="auto">
              <a:xfrm>
                <a:off x="4160811" y="5496277"/>
                <a:ext cx="865943" cy="400110"/>
              </a:xfrm>
              <a:prstGeom prst="rect">
                <a:avLst/>
              </a:prstGeom>
              <a:noFill/>
              <a:ln>
                <a:noFill/>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en-US" dirty="0">
                    <a:solidFill>
                      <a:schemeClr val="bg1"/>
                    </a:solidFill>
                  </a:rPr>
                  <a:t>50 </a:t>
                </a:r>
                <a:r>
                  <a:rPr lang="it-IT" altLang="en-US" sz="2000" dirty="0">
                    <a:solidFill>
                      <a:schemeClr val="bg1"/>
                    </a:solidFill>
                    <a:latin typeface="Symbol" panose="05050102010706020507" pitchFamily="18" charset="2"/>
                  </a:rPr>
                  <a:t>m</a:t>
                </a:r>
                <a:r>
                  <a:rPr lang="it-IT" altLang="en-US" dirty="0">
                    <a:solidFill>
                      <a:schemeClr val="bg1"/>
                    </a:solidFill>
                  </a:rPr>
                  <a:t>m</a:t>
                </a:r>
              </a:p>
            </p:txBody>
          </p:sp>
          <p:cxnSp>
            <p:nvCxnSpPr>
              <p:cNvPr id="37" name="Straight Connector 36"/>
              <p:cNvCxnSpPr/>
              <p:nvPr/>
            </p:nvCxnSpPr>
            <p:spPr>
              <a:xfrm flipV="1">
                <a:off x="3272410" y="5498453"/>
                <a:ext cx="2642745" cy="456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 name="Action Button: Go Forward or Next 2">
            <a:hlinkClick r:id="" action="ppaction://hlinkshowjump?jump=nextslide" highlightClick="1"/>
            <a:extLst>
              <a:ext uri="{FF2B5EF4-FFF2-40B4-BE49-F238E27FC236}">
                <a16:creationId xmlns:a16="http://schemas.microsoft.com/office/drawing/2014/main" id="{7405226C-6FBC-BE4B-A5E5-C75379F9C358}"/>
              </a:ext>
            </a:extLst>
          </p:cNvPr>
          <p:cNvSpPr/>
          <p:nvPr/>
        </p:nvSpPr>
        <p:spPr>
          <a:xfrm>
            <a:off x="11598664" y="6191749"/>
            <a:ext cx="472700" cy="5270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Go Back or Previous 3">
            <a:hlinkClick r:id="" action="ppaction://hlinkshowjump?jump=previousslide" highlightClick="1"/>
            <a:extLst>
              <a:ext uri="{FF2B5EF4-FFF2-40B4-BE49-F238E27FC236}">
                <a16:creationId xmlns:a16="http://schemas.microsoft.com/office/drawing/2014/main" id="{78DF4950-D91F-E83B-160D-336B7B4C1EA1}"/>
              </a:ext>
            </a:extLst>
          </p:cNvPr>
          <p:cNvSpPr/>
          <p:nvPr/>
        </p:nvSpPr>
        <p:spPr>
          <a:xfrm>
            <a:off x="10866827" y="6192541"/>
            <a:ext cx="513612" cy="51361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Go to Beginning 21">
            <a:hlinkClick r:id="" action="ppaction://hlinkshowjump?jump=firstslide" highlightClick="1"/>
            <a:extLst>
              <a:ext uri="{FF2B5EF4-FFF2-40B4-BE49-F238E27FC236}">
                <a16:creationId xmlns:a16="http://schemas.microsoft.com/office/drawing/2014/main" id="{944DBED4-B65F-ACDF-88C9-913BC12A249A}"/>
              </a:ext>
            </a:extLst>
          </p:cNvPr>
          <p:cNvSpPr/>
          <p:nvPr/>
        </p:nvSpPr>
        <p:spPr>
          <a:xfrm>
            <a:off x="10089593" y="6201301"/>
            <a:ext cx="513612" cy="495115"/>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067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087"/>
            <a:ext cx="12192000" cy="805982"/>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Arial" panose="020B0604020202020204" pitchFamily="34" charset="0"/>
                <a:cs typeface="Arial" panose="020B0604020202020204" pitchFamily="34" charset="0"/>
              </a:rPr>
              <a:t>Why it is worth studying the asbestos bodies</a:t>
            </a:r>
          </a:p>
        </p:txBody>
      </p:sp>
      <p:sp>
        <p:nvSpPr>
          <p:cNvPr id="3" name="Rectangle 3"/>
          <p:cNvSpPr txBox="1">
            <a:spLocks noChangeArrowheads="1"/>
          </p:cNvSpPr>
          <p:nvPr/>
        </p:nvSpPr>
        <p:spPr bwMode="auto">
          <a:xfrm>
            <a:off x="731520" y="1001644"/>
            <a:ext cx="10972800" cy="3312661"/>
          </a:xfrm>
          <a:prstGeom prst="rect">
            <a:avLst/>
          </a:prstGeom>
          <a:noFill/>
          <a:ln w="9525">
            <a:noFill/>
            <a:miter lim="800000"/>
            <a:headEnd/>
            <a:tailEnd/>
          </a:ln>
        </p:spPr>
        <p:txBody>
          <a:bodyPr/>
          <a:lstStyle/>
          <a:p>
            <a:pPr marL="342891" indent="-342891" fontAlgn="base">
              <a:lnSpc>
                <a:spcPct val="200000"/>
              </a:lnSpc>
              <a:spcBef>
                <a:spcPct val="20000"/>
              </a:spcBef>
              <a:spcAft>
                <a:spcPct val="0"/>
              </a:spcAft>
              <a:buFont typeface="Arial" panose="020B0604020202020204" pitchFamily="34" charset="0"/>
              <a:buChar char="•"/>
              <a:defRPr/>
            </a:pPr>
            <a:r>
              <a:rPr lang="it-IT" sz="2400" kern="0" dirty="0">
                <a:cs typeface="Arial"/>
              </a:rPr>
              <a:t>Long </a:t>
            </a:r>
            <a:r>
              <a:rPr lang="it-IT" sz="2400" kern="0" dirty="0" err="1">
                <a:cs typeface="Arial"/>
              </a:rPr>
              <a:t>believed</a:t>
            </a:r>
            <a:r>
              <a:rPr lang="it-IT" sz="2400" kern="0" dirty="0">
                <a:cs typeface="Arial"/>
              </a:rPr>
              <a:t> to be a </a:t>
            </a:r>
            <a:r>
              <a:rPr lang="it-IT" sz="2400" kern="0" dirty="0" err="1">
                <a:cs typeface="Arial"/>
              </a:rPr>
              <a:t>protective</a:t>
            </a:r>
            <a:r>
              <a:rPr lang="it-IT" sz="2400" kern="0" dirty="0">
                <a:cs typeface="Arial"/>
              </a:rPr>
              <a:t> </a:t>
            </a:r>
            <a:r>
              <a:rPr lang="it-IT" sz="2400" kern="0" dirty="0" err="1">
                <a:cs typeface="Arial"/>
              </a:rPr>
              <a:t>mechanism</a:t>
            </a:r>
            <a:r>
              <a:rPr lang="it-IT" sz="2400" kern="0" dirty="0">
                <a:cs typeface="Arial"/>
              </a:rPr>
              <a:t> (</a:t>
            </a:r>
            <a:r>
              <a:rPr lang="it-IT" sz="2400" kern="0" dirty="0" err="1">
                <a:cs typeface="Arial"/>
              </a:rPr>
              <a:t>asbestos</a:t>
            </a:r>
            <a:r>
              <a:rPr lang="it-IT" sz="2400" kern="0" dirty="0">
                <a:cs typeface="Arial"/>
              </a:rPr>
              <a:t> </a:t>
            </a:r>
            <a:r>
              <a:rPr lang="it-IT" sz="2400" kern="0" dirty="0" err="1">
                <a:cs typeface="Arial"/>
              </a:rPr>
              <a:t>tombstone</a:t>
            </a:r>
            <a:r>
              <a:rPr lang="it-IT" sz="2400" kern="0" dirty="0">
                <a:cs typeface="Arial"/>
              </a:rPr>
              <a:t>)</a:t>
            </a:r>
            <a:endParaRPr lang="it-IT" sz="2400" kern="0" baseline="30000" dirty="0">
              <a:cs typeface="Arial"/>
            </a:endParaRPr>
          </a:p>
          <a:p>
            <a:pPr marL="342891" indent="-342891" fontAlgn="base">
              <a:lnSpc>
                <a:spcPct val="200000"/>
              </a:lnSpc>
              <a:spcBef>
                <a:spcPct val="20000"/>
              </a:spcBef>
              <a:spcAft>
                <a:spcPct val="0"/>
              </a:spcAft>
              <a:buFont typeface="Arial" panose="020B0604020202020204" pitchFamily="34" charset="0"/>
              <a:buChar char="•"/>
              <a:defRPr/>
            </a:pPr>
            <a:r>
              <a:rPr lang="it-IT" sz="2400" kern="0" dirty="0" err="1">
                <a:cs typeface="Arial"/>
              </a:rPr>
              <a:t>Shown</a:t>
            </a:r>
            <a:r>
              <a:rPr lang="it-IT" sz="2400" kern="0" dirty="0">
                <a:cs typeface="Arial"/>
              </a:rPr>
              <a:t> to be </a:t>
            </a:r>
            <a:r>
              <a:rPr lang="it-IT" sz="2400" kern="0" dirty="0" err="1">
                <a:cs typeface="Arial"/>
              </a:rPr>
              <a:t>catalitycally</a:t>
            </a:r>
            <a:r>
              <a:rPr lang="it-IT" sz="2400" kern="0" dirty="0">
                <a:cs typeface="Arial"/>
              </a:rPr>
              <a:t> </a:t>
            </a:r>
            <a:r>
              <a:rPr lang="it-IT" sz="2400" kern="0" dirty="0" err="1">
                <a:cs typeface="Arial"/>
              </a:rPr>
              <a:t>active</a:t>
            </a:r>
            <a:r>
              <a:rPr lang="it-IT" sz="2400" kern="0" dirty="0">
                <a:cs typeface="Arial"/>
              </a:rPr>
              <a:t>, to induce ROS production, and DNA </a:t>
            </a:r>
            <a:r>
              <a:rPr lang="it-IT" sz="2400" kern="0" dirty="0" err="1">
                <a:cs typeface="Arial"/>
              </a:rPr>
              <a:t>damage</a:t>
            </a:r>
            <a:endParaRPr lang="it-IT" sz="2400" kern="0" dirty="0">
              <a:cs typeface="Arial"/>
            </a:endParaRPr>
          </a:p>
          <a:p>
            <a:pPr marL="342891" indent="-342891" fontAlgn="base">
              <a:lnSpc>
                <a:spcPct val="200000"/>
              </a:lnSpc>
              <a:spcBef>
                <a:spcPct val="20000"/>
              </a:spcBef>
              <a:spcAft>
                <a:spcPct val="0"/>
              </a:spcAft>
              <a:buFont typeface="Arial" panose="020B0604020202020204" pitchFamily="34" charset="0"/>
              <a:buChar char="•"/>
              <a:defRPr/>
            </a:pPr>
            <a:r>
              <a:rPr lang="it-IT" sz="2400" kern="0" dirty="0">
                <a:cs typeface="Arial"/>
              </a:rPr>
              <a:t>Form in weeks/</a:t>
            </a:r>
            <a:r>
              <a:rPr lang="it-IT" sz="2400" kern="0" dirty="0" err="1">
                <a:cs typeface="Arial"/>
              </a:rPr>
              <a:t>months</a:t>
            </a:r>
            <a:r>
              <a:rPr lang="it-IT" sz="2400" kern="0" dirty="0">
                <a:cs typeface="Arial"/>
              </a:rPr>
              <a:t> </a:t>
            </a:r>
            <a:r>
              <a:rPr lang="it-IT" sz="2400" kern="0" dirty="0" err="1">
                <a:cs typeface="Arial"/>
              </a:rPr>
              <a:t>after</a:t>
            </a:r>
            <a:r>
              <a:rPr lang="it-IT" sz="2400" kern="0" dirty="0">
                <a:cs typeface="Arial"/>
              </a:rPr>
              <a:t> </a:t>
            </a:r>
            <a:r>
              <a:rPr lang="it-IT" sz="2400" kern="0" dirty="0" err="1">
                <a:cs typeface="Arial"/>
              </a:rPr>
              <a:t>inhalation</a:t>
            </a:r>
            <a:r>
              <a:rPr lang="it-IT" sz="2400" kern="0" dirty="0">
                <a:cs typeface="Arial"/>
              </a:rPr>
              <a:t> (</a:t>
            </a:r>
            <a:r>
              <a:rPr lang="it-IT" sz="2400" kern="0" dirty="0" err="1">
                <a:cs typeface="Arial"/>
              </a:rPr>
              <a:t>mesothelioma</a:t>
            </a:r>
            <a:r>
              <a:rPr lang="it-IT" sz="2400" kern="0" dirty="0">
                <a:cs typeface="Arial"/>
              </a:rPr>
              <a:t> in </a:t>
            </a:r>
            <a:r>
              <a:rPr lang="it-IT" sz="2400" kern="0" dirty="0" err="1">
                <a:cs typeface="Arial"/>
              </a:rPr>
              <a:t>decades</a:t>
            </a:r>
            <a:r>
              <a:rPr lang="it-IT" sz="2400" kern="0" dirty="0">
                <a:cs typeface="Arial"/>
              </a:rPr>
              <a:t>)</a:t>
            </a:r>
          </a:p>
          <a:p>
            <a:pPr marL="342891" indent="-342891" fontAlgn="base">
              <a:lnSpc>
                <a:spcPct val="200000"/>
              </a:lnSpc>
              <a:spcBef>
                <a:spcPct val="20000"/>
              </a:spcBef>
              <a:spcAft>
                <a:spcPct val="0"/>
              </a:spcAft>
              <a:buFont typeface="Arial" panose="020B0604020202020204" pitchFamily="34" charset="0"/>
              <a:buChar char="•"/>
              <a:defRPr/>
            </a:pPr>
            <a:r>
              <a:rPr lang="it-IT" sz="2400" kern="0" dirty="0" err="1">
                <a:cs typeface="Arial"/>
              </a:rPr>
              <a:t>Become</a:t>
            </a:r>
            <a:r>
              <a:rPr lang="it-IT" sz="2400" kern="0" dirty="0">
                <a:cs typeface="Arial"/>
              </a:rPr>
              <a:t> the </a:t>
            </a:r>
            <a:r>
              <a:rPr lang="it-IT" sz="2400" kern="0" dirty="0" err="1">
                <a:cs typeface="Arial"/>
              </a:rPr>
              <a:t>actual</a:t>
            </a:r>
            <a:r>
              <a:rPr lang="it-IT" sz="2400" kern="0" dirty="0">
                <a:cs typeface="Arial"/>
              </a:rPr>
              <a:t> </a:t>
            </a:r>
            <a:r>
              <a:rPr lang="it-IT" sz="2400" kern="0" dirty="0" err="1">
                <a:cs typeface="Arial"/>
              </a:rPr>
              <a:t>interface</a:t>
            </a:r>
            <a:r>
              <a:rPr lang="it-IT" sz="2400" kern="0" dirty="0">
                <a:cs typeface="Arial"/>
              </a:rPr>
              <a:t> </a:t>
            </a:r>
            <a:r>
              <a:rPr lang="it-IT" sz="2400" kern="0" dirty="0" err="1">
                <a:cs typeface="Arial"/>
              </a:rPr>
              <a:t>between</a:t>
            </a:r>
            <a:r>
              <a:rPr lang="it-IT" sz="2400" kern="0" dirty="0">
                <a:cs typeface="Arial"/>
              </a:rPr>
              <a:t> </a:t>
            </a:r>
            <a:r>
              <a:rPr lang="it-IT" sz="2400" kern="0" dirty="0" err="1">
                <a:cs typeface="Arial"/>
              </a:rPr>
              <a:t>fibers</a:t>
            </a:r>
            <a:r>
              <a:rPr lang="it-IT" sz="2400" kern="0" dirty="0">
                <a:cs typeface="Arial"/>
              </a:rPr>
              <a:t> and </a:t>
            </a:r>
            <a:r>
              <a:rPr lang="it-IT" sz="2400" kern="0" dirty="0" err="1">
                <a:cs typeface="Arial"/>
              </a:rPr>
              <a:t>tissues</a:t>
            </a:r>
            <a:endParaRPr lang="it-IT" sz="2400" kern="0" dirty="0">
              <a:cs typeface="Arial"/>
            </a:endParaRPr>
          </a:p>
          <a:p>
            <a:pPr algn="ctr" fontAlgn="base">
              <a:lnSpc>
                <a:spcPct val="200000"/>
              </a:lnSpc>
              <a:spcBef>
                <a:spcPct val="20000"/>
              </a:spcBef>
              <a:spcAft>
                <a:spcPct val="0"/>
              </a:spcAft>
              <a:defRPr/>
            </a:pPr>
            <a:r>
              <a:rPr lang="it-IT" sz="800" kern="0" dirty="0">
                <a:solidFill>
                  <a:srgbClr val="FF0000"/>
                </a:solidFill>
                <a:cs typeface="Arial"/>
              </a:rPr>
              <a:t> </a:t>
            </a:r>
          </a:p>
          <a:p>
            <a:pPr fontAlgn="base">
              <a:lnSpc>
                <a:spcPct val="200000"/>
              </a:lnSpc>
              <a:spcBef>
                <a:spcPct val="20000"/>
              </a:spcBef>
              <a:spcAft>
                <a:spcPct val="0"/>
              </a:spcAft>
              <a:defRPr/>
            </a:pPr>
            <a:r>
              <a:rPr lang="en-US" sz="2400" kern="0" dirty="0">
                <a:cs typeface="Arial"/>
              </a:rPr>
              <a:t>   </a:t>
            </a:r>
            <a:endParaRPr lang="it-IT" sz="1000" kern="0" baseline="30000" dirty="0">
              <a:solidFill>
                <a:srgbClr val="333399"/>
              </a:solidFill>
              <a:cs typeface="Arial"/>
            </a:endParaRPr>
          </a:p>
          <a:p>
            <a:pPr marL="342891" indent="-342891" fontAlgn="base">
              <a:lnSpc>
                <a:spcPct val="200000"/>
              </a:lnSpc>
              <a:spcBef>
                <a:spcPct val="20000"/>
              </a:spcBef>
              <a:spcAft>
                <a:spcPct val="0"/>
              </a:spcAft>
              <a:defRPr/>
            </a:pPr>
            <a:endParaRPr lang="en-GB" sz="1200" b="1" kern="0" dirty="0">
              <a:solidFill>
                <a:srgbClr val="333399">
                  <a:lumMod val="75000"/>
                </a:srgbClr>
              </a:solidFill>
              <a:cs typeface="Arial"/>
            </a:endParaRPr>
          </a:p>
          <a:p>
            <a:pPr marL="342891" indent="-342891" fontAlgn="base">
              <a:lnSpc>
                <a:spcPct val="200000"/>
              </a:lnSpc>
              <a:spcBef>
                <a:spcPct val="20000"/>
              </a:spcBef>
              <a:spcAft>
                <a:spcPct val="0"/>
              </a:spcAft>
              <a:defRPr/>
            </a:pPr>
            <a:endParaRPr lang="en-US" sz="2400" kern="0" dirty="0">
              <a:solidFill>
                <a:srgbClr val="333399"/>
              </a:solidFill>
              <a:cs typeface="Arial"/>
            </a:endParaRPr>
          </a:p>
          <a:p>
            <a:pPr marL="742932" lvl="1" indent="-285744" algn="ctr" fontAlgn="base">
              <a:lnSpc>
                <a:spcPct val="200000"/>
              </a:lnSpc>
              <a:spcBef>
                <a:spcPct val="20000"/>
              </a:spcBef>
              <a:spcAft>
                <a:spcPct val="0"/>
              </a:spcAft>
              <a:defRPr/>
            </a:pPr>
            <a:endParaRPr lang="it-IT" sz="2400" kern="0" dirty="0">
              <a:solidFill>
                <a:srgbClr val="333399"/>
              </a:solidFill>
              <a:cs typeface="Arial"/>
            </a:endParaRPr>
          </a:p>
        </p:txBody>
      </p:sp>
      <p:sp>
        <p:nvSpPr>
          <p:cNvPr id="16" name="Rectangle 15"/>
          <p:cNvSpPr/>
          <p:nvPr/>
        </p:nvSpPr>
        <p:spPr>
          <a:xfrm>
            <a:off x="2557682" y="4775890"/>
            <a:ext cx="6494746" cy="1200329"/>
          </a:xfrm>
          <a:prstGeom prst="rect">
            <a:avLst/>
          </a:prstGeom>
        </p:spPr>
        <p:txBody>
          <a:bodyPr wrap="square">
            <a:spAutoFit/>
          </a:bodyPr>
          <a:lstStyle/>
          <a:p>
            <a:pPr lvl="0" algn="ctr" fontAlgn="base">
              <a:lnSpc>
                <a:spcPct val="150000"/>
              </a:lnSpc>
              <a:spcBef>
                <a:spcPct val="20000"/>
              </a:spcBef>
              <a:spcAft>
                <a:spcPct val="0"/>
              </a:spcAft>
              <a:defRPr/>
            </a:pPr>
            <a:r>
              <a:rPr lang="it-IT" sz="2400" kern="0" dirty="0">
                <a:solidFill>
                  <a:srgbClr val="FF0000"/>
                </a:solidFill>
                <a:cs typeface="Arial"/>
              </a:rPr>
              <a:t>-&gt; </a:t>
            </a:r>
            <a:r>
              <a:rPr lang="it-IT" sz="2400" kern="0" dirty="0" err="1">
                <a:solidFill>
                  <a:srgbClr val="FF0000"/>
                </a:solidFill>
                <a:cs typeface="Arial"/>
              </a:rPr>
              <a:t>It</a:t>
            </a:r>
            <a:r>
              <a:rPr lang="it-IT" sz="2400" kern="0" dirty="0">
                <a:solidFill>
                  <a:srgbClr val="FF0000"/>
                </a:solidFill>
                <a:cs typeface="Arial"/>
              </a:rPr>
              <a:t> </a:t>
            </a:r>
            <a:r>
              <a:rPr lang="it-IT" sz="2400" kern="0" dirty="0" err="1">
                <a:solidFill>
                  <a:srgbClr val="FF0000"/>
                </a:solidFill>
                <a:cs typeface="Arial"/>
              </a:rPr>
              <a:t>is</a:t>
            </a:r>
            <a:r>
              <a:rPr lang="it-IT" sz="2400" kern="0" dirty="0">
                <a:solidFill>
                  <a:srgbClr val="FF0000"/>
                </a:solidFill>
                <a:cs typeface="Arial"/>
              </a:rPr>
              <a:t> </a:t>
            </a:r>
            <a:r>
              <a:rPr lang="it-IT" sz="2400" kern="0" dirty="0" err="1">
                <a:solidFill>
                  <a:srgbClr val="FF0000"/>
                </a:solidFill>
                <a:cs typeface="Arial"/>
              </a:rPr>
              <a:t>reasonable</a:t>
            </a:r>
            <a:r>
              <a:rPr lang="it-IT" sz="2400" kern="0" dirty="0">
                <a:solidFill>
                  <a:srgbClr val="FF0000"/>
                </a:solidFill>
                <a:cs typeface="Arial"/>
              </a:rPr>
              <a:t> to </a:t>
            </a:r>
            <a:r>
              <a:rPr lang="it-IT" sz="2400" kern="0" dirty="0" err="1">
                <a:solidFill>
                  <a:srgbClr val="FF0000"/>
                </a:solidFill>
                <a:cs typeface="Arial"/>
              </a:rPr>
              <a:t>believe</a:t>
            </a:r>
            <a:r>
              <a:rPr lang="it-IT" sz="2400" kern="0" dirty="0">
                <a:solidFill>
                  <a:srgbClr val="FF0000"/>
                </a:solidFill>
                <a:cs typeface="Arial"/>
              </a:rPr>
              <a:t> </a:t>
            </a:r>
            <a:r>
              <a:rPr lang="it-IT" sz="2400" kern="0" dirty="0" err="1">
                <a:solidFill>
                  <a:srgbClr val="FF0000"/>
                </a:solidFill>
                <a:cs typeface="Arial"/>
              </a:rPr>
              <a:t>that</a:t>
            </a:r>
            <a:r>
              <a:rPr lang="it-IT" sz="2400" kern="0" dirty="0">
                <a:solidFill>
                  <a:srgbClr val="FF0000"/>
                </a:solidFill>
                <a:cs typeface="Arial"/>
              </a:rPr>
              <a:t> </a:t>
            </a:r>
            <a:r>
              <a:rPr lang="it-IT" sz="2400" kern="0" dirty="0" err="1">
                <a:solidFill>
                  <a:srgbClr val="FF0000"/>
                </a:solidFill>
                <a:cs typeface="Arial"/>
              </a:rPr>
              <a:t>they</a:t>
            </a:r>
            <a:r>
              <a:rPr lang="it-IT" sz="2400" kern="0" dirty="0">
                <a:solidFill>
                  <a:srgbClr val="FF0000"/>
                </a:solidFill>
                <a:cs typeface="Arial"/>
              </a:rPr>
              <a:t> </a:t>
            </a:r>
            <a:r>
              <a:rPr lang="it-IT" sz="2400" kern="0" dirty="0" err="1">
                <a:solidFill>
                  <a:srgbClr val="FF0000"/>
                </a:solidFill>
                <a:cs typeface="Arial"/>
              </a:rPr>
              <a:t>have</a:t>
            </a:r>
            <a:r>
              <a:rPr lang="it-IT" sz="2400" kern="0" dirty="0">
                <a:solidFill>
                  <a:srgbClr val="FF0000"/>
                </a:solidFill>
                <a:cs typeface="Arial"/>
              </a:rPr>
              <a:t> a </a:t>
            </a:r>
            <a:r>
              <a:rPr lang="it-IT" sz="2400" kern="0" dirty="0" err="1">
                <a:solidFill>
                  <a:srgbClr val="FF0000"/>
                </a:solidFill>
                <a:cs typeface="Arial"/>
              </a:rPr>
              <a:t>role</a:t>
            </a:r>
            <a:r>
              <a:rPr lang="it-IT" sz="2400" kern="0" dirty="0">
                <a:solidFill>
                  <a:srgbClr val="FF0000"/>
                </a:solidFill>
                <a:cs typeface="Arial"/>
              </a:rPr>
              <a:t> in the </a:t>
            </a:r>
            <a:r>
              <a:rPr lang="it-IT" sz="2400" kern="0" dirty="0" err="1">
                <a:solidFill>
                  <a:srgbClr val="FF0000"/>
                </a:solidFill>
                <a:cs typeface="Arial"/>
              </a:rPr>
              <a:t>carcinogenic</a:t>
            </a:r>
            <a:r>
              <a:rPr lang="it-IT" sz="2400" kern="0" dirty="0">
                <a:solidFill>
                  <a:srgbClr val="FF0000"/>
                </a:solidFill>
                <a:cs typeface="Arial"/>
              </a:rPr>
              <a:t> </a:t>
            </a:r>
            <a:r>
              <a:rPr lang="it-IT" sz="2400" kern="0" dirty="0" err="1">
                <a:solidFill>
                  <a:srgbClr val="FF0000"/>
                </a:solidFill>
                <a:cs typeface="Arial"/>
              </a:rPr>
              <a:t>mechanism</a:t>
            </a:r>
            <a:endParaRPr lang="en-US" sz="2400" kern="0" dirty="0">
              <a:solidFill>
                <a:srgbClr val="FF0000"/>
              </a:solidFill>
              <a:cs typeface="Arial"/>
            </a:endParaRPr>
          </a:p>
        </p:txBody>
      </p:sp>
      <p:sp>
        <p:nvSpPr>
          <p:cNvPr id="2" name="Action Button: Go Forward or Next 1">
            <a:hlinkClick r:id="" action="ppaction://hlinkshowjump?jump=nextslide" highlightClick="1"/>
            <a:extLst>
              <a:ext uri="{FF2B5EF4-FFF2-40B4-BE49-F238E27FC236}">
                <a16:creationId xmlns:a16="http://schemas.microsoft.com/office/drawing/2014/main" id="{C1B68A3A-8C9A-A207-9136-0D38DE406AFD}"/>
              </a:ext>
            </a:extLst>
          </p:cNvPr>
          <p:cNvSpPr/>
          <p:nvPr/>
        </p:nvSpPr>
        <p:spPr>
          <a:xfrm>
            <a:off x="11598664" y="6200062"/>
            <a:ext cx="472700" cy="5270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Go Back or Previous 4">
            <a:hlinkClick r:id="" action="ppaction://hlinkshowjump?jump=previousslide" highlightClick="1"/>
            <a:extLst>
              <a:ext uri="{FF2B5EF4-FFF2-40B4-BE49-F238E27FC236}">
                <a16:creationId xmlns:a16="http://schemas.microsoft.com/office/drawing/2014/main" id="{65569A51-D7F7-5107-CD97-28B6E9AC5EDA}"/>
              </a:ext>
            </a:extLst>
          </p:cNvPr>
          <p:cNvSpPr/>
          <p:nvPr/>
        </p:nvSpPr>
        <p:spPr>
          <a:xfrm>
            <a:off x="10866827" y="6200854"/>
            <a:ext cx="513612" cy="51361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Go to Beginning 5">
            <a:hlinkClick r:id="" action="ppaction://hlinkshowjump?jump=firstslide" highlightClick="1"/>
            <a:extLst>
              <a:ext uri="{FF2B5EF4-FFF2-40B4-BE49-F238E27FC236}">
                <a16:creationId xmlns:a16="http://schemas.microsoft.com/office/drawing/2014/main" id="{5237CA69-E30F-D812-BB5F-C4FFD14746A6}"/>
              </a:ext>
            </a:extLst>
          </p:cNvPr>
          <p:cNvSpPr/>
          <p:nvPr/>
        </p:nvSpPr>
        <p:spPr>
          <a:xfrm>
            <a:off x="10089593" y="6209614"/>
            <a:ext cx="513612" cy="495115"/>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982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55075" y="1425905"/>
            <a:ext cx="4075605" cy="4159825"/>
            <a:chOff x="1645771" y="1310707"/>
            <a:chExt cx="4075605" cy="4159825"/>
          </a:xfrm>
        </p:grpSpPr>
        <p:pic>
          <p:nvPicPr>
            <p:cNvPr id="29" name="Picture 5" descr="F:\Desktop\ferritin-pic-9be60.jpg"/>
            <p:cNvPicPr>
              <a:picLocks noChangeAspect="1" noChangeArrowheads="1"/>
            </p:cNvPicPr>
            <p:nvPr/>
          </p:nvPicPr>
          <p:blipFill>
            <a:blip r:embed="rId3" cstate="print"/>
            <a:srcRect r="52438" b="426"/>
            <a:stretch>
              <a:fillRect/>
            </a:stretch>
          </p:blipFill>
          <p:spPr bwMode="auto">
            <a:xfrm>
              <a:off x="1645771" y="1825395"/>
              <a:ext cx="2986088" cy="2928938"/>
            </a:xfrm>
            <a:prstGeom prst="rect">
              <a:avLst/>
            </a:prstGeom>
            <a:noFill/>
            <a:ln w="9525">
              <a:noFill/>
              <a:miter lim="800000"/>
              <a:headEnd/>
              <a:tailEnd/>
            </a:ln>
          </p:spPr>
        </p:pic>
        <p:cxnSp>
          <p:nvCxnSpPr>
            <p:cNvPr id="35" name="Straight Arrow Connector 34"/>
            <p:cNvCxnSpPr/>
            <p:nvPr/>
          </p:nvCxnSpPr>
          <p:spPr>
            <a:xfrm rot="10800000">
              <a:off x="3288834" y="3539895"/>
              <a:ext cx="1146175" cy="788988"/>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21"/>
            <p:cNvSpPr txBox="1">
              <a:spLocks noChangeArrowheads="1"/>
            </p:cNvSpPr>
            <p:nvPr/>
          </p:nvSpPr>
          <p:spPr bwMode="auto">
            <a:xfrm>
              <a:off x="3758165" y="4313008"/>
              <a:ext cx="1963211" cy="400110"/>
            </a:xfrm>
            <a:prstGeom prst="rect">
              <a:avLst/>
            </a:prstGeom>
            <a:noFill/>
            <a:ln w="9525">
              <a:noFill/>
              <a:miter lim="800000"/>
              <a:headEnd/>
              <a:tailEnd/>
            </a:ln>
          </p:spPr>
          <p:txBody>
            <a:bodyPr wrap="square">
              <a:spAutoFit/>
            </a:bodyPr>
            <a:lstStyle/>
            <a:p>
              <a:pPr algn="ctr"/>
              <a:r>
                <a:rPr lang="it-IT" dirty="0"/>
                <a:t>  </a:t>
              </a:r>
              <a:r>
                <a:rPr lang="it-IT" sz="2000" dirty="0" err="1"/>
                <a:t>hollow</a:t>
              </a:r>
              <a:r>
                <a:rPr lang="it-IT" sz="2000" dirty="0"/>
                <a:t> </a:t>
              </a:r>
              <a:r>
                <a:rPr lang="it-IT" sz="2000" dirty="0" err="1"/>
                <a:t>space</a:t>
              </a:r>
              <a:endParaRPr lang="it-IT" sz="2000" dirty="0"/>
            </a:p>
          </p:txBody>
        </p:sp>
        <p:cxnSp>
          <p:nvCxnSpPr>
            <p:cNvPr id="37" name="Straight Arrow Connector 36"/>
            <p:cNvCxnSpPr/>
            <p:nvPr/>
          </p:nvCxnSpPr>
          <p:spPr>
            <a:xfrm rot="10800000">
              <a:off x="3074521" y="4468583"/>
              <a:ext cx="785813" cy="500062"/>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25"/>
            <p:cNvSpPr txBox="1">
              <a:spLocks noChangeArrowheads="1"/>
            </p:cNvSpPr>
            <p:nvPr/>
          </p:nvSpPr>
          <p:spPr bwMode="auto">
            <a:xfrm>
              <a:off x="3763641" y="4762646"/>
              <a:ext cx="1107547" cy="707886"/>
            </a:xfrm>
            <a:prstGeom prst="rect">
              <a:avLst/>
            </a:prstGeom>
            <a:noFill/>
            <a:ln w="9525">
              <a:noFill/>
              <a:miter lim="800000"/>
              <a:headEnd/>
              <a:tailEnd/>
            </a:ln>
          </p:spPr>
          <p:txBody>
            <a:bodyPr wrap="none">
              <a:spAutoFit/>
            </a:bodyPr>
            <a:lstStyle/>
            <a:p>
              <a:pPr algn="ctr"/>
              <a:r>
                <a:rPr lang="it-IT" dirty="0"/>
                <a:t>  </a:t>
              </a:r>
              <a:r>
                <a:rPr lang="it-IT" sz="2000" dirty="0"/>
                <a:t>Protein </a:t>
              </a:r>
            </a:p>
            <a:p>
              <a:pPr algn="ctr"/>
              <a:r>
                <a:rPr lang="it-IT" sz="2000" dirty="0"/>
                <a:t>shell</a:t>
              </a:r>
            </a:p>
          </p:txBody>
        </p:sp>
        <p:cxnSp>
          <p:nvCxnSpPr>
            <p:cNvPr id="39" name="Straight Arrow Connector 38"/>
            <p:cNvCxnSpPr/>
            <p:nvPr/>
          </p:nvCxnSpPr>
          <p:spPr>
            <a:xfrm>
              <a:off x="1645771" y="1738083"/>
              <a:ext cx="2857500" cy="1587"/>
            </a:xfrm>
            <a:prstGeom prst="straightConnector1">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0" name="TextBox 42"/>
            <p:cNvSpPr txBox="1">
              <a:spLocks noChangeArrowheads="1"/>
            </p:cNvSpPr>
            <p:nvPr/>
          </p:nvSpPr>
          <p:spPr bwMode="auto">
            <a:xfrm>
              <a:off x="2680821" y="1310707"/>
              <a:ext cx="841897" cy="400110"/>
            </a:xfrm>
            <a:prstGeom prst="rect">
              <a:avLst/>
            </a:prstGeom>
            <a:noFill/>
            <a:ln w="9525">
              <a:noFill/>
              <a:miter lim="800000"/>
              <a:headEnd/>
              <a:tailEnd/>
            </a:ln>
          </p:spPr>
          <p:txBody>
            <a:bodyPr wrap="none">
              <a:spAutoFit/>
            </a:bodyPr>
            <a:lstStyle/>
            <a:p>
              <a:r>
                <a:rPr lang="it-IT" sz="2000" dirty="0"/>
                <a:t>12 nm</a:t>
              </a:r>
            </a:p>
          </p:txBody>
        </p:sp>
        <p:cxnSp>
          <p:nvCxnSpPr>
            <p:cNvPr id="41" name="Straight Arrow Connector 40"/>
            <p:cNvCxnSpPr/>
            <p:nvPr/>
          </p:nvCxnSpPr>
          <p:spPr>
            <a:xfrm>
              <a:off x="2431584" y="3311295"/>
              <a:ext cx="1214437" cy="1588"/>
            </a:xfrm>
            <a:prstGeom prst="straightConnector1">
              <a:avLst/>
            </a:prstGeom>
            <a:ln w="22225">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sp>
          <p:nvSpPr>
            <p:cNvPr id="42" name="TextBox 42"/>
            <p:cNvSpPr txBox="1">
              <a:spLocks noChangeArrowheads="1"/>
            </p:cNvSpPr>
            <p:nvPr/>
          </p:nvSpPr>
          <p:spPr bwMode="auto">
            <a:xfrm>
              <a:off x="2702877" y="2925363"/>
              <a:ext cx="712054" cy="400110"/>
            </a:xfrm>
            <a:prstGeom prst="rect">
              <a:avLst/>
            </a:prstGeom>
            <a:noFill/>
            <a:ln w="9525">
              <a:noFill/>
              <a:miter lim="800000"/>
              <a:headEnd/>
              <a:tailEnd/>
            </a:ln>
          </p:spPr>
          <p:txBody>
            <a:bodyPr wrap="none">
              <a:spAutoFit/>
            </a:bodyPr>
            <a:lstStyle/>
            <a:p>
              <a:r>
                <a:rPr lang="it-IT" sz="2000" dirty="0">
                  <a:solidFill>
                    <a:schemeClr val="bg1"/>
                  </a:solidFill>
                </a:rPr>
                <a:t>8 nm</a:t>
              </a:r>
            </a:p>
          </p:txBody>
        </p:sp>
      </p:grpSp>
      <p:sp>
        <p:nvSpPr>
          <p:cNvPr id="27" name="Title 1"/>
          <p:cNvSpPr txBox="1">
            <a:spLocks/>
          </p:cNvSpPr>
          <p:nvPr/>
        </p:nvSpPr>
        <p:spPr>
          <a:xfrm>
            <a:off x="0" y="-3087"/>
            <a:ext cx="12192000" cy="773284"/>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800" dirty="0">
                <a:latin typeface="Arial" panose="020B0604020202020204" pitchFamily="34" charset="0"/>
                <a:cs typeface="Arial" panose="020B0604020202020204" pitchFamily="34" charset="0"/>
              </a:rPr>
              <a:t>The </a:t>
            </a:r>
            <a:r>
              <a:rPr lang="it-IT" sz="2800" dirty="0" err="1">
                <a:latin typeface="Arial" panose="020B0604020202020204" pitchFamily="34" charset="0"/>
                <a:cs typeface="Arial" panose="020B0604020202020204" pitchFamily="34" charset="0"/>
              </a:rPr>
              <a:t>ferritin</a:t>
            </a:r>
            <a:r>
              <a:rPr lang="it-IT" sz="2800" dirty="0">
                <a:latin typeface="Arial" panose="020B0604020202020204" pitchFamily="34" charset="0"/>
                <a:cs typeface="Arial" panose="020B0604020202020204" pitchFamily="34" charset="0"/>
              </a:rPr>
              <a:t> </a:t>
            </a:r>
            <a:r>
              <a:rPr lang="it-IT" sz="2800" dirty="0" err="1">
                <a:latin typeface="Arial" panose="020B0604020202020204" pitchFamily="34" charset="0"/>
                <a:cs typeface="Arial" panose="020B0604020202020204" pitchFamily="34" charset="0"/>
              </a:rPr>
              <a:t>protein</a:t>
            </a:r>
            <a:r>
              <a:rPr lang="it-IT" sz="2800" dirty="0">
                <a:latin typeface="Arial" panose="020B0604020202020204" pitchFamily="34" charset="0"/>
                <a:cs typeface="Arial" panose="020B0604020202020204" pitchFamily="34" charset="0"/>
              </a:rPr>
              <a:t> and </a:t>
            </a:r>
            <a:r>
              <a:rPr lang="it-IT" sz="2800" dirty="0" err="1">
                <a:latin typeface="Arial" panose="020B0604020202020204" pitchFamily="34" charset="0"/>
                <a:cs typeface="Arial" panose="020B0604020202020204" pitchFamily="34" charset="0"/>
              </a:rPr>
              <a:t>its</a:t>
            </a:r>
            <a:r>
              <a:rPr lang="it-IT" sz="2800" dirty="0">
                <a:latin typeface="Arial" panose="020B0604020202020204" pitchFamily="34" charset="0"/>
                <a:cs typeface="Arial" panose="020B0604020202020204" pitchFamily="34" charset="0"/>
              </a:rPr>
              <a:t> Fe-core</a:t>
            </a:r>
            <a:endParaRPr lang="en-US" sz="2800" dirty="0">
              <a:latin typeface="Arial" panose="020B0604020202020204" pitchFamily="34" charset="0"/>
              <a:cs typeface="Arial" panose="020B0604020202020204" pitchFamily="34" charset="0"/>
            </a:endParaRPr>
          </a:p>
        </p:txBody>
      </p:sp>
      <p:grpSp>
        <p:nvGrpSpPr>
          <p:cNvPr id="3" name="Group 2"/>
          <p:cNvGrpSpPr/>
          <p:nvPr/>
        </p:nvGrpSpPr>
        <p:grpSpPr>
          <a:xfrm>
            <a:off x="5980344" y="1901320"/>
            <a:ext cx="4648205" cy="3837429"/>
            <a:chOff x="4414778" y="1901319"/>
            <a:chExt cx="4648205" cy="3837429"/>
          </a:xfrm>
        </p:grpSpPr>
        <p:grpSp>
          <p:nvGrpSpPr>
            <p:cNvPr id="48" name="Group 47"/>
            <p:cNvGrpSpPr/>
            <p:nvPr/>
          </p:nvGrpSpPr>
          <p:grpSpPr>
            <a:xfrm>
              <a:off x="4414778" y="1901319"/>
              <a:ext cx="4648205" cy="3071812"/>
              <a:chOff x="4357686" y="2786063"/>
              <a:chExt cx="4648205" cy="3071812"/>
            </a:xfrm>
          </p:grpSpPr>
          <p:pic>
            <p:nvPicPr>
              <p:cNvPr id="49" name="Picture 3" descr="F:\Desktop\b819775j-f1.gif"/>
              <p:cNvPicPr>
                <a:picLocks noChangeAspect="1" noChangeArrowheads="1"/>
              </p:cNvPicPr>
              <p:nvPr/>
            </p:nvPicPr>
            <p:blipFill>
              <a:blip r:embed="rId4" cstate="print"/>
              <a:srcRect l="20193" r="16763"/>
              <a:stretch>
                <a:fillRect/>
              </a:stretch>
            </p:blipFill>
            <p:spPr bwMode="auto">
              <a:xfrm>
                <a:off x="4357686" y="2786063"/>
                <a:ext cx="3611940" cy="3071812"/>
              </a:xfrm>
              <a:prstGeom prst="rect">
                <a:avLst/>
              </a:prstGeom>
              <a:noFill/>
              <a:ln w="9525">
                <a:noFill/>
                <a:miter lim="800000"/>
                <a:headEnd/>
                <a:tailEnd/>
              </a:ln>
            </p:spPr>
          </p:pic>
          <p:sp>
            <p:nvSpPr>
              <p:cNvPr id="50" name="TextBox 7"/>
              <p:cNvSpPr txBox="1">
                <a:spLocks noChangeArrowheads="1"/>
              </p:cNvSpPr>
              <p:nvPr/>
            </p:nvSpPr>
            <p:spPr bwMode="auto">
              <a:xfrm>
                <a:off x="7495413" y="5345941"/>
                <a:ext cx="1510478" cy="400110"/>
              </a:xfrm>
              <a:prstGeom prst="rect">
                <a:avLst/>
              </a:prstGeom>
              <a:noFill/>
              <a:ln w="9525">
                <a:noFill/>
                <a:miter lim="800000"/>
                <a:headEnd/>
                <a:tailEnd/>
              </a:ln>
            </p:spPr>
            <p:txBody>
              <a:bodyPr wrap="none">
                <a:spAutoFit/>
              </a:bodyPr>
              <a:lstStyle/>
              <a:p>
                <a:pPr algn="ctr"/>
                <a:r>
                  <a:rPr lang="it-IT" dirty="0"/>
                  <a:t>  </a:t>
                </a:r>
                <a:r>
                  <a:rPr lang="it-IT" sz="2000" dirty="0"/>
                  <a:t>Ferrihydrite</a:t>
                </a:r>
              </a:p>
            </p:txBody>
          </p:sp>
          <p:sp>
            <p:nvSpPr>
              <p:cNvPr id="51" name="TextBox 8"/>
              <p:cNvSpPr txBox="1">
                <a:spLocks noChangeArrowheads="1"/>
              </p:cNvSpPr>
              <p:nvPr/>
            </p:nvSpPr>
            <p:spPr bwMode="auto">
              <a:xfrm>
                <a:off x="6322216" y="3876061"/>
                <a:ext cx="599267" cy="400110"/>
              </a:xfrm>
              <a:prstGeom prst="rect">
                <a:avLst/>
              </a:prstGeom>
              <a:noFill/>
              <a:ln w="9525">
                <a:noFill/>
                <a:miter lim="800000"/>
                <a:headEnd/>
                <a:tailEnd/>
              </a:ln>
            </p:spPr>
            <p:txBody>
              <a:bodyPr wrap="none">
                <a:spAutoFit/>
              </a:bodyPr>
              <a:lstStyle/>
              <a:p>
                <a:pPr algn="ctr"/>
                <a:r>
                  <a:rPr lang="it-IT" sz="2000" dirty="0"/>
                  <a:t>Fe</a:t>
                </a:r>
                <a:r>
                  <a:rPr lang="it-IT" sz="2000" baseline="30000" dirty="0"/>
                  <a:t>3+</a:t>
                </a:r>
              </a:p>
            </p:txBody>
          </p:sp>
          <p:sp>
            <p:nvSpPr>
              <p:cNvPr id="52" name="TextBox 9"/>
              <p:cNvSpPr txBox="1">
                <a:spLocks noChangeArrowheads="1"/>
              </p:cNvSpPr>
              <p:nvPr/>
            </p:nvSpPr>
            <p:spPr bwMode="auto">
              <a:xfrm>
                <a:off x="8193999" y="3892903"/>
                <a:ext cx="599267" cy="400110"/>
              </a:xfrm>
              <a:prstGeom prst="rect">
                <a:avLst/>
              </a:prstGeom>
              <a:noFill/>
              <a:ln w="9525">
                <a:noFill/>
                <a:miter lim="800000"/>
                <a:headEnd/>
                <a:tailEnd/>
              </a:ln>
            </p:spPr>
            <p:txBody>
              <a:bodyPr wrap="none">
                <a:spAutoFit/>
              </a:bodyPr>
              <a:lstStyle/>
              <a:p>
                <a:pPr algn="ctr"/>
                <a:r>
                  <a:rPr lang="it-IT" sz="2000" dirty="0"/>
                  <a:t>Fe</a:t>
                </a:r>
                <a:r>
                  <a:rPr lang="it-IT" sz="2000" baseline="30000" dirty="0"/>
                  <a:t>2+</a:t>
                </a:r>
              </a:p>
            </p:txBody>
          </p:sp>
          <p:cxnSp>
            <p:nvCxnSpPr>
              <p:cNvPr id="53" name="Straight Arrow Connector 52"/>
              <p:cNvCxnSpPr/>
              <p:nvPr/>
            </p:nvCxnSpPr>
            <p:spPr bwMode="auto">
              <a:xfrm rot="10800000" flipV="1">
                <a:off x="6715140" y="4192588"/>
                <a:ext cx="1473185" cy="22229"/>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4" name="Circular Arrow 53"/>
              <p:cNvSpPr/>
              <p:nvPr/>
            </p:nvSpPr>
            <p:spPr bwMode="auto">
              <a:xfrm rot="16200000" flipH="1">
                <a:off x="5541167" y="4321968"/>
                <a:ext cx="1487488" cy="990600"/>
              </a:xfrm>
              <a:prstGeom prst="circularArrow">
                <a:avLst>
                  <a:gd name="adj1" fmla="val 5416"/>
                  <a:gd name="adj2" fmla="val 1142318"/>
                  <a:gd name="adj3" fmla="val 13898056"/>
                  <a:gd name="adj4" fmla="val 11062144"/>
                  <a:gd name="adj5" fmla="val 768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600">
                  <a:solidFill>
                    <a:schemeClr val="tx1"/>
                  </a:solidFill>
                </a:endParaRPr>
              </a:p>
            </p:txBody>
          </p:sp>
        </p:grpSp>
        <p:sp>
          <p:nvSpPr>
            <p:cNvPr id="31" name="TextBox 7"/>
            <p:cNvSpPr txBox="1">
              <a:spLocks noChangeArrowheads="1"/>
            </p:cNvSpPr>
            <p:nvPr/>
          </p:nvSpPr>
          <p:spPr bwMode="auto">
            <a:xfrm>
              <a:off x="5248280" y="5338638"/>
              <a:ext cx="1667572" cy="400110"/>
            </a:xfrm>
            <a:prstGeom prst="rect">
              <a:avLst/>
            </a:prstGeom>
            <a:noFill/>
            <a:ln w="9525">
              <a:noFill/>
              <a:miter lim="800000"/>
              <a:headEnd/>
              <a:tailEnd/>
            </a:ln>
          </p:spPr>
          <p:txBody>
            <a:bodyPr wrap="none">
              <a:spAutoFit/>
            </a:bodyPr>
            <a:lstStyle/>
            <a:p>
              <a:pPr algn="ctr"/>
              <a:r>
                <a:rPr lang="it-IT" dirty="0"/>
                <a:t>  </a:t>
              </a:r>
              <a:r>
                <a:rPr lang="it-IT" sz="2000" dirty="0"/>
                <a:t>Up to 30% Fe</a:t>
              </a:r>
            </a:p>
          </p:txBody>
        </p:sp>
      </p:grpSp>
      <p:sp>
        <p:nvSpPr>
          <p:cNvPr id="4" name="Action Button: Go Forward or Next 3">
            <a:hlinkClick r:id="" action="ppaction://hlinkshowjump?jump=nextslide" highlightClick="1"/>
            <a:extLst>
              <a:ext uri="{FF2B5EF4-FFF2-40B4-BE49-F238E27FC236}">
                <a16:creationId xmlns:a16="http://schemas.microsoft.com/office/drawing/2014/main" id="{66590522-AB98-5931-EAF2-BD3D0B5C70C3}"/>
              </a:ext>
            </a:extLst>
          </p:cNvPr>
          <p:cNvSpPr/>
          <p:nvPr/>
        </p:nvSpPr>
        <p:spPr>
          <a:xfrm>
            <a:off x="11598664" y="6200062"/>
            <a:ext cx="472700" cy="5270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Go Back or Previous 4">
            <a:hlinkClick r:id="" action="ppaction://hlinkshowjump?jump=previousslide" highlightClick="1"/>
            <a:extLst>
              <a:ext uri="{FF2B5EF4-FFF2-40B4-BE49-F238E27FC236}">
                <a16:creationId xmlns:a16="http://schemas.microsoft.com/office/drawing/2014/main" id="{915C61B5-8E61-A172-60CD-7D8CEF5AB4E9}"/>
              </a:ext>
            </a:extLst>
          </p:cNvPr>
          <p:cNvSpPr/>
          <p:nvPr/>
        </p:nvSpPr>
        <p:spPr>
          <a:xfrm>
            <a:off x="10866827" y="6200854"/>
            <a:ext cx="513612" cy="51361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Go to Beginning 5">
            <a:hlinkClick r:id="" action="ppaction://hlinkshowjump?jump=firstslide" highlightClick="1"/>
            <a:extLst>
              <a:ext uri="{FF2B5EF4-FFF2-40B4-BE49-F238E27FC236}">
                <a16:creationId xmlns:a16="http://schemas.microsoft.com/office/drawing/2014/main" id="{E0A1CF7E-9ECC-4D8F-8177-8F96D2121B1A}"/>
              </a:ext>
            </a:extLst>
          </p:cNvPr>
          <p:cNvSpPr/>
          <p:nvPr/>
        </p:nvSpPr>
        <p:spPr>
          <a:xfrm>
            <a:off x="10089593" y="6209614"/>
            <a:ext cx="513612" cy="495115"/>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155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087"/>
            <a:ext cx="12192000" cy="647436"/>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Arial" panose="020B0604020202020204" pitchFamily="34" charset="0"/>
                <a:cs typeface="Arial" panose="020B0604020202020204" pitchFamily="34" charset="0"/>
              </a:rPr>
              <a:t>Asbestos bodies</a:t>
            </a:r>
          </a:p>
        </p:txBody>
      </p:sp>
      <p:sp>
        <p:nvSpPr>
          <p:cNvPr id="2" name="Rectangle 15">
            <a:extLst>
              <a:ext uri="{FF2B5EF4-FFF2-40B4-BE49-F238E27FC236}">
                <a16:creationId xmlns:a16="http://schemas.microsoft.com/office/drawing/2014/main" id="{0AB4E74A-5EE6-D7CD-67B9-ED6C7BF24152}"/>
              </a:ext>
            </a:extLst>
          </p:cNvPr>
          <p:cNvSpPr/>
          <p:nvPr/>
        </p:nvSpPr>
        <p:spPr>
          <a:xfrm>
            <a:off x="1452060" y="5613513"/>
            <a:ext cx="8963179" cy="1040285"/>
          </a:xfrm>
          <a:prstGeom prst="rect">
            <a:avLst/>
          </a:prstGeom>
        </p:spPr>
        <p:txBody>
          <a:bodyPr wrap="square">
            <a:spAutoFit/>
          </a:bodyPr>
          <a:lstStyle/>
          <a:p>
            <a:pPr algn="ctr" fontAlgn="base">
              <a:spcBef>
                <a:spcPct val="20000"/>
              </a:spcBef>
              <a:spcAft>
                <a:spcPct val="0"/>
              </a:spcAft>
              <a:defRPr/>
            </a:pPr>
            <a:r>
              <a:rPr lang="en-US" sz="2800" b="1" kern="0" dirty="0">
                <a:solidFill>
                  <a:srgbClr val="FF0000"/>
                </a:solidFill>
                <a:cs typeface="Arial"/>
              </a:rPr>
              <a:t>Conventional analyses can alter the composition of the AB</a:t>
            </a:r>
          </a:p>
          <a:p>
            <a:pPr lvl="0" algn="ctr" fontAlgn="base">
              <a:spcBef>
                <a:spcPct val="20000"/>
              </a:spcBef>
              <a:spcAft>
                <a:spcPct val="0"/>
              </a:spcAft>
              <a:defRPr/>
            </a:pPr>
            <a:r>
              <a:rPr lang="en-US" sz="2800" b="1" kern="0" dirty="0">
                <a:solidFill>
                  <a:srgbClr val="FF0000"/>
                </a:solidFill>
                <a:cs typeface="Arial"/>
              </a:rPr>
              <a:t>-&gt; their exact composition remained uncertain</a:t>
            </a:r>
          </a:p>
        </p:txBody>
      </p:sp>
      <p:grpSp>
        <p:nvGrpSpPr>
          <p:cNvPr id="38" name="Gruppo 37">
            <a:extLst>
              <a:ext uri="{FF2B5EF4-FFF2-40B4-BE49-F238E27FC236}">
                <a16:creationId xmlns:a16="http://schemas.microsoft.com/office/drawing/2014/main" id="{CF891B9B-765C-AEFF-265C-B74CD247DF93}"/>
              </a:ext>
            </a:extLst>
          </p:cNvPr>
          <p:cNvGrpSpPr/>
          <p:nvPr/>
        </p:nvGrpSpPr>
        <p:grpSpPr>
          <a:xfrm>
            <a:off x="5389383" y="1574649"/>
            <a:ext cx="830211" cy="3631051"/>
            <a:chOff x="5182280" y="1949929"/>
            <a:chExt cx="830211" cy="3631051"/>
          </a:xfrm>
        </p:grpSpPr>
        <p:sp>
          <p:nvSpPr>
            <p:cNvPr id="7" name="Rectangle 7">
              <a:extLst>
                <a:ext uri="{FF2B5EF4-FFF2-40B4-BE49-F238E27FC236}">
                  <a16:creationId xmlns:a16="http://schemas.microsoft.com/office/drawing/2014/main" id="{81B8B7D5-FD2B-120E-D622-0B5178D6B347}"/>
                </a:ext>
              </a:extLst>
            </p:cNvPr>
            <p:cNvSpPr/>
            <p:nvPr/>
          </p:nvSpPr>
          <p:spPr bwMode="auto">
            <a:xfrm rot="5400000">
              <a:off x="4508069" y="3454350"/>
              <a:ext cx="2178631" cy="414209"/>
            </a:xfrm>
            <a:prstGeom prst="rect">
              <a:avLst/>
            </a:prstGeom>
            <a:solidFill>
              <a:srgbClr val="FF6600"/>
            </a:solidFill>
            <a:ln w="25400" cap="flat" cmpd="sng" algn="ctr">
              <a:noFill/>
              <a:prstDash val="solid"/>
            </a:ln>
            <a:effectLst/>
          </p:spPr>
          <p:txBody>
            <a:bodyPr anchor="ctr"/>
            <a:lstStyle/>
            <a:p>
              <a:pPr algn="ctr">
                <a:defRPr/>
              </a:pPr>
              <a:endParaRPr lang="it-IT" kern="0">
                <a:solidFill>
                  <a:srgbClr val="FFFFFF"/>
                </a:solidFill>
                <a:latin typeface="Arial"/>
                <a:cs typeface="Arial"/>
              </a:endParaRPr>
            </a:p>
          </p:txBody>
        </p:sp>
        <p:sp>
          <p:nvSpPr>
            <p:cNvPr id="8" name="Oval 8">
              <a:extLst>
                <a:ext uri="{FF2B5EF4-FFF2-40B4-BE49-F238E27FC236}">
                  <a16:creationId xmlns:a16="http://schemas.microsoft.com/office/drawing/2014/main" id="{9CD8287C-6D4D-C2BA-B957-820FC2A3206F}"/>
                </a:ext>
              </a:extLst>
            </p:cNvPr>
            <p:cNvSpPr/>
            <p:nvPr/>
          </p:nvSpPr>
          <p:spPr bwMode="auto">
            <a:xfrm rot="5400000">
              <a:off x="5156280" y="4724769"/>
              <a:ext cx="882211" cy="830211"/>
            </a:xfrm>
            <a:prstGeom prst="ellipse">
              <a:avLst/>
            </a:prstGeom>
            <a:solidFill>
              <a:srgbClr val="FF6600"/>
            </a:solidFill>
            <a:ln w="25400" cap="flat" cmpd="sng" algn="ctr">
              <a:noFill/>
              <a:prstDash val="solid"/>
            </a:ln>
            <a:effectLst/>
          </p:spPr>
          <p:txBody>
            <a:bodyPr anchor="ctr"/>
            <a:lstStyle/>
            <a:p>
              <a:pPr algn="ctr">
                <a:defRPr/>
              </a:pPr>
              <a:endParaRPr lang="it-IT" kern="0">
                <a:solidFill>
                  <a:srgbClr val="FFFFFF"/>
                </a:solidFill>
                <a:latin typeface="Arial"/>
                <a:cs typeface="Arial"/>
              </a:endParaRPr>
            </a:p>
          </p:txBody>
        </p:sp>
        <p:sp>
          <p:nvSpPr>
            <p:cNvPr id="9" name="Oval 9">
              <a:extLst>
                <a:ext uri="{FF2B5EF4-FFF2-40B4-BE49-F238E27FC236}">
                  <a16:creationId xmlns:a16="http://schemas.microsoft.com/office/drawing/2014/main" id="{592E6C70-BD10-183F-8E0E-0EEB8901F926}"/>
                </a:ext>
              </a:extLst>
            </p:cNvPr>
            <p:cNvSpPr/>
            <p:nvPr/>
          </p:nvSpPr>
          <p:spPr bwMode="auto">
            <a:xfrm rot="5400000">
              <a:off x="5156280" y="1975929"/>
              <a:ext cx="882211" cy="830211"/>
            </a:xfrm>
            <a:prstGeom prst="ellipse">
              <a:avLst/>
            </a:prstGeom>
            <a:solidFill>
              <a:srgbClr val="FF6600"/>
            </a:solidFill>
            <a:ln w="25400" cap="flat" cmpd="sng" algn="ctr">
              <a:noFill/>
              <a:prstDash val="solid"/>
            </a:ln>
            <a:effectLst/>
          </p:spPr>
          <p:txBody>
            <a:bodyPr anchor="ctr"/>
            <a:lstStyle/>
            <a:p>
              <a:pPr algn="ctr">
                <a:defRPr/>
              </a:pPr>
              <a:endParaRPr lang="it-IT" kern="0">
                <a:solidFill>
                  <a:srgbClr val="FFFFFF"/>
                </a:solidFill>
                <a:latin typeface="Arial"/>
                <a:cs typeface="Arial"/>
              </a:endParaRPr>
            </a:p>
          </p:txBody>
        </p:sp>
        <p:sp>
          <p:nvSpPr>
            <p:cNvPr id="10" name="Oval 10">
              <a:extLst>
                <a:ext uri="{FF2B5EF4-FFF2-40B4-BE49-F238E27FC236}">
                  <a16:creationId xmlns:a16="http://schemas.microsoft.com/office/drawing/2014/main" id="{E62A2D70-D9BE-1EB2-639E-28803AB4ED87}"/>
                </a:ext>
              </a:extLst>
            </p:cNvPr>
            <p:cNvSpPr/>
            <p:nvPr/>
          </p:nvSpPr>
          <p:spPr bwMode="auto">
            <a:xfrm rot="5400000">
              <a:off x="4095118" y="3739479"/>
              <a:ext cx="3016452" cy="51640"/>
            </a:xfrm>
            <a:prstGeom prst="ellipse">
              <a:avLst/>
            </a:prstGeom>
            <a:solidFill>
              <a:schemeClr val="tx1"/>
            </a:solidFill>
            <a:ln w="12700" cap="flat" cmpd="sng" algn="ctr">
              <a:noFill/>
              <a:prstDash val="solid"/>
            </a:ln>
            <a:effectLst/>
          </p:spPr>
          <p:txBody>
            <a:bodyPr anchor="ctr"/>
            <a:lstStyle/>
            <a:p>
              <a:pPr algn="ctr">
                <a:defRPr/>
              </a:pPr>
              <a:endParaRPr lang="it-IT" kern="0">
                <a:solidFill>
                  <a:srgbClr val="FFFFFF"/>
                </a:solidFill>
                <a:latin typeface="Arial"/>
                <a:cs typeface="Arial"/>
              </a:endParaRPr>
            </a:p>
          </p:txBody>
        </p:sp>
      </p:grpSp>
      <p:sp>
        <p:nvSpPr>
          <p:cNvPr id="24" name="Rectangle 3">
            <a:extLst>
              <a:ext uri="{FF2B5EF4-FFF2-40B4-BE49-F238E27FC236}">
                <a16:creationId xmlns:a16="http://schemas.microsoft.com/office/drawing/2014/main" id="{DDF38677-28E8-DC67-F73C-C0DB1F2BE154}"/>
              </a:ext>
            </a:extLst>
          </p:cNvPr>
          <p:cNvSpPr txBox="1">
            <a:spLocks noChangeArrowheads="1"/>
          </p:cNvSpPr>
          <p:nvPr/>
        </p:nvSpPr>
        <p:spPr bwMode="auto">
          <a:xfrm>
            <a:off x="713614" y="848239"/>
            <a:ext cx="10595955" cy="507753"/>
          </a:xfrm>
          <a:prstGeom prst="rect">
            <a:avLst/>
          </a:prstGeom>
          <a:noFill/>
          <a:ln w="9525">
            <a:noFill/>
            <a:miter lim="800000"/>
            <a:headEnd/>
            <a:tailEnd/>
          </a:ln>
        </p:spPr>
        <p:txBody>
          <a:bodyPr/>
          <a:lstStyle/>
          <a:p>
            <a:pPr algn="ctr" fontAlgn="base">
              <a:spcBef>
                <a:spcPct val="20000"/>
              </a:spcBef>
              <a:spcAft>
                <a:spcPct val="0"/>
              </a:spcAft>
              <a:defRPr/>
            </a:pPr>
            <a:r>
              <a:rPr lang="it-IT" sz="2400" kern="0" dirty="0">
                <a:cs typeface="Arial"/>
              </a:rPr>
              <a:t>Long </a:t>
            </a:r>
            <a:r>
              <a:rPr lang="it-IT" sz="2400" kern="0" dirty="0" err="1">
                <a:cs typeface="Arial"/>
              </a:rPr>
              <a:t>believed</a:t>
            </a:r>
            <a:r>
              <a:rPr lang="it-IT" sz="2400" kern="0" dirty="0">
                <a:cs typeface="Arial"/>
              </a:rPr>
              <a:t> to be a </a:t>
            </a:r>
            <a:r>
              <a:rPr lang="it-IT" sz="2400" kern="0" dirty="0" err="1">
                <a:cs typeface="Arial"/>
              </a:rPr>
              <a:t>protective</a:t>
            </a:r>
            <a:r>
              <a:rPr lang="it-IT" sz="2400" kern="0" dirty="0">
                <a:cs typeface="Arial"/>
              </a:rPr>
              <a:t> </a:t>
            </a:r>
            <a:r>
              <a:rPr lang="it-IT" sz="2400" kern="0" dirty="0" err="1">
                <a:cs typeface="Arial"/>
              </a:rPr>
              <a:t>mechanism</a:t>
            </a:r>
            <a:r>
              <a:rPr lang="it-IT" sz="2400" kern="0" dirty="0">
                <a:cs typeface="Arial"/>
              </a:rPr>
              <a:t> (</a:t>
            </a:r>
            <a:r>
              <a:rPr lang="it-IT" sz="2400" kern="0" dirty="0" err="1">
                <a:cs typeface="Arial"/>
              </a:rPr>
              <a:t>asbestos</a:t>
            </a:r>
            <a:r>
              <a:rPr lang="it-IT" sz="2400" kern="0" dirty="0">
                <a:cs typeface="Arial"/>
              </a:rPr>
              <a:t> </a:t>
            </a:r>
            <a:r>
              <a:rPr lang="it-IT" sz="2400" kern="0" dirty="0" err="1">
                <a:cs typeface="Arial"/>
              </a:rPr>
              <a:t>tombstone</a:t>
            </a:r>
            <a:r>
              <a:rPr lang="it-IT" sz="2400" kern="0" dirty="0">
                <a:cs typeface="Arial"/>
              </a:rPr>
              <a:t>)</a:t>
            </a:r>
            <a:r>
              <a:rPr lang="it-IT" sz="800" kern="0" dirty="0">
                <a:solidFill>
                  <a:srgbClr val="FF0000"/>
                </a:solidFill>
                <a:cs typeface="Arial"/>
              </a:rPr>
              <a:t> </a:t>
            </a:r>
          </a:p>
          <a:p>
            <a:pPr fontAlgn="base">
              <a:spcBef>
                <a:spcPct val="20000"/>
              </a:spcBef>
              <a:spcAft>
                <a:spcPct val="0"/>
              </a:spcAft>
              <a:defRPr/>
            </a:pPr>
            <a:r>
              <a:rPr lang="en-US" sz="2400" kern="0" dirty="0">
                <a:cs typeface="Arial"/>
              </a:rPr>
              <a:t>   </a:t>
            </a:r>
            <a:endParaRPr lang="it-IT" sz="1000" kern="0" baseline="30000" dirty="0">
              <a:solidFill>
                <a:srgbClr val="333399"/>
              </a:solidFill>
              <a:cs typeface="Arial"/>
            </a:endParaRPr>
          </a:p>
          <a:p>
            <a:pPr marL="342891" indent="-342891" fontAlgn="base">
              <a:spcBef>
                <a:spcPct val="20000"/>
              </a:spcBef>
              <a:spcAft>
                <a:spcPct val="0"/>
              </a:spcAft>
              <a:defRPr/>
            </a:pPr>
            <a:endParaRPr lang="en-GB" sz="1200" b="1" kern="0" dirty="0">
              <a:solidFill>
                <a:srgbClr val="333399">
                  <a:lumMod val="75000"/>
                </a:srgbClr>
              </a:solidFill>
              <a:cs typeface="Arial"/>
            </a:endParaRPr>
          </a:p>
          <a:p>
            <a:pPr marL="342891" indent="-342891" fontAlgn="base">
              <a:spcBef>
                <a:spcPct val="20000"/>
              </a:spcBef>
              <a:spcAft>
                <a:spcPct val="0"/>
              </a:spcAft>
              <a:defRPr/>
            </a:pPr>
            <a:endParaRPr lang="en-US" sz="2400" kern="0" dirty="0">
              <a:solidFill>
                <a:srgbClr val="333399"/>
              </a:solidFill>
              <a:cs typeface="Arial"/>
            </a:endParaRPr>
          </a:p>
          <a:p>
            <a:pPr marL="742932" lvl="1" indent="-285744" algn="ctr" fontAlgn="base">
              <a:spcBef>
                <a:spcPct val="20000"/>
              </a:spcBef>
              <a:spcAft>
                <a:spcPct val="0"/>
              </a:spcAft>
              <a:defRPr/>
            </a:pPr>
            <a:endParaRPr lang="it-IT" sz="2400" kern="0" dirty="0">
              <a:solidFill>
                <a:srgbClr val="333399"/>
              </a:solidFill>
              <a:cs typeface="Arial"/>
            </a:endParaRPr>
          </a:p>
        </p:txBody>
      </p:sp>
      <p:sp>
        <p:nvSpPr>
          <p:cNvPr id="25" name="Rectangle 3">
            <a:extLst>
              <a:ext uri="{FF2B5EF4-FFF2-40B4-BE49-F238E27FC236}">
                <a16:creationId xmlns:a16="http://schemas.microsoft.com/office/drawing/2014/main" id="{EAB601B4-59BE-5847-C7E6-97025B40FB9F}"/>
              </a:ext>
            </a:extLst>
          </p:cNvPr>
          <p:cNvSpPr txBox="1">
            <a:spLocks noChangeArrowheads="1"/>
          </p:cNvSpPr>
          <p:nvPr/>
        </p:nvSpPr>
        <p:spPr bwMode="auto">
          <a:xfrm>
            <a:off x="1160013" y="1980047"/>
            <a:ext cx="2687832" cy="647436"/>
          </a:xfrm>
          <a:prstGeom prst="rect">
            <a:avLst/>
          </a:prstGeom>
          <a:noFill/>
          <a:ln w="9525">
            <a:noFill/>
            <a:miter lim="800000"/>
            <a:headEnd/>
            <a:tailEnd/>
          </a:ln>
        </p:spPr>
        <p:txBody>
          <a:bodyPr/>
          <a:lstStyle/>
          <a:p>
            <a:pPr algn="ctr" fontAlgn="base">
              <a:lnSpc>
                <a:spcPct val="150000"/>
              </a:lnSpc>
              <a:spcBef>
                <a:spcPct val="20000"/>
              </a:spcBef>
              <a:spcAft>
                <a:spcPct val="0"/>
              </a:spcAft>
              <a:defRPr/>
            </a:pPr>
            <a:r>
              <a:rPr lang="it-IT" sz="2400" kern="0" dirty="0" err="1">
                <a:cs typeface="Arial"/>
              </a:rPr>
              <a:t>Catalitycally</a:t>
            </a:r>
            <a:r>
              <a:rPr lang="it-IT" sz="2400" kern="0" dirty="0">
                <a:cs typeface="Arial"/>
              </a:rPr>
              <a:t> </a:t>
            </a:r>
            <a:r>
              <a:rPr lang="it-IT" sz="2400" kern="0" dirty="0" err="1">
                <a:cs typeface="Arial"/>
              </a:rPr>
              <a:t>active</a:t>
            </a:r>
            <a:endParaRPr lang="en-US" sz="2400" kern="0" dirty="0">
              <a:solidFill>
                <a:srgbClr val="333399"/>
              </a:solidFill>
              <a:cs typeface="Arial"/>
            </a:endParaRPr>
          </a:p>
          <a:p>
            <a:pPr marL="457188" lvl="1" algn="ctr" fontAlgn="base">
              <a:lnSpc>
                <a:spcPct val="150000"/>
              </a:lnSpc>
              <a:spcBef>
                <a:spcPct val="20000"/>
              </a:spcBef>
              <a:spcAft>
                <a:spcPct val="0"/>
              </a:spcAft>
              <a:defRPr/>
            </a:pPr>
            <a:endParaRPr lang="it-IT" sz="2400" kern="0" dirty="0">
              <a:solidFill>
                <a:srgbClr val="333399"/>
              </a:solidFill>
              <a:cs typeface="Arial"/>
            </a:endParaRPr>
          </a:p>
        </p:txBody>
      </p:sp>
      <p:sp>
        <p:nvSpPr>
          <p:cNvPr id="29" name="CasellaDiTesto 28">
            <a:extLst>
              <a:ext uri="{FF2B5EF4-FFF2-40B4-BE49-F238E27FC236}">
                <a16:creationId xmlns:a16="http://schemas.microsoft.com/office/drawing/2014/main" id="{20371995-0D94-71BD-9C26-FB1F6305462B}"/>
              </a:ext>
            </a:extLst>
          </p:cNvPr>
          <p:cNvSpPr txBox="1"/>
          <p:nvPr/>
        </p:nvSpPr>
        <p:spPr>
          <a:xfrm>
            <a:off x="7245350" y="1792592"/>
            <a:ext cx="3738054" cy="1143070"/>
          </a:xfrm>
          <a:prstGeom prst="rect">
            <a:avLst/>
          </a:prstGeom>
          <a:noFill/>
          <a:ln>
            <a:noFill/>
          </a:ln>
        </p:spPr>
        <p:txBody>
          <a:bodyPr wrap="square">
            <a:spAutoFit/>
          </a:bodyPr>
          <a:lstStyle/>
          <a:p>
            <a:pPr marL="0" marR="0" lvl="0" indent="0" algn="ctr" defTabSz="914400" rtl="0" eaLnBrk="1" fontAlgn="base" latinLnBrk="0" hangingPunct="1">
              <a:lnSpc>
                <a:spcPct val="150000"/>
              </a:lnSpc>
              <a:spcBef>
                <a:spcPct val="20000"/>
              </a:spcBef>
              <a:spcAft>
                <a:spcPct val="0"/>
              </a:spcAft>
              <a:buClrTx/>
              <a:buSzTx/>
              <a:buFontTx/>
              <a:buNone/>
              <a:tabLst/>
              <a:defRPr/>
            </a:pPr>
            <a:r>
              <a:rPr kumimoji="0" lang="it-IT" sz="2400" b="0" i="0" u="none" strike="noStrike" kern="0" cap="none" spc="0" normalizeH="0" baseline="0" noProof="0" dirty="0" err="1">
                <a:ln>
                  <a:noFill/>
                </a:ln>
                <a:solidFill>
                  <a:prstClr val="black"/>
                </a:solidFill>
                <a:effectLst/>
                <a:uLnTx/>
                <a:uFillTx/>
                <a:latin typeface="Calibri" panose="020F0502020204030204"/>
                <a:ea typeface="+mn-ea"/>
                <a:cs typeface="Arial"/>
              </a:rPr>
              <a:t>Become</a:t>
            </a:r>
            <a:r>
              <a:rPr kumimoji="0" lang="it-IT" sz="2400" b="0" i="0" u="none" strike="noStrike" kern="0" cap="none" spc="0" normalizeH="0" baseline="0" noProof="0" dirty="0">
                <a:ln>
                  <a:noFill/>
                </a:ln>
                <a:solidFill>
                  <a:prstClr val="black"/>
                </a:solidFill>
                <a:effectLst/>
                <a:uLnTx/>
                <a:uFillTx/>
                <a:latin typeface="Calibri" panose="020F0502020204030204"/>
                <a:ea typeface="+mn-ea"/>
                <a:cs typeface="Arial"/>
              </a:rPr>
              <a:t> the </a:t>
            </a:r>
            <a:r>
              <a:rPr kumimoji="0" lang="it-IT" sz="2400" b="0" i="0" u="none" strike="noStrike" kern="0" cap="none" spc="0" normalizeH="0" baseline="0" noProof="0" dirty="0" err="1">
                <a:ln>
                  <a:noFill/>
                </a:ln>
                <a:solidFill>
                  <a:prstClr val="black"/>
                </a:solidFill>
                <a:effectLst/>
                <a:uLnTx/>
                <a:uFillTx/>
                <a:latin typeface="Calibri" panose="020F0502020204030204"/>
                <a:ea typeface="+mn-ea"/>
                <a:cs typeface="Arial"/>
              </a:rPr>
              <a:t>actual</a:t>
            </a:r>
            <a:r>
              <a:rPr kumimoji="0" lang="it-IT" sz="2400" b="0" i="0" u="none" strike="noStrike" kern="0" cap="none" spc="0" normalizeH="0" baseline="0" noProof="0" dirty="0">
                <a:ln>
                  <a:noFill/>
                </a:ln>
                <a:solidFill>
                  <a:prstClr val="black"/>
                </a:solidFill>
                <a:effectLst/>
                <a:uLnTx/>
                <a:uFillTx/>
                <a:latin typeface="Calibri" panose="020F0502020204030204"/>
                <a:ea typeface="+mn-ea"/>
                <a:cs typeface="Arial"/>
              </a:rPr>
              <a:t> </a:t>
            </a:r>
            <a:r>
              <a:rPr kumimoji="0" lang="it-IT" sz="2400" b="0" i="0" u="none" strike="noStrike" kern="0" cap="none" spc="0" normalizeH="0" baseline="0" noProof="0" dirty="0" err="1">
                <a:ln>
                  <a:noFill/>
                </a:ln>
                <a:solidFill>
                  <a:prstClr val="black"/>
                </a:solidFill>
                <a:effectLst/>
                <a:uLnTx/>
                <a:uFillTx/>
                <a:latin typeface="Calibri" panose="020F0502020204030204"/>
                <a:ea typeface="+mn-ea"/>
                <a:cs typeface="Arial"/>
              </a:rPr>
              <a:t>interface</a:t>
            </a:r>
            <a:r>
              <a:rPr kumimoji="0" lang="it-IT" sz="2400" b="0" i="0" u="none" strike="noStrike" kern="0" cap="none" spc="0" normalizeH="0" baseline="0" noProof="0" dirty="0">
                <a:ln>
                  <a:noFill/>
                </a:ln>
                <a:solidFill>
                  <a:prstClr val="black"/>
                </a:solidFill>
                <a:effectLst/>
                <a:uLnTx/>
                <a:uFillTx/>
                <a:latin typeface="Calibri" panose="020F0502020204030204"/>
                <a:ea typeface="+mn-ea"/>
                <a:cs typeface="Arial"/>
              </a:rPr>
              <a:t> </a:t>
            </a:r>
            <a:r>
              <a:rPr kumimoji="0" lang="it-IT" sz="2400" b="0" i="0" u="none" strike="noStrike" kern="0" cap="none" spc="0" normalizeH="0" baseline="0" noProof="0" dirty="0" err="1">
                <a:ln>
                  <a:noFill/>
                </a:ln>
                <a:solidFill>
                  <a:prstClr val="black"/>
                </a:solidFill>
                <a:effectLst/>
                <a:uLnTx/>
                <a:uFillTx/>
                <a:latin typeface="Calibri" panose="020F0502020204030204"/>
                <a:ea typeface="+mn-ea"/>
                <a:cs typeface="Arial"/>
              </a:rPr>
              <a:t>between</a:t>
            </a:r>
            <a:r>
              <a:rPr kumimoji="0" lang="it-IT" sz="2400" b="0" i="0" u="none" strike="noStrike" kern="0" cap="none" spc="0" normalizeH="0" baseline="0" noProof="0" dirty="0">
                <a:ln>
                  <a:noFill/>
                </a:ln>
                <a:solidFill>
                  <a:prstClr val="black"/>
                </a:solidFill>
                <a:effectLst/>
                <a:uLnTx/>
                <a:uFillTx/>
                <a:latin typeface="Calibri" panose="020F0502020204030204"/>
                <a:ea typeface="+mn-ea"/>
                <a:cs typeface="Arial"/>
              </a:rPr>
              <a:t> </a:t>
            </a:r>
            <a:r>
              <a:rPr kumimoji="0" lang="it-IT" sz="2400" b="0" i="0" u="none" strike="noStrike" kern="0" cap="none" spc="0" normalizeH="0" baseline="0" noProof="0" dirty="0" err="1">
                <a:ln>
                  <a:noFill/>
                </a:ln>
                <a:solidFill>
                  <a:prstClr val="black"/>
                </a:solidFill>
                <a:effectLst/>
                <a:uLnTx/>
                <a:uFillTx/>
                <a:latin typeface="Calibri" panose="020F0502020204030204"/>
                <a:ea typeface="+mn-ea"/>
                <a:cs typeface="Arial"/>
              </a:rPr>
              <a:t>fibers</a:t>
            </a:r>
            <a:r>
              <a:rPr kumimoji="0" lang="it-IT" sz="2400" b="0" i="0" u="none" strike="noStrike" kern="0" cap="none" spc="0" normalizeH="0" baseline="0" noProof="0" dirty="0">
                <a:ln>
                  <a:noFill/>
                </a:ln>
                <a:solidFill>
                  <a:prstClr val="black"/>
                </a:solidFill>
                <a:effectLst/>
                <a:uLnTx/>
                <a:uFillTx/>
                <a:latin typeface="Calibri" panose="020F0502020204030204"/>
                <a:ea typeface="+mn-ea"/>
                <a:cs typeface="Arial"/>
              </a:rPr>
              <a:t> and </a:t>
            </a:r>
            <a:r>
              <a:rPr kumimoji="0" lang="it-IT" sz="2400" b="0" i="0" u="none" strike="noStrike" kern="0" cap="none" spc="0" normalizeH="0" baseline="0" noProof="0" dirty="0" err="1">
                <a:ln>
                  <a:noFill/>
                </a:ln>
                <a:solidFill>
                  <a:prstClr val="black"/>
                </a:solidFill>
                <a:effectLst/>
                <a:uLnTx/>
                <a:uFillTx/>
                <a:latin typeface="Calibri" panose="020F0502020204030204"/>
                <a:ea typeface="+mn-ea"/>
                <a:cs typeface="Arial"/>
              </a:rPr>
              <a:t>tissues</a:t>
            </a:r>
            <a:endParaRPr kumimoji="0" lang="it-IT" sz="2400" b="0" i="0" u="none" strike="noStrike" kern="0" cap="none" spc="0" normalizeH="0" baseline="0" noProof="0" dirty="0">
              <a:ln>
                <a:noFill/>
              </a:ln>
              <a:solidFill>
                <a:prstClr val="black"/>
              </a:solidFill>
              <a:effectLst/>
              <a:uLnTx/>
              <a:uFillTx/>
              <a:latin typeface="Calibri" panose="020F0502020204030204"/>
              <a:ea typeface="+mn-ea"/>
              <a:cs typeface="Arial"/>
            </a:endParaRPr>
          </a:p>
        </p:txBody>
      </p:sp>
      <p:sp>
        <p:nvSpPr>
          <p:cNvPr id="33" name="CasellaDiTesto 32">
            <a:extLst>
              <a:ext uri="{FF2B5EF4-FFF2-40B4-BE49-F238E27FC236}">
                <a16:creationId xmlns:a16="http://schemas.microsoft.com/office/drawing/2014/main" id="{5BCE42EC-2C04-8A3C-964D-2371E361F6DE}"/>
              </a:ext>
            </a:extLst>
          </p:cNvPr>
          <p:cNvSpPr txBox="1"/>
          <p:nvPr/>
        </p:nvSpPr>
        <p:spPr>
          <a:xfrm>
            <a:off x="903243" y="3143687"/>
            <a:ext cx="3267307" cy="589072"/>
          </a:xfrm>
          <a:prstGeom prst="rect">
            <a:avLst/>
          </a:prstGeom>
          <a:noFill/>
          <a:ln>
            <a:noFill/>
          </a:ln>
        </p:spPr>
        <p:txBody>
          <a:bodyPr wrap="square">
            <a:spAutoFit/>
          </a:bodyPr>
          <a:lstStyle/>
          <a:p>
            <a:pPr marL="0" marR="0" lvl="0" indent="0" algn="ctr" defTabSz="914400" rtl="0" eaLnBrk="1" fontAlgn="base" latinLnBrk="0" hangingPunct="1">
              <a:lnSpc>
                <a:spcPct val="150000"/>
              </a:lnSpc>
              <a:spcBef>
                <a:spcPct val="20000"/>
              </a:spcBef>
              <a:spcAft>
                <a:spcPct val="0"/>
              </a:spcAft>
              <a:buClrTx/>
              <a:buSzTx/>
              <a:buFontTx/>
              <a:buNone/>
              <a:tabLst/>
              <a:defRPr/>
            </a:pPr>
            <a:r>
              <a:rPr kumimoji="0" lang="it-IT" sz="2400" b="0" i="0" u="none" strike="noStrike" kern="0" cap="none" spc="0" normalizeH="0" baseline="0" noProof="0" dirty="0" err="1">
                <a:ln>
                  <a:noFill/>
                </a:ln>
                <a:solidFill>
                  <a:prstClr val="black"/>
                </a:solidFill>
                <a:effectLst/>
                <a:uLnTx/>
                <a:uFillTx/>
                <a:latin typeface="Calibri" panose="020F0502020204030204"/>
                <a:ea typeface="+mn-ea"/>
                <a:cs typeface="Arial"/>
              </a:rPr>
              <a:t>Reactive</a:t>
            </a:r>
            <a:r>
              <a:rPr kumimoji="0" lang="it-IT" sz="2400" b="0" i="0" u="none" strike="noStrike" kern="0" cap="none" spc="0" normalizeH="0" baseline="0" noProof="0" dirty="0">
                <a:ln>
                  <a:noFill/>
                </a:ln>
                <a:solidFill>
                  <a:prstClr val="black"/>
                </a:solidFill>
                <a:effectLst/>
                <a:uLnTx/>
                <a:uFillTx/>
                <a:latin typeface="Calibri" panose="020F0502020204030204"/>
                <a:ea typeface="+mn-ea"/>
                <a:cs typeface="Arial"/>
              </a:rPr>
              <a:t> </a:t>
            </a:r>
            <a:r>
              <a:rPr kumimoji="0" lang="it-IT" sz="2400" b="0" i="0" u="none" strike="noStrike" kern="0" cap="none" spc="0" normalizeH="0" baseline="0" noProof="0" dirty="0" err="1">
                <a:ln>
                  <a:noFill/>
                </a:ln>
                <a:solidFill>
                  <a:prstClr val="black"/>
                </a:solidFill>
                <a:effectLst/>
                <a:uLnTx/>
                <a:uFillTx/>
                <a:latin typeface="Calibri" panose="020F0502020204030204"/>
                <a:ea typeface="+mn-ea"/>
                <a:cs typeface="Arial"/>
              </a:rPr>
              <a:t>Oxygen</a:t>
            </a:r>
            <a:r>
              <a:rPr kumimoji="0" lang="it-IT" sz="2400" b="0" i="0" u="none" strike="noStrike" kern="0" cap="none" spc="0" normalizeH="0" baseline="0" noProof="0" dirty="0">
                <a:ln>
                  <a:noFill/>
                </a:ln>
                <a:solidFill>
                  <a:prstClr val="black"/>
                </a:solidFill>
                <a:effectLst/>
                <a:uLnTx/>
                <a:uFillTx/>
                <a:latin typeface="Calibri" panose="020F0502020204030204"/>
                <a:ea typeface="+mn-ea"/>
                <a:cs typeface="Arial"/>
              </a:rPr>
              <a:t> </a:t>
            </a:r>
            <a:r>
              <a:rPr kumimoji="0" lang="it-IT" sz="2400" b="0" i="0" u="none" strike="noStrike" kern="0" cap="none" spc="0" normalizeH="0" baseline="0" noProof="0" dirty="0" err="1">
                <a:ln>
                  <a:noFill/>
                </a:ln>
                <a:solidFill>
                  <a:prstClr val="black"/>
                </a:solidFill>
                <a:effectLst/>
                <a:uLnTx/>
                <a:uFillTx/>
                <a:latin typeface="Calibri" panose="020F0502020204030204"/>
                <a:ea typeface="+mn-ea"/>
                <a:cs typeface="Arial"/>
              </a:rPr>
              <a:t>Species</a:t>
            </a:r>
            <a:endParaRPr kumimoji="0" lang="it-IT" sz="2400" b="0" i="0" u="none" strike="noStrike" kern="0" cap="none" spc="0" normalizeH="0" baseline="0" noProof="0" dirty="0">
              <a:ln>
                <a:noFill/>
              </a:ln>
              <a:solidFill>
                <a:prstClr val="black"/>
              </a:solidFill>
              <a:effectLst/>
              <a:uLnTx/>
              <a:uFillTx/>
              <a:latin typeface="Calibri" panose="020F0502020204030204"/>
              <a:ea typeface="+mn-ea"/>
              <a:cs typeface="Arial"/>
            </a:endParaRPr>
          </a:p>
        </p:txBody>
      </p:sp>
      <p:sp>
        <p:nvSpPr>
          <p:cNvPr id="37" name="CasellaDiTesto 36">
            <a:extLst>
              <a:ext uri="{FF2B5EF4-FFF2-40B4-BE49-F238E27FC236}">
                <a16:creationId xmlns:a16="http://schemas.microsoft.com/office/drawing/2014/main" id="{F93656F0-E4CC-994C-D61B-D46BA94A9C52}"/>
              </a:ext>
            </a:extLst>
          </p:cNvPr>
          <p:cNvSpPr txBox="1"/>
          <p:nvPr/>
        </p:nvSpPr>
        <p:spPr>
          <a:xfrm>
            <a:off x="1535613" y="4248963"/>
            <a:ext cx="2002569" cy="589071"/>
          </a:xfrm>
          <a:prstGeom prst="rect">
            <a:avLst/>
          </a:prstGeom>
          <a:noFill/>
          <a:ln>
            <a:noFill/>
          </a:ln>
        </p:spPr>
        <p:txBody>
          <a:bodyPr wrap="square">
            <a:spAutoFit/>
          </a:bodyPr>
          <a:lstStyle/>
          <a:p>
            <a:pPr marL="0" marR="0" lvl="0" indent="0" algn="ctr" defTabSz="914400" rtl="0" eaLnBrk="1" fontAlgn="base" latinLnBrk="0" hangingPunct="1">
              <a:lnSpc>
                <a:spcPct val="150000"/>
              </a:lnSpc>
              <a:spcBef>
                <a:spcPct val="20000"/>
              </a:spcBef>
              <a:spcAft>
                <a:spcPct val="0"/>
              </a:spcAft>
              <a:buClrTx/>
              <a:buSzTx/>
              <a:buFontTx/>
              <a:buNone/>
              <a:tabLst/>
              <a:defRPr/>
            </a:pPr>
            <a:r>
              <a:rPr kumimoji="0" lang="it-IT" sz="2400" b="0" i="0" u="none" strike="noStrike" kern="0" cap="none" spc="0" normalizeH="0" baseline="0" noProof="0" dirty="0">
                <a:ln>
                  <a:noFill/>
                </a:ln>
                <a:solidFill>
                  <a:prstClr val="black"/>
                </a:solidFill>
                <a:effectLst/>
                <a:uLnTx/>
                <a:uFillTx/>
                <a:latin typeface="Calibri" panose="020F0502020204030204"/>
                <a:ea typeface="+mn-ea"/>
                <a:cs typeface="Arial"/>
              </a:rPr>
              <a:t>DNA </a:t>
            </a:r>
            <a:r>
              <a:rPr kumimoji="0" lang="it-IT" sz="2400" b="0" i="0" u="none" strike="noStrike" kern="0" cap="none" spc="0" normalizeH="0" baseline="0" noProof="0" dirty="0" err="1">
                <a:ln>
                  <a:noFill/>
                </a:ln>
                <a:solidFill>
                  <a:prstClr val="black"/>
                </a:solidFill>
                <a:effectLst/>
                <a:uLnTx/>
                <a:uFillTx/>
                <a:latin typeface="Calibri" panose="020F0502020204030204"/>
                <a:ea typeface="+mn-ea"/>
                <a:cs typeface="Arial"/>
              </a:rPr>
              <a:t>damage</a:t>
            </a:r>
            <a:endParaRPr kumimoji="0" lang="it-IT" sz="2400" b="0" i="0" u="none" strike="noStrike" kern="0" cap="none" spc="0" normalizeH="0" baseline="0" noProof="0" dirty="0">
              <a:ln>
                <a:noFill/>
              </a:ln>
              <a:solidFill>
                <a:prstClr val="black"/>
              </a:solidFill>
              <a:effectLst/>
              <a:uLnTx/>
              <a:uFillTx/>
              <a:latin typeface="Calibri" panose="020F0502020204030204"/>
              <a:ea typeface="+mn-ea"/>
              <a:cs typeface="Arial"/>
            </a:endParaRPr>
          </a:p>
        </p:txBody>
      </p:sp>
      <p:grpSp>
        <p:nvGrpSpPr>
          <p:cNvPr id="64" name="Gruppo 63">
            <a:extLst>
              <a:ext uri="{FF2B5EF4-FFF2-40B4-BE49-F238E27FC236}">
                <a16:creationId xmlns:a16="http://schemas.microsoft.com/office/drawing/2014/main" id="{CEF06649-B7C4-77F8-72D5-1CC063AC44ED}"/>
              </a:ext>
            </a:extLst>
          </p:cNvPr>
          <p:cNvGrpSpPr/>
          <p:nvPr/>
        </p:nvGrpSpPr>
        <p:grpSpPr>
          <a:xfrm>
            <a:off x="903243" y="1811704"/>
            <a:ext cx="10086723" cy="3591634"/>
            <a:chOff x="903243" y="1811704"/>
            <a:chExt cx="10086723" cy="3591634"/>
          </a:xfrm>
        </p:grpSpPr>
        <p:sp>
          <p:nvSpPr>
            <p:cNvPr id="16" name="Rectangle 15"/>
            <p:cNvSpPr/>
            <p:nvPr/>
          </p:nvSpPr>
          <p:spPr>
            <a:xfrm>
              <a:off x="7251912" y="3632404"/>
              <a:ext cx="3738054" cy="1770934"/>
            </a:xfrm>
            <a:prstGeom prst="rect">
              <a:avLst/>
            </a:prstGeom>
            <a:ln>
              <a:solidFill>
                <a:schemeClr val="tx1"/>
              </a:solidFill>
            </a:ln>
          </p:spPr>
          <p:txBody>
            <a:bodyPr wrap="square">
              <a:spAutoFit/>
            </a:bodyPr>
            <a:lstStyle/>
            <a:p>
              <a:pPr lvl="0" algn="ctr" fontAlgn="base">
                <a:lnSpc>
                  <a:spcPct val="150000"/>
                </a:lnSpc>
                <a:spcBef>
                  <a:spcPct val="20000"/>
                </a:spcBef>
                <a:spcAft>
                  <a:spcPct val="0"/>
                </a:spcAft>
                <a:defRPr/>
              </a:pPr>
              <a:r>
                <a:rPr lang="it-IT" sz="2400" b="1" kern="0" dirty="0">
                  <a:cs typeface="Arial"/>
                </a:rPr>
                <a:t>-&gt; </a:t>
              </a:r>
              <a:r>
                <a:rPr lang="it-IT" sz="2400" b="1" kern="0" dirty="0" err="1">
                  <a:cs typeface="Arial"/>
                </a:rPr>
                <a:t>Probable</a:t>
              </a:r>
              <a:r>
                <a:rPr lang="it-IT" sz="2400" b="1" kern="0" dirty="0">
                  <a:cs typeface="Arial"/>
                </a:rPr>
                <a:t> </a:t>
              </a:r>
              <a:r>
                <a:rPr lang="it-IT" sz="2400" b="1" kern="0" dirty="0" err="1">
                  <a:cs typeface="Arial"/>
                </a:rPr>
                <a:t>role</a:t>
              </a:r>
              <a:r>
                <a:rPr lang="it-IT" sz="2400" b="1" kern="0" dirty="0">
                  <a:cs typeface="Arial"/>
                </a:rPr>
                <a:t> in </a:t>
              </a:r>
              <a:r>
                <a:rPr lang="it-IT" sz="2400" b="1" kern="0" dirty="0" err="1">
                  <a:cs typeface="Arial"/>
                </a:rPr>
                <a:t>Asbestos-Related</a:t>
              </a:r>
              <a:r>
                <a:rPr lang="it-IT" sz="2400" b="1" kern="0" dirty="0">
                  <a:cs typeface="Arial"/>
                </a:rPr>
                <a:t> </a:t>
              </a:r>
              <a:r>
                <a:rPr lang="it-IT" sz="2400" b="1" kern="0" dirty="0" err="1">
                  <a:cs typeface="Arial"/>
                </a:rPr>
                <a:t>Diseases</a:t>
              </a:r>
              <a:endParaRPr lang="it-IT" sz="2400" b="1" kern="0" dirty="0">
                <a:cs typeface="Arial"/>
              </a:endParaRPr>
            </a:p>
            <a:p>
              <a:pPr lvl="0" algn="ctr" fontAlgn="base">
                <a:lnSpc>
                  <a:spcPct val="150000"/>
                </a:lnSpc>
                <a:spcBef>
                  <a:spcPct val="20000"/>
                </a:spcBef>
                <a:spcAft>
                  <a:spcPct val="0"/>
                </a:spcAft>
                <a:defRPr/>
              </a:pPr>
              <a:r>
                <a:rPr lang="it-IT" sz="2400" b="1" kern="0" dirty="0">
                  <a:cs typeface="Arial"/>
                </a:rPr>
                <a:t>(e.g. </a:t>
              </a:r>
              <a:r>
                <a:rPr lang="it-IT" sz="2400" b="1" kern="0" dirty="0" err="1">
                  <a:cs typeface="Arial"/>
                </a:rPr>
                <a:t>mesothelioma</a:t>
              </a:r>
              <a:r>
                <a:rPr lang="it-IT" sz="2400" b="1" kern="0" dirty="0">
                  <a:cs typeface="Arial"/>
                </a:rPr>
                <a:t>)</a:t>
              </a:r>
              <a:endParaRPr lang="en-US" sz="2400" b="1" kern="0" dirty="0">
                <a:cs typeface="Arial"/>
              </a:endParaRPr>
            </a:p>
          </p:txBody>
        </p:sp>
        <p:cxnSp>
          <p:nvCxnSpPr>
            <p:cNvPr id="43" name="Connettore 2 42">
              <a:extLst>
                <a:ext uri="{FF2B5EF4-FFF2-40B4-BE49-F238E27FC236}">
                  <a16:creationId xmlns:a16="http://schemas.microsoft.com/office/drawing/2014/main" id="{43D54084-166E-DB33-093A-1DA2DF05A156}"/>
                </a:ext>
              </a:extLst>
            </p:cNvPr>
            <p:cNvCxnSpPr>
              <a:cxnSpLocks/>
              <a:stCxn id="60" idx="3"/>
              <a:endCxn id="16" idx="1"/>
            </p:cNvCxnSpPr>
            <p:nvPr/>
          </p:nvCxnSpPr>
          <p:spPr>
            <a:xfrm>
              <a:off x="4170550" y="3543747"/>
              <a:ext cx="3081362" cy="974124"/>
            </a:xfrm>
            <a:prstGeom prst="straightConnector1">
              <a:avLst/>
            </a:prstGeom>
            <a:ln>
              <a:solidFill>
                <a:schemeClr val="tx1"/>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51" name="Connettore 2 50">
              <a:extLst>
                <a:ext uri="{FF2B5EF4-FFF2-40B4-BE49-F238E27FC236}">
                  <a16:creationId xmlns:a16="http://schemas.microsoft.com/office/drawing/2014/main" id="{AD953C92-7B68-6609-9921-0335D0D2D463}"/>
                </a:ext>
              </a:extLst>
            </p:cNvPr>
            <p:cNvCxnSpPr>
              <a:cxnSpLocks/>
              <a:stCxn id="62" idx="2"/>
              <a:endCxn id="16" idx="0"/>
            </p:cNvCxnSpPr>
            <p:nvPr/>
          </p:nvCxnSpPr>
          <p:spPr>
            <a:xfrm>
              <a:off x="9120939" y="2995644"/>
              <a:ext cx="0" cy="636760"/>
            </a:xfrm>
            <a:prstGeom prst="straightConnector1">
              <a:avLst/>
            </a:prstGeom>
            <a:ln>
              <a:solidFill>
                <a:schemeClr val="tx1"/>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0" name="Rettangolo 59">
              <a:extLst>
                <a:ext uri="{FF2B5EF4-FFF2-40B4-BE49-F238E27FC236}">
                  <a16:creationId xmlns:a16="http://schemas.microsoft.com/office/drawing/2014/main" id="{D67729DF-6C3C-3D62-A3F1-197E66F6F682}"/>
                </a:ext>
              </a:extLst>
            </p:cNvPr>
            <p:cNvSpPr/>
            <p:nvPr/>
          </p:nvSpPr>
          <p:spPr>
            <a:xfrm>
              <a:off x="903243" y="1881793"/>
              <a:ext cx="3267307" cy="33239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ttangolo 61">
              <a:extLst>
                <a:ext uri="{FF2B5EF4-FFF2-40B4-BE49-F238E27FC236}">
                  <a16:creationId xmlns:a16="http://schemas.microsoft.com/office/drawing/2014/main" id="{93119BB4-F994-42C8-9A99-6292C4C870DC}"/>
                </a:ext>
              </a:extLst>
            </p:cNvPr>
            <p:cNvSpPr/>
            <p:nvPr/>
          </p:nvSpPr>
          <p:spPr>
            <a:xfrm>
              <a:off x="7251912" y="1811704"/>
              <a:ext cx="3738054" cy="11839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Action Button: Go Forward or Next 10">
            <a:hlinkClick r:id="" action="ppaction://hlinkshowjump?jump=nextslide" highlightClick="1"/>
            <a:extLst>
              <a:ext uri="{FF2B5EF4-FFF2-40B4-BE49-F238E27FC236}">
                <a16:creationId xmlns:a16="http://schemas.microsoft.com/office/drawing/2014/main" id="{81BA41F9-0CF5-7000-AD8D-DF987BE0EA40}"/>
              </a:ext>
            </a:extLst>
          </p:cNvPr>
          <p:cNvSpPr/>
          <p:nvPr/>
        </p:nvSpPr>
        <p:spPr>
          <a:xfrm>
            <a:off x="11598664" y="6200062"/>
            <a:ext cx="472700" cy="5270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Go Back or Previous 11">
            <a:hlinkClick r:id="" action="ppaction://hlinkshowjump?jump=previousslide" highlightClick="1"/>
            <a:extLst>
              <a:ext uri="{FF2B5EF4-FFF2-40B4-BE49-F238E27FC236}">
                <a16:creationId xmlns:a16="http://schemas.microsoft.com/office/drawing/2014/main" id="{6905C51B-BD6A-23A7-64AF-CF6B7D9C0E55}"/>
              </a:ext>
            </a:extLst>
          </p:cNvPr>
          <p:cNvSpPr/>
          <p:nvPr/>
        </p:nvSpPr>
        <p:spPr>
          <a:xfrm>
            <a:off x="10866827" y="6200854"/>
            <a:ext cx="513612" cy="51361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Go to Beginning 12">
            <a:hlinkClick r:id="" action="ppaction://hlinkshowjump?jump=firstslide" highlightClick="1"/>
            <a:extLst>
              <a:ext uri="{FF2B5EF4-FFF2-40B4-BE49-F238E27FC236}">
                <a16:creationId xmlns:a16="http://schemas.microsoft.com/office/drawing/2014/main" id="{AB2A7556-C263-C002-9C30-3A9BAD727C9C}"/>
              </a:ext>
            </a:extLst>
          </p:cNvPr>
          <p:cNvSpPr/>
          <p:nvPr/>
        </p:nvSpPr>
        <p:spPr>
          <a:xfrm>
            <a:off x="10089593" y="6209614"/>
            <a:ext cx="513612" cy="495115"/>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088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33"/>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200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29" grpId="0"/>
      <p:bldP spid="33"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2"/>
          <p:cNvSpPr txBox="1">
            <a:spLocks/>
          </p:cNvSpPr>
          <p:nvPr/>
        </p:nvSpPr>
        <p:spPr>
          <a:xfrm>
            <a:off x="798021" y="1072795"/>
            <a:ext cx="10922924" cy="12597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400" u="sng" dirty="0"/>
              <a:t>Pioneer TEM </a:t>
            </a:r>
            <a:r>
              <a:rPr lang="it-IT" sz="2400" u="sng" dirty="0" err="1"/>
              <a:t>studies</a:t>
            </a:r>
            <a:r>
              <a:rPr lang="it-IT" sz="2400" u="sng" dirty="0"/>
              <a:t> (e.g. </a:t>
            </a:r>
            <a:r>
              <a:rPr lang="it-IT" sz="2400" dirty="0" err="1"/>
              <a:t>Pooley</a:t>
            </a:r>
            <a:r>
              <a:rPr lang="it-IT" sz="2400" dirty="0"/>
              <a:t>, 1972):</a:t>
            </a:r>
            <a:endParaRPr lang="it-IT" sz="2000" dirty="0"/>
          </a:p>
          <a:p>
            <a:r>
              <a:rPr lang="it-IT" sz="2000" dirty="0" err="1"/>
              <a:t>structure</a:t>
            </a:r>
            <a:r>
              <a:rPr lang="it-IT" sz="2000" dirty="0"/>
              <a:t> of </a:t>
            </a:r>
            <a:r>
              <a:rPr lang="it-IT" sz="2000" dirty="0" err="1"/>
              <a:t>digested</a:t>
            </a:r>
            <a:r>
              <a:rPr lang="it-IT" sz="2000" dirty="0"/>
              <a:t> AB </a:t>
            </a:r>
            <a:r>
              <a:rPr lang="it-IT" sz="2000" dirty="0" err="1"/>
              <a:t>compatible</a:t>
            </a:r>
            <a:r>
              <a:rPr lang="it-IT" sz="2000" dirty="0"/>
              <a:t> with </a:t>
            </a:r>
            <a:r>
              <a:rPr lang="it-IT" sz="2000" dirty="0" err="1"/>
              <a:t>animal</a:t>
            </a:r>
            <a:r>
              <a:rPr lang="it-IT" sz="2000" dirty="0"/>
              <a:t> and human </a:t>
            </a:r>
            <a:r>
              <a:rPr lang="it-IT" sz="2000" dirty="0" err="1"/>
              <a:t>ferritin</a:t>
            </a:r>
            <a:r>
              <a:rPr lang="it-IT" sz="2000" dirty="0"/>
              <a:t> </a:t>
            </a:r>
            <a:r>
              <a:rPr lang="it-IT" sz="2000" dirty="0" err="1"/>
              <a:t>references</a:t>
            </a:r>
            <a:endParaRPr lang="it-IT" sz="2000" dirty="0"/>
          </a:p>
          <a:p>
            <a:r>
              <a:rPr lang="it-IT" sz="2000" dirty="0">
                <a:solidFill>
                  <a:srgbClr val="FF0000"/>
                </a:solidFill>
              </a:rPr>
              <a:t>The </a:t>
            </a:r>
            <a:r>
              <a:rPr lang="it-IT" sz="2000" dirty="0" err="1">
                <a:solidFill>
                  <a:srgbClr val="FF0000"/>
                </a:solidFill>
              </a:rPr>
              <a:t>structure</a:t>
            </a:r>
            <a:r>
              <a:rPr lang="it-IT" sz="2000" dirty="0">
                <a:solidFill>
                  <a:srgbClr val="FF0000"/>
                </a:solidFill>
              </a:rPr>
              <a:t> of </a:t>
            </a:r>
            <a:r>
              <a:rPr lang="it-IT" sz="2000" dirty="0" err="1">
                <a:solidFill>
                  <a:srgbClr val="FF0000"/>
                </a:solidFill>
              </a:rPr>
              <a:t>alkali</a:t>
            </a:r>
            <a:r>
              <a:rPr lang="it-IT" sz="2000" dirty="0">
                <a:solidFill>
                  <a:srgbClr val="FF0000"/>
                </a:solidFill>
              </a:rPr>
              <a:t> </a:t>
            </a:r>
            <a:r>
              <a:rPr lang="it-IT" sz="2000" dirty="0" err="1">
                <a:solidFill>
                  <a:srgbClr val="FF0000"/>
                </a:solidFill>
              </a:rPr>
              <a:t>digested</a:t>
            </a:r>
            <a:r>
              <a:rPr lang="it-IT" sz="2000" dirty="0">
                <a:solidFill>
                  <a:srgbClr val="FF0000"/>
                </a:solidFill>
              </a:rPr>
              <a:t> and </a:t>
            </a:r>
            <a:r>
              <a:rPr lang="it-IT" sz="2000" dirty="0" err="1">
                <a:solidFill>
                  <a:srgbClr val="FF0000"/>
                </a:solidFill>
              </a:rPr>
              <a:t>ashed</a:t>
            </a:r>
            <a:r>
              <a:rPr lang="it-IT" sz="2000" dirty="0">
                <a:solidFill>
                  <a:srgbClr val="FF0000"/>
                </a:solidFill>
              </a:rPr>
              <a:t> AB </a:t>
            </a:r>
            <a:r>
              <a:rPr lang="it-IT" sz="2000" dirty="0" err="1">
                <a:solidFill>
                  <a:srgbClr val="FF0000"/>
                </a:solidFill>
              </a:rPr>
              <a:t>is</a:t>
            </a:r>
            <a:r>
              <a:rPr lang="it-IT" sz="2000" dirty="0">
                <a:solidFill>
                  <a:srgbClr val="FF0000"/>
                </a:solidFill>
              </a:rPr>
              <a:t> </a:t>
            </a:r>
            <a:r>
              <a:rPr lang="it-IT" sz="2000" dirty="0" err="1">
                <a:solidFill>
                  <a:srgbClr val="FF0000"/>
                </a:solidFill>
              </a:rPr>
              <a:t>different</a:t>
            </a:r>
            <a:endParaRPr lang="en-US" sz="2000" dirty="0"/>
          </a:p>
          <a:p>
            <a:pPr marL="0" indent="0">
              <a:buNone/>
            </a:pPr>
            <a:br>
              <a:rPr lang="en-US" sz="2000" dirty="0"/>
            </a:br>
            <a:endParaRPr lang="it-IT" sz="2000" dirty="0"/>
          </a:p>
        </p:txBody>
      </p:sp>
      <p:sp>
        <p:nvSpPr>
          <p:cNvPr id="27" name="Title 1"/>
          <p:cNvSpPr txBox="1">
            <a:spLocks/>
          </p:cNvSpPr>
          <p:nvPr/>
        </p:nvSpPr>
        <p:spPr>
          <a:xfrm>
            <a:off x="0" y="-3088"/>
            <a:ext cx="12192000" cy="792797"/>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Arial" panose="020B0604020202020204" pitchFamily="34" charset="0"/>
                <a:cs typeface="Arial" panose="020B0604020202020204" pitchFamily="34" charset="0"/>
              </a:rPr>
              <a:t>The sample preparation problem</a:t>
            </a:r>
          </a:p>
        </p:txBody>
      </p:sp>
      <p:sp>
        <p:nvSpPr>
          <p:cNvPr id="4" name="Rectangle 3"/>
          <p:cNvSpPr/>
          <p:nvPr/>
        </p:nvSpPr>
        <p:spPr>
          <a:xfrm>
            <a:off x="798021" y="2533695"/>
            <a:ext cx="10032329" cy="2031325"/>
          </a:xfrm>
          <a:prstGeom prst="rect">
            <a:avLst/>
          </a:prstGeom>
        </p:spPr>
        <p:txBody>
          <a:bodyPr wrap="square">
            <a:spAutoFit/>
          </a:bodyPr>
          <a:lstStyle/>
          <a:p>
            <a:pPr lvl="0">
              <a:lnSpc>
                <a:spcPct val="150000"/>
              </a:lnSpc>
            </a:pPr>
            <a:r>
              <a:rPr lang="en-US" sz="2400" u="sng" dirty="0">
                <a:solidFill>
                  <a:prstClr val="black"/>
                </a:solidFill>
              </a:rPr>
              <a:t>Borelli et al., 2008:</a:t>
            </a:r>
          </a:p>
          <a:p>
            <a:pPr marL="342900" indent="-342900">
              <a:lnSpc>
                <a:spcPct val="150000"/>
              </a:lnSpc>
              <a:buFont typeface="Arial" panose="020B0604020202020204" pitchFamily="34" charset="0"/>
              <a:buChar char="•"/>
            </a:pPr>
            <a:r>
              <a:rPr lang="en-US" sz="2000" dirty="0">
                <a:solidFill>
                  <a:prstClr val="black"/>
                </a:solidFill>
              </a:rPr>
              <a:t>AB obtained in more biologically representative form (magnetic-based method)</a:t>
            </a:r>
            <a:endParaRPr lang="it-IT" sz="2000" dirty="0">
              <a:solidFill>
                <a:prstClr val="black"/>
              </a:solidFill>
            </a:endParaRPr>
          </a:p>
          <a:p>
            <a:pPr marL="342900" indent="-342900">
              <a:lnSpc>
                <a:spcPct val="150000"/>
              </a:lnSpc>
              <a:buFont typeface="Arial" panose="020B0604020202020204" pitchFamily="34" charset="0"/>
              <a:buChar char="•"/>
            </a:pPr>
            <a:r>
              <a:rPr lang="en-US" sz="2000" dirty="0">
                <a:solidFill>
                  <a:prstClr val="black"/>
                </a:solidFill>
              </a:rPr>
              <a:t>Peptide Mass Fingerprint analysis suggested the presence of </a:t>
            </a:r>
            <a:r>
              <a:rPr lang="it-IT" sz="2000" dirty="0" err="1">
                <a:solidFill>
                  <a:prstClr val="black"/>
                </a:solidFill>
              </a:rPr>
              <a:t>ferritin</a:t>
            </a:r>
            <a:r>
              <a:rPr lang="it-IT" sz="2000" dirty="0">
                <a:solidFill>
                  <a:prstClr val="black"/>
                </a:solidFill>
              </a:rPr>
              <a:t> and </a:t>
            </a:r>
            <a:r>
              <a:rPr lang="it-IT" sz="2000" dirty="0" err="1">
                <a:solidFill>
                  <a:prstClr val="black"/>
                </a:solidFill>
              </a:rPr>
              <a:t>albumin</a:t>
            </a:r>
            <a:endParaRPr lang="it-IT" sz="2000" dirty="0">
              <a:solidFill>
                <a:prstClr val="black"/>
              </a:solidFill>
            </a:endParaRPr>
          </a:p>
          <a:p>
            <a:pPr marL="342900" indent="-342900">
              <a:lnSpc>
                <a:spcPct val="150000"/>
              </a:lnSpc>
              <a:buFont typeface="Arial" panose="020B0604020202020204" pitchFamily="34" charset="0"/>
              <a:buChar char="•"/>
            </a:pPr>
            <a:r>
              <a:rPr lang="it-IT" sz="2000" dirty="0">
                <a:solidFill>
                  <a:srgbClr val="FF0000"/>
                </a:solidFill>
              </a:rPr>
              <a:t>AB </a:t>
            </a:r>
            <a:r>
              <a:rPr lang="it-IT" sz="2000" dirty="0" err="1">
                <a:solidFill>
                  <a:srgbClr val="FF0000"/>
                </a:solidFill>
              </a:rPr>
              <a:t>obtained</a:t>
            </a:r>
            <a:r>
              <a:rPr lang="it-IT" sz="2000" dirty="0">
                <a:solidFill>
                  <a:srgbClr val="FF0000"/>
                </a:solidFill>
              </a:rPr>
              <a:t> from </a:t>
            </a:r>
            <a:r>
              <a:rPr lang="en-US" sz="2000" dirty="0">
                <a:solidFill>
                  <a:srgbClr val="FF0000"/>
                </a:solidFill>
              </a:rPr>
              <a:t>chemical digestion have different reactivity</a:t>
            </a:r>
          </a:p>
        </p:txBody>
      </p:sp>
      <p:sp>
        <p:nvSpPr>
          <p:cNvPr id="17" name="Rectangle 16"/>
          <p:cNvSpPr/>
          <p:nvPr/>
        </p:nvSpPr>
        <p:spPr>
          <a:xfrm>
            <a:off x="798021" y="4718489"/>
            <a:ext cx="9860755" cy="1569660"/>
          </a:xfrm>
          <a:prstGeom prst="rect">
            <a:avLst/>
          </a:prstGeom>
        </p:spPr>
        <p:txBody>
          <a:bodyPr wrap="square">
            <a:spAutoFit/>
          </a:bodyPr>
          <a:lstStyle/>
          <a:p>
            <a:pPr lvl="0">
              <a:lnSpc>
                <a:spcPct val="150000"/>
              </a:lnSpc>
            </a:pPr>
            <a:r>
              <a:rPr lang="it-IT" sz="2400" dirty="0">
                <a:solidFill>
                  <a:prstClr val="black"/>
                </a:solidFill>
              </a:rPr>
              <a:t> </a:t>
            </a:r>
            <a:r>
              <a:rPr lang="it-IT" sz="2400" u="sng" dirty="0" err="1">
                <a:solidFill>
                  <a:prstClr val="black"/>
                </a:solidFill>
              </a:rPr>
              <a:t>Recent</a:t>
            </a:r>
            <a:r>
              <a:rPr lang="it-IT" sz="2400" u="sng" dirty="0">
                <a:solidFill>
                  <a:prstClr val="black"/>
                </a:solidFill>
              </a:rPr>
              <a:t> SAED-TEM </a:t>
            </a:r>
            <a:r>
              <a:rPr lang="it-IT" sz="2400" u="sng" dirty="0" err="1">
                <a:solidFill>
                  <a:prstClr val="black"/>
                </a:solidFill>
              </a:rPr>
              <a:t>study</a:t>
            </a:r>
            <a:r>
              <a:rPr lang="it-IT" sz="2400" u="sng" dirty="0">
                <a:solidFill>
                  <a:prstClr val="black"/>
                </a:solidFill>
              </a:rPr>
              <a:t>: Di Giuseppe et al. 2019</a:t>
            </a:r>
          </a:p>
          <a:p>
            <a:pPr marL="342900" indent="-342900">
              <a:lnSpc>
                <a:spcPct val="150000"/>
              </a:lnSpc>
              <a:buFont typeface="Arial" panose="020B0604020202020204" pitchFamily="34" charset="0"/>
              <a:buChar char="•"/>
            </a:pPr>
            <a:r>
              <a:rPr lang="it-IT" sz="2000" dirty="0">
                <a:solidFill>
                  <a:prstClr val="black"/>
                </a:solidFill>
              </a:rPr>
              <a:t>d-</a:t>
            </a:r>
            <a:r>
              <a:rPr lang="it-IT" sz="2000" dirty="0" err="1">
                <a:solidFill>
                  <a:prstClr val="black"/>
                </a:solidFill>
              </a:rPr>
              <a:t>spacings</a:t>
            </a:r>
            <a:r>
              <a:rPr lang="it-IT" sz="2000" dirty="0">
                <a:solidFill>
                  <a:prstClr val="black"/>
                </a:solidFill>
              </a:rPr>
              <a:t> </a:t>
            </a:r>
            <a:r>
              <a:rPr lang="it-IT" sz="2000" dirty="0" err="1">
                <a:solidFill>
                  <a:prstClr val="black"/>
                </a:solidFill>
              </a:rPr>
              <a:t>compatible</a:t>
            </a:r>
            <a:r>
              <a:rPr lang="it-IT" sz="2000" dirty="0">
                <a:solidFill>
                  <a:prstClr val="black"/>
                </a:solidFill>
              </a:rPr>
              <a:t> with the </a:t>
            </a:r>
            <a:r>
              <a:rPr lang="it-IT" sz="2000" dirty="0" err="1">
                <a:solidFill>
                  <a:prstClr val="black"/>
                </a:solidFill>
              </a:rPr>
              <a:t>presence</a:t>
            </a:r>
            <a:r>
              <a:rPr lang="it-IT" sz="2000" dirty="0">
                <a:solidFill>
                  <a:prstClr val="black"/>
                </a:solidFill>
              </a:rPr>
              <a:t> of ferrihydrite, </a:t>
            </a:r>
            <a:r>
              <a:rPr lang="it-IT" sz="2000" dirty="0" err="1">
                <a:solidFill>
                  <a:prstClr val="black"/>
                </a:solidFill>
              </a:rPr>
              <a:t>goethite</a:t>
            </a:r>
            <a:r>
              <a:rPr lang="it-IT" sz="2000" dirty="0">
                <a:solidFill>
                  <a:prstClr val="black"/>
                </a:solidFill>
              </a:rPr>
              <a:t>, and apatite </a:t>
            </a:r>
          </a:p>
          <a:p>
            <a:pPr marL="342900" indent="-342900">
              <a:lnSpc>
                <a:spcPct val="150000"/>
              </a:lnSpc>
              <a:buFont typeface="Arial" panose="020B0604020202020204" pitchFamily="34" charset="0"/>
              <a:buChar char="•"/>
            </a:pPr>
            <a:r>
              <a:rPr lang="it-IT" sz="2000" dirty="0">
                <a:solidFill>
                  <a:srgbClr val="FF0000"/>
                </a:solidFill>
              </a:rPr>
              <a:t>The </a:t>
            </a:r>
            <a:r>
              <a:rPr lang="it-IT" sz="2000" dirty="0" err="1">
                <a:solidFill>
                  <a:srgbClr val="FF0000"/>
                </a:solidFill>
              </a:rPr>
              <a:t>lung</a:t>
            </a:r>
            <a:r>
              <a:rPr lang="it-IT" sz="2000" dirty="0">
                <a:solidFill>
                  <a:srgbClr val="FF0000"/>
                </a:solidFill>
              </a:rPr>
              <a:t> </a:t>
            </a:r>
            <a:r>
              <a:rPr lang="it-IT" sz="2000" dirty="0" err="1">
                <a:solidFill>
                  <a:srgbClr val="FF0000"/>
                </a:solidFill>
              </a:rPr>
              <a:t>tissue</a:t>
            </a:r>
            <a:r>
              <a:rPr lang="it-IT" sz="2000" dirty="0">
                <a:solidFill>
                  <a:srgbClr val="FF0000"/>
                </a:solidFill>
              </a:rPr>
              <a:t> </a:t>
            </a:r>
            <a:r>
              <a:rPr lang="it-IT" sz="2000" dirty="0" err="1">
                <a:solidFill>
                  <a:srgbClr val="FF0000"/>
                </a:solidFill>
              </a:rPr>
              <a:t>was</a:t>
            </a:r>
            <a:r>
              <a:rPr lang="it-IT" sz="2000" dirty="0">
                <a:solidFill>
                  <a:srgbClr val="FF0000"/>
                </a:solidFill>
              </a:rPr>
              <a:t> </a:t>
            </a:r>
            <a:r>
              <a:rPr lang="it-IT" sz="2000" dirty="0" err="1">
                <a:solidFill>
                  <a:srgbClr val="FF0000"/>
                </a:solidFill>
              </a:rPr>
              <a:t>removed</a:t>
            </a:r>
            <a:r>
              <a:rPr lang="it-IT" sz="2000" dirty="0">
                <a:solidFill>
                  <a:srgbClr val="FF0000"/>
                </a:solidFill>
              </a:rPr>
              <a:t> by </a:t>
            </a:r>
            <a:r>
              <a:rPr lang="it-IT" sz="2000" dirty="0" err="1">
                <a:solidFill>
                  <a:srgbClr val="FF0000"/>
                </a:solidFill>
              </a:rPr>
              <a:t>ashing</a:t>
            </a:r>
            <a:endParaRPr lang="it-IT" sz="2000" dirty="0">
              <a:solidFill>
                <a:srgbClr val="FF0000"/>
              </a:solidFill>
            </a:endParaRPr>
          </a:p>
        </p:txBody>
      </p:sp>
      <p:sp>
        <p:nvSpPr>
          <p:cNvPr id="2" name="Action Button: Go Forward or Next 1">
            <a:hlinkClick r:id="" action="ppaction://hlinkshowjump?jump=nextslide" highlightClick="1"/>
            <a:extLst>
              <a:ext uri="{FF2B5EF4-FFF2-40B4-BE49-F238E27FC236}">
                <a16:creationId xmlns:a16="http://schemas.microsoft.com/office/drawing/2014/main" id="{B7325F11-1EF4-C499-21E2-59FA2B2AEAEE}"/>
              </a:ext>
            </a:extLst>
          </p:cNvPr>
          <p:cNvSpPr/>
          <p:nvPr/>
        </p:nvSpPr>
        <p:spPr>
          <a:xfrm>
            <a:off x="11598664" y="6200062"/>
            <a:ext cx="472700" cy="5270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ction Button: Go Back or Previous 2">
            <a:hlinkClick r:id="" action="ppaction://hlinkshowjump?jump=previousslide" highlightClick="1"/>
            <a:extLst>
              <a:ext uri="{FF2B5EF4-FFF2-40B4-BE49-F238E27FC236}">
                <a16:creationId xmlns:a16="http://schemas.microsoft.com/office/drawing/2014/main" id="{E6544D90-540B-B2CE-710F-FD56B5ADF2F8}"/>
              </a:ext>
            </a:extLst>
          </p:cNvPr>
          <p:cNvSpPr/>
          <p:nvPr/>
        </p:nvSpPr>
        <p:spPr>
          <a:xfrm>
            <a:off x="10866827" y="6200854"/>
            <a:ext cx="513612" cy="51361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Go to Beginning 4">
            <a:hlinkClick r:id="" action="ppaction://hlinkshowjump?jump=firstslide" highlightClick="1"/>
            <a:extLst>
              <a:ext uri="{FF2B5EF4-FFF2-40B4-BE49-F238E27FC236}">
                <a16:creationId xmlns:a16="http://schemas.microsoft.com/office/drawing/2014/main" id="{A069A51A-380C-3742-EB42-3D6AB4CBC315}"/>
              </a:ext>
            </a:extLst>
          </p:cNvPr>
          <p:cNvSpPr/>
          <p:nvPr/>
        </p:nvSpPr>
        <p:spPr>
          <a:xfrm>
            <a:off x="10089593" y="6209614"/>
            <a:ext cx="513612" cy="495115"/>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904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19016" y="5518445"/>
            <a:ext cx="4826600" cy="1339555"/>
          </a:xfrm>
          <a:prstGeom prst="rect">
            <a:avLst/>
          </a:prstGeom>
          <a:noFill/>
          <a:ln w="9525">
            <a:noFill/>
            <a:miter lim="800000"/>
            <a:headEnd/>
            <a:tailEnd/>
          </a:ln>
        </p:spPr>
        <p:txBody>
          <a:bodyPr/>
          <a:lstStyle/>
          <a:p>
            <a:pPr marL="800100" lvl="1" indent="-342900">
              <a:lnSpc>
                <a:spcPts val="3200"/>
              </a:lnSpc>
              <a:spcBef>
                <a:spcPct val="20000"/>
              </a:spcBef>
              <a:buFont typeface="Arial" panose="020B0604020202020204" pitchFamily="34" charset="0"/>
              <a:buChar char="•"/>
              <a:defRPr/>
            </a:pPr>
            <a:r>
              <a:rPr lang="it-IT" sz="2000" kern="0" dirty="0"/>
              <a:t>  </a:t>
            </a:r>
            <a:r>
              <a:rPr lang="it-IT" sz="2000" b="1" kern="0" dirty="0" err="1"/>
              <a:t>Very</a:t>
            </a:r>
            <a:r>
              <a:rPr lang="it-IT" sz="2000" b="1" kern="0" dirty="0"/>
              <a:t> high </a:t>
            </a:r>
            <a:r>
              <a:rPr lang="it-IT" sz="2000" b="1" kern="0" dirty="0" err="1"/>
              <a:t>resolution</a:t>
            </a:r>
            <a:r>
              <a:rPr lang="it-IT" sz="2000" b="1" kern="0" dirty="0"/>
              <a:t> (</a:t>
            </a:r>
            <a:r>
              <a:rPr lang="it-IT" sz="2000" b="1" kern="0" dirty="0" err="1"/>
              <a:t>atomic</a:t>
            </a:r>
            <a:r>
              <a:rPr lang="it-IT" sz="2000" b="1" kern="0" dirty="0"/>
              <a:t> scale)</a:t>
            </a:r>
          </a:p>
          <a:p>
            <a:pPr marL="914400" lvl="1" indent="-457200">
              <a:lnSpc>
                <a:spcPts val="3200"/>
              </a:lnSpc>
              <a:buFont typeface="Arial" panose="020B0604020202020204" pitchFamily="34" charset="0"/>
              <a:buChar char="•"/>
            </a:pPr>
            <a:r>
              <a:rPr lang="en-US" sz="2000" dirty="0">
                <a:solidFill>
                  <a:srgbClr val="FF0000"/>
                </a:solidFill>
              </a:rPr>
              <a:t>Very thin samples (50 – 100 nm)</a:t>
            </a:r>
          </a:p>
          <a:p>
            <a:pPr marL="914400" lvl="1" indent="-457200">
              <a:lnSpc>
                <a:spcPts val="3200"/>
              </a:lnSpc>
              <a:buFont typeface="Arial" panose="020B0604020202020204" pitchFamily="34" charset="0"/>
              <a:buChar char="•"/>
            </a:pPr>
            <a:r>
              <a:rPr lang="it-IT" sz="2000" dirty="0" err="1">
                <a:solidFill>
                  <a:srgbClr val="FF0000"/>
                </a:solidFill>
              </a:rPr>
              <a:t>Possible</a:t>
            </a:r>
            <a:r>
              <a:rPr lang="it-IT" sz="2000" dirty="0">
                <a:solidFill>
                  <a:srgbClr val="FF0000"/>
                </a:solidFill>
              </a:rPr>
              <a:t> </a:t>
            </a:r>
            <a:r>
              <a:rPr lang="it-IT" sz="2000" dirty="0" err="1">
                <a:solidFill>
                  <a:srgbClr val="FF0000"/>
                </a:solidFill>
              </a:rPr>
              <a:t>beam</a:t>
            </a:r>
            <a:r>
              <a:rPr lang="it-IT" sz="2000" dirty="0">
                <a:solidFill>
                  <a:srgbClr val="FF0000"/>
                </a:solidFill>
              </a:rPr>
              <a:t> </a:t>
            </a:r>
            <a:r>
              <a:rPr lang="it-IT" sz="2000" dirty="0" err="1">
                <a:solidFill>
                  <a:srgbClr val="FF0000"/>
                </a:solidFill>
              </a:rPr>
              <a:t>damage</a:t>
            </a:r>
            <a:endParaRPr lang="en-US" sz="2000" dirty="0">
              <a:solidFill>
                <a:srgbClr val="FF0000"/>
              </a:solidFill>
            </a:endParaRPr>
          </a:p>
          <a:p>
            <a:pPr lvl="1">
              <a:lnSpc>
                <a:spcPts val="3200"/>
              </a:lnSpc>
              <a:spcBef>
                <a:spcPct val="20000"/>
              </a:spcBef>
              <a:defRPr/>
            </a:pPr>
            <a:endParaRPr lang="it-IT" sz="2400" kern="0" dirty="0">
              <a:solidFill>
                <a:srgbClr val="FF0000"/>
              </a:solidFill>
            </a:endParaRPr>
          </a:p>
        </p:txBody>
      </p:sp>
      <p:sp>
        <p:nvSpPr>
          <p:cNvPr id="8" name="Title 1"/>
          <p:cNvSpPr txBox="1">
            <a:spLocks/>
          </p:cNvSpPr>
          <p:nvPr/>
        </p:nvSpPr>
        <p:spPr>
          <a:xfrm>
            <a:off x="0" y="-14514"/>
            <a:ext cx="12192000" cy="588092"/>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Arial" panose="020B0604020202020204" pitchFamily="34" charset="0"/>
                <a:cs typeface="Arial" panose="020B0604020202020204" pitchFamily="34" charset="0"/>
              </a:rPr>
              <a:t>				Electrons </a:t>
            </a:r>
            <a:r>
              <a:rPr lang="en-US" sz="3200" i="1" dirty="0">
                <a:latin typeface="Arial" panose="020B0604020202020204" pitchFamily="34" charset="0"/>
                <a:cs typeface="Arial" panose="020B0604020202020204" pitchFamily="34" charset="0"/>
              </a:rPr>
              <a:t>vs.</a:t>
            </a:r>
            <a:r>
              <a:rPr lang="en-US" sz="3200" dirty="0">
                <a:latin typeface="Arial" panose="020B0604020202020204" pitchFamily="34" charset="0"/>
                <a:cs typeface="Arial" panose="020B0604020202020204" pitchFamily="34" charset="0"/>
              </a:rPr>
              <a:t> X-rays </a:t>
            </a:r>
            <a:r>
              <a:rPr lang="en-US" sz="2800" dirty="0">
                <a:latin typeface="Arial" panose="020B0604020202020204" pitchFamily="34" charset="0"/>
                <a:cs typeface="Arial" panose="020B0604020202020204" pitchFamily="34" charset="0"/>
              </a:rPr>
              <a:t>(synchrotron radiation)</a:t>
            </a:r>
            <a:endParaRPr lang="en-US" sz="32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2756" t="5109" r="16547" b="4945"/>
          <a:stretch/>
        </p:blipFill>
        <p:spPr>
          <a:xfrm>
            <a:off x="1859841" y="1614824"/>
            <a:ext cx="2344950" cy="3978328"/>
          </a:xfrm>
          <a:prstGeom prst="rect">
            <a:avLst/>
          </a:prstGeom>
        </p:spPr>
      </p:pic>
      <p:sp>
        <p:nvSpPr>
          <p:cNvPr id="3" name="Rectangle 3">
            <a:extLst>
              <a:ext uri="{FF2B5EF4-FFF2-40B4-BE49-F238E27FC236}">
                <a16:creationId xmlns:a16="http://schemas.microsoft.com/office/drawing/2014/main" id="{5F731948-B188-CF85-F56F-D9B09B805F3A}"/>
              </a:ext>
            </a:extLst>
          </p:cNvPr>
          <p:cNvSpPr txBox="1">
            <a:spLocks noChangeArrowheads="1"/>
          </p:cNvSpPr>
          <p:nvPr/>
        </p:nvSpPr>
        <p:spPr bwMode="auto">
          <a:xfrm>
            <a:off x="306133" y="661033"/>
            <a:ext cx="5432046" cy="1028497"/>
          </a:xfrm>
          <a:prstGeom prst="rect">
            <a:avLst/>
          </a:prstGeom>
          <a:noFill/>
          <a:ln w="9525">
            <a:noFill/>
            <a:miter lim="800000"/>
            <a:headEnd/>
            <a:tailEnd/>
          </a:ln>
        </p:spPr>
        <p:txBody>
          <a:bodyPr/>
          <a:lstStyle/>
          <a:p>
            <a:pPr algn="ctr">
              <a:spcBef>
                <a:spcPct val="20000"/>
              </a:spcBef>
              <a:defRPr/>
            </a:pPr>
            <a:r>
              <a:rPr lang="it-IT" sz="2400" kern="0" dirty="0"/>
              <a:t>SEM or TEM</a:t>
            </a:r>
          </a:p>
          <a:p>
            <a:pPr algn="ctr">
              <a:spcBef>
                <a:spcPct val="20000"/>
              </a:spcBef>
              <a:defRPr/>
            </a:pPr>
            <a:r>
              <a:rPr lang="it-IT" sz="2400" b="1" u="sng" kern="0" dirty="0"/>
              <a:t>Invasive</a:t>
            </a:r>
            <a:r>
              <a:rPr lang="it-IT" sz="2400" kern="0" dirty="0"/>
              <a:t> sample </a:t>
            </a:r>
            <a:r>
              <a:rPr lang="it-IT" sz="2400" kern="0" dirty="0" err="1"/>
              <a:t>preparation</a:t>
            </a:r>
            <a:endParaRPr lang="it-IT" sz="2400" kern="0" dirty="0"/>
          </a:p>
        </p:txBody>
      </p:sp>
      <p:grpSp>
        <p:nvGrpSpPr>
          <p:cNvPr id="10" name="Gruppo 9">
            <a:extLst>
              <a:ext uri="{FF2B5EF4-FFF2-40B4-BE49-F238E27FC236}">
                <a16:creationId xmlns:a16="http://schemas.microsoft.com/office/drawing/2014/main" id="{89877AAF-351E-9030-D495-33A86D13251D}"/>
              </a:ext>
            </a:extLst>
          </p:cNvPr>
          <p:cNvGrpSpPr/>
          <p:nvPr/>
        </p:nvGrpSpPr>
        <p:grpSpPr>
          <a:xfrm>
            <a:off x="5345138" y="663549"/>
            <a:ext cx="6047803" cy="5884388"/>
            <a:chOff x="5345138" y="663549"/>
            <a:chExt cx="6047803" cy="5884388"/>
          </a:xfrm>
        </p:grpSpPr>
        <p:grpSp>
          <p:nvGrpSpPr>
            <p:cNvPr id="2" name="Group 1"/>
            <p:cNvGrpSpPr/>
            <p:nvPr/>
          </p:nvGrpSpPr>
          <p:grpSpPr>
            <a:xfrm>
              <a:off x="5345138" y="1658596"/>
              <a:ext cx="5508545" cy="4889341"/>
              <a:chOff x="3821167" y="1498958"/>
              <a:chExt cx="5508545" cy="4889341"/>
            </a:xfrm>
          </p:grpSpPr>
          <p:sp>
            <p:nvSpPr>
              <p:cNvPr id="7" name="Rectangle 3"/>
              <p:cNvSpPr txBox="1">
                <a:spLocks noChangeArrowheads="1"/>
              </p:cNvSpPr>
              <p:nvPr/>
            </p:nvSpPr>
            <p:spPr bwMode="auto">
              <a:xfrm>
                <a:off x="4177203" y="4366990"/>
                <a:ext cx="5152509" cy="2021309"/>
              </a:xfrm>
              <a:prstGeom prst="rect">
                <a:avLst/>
              </a:prstGeom>
              <a:noFill/>
              <a:ln w="9525">
                <a:noFill/>
                <a:miter lim="800000"/>
                <a:headEnd/>
                <a:tailEnd/>
              </a:ln>
            </p:spPr>
            <p:txBody>
              <a:bodyPr/>
              <a:lstStyle/>
              <a:p>
                <a:pPr lvl="2" indent="-457200">
                  <a:lnSpc>
                    <a:spcPts val="3200"/>
                  </a:lnSpc>
                  <a:buFont typeface="Arial" panose="020B0604020202020204" pitchFamily="34" charset="0"/>
                  <a:buChar char="•"/>
                </a:pPr>
                <a:r>
                  <a:rPr lang="en-US" sz="2000" dirty="0"/>
                  <a:t>High spatial resolution (50 </a:t>
                </a:r>
                <a:r>
                  <a:rPr lang="en-US" sz="2000" dirty="0">
                    <a:sym typeface="Symbol" panose="05050102010706020507" pitchFamily="18" charset="2"/>
                  </a:rPr>
                  <a:t>n</a:t>
                </a:r>
                <a:r>
                  <a:rPr lang="en-US" sz="2000" dirty="0"/>
                  <a:t>m)</a:t>
                </a:r>
              </a:p>
              <a:p>
                <a:pPr lvl="2" indent="-457200">
                  <a:lnSpc>
                    <a:spcPts val="3200"/>
                  </a:lnSpc>
                  <a:buFont typeface="Arial" panose="020B0604020202020204" pitchFamily="34" charset="0"/>
                  <a:buChar char="•"/>
                </a:pPr>
                <a:r>
                  <a:rPr lang="en-US" sz="2000" dirty="0"/>
                  <a:t>Very intense and focused x-ray beam</a:t>
                </a:r>
              </a:p>
              <a:p>
                <a:pPr marL="914400" lvl="1" indent="-457200">
                  <a:lnSpc>
                    <a:spcPts val="3200"/>
                  </a:lnSpc>
                  <a:buFont typeface="Arial" panose="020B0604020202020204" pitchFamily="34" charset="0"/>
                  <a:buChar char="•"/>
                </a:pPr>
                <a:r>
                  <a:rPr lang="en-US" sz="2000" dirty="0"/>
                  <a:t>Thicker samples (10 – 30 µm)</a:t>
                </a:r>
              </a:p>
              <a:p>
                <a:pPr marL="914400" lvl="1" indent="-457200">
                  <a:lnSpc>
                    <a:spcPts val="3200"/>
                  </a:lnSpc>
                  <a:buFont typeface="Arial" panose="020B0604020202020204" pitchFamily="34" charset="0"/>
                  <a:buChar char="•"/>
                </a:pPr>
                <a:r>
                  <a:rPr lang="en-US" sz="2000" b="1" dirty="0"/>
                  <a:t>Little or no beam damage</a:t>
                </a:r>
              </a:p>
              <a:p>
                <a:pPr marL="914400" lvl="1" indent="-457200">
                  <a:lnSpc>
                    <a:spcPts val="3200"/>
                  </a:lnSpc>
                  <a:buFont typeface="Arial" panose="020B0604020202020204" pitchFamily="34" charset="0"/>
                  <a:buChar char="•"/>
                </a:pPr>
                <a:r>
                  <a:rPr lang="en-US" sz="2000" dirty="0">
                    <a:solidFill>
                      <a:srgbClr val="FF0000"/>
                    </a:solidFill>
                  </a:rPr>
                  <a:t>Limited </a:t>
                </a:r>
                <a:r>
                  <a:rPr lang="en-US" sz="2000" dirty="0" err="1">
                    <a:solidFill>
                      <a:srgbClr val="FF0000"/>
                    </a:solidFill>
                  </a:rPr>
                  <a:t>beamtime</a:t>
                </a:r>
                <a:r>
                  <a:rPr lang="en-US" sz="2000" dirty="0">
                    <a:solidFill>
                      <a:srgbClr val="FF0000"/>
                    </a:solidFill>
                  </a:rPr>
                  <a:t> available</a:t>
                </a:r>
              </a:p>
            </p:txBody>
          </p:sp>
          <p:pic>
            <p:nvPicPr>
              <p:cNvPr id="5" name="Picture 4"/>
              <p:cNvPicPr>
                <a:picLocks noChangeAspect="1"/>
              </p:cNvPicPr>
              <p:nvPr/>
            </p:nvPicPr>
            <p:blipFill>
              <a:blip r:embed="rId4"/>
              <a:stretch>
                <a:fillRect/>
              </a:stretch>
            </p:blipFill>
            <p:spPr>
              <a:xfrm>
                <a:off x="4716461" y="1498958"/>
                <a:ext cx="4141131" cy="2799503"/>
              </a:xfrm>
              <a:prstGeom prst="rect">
                <a:avLst/>
              </a:prstGeom>
            </p:spPr>
          </p:pic>
          <p:sp>
            <p:nvSpPr>
              <p:cNvPr id="9" name="Rectangle 8"/>
              <p:cNvSpPr/>
              <p:nvPr/>
            </p:nvSpPr>
            <p:spPr>
              <a:xfrm>
                <a:off x="3821167" y="2696011"/>
                <a:ext cx="761022" cy="707886"/>
              </a:xfrm>
              <a:prstGeom prst="rect">
                <a:avLst/>
              </a:prstGeom>
              <a:solidFill>
                <a:schemeClr val="bg1"/>
              </a:solidFill>
            </p:spPr>
            <p:txBody>
              <a:bodyPr wrap="square" anchor="ctr" anchorCtr="0">
                <a:spAutoFit/>
              </a:bodyPr>
              <a:lstStyle/>
              <a:p>
                <a:r>
                  <a:rPr lang="en-US" sz="4000" i="1" dirty="0">
                    <a:solidFill>
                      <a:prstClr val="black"/>
                    </a:solidFill>
                  </a:rPr>
                  <a:t>vs.</a:t>
                </a:r>
                <a:endParaRPr lang="en-US" dirty="0"/>
              </a:p>
            </p:txBody>
          </p:sp>
        </p:grpSp>
        <p:sp>
          <p:nvSpPr>
            <p:cNvPr id="4" name="Rectangle 3">
              <a:extLst>
                <a:ext uri="{FF2B5EF4-FFF2-40B4-BE49-F238E27FC236}">
                  <a16:creationId xmlns:a16="http://schemas.microsoft.com/office/drawing/2014/main" id="{77730746-3B01-B9C4-8CBA-C86DFFE0DDCA}"/>
                </a:ext>
              </a:extLst>
            </p:cNvPr>
            <p:cNvSpPr txBox="1">
              <a:spLocks noChangeArrowheads="1"/>
            </p:cNvSpPr>
            <p:nvPr/>
          </p:nvSpPr>
          <p:spPr bwMode="auto">
            <a:xfrm>
              <a:off x="5445616" y="663549"/>
              <a:ext cx="5947325" cy="1028497"/>
            </a:xfrm>
            <a:prstGeom prst="rect">
              <a:avLst/>
            </a:prstGeom>
            <a:noFill/>
            <a:ln w="9525">
              <a:noFill/>
              <a:miter lim="800000"/>
              <a:headEnd/>
              <a:tailEnd/>
            </a:ln>
          </p:spPr>
          <p:txBody>
            <a:bodyPr/>
            <a:lstStyle/>
            <a:p>
              <a:pPr algn="ctr">
                <a:spcBef>
                  <a:spcPct val="20000"/>
                </a:spcBef>
                <a:defRPr/>
              </a:pPr>
              <a:r>
                <a:rPr lang="it-IT" sz="2400" kern="0" dirty="0"/>
                <a:t>X-rays techniques (XRD, XAS, XPF, XCT, XPS…)</a:t>
              </a:r>
            </a:p>
            <a:p>
              <a:pPr algn="ctr">
                <a:spcBef>
                  <a:spcPct val="20000"/>
                </a:spcBef>
                <a:defRPr/>
              </a:pPr>
              <a:r>
                <a:rPr lang="it-IT" sz="2400" b="1" u="sng" kern="0" dirty="0"/>
                <a:t>Non-</a:t>
              </a:r>
              <a:r>
                <a:rPr lang="it-IT" sz="2400" u="sng" kern="0" dirty="0"/>
                <a:t>invasive</a:t>
              </a:r>
              <a:r>
                <a:rPr lang="it-IT" sz="2400" kern="0" dirty="0"/>
                <a:t> sample </a:t>
              </a:r>
              <a:r>
                <a:rPr lang="it-IT" sz="2400" kern="0" dirty="0" err="1"/>
                <a:t>preparation</a:t>
              </a:r>
              <a:endParaRPr lang="it-IT" sz="2400" kern="0" dirty="0"/>
            </a:p>
          </p:txBody>
        </p:sp>
      </p:grpSp>
      <p:sp>
        <p:nvSpPr>
          <p:cNvPr id="15" name="Action Button: Go Forward or Next 14">
            <a:hlinkClick r:id="" action="ppaction://hlinkshowjump?jump=nextslide" highlightClick="1"/>
            <a:extLst>
              <a:ext uri="{FF2B5EF4-FFF2-40B4-BE49-F238E27FC236}">
                <a16:creationId xmlns:a16="http://schemas.microsoft.com/office/drawing/2014/main" id="{406D7317-ACAD-7790-3EF7-5E869872B622}"/>
              </a:ext>
            </a:extLst>
          </p:cNvPr>
          <p:cNvSpPr/>
          <p:nvPr/>
        </p:nvSpPr>
        <p:spPr>
          <a:xfrm>
            <a:off x="11598664" y="6200062"/>
            <a:ext cx="472700" cy="5270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Go Back or Previous 15">
            <a:hlinkClick r:id="" action="ppaction://hlinkshowjump?jump=previousslide" highlightClick="1"/>
            <a:extLst>
              <a:ext uri="{FF2B5EF4-FFF2-40B4-BE49-F238E27FC236}">
                <a16:creationId xmlns:a16="http://schemas.microsoft.com/office/drawing/2014/main" id="{6775E11D-183C-B7FE-F60F-E3BC5D32B72B}"/>
              </a:ext>
            </a:extLst>
          </p:cNvPr>
          <p:cNvSpPr/>
          <p:nvPr/>
        </p:nvSpPr>
        <p:spPr>
          <a:xfrm>
            <a:off x="10866827" y="6200854"/>
            <a:ext cx="513612" cy="51361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tion Button: Go to Beginning 16">
            <a:hlinkClick r:id="" action="ppaction://hlinkshowjump?jump=firstslide" highlightClick="1"/>
            <a:extLst>
              <a:ext uri="{FF2B5EF4-FFF2-40B4-BE49-F238E27FC236}">
                <a16:creationId xmlns:a16="http://schemas.microsoft.com/office/drawing/2014/main" id="{82CED811-BF3D-538B-5EEA-008621B9AC5A}"/>
              </a:ext>
            </a:extLst>
          </p:cNvPr>
          <p:cNvSpPr/>
          <p:nvPr/>
        </p:nvSpPr>
        <p:spPr>
          <a:xfrm>
            <a:off x="10089593" y="6209614"/>
            <a:ext cx="513612" cy="495115"/>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835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38189</TotalTime>
  <Words>2569</Words>
  <Application>Microsoft Office PowerPoint</Application>
  <PresentationFormat>Widescreen</PresentationFormat>
  <Paragraphs>267</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Symbol</vt:lpstr>
      <vt:lpstr>Office Theme</vt:lpstr>
      <vt:lpstr>The composition of asbestos bodies in human lungs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Combined phase-contrast and fluorescence synchrotron nano-tomography on asbestos bodies</dc:title>
  <dc:creator>Fabrizio</dc:creator>
  <cp:lastModifiedBy>Fabrizio</cp:lastModifiedBy>
  <cp:revision>724</cp:revision>
  <cp:lastPrinted>2018-05-18T10:49:45Z</cp:lastPrinted>
  <dcterms:created xsi:type="dcterms:W3CDTF">2017-06-17T09:10:01Z</dcterms:created>
  <dcterms:modified xsi:type="dcterms:W3CDTF">2023-04-27T06:02:36Z</dcterms:modified>
</cp:coreProperties>
</file>