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7" r:id="rId3"/>
    <p:sldId id="268" r:id="rId4"/>
    <p:sldId id="275" r:id="rId5"/>
    <p:sldId id="276" r:id="rId6"/>
    <p:sldId id="269" r:id="rId7"/>
    <p:sldId id="270" r:id="rId8"/>
    <p:sldId id="298" r:id="rId9"/>
    <p:sldId id="273" r:id="rId10"/>
    <p:sldId id="278" r:id="rId11"/>
    <p:sldId id="279" r:id="rId12"/>
    <p:sldId id="280" r:id="rId13"/>
    <p:sldId id="281" r:id="rId14"/>
    <p:sldId id="285" r:id="rId15"/>
    <p:sldId id="299" r:id="rId16"/>
    <p:sldId id="282" r:id="rId17"/>
    <p:sldId id="286" r:id="rId18"/>
    <p:sldId id="283" r:id="rId19"/>
    <p:sldId id="287" r:id="rId20"/>
    <p:sldId id="289" r:id="rId21"/>
    <p:sldId id="292" r:id="rId22"/>
    <p:sldId id="293" r:id="rId23"/>
    <p:sldId id="302" r:id="rId24"/>
    <p:sldId id="300" r:id="rId25"/>
    <p:sldId id="294" r:id="rId26"/>
    <p:sldId id="30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, Julia Marleen" initials="SJM" lastIdx="1" clrIdx="0">
    <p:extLst>
      <p:ext uri="{19B8F6BF-5375-455C-9EA6-DF929625EA0E}">
        <p15:presenceInfo xmlns:p15="http://schemas.microsoft.com/office/powerpoint/2012/main" userId="S-1-5-21-4253473865-3197154111-2873975343-246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/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5BD296-5FEC-468F-A291-E47156C1E8E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8314961-C562-495D-98CA-32F066E4A69F}">
      <dgm:prSet phldrT="[Text]" custT="1"/>
      <dgm:spPr/>
      <dgm:t>
        <a:bodyPr/>
        <a:lstStyle/>
        <a:p>
          <a:r>
            <a:rPr lang="de-DE" sz="1600" dirty="0"/>
            <a:t>1. </a:t>
          </a:r>
          <a:r>
            <a:rPr lang="de-DE" sz="1600" dirty="0" err="1"/>
            <a:t>Introduction</a:t>
          </a:r>
          <a:endParaRPr lang="de-DE" sz="1500" dirty="0"/>
        </a:p>
      </dgm:t>
    </dgm:pt>
    <dgm:pt modelId="{C7CA044F-0A25-4CE0-8A31-2F8DC8B671D2}" type="parTrans" cxnId="{52B5B680-9D6F-4223-B85C-0AAFAD592577}">
      <dgm:prSet/>
      <dgm:spPr/>
      <dgm:t>
        <a:bodyPr/>
        <a:lstStyle/>
        <a:p>
          <a:endParaRPr lang="de-DE"/>
        </a:p>
      </dgm:t>
    </dgm:pt>
    <dgm:pt modelId="{34901169-D765-4EB2-A6E9-6704A9AC3122}" type="sibTrans" cxnId="{52B5B680-9D6F-4223-B85C-0AAFAD592577}">
      <dgm:prSet/>
      <dgm:spPr/>
      <dgm:t>
        <a:bodyPr/>
        <a:lstStyle/>
        <a:p>
          <a:endParaRPr lang="de-DE"/>
        </a:p>
      </dgm:t>
    </dgm:pt>
    <dgm:pt modelId="{C74535D4-BD2C-416F-816A-FBDF3A166802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de-DE" sz="1600" dirty="0"/>
            <a:t>2. Methods</a:t>
          </a:r>
        </a:p>
      </dgm:t>
    </dgm:pt>
    <dgm:pt modelId="{1996178B-9C12-4B97-B9D8-F7189B102659}" type="parTrans" cxnId="{2252519B-8D0E-42EE-AA4B-81198DE9D826}">
      <dgm:prSet/>
      <dgm:spPr/>
      <dgm:t>
        <a:bodyPr/>
        <a:lstStyle/>
        <a:p>
          <a:endParaRPr lang="de-DE"/>
        </a:p>
      </dgm:t>
    </dgm:pt>
    <dgm:pt modelId="{9110A63C-6CC7-4CFF-8E75-E4D21D1C5698}" type="sibTrans" cxnId="{2252519B-8D0E-42EE-AA4B-81198DE9D826}">
      <dgm:prSet/>
      <dgm:spPr/>
      <dgm:t>
        <a:bodyPr/>
        <a:lstStyle/>
        <a:p>
          <a:endParaRPr lang="de-DE"/>
        </a:p>
      </dgm:t>
    </dgm:pt>
    <dgm:pt modelId="{38F69B76-AB0E-4551-BB5B-2BC8AB868F50}">
      <dgm:prSet phldrT="[Text]" custT="1"/>
      <dgm:spPr/>
      <dgm:t>
        <a:bodyPr/>
        <a:lstStyle/>
        <a:p>
          <a:r>
            <a:rPr lang="de-DE" sz="1600" dirty="0"/>
            <a:t>3. </a:t>
          </a:r>
          <a:r>
            <a:rPr lang="de-DE" sz="1600" dirty="0" err="1"/>
            <a:t>Results</a:t>
          </a:r>
          <a:endParaRPr lang="de-DE" sz="1600" dirty="0"/>
        </a:p>
      </dgm:t>
    </dgm:pt>
    <dgm:pt modelId="{3771C278-5C63-4369-8A0A-91D2BECB5170}" type="parTrans" cxnId="{7107C64F-FA50-4208-BCA8-1FD15DE5F18C}">
      <dgm:prSet/>
      <dgm:spPr/>
      <dgm:t>
        <a:bodyPr/>
        <a:lstStyle/>
        <a:p>
          <a:endParaRPr lang="de-DE"/>
        </a:p>
      </dgm:t>
    </dgm:pt>
    <dgm:pt modelId="{4A77651A-68E9-449E-AD27-EFCE07C959FB}" type="sibTrans" cxnId="{7107C64F-FA50-4208-BCA8-1FD15DE5F18C}">
      <dgm:prSet/>
      <dgm:spPr/>
      <dgm:t>
        <a:bodyPr/>
        <a:lstStyle/>
        <a:p>
          <a:endParaRPr lang="de-DE"/>
        </a:p>
      </dgm:t>
    </dgm:pt>
    <dgm:pt modelId="{8F7139F9-9997-474E-8A3B-C7594EE74532}">
      <dgm:prSet phldrT="[Text]" custT="1"/>
      <dgm:spPr/>
      <dgm:t>
        <a:bodyPr/>
        <a:lstStyle/>
        <a:p>
          <a:r>
            <a:rPr lang="de-DE" sz="1400" dirty="0"/>
            <a:t>4</a:t>
          </a:r>
          <a:r>
            <a:rPr lang="de-DE" sz="1500" dirty="0"/>
            <a:t>. </a:t>
          </a:r>
          <a:r>
            <a:rPr lang="de-DE" sz="1500" dirty="0" err="1"/>
            <a:t>Discussion</a:t>
          </a:r>
          <a:r>
            <a:rPr lang="de-DE" sz="1500" dirty="0"/>
            <a:t> &amp; </a:t>
          </a:r>
          <a:r>
            <a:rPr lang="de-DE" sz="1500" dirty="0" err="1"/>
            <a:t>Conclusion</a:t>
          </a:r>
          <a:endParaRPr lang="de-DE" sz="1500" dirty="0"/>
        </a:p>
      </dgm:t>
    </dgm:pt>
    <dgm:pt modelId="{8A955F6E-C691-4661-87A0-7CEEFF0393C1}" type="parTrans" cxnId="{044188D5-7434-4CFE-9757-A35C3BCA3CB0}">
      <dgm:prSet/>
      <dgm:spPr/>
      <dgm:t>
        <a:bodyPr/>
        <a:lstStyle/>
        <a:p>
          <a:endParaRPr lang="de-DE"/>
        </a:p>
      </dgm:t>
    </dgm:pt>
    <dgm:pt modelId="{94CCC804-0F0E-4975-BC9F-874368D2FF71}" type="sibTrans" cxnId="{044188D5-7434-4CFE-9757-A35C3BCA3CB0}">
      <dgm:prSet/>
      <dgm:spPr/>
      <dgm:t>
        <a:bodyPr/>
        <a:lstStyle/>
        <a:p>
          <a:endParaRPr lang="de-DE"/>
        </a:p>
      </dgm:t>
    </dgm:pt>
    <dgm:pt modelId="{251F5ACF-ADFA-4FB2-AE7F-05B9575439CC}" type="pres">
      <dgm:prSet presAssocID="{155BD296-5FEC-468F-A291-E47156C1E8E0}" presName="Name0" presStyleCnt="0">
        <dgm:presLayoutVars>
          <dgm:dir/>
          <dgm:resizeHandles val="exact"/>
        </dgm:presLayoutVars>
      </dgm:prSet>
      <dgm:spPr/>
    </dgm:pt>
    <dgm:pt modelId="{6615405A-4585-4BC6-B0E7-3D0B7E3A1602}" type="pres">
      <dgm:prSet presAssocID="{18314961-C562-495D-98CA-32F066E4A69F}" presName="node" presStyleLbl="node1" presStyleIdx="0" presStyleCnt="4">
        <dgm:presLayoutVars>
          <dgm:bulletEnabled val="1"/>
        </dgm:presLayoutVars>
      </dgm:prSet>
      <dgm:spPr/>
    </dgm:pt>
    <dgm:pt modelId="{A2BB58B0-B252-4432-8577-AC0056E694D4}" type="pres">
      <dgm:prSet presAssocID="{34901169-D765-4EB2-A6E9-6704A9AC3122}" presName="sibTrans" presStyleLbl="sibTrans2D1" presStyleIdx="0" presStyleCnt="3"/>
      <dgm:spPr/>
    </dgm:pt>
    <dgm:pt modelId="{2B52F1ED-C142-4631-9ADC-5A3F89746EC8}" type="pres">
      <dgm:prSet presAssocID="{34901169-D765-4EB2-A6E9-6704A9AC3122}" presName="connectorText" presStyleLbl="sibTrans2D1" presStyleIdx="0" presStyleCnt="3"/>
      <dgm:spPr/>
    </dgm:pt>
    <dgm:pt modelId="{10287FC8-5235-44F4-BC3C-DE1F6E4D00FF}" type="pres">
      <dgm:prSet presAssocID="{C74535D4-BD2C-416F-816A-FBDF3A166802}" presName="node" presStyleLbl="node1" presStyleIdx="1" presStyleCnt="4">
        <dgm:presLayoutVars>
          <dgm:bulletEnabled val="1"/>
        </dgm:presLayoutVars>
      </dgm:prSet>
      <dgm:spPr/>
    </dgm:pt>
    <dgm:pt modelId="{CD8DB2A0-95D8-489E-87B1-EA07E41695EF}" type="pres">
      <dgm:prSet presAssocID="{9110A63C-6CC7-4CFF-8E75-E4D21D1C5698}" presName="sibTrans" presStyleLbl="sibTrans2D1" presStyleIdx="1" presStyleCnt="3"/>
      <dgm:spPr/>
    </dgm:pt>
    <dgm:pt modelId="{DAAAD8F2-88CA-48A7-9B62-420212C3A2CB}" type="pres">
      <dgm:prSet presAssocID="{9110A63C-6CC7-4CFF-8E75-E4D21D1C5698}" presName="connectorText" presStyleLbl="sibTrans2D1" presStyleIdx="1" presStyleCnt="3"/>
      <dgm:spPr/>
    </dgm:pt>
    <dgm:pt modelId="{12B14320-9641-4535-B0AD-F93C0982F600}" type="pres">
      <dgm:prSet presAssocID="{38F69B76-AB0E-4551-BB5B-2BC8AB868F50}" presName="node" presStyleLbl="node1" presStyleIdx="2" presStyleCnt="4">
        <dgm:presLayoutVars>
          <dgm:bulletEnabled val="1"/>
        </dgm:presLayoutVars>
      </dgm:prSet>
      <dgm:spPr/>
    </dgm:pt>
    <dgm:pt modelId="{281429F2-356B-448F-8735-1D54098B0173}" type="pres">
      <dgm:prSet presAssocID="{4A77651A-68E9-449E-AD27-EFCE07C959FB}" presName="sibTrans" presStyleLbl="sibTrans2D1" presStyleIdx="2" presStyleCnt="3"/>
      <dgm:spPr/>
    </dgm:pt>
    <dgm:pt modelId="{4E28CE5A-537D-4D5A-BA30-5DED50F7701B}" type="pres">
      <dgm:prSet presAssocID="{4A77651A-68E9-449E-AD27-EFCE07C959FB}" presName="connectorText" presStyleLbl="sibTrans2D1" presStyleIdx="2" presStyleCnt="3"/>
      <dgm:spPr/>
    </dgm:pt>
    <dgm:pt modelId="{632BBA49-A657-4520-BBAE-3216DC331269}" type="pres">
      <dgm:prSet presAssocID="{8F7139F9-9997-474E-8A3B-C7594EE74532}" presName="node" presStyleLbl="node1" presStyleIdx="3" presStyleCnt="4" custScaleX="135886">
        <dgm:presLayoutVars>
          <dgm:bulletEnabled val="1"/>
        </dgm:presLayoutVars>
      </dgm:prSet>
      <dgm:spPr/>
    </dgm:pt>
  </dgm:ptLst>
  <dgm:cxnLst>
    <dgm:cxn modelId="{E42C3518-2C43-44E1-A5F3-803F2D3C12BC}" type="presOf" srcId="{155BD296-5FEC-468F-A291-E47156C1E8E0}" destId="{251F5ACF-ADFA-4FB2-AE7F-05B9575439CC}" srcOrd="0" destOrd="0" presId="urn:microsoft.com/office/officeart/2005/8/layout/process1"/>
    <dgm:cxn modelId="{9AD18D38-D335-4383-B7C6-72C5DAC9DE67}" type="presOf" srcId="{4A77651A-68E9-449E-AD27-EFCE07C959FB}" destId="{281429F2-356B-448F-8735-1D54098B0173}" srcOrd="0" destOrd="0" presId="urn:microsoft.com/office/officeart/2005/8/layout/process1"/>
    <dgm:cxn modelId="{C092C238-58B8-43E9-ABED-7C7258B78476}" type="presOf" srcId="{8F7139F9-9997-474E-8A3B-C7594EE74532}" destId="{632BBA49-A657-4520-BBAE-3216DC331269}" srcOrd="0" destOrd="0" presId="urn:microsoft.com/office/officeart/2005/8/layout/process1"/>
    <dgm:cxn modelId="{E0C5E53E-2D2D-405D-99B1-6F3921A28727}" type="presOf" srcId="{9110A63C-6CC7-4CFF-8E75-E4D21D1C5698}" destId="{DAAAD8F2-88CA-48A7-9B62-420212C3A2CB}" srcOrd="1" destOrd="0" presId="urn:microsoft.com/office/officeart/2005/8/layout/process1"/>
    <dgm:cxn modelId="{7107C64F-FA50-4208-BCA8-1FD15DE5F18C}" srcId="{155BD296-5FEC-468F-A291-E47156C1E8E0}" destId="{38F69B76-AB0E-4551-BB5B-2BC8AB868F50}" srcOrd="2" destOrd="0" parTransId="{3771C278-5C63-4369-8A0A-91D2BECB5170}" sibTransId="{4A77651A-68E9-449E-AD27-EFCE07C959FB}"/>
    <dgm:cxn modelId="{52B5B680-9D6F-4223-B85C-0AAFAD592577}" srcId="{155BD296-5FEC-468F-A291-E47156C1E8E0}" destId="{18314961-C562-495D-98CA-32F066E4A69F}" srcOrd="0" destOrd="0" parTransId="{C7CA044F-0A25-4CE0-8A31-2F8DC8B671D2}" sibTransId="{34901169-D765-4EB2-A6E9-6704A9AC3122}"/>
    <dgm:cxn modelId="{4283C98F-2DB0-486C-B216-91044C20A2E7}" type="presOf" srcId="{4A77651A-68E9-449E-AD27-EFCE07C959FB}" destId="{4E28CE5A-537D-4D5A-BA30-5DED50F7701B}" srcOrd="1" destOrd="0" presId="urn:microsoft.com/office/officeart/2005/8/layout/process1"/>
    <dgm:cxn modelId="{2252519B-8D0E-42EE-AA4B-81198DE9D826}" srcId="{155BD296-5FEC-468F-A291-E47156C1E8E0}" destId="{C74535D4-BD2C-416F-816A-FBDF3A166802}" srcOrd="1" destOrd="0" parTransId="{1996178B-9C12-4B97-B9D8-F7189B102659}" sibTransId="{9110A63C-6CC7-4CFF-8E75-E4D21D1C5698}"/>
    <dgm:cxn modelId="{BA81769B-BE56-41D8-94D5-567B43CF1EEA}" type="presOf" srcId="{C74535D4-BD2C-416F-816A-FBDF3A166802}" destId="{10287FC8-5235-44F4-BC3C-DE1F6E4D00FF}" srcOrd="0" destOrd="0" presId="urn:microsoft.com/office/officeart/2005/8/layout/process1"/>
    <dgm:cxn modelId="{16B9D3A6-6F79-477E-B3B5-79E531C8C81C}" type="presOf" srcId="{9110A63C-6CC7-4CFF-8E75-E4D21D1C5698}" destId="{CD8DB2A0-95D8-489E-87B1-EA07E41695EF}" srcOrd="0" destOrd="0" presId="urn:microsoft.com/office/officeart/2005/8/layout/process1"/>
    <dgm:cxn modelId="{47C125B6-E239-4AA0-8430-D63BF680CF5A}" type="presOf" srcId="{34901169-D765-4EB2-A6E9-6704A9AC3122}" destId="{A2BB58B0-B252-4432-8577-AC0056E694D4}" srcOrd="0" destOrd="0" presId="urn:microsoft.com/office/officeart/2005/8/layout/process1"/>
    <dgm:cxn modelId="{7EC5A6B8-C318-429B-B497-4B2E659E0038}" type="presOf" srcId="{18314961-C562-495D-98CA-32F066E4A69F}" destId="{6615405A-4585-4BC6-B0E7-3D0B7E3A1602}" srcOrd="0" destOrd="0" presId="urn:microsoft.com/office/officeart/2005/8/layout/process1"/>
    <dgm:cxn modelId="{DD0DB1C0-3807-4BBF-85D9-6D2CC546F58C}" type="presOf" srcId="{34901169-D765-4EB2-A6E9-6704A9AC3122}" destId="{2B52F1ED-C142-4631-9ADC-5A3F89746EC8}" srcOrd="1" destOrd="0" presId="urn:microsoft.com/office/officeart/2005/8/layout/process1"/>
    <dgm:cxn modelId="{97152CD0-1E4D-4A27-A7A4-9CEFB7770AD4}" type="presOf" srcId="{38F69B76-AB0E-4551-BB5B-2BC8AB868F50}" destId="{12B14320-9641-4535-B0AD-F93C0982F600}" srcOrd="0" destOrd="0" presId="urn:microsoft.com/office/officeart/2005/8/layout/process1"/>
    <dgm:cxn modelId="{044188D5-7434-4CFE-9757-A35C3BCA3CB0}" srcId="{155BD296-5FEC-468F-A291-E47156C1E8E0}" destId="{8F7139F9-9997-474E-8A3B-C7594EE74532}" srcOrd="3" destOrd="0" parTransId="{8A955F6E-C691-4661-87A0-7CEEFF0393C1}" sibTransId="{94CCC804-0F0E-4975-BC9F-874368D2FF71}"/>
    <dgm:cxn modelId="{1D1A1491-85E8-4664-8D00-72DBDE3C4F39}" type="presParOf" srcId="{251F5ACF-ADFA-4FB2-AE7F-05B9575439CC}" destId="{6615405A-4585-4BC6-B0E7-3D0B7E3A1602}" srcOrd="0" destOrd="0" presId="urn:microsoft.com/office/officeart/2005/8/layout/process1"/>
    <dgm:cxn modelId="{B0A494DC-3AEA-46D8-BE29-1322C6328265}" type="presParOf" srcId="{251F5ACF-ADFA-4FB2-AE7F-05B9575439CC}" destId="{A2BB58B0-B252-4432-8577-AC0056E694D4}" srcOrd="1" destOrd="0" presId="urn:microsoft.com/office/officeart/2005/8/layout/process1"/>
    <dgm:cxn modelId="{E78E64B0-71A7-42F2-93C2-50F371B669A7}" type="presParOf" srcId="{A2BB58B0-B252-4432-8577-AC0056E694D4}" destId="{2B52F1ED-C142-4631-9ADC-5A3F89746EC8}" srcOrd="0" destOrd="0" presId="urn:microsoft.com/office/officeart/2005/8/layout/process1"/>
    <dgm:cxn modelId="{38FBFD3E-2C40-4CEE-8680-DEE3F3EBBB24}" type="presParOf" srcId="{251F5ACF-ADFA-4FB2-AE7F-05B9575439CC}" destId="{10287FC8-5235-44F4-BC3C-DE1F6E4D00FF}" srcOrd="2" destOrd="0" presId="urn:microsoft.com/office/officeart/2005/8/layout/process1"/>
    <dgm:cxn modelId="{50564AE0-2376-4D16-8128-E69C243DDCCB}" type="presParOf" srcId="{251F5ACF-ADFA-4FB2-AE7F-05B9575439CC}" destId="{CD8DB2A0-95D8-489E-87B1-EA07E41695EF}" srcOrd="3" destOrd="0" presId="urn:microsoft.com/office/officeart/2005/8/layout/process1"/>
    <dgm:cxn modelId="{6CC24361-B30C-4A8E-A729-E0016F80CEAD}" type="presParOf" srcId="{CD8DB2A0-95D8-489E-87B1-EA07E41695EF}" destId="{DAAAD8F2-88CA-48A7-9B62-420212C3A2CB}" srcOrd="0" destOrd="0" presId="urn:microsoft.com/office/officeart/2005/8/layout/process1"/>
    <dgm:cxn modelId="{8764458C-60E6-4C58-9074-4D2407FFB3C2}" type="presParOf" srcId="{251F5ACF-ADFA-4FB2-AE7F-05B9575439CC}" destId="{12B14320-9641-4535-B0AD-F93C0982F600}" srcOrd="4" destOrd="0" presId="urn:microsoft.com/office/officeart/2005/8/layout/process1"/>
    <dgm:cxn modelId="{86F380FA-FD93-46BB-8627-9C75A51594D5}" type="presParOf" srcId="{251F5ACF-ADFA-4FB2-AE7F-05B9575439CC}" destId="{281429F2-356B-448F-8735-1D54098B0173}" srcOrd="5" destOrd="0" presId="urn:microsoft.com/office/officeart/2005/8/layout/process1"/>
    <dgm:cxn modelId="{12ECA803-2181-4FA2-AF04-93FE955C52EF}" type="presParOf" srcId="{281429F2-356B-448F-8735-1D54098B0173}" destId="{4E28CE5A-537D-4D5A-BA30-5DED50F7701B}" srcOrd="0" destOrd="0" presId="urn:microsoft.com/office/officeart/2005/8/layout/process1"/>
    <dgm:cxn modelId="{55AF69C1-23C2-43E9-B403-5F4B10FB176E}" type="presParOf" srcId="{251F5ACF-ADFA-4FB2-AE7F-05B9575439CC}" destId="{632BBA49-A657-4520-BBAE-3216DC3312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05A-4585-4BC6-B0E7-3D0B7E3A1602}">
      <dsp:nvSpPr>
        <dsp:cNvPr id="0" name=""/>
        <dsp:cNvSpPr/>
      </dsp:nvSpPr>
      <dsp:spPr>
        <a:xfrm>
          <a:off x="9534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</a:t>
          </a:r>
          <a:r>
            <a:rPr lang="de-DE" sz="1600" kern="1200" dirty="0" err="1"/>
            <a:t>Introduction</a:t>
          </a:r>
          <a:endParaRPr lang="de-DE" sz="1500" kern="1200" dirty="0"/>
        </a:p>
      </dsp:txBody>
      <dsp:txXfrm>
        <a:off x="19701" y="10167"/>
        <a:ext cx="1596046" cy="326798"/>
      </dsp:txXfrm>
    </dsp:sp>
    <dsp:sp modelId="{A2BB58B0-B252-4432-8577-AC0056E694D4}">
      <dsp:nvSpPr>
        <dsp:cNvPr id="0" name=""/>
        <dsp:cNvSpPr/>
      </dsp:nvSpPr>
      <dsp:spPr>
        <a:xfrm>
          <a:off x="1787552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87552" y="69426"/>
        <a:ext cx="239870" cy="208280"/>
      </dsp:txXfrm>
    </dsp:sp>
    <dsp:sp modelId="{10287FC8-5235-44F4-BC3C-DE1F6E4D00FF}">
      <dsp:nvSpPr>
        <dsp:cNvPr id="0" name=""/>
        <dsp:cNvSpPr/>
      </dsp:nvSpPr>
      <dsp:spPr>
        <a:xfrm>
          <a:off x="2272466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Methods</a:t>
          </a:r>
        </a:p>
      </dsp:txBody>
      <dsp:txXfrm>
        <a:off x="2282633" y="10167"/>
        <a:ext cx="1596046" cy="326798"/>
      </dsp:txXfrm>
    </dsp:sp>
    <dsp:sp modelId="{CD8DB2A0-95D8-489E-87B1-EA07E41695EF}">
      <dsp:nvSpPr>
        <dsp:cNvPr id="0" name=""/>
        <dsp:cNvSpPr/>
      </dsp:nvSpPr>
      <dsp:spPr>
        <a:xfrm>
          <a:off x="4050484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50484" y="69426"/>
        <a:ext cx="239870" cy="208280"/>
      </dsp:txXfrm>
    </dsp:sp>
    <dsp:sp modelId="{12B14320-9641-4535-B0AD-F93C0982F600}">
      <dsp:nvSpPr>
        <dsp:cNvPr id="0" name=""/>
        <dsp:cNvSpPr/>
      </dsp:nvSpPr>
      <dsp:spPr>
        <a:xfrm>
          <a:off x="4535398" y="0"/>
          <a:ext cx="1616380" cy="34713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</a:t>
          </a:r>
          <a:r>
            <a:rPr lang="de-DE" sz="1600" kern="1200" dirty="0" err="1"/>
            <a:t>Results</a:t>
          </a:r>
          <a:endParaRPr lang="de-DE" sz="1600" kern="1200" dirty="0"/>
        </a:p>
      </dsp:txBody>
      <dsp:txXfrm>
        <a:off x="4545565" y="10167"/>
        <a:ext cx="1596046" cy="326798"/>
      </dsp:txXfrm>
    </dsp:sp>
    <dsp:sp modelId="{281429F2-356B-448F-8735-1D54098B0173}">
      <dsp:nvSpPr>
        <dsp:cNvPr id="0" name=""/>
        <dsp:cNvSpPr/>
      </dsp:nvSpPr>
      <dsp:spPr>
        <a:xfrm>
          <a:off x="6313417" y="0"/>
          <a:ext cx="342672" cy="34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313417" y="69426"/>
        <a:ext cx="239870" cy="208280"/>
      </dsp:txXfrm>
    </dsp:sp>
    <dsp:sp modelId="{632BBA49-A657-4520-BBAE-3216DC331269}">
      <dsp:nvSpPr>
        <dsp:cNvPr id="0" name=""/>
        <dsp:cNvSpPr/>
      </dsp:nvSpPr>
      <dsp:spPr>
        <a:xfrm>
          <a:off x="6798331" y="0"/>
          <a:ext cx="2196434" cy="3471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</a:t>
          </a:r>
          <a:r>
            <a:rPr lang="de-DE" sz="1500" kern="1200" dirty="0"/>
            <a:t>. </a:t>
          </a:r>
          <a:r>
            <a:rPr lang="de-DE" sz="1500" kern="1200" dirty="0" err="1"/>
            <a:t>Discussion</a:t>
          </a:r>
          <a:r>
            <a:rPr lang="de-DE" sz="1500" kern="1200" dirty="0"/>
            <a:t> &amp; </a:t>
          </a:r>
          <a:r>
            <a:rPr lang="de-DE" sz="1500" kern="1200" dirty="0" err="1"/>
            <a:t>Conclusion</a:t>
          </a:r>
          <a:endParaRPr lang="de-DE" sz="1500" kern="1200" dirty="0"/>
        </a:p>
      </dsp:txBody>
      <dsp:txXfrm>
        <a:off x="6808498" y="10167"/>
        <a:ext cx="2176100" cy="326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0BD31-4BF8-4489-8489-609463C65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15600" cy="879455"/>
          </a:xfrm>
        </p:spPr>
        <p:txBody>
          <a:bodyPr/>
          <a:lstStyle/>
          <a:p>
            <a:r>
              <a:rPr lang="de-DE" dirty="0"/>
              <a:t>Masertitelformat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301FDA-4DA4-4567-BA87-8B8F7A8E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CA6ECD-70CC-4FE1-B0A6-B5D19442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2B18BD-7F4D-4D77-8415-9B7A35C5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87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27107-0BC3-455F-9B3D-3DA6C8FD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CDBE3D-959B-4F7F-ACB1-BE9777761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C50F4D-2D4E-456D-B672-C0C6125C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7FE3A6-E29C-4A8E-AE30-748E74BF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87F055-CEB3-4528-8196-073DC2A2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2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875A26-0D27-4DFB-B55E-490C1CFB8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457F2E-748B-4A2E-A7E8-B38311057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8797EA-7974-4DC8-A38C-4EC8AC6B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6F2BC-E2A9-4F2D-BE57-6624E12A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ABD71B-C789-491A-AD39-49EF9BE1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5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B849E-85D5-4247-8180-09A070F10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DFEDEF-404B-4B15-8E84-058FDAD00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55D4E-48DD-485D-A12E-C6469158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A28900-F304-4479-8522-CEB5B53E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35846-3DC5-4DA2-9243-3CA23BDD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42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C57FF-194F-45E5-8DD1-D0D6DA7A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B3CAF-F550-46D9-9EE2-01B819065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CA72D5-D14A-4EA7-A5F2-195E7DC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83C95D-1E9E-4A46-9673-592D7340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41E43C-58AA-4A7A-BF85-962F80BD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59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9A300-968F-4891-90D2-B3327C29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9F54C2-9629-4A3B-BF2A-8F9A84748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8C3A7C-39C4-4F8B-9C81-00EB7E6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35DD89-C1AC-47A1-8075-19FDB173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74713E-0D17-4EBD-ACA2-127EE760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62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7FE83-BD0F-49B7-A703-23E15877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601D0-1C38-4062-B04B-8AB6F046F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CCCB58-3960-4EC3-80CC-9EB93DB01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C25E52-A9BF-4FEC-A174-59150F43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290B28-D217-405F-9678-DF410110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9088C7-D30A-4817-86D8-88736B63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64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21C90-E80D-4F45-A74E-3407BA9A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B812DF-ACC5-4E50-826D-4A6781A3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33EBAF-99FA-4CC9-9BE3-677509573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8F3B60-5728-4E54-BE23-BB458342C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6B237A5-E988-40F7-98E3-FC660B60C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BD62FF-01BC-413E-8060-FE4F4A31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EDE972-9086-4C38-92DB-01CDBA32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9C9567-AB98-4B07-85DF-F3DEA539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69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07A750-71A0-43A6-83D5-3CF45DCE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CD549C-9268-4B12-A99B-4D1E469C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12D299-EE30-41C9-BB49-FEB94AFE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39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DCB83-4A19-4036-9C56-50AA85D9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BDED4B-58C5-4831-8BDA-DCC3FBB15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821D0-41E5-4417-9D75-88BE8D54C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0A1AA0-0EBA-4621-AD20-6B72921F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5D0D6E-F9E9-41AE-8622-7302E53C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F21627-6B24-4260-880C-8A7C79EA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EBF84-9B02-48E8-A46A-19789C64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FBFC51-C7BE-4248-A36B-F9C110E47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E1AAE9-629D-45C3-BB87-008B4E061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47E1D6-8045-4872-839D-1A6B2E9F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EC66BC-FDB7-4B5A-B495-B0BC6B0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37FDCA-905C-4309-AFF2-CCB57AD1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57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D69E825-7C94-49DC-9EE6-464BBE90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4B46BE-935E-464C-8268-A3D8FBD94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620502-F0A4-4F49-A703-42A9D9930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B702-7866-418F-996F-862C5EDCE99C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E60B07-AC5A-4651-A79D-9E90BEA1C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83AB1-5E3C-44A0-9055-927439F35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FF3F-2492-4F9E-B7AA-0DE4352930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07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slide" Target="slide1.xml"/><Relationship Id="rId5" Type="http://schemas.openxmlformats.org/officeDocument/2006/relationships/image" Target="../media/image37.png"/><Relationship Id="rId10" Type="http://schemas.microsoft.com/office/2007/relationships/diagramDrawing" Target="../diagrams/drawing9.xml"/><Relationship Id="rId4" Type="http://schemas.openxmlformats.org/officeDocument/2006/relationships/image" Target="../media/image37.jp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23.jpg"/><Relationship Id="rId7" Type="http://schemas.openxmlformats.org/officeDocument/2006/relationships/diagramData" Target="../diagrams/data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microsoft.com/office/2007/relationships/diagramDrawing" Target="../diagrams/drawing10.xml"/><Relationship Id="rId5" Type="http://schemas.openxmlformats.org/officeDocument/2006/relationships/image" Target="../media/image39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38.jpeg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slide" Target="slide1.xml"/><Relationship Id="rId5" Type="http://schemas.openxmlformats.org/officeDocument/2006/relationships/image" Target="../media/image41.png"/><Relationship Id="rId10" Type="http://schemas.microsoft.com/office/2007/relationships/diagramDrawing" Target="../diagrams/drawing11.xml"/><Relationship Id="rId4" Type="http://schemas.openxmlformats.org/officeDocument/2006/relationships/image" Target="../media/image40.png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slide" Target="slide1.xml"/><Relationship Id="rId5" Type="http://schemas.openxmlformats.org/officeDocument/2006/relationships/slide" Target="slide14.xml"/><Relationship Id="rId10" Type="http://schemas.microsoft.com/office/2007/relationships/diagramDrawing" Target="../diagrams/drawing12.xml"/><Relationship Id="rId4" Type="http://schemas.openxmlformats.org/officeDocument/2006/relationships/image" Target="../media/image42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slide" Target="slide1.xml"/><Relationship Id="rId5" Type="http://schemas.openxmlformats.org/officeDocument/2006/relationships/image" Target="../media/image49.png"/><Relationship Id="rId10" Type="http://schemas.microsoft.com/office/2007/relationships/diagramDrawing" Target="../diagrams/drawing13.xml"/><Relationship Id="rId4" Type="http://schemas.openxmlformats.org/officeDocument/2006/relationships/image" Target="../media/image48.pn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image" Target="../media/image23.jpg"/><Relationship Id="rId7" Type="http://schemas.openxmlformats.org/officeDocument/2006/relationships/diagramData" Target="../diagrams/data14.xml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4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diagramDrawing" Target="../diagrams/drawing15.xml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12" Type="http://schemas.openxmlformats.org/officeDocument/2006/relationships/diagramColors" Target="../diagrams/colors1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44.png"/><Relationship Id="rId10" Type="http://schemas.openxmlformats.org/officeDocument/2006/relationships/diagramLayout" Target="../diagrams/layout15.xml"/><Relationship Id="rId4" Type="http://schemas.openxmlformats.org/officeDocument/2006/relationships/image" Target="../media/image23.jpg"/><Relationship Id="rId9" Type="http://schemas.openxmlformats.org/officeDocument/2006/relationships/diagramData" Target="../diagrams/data15.xml"/><Relationship Id="rId1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53.png"/><Relationship Id="rId3" Type="http://schemas.openxmlformats.org/officeDocument/2006/relationships/image" Target="../media/image23.jpg"/><Relationship Id="rId7" Type="http://schemas.openxmlformats.org/officeDocument/2006/relationships/diagramData" Target="../diagrams/data16.xml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microsoft.com/office/2007/relationships/diagramDrawing" Target="../diagrams/drawing16.xml"/><Relationship Id="rId5" Type="http://schemas.openxmlformats.org/officeDocument/2006/relationships/image" Target="../media/image51.pn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50.png"/><Relationship Id="rId9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slide" Target="slide1.xml"/><Relationship Id="rId3" Type="http://schemas.openxmlformats.org/officeDocument/2006/relationships/image" Target="../media/image23.jpg"/><Relationship Id="rId7" Type="http://schemas.openxmlformats.org/officeDocument/2006/relationships/image" Target="../media/image57.png"/><Relationship Id="rId12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diagramColors" Target="../diagrams/colors17.xml"/><Relationship Id="rId5" Type="http://schemas.openxmlformats.org/officeDocument/2006/relationships/image" Target="../media/image55.png"/><Relationship Id="rId10" Type="http://schemas.openxmlformats.org/officeDocument/2006/relationships/diagramQuickStyle" Target="../diagrams/quickStyle17.xml"/><Relationship Id="rId4" Type="http://schemas.openxmlformats.org/officeDocument/2006/relationships/image" Target="../media/image54.png"/><Relationship Id="rId9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18.xml"/><Relationship Id="rId3" Type="http://schemas.openxmlformats.org/officeDocument/2006/relationships/image" Target="../media/image23.jpg"/><Relationship Id="rId7" Type="http://schemas.openxmlformats.org/officeDocument/2006/relationships/image" Target="../media/image60.png"/><Relationship Id="rId12" Type="http://schemas.openxmlformats.org/officeDocument/2006/relationships/diagramColors" Target="../diagrams/colors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diagramQuickStyle" Target="../diagrams/quickStyle18.xml"/><Relationship Id="rId5" Type="http://schemas.openxmlformats.org/officeDocument/2006/relationships/image" Target="../media/image58.png"/><Relationship Id="rId10" Type="http://schemas.openxmlformats.org/officeDocument/2006/relationships/diagramLayout" Target="../diagrams/layout18.xml"/><Relationship Id="rId4" Type="http://schemas.openxmlformats.org/officeDocument/2006/relationships/image" Target="../media/image9.png"/><Relationship Id="rId9" Type="http://schemas.openxmlformats.org/officeDocument/2006/relationships/diagramData" Target="../diagrams/data18.xml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3.jpg"/><Relationship Id="rId7" Type="http://schemas.openxmlformats.org/officeDocument/2006/relationships/diagramData" Target="../diagrams/data1.xml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microsoft.com/office/2007/relationships/diagramDrawing" Target="../diagrams/drawing19.xml"/><Relationship Id="rId4" Type="http://schemas.openxmlformats.org/officeDocument/2006/relationships/image" Target="../media/image61.png"/><Relationship Id="rId9" Type="http://schemas.openxmlformats.org/officeDocument/2006/relationships/diagramColors" Target="../diagrams/colors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20.xm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11" Type="http://schemas.openxmlformats.org/officeDocument/2006/relationships/slide" Target="slide1.xml"/><Relationship Id="rId5" Type="http://schemas.openxmlformats.org/officeDocument/2006/relationships/image" Target="../media/image61.png"/><Relationship Id="rId10" Type="http://schemas.microsoft.com/office/2007/relationships/diagramDrawing" Target="../diagrams/drawing20.xml"/><Relationship Id="rId4" Type="http://schemas.openxmlformats.org/officeDocument/2006/relationships/slide" Target="slide18.xml"/><Relationship Id="rId9" Type="http://schemas.openxmlformats.org/officeDocument/2006/relationships/diagramColors" Target="../diagrams/colors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21.xm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microsoft.com/office/2007/relationships/diagramDrawing" Target="../diagrams/drawing21.xml"/><Relationship Id="rId4" Type="http://schemas.openxmlformats.org/officeDocument/2006/relationships/slide" Target="slide18.xml"/><Relationship Id="rId9" Type="http://schemas.openxmlformats.org/officeDocument/2006/relationships/diagramColors" Target="../diagrams/colors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image" Target="../media/image23.jpg"/><Relationship Id="rId7" Type="http://schemas.openxmlformats.org/officeDocument/2006/relationships/diagramData" Target="../diagrams/data22.xml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22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22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microsoft.com/office/2007/relationships/diagramDrawing" Target="../diagrams/drawing2.xml"/><Relationship Id="rId3" Type="http://schemas.openxmlformats.org/officeDocument/2006/relationships/image" Target="../media/image23.jp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20.svg"/><Relationship Id="rId5" Type="http://schemas.openxmlformats.org/officeDocument/2006/relationships/image" Target="../media/image5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19.png"/><Relationship Id="rId19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image" Target="../media/image18.svg"/><Relationship Id="rId1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slide" Target="slide1.xml"/><Relationship Id="rId5" Type="http://schemas.openxmlformats.org/officeDocument/2006/relationships/image" Target="../media/image27.png"/><Relationship Id="rId10" Type="http://schemas.microsoft.com/office/2007/relationships/diagramDrawing" Target="../diagrams/drawing3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3.jp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slide" Target="slide1.xml"/><Relationship Id="rId5" Type="http://schemas.openxmlformats.org/officeDocument/2006/relationships/image" Target="../media/image29.png"/><Relationship Id="rId10" Type="http://schemas.microsoft.com/office/2007/relationships/diagramDrawing" Target="../diagrams/drawing4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slide" Target="slide1.xml"/><Relationship Id="rId3" Type="http://schemas.openxmlformats.org/officeDocument/2006/relationships/image" Target="../media/image23.jpg"/><Relationship Id="rId7" Type="http://schemas.openxmlformats.org/officeDocument/2006/relationships/image" Target="../media/image33.png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31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30.png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3.jp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slide" Target="slide1.xml"/><Relationship Id="rId4" Type="http://schemas.openxmlformats.org/officeDocument/2006/relationships/image" Target="../media/image34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3.jpg"/><Relationship Id="rId7" Type="http://schemas.openxmlformats.org/officeDocument/2006/relationships/diagramData" Target="../diagrams/data7.xml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7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23.jpg"/><Relationship Id="rId7" Type="http://schemas.openxmlformats.org/officeDocument/2006/relationships/diagramData" Target="../diagrams/data8.xml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diagramDrawing" Target="../diagrams/drawing8.xml"/><Relationship Id="rId5" Type="http://schemas.openxmlformats.org/officeDocument/2006/relationships/image" Target="../media/image340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35.jpg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-1"/>
            <a:ext cx="10217571" cy="9138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Planet </a:t>
            </a:r>
            <a:r>
              <a:rPr lang="de-DE" sz="3200" b="1" dirty="0" err="1">
                <a:solidFill>
                  <a:schemeClr val="bg1"/>
                </a:solidFill>
              </a:rPr>
              <a:t>size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controls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the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redistribution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 err="1">
                <a:solidFill>
                  <a:schemeClr val="bg1"/>
                </a:solidFill>
              </a:rPr>
              <a:t>heat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producing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elements</a:t>
            </a:r>
            <a:r>
              <a:rPr lang="de-DE" sz="3200" b="1" dirty="0">
                <a:solidFill>
                  <a:schemeClr val="bg1"/>
                </a:solidFill>
              </a:rPr>
              <a:t> and volatiles </a:t>
            </a:r>
            <a:r>
              <a:rPr lang="de-DE" sz="3200" b="1" dirty="0" err="1">
                <a:solidFill>
                  <a:schemeClr val="bg1"/>
                </a:solidFill>
              </a:rPr>
              <a:t>from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mantle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to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crust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42409" y="913840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117453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010E0F8-9365-4786-825A-8199B458D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71" y="2123532"/>
            <a:ext cx="3217289" cy="2907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5A860E5-31ED-4855-A44C-B196F82AB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" y="1706595"/>
            <a:ext cx="4044098" cy="217947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8F2CFA-2487-454E-9EA0-9A1C3F71AC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11966" r="17785" b="13839"/>
          <a:stretch/>
        </p:blipFill>
        <p:spPr>
          <a:xfrm>
            <a:off x="585051" y="4415943"/>
            <a:ext cx="1788826" cy="1650228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21" name="Grafik 20" descr="Lupe">
            <a:extLst>
              <a:ext uri="{FF2B5EF4-FFF2-40B4-BE49-F238E27FC236}">
                <a16:creationId xmlns:a16="http://schemas.microsoft.com/office/drawing/2014/main" id="{86DAFB4E-99BD-4ED0-AE0C-8BEBB2226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432729">
            <a:off x="1795359" y="4451485"/>
            <a:ext cx="720035" cy="72003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9B1545C-AC8A-47E2-9415-5BB7092C84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1" r="63760"/>
          <a:stretch/>
        </p:blipFill>
        <p:spPr>
          <a:xfrm>
            <a:off x="8514133" y="1196118"/>
            <a:ext cx="2848646" cy="24586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FFBA1D5-C3A6-45C7-AFEA-00969F9ABA37}"/>
              </a:ext>
            </a:extLst>
          </p:cNvPr>
          <p:cNvSpPr txBox="1"/>
          <p:nvPr/>
        </p:nvSpPr>
        <p:spPr>
          <a:xfrm>
            <a:off x="209857" y="6218184"/>
            <a:ext cx="2498104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Upper </a:t>
            </a:r>
            <a:r>
              <a:rPr lang="de-DE" sz="2000" dirty="0" err="1">
                <a:solidFill>
                  <a:schemeClr val="bg1"/>
                </a:solidFill>
              </a:rPr>
              <a:t>mantle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melting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892A6FB-BDE1-4400-A99F-CC72C587265E}"/>
              </a:ext>
            </a:extLst>
          </p:cNvPr>
          <p:cNvSpPr txBox="1"/>
          <p:nvPr/>
        </p:nvSpPr>
        <p:spPr>
          <a:xfrm>
            <a:off x="279066" y="3890465"/>
            <a:ext cx="3868217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Redistribution </a:t>
            </a:r>
            <a:r>
              <a:rPr lang="de-DE" sz="2000" dirty="0" err="1">
                <a:solidFill>
                  <a:schemeClr val="bg1"/>
                </a:solidFill>
              </a:rPr>
              <a:t>from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mantle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crust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4621C3-F585-4B7A-BBED-2CA49A3611A8}"/>
              </a:ext>
            </a:extLst>
          </p:cNvPr>
          <p:cNvSpPr txBox="1"/>
          <p:nvPr/>
        </p:nvSpPr>
        <p:spPr>
          <a:xfrm>
            <a:off x="8689258" y="3736992"/>
            <a:ext cx="267352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Investigating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effects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E51A229-1870-4504-8324-18CA632F2796}"/>
              </a:ext>
            </a:extLst>
          </p:cNvPr>
          <p:cNvSpPr txBox="1"/>
          <p:nvPr/>
        </p:nvSpPr>
        <p:spPr>
          <a:xfrm>
            <a:off x="3921661" y="5119986"/>
            <a:ext cx="4463507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Quantifying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amount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redistribution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 err="1">
                <a:solidFill>
                  <a:schemeClr val="bg1"/>
                </a:solidFill>
              </a:rPr>
              <a:t>depending</a:t>
            </a:r>
            <a:r>
              <a:rPr lang="de-DE" sz="2000" dirty="0">
                <a:solidFill>
                  <a:schemeClr val="bg1"/>
                </a:solidFill>
              </a:rPr>
              <a:t> on planet </a:t>
            </a:r>
            <a:r>
              <a:rPr lang="de-DE" sz="2000" dirty="0" err="1">
                <a:solidFill>
                  <a:schemeClr val="bg1"/>
                </a:solidFill>
              </a:rPr>
              <a:t>size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1F30025-3BCA-4CEC-A200-31C916BA8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3224" y="4305239"/>
            <a:ext cx="1430415" cy="142683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E3F47BC-F461-4E30-BF6D-3514AAF46D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1108" y="4646361"/>
            <a:ext cx="1100374" cy="15553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B117729-A489-408B-A19F-BD7F07FF81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2156" y="4386606"/>
            <a:ext cx="452600" cy="452600"/>
          </a:xfrm>
          <a:prstGeom prst="rect">
            <a:avLst/>
          </a:prstGeom>
        </p:spPr>
      </p:pic>
      <p:pic>
        <p:nvPicPr>
          <p:cNvPr id="14" name="Grafik 13" descr="Zurück RNL">
            <a:extLst>
              <a:ext uri="{FF2B5EF4-FFF2-40B4-BE49-F238E27FC236}">
                <a16:creationId xmlns:a16="http://schemas.microsoft.com/office/drawing/2014/main" id="{692DAFF2-CC4E-4543-BFF4-7204F8B85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90459">
            <a:off x="4308982" y="1370479"/>
            <a:ext cx="914400" cy="914400"/>
          </a:xfrm>
          <a:prstGeom prst="rect">
            <a:avLst/>
          </a:prstGeom>
        </p:spPr>
      </p:pic>
      <p:pic>
        <p:nvPicPr>
          <p:cNvPr id="36" name="Grafik 35" descr="Internet">
            <a:extLst>
              <a:ext uri="{FF2B5EF4-FFF2-40B4-BE49-F238E27FC236}">
                <a16:creationId xmlns:a16="http://schemas.microsoft.com/office/drawing/2014/main" id="{B9A41364-5C7F-4116-BEF1-5819D6D1E2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85439" y="1033283"/>
            <a:ext cx="1059931" cy="1059931"/>
          </a:xfrm>
          <a:prstGeom prst="rect">
            <a:avLst/>
          </a:prstGeom>
        </p:spPr>
      </p:pic>
      <p:pic>
        <p:nvPicPr>
          <p:cNvPr id="39" name="Grafik 38" descr="Zurück">
            <a:extLst>
              <a:ext uri="{FF2B5EF4-FFF2-40B4-BE49-F238E27FC236}">
                <a16:creationId xmlns:a16="http://schemas.microsoft.com/office/drawing/2014/main" id="{8D56243C-228A-4EEB-9DC5-FD4B619E12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6334879">
            <a:off x="7815811" y="4154106"/>
            <a:ext cx="914400" cy="9144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BBF8765B-B0B3-4983-84A3-C4EB49097B18}"/>
              </a:ext>
            </a:extLst>
          </p:cNvPr>
          <p:cNvSpPr txBox="1"/>
          <p:nvPr/>
        </p:nvSpPr>
        <p:spPr>
          <a:xfrm>
            <a:off x="99002" y="941189"/>
            <a:ext cx="668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Julia Schmidt and Lena Noack, Freie Universität Berlin      </a:t>
            </a:r>
          </a:p>
          <a:p>
            <a:r>
              <a:rPr lang="de-DE" sz="2000" dirty="0">
                <a:solidFill>
                  <a:schemeClr val="bg1"/>
                </a:solidFill>
              </a:rPr>
              <a:t>EGU </a:t>
            </a:r>
            <a:r>
              <a:rPr lang="de-DE" sz="2000" dirty="0" err="1">
                <a:solidFill>
                  <a:schemeClr val="bg1"/>
                </a:solidFill>
              </a:rPr>
              <a:t>conference</a:t>
            </a:r>
            <a:r>
              <a:rPr lang="de-DE" sz="2000" dirty="0">
                <a:solidFill>
                  <a:schemeClr val="bg1"/>
                </a:solidFill>
              </a:rPr>
              <a:t> 2023, Vienna</a:t>
            </a:r>
          </a:p>
        </p:txBody>
      </p:sp>
      <p:sp>
        <p:nvSpPr>
          <p:cNvPr id="42" name="Pfeil nach rechts 7">
            <a:extLst>
              <a:ext uri="{FF2B5EF4-FFF2-40B4-BE49-F238E27FC236}">
                <a16:creationId xmlns:a16="http://schemas.microsoft.com/office/drawing/2014/main" id="{50700245-D81D-4A77-9A4F-D7E0C29422FF}"/>
              </a:ext>
            </a:extLst>
          </p:cNvPr>
          <p:cNvSpPr/>
          <p:nvPr/>
        </p:nvSpPr>
        <p:spPr>
          <a:xfrm>
            <a:off x="1909962" y="2735481"/>
            <a:ext cx="599466" cy="53435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Grafik 42" descr="Pfeil Gerade">
            <a:extLst>
              <a:ext uri="{FF2B5EF4-FFF2-40B4-BE49-F238E27FC236}">
                <a16:creationId xmlns:a16="http://schemas.microsoft.com/office/drawing/2014/main" id="{BAEE7345-3EEA-4345-B74C-57358A295F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821304" y="2134427"/>
            <a:ext cx="663208" cy="764216"/>
          </a:xfrm>
          <a:prstGeom prst="rect">
            <a:avLst/>
          </a:prstGeom>
        </p:spPr>
      </p:pic>
      <p:pic>
        <p:nvPicPr>
          <p:cNvPr id="44" name="Grafik 43" descr="Pfeil Gerade">
            <a:extLst>
              <a:ext uri="{FF2B5EF4-FFF2-40B4-BE49-F238E27FC236}">
                <a16:creationId xmlns:a16="http://schemas.microsoft.com/office/drawing/2014/main" id="{9CB5A9B1-F4BC-4154-B484-FE14207491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302443" flipH="1">
            <a:off x="751862" y="2859093"/>
            <a:ext cx="395851" cy="335710"/>
          </a:xfrm>
          <a:prstGeom prst="rect">
            <a:avLst/>
          </a:prstGeom>
        </p:spPr>
      </p:pic>
      <p:pic>
        <p:nvPicPr>
          <p:cNvPr id="45" name="Grafik 44" descr="Pfeil Gerade">
            <a:extLst>
              <a:ext uri="{FF2B5EF4-FFF2-40B4-BE49-F238E27FC236}">
                <a16:creationId xmlns:a16="http://schemas.microsoft.com/office/drawing/2014/main" id="{7EB0EA2D-E656-46AD-B2D5-CFAA449476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680656" flipH="1">
            <a:off x="1170009" y="2913696"/>
            <a:ext cx="327605" cy="318857"/>
          </a:xfrm>
          <a:prstGeom prst="rect">
            <a:avLst/>
          </a:prstGeom>
        </p:spPr>
      </p:pic>
      <p:pic>
        <p:nvPicPr>
          <p:cNvPr id="46" name="Grafik 45" descr="Zurück">
            <a:extLst>
              <a:ext uri="{FF2B5EF4-FFF2-40B4-BE49-F238E27FC236}">
                <a16:creationId xmlns:a16="http://schemas.microsoft.com/office/drawing/2014/main" id="{E38074FE-E5B5-45A9-BD1B-244E496568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6334879">
            <a:off x="2441107" y="4354302"/>
            <a:ext cx="914400" cy="9144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F362EB0-877F-4210-BF23-A83304AECB1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08" y="6134745"/>
            <a:ext cx="2721035" cy="56698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91601DD-668E-4526-9D62-094F110E55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2" y="6102546"/>
            <a:ext cx="2487136" cy="66048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619893B-A67F-4D12-973A-BACE5BCD4C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25" y="6261861"/>
            <a:ext cx="2985134" cy="3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7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1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2.2. </a:t>
            </a:r>
            <a:r>
              <a:rPr lang="de-DE" sz="3200" b="1" dirty="0" err="1">
                <a:solidFill>
                  <a:schemeClr val="bg1"/>
                </a:solidFill>
              </a:rPr>
              <a:t>Thermodynamic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model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for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cpx</a:t>
            </a:r>
            <a:r>
              <a:rPr lang="de-DE" sz="3200" b="1" dirty="0">
                <a:solidFill>
                  <a:schemeClr val="bg1"/>
                </a:solidFill>
              </a:rPr>
              <a:t>/</a:t>
            </a:r>
            <a:r>
              <a:rPr lang="de-DE" sz="3200" b="1" dirty="0" err="1">
                <a:solidFill>
                  <a:schemeClr val="bg1"/>
                </a:solidFill>
              </a:rPr>
              <a:t>melt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sodium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24" name="Inhaltsplatzhalter 4">
            <a:extLst>
              <a:ext uri="{FF2B5EF4-FFF2-40B4-BE49-F238E27FC236}">
                <a16:creationId xmlns:a16="http://schemas.microsoft.com/office/drawing/2014/main" id="{343990F5-BEEF-40C5-838B-0FC558DDC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8" y="1340491"/>
            <a:ext cx="5764731" cy="4323549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3333397-82E4-42CF-ACB2-52C26EEC9016}"/>
              </a:ext>
            </a:extLst>
          </p:cNvPr>
          <p:cNvSpPr txBox="1"/>
          <p:nvPr/>
        </p:nvSpPr>
        <p:spPr>
          <a:xfrm>
            <a:off x="660934" y="5664040"/>
            <a:ext cx="346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bg1"/>
                </a:solidFill>
              </a:rPr>
              <a:t>Schmidt and Noack (2021)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F7423636-4B01-45AE-B6CA-C87B393A1772}"/>
                  </a:ext>
                </a:extLst>
              </p:cNvPr>
              <p:cNvSpPr txBox="1"/>
              <p:nvPr/>
            </p:nvSpPr>
            <p:spPr>
              <a:xfrm>
                <a:off x="7234747" y="1302180"/>
                <a:ext cx="4563549" cy="426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sz="2400" dirty="0">
                    <a:solidFill>
                      <a:srgbClr val="FFC000"/>
                    </a:solidFill>
                  </a:rPr>
                  <a:t>Na</a:t>
                </a:r>
                <a:r>
                  <a:rPr lang="de-DE" sz="2400" baseline="30000" dirty="0">
                    <a:solidFill>
                      <a:srgbClr val="FFC000"/>
                    </a:solidFill>
                  </a:rPr>
                  <a:t>+</a:t>
                </a:r>
                <a:r>
                  <a:rPr lang="de-DE" sz="2400" dirty="0">
                    <a:solidFill>
                      <a:srgbClr val="FFC000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ion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which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fits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best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into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jadeite</a:t>
                </a:r>
                <a:r>
                  <a:rPr lang="de-DE" sz="2400" dirty="0">
                    <a:solidFill>
                      <a:schemeClr val="bg1"/>
                    </a:solidFill>
                  </a:rPr>
                  <a:t> and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therefore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has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highest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partition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coefficient</a:t>
                </a:r>
                <a:r>
                  <a:rPr lang="de-DE" sz="2400" dirty="0">
                    <a:solidFill>
                      <a:schemeClr val="bg1"/>
                    </a:solidFill>
                  </a:rPr>
                  <a:t>. This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is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why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it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serves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us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as</a:t>
                </a:r>
                <a:r>
                  <a:rPr lang="de-DE" sz="2400" dirty="0">
                    <a:solidFill>
                      <a:schemeClr val="bg1"/>
                    </a:solidFill>
                  </a:rPr>
                  <a:t> a „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reference</a:t>
                </a:r>
                <a:r>
                  <a:rPr lang="de-DE" sz="2400" dirty="0">
                    <a:solidFill>
                      <a:schemeClr val="bg1"/>
                    </a:solidFill>
                  </a:rPr>
                  <a:t>“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coefficient</a:t>
                </a:r>
                <a:r>
                  <a:rPr lang="de-DE" sz="24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de-DE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sz="2400" dirty="0" err="1">
                    <a:solidFill>
                      <a:schemeClr val="bg1"/>
                    </a:solidFill>
                  </a:rPr>
                  <a:t>From</a:t>
                </a:r>
                <a:r>
                  <a:rPr lang="de-DE" sz="2400" dirty="0">
                    <a:solidFill>
                      <a:schemeClr val="bg1"/>
                    </a:solidFill>
                  </a:rPr>
                  <a:t> 0-15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GPa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along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the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peridotite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solidus</a:t>
                </a:r>
                <a:r>
                  <a:rPr lang="de-DE" sz="2400" dirty="0">
                    <a:solidFill>
                      <a:schemeClr val="bg1"/>
                    </a:solidFill>
                  </a:rPr>
                  <a:t>,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D</a:t>
                </a:r>
                <a:r>
                  <a:rPr lang="de-DE" sz="2400" baseline="-25000" dirty="0" err="1">
                    <a:solidFill>
                      <a:schemeClr val="bg1"/>
                    </a:solidFill>
                  </a:rPr>
                  <a:t>Na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C000"/>
                    </a:solidFill>
                  </a:rPr>
                  <a:t>changes</a:t>
                </a:r>
                <a:r>
                  <a:rPr lang="de-DE" sz="2400" dirty="0">
                    <a:solidFill>
                      <a:srgbClr val="FFC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C000"/>
                    </a:solidFill>
                  </a:rPr>
                  <a:t>up</a:t>
                </a:r>
                <a:r>
                  <a:rPr lang="de-DE" sz="2400" dirty="0">
                    <a:solidFill>
                      <a:srgbClr val="FFC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C000"/>
                    </a:solidFill>
                  </a:rPr>
                  <a:t>to</a:t>
                </a:r>
                <a:r>
                  <a:rPr lang="de-DE" sz="2400" dirty="0">
                    <a:solidFill>
                      <a:srgbClr val="FFC000"/>
                    </a:solidFill>
                  </a:rPr>
                  <a:t> 2 </a:t>
                </a:r>
                <a:r>
                  <a:rPr lang="de-DE" sz="2400" dirty="0" err="1">
                    <a:solidFill>
                      <a:srgbClr val="FFC000"/>
                    </a:solidFill>
                  </a:rPr>
                  <a:t>orders</a:t>
                </a:r>
                <a:r>
                  <a:rPr lang="de-DE" sz="2400" dirty="0">
                    <a:solidFill>
                      <a:srgbClr val="FFC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C000"/>
                    </a:solidFill>
                  </a:rPr>
                  <a:t>of</a:t>
                </a:r>
                <a:r>
                  <a:rPr lang="de-DE" sz="2400" dirty="0">
                    <a:solidFill>
                      <a:srgbClr val="FFC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C000"/>
                    </a:solidFill>
                  </a:rPr>
                  <a:t>magnitude</a:t>
                </a:r>
                <a:r>
                  <a:rPr lang="de-DE" sz="2400" dirty="0">
                    <a:solidFill>
                      <a:schemeClr val="bg1"/>
                    </a:solidFill>
                  </a:rPr>
                  <a:t>!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de-DE" sz="20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de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F7423636-4B01-45AE-B6CA-C87B393A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747" y="1302180"/>
                <a:ext cx="4563549" cy="4262705"/>
              </a:xfrm>
              <a:prstGeom prst="rect">
                <a:avLst/>
              </a:prstGeom>
              <a:blipFill>
                <a:blip r:embed="rId5"/>
                <a:stretch>
                  <a:fillRect l="-1872" t="-1144" r="-21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7BDD9E7E-F18C-47CD-9CB9-E5F0BB9D62AA}"/>
              </a:ext>
            </a:extLst>
          </p:cNvPr>
          <p:cNvSpPr txBox="1"/>
          <p:nvPr/>
        </p:nvSpPr>
        <p:spPr>
          <a:xfrm>
            <a:off x="616016" y="884343"/>
            <a:ext cx="598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Sodium</a:t>
            </a:r>
            <a:r>
              <a:rPr lang="de-DE" sz="2000" dirty="0">
                <a:solidFill>
                  <a:schemeClr val="bg1"/>
                </a:solidFill>
              </a:rPr>
              <a:t> in </a:t>
            </a:r>
            <a:r>
              <a:rPr lang="de-DE" sz="2000" dirty="0" err="1">
                <a:solidFill>
                  <a:schemeClr val="bg1"/>
                </a:solidFill>
              </a:rPr>
              <a:t>clinopyroxene</a:t>
            </a:r>
            <a:r>
              <a:rPr lang="de-DE" sz="2000" dirty="0">
                <a:solidFill>
                  <a:schemeClr val="bg1"/>
                </a:solidFill>
              </a:rPr>
              <a:t>/</a:t>
            </a:r>
            <a:r>
              <a:rPr lang="de-DE" sz="2000" dirty="0" err="1">
                <a:solidFill>
                  <a:schemeClr val="bg1"/>
                </a:solidFill>
              </a:rPr>
              <a:t>melt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partition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coefficients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C2634F44-E4BE-473E-A9FE-E091BBA69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389100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B977852B-6860-4F92-8C96-0239E21730C3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862A870-B0DB-436B-B6E8-E8F47132EB78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hlinkClick r:id="rId11" action="ppaction://hlinksldjump"/>
            <a:extLst>
              <a:ext uri="{FF2B5EF4-FFF2-40B4-BE49-F238E27FC236}">
                <a16:creationId xmlns:a16="http://schemas.microsoft.com/office/drawing/2014/main" id="{B564AD69-9FB3-4584-9CC0-658D4A3D01DF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FE372F2-5982-49CC-88F5-707DA0307F98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5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1" cy="53613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</a:rPr>
              <a:t>2.3. New D</a:t>
            </a:r>
            <a:r>
              <a:rPr lang="de-DE" sz="2800" b="1" baseline="-25000" dirty="0">
                <a:solidFill>
                  <a:schemeClr val="bg1"/>
                </a:solidFill>
              </a:rPr>
              <a:t>0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scaling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law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for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higher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pressures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562360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622398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id="{D7FE63FD-7E21-4A8F-BFD6-6EEA0F8DA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63" y="1259627"/>
            <a:ext cx="4475798" cy="37180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75A09BB-80DF-43EB-BA02-879D22ECA968}"/>
              </a:ext>
            </a:extLst>
          </p:cNvPr>
          <p:cNvSpPr txBox="1"/>
          <p:nvPr/>
        </p:nvSpPr>
        <p:spPr>
          <a:xfrm>
            <a:off x="6933317" y="622398"/>
            <a:ext cx="381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New </a:t>
            </a:r>
            <a:r>
              <a:rPr lang="de-DE" dirty="0" err="1">
                <a:solidFill>
                  <a:schemeClr val="bg1"/>
                </a:solidFill>
              </a:rPr>
              <a:t>scaling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law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which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suitable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interior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evolution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models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CD9C189-0ACA-4B72-A732-59C0719A7E6D}"/>
              </a:ext>
            </a:extLst>
          </p:cNvPr>
          <p:cNvSpPr txBox="1"/>
          <p:nvPr/>
        </p:nvSpPr>
        <p:spPr>
          <a:xfrm>
            <a:off x="134444" y="3397577"/>
            <a:ext cx="271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New </a:t>
            </a:r>
            <a:r>
              <a:rPr lang="de-DE" dirty="0" err="1">
                <a:solidFill>
                  <a:schemeClr val="bg1"/>
                </a:solidFill>
              </a:rPr>
              <a:t>scaling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law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59638296-C01C-4D96-B7D0-2667BAE5E961}"/>
                  </a:ext>
                </a:extLst>
              </p:cNvPr>
              <p:cNvSpPr/>
              <p:nvPr/>
            </p:nvSpPr>
            <p:spPr>
              <a:xfrm>
                <a:off x="264540" y="3817985"/>
                <a:ext cx="6407519" cy="1143005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𝑁𝑎</m:t>
                          </m:r>
                        </m:sub>
                      </m:sSub>
                      <m:r>
                        <a:rPr lang="de-DE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de-DE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2183+2</m:t>
                              </m:r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517</m:t>
                              </m:r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57</m:t>
                              </m:r>
                              <m:sSup>
                                <m:sSupPr>
                                  <m:ctrlPr>
                                    <a:rPr lang="de-DE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de-DE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de-DE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−4.575−0.</m:t>
                          </m:r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5149</m:t>
                          </m:r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+0.0</m:t>
                          </m:r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475</m:t>
                          </m:r>
                          <m:sSup>
                            <m:sSupPr>
                              <m:ctrlP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de-DE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59638296-C01C-4D96-B7D0-2667BAE5E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40" y="3817985"/>
                <a:ext cx="6407519" cy="1143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>
            <a:extLst>
              <a:ext uri="{FF2B5EF4-FFF2-40B4-BE49-F238E27FC236}">
                <a16:creationId xmlns:a16="http://schemas.microsoft.com/office/drawing/2014/main" id="{3C2284FD-5072-4F3E-924A-9EAF7563C176}"/>
              </a:ext>
            </a:extLst>
          </p:cNvPr>
          <p:cNvSpPr txBox="1"/>
          <p:nvPr/>
        </p:nvSpPr>
        <p:spPr>
          <a:xfrm>
            <a:off x="8932100" y="5045114"/>
            <a:ext cx="381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/>
                </a:solidFill>
              </a:rPr>
              <a:t>Schmidt and Noack (2021)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8182C8-433D-40C5-94F4-595D67A32562}"/>
              </a:ext>
            </a:extLst>
          </p:cNvPr>
          <p:cNvSpPr txBox="1"/>
          <p:nvPr/>
        </p:nvSpPr>
        <p:spPr>
          <a:xfrm>
            <a:off x="310914" y="823440"/>
            <a:ext cx="61804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</a:rPr>
              <a:t>The </a:t>
            </a:r>
            <a:r>
              <a:rPr lang="de-DE" sz="2000" dirty="0" err="1">
                <a:solidFill>
                  <a:schemeClr val="bg1"/>
                </a:solidFill>
              </a:rPr>
              <a:t>older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scaling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law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Blundy</a:t>
            </a:r>
            <a:r>
              <a:rPr lang="de-DE" sz="2000" dirty="0">
                <a:solidFill>
                  <a:schemeClr val="bg1"/>
                </a:solidFill>
              </a:rPr>
              <a:t> and Wood (1995)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only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suitable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pressures</a:t>
            </a:r>
            <a:r>
              <a:rPr lang="de-DE" sz="2000" dirty="0">
                <a:solidFill>
                  <a:schemeClr val="bg1"/>
                </a:solidFill>
              </a:rPr>
              <a:t> &lt; 4 </a:t>
            </a:r>
            <a:r>
              <a:rPr lang="de-DE" sz="2000" dirty="0" err="1">
                <a:solidFill>
                  <a:schemeClr val="bg1"/>
                </a:solidFill>
              </a:rPr>
              <a:t>Gpa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This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is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a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problem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because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most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mantle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evolution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codes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need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a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model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that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is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also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suitable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for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higher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pressures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.</a:t>
            </a:r>
            <a:endParaRPr lang="de-DE" sz="20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Based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on a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thermodynamic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model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  <a:hlinkClick r:id="rId6" action="ppaction://hlinksldjump"/>
              </a:rPr>
              <a:t>(link)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we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parameterized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a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new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scaling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C000"/>
                </a:solidFill>
                <a:sym typeface="Wingdings" panose="05000000000000000000" pitchFamily="2" charset="2"/>
              </a:rPr>
              <a:t>law</a:t>
            </a:r>
            <a:r>
              <a:rPr lang="de-DE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which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is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valid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higher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pressures</a:t>
            </a:r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66183B-240F-41D6-ADBA-85417060683F}"/>
              </a:ext>
            </a:extLst>
          </p:cNvPr>
          <p:cNvSpPr txBox="1"/>
          <p:nvPr/>
        </p:nvSpPr>
        <p:spPr>
          <a:xfrm>
            <a:off x="264540" y="5388229"/>
            <a:ext cx="116629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chemeClr val="bg1"/>
                </a:solidFill>
              </a:rPr>
              <a:t>The </a:t>
            </a:r>
            <a:r>
              <a:rPr lang="de-DE" dirty="0" err="1">
                <a:solidFill>
                  <a:schemeClr val="bg1"/>
                </a:solidFill>
              </a:rPr>
              <a:t>new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scaling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law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very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well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thermodynamic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model</a:t>
            </a:r>
            <a:r>
              <a:rPr lang="de-DE" dirty="0">
                <a:solidFill>
                  <a:schemeClr val="bg1"/>
                </a:solidFill>
              </a:rPr>
              <a:t> and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experimental </a:t>
            </a:r>
            <a:r>
              <a:rPr lang="de-DE" dirty="0" err="1">
                <a:solidFill>
                  <a:schemeClr val="bg1"/>
                </a:solidFill>
              </a:rPr>
              <a:t>literature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gray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shaded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area</a:t>
            </a:r>
            <a:r>
              <a:rPr lang="de-DE" dirty="0">
                <a:solidFill>
                  <a:schemeClr val="bg1"/>
                </a:solidFill>
              </a:rPr>
              <a:t>). </a:t>
            </a:r>
          </a:p>
          <a:p>
            <a:pPr>
              <a:spcAft>
                <a:spcPts val="600"/>
              </a:spcAft>
            </a:pPr>
            <a:r>
              <a:rPr lang="de-DE" dirty="0" err="1">
                <a:solidFill>
                  <a:schemeClr val="bg1"/>
                </a:solidFill>
              </a:rPr>
              <a:t>It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suitable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rgbClr val="FFC000"/>
                </a:solidFill>
              </a:rPr>
              <a:t>P &lt; 12 </a:t>
            </a:r>
            <a:r>
              <a:rPr lang="de-DE" dirty="0" err="1">
                <a:solidFill>
                  <a:srgbClr val="FFC000"/>
                </a:solidFill>
              </a:rPr>
              <a:t>GPa</a:t>
            </a:r>
            <a:r>
              <a:rPr lang="de-DE" dirty="0">
                <a:solidFill>
                  <a:srgbClr val="FFC000"/>
                </a:solidFill>
              </a:rPr>
              <a:t>.</a:t>
            </a:r>
          </a:p>
        </p:txBody>
      </p:sp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E2FA9977-79F2-46B0-9B54-DB83D3209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707648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6755213F-8814-4A48-8C56-66CCF0707F92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E26A050C-E08F-4BA9-A9AC-A1F935A81842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3996FC-F240-4113-B767-FA11B9565AA5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14F99DC-768B-4AF2-A64F-24317124AABC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7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1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2.4. 1D </a:t>
            </a:r>
            <a:r>
              <a:rPr lang="de-DE" sz="3200" b="1" dirty="0" err="1">
                <a:solidFill>
                  <a:schemeClr val="bg1"/>
                </a:solidFill>
              </a:rPr>
              <a:t>interior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evolution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model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99E6512-6CD6-402B-9A4F-CBFCC212E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5" y="1124505"/>
            <a:ext cx="2178651" cy="40264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884CF7E-1B49-492D-872B-F4E6C9D18F3D}"/>
              </a:ext>
            </a:extLst>
          </p:cNvPr>
          <p:cNvSpPr txBox="1"/>
          <p:nvPr/>
        </p:nvSpPr>
        <p:spPr>
          <a:xfrm>
            <a:off x="541496" y="5173891"/>
            <a:ext cx="258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bg1"/>
                </a:solidFill>
              </a:rPr>
              <a:t>Schmidt, Vulpius &amp; Noack (in </a:t>
            </a:r>
            <a:r>
              <a:rPr lang="de-DE" sz="2000" i="1" dirty="0" err="1">
                <a:solidFill>
                  <a:schemeClr val="bg1"/>
                </a:solidFill>
              </a:rPr>
              <a:t>prep</a:t>
            </a:r>
            <a:r>
              <a:rPr lang="de-DE" sz="2000" i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3" name="Inhaltsplatzhalter 3">
            <a:extLst>
              <a:ext uri="{FF2B5EF4-FFF2-40B4-BE49-F238E27FC236}">
                <a16:creationId xmlns:a16="http://schemas.microsoft.com/office/drawing/2014/main" id="{B54CC630-595B-4697-A373-952ECD2C6C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594"/>
          <a:stretch/>
        </p:blipFill>
        <p:spPr>
          <a:xfrm>
            <a:off x="3464237" y="1168941"/>
            <a:ext cx="3017644" cy="3514326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8C8484D5-7B42-4294-A452-12147B8A9A52}"/>
              </a:ext>
            </a:extLst>
          </p:cNvPr>
          <p:cNvSpPr txBox="1"/>
          <p:nvPr/>
        </p:nvSpPr>
        <p:spPr>
          <a:xfrm>
            <a:off x="3639953" y="4773781"/>
            <a:ext cx="258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>
                <a:solidFill>
                  <a:schemeClr val="bg1"/>
                </a:solidFill>
              </a:rPr>
              <a:t>Stamencović</a:t>
            </a:r>
            <a:r>
              <a:rPr lang="de-DE" sz="2000" i="1" dirty="0">
                <a:solidFill>
                  <a:schemeClr val="bg1"/>
                </a:solidFill>
              </a:rPr>
              <a:t> (2012)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6BF0A9-73B6-4F3B-A97F-D47E7C68D877}"/>
              </a:ext>
            </a:extLst>
          </p:cNvPr>
          <p:cNvSpPr txBox="1"/>
          <p:nvPr/>
        </p:nvSpPr>
        <p:spPr>
          <a:xfrm>
            <a:off x="6925098" y="1191958"/>
            <a:ext cx="47254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err="1">
                <a:solidFill>
                  <a:schemeClr val="bg1"/>
                </a:solidFill>
              </a:rPr>
              <a:t>Our</a:t>
            </a:r>
            <a:r>
              <a:rPr lang="de-DE" sz="2200" dirty="0">
                <a:solidFill>
                  <a:schemeClr val="bg1"/>
                </a:solidFill>
              </a:rPr>
              <a:t> 1D </a:t>
            </a:r>
            <a:r>
              <a:rPr lang="de-DE" sz="2200" dirty="0" err="1">
                <a:solidFill>
                  <a:schemeClr val="bg1"/>
                </a:solidFill>
              </a:rPr>
              <a:t>interior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evolution</a:t>
            </a:r>
            <a:r>
              <a:rPr lang="de-DE" sz="2200" dirty="0">
                <a:solidFill>
                  <a:schemeClr val="bg1"/>
                </a:solidFill>
              </a:rPr>
              <a:t> code </a:t>
            </a:r>
            <a:r>
              <a:rPr lang="de-DE" sz="2200" dirty="0" err="1">
                <a:solidFill>
                  <a:schemeClr val="bg1"/>
                </a:solidFill>
              </a:rPr>
              <a:t>calculates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the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>
                <a:solidFill>
                  <a:srgbClr val="FFC000"/>
                </a:solidFill>
              </a:rPr>
              <a:t>thermal </a:t>
            </a:r>
            <a:r>
              <a:rPr lang="de-DE" sz="2200" dirty="0" err="1">
                <a:solidFill>
                  <a:srgbClr val="FFC000"/>
                </a:solidFill>
              </a:rPr>
              <a:t>development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based</a:t>
            </a:r>
            <a:r>
              <a:rPr lang="de-DE" sz="2200" dirty="0">
                <a:solidFill>
                  <a:srgbClr val="FFC000"/>
                </a:solidFill>
              </a:rPr>
              <a:t> on </a:t>
            </a:r>
            <a:r>
              <a:rPr lang="de-DE" sz="2200" dirty="0" err="1">
                <a:solidFill>
                  <a:srgbClr val="FFC000"/>
                </a:solidFill>
              </a:rPr>
              <a:t>energy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conservation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of</a:t>
            </a:r>
            <a:r>
              <a:rPr lang="de-DE" sz="2200" dirty="0">
                <a:solidFill>
                  <a:schemeClr val="bg1"/>
                </a:solidFill>
              </a:rPr>
              <a:t> a planet </a:t>
            </a:r>
            <a:r>
              <a:rPr lang="de-DE" sz="2200" dirty="0" err="1">
                <a:solidFill>
                  <a:schemeClr val="bg1"/>
                </a:solidFill>
              </a:rPr>
              <a:t>over</a:t>
            </a:r>
            <a:r>
              <a:rPr lang="de-DE" sz="2200" dirty="0">
                <a:solidFill>
                  <a:schemeClr val="bg1"/>
                </a:solidFill>
              </a:rPr>
              <a:t> 4.5 Ga.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err="1">
                <a:solidFill>
                  <a:schemeClr val="bg1"/>
                </a:solidFill>
              </a:rPr>
              <a:t>Among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others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the</a:t>
            </a:r>
            <a:r>
              <a:rPr lang="de-DE" sz="2200" dirty="0">
                <a:solidFill>
                  <a:schemeClr val="bg1"/>
                </a:solidFill>
              </a:rPr>
              <a:t> code </a:t>
            </a:r>
            <a:r>
              <a:rPr lang="de-DE" sz="2200" dirty="0" err="1">
                <a:solidFill>
                  <a:schemeClr val="bg1"/>
                </a:solidFill>
              </a:rPr>
              <a:t>computes</a:t>
            </a:r>
            <a:r>
              <a:rPr lang="de-DE" sz="2200" dirty="0">
                <a:solidFill>
                  <a:schemeClr val="bg1"/>
                </a:solidFill>
              </a:rPr>
              <a:t>: The thermal </a:t>
            </a:r>
            <a:r>
              <a:rPr lang="de-DE" sz="2200" dirty="0" err="1">
                <a:solidFill>
                  <a:schemeClr val="bg1"/>
                </a:solidFill>
              </a:rPr>
              <a:t>evolution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the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layers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of</a:t>
            </a:r>
            <a:r>
              <a:rPr lang="de-DE" sz="2200" dirty="0">
                <a:solidFill>
                  <a:schemeClr val="bg1"/>
                </a:solidFill>
              </a:rPr>
              <a:t> a planet, </a:t>
            </a:r>
            <a:r>
              <a:rPr lang="de-DE" sz="2200" dirty="0" err="1">
                <a:solidFill>
                  <a:schemeClr val="bg1"/>
                </a:solidFill>
              </a:rPr>
              <a:t>thickness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of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crust</a:t>
            </a:r>
            <a:r>
              <a:rPr lang="de-DE" sz="2200" dirty="0">
                <a:solidFill>
                  <a:schemeClr val="bg1"/>
                </a:solidFill>
              </a:rPr>
              <a:t> and </a:t>
            </a:r>
            <a:r>
              <a:rPr lang="de-DE" sz="2200" dirty="0" err="1">
                <a:solidFill>
                  <a:schemeClr val="bg1"/>
                </a:solidFill>
              </a:rPr>
              <a:t>lithosphere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melting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heating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rates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simplistic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outassing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of</a:t>
            </a:r>
            <a:r>
              <a:rPr lang="de-DE" sz="2200" dirty="0">
                <a:solidFill>
                  <a:schemeClr val="bg1"/>
                </a:solidFill>
              </a:rPr>
              <a:t> H</a:t>
            </a:r>
            <a:r>
              <a:rPr lang="de-DE" sz="2200" baseline="-25000" dirty="0">
                <a:solidFill>
                  <a:schemeClr val="bg1"/>
                </a:solidFill>
              </a:rPr>
              <a:t>2</a:t>
            </a:r>
            <a:r>
              <a:rPr lang="de-DE" sz="2200" dirty="0">
                <a:solidFill>
                  <a:schemeClr val="bg1"/>
                </a:solidFill>
              </a:rPr>
              <a:t>O and CO</a:t>
            </a:r>
            <a:r>
              <a:rPr lang="de-DE" sz="2200" baseline="-25000" dirty="0">
                <a:solidFill>
                  <a:schemeClr val="bg1"/>
                </a:solidFill>
              </a:rPr>
              <a:t>2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evolution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of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mantle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viscosity</a:t>
            </a:r>
            <a:r>
              <a:rPr lang="de-DE" sz="2200" dirty="0">
                <a:solidFill>
                  <a:schemeClr val="bg1"/>
                </a:solidFill>
              </a:rPr>
              <a:t>, …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bg1"/>
                </a:solidFill>
              </a:rPr>
              <a:t>The </a:t>
            </a:r>
            <a:r>
              <a:rPr lang="de-DE" sz="2200" dirty="0" err="1">
                <a:solidFill>
                  <a:schemeClr val="bg1"/>
                </a:solidFill>
              </a:rPr>
              <a:t>starting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point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of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the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model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is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>
                <a:solidFill>
                  <a:srgbClr val="FFC000"/>
                </a:solidFill>
              </a:rPr>
              <a:t>after </a:t>
            </a:r>
            <a:r>
              <a:rPr lang="de-DE" sz="2200" dirty="0" err="1">
                <a:solidFill>
                  <a:srgbClr val="FFC000"/>
                </a:solidFill>
              </a:rPr>
              <a:t>the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magma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ocean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phase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of</a:t>
            </a:r>
            <a:r>
              <a:rPr lang="de-DE" sz="2200" dirty="0">
                <a:solidFill>
                  <a:schemeClr val="bg1"/>
                </a:solidFill>
              </a:rPr>
              <a:t> a planet.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06885571-619D-4D5D-BFEC-8D6C97605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230455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0A681B8F-B3D2-46EB-B6B9-40D02D433852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2D31484B-BAD4-445A-82E0-4730DB7CA2EE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hlinkClick r:id="rId11" action="ppaction://hlinksldjump"/>
            <a:extLst>
              <a:ext uri="{FF2B5EF4-FFF2-40B4-BE49-F238E27FC236}">
                <a16:creationId xmlns:a16="http://schemas.microsoft.com/office/drawing/2014/main" id="{958BB0B7-05DF-4AA6-A7B5-2D1838F4C87C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AD5BB5B-1571-4CDC-AB08-2A3177BC85F8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4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1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2.5. Parameter </a:t>
            </a:r>
            <a:r>
              <a:rPr lang="de-DE" sz="3200" b="1" dirty="0" err="1">
                <a:solidFill>
                  <a:schemeClr val="bg1"/>
                </a:solidFill>
              </a:rPr>
              <a:t>choices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id="{F9851FFE-6CC4-495A-855F-9CC392812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66" y="1288759"/>
            <a:ext cx="4011310" cy="375957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7A9895C-1344-4426-B24D-856B0419CFF0}"/>
              </a:ext>
            </a:extLst>
          </p:cNvPr>
          <p:cNvSpPr txBox="1"/>
          <p:nvPr/>
        </p:nvSpPr>
        <p:spPr>
          <a:xfrm>
            <a:off x="968966" y="511618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>
                <a:solidFill>
                  <a:schemeClr val="bg1"/>
                </a:solidFill>
              </a:rPr>
              <a:t>Tosi</a:t>
            </a:r>
            <a:r>
              <a:rPr lang="de-DE" sz="2000" i="1" dirty="0">
                <a:solidFill>
                  <a:schemeClr val="bg1"/>
                </a:solidFill>
              </a:rPr>
              <a:t> et al. (2014)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33C565-6125-41F7-B7B6-272AFE5AECF6}"/>
              </a:ext>
            </a:extLst>
          </p:cNvPr>
          <p:cNvSpPr txBox="1"/>
          <p:nvPr/>
        </p:nvSpPr>
        <p:spPr>
          <a:xfrm>
            <a:off x="5541023" y="1288759"/>
            <a:ext cx="60613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 err="1">
                <a:solidFill>
                  <a:schemeClr val="bg1"/>
                </a:solidFill>
              </a:rPr>
              <a:t>We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chose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two</a:t>
            </a:r>
            <a:r>
              <a:rPr lang="de-DE" sz="2400" dirty="0">
                <a:solidFill>
                  <a:schemeClr val="bg1"/>
                </a:solidFill>
              </a:rPr>
              <a:t> different </a:t>
            </a:r>
            <a:r>
              <a:rPr lang="de-DE" sz="2400" dirty="0" err="1">
                <a:solidFill>
                  <a:schemeClr val="bg1"/>
                </a:solidFill>
              </a:rPr>
              <a:t>model</a:t>
            </a:r>
            <a:r>
              <a:rPr lang="de-DE" sz="2400" dirty="0">
                <a:solidFill>
                  <a:schemeClr val="bg1"/>
                </a:solidFill>
              </a:rPr>
              <a:t> parameter-sets: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Solar </a:t>
            </a:r>
            <a:r>
              <a:rPr lang="de-DE" sz="2400" dirty="0" err="1">
                <a:solidFill>
                  <a:schemeClr val="bg1"/>
                </a:solidFill>
              </a:rPr>
              <a:t>system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bodies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their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respective</a:t>
            </a:r>
            <a:r>
              <a:rPr lang="de-DE" sz="2400" dirty="0">
                <a:solidFill>
                  <a:srgbClr val="FFC000"/>
                </a:solidFill>
              </a:rPr>
              <a:t> radii, thermal </a:t>
            </a:r>
            <a:r>
              <a:rPr lang="de-DE" sz="2400" dirty="0" err="1">
                <a:solidFill>
                  <a:srgbClr val="FFC000"/>
                </a:solidFill>
              </a:rPr>
              <a:t>parameters</a:t>
            </a:r>
            <a:r>
              <a:rPr lang="de-DE" sz="2400" dirty="0">
                <a:solidFill>
                  <a:srgbClr val="FFC000"/>
                </a:solidFill>
              </a:rPr>
              <a:t>, and </a:t>
            </a:r>
            <a:r>
              <a:rPr lang="de-DE" sz="2400" dirty="0" err="1">
                <a:solidFill>
                  <a:srgbClr val="FFC000"/>
                </a:solidFill>
              </a:rPr>
              <a:t>compositions</a:t>
            </a:r>
            <a:r>
              <a:rPr lang="de-DE" sz="2400" dirty="0">
                <a:solidFill>
                  <a:srgbClr val="FFC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2400" dirty="0">
                <a:solidFill>
                  <a:schemeClr val="bg1"/>
                </a:solidFill>
              </a:rPr>
              <a:t>Solar </a:t>
            </a:r>
            <a:r>
              <a:rPr lang="de-DE" sz="2400" dirty="0" err="1">
                <a:solidFill>
                  <a:schemeClr val="bg1"/>
                </a:solidFill>
              </a:rPr>
              <a:t>system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bodies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a </a:t>
            </a:r>
            <a:r>
              <a:rPr lang="de-DE" sz="2400" dirty="0">
                <a:solidFill>
                  <a:srgbClr val="FFC000"/>
                </a:solidFill>
              </a:rPr>
              <a:t>Mars-</a:t>
            </a:r>
            <a:r>
              <a:rPr lang="de-DE" sz="2400" dirty="0" err="1">
                <a:solidFill>
                  <a:srgbClr val="FFC000"/>
                </a:solidFill>
              </a:rPr>
              <a:t>composition</a:t>
            </a:r>
            <a:r>
              <a:rPr lang="de-DE" sz="2400" dirty="0">
                <a:solidFill>
                  <a:schemeClr val="bg1"/>
                </a:solidFill>
              </a:rPr>
              <a:t> (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exclude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compositional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effects</a:t>
            </a:r>
            <a:r>
              <a:rPr lang="de-DE" sz="2400" dirty="0">
                <a:solidFill>
                  <a:schemeClr val="bg1"/>
                </a:solidFill>
              </a:rPr>
              <a:t>) + </a:t>
            </a:r>
            <a:r>
              <a:rPr lang="de-DE" sz="2400" dirty="0" err="1">
                <a:solidFill>
                  <a:schemeClr val="bg1"/>
                </a:solidFill>
              </a:rPr>
              <a:t>one</a:t>
            </a:r>
            <a:r>
              <a:rPr lang="de-DE" sz="2400" dirty="0">
                <a:solidFill>
                  <a:schemeClr val="bg1"/>
                </a:solidFill>
              </a:rPr>
              <a:t> super-Mars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</a:t>
            </a:r>
            <a:r>
              <a:rPr lang="de-DE" sz="2400" baseline="-25000" dirty="0" err="1">
                <a:solidFill>
                  <a:schemeClr val="bg1"/>
                </a:solidFill>
              </a:rPr>
              <a:t>p</a:t>
            </a:r>
            <a:r>
              <a:rPr lang="de-DE" sz="2400" dirty="0">
                <a:solidFill>
                  <a:schemeClr val="bg1"/>
                </a:solidFill>
              </a:rPr>
              <a:t> = 9000 km.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E17AE7-061A-4D03-8B6D-8105A84F4E5E}"/>
              </a:ext>
            </a:extLst>
          </p:cNvPr>
          <p:cNvSpPr txBox="1"/>
          <p:nvPr/>
        </p:nvSpPr>
        <p:spPr>
          <a:xfrm>
            <a:off x="2876105" y="5664403"/>
            <a:ext cx="7004495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hlinkClick r:id="rId5" action="ppaction://hlinksldjump"/>
              </a:rPr>
              <a:t>Mineralogy</a:t>
            </a:r>
            <a:r>
              <a:rPr lang="de-DE" sz="2000" dirty="0">
                <a:solidFill>
                  <a:schemeClr val="bg1"/>
                </a:solidFill>
                <a:hlinkClick r:id="rId5" action="ppaction://hlinksldjump"/>
              </a:rPr>
              <a:t> </a:t>
            </a:r>
            <a:r>
              <a:rPr lang="de-DE" sz="2000" dirty="0" err="1">
                <a:solidFill>
                  <a:schemeClr val="bg1"/>
                </a:solidFill>
                <a:hlinkClick r:id="rId5" action="ppaction://hlinksldjump"/>
              </a:rPr>
              <a:t>table</a:t>
            </a:r>
            <a:r>
              <a:rPr lang="de-DE" sz="2000" dirty="0">
                <a:solidFill>
                  <a:schemeClr val="bg1"/>
                </a:solidFill>
                <a:hlinkClick r:id="rId5" action="ppaction://hlinksldjump"/>
              </a:rPr>
              <a:t> and </a:t>
            </a:r>
            <a:r>
              <a:rPr lang="de-DE" sz="2000" dirty="0" err="1">
                <a:solidFill>
                  <a:schemeClr val="bg1"/>
                </a:solidFill>
                <a:hlinkClick r:id="rId5" action="ppaction://hlinksldjump"/>
              </a:rPr>
              <a:t>bulk</a:t>
            </a:r>
            <a:r>
              <a:rPr lang="de-DE" sz="2000" dirty="0">
                <a:solidFill>
                  <a:schemeClr val="bg1"/>
                </a:solidFill>
                <a:hlinkClick r:id="rId5" action="ppaction://hlinksldjump"/>
              </a:rPr>
              <a:t> </a:t>
            </a:r>
            <a:r>
              <a:rPr lang="de-DE" sz="2000" dirty="0" err="1">
                <a:solidFill>
                  <a:schemeClr val="bg1"/>
                </a:solidFill>
                <a:hlinkClick r:id="rId5" action="ppaction://hlinksldjump"/>
              </a:rPr>
              <a:t>mineral</a:t>
            </a:r>
            <a:r>
              <a:rPr lang="de-DE" sz="2000" dirty="0">
                <a:solidFill>
                  <a:schemeClr val="bg1"/>
                </a:solidFill>
                <a:hlinkClick r:id="rId5" action="ppaction://hlinksldjump"/>
              </a:rPr>
              <a:t>/</a:t>
            </a:r>
            <a:r>
              <a:rPr lang="de-DE" sz="2000" dirty="0" err="1">
                <a:solidFill>
                  <a:schemeClr val="bg1"/>
                </a:solidFill>
                <a:hlinkClick r:id="rId5" action="ppaction://hlinksldjump"/>
              </a:rPr>
              <a:t>melt</a:t>
            </a:r>
            <a:r>
              <a:rPr lang="de-DE" sz="2000" dirty="0">
                <a:solidFill>
                  <a:schemeClr val="bg1"/>
                </a:solidFill>
                <a:hlinkClick r:id="rId5" action="ppaction://hlinksldjump"/>
              </a:rPr>
              <a:t> </a:t>
            </a:r>
            <a:r>
              <a:rPr lang="de-DE" sz="2000" dirty="0" err="1">
                <a:solidFill>
                  <a:schemeClr val="bg1"/>
                </a:solidFill>
                <a:hlinkClick r:id="rId5" action="ppaction://hlinksldjump"/>
              </a:rPr>
              <a:t>composition</a:t>
            </a:r>
            <a:r>
              <a:rPr lang="de-DE" sz="2000" dirty="0">
                <a:solidFill>
                  <a:schemeClr val="bg1"/>
                </a:solidFill>
                <a:hlinkClick r:id="rId5" action="ppaction://hlinksldjump"/>
              </a:rPr>
              <a:t> </a:t>
            </a:r>
            <a:r>
              <a:rPr lang="de-DE" sz="2000" dirty="0" err="1">
                <a:solidFill>
                  <a:schemeClr val="bg1"/>
                </a:solidFill>
                <a:hlinkClick r:id="rId5" action="ppaction://hlinksldjump"/>
              </a:rPr>
              <a:t>calculation</a:t>
            </a:r>
            <a:r>
              <a:rPr lang="de-DE" sz="2000" dirty="0">
                <a:solidFill>
                  <a:schemeClr val="bg1"/>
                </a:solidFill>
                <a:hlinkClick r:id="rId5" action="ppaction://hlinksldjump"/>
              </a:rPr>
              <a:t>.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90353E90-FF66-4FF2-A531-C04552D1A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534307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452EC8E6-88FB-4F1A-BB6A-BC12A9A9FD75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D76FE074-DC79-4B87-83F1-83661C1906C4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hlinkClick r:id="rId11" action="ppaction://hlinksldjump"/>
            <a:extLst>
              <a:ext uri="{FF2B5EF4-FFF2-40B4-BE49-F238E27FC236}">
                <a16:creationId xmlns:a16="http://schemas.microsoft.com/office/drawing/2014/main" id="{70923590-B29C-4835-9959-C274EE60B333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64269DF-F717-4AB9-952B-E5925BC49629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0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1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 Mantle </a:t>
            </a:r>
            <a:r>
              <a:rPr lang="de-DE" sz="3200" b="1" dirty="0" err="1">
                <a:solidFill>
                  <a:schemeClr val="bg1"/>
                </a:solidFill>
              </a:rPr>
              <a:t>compositions</a:t>
            </a:r>
            <a:r>
              <a:rPr lang="de-DE" sz="3200" b="1" dirty="0">
                <a:solidFill>
                  <a:schemeClr val="bg1"/>
                </a:solidFill>
              </a:rPr>
              <a:t> and </a:t>
            </a:r>
            <a:r>
              <a:rPr lang="de-DE" sz="3200" b="1" dirty="0" err="1">
                <a:solidFill>
                  <a:schemeClr val="bg1"/>
                </a:solidFill>
              </a:rPr>
              <a:t>bulk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mineral</a:t>
            </a:r>
            <a:r>
              <a:rPr lang="de-DE" sz="3200" b="1" dirty="0">
                <a:solidFill>
                  <a:schemeClr val="bg1"/>
                </a:solidFill>
              </a:rPr>
              <a:t>/</a:t>
            </a:r>
            <a:r>
              <a:rPr lang="de-DE" sz="3200" b="1" dirty="0" err="1">
                <a:solidFill>
                  <a:schemeClr val="bg1"/>
                </a:solidFill>
              </a:rPr>
              <a:t>melt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partitioning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1F4E4E0-4F40-4072-A865-BE12C6C7431B}"/>
                  </a:ext>
                </a:extLst>
              </p:cNvPr>
              <p:cNvSpPr txBox="1"/>
              <p:nvPr/>
            </p:nvSpPr>
            <p:spPr>
              <a:xfrm>
                <a:off x="2158664" y="4822871"/>
                <a:ext cx="7912435" cy="1174039"/>
              </a:xfrm>
              <a:prstGeom prst="rect">
                <a:avLst/>
              </a:prstGeom>
              <a:noFill/>
              <a:ln w="19050">
                <a:solidFill>
                  <a:srgbClr val="FC6204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de-DE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𝑏𝑢𝑙𝑘</m:t>
                        </m:r>
                      </m:sup>
                    </m:sSubSup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𝑂𝑙</m:t>
                            </m:r>
                          </m:e>
                          <m:sup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𝑤𝑡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</m:sup>
                        </m:sSup>
                      </m:num>
                      <m:den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sSubSup>
                      <m:sSubSup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𝑂𝑙</m:t>
                        </m:r>
                      </m:sup>
                    </m:sSubSup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𝐶𝑝𝑥</m:t>
                            </m:r>
                          </m:e>
                          <m:sup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𝑤𝑡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</m:sup>
                        </m:sSup>
                      </m:num>
                      <m:den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sSubSup>
                      <m:sSubSup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𝐶𝑝𝑥</m:t>
                        </m:r>
                      </m:sup>
                    </m:sSubSup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e>
                          <m:sup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𝑤𝑡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</m:sup>
                        </m:sSup>
                      </m:num>
                      <m:den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sSubSup>
                      <m:sSubSup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𝑝𝑥</m:t>
                        </m:r>
                      </m:sup>
                    </m:sSubSup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𝐺𝑟𝑡</m:t>
                            </m:r>
                          </m:e>
                          <m:sup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𝑤𝑡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</m:sup>
                        </m:sSup>
                      </m:num>
                      <m:den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sSubSup>
                      <m:sSubSup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𝐺𝑟𝑡</m:t>
                        </m:r>
                      </m:sup>
                    </m:sSubSup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endParaRPr lang="de-DE" sz="2000" dirty="0">
                  <a:solidFill>
                    <a:schemeClr val="bg1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1F4E4E0-4F40-4072-A865-BE12C6C74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664" y="4822871"/>
                <a:ext cx="7912435" cy="1174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C6204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380874BB-3A65-4C8A-82FB-E2740D31E117}"/>
              </a:ext>
            </a:extLst>
          </p:cNvPr>
          <p:cNvSpPr txBox="1"/>
          <p:nvPr/>
        </p:nvSpPr>
        <p:spPr>
          <a:xfrm>
            <a:off x="2419015" y="1015320"/>
            <a:ext cx="801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Fixed </a:t>
            </a:r>
            <a:r>
              <a:rPr lang="de-DE" sz="2400" dirty="0" err="1">
                <a:solidFill>
                  <a:schemeClr val="bg1"/>
                </a:solidFill>
              </a:rPr>
              <a:t>literature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mantle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mineralogy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each</a:t>
            </a:r>
            <a:r>
              <a:rPr lang="de-DE" sz="2400" dirty="0">
                <a:solidFill>
                  <a:schemeClr val="bg1"/>
                </a:solidFill>
              </a:rPr>
              <a:t> planet in </a:t>
            </a:r>
            <a:r>
              <a:rPr lang="de-DE" sz="2400" dirty="0" err="1">
                <a:solidFill>
                  <a:schemeClr val="bg1"/>
                </a:solidFill>
              </a:rPr>
              <a:t>wt</a:t>
            </a:r>
            <a:r>
              <a:rPr lang="de-DE" sz="2400" dirty="0">
                <a:solidFill>
                  <a:schemeClr val="bg1"/>
                </a:solidFill>
              </a:rPr>
              <a:t>% 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3567E733-9FC5-46B1-9678-68284CE11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93561"/>
              </p:ext>
            </p:extLst>
          </p:nvPr>
        </p:nvGraphicFramePr>
        <p:xfrm>
          <a:off x="1831440" y="1553667"/>
          <a:ext cx="852912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1520">
                  <a:extLst>
                    <a:ext uri="{9D8B030D-6E8A-4147-A177-3AD203B41FA5}">
                      <a16:colId xmlns:a16="http://schemas.microsoft.com/office/drawing/2014/main" val="61514234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29190283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81608448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678567160"/>
                    </a:ext>
                  </a:extLst>
                </a:gridCol>
                <a:gridCol w="993240">
                  <a:extLst>
                    <a:ext uri="{9D8B030D-6E8A-4147-A177-3AD203B41FA5}">
                      <a16:colId xmlns:a16="http://schemas.microsoft.com/office/drawing/2014/main" val="1397822683"/>
                    </a:ext>
                  </a:extLst>
                </a:gridCol>
                <a:gridCol w="2931060">
                  <a:extLst>
                    <a:ext uri="{9D8B030D-6E8A-4147-A177-3AD203B41FA5}">
                      <a16:colId xmlns:a16="http://schemas.microsoft.com/office/drawing/2014/main" val="1489365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Planet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Olivine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Cpx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Opx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Ref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32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Earth/Moon/Venus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Pyrolite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by</a:t>
                      </a:r>
                      <a:r>
                        <a:rPr lang="de-DE" dirty="0"/>
                        <a:t> Duffy and Anderson (1989)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0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Waenke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Dreibus</a:t>
                      </a:r>
                      <a:r>
                        <a:rPr lang="de-DE" dirty="0"/>
                        <a:t> (1988)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8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Padovan</a:t>
                      </a:r>
                      <a:r>
                        <a:rPr lang="de-DE" dirty="0"/>
                        <a:t> et al 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692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1D4F974-AC1E-4AE8-99EB-E9869C113398}"/>
                  </a:ext>
                </a:extLst>
              </p:cNvPr>
              <p:cNvSpPr txBox="1"/>
              <p:nvPr/>
            </p:nvSpPr>
            <p:spPr>
              <a:xfrm>
                <a:off x="2158664" y="4112435"/>
                <a:ext cx="7056455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err="1">
                    <a:solidFill>
                      <a:schemeClr val="bg1"/>
                    </a:solidFill>
                  </a:rPr>
                  <a:t>Bulk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mineral</a:t>
                </a:r>
                <a:r>
                  <a:rPr lang="de-DE" sz="2400" dirty="0">
                    <a:solidFill>
                      <a:schemeClr val="bg1"/>
                    </a:solidFill>
                  </a:rPr>
                  <a:t>/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melt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partition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bg1"/>
                    </a:solidFill>
                  </a:rPr>
                  <a:t>coefficient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𝑏𝑢𝑙𝑘</m:t>
                        </m:r>
                      </m:sup>
                    </m:sSubSup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2400" dirty="0"/>
                  <a:t> </a:t>
                </a: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1D4F974-AC1E-4AE8-99EB-E9869C113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664" y="4112435"/>
                <a:ext cx="7056455" cy="491288"/>
              </a:xfrm>
              <a:prstGeom prst="rect">
                <a:avLst/>
              </a:prstGeom>
              <a:blipFill>
                <a:blip r:embed="rId5"/>
                <a:stretch>
                  <a:fillRect l="-1295" t="-3750" b="-28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D5A2E4C2-CA2E-4286-AE1A-E9877864A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783956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6743BEBD-FBDE-4957-836B-CE036D00278D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hlinkClick r:id="rId11" action="ppaction://hlinksldjump"/>
            <a:extLst>
              <a:ext uri="{FF2B5EF4-FFF2-40B4-BE49-F238E27FC236}">
                <a16:creationId xmlns:a16="http://schemas.microsoft.com/office/drawing/2014/main" id="{CDA9A5AD-B8E4-4128-9954-09602DAAC5F7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6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-1"/>
            <a:ext cx="10217571" cy="9138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Planet </a:t>
            </a:r>
            <a:r>
              <a:rPr lang="de-DE" sz="3200" b="1" dirty="0" err="1">
                <a:solidFill>
                  <a:schemeClr val="bg1"/>
                </a:solidFill>
              </a:rPr>
              <a:t>size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controls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the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redistribution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 err="1">
                <a:solidFill>
                  <a:schemeClr val="bg1"/>
                </a:solidFill>
              </a:rPr>
              <a:t>heat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producing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elements</a:t>
            </a:r>
            <a:r>
              <a:rPr lang="de-DE" sz="3200" b="1" dirty="0">
                <a:solidFill>
                  <a:schemeClr val="bg1"/>
                </a:solidFill>
              </a:rPr>
              <a:t> and volatiles </a:t>
            </a:r>
            <a:r>
              <a:rPr lang="de-DE" sz="3200" b="1" dirty="0" err="1">
                <a:solidFill>
                  <a:schemeClr val="bg1"/>
                </a:solidFill>
              </a:rPr>
              <a:t>from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mantle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to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crust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42409" y="913840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117453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1F30025-3BCA-4CEC-A200-31C916BA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770" y="1765618"/>
            <a:ext cx="1904734" cy="189997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E3F47BC-F461-4E30-BF6D-3514AAF4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300" y="1404181"/>
            <a:ext cx="1573053" cy="222339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B117729-A489-408B-A19F-BD7F07FF8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5682" y="3286566"/>
            <a:ext cx="702450" cy="70245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6FE85F5-DD55-4B9B-9A33-A57665906583}"/>
              </a:ext>
            </a:extLst>
          </p:cNvPr>
          <p:cNvSpPr txBox="1"/>
          <p:nvPr/>
        </p:nvSpPr>
        <p:spPr>
          <a:xfrm>
            <a:off x="1806187" y="1827680"/>
            <a:ext cx="3791974" cy="11079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3. </a:t>
            </a:r>
            <a:r>
              <a:rPr lang="de-DE" sz="6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Results</a:t>
            </a:r>
            <a:endParaRPr lang="de-DE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8" name="Diagramm 57">
            <a:extLst>
              <a:ext uri="{FF2B5EF4-FFF2-40B4-BE49-F238E27FC236}">
                <a16:creationId xmlns:a16="http://schemas.microsoft.com/office/drawing/2014/main" id="{89A8C222-BEDA-47BD-A89C-0940B2E78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821326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DA6B33BC-0025-4A7D-B71D-DC22694922FB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: nach rechts 59">
            <a:extLst>
              <a:ext uri="{FF2B5EF4-FFF2-40B4-BE49-F238E27FC236}">
                <a16:creationId xmlns:a16="http://schemas.microsoft.com/office/drawing/2014/main" id="{02A18B0A-E90F-4F48-93B6-BB25CE7C60CC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>
            <a:hlinkClick r:id="rId12" action="ppaction://hlinksldjump"/>
            <a:extLst>
              <a:ext uri="{FF2B5EF4-FFF2-40B4-BE49-F238E27FC236}">
                <a16:creationId xmlns:a16="http://schemas.microsoft.com/office/drawing/2014/main" id="{5FBC9456-1479-4919-9E42-F98164C96785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B4DE67-3D26-4E44-B516-0386F9F0A59C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9426CFB2-5AFE-423C-A772-F3A055035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67902" y="1141959"/>
            <a:ext cx="3941470" cy="20764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26698"/>
            <a:ext cx="10217571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4.1. </a:t>
            </a:r>
            <a:r>
              <a:rPr lang="de-DE" sz="3200" b="1" dirty="0" err="1">
                <a:solidFill>
                  <a:schemeClr val="bg1"/>
                </a:solidFill>
              </a:rPr>
              <a:t>Melt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zones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rocky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planets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51987E6-23D8-4EB2-9838-BA72137F46EE}"/>
              </a:ext>
            </a:extLst>
          </p:cNvPr>
          <p:cNvSpPr txBox="1"/>
          <p:nvPr/>
        </p:nvSpPr>
        <p:spPr>
          <a:xfrm>
            <a:off x="1184223" y="801572"/>
            <a:ext cx="18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Stagnant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lid</a:t>
            </a:r>
            <a:r>
              <a:rPr lang="de-DE" dirty="0">
                <a:solidFill>
                  <a:schemeClr val="bg1"/>
                </a:solidFill>
              </a:rPr>
              <a:t> Earth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D7473EF-04E7-4BEB-93AC-D9015EC87D09}"/>
              </a:ext>
            </a:extLst>
          </p:cNvPr>
          <p:cNvSpPr txBox="1"/>
          <p:nvPr/>
        </p:nvSpPr>
        <p:spPr>
          <a:xfrm>
            <a:off x="5764909" y="790988"/>
            <a:ext cx="18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Venus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C7ACEDD-424F-4286-B221-D8CE51D86E3D}"/>
              </a:ext>
            </a:extLst>
          </p:cNvPr>
          <p:cNvSpPr txBox="1"/>
          <p:nvPr/>
        </p:nvSpPr>
        <p:spPr>
          <a:xfrm>
            <a:off x="9713627" y="796481"/>
            <a:ext cx="18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FA9C7D3-9275-4C25-9BCC-DF4BC766E659}"/>
              </a:ext>
            </a:extLst>
          </p:cNvPr>
          <p:cNvSpPr txBox="1"/>
          <p:nvPr/>
        </p:nvSpPr>
        <p:spPr>
          <a:xfrm>
            <a:off x="1862751" y="3438327"/>
            <a:ext cx="18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Mercury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DAE7C77-2A33-477E-9E11-EB4E1095316F}"/>
              </a:ext>
            </a:extLst>
          </p:cNvPr>
          <p:cNvSpPr txBox="1"/>
          <p:nvPr/>
        </p:nvSpPr>
        <p:spPr>
          <a:xfrm>
            <a:off x="8769247" y="3367135"/>
            <a:ext cx="18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Moon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905E50-FC81-43C7-AE7C-1B4628316F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8"/>
          <a:stretch/>
        </p:blipFill>
        <p:spPr>
          <a:xfrm>
            <a:off x="8160592" y="1144969"/>
            <a:ext cx="3947577" cy="20700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1303806-AE0B-4940-B07E-ED8CAE7B86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>
          <a:xfrm>
            <a:off x="106968" y="1150642"/>
            <a:ext cx="4010340" cy="20739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E954C82D-62B7-4A1F-B58F-4C077CB8AD45}"/>
              </a:ext>
            </a:extLst>
          </p:cNvPr>
          <p:cNvSpPr txBox="1"/>
          <p:nvPr/>
        </p:nvSpPr>
        <p:spPr>
          <a:xfrm>
            <a:off x="4835338" y="4636194"/>
            <a:ext cx="2055709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Melt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zone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areas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between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black</a:t>
            </a:r>
            <a:r>
              <a:rPr lang="de-DE" dirty="0">
                <a:solidFill>
                  <a:schemeClr val="bg1"/>
                </a:solidFill>
              </a:rPr>
              <a:t> solid </a:t>
            </a:r>
            <a:r>
              <a:rPr lang="de-DE" dirty="0" err="1">
                <a:solidFill>
                  <a:schemeClr val="bg1"/>
                </a:solidFill>
              </a:rPr>
              <a:t>lines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A59A65A8-ED75-485D-886E-3D86351292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8"/>
          <a:stretch/>
        </p:blipFill>
        <p:spPr>
          <a:xfrm>
            <a:off x="493232" y="3780930"/>
            <a:ext cx="4010340" cy="21029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E4582E1-6DFE-4F19-8ABA-5F8F98FDC5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234675" y="3729431"/>
            <a:ext cx="3991823" cy="210293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C1A1F5D2-CD99-4AD3-9FE8-2BE3B4B3AA44}"/>
              </a:ext>
            </a:extLst>
          </p:cNvPr>
          <p:cNvCxnSpPr>
            <a:cxnSpLocks/>
          </p:cNvCxnSpPr>
          <p:nvPr/>
        </p:nvCxnSpPr>
        <p:spPr>
          <a:xfrm flipV="1">
            <a:off x="6709289" y="4205885"/>
            <a:ext cx="1164711" cy="43030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73A4AF99-B5A7-4022-8ECD-FF11E00B21CE}"/>
              </a:ext>
            </a:extLst>
          </p:cNvPr>
          <p:cNvSpPr txBox="1"/>
          <p:nvPr/>
        </p:nvSpPr>
        <p:spPr>
          <a:xfrm>
            <a:off x="4615288" y="4040995"/>
            <a:ext cx="371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</a:rPr>
              <a:t>Profile </a:t>
            </a:r>
            <a:r>
              <a:rPr lang="de-DE" sz="2000" dirty="0" err="1">
                <a:solidFill>
                  <a:srgbClr val="FFC000"/>
                </a:solidFill>
              </a:rPr>
              <a:t>depths</a:t>
            </a:r>
            <a:r>
              <a:rPr lang="de-DE" sz="2000" dirty="0">
                <a:solidFill>
                  <a:srgbClr val="FFC000"/>
                </a:solidFill>
              </a:rPr>
              <a:t>: 400 km</a:t>
            </a:r>
          </a:p>
        </p:txBody>
      </p:sp>
      <p:graphicFrame>
        <p:nvGraphicFramePr>
          <p:cNvPr id="57" name="Diagramm 56">
            <a:extLst>
              <a:ext uri="{FF2B5EF4-FFF2-40B4-BE49-F238E27FC236}">
                <a16:creationId xmlns:a16="http://schemas.microsoft.com/office/drawing/2014/main" id="{75C3C835-590A-488A-A6BA-135A27F1E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074164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8" name="Pfeil: nach rechts 57">
            <a:extLst>
              <a:ext uri="{FF2B5EF4-FFF2-40B4-BE49-F238E27FC236}">
                <a16:creationId xmlns:a16="http://schemas.microsoft.com/office/drawing/2014/main" id="{062A0F42-FE34-4E98-8954-712E56E327B6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294D3D70-29F4-4C32-9B46-58FBC0894689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hlinkClick r:id="rId14" action="ppaction://hlinksldjump"/>
            <a:extLst>
              <a:ext uri="{FF2B5EF4-FFF2-40B4-BE49-F238E27FC236}">
                <a16:creationId xmlns:a16="http://schemas.microsoft.com/office/drawing/2014/main" id="{19ED15DB-BA56-4628-B1F5-0235C9CC2B95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05644F9-D35D-47FF-BC07-20A82278B70C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0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48" y="0"/>
            <a:ext cx="10225138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</a:rPr>
              <a:t>4.2. </a:t>
            </a:r>
            <a:r>
              <a:rPr lang="de-DE" sz="2800" b="1" dirty="0" err="1">
                <a:solidFill>
                  <a:schemeClr val="bg1"/>
                </a:solidFill>
              </a:rPr>
              <a:t>Cpx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mineral</a:t>
            </a:r>
            <a:r>
              <a:rPr lang="de-DE" sz="2800" b="1" dirty="0">
                <a:solidFill>
                  <a:schemeClr val="bg1"/>
                </a:solidFill>
              </a:rPr>
              <a:t>/</a:t>
            </a:r>
            <a:r>
              <a:rPr lang="de-DE" sz="2800" b="1" dirty="0" err="1">
                <a:solidFill>
                  <a:schemeClr val="bg1"/>
                </a:solidFill>
              </a:rPr>
              <a:t>melt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partitioning</a:t>
            </a:r>
            <a:r>
              <a:rPr lang="de-DE" sz="2800" b="1" dirty="0">
                <a:solidFill>
                  <a:schemeClr val="bg1"/>
                </a:solidFill>
              </a:rPr>
              <a:t> in </a:t>
            </a:r>
            <a:r>
              <a:rPr lang="de-DE" sz="2800" b="1" dirty="0" err="1">
                <a:solidFill>
                  <a:schemeClr val="bg1"/>
                </a:solidFill>
              </a:rPr>
              <a:t>rocky</a:t>
            </a:r>
            <a:r>
              <a:rPr lang="de-DE" sz="2800" b="1" dirty="0">
                <a:solidFill>
                  <a:schemeClr val="bg1"/>
                </a:solidFill>
              </a:rPr>
              <a:t> solar </a:t>
            </a:r>
            <a:r>
              <a:rPr lang="de-DE" sz="2800" b="1" dirty="0" err="1">
                <a:solidFill>
                  <a:schemeClr val="bg1"/>
                </a:solidFill>
              </a:rPr>
              <a:t>system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bodies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484112F-5558-46B3-B474-2C228C354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37" y="1014063"/>
            <a:ext cx="2640085" cy="24531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D2924F-4630-4BE5-9E13-4952FF01A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94" y="3785715"/>
            <a:ext cx="2640085" cy="24245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C1235F1-FD0B-473E-820F-BA88219D5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81" y="3804962"/>
            <a:ext cx="2534400" cy="2331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D5416A5-97DC-4EE6-82E5-5FAF8652EEEA}"/>
              </a:ext>
            </a:extLst>
          </p:cNvPr>
          <p:cNvSpPr txBox="1"/>
          <p:nvPr/>
        </p:nvSpPr>
        <p:spPr>
          <a:xfrm>
            <a:off x="8037102" y="1497916"/>
            <a:ext cx="3943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The </a:t>
            </a:r>
            <a:r>
              <a:rPr lang="de-DE" sz="2000" dirty="0" err="1">
                <a:solidFill>
                  <a:srgbClr val="FFC000"/>
                </a:solidFill>
              </a:rPr>
              <a:t>cpx</a:t>
            </a:r>
            <a:r>
              <a:rPr lang="de-DE" sz="2000" dirty="0">
                <a:solidFill>
                  <a:srgbClr val="FFC000"/>
                </a:solidFill>
              </a:rPr>
              <a:t>/</a:t>
            </a:r>
            <a:r>
              <a:rPr lang="de-DE" sz="2000" dirty="0" err="1">
                <a:solidFill>
                  <a:srgbClr val="FFC000"/>
                </a:solidFill>
              </a:rPr>
              <a:t>melt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partition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coefficients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depend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largely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depth</a:t>
            </a:r>
            <a:r>
              <a:rPr lang="de-DE" sz="2000" dirty="0">
                <a:solidFill>
                  <a:srgbClr val="FFC000"/>
                </a:solidFill>
              </a:rPr>
              <a:t> and </a:t>
            </a:r>
            <a:r>
              <a:rPr lang="de-DE" sz="2000" dirty="0" err="1">
                <a:solidFill>
                  <a:srgbClr val="FFC000"/>
                </a:solidFill>
              </a:rPr>
              <a:t>temperature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of</a:t>
            </a:r>
            <a:r>
              <a:rPr lang="de-DE" sz="2000" dirty="0">
                <a:solidFill>
                  <a:srgbClr val="FFC000"/>
                </a:solidFill>
              </a:rPr>
              <a:t> a </a:t>
            </a:r>
            <a:r>
              <a:rPr lang="de-DE" sz="2000" dirty="0" err="1">
                <a:solidFill>
                  <a:srgbClr val="FFC000"/>
                </a:solidFill>
              </a:rPr>
              <a:t>melt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zone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rgbClr val="FFC000"/>
                </a:solidFill>
              </a:rPr>
              <a:t>larger </a:t>
            </a:r>
            <a:r>
              <a:rPr lang="de-DE" sz="2000" dirty="0" err="1">
                <a:solidFill>
                  <a:srgbClr val="FFC000"/>
                </a:solidFill>
              </a:rPr>
              <a:t>planets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partition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coefficients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generella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higher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for</a:t>
            </a:r>
            <a:r>
              <a:rPr lang="de-DE" sz="2000" dirty="0">
                <a:solidFill>
                  <a:srgbClr val="FFC000"/>
                </a:solidFill>
              </a:rPr>
              <a:t> K and H</a:t>
            </a:r>
            <a:r>
              <a:rPr lang="de-DE" sz="2000" baseline="-25000" dirty="0">
                <a:solidFill>
                  <a:srgbClr val="FFC000"/>
                </a:solidFill>
              </a:rPr>
              <a:t>2</a:t>
            </a:r>
            <a:r>
              <a:rPr lang="de-DE" sz="2000" dirty="0">
                <a:solidFill>
                  <a:srgbClr val="FFC000"/>
                </a:solidFill>
              </a:rPr>
              <a:t>O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  </a:t>
            </a: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Thorium and Uranium,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effect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seems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inversed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E60412-B601-454A-A604-AFB7C7CD57EB}"/>
              </a:ext>
            </a:extLst>
          </p:cNvPr>
          <p:cNvSpPr txBox="1"/>
          <p:nvPr/>
        </p:nvSpPr>
        <p:spPr>
          <a:xfrm>
            <a:off x="991282" y="702481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Potassium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94B1784-7F3D-44F4-9D20-1EC62CCF4350}"/>
              </a:ext>
            </a:extLst>
          </p:cNvPr>
          <p:cNvSpPr txBox="1"/>
          <p:nvPr/>
        </p:nvSpPr>
        <p:spPr>
          <a:xfrm>
            <a:off x="5034081" y="700315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27A1AF-A8F6-4806-9345-61DC7964EA3C}"/>
              </a:ext>
            </a:extLst>
          </p:cNvPr>
          <p:cNvSpPr txBox="1"/>
          <p:nvPr/>
        </p:nvSpPr>
        <p:spPr>
          <a:xfrm>
            <a:off x="1101594" y="3415216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Thorium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F1365A0-A9B6-4190-BFF2-2691525F12AD}"/>
              </a:ext>
            </a:extLst>
          </p:cNvPr>
          <p:cNvSpPr txBox="1"/>
          <p:nvPr/>
        </p:nvSpPr>
        <p:spPr>
          <a:xfrm>
            <a:off x="5033957" y="3467203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Uranium</a:t>
            </a:r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90BEBA5B-4093-4606-BBF9-F8A85AEAC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397601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AC5ED5F1-03A4-4229-8659-318E7698C6A4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8552482D-8F5E-480A-A637-1DA7132C9592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hlinkClick r:id="rId12" action="ppaction://hlinksldjump"/>
            <a:extLst>
              <a:ext uri="{FF2B5EF4-FFF2-40B4-BE49-F238E27FC236}">
                <a16:creationId xmlns:a16="http://schemas.microsoft.com/office/drawing/2014/main" id="{CD407FD4-DFAD-4A35-B2AD-0495495F186C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BCDF33-DFDD-45D1-A429-C01857FE7A20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CCAABA-C3B9-4DAE-88C7-CEBB04B16D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19" y="1033905"/>
            <a:ext cx="2661434" cy="24226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794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0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</a:rPr>
              <a:t>4.3. </a:t>
            </a:r>
            <a:r>
              <a:rPr lang="de-DE" sz="2800" b="1" dirty="0" err="1">
                <a:solidFill>
                  <a:schemeClr val="bg1"/>
                </a:solidFill>
              </a:rPr>
              <a:t>Bulk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mineral</a:t>
            </a:r>
            <a:r>
              <a:rPr lang="de-DE" sz="2800" b="1" dirty="0">
                <a:solidFill>
                  <a:schemeClr val="bg1"/>
                </a:solidFill>
              </a:rPr>
              <a:t>/</a:t>
            </a:r>
            <a:r>
              <a:rPr lang="de-DE" sz="2800" b="1" dirty="0" err="1">
                <a:solidFill>
                  <a:schemeClr val="bg1"/>
                </a:solidFill>
              </a:rPr>
              <a:t>melt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partitioning</a:t>
            </a:r>
            <a:r>
              <a:rPr lang="de-DE" sz="2800" b="1" dirty="0">
                <a:solidFill>
                  <a:schemeClr val="bg1"/>
                </a:solidFill>
              </a:rPr>
              <a:t> in </a:t>
            </a:r>
            <a:r>
              <a:rPr lang="de-DE" sz="2800" b="1" dirty="0" err="1">
                <a:solidFill>
                  <a:schemeClr val="bg1"/>
                </a:solidFill>
              </a:rPr>
              <a:t>rocky</a:t>
            </a:r>
            <a:r>
              <a:rPr lang="de-DE" sz="2800" b="1" dirty="0">
                <a:solidFill>
                  <a:schemeClr val="bg1"/>
                </a:solidFill>
              </a:rPr>
              <a:t> solar </a:t>
            </a:r>
            <a:r>
              <a:rPr lang="de-DE" sz="2800" b="1" dirty="0" err="1">
                <a:solidFill>
                  <a:schemeClr val="bg1"/>
                </a:solidFill>
              </a:rPr>
              <a:t>system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bodies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338C03-1C3E-4040-8017-F55B70D32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2" y="1049105"/>
            <a:ext cx="2498536" cy="23016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881A5E3-A87D-46C5-851A-C807942D0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53" y="1049105"/>
            <a:ext cx="2584938" cy="24075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BF8AE4B-3DC9-48B6-9F5C-8B81A110F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2" y="3886072"/>
            <a:ext cx="2500473" cy="23016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AEB1635-65C5-463D-B0EF-03DC1DA7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53" y="3886072"/>
            <a:ext cx="2584938" cy="23831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6C00534-C407-4DFB-BB2A-6FB832084468}"/>
              </a:ext>
            </a:extLst>
          </p:cNvPr>
          <p:cNvSpPr txBox="1"/>
          <p:nvPr/>
        </p:nvSpPr>
        <p:spPr>
          <a:xfrm>
            <a:off x="991282" y="702481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Potassium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70A6B26-9F76-42B6-B5D5-8BA30872E28B}"/>
              </a:ext>
            </a:extLst>
          </p:cNvPr>
          <p:cNvSpPr txBox="1"/>
          <p:nvPr/>
        </p:nvSpPr>
        <p:spPr>
          <a:xfrm>
            <a:off x="5109411" y="695954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FA276EB-E8F1-43A4-8914-A273918CDF04}"/>
              </a:ext>
            </a:extLst>
          </p:cNvPr>
          <p:cNvSpPr txBox="1"/>
          <p:nvPr/>
        </p:nvSpPr>
        <p:spPr>
          <a:xfrm>
            <a:off x="991282" y="3536857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Thorium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0DB4A75-A265-483E-AF1A-48030EE21C98}"/>
              </a:ext>
            </a:extLst>
          </p:cNvPr>
          <p:cNvSpPr txBox="1"/>
          <p:nvPr/>
        </p:nvSpPr>
        <p:spPr>
          <a:xfrm>
            <a:off x="4985514" y="3549102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Uranium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5466816-7F71-4E02-86B5-B639B11EE178}"/>
              </a:ext>
            </a:extLst>
          </p:cNvPr>
          <p:cNvSpPr txBox="1"/>
          <p:nvPr/>
        </p:nvSpPr>
        <p:spPr>
          <a:xfrm>
            <a:off x="8037102" y="1497916"/>
            <a:ext cx="3565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As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olivine</a:t>
            </a:r>
            <a:r>
              <a:rPr lang="de-DE" sz="2000" dirty="0">
                <a:solidFill>
                  <a:srgbClr val="FFC000"/>
                </a:solidFill>
              </a:rPr>
              <a:t>, garnet, and </a:t>
            </a:r>
            <a:r>
              <a:rPr lang="de-DE" sz="2000" dirty="0" err="1">
                <a:solidFill>
                  <a:srgbClr val="FFC000"/>
                </a:solidFill>
              </a:rPr>
              <a:t>orthopyroxene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partitioning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data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taken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from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literature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rgbClr val="FFC000"/>
                </a:solidFill>
              </a:rPr>
              <a:t>D </a:t>
            </a:r>
            <a:r>
              <a:rPr lang="de-DE" sz="2000" dirty="0" err="1">
                <a:solidFill>
                  <a:srgbClr val="FFC000"/>
                </a:solidFill>
              </a:rPr>
              <a:t>variations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between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planets</a:t>
            </a:r>
            <a:r>
              <a:rPr lang="de-DE" sz="2000" dirty="0">
                <a:solidFill>
                  <a:schemeClr val="bg1"/>
                </a:solidFill>
              </a:rPr>
              <a:t> and </a:t>
            </a:r>
            <a:r>
              <a:rPr lang="de-DE" sz="2000" dirty="0" err="1">
                <a:solidFill>
                  <a:schemeClr val="bg1"/>
                </a:solidFill>
              </a:rPr>
              <a:t>inside</a:t>
            </a:r>
            <a:r>
              <a:rPr lang="de-DE" sz="2000" dirty="0">
                <a:solidFill>
                  <a:schemeClr val="bg1"/>
                </a:solidFill>
              </a:rPr>
              <a:t> a </a:t>
            </a:r>
            <a:r>
              <a:rPr lang="de-DE" sz="2000" dirty="0" err="1">
                <a:solidFill>
                  <a:schemeClr val="bg1"/>
                </a:solidFill>
              </a:rPr>
              <a:t>melt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zone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decrease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rgbClr val="FFC000"/>
                </a:solidFill>
              </a:rPr>
              <a:t>H</a:t>
            </a:r>
            <a:r>
              <a:rPr lang="de-DE" sz="2000" baseline="-25000" dirty="0">
                <a:solidFill>
                  <a:srgbClr val="FFC000"/>
                </a:solidFill>
              </a:rPr>
              <a:t>2</a:t>
            </a:r>
            <a:r>
              <a:rPr lang="de-DE" sz="2000" dirty="0">
                <a:solidFill>
                  <a:srgbClr val="FFC000"/>
                </a:solidFill>
              </a:rPr>
              <a:t>O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Ds</a:t>
            </a:r>
            <a:r>
              <a:rPr lang="de-DE" sz="2000" dirty="0">
                <a:solidFill>
                  <a:schemeClr val="bg1"/>
                </a:solidFill>
              </a:rPr>
              <a:t> still </a:t>
            </a:r>
            <a:r>
              <a:rPr lang="de-DE" sz="2000" dirty="0" err="1">
                <a:solidFill>
                  <a:schemeClr val="bg1"/>
                </a:solidFill>
              </a:rPr>
              <a:t>change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one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order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of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magnitude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depending</a:t>
            </a:r>
            <a:r>
              <a:rPr lang="de-DE" sz="2000" dirty="0">
                <a:solidFill>
                  <a:srgbClr val="FFC000"/>
                </a:solidFill>
              </a:rPr>
              <a:t> on planet </a:t>
            </a:r>
            <a:r>
              <a:rPr lang="de-DE" sz="2000" dirty="0" err="1">
                <a:solidFill>
                  <a:srgbClr val="FFC000"/>
                </a:solidFill>
              </a:rPr>
              <a:t>size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0E7ED845-8CE1-49AE-B8F7-EAD04EEB1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080930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FDB3FC77-06B2-4115-9F86-AEF4596F6E9D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F8F0A702-D659-4EF4-AEA8-9A906DC1C96E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hlinkClick r:id="rId13" action="ppaction://hlinksldjump"/>
            <a:extLst>
              <a:ext uri="{FF2B5EF4-FFF2-40B4-BE49-F238E27FC236}">
                <a16:creationId xmlns:a16="http://schemas.microsoft.com/office/drawing/2014/main" id="{2372A3D4-D869-4554-8A1A-98C6D85226AE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C13EE33-72D3-47D5-8D40-82E91EF99119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3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48" y="0"/>
            <a:ext cx="10225138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</a:rPr>
              <a:t>4.4. </a:t>
            </a:r>
            <a:r>
              <a:rPr lang="de-DE" sz="2800" b="1" dirty="0" err="1">
                <a:solidFill>
                  <a:schemeClr val="bg1"/>
                </a:solidFill>
              </a:rPr>
              <a:t>Bulk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mineral</a:t>
            </a:r>
            <a:r>
              <a:rPr lang="de-DE" sz="2800" b="1" dirty="0">
                <a:solidFill>
                  <a:schemeClr val="bg1"/>
                </a:solidFill>
              </a:rPr>
              <a:t>/</a:t>
            </a:r>
            <a:r>
              <a:rPr lang="de-DE" sz="2800" b="1" dirty="0" err="1">
                <a:solidFill>
                  <a:schemeClr val="bg1"/>
                </a:solidFill>
              </a:rPr>
              <a:t>melt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partitioning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with</a:t>
            </a:r>
            <a:r>
              <a:rPr lang="de-DE" sz="2800" b="1" dirty="0">
                <a:solidFill>
                  <a:schemeClr val="bg1"/>
                </a:solidFill>
              </a:rPr>
              <a:t> Mars-like </a:t>
            </a:r>
            <a:r>
              <a:rPr lang="de-DE" sz="2800" b="1" dirty="0" err="1">
                <a:solidFill>
                  <a:schemeClr val="bg1"/>
                </a:solidFill>
              </a:rPr>
              <a:t>mantle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composition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5F3CA22-21D5-42DD-9B8A-C644D32D7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985" y="896759"/>
            <a:ext cx="1586039" cy="2241752"/>
          </a:xfrm>
          <a:prstGeom prst="rect">
            <a:avLst/>
          </a:prstGeom>
          <a:effectLst>
            <a:glow rad="279400">
              <a:schemeClr val="accent3">
                <a:satMod val="175000"/>
                <a:alpha val="40000"/>
              </a:schemeClr>
            </a:glow>
            <a:reflection stA="45000" endPos="0" dist="50800" dir="5400000" sy="-100000" algn="bl" rotWithShape="0"/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8EC3221-7965-42C5-9AA1-43000D68A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6" y="1021475"/>
            <a:ext cx="2645195" cy="2331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EF6FE4D-1989-4C8F-845D-2B9CB4006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7" y="3734357"/>
            <a:ext cx="2645195" cy="2331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50DB790-AFA2-4EB3-8A89-0C3E2AD00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1" y="3734357"/>
            <a:ext cx="2645195" cy="23508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629C6E5-3B2F-42D0-A1DD-DFBE0CF9D4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1" y="1021475"/>
            <a:ext cx="2580044" cy="2331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1BC0E66-563D-4D8B-857F-5DB713400ACF}"/>
              </a:ext>
            </a:extLst>
          </p:cNvPr>
          <p:cNvSpPr txBox="1"/>
          <p:nvPr/>
        </p:nvSpPr>
        <p:spPr>
          <a:xfrm>
            <a:off x="803106" y="682471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Potassium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AC8A15-1678-4EB4-B1FC-63EE7B27C611}"/>
              </a:ext>
            </a:extLst>
          </p:cNvPr>
          <p:cNvSpPr txBox="1"/>
          <p:nvPr/>
        </p:nvSpPr>
        <p:spPr>
          <a:xfrm>
            <a:off x="4945121" y="682471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A60CA76-8399-40D7-8865-74FB77AB097C}"/>
              </a:ext>
            </a:extLst>
          </p:cNvPr>
          <p:cNvSpPr txBox="1"/>
          <p:nvPr/>
        </p:nvSpPr>
        <p:spPr>
          <a:xfrm>
            <a:off x="803106" y="3365025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Thorium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FABCC1-12B2-49C0-B967-E382D498E56D}"/>
              </a:ext>
            </a:extLst>
          </p:cNvPr>
          <p:cNvSpPr txBox="1"/>
          <p:nvPr/>
        </p:nvSpPr>
        <p:spPr>
          <a:xfrm>
            <a:off x="4975741" y="3365025"/>
            <a:ext cx="26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Uranium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3F72EB-8F42-423D-B7CA-EEA98311D806}"/>
              </a:ext>
            </a:extLst>
          </p:cNvPr>
          <p:cNvSpPr txBox="1"/>
          <p:nvPr/>
        </p:nvSpPr>
        <p:spPr>
          <a:xfrm>
            <a:off x="8144560" y="2994803"/>
            <a:ext cx="34578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dirty="0" err="1">
                <a:solidFill>
                  <a:schemeClr val="bg1"/>
                </a:solidFill>
              </a:rPr>
              <a:t>If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we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take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away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compositional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effects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the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results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show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the</a:t>
            </a:r>
            <a:r>
              <a:rPr lang="de-DE" sz="2200" dirty="0">
                <a:solidFill>
                  <a:schemeClr val="bg1"/>
                </a:solidFill>
              </a:rPr>
              <a:t> same </a:t>
            </a:r>
            <a:r>
              <a:rPr lang="de-DE" sz="2200" dirty="0" err="1">
                <a:solidFill>
                  <a:schemeClr val="bg1"/>
                </a:solidFill>
              </a:rPr>
              <a:t>correlation</a:t>
            </a:r>
            <a:r>
              <a:rPr lang="de-DE" sz="22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b="1" dirty="0">
                <a:solidFill>
                  <a:schemeClr val="bg1"/>
                </a:solidFill>
              </a:rPr>
              <a:t>Higher K and H</a:t>
            </a:r>
            <a:r>
              <a:rPr lang="de-DE" sz="2200" b="1" baseline="-25000" dirty="0">
                <a:solidFill>
                  <a:schemeClr val="bg1"/>
                </a:solidFill>
              </a:rPr>
              <a:t>2</a:t>
            </a:r>
            <a:r>
              <a:rPr lang="de-DE" sz="2200" b="1" dirty="0">
                <a:solidFill>
                  <a:schemeClr val="bg1"/>
                </a:solidFill>
              </a:rPr>
              <a:t>O </a:t>
            </a:r>
            <a:r>
              <a:rPr lang="de-DE" sz="2200" b="1" dirty="0" err="1">
                <a:solidFill>
                  <a:schemeClr val="bg1"/>
                </a:solidFill>
              </a:rPr>
              <a:t>Ds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for</a:t>
            </a:r>
            <a:r>
              <a:rPr lang="de-DE" sz="2200" b="1" dirty="0">
                <a:solidFill>
                  <a:schemeClr val="bg1"/>
                </a:solidFill>
              </a:rPr>
              <a:t> larger </a:t>
            </a:r>
            <a:r>
              <a:rPr lang="de-DE" sz="2200" b="1" dirty="0" err="1">
                <a:solidFill>
                  <a:schemeClr val="bg1"/>
                </a:solidFill>
              </a:rPr>
              <a:t>planets</a:t>
            </a:r>
            <a:r>
              <a:rPr lang="de-DE" sz="2200" b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b="1" dirty="0">
                <a:solidFill>
                  <a:schemeClr val="bg1"/>
                </a:solidFill>
              </a:rPr>
              <a:t>Lower Th and U </a:t>
            </a:r>
            <a:r>
              <a:rPr lang="de-DE" sz="2200" b="1" dirty="0" err="1">
                <a:solidFill>
                  <a:schemeClr val="bg1"/>
                </a:solidFill>
              </a:rPr>
              <a:t>Ds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for</a:t>
            </a:r>
            <a:r>
              <a:rPr lang="de-DE" sz="2200" b="1" dirty="0">
                <a:solidFill>
                  <a:schemeClr val="bg1"/>
                </a:solidFill>
              </a:rPr>
              <a:t> larger </a:t>
            </a:r>
            <a:r>
              <a:rPr lang="de-DE" sz="2200" b="1" dirty="0" err="1">
                <a:solidFill>
                  <a:schemeClr val="bg1"/>
                </a:solidFill>
              </a:rPr>
              <a:t>planets</a:t>
            </a:r>
            <a:r>
              <a:rPr lang="de-DE" sz="22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C6B18E66-77B8-47BA-9D22-52DE02752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828500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629B404B-3D99-4D32-8875-429D12B622A2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DD0B4C2A-B58B-4FA0-9DAC-7CE60652ED2E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hlinkClick r:id="rId14" action="ppaction://hlinksldjump"/>
            <a:extLst>
              <a:ext uri="{FF2B5EF4-FFF2-40B4-BE49-F238E27FC236}">
                <a16:creationId xmlns:a16="http://schemas.microsoft.com/office/drawing/2014/main" id="{E902EF5E-58E4-4E31-A2E3-63389C3949DC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FE7D4D3-D3AA-47AD-996A-6C938747CA3A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-1"/>
            <a:ext cx="10217571" cy="9138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Planet </a:t>
            </a:r>
            <a:r>
              <a:rPr lang="de-DE" sz="3200" b="1" dirty="0" err="1">
                <a:solidFill>
                  <a:schemeClr val="bg1"/>
                </a:solidFill>
              </a:rPr>
              <a:t>size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controls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the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redistribution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 err="1">
                <a:solidFill>
                  <a:schemeClr val="bg1"/>
                </a:solidFill>
              </a:rPr>
              <a:t>heat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producing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elements</a:t>
            </a:r>
            <a:r>
              <a:rPr lang="de-DE" sz="3200" b="1" dirty="0">
                <a:solidFill>
                  <a:schemeClr val="bg1"/>
                </a:solidFill>
              </a:rPr>
              <a:t> and volatiles </a:t>
            </a:r>
            <a:r>
              <a:rPr lang="de-DE" sz="3200" b="1" dirty="0" err="1">
                <a:solidFill>
                  <a:schemeClr val="bg1"/>
                </a:solidFill>
              </a:rPr>
              <a:t>from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mantle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to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crust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42409" y="913840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117453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1F30025-3BCA-4CEC-A200-31C916BA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770" y="1765618"/>
            <a:ext cx="1904734" cy="189997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E3F47BC-F461-4E30-BF6D-3514AAF4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300" y="1404181"/>
            <a:ext cx="1573053" cy="222339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B117729-A489-408B-A19F-BD7F07FF8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5682" y="3286566"/>
            <a:ext cx="702450" cy="70245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6FE85F5-DD55-4B9B-9A33-A57665906583}"/>
              </a:ext>
            </a:extLst>
          </p:cNvPr>
          <p:cNvSpPr txBox="1"/>
          <p:nvPr/>
        </p:nvSpPr>
        <p:spPr>
          <a:xfrm>
            <a:off x="1806186" y="1827680"/>
            <a:ext cx="5559515" cy="11079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1. </a:t>
            </a:r>
            <a:r>
              <a:rPr lang="de-DE" sz="6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Introduction</a:t>
            </a:r>
            <a:endParaRPr lang="de-DE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8" name="Diagramm 57">
            <a:extLst>
              <a:ext uri="{FF2B5EF4-FFF2-40B4-BE49-F238E27FC236}">
                <a16:creationId xmlns:a16="http://schemas.microsoft.com/office/drawing/2014/main" id="{89A8C222-BEDA-47BD-A89C-0940B2E78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339487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DA6B33BC-0025-4A7D-B71D-DC22694922FB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: nach rechts 59">
            <a:extLst>
              <a:ext uri="{FF2B5EF4-FFF2-40B4-BE49-F238E27FC236}">
                <a16:creationId xmlns:a16="http://schemas.microsoft.com/office/drawing/2014/main" id="{02A18B0A-E90F-4F48-93B6-BB25CE7C60CC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>
            <a:hlinkClick r:id="rId12" action="ppaction://hlinksldjump"/>
            <a:extLst>
              <a:ext uri="{FF2B5EF4-FFF2-40B4-BE49-F238E27FC236}">
                <a16:creationId xmlns:a16="http://schemas.microsoft.com/office/drawing/2014/main" id="{5FBC9456-1479-4919-9E42-F98164C96785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B4DE67-3D26-4E44-B516-0386F9F0A59C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7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48" y="0"/>
            <a:ext cx="10225138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</a:rPr>
              <a:t>4.5. Mars – </a:t>
            </a:r>
            <a:r>
              <a:rPr lang="de-DE" sz="2800" b="1" dirty="0" err="1">
                <a:solidFill>
                  <a:schemeClr val="bg1"/>
                </a:solidFill>
              </a:rPr>
              <a:t>crustal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thickness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with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varying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staring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parameters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AEFB69A-EDA1-4AD8-8C0D-17E767B2ADE8}"/>
              </a:ext>
            </a:extLst>
          </p:cNvPr>
          <p:cNvSpPr/>
          <p:nvPr/>
        </p:nvSpPr>
        <p:spPr>
          <a:xfrm>
            <a:off x="8902149" y="4347988"/>
            <a:ext cx="3027241" cy="1631216"/>
          </a:xfrm>
          <a:prstGeom prst="rect">
            <a:avLst/>
          </a:prstGeom>
          <a:ln>
            <a:solidFill>
              <a:srgbClr val="FC6204"/>
            </a:solidFill>
          </a:ln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Crust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thickness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from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InSight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mission</a:t>
            </a:r>
            <a:r>
              <a:rPr lang="de-DE" sz="2000" dirty="0">
                <a:solidFill>
                  <a:schemeClr val="bg1"/>
                </a:solidFill>
              </a:rPr>
              <a:t>: </a:t>
            </a:r>
          </a:p>
          <a:p>
            <a:r>
              <a:rPr lang="de-DE" sz="2000" dirty="0">
                <a:solidFill>
                  <a:schemeClr val="bg1"/>
                </a:solidFill>
              </a:rPr>
              <a:t>24-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72 km </a:t>
            </a:r>
          </a:p>
          <a:p>
            <a:r>
              <a:rPr lang="de-DE" sz="2000" i="1" dirty="0">
                <a:solidFill>
                  <a:schemeClr val="bg1"/>
                </a:solidFill>
              </a:rPr>
              <a:t>(</a:t>
            </a:r>
            <a:r>
              <a:rPr lang="de-DE" sz="2000" i="1" dirty="0" err="1">
                <a:solidFill>
                  <a:schemeClr val="bg1"/>
                </a:solidFill>
              </a:rPr>
              <a:t>Knapmeyer-Endrun</a:t>
            </a:r>
            <a:r>
              <a:rPr lang="de-DE" sz="2000" i="1" dirty="0">
                <a:solidFill>
                  <a:schemeClr val="bg1"/>
                </a:solidFill>
              </a:rPr>
              <a:t> et al. 2021)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A44FE4-830E-4094-9923-866DAB71E11F}"/>
              </a:ext>
            </a:extLst>
          </p:cNvPr>
          <p:cNvSpPr txBox="1"/>
          <p:nvPr/>
        </p:nvSpPr>
        <p:spPr>
          <a:xfrm>
            <a:off x="262610" y="4159786"/>
            <a:ext cx="85684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bg1"/>
                </a:solidFill>
              </a:rPr>
              <a:t>Results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are</a:t>
            </a:r>
            <a:r>
              <a:rPr lang="de-DE" sz="2000" dirty="0">
                <a:solidFill>
                  <a:schemeClr val="bg1"/>
                </a:solidFill>
              </a:rPr>
              <a:t> at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upper</a:t>
            </a:r>
            <a:r>
              <a:rPr lang="de-DE" sz="2000" dirty="0">
                <a:solidFill>
                  <a:srgbClr val="FFC000"/>
                </a:solidFill>
              </a:rPr>
              <a:t> end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crustal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thickness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from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mission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data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A </a:t>
            </a:r>
            <a:r>
              <a:rPr lang="de-DE" sz="2000" dirty="0" err="1">
                <a:solidFill>
                  <a:schemeClr val="bg1"/>
                </a:solidFill>
              </a:rPr>
              <a:t>mantle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lower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viscosities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leads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most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fitting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results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lower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mantle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viscosities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crustal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delamination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increases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HPE Partition </a:t>
            </a:r>
            <a:r>
              <a:rPr lang="de-DE" sz="2000" dirty="0" err="1">
                <a:solidFill>
                  <a:schemeClr val="bg1"/>
                </a:solidFill>
              </a:rPr>
              <a:t>Coefficient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calculations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have</a:t>
            </a:r>
            <a:r>
              <a:rPr lang="de-DE" sz="2000" dirty="0">
                <a:solidFill>
                  <a:schemeClr val="bg1"/>
                </a:solidFill>
              </a:rPr>
              <a:t> a </a:t>
            </a:r>
            <a:r>
              <a:rPr lang="de-DE" sz="2000" dirty="0" err="1">
                <a:solidFill>
                  <a:schemeClr val="bg1"/>
                </a:solidFill>
              </a:rPr>
              <a:t>negligible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impact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crust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thickness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Mars-size </a:t>
            </a:r>
            <a:r>
              <a:rPr lang="de-DE" sz="2000" dirty="0" err="1">
                <a:solidFill>
                  <a:schemeClr val="bg1"/>
                </a:solidFill>
              </a:rPr>
              <a:t>planets</a:t>
            </a:r>
            <a:r>
              <a:rPr lang="de-DE" sz="2000" dirty="0">
                <a:solidFill>
                  <a:schemeClr val="bg1"/>
                </a:solidFill>
              </a:rPr>
              <a:t>, but </a:t>
            </a:r>
            <a:r>
              <a:rPr lang="de-DE" sz="2000" dirty="0" err="1">
                <a:solidFill>
                  <a:schemeClr val="bg1"/>
                </a:solidFill>
              </a:rPr>
              <a:t>can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have</a:t>
            </a:r>
            <a:r>
              <a:rPr lang="de-DE" sz="2000" dirty="0">
                <a:solidFill>
                  <a:schemeClr val="bg1"/>
                </a:solidFill>
              </a:rPr>
              <a:t> an </a:t>
            </a:r>
            <a:r>
              <a:rPr lang="de-DE" sz="2000" dirty="0" err="1">
                <a:solidFill>
                  <a:srgbClr val="FFC000"/>
                </a:solidFill>
              </a:rPr>
              <a:t>impact</a:t>
            </a:r>
            <a:r>
              <a:rPr lang="de-DE" sz="2000" dirty="0">
                <a:solidFill>
                  <a:srgbClr val="FFC000"/>
                </a:solidFill>
              </a:rPr>
              <a:t> on </a:t>
            </a:r>
            <a:r>
              <a:rPr lang="de-DE" sz="2000" dirty="0" err="1">
                <a:solidFill>
                  <a:srgbClr val="FFC000"/>
                </a:solidFill>
              </a:rPr>
              <a:t>element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ratios</a:t>
            </a:r>
            <a:r>
              <a:rPr lang="de-DE" sz="2000" dirty="0">
                <a:solidFill>
                  <a:srgbClr val="FFC000"/>
                </a:solidFill>
              </a:rPr>
              <a:t> and REE </a:t>
            </a:r>
            <a:r>
              <a:rPr lang="de-DE" sz="2000" dirty="0" err="1">
                <a:solidFill>
                  <a:srgbClr val="FFC000"/>
                </a:solidFill>
              </a:rPr>
              <a:t>patterns</a:t>
            </a:r>
            <a:r>
              <a:rPr lang="de-DE" sz="2000" dirty="0">
                <a:solidFill>
                  <a:srgbClr val="FFC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FB72A43-DEFC-44BC-BD36-5BAF7564C2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4958"/>
          <a:stretch/>
        </p:blipFill>
        <p:spPr>
          <a:xfrm>
            <a:off x="819274" y="1024396"/>
            <a:ext cx="9684296" cy="303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E3B5F86-024F-4EDB-96FE-07BEF61A4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5961" y="966646"/>
            <a:ext cx="1586039" cy="2241752"/>
          </a:xfrm>
          <a:prstGeom prst="rect">
            <a:avLst/>
          </a:prstGeom>
          <a:effectLst>
            <a:glow rad="279400">
              <a:schemeClr val="accent3">
                <a:satMod val="175000"/>
                <a:alpha val="40000"/>
              </a:schemeClr>
            </a:glow>
            <a:reflection stA="45000" endPos="0" dist="50800" dir="5400000" sy="-100000" algn="bl" rotWithShape="0"/>
          </a:effectLst>
        </p:spPr>
      </p:pic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9B7084A6-920A-4D6F-A155-B0FAD205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731481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37384065-51A6-4FB1-86A3-A1379A264A8D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C1EE33F9-7B5A-41D7-A55D-9D48F8A4E4C6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hlinkClick r:id="rId11" action="ppaction://hlinksldjump"/>
            <a:extLst>
              <a:ext uri="{FF2B5EF4-FFF2-40B4-BE49-F238E27FC236}">
                <a16:creationId xmlns:a16="http://schemas.microsoft.com/office/drawing/2014/main" id="{740318F6-3264-4649-AF04-E7B26C435B99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CDF5E89-21B9-4390-9248-5896F0A873F8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48" y="0"/>
            <a:ext cx="10225138" cy="58201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</a:rPr>
              <a:t>4.6. Mars – Element </a:t>
            </a:r>
            <a:r>
              <a:rPr lang="de-DE" sz="2800" b="1" dirty="0" err="1">
                <a:solidFill>
                  <a:schemeClr val="bg1"/>
                </a:solidFill>
              </a:rPr>
              <a:t>redistribution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with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varying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starting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parameters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582019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B61AC9D-0206-4BC2-9A18-D2FF32AC4524}"/>
              </a:ext>
            </a:extLst>
          </p:cNvPr>
          <p:cNvSpPr txBox="1"/>
          <p:nvPr/>
        </p:nvSpPr>
        <p:spPr>
          <a:xfrm>
            <a:off x="468776" y="648912"/>
            <a:ext cx="430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Total </a:t>
            </a:r>
            <a:r>
              <a:rPr lang="de-DE" sz="2000" dirty="0" err="1">
                <a:solidFill>
                  <a:schemeClr val="bg1"/>
                </a:solidFill>
              </a:rPr>
              <a:t>amout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redistributed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potassium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53EEC0A-04B8-45B8-8AA2-67D7F4A23E60}"/>
              </a:ext>
            </a:extLst>
          </p:cNvPr>
          <p:cNvSpPr txBox="1"/>
          <p:nvPr/>
        </p:nvSpPr>
        <p:spPr>
          <a:xfrm>
            <a:off x="2074121" y="4427779"/>
            <a:ext cx="6732007" cy="646331"/>
          </a:xfrm>
          <a:prstGeom prst="rect">
            <a:avLst/>
          </a:prstGeom>
          <a:noFill/>
          <a:ln w="19050">
            <a:solidFill>
              <a:srgbClr val="FC620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Taylor et al. (2006):  2000-6000 ppm K on </a:t>
            </a:r>
            <a:r>
              <a:rPr lang="de-DE" dirty="0" err="1">
                <a:solidFill>
                  <a:schemeClr val="bg1"/>
                </a:solidFill>
              </a:rPr>
              <a:t>Martian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surface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Data </a:t>
            </a:r>
            <a:r>
              <a:rPr lang="de-DE" dirty="0" err="1">
                <a:solidFill>
                  <a:schemeClr val="bg1"/>
                </a:solidFill>
              </a:rPr>
              <a:t>collected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by</a:t>
            </a:r>
            <a:r>
              <a:rPr lang="de-DE" dirty="0">
                <a:solidFill>
                  <a:schemeClr val="bg1"/>
                </a:solidFill>
              </a:rPr>
              <a:t> Mars Odyssey </a:t>
            </a:r>
            <a:r>
              <a:rPr lang="de-DE" dirty="0" err="1">
                <a:solidFill>
                  <a:schemeClr val="bg1"/>
                </a:solidFill>
              </a:rPr>
              <a:t>spacecraft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AB5EA6F-4841-403A-ADB7-FA81A4C0B2FE}"/>
              </a:ext>
            </a:extLst>
          </p:cNvPr>
          <p:cNvSpPr txBox="1"/>
          <p:nvPr/>
        </p:nvSpPr>
        <p:spPr>
          <a:xfrm>
            <a:off x="803108" y="5116481"/>
            <a:ext cx="99964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All </a:t>
            </a:r>
            <a:r>
              <a:rPr lang="de-DE" sz="2000" dirty="0" err="1">
                <a:solidFill>
                  <a:schemeClr val="bg1"/>
                </a:solidFill>
              </a:rPr>
              <a:t>model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results</a:t>
            </a:r>
            <a:r>
              <a:rPr lang="de-DE" sz="2000" dirty="0">
                <a:solidFill>
                  <a:srgbClr val="FFC000"/>
                </a:solidFill>
              </a:rPr>
              <a:t> fit </a:t>
            </a:r>
            <a:r>
              <a:rPr lang="de-DE" sz="2000" dirty="0" err="1">
                <a:solidFill>
                  <a:srgbClr val="FFC000"/>
                </a:solidFill>
              </a:rPr>
              <a:t>very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well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to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mission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data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bg1"/>
                </a:solidFill>
              </a:rPr>
              <a:t>Because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calculated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have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only</a:t>
            </a:r>
            <a:r>
              <a:rPr lang="de-DE" sz="2000" dirty="0">
                <a:solidFill>
                  <a:schemeClr val="bg1"/>
                </a:solidFill>
              </a:rPr>
              <a:t> a </a:t>
            </a:r>
            <a:r>
              <a:rPr lang="de-DE" sz="2000" dirty="0" err="1">
                <a:solidFill>
                  <a:schemeClr val="bg1"/>
                </a:solidFill>
              </a:rPr>
              <a:t>slight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variation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from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experimental </a:t>
            </a:r>
            <a:r>
              <a:rPr lang="de-DE" sz="2000" dirty="0" err="1">
                <a:solidFill>
                  <a:schemeClr val="bg1"/>
                </a:solidFill>
              </a:rPr>
              <a:t>results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  <a:hlinkClick r:id="rId4" action="ppaction://hlinksldjump"/>
              </a:rPr>
              <a:t>(link)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effect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total </a:t>
            </a:r>
            <a:r>
              <a:rPr lang="de-DE" sz="2000" dirty="0" err="1">
                <a:solidFill>
                  <a:schemeClr val="bg1"/>
                </a:solidFill>
              </a:rPr>
              <a:t>redistribution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negligible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E1E2B80-A92A-437E-A190-9C5AA7080E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1" b="24771"/>
          <a:stretch/>
        </p:blipFill>
        <p:spPr>
          <a:xfrm>
            <a:off x="803108" y="1119731"/>
            <a:ext cx="9895859" cy="312240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0DBF2CE4-65A5-48A8-A791-F49B4ACE4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050445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91E334A9-B572-4AF0-B5FC-1D10C83D9659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AF501D95-8FB1-4E8B-8BDE-1D1E01209F22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hlinkClick r:id="rId11" action="ppaction://hlinksldjump"/>
            <a:extLst>
              <a:ext uri="{FF2B5EF4-FFF2-40B4-BE49-F238E27FC236}">
                <a16:creationId xmlns:a16="http://schemas.microsoft.com/office/drawing/2014/main" id="{DE983FAC-472A-4D97-BB72-A600AF0A0B78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7B227F0-BF99-4D93-8C2E-54213E615179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F39DD90-CBC9-4348-B254-420973B56B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4475" y="3583863"/>
            <a:ext cx="1586039" cy="2241752"/>
          </a:xfrm>
          <a:prstGeom prst="rect">
            <a:avLst/>
          </a:prstGeom>
          <a:effectLst>
            <a:glow rad="279400">
              <a:schemeClr val="accent3">
                <a:satMod val="175000"/>
                <a:alpha val="40000"/>
              </a:schemeClr>
            </a:glow>
            <a:reflection stA="450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308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47" y="0"/>
            <a:ext cx="10596569" cy="49763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</a:rPr>
              <a:t>4.7. Mars – </a:t>
            </a:r>
            <a:r>
              <a:rPr lang="de-DE" sz="2400" b="1" dirty="0" err="1">
                <a:solidFill>
                  <a:schemeClr val="bg1"/>
                </a:solidFill>
              </a:rPr>
              <a:t>Equivalent</a:t>
            </a:r>
            <a:r>
              <a:rPr lang="de-DE" sz="2400" b="1" dirty="0">
                <a:solidFill>
                  <a:schemeClr val="bg1"/>
                </a:solidFill>
              </a:rPr>
              <a:t> global </a:t>
            </a:r>
            <a:r>
              <a:rPr lang="de-DE" sz="2400" b="1" dirty="0" err="1">
                <a:solidFill>
                  <a:schemeClr val="bg1"/>
                </a:solidFill>
              </a:rPr>
              <a:t>layer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thickness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with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varying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starting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parameters</a:t>
            </a:r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497632"/>
            <a:ext cx="10789075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668745" y="14309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AA78A02-BB94-4878-919E-4CC01EECA04D}"/>
              </a:ext>
            </a:extLst>
          </p:cNvPr>
          <p:cNvSpPr txBox="1"/>
          <p:nvPr/>
        </p:nvSpPr>
        <p:spPr>
          <a:xfrm>
            <a:off x="225317" y="3935417"/>
            <a:ext cx="1142518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EGL = </a:t>
            </a:r>
            <a:r>
              <a:rPr lang="de-DE" sz="2000" dirty="0" err="1">
                <a:solidFill>
                  <a:schemeClr val="bg1"/>
                </a:solidFill>
              </a:rPr>
              <a:t>Equivalent</a:t>
            </a:r>
            <a:r>
              <a:rPr lang="de-DE" sz="2000" dirty="0">
                <a:solidFill>
                  <a:schemeClr val="bg1"/>
                </a:solidFill>
              </a:rPr>
              <a:t> Global Layer </a:t>
            </a:r>
            <a:r>
              <a:rPr lang="de-DE" sz="2000" dirty="0" err="1">
                <a:solidFill>
                  <a:schemeClr val="bg1"/>
                </a:solidFill>
              </a:rPr>
              <a:t>thickness</a:t>
            </a:r>
            <a:r>
              <a:rPr lang="de-DE" sz="2000" dirty="0">
                <a:solidFill>
                  <a:schemeClr val="bg1"/>
                </a:solidFill>
              </a:rPr>
              <a:t>; The </a:t>
            </a:r>
            <a:r>
              <a:rPr lang="de-DE" sz="2000" dirty="0" err="1">
                <a:solidFill>
                  <a:schemeClr val="bg1"/>
                </a:solidFill>
              </a:rPr>
              <a:t>thickness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an </a:t>
            </a:r>
            <a:r>
              <a:rPr lang="de-DE" sz="2000" dirty="0" err="1">
                <a:solidFill>
                  <a:schemeClr val="bg1"/>
                </a:solidFill>
              </a:rPr>
              <a:t>water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ocean</a:t>
            </a:r>
            <a:r>
              <a:rPr lang="de-DE" sz="2000" dirty="0">
                <a:solidFill>
                  <a:schemeClr val="bg1"/>
                </a:solidFill>
              </a:rPr>
              <a:t> on Mars </a:t>
            </a:r>
            <a:r>
              <a:rPr lang="de-DE" sz="2000" dirty="0" err="1">
                <a:solidFill>
                  <a:schemeClr val="bg1"/>
                </a:solidFill>
              </a:rPr>
              <a:t>if</a:t>
            </a:r>
            <a:r>
              <a:rPr lang="de-DE" sz="2000" dirty="0">
                <a:solidFill>
                  <a:schemeClr val="bg1"/>
                </a:solidFill>
              </a:rPr>
              <a:t> all </a:t>
            </a:r>
            <a:r>
              <a:rPr lang="de-DE" sz="2000" dirty="0" err="1">
                <a:solidFill>
                  <a:schemeClr val="bg1"/>
                </a:solidFill>
              </a:rPr>
              <a:t>outgassed</a:t>
            </a:r>
            <a:r>
              <a:rPr lang="de-DE" sz="2000" dirty="0">
                <a:solidFill>
                  <a:schemeClr val="bg1"/>
                </a:solidFill>
              </a:rPr>
              <a:t> H</a:t>
            </a:r>
            <a:r>
              <a:rPr lang="de-DE" sz="2000" baseline="-25000" dirty="0">
                <a:solidFill>
                  <a:schemeClr val="bg1"/>
                </a:solidFill>
              </a:rPr>
              <a:t>2</a:t>
            </a:r>
            <a:r>
              <a:rPr lang="de-DE" sz="2000" dirty="0">
                <a:solidFill>
                  <a:schemeClr val="bg1"/>
                </a:solidFill>
              </a:rPr>
              <a:t>O </a:t>
            </a:r>
            <a:r>
              <a:rPr lang="de-DE" sz="2000" dirty="0" err="1">
                <a:solidFill>
                  <a:schemeClr val="bg1"/>
                </a:solidFill>
              </a:rPr>
              <a:t>built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up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ocean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calculated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Ds</a:t>
            </a:r>
            <a:r>
              <a:rPr lang="de-DE" sz="2000" dirty="0">
                <a:solidFill>
                  <a:schemeClr val="bg1"/>
                </a:solidFill>
              </a:rPr>
              <a:t>, EGL </a:t>
            </a:r>
            <a:r>
              <a:rPr lang="de-DE" sz="2000" dirty="0" err="1">
                <a:solidFill>
                  <a:schemeClr val="bg1"/>
                </a:solidFill>
              </a:rPr>
              <a:t>changes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up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~20 m. This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because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partitioning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water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highly</a:t>
            </a:r>
            <a:r>
              <a:rPr lang="de-DE" sz="2000" dirty="0">
                <a:solidFill>
                  <a:schemeClr val="bg1"/>
                </a:solidFill>
              </a:rPr>
              <a:t> sensitive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temperature</a:t>
            </a:r>
            <a:r>
              <a:rPr lang="de-DE" sz="2000" dirty="0">
                <a:solidFill>
                  <a:schemeClr val="bg1"/>
                </a:solidFill>
              </a:rPr>
              <a:t> and </a:t>
            </a:r>
            <a:r>
              <a:rPr lang="de-DE" sz="2000" dirty="0" err="1">
                <a:solidFill>
                  <a:schemeClr val="bg1"/>
                </a:solidFill>
              </a:rPr>
              <a:t>pressure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changes</a:t>
            </a:r>
            <a:r>
              <a:rPr lang="de-DE" sz="2000" dirty="0">
                <a:solidFill>
                  <a:schemeClr val="bg1"/>
                </a:solidFill>
              </a:rPr>
              <a:t>. The </a:t>
            </a:r>
            <a:r>
              <a:rPr lang="de-DE" sz="2000" dirty="0" err="1">
                <a:solidFill>
                  <a:srgbClr val="FFC000"/>
                </a:solidFill>
              </a:rPr>
              <a:t>calculated</a:t>
            </a:r>
            <a:r>
              <a:rPr lang="de-DE" sz="2000" dirty="0">
                <a:solidFill>
                  <a:srgbClr val="FFC000"/>
                </a:solidFill>
              </a:rPr>
              <a:t> P-T-X </a:t>
            </a:r>
            <a:r>
              <a:rPr lang="de-DE" sz="2000" dirty="0" err="1">
                <a:solidFill>
                  <a:srgbClr val="FFC000"/>
                </a:solidFill>
              </a:rPr>
              <a:t>dependent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bulk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mineral</a:t>
            </a:r>
            <a:r>
              <a:rPr lang="de-DE" sz="2000" dirty="0">
                <a:solidFill>
                  <a:srgbClr val="FFC000"/>
                </a:solidFill>
              </a:rPr>
              <a:t>/</a:t>
            </a:r>
            <a:r>
              <a:rPr lang="de-DE" sz="2000" dirty="0" err="1">
                <a:solidFill>
                  <a:srgbClr val="FFC000"/>
                </a:solidFill>
              </a:rPr>
              <a:t>melt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partition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coefficients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are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lower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than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literature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values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err="1">
                <a:solidFill>
                  <a:schemeClr val="bg1"/>
                </a:solidFill>
              </a:rPr>
              <a:t>Therefore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they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less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incompatible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solid </a:t>
            </a:r>
            <a:r>
              <a:rPr lang="de-DE" sz="2000" dirty="0" err="1">
                <a:solidFill>
                  <a:schemeClr val="bg1"/>
                </a:solidFill>
              </a:rPr>
              <a:t>mantle</a:t>
            </a:r>
            <a:r>
              <a:rPr lang="de-DE" sz="2000" dirty="0">
                <a:solidFill>
                  <a:schemeClr val="bg1"/>
                </a:solidFill>
              </a:rPr>
              <a:t> and </a:t>
            </a:r>
            <a:r>
              <a:rPr lang="de-DE" sz="2000" dirty="0" err="1">
                <a:solidFill>
                  <a:schemeClr val="bg1"/>
                </a:solidFill>
              </a:rPr>
              <a:t>more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water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redistributed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from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mantle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crust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chemeClr val="bg1"/>
                </a:solidFill>
              </a:rPr>
              <a:t> larger </a:t>
            </a:r>
            <a:r>
              <a:rPr lang="de-DE" sz="2000" dirty="0" err="1">
                <a:solidFill>
                  <a:schemeClr val="bg1"/>
                </a:solidFill>
              </a:rPr>
              <a:t>planets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effect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reverted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  <a:hlinkClick r:id="rId4" action="ppaction://hlinksldjump"/>
              </a:rPr>
              <a:t>(link)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D954F8F-9028-4092-85C4-A58BCDB36C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1"/>
          <a:stretch/>
        </p:blipFill>
        <p:spPr>
          <a:xfrm>
            <a:off x="803108" y="805047"/>
            <a:ext cx="9610257" cy="300589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52605B6E-E0F4-4A33-87B6-280140049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593335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64EF35E5-8939-4E1D-9C25-ADA831D07E1D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FC8BAFFF-6729-4EDE-B6A5-64B5F7B88E0A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hlinkClick r:id="rId11" action="ppaction://hlinksldjump"/>
            <a:extLst>
              <a:ext uri="{FF2B5EF4-FFF2-40B4-BE49-F238E27FC236}">
                <a16:creationId xmlns:a16="http://schemas.microsoft.com/office/drawing/2014/main" id="{F10231A2-E6F3-41B2-AC6D-1ED7178DEA4F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DA7CCEF-8F0E-40A2-B963-FC508054C431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A96A711-FBD3-448F-AF97-846AF0A2EA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96425" y="1024849"/>
            <a:ext cx="1426274" cy="2015936"/>
          </a:xfrm>
          <a:prstGeom prst="rect">
            <a:avLst/>
          </a:prstGeom>
          <a:effectLst>
            <a:glow rad="279400">
              <a:schemeClr val="accent3">
                <a:satMod val="175000"/>
                <a:alpha val="40000"/>
              </a:schemeClr>
            </a:glow>
            <a:reflection stA="450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57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2F5A77B-1244-48D0-B011-FA3AC6B32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E7B7B72-6F72-4C68-AFDB-28F5B7A2B5E0}"/>
              </a:ext>
            </a:extLst>
          </p:cNvPr>
          <p:cNvSpPr txBox="1">
            <a:spLocks/>
          </p:cNvSpPr>
          <p:nvPr/>
        </p:nvSpPr>
        <p:spPr>
          <a:xfrm>
            <a:off x="77847" y="88626"/>
            <a:ext cx="11037193" cy="4833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bg1"/>
                </a:solidFill>
              </a:rPr>
              <a:t>4.8. </a:t>
            </a:r>
            <a:r>
              <a:rPr lang="de-DE" sz="2400" b="1" dirty="0" err="1">
                <a:solidFill>
                  <a:schemeClr val="bg1"/>
                </a:solidFill>
              </a:rPr>
              <a:t>Stagnant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lid</a:t>
            </a:r>
            <a:r>
              <a:rPr lang="de-DE" sz="2400" b="1" dirty="0">
                <a:solidFill>
                  <a:schemeClr val="bg1"/>
                </a:solidFill>
              </a:rPr>
              <a:t> Earth – </a:t>
            </a:r>
            <a:r>
              <a:rPr lang="de-DE" sz="2400" b="1" dirty="0" err="1">
                <a:solidFill>
                  <a:schemeClr val="bg1"/>
                </a:solidFill>
              </a:rPr>
              <a:t>Equivalent</a:t>
            </a:r>
            <a:r>
              <a:rPr lang="de-DE" sz="2400" b="1" dirty="0">
                <a:solidFill>
                  <a:schemeClr val="bg1"/>
                </a:solidFill>
              </a:rPr>
              <a:t> global </a:t>
            </a:r>
            <a:r>
              <a:rPr lang="de-DE" sz="2400" b="1" dirty="0" err="1">
                <a:solidFill>
                  <a:schemeClr val="bg1"/>
                </a:solidFill>
              </a:rPr>
              <a:t>layer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thickness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with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varying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starting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parameters</a:t>
            </a:r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8D42720-B0F2-499F-B5BA-A0795CA00991}"/>
              </a:ext>
            </a:extLst>
          </p:cNvPr>
          <p:cNvCxnSpPr>
            <a:cxnSpLocks/>
          </p:cNvCxnSpPr>
          <p:nvPr/>
        </p:nvCxnSpPr>
        <p:spPr>
          <a:xfrm>
            <a:off x="77847" y="619552"/>
            <a:ext cx="1103719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B19E5F-258A-498B-A27E-85AC86B3D324}"/>
              </a:ext>
            </a:extLst>
          </p:cNvPr>
          <p:cNvCxnSpPr>
            <a:cxnSpLocks/>
          </p:cNvCxnSpPr>
          <p:nvPr/>
        </p:nvCxnSpPr>
        <p:spPr>
          <a:xfrm>
            <a:off x="11085305" y="14309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222AA05-885F-43CC-9274-A79D631D1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0" b="2"/>
          <a:stretch/>
        </p:blipFill>
        <p:spPr>
          <a:xfrm>
            <a:off x="881436" y="1032073"/>
            <a:ext cx="9658382" cy="3028209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52DA5DB-FF2A-40ED-A7FF-0E33471C6660}"/>
              </a:ext>
            </a:extLst>
          </p:cNvPr>
          <p:cNvSpPr txBox="1"/>
          <p:nvPr/>
        </p:nvSpPr>
        <p:spPr>
          <a:xfrm>
            <a:off x="528319" y="4311822"/>
            <a:ext cx="110371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calculated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Ds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>
                <a:solidFill>
                  <a:srgbClr val="FFC000"/>
                </a:solidFill>
              </a:rPr>
              <a:t>EGL </a:t>
            </a:r>
            <a:r>
              <a:rPr lang="de-DE" sz="2400" dirty="0" err="1">
                <a:solidFill>
                  <a:srgbClr val="FFC000"/>
                </a:solidFill>
              </a:rPr>
              <a:t>changes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up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up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to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several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hundrets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of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meters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The </a:t>
            </a:r>
            <a:r>
              <a:rPr lang="de-DE" sz="2400" dirty="0" err="1">
                <a:solidFill>
                  <a:srgbClr val="FFC000"/>
                </a:solidFill>
              </a:rPr>
              <a:t>calculated</a:t>
            </a:r>
            <a:r>
              <a:rPr lang="de-DE" sz="2400" dirty="0">
                <a:solidFill>
                  <a:srgbClr val="FFC000"/>
                </a:solidFill>
              </a:rPr>
              <a:t> P-T-X </a:t>
            </a:r>
            <a:r>
              <a:rPr lang="de-DE" sz="2400" dirty="0" err="1">
                <a:solidFill>
                  <a:srgbClr val="FFC000"/>
                </a:solidFill>
              </a:rPr>
              <a:t>dependent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bulk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mineral</a:t>
            </a:r>
            <a:r>
              <a:rPr lang="de-DE" sz="2400" dirty="0">
                <a:solidFill>
                  <a:srgbClr val="FFC000"/>
                </a:solidFill>
              </a:rPr>
              <a:t>/</a:t>
            </a:r>
            <a:r>
              <a:rPr lang="de-DE" sz="2400" dirty="0" err="1">
                <a:solidFill>
                  <a:srgbClr val="FFC000"/>
                </a:solidFill>
              </a:rPr>
              <a:t>melt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partition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coefficients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are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higher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than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the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literature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values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Therefore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 err="1">
                <a:solidFill>
                  <a:schemeClr val="bg1"/>
                </a:solidFill>
              </a:rPr>
              <a:t>they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more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incompatible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</a:rPr>
              <a:t>and </a:t>
            </a:r>
            <a:r>
              <a:rPr lang="de-DE" sz="2400" dirty="0" err="1">
                <a:solidFill>
                  <a:schemeClr val="bg1"/>
                </a:solidFill>
              </a:rPr>
              <a:t>therefore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less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water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redistributed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from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mantle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crust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smaller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planets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 err="1">
                <a:solidFill>
                  <a:schemeClr val="bg1"/>
                </a:solidFill>
              </a:rPr>
              <a:t>this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effect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reverted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  <a:hlinkClick r:id="rId4" action="ppaction://hlinksldjump"/>
              </a:rPr>
              <a:t>(link)</a:t>
            </a:r>
            <a:r>
              <a:rPr lang="de-DE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5FE7DF3-A7B1-4BDA-8DC0-F714C6BC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47" y="1553897"/>
            <a:ext cx="1161634" cy="117100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716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-1"/>
            <a:ext cx="10217571" cy="9138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Planet </a:t>
            </a:r>
            <a:r>
              <a:rPr lang="de-DE" sz="3200" b="1" dirty="0" err="1">
                <a:solidFill>
                  <a:schemeClr val="bg1"/>
                </a:solidFill>
              </a:rPr>
              <a:t>size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controls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the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redistribution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 err="1">
                <a:solidFill>
                  <a:schemeClr val="bg1"/>
                </a:solidFill>
              </a:rPr>
              <a:t>heat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producing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elements</a:t>
            </a:r>
            <a:r>
              <a:rPr lang="de-DE" sz="3200" b="1" dirty="0">
                <a:solidFill>
                  <a:schemeClr val="bg1"/>
                </a:solidFill>
              </a:rPr>
              <a:t> and volatiles </a:t>
            </a:r>
            <a:r>
              <a:rPr lang="de-DE" sz="3200" b="1" dirty="0" err="1">
                <a:solidFill>
                  <a:schemeClr val="bg1"/>
                </a:solidFill>
              </a:rPr>
              <a:t>from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mantle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to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crust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42409" y="913840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117453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1F30025-3BCA-4CEC-A200-31C916BA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770" y="1765618"/>
            <a:ext cx="1904734" cy="189997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E3F47BC-F461-4E30-BF6D-3514AAF4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300" y="1404181"/>
            <a:ext cx="1573053" cy="222339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B117729-A489-408B-A19F-BD7F07FF8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5682" y="3286566"/>
            <a:ext cx="702450" cy="70245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6FE85F5-DD55-4B9B-9A33-A57665906583}"/>
              </a:ext>
            </a:extLst>
          </p:cNvPr>
          <p:cNvSpPr txBox="1"/>
          <p:nvPr/>
        </p:nvSpPr>
        <p:spPr>
          <a:xfrm>
            <a:off x="1806186" y="1827680"/>
            <a:ext cx="5559515" cy="2123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Discussion</a:t>
            </a:r>
            <a:r>
              <a:rPr lang="de-DE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r>
              <a:rPr lang="de-DE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&amp; </a:t>
            </a:r>
            <a:r>
              <a:rPr lang="de-DE" sz="6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Conclusions</a:t>
            </a:r>
            <a:endParaRPr lang="de-DE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8" name="Diagramm 57">
            <a:extLst>
              <a:ext uri="{FF2B5EF4-FFF2-40B4-BE49-F238E27FC236}">
                <a16:creationId xmlns:a16="http://schemas.microsoft.com/office/drawing/2014/main" id="{89A8C222-BEDA-47BD-A89C-0940B2E78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97908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DA6B33BC-0025-4A7D-B71D-DC22694922FB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: nach rechts 59">
            <a:extLst>
              <a:ext uri="{FF2B5EF4-FFF2-40B4-BE49-F238E27FC236}">
                <a16:creationId xmlns:a16="http://schemas.microsoft.com/office/drawing/2014/main" id="{02A18B0A-E90F-4F48-93B6-BB25CE7C60CC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>
            <a:hlinkClick r:id="rId12" action="ppaction://hlinksldjump"/>
            <a:extLst>
              <a:ext uri="{FF2B5EF4-FFF2-40B4-BE49-F238E27FC236}">
                <a16:creationId xmlns:a16="http://schemas.microsoft.com/office/drawing/2014/main" id="{5FBC9456-1479-4919-9E42-F98164C96785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B4DE67-3D26-4E44-B516-0386F9F0A59C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6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48" y="0"/>
            <a:ext cx="10225138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chemeClr val="bg1"/>
                </a:solidFill>
              </a:rPr>
              <a:t>5. </a:t>
            </a:r>
            <a:r>
              <a:rPr lang="de-DE" sz="2800" b="1" dirty="0" err="1">
                <a:solidFill>
                  <a:schemeClr val="bg1"/>
                </a:solidFill>
              </a:rPr>
              <a:t>Discussion</a:t>
            </a:r>
            <a:r>
              <a:rPr lang="de-DE" sz="2800" b="1" dirty="0">
                <a:solidFill>
                  <a:schemeClr val="bg1"/>
                </a:solidFill>
              </a:rPr>
              <a:t> &amp; </a:t>
            </a:r>
            <a:r>
              <a:rPr lang="de-DE" sz="2800" b="1" dirty="0" err="1">
                <a:solidFill>
                  <a:schemeClr val="bg1"/>
                </a:solidFill>
              </a:rPr>
              <a:t>Conclusions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3CBE69-15C1-4F7C-B540-7652C9893F2A}"/>
              </a:ext>
            </a:extLst>
          </p:cNvPr>
          <p:cNvSpPr txBox="1">
            <a:spLocks/>
          </p:cNvSpPr>
          <p:nvPr/>
        </p:nvSpPr>
        <p:spPr>
          <a:xfrm>
            <a:off x="468775" y="946326"/>
            <a:ext cx="11645377" cy="51207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Locally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calculated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partition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coefficients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vary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between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planets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different </a:t>
            </a:r>
            <a:r>
              <a:rPr lang="de-DE" dirty="0" err="1">
                <a:solidFill>
                  <a:schemeClr val="bg1"/>
                </a:solidFill>
              </a:rPr>
              <a:t>sizes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K and H2O, </a:t>
            </a:r>
            <a:r>
              <a:rPr lang="de-DE" dirty="0" err="1">
                <a:solidFill>
                  <a:schemeClr val="bg1"/>
                </a:solidFill>
              </a:rPr>
              <a:t>Ds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increase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planet </a:t>
            </a:r>
            <a:r>
              <a:rPr lang="de-DE" dirty="0" err="1">
                <a:solidFill>
                  <a:schemeClr val="bg1"/>
                </a:solidFill>
              </a:rPr>
              <a:t>size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melt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zone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depth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Th and U,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effect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inversed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DE" sz="240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 The </a:t>
            </a:r>
            <a:r>
              <a:rPr lang="de-DE" dirty="0" err="1">
                <a:solidFill>
                  <a:srgbClr val="FFC000"/>
                </a:solidFill>
              </a:rPr>
              <a:t>impact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of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the</a:t>
            </a:r>
            <a:r>
              <a:rPr lang="de-DE" dirty="0">
                <a:solidFill>
                  <a:srgbClr val="FFC000"/>
                </a:solidFill>
              </a:rPr>
              <a:t> D </a:t>
            </a:r>
            <a:r>
              <a:rPr lang="de-DE" dirty="0" err="1">
                <a:solidFill>
                  <a:srgbClr val="FFC000"/>
                </a:solidFill>
              </a:rPr>
              <a:t>calculations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is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largest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for</a:t>
            </a:r>
            <a:r>
              <a:rPr lang="de-DE" dirty="0">
                <a:solidFill>
                  <a:srgbClr val="FFC000"/>
                </a:solidFill>
              </a:rPr>
              <a:t> H</a:t>
            </a:r>
            <a:r>
              <a:rPr lang="de-DE" baseline="-25000" dirty="0">
                <a:solidFill>
                  <a:srgbClr val="FFC000"/>
                </a:solidFill>
              </a:rPr>
              <a:t>2</a:t>
            </a:r>
            <a:r>
              <a:rPr lang="de-DE" dirty="0">
                <a:solidFill>
                  <a:srgbClr val="FFC000"/>
                </a:solidFill>
              </a:rPr>
              <a:t>O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>
                <a:solidFill>
                  <a:srgbClr val="FFC000"/>
                </a:solidFill>
              </a:rPr>
              <a:t>Mars-size planet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literature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values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were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overestimated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planetary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melting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depth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de-DE" dirty="0" err="1">
                <a:solidFill>
                  <a:schemeClr val="bg1"/>
                </a:solidFill>
              </a:rPr>
              <a:t>Therefore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resulting</a:t>
            </a:r>
            <a:r>
              <a:rPr lang="de-DE" dirty="0">
                <a:solidFill>
                  <a:schemeClr val="bg1"/>
                </a:solidFill>
              </a:rPr>
              <a:t>  </a:t>
            </a:r>
            <a:r>
              <a:rPr lang="de-DE" dirty="0">
                <a:solidFill>
                  <a:srgbClr val="FFC000"/>
                </a:solidFill>
              </a:rPr>
              <a:t>EGL </a:t>
            </a:r>
            <a:r>
              <a:rPr lang="de-DE" dirty="0" err="1">
                <a:solidFill>
                  <a:srgbClr val="FFC000"/>
                </a:solidFill>
              </a:rPr>
              <a:t>is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slightly</a:t>
            </a:r>
            <a:r>
              <a:rPr lang="de-DE" dirty="0">
                <a:solidFill>
                  <a:srgbClr val="FFC000"/>
                </a:solidFill>
              </a:rPr>
              <a:t> larger </a:t>
            </a:r>
            <a:r>
              <a:rPr lang="de-DE" dirty="0" err="1">
                <a:solidFill>
                  <a:schemeClr val="bg1"/>
                </a:solidFill>
              </a:rPr>
              <a:t>than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estimated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literature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Ds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larger, </a:t>
            </a:r>
            <a:r>
              <a:rPr lang="de-DE" dirty="0">
                <a:solidFill>
                  <a:srgbClr val="FFC000"/>
                </a:solidFill>
              </a:rPr>
              <a:t>Earth-</a:t>
            </a:r>
            <a:r>
              <a:rPr lang="de-DE" dirty="0" err="1">
                <a:solidFill>
                  <a:srgbClr val="FFC000"/>
                </a:solidFill>
              </a:rPr>
              <a:t>sized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planets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effect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inversed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since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 </a:t>
            </a:r>
            <a:r>
              <a:rPr lang="de-DE" dirty="0" err="1">
                <a:solidFill>
                  <a:schemeClr val="bg1"/>
                </a:solidFill>
              </a:rPr>
              <a:t>literature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underestimated</a:t>
            </a:r>
            <a:r>
              <a:rPr lang="de-DE" dirty="0">
                <a:solidFill>
                  <a:schemeClr val="bg1"/>
                </a:solidFill>
              </a:rPr>
              <a:t>. Thus, </a:t>
            </a:r>
            <a:r>
              <a:rPr lang="de-DE" dirty="0" err="1">
                <a:solidFill>
                  <a:schemeClr val="bg1"/>
                </a:solidFill>
              </a:rPr>
              <a:t>more</a:t>
            </a:r>
            <a:r>
              <a:rPr lang="de-DE" dirty="0">
                <a:solidFill>
                  <a:schemeClr val="bg1"/>
                </a:solidFill>
              </a:rPr>
              <a:t> H2O will </a:t>
            </a:r>
            <a:r>
              <a:rPr lang="de-DE" dirty="0" err="1">
                <a:solidFill>
                  <a:schemeClr val="bg1"/>
                </a:solidFill>
              </a:rPr>
              <a:t>stay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inside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mantle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than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expeceted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which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reduces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the</a:t>
            </a:r>
            <a:r>
              <a:rPr lang="de-DE" dirty="0">
                <a:solidFill>
                  <a:srgbClr val="FFC000"/>
                </a:solidFill>
              </a:rPr>
              <a:t> EGL </a:t>
            </a:r>
            <a:r>
              <a:rPr lang="de-DE" dirty="0" err="1">
                <a:solidFill>
                  <a:srgbClr val="FFC000"/>
                </a:solidFill>
              </a:rPr>
              <a:t>thickness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significantly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one</a:t>
            </a:r>
            <a:r>
              <a:rPr lang="de-DE" dirty="0">
                <a:solidFill>
                  <a:schemeClr val="bg1"/>
                </a:solidFill>
              </a:rPr>
              <a:t> planet, </a:t>
            </a:r>
            <a:r>
              <a:rPr lang="de-DE" dirty="0" err="1">
                <a:solidFill>
                  <a:schemeClr val="bg1"/>
                </a:solidFill>
              </a:rPr>
              <a:t>locally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calculated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partition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coefficients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vary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significantly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inside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developing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melt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zone</a:t>
            </a:r>
            <a:endParaRPr lang="de-DE" dirty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The </a:t>
            </a:r>
            <a:r>
              <a:rPr lang="de-DE" dirty="0" err="1">
                <a:solidFill>
                  <a:srgbClr val="FFC000"/>
                </a:solidFill>
              </a:rPr>
              <a:t>starting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parameter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choice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has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very</a:t>
            </a:r>
            <a:r>
              <a:rPr lang="de-DE" dirty="0">
                <a:solidFill>
                  <a:schemeClr val="bg1"/>
                </a:solidFill>
              </a:rPr>
              <a:t> large </a:t>
            </a:r>
            <a:r>
              <a:rPr lang="de-DE" dirty="0" err="1">
                <a:solidFill>
                  <a:schemeClr val="bg1"/>
                </a:solidFill>
              </a:rPr>
              <a:t>consequences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model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evolution</a:t>
            </a:r>
            <a:endParaRPr lang="de-DE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Locally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calculated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D‘s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can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improve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your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mantle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evolution</a:t>
            </a:r>
            <a:r>
              <a:rPr lang="de-DE" dirty="0">
                <a:solidFill>
                  <a:srgbClr val="FFC000"/>
                </a:solidFill>
              </a:rPr>
              <a:t> code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especially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respect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water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partitioning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774A5A2A-7665-4F1E-902E-8A3E3A85D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556376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74A5C3F0-78BC-4650-8833-D25803FDBDBB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63767F13-6DF7-43AB-9A4C-BD6A226564B1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hlinkClick r:id="rId9" action="ppaction://hlinksldjump"/>
            <a:extLst>
              <a:ext uri="{FF2B5EF4-FFF2-40B4-BE49-F238E27FC236}">
                <a16:creationId xmlns:a16="http://schemas.microsoft.com/office/drawing/2014/main" id="{92EAD52D-26FC-46C5-8BB0-FF067BFB1988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4DEE9C9-97BD-4FC9-B82D-1B3678F28331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2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32FDEFE-BD80-49B8-A2FA-8686CE9508E4}"/>
              </a:ext>
            </a:extLst>
          </p:cNvPr>
          <p:cNvSpPr txBox="1">
            <a:spLocks/>
          </p:cNvSpPr>
          <p:nvPr/>
        </p:nvSpPr>
        <p:spPr>
          <a:xfrm>
            <a:off x="77848" y="0"/>
            <a:ext cx="10225138" cy="6185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solidFill>
                  <a:schemeClr val="bg1"/>
                </a:solidFill>
              </a:rPr>
              <a:t> References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C7BC27A-6B9B-42BE-9B8D-40818F97BBD9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8BFC4A3C-4302-46A7-81D7-1D5DBF764464}"/>
              </a:ext>
            </a:extLst>
          </p:cNvPr>
          <p:cNvSpPr/>
          <p:nvPr/>
        </p:nvSpPr>
        <p:spPr>
          <a:xfrm>
            <a:off x="233680" y="811676"/>
            <a:ext cx="119583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Blundy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J., &amp; Wood, B. (2003). Partitioning of trace elements between crystals and melts. </a:t>
            </a:r>
            <a:r>
              <a:rPr lang="en-US" i="1" dirty="0">
                <a:solidFill>
                  <a:schemeClr val="bg1"/>
                </a:solidFill>
              </a:rPr>
              <a:t>Earth and Planetary Science Letters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210</a:t>
            </a:r>
            <a:r>
              <a:rPr lang="en-US" dirty="0">
                <a:solidFill>
                  <a:schemeClr val="bg1"/>
                </a:solidFill>
              </a:rPr>
              <a:t>(3-4), 383-397.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Foley</a:t>
            </a:r>
            <a:r>
              <a:rPr lang="en-US" dirty="0">
                <a:solidFill>
                  <a:schemeClr val="bg1"/>
                </a:solidFill>
              </a:rPr>
              <a:t>, B. J., Houser, C., Noack, L., &amp; Tosi, N. (2020). The heat budget of rocky planets. In </a:t>
            </a:r>
            <a:r>
              <a:rPr lang="en-US" i="1" dirty="0">
                <a:solidFill>
                  <a:schemeClr val="bg1"/>
                </a:solidFill>
              </a:rPr>
              <a:t>Planetary Diversity: Rocky planet processes and their observational signatures</a:t>
            </a:r>
            <a:r>
              <a:rPr lang="en-US" dirty="0">
                <a:solidFill>
                  <a:schemeClr val="bg1"/>
                </a:solidFill>
              </a:rPr>
              <a:t>. IOP Publishing.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Frost</a:t>
            </a:r>
            <a:r>
              <a:rPr lang="en-US" dirty="0">
                <a:solidFill>
                  <a:schemeClr val="bg1"/>
                </a:solidFill>
              </a:rPr>
              <a:t>, D. J. (2008). The upper mantle and transition zone. </a:t>
            </a:r>
            <a:r>
              <a:rPr lang="en-US" i="1" dirty="0">
                <a:solidFill>
                  <a:schemeClr val="bg1"/>
                </a:solidFill>
              </a:rPr>
              <a:t>Elements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(3), 171-176.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Wood</a:t>
            </a:r>
            <a:r>
              <a:rPr lang="en-US" dirty="0">
                <a:solidFill>
                  <a:schemeClr val="bg1"/>
                </a:solidFill>
              </a:rPr>
              <a:t>, B. J., </a:t>
            </a:r>
            <a:r>
              <a:rPr lang="en-US" b="1" dirty="0">
                <a:solidFill>
                  <a:schemeClr val="bg1"/>
                </a:solidFill>
              </a:rPr>
              <a:t>&amp; Blundy</a:t>
            </a:r>
            <a:r>
              <a:rPr lang="en-US" dirty="0">
                <a:solidFill>
                  <a:schemeClr val="bg1"/>
                </a:solidFill>
              </a:rPr>
              <a:t>, J. D. (2014). 3.11-Trace Element Partitioning: The Influences of Ionic Radius, Cation Charge, Pressure, and Temperature. </a:t>
            </a:r>
            <a:r>
              <a:rPr lang="en-US" i="1" dirty="0">
                <a:solidFill>
                  <a:schemeClr val="bg1"/>
                </a:solidFill>
              </a:rPr>
              <a:t>Treatise on Geochemistry (Second Edition). Elsevier, Oxford</a:t>
            </a:r>
            <a:r>
              <a:rPr lang="en-US" dirty="0">
                <a:solidFill>
                  <a:schemeClr val="bg1"/>
                </a:solidFill>
              </a:rPr>
              <a:t>, 421-448.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Salters</a:t>
            </a:r>
            <a:r>
              <a:rPr lang="en-US" dirty="0">
                <a:solidFill>
                  <a:schemeClr val="bg1"/>
                </a:solidFill>
              </a:rPr>
              <a:t>, V. J., </a:t>
            </a:r>
            <a:r>
              <a:rPr lang="en-US" b="1" dirty="0">
                <a:solidFill>
                  <a:schemeClr val="bg1"/>
                </a:solidFill>
              </a:rPr>
              <a:t>&amp; Stracke</a:t>
            </a:r>
            <a:r>
              <a:rPr lang="en-US" dirty="0">
                <a:solidFill>
                  <a:schemeClr val="bg1"/>
                </a:solidFill>
              </a:rPr>
              <a:t>, A. (2004). Composition of the depleted mantle. </a:t>
            </a:r>
            <a:r>
              <a:rPr lang="en-US" i="1" dirty="0">
                <a:solidFill>
                  <a:schemeClr val="bg1"/>
                </a:solidFill>
              </a:rPr>
              <a:t>Geochemistry, Geophysics, Geosystems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(5).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Schmidt</a:t>
            </a:r>
            <a:r>
              <a:rPr lang="en-US" dirty="0">
                <a:solidFill>
                  <a:schemeClr val="bg1"/>
                </a:solidFill>
              </a:rPr>
              <a:t>, J.M. and Noack, L. (2021). Clinopyroxene/Melt Partitioning: Models for Higher Upper Mantle Pressures Applied to Sodium and Potassium, </a:t>
            </a:r>
            <a:r>
              <a:rPr lang="en-US" i="1" dirty="0" err="1">
                <a:solidFill>
                  <a:schemeClr val="bg1"/>
                </a:solidFill>
              </a:rPr>
              <a:t>SysMea</a:t>
            </a:r>
            <a:r>
              <a:rPr lang="en-US" dirty="0">
                <a:solidFill>
                  <a:schemeClr val="bg1"/>
                </a:solidFill>
              </a:rPr>
              <a:t>, 13(3&amp;4), 125-136.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Stamenković</a:t>
            </a:r>
            <a:r>
              <a:rPr lang="en-US" dirty="0">
                <a:solidFill>
                  <a:schemeClr val="bg1"/>
                </a:solidFill>
              </a:rPr>
              <a:t>, V., Noack, L., Breuer, D., &amp; Spohn, T. (2012). The influence of pressure-dependent viscosity on the thermal evolution of super-Earths. </a:t>
            </a:r>
            <a:r>
              <a:rPr lang="en-US" i="1" dirty="0">
                <a:solidFill>
                  <a:schemeClr val="bg1"/>
                </a:solidFill>
              </a:rPr>
              <a:t>The Astrophysical Journal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748</a:t>
            </a:r>
            <a:r>
              <a:rPr lang="en-US" dirty="0">
                <a:solidFill>
                  <a:schemeClr val="bg1"/>
                </a:solidFill>
              </a:rPr>
              <a:t>(1), 41.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Tosi, </a:t>
            </a:r>
            <a:r>
              <a:rPr lang="en-US" dirty="0">
                <a:solidFill>
                  <a:schemeClr val="bg1"/>
                </a:solidFill>
              </a:rPr>
              <a:t>N., Breuer, D., &amp; Spohn, T. (2014). Evolution of planetary interiors. In </a:t>
            </a:r>
            <a:r>
              <a:rPr lang="en-US" i="1" dirty="0">
                <a:solidFill>
                  <a:schemeClr val="bg1"/>
                </a:solidFill>
              </a:rPr>
              <a:t>Encyclopedia of the Solar System</a:t>
            </a:r>
            <a:r>
              <a:rPr lang="en-US" dirty="0">
                <a:solidFill>
                  <a:schemeClr val="bg1"/>
                </a:solidFill>
              </a:rPr>
              <a:t> (pp. 185-208). Elsevier.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B6FE2E4-62AD-4C71-9F8A-9031091005D0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810384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1.1. Redistribution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trace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elements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from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mantle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to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crust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 flipV="1">
            <a:off x="77847" y="618514"/>
            <a:ext cx="10962330" cy="5173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919002" y="-75021"/>
            <a:ext cx="0" cy="922044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8ED8119-4A64-46A6-ADAA-69057C944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11966" r="17785" b="13839"/>
          <a:stretch/>
        </p:blipFill>
        <p:spPr>
          <a:xfrm>
            <a:off x="763862" y="754267"/>
            <a:ext cx="2956849" cy="272775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16" name="Grafik 15" descr="Lupe">
            <a:extLst>
              <a:ext uri="{FF2B5EF4-FFF2-40B4-BE49-F238E27FC236}">
                <a16:creationId xmlns:a16="http://schemas.microsoft.com/office/drawing/2014/main" id="{07742307-65B5-41D1-8EC0-50374C158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432729">
            <a:off x="2899572" y="868932"/>
            <a:ext cx="1030636" cy="1030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CCFD5F-5048-4581-8FCD-70765B1AF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5" y="781758"/>
            <a:ext cx="4918026" cy="26504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Pfeil nach rechts 7">
            <a:extLst>
              <a:ext uri="{FF2B5EF4-FFF2-40B4-BE49-F238E27FC236}">
                <a16:creationId xmlns:a16="http://schemas.microsoft.com/office/drawing/2014/main" id="{E3380C85-8497-42A9-ABDD-C58691A2180A}"/>
              </a:ext>
            </a:extLst>
          </p:cNvPr>
          <p:cNvSpPr/>
          <p:nvPr/>
        </p:nvSpPr>
        <p:spPr>
          <a:xfrm>
            <a:off x="7956408" y="1988974"/>
            <a:ext cx="729859" cy="62200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 descr="Pfeil Gerade">
            <a:extLst>
              <a:ext uri="{FF2B5EF4-FFF2-40B4-BE49-F238E27FC236}">
                <a16:creationId xmlns:a16="http://schemas.microsoft.com/office/drawing/2014/main" id="{121E75EA-8B47-4A74-A1EB-08FC8A561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6641914" y="1328587"/>
            <a:ext cx="843737" cy="972241"/>
          </a:xfrm>
          <a:prstGeom prst="rect">
            <a:avLst/>
          </a:prstGeom>
        </p:spPr>
      </p:pic>
      <p:pic>
        <p:nvPicPr>
          <p:cNvPr id="20" name="Grafik 19" descr="Pfeil Gerade">
            <a:extLst>
              <a:ext uri="{FF2B5EF4-FFF2-40B4-BE49-F238E27FC236}">
                <a16:creationId xmlns:a16="http://schemas.microsoft.com/office/drawing/2014/main" id="{A8EC2AE2-B867-4829-A122-2D978C6A35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302443" flipH="1">
            <a:off x="6426774" y="2681527"/>
            <a:ext cx="441419" cy="374355"/>
          </a:xfrm>
          <a:prstGeom prst="rect">
            <a:avLst/>
          </a:prstGeom>
        </p:spPr>
      </p:pic>
      <p:pic>
        <p:nvPicPr>
          <p:cNvPr id="21" name="Grafik 20" descr="Pfeil Gerade">
            <a:extLst>
              <a:ext uri="{FF2B5EF4-FFF2-40B4-BE49-F238E27FC236}">
                <a16:creationId xmlns:a16="http://schemas.microsoft.com/office/drawing/2014/main" id="{04D62479-9DFD-4C53-BB90-089B6AFD2F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680656" flipH="1">
            <a:off x="7042934" y="2667068"/>
            <a:ext cx="409983" cy="3990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A227CB7-0D9A-4426-9CDA-66E385EA00C4}"/>
              </a:ext>
            </a:extLst>
          </p:cNvPr>
          <p:cNvSpPr txBox="1"/>
          <p:nvPr/>
        </p:nvSpPr>
        <p:spPr>
          <a:xfrm>
            <a:off x="271304" y="3493207"/>
            <a:ext cx="113890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bg1"/>
                </a:solidFill>
              </a:rPr>
              <a:t>When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melting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occurs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inside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upper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mantle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melt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accumulates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trace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elements</a:t>
            </a:r>
            <a:r>
              <a:rPr lang="de-DE" sz="2000" dirty="0">
                <a:solidFill>
                  <a:srgbClr val="FFC000"/>
                </a:solidFill>
              </a:rPr>
              <a:t> and volatiles </a:t>
            </a:r>
            <a:r>
              <a:rPr lang="de-DE" sz="2000" dirty="0" err="1">
                <a:solidFill>
                  <a:schemeClr val="bg1"/>
                </a:solidFill>
              </a:rPr>
              <a:t>which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incompatible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inside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solid rock.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Up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a </a:t>
            </a:r>
            <a:r>
              <a:rPr lang="de-DE" sz="2000" dirty="0" err="1">
                <a:solidFill>
                  <a:schemeClr val="bg1"/>
                </a:solidFill>
              </a:rPr>
              <a:t>certain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pressure</a:t>
            </a:r>
            <a:r>
              <a:rPr lang="de-DE" sz="2000" dirty="0">
                <a:solidFill>
                  <a:schemeClr val="bg1"/>
                </a:solidFill>
              </a:rPr>
              <a:t> (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density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crossover</a:t>
            </a:r>
            <a:r>
              <a:rPr lang="de-DE" sz="2000" dirty="0">
                <a:solidFill>
                  <a:schemeClr val="bg1"/>
                </a:solidFill>
              </a:rPr>
              <a:t>),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melt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lighter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than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surrounding</a:t>
            </a:r>
            <a:r>
              <a:rPr lang="de-DE" sz="2000" dirty="0">
                <a:solidFill>
                  <a:schemeClr val="bg1"/>
                </a:solidFill>
              </a:rPr>
              <a:t> rock and </a:t>
            </a:r>
            <a:r>
              <a:rPr lang="de-DE" sz="2000" dirty="0" err="1">
                <a:solidFill>
                  <a:schemeClr val="bg1"/>
                </a:solidFill>
              </a:rPr>
              <a:t>rises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towards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surface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This </a:t>
            </a:r>
            <a:r>
              <a:rPr lang="de-DE" sz="2000" dirty="0" err="1">
                <a:solidFill>
                  <a:schemeClr val="bg1"/>
                </a:solidFill>
              </a:rPr>
              <a:t>causes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crust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to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get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enriched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incompatible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trace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elements</a:t>
            </a:r>
            <a:r>
              <a:rPr lang="de-DE" sz="2000" dirty="0">
                <a:solidFill>
                  <a:schemeClr val="bg1"/>
                </a:solidFill>
              </a:rPr>
              <a:t> and volatiles and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mantle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to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be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depleted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partition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coefficients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you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can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determine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compatibility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an </a:t>
            </a:r>
            <a:r>
              <a:rPr lang="de-DE" sz="2000" dirty="0" err="1">
                <a:solidFill>
                  <a:schemeClr val="bg1"/>
                </a:solidFill>
              </a:rPr>
              <a:t>element</a:t>
            </a:r>
            <a:r>
              <a:rPr lang="de-DE" sz="2000" dirty="0">
                <a:solidFill>
                  <a:schemeClr val="bg1"/>
                </a:solidFill>
              </a:rPr>
              <a:t> and </a:t>
            </a:r>
            <a:r>
              <a:rPr lang="de-DE" sz="2000" dirty="0" err="1">
                <a:solidFill>
                  <a:schemeClr val="bg1"/>
                </a:solidFill>
              </a:rPr>
              <a:t>therefore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determine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amount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redistributed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trace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elements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73CC93-E86D-47DB-A8D4-6FD15DC20452}"/>
              </a:ext>
            </a:extLst>
          </p:cNvPr>
          <p:cNvSpPr txBox="1"/>
          <p:nvPr/>
        </p:nvSpPr>
        <p:spPr>
          <a:xfrm>
            <a:off x="10837902" y="2134599"/>
            <a:ext cx="1131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HPE = </a:t>
            </a:r>
            <a:r>
              <a:rPr lang="de-DE" dirty="0" err="1">
                <a:solidFill>
                  <a:schemeClr val="bg1"/>
                </a:solidFill>
              </a:rPr>
              <a:t>heat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producing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elements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37" name="Diagramm 36">
            <a:extLst>
              <a:ext uri="{FF2B5EF4-FFF2-40B4-BE49-F238E27FC236}">
                <a16:creationId xmlns:a16="http://schemas.microsoft.com/office/drawing/2014/main" id="{62B76216-B842-422F-9214-CAEC0AEC0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507393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31961CA6-9150-49FF-8348-F7AAB4043B93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CB12B849-8DE1-442E-B78E-7AE6324C433A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hlinkClick r:id="rId19" action="ppaction://hlinksldjump"/>
            <a:extLst>
              <a:ext uri="{FF2B5EF4-FFF2-40B4-BE49-F238E27FC236}">
                <a16:creationId xmlns:a16="http://schemas.microsoft.com/office/drawing/2014/main" id="{242095ED-B9EB-4AE4-9C26-E7F0FF241E52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5E38D50-173F-43EC-ACD4-4FB4E36E546A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740DD716-9720-4FF7-8114-D77B25741A58}"/>
              </a:ext>
            </a:extLst>
          </p:cNvPr>
          <p:cNvSpPr txBox="1">
            <a:spLocks/>
          </p:cNvSpPr>
          <p:nvPr/>
        </p:nvSpPr>
        <p:spPr>
          <a:xfrm>
            <a:off x="428120" y="1190113"/>
            <a:ext cx="6722289" cy="38220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 err="1">
                <a:solidFill>
                  <a:schemeClr val="bg1"/>
                </a:solidFill>
              </a:rPr>
              <a:t>Three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main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types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rgbClr val="FFC000"/>
                </a:solidFill>
              </a:rPr>
              <a:t>internal </a:t>
            </a:r>
            <a:r>
              <a:rPr lang="de-DE" dirty="0" err="1">
                <a:solidFill>
                  <a:srgbClr val="FFC000"/>
                </a:solidFill>
              </a:rPr>
              <a:t>heating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in </a:t>
            </a:r>
            <a:r>
              <a:rPr lang="de-DE" dirty="0" err="1">
                <a:solidFill>
                  <a:schemeClr val="bg1"/>
                </a:solidFill>
              </a:rPr>
              <a:t>rocky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planets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de-DE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Accretional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heating</a:t>
            </a:r>
            <a:endParaRPr lang="de-DE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Tidal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deformation</a:t>
            </a:r>
            <a:endParaRPr lang="de-DE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Radioactive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decay</a:t>
            </a:r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-1"/>
            <a:ext cx="10217571" cy="899405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1.2. Heat </a:t>
            </a:r>
            <a:r>
              <a:rPr lang="de-DE" sz="3200" b="1" dirty="0" err="1">
                <a:solidFill>
                  <a:schemeClr val="bg1"/>
                </a:solidFill>
              </a:rPr>
              <a:t>Producing</a:t>
            </a:r>
            <a:r>
              <a:rPr lang="de-DE" sz="3200" b="1" dirty="0">
                <a:solidFill>
                  <a:schemeClr val="bg1"/>
                </a:solidFill>
              </a:rPr>
              <a:t> Elements (HPEs) and </a:t>
            </a:r>
            <a:r>
              <a:rPr lang="de-DE" sz="3200" b="1" dirty="0" err="1">
                <a:solidFill>
                  <a:schemeClr val="bg1"/>
                </a:solidFill>
              </a:rPr>
              <a:t>their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implications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for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the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evolution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rocky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planets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85414" y="954839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7567" cy="138707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7A7B476-337D-4430-A359-96FBAD404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117" y="1598451"/>
            <a:ext cx="4472863" cy="2675072"/>
          </a:xfrm>
          <a:prstGeom prst="rect">
            <a:avLst/>
          </a:prstGeom>
        </p:spPr>
      </p:pic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BE7A5B93-D1FB-4B2F-8105-CCF8A64C9BA4}"/>
              </a:ext>
            </a:extLst>
          </p:cNvPr>
          <p:cNvSpPr/>
          <p:nvPr/>
        </p:nvSpPr>
        <p:spPr>
          <a:xfrm>
            <a:off x="6952686" y="1955776"/>
            <a:ext cx="4175724" cy="90368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3F579D8-AF47-437F-8C66-3E6FE49645C3}"/>
              </a:ext>
            </a:extLst>
          </p:cNvPr>
          <p:cNvSpPr txBox="1"/>
          <p:nvPr/>
        </p:nvSpPr>
        <p:spPr>
          <a:xfrm>
            <a:off x="9934102" y="1186535"/>
            <a:ext cx="2811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bg1"/>
                </a:solidFill>
              </a:rPr>
              <a:t>Foley et al. (2020)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D004858-0E36-4853-9B5C-4E336F39F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95" y="1657359"/>
            <a:ext cx="2330179" cy="213453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7697A14-E79F-47BF-AAA5-6884FFF3AEAC}"/>
              </a:ext>
            </a:extLst>
          </p:cNvPr>
          <p:cNvSpPr txBox="1"/>
          <p:nvPr/>
        </p:nvSpPr>
        <p:spPr>
          <a:xfrm>
            <a:off x="428120" y="4785142"/>
            <a:ext cx="547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A </a:t>
            </a:r>
            <a:r>
              <a:rPr lang="de-DE" sz="2400" dirty="0" err="1">
                <a:solidFill>
                  <a:schemeClr val="bg1"/>
                </a:solidFill>
              </a:rPr>
              <a:t>higher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amount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HPEs </a:t>
            </a:r>
            <a:r>
              <a:rPr lang="de-DE" sz="2400" dirty="0" err="1">
                <a:solidFill>
                  <a:schemeClr val="bg1"/>
                </a:solidFill>
              </a:rPr>
              <a:t>can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increase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temperature</a:t>
            </a:r>
            <a:r>
              <a:rPr lang="de-DE" sz="2400" dirty="0">
                <a:solidFill>
                  <a:schemeClr val="bg1"/>
                </a:solidFill>
              </a:rPr>
              <a:t> and </a:t>
            </a:r>
            <a:r>
              <a:rPr lang="de-DE" sz="2400" dirty="0" err="1">
                <a:solidFill>
                  <a:schemeClr val="bg1"/>
                </a:solidFill>
              </a:rPr>
              <a:t>faciliate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melting</a:t>
            </a:r>
            <a:r>
              <a:rPr lang="de-DE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55D59B-7F80-4137-9F55-C81C3DAFE1DA}"/>
              </a:ext>
            </a:extLst>
          </p:cNvPr>
          <p:cNvSpPr txBox="1"/>
          <p:nvPr/>
        </p:nvSpPr>
        <p:spPr>
          <a:xfrm>
            <a:off x="6804117" y="4461976"/>
            <a:ext cx="447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We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focus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elements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rgbClr val="FFC000"/>
                </a:solidFill>
              </a:rPr>
              <a:t>Uranium, Thorium and Potassium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as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their</a:t>
            </a:r>
            <a:r>
              <a:rPr lang="de-DE" sz="2000" dirty="0">
                <a:solidFill>
                  <a:schemeClr val="bg1"/>
                </a:solidFill>
              </a:rPr>
              <a:t> isotopes </a:t>
            </a:r>
            <a:r>
              <a:rPr lang="de-DE" sz="2000" dirty="0" err="1">
                <a:solidFill>
                  <a:schemeClr val="bg1"/>
                </a:solidFill>
              </a:rPr>
              <a:t>survived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longer</a:t>
            </a:r>
            <a:r>
              <a:rPr lang="de-DE" sz="2000" dirty="0">
                <a:solidFill>
                  <a:schemeClr val="bg1"/>
                </a:solidFill>
              </a:rPr>
              <a:t> time </a:t>
            </a:r>
            <a:r>
              <a:rPr lang="de-DE" sz="2000" dirty="0" err="1">
                <a:solidFill>
                  <a:schemeClr val="bg1"/>
                </a:solidFill>
              </a:rPr>
              <a:t>spans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err="1">
                <a:solidFill>
                  <a:schemeClr val="bg1"/>
                </a:solidFill>
              </a:rPr>
              <a:t>Our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models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starts</a:t>
            </a:r>
            <a:r>
              <a:rPr lang="de-DE" sz="2000" dirty="0">
                <a:solidFill>
                  <a:srgbClr val="FFC000"/>
                </a:solidFill>
              </a:rPr>
              <a:t> after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magma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ocean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phase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of</a:t>
            </a:r>
            <a:r>
              <a:rPr lang="de-DE" sz="2000" dirty="0">
                <a:solidFill>
                  <a:srgbClr val="FFC000"/>
                </a:solidFill>
              </a:rPr>
              <a:t> a planet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7A708CD-4EFF-46B8-A1E1-4D8C39EF8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544204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8DA2EB06-E43A-4999-97A9-78C94DB905D3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E2C70ABB-1316-44F4-BD04-438D5A6CEF60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hlinkClick r:id="rId11" action="ppaction://hlinksldjump"/>
            <a:extLst>
              <a:ext uri="{FF2B5EF4-FFF2-40B4-BE49-F238E27FC236}">
                <a16:creationId xmlns:a16="http://schemas.microsoft.com/office/drawing/2014/main" id="{9A53D028-A6EE-4918-A877-5C6900E78E06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00C79CF-C2D7-466F-AC58-E1DEF9B48E74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BB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BB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217571" cy="602799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1.3. Volatiles and </a:t>
            </a:r>
            <a:r>
              <a:rPr lang="de-DE" sz="3200" b="1" dirty="0" err="1">
                <a:solidFill>
                  <a:schemeClr val="bg1"/>
                </a:solidFill>
              </a:rPr>
              <a:t>their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implications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for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the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evolutio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rocky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planets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0" y="643439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228476" y="0"/>
            <a:ext cx="0" cy="107696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0F61B90-C311-44B6-95DE-99DAE95F2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7" y="2806507"/>
            <a:ext cx="4443017" cy="254239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9624916-7770-47CB-8F80-18C26DE64C0D}"/>
              </a:ext>
            </a:extLst>
          </p:cNvPr>
          <p:cNvSpPr/>
          <p:nvPr/>
        </p:nvSpPr>
        <p:spPr>
          <a:xfrm>
            <a:off x="1007767" y="5409592"/>
            <a:ext cx="2382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chemeClr val="bg1"/>
                </a:solidFill>
              </a:rPr>
              <a:t>https://opentextbc.ca/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6F05F5-ABDA-4C98-B27C-345F2CAE7EDA}"/>
              </a:ext>
            </a:extLst>
          </p:cNvPr>
          <p:cNvSpPr txBox="1"/>
          <p:nvPr/>
        </p:nvSpPr>
        <p:spPr>
          <a:xfrm>
            <a:off x="701666" y="906636"/>
            <a:ext cx="11633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H2O </a:t>
            </a:r>
            <a:r>
              <a:rPr lang="de-DE" sz="2400" dirty="0" err="1">
                <a:solidFill>
                  <a:srgbClr val="FFC000"/>
                </a:solidFill>
              </a:rPr>
              <a:t>lowers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the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melting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temperature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rocks</a:t>
            </a:r>
            <a:r>
              <a:rPr lang="de-DE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Volatiles </a:t>
            </a:r>
            <a:r>
              <a:rPr lang="de-DE" sz="2400" dirty="0" err="1">
                <a:solidFill>
                  <a:schemeClr val="bg1"/>
                </a:solidFill>
              </a:rPr>
              <a:t>which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redistributed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from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mantle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crust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are</a:t>
            </a:r>
            <a:r>
              <a:rPr lang="de-DE" sz="2400" dirty="0">
                <a:solidFill>
                  <a:schemeClr val="bg1"/>
                </a:solidFill>
              </a:rPr>
              <a:t> outgassing and </a:t>
            </a:r>
            <a:r>
              <a:rPr lang="de-DE" sz="2400" dirty="0" err="1">
                <a:solidFill>
                  <a:schemeClr val="bg1"/>
                </a:solidFill>
              </a:rPr>
              <a:t>contributing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atmosphere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</a:rPr>
              <a:t>and</a:t>
            </a:r>
            <a:r>
              <a:rPr lang="de-DE" sz="2400" dirty="0">
                <a:solidFill>
                  <a:srgbClr val="FFC000"/>
                </a:solidFill>
              </a:rPr>
              <a:t> potential </a:t>
            </a:r>
            <a:r>
              <a:rPr lang="de-DE" sz="2400" dirty="0" err="1">
                <a:solidFill>
                  <a:srgbClr val="FFC000"/>
                </a:solidFill>
              </a:rPr>
              <a:t>oceans</a:t>
            </a:r>
            <a:r>
              <a:rPr lang="de-DE" sz="24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F6E627-6FB8-4DA3-BC75-4D6AD4452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27" y="2432820"/>
            <a:ext cx="3522689" cy="3522689"/>
          </a:xfrm>
          <a:prstGeom prst="rect">
            <a:avLst/>
          </a:prstGeom>
        </p:spPr>
      </p:pic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3EF8C462-3CE3-468C-98B9-6FC12BF3E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699772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187EF498-112E-4727-9352-FFF61A446CEF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C9ACC591-7961-4A19-8A8D-93B78F112654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hlinkClick r:id="rId11" action="ppaction://hlinksldjump"/>
            <a:extLst>
              <a:ext uri="{FF2B5EF4-FFF2-40B4-BE49-F238E27FC236}">
                <a16:creationId xmlns:a16="http://schemas.microsoft.com/office/drawing/2014/main" id="{CA4A19C1-C244-46C7-AC01-2F2DE7CD1F76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A86F7E6-7110-4321-81AC-4B96D05E6342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0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1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1.4. </a:t>
            </a:r>
            <a:r>
              <a:rPr lang="de-DE" sz="3200" b="1" dirty="0" err="1">
                <a:solidFill>
                  <a:schemeClr val="bg1"/>
                </a:solidFill>
              </a:rPr>
              <a:t>Using</a:t>
            </a:r>
            <a:r>
              <a:rPr lang="de-DE" sz="3200" b="1" dirty="0">
                <a:solidFill>
                  <a:schemeClr val="bg1"/>
                </a:solidFill>
              </a:rPr>
              <a:t> Partition </a:t>
            </a:r>
            <a:r>
              <a:rPr lang="de-DE" sz="3200" b="1" dirty="0" err="1">
                <a:solidFill>
                  <a:schemeClr val="bg1"/>
                </a:solidFill>
              </a:rPr>
              <a:t>coefficients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to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determine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redistribution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1056807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072BD9C-CF50-4BCA-B148-070B98577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627"/>
          <a:stretch/>
        </p:blipFill>
        <p:spPr>
          <a:xfrm>
            <a:off x="8529014" y="670245"/>
            <a:ext cx="1573387" cy="174310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09E8F02-B0DB-4B6C-834A-308A24456B88}"/>
              </a:ext>
            </a:extLst>
          </p:cNvPr>
          <p:cNvSpPr txBox="1"/>
          <p:nvPr/>
        </p:nvSpPr>
        <p:spPr>
          <a:xfrm>
            <a:off x="430625" y="748319"/>
            <a:ext cx="814695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Partition </a:t>
            </a:r>
            <a:r>
              <a:rPr lang="de-DE" sz="2400" dirty="0" err="1">
                <a:solidFill>
                  <a:schemeClr val="bg1"/>
                </a:solidFill>
              </a:rPr>
              <a:t>coefficients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describe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how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easily</a:t>
            </a:r>
            <a:r>
              <a:rPr lang="de-DE" sz="2400" dirty="0">
                <a:solidFill>
                  <a:schemeClr val="bg1"/>
                </a:solidFill>
              </a:rPr>
              <a:t> an </a:t>
            </a:r>
            <a:r>
              <a:rPr lang="de-DE" sz="2400" dirty="0" err="1">
                <a:solidFill>
                  <a:schemeClr val="bg1"/>
                </a:solidFill>
              </a:rPr>
              <a:t>element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gets</a:t>
            </a:r>
            <a:r>
              <a:rPr lang="de-DE" sz="2400" dirty="0">
                <a:solidFill>
                  <a:schemeClr val="bg1"/>
                </a:solidFill>
              </a:rPr>
              <a:t> incorporated </a:t>
            </a:r>
            <a:r>
              <a:rPr lang="de-DE" sz="2400" dirty="0" err="1">
                <a:solidFill>
                  <a:schemeClr val="bg1"/>
                </a:solidFill>
              </a:rPr>
              <a:t>into</a:t>
            </a:r>
            <a:r>
              <a:rPr lang="de-DE" sz="2400" dirty="0">
                <a:solidFill>
                  <a:schemeClr val="bg1"/>
                </a:solidFill>
              </a:rPr>
              <a:t> a </a:t>
            </a:r>
            <a:r>
              <a:rPr lang="de-DE" sz="2400" dirty="0" err="1">
                <a:solidFill>
                  <a:schemeClr val="bg1"/>
                </a:solidFill>
              </a:rPr>
              <a:t>certain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mineral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crystal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lattice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rgbClr val="FFC000"/>
                </a:solidFill>
              </a:rPr>
              <a:t>0 </a:t>
            </a:r>
            <a:r>
              <a:rPr lang="de-DE" sz="2000" dirty="0" err="1">
                <a:solidFill>
                  <a:srgbClr val="FFC000"/>
                </a:solidFill>
              </a:rPr>
              <a:t>to</a:t>
            </a:r>
            <a:r>
              <a:rPr lang="de-DE" sz="2000" dirty="0">
                <a:solidFill>
                  <a:srgbClr val="FFC000"/>
                </a:solidFill>
              </a:rPr>
              <a:t> &lt;1</a:t>
            </a:r>
            <a:r>
              <a:rPr lang="de-DE" sz="2000" b="1" dirty="0">
                <a:solidFill>
                  <a:srgbClr val="FFC000"/>
                </a:solidFill>
              </a:rPr>
              <a:t>: </a:t>
            </a:r>
            <a:r>
              <a:rPr lang="de-DE" sz="2000" b="1" dirty="0" err="1">
                <a:solidFill>
                  <a:srgbClr val="FFC000"/>
                </a:solidFill>
              </a:rPr>
              <a:t>incompatible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</a:rPr>
              <a:t>in solid material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rgbClr val="FFC000"/>
                </a:solidFill>
              </a:rPr>
              <a:t>&gt;1 : </a:t>
            </a:r>
            <a:r>
              <a:rPr lang="de-DE" sz="2000" b="1" dirty="0" err="1">
                <a:solidFill>
                  <a:srgbClr val="FFC000"/>
                </a:solidFill>
              </a:rPr>
              <a:t>compatible</a:t>
            </a:r>
            <a:r>
              <a:rPr lang="de-DE" sz="2000" dirty="0">
                <a:solidFill>
                  <a:schemeClr val="bg1"/>
                </a:solidFill>
              </a:rPr>
              <a:t> in solid material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31AC4BF-AFFD-427C-953E-295B3F0AE38B}"/>
              </a:ext>
            </a:extLst>
          </p:cNvPr>
          <p:cNvSpPr txBox="1"/>
          <p:nvPr/>
        </p:nvSpPr>
        <p:spPr>
          <a:xfrm>
            <a:off x="721986" y="2675172"/>
            <a:ext cx="9681064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Sensitive </a:t>
            </a:r>
            <a:r>
              <a:rPr lang="de-DE" sz="2400" b="1" dirty="0" err="1">
                <a:solidFill>
                  <a:schemeClr val="bg1"/>
                </a:solidFill>
              </a:rPr>
              <a:t>to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pressure</a:t>
            </a:r>
            <a:r>
              <a:rPr lang="de-DE" sz="2400" b="1" dirty="0">
                <a:solidFill>
                  <a:schemeClr val="bg1"/>
                </a:solidFill>
              </a:rPr>
              <a:t>, </a:t>
            </a:r>
            <a:r>
              <a:rPr lang="de-DE" sz="2400" b="1" dirty="0" err="1">
                <a:solidFill>
                  <a:schemeClr val="bg1"/>
                </a:solidFill>
              </a:rPr>
              <a:t>temperature</a:t>
            </a:r>
            <a:r>
              <a:rPr lang="de-DE" sz="2400" b="1" dirty="0">
                <a:solidFill>
                  <a:schemeClr val="bg1"/>
                </a:solidFill>
              </a:rPr>
              <a:t>, </a:t>
            </a:r>
            <a:r>
              <a:rPr lang="de-DE" sz="2400" b="1" dirty="0" err="1">
                <a:solidFill>
                  <a:schemeClr val="bg1"/>
                </a:solidFill>
              </a:rPr>
              <a:t>and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compositional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changes</a:t>
            </a:r>
            <a:r>
              <a:rPr lang="de-DE" sz="24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4" name="Inhaltsplatzhalter 3">
            <a:extLst>
              <a:ext uri="{FF2B5EF4-FFF2-40B4-BE49-F238E27FC236}">
                <a16:creationId xmlns:a16="http://schemas.microsoft.com/office/drawing/2014/main" id="{99486B9D-3111-4841-A2BB-F1DEAF86A6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2"/>
          <a:stretch/>
        </p:blipFill>
        <p:spPr>
          <a:xfrm>
            <a:off x="3868287" y="3694656"/>
            <a:ext cx="3485435" cy="21855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DB12819-4F78-4C7F-B20A-0851CD2982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71"/>
          <a:stretch/>
        </p:blipFill>
        <p:spPr>
          <a:xfrm>
            <a:off x="7650990" y="3788266"/>
            <a:ext cx="3002226" cy="20903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BB53B59-E2C2-4F4D-9EC3-5E811B853414}"/>
              </a:ext>
            </a:extLst>
          </p:cNvPr>
          <p:cNvSpPr txBox="1"/>
          <p:nvPr/>
        </p:nvSpPr>
        <p:spPr>
          <a:xfrm>
            <a:off x="4261068" y="3334310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Effect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temperature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67EBD29-C5D5-4646-B9D7-E530800DA2E7}"/>
              </a:ext>
            </a:extLst>
          </p:cNvPr>
          <p:cNvCxnSpPr>
            <a:cxnSpLocks/>
          </p:cNvCxnSpPr>
          <p:nvPr/>
        </p:nvCxnSpPr>
        <p:spPr>
          <a:xfrm>
            <a:off x="5866879" y="3976481"/>
            <a:ext cx="0" cy="9518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B829F302-8865-4A8B-83A0-20E88AC17E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735"/>
          <a:stretch/>
        </p:blipFill>
        <p:spPr>
          <a:xfrm>
            <a:off x="639957" y="3823019"/>
            <a:ext cx="2931062" cy="202080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E264012-2CD3-4438-A27F-6038267344DB}"/>
              </a:ext>
            </a:extLst>
          </p:cNvPr>
          <p:cNvSpPr txBox="1"/>
          <p:nvPr/>
        </p:nvSpPr>
        <p:spPr>
          <a:xfrm>
            <a:off x="1286721" y="5878579"/>
            <a:ext cx="179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/>
                </a:solidFill>
              </a:rPr>
              <a:t>Wood (2014)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717C8F7-451C-4AF2-851F-87EB5FC2862B}"/>
              </a:ext>
            </a:extLst>
          </p:cNvPr>
          <p:cNvSpPr txBox="1"/>
          <p:nvPr/>
        </p:nvSpPr>
        <p:spPr>
          <a:xfrm>
            <a:off x="3530954" y="5871173"/>
            <a:ext cx="46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chemeClr val="bg1"/>
                </a:solidFill>
              </a:rPr>
              <a:t>Composition</a:t>
            </a:r>
            <a:r>
              <a:rPr lang="de-DE" i="1" dirty="0">
                <a:solidFill>
                  <a:schemeClr val="bg1"/>
                </a:solidFill>
              </a:rPr>
              <a:t> after </a:t>
            </a:r>
            <a:r>
              <a:rPr lang="de-DE" i="1" dirty="0" err="1">
                <a:solidFill>
                  <a:schemeClr val="bg1"/>
                </a:solidFill>
              </a:rPr>
              <a:t>Salters</a:t>
            </a:r>
            <a:r>
              <a:rPr lang="de-DE" i="1" dirty="0">
                <a:solidFill>
                  <a:schemeClr val="bg1"/>
                </a:solidFill>
              </a:rPr>
              <a:t> and Stracke (2004)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B0DD79F-01C4-4E66-9738-117F56081765}"/>
              </a:ext>
            </a:extLst>
          </p:cNvPr>
          <p:cNvSpPr txBox="1"/>
          <p:nvPr/>
        </p:nvSpPr>
        <p:spPr>
          <a:xfrm>
            <a:off x="8241398" y="5906799"/>
            <a:ext cx="307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chemeClr val="bg1"/>
                </a:solidFill>
              </a:rPr>
              <a:t>Blundy</a:t>
            </a:r>
            <a:r>
              <a:rPr lang="de-DE" i="1" dirty="0">
                <a:solidFill>
                  <a:schemeClr val="bg1"/>
                </a:solidFill>
              </a:rPr>
              <a:t> and Wood (2003)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EF67188-80A5-4F5A-87A0-55B19AE0753D}"/>
              </a:ext>
            </a:extLst>
          </p:cNvPr>
          <p:cNvSpPr txBox="1"/>
          <p:nvPr/>
        </p:nvSpPr>
        <p:spPr>
          <a:xfrm>
            <a:off x="8241398" y="3365983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Effect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water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4AF7047-E764-4173-81BF-669AF46D5242}"/>
              </a:ext>
            </a:extLst>
          </p:cNvPr>
          <p:cNvCxnSpPr>
            <a:cxnSpLocks/>
          </p:cNvCxnSpPr>
          <p:nvPr/>
        </p:nvCxnSpPr>
        <p:spPr>
          <a:xfrm>
            <a:off x="1665272" y="4425752"/>
            <a:ext cx="752485" cy="7233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ABDDACC2-8444-484A-A6C8-BB5BBB097259}"/>
              </a:ext>
            </a:extLst>
          </p:cNvPr>
          <p:cNvCxnSpPr>
            <a:cxnSpLocks/>
          </p:cNvCxnSpPr>
          <p:nvPr/>
        </p:nvCxnSpPr>
        <p:spPr>
          <a:xfrm>
            <a:off x="8813279" y="4452419"/>
            <a:ext cx="0" cy="5708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81A69B8C-C4FC-4DD5-95C7-A3FA10FAA2BE}"/>
              </a:ext>
            </a:extLst>
          </p:cNvPr>
          <p:cNvSpPr txBox="1"/>
          <p:nvPr/>
        </p:nvSpPr>
        <p:spPr>
          <a:xfrm>
            <a:off x="863818" y="3327049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Effect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pressure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36" name="Diagramm 35">
            <a:extLst>
              <a:ext uri="{FF2B5EF4-FFF2-40B4-BE49-F238E27FC236}">
                <a16:creationId xmlns:a16="http://schemas.microsoft.com/office/drawing/2014/main" id="{6BE6BC2C-C85D-4613-B299-FE05B841B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832300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ABE7D52B-0112-4D77-958B-EAD87874BD08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9F961A01-7661-4323-826E-3D03EDCB7F83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hlinkClick r:id="rId13" action="ppaction://hlinksldjump"/>
            <a:extLst>
              <a:ext uri="{FF2B5EF4-FFF2-40B4-BE49-F238E27FC236}">
                <a16:creationId xmlns:a16="http://schemas.microsoft.com/office/drawing/2014/main" id="{5F46D736-E2A2-4682-934F-4A192166D82A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50159D-A7BA-412C-9119-1EC9F13AC5EA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1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1.5. </a:t>
            </a:r>
            <a:r>
              <a:rPr lang="de-DE" sz="3200" b="1" dirty="0" err="1">
                <a:solidFill>
                  <a:schemeClr val="bg1"/>
                </a:solidFill>
              </a:rPr>
              <a:t>Why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we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model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clinopyroxene</a:t>
            </a:r>
            <a:r>
              <a:rPr lang="de-DE" sz="3200" b="1" dirty="0">
                <a:solidFill>
                  <a:schemeClr val="bg1"/>
                </a:solidFill>
              </a:rPr>
              <a:t>/</a:t>
            </a:r>
            <a:r>
              <a:rPr lang="de-DE" sz="3200" b="1" dirty="0" err="1">
                <a:solidFill>
                  <a:schemeClr val="bg1"/>
                </a:solidFill>
              </a:rPr>
              <a:t>melt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partiton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coefficents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AECA3FB-AAD6-48B3-8B69-161E63B9F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50" y="1115500"/>
            <a:ext cx="5320855" cy="479796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B3687A1-A4B0-4BAD-85E6-F0C112DD2508}"/>
              </a:ext>
            </a:extLst>
          </p:cNvPr>
          <p:cNvSpPr txBox="1"/>
          <p:nvPr/>
        </p:nvSpPr>
        <p:spPr>
          <a:xfrm>
            <a:off x="775145" y="5887038"/>
            <a:ext cx="186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bg1"/>
                </a:solidFill>
              </a:rPr>
              <a:t>Frost (2008)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884353-E22E-4CDE-A43E-F011487F7D7F}"/>
              </a:ext>
            </a:extLst>
          </p:cNvPr>
          <p:cNvSpPr txBox="1"/>
          <p:nvPr/>
        </p:nvSpPr>
        <p:spPr>
          <a:xfrm>
            <a:off x="731707" y="759313"/>
            <a:ext cx="352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Earth </a:t>
            </a:r>
            <a:r>
              <a:rPr lang="de-DE" dirty="0" err="1">
                <a:solidFill>
                  <a:schemeClr val="bg1"/>
                </a:solidFill>
              </a:rPr>
              <a:t>mantle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1479B6-3408-4689-BA2C-C4B2050892F2}"/>
              </a:ext>
            </a:extLst>
          </p:cNvPr>
          <p:cNvSpPr txBox="1"/>
          <p:nvPr/>
        </p:nvSpPr>
        <p:spPr>
          <a:xfrm>
            <a:off x="6454435" y="1056167"/>
            <a:ext cx="47324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200" dirty="0" err="1">
                <a:solidFill>
                  <a:schemeClr val="bg1"/>
                </a:solidFill>
              </a:rPr>
              <a:t>While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olivine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dominates</a:t>
            </a:r>
            <a:r>
              <a:rPr lang="de-DE" sz="2200" dirty="0">
                <a:solidFill>
                  <a:schemeClr val="bg1"/>
                </a:solidFill>
              </a:rPr>
              <a:t> in </a:t>
            </a:r>
            <a:r>
              <a:rPr lang="de-DE" sz="2200" dirty="0" err="1">
                <a:solidFill>
                  <a:schemeClr val="bg1"/>
                </a:solidFill>
              </a:rPr>
              <a:t>the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upper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mantle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clinopyroxene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is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the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mineral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which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incorporates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most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trace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elements</a:t>
            </a:r>
            <a:r>
              <a:rPr lang="de-DE" sz="2200" dirty="0">
                <a:solidFill>
                  <a:srgbClr val="FFC000"/>
                </a:solidFill>
              </a:rPr>
              <a:t> in </a:t>
            </a:r>
            <a:r>
              <a:rPr lang="de-DE" sz="2200" dirty="0" err="1">
                <a:solidFill>
                  <a:srgbClr val="FFC000"/>
                </a:solidFill>
              </a:rPr>
              <a:t>the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upper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mantle</a:t>
            </a:r>
            <a:r>
              <a:rPr lang="de-DE" sz="2200" dirty="0">
                <a:solidFill>
                  <a:srgbClr val="FFC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z="2200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200" dirty="0" err="1">
                <a:solidFill>
                  <a:srgbClr val="FFC000"/>
                </a:solidFill>
              </a:rPr>
              <a:t>Olivine‘s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partition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coefficients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are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rather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rgbClr val="FFC000"/>
                </a:solidFill>
              </a:rPr>
              <a:t>stable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with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pressure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temperature</a:t>
            </a:r>
            <a:r>
              <a:rPr lang="de-DE" sz="2200" dirty="0">
                <a:solidFill>
                  <a:schemeClr val="bg1"/>
                </a:solidFill>
              </a:rPr>
              <a:t>, and </a:t>
            </a:r>
            <a:r>
              <a:rPr lang="de-DE" sz="2200" dirty="0" err="1">
                <a:solidFill>
                  <a:schemeClr val="bg1"/>
                </a:solidFill>
              </a:rPr>
              <a:t>compositional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changes</a:t>
            </a:r>
            <a:r>
              <a:rPr lang="de-DE" sz="2200" dirty="0">
                <a:solidFill>
                  <a:schemeClr val="bg1"/>
                </a:solidFill>
              </a:rPr>
              <a:t>, so </a:t>
            </a:r>
            <a:r>
              <a:rPr lang="de-DE" sz="2200" dirty="0" err="1">
                <a:solidFill>
                  <a:schemeClr val="bg1"/>
                </a:solidFill>
              </a:rPr>
              <a:t>we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can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use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literature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values</a:t>
            </a:r>
            <a:r>
              <a:rPr lang="de-DE" sz="22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z="22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200" dirty="0">
                <a:solidFill>
                  <a:schemeClr val="bg1"/>
                </a:solidFill>
              </a:rPr>
              <a:t>Phase </a:t>
            </a:r>
            <a:r>
              <a:rPr lang="de-DE" sz="2200" dirty="0" err="1">
                <a:solidFill>
                  <a:schemeClr val="bg1"/>
                </a:solidFill>
              </a:rPr>
              <a:t>propotions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change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with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depth</a:t>
            </a:r>
            <a:r>
              <a:rPr lang="de-DE" sz="2200" dirty="0">
                <a:solidFill>
                  <a:schemeClr val="bg1"/>
                </a:solidFill>
              </a:rPr>
              <a:t>. </a:t>
            </a:r>
            <a:r>
              <a:rPr lang="de-DE" sz="2200" dirty="0" err="1">
                <a:solidFill>
                  <a:schemeClr val="bg1"/>
                </a:solidFill>
              </a:rPr>
              <a:t>However</a:t>
            </a:r>
            <a:r>
              <a:rPr lang="de-DE" sz="2200" dirty="0">
                <a:solidFill>
                  <a:schemeClr val="bg1"/>
                </a:solidFill>
              </a:rPr>
              <a:t>, </a:t>
            </a:r>
            <a:r>
              <a:rPr lang="de-DE" sz="2200" dirty="0" err="1">
                <a:solidFill>
                  <a:schemeClr val="bg1"/>
                </a:solidFill>
              </a:rPr>
              <a:t>we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have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taken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constant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values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for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our</a:t>
            </a:r>
            <a:r>
              <a:rPr lang="de-DE" sz="2200" dirty="0">
                <a:solidFill>
                  <a:schemeClr val="bg1"/>
                </a:solidFill>
              </a:rPr>
              <a:t> 1D </a:t>
            </a:r>
            <a:r>
              <a:rPr lang="de-DE" sz="2200" dirty="0" err="1">
                <a:solidFill>
                  <a:schemeClr val="bg1"/>
                </a:solidFill>
              </a:rPr>
              <a:t>interior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evolution</a:t>
            </a:r>
            <a:r>
              <a:rPr lang="de-DE" sz="2200" dirty="0">
                <a:solidFill>
                  <a:schemeClr val="bg1"/>
                </a:solidFill>
              </a:rPr>
              <a:t> code.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D97B30B5-2709-4D18-AB0D-5AC245C39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522254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71B9B257-52DD-4D83-8313-5306EDD7F4FE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6610CEE5-382C-410D-AB75-6DF03F671D7D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hlinkClick r:id="rId10" action="ppaction://hlinksldjump"/>
            <a:extLst>
              <a:ext uri="{FF2B5EF4-FFF2-40B4-BE49-F238E27FC236}">
                <a16:creationId xmlns:a16="http://schemas.microsoft.com/office/drawing/2014/main" id="{6B6FB6AD-CFE9-4FC2-A7AD-F704EB4BC1A0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41A590D-EC34-4775-9E8A-0899C0869DB6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2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-1"/>
            <a:ext cx="10217571" cy="9138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Planet </a:t>
            </a:r>
            <a:r>
              <a:rPr lang="de-DE" sz="3200" b="1" dirty="0" err="1">
                <a:solidFill>
                  <a:schemeClr val="bg1"/>
                </a:solidFill>
              </a:rPr>
              <a:t>size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controls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the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redistribution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 err="1">
                <a:solidFill>
                  <a:schemeClr val="bg1"/>
                </a:solidFill>
              </a:rPr>
              <a:t>heat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producing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elements</a:t>
            </a:r>
            <a:r>
              <a:rPr lang="de-DE" sz="3200" b="1" dirty="0">
                <a:solidFill>
                  <a:schemeClr val="bg1"/>
                </a:solidFill>
              </a:rPr>
              <a:t> and volatiles </a:t>
            </a:r>
            <a:r>
              <a:rPr lang="de-DE" sz="3200" b="1" dirty="0" err="1">
                <a:solidFill>
                  <a:schemeClr val="bg1"/>
                </a:solidFill>
              </a:rPr>
              <a:t>from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mantle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to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crust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42409" y="913840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117453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1F30025-3BCA-4CEC-A200-31C916BA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770" y="1765618"/>
            <a:ext cx="1904734" cy="189997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E3F47BC-F461-4E30-BF6D-3514AAF4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300" y="1404181"/>
            <a:ext cx="1573053" cy="222339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B117729-A489-408B-A19F-BD7F07FF8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5682" y="3286566"/>
            <a:ext cx="702450" cy="70245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6FE85F5-DD55-4B9B-9A33-A57665906583}"/>
              </a:ext>
            </a:extLst>
          </p:cNvPr>
          <p:cNvSpPr txBox="1"/>
          <p:nvPr/>
        </p:nvSpPr>
        <p:spPr>
          <a:xfrm>
            <a:off x="1806186" y="1827680"/>
            <a:ext cx="5559515" cy="11079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2. Methods</a:t>
            </a:r>
            <a:endParaRPr lang="de-DE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8" name="Diagramm 57">
            <a:extLst>
              <a:ext uri="{FF2B5EF4-FFF2-40B4-BE49-F238E27FC236}">
                <a16:creationId xmlns:a16="http://schemas.microsoft.com/office/drawing/2014/main" id="{89A8C222-BEDA-47BD-A89C-0940B2E78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034873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DA6B33BC-0025-4A7D-B71D-DC22694922FB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: nach rechts 59">
            <a:extLst>
              <a:ext uri="{FF2B5EF4-FFF2-40B4-BE49-F238E27FC236}">
                <a16:creationId xmlns:a16="http://schemas.microsoft.com/office/drawing/2014/main" id="{02A18B0A-E90F-4F48-93B6-BB25CE7C60CC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>
            <a:hlinkClick r:id="rId12" action="ppaction://hlinksldjump"/>
            <a:extLst>
              <a:ext uri="{FF2B5EF4-FFF2-40B4-BE49-F238E27FC236}">
                <a16:creationId xmlns:a16="http://schemas.microsoft.com/office/drawing/2014/main" id="{5FBC9456-1479-4919-9E42-F98164C96785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FB4DE67-3D26-4E44-B516-0386F9F0A59C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4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0">
              <a:schemeClr val="accent3">
                <a:lumMod val="89000"/>
              </a:schemeClr>
            </a:gs>
            <a:gs pos="0">
              <a:schemeClr val="tx1"/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B29B6-80AA-458E-84EE-30B9C25E8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14" y="0"/>
            <a:ext cx="10217571" cy="61851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2.1. </a:t>
            </a:r>
            <a:r>
              <a:rPr lang="de-DE" sz="3200" b="1" dirty="0" err="1">
                <a:solidFill>
                  <a:schemeClr val="bg1"/>
                </a:solidFill>
              </a:rPr>
              <a:t>Clinopyroxene</a:t>
            </a:r>
            <a:r>
              <a:rPr lang="de-DE" sz="3200" b="1" dirty="0">
                <a:solidFill>
                  <a:schemeClr val="bg1"/>
                </a:solidFill>
              </a:rPr>
              <a:t>/</a:t>
            </a:r>
            <a:r>
              <a:rPr lang="de-DE" sz="3200" b="1" dirty="0" err="1">
                <a:solidFill>
                  <a:schemeClr val="bg1"/>
                </a:solidFill>
              </a:rPr>
              <a:t>melt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partition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coefficient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modelling</a:t>
            </a:r>
            <a:endParaRPr lang="de-DE" sz="3200" b="1" dirty="0">
              <a:solidFill>
                <a:schemeClr val="bg1"/>
              </a:solidFill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FC51E0-FDC5-4E2A-B614-E4A96D2B6C53}"/>
              </a:ext>
            </a:extLst>
          </p:cNvPr>
          <p:cNvCxnSpPr>
            <a:cxnSpLocks/>
          </p:cNvCxnSpPr>
          <p:nvPr/>
        </p:nvCxnSpPr>
        <p:spPr>
          <a:xfrm>
            <a:off x="77847" y="670245"/>
            <a:ext cx="1042572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20F157-B460-4CD7-952E-7708ACF7BF05}"/>
              </a:ext>
            </a:extLst>
          </p:cNvPr>
          <p:cNvCxnSpPr>
            <a:cxnSpLocks/>
          </p:cNvCxnSpPr>
          <p:nvPr/>
        </p:nvCxnSpPr>
        <p:spPr>
          <a:xfrm>
            <a:off x="10302985" y="0"/>
            <a:ext cx="0" cy="96664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CD579143-7F4D-4E2A-812C-B8DF5EA7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6" y="68869"/>
            <a:ext cx="927297" cy="8977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200BE-30E5-4F95-B1F3-D2566BA2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6"/>
          <a:stretch/>
        </p:blipFill>
        <p:spPr>
          <a:xfrm>
            <a:off x="11602387" y="6210241"/>
            <a:ext cx="511766" cy="509398"/>
          </a:xfrm>
          <a:prstGeom prst="rect">
            <a:avLst/>
          </a:prstGeom>
        </p:spPr>
      </p:pic>
      <p:pic>
        <p:nvPicPr>
          <p:cNvPr id="12" name="Inhaltsplatzhalter 3">
            <a:extLst>
              <a:ext uri="{FF2B5EF4-FFF2-40B4-BE49-F238E27FC236}">
                <a16:creationId xmlns:a16="http://schemas.microsoft.com/office/drawing/2014/main" id="{2AFA4DB6-F66C-44BF-8EB1-2F379D14BA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" r="7723"/>
          <a:stretch/>
        </p:blipFill>
        <p:spPr>
          <a:xfrm>
            <a:off x="7558276" y="2355125"/>
            <a:ext cx="4156640" cy="351834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0C50C2B-B090-4130-91B3-1AF817491932}"/>
              </a:ext>
            </a:extLst>
          </p:cNvPr>
          <p:cNvSpPr txBox="1"/>
          <p:nvPr/>
        </p:nvSpPr>
        <p:spPr>
          <a:xfrm>
            <a:off x="7449421" y="1968095"/>
            <a:ext cx="432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Clinopyroxene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melt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partition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coefficients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7D12520-B4FC-4312-AAA4-FE08C3DF2CBD}"/>
              </a:ext>
            </a:extLst>
          </p:cNvPr>
          <p:cNvSpPr txBox="1"/>
          <p:nvPr/>
        </p:nvSpPr>
        <p:spPr>
          <a:xfrm>
            <a:off x="8799730" y="5873469"/>
            <a:ext cx="351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/>
                </a:solidFill>
              </a:rPr>
              <a:t>Schmidt and Noack (2021)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C898B1-93EA-460D-94ED-3D35697ECAC5}"/>
              </a:ext>
            </a:extLst>
          </p:cNvPr>
          <p:cNvSpPr txBox="1"/>
          <p:nvPr/>
        </p:nvSpPr>
        <p:spPr>
          <a:xfrm>
            <a:off x="210644" y="4806559"/>
            <a:ext cx="7235867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The </a:t>
            </a:r>
            <a:r>
              <a:rPr lang="de-DE" sz="2000" dirty="0" err="1">
                <a:solidFill>
                  <a:schemeClr val="bg1"/>
                </a:solidFill>
              </a:rPr>
              <a:t>logarithmic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relationship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between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partition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coefficients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one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charge</a:t>
            </a:r>
            <a:r>
              <a:rPr lang="de-DE" sz="2000" dirty="0">
                <a:solidFill>
                  <a:schemeClr val="bg1"/>
                </a:solidFill>
              </a:rPr>
              <a:t> and </a:t>
            </a:r>
            <a:r>
              <a:rPr lang="de-DE" sz="2000" dirty="0" err="1">
                <a:solidFill>
                  <a:schemeClr val="bg1"/>
                </a:solidFill>
              </a:rPr>
              <a:t>their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dependence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bulk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modulus</a:t>
            </a:r>
            <a:r>
              <a:rPr lang="de-DE" sz="2000" dirty="0">
                <a:solidFill>
                  <a:schemeClr val="bg1"/>
                </a:solidFill>
              </a:rPr>
              <a:t> E and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lattice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site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radius</a:t>
            </a:r>
            <a:r>
              <a:rPr lang="de-DE" sz="2000" dirty="0">
                <a:solidFill>
                  <a:schemeClr val="bg1"/>
                </a:solidFill>
              </a:rPr>
              <a:t> R</a:t>
            </a:r>
            <a:r>
              <a:rPr lang="de-DE" sz="2000" baseline="-25000" dirty="0">
                <a:solidFill>
                  <a:schemeClr val="bg1"/>
                </a:solidFill>
              </a:rPr>
              <a:t>0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allows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us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calculate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for</a:t>
            </a:r>
            <a:r>
              <a:rPr lang="de-DE" sz="2000" dirty="0">
                <a:solidFill>
                  <a:schemeClr val="bg1"/>
                </a:solidFill>
              </a:rPr>
              <a:t> all </a:t>
            </a:r>
            <a:r>
              <a:rPr lang="de-DE" sz="2000" dirty="0" err="1">
                <a:solidFill>
                  <a:schemeClr val="bg1"/>
                </a:solidFill>
              </a:rPr>
              <a:t>trace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elements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63F2DA9-4C58-4FF8-AA74-BC68A518E173}"/>
              </a:ext>
            </a:extLst>
          </p:cNvPr>
          <p:cNvSpPr txBox="1"/>
          <p:nvPr/>
        </p:nvSpPr>
        <p:spPr>
          <a:xfrm>
            <a:off x="265181" y="2327867"/>
            <a:ext cx="466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Model </a:t>
            </a:r>
            <a:r>
              <a:rPr lang="de-DE" sz="2000" dirty="0" err="1">
                <a:solidFill>
                  <a:schemeClr val="bg1"/>
                </a:solidFill>
              </a:rPr>
              <a:t>by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Blundy</a:t>
            </a:r>
            <a:r>
              <a:rPr lang="de-DE" sz="2000" dirty="0">
                <a:solidFill>
                  <a:schemeClr val="bg1"/>
                </a:solidFill>
              </a:rPr>
              <a:t> et al. (1997):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E42EA3F3-133C-4189-91E7-75E3DD6AD1C1}"/>
                  </a:ext>
                </a:extLst>
              </p:cNvPr>
              <p:cNvSpPr txBox="1"/>
              <p:nvPr/>
            </p:nvSpPr>
            <p:spPr>
              <a:xfrm>
                <a:off x="389744" y="2741074"/>
                <a:ext cx="6463802" cy="84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de-DE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DE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DE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DE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de-DE" i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E42EA3F3-133C-4189-91E7-75E3DD6AD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2741074"/>
                <a:ext cx="6463802" cy="842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A0E0D42-4929-4F22-AC14-7AF5393A1446}"/>
                  </a:ext>
                </a:extLst>
              </p:cNvPr>
              <p:cNvSpPr txBox="1"/>
              <p:nvPr/>
            </p:nvSpPr>
            <p:spPr>
              <a:xfrm>
                <a:off x="265181" y="3776081"/>
                <a:ext cx="62926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>
                    <a:solidFill>
                      <a:schemeClr val="bg1"/>
                    </a:solidFill>
                  </a:rPr>
                  <a:t>=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Used</a:t>
                </a:r>
                <a:r>
                  <a:rPr lang="de-DE" sz="2000" dirty="0">
                    <a:solidFill>
                      <a:schemeClr val="bg1"/>
                    </a:solidFill>
                  </a:rPr>
                  <a:t> 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as</a:t>
                </a:r>
                <a:r>
                  <a:rPr lang="de-DE" sz="2000" dirty="0">
                    <a:solidFill>
                      <a:schemeClr val="bg1"/>
                    </a:solidFill>
                  </a:rPr>
                  <a:t> a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reference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to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model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other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elements</a:t>
                </a:r>
                <a:r>
                  <a:rPr lang="de-DE" sz="2000" dirty="0">
                    <a:solidFill>
                      <a:schemeClr val="bg1"/>
                    </a:solidFill>
                  </a:rPr>
                  <a:t>‘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partition</a:t>
                </a:r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coefficients</a:t>
                </a:r>
                <a:r>
                  <a:rPr lang="de-DE" sz="2000" dirty="0">
                    <a:solidFill>
                      <a:schemeClr val="bg1"/>
                    </a:solidFill>
                  </a:rPr>
                  <a:t>. 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>
                    <a:solidFill>
                      <a:schemeClr val="bg1"/>
                    </a:solidFill>
                  </a:rPr>
                  <a:t>=</a:t>
                </a:r>
                <a:r>
                  <a:rPr lang="de-DE" sz="20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endParaRPr lang="de-DE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A0E0D42-4929-4F22-AC14-7AF5393A1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81" y="3776081"/>
                <a:ext cx="6292685" cy="707886"/>
              </a:xfrm>
              <a:prstGeom prst="rect">
                <a:avLst/>
              </a:prstGeom>
              <a:blipFill>
                <a:blip r:embed="rId6"/>
                <a:stretch>
                  <a:fillRect l="-1066" t="-4274" b="-13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A19B61A-3F44-447B-86E7-898200041DB3}"/>
              </a:ext>
            </a:extLst>
          </p:cNvPr>
          <p:cNvCxnSpPr>
            <a:cxnSpLocks/>
          </p:cNvCxnSpPr>
          <p:nvPr/>
        </p:nvCxnSpPr>
        <p:spPr>
          <a:xfrm>
            <a:off x="10184755" y="2807142"/>
            <a:ext cx="0" cy="2645764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8D3B466-E55E-47C6-AE51-1C9A9D7BB8EB}"/>
              </a:ext>
            </a:extLst>
          </p:cNvPr>
          <p:cNvCxnSpPr>
            <a:cxnSpLocks/>
          </p:cNvCxnSpPr>
          <p:nvPr/>
        </p:nvCxnSpPr>
        <p:spPr>
          <a:xfrm>
            <a:off x="8107223" y="2780539"/>
            <a:ext cx="2072890" cy="27116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1889C1D-D264-4B97-B424-72D8E9A4B5AF}"/>
              </a:ext>
            </a:extLst>
          </p:cNvPr>
          <p:cNvCxnSpPr>
            <a:cxnSpLocks/>
          </p:cNvCxnSpPr>
          <p:nvPr/>
        </p:nvCxnSpPr>
        <p:spPr>
          <a:xfrm>
            <a:off x="8560384" y="3457247"/>
            <a:ext cx="2887623" cy="13558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F7919A13-5A29-4DDF-A97E-7D8EBFDAB4F8}"/>
              </a:ext>
            </a:extLst>
          </p:cNvPr>
          <p:cNvSpPr txBox="1"/>
          <p:nvPr/>
        </p:nvSpPr>
        <p:spPr>
          <a:xfrm>
            <a:off x="9143668" y="3411525"/>
            <a:ext cx="41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E85C73B-A0A8-4CD5-A9A5-EDABB5A322EF}"/>
              </a:ext>
            </a:extLst>
          </p:cNvPr>
          <p:cNvSpPr txBox="1"/>
          <p:nvPr/>
        </p:nvSpPr>
        <p:spPr>
          <a:xfrm>
            <a:off x="9881703" y="4206779"/>
            <a:ext cx="41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8E453A5-8E54-4A82-A287-BEA4629C55C0}"/>
              </a:ext>
            </a:extLst>
          </p:cNvPr>
          <p:cNvSpPr txBox="1"/>
          <p:nvPr/>
        </p:nvSpPr>
        <p:spPr>
          <a:xfrm>
            <a:off x="8917470" y="2448635"/>
            <a:ext cx="103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log(</a:t>
            </a:r>
            <a:r>
              <a:rPr lang="de-DE" dirty="0" err="1"/>
              <a:t>D</a:t>
            </a:r>
            <a:r>
              <a:rPr lang="de-DE" baseline="-25000" dirty="0" err="1"/>
              <a:t>Na</a:t>
            </a:r>
            <a:r>
              <a:rPr lang="de-DE" dirty="0"/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6C0F47-2725-46AC-BC18-0C8C7FA7BB0B}"/>
              </a:ext>
            </a:extLst>
          </p:cNvPr>
          <p:cNvSpPr txBox="1"/>
          <p:nvPr/>
        </p:nvSpPr>
        <p:spPr>
          <a:xfrm>
            <a:off x="134444" y="1028902"/>
            <a:ext cx="11273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„</a:t>
            </a:r>
            <a:r>
              <a:rPr lang="de-DE" sz="2000" dirty="0" err="1">
                <a:solidFill>
                  <a:srgbClr val="FFC000"/>
                </a:solidFill>
              </a:rPr>
              <a:t>lattice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strain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model</a:t>
            </a:r>
            <a:r>
              <a:rPr lang="de-DE" sz="2000" dirty="0">
                <a:solidFill>
                  <a:schemeClr val="bg1"/>
                </a:solidFill>
              </a:rPr>
              <a:t>“ </a:t>
            </a:r>
            <a:r>
              <a:rPr lang="de-DE" sz="2000" dirty="0" err="1">
                <a:solidFill>
                  <a:schemeClr val="bg1"/>
                </a:solidFill>
              </a:rPr>
              <a:t>you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can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determine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strain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needed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fit an </a:t>
            </a:r>
            <a:r>
              <a:rPr lang="de-DE" sz="2000" dirty="0" err="1">
                <a:solidFill>
                  <a:schemeClr val="bg1"/>
                </a:solidFill>
              </a:rPr>
              <a:t>element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into</a:t>
            </a:r>
            <a:r>
              <a:rPr lang="de-DE" sz="2000" dirty="0">
                <a:solidFill>
                  <a:schemeClr val="bg1"/>
                </a:solidFill>
              </a:rPr>
              <a:t> a </a:t>
            </a:r>
            <a:r>
              <a:rPr lang="de-DE" sz="2000" dirty="0" err="1">
                <a:solidFill>
                  <a:schemeClr val="bg1"/>
                </a:solidFill>
              </a:rPr>
              <a:t>mineral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lattice</a:t>
            </a:r>
            <a:r>
              <a:rPr lang="de-DE" sz="2000" dirty="0">
                <a:solidFill>
                  <a:srgbClr val="FFC000"/>
                </a:solidFill>
              </a:rPr>
              <a:t>. The </a:t>
            </a:r>
            <a:r>
              <a:rPr lang="de-DE" sz="2000" dirty="0" err="1">
                <a:solidFill>
                  <a:srgbClr val="FFC000"/>
                </a:solidFill>
              </a:rPr>
              <a:t>higher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strain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less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element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fits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into</a:t>
            </a:r>
            <a:r>
              <a:rPr lang="de-DE" sz="2000" dirty="0">
                <a:solidFill>
                  <a:schemeClr val="bg1"/>
                </a:solidFill>
              </a:rPr>
              <a:t> a </a:t>
            </a:r>
            <a:r>
              <a:rPr lang="de-DE" sz="2000" dirty="0" err="1">
                <a:solidFill>
                  <a:schemeClr val="bg1"/>
                </a:solidFill>
              </a:rPr>
              <a:t>mineral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lattice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site</a:t>
            </a:r>
            <a:r>
              <a:rPr lang="de-DE" sz="2000" dirty="0">
                <a:solidFill>
                  <a:schemeClr val="bg1"/>
                </a:solidFill>
              </a:rPr>
              <a:t> and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more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incompatible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the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element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mineral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interest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B9E3EDD-2EFA-46D8-81F1-3101D1B80D73}"/>
              </a:ext>
            </a:extLst>
          </p:cNvPr>
          <p:cNvSpPr/>
          <p:nvPr/>
        </p:nvSpPr>
        <p:spPr>
          <a:xfrm>
            <a:off x="265181" y="2327867"/>
            <a:ext cx="6588365" cy="22192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697EEF26-4BE7-419B-A2C1-591D45250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878208"/>
              </p:ext>
            </p:extLst>
          </p:nvPr>
        </p:nvGraphicFramePr>
        <p:xfrm>
          <a:off x="1360175" y="6383784"/>
          <a:ext cx="9004300" cy="3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51D1B0A2-7EFB-4507-B66E-9071F32BD5E8}"/>
              </a:ext>
            </a:extLst>
          </p:cNvPr>
          <p:cNvSpPr/>
          <p:nvPr/>
        </p:nvSpPr>
        <p:spPr>
          <a:xfrm>
            <a:off x="10470638" y="6334862"/>
            <a:ext cx="375920" cy="432901"/>
          </a:xfrm>
          <a:prstGeom prst="rightArrow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36909085-1359-4B15-A058-C231F261D250}"/>
              </a:ext>
            </a:extLst>
          </p:cNvPr>
          <p:cNvSpPr/>
          <p:nvPr/>
        </p:nvSpPr>
        <p:spPr>
          <a:xfrm rot="10800000">
            <a:off x="819807" y="6334862"/>
            <a:ext cx="375920" cy="432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90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hlinkClick r:id="rId12" action="ppaction://hlinksldjump"/>
            <a:extLst>
              <a:ext uri="{FF2B5EF4-FFF2-40B4-BE49-F238E27FC236}">
                <a16:creationId xmlns:a16="http://schemas.microsoft.com/office/drawing/2014/main" id="{6E555F2F-3CE9-4FB2-8462-A495ED523293}"/>
              </a:ext>
            </a:extLst>
          </p:cNvPr>
          <p:cNvSpPr txBox="1"/>
          <p:nvPr/>
        </p:nvSpPr>
        <p:spPr>
          <a:xfrm>
            <a:off x="139264" y="6386100"/>
            <a:ext cx="582722" cy="338554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Start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5149A01-E7FB-4332-A48C-8BAFACF18743}"/>
              </a:ext>
            </a:extLst>
          </p:cNvPr>
          <p:cNvSpPr txBox="1"/>
          <p:nvPr/>
        </p:nvSpPr>
        <p:spPr>
          <a:xfrm>
            <a:off x="10953679" y="6364534"/>
            <a:ext cx="511766" cy="343156"/>
          </a:xfrm>
          <a:prstGeom prst="rect">
            <a:avLst/>
          </a:prstGeom>
          <a:solidFill>
            <a:srgbClr val="EF90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5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2475</Words>
  <Application>Microsoft Office PowerPoint</Application>
  <PresentationFormat>Breitbild</PresentationFormat>
  <Paragraphs>346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Office</vt:lpstr>
      <vt:lpstr>Planet size controls the redistribution of heat producing elements and volatiles from mantle to crust</vt:lpstr>
      <vt:lpstr>Planet size controls the redistribution of heat producing elements and volatiles from mantle to crust</vt:lpstr>
      <vt:lpstr>1.1. Redistribution of trace elements from mantle to crust</vt:lpstr>
      <vt:lpstr>1.2. Heat Producing Elements (HPEs) and their implications for the evolution of rocky planets</vt:lpstr>
      <vt:lpstr>1.3. Volatiles and their implications for the evolutio of rocky planets</vt:lpstr>
      <vt:lpstr>1.4. Using Partition coefficients to determine redistribution</vt:lpstr>
      <vt:lpstr>1.5. Why we model clinopyroxene/melt partiton coefficents</vt:lpstr>
      <vt:lpstr>Planet size controls the redistribution of heat producing elements and volatiles from mantle to crust</vt:lpstr>
      <vt:lpstr>2.1. Clinopyroxene/melt partition coefficient modelling</vt:lpstr>
      <vt:lpstr>2.2. Thermodynamic model for cpx/melt of sodium</vt:lpstr>
      <vt:lpstr>2.3. New D0 scaling law for higher pressures</vt:lpstr>
      <vt:lpstr>2.4. 1D interior evolution model</vt:lpstr>
      <vt:lpstr>2.5. Parameter choices</vt:lpstr>
      <vt:lpstr> Mantle compositions and bulk mineral/melt partitioning</vt:lpstr>
      <vt:lpstr>Planet size controls the redistribution of heat producing elements and volatiles from mantle to crust</vt:lpstr>
      <vt:lpstr>4.1. Melt zones of rocky planets</vt:lpstr>
      <vt:lpstr>4.2. Cpx mineral/melt partitioning in rocky solar system bodies</vt:lpstr>
      <vt:lpstr>4.3. Bulk mineral/melt partitioning in rocky solar system bodies</vt:lpstr>
      <vt:lpstr>4.4. Bulk mineral/melt partitioning with Mars-like mantle composition</vt:lpstr>
      <vt:lpstr>4.5. Mars – crustal thickness with varying staring parameters</vt:lpstr>
      <vt:lpstr>4.6. Mars – Element redistribution with varying starting parameters</vt:lpstr>
      <vt:lpstr>4.7. Mars – Equivalent global layer thickness with varying starting parameters</vt:lpstr>
      <vt:lpstr>PowerPoint-Präsentation</vt:lpstr>
      <vt:lpstr>Planet size controls the redistribution of heat producing elements and volatiles from mantle to crust</vt:lpstr>
      <vt:lpstr>5. Discussion &amp; Conclusions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 size controls the redistribution of heat producing elements and volatiles from mantle to crust</dc:title>
  <dc:creator>Schmidt, Julia Marleen</dc:creator>
  <cp:lastModifiedBy>Schmidt, Julia Marleen</cp:lastModifiedBy>
  <cp:revision>121</cp:revision>
  <dcterms:created xsi:type="dcterms:W3CDTF">2023-04-11T13:58:24Z</dcterms:created>
  <dcterms:modified xsi:type="dcterms:W3CDTF">2023-04-25T15:53:26Z</dcterms:modified>
</cp:coreProperties>
</file>