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32405638" cy="16559213"/>
  <p:notesSz cx="6858000" cy="9144000"/>
  <p:defaultTextStyle>
    <a:defPPr>
      <a:defRPr lang="en-US"/>
    </a:defPPr>
    <a:lvl1pPr marL="0" algn="l" defTabSz="1398986" rtl="0" eaLnBrk="1" latinLnBrk="0" hangingPunct="1">
      <a:defRPr sz="5500" kern="1200">
        <a:solidFill>
          <a:schemeClr val="tx1"/>
        </a:solidFill>
        <a:latin typeface="+mn-lt"/>
        <a:ea typeface="+mn-ea"/>
        <a:cs typeface="+mn-cs"/>
      </a:defRPr>
    </a:lvl1pPr>
    <a:lvl2pPr marL="1398986" algn="l" defTabSz="1398986" rtl="0" eaLnBrk="1" latinLnBrk="0" hangingPunct="1">
      <a:defRPr sz="5500" kern="1200">
        <a:solidFill>
          <a:schemeClr val="tx1"/>
        </a:solidFill>
        <a:latin typeface="+mn-lt"/>
        <a:ea typeface="+mn-ea"/>
        <a:cs typeface="+mn-cs"/>
      </a:defRPr>
    </a:lvl2pPr>
    <a:lvl3pPr marL="2797973" algn="l" defTabSz="1398986" rtl="0" eaLnBrk="1" latinLnBrk="0" hangingPunct="1">
      <a:defRPr sz="5500" kern="1200">
        <a:solidFill>
          <a:schemeClr val="tx1"/>
        </a:solidFill>
        <a:latin typeface="+mn-lt"/>
        <a:ea typeface="+mn-ea"/>
        <a:cs typeface="+mn-cs"/>
      </a:defRPr>
    </a:lvl3pPr>
    <a:lvl4pPr marL="4196959" algn="l" defTabSz="1398986" rtl="0" eaLnBrk="1" latinLnBrk="0" hangingPunct="1">
      <a:defRPr sz="5500" kern="1200">
        <a:solidFill>
          <a:schemeClr val="tx1"/>
        </a:solidFill>
        <a:latin typeface="+mn-lt"/>
        <a:ea typeface="+mn-ea"/>
        <a:cs typeface="+mn-cs"/>
      </a:defRPr>
    </a:lvl4pPr>
    <a:lvl5pPr marL="5595945" algn="l" defTabSz="1398986" rtl="0" eaLnBrk="1" latinLnBrk="0" hangingPunct="1">
      <a:defRPr sz="5500" kern="1200">
        <a:solidFill>
          <a:schemeClr val="tx1"/>
        </a:solidFill>
        <a:latin typeface="+mn-lt"/>
        <a:ea typeface="+mn-ea"/>
        <a:cs typeface="+mn-cs"/>
      </a:defRPr>
    </a:lvl5pPr>
    <a:lvl6pPr marL="6994931" algn="l" defTabSz="1398986" rtl="0" eaLnBrk="1" latinLnBrk="0" hangingPunct="1">
      <a:defRPr sz="5500" kern="1200">
        <a:solidFill>
          <a:schemeClr val="tx1"/>
        </a:solidFill>
        <a:latin typeface="+mn-lt"/>
        <a:ea typeface="+mn-ea"/>
        <a:cs typeface="+mn-cs"/>
      </a:defRPr>
    </a:lvl6pPr>
    <a:lvl7pPr marL="8393918" algn="l" defTabSz="1398986" rtl="0" eaLnBrk="1" latinLnBrk="0" hangingPunct="1">
      <a:defRPr sz="5500" kern="1200">
        <a:solidFill>
          <a:schemeClr val="tx1"/>
        </a:solidFill>
        <a:latin typeface="+mn-lt"/>
        <a:ea typeface="+mn-ea"/>
        <a:cs typeface="+mn-cs"/>
      </a:defRPr>
    </a:lvl7pPr>
    <a:lvl8pPr marL="9792904" algn="l" defTabSz="1398986" rtl="0" eaLnBrk="1" latinLnBrk="0" hangingPunct="1">
      <a:defRPr sz="5500" kern="1200">
        <a:solidFill>
          <a:schemeClr val="tx1"/>
        </a:solidFill>
        <a:latin typeface="+mn-lt"/>
        <a:ea typeface="+mn-ea"/>
        <a:cs typeface="+mn-cs"/>
      </a:defRPr>
    </a:lvl8pPr>
    <a:lvl9pPr marL="11191890" algn="l" defTabSz="1398986"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16">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60A73"/>
    <a:srgbClr val="D8117D"/>
    <a:srgbClr val="590B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6717B-4541-4CA1-AAC9-D8EDB7BEBD18}" v="112" dt="2023-04-18T09:19:33.657"/>
    <p1510:client id="{103D9A8E-EC66-41DE-B4F5-5C98B9683518}" v="209" dt="2023-04-14T10:36:18.347"/>
    <p1510:client id="{1674E65B-1CF1-F020-6BE6-1891A88AC15C}" v="18" dt="2023-04-18T09:23:09.422"/>
    <p1510:client id="{2903A449-0116-46AA-8ACC-DD7F094BA04C}" v="142" dt="2023-04-15T08:03:26.252"/>
    <p1510:client id="{2CC48537-8B99-4871-9AAC-89038A820182}" v="353" dt="2023-04-21T09:11:36.962"/>
    <p1510:client id="{37A56440-120F-4014-A0EF-0D6ED8DBD0E4}" v="275" dt="2023-04-18T17:55:15.413"/>
    <p1510:client id="{560ED309-7A7C-4F73-A4A5-6F1E10B04415}" v="116" dt="2023-04-17T11:55:32.410"/>
    <p1510:client id="{6176DCA5-864B-4B46-E1ED-E46F0B6B4C0C}" v="132" dt="2023-04-05T11:26:20.882"/>
    <p1510:client id="{6B8E0410-A309-490E-B0D9-41CD3D62DCAC}" v="261" dt="2023-04-18T09:44:11.067"/>
    <p1510:client id="{7A38819A-F25B-445A-B0AA-0504FFAE1519}" v="71" dt="2023-04-17T18:44:53.538"/>
    <p1510:client id="{7CB9F60E-F084-45A0-86F8-2F28FA5BB559}" v="78" dt="2023-04-14T10:14:14.566"/>
    <p1510:client id="{7E224A2B-41F2-409F-B984-BA248100277C}" v="669" dt="2023-04-19T17:21:54.260"/>
    <p1510:client id="{863CCE7F-9329-4244-BB23-DBD751DAD266}" v="5" dt="2023-04-26T09:04:43.779"/>
    <p1510:client id="{9B56A8E9-7BE6-48DA-BDB1-1F70D666F7FB}" v="461" dt="2023-04-21T13:43:10.446"/>
    <p1510:client id="{A8CC314F-5BE2-4EBB-A063-6B35FD734F3F}" v="187" dt="2023-04-05T11:12:26.525"/>
    <p1510:client id="{AB363B91-0BAA-44C4-A655-5E24649A5B99}" v="14" dt="2023-04-21T15:19:01.175"/>
    <p1510:client id="{AD289D36-3A8A-4A3A-AB8D-AEF7AC93A3CE}" v="1037" dt="2023-04-21T10:32:46.725"/>
    <p1510:client id="{C348E7A0-0CB6-4C86-A99E-7217757C65A0}" v="33" dt="2023-04-20T09:46:27.016"/>
    <p1510:client id="{C52708BE-AC10-4D24-82D2-58610481595B}" v="371" dt="2023-04-18T18:24:03.046"/>
    <p1510:client id="{C8C41B03-4BA0-495A-B9B3-903B52697AAA}" v="3" dt="2023-04-22T06:47:16.513"/>
    <p1510:client id="{D5D6DB01-6CBA-4533-9E3D-3E9965B31613}" v="187" dt="2023-04-18T09:01:25.648"/>
    <p1510:client id="{FD6EF1A2-FD61-4D2D-9E24-FAE43B6C2447}" v="134" dt="2023-04-17T19:43:3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216"/>
        <p:guide/>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17191-8E90-6941-8D78-9E86076F9460}" type="datetimeFigureOut">
              <a:rPr lang="en-US" smtClean="0"/>
              <a:t>4/26/2023</a:t>
            </a:fld>
            <a:endParaRPr lang="en-US"/>
          </a:p>
        </p:txBody>
      </p:sp>
      <p:sp>
        <p:nvSpPr>
          <p:cNvPr id="4" name="Slide Image Placeholder 3"/>
          <p:cNvSpPr>
            <a:spLocks noGrp="1" noRot="1" noChangeAspect="1"/>
          </p:cNvSpPr>
          <p:nvPr>
            <p:ph type="sldImg" idx="2"/>
          </p:nvPr>
        </p:nvSpPr>
        <p:spPr>
          <a:xfrm>
            <a:off x="74613" y="685800"/>
            <a:ext cx="67087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DFF19-6516-D64F-BC4C-9E7CAC01BD1D}" type="slidenum">
              <a:rPr lang="en-US" smtClean="0"/>
              <a:t>‹#›</a:t>
            </a:fld>
            <a:endParaRPr lang="en-US"/>
          </a:p>
        </p:txBody>
      </p:sp>
    </p:spTree>
    <p:extLst>
      <p:ext uri="{BB962C8B-B14F-4D97-AF65-F5344CB8AC3E}">
        <p14:creationId xmlns:p14="http://schemas.microsoft.com/office/powerpoint/2010/main" val="1826456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DFF19-6516-D64F-BC4C-9E7CAC01BD1D}" type="slidenum">
              <a:rPr lang="en-US" smtClean="0"/>
              <a:t>1</a:t>
            </a:fld>
            <a:endParaRPr lang="en-US"/>
          </a:p>
        </p:txBody>
      </p:sp>
    </p:spTree>
    <p:extLst>
      <p:ext uri="{BB962C8B-B14F-4D97-AF65-F5344CB8AC3E}">
        <p14:creationId xmlns:p14="http://schemas.microsoft.com/office/powerpoint/2010/main" val="140418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423" y="5144090"/>
            <a:ext cx="27544792" cy="3549498"/>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860846" y="9383554"/>
            <a:ext cx="22683947" cy="4231799"/>
          </a:xfrm>
          <a:prstGeom prst="rect">
            <a:avLst/>
          </a:prstGeom>
        </p:spPr>
        <p:txBody>
          <a:bodyPr/>
          <a:lstStyle>
            <a:lvl1pPr marL="0" indent="0" algn="ctr">
              <a:buNone/>
              <a:defRPr>
                <a:solidFill>
                  <a:schemeClr val="tx1">
                    <a:tint val="75000"/>
                  </a:schemeClr>
                </a:solidFill>
              </a:defRPr>
            </a:lvl1pPr>
            <a:lvl2pPr marL="1398986" indent="0" algn="ctr">
              <a:buNone/>
              <a:defRPr>
                <a:solidFill>
                  <a:schemeClr val="tx1">
                    <a:tint val="75000"/>
                  </a:schemeClr>
                </a:solidFill>
              </a:defRPr>
            </a:lvl2pPr>
            <a:lvl3pPr marL="2797973" indent="0" algn="ctr">
              <a:buNone/>
              <a:defRPr>
                <a:solidFill>
                  <a:schemeClr val="tx1">
                    <a:tint val="75000"/>
                  </a:schemeClr>
                </a:solidFill>
              </a:defRPr>
            </a:lvl3pPr>
            <a:lvl4pPr marL="4196959" indent="0" algn="ctr">
              <a:buNone/>
              <a:defRPr>
                <a:solidFill>
                  <a:schemeClr val="tx1">
                    <a:tint val="75000"/>
                  </a:schemeClr>
                </a:solidFill>
              </a:defRPr>
            </a:lvl4pPr>
            <a:lvl5pPr marL="5595945" indent="0" algn="ctr">
              <a:buNone/>
              <a:defRPr>
                <a:solidFill>
                  <a:schemeClr val="tx1">
                    <a:tint val="75000"/>
                  </a:schemeClr>
                </a:solidFill>
              </a:defRPr>
            </a:lvl5pPr>
            <a:lvl6pPr marL="6994931" indent="0" algn="ctr">
              <a:buNone/>
              <a:defRPr>
                <a:solidFill>
                  <a:schemeClr val="tx1">
                    <a:tint val="75000"/>
                  </a:schemeClr>
                </a:solidFill>
              </a:defRPr>
            </a:lvl6pPr>
            <a:lvl7pPr marL="8393918" indent="0" algn="ctr">
              <a:buNone/>
              <a:defRPr>
                <a:solidFill>
                  <a:schemeClr val="tx1">
                    <a:tint val="75000"/>
                  </a:schemeClr>
                </a:solidFill>
              </a:defRPr>
            </a:lvl7pPr>
            <a:lvl8pPr marL="9792904" indent="0" algn="ctr">
              <a:buNone/>
              <a:defRPr>
                <a:solidFill>
                  <a:schemeClr val="tx1">
                    <a:tint val="75000"/>
                  </a:schemeClr>
                </a:solidFill>
              </a:defRPr>
            </a:lvl8pPr>
            <a:lvl9pPr marL="111918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4F6A60-7B35-4543-8D06-6C5E7349318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31264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20282" y="663136"/>
            <a:ext cx="29165074" cy="275986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20282" y="3863818"/>
            <a:ext cx="29165074" cy="109283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F6A60-7B35-4543-8D06-6C5E7349318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181437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64486" y="1602257"/>
            <a:ext cx="25834495" cy="3411504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744126" y="1602257"/>
            <a:ext cx="76980266" cy="341150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F6A60-7B35-4543-8D06-6C5E7349318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28719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0282" y="663136"/>
            <a:ext cx="29165074" cy="275986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20282" y="3863818"/>
            <a:ext cx="29165074" cy="109283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F6A60-7B35-4543-8D06-6C5E7349318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1911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822" y="10640829"/>
            <a:ext cx="27544792" cy="3288844"/>
          </a:xfrm>
          <a:prstGeom prst="rect">
            <a:avLst/>
          </a:prstGeom>
        </p:spPr>
        <p:txBody>
          <a:bodyPr anchor="t"/>
          <a:lstStyle>
            <a:lvl1pPr algn="l">
              <a:defRPr sz="12200" b="1" cap="all"/>
            </a:lvl1pPr>
          </a:lstStyle>
          <a:p>
            <a:r>
              <a:rPr lang="en-US"/>
              <a:t>Click to edit Master title style</a:t>
            </a:r>
          </a:p>
        </p:txBody>
      </p:sp>
      <p:sp>
        <p:nvSpPr>
          <p:cNvPr id="3" name="Text Placeholder 2"/>
          <p:cNvSpPr>
            <a:spLocks noGrp="1"/>
          </p:cNvSpPr>
          <p:nvPr>
            <p:ph type="body" idx="1"/>
          </p:nvPr>
        </p:nvSpPr>
        <p:spPr>
          <a:xfrm>
            <a:off x="2559822" y="7018502"/>
            <a:ext cx="27544792" cy="3622327"/>
          </a:xfrm>
          <a:prstGeom prst="rect">
            <a:avLst/>
          </a:prstGeom>
        </p:spPr>
        <p:txBody>
          <a:bodyPr anchor="b"/>
          <a:lstStyle>
            <a:lvl1pPr marL="0" indent="0">
              <a:buNone/>
              <a:defRPr sz="6100">
                <a:solidFill>
                  <a:schemeClr val="tx1">
                    <a:tint val="75000"/>
                  </a:schemeClr>
                </a:solidFill>
              </a:defRPr>
            </a:lvl1pPr>
            <a:lvl2pPr marL="1398986" indent="0">
              <a:buNone/>
              <a:defRPr sz="5500">
                <a:solidFill>
                  <a:schemeClr val="tx1">
                    <a:tint val="75000"/>
                  </a:schemeClr>
                </a:solidFill>
              </a:defRPr>
            </a:lvl2pPr>
            <a:lvl3pPr marL="2797973" indent="0">
              <a:buNone/>
              <a:defRPr sz="4900">
                <a:solidFill>
                  <a:schemeClr val="tx1">
                    <a:tint val="75000"/>
                  </a:schemeClr>
                </a:solidFill>
              </a:defRPr>
            </a:lvl3pPr>
            <a:lvl4pPr marL="4196959" indent="0">
              <a:buNone/>
              <a:defRPr sz="4300">
                <a:solidFill>
                  <a:schemeClr val="tx1">
                    <a:tint val="75000"/>
                  </a:schemeClr>
                </a:solidFill>
              </a:defRPr>
            </a:lvl4pPr>
            <a:lvl5pPr marL="5595945" indent="0">
              <a:buNone/>
              <a:defRPr sz="4300">
                <a:solidFill>
                  <a:schemeClr val="tx1">
                    <a:tint val="75000"/>
                  </a:schemeClr>
                </a:solidFill>
              </a:defRPr>
            </a:lvl5pPr>
            <a:lvl6pPr marL="6994931" indent="0">
              <a:buNone/>
              <a:defRPr sz="4300">
                <a:solidFill>
                  <a:schemeClr val="tx1">
                    <a:tint val="75000"/>
                  </a:schemeClr>
                </a:solidFill>
              </a:defRPr>
            </a:lvl6pPr>
            <a:lvl7pPr marL="8393918" indent="0">
              <a:buNone/>
              <a:defRPr sz="4300">
                <a:solidFill>
                  <a:schemeClr val="tx1">
                    <a:tint val="75000"/>
                  </a:schemeClr>
                </a:solidFill>
              </a:defRPr>
            </a:lvl7pPr>
            <a:lvl8pPr marL="9792904" indent="0">
              <a:buNone/>
              <a:defRPr sz="4300">
                <a:solidFill>
                  <a:schemeClr val="tx1">
                    <a:tint val="75000"/>
                  </a:schemeClr>
                </a:solidFill>
              </a:defRPr>
            </a:lvl8pPr>
            <a:lvl9pPr marL="11191890" indent="0">
              <a:buNone/>
              <a:defRPr sz="4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6A60-7B35-4543-8D06-6C5E73493189}"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51218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20282" y="663136"/>
            <a:ext cx="29165074" cy="275986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744128" y="9329890"/>
            <a:ext cx="51404567" cy="26387413"/>
          </a:xfrm>
          <a:prstGeom prst="rect">
            <a:avLst/>
          </a:prstGeom>
        </p:spPr>
        <p:txBody>
          <a:bodyPr/>
          <a:lstStyle>
            <a:lvl1pPr>
              <a:defRPr sz="86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688789" y="9329890"/>
            <a:ext cx="51410194" cy="26387413"/>
          </a:xfrm>
          <a:prstGeom prst="rect">
            <a:avLst/>
          </a:prstGeom>
        </p:spPr>
        <p:txBody>
          <a:bodyPr/>
          <a:lstStyle>
            <a:lvl1pPr>
              <a:defRPr sz="86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4F6A60-7B35-4543-8D06-6C5E73493189}"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182851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282" y="663136"/>
            <a:ext cx="29165074" cy="275986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0282" y="3706658"/>
            <a:ext cx="14318118" cy="1544759"/>
          </a:xfrm>
          <a:prstGeom prst="rect">
            <a:avLst/>
          </a:prstGeom>
        </p:spPr>
        <p:txBody>
          <a:bodyPr anchor="b"/>
          <a:lstStyle>
            <a:lvl1pPr marL="0" indent="0">
              <a:buNone/>
              <a:defRPr sz="7300" b="1"/>
            </a:lvl1pPr>
            <a:lvl2pPr marL="1398986" indent="0">
              <a:buNone/>
              <a:defRPr sz="6100" b="1"/>
            </a:lvl2pPr>
            <a:lvl3pPr marL="2797973" indent="0">
              <a:buNone/>
              <a:defRPr sz="5500" b="1"/>
            </a:lvl3pPr>
            <a:lvl4pPr marL="4196959" indent="0">
              <a:buNone/>
              <a:defRPr sz="4900" b="1"/>
            </a:lvl4pPr>
            <a:lvl5pPr marL="5595945" indent="0">
              <a:buNone/>
              <a:defRPr sz="4900" b="1"/>
            </a:lvl5pPr>
            <a:lvl6pPr marL="6994931" indent="0">
              <a:buNone/>
              <a:defRPr sz="4900" b="1"/>
            </a:lvl6pPr>
            <a:lvl7pPr marL="8393918" indent="0">
              <a:buNone/>
              <a:defRPr sz="4900" b="1"/>
            </a:lvl7pPr>
            <a:lvl8pPr marL="9792904" indent="0">
              <a:buNone/>
              <a:defRPr sz="4900" b="1"/>
            </a:lvl8pPr>
            <a:lvl9pPr marL="11191890" indent="0">
              <a:buNone/>
              <a:defRPr sz="4900" b="1"/>
            </a:lvl9pPr>
          </a:lstStyle>
          <a:p>
            <a:pPr lvl="0"/>
            <a:r>
              <a:rPr lang="en-US"/>
              <a:t>Click to edit Master text styles</a:t>
            </a:r>
          </a:p>
        </p:txBody>
      </p:sp>
      <p:sp>
        <p:nvSpPr>
          <p:cNvPr id="4" name="Content Placeholder 3"/>
          <p:cNvSpPr>
            <a:spLocks noGrp="1"/>
          </p:cNvSpPr>
          <p:nvPr>
            <p:ph sz="half" idx="2"/>
          </p:nvPr>
        </p:nvSpPr>
        <p:spPr>
          <a:xfrm>
            <a:off x="1620282" y="5251417"/>
            <a:ext cx="14318118" cy="9540714"/>
          </a:xfrm>
          <a:prstGeom prst="rect">
            <a:avLst/>
          </a:prstGeom>
        </p:spPr>
        <p:txBody>
          <a:bodyPr/>
          <a:lstStyle>
            <a:lvl1pPr>
              <a:defRPr sz="7300"/>
            </a:lvl1pPr>
            <a:lvl2pPr>
              <a:defRPr sz="61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61616" y="3706658"/>
            <a:ext cx="14323742" cy="1544759"/>
          </a:xfrm>
          <a:prstGeom prst="rect">
            <a:avLst/>
          </a:prstGeom>
        </p:spPr>
        <p:txBody>
          <a:bodyPr anchor="b"/>
          <a:lstStyle>
            <a:lvl1pPr marL="0" indent="0">
              <a:buNone/>
              <a:defRPr sz="7300" b="1"/>
            </a:lvl1pPr>
            <a:lvl2pPr marL="1398986" indent="0">
              <a:buNone/>
              <a:defRPr sz="6100" b="1"/>
            </a:lvl2pPr>
            <a:lvl3pPr marL="2797973" indent="0">
              <a:buNone/>
              <a:defRPr sz="5500" b="1"/>
            </a:lvl3pPr>
            <a:lvl4pPr marL="4196959" indent="0">
              <a:buNone/>
              <a:defRPr sz="4900" b="1"/>
            </a:lvl4pPr>
            <a:lvl5pPr marL="5595945" indent="0">
              <a:buNone/>
              <a:defRPr sz="4900" b="1"/>
            </a:lvl5pPr>
            <a:lvl6pPr marL="6994931" indent="0">
              <a:buNone/>
              <a:defRPr sz="4900" b="1"/>
            </a:lvl6pPr>
            <a:lvl7pPr marL="8393918" indent="0">
              <a:buNone/>
              <a:defRPr sz="4900" b="1"/>
            </a:lvl7pPr>
            <a:lvl8pPr marL="9792904" indent="0">
              <a:buNone/>
              <a:defRPr sz="4900" b="1"/>
            </a:lvl8pPr>
            <a:lvl9pPr marL="11191890" indent="0">
              <a:buNone/>
              <a:defRPr sz="4900" b="1"/>
            </a:lvl9pPr>
          </a:lstStyle>
          <a:p>
            <a:pPr lvl="0"/>
            <a:r>
              <a:rPr lang="en-US"/>
              <a:t>Click to edit Master text styles</a:t>
            </a:r>
          </a:p>
        </p:txBody>
      </p:sp>
      <p:sp>
        <p:nvSpPr>
          <p:cNvPr id="6" name="Content Placeholder 5"/>
          <p:cNvSpPr>
            <a:spLocks noGrp="1"/>
          </p:cNvSpPr>
          <p:nvPr>
            <p:ph sz="quarter" idx="4"/>
          </p:nvPr>
        </p:nvSpPr>
        <p:spPr>
          <a:xfrm>
            <a:off x="16461616" y="5251417"/>
            <a:ext cx="14323742" cy="9540714"/>
          </a:xfrm>
          <a:prstGeom prst="rect">
            <a:avLst/>
          </a:prstGeom>
        </p:spPr>
        <p:txBody>
          <a:bodyPr/>
          <a:lstStyle>
            <a:lvl1pPr>
              <a:defRPr sz="7300"/>
            </a:lvl1pPr>
            <a:lvl2pPr>
              <a:defRPr sz="61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4F6A60-7B35-4543-8D06-6C5E73493189}"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282496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0282" y="663136"/>
            <a:ext cx="29165074" cy="275986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44F6A60-7B35-4543-8D06-6C5E73493189}"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394890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F6A60-7B35-4543-8D06-6C5E73493189}"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330037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83" y="659302"/>
            <a:ext cx="10661232" cy="2805867"/>
          </a:xfrm>
          <a:prstGeom prst="rect">
            <a:avLst/>
          </a:prstGeo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12669704" y="659303"/>
            <a:ext cx="18115652" cy="14132830"/>
          </a:xfrm>
          <a:prstGeom prst="rect">
            <a:avLst/>
          </a:prstGeom>
        </p:spPr>
        <p:txBody>
          <a:bodyPr/>
          <a:lstStyle>
            <a:lvl1pPr>
              <a:defRPr sz="9800"/>
            </a:lvl1pPr>
            <a:lvl2pPr>
              <a:defRPr sz="86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0283" y="3465170"/>
            <a:ext cx="10661232" cy="11326963"/>
          </a:xfrm>
          <a:prstGeom prst="rect">
            <a:avLst/>
          </a:prstGeom>
        </p:spPr>
        <p:txBody>
          <a:bodyPr/>
          <a:lstStyle>
            <a:lvl1pPr marL="0" indent="0">
              <a:buNone/>
              <a:defRPr sz="4300"/>
            </a:lvl1pPr>
            <a:lvl2pPr marL="1398986" indent="0">
              <a:buNone/>
              <a:defRPr sz="3700"/>
            </a:lvl2pPr>
            <a:lvl3pPr marL="2797973" indent="0">
              <a:buNone/>
              <a:defRPr sz="3100"/>
            </a:lvl3pPr>
            <a:lvl4pPr marL="4196959" indent="0">
              <a:buNone/>
              <a:defRPr sz="2800"/>
            </a:lvl4pPr>
            <a:lvl5pPr marL="5595945" indent="0">
              <a:buNone/>
              <a:defRPr sz="2800"/>
            </a:lvl5pPr>
            <a:lvl6pPr marL="6994931" indent="0">
              <a:buNone/>
              <a:defRPr sz="2800"/>
            </a:lvl6pPr>
            <a:lvl7pPr marL="8393918" indent="0">
              <a:buNone/>
              <a:defRPr sz="2800"/>
            </a:lvl7pPr>
            <a:lvl8pPr marL="9792904" indent="0">
              <a:buNone/>
              <a:defRPr sz="2800"/>
            </a:lvl8pPr>
            <a:lvl9pPr marL="1119189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944F6A60-7B35-4543-8D06-6C5E73493189}"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66760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732" y="11591449"/>
            <a:ext cx="19443383" cy="1368436"/>
          </a:xfrm>
          <a:prstGeom prst="rect">
            <a:avLst/>
          </a:prstGeo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6351732" y="1479596"/>
            <a:ext cx="19443383" cy="9935528"/>
          </a:xfrm>
          <a:prstGeom prst="rect">
            <a:avLst/>
          </a:prstGeom>
        </p:spPr>
        <p:txBody>
          <a:bodyPr/>
          <a:lstStyle>
            <a:lvl1pPr marL="0" indent="0">
              <a:buNone/>
              <a:defRPr sz="9800"/>
            </a:lvl1pPr>
            <a:lvl2pPr marL="1398986" indent="0">
              <a:buNone/>
              <a:defRPr sz="8600"/>
            </a:lvl2pPr>
            <a:lvl3pPr marL="2797973" indent="0">
              <a:buNone/>
              <a:defRPr sz="7300"/>
            </a:lvl3pPr>
            <a:lvl4pPr marL="4196959" indent="0">
              <a:buNone/>
              <a:defRPr sz="6100"/>
            </a:lvl4pPr>
            <a:lvl5pPr marL="5595945" indent="0">
              <a:buNone/>
              <a:defRPr sz="6100"/>
            </a:lvl5pPr>
            <a:lvl6pPr marL="6994931" indent="0">
              <a:buNone/>
              <a:defRPr sz="6100"/>
            </a:lvl6pPr>
            <a:lvl7pPr marL="8393918" indent="0">
              <a:buNone/>
              <a:defRPr sz="6100"/>
            </a:lvl7pPr>
            <a:lvl8pPr marL="9792904" indent="0">
              <a:buNone/>
              <a:defRPr sz="6100"/>
            </a:lvl8pPr>
            <a:lvl9pPr marL="11191890" indent="0">
              <a:buNone/>
              <a:defRPr sz="6100"/>
            </a:lvl9pPr>
          </a:lstStyle>
          <a:p>
            <a:endParaRPr lang="en-US"/>
          </a:p>
        </p:txBody>
      </p:sp>
      <p:sp>
        <p:nvSpPr>
          <p:cNvPr id="4" name="Text Placeholder 3"/>
          <p:cNvSpPr>
            <a:spLocks noGrp="1"/>
          </p:cNvSpPr>
          <p:nvPr>
            <p:ph type="body" sz="half" idx="2"/>
          </p:nvPr>
        </p:nvSpPr>
        <p:spPr>
          <a:xfrm>
            <a:off x="6351732" y="12959885"/>
            <a:ext cx="19443383" cy="1943406"/>
          </a:xfrm>
          <a:prstGeom prst="rect">
            <a:avLst/>
          </a:prstGeom>
        </p:spPr>
        <p:txBody>
          <a:bodyPr/>
          <a:lstStyle>
            <a:lvl1pPr marL="0" indent="0">
              <a:buNone/>
              <a:defRPr sz="4300"/>
            </a:lvl1pPr>
            <a:lvl2pPr marL="1398986" indent="0">
              <a:buNone/>
              <a:defRPr sz="3700"/>
            </a:lvl2pPr>
            <a:lvl3pPr marL="2797973" indent="0">
              <a:buNone/>
              <a:defRPr sz="3100"/>
            </a:lvl3pPr>
            <a:lvl4pPr marL="4196959" indent="0">
              <a:buNone/>
              <a:defRPr sz="2800"/>
            </a:lvl4pPr>
            <a:lvl5pPr marL="5595945" indent="0">
              <a:buNone/>
              <a:defRPr sz="2800"/>
            </a:lvl5pPr>
            <a:lvl6pPr marL="6994931" indent="0">
              <a:buNone/>
              <a:defRPr sz="2800"/>
            </a:lvl6pPr>
            <a:lvl7pPr marL="8393918" indent="0">
              <a:buNone/>
              <a:defRPr sz="2800"/>
            </a:lvl7pPr>
            <a:lvl8pPr marL="9792904" indent="0">
              <a:buNone/>
              <a:defRPr sz="2800"/>
            </a:lvl8pPr>
            <a:lvl9pPr marL="1119189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944F6A60-7B35-4543-8D06-6C5E73493189}"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DD574-400F-564C-B24E-27125F41FBCF}" type="slidenum">
              <a:rPr lang="en-US" smtClean="0"/>
              <a:t>‹#›</a:t>
            </a:fld>
            <a:endParaRPr lang="en-US"/>
          </a:p>
        </p:txBody>
      </p:sp>
    </p:spTree>
    <p:extLst>
      <p:ext uri="{BB962C8B-B14F-4D97-AF65-F5344CB8AC3E}">
        <p14:creationId xmlns:p14="http://schemas.microsoft.com/office/powerpoint/2010/main" val="25597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20282" y="15347938"/>
            <a:ext cx="7561316" cy="881625"/>
          </a:xfrm>
          <a:prstGeom prst="rect">
            <a:avLst/>
          </a:prstGeom>
        </p:spPr>
        <p:txBody>
          <a:bodyPr vert="horz" lIns="279797" tIns="139899" rIns="279797" bIns="139899" rtlCol="0" anchor="ctr"/>
          <a:lstStyle>
            <a:lvl1pPr algn="l">
              <a:defRPr sz="3700">
                <a:solidFill>
                  <a:schemeClr val="tx1">
                    <a:tint val="75000"/>
                  </a:schemeClr>
                </a:solidFill>
              </a:defRPr>
            </a:lvl1pPr>
          </a:lstStyle>
          <a:p>
            <a:fld id="{944F6A60-7B35-4543-8D06-6C5E73493189}" type="datetimeFigureOut">
              <a:rPr lang="en-US" smtClean="0"/>
              <a:t>4/26/2023</a:t>
            </a:fld>
            <a:endParaRPr lang="en-US"/>
          </a:p>
        </p:txBody>
      </p:sp>
      <p:sp>
        <p:nvSpPr>
          <p:cNvPr id="5" name="Footer Placeholder 4"/>
          <p:cNvSpPr>
            <a:spLocks noGrp="1"/>
          </p:cNvSpPr>
          <p:nvPr>
            <p:ph type="ftr" sz="quarter" idx="3"/>
          </p:nvPr>
        </p:nvSpPr>
        <p:spPr>
          <a:xfrm>
            <a:off x="11071927" y="15347938"/>
            <a:ext cx="10261785" cy="881625"/>
          </a:xfrm>
          <a:prstGeom prst="rect">
            <a:avLst/>
          </a:prstGeom>
        </p:spPr>
        <p:txBody>
          <a:bodyPr vert="horz" lIns="279797" tIns="139899" rIns="279797" bIns="139899" rtlCol="0" anchor="ctr"/>
          <a:lstStyle>
            <a:lvl1pPr algn="ctr">
              <a:defRPr sz="3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24040" y="15347938"/>
            <a:ext cx="7561316" cy="881625"/>
          </a:xfrm>
          <a:prstGeom prst="rect">
            <a:avLst/>
          </a:prstGeom>
        </p:spPr>
        <p:txBody>
          <a:bodyPr vert="horz" lIns="279797" tIns="139899" rIns="279797" bIns="139899" rtlCol="0" anchor="ctr"/>
          <a:lstStyle>
            <a:lvl1pPr algn="r">
              <a:defRPr sz="3700">
                <a:solidFill>
                  <a:schemeClr val="tx1">
                    <a:tint val="75000"/>
                  </a:schemeClr>
                </a:solidFill>
              </a:defRPr>
            </a:lvl1pPr>
          </a:lstStyle>
          <a:p>
            <a:fld id="{8EADD574-400F-564C-B24E-27125F41FBCF}" type="slidenum">
              <a:rPr lang="en-US" smtClean="0"/>
              <a:t>‹#›</a:t>
            </a:fld>
            <a:endParaRPr lang="en-US"/>
          </a:p>
        </p:txBody>
      </p:sp>
      <p:pic>
        <p:nvPicPr>
          <p:cNvPr id="9" name="Picture 8" descr="BCSS_generic-poster_HEADER-P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97"/>
            <a:ext cx="32436000" cy="10670620"/>
          </a:xfrm>
          <a:prstGeom prst="rect">
            <a:avLst/>
          </a:prstGeom>
        </p:spPr>
      </p:pic>
      <p:cxnSp>
        <p:nvCxnSpPr>
          <p:cNvPr id="10" name="Straight Connector 9"/>
          <p:cNvCxnSpPr/>
          <p:nvPr userDrawn="1"/>
        </p:nvCxnSpPr>
        <p:spPr>
          <a:xfrm>
            <a:off x="8298873" y="2725510"/>
            <a:ext cx="0" cy="13876033"/>
          </a:xfrm>
          <a:prstGeom prst="line">
            <a:avLst/>
          </a:prstGeom>
          <a:ln w="12700" cmpd="sng">
            <a:solidFill>
              <a:srgbClr val="660066"/>
            </a:solidFill>
            <a:prstDash val="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6207318" y="2717044"/>
            <a:ext cx="0" cy="13876033"/>
          </a:xfrm>
          <a:prstGeom prst="line">
            <a:avLst/>
          </a:prstGeom>
          <a:ln w="12700" cmpd="sng">
            <a:solidFill>
              <a:srgbClr val="660066"/>
            </a:solidFill>
            <a:prstDash val="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052213" y="2733976"/>
            <a:ext cx="0" cy="13876033"/>
          </a:xfrm>
          <a:prstGeom prst="line">
            <a:avLst/>
          </a:prstGeom>
          <a:ln w="12700" cmpd="sng">
            <a:solidFill>
              <a:srgbClr val="660066"/>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33339" y="2742450"/>
            <a:ext cx="0" cy="13876033"/>
          </a:xfrm>
          <a:prstGeom prst="line">
            <a:avLst/>
          </a:prstGeom>
          <a:ln w="12700" cmpd="sng">
            <a:solidFill>
              <a:srgbClr val="660066"/>
            </a:solidFill>
            <a:prstDash val="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1972250" y="2683180"/>
            <a:ext cx="0" cy="13876033"/>
          </a:xfrm>
          <a:prstGeom prst="line">
            <a:avLst/>
          </a:prstGeom>
          <a:ln w="12700" cmpd="sng">
            <a:solidFill>
              <a:srgbClr val="660066"/>
            </a:solidFill>
            <a:prstDash val="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7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98986" rtl="0" eaLnBrk="1" latinLnBrk="0" hangingPunct="1">
        <a:spcBef>
          <a:spcPct val="0"/>
        </a:spcBef>
        <a:buNone/>
        <a:defRPr sz="13500" kern="1200">
          <a:solidFill>
            <a:schemeClr val="tx1"/>
          </a:solidFill>
          <a:latin typeface="+mj-lt"/>
          <a:ea typeface="+mj-ea"/>
          <a:cs typeface="+mj-cs"/>
        </a:defRPr>
      </a:lvl1pPr>
    </p:titleStyle>
    <p:bodyStyle>
      <a:lvl1pPr marL="1049240" indent="-1049240" algn="l" defTabSz="1398986" rtl="0" eaLnBrk="1" latinLnBrk="0" hangingPunct="1">
        <a:spcBef>
          <a:spcPct val="20000"/>
        </a:spcBef>
        <a:buFont typeface="Arial"/>
        <a:buChar char="•"/>
        <a:defRPr sz="9800" kern="1200">
          <a:solidFill>
            <a:schemeClr val="tx1"/>
          </a:solidFill>
          <a:latin typeface="+mn-lt"/>
          <a:ea typeface="+mn-ea"/>
          <a:cs typeface="+mn-cs"/>
        </a:defRPr>
      </a:lvl1pPr>
      <a:lvl2pPr marL="2273353" indent="-874366" algn="l" defTabSz="1398986" rtl="0" eaLnBrk="1" latinLnBrk="0" hangingPunct="1">
        <a:spcBef>
          <a:spcPct val="20000"/>
        </a:spcBef>
        <a:buFont typeface="Arial"/>
        <a:buChar char="–"/>
        <a:defRPr sz="8600" kern="1200">
          <a:solidFill>
            <a:schemeClr val="tx1"/>
          </a:solidFill>
          <a:latin typeface="+mn-lt"/>
          <a:ea typeface="+mn-ea"/>
          <a:cs typeface="+mn-cs"/>
        </a:defRPr>
      </a:lvl2pPr>
      <a:lvl3pPr marL="3497466" indent="-699493" algn="l" defTabSz="1398986" rtl="0" eaLnBrk="1" latinLnBrk="0" hangingPunct="1">
        <a:spcBef>
          <a:spcPct val="20000"/>
        </a:spcBef>
        <a:buFont typeface="Arial"/>
        <a:buChar char="•"/>
        <a:defRPr sz="7300" kern="1200">
          <a:solidFill>
            <a:schemeClr val="tx1"/>
          </a:solidFill>
          <a:latin typeface="+mn-lt"/>
          <a:ea typeface="+mn-ea"/>
          <a:cs typeface="+mn-cs"/>
        </a:defRPr>
      </a:lvl3pPr>
      <a:lvl4pPr marL="4896452" indent="-699493" algn="l" defTabSz="1398986" rtl="0" eaLnBrk="1" latinLnBrk="0" hangingPunct="1">
        <a:spcBef>
          <a:spcPct val="20000"/>
        </a:spcBef>
        <a:buFont typeface="Arial"/>
        <a:buChar char="–"/>
        <a:defRPr sz="6100" kern="1200">
          <a:solidFill>
            <a:schemeClr val="tx1"/>
          </a:solidFill>
          <a:latin typeface="+mn-lt"/>
          <a:ea typeface="+mn-ea"/>
          <a:cs typeface="+mn-cs"/>
        </a:defRPr>
      </a:lvl4pPr>
      <a:lvl5pPr marL="6295438" indent="-699493" algn="l" defTabSz="1398986" rtl="0" eaLnBrk="1" latinLnBrk="0" hangingPunct="1">
        <a:spcBef>
          <a:spcPct val="20000"/>
        </a:spcBef>
        <a:buFont typeface="Arial"/>
        <a:buChar char="»"/>
        <a:defRPr sz="6100" kern="1200">
          <a:solidFill>
            <a:schemeClr val="tx1"/>
          </a:solidFill>
          <a:latin typeface="+mn-lt"/>
          <a:ea typeface="+mn-ea"/>
          <a:cs typeface="+mn-cs"/>
        </a:defRPr>
      </a:lvl5pPr>
      <a:lvl6pPr marL="7694425" indent="-699493" algn="l" defTabSz="1398986" rtl="0" eaLnBrk="1" latinLnBrk="0" hangingPunct="1">
        <a:spcBef>
          <a:spcPct val="20000"/>
        </a:spcBef>
        <a:buFont typeface="Arial"/>
        <a:buChar char="•"/>
        <a:defRPr sz="6100" kern="1200">
          <a:solidFill>
            <a:schemeClr val="tx1"/>
          </a:solidFill>
          <a:latin typeface="+mn-lt"/>
          <a:ea typeface="+mn-ea"/>
          <a:cs typeface="+mn-cs"/>
        </a:defRPr>
      </a:lvl6pPr>
      <a:lvl7pPr marL="9093411" indent="-699493" algn="l" defTabSz="1398986" rtl="0" eaLnBrk="1" latinLnBrk="0" hangingPunct="1">
        <a:spcBef>
          <a:spcPct val="20000"/>
        </a:spcBef>
        <a:buFont typeface="Arial"/>
        <a:buChar char="•"/>
        <a:defRPr sz="6100" kern="1200">
          <a:solidFill>
            <a:schemeClr val="tx1"/>
          </a:solidFill>
          <a:latin typeface="+mn-lt"/>
          <a:ea typeface="+mn-ea"/>
          <a:cs typeface="+mn-cs"/>
        </a:defRPr>
      </a:lvl7pPr>
      <a:lvl8pPr marL="10492397" indent="-699493" algn="l" defTabSz="1398986" rtl="0" eaLnBrk="1" latinLnBrk="0" hangingPunct="1">
        <a:spcBef>
          <a:spcPct val="20000"/>
        </a:spcBef>
        <a:buFont typeface="Arial"/>
        <a:buChar char="•"/>
        <a:defRPr sz="6100" kern="1200">
          <a:solidFill>
            <a:schemeClr val="tx1"/>
          </a:solidFill>
          <a:latin typeface="+mn-lt"/>
          <a:ea typeface="+mn-ea"/>
          <a:cs typeface="+mn-cs"/>
        </a:defRPr>
      </a:lvl8pPr>
      <a:lvl9pPr marL="11891383" indent="-699493" algn="l" defTabSz="1398986"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98986" rtl="0" eaLnBrk="1" latinLnBrk="0" hangingPunct="1">
        <a:defRPr sz="5500" kern="1200">
          <a:solidFill>
            <a:schemeClr val="tx1"/>
          </a:solidFill>
          <a:latin typeface="+mn-lt"/>
          <a:ea typeface="+mn-ea"/>
          <a:cs typeface="+mn-cs"/>
        </a:defRPr>
      </a:lvl1pPr>
      <a:lvl2pPr marL="1398986" algn="l" defTabSz="1398986" rtl="0" eaLnBrk="1" latinLnBrk="0" hangingPunct="1">
        <a:defRPr sz="5500" kern="1200">
          <a:solidFill>
            <a:schemeClr val="tx1"/>
          </a:solidFill>
          <a:latin typeface="+mn-lt"/>
          <a:ea typeface="+mn-ea"/>
          <a:cs typeface="+mn-cs"/>
        </a:defRPr>
      </a:lvl2pPr>
      <a:lvl3pPr marL="2797973" algn="l" defTabSz="1398986" rtl="0" eaLnBrk="1" latinLnBrk="0" hangingPunct="1">
        <a:defRPr sz="5500" kern="1200">
          <a:solidFill>
            <a:schemeClr val="tx1"/>
          </a:solidFill>
          <a:latin typeface="+mn-lt"/>
          <a:ea typeface="+mn-ea"/>
          <a:cs typeface="+mn-cs"/>
        </a:defRPr>
      </a:lvl3pPr>
      <a:lvl4pPr marL="4196959" algn="l" defTabSz="1398986" rtl="0" eaLnBrk="1" latinLnBrk="0" hangingPunct="1">
        <a:defRPr sz="5500" kern="1200">
          <a:solidFill>
            <a:schemeClr val="tx1"/>
          </a:solidFill>
          <a:latin typeface="+mn-lt"/>
          <a:ea typeface="+mn-ea"/>
          <a:cs typeface="+mn-cs"/>
        </a:defRPr>
      </a:lvl4pPr>
      <a:lvl5pPr marL="5595945" algn="l" defTabSz="1398986" rtl="0" eaLnBrk="1" latinLnBrk="0" hangingPunct="1">
        <a:defRPr sz="5500" kern="1200">
          <a:solidFill>
            <a:schemeClr val="tx1"/>
          </a:solidFill>
          <a:latin typeface="+mn-lt"/>
          <a:ea typeface="+mn-ea"/>
          <a:cs typeface="+mn-cs"/>
        </a:defRPr>
      </a:lvl5pPr>
      <a:lvl6pPr marL="6994931" algn="l" defTabSz="1398986" rtl="0" eaLnBrk="1" latinLnBrk="0" hangingPunct="1">
        <a:defRPr sz="5500" kern="1200">
          <a:solidFill>
            <a:schemeClr val="tx1"/>
          </a:solidFill>
          <a:latin typeface="+mn-lt"/>
          <a:ea typeface="+mn-ea"/>
          <a:cs typeface="+mn-cs"/>
        </a:defRPr>
      </a:lvl6pPr>
      <a:lvl7pPr marL="8393918" algn="l" defTabSz="1398986" rtl="0" eaLnBrk="1" latinLnBrk="0" hangingPunct="1">
        <a:defRPr sz="5500" kern="1200">
          <a:solidFill>
            <a:schemeClr val="tx1"/>
          </a:solidFill>
          <a:latin typeface="+mn-lt"/>
          <a:ea typeface="+mn-ea"/>
          <a:cs typeface="+mn-cs"/>
        </a:defRPr>
      </a:lvl7pPr>
      <a:lvl8pPr marL="9792904" algn="l" defTabSz="1398986" rtl="0" eaLnBrk="1" latinLnBrk="0" hangingPunct="1">
        <a:defRPr sz="5500" kern="1200">
          <a:solidFill>
            <a:schemeClr val="tx1"/>
          </a:solidFill>
          <a:latin typeface="+mn-lt"/>
          <a:ea typeface="+mn-ea"/>
          <a:cs typeface="+mn-cs"/>
        </a:defRPr>
      </a:lvl8pPr>
      <a:lvl9pPr marL="11191890" algn="l" defTabSz="1398986"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893367" y="-118048"/>
            <a:ext cx="24967511" cy="2253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59279" tIns="79640" rIns="159279" bIns="79640" anchor="t">
            <a:spAutoFit/>
          </a:bodyPr>
          <a:lstStyle>
            <a:lvl1pPr defTabSz="1436688" eaLnBrk="0" hangingPunct="0">
              <a:defRPr sz="5700">
                <a:solidFill>
                  <a:schemeClr val="tx1"/>
                </a:solidFill>
                <a:latin typeface="Arial" charset="0"/>
                <a:ea typeface="ＭＳ Ｐゴシック" charset="0"/>
                <a:cs typeface="ＭＳ Ｐゴシック" charset="0"/>
              </a:defRPr>
            </a:lvl1pPr>
            <a:lvl2pPr marL="742950" indent="-285750" defTabSz="1436688" eaLnBrk="0" hangingPunct="0">
              <a:defRPr sz="5700">
                <a:solidFill>
                  <a:schemeClr val="tx1"/>
                </a:solidFill>
                <a:latin typeface="Arial" charset="0"/>
                <a:ea typeface="ＭＳ Ｐゴシック" charset="0"/>
              </a:defRPr>
            </a:lvl2pPr>
            <a:lvl3pPr marL="1143000" indent="-228600" defTabSz="1436688" eaLnBrk="0" hangingPunct="0">
              <a:defRPr sz="5700">
                <a:solidFill>
                  <a:schemeClr val="tx1"/>
                </a:solidFill>
                <a:latin typeface="Arial" charset="0"/>
                <a:ea typeface="ＭＳ Ｐゴシック" charset="0"/>
              </a:defRPr>
            </a:lvl3pPr>
            <a:lvl4pPr marL="1600200" indent="-228600" defTabSz="1436688" eaLnBrk="0" hangingPunct="0">
              <a:defRPr sz="5700">
                <a:solidFill>
                  <a:schemeClr val="tx1"/>
                </a:solidFill>
                <a:latin typeface="Arial" charset="0"/>
                <a:ea typeface="ＭＳ Ｐゴシック" charset="0"/>
              </a:defRPr>
            </a:lvl4pPr>
            <a:lvl5pPr marL="2057400" indent="-228600" defTabSz="1436688" eaLnBrk="0" hangingPunct="0">
              <a:defRPr sz="5700">
                <a:solidFill>
                  <a:schemeClr val="tx1"/>
                </a:solidFill>
                <a:latin typeface="Arial" charset="0"/>
                <a:ea typeface="ＭＳ Ｐゴシック" charset="0"/>
              </a:defRPr>
            </a:lvl5pPr>
            <a:lvl6pPr marL="2514600" indent="-228600" defTabSz="1436688" eaLnBrk="0" fontAlgn="base" hangingPunct="0">
              <a:spcBef>
                <a:spcPct val="0"/>
              </a:spcBef>
              <a:spcAft>
                <a:spcPct val="0"/>
              </a:spcAft>
              <a:defRPr sz="5700">
                <a:solidFill>
                  <a:schemeClr val="tx1"/>
                </a:solidFill>
                <a:latin typeface="Arial" charset="0"/>
                <a:ea typeface="ＭＳ Ｐゴシック" charset="0"/>
              </a:defRPr>
            </a:lvl6pPr>
            <a:lvl7pPr marL="2971800" indent="-228600" defTabSz="1436688" eaLnBrk="0" fontAlgn="base" hangingPunct="0">
              <a:spcBef>
                <a:spcPct val="0"/>
              </a:spcBef>
              <a:spcAft>
                <a:spcPct val="0"/>
              </a:spcAft>
              <a:defRPr sz="5700">
                <a:solidFill>
                  <a:schemeClr val="tx1"/>
                </a:solidFill>
                <a:latin typeface="Arial" charset="0"/>
                <a:ea typeface="ＭＳ Ｐゴシック" charset="0"/>
              </a:defRPr>
            </a:lvl7pPr>
            <a:lvl8pPr marL="3429000" indent="-228600" defTabSz="1436688" eaLnBrk="0" fontAlgn="base" hangingPunct="0">
              <a:spcBef>
                <a:spcPct val="0"/>
              </a:spcBef>
              <a:spcAft>
                <a:spcPct val="0"/>
              </a:spcAft>
              <a:defRPr sz="5700">
                <a:solidFill>
                  <a:schemeClr val="tx1"/>
                </a:solidFill>
                <a:latin typeface="Arial" charset="0"/>
                <a:ea typeface="ＭＳ Ｐゴシック" charset="0"/>
              </a:defRPr>
            </a:lvl8pPr>
            <a:lvl9pPr marL="3886200" indent="-228600" defTabSz="1436688" eaLnBrk="0" fontAlgn="base" hangingPunct="0">
              <a:spcBef>
                <a:spcPct val="0"/>
              </a:spcBef>
              <a:spcAft>
                <a:spcPct val="0"/>
              </a:spcAft>
              <a:defRPr sz="5700">
                <a:solidFill>
                  <a:schemeClr val="tx1"/>
                </a:solidFill>
                <a:latin typeface="Arial" charset="0"/>
                <a:ea typeface="ＭＳ Ｐゴシック" charset="0"/>
              </a:defRPr>
            </a:lvl9pPr>
          </a:lstStyle>
          <a:p>
            <a:pPr algn="ctr">
              <a:defRPr/>
            </a:pPr>
            <a:r>
              <a:rPr lang="en-US" sz="4800" b="1">
                <a:solidFill>
                  <a:srgbClr val="560A73"/>
                </a:solidFill>
                <a:latin typeface="Calibri"/>
                <a:ea typeface="ＭＳ Ｐゴシック"/>
                <a:cs typeface="Arial"/>
              </a:rPr>
              <a:t>Validation of the ASIM MXGS performance using cosmic Gamma-Ray Bursts</a:t>
            </a:r>
            <a:endParaRPr lang="en-US" sz="4800" i="1">
              <a:latin typeface="Calibri"/>
              <a:cs typeface="Arial"/>
            </a:endParaRPr>
          </a:p>
          <a:p>
            <a:pPr algn="ctr">
              <a:defRPr/>
            </a:pPr>
            <a:r>
              <a:rPr lang="en-GB" sz="2000" b="1" i="1">
                <a:latin typeface="Calibri"/>
                <a:ea typeface="ＭＳ Ｐゴシック"/>
                <a:cs typeface="Arial"/>
              </a:rPr>
              <a:t>Andreas Ramsli</a:t>
            </a:r>
            <a:r>
              <a:rPr lang="en-GB" sz="2000" b="1" i="1" baseline="30000">
                <a:latin typeface="Calibri"/>
                <a:ea typeface="ＭＳ Ｐゴシック"/>
                <a:cs typeface="Arial"/>
              </a:rPr>
              <a:t>1</a:t>
            </a:r>
            <a:r>
              <a:rPr lang="en-GB" sz="2000" b="1" i="1">
                <a:latin typeface="Calibri"/>
                <a:ea typeface="ＭＳ Ｐゴシック"/>
                <a:cs typeface="Arial"/>
              </a:rPr>
              <a:t>,</a:t>
            </a:r>
            <a:r>
              <a:rPr lang="en-GB" sz="2000" i="1">
                <a:latin typeface="Calibri"/>
                <a:ea typeface="ＭＳ Ｐゴシック"/>
                <a:cs typeface="Arial"/>
              </a:rPr>
              <a:t>  Martino Marisaldi</a:t>
            </a:r>
            <a:r>
              <a:rPr lang="en-GB" sz="2000" i="1" baseline="30000">
                <a:latin typeface="Calibri"/>
                <a:ea typeface="ＭＳ Ｐゴシック"/>
                <a:cs typeface="Arial"/>
              </a:rPr>
              <a:t>1</a:t>
            </a:r>
            <a:r>
              <a:rPr lang="en-GB" sz="2000" i="1">
                <a:latin typeface="Calibri"/>
                <a:ea typeface="ＭＳ Ｐゴシック"/>
                <a:cs typeface="Arial"/>
              </a:rPr>
              <a:t>, Anastasia Tsvetkova</a:t>
            </a:r>
            <a:r>
              <a:rPr lang="en-GB" sz="2000" i="1" baseline="30000">
                <a:latin typeface="Calibri"/>
                <a:ea typeface="ＭＳ Ｐゴシック"/>
                <a:cs typeface="Arial"/>
              </a:rPr>
              <a:t>2,3</a:t>
            </a:r>
            <a:r>
              <a:rPr lang="en-GB" sz="2000" i="1">
                <a:latin typeface="Calibri"/>
                <a:ea typeface="ＭＳ Ｐゴシック"/>
                <a:cs typeface="Arial"/>
              </a:rPr>
              <a:t>,</a:t>
            </a:r>
            <a:r>
              <a:rPr lang="en-US" sz="2000" i="1">
                <a:latin typeface="Calibri"/>
                <a:ea typeface="ＭＳ Ｐゴシック"/>
                <a:cs typeface="Arial"/>
              </a:rPr>
              <a:t> </a:t>
            </a:r>
            <a:r>
              <a:rPr lang="en-GB" sz="2000" i="1">
                <a:latin typeface="Calibri"/>
                <a:ea typeface="ＭＳ Ｐゴシック"/>
                <a:cs typeface="Arial"/>
              </a:rPr>
              <a:t>Cristiano Guidorzi</a:t>
            </a:r>
            <a:r>
              <a:rPr lang="en-GB" sz="2000" i="1" baseline="30000">
                <a:latin typeface="Calibri"/>
                <a:ea typeface="ＭＳ Ｐゴシック"/>
                <a:cs typeface="Arial"/>
              </a:rPr>
              <a:t>4</a:t>
            </a:r>
            <a:r>
              <a:rPr lang="en-GB" sz="2000" i="1">
                <a:latin typeface="Calibri"/>
                <a:ea typeface="ＭＳ Ｐゴシック"/>
                <a:cs typeface="Arial"/>
              </a:rPr>
              <a:t>, David Sarria</a:t>
            </a:r>
            <a:r>
              <a:rPr lang="en-GB" sz="2000" i="1" baseline="30000">
                <a:latin typeface="Calibri"/>
                <a:ea typeface="ＭＳ Ｐゴシック"/>
                <a:cs typeface="Arial"/>
              </a:rPr>
              <a:t>1</a:t>
            </a:r>
            <a:r>
              <a:rPr lang="en-GB" sz="2000" i="1">
                <a:latin typeface="Calibri"/>
                <a:ea typeface="ＭＳ Ｐゴシック"/>
                <a:cs typeface="Arial"/>
              </a:rPr>
              <a:t>, Andrey Mezentsev</a:t>
            </a:r>
            <a:r>
              <a:rPr lang="en-GB" sz="2000" i="1" baseline="30000">
                <a:latin typeface="Calibri"/>
                <a:ea typeface="ＭＳ Ｐゴシック"/>
                <a:cs typeface="Arial"/>
              </a:rPr>
              <a:t>1</a:t>
            </a:r>
            <a:r>
              <a:rPr lang="en-GB" sz="2000" i="1">
                <a:latin typeface="Calibri"/>
                <a:ea typeface="ＭＳ Ｐゴシック"/>
                <a:cs typeface="Arial"/>
              </a:rPr>
              <a:t>, Anders Lindanger</a:t>
            </a:r>
            <a:r>
              <a:rPr lang="en-GB" sz="2000" i="1" baseline="30000">
                <a:latin typeface="Calibri"/>
                <a:ea typeface="ＭＳ Ｐゴシック"/>
                <a:cs typeface="Arial"/>
              </a:rPr>
              <a:t>1</a:t>
            </a:r>
            <a:r>
              <a:rPr lang="en-GB" sz="2000" i="1">
                <a:latin typeface="Calibri"/>
                <a:ea typeface="ＭＳ Ｐゴシック"/>
                <a:cs typeface="Arial"/>
              </a:rPr>
              <a:t>, </a:t>
            </a:r>
            <a:endParaRPr lang="en-US" sz="2000" i="1">
              <a:latin typeface="Calibri"/>
              <a:cs typeface="Arial"/>
            </a:endParaRPr>
          </a:p>
          <a:p>
            <a:pPr algn="ctr">
              <a:defRPr/>
            </a:pPr>
            <a:r>
              <a:rPr lang="en-GB" sz="2000" i="1">
                <a:latin typeface="Calibri"/>
                <a:ea typeface="ＭＳ Ｐゴシック"/>
                <a:cs typeface="Arial"/>
              </a:rPr>
              <a:t>Nikolai Østgaard</a:t>
            </a:r>
            <a:r>
              <a:rPr lang="en-GB" sz="2000" i="1" baseline="30000">
                <a:latin typeface="Calibri"/>
                <a:ea typeface="ＭＳ Ｐゴシック"/>
                <a:cs typeface="Arial"/>
              </a:rPr>
              <a:t>1</a:t>
            </a:r>
            <a:r>
              <a:rPr lang="en-GB" sz="2000" i="1">
                <a:latin typeface="Calibri"/>
                <a:ea typeface="ＭＳ Ｐゴシック"/>
                <a:cs typeface="Arial"/>
              </a:rPr>
              <a:t>, Torsten Neubert</a:t>
            </a:r>
            <a:r>
              <a:rPr lang="en-GB" sz="2000" i="1" baseline="30000">
                <a:latin typeface="Calibri"/>
                <a:ea typeface="ＭＳ Ｐゴシック"/>
                <a:cs typeface="Arial"/>
              </a:rPr>
              <a:t>5</a:t>
            </a:r>
            <a:r>
              <a:rPr lang="en-GB" sz="2000" i="1">
                <a:latin typeface="Calibri"/>
                <a:ea typeface="ＭＳ Ｐゴシック"/>
                <a:cs typeface="Arial"/>
              </a:rPr>
              <a:t>, Victor Reglero</a:t>
            </a:r>
            <a:r>
              <a:rPr lang="en-GB" sz="2000" i="1" baseline="30000">
                <a:latin typeface="Calibri"/>
                <a:ea typeface="ＭＳ Ｐゴシック"/>
                <a:cs typeface="Arial"/>
              </a:rPr>
              <a:t>6</a:t>
            </a:r>
            <a:r>
              <a:rPr lang="en-GB" sz="2000" i="1">
                <a:latin typeface="Calibri"/>
                <a:ea typeface="ＭＳ Ｐゴシック"/>
                <a:cs typeface="Arial"/>
              </a:rPr>
              <a:t>, Dmitry Svinkin</a:t>
            </a:r>
            <a:r>
              <a:rPr lang="en-GB" sz="2000" i="1" baseline="30000">
                <a:latin typeface="Calibri"/>
                <a:ea typeface="ＭＳ Ｐゴシック"/>
                <a:cs typeface="Arial"/>
              </a:rPr>
              <a:t>3</a:t>
            </a:r>
            <a:r>
              <a:rPr lang="en-GB" sz="2000" i="1">
                <a:latin typeface="Calibri"/>
                <a:ea typeface="ＭＳ Ｐゴシック"/>
                <a:cs typeface="Arial"/>
              </a:rPr>
              <a:t>, Alexandra Lysenko</a:t>
            </a:r>
            <a:r>
              <a:rPr lang="en-GB" sz="2000" i="1" baseline="30000">
                <a:latin typeface="Calibri"/>
                <a:ea typeface="ＭＳ Ｐゴシック"/>
                <a:cs typeface="Arial"/>
              </a:rPr>
              <a:t>3</a:t>
            </a:r>
            <a:r>
              <a:rPr lang="en-GB" sz="2000" i="1">
                <a:latin typeface="Calibri"/>
                <a:ea typeface="ＭＳ Ｐゴシック"/>
                <a:cs typeface="Arial"/>
              </a:rPr>
              <a:t>, and Dmitry Frederiks</a:t>
            </a:r>
            <a:r>
              <a:rPr lang="en-GB" sz="2000" i="1" baseline="30000">
                <a:latin typeface="Calibri"/>
                <a:ea typeface="ＭＳ Ｐゴシック"/>
                <a:cs typeface="Arial"/>
              </a:rPr>
              <a:t>3</a:t>
            </a:r>
            <a:r>
              <a:rPr lang="en-GB" sz="2000" i="1">
                <a:latin typeface="Calibri"/>
                <a:ea typeface="ＭＳ Ｐゴシック"/>
                <a:cs typeface="Arial"/>
              </a:rPr>
              <a:t> </a:t>
            </a:r>
            <a:r>
              <a:rPr lang="en-GB" sz="1600" i="1">
                <a:latin typeface="Calibri"/>
                <a:ea typeface="ＭＳ Ｐゴシック"/>
                <a:cs typeface="Arial"/>
              </a:rPr>
              <a:t> </a:t>
            </a:r>
            <a:endParaRPr lang="en-US" sz="2000" i="1">
              <a:latin typeface="Calibri"/>
              <a:cs typeface="Arial"/>
            </a:endParaRPr>
          </a:p>
          <a:p>
            <a:pPr algn="ctr">
              <a:defRPr/>
            </a:pPr>
            <a:r>
              <a:rPr lang="en-US" sz="1400" i="1" baseline="30000">
                <a:latin typeface="Calibri"/>
                <a:ea typeface="ＭＳ Ｐゴシック"/>
                <a:cs typeface="Arial"/>
              </a:rPr>
              <a:t>1</a:t>
            </a:r>
            <a:r>
              <a:rPr lang="en-US" sz="1400" i="1">
                <a:latin typeface="Calibri"/>
                <a:ea typeface="ＭＳ Ｐゴシック"/>
                <a:cs typeface="Arial"/>
              </a:rPr>
              <a:t>Birkeland Centre for Space Science, University of Bergen, Norway, </a:t>
            </a:r>
            <a:r>
              <a:rPr lang="en-US" sz="1400" i="1" baseline="30000">
                <a:latin typeface="Calibri"/>
                <a:ea typeface="ＭＳ Ｐゴシック"/>
                <a:cs typeface="Arial"/>
              </a:rPr>
              <a:t>2</a:t>
            </a:r>
            <a:r>
              <a:rPr lang="en-US" sz="1400" i="1">
                <a:latin typeface="Calibri"/>
                <a:ea typeface="ＭＳ Ｐゴシック"/>
                <a:cs typeface="Arial"/>
              </a:rPr>
              <a:t>Dipartimento di </a:t>
            </a:r>
            <a:r>
              <a:rPr lang="en-US" sz="1400" i="1" err="1">
                <a:latin typeface="Calibri"/>
                <a:ea typeface="ＭＳ Ｐゴシック"/>
                <a:cs typeface="Arial"/>
              </a:rPr>
              <a:t>Fisica</a:t>
            </a:r>
            <a:r>
              <a:rPr lang="en-US" sz="1400" i="1">
                <a:latin typeface="Calibri"/>
                <a:ea typeface="ＭＳ Ｐゴシック"/>
                <a:cs typeface="Arial"/>
              </a:rPr>
              <a:t>, </a:t>
            </a:r>
            <a:r>
              <a:rPr lang="en-US" sz="1400" i="1" err="1">
                <a:latin typeface="Calibri"/>
                <a:ea typeface="ＭＳ Ｐゴシック"/>
                <a:cs typeface="Arial"/>
              </a:rPr>
              <a:t>Universita</a:t>
            </a:r>
            <a:r>
              <a:rPr lang="en-US" sz="1400" i="1">
                <a:latin typeface="Calibri"/>
                <a:ea typeface="ＭＳ Ｐゴシック"/>
                <a:cs typeface="Arial"/>
              </a:rPr>
              <a:t>̀ </a:t>
            </a:r>
            <a:r>
              <a:rPr lang="en-US" sz="1400" i="1" err="1">
                <a:latin typeface="Calibri"/>
                <a:ea typeface="ＭＳ Ｐゴシック"/>
                <a:cs typeface="Arial"/>
              </a:rPr>
              <a:t>degli</a:t>
            </a:r>
            <a:r>
              <a:rPr lang="en-US" sz="1400" i="1">
                <a:latin typeface="Calibri"/>
                <a:ea typeface="ＭＳ Ｐゴシック"/>
                <a:cs typeface="Arial"/>
              </a:rPr>
              <a:t> Studi di Cagliari, I-09042 </a:t>
            </a:r>
            <a:r>
              <a:rPr lang="en-US" sz="1400" i="1" err="1">
                <a:latin typeface="Calibri"/>
                <a:ea typeface="ＭＳ Ｐゴシック"/>
                <a:cs typeface="Arial"/>
              </a:rPr>
              <a:t>Monserrato</a:t>
            </a:r>
            <a:r>
              <a:rPr lang="en-US" sz="1400" i="1">
                <a:latin typeface="Calibri"/>
                <a:ea typeface="ＭＳ Ｐゴシック"/>
                <a:cs typeface="Arial"/>
              </a:rPr>
              <a:t>, Italy, </a:t>
            </a:r>
            <a:r>
              <a:rPr lang="en-US" sz="1400" i="1" baseline="30000">
                <a:latin typeface="Calibri"/>
                <a:ea typeface="ＭＳ Ｐゴシック"/>
                <a:cs typeface="Arial"/>
              </a:rPr>
              <a:t>3</a:t>
            </a:r>
            <a:r>
              <a:rPr lang="en-US" sz="1400" i="1">
                <a:latin typeface="Calibri"/>
                <a:ea typeface="ＭＳ Ｐゴシック"/>
                <a:cs typeface="Arial"/>
              </a:rPr>
              <a:t>Ioffe Institute, </a:t>
            </a:r>
            <a:r>
              <a:rPr lang="en-US" sz="1400" i="1" err="1">
                <a:latin typeface="Calibri"/>
                <a:ea typeface="ＭＳ Ｐゴシック"/>
                <a:cs typeface="Arial"/>
              </a:rPr>
              <a:t>Politekhnicheskaya</a:t>
            </a:r>
            <a:r>
              <a:rPr lang="en-US" sz="1400" i="1">
                <a:latin typeface="Calibri"/>
                <a:ea typeface="ＭＳ Ｐゴシック"/>
                <a:cs typeface="Arial"/>
              </a:rPr>
              <a:t> 26, 194021 St. Petersburg, Russia, </a:t>
            </a:r>
            <a:endParaRPr lang="en-US" sz="2000">
              <a:latin typeface="Calibri"/>
              <a:cs typeface="Arial"/>
            </a:endParaRPr>
          </a:p>
          <a:p>
            <a:pPr algn="ctr">
              <a:defRPr/>
            </a:pPr>
            <a:r>
              <a:rPr lang="en-US" sz="1400" i="1" baseline="30000">
                <a:latin typeface="Calibri"/>
                <a:ea typeface="ＭＳ Ｐゴシック"/>
                <a:cs typeface="Arial"/>
              </a:rPr>
              <a:t>4</a:t>
            </a:r>
            <a:r>
              <a:rPr lang="en-US" sz="1400" i="1">
                <a:latin typeface="Calibri"/>
                <a:ea typeface="ＭＳ Ｐゴシック"/>
                <a:cs typeface="Arial"/>
              </a:rPr>
              <a:t>Department of Physics and Earth Science, University of Ferrara, via Saragat 1, I–44122, Ferrara, Italy, </a:t>
            </a:r>
            <a:r>
              <a:rPr lang="en-US" sz="1400" i="1" baseline="30000">
                <a:latin typeface="Calibri"/>
                <a:ea typeface="ＭＳ Ｐゴシック"/>
                <a:cs typeface="Arial"/>
              </a:rPr>
              <a:t>5</a:t>
            </a:r>
            <a:r>
              <a:rPr lang="en-US" sz="1400" i="1">
                <a:latin typeface="Calibri"/>
                <a:ea typeface="ＭＳ Ｐゴシック"/>
                <a:cs typeface="Arial"/>
              </a:rPr>
              <a:t>National Space Institute, Technical University of Denmark, Kgs. Lyngby, Denmark, </a:t>
            </a:r>
            <a:r>
              <a:rPr lang="en-US" sz="1400" i="1" baseline="30000">
                <a:latin typeface="Calibri"/>
                <a:ea typeface="ＭＳ Ｐゴシック"/>
                <a:cs typeface="Arial"/>
              </a:rPr>
              <a:t>6</a:t>
            </a:r>
            <a:r>
              <a:rPr lang="en-US" sz="1400" i="1">
                <a:latin typeface="Calibri"/>
                <a:ea typeface="ＭＳ Ｐゴシック"/>
                <a:cs typeface="Arial"/>
              </a:rPr>
              <a:t>University of Valencia, Valencia, Spain</a:t>
            </a:r>
            <a:br>
              <a:rPr lang="en-US"/>
            </a:br>
            <a:endParaRPr lang="en-US" sz="2000">
              <a:latin typeface="Calibri"/>
            </a:endParaRPr>
          </a:p>
        </p:txBody>
      </p:sp>
      <p:sp>
        <p:nvSpPr>
          <p:cNvPr id="15" name="Text Box 11"/>
          <p:cNvSpPr txBox="1">
            <a:spLocks noChangeArrowheads="1"/>
          </p:cNvSpPr>
          <p:nvPr/>
        </p:nvSpPr>
        <p:spPr bwMode="auto">
          <a:xfrm>
            <a:off x="425880" y="8125968"/>
            <a:ext cx="7670056" cy="3207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59279" tIns="79640" rIns="159279" bIns="79640" anchor="t">
            <a:spAutoFit/>
          </a:bodyPr>
          <a:lstStyle>
            <a:lvl1pPr marL="223838" indent="-223838" eaLnBrk="0" hangingPunct="0">
              <a:tabLst>
                <a:tab pos="447675" algn="l"/>
              </a:tabLst>
              <a:defRPr sz="5800">
                <a:solidFill>
                  <a:schemeClr val="tx1"/>
                </a:solidFill>
                <a:latin typeface="Calibri" charset="0"/>
                <a:ea typeface="ＭＳ Ｐゴシック" charset="0"/>
                <a:cs typeface="ＭＳ Ｐゴシック" charset="0"/>
              </a:defRPr>
            </a:lvl1pPr>
            <a:lvl2pPr marL="742950" indent="-285750" eaLnBrk="0" hangingPunct="0">
              <a:tabLst>
                <a:tab pos="447675" algn="l"/>
              </a:tabLst>
              <a:defRPr sz="5800">
                <a:solidFill>
                  <a:schemeClr val="tx1"/>
                </a:solidFill>
                <a:latin typeface="Calibri" charset="0"/>
                <a:ea typeface="ＭＳ Ｐゴシック" charset="0"/>
              </a:defRPr>
            </a:lvl2pPr>
            <a:lvl3pPr marL="1143000" indent="-228600" eaLnBrk="0" hangingPunct="0">
              <a:tabLst>
                <a:tab pos="447675" algn="l"/>
              </a:tabLst>
              <a:defRPr sz="5800">
                <a:solidFill>
                  <a:schemeClr val="tx1"/>
                </a:solidFill>
                <a:latin typeface="Calibri" charset="0"/>
                <a:ea typeface="ＭＳ Ｐゴシック" charset="0"/>
              </a:defRPr>
            </a:lvl3pPr>
            <a:lvl4pPr marL="1600200" indent="-228600" eaLnBrk="0" hangingPunct="0">
              <a:tabLst>
                <a:tab pos="447675" algn="l"/>
              </a:tabLst>
              <a:defRPr sz="5800">
                <a:solidFill>
                  <a:schemeClr val="tx1"/>
                </a:solidFill>
                <a:latin typeface="Calibri" charset="0"/>
                <a:ea typeface="ＭＳ Ｐゴシック" charset="0"/>
              </a:defRPr>
            </a:lvl4pPr>
            <a:lvl5pPr marL="2057400" indent="-228600" eaLnBrk="0" hangingPunct="0">
              <a:tabLst>
                <a:tab pos="447675" algn="l"/>
              </a:tabLst>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9pPr>
          </a:lstStyle>
          <a:p>
            <a:pPr marL="223520" indent="-223520"/>
            <a:r>
              <a:rPr lang="en-US" sz="1800">
                <a:solidFill>
                  <a:srgbClr val="000000"/>
                </a:solidFill>
                <a:latin typeface="Calibri"/>
                <a:ea typeface="ＭＳ Ｐゴシック"/>
                <a:cs typeface="Arial"/>
              </a:rPr>
              <a:t>The Atmosphere-Space Interactions Monitor (ASIM) is an ESA mission on the ISS that studies Transient Luminous Events (TLEs) and Terrestrial Gamma-ray Flashes (TGFs). Validating the performance of the TGF-detecting MXGS sensor is challenging due to TGFs' local nature. This study suggests using cosmic Gamma-ray Bursts (GRBs) for calibration. From June 2018 to December 2021, 12 GRBs were detected by ASIM and other spacecraft, like </a:t>
            </a:r>
            <a:r>
              <a:rPr lang="en-US" sz="1800" err="1">
                <a:solidFill>
                  <a:srgbClr val="000000"/>
                </a:solidFill>
                <a:latin typeface="Calibri"/>
                <a:ea typeface="ＭＳ Ｐゴシック"/>
                <a:cs typeface="Arial"/>
              </a:rPr>
              <a:t>Konus</a:t>
            </a:r>
            <a:r>
              <a:rPr lang="en-US" sz="1800">
                <a:solidFill>
                  <a:srgbClr val="000000"/>
                </a:solidFill>
                <a:latin typeface="Calibri"/>
                <a:ea typeface="ＭＳ Ｐゴシック"/>
                <a:cs typeface="Arial"/>
              </a:rPr>
              <a:t>-WIND and Fermi GBM. Cross-correlation and spectral analysis were conducted, with some cases showing good consistency between detectors, validating MXGS performance, while others revealed discrepancies possibly due to </a:t>
            </a:r>
            <a:r>
              <a:rPr lang="en-US" sz="1800">
                <a:latin typeface="Calibri"/>
                <a:ea typeface="ＭＳ Ｐゴシック"/>
                <a:cs typeface="Calibri"/>
              </a:rPr>
              <a:t>absorption from masses not included in the ASIM mass model</a:t>
            </a:r>
            <a:br>
              <a:rPr lang="en-US"/>
            </a:br>
            <a:endParaRPr lang="en-US" sz="1800">
              <a:latin typeface="Calibri"/>
            </a:endParaRPr>
          </a:p>
        </p:txBody>
      </p:sp>
      <p:sp>
        <p:nvSpPr>
          <p:cNvPr id="21" name="Text Box 11"/>
          <p:cNvSpPr txBox="1">
            <a:spLocks noChangeArrowheads="1"/>
          </p:cNvSpPr>
          <p:nvPr/>
        </p:nvSpPr>
        <p:spPr bwMode="auto">
          <a:xfrm>
            <a:off x="517600" y="11452569"/>
            <a:ext cx="7687912" cy="5037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59279" tIns="79640" rIns="159279" bIns="79640" anchor="t">
            <a:spAutoFit/>
          </a:bodyPr>
          <a:lstStyle>
            <a:lvl1pPr indent="228600" eaLnBrk="0" hangingPunct="0">
              <a:tabLst>
                <a:tab pos="228600" algn="l"/>
              </a:tabLst>
              <a:defRPr sz="5800">
                <a:solidFill>
                  <a:schemeClr val="tx1"/>
                </a:solidFill>
                <a:latin typeface="Calibri" charset="0"/>
                <a:ea typeface="ＭＳ Ｐゴシック" charset="0"/>
                <a:cs typeface="ＭＳ Ｐゴシック" charset="0"/>
              </a:defRPr>
            </a:lvl1pPr>
            <a:lvl2pPr marL="742950" indent="-285750" eaLnBrk="0" hangingPunct="0">
              <a:tabLst>
                <a:tab pos="228600" algn="l"/>
              </a:tabLst>
              <a:defRPr sz="5800">
                <a:solidFill>
                  <a:schemeClr val="tx1"/>
                </a:solidFill>
                <a:latin typeface="Calibri" charset="0"/>
                <a:ea typeface="ＭＳ Ｐゴシック" charset="0"/>
              </a:defRPr>
            </a:lvl2pPr>
            <a:lvl3pPr marL="1143000" indent="-228600" eaLnBrk="0" hangingPunct="0">
              <a:tabLst>
                <a:tab pos="228600" algn="l"/>
              </a:tabLst>
              <a:defRPr sz="5800">
                <a:solidFill>
                  <a:schemeClr val="tx1"/>
                </a:solidFill>
                <a:latin typeface="Calibri" charset="0"/>
                <a:ea typeface="ＭＳ Ｐゴシック" charset="0"/>
              </a:defRPr>
            </a:lvl3pPr>
            <a:lvl4pPr marL="1600200" indent="-228600" eaLnBrk="0" hangingPunct="0">
              <a:tabLst>
                <a:tab pos="228600" algn="l"/>
              </a:tabLst>
              <a:defRPr sz="5800">
                <a:solidFill>
                  <a:schemeClr val="tx1"/>
                </a:solidFill>
                <a:latin typeface="Calibri" charset="0"/>
                <a:ea typeface="ＭＳ Ｐゴシック" charset="0"/>
              </a:defRPr>
            </a:lvl4pPr>
            <a:lvl5pPr marL="2057400" indent="-228600" eaLnBrk="0" hangingPunct="0">
              <a:tabLst>
                <a:tab pos="228600" algn="l"/>
              </a:tabLst>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tabLst>
                <a:tab pos="228600" algn="l"/>
              </a:tabLs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tabLst>
                <a:tab pos="228600" algn="l"/>
              </a:tabLs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tabLst>
                <a:tab pos="228600" algn="l"/>
              </a:tabLs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tabLst>
                <a:tab pos="228600" algn="l"/>
              </a:tabLst>
              <a:defRPr sz="5800">
                <a:solidFill>
                  <a:schemeClr val="tx1"/>
                </a:solidFill>
                <a:latin typeface="Calibri" charset="0"/>
                <a:ea typeface="ＭＳ Ｐゴシック" charset="0"/>
              </a:defRPr>
            </a:lvl9pPr>
          </a:lstStyle>
          <a:p>
            <a:pPr marL="285750" indent="-285750" eaLnBrk="1" hangingPunct="1">
              <a:buFont typeface="Arial"/>
              <a:buChar char="•"/>
            </a:pPr>
            <a:r>
              <a:rPr lang="en-US" sz="1600">
                <a:latin typeface="Calibri"/>
                <a:ea typeface="ＭＳ Ｐゴシック"/>
                <a:cs typeface="Arial"/>
              </a:rPr>
              <a:t>Identified GRBs by finding correspondence between ASIM trigger list and GRBs identified by the IPN or </a:t>
            </a:r>
            <a:r>
              <a:rPr lang="en-US" sz="1600" err="1">
                <a:latin typeface="Calibri"/>
                <a:ea typeface="ＭＳ Ｐゴシック"/>
                <a:cs typeface="Arial"/>
              </a:rPr>
              <a:t>GRBweb</a:t>
            </a:r>
            <a:r>
              <a:rPr lang="en-US" sz="1600">
                <a:latin typeface="Calibri"/>
                <a:ea typeface="ＭＳ Ｐゴシック"/>
                <a:cs typeface="Arial"/>
              </a:rPr>
              <a:t> collaboration</a:t>
            </a:r>
            <a:endParaRPr lang="en-US" sz="1600">
              <a:latin typeface="Calibri"/>
              <a:ea typeface="ＭＳ Ｐゴシック"/>
              <a:cs typeface="Arial" charset="0"/>
            </a:endParaRPr>
          </a:p>
          <a:p>
            <a:pPr marL="285750" indent="-285750">
              <a:buFont typeface="Arial"/>
              <a:buChar char="•"/>
            </a:pPr>
            <a:endParaRPr lang="en-US" sz="1600">
              <a:latin typeface="Calibri"/>
              <a:ea typeface="ＭＳ Ｐゴシック"/>
              <a:cs typeface="Arial"/>
            </a:endParaRPr>
          </a:p>
          <a:p>
            <a:pPr marL="285750" indent="-285750">
              <a:buFont typeface="Arial"/>
              <a:buChar char="•"/>
            </a:pPr>
            <a:r>
              <a:rPr lang="en-US" sz="1600">
                <a:latin typeface="Calibri"/>
                <a:ea typeface="ＭＳ Ｐゴシック"/>
                <a:cs typeface="Arial"/>
              </a:rPr>
              <a:t>Prepared ASIM data for spectral analysis, extracting metrics such as time of arrival, energy channel calibration to keV etc.</a:t>
            </a:r>
          </a:p>
          <a:p>
            <a:pPr marL="285750" indent="-285750">
              <a:buFont typeface="Arial"/>
              <a:buChar char="•"/>
            </a:pPr>
            <a:endParaRPr lang="en-US" sz="1600">
              <a:latin typeface="Calibri"/>
              <a:ea typeface="ＭＳ Ｐゴシック"/>
              <a:cs typeface="Arial"/>
            </a:endParaRPr>
          </a:p>
          <a:p>
            <a:pPr marL="285750" indent="-285750">
              <a:buFont typeface="Arial"/>
              <a:buChar char="•"/>
            </a:pPr>
            <a:r>
              <a:rPr lang="en-US" sz="1600">
                <a:latin typeface="Calibri"/>
                <a:ea typeface="ＭＳ Ｐゴシック"/>
                <a:cs typeface="Arial"/>
              </a:rPr>
              <a:t>Prepared Fermi-GBM data, selecting detectors with the lowest angle of incidence and the most illumination.</a:t>
            </a:r>
          </a:p>
          <a:p>
            <a:pPr marL="285750" indent="-285750">
              <a:buFont typeface="Arial"/>
              <a:buChar char="•"/>
            </a:pPr>
            <a:endParaRPr lang="en-US" sz="1600">
              <a:latin typeface="Calibri"/>
              <a:ea typeface="ＭＳ Ｐゴシック"/>
              <a:cs typeface="Arial"/>
            </a:endParaRPr>
          </a:p>
          <a:p>
            <a:pPr marL="285750" indent="-285750">
              <a:buFont typeface="Arial"/>
              <a:buChar char="•"/>
            </a:pPr>
            <a:r>
              <a:rPr lang="en-US" sz="1600">
                <a:latin typeface="Calibri"/>
                <a:ea typeface="ＭＳ Ｐゴシック"/>
                <a:cs typeface="Arial"/>
              </a:rPr>
              <a:t>Cross-correlated light curves from different instruments to align them in the correct reference frame</a:t>
            </a:r>
          </a:p>
          <a:p>
            <a:pPr marL="285750" indent="-285750">
              <a:buFont typeface="Arial"/>
              <a:buChar char="•"/>
            </a:pPr>
            <a:endParaRPr lang="en-US" sz="1600">
              <a:latin typeface="Calibri"/>
              <a:ea typeface="ＭＳ Ｐゴシック"/>
              <a:cs typeface="Arial"/>
            </a:endParaRPr>
          </a:p>
          <a:p>
            <a:pPr marL="285750" indent="-285750">
              <a:buFont typeface="Arial"/>
              <a:buChar char="•"/>
            </a:pPr>
            <a:r>
              <a:rPr lang="en-US" sz="1600">
                <a:latin typeface="Calibri"/>
                <a:ea typeface="ＭＳ Ｐゴシック"/>
                <a:cs typeface="Arial"/>
              </a:rPr>
              <a:t>Utilized </a:t>
            </a:r>
            <a:r>
              <a:rPr lang="en-US" sz="1600" err="1">
                <a:latin typeface="Calibri"/>
                <a:ea typeface="ＭＳ Ｐゴシック"/>
                <a:cs typeface="Arial"/>
              </a:rPr>
              <a:t>Xspec</a:t>
            </a:r>
            <a:r>
              <a:rPr lang="en-US" sz="1600">
                <a:latin typeface="Calibri"/>
                <a:ea typeface="ＭＳ Ｐゴシック"/>
                <a:cs typeface="Arial"/>
              </a:rPr>
              <a:t> for spectral fitting, calculating goodness-of-fit, cross-calibration coefficients, and confidence intervals.</a:t>
            </a:r>
            <a:endParaRPr lang="en-US" sz="1600">
              <a:latin typeface="Calibri"/>
              <a:ea typeface="ＭＳ Ｐゴシック"/>
            </a:endParaRPr>
          </a:p>
          <a:p>
            <a:pPr marL="285750" indent="-285750">
              <a:buFont typeface="Arial"/>
              <a:buChar char="•"/>
            </a:pPr>
            <a:endParaRPr lang="en-US" sz="1600">
              <a:latin typeface="Calibri"/>
              <a:ea typeface="ＭＳ Ｐゴシック"/>
              <a:cs typeface="Arial"/>
            </a:endParaRPr>
          </a:p>
          <a:p>
            <a:pPr>
              <a:buFont typeface="Arial"/>
              <a:buChar char="•"/>
            </a:pPr>
            <a:r>
              <a:rPr lang="en-US" sz="1600" i="1">
                <a:latin typeface="Calibri"/>
                <a:ea typeface="ＭＳ Ｐゴシック"/>
                <a:cs typeface="Calibri"/>
              </a:rPr>
              <a:t>Performed ASIM data consistency check to investigate significant deviations in cross calibration coefficients</a:t>
            </a:r>
            <a:endParaRPr lang="en-US" sz="1600">
              <a:cs typeface="Calibri"/>
            </a:endParaRPr>
          </a:p>
          <a:p>
            <a:pPr>
              <a:buFont typeface="Arial"/>
              <a:buChar char="•"/>
            </a:pPr>
            <a:endParaRPr lang="en-US" sz="1600" i="1">
              <a:latin typeface="Calibri"/>
              <a:ea typeface="ＭＳ Ｐゴシック"/>
              <a:cs typeface="Calibri"/>
            </a:endParaRPr>
          </a:p>
          <a:p>
            <a:pPr>
              <a:buFont typeface="Arial"/>
              <a:buChar char="•"/>
            </a:pPr>
            <a:r>
              <a:rPr lang="en-US" sz="1600">
                <a:latin typeface="Calibri"/>
                <a:ea typeface="ＭＳ Ｐゴシック"/>
                <a:cs typeface="Calibri"/>
              </a:rPr>
              <a:t>Time intervals for accumulating spectra determined using </a:t>
            </a:r>
            <a:r>
              <a:rPr lang="en-US" sz="1600" err="1">
                <a:latin typeface="Calibri"/>
                <a:ea typeface="ＭＳ Ｐゴシック"/>
                <a:cs typeface="Calibri"/>
              </a:rPr>
              <a:t>Konus</a:t>
            </a:r>
            <a:r>
              <a:rPr lang="en-US" sz="1600">
                <a:latin typeface="Calibri"/>
                <a:ea typeface="ＭＳ Ｐゴシック"/>
                <a:cs typeface="Calibri"/>
              </a:rPr>
              <a:t>-WIND;</a:t>
            </a:r>
            <a:endParaRPr lang="en-US" sz="1600">
              <a:cs typeface="Calibri"/>
            </a:endParaRPr>
          </a:p>
          <a:p>
            <a:pPr indent="0"/>
            <a:r>
              <a:rPr lang="en-US" sz="1600">
                <a:latin typeface="Calibri"/>
                <a:ea typeface="ＭＳ Ｐゴシック"/>
                <a:cs typeface="Calibri"/>
              </a:rPr>
              <a:t>     KW spectra provided by KW-team with specified start and stop times.</a:t>
            </a:r>
            <a:endParaRPr lang="en-US" sz="1600"/>
          </a:p>
        </p:txBody>
      </p:sp>
      <p:grpSp>
        <p:nvGrpSpPr>
          <p:cNvPr id="55" name="Group 54"/>
          <p:cNvGrpSpPr/>
          <p:nvPr/>
        </p:nvGrpSpPr>
        <p:grpSpPr>
          <a:xfrm>
            <a:off x="525593" y="7740560"/>
            <a:ext cx="8029643" cy="468566"/>
            <a:chOff x="431800" y="2574082"/>
            <a:chExt cx="7475538" cy="468566"/>
          </a:xfrm>
        </p:grpSpPr>
        <p:sp>
          <p:nvSpPr>
            <p:cNvPr id="52" name="Text Box 10"/>
            <p:cNvSpPr txBox="1">
              <a:spLocks noChangeArrowheads="1"/>
            </p:cNvSpPr>
            <p:nvPr/>
          </p:nvSpPr>
          <p:spPr bwMode="auto">
            <a:xfrm>
              <a:off x="431800" y="2633137"/>
              <a:ext cx="7162800" cy="360000"/>
            </a:xfrm>
            <a:prstGeom prst="rect">
              <a:avLst/>
            </a:prstGeom>
            <a:solidFill>
              <a:srgbClr val="590B77"/>
            </a:solidFill>
            <a:ln w="6350" cmpd="sng">
              <a:solidFill>
                <a:srgbClr val="590B77"/>
              </a:solid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endParaRPr lang="en-US" sz="2200">
                <a:solidFill>
                  <a:srgbClr val="590B77"/>
                </a:solidFill>
                <a:latin typeface="Arial Bold" charset="0"/>
                <a:cs typeface="Arial Bold" charset="0"/>
              </a:endParaRPr>
            </a:p>
          </p:txBody>
        </p:sp>
        <p:sp>
          <p:nvSpPr>
            <p:cNvPr id="8" name="Text Box 9"/>
            <p:cNvSpPr txBox="1">
              <a:spLocks noChangeArrowheads="1"/>
            </p:cNvSpPr>
            <p:nvPr/>
          </p:nvSpPr>
          <p:spPr bwMode="auto">
            <a:xfrm>
              <a:off x="439738" y="2574082"/>
              <a:ext cx="7467600" cy="468566"/>
            </a:xfrm>
            <a:prstGeom prst="rect">
              <a:avLst/>
            </a:prstGeom>
            <a:noFill/>
            <a:ln w="38100">
              <a:noFill/>
              <a:miter lim="800000"/>
              <a:headEnd/>
              <a:tailEnd/>
            </a:ln>
          </p:spPr>
          <p:txBody>
            <a:bodyPr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r>
                <a:rPr lang="en-US" sz="2000" b="1">
                  <a:solidFill>
                    <a:schemeClr val="bg1"/>
                  </a:solidFill>
                  <a:latin typeface="Arial"/>
                  <a:cs typeface="Arial"/>
                </a:rPr>
                <a:t>ABSTRACT</a:t>
              </a:r>
              <a:endParaRPr lang="en-US" sz="2000" b="1">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endParaRPr>
            </a:p>
          </p:txBody>
        </p:sp>
      </p:grpSp>
      <p:grpSp>
        <p:nvGrpSpPr>
          <p:cNvPr id="56" name="Group 55"/>
          <p:cNvGrpSpPr/>
          <p:nvPr/>
        </p:nvGrpSpPr>
        <p:grpSpPr>
          <a:xfrm>
            <a:off x="8293100" y="2686268"/>
            <a:ext cx="8020090" cy="468566"/>
            <a:chOff x="431800" y="2574082"/>
            <a:chExt cx="7437324" cy="468566"/>
          </a:xfrm>
        </p:grpSpPr>
        <p:sp>
          <p:nvSpPr>
            <p:cNvPr id="57" name="Text Box 10"/>
            <p:cNvSpPr txBox="1">
              <a:spLocks noChangeArrowheads="1"/>
            </p:cNvSpPr>
            <p:nvPr/>
          </p:nvSpPr>
          <p:spPr bwMode="auto">
            <a:xfrm>
              <a:off x="431800" y="2633137"/>
              <a:ext cx="7162800" cy="360000"/>
            </a:xfrm>
            <a:prstGeom prst="rect">
              <a:avLst/>
            </a:prstGeom>
            <a:solidFill>
              <a:srgbClr val="590B77"/>
            </a:solidFill>
            <a:ln w="6350" cmpd="sng">
              <a:solidFill>
                <a:srgbClr val="590B77"/>
              </a:solid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endParaRPr lang="en-US" sz="2200">
                <a:solidFill>
                  <a:srgbClr val="590B77"/>
                </a:solidFill>
                <a:latin typeface="Arial Bold" charset="0"/>
                <a:cs typeface="Arial Bold" charset="0"/>
              </a:endParaRPr>
            </a:p>
          </p:txBody>
        </p:sp>
        <p:sp>
          <p:nvSpPr>
            <p:cNvPr id="58" name="Text Box 9"/>
            <p:cNvSpPr txBox="1">
              <a:spLocks noChangeArrowheads="1"/>
            </p:cNvSpPr>
            <p:nvPr/>
          </p:nvSpPr>
          <p:spPr bwMode="auto">
            <a:xfrm>
              <a:off x="439738" y="2574082"/>
              <a:ext cx="7429386" cy="468566"/>
            </a:xfrm>
            <a:prstGeom prst="rect">
              <a:avLst/>
            </a:prstGeom>
            <a:noFill/>
            <a:ln w="38100">
              <a:no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r>
                <a:rPr lang="en-US" sz="2000" b="1">
                  <a:solidFill>
                    <a:schemeClr val="bg1"/>
                  </a:solidFill>
                  <a:latin typeface="Arial"/>
                  <a:cs typeface="Arial"/>
                </a:rPr>
                <a:t>INSTRUMENTS AND DATASETS</a:t>
              </a:r>
              <a:endParaRPr lang="en-US" sz="2000" b="1">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endParaRPr>
            </a:p>
          </p:txBody>
        </p:sp>
      </p:grpSp>
      <p:grpSp>
        <p:nvGrpSpPr>
          <p:cNvPr id="65" name="Group 64"/>
          <p:cNvGrpSpPr/>
          <p:nvPr/>
        </p:nvGrpSpPr>
        <p:grpSpPr>
          <a:xfrm>
            <a:off x="8427349" y="14092982"/>
            <a:ext cx="8020089" cy="468566"/>
            <a:chOff x="431800" y="2574082"/>
            <a:chExt cx="7475538" cy="468566"/>
          </a:xfrm>
        </p:grpSpPr>
        <p:sp>
          <p:nvSpPr>
            <p:cNvPr id="66" name="Text Box 10"/>
            <p:cNvSpPr txBox="1">
              <a:spLocks noChangeArrowheads="1"/>
            </p:cNvSpPr>
            <p:nvPr/>
          </p:nvSpPr>
          <p:spPr bwMode="auto">
            <a:xfrm>
              <a:off x="431800" y="2633137"/>
              <a:ext cx="7162800" cy="360000"/>
            </a:xfrm>
            <a:prstGeom prst="rect">
              <a:avLst/>
            </a:prstGeom>
            <a:solidFill>
              <a:srgbClr val="590B77"/>
            </a:solidFill>
            <a:ln w="6350" cmpd="sng">
              <a:solidFill>
                <a:srgbClr val="590B77"/>
              </a:solid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endParaRPr lang="en-US" sz="2200">
                <a:solidFill>
                  <a:srgbClr val="590B77"/>
                </a:solidFill>
                <a:latin typeface="Arial Bold" charset="0"/>
                <a:cs typeface="Arial Bold" charset="0"/>
              </a:endParaRPr>
            </a:p>
          </p:txBody>
        </p:sp>
        <p:sp>
          <p:nvSpPr>
            <p:cNvPr id="67" name="Text Box 9"/>
            <p:cNvSpPr txBox="1">
              <a:spLocks noChangeArrowheads="1"/>
            </p:cNvSpPr>
            <p:nvPr/>
          </p:nvSpPr>
          <p:spPr bwMode="auto">
            <a:xfrm>
              <a:off x="439738" y="2574082"/>
              <a:ext cx="7467600" cy="468566"/>
            </a:xfrm>
            <a:prstGeom prst="rect">
              <a:avLst/>
            </a:prstGeom>
            <a:noFill/>
            <a:ln w="38100">
              <a:noFill/>
              <a:miter lim="800000"/>
              <a:headEnd/>
              <a:tailEnd/>
            </a:ln>
          </p:spPr>
          <p:txBody>
            <a:bodyPr lIns="159236" tIns="79617" rIns="159236" bIns="79617" anchor="t">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r>
                <a:rPr lang="en-US" sz="2000" b="1">
                  <a:solidFill>
                    <a:schemeClr val="bg1"/>
                  </a:solidFill>
                  <a:latin typeface="Arial"/>
                  <a:ea typeface="ＭＳ Ｐゴシック"/>
                  <a:cs typeface="Arial"/>
                </a:rPr>
                <a:t>RESULTS: </a:t>
              </a:r>
              <a:endParaRPr lang="en-US" sz="2000" b="1">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endParaRPr>
            </a:p>
          </p:txBody>
        </p:sp>
      </p:grpSp>
      <p:grpSp>
        <p:nvGrpSpPr>
          <p:cNvPr id="75" name="Group 74"/>
          <p:cNvGrpSpPr/>
          <p:nvPr/>
        </p:nvGrpSpPr>
        <p:grpSpPr>
          <a:xfrm>
            <a:off x="24129474" y="6640995"/>
            <a:ext cx="8039197" cy="468566"/>
            <a:chOff x="431800" y="2574082"/>
            <a:chExt cx="7475538" cy="468566"/>
          </a:xfrm>
        </p:grpSpPr>
        <p:sp>
          <p:nvSpPr>
            <p:cNvPr id="76" name="Text Box 10"/>
            <p:cNvSpPr txBox="1">
              <a:spLocks noChangeArrowheads="1"/>
            </p:cNvSpPr>
            <p:nvPr/>
          </p:nvSpPr>
          <p:spPr bwMode="auto">
            <a:xfrm>
              <a:off x="431800" y="2633137"/>
              <a:ext cx="7162800" cy="360000"/>
            </a:xfrm>
            <a:prstGeom prst="rect">
              <a:avLst/>
            </a:prstGeom>
            <a:solidFill>
              <a:srgbClr val="590B77"/>
            </a:solidFill>
            <a:ln w="6350" cmpd="sng">
              <a:solidFill>
                <a:srgbClr val="590B77"/>
              </a:solid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endParaRPr lang="en-US" sz="2200">
                <a:solidFill>
                  <a:srgbClr val="590B77"/>
                </a:solidFill>
                <a:latin typeface="Arial Bold" charset="0"/>
                <a:cs typeface="Arial Bold" charset="0"/>
              </a:endParaRPr>
            </a:p>
          </p:txBody>
        </p:sp>
        <p:sp>
          <p:nvSpPr>
            <p:cNvPr id="77" name="Text Box 9"/>
            <p:cNvSpPr txBox="1">
              <a:spLocks noChangeArrowheads="1"/>
            </p:cNvSpPr>
            <p:nvPr/>
          </p:nvSpPr>
          <p:spPr bwMode="auto">
            <a:xfrm>
              <a:off x="439738" y="2574082"/>
              <a:ext cx="7467600" cy="468566"/>
            </a:xfrm>
            <a:prstGeom prst="rect">
              <a:avLst/>
            </a:prstGeom>
            <a:noFill/>
            <a:ln w="38100">
              <a:noFill/>
              <a:miter lim="800000"/>
              <a:headEnd/>
              <a:tailEnd/>
            </a:ln>
          </p:spPr>
          <p:txBody>
            <a:bodyPr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r>
                <a:rPr lang="en-US" sz="2000">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rPr>
                <a:t>DISCUSSION</a:t>
              </a:r>
            </a:p>
          </p:txBody>
        </p:sp>
      </p:grpSp>
      <p:grpSp>
        <p:nvGrpSpPr>
          <p:cNvPr id="91" name="Group 90"/>
          <p:cNvGrpSpPr/>
          <p:nvPr/>
        </p:nvGrpSpPr>
        <p:grpSpPr>
          <a:xfrm>
            <a:off x="530036" y="10952356"/>
            <a:ext cx="8029643" cy="468566"/>
            <a:chOff x="431800" y="2574082"/>
            <a:chExt cx="7475538" cy="468566"/>
          </a:xfrm>
        </p:grpSpPr>
        <p:sp>
          <p:nvSpPr>
            <p:cNvPr id="92" name="Text Box 10"/>
            <p:cNvSpPr txBox="1">
              <a:spLocks noChangeArrowheads="1"/>
            </p:cNvSpPr>
            <p:nvPr/>
          </p:nvSpPr>
          <p:spPr bwMode="auto">
            <a:xfrm>
              <a:off x="431800" y="2633137"/>
              <a:ext cx="7162800" cy="360000"/>
            </a:xfrm>
            <a:prstGeom prst="rect">
              <a:avLst/>
            </a:prstGeom>
            <a:solidFill>
              <a:srgbClr val="590B77"/>
            </a:solidFill>
            <a:ln w="6350" cmpd="sng">
              <a:solidFill>
                <a:srgbClr val="590B77"/>
              </a:solid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endParaRPr lang="en-US" sz="2200">
                <a:solidFill>
                  <a:srgbClr val="590B77"/>
                </a:solidFill>
                <a:latin typeface="Arial Bold" charset="0"/>
                <a:cs typeface="Arial Bold" charset="0"/>
              </a:endParaRPr>
            </a:p>
          </p:txBody>
        </p:sp>
        <p:sp>
          <p:nvSpPr>
            <p:cNvPr id="93" name="Text Box 9"/>
            <p:cNvSpPr txBox="1">
              <a:spLocks noChangeArrowheads="1"/>
            </p:cNvSpPr>
            <p:nvPr/>
          </p:nvSpPr>
          <p:spPr bwMode="auto">
            <a:xfrm>
              <a:off x="439738" y="2574082"/>
              <a:ext cx="7467600" cy="468566"/>
            </a:xfrm>
            <a:prstGeom prst="rect">
              <a:avLst/>
            </a:prstGeom>
            <a:noFill/>
            <a:ln w="38100">
              <a:noFill/>
              <a:miter lim="800000"/>
              <a:headEnd/>
              <a:tailEnd/>
            </a:ln>
          </p:spPr>
          <p:txBody>
            <a:bodyPr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r>
                <a:rPr lang="en-US" sz="2000" b="1">
                  <a:solidFill>
                    <a:schemeClr val="bg1"/>
                  </a:solidFill>
                  <a:latin typeface="Arial"/>
                  <a:cs typeface="Arial"/>
                </a:rPr>
                <a:t>METHOD</a:t>
              </a:r>
              <a:endParaRPr lang="en-US" sz="2000" b="1">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endParaRPr>
            </a:p>
          </p:txBody>
        </p:sp>
      </p:grpSp>
      <p:grpSp>
        <p:nvGrpSpPr>
          <p:cNvPr id="96" name="Group 95"/>
          <p:cNvGrpSpPr/>
          <p:nvPr/>
        </p:nvGrpSpPr>
        <p:grpSpPr>
          <a:xfrm>
            <a:off x="24253336" y="15312661"/>
            <a:ext cx="7475538" cy="468566"/>
            <a:chOff x="431800" y="2574082"/>
            <a:chExt cx="7475538" cy="468566"/>
          </a:xfrm>
        </p:grpSpPr>
        <p:sp>
          <p:nvSpPr>
            <p:cNvPr id="97" name="Text Box 10"/>
            <p:cNvSpPr txBox="1">
              <a:spLocks noChangeArrowheads="1"/>
            </p:cNvSpPr>
            <p:nvPr/>
          </p:nvSpPr>
          <p:spPr bwMode="auto">
            <a:xfrm>
              <a:off x="431800" y="2633137"/>
              <a:ext cx="7162800" cy="360000"/>
            </a:xfrm>
            <a:prstGeom prst="rect">
              <a:avLst/>
            </a:prstGeom>
            <a:solidFill>
              <a:srgbClr val="590B77"/>
            </a:solidFill>
            <a:ln w="6350" cmpd="sng">
              <a:solidFill>
                <a:srgbClr val="590B77"/>
              </a:solidFill>
              <a:miter lim="800000"/>
              <a:headEnd/>
              <a:tailEnd/>
            </a:ln>
          </p:spPr>
          <p:txBody>
            <a:bodyPr wrap="square"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endParaRPr lang="en-US" sz="2200">
                <a:solidFill>
                  <a:srgbClr val="590B77"/>
                </a:solidFill>
                <a:latin typeface="Arial Bold" charset="0"/>
                <a:cs typeface="Arial Bold" charset="0"/>
              </a:endParaRPr>
            </a:p>
          </p:txBody>
        </p:sp>
        <p:sp>
          <p:nvSpPr>
            <p:cNvPr id="98" name="Text Box 9"/>
            <p:cNvSpPr txBox="1">
              <a:spLocks noChangeArrowheads="1"/>
            </p:cNvSpPr>
            <p:nvPr/>
          </p:nvSpPr>
          <p:spPr bwMode="auto">
            <a:xfrm>
              <a:off x="439738" y="2574082"/>
              <a:ext cx="7467600" cy="468566"/>
            </a:xfrm>
            <a:prstGeom prst="rect">
              <a:avLst/>
            </a:prstGeom>
            <a:noFill/>
            <a:ln w="38100">
              <a:noFill/>
              <a:miter lim="800000"/>
              <a:headEnd/>
              <a:tailEnd/>
            </a:ln>
          </p:spPr>
          <p:txBody>
            <a:bodyPr lIns="159236" tIns="79617" rIns="159236" bIns="79617">
              <a:spAutoFit/>
            </a:bodyPr>
            <a:lstStyle>
              <a:lvl1pPr eaLnBrk="0" hangingPunct="0">
                <a:defRPr sz="5800">
                  <a:solidFill>
                    <a:schemeClr val="tx1"/>
                  </a:solidFill>
                  <a:latin typeface="Calibri" charset="0"/>
                  <a:ea typeface="ＭＳ Ｐゴシック" charset="0"/>
                  <a:cs typeface="ＭＳ Ｐゴシック" charset="0"/>
                </a:defRPr>
              </a:lvl1pPr>
              <a:lvl2pPr marL="742950" indent="-285750" eaLnBrk="0" hangingPunct="0">
                <a:defRPr sz="5800">
                  <a:solidFill>
                    <a:schemeClr val="tx1"/>
                  </a:solidFill>
                  <a:latin typeface="Calibri" charset="0"/>
                  <a:ea typeface="ＭＳ Ｐゴシック" charset="0"/>
                </a:defRPr>
              </a:lvl2pPr>
              <a:lvl3pPr marL="1143000" indent="-228600" eaLnBrk="0" hangingPunct="0">
                <a:defRPr sz="5800">
                  <a:solidFill>
                    <a:schemeClr val="tx1"/>
                  </a:solidFill>
                  <a:latin typeface="Calibri" charset="0"/>
                  <a:ea typeface="ＭＳ Ｐゴシック" charset="0"/>
                </a:defRPr>
              </a:lvl3pPr>
              <a:lvl4pPr marL="1600200" indent="-228600" eaLnBrk="0" hangingPunct="0">
                <a:defRPr sz="5800">
                  <a:solidFill>
                    <a:schemeClr val="tx1"/>
                  </a:solidFill>
                  <a:latin typeface="Calibri" charset="0"/>
                  <a:ea typeface="ＭＳ Ｐゴシック" charset="0"/>
                </a:defRPr>
              </a:lvl4pPr>
              <a:lvl5pPr marL="2057400" indent="-228600" eaLnBrk="0" hangingPunct="0">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defRPr sz="5800">
                  <a:solidFill>
                    <a:schemeClr val="tx1"/>
                  </a:solidFill>
                  <a:latin typeface="Calibri" charset="0"/>
                  <a:ea typeface="ＭＳ Ｐゴシック" charset="0"/>
                </a:defRPr>
              </a:lvl9pPr>
            </a:lstStyle>
            <a:p>
              <a:pPr eaLnBrk="1" hangingPunct="1"/>
              <a:r>
                <a:rPr lang="en-US" sz="2000" b="1">
                  <a:solidFill>
                    <a:schemeClr val="bg1"/>
                  </a:solidFill>
                  <a:latin typeface="Arial"/>
                  <a:cs typeface="Arial"/>
                </a:rPr>
                <a:t>ACKNOWLEDGMENTS</a:t>
              </a:r>
              <a:endParaRPr lang="en-US" sz="2000" b="1">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endParaRPr>
            </a:p>
          </p:txBody>
        </p:sp>
      </p:grpSp>
      <p:sp>
        <p:nvSpPr>
          <p:cNvPr id="35" name="TextBox 34"/>
          <p:cNvSpPr txBox="1"/>
          <p:nvPr/>
        </p:nvSpPr>
        <p:spPr>
          <a:xfrm>
            <a:off x="29598269" y="162417"/>
            <a:ext cx="2807369" cy="1077218"/>
          </a:xfrm>
          <a:prstGeom prst="rect">
            <a:avLst/>
          </a:prstGeom>
          <a:noFill/>
        </p:spPr>
        <p:txBody>
          <a:bodyPr wrap="square" lIns="91440" tIns="45720" rIns="91440" bIns="45720" rtlCol="0" anchor="t">
            <a:spAutoFit/>
          </a:bodyPr>
          <a:lstStyle/>
          <a:p>
            <a:r>
              <a:rPr lang="is-IS" sz="3200" b="1"/>
              <a:t>EGU 2023</a:t>
            </a:r>
            <a:endParaRPr lang="is-IS" sz="3200" b="1">
              <a:cs typeface="Calibri"/>
            </a:endParaRPr>
          </a:p>
          <a:p>
            <a:r>
              <a:rPr lang="is-IS" sz="3200">
                <a:ea typeface="+mn-lt"/>
                <a:cs typeface="+mn-lt"/>
              </a:rPr>
              <a:t>14736</a:t>
            </a:r>
          </a:p>
        </p:txBody>
      </p:sp>
      <p:sp>
        <p:nvSpPr>
          <p:cNvPr id="87" name="Text Box 11">
            <a:extLst>
              <a:ext uri="{FF2B5EF4-FFF2-40B4-BE49-F238E27FC236}">
                <a16:creationId xmlns:a16="http://schemas.microsoft.com/office/drawing/2014/main" id="{F383E3DA-4A80-5F4A-9EC3-451FA21C7670}"/>
              </a:ext>
            </a:extLst>
          </p:cNvPr>
          <p:cNvSpPr txBox="1">
            <a:spLocks noChangeArrowheads="1"/>
          </p:cNvSpPr>
          <p:nvPr/>
        </p:nvSpPr>
        <p:spPr bwMode="auto">
          <a:xfrm>
            <a:off x="8422658" y="9867076"/>
            <a:ext cx="7743510" cy="41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59279" tIns="79640" rIns="159279" bIns="79640" anchor="t">
            <a:spAutoFit/>
          </a:bodyPr>
          <a:lstStyle>
            <a:lvl1pPr marL="223838" indent="-223838" eaLnBrk="0" hangingPunct="0">
              <a:tabLst>
                <a:tab pos="447675" algn="l"/>
              </a:tabLst>
              <a:defRPr sz="5800">
                <a:solidFill>
                  <a:schemeClr val="tx1"/>
                </a:solidFill>
                <a:latin typeface="Calibri" charset="0"/>
                <a:ea typeface="ＭＳ Ｐゴシック" charset="0"/>
                <a:cs typeface="ＭＳ Ｐゴシック" charset="0"/>
              </a:defRPr>
            </a:lvl1pPr>
            <a:lvl2pPr marL="742950" indent="-285750" eaLnBrk="0" hangingPunct="0">
              <a:tabLst>
                <a:tab pos="447675" algn="l"/>
              </a:tabLst>
              <a:defRPr sz="5800">
                <a:solidFill>
                  <a:schemeClr val="tx1"/>
                </a:solidFill>
                <a:latin typeface="Calibri" charset="0"/>
                <a:ea typeface="ＭＳ Ｐゴシック" charset="0"/>
              </a:defRPr>
            </a:lvl2pPr>
            <a:lvl3pPr marL="1143000" indent="-228600" eaLnBrk="0" hangingPunct="0">
              <a:tabLst>
                <a:tab pos="447675" algn="l"/>
              </a:tabLst>
              <a:defRPr sz="5800">
                <a:solidFill>
                  <a:schemeClr val="tx1"/>
                </a:solidFill>
                <a:latin typeface="Calibri" charset="0"/>
                <a:ea typeface="ＭＳ Ｐゴシック" charset="0"/>
              </a:defRPr>
            </a:lvl3pPr>
            <a:lvl4pPr marL="1600200" indent="-228600" eaLnBrk="0" hangingPunct="0">
              <a:tabLst>
                <a:tab pos="447675" algn="l"/>
              </a:tabLst>
              <a:defRPr sz="5800">
                <a:solidFill>
                  <a:schemeClr val="tx1"/>
                </a:solidFill>
                <a:latin typeface="Calibri" charset="0"/>
                <a:ea typeface="ＭＳ Ｐゴシック" charset="0"/>
              </a:defRPr>
            </a:lvl4pPr>
            <a:lvl5pPr marL="2057400" indent="-228600" eaLnBrk="0" hangingPunct="0">
              <a:tabLst>
                <a:tab pos="447675" algn="l"/>
              </a:tabLst>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9pPr>
          </a:lstStyle>
          <a:p>
            <a:pPr marL="285750" indent="-285750" eaLnBrk="1" hangingPunct="1">
              <a:buFont typeface="Arial"/>
              <a:buChar char="•"/>
            </a:pPr>
            <a:r>
              <a:rPr lang="en-US" sz="1600">
                <a:latin typeface="Calibri"/>
                <a:ea typeface="ＭＳ Ｐゴシック"/>
                <a:cs typeface="Arial"/>
              </a:rPr>
              <a:t>ASIM is the first mission  specifically  dedicated to the observation of TGFs and Transient Luminous Events (TLEs).</a:t>
            </a:r>
            <a:endParaRPr lang="en-US" sz="1600"/>
          </a:p>
          <a:p>
            <a:pPr marL="285750" indent="-285750">
              <a:buFont typeface="Arial" charset="0"/>
              <a:buChar char="•"/>
            </a:pPr>
            <a:r>
              <a:rPr lang="en-US" sz="1600">
                <a:latin typeface="Calibri"/>
                <a:ea typeface="ＭＳ Ｐゴシック"/>
                <a:cs typeface="Arial"/>
              </a:rPr>
              <a:t>Fermi is a space low-earth orbit satellite dedicated to gamma-ray astrophysics.</a:t>
            </a:r>
          </a:p>
          <a:p>
            <a:pPr marL="285750" indent="-285750">
              <a:buFont typeface="Arial" charset="0"/>
              <a:buChar char="•"/>
            </a:pPr>
            <a:r>
              <a:rPr lang="en-US" sz="1600">
                <a:latin typeface="Calibri"/>
                <a:ea typeface="ＭＳ Ｐゴシック"/>
                <a:cs typeface="Arial"/>
              </a:rPr>
              <a:t>Fermi Gamma-ray Burst Monitor (GBM) is accurate and consistent in GRB detection and analysis, verified through cross-calibration efforts, joint spectral fits, and extensive GRB cataloging</a:t>
            </a:r>
          </a:p>
          <a:p>
            <a:pPr marL="285750" indent="-285750">
              <a:buFont typeface="Arial" charset="0"/>
              <a:buChar char="•"/>
            </a:pPr>
            <a:r>
              <a:rPr lang="en-US" sz="1600">
                <a:latin typeface="Calibri"/>
                <a:ea typeface="ＭＳ Ｐゴシック"/>
                <a:cs typeface="Arial"/>
              </a:rPr>
              <a:t>WIND is a satellite orbiting the Lagrange point L1 dedicated to solar wind studies.</a:t>
            </a:r>
          </a:p>
          <a:p>
            <a:pPr marL="285750" indent="-285750">
              <a:buFont typeface="Arial" charset="0"/>
              <a:buChar char="•"/>
            </a:pPr>
            <a:r>
              <a:rPr lang="en-US" sz="1600" err="1">
                <a:latin typeface="Calibri"/>
                <a:ea typeface="ＭＳ Ｐゴシック"/>
                <a:cs typeface="Arial"/>
              </a:rPr>
              <a:t>Konus</a:t>
            </a:r>
            <a:r>
              <a:rPr lang="en-US" sz="1600">
                <a:latin typeface="Calibri"/>
                <a:ea typeface="ＭＳ Ｐゴシック"/>
                <a:cs typeface="Arial"/>
              </a:rPr>
              <a:t>-WIND (KW) has consistent GRB detection capabilities with other monitors; spectrum normalization differences &lt; 20% in joint fits.</a:t>
            </a:r>
          </a:p>
          <a:p>
            <a:pPr marL="285750" indent="-285750">
              <a:buFont typeface="Arial" charset="0"/>
              <a:buChar char="•"/>
            </a:pPr>
            <a:r>
              <a:rPr lang="en-US" sz="1600">
                <a:latin typeface="Calibri"/>
                <a:ea typeface="ＭＳ Ｐゴシック"/>
                <a:cs typeface="Arial"/>
              </a:rPr>
              <a:t>KW and Fermi-GBM are two of the current benchmarks in GRB observations, therefore are optimal candidates for cross-calibration studies</a:t>
            </a:r>
          </a:p>
          <a:p>
            <a:pPr marL="285750" indent="-285750">
              <a:buFont typeface="Arial" charset="0"/>
              <a:buChar char="•"/>
            </a:pPr>
            <a:r>
              <a:rPr lang="en-US" sz="1600">
                <a:latin typeface="Calibri"/>
                <a:ea typeface="ＭＳ Ｐゴシック"/>
                <a:cs typeface="Arial"/>
              </a:rPr>
              <a:t>Utilized the Interplanetary Network (IPN), </a:t>
            </a:r>
            <a:r>
              <a:rPr lang="en-US" sz="1600" err="1">
                <a:latin typeface="Calibri"/>
                <a:ea typeface="ＭＳ Ｐゴシック"/>
                <a:cs typeface="Arial"/>
              </a:rPr>
              <a:t>GRBweb</a:t>
            </a:r>
            <a:r>
              <a:rPr lang="en-US" sz="1600">
                <a:latin typeface="Calibri"/>
                <a:ea typeface="ＭＳ Ｐゴシック"/>
                <a:cs typeface="Arial"/>
              </a:rPr>
              <a:t> database, and Gamma-ray Coordinate Network (GCN) archive to gather information on detected GRBs and their coordinates.</a:t>
            </a:r>
          </a:p>
          <a:p>
            <a:pPr marL="285750" indent="-285750">
              <a:buFont typeface="Arial" charset="0"/>
              <a:buChar char="•"/>
            </a:pPr>
            <a:r>
              <a:rPr lang="en-US" sz="1600">
                <a:latin typeface="Calibri"/>
                <a:ea typeface="ＭＳ Ｐゴシック"/>
                <a:cs typeface="Arial"/>
              </a:rPr>
              <a:t>Acquired ASIM data from a local database, while obtaining data from KW and Fermi through collaboration and public databases.</a:t>
            </a:r>
          </a:p>
        </p:txBody>
      </p:sp>
      <p:sp>
        <p:nvSpPr>
          <p:cNvPr id="99" name="Text Box 11">
            <a:extLst>
              <a:ext uri="{FF2B5EF4-FFF2-40B4-BE49-F238E27FC236}">
                <a16:creationId xmlns:a16="http://schemas.microsoft.com/office/drawing/2014/main" id="{E893EE56-DC99-2B49-935A-9918B2308F53}"/>
              </a:ext>
            </a:extLst>
          </p:cNvPr>
          <p:cNvSpPr txBox="1">
            <a:spLocks noChangeArrowheads="1"/>
          </p:cNvSpPr>
          <p:nvPr/>
        </p:nvSpPr>
        <p:spPr bwMode="auto">
          <a:xfrm>
            <a:off x="24233152" y="15658333"/>
            <a:ext cx="7671311" cy="899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59279" tIns="79640" rIns="159279" bIns="79640" anchor="t">
            <a:spAutoFit/>
          </a:bodyPr>
          <a:lstStyle>
            <a:lvl1pPr marL="223838" indent="-223838" eaLnBrk="0" hangingPunct="0">
              <a:tabLst>
                <a:tab pos="447675" algn="l"/>
              </a:tabLst>
              <a:defRPr sz="5800">
                <a:solidFill>
                  <a:schemeClr val="tx1"/>
                </a:solidFill>
                <a:latin typeface="Calibri" charset="0"/>
                <a:ea typeface="ＭＳ Ｐゴシック" charset="0"/>
                <a:cs typeface="ＭＳ Ｐゴシック" charset="0"/>
              </a:defRPr>
            </a:lvl1pPr>
            <a:lvl2pPr marL="742950" indent="-285750" eaLnBrk="0" hangingPunct="0">
              <a:tabLst>
                <a:tab pos="447675" algn="l"/>
              </a:tabLst>
              <a:defRPr sz="5800">
                <a:solidFill>
                  <a:schemeClr val="tx1"/>
                </a:solidFill>
                <a:latin typeface="Calibri" charset="0"/>
                <a:ea typeface="ＭＳ Ｐゴシック" charset="0"/>
              </a:defRPr>
            </a:lvl2pPr>
            <a:lvl3pPr marL="1143000" indent="-228600" eaLnBrk="0" hangingPunct="0">
              <a:tabLst>
                <a:tab pos="447675" algn="l"/>
              </a:tabLst>
              <a:defRPr sz="5800">
                <a:solidFill>
                  <a:schemeClr val="tx1"/>
                </a:solidFill>
                <a:latin typeface="Calibri" charset="0"/>
                <a:ea typeface="ＭＳ Ｐゴシック" charset="0"/>
              </a:defRPr>
            </a:lvl3pPr>
            <a:lvl4pPr marL="1600200" indent="-228600" eaLnBrk="0" hangingPunct="0">
              <a:tabLst>
                <a:tab pos="447675" algn="l"/>
              </a:tabLst>
              <a:defRPr sz="5800">
                <a:solidFill>
                  <a:schemeClr val="tx1"/>
                </a:solidFill>
                <a:latin typeface="Calibri" charset="0"/>
                <a:ea typeface="ＭＳ Ｐゴシック" charset="0"/>
              </a:defRPr>
            </a:lvl4pPr>
            <a:lvl5pPr marL="2057400" indent="-228600" eaLnBrk="0" hangingPunct="0">
              <a:tabLst>
                <a:tab pos="447675" algn="l"/>
              </a:tabLst>
              <a:defRPr sz="5800">
                <a:solidFill>
                  <a:schemeClr val="tx1"/>
                </a:solidFill>
                <a:latin typeface="Calibri" charset="0"/>
                <a:ea typeface="ＭＳ Ｐゴシック" charset="0"/>
              </a:defRPr>
            </a:lvl5pPr>
            <a:lvl6pPr marL="25146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6pPr>
            <a:lvl7pPr marL="29718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7pPr>
            <a:lvl8pPr marL="34290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8pPr>
            <a:lvl9pPr marL="3886200" indent="-228600" defTabSz="1462088" eaLnBrk="0" fontAlgn="base" hangingPunct="0">
              <a:spcBef>
                <a:spcPct val="0"/>
              </a:spcBef>
              <a:spcAft>
                <a:spcPct val="0"/>
              </a:spcAft>
              <a:tabLst>
                <a:tab pos="447675" algn="l"/>
              </a:tabLst>
              <a:defRPr sz="5800">
                <a:solidFill>
                  <a:schemeClr val="tx1"/>
                </a:solidFill>
                <a:latin typeface="Calibri" charset="0"/>
                <a:ea typeface="ＭＳ Ｐゴシック" charset="0"/>
              </a:defRPr>
            </a:lvl9pPr>
          </a:lstStyle>
          <a:p>
            <a:pPr marL="0" indent="0"/>
            <a:r>
              <a:rPr lang="en-US" sz="1600">
                <a:latin typeface="Calibri"/>
                <a:ea typeface="ＭＳ Ｐゴシック"/>
                <a:cs typeface="Calibri"/>
              </a:rPr>
              <a:t>The research presented in this study has been supported by funding from the European Union’s Horizon 2020 </a:t>
            </a:r>
            <a:r>
              <a:rPr lang="en-US" sz="1600" err="1">
                <a:latin typeface="Calibri"/>
                <a:ea typeface="ＭＳ Ｐゴシック"/>
                <a:cs typeface="Calibri"/>
              </a:rPr>
              <a:t>Programme</a:t>
            </a:r>
            <a:r>
              <a:rPr lang="en-US" sz="1600">
                <a:latin typeface="Calibri"/>
                <a:ea typeface="ＭＳ Ｐゴシック"/>
                <a:cs typeface="Calibri"/>
              </a:rPr>
              <a:t>, specifically through the AHEAD2020 project (grant agreement no. 871158)</a:t>
            </a:r>
            <a:endParaRPr lang="en-US" sz="1600">
              <a:latin typeface="Calibri"/>
              <a:ea typeface="ＭＳ Ｐゴシック"/>
            </a:endParaRPr>
          </a:p>
        </p:txBody>
      </p:sp>
      <p:pic>
        <p:nvPicPr>
          <p:cNvPr id="2" name="Picture 4" descr="Chart, radar chart&#10;&#10;Description automatically generated">
            <a:extLst>
              <a:ext uri="{FF2B5EF4-FFF2-40B4-BE49-F238E27FC236}">
                <a16:creationId xmlns:a16="http://schemas.microsoft.com/office/drawing/2014/main" id="{370A38C4-3B7C-B31B-8B4C-5877C97C7DC2}"/>
              </a:ext>
            </a:extLst>
          </p:cNvPr>
          <p:cNvPicPr>
            <a:picLocks noChangeAspect="1"/>
          </p:cNvPicPr>
          <p:nvPr/>
        </p:nvPicPr>
        <p:blipFill>
          <a:blip r:embed="rId3"/>
          <a:stretch>
            <a:fillRect/>
          </a:stretch>
        </p:blipFill>
        <p:spPr>
          <a:xfrm>
            <a:off x="24129219" y="7890491"/>
            <a:ext cx="7624093" cy="4769764"/>
          </a:xfrm>
          <a:prstGeom prst="rect">
            <a:avLst/>
          </a:prstGeom>
        </p:spPr>
      </p:pic>
      <p:sp>
        <p:nvSpPr>
          <p:cNvPr id="12" name="TextBox 11">
            <a:extLst>
              <a:ext uri="{FF2B5EF4-FFF2-40B4-BE49-F238E27FC236}">
                <a16:creationId xmlns:a16="http://schemas.microsoft.com/office/drawing/2014/main" id="{C6252916-AD49-1525-930D-0ABC872D0803}"/>
              </a:ext>
            </a:extLst>
          </p:cNvPr>
          <p:cNvSpPr txBox="1"/>
          <p:nvPr/>
        </p:nvSpPr>
        <p:spPr>
          <a:xfrm>
            <a:off x="8414648" y="14639869"/>
            <a:ext cx="767343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Calibri"/>
                <a:ea typeface="+mn-lt"/>
                <a:cs typeface="+mn-lt"/>
              </a:rPr>
              <a:t>Model parameters obtained from joint spectral fits using normalization constant factor and Band function</a:t>
            </a:r>
            <a:r>
              <a:rPr lang="en-US" sz="1600">
                <a:ea typeface="+mn-lt"/>
                <a:cs typeface="+mn-lt"/>
              </a:rPr>
              <a:t> (broken power law, typical for GRB spectra</a:t>
            </a:r>
            <a:r>
              <a:rPr lang="en-US" sz="1600">
                <a:latin typeface="Calibri"/>
                <a:ea typeface="+mn-lt"/>
                <a:cs typeface="+mn-lt"/>
              </a:rPr>
              <a:t>); primary focus on cross-calibration coefficient for HED </a:t>
            </a:r>
            <a:endParaRPr lang="en-US" sz="1600">
              <a:latin typeface="Calibri"/>
              <a:cs typeface="Calibri"/>
            </a:endParaRPr>
          </a:p>
          <a:p>
            <a:pPr marL="285750" indent="-285750">
              <a:buFont typeface="Arial"/>
              <a:buChar char="•"/>
            </a:pPr>
            <a:endParaRPr lang="en-US" sz="1600">
              <a:latin typeface="Calibri"/>
              <a:ea typeface="+mn-lt"/>
              <a:cs typeface="Calibri"/>
            </a:endParaRPr>
          </a:p>
          <a:p>
            <a:pPr marL="285750" indent="-285750">
              <a:buFont typeface="Arial,Sans-Serif"/>
              <a:buChar char="•"/>
            </a:pPr>
            <a:r>
              <a:rPr lang="en-US" sz="1600">
                <a:latin typeface="Calibri"/>
                <a:ea typeface="+mn-lt"/>
                <a:cs typeface="Arial"/>
              </a:rPr>
              <a:t>Majority of sample composed of short GRBs; ASIM's trigger logic focused on extremely short time scales (300 µs to 20 </a:t>
            </a:r>
            <a:r>
              <a:rPr lang="en-US" sz="1600" err="1">
                <a:latin typeface="Calibri"/>
                <a:ea typeface="+mn-lt"/>
                <a:cs typeface="Arial"/>
              </a:rPr>
              <a:t>ms</a:t>
            </a:r>
            <a:r>
              <a:rPr lang="en-US" sz="1600">
                <a:latin typeface="Calibri"/>
                <a:ea typeface="+mn-lt"/>
                <a:cs typeface="Arial"/>
              </a:rPr>
              <a:t>) due to main focus on detecting TGFs.</a:t>
            </a:r>
          </a:p>
        </p:txBody>
      </p:sp>
      <p:sp>
        <p:nvSpPr>
          <p:cNvPr id="13" name="TextBox 12">
            <a:extLst>
              <a:ext uri="{FF2B5EF4-FFF2-40B4-BE49-F238E27FC236}">
                <a16:creationId xmlns:a16="http://schemas.microsoft.com/office/drawing/2014/main" id="{842FA3D2-BB3D-8B60-B9C7-C3A03EFFE2D2}"/>
              </a:ext>
            </a:extLst>
          </p:cNvPr>
          <p:cNvSpPr txBox="1"/>
          <p:nvPr/>
        </p:nvSpPr>
        <p:spPr>
          <a:xfrm>
            <a:off x="16361726" y="9866904"/>
            <a:ext cx="76799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Calibri"/>
                <a:cs typeface="Arial"/>
              </a:rPr>
              <a:t>Approach outlined in</a:t>
            </a:r>
            <a:r>
              <a:rPr lang="en-US" sz="1600" i="1">
                <a:latin typeface="Calibri"/>
                <a:cs typeface="Arial"/>
              </a:rPr>
              <a:t> T. Sakamoto et al. </a:t>
            </a:r>
            <a:r>
              <a:rPr lang="en-US" sz="1600" i="1">
                <a:ea typeface="+mn-lt"/>
                <a:cs typeface="+mn-lt"/>
              </a:rPr>
              <a:t>Publications of the Astronomical </a:t>
            </a:r>
            <a:r>
              <a:rPr lang="en-US" sz="1600" i="1" err="1">
                <a:ea typeface="+mn-lt"/>
                <a:cs typeface="+mn-lt"/>
              </a:rPr>
              <a:t>Soci</a:t>
            </a:r>
            <a:r>
              <a:rPr lang="en-US" sz="1600" i="1">
                <a:ea typeface="+mn-lt"/>
                <a:cs typeface="+mn-lt"/>
              </a:rPr>
              <a:t>-</a:t>
            </a:r>
            <a:br>
              <a:rPr lang="en-US" sz="1600" i="1">
                <a:ea typeface="+mn-lt"/>
                <a:cs typeface="+mn-lt"/>
              </a:rPr>
            </a:br>
            <a:r>
              <a:rPr lang="en-US" sz="1600" i="1" err="1">
                <a:ea typeface="+mn-lt"/>
                <a:cs typeface="+mn-lt"/>
              </a:rPr>
              <a:t>ety</a:t>
            </a:r>
            <a:r>
              <a:rPr lang="en-US" sz="1600" i="1">
                <a:ea typeface="+mn-lt"/>
                <a:cs typeface="+mn-lt"/>
              </a:rPr>
              <a:t> of Japan, 63(1):215–277 (2011) </a:t>
            </a:r>
            <a:r>
              <a:rPr lang="en-US" sz="1600">
                <a:ea typeface="+mn-lt"/>
                <a:cs typeface="Arial"/>
              </a:rPr>
              <a:t>followed</a:t>
            </a:r>
            <a:r>
              <a:rPr lang="en-US" sz="1600">
                <a:latin typeface="Calibri"/>
                <a:cs typeface="Arial"/>
              </a:rPr>
              <a:t> to investigate any systematic trends in model parameters obtained from joint spectral analysis and the KW fit alone; scatter plots used to depict correlation between Band parameters.</a:t>
            </a:r>
            <a:endParaRPr lang="en-US">
              <a:cs typeface="Calibri"/>
            </a:endParaRPr>
          </a:p>
        </p:txBody>
      </p:sp>
      <p:sp>
        <p:nvSpPr>
          <p:cNvPr id="14" name="TextBox 13">
            <a:extLst>
              <a:ext uri="{FF2B5EF4-FFF2-40B4-BE49-F238E27FC236}">
                <a16:creationId xmlns:a16="http://schemas.microsoft.com/office/drawing/2014/main" id="{C5F1DFD7-F2BB-F675-CF25-19642EBA3EC6}"/>
              </a:ext>
            </a:extLst>
          </p:cNvPr>
          <p:cNvSpPr txBox="1"/>
          <p:nvPr/>
        </p:nvSpPr>
        <p:spPr>
          <a:xfrm>
            <a:off x="24040297" y="7063898"/>
            <a:ext cx="76297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Polar plot below illustrating the cross-calibration coefficient C</a:t>
            </a:r>
            <a:r>
              <a:rPr lang="en-US" sz="1600" baseline="-25000">
                <a:ea typeface="+mn-lt"/>
                <a:cs typeface="+mn-lt"/>
              </a:rPr>
              <a:t>A </a:t>
            </a:r>
            <a:r>
              <a:rPr lang="en-US" sz="1600">
                <a:ea typeface="+mn-lt"/>
                <a:cs typeface="+mn-lt"/>
              </a:rPr>
              <a:t>for incoming GRBs as data points, based on their angle of incidence (theta, phi) as observed by MXGS. The color-coded points represent the C</a:t>
            </a:r>
            <a:r>
              <a:rPr lang="en-US" sz="1600" baseline="-25000">
                <a:ea typeface="+mn-lt"/>
                <a:cs typeface="+mn-lt"/>
              </a:rPr>
              <a:t>A</a:t>
            </a:r>
            <a:r>
              <a:rPr lang="en-US" sz="1600">
                <a:ea typeface="+mn-lt"/>
                <a:cs typeface="+mn-lt"/>
              </a:rPr>
              <a:t> values. Outliers are indicated by arrows</a:t>
            </a:r>
            <a:endParaRPr lang="en-US" sz="1600">
              <a:latin typeface="Calibri"/>
              <a:cs typeface="Arial"/>
            </a:endParaRPr>
          </a:p>
        </p:txBody>
      </p:sp>
      <p:sp>
        <p:nvSpPr>
          <p:cNvPr id="411" name="TextBox 410">
            <a:extLst>
              <a:ext uri="{FF2B5EF4-FFF2-40B4-BE49-F238E27FC236}">
                <a16:creationId xmlns:a16="http://schemas.microsoft.com/office/drawing/2014/main" id="{934730B2-356A-8F24-CC90-B5CB9DBA8BDF}"/>
              </a:ext>
            </a:extLst>
          </p:cNvPr>
          <p:cNvSpPr txBox="1"/>
          <p:nvPr/>
        </p:nvSpPr>
        <p:spPr>
          <a:xfrm>
            <a:off x="24128675" y="12502438"/>
            <a:ext cx="755506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Outliers in C</a:t>
            </a:r>
            <a:r>
              <a:rPr lang="en-US" sz="1600" baseline="-25000">
                <a:ea typeface="+mn-lt"/>
                <a:cs typeface="+mn-lt"/>
              </a:rPr>
              <a:t>A</a:t>
            </a:r>
            <a:r>
              <a:rPr lang="en-US" sz="1600">
                <a:ea typeface="+mn-lt"/>
                <a:cs typeface="+mn-lt"/>
              </a:rPr>
              <a:t> are not outliers in spectral parameters, meaning that while flux might be incorrect for some directions, spectral parameters remain reliable.</a:t>
            </a:r>
          </a:p>
          <a:p>
            <a:pPr marL="285750" indent="-285750">
              <a:buFont typeface="Arial"/>
              <a:buChar char="•"/>
            </a:pPr>
            <a:r>
              <a:rPr lang="en-US" sz="1600">
                <a:latin typeface="Calibri"/>
                <a:cs typeface="Arial"/>
              </a:rPr>
              <a:t>Cross-calibration coefficient deviations prompted a data consistency check for ASIM, investigating potential data preparation pipeline errors.</a:t>
            </a:r>
            <a:endParaRPr lang="en-US" sz="1600">
              <a:cs typeface="Calibri"/>
            </a:endParaRPr>
          </a:p>
          <a:p>
            <a:pPr marL="285750" indent="-285750">
              <a:buFont typeface="Arial"/>
              <a:buChar char="•"/>
            </a:pPr>
            <a:r>
              <a:rPr lang="en-US" sz="1600">
                <a:ea typeface="+mn-lt"/>
                <a:cs typeface="+mn-lt"/>
              </a:rPr>
              <a:t> Outliers at phi ~0 and ~180 degrees may result from absorption by payload masses not included in the ASIM mass model. This highlights the importance of considering angle of incidence constraints for ASIM.</a:t>
            </a:r>
          </a:p>
          <a:p>
            <a:pPr marL="285750" indent="-285750">
              <a:buFont typeface="Arial"/>
              <a:buChar char="•"/>
            </a:pPr>
            <a:r>
              <a:rPr lang="en-US" sz="1600">
                <a:ea typeface="+mn-lt"/>
                <a:cs typeface="+mn-lt"/>
              </a:rPr>
              <a:t>ASIM/HED calibration performance is generally verified</a:t>
            </a:r>
            <a:endParaRPr lang="en-US" sz="1600">
              <a:cs typeface="Calibri"/>
            </a:endParaRPr>
          </a:p>
          <a:p>
            <a:pPr marL="285750" indent="-285750">
              <a:buFont typeface="Arial"/>
              <a:buChar char="•"/>
            </a:pPr>
            <a:r>
              <a:rPr lang="en-US" sz="1600">
                <a:ea typeface="+mn-lt"/>
                <a:cs typeface="+mn-lt"/>
              </a:rPr>
              <a:t>ASIM is shown to be an effective GRB detector, especially for short bursts, expected to be associated to gravitational wave events. This opens space for scientific exploitation of the ASIM mission also in the field of high-energy astrophysics</a:t>
            </a:r>
            <a:endParaRPr lang="en-US" sz="1600">
              <a:cs typeface="Calibri"/>
            </a:endParaRPr>
          </a:p>
        </p:txBody>
      </p:sp>
      <p:pic>
        <p:nvPicPr>
          <p:cNvPr id="17" name="Picture 17" descr="Diagram&#10;&#10;Description automatically generated">
            <a:extLst>
              <a:ext uri="{FF2B5EF4-FFF2-40B4-BE49-F238E27FC236}">
                <a16:creationId xmlns:a16="http://schemas.microsoft.com/office/drawing/2014/main" id="{3A32B315-9574-36AC-8105-CF628732211C}"/>
              </a:ext>
            </a:extLst>
          </p:cNvPr>
          <p:cNvPicPr>
            <a:picLocks noChangeAspect="1"/>
          </p:cNvPicPr>
          <p:nvPr/>
        </p:nvPicPr>
        <p:blipFill>
          <a:blip r:embed="rId4"/>
          <a:stretch>
            <a:fillRect/>
          </a:stretch>
        </p:blipFill>
        <p:spPr>
          <a:xfrm>
            <a:off x="16318104" y="3125083"/>
            <a:ext cx="3290261" cy="5877510"/>
          </a:xfrm>
          <a:prstGeom prst="rect">
            <a:avLst/>
          </a:prstGeom>
        </p:spPr>
      </p:pic>
      <p:pic>
        <p:nvPicPr>
          <p:cNvPr id="19" name="Picture 19" descr="Chart, histogram&#10;&#10;Description automatically generated">
            <a:extLst>
              <a:ext uri="{FF2B5EF4-FFF2-40B4-BE49-F238E27FC236}">
                <a16:creationId xmlns:a16="http://schemas.microsoft.com/office/drawing/2014/main" id="{F78F4D38-37F2-1B4C-0F17-28F45EC46513}"/>
              </a:ext>
            </a:extLst>
          </p:cNvPr>
          <p:cNvPicPr>
            <a:picLocks noChangeAspect="1"/>
          </p:cNvPicPr>
          <p:nvPr/>
        </p:nvPicPr>
        <p:blipFill>
          <a:blip r:embed="rId5"/>
          <a:stretch>
            <a:fillRect/>
          </a:stretch>
        </p:blipFill>
        <p:spPr>
          <a:xfrm>
            <a:off x="19746550" y="5596569"/>
            <a:ext cx="4305322" cy="3410452"/>
          </a:xfrm>
          <a:prstGeom prst="rect">
            <a:avLst/>
          </a:prstGeom>
        </p:spPr>
      </p:pic>
      <p:sp>
        <p:nvSpPr>
          <p:cNvPr id="22" name="TextBox 21">
            <a:extLst>
              <a:ext uri="{FF2B5EF4-FFF2-40B4-BE49-F238E27FC236}">
                <a16:creationId xmlns:a16="http://schemas.microsoft.com/office/drawing/2014/main" id="{B8F86963-3E6C-1238-927C-0AA1CA8357BF}"/>
              </a:ext>
            </a:extLst>
          </p:cNvPr>
          <p:cNvSpPr txBox="1"/>
          <p:nvPr/>
        </p:nvSpPr>
        <p:spPr>
          <a:xfrm>
            <a:off x="6199445" y="7472511"/>
            <a:ext cx="19721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GRB artistic view - A. </a:t>
            </a:r>
            <a:r>
              <a:rPr lang="en-US" sz="1200" err="1">
                <a:ea typeface="+mn-lt"/>
                <a:cs typeface="+mn-lt"/>
              </a:rPr>
              <a:t>Ramsli</a:t>
            </a:r>
            <a:endParaRPr lang="en-US" sz="1200" err="1">
              <a:cs typeface="Calibri"/>
            </a:endParaRPr>
          </a:p>
          <a:p>
            <a:pPr algn="l"/>
            <a:endParaRPr lang="en-US" sz="1200">
              <a:cs typeface="Calibri"/>
            </a:endParaRPr>
          </a:p>
        </p:txBody>
      </p:sp>
      <p:cxnSp>
        <p:nvCxnSpPr>
          <p:cNvPr id="23" name="Straight Arrow Connector 22">
            <a:extLst>
              <a:ext uri="{FF2B5EF4-FFF2-40B4-BE49-F238E27FC236}">
                <a16:creationId xmlns:a16="http://schemas.microsoft.com/office/drawing/2014/main" id="{89983823-390F-2C8E-A1C0-67B6EC31C065}"/>
              </a:ext>
            </a:extLst>
          </p:cNvPr>
          <p:cNvCxnSpPr/>
          <p:nvPr/>
        </p:nvCxnSpPr>
        <p:spPr>
          <a:xfrm flipV="1">
            <a:off x="26747252" y="10574601"/>
            <a:ext cx="216994" cy="366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D93E48-7E9A-0B48-6B73-102323E81809}"/>
              </a:ext>
            </a:extLst>
          </p:cNvPr>
          <p:cNvCxnSpPr>
            <a:cxnSpLocks/>
          </p:cNvCxnSpPr>
          <p:nvPr/>
        </p:nvCxnSpPr>
        <p:spPr>
          <a:xfrm flipH="1">
            <a:off x="29251373" y="11103496"/>
            <a:ext cx="499524" cy="25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BBD5963-3B4D-987A-9360-773A65BC0F89}"/>
              </a:ext>
            </a:extLst>
          </p:cNvPr>
          <p:cNvCxnSpPr>
            <a:cxnSpLocks/>
          </p:cNvCxnSpPr>
          <p:nvPr/>
        </p:nvCxnSpPr>
        <p:spPr>
          <a:xfrm flipH="1" flipV="1">
            <a:off x="29651938" y="10584938"/>
            <a:ext cx="251134" cy="3182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4" descr="Chart, line chart&#10;&#10;Description automatically generated">
            <a:extLst>
              <a:ext uri="{FF2B5EF4-FFF2-40B4-BE49-F238E27FC236}">
                <a16:creationId xmlns:a16="http://schemas.microsoft.com/office/drawing/2014/main" id="{D3CEE97F-1D91-EEB7-4A28-558E29DE2455}"/>
              </a:ext>
            </a:extLst>
          </p:cNvPr>
          <p:cNvPicPr>
            <a:picLocks noChangeAspect="1"/>
          </p:cNvPicPr>
          <p:nvPr/>
        </p:nvPicPr>
        <p:blipFill>
          <a:blip r:embed="rId6"/>
          <a:stretch>
            <a:fillRect/>
          </a:stretch>
        </p:blipFill>
        <p:spPr>
          <a:xfrm>
            <a:off x="16222096" y="11186724"/>
            <a:ext cx="7763111" cy="2884457"/>
          </a:xfrm>
          <a:prstGeom prst="rect">
            <a:avLst/>
          </a:prstGeom>
        </p:spPr>
      </p:pic>
      <p:pic>
        <p:nvPicPr>
          <p:cNvPr id="10" name="Picture 10" descr="Chart, box and whisker chart&#10;&#10;Description automatically generated">
            <a:extLst>
              <a:ext uri="{FF2B5EF4-FFF2-40B4-BE49-F238E27FC236}">
                <a16:creationId xmlns:a16="http://schemas.microsoft.com/office/drawing/2014/main" id="{594B00C8-562D-6C95-A37E-E2E6C754A52F}"/>
              </a:ext>
            </a:extLst>
          </p:cNvPr>
          <p:cNvPicPr>
            <a:picLocks noChangeAspect="1"/>
          </p:cNvPicPr>
          <p:nvPr/>
        </p:nvPicPr>
        <p:blipFill>
          <a:blip r:embed="rId7"/>
          <a:stretch>
            <a:fillRect/>
          </a:stretch>
        </p:blipFill>
        <p:spPr>
          <a:xfrm>
            <a:off x="26637925" y="2912824"/>
            <a:ext cx="5348213" cy="3224619"/>
          </a:xfrm>
          <a:prstGeom prst="rect">
            <a:avLst/>
          </a:prstGeom>
        </p:spPr>
      </p:pic>
      <p:pic>
        <p:nvPicPr>
          <p:cNvPr id="5" name="Picture 5" descr="Table&#10;&#10;Description automatically generated">
            <a:extLst>
              <a:ext uri="{FF2B5EF4-FFF2-40B4-BE49-F238E27FC236}">
                <a16:creationId xmlns:a16="http://schemas.microsoft.com/office/drawing/2014/main" id="{EDD6420C-B505-89BA-46F4-EDC1EB599A18}"/>
              </a:ext>
            </a:extLst>
          </p:cNvPr>
          <p:cNvPicPr>
            <a:picLocks noChangeAspect="1"/>
          </p:cNvPicPr>
          <p:nvPr/>
        </p:nvPicPr>
        <p:blipFill>
          <a:blip r:embed="rId8"/>
          <a:stretch>
            <a:fillRect/>
          </a:stretch>
        </p:blipFill>
        <p:spPr>
          <a:xfrm>
            <a:off x="30191407" y="10547183"/>
            <a:ext cx="1212906" cy="1955321"/>
          </a:xfrm>
          <a:prstGeom prst="rect">
            <a:avLst/>
          </a:prstGeom>
        </p:spPr>
      </p:pic>
      <p:pic>
        <p:nvPicPr>
          <p:cNvPr id="9" name="Picture 10" descr="Table&#10;&#10;Description automatically generated">
            <a:extLst>
              <a:ext uri="{FF2B5EF4-FFF2-40B4-BE49-F238E27FC236}">
                <a16:creationId xmlns:a16="http://schemas.microsoft.com/office/drawing/2014/main" id="{F4C90A2D-8638-D9F5-9690-FF9EF0A9FC42}"/>
              </a:ext>
            </a:extLst>
          </p:cNvPr>
          <p:cNvPicPr>
            <a:picLocks noChangeAspect="1"/>
          </p:cNvPicPr>
          <p:nvPr/>
        </p:nvPicPr>
        <p:blipFill>
          <a:blip r:embed="rId9"/>
          <a:stretch>
            <a:fillRect/>
          </a:stretch>
        </p:blipFill>
        <p:spPr>
          <a:xfrm>
            <a:off x="8322861" y="3146136"/>
            <a:ext cx="7751249" cy="6720636"/>
          </a:xfrm>
          <a:prstGeom prst="rect">
            <a:avLst/>
          </a:prstGeom>
        </p:spPr>
      </p:pic>
      <p:sp>
        <p:nvSpPr>
          <p:cNvPr id="11" name="TextBox 10">
            <a:extLst>
              <a:ext uri="{FF2B5EF4-FFF2-40B4-BE49-F238E27FC236}">
                <a16:creationId xmlns:a16="http://schemas.microsoft.com/office/drawing/2014/main" id="{436ED1E6-F7C2-A086-1CB9-2B6714390365}"/>
              </a:ext>
            </a:extLst>
          </p:cNvPr>
          <p:cNvSpPr txBox="1"/>
          <p:nvPr/>
        </p:nvSpPr>
        <p:spPr>
          <a:xfrm>
            <a:off x="16393185" y="14641715"/>
            <a:ext cx="75381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Three scatter plots above show correlations between Band parameters α, β, and E</a:t>
            </a:r>
            <a:r>
              <a:rPr lang="en-US" sz="1600" baseline="-25000">
                <a:ea typeface="+mn-lt"/>
                <a:cs typeface="+mn-lt"/>
              </a:rPr>
              <a:t>peak</a:t>
            </a:r>
            <a:r>
              <a:rPr lang="en-US" sz="1600">
                <a:ea typeface="+mn-lt"/>
                <a:cs typeface="+mn-lt"/>
              </a:rPr>
              <a:t> for KW-ASIM and KW-only spectral fit. Each subplot has KW-only parameter values on the x-axis and corresponding KW-ASIM values on the y-axis.</a:t>
            </a:r>
          </a:p>
          <a:p>
            <a:pPr marL="285750" indent="-285750">
              <a:buFont typeface="Arial"/>
              <a:buChar char="•"/>
            </a:pPr>
            <a:endParaRPr lang="en-US" sz="1600">
              <a:ea typeface="+mn-lt"/>
              <a:cs typeface="+mn-lt"/>
            </a:endParaRPr>
          </a:p>
          <a:p>
            <a:pPr marL="285750" indent="-285750">
              <a:buFont typeface="Arial"/>
              <a:buChar char="•"/>
            </a:pPr>
            <a:r>
              <a:rPr lang="en-US" sz="1600">
                <a:ea typeface="+mn-lt"/>
                <a:cs typeface="+mn-lt"/>
              </a:rPr>
              <a:t>The correlation among Band parameters is consistent between the ASIM-KW and KW-only fits; an outlier in the E</a:t>
            </a:r>
            <a:r>
              <a:rPr lang="en-US" sz="1600" baseline="-25000">
                <a:ea typeface="+mn-lt"/>
                <a:cs typeface="+mn-lt"/>
              </a:rPr>
              <a:t>peak</a:t>
            </a:r>
            <a:r>
              <a:rPr lang="en-US" sz="1600">
                <a:ea typeface="+mn-lt"/>
                <a:cs typeface="+mn-lt"/>
              </a:rPr>
              <a:t> plot corresponds to GRB 190606</a:t>
            </a:r>
          </a:p>
          <a:p>
            <a:pPr marL="285750" indent="-285750">
              <a:buFont typeface="Arial"/>
              <a:buChar char="•"/>
            </a:pPr>
            <a:endParaRPr lang="en-US" sz="1600">
              <a:ea typeface="+mn-lt"/>
              <a:cs typeface="+mn-lt"/>
            </a:endParaRPr>
          </a:p>
          <a:p>
            <a:pPr marL="285750" indent="-285750">
              <a:buFont typeface="Arial"/>
              <a:buChar char="•"/>
            </a:pPr>
            <a:endParaRPr lang="en-US" sz="1600">
              <a:solidFill>
                <a:srgbClr val="000000"/>
              </a:solidFill>
              <a:ea typeface="+mn-lt"/>
              <a:cs typeface="+mn-lt"/>
            </a:endParaRPr>
          </a:p>
          <a:p>
            <a:pPr marL="285750" indent="-285750">
              <a:buFont typeface="Arial"/>
              <a:buChar char="•"/>
            </a:pPr>
            <a:endParaRPr lang="en-US" sz="1600">
              <a:solidFill>
                <a:srgbClr val="000000"/>
              </a:solidFill>
              <a:ea typeface="+mn-lt"/>
              <a:cs typeface="+mn-lt"/>
            </a:endParaRPr>
          </a:p>
        </p:txBody>
      </p:sp>
      <p:sp>
        <p:nvSpPr>
          <p:cNvPr id="4" name="TextBox 3">
            <a:extLst>
              <a:ext uri="{FF2B5EF4-FFF2-40B4-BE49-F238E27FC236}">
                <a16:creationId xmlns:a16="http://schemas.microsoft.com/office/drawing/2014/main" id="{E90E568C-F11E-B287-608F-D2A4C57F29D1}"/>
              </a:ext>
            </a:extLst>
          </p:cNvPr>
          <p:cNvSpPr txBox="1"/>
          <p:nvPr/>
        </p:nvSpPr>
        <p:spPr>
          <a:xfrm>
            <a:off x="19618668" y="3228021"/>
            <a:ext cx="44231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figure below features the spectra in the top section, while the residuals from the fit are displayed in the bottom section of the same figure.</a:t>
            </a:r>
          </a:p>
          <a:p>
            <a:pPr marL="285750" indent="-285750">
              <a:buFont typeface="Arial"/>
              <a:buChar char="•"/>
            </a:pPr>
            <a:r>
              <a:rPr lang="en-US" sz="1600">
                <a:ea typeface="+mn-lt"/>
                <a:cs typeface="+mn-lt"/>
              </a:rPr>
              <a:t>Color-coded as follows: black and red represent the low and high energy spectra of KW, green and blue indicate the Fermi/GBM </a:t>
            </a:r>
            <a:r>
              <a:rPr lang="en-US" sz="1600" err="1">
                <a:ea typeface="+mn-lt"/>
                <a:cs typeface="+mn-lt"/>
              </a:rPr>
              <a:t>NaI</a:t>
            </a:r>
            <a:r>
              <a:rPr lang="en-US" sz="1600">
                <a:ea typeface="+mn-lt"/>
                <a:cs typeface="+mn-lt"/>
              </a:rPr>
              <a:t> and BGO, while cyan corresponds to ASIM/HED.</a:t>
            </a:r>
          </a:p>
          <a:p>
            <a:pPr marL="285750" indent="-285750">
              <a:buFont typeface="Arial"/>
              <a:buChar char="•"/>
            </a:pPr>
            <a:r>
              <a:rPr lang="en-US" sz="1600">
                <a:solidFill>
                  <a:srgbClr val="000000"/>
                </a:solidFill>
                <a:ea typeface="+mn-lt"/>
                <a:cs typeface="+mn-lt"/>
              </a:rPr>
              <a:t>Spectra is fitted with the Band model</a:t>
            </a:r>
          </a:p>
        </p:txBody>
      </p:sp>
      <p:sp>
        <p:nvSpPr>
          <p:cNvPr id="6" name="TextBox 5">
            <a:extLst>
              <a:ext uri="{FF2B5EF4-FFF2-40B4-BE49-F238E27FC236}">
                <a16:creationId xmlns:a16="http://schemas.microsoft.com/office/drawing/2014/main" id="{A2D5CCEF-4687-D78A-AEA9-09D9E158B356}"/>
              </a:ext>
            </a:extLst>
          </p:cNvPr>
          <p:cNvSpPr txBox="1"/>
          <p:nvPr/>
        </p:nvSpPr>
        <p:spPr>
          <a:xfrm>
            <a:off x="23983723" y="2563107"/>
            <a:ext cx="299692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Sans-Serif"/>
              <a:buChar char="•"/>
            </a:pPr>
            <a:endParaRPr lang="en-US" sz="1400">
              <a:latin typeface="Calibri"/>
              <a:cs typeface="Arial"/>
            </a:endParaRPr>
          </a:p>
          <a:p>
            <a:pPr marL="285750" indent="-285750">
              <a:buFont typeface="Arial,Sans-Serif"/>
              <a:buChar char="•"/>
            </a:pPr>
            <a:r>
              <a:rPr lang="en-US" sz="1400">
                <a:latin typeface="Calibri"/>
                <a:cs typeface="Arial"/>
              </a:rPr>
              <a:t>The three stacked scatter plots display the cross-correlation normalization constants for ASIM (C</a:t>
            </a:r>
            <a:r>
              <a:rPr lang="en-US" sz="1400" baseline="-25000">
                <a:latin typeface="Calibri"/>
                <a:cs typeface="Arial"/>
              </a:rPr>
              <a:t>A</a:t>
            </a:r>
            <a:r>
              <a:rPr lang="en-US" sz="1400">
                <a:latin typeface="Calibri"/>
                <a:cs typeface="Arial"/>
              </a:rPr>
              <a:t>) and Fermi (C</a:t>
            </a:r>
            <a:r>
              <a:rPr lang="en-US" sz="1400" baseline="-25000">
                <a:latin typeface="Calibri"/>
                <a:cs typeface="Arial"/>
              </a:rPr>
              <a:t>F</a:t>
            </a:r>
            <a:r>
              <a:rPr lang="en-US" sz="1400">
                <a:latin typeface="Calibri"/>
                <a:cs typeface="Arial"/>
              </a:rPr>
              <a:t>) across each parameter in the Band model during joint fits</a:t>
            </a:r>
          </a:p>
          <a:p>
            <a:pPr marL="285750" indent="-285750">
              <a:buFont typeface="Arial,Sans-Serif"/>
              <a:buChar char="•"/>
            </a:pPr>
            <a:r>
              <a:rPr lang="en-US" sz="1400">
                <a:latin typeface="Calibri"/>
                <a:cs typeface="Arial"/>
              </a:rPr>
              <a:t>Red dots show KW-ASIM-Fermi data, blue points represent KW-ASIM data, and green points indicate ASIM-Fermi-GBM data for GRB 211211A. The green dashed line in each subplot signifies the expected cross-calibration coefficient of 1 </a:t>
            </a:r>
          </a:p>
          <a:p>
            <a:pPr marL="285750" indent="-285750">
              <a:buFont typeface="Arial,Sans-Serif"/>
              <a:buChar char="•"/>
            </a:pPr>
            <a:r>
              <a:rPr lang="en-US" sz="1400">
                <a:latin typeface="Calibri"/>
                <a:cs typeface="Arial"/>
              </a:rPr>
              <a:t>Data from all three instruments were not concurrently available for every burst</a:t>
            </a:r>
            <a:endParaRPr lang="en-US" sz="1400">
              <a:latin typeface="Calibri"/>
              <a:cs typeface="Calibri"/>
            </a:endParaRPr>
          </a:p>
        </p:txBody>
      </p:sp>
      <p:pic>
        <p:nvPicPr>
          <p:cNvPr id="16" name="Picture 17" descr="A picture containing outdoor object, star&#10;&#10;Description automatically generated">
            <a:extLst>
              <a:ext uri="{FF2B5EF4-FFF2-40B4-BE49-F238E27FC236}">
                <a16:creationId xmlns:a16="http://schemas.microsoft.com/office/drawing/2014/main" id="{81DC7536-897C-8AA2-FC1D-263283A50EBD}"/>
              </a:ext>
            </a:extLst>
          </p:cNvPr>
          <p:cNvPicPr>
            <a:picLocks noChangeAspect="1"/>
          </p:cNvPicPr>
          <p:nvPr/>
        </p:nvPicPr>
        <p:blipFill>
          <a:blip r:embed="rId10"/>
          <a:stretch>
            <a:fillRect/>
          </a:stretch>
        </p:blipFill>
        <p:spPr>
          <a:xfrm>
            <a:off x="575545" y="3223071"/>
            <a:ext cx="7584749" cy="4244626"/>
          </a:xfrm>
          <a:prstGeom prst="rect">
            <a:avLst/>
          </a:prstGeom>
        </p:spPr>
      </p:pic>
      <p:pic>
        <p:nvPicPr>
          <p:cNvPr id="18" name="Picture 19" descr="Logo&#10;&#10;Description automatically generated">
            <a:extLst>
              <a:ext uri="{FF2B5EF4-FFF2-40B4-BE49-F238E27FC236}">
                <a16:creationId xmlns:a16="http://schemas.microsoft.com/office/drawing/2014/main" id="{CD952F40-A60A-1603-2823-00B3445F1793}"/>
              </a:ext>
            </a:extLst>
          </p:cNvPr>
          <p:cNvPicPr>
            <a:picLocks noChangeAspect="1"/>
          </p:cNvPicPr>
          <p:nvPr/>
        </p:nvPicPr>
        <p:blipFill>
          <a:blip r:embed="rId11"/>
          <a:stretch>
            <a:fillRect/>
          </a:stretch>
        </p:blipFill>
        <p:spPr>
          <a:xfrm>
            <a:off x="27937325" y="-619"/>
            <a:ext cx="1389334" cy="1804275"/>
          </a:xfrm>
          <a:prstGeom prst="rect">
            <a:avLst/>
          </a:prstGeom>
        </p:spPr>
      </p:pic>
    </p:spTree>
    <p:extLst>
      <p:ext uri="{BB962C8B-B14F-4D97-AF65-F5344CB8AC3E}">
        <p14:creationId xmlns:p14="http://schemas.microsoft.com/office/powerpoint/2010/main" val="1905912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250FD77894D44B07E47508B1B8A9E" ma:contentTypeVersion="11" ma:contentTypeDescription="Create a new document." ma:contentTypeScope="" ma:versionID="2b7c33b7795d92f1df103c42cdc6bd33">
  <xsd:schema xmlns:xsd="http://www.w3.org/2001/XMLSchema" xmlns:xs="http://www.w3.org/2001/XMLSchema" xmlns:p="http://schemas.microsoft.com/office/2006/metadata/properties" xmlns:ns2="4ecc5153-5460-4a74-abe5-8ae4312f890b" xmlns:ns3="b5c958cd-ef94-4457-963f-b37751b1d1a1" targetNamespace="http://schemas.microsoft.com/office/2006/metadata/properties" ma:root="true" ma:fieldsID="e13f0977ad4155c6a9eb07a90fe5afc6" ns2:_="" ns3:_="">
    <xsd:import namespace="4ecc5153-5460-4a74-abe5-8ae4312f890b"/>
    <xsd:import namespace="b5c958cd-ef94-4457-963f-b37751b1d1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c5153-5460-4a74-abe5-8ae4312f8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15d7e9-da90-449b-8052-bacb192258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c958cd-ef94-4457-963f-b37751b1d1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169e762-f6fe-4a1b-8aba-47ca1e773953}" ma:internalName="TaxCatchAll" ma:showField="CatchAllData" ma:web="b5c958cd-ef94-4457-963f-b37751b1d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cc5153-5460-4a74-abe5-8ae4312f890b">
      <Terms xmlns="http://schemas.microsoft.com/office/infopath/2007/PartnerControls"/>
    </lcf76f155ced4ddcb4097134ff3c332f>
    <TaxCatchAll xmlns="b5c958cd-ef94-4457-963f-b37751b1d1a1" xsi:nil="true"/>
  </documentManagement>
</p:properties>
</file>

<file path=customXml/itemProps1.xml><?xml version="1.0" encoding="utf-8"?>
<ds:datastoreItem xmlns:ds="http://schemas.openxmlformats.org/officeDocument/2006/customXml" ds:itemID="{6B5971D9-F277-492F-BD09-38B75AAD2460}">
  <ds:schemaRefs>
    <ds:schemaRef ds:uri="http://schemas.microsoft.com/sharepoint/v3/contenttype/forms"/>
  </ds:schemaRefs>
</ds:datastoreItem>
</file>

<file path=customXml/itemProps2.xml><?xml version="1.0" encoding="utf-8"?>
<ds:datastoreItem xmlns:ds="http://schemas.openxmlformats.org/officeDocument/2006/customXml" ds:itemID="{C53DF6FC-0683-49DD-928F-A3037393C818}">
  <ds:schemaRefs>
    <ds:schemaRef ds:uri="4ecc5153-5460-4a74-abe5-8ae4312f890b"/>
    <ds:schemaRef ds:uri="b5c958cd-ef94-4457-963f-b37751b1d1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780B93-8A1A-4680-B132-261CDEE4DB3C}">
  <ds:schemaRefs>
    <ds:schemaRef ds:uri="4ecc5153-5460-4a74-abe5-8ae4312f890b"/>
    <ds:schemaRef ds:uri="b5c958cd-ef94-4457-963f-b37751b1d1a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Universitet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Kavitha Becker</dc:creator>
  <cp:revision>16</cp:revision>
  <cp:lastPrinted>2016-12-08T14:31:58Z</cp:lastPrinted>
  <dcterms:created xsi:type="dcterms:W3CDTF">2014-08-11T14:12:00Z</dcterms:created>
  <dcterms:modified xsi:type="dcterms:W3CDTF">2023-04-26T13:24:23Z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0x010100B04250FD77894D44B07E47508B1B8A9E</vt:lpwstr>
  </property>
  <property fmtid="{D5CDD505-2E9C-101B-9397-08002B2CF9AE}" pid="3" name="MediaServiceImageTags">
    <vt:lpwstr/>
  </property>
</Properties>
</file>