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134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31" autoAdjust="0"/>
    <p:restoredTop sz="94604" autoAdjust="0"/>
  </p:normalViewPr>
  <p:slideViewPr>
    <p:cSldViewPr snapToGrid="0" showGuides="1">
      <p:cViewPr varScale="1">
        <p:scale>
          <a:sx n="24" d="100"/>
          <a:sy n="24" d="100"/>
        </p:scale>
        <p:origin x="2082" y="84"/>
      </p:cViewPr>
      <p:guideLst>
        <p:guide orient="horz" pos="9536"/>
        <p:guide pos="134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3E6-66C7-4096-82A8-4956760621E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2F00-2507-4B4C-898F-A97686024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341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35" userDrawn="1">
          <p15:clr>
            <a:srgbClr val="FBAE40"/>
          </p15:clr>
        </p15:guide>
        <p15:guide id="2" pos="134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3E6-66C7-4096-82A8-4956760621E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2F00-2507-4B4C-898F-A97686024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9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3E6-66C7-4096-82A8-4956760621E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2F00-2507-4B4C-898F-A97686024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3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3E6-66C7-4096-82A8-4956760621E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2F00-2507-4B4C-898F-A97686024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63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3E6-66C7-4096-82A8-4956760621E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2F00-2507-4B4C-898F-A97686024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95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3E6-66C7-4096-82A8-4956760621E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2F00-2507-4B4C-898F-A97686024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09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3E6-66C7-4096-82A8-4956760621E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2F00-2507-4B4C-898F-A97686024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81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3E6-66C7-4096-82A8-4956760621E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2F00-2507-4B4C-898F-A97686024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49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3E6-66C7-4096-82A8-4956760621E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2F00-2507-4B4C-898F-A97686024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38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3E6-66C7-4096-82A8-4956760621E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2F00-2507-4B4C-898F-A97686024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77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3E6-66C7-4096-82A8-4956760621E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2F00-2507-4B4C-898F-A97686024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4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703E6-66C7-4096-82A8-4956760621E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72F00-2507-4B4C-898F-A97686024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1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E7699E-5AA0-3021-A59C-FF7659DB2C35}"/>
              </a:ext>
            </a:extLst>
          </p:cNvPr>
          <p:cNvSpPr txBox="1"/>
          <p:nvPr/>
        </p:nvSpPr>
        <p:spPr>
          <a:xfrm>
            <a:off x="10047990" y="1151641"/>
            <a:ext cx="2274793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0" i="0" u="none" strike="noStrike" baseline="0" dirty="0">
                <a:solidFill>
                  <a:schemeClr val="bg1"/>
                </a:solidFill>
              </a:rPr>
              <a:t>Multivariate forecasting of tropical cyclones using combined neural </a:t>
            </a:r>
            <a:r>
              <a:rPr lang="de-AT" sz="9600" b="0" i="0" u="none" strike="noStrike" baseline="0" dirty="0" err="1">
                <a:solidFill>
                  <a:schemeClr val="bg1"/>
                </a:solidFill>
              </a:rPr>
              <a:t>networks</a:t>
            </a:r>
            <a:endParaRPr lang="ru-RU" sz="9600" b="1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A0F5FEC3-1A1F-92F2-4BBF-06379BADE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2563" y="2611333"/>
            <a:ext cx="18486471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4000" i="0" dirty="0">
                <a:latin typeface="Calibri" panose="020F0502020204030204" pitchFamily="34" charset="0"/>
                <a:cs typeface="Calibri" panose="020F0502020204030204" pitchFamily="34" charset="0"/>
              </a:rPr>
              <a:t>Author: </a:t>
            </a:r>
            <a:r>
              <a:rPr lang="de-AT" sz="4000" i="0" dirty="0">
                <a:latin typeface="Calibri" panose="020F0502020204030204" pitchFamily="34" charset="0"/>
                <a:cs typeface="Calibri" panose="020F0502020204030204" pitchFamily="34" charset="0"/>
              </a:rPr>
              <a:t>Yegor Hudozhnik                         Supervisor: Ing. Mag. Dr. Andreas Windisch</a:t>
            </a:r>
            <a:endParaRPr lang="de-DE" sz="400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F73DF94F-96AB-A23D-D4CB-22E3A1BE5AE3}"/>
              </a:ext>
            </a:extLst>
          </p:cNvPr>
          <p:cNvSpPr txBox="1">
            <a:spLocks/>
          </p:cNvSpPr>
          <p:nvPr/>
        </p:nvSpPr>
        <p:spPr>
          <a:xfrm>
            <a:off x="31941049" y="5629012"/>
            <a:ext cx="7682951" cy="58128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latin typeface="+mn-lt"/>
              </a:rPr>
              <a:t>Problem Statement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12C52DFA-9177-0F2E-3123-6461917000CA}"/>
              </a:ext>
            </a:extLst>
          </p:cNvPr>
          <p:cNvSpPr txBox="1">
            <a:spLocks/>
          </p:cNvSpPr>
          <p:nvPr/>
        </p:nvSpPr>
        <p:spPr>
          <a:xfrm>
            <a:off x="21389953" y="9395127"/>
            <a:ext cx="3023151" cy="38657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b="1" dirty="0">
                <a:latin typeface="+mn-lt"/>
              </a:rPr>
              <a:t>Research Questions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C8D745E-A79B-ABFC-A7B1-3BB906B2C273}"/>
              </a:ext>
            </a:extLst>
          </p:cNvPr>
          <p:cNvSpPr/>
          <p:nvPr/>
        </p:nvSpPr>
        <p:spPr>
          <a:xfrm>
            <a:off x="843725" y="5394431"/>
            <a:ext cx="14053376" cy="10525091"/>
          </a:xfrm>
          <a:prstGeom prst="roundRect">
            <a:avLst>
              <a:gd name="adj" fmla="val 16667"/>
            </a:avLst>
          </a:prstGeom>
          <a:solidFill>
            <a:schemeClr val="bg1">
              <a:alpha val="72000"/>
            </a:schemeClr>
          </a:solidFill>
          <a:ln w="1079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76383308-A0B8-6D4D-F914-3AF10C86EE18}"/>
              </a:ext>
            </a:extLst>
          </p:cNvPr>
          <p:cNvSpPr txBox="1">
            <a:spLocks/>
          </p:cNvSpPr>
          <p:nvPr/>
        </p:nvSpPr>
        <p:spPr>
          <a:xfrm>
            <a:off x="1350963" y="7545515"/>
            <a:ext cx="13171782" cy="8182253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Tx/>
              <a:buChar char="-"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Tropical Cyclones (TCs) development depends on environmental features with non-linear </a:t>
            </a:r>
            <a:r>
              <a:rPr lang="en-GB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behaviour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l">
              <a:buFontTx/>
              <a:buChar char="-"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Deep Learning (DL) methods are designed to facilitate the prediction process, as well as automatically detect and adapt to possible trends that may emerge over time.</a:t>
            </a:r>
          </a:p>
          <a:p>
            <a:pPr marL="571500" indent="-571500" algn="l">
              <a:buFontTx/>
              <a:buChar char="-"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DL methods can adjust themselves to climate changes and provide additional level of insights.</a:t>
            </a:r>
          </a:p>
          <a:p>
            <a:pPr marL="571500" indent="-571500" algn="l">
              <a:buFontTx/>
              <a:buChar char="-"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TC prediction is still perceived as a complicated DL task.</a:t>
            </a:r>
          </a:p>
          <a:p>
            <a:pPr algn="l"/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476B56-8C3A-95E4-EAC6-69E0CDA88026}"/>
              </a:ext>
            </a:extLst>
          </p:cNvPr>
          <p:cNvSpPr txBox="1"/>
          <p:nvPr/>
        </p:nvSpPr>
        <p:spPr>
          <a:xfrm flipH="1">
            <a:off x="2000723" y="6076893"/>
            <a:ext cx="10820582" cy="10156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reflection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Problem Statement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D4F2EF2-A2C9-3398-FDC6-51FBB338525C}"/>
              </a:ext>
            </a:extLst>
          </p:cNvPr>
          <p:cNvSpPr/>
          <p:nvPr/>
        </p:nvSpPr>
        <p:spPr>
          <a:xfrm>
            <a:off x="910165" y="16552932"/>
            <a:ext cx="14053377" cy="6330669"/>
          </a:xfrm>
          <a:prstGeom prst="roundRect">
            <a:avLst>
              <a:gd name="adj" fmla="val 16667"/>
            </a:avLst>
          </a:prstGeom>
          <a:solidFill>
            <a:schemeClr val="bg1">
              <a:alpha val="72000"/>
            </a:schemeClr>
          </a:solidFill>
          <a:ln w="1079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681944D-F9DF-DC00-7E5F-93E3E1285D6D}"/>
              </a:ext>
            </a:extLst>
          </p:cNvPr>
          <p:cNvSpPr/>
          <p:nvPr/>
        </p:nvSpPr>
        <p:spPr>
          <a:xfrm>
            <a:off x="16392386" y="5394431"/>
            <a:ext cx="25060414" cy="17648576"/>
          </a:xfrm>
          <a:prstGeom prst="roundRect">
            <a:avLst>
              <a:gd name="adj" fmla="val 16667"/>
            </a:avLst>
          </a:prstGeom>
          <a:solidFill>
            <a:schemeClr val="bg1">
              <a:alpha val="72000"/>
            </a:schemeClr>
          </a:solidFill>
          <a:ln w="1079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8AB1B0-8F2E-C448-49F6-D3519B565928}"/>
              </a:ext>
            </a:extLst>
          </p:cNvPr>
          <p:cNvSpPr txBox="1"/>
          <p:nvPr/>
        </p:nvSpPr>
        <p:spPr>
          <a:xfrm flipH="1">
            <a:off x="2000723" y="17289820"/>
            <a:ext cx="10788186" cy="10156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reflection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Objective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AA87A0C-2863-0B9B-C4C3-2E3370A2482D}"/>
              </a:ext>
            </a:extLst>
          </p:cNvPr>
          <p:cNvSpPr/>
          <p:nvPr/>
        </p:nvSpPr>
        <p:spPr>
          <a:xfrm>
            <a:off x="16508981" y="23932357"/>
            <a:ext cx="25060414" cy="5418551"/>
          </a:xfrm>
          <a:prstGeom prst="roundRect">
            <a:avLst>
              <a:gd name="adj" fmla="val 16667"/>
            </a:avLst>
          </a:prstGeom>
          <a:solidFill>
            <a:schemeClr val="bg1">
              <a:alpha val="72000"/>
            </a:schemeClr>
          </a:solidFill>
          <a:ln w="1079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dirty="0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1EE840E8-1820-2750-0653-C2ADB5B1B9B7}"/>
              </a:ext>
            </a:extLst>
          </p:cNvPr>
          <p:cNvSpPr/>
          <p:nvPr/>
        </p:nvSpPr>
        <p:spPr>
          <a:xfrm>
            <a:off x="843726" y="23479432"/>
            <a:ext cx="14053376" cy="5847282"/>
          </a:xfrm>
          <a:prstGeom prst="roundRect">
            <a:avLst>
              <a:gd name="adj" fmla="val 16667"/>
            </a:avLst>
          </a:prstGeom>
          <a:solidFill>
            <a:schemeClr val="bg1">
              <a:alpha val="72000"/>
            </a:schemeClr>
          </a:solidFill>
          <a:ln w="1079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78C118-691E-7ECB-EC4B-EC9976DCAE4F}"/>
              </a:ext>
            </a:extLst>
          </p:cNvPr>
          <p:cNvSpPr txBox="1"/>
          <p:nvPr/>
        </p:nvSpPr>
        <p:spPr>
          <a:xfrm flipH="1">
            <a:off x="17788628" y="6076893"/>
            <a:ext cx="15753865" cy="10156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reflection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Data and Methods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DA7370-726E-12AD-201B-D57895257FCF}"/>
              </a:ext>
            </a:extLst>
          </p:cNvPr>
          <p:cNvSpPr txBox="1"/>
          <p:nvPr/>
        </p:nvSpPr>
        <p:spPr>
          <a:xfrm flipH="1">
            <a:off x="17547309" y="24556200"/>
            <a:ext cx="11491877" cy="10156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reflection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Results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80CB30D-3695-8814-173F-CEC570453B9B}"/>
              </a:ext>
            </a:extLst>
          </p:cNvPr>
          <p:cNvSpPr txBox="1"/>
          <p:nvPr/>
        </p:nvSpPr>
        <p:spPr>
          <a:xfrm flipH="1">
            <a:off x="1830818" y="24048368"/>
            <a:ext cx="10820582" cy="10156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reflection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Outline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5" name="Untertitel 2">
            <a:extLst>
              <a:ext uri="{FF2B5EF4-FFF2-40B4-BE49-F238E27FC236}">
                <a16:creationId xmlns:a16="http://schemas.microsoft.com/office/drawing/2014/main" id="{F8471DCE-5DC1-45C9-2449-03456467321E}"/>
              </a:ext>
            </a:extLst>
          </p:cNvPr>
          <p:cNvSpPr txBox="1">
            <a:spLocks/>
          </p:cNvSpPr>
          <p:nvPr/>
        </p:nvSpPr>
        <p:spPr>
          <a:xfrm>
            <a:off x="1350963" y="18605327"/>
            <a:ext cx="13171782" cy="4330873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Tx/>
              <a:buChar char="-"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Forecast trajectory and intensity  using sequence to sequence pipeline.</a:t>
            </a:r>
          </a:p>
          <a:p>
            <a:pPr marL="571500" indent="-571500" algn="l">
              <a:buFontTx/>
              <a:buChar char="-"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Compare different NN architecture approaches.</a:t>
            </a:r>
          </a:p>
          <a:p>
            <a:pPr marL="571500" indent="-571500" algn="l">
              <a:buFontTx/>
              <a:buChar char="-"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Estimate ability to detect trends in the context of climate change.</a:t>
            </a:r>
          </a:p>
          <a:p>
            <a:pPr algn="l"/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8D3F325F-6F7E-C374-D801-608F50A8A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1818" y="10102393"/>
            <a:ext cx="2260091" cy="1820073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91ED6FED-46DD-495E-05F3-8160BF0D9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891" y="10083551"/>
            <a:ext cx="2298819" cy="185126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740DB06D-B900-4479-2E16-CF46D4CDC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1819" y="11987336"/>
            <a:ext cx="2276389" cy="183319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89BE33A2-79EE-0162-B943-E78C9DC78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891" y="11987337"/>
            <a:ext cx="2298819" cy="1833199"/>
          </a:xfrm>
          <a:prstGeom prst="rect">
            <a:avLst/>
          </a:prstGeom>
        </p:spPr>
      </p:pic>
      <p:sp>
        <p:nvSpPr>
          <p:cNvPr id="53" name="Untertitel 2">
            <a:extLst>
              <a:ext uri="{FF2B5EF4-FFF2-40B4-BE49-F238E27FC236}">
                <a16:creationId xmlns:a16="http://schemas.microsoft.com/office/drawing/2014/main" id="{823E513B-889C-B71D-F455-D395C346F6F0}"/>
              </a:ext>
            </a:extLst>
          </p:cNvPr>
          <p:cNvSpPr txBox="1">
            <a:spLocks/>
          </p:cNvSpPr>
          <p:nvPr/>
        </p:nvSpPr>
        <p:spPr>
          <a:xfrm>
            <a:off x="29325044" y="7232206"/>
            <a:ext cx="11232645" cy="113458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ERA5 meteorological reanalysis provides advanced </a:t>
            </a:r>
            <a:b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data in an image-like format.</a:t>
            </a:r>
          </a:p>
        </p:txBody>
      </p:sp>
      <p:sp>
        <p:nvSpPr>
          <p:cNvPr id="54" name="Untertitel 2">
            <a:extLst>
              <a:ext uri="{FF2B5EF4-FFF2-40B4-BE49-F238E27FC236}">
                <a16:creationId xmlns:a16="http://schemas.microsoft.com/office/drawing/2014/main" id="{239A4C9F-133B-A853-9A8C-C7EEADF6924B}"/>
              </a:ext>
            </a:extLst>
          </p:cNvPr>
          <p:cNvSpPr txBox="1">
            <a:spLocks/>
          </p:cNvSpPr>
          <p:nvPr/>
        </p:nvSpPr>
        <p:spPr>
          <a:xfrm>
            <a:off x="29351818" y="13865981"/>
            <a:ext cx="9643532" cy="581288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 component of a wind at 850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hpa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First 24 hours of a TC development.</a:t>
            </a:r>
          </a:p>
        </p:txBody>
      </p:sp>
      <p:sp>
        <p:nvSpPr>
          <p:cNvPr id="55" name="Untertitel 2">
            <a:extLst>
              <a:ext uri="{FF2B5EF4-FFF2-40B4-BE49-F238E27FC236}">
                <a16:creationId xmlns:a16="http://schemas.microsoft.com/office/drawing/2014/main" id="{1EF40AAF-785E-9C15-BDBE-B8A4CA9B3F42}"/>
              </a:ext>
            </a:extLst>
          </p:cNvPr>
          <p:cNvSpPr txBox="1">
            <a:spLocks/>
          </p:cNvSpPr>
          <p:nvPr/>
        </p:nvSpPr>
        <p:spPr>
          <a:xfrm>
            <a:off x="17736034" y="7220231"/>
            <a:ext cx="11491878" cy="113458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HURDAT2 provides documents spatial and temporal development of TCs. Weak correlations between variables hint that additional data is essential for forecasting. 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BCF1233-96A1-15C6-74CD-CAF1AB2F3D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200" y="10103026"/>
            <a:ext cx="5522988" cy="374333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94211174-BE05-C899-C7DF-5A8A5DBC68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628" y="10083552"/>
            <a:ext cx="5522987" cy="3776479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A2320007-D5B4-D94E-11A2-A6B45AB154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4796" y="10083550"/>
            <a:ext cx="4345431" cy="3622661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90A6CFF5-7ADD-AD6D-52C9-74F036110A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829" y="24527172"/>
            <a:ext cx="3985261" cy="3595251"/>
          </a:xfrm>
          <a:prstGeom prst="rect">
            <a:avLst/>
          </a:prstGeom>
        </p:spPr>
      </p:pic>
      <p:sp>
        <p:nvSpPr>
          <p:cNvPr id="68" name="Untertitel 2">
            <a:extLst>
              <a:ext uri="{FF2B5EF4-FFF2-40B4-BE49-F238E27FC236}">
                <a16:creationId xmlns:a16="http://schemas.microsoft.com/office/drawing/2014/main" id="{3BE0B26A-4998-0945-C3A7-9C029C3DA31B}"/>
              </a:ext>
            </a:extLst>
          </p:cNvPr>
          <p:cNvSpPr txBox="1">
            <a:spLocks/>
          </p:cNvSpPr>
          <p:nvPr/>
        </p:nvSpPr>
        <p:spPr>
          <a:xfrm>
            <a:off x="29565829" y="28256551"/>
            <a:ext cx="4716914" cy="86655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Red line - input observations, </a:t>
            </a:r>
            <a:b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blue – Model 1, green – Model 2.</a:t>
            </a:r>
          </a:p>
        </p:txBody>
      </p:sp>
      <p:sp>
        <p:nvSpPr>
          <p:cNvPr id="69" name="Untertitel 2">
            <a:extLst>
              <a:ext uri="{FF2B5EF4-FFF2-40B4-BE49-F238E27FC236}">
                <a16:creationId xmlns:a16="http://schemas.microsoft.com/office/drawing/2014/main" id="{211FBDF1-1EFE-1135-1A87-82D1FF0C0AD1}"/>
              </a:ext>
            </a:extLst>
          </p:cNvPr>
          <p:cNvSpPr txBox="1">
            <a:spLocks/>
          </p:cNvSpPr>
          <p:nvPr/>
        </p:nvSpPr>
        <p:spPr>
          <a:xfrm>
            <a:off x="17736034" y="13860031"/>
            <a:ext cx="3653919" cy="581288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Correlations heatmap.</a:t>
            </a:r>
          </a:p>
        </p:txBody>
      </p:sp>
      <p:sp>
        <p:nvSpPr>
          <p:cNvPr id="70" name="Untertitel 2">
            <a:extLst>
              <a:ext uri="{FF2B5EF4-FFF2-40B4-BE49-F238E27FC236}">
                <a16:creationId xmlns:a16="http://schemas.microsoft.com/office/drawing/2014/main" id="{9ED50C32-A989-C569-E2CC-3ED3ADD8982E}"/>
              </a:ext>
            </a:extLst>
          </p:cNvPr>
          <p:cNvSpPr txBox="1">
            <a:spLocks/>
          </p:cNvSpPr>
          <p:nvPr/>
        </p:nvSpPr>
        <p:spPr>
          <a:xfrm>
            <a:off x="23481973" y="13850719"/>
            <a:ext cx="3653919" cy="581288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Values seasonality.</a:t>
            </a:r>
          </a:p>
        </p:txBody>
      </p:sp>
      <p:sp>
        <p:nvSpPr>
          <p:cNvPr id="71" name="Untertitel 2">
            <a:extLst>
              <a:ext uri="{FF2B5EF4-FFF2-40B4-BE49-F238E27FC236}">
                <a16:creationId xmlns:a16="http://schemas.microsoft.com/office/drawing/2014/main" id="{930CAC1A-5FD6-786A-04AF-0A3F54277BFF}"/>
              </a:ext>
            </a:extLst>
          </p:cNvPr>
          <p:cNvSpPr txBox="1">
            <a:spLocks/>
          </p:cNvSpPr>
          <p:nvPr/>
        </p:nvSpPr>
        <p:spPr>
          <a:xfrm>
            <a:off x="17311968" y="26195706"/>
            <a:ext cx="11491878" cy="2818748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40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nvestigating</a:t>
            </a: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hyper</a:t>
            </a: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parameter</a:t>
            </a: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space</a:t>
            </a: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such</a:t>
            </a: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batch</a:t>
            </a: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size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or complexity of the NN to improve the results.</a:t>
            </a:r>
            <a:br>
              <a:rPr lang="de-AT" sz="4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4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Second LSTM </a:t>
            </a:r>
            <a:r>
              <a:rPr lang="de-AT" sz="40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layer</a:t>
            </a:r>
            <a:r>
              <a:rPr lang="de-AT" sz="4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40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improves</a:t>
            </a:r>
            <a:r>
              <a:rPr lang="de-AT" sz="4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40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long</a:t>
            </a:r>
            <a:r>
              <a:rPr lang="de-AT" sz="4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40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term</a:t>
            </a:r>
            <a:r>
              <a:rPr lang="de-AT" sz="4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40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predictions</a:t>
            </a:r>
            <a:r>
              <a:rPr lang="de-AT" sz="4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Рисунок 72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D312B4B0-E01C-7BE1-E42A-77E00BBCBF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726" y="24499412"/>
            <a:ext cx="4858645" cy="3633746"/>
          </a:xfrm>
          <a:prstGeom prst="rect">
            <a:avLst/>
          </a:prstGeom>
        </p:spPr>
      </p:pic>
      <p:sp>
        <p:nvSpPr>
          <p:cNvPr id="78" name="Untertitel 2">
            <a:extLst>
              <a:ext uri="{FF2B5EF4-FFF2-40B4-BE49-F238E27FC236}">
                <a16:creationId xmlns:a16="http://schemas.microsoft.com/office/drawing/2014/main" id="{E9129D16-13DC-9C45-D9C6-5247BE49EAC7}"/>
              </a:ext>
            </a:extLst>
          </p:cNvPr>
          <p:cNvSpPr txBox="1">
            <a:spLocks/>
          </p:cNvSpPr>
          <p:nvPr/>
        </p:nvSpPr>
        <p:spPr>
          <a:xfrm>
            <a:off x="10580006" y="4219969"/>
            <a:ext cx="11491878" cy="1458404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Yegor Hudozhnik and Andreas Windisch</a:t>
            </a:r>
          </a:p>
        </p:txBody>
      </p:sp>
      <p:sp>
        <p:nvSpPr>
          <p:cNvPr id="79" name="Rectangle 1">
            <a:extLst>
              <a:ext uri="{FF2B5EF4-FFF2-40B4-BE49-F238E27FC236}">
                <a16:creationId xmlns:a16="http://schemas.microsoft.com/office/drawing/2014/main" id="{920D2656-A68F-832D-7282-030FF9C73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2803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Yegor Hudozhnik</a:t>
            </a:r>
            <a:r>
              <a:rPr kumimoji="0" lang="ru-RU" altLang="ru-RU" sz="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kumimoji="0" lang="ru-RU" altLang="ru-RU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and Andreas Windisch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6FBAD33D-549F-89EB-00C8-A9E718B986C5}"/>
              </a:ext>
            </a:extLst>
          </p:cNvPr>
          <p:cNvSpPr/>
          <p:nvPr/>
        </p:nvSpPr>
        <p:spPr>
          <a:xfrm>
            <a:off x="910165" y="-65072"/>
            <a:ext cx="7080932" cy="42260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9F7967F9-40FD-B271-0B69-CB161E02E9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149" y="1375798"/>
            <a:ext cx="5213802" cy="1072858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D3A397F3-87AD-A494-8BFA-5614B48742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38" y="2285683"/>
            <a:ext cx="1333333" cy="1333333"/>
          </a:xfrm>
          <a:prstGeom prst="rect">
            <a:avLst/>
          </a:prstGeom>
        </p:spPr>
      </p:pic>
      <p:sp>
        <p:nvSpPr>
          <p:cNvPr id="82" name="Untertitel 2">
            <a:extLst>
              <a:ext uri="{FF2B5EF4-FFF2-40B4-BE49-F238E27FC236}">
                <a16:creationId xmlns:a16="http://schemas.microsoft.com/office/drawing/2014/main" id="{7E752F06-A317-3FF7-F6B0-DF7DA891A499}"/>
              </a:ext>
            </a:extLst>
          </p:cNvPr>
          <p:cNvSpPr txBox="1">
            <a:spLocks/>
          </p:cNvSpPr>
          <p:nvPr/>
        </p:nvSpPr>
        <p:spPr>
          <a:xfrm>
            <a:off x="17339493" y="15425713"/>
            <a:ext cx="14147222" cy="7254164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Tx/>
              <a:buChar char="-"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Data is divided to sequences of past </a:t>
            </a:r>
            <a:b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 future observations for supervised </a:t>
            </a:r>
            <a:b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learning.</a:t>
            </a:r>
          </a:p>
          <a:p>
            <a:pPr marL="571500" indent="-571500" algn="l">
              <a:buFontTx/>
              <a:buChar char="-"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LSTM encoder + decoder models, </a:t>
            </a:r>
            <a:b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with single and double LSTM layers are </a:t>
            </a:r>
            <a:b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examined.</a:t>
            </a:r>
          </a:p>
          <a:p>
            <a:pPr marL="571500" indent="-571500" algn="l">
              <a:buFontTx/>
              <a:buChar char="-"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As next point we are going to incorporate the </a:t>
            </a:r>
            <a:b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2D data into the models.</a:t>
            </a:r>
          </a:p>
          <a:p>
            <a:pPr marL="571500" indent="-571500" algn="l">
              <a:buFontTx/>
              <a:buChar char="-"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Use of autoencoder to dimensionality reduction. </a:t>
            </a:r>
          </a:p>
        </p:txBody>
      </p:sp>
      <p:sp>
        <p:nvSpPr>
          <p:cNvPr id="83" name="Untertitel 2">
            <a:extLst>
              <a:ext uri="{FF2B5EF4-FFF2-40B4-BE49-F238E27FC236}">
                <a16:creationId xmlns:a16="http://schemas.microsoft.com/office/drawing/2014/main" id="{861442B9-9E51-B292-0245-6D1BE716C689}"/>
              </a:ext>
            </a:extLst>
          </p:cNvPr>
          <p:cNvSpPr txBox="1">
            <a:spLocks/>
          </p:cNvSpPr>
          <p:nvPr/>
        </p:nvSpPr>
        <p:spPr>
          <a:xfrm>
            <a:off x="1277827" y="25264776"/>
            <a:ext cx="13619274" cy="344546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Tx/>
              <a:buChar char="-"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 will bring additional methods to test, such as Gaussian process regression and Bayesian linear regression. </a:t>
            </a:r>
            <a:r>
              <a:rPr lang="ru-RU" sz="44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ru-RU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methods</a:t>
            </a:r>
            <a:r>
              <a:rPr lang="ru-RU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ru-RU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then</a:t>
            </a:r>
            <a:r>
              <a:rPr lang="ru-RU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refine</a:t>
            </a:r>
            <a:r>
              <a:rPr lang="ru-RU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prediction</a:t>
            </a:r>
            <a:r>
              <a:rPr lang="ru-RU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every</a:t>
            </a:r>
            <a:r>
              <a:rPr lang="ru-RU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data</a:t>
            </a:r>
            <a:r>
              <a:rPr lang="ru-RU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point</a:t>
            </a:r>
            <a:r>
              <a:rPr lang="ru-RU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observed</a:t>
            </a:r>
            <a:r>
              <a:rPr lang="ru-RU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44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well</a:t>
            </a:r>
            <a:r>
              <a:rPr lang="ru-RU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provide</a:t>
            </a:r>
            <a:r>
              <a:rPr lang="ru-RU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uncertainty</a:t>
            </a:r>
            <a:r>
              <a:rPr lang="ru-RU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quantification</a:t>
            </a:r>
            <a:r>
              <a:rPr lang="ru-RU" sz="4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l">
              <a:buFontTx/>
              <a:buChar char="-"/>
            </a:pPr>
            <a:endParaRPr lang="en-US" sz="44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A40C7ABC-F6F8-9426-B85D-650FF1AA1D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58" y="2658895"/>
            <a:ext cx="2824956" cy="872469"/>
          </a:xfrm>
          <a:prstGeom prst="rect">
            <a:avLst/>
          </a:prstGeom>
        </p:spPr>
      </p:pic>
      <p:sp>
        <p:nvSpPr>
          <p:cNvPr id="90" name="Untertitel 2">
            <a:extLst>
              <a:ext uri="{FF2B5EF4-FFF2-40B4-BE49-F238E27FC236}">
                <a16:creationId xmlns:a16="http://schemas.microsoft.com/office/drawing/2014/main" id="{EF9A9644-C5C8-02E0-7DC2-3FC9BAD9314D}"/>
              </a:ext>
            </a:extLst>
          </p:cNvPr>
          <p:cNvSpPr txBox="1">
            <a:spLocks/>
          </p:cNvSpPr>
          <p:nvPr/>
        </p:nvSpPr>
        <p:spPr>
          <a:xfrm>
            <a:off x="35044726" y="28276965"/>
            <a:ext cx="4716914" cy="86655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Actual trajectory.</a:t>
            </a:r>
          </a:p>
        </p:txBody>
      </p:sp>
      <p:pic>
        <p:nvPicPr>
          <p:cNvPr id="94" name="Рисунок 93" descr="Изображение выглядит как текст, музыка&#10;&#10;Автоматически созданное описание">
            <a:extLst>
              <a:ext uri="{FF2B5EF4-FFF2-40B4-BE49-F238E27FC236}">
                <a16:creationId xmlns:a16="http://schemas.microsoft.com/office/drawing/2014/main" id="{FFC5CA54-5C6F-D539-E8D6-6B056BB167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7632" y="15266909"/>
            <a:ext cx="15348155" cy="7142211"/>
          </a:xfrm>
          <a:prstGeom prst="rect">
            <a:avLst/>
          </a:prstGeom>
        </p:spPr>
      </p:pic>
      <p:pic>
        <p:nvPicPr>
          <p:cNvPr id="4" name="Рисунок 3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ACCCF531-F2FC-07A3-A5D0-172CCDFE4E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8323" y="15954"/>
            <a:ext cx="3431072" cy="457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09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2517</TotalTime>
  <Words>351</Words>
  <Application>Microsoft Office PowerPoint</Application>
  <PresentationFormat>Произвольный</PresentationFormat>
  <Paragraphs>31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Yegor and Varvara Hudozhnik</dc:creator>
  <cp:lastModifiedBy>Yegor and Varvara Hudozhnik</cp:lastModifiedBy>
  <cp:revision>124</cp:revision>
  <dcterms:created xsi:type="dcterms:W3CDTF">2023-03-09T20:19:01Z</dcterms:created>
  <dcterms:modified xsi:type="dcterms:W3CDTF">2023-04-26T13:29:24Z</dcterms:modified>
</cp:coreProperties>
</file>