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E1C8"/>
    <a:srgbClr val="1482A5"/>
    <a:srgbClr val="235078"/>
    <a:srgbClr val="2D3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75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40491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305900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406294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168554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260956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3823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345011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142819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16500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211824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5CABEC36-9000-42AD-8193-60CD29F625B2}" type="datetimeFigureOut">
              <a:rPr lang="en-GB" smtClean="0"/>
              <a:t>24/04/2023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56F3DF-BECF-42DA-B3CF-F589F60DC61D}" type="slidenum">
              <a:rPr lang="en-GB" smtClean="0"/>
              <a:t>‹#›</a:t>
            </a:fld>
            <a:endParaRPr lang="en-GB" dirty="0"/>
          </a:p>
        </p:txBody>
      </p:sp>
    </p:spTree>
    <p:extLst>
      <p:ext uri="{BB962C8B-B14F-4D97-AF65-F5344CB8AC3E}">
        <p14:creationId xmlns:p14="http://schemas.microsoft.com/office/powerpoint/2010/main" val="65764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5CABEC36-9000-42AD-8193-60CD29F625B2}" type="datetimeFigureOut">
              <a:rPr lang="en-GB" smtClean="0"/>
              <a:t>24/04/2023</a:t>
            </a:fld>
            <a:endParaRPr lang="en-GB"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656F3DF-BECF-42DA-B3CF-F589F60DC61D}" type="slidenum">
              <a:rPr lang="en-GB" smtClean="0"/>
              <a:t>‹#›</a:t>
            </a:fld>
            <a:endParaRPr lang="en-GB" dirty="0"/>
          </a:p>
        </p:txBody>
      </p:sp>
    </p:spTree>
    <p:extLst>
      <p:ext uri="{BB962C8B-B14F-4D97-AF65-F5344CB8AC3E}">
        <p14:creationId xmlns:p14="http://schemas.microsoft.com/office/powerpoint/2010/main" val="349282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CF6F86-8FE8-0A5A-D19F-37BE558E3B64}"/>
              </a:ext>
            </a:extLst>
          </p:cNvPr>
          <p:cNvGraphicFramePr>
            <a:graphicFrameLocks noGrp="1"/>
          </p:cNvGraphicFramePr>
          <p:nvPr>
            <p:extLst>
              <p:ext uri="{D42A27DB-BD31-4B8C-83A1-F6EECF244321}">
                <p14:modId xmlns:p14="http://schemas.microsoft.com/office/powerpoint/2010/main" val="2094255288"/>
              </p:ext>
            </p:extLst>
          </p:nvPr>
        </p:nvGraphicFramePr>
        <p:xfrm>
          <a:off x="0" y="-2"/>
          <a:ext cx="30275213" cy="10240110"/>
        </p:xfrm>
        <a:graphic>
          <a:graphicData uri="http://schemas.openxmlformats.org/drawingml/2006/table">
            <a:tbl>
              <a:tblPr firstRow="1" firstCol="1" bandRow="1">
                <a:tableStyleId>{5C22544A-7EE6-4342-B048-85BDC9FD1C3A}</a:tableStyleId>
              </a:tblPr>
              <a:tblGrid>
                <a:gridCol w="30275213">
                  <a:extLst>
                    <a:ext uri="{9D8B030D-6E8A-4147-A177-3AD203B41FA5}">
                      <a16:colId xmlns:a16="http://schemas.microsoft.com/office/drawing/2014/main" val="1245939085"/>
                    </a:ext>
                  </a:extLst>
                </a:gridCol>
              </a:tblGrid>
              <a:tr h="10240110">
                <a:tc>
                  <a:txBody>
                    <a:bodyPr/>
                    <a:lstStyle/>
                    <a:p>
                      <a:pPr marL="0" marR="0" algn="ctr">
                        <a:spcBef>
                          <a:spcPts val="0"/>
                        </a:spcBef>
                        <a:spcAft>
                          <a:spcPts val="0"/>
                        </a:spcAft>
                      </a:pPr>
                      <a:r>
                        <a:rPr lang="en-US" sz="8500" b="0" kern="1400" cap="none" spc="0" dirty="0">
                          <a:ln w="0"/>
                          <a:solidFill>
                            <a:schemeClr val="bg1"/>
                          </a:solidFill>
                          <a:effectLst>
                            <a:outerShdw blurRad="38100" dist="38100" dir="2700000" algn="tl">
                              <a:srgbClr val="000000">
                                <a:alpha val="43137"/>
                              </a:srgbClr>
                            </a:outerShdw>
                          </a:effectLst>
                          <a:latin typeface="Arial Black" panose="020B0A04020102020204" pitchFamily="34" charset="0"/>
                        </a:rPr>
                        <a:t>Correlating flow field with river bank erosion opposite to an accreting bank:</a:t>
                      </a:r>
                      <a:br>
                        <a:rPr lang="en-US" sz="8500" b="0" kern="1400" cap="none" spc="0" dirty="0">
                          <a:ln w="0"/>
                          <a:solidFill>
                            <a:schemeClr val="bg1"/>
                          </a:solidFill>
                          <a:effectLst>
                            <a:outerShdw blurRad="38100" dist="38100" dir="2700000" algn="tl">
                              <a:srgbClr val="000000">
                                <a:alpha val="43137"/>
                              </a:srgbClr>
                            </a:outerShdw>
                          </a:effectLst>
                          <a:latin typeface="Arial Black" panose="020B0A04020102020204" pitchFamily="34" charset="0"/>
                        </a:rPr>
                      </a:br>
                      <a:r>
                        <a:rPr lang="en-US" sz="8500" b="0" kern="1400" cap="none" spc="0" dirty="0">
                          <a:ln w="0"/>
                          <a:solidFill>
                            <a:schemeClr val="bg1"/>
                          </a:solidFill>
                          <a:effectLst>
                            <a:outerShdw blurRad="38100" dist="38100" dir="2700000" algn="tl">
                              <a:srgbClr val="000000">
                                <a:alpha val="43137"/>
                              </a:srgbClr>
                            </a:outerShdw>
                          </a:effectLst>
                          <a:latin typeface="Arial Black" panose="020B0A04020102020204" pitchFamily="34" charset="0"/>
                        </a:rPr>
                        <a:t>A Large-Eddy Simulation approach</a:t>
                      </a:r>
                      <a:endParaRPr lang="en-GB" sz="4800" b="0" kern="1400" cap="none" spc="0" dirty="0">
                        <a:ln w="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GB" sz="5400" dirty="0">
                          <a:solidFill>
                            <a:schemeClr val="bg1"/>
                          </a:solidFill>
                          <a:effectLst>
                            <a:outerShdw blurRad="38100" dist="38100" dir="2700000" algn="tl">
                              <a:srgbClr val="000000">
                                <a:alpha val="43137"/>
                              </a:srgbClr>
                            </a:outerShdw>
                          </a:effectLst>
                        </a:rPr>
                        <a:t>Pratik Chakraborty</a:t>
                      </a:r>
                      <a:r>
                        <a:rPr lang="en-GB" sz="5400" baseline="30000" dirty="0">
                          <a:solidFill>
                            <a:schemeClr val="bg1"/>
                          </a:solidFill>
                          <a:effectLst>
                            <a:outerShdw blurRad="38100" dist="38100" dir="2700000" algn="tl">
                              <a:srgbClr val="000000">
                                <a:alpha val="43137"/>
                              </a:srgbClr>
                            </a:outerShdw>
                          </a:effectLst>
                        </a:rPr>
                        <a:t>a</a:t>
                      </a:r>
                      <a:r>
                        <a:rPr lang="en-GB" sz="5400" baseline="0" dirty="0">
                          <a:solidFill>
                            <a:schemeClr val="bg1"/>
                          </a:solidFill>
                          <a:effectLst>
                            <a:outerShdw blurRad="38100" dist="38100" dir="2700000" algn="tl">
                              <a:srgbClr val="000000">
                                <a:alpha val="43137"/>
                              </a:srgbClr>
                            </a:outerShdw>
                          </a:effectLst>
                        </a:rPr>
                        <a:t>, </a:t>
                      </a:r>
                      <a:r>
                        <a:rPr lang="en-GB" sz="5400" dirty="0">
                          <a:solidFill>
                            <a:schemeClr val="bg1"/>
                          </a:solidFill>
                          <a:effectLst>
                            <a:outerShdw blurRad="38100" dist="38100" dir="2700000" algn="tl">
                              <a:srgbClr val="000000">
                                <a:alpha val="43137"/>
                              </a:srgbClr>
                            </a:outerShdw>
                          </a:effectLst>
                        </a:rPr>
                        <a:t>Daniel Valero</a:t>
                      </a:r>
                      <a:r>
                        <a:rPr lang="en-GB" sz="5400" baseline="30000" dirty="0">
                          <a:solidFill>
                            <a:schemeClr val="bg1"/>
                          </a:solidFill>
                          <a:effectLst>
                            <a:outerShdw blurRad="38100" dist="38100" dir="2700000" algn="tl">
                              <a:srgbClr val="000000">
                                <a:alpha val="43137"/>
                              </a:srgbClr>
                            </a:outerShdw>
                          </a:effectLst>
                        </a:rPr>
                        <a:t>a,b</a:t>
                      </a:r>
                      <a:r>
                        <a:rPr lang="en-GB" sz="5400" dirty="0">
                          <a:solidFill>
                            <a:schemeClr val="bg1"/>
                          </a:solidFill>
                          <a:effectLst>
                            <a:outerShdw blurRad="38100" dist="38100" dir="2700000" algn="tl">
                              <a:srgbClr val="000000">
                                <a:alpha val="43137"/>
                              </a:srgbClr>
                            </a:outerShdw>
                          </a:effectLst>
                        </a:rPr>
                        <a:t>, Andrés Vargas-Luna</a:t>
                      </a:r>
                      <a:r>
                        <a:rPr lang="en-GB" sz="5400" baseline="30000" dirty="0">
                          <a:solidFill>
                            <a:schemeClr val="bg1"/>
                          </a:solidFill>
                          <a:effectLst>
                            <a:outerShdw blurRad="38100" dist="38100" dir="2700000" algn="tl">
                              <a:srgbClr val="000000">
                                <a:alpha val="43137"/>
                              </a:srgbClr>
                            </a:outerShdw>
                          </a:effectLst>
                        </a:rPr>
                        <a:t>c</a:t>
                      </a:r>
                      <a:r>
                        <a:rPr lang="en-GB" sz="5400" dirty="0">
                          <a:solidFill>
                            <a:schemeClr val="bg1"/>
                          </a:solidFill>
                          <a:effectLst>
                            <a:outerShdw blurRad="38100" dist="38100" dir="2700000" algn="tl">
                              <a:srgbClr val="000000">
                                <a:alpha val="43137"/>
                              </a:srgbClr>
                            </a:outerShdw>
                          </a:effectLst>
                        </a:rPr>
                        <a:t>, Francesco Bregoli</a:t>
                      </a:r>
                      <a:r>
                        <a:rPr lang="en-GB" sz="5400" baseline="30000" dirty="0">
                          <a:solidFill>
                            <a:schemeClr val="bg1"/>
                          </a:solidFill>
                          <a:effectLst>
                            <a:outerShdw blurRad="38100" dist="38100" dir="2700000" algn="tl">
                              <a:srgbClr val="000000">
                                <a:alpha val="43137"/>
                              </a:srgbClr>
                            </a:outerShdw>
                          </a:effectLst>
                        </a:rPr>
                        <a:t>a,d</a:t>
                      </a:r>
                      <a:r>
                        <a:rPr lang="en-GB" sz="5400" dirty="0">
                          <a:solidFill>
                            <a:schemeClr val="bg1"/>
                          </a:solidFill>
                          <a:effectLst>
                            <a:outerShdw blurRad="38100" dist="38100" dir="2700000" algn="tl">
                              <a:srgbClr val="000000">
                                <a:alpha val="43137"/>
                              </a:srgbClr>
                            </a:outerShdw>
                          </a:effectLst>
                        </a:rPr>
                        <a:t>, Alessandra Crosato</a:t>
                      </a:r>
                      <a:r>
                        <a:rPr lang="en-GB" sz="5400" baseline="30000" dirty="0">
                          <a:solidFill>
                            <a:schemeClr val="bg1"/>
                          </a:solidFill>
                          <a:effectLst>
                            <a:outerShdw blurRad="38100" dist="38100" dir="2700000" algn="tl">
                              <a:srgbClr val="000000">
                                <a:alpha val="43137"/>
                              </a:srgbClr>
                            </a:outerShdw>
                          </a:effectLst>
                        </a:rPr>
                        <a:t>a,e </a:t>
                      </a:r>
                      <a:endParaRPr lang="en-GB" sz="5400" baseline="0" dirty="0">
                        <a:solidFill>
                          <a:schemeClr val="bg1"/>
                        </a:solidFill>
                        <a:effectLst>
                          <a:outerShdw blurRad="38100" dist="38100" dir="2700000" algn="tl">
                            <a:srgbClr val="000000">
                              <a:alpha val="43137"/>
                            </a:srgbClr>
                          </a:outerShdw>
                        </a:effectLst>
                      </a:endParaRPr>
                    </a:p>
                    <a:p>
                      <a:pPr marL="0" marR="0" algn="ctr">
                        <a:spcBef>
                          <a:spcPts val="0"/>
                        </a:spcBef>
                        <a:spcAft>
                          <a:spcPts val="0"/>
                        </a:spcAft>
                      </a:pPr>
                      <a:endParaRPr lang="en-GB" sz="4800" b="0"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GB" sz="3600" b="0" i="1" kern="1400" cap="none" spc="0" baseline="3000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a:t>
                      </a:r>
                      <a:r>
                        <a:rPr lang="en-GB" sz="3600" b="0" i="1"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Department of Water Resources and Ecosystems, IHE Delft Institute for Water Education, Delft, The Netherlands</a:t>
                      </a:r>
                    </a:p>
                    <a:p>
                      <a:pPr marL="0" marR="0" algn="ctr">
                        <a:spcBef>
                          <a:spcPts val="0"/>
                        </a:spcBef>
                        <a:spcAft>
                          <a:spcPts val="0"/>
                        </a:spcAft>
                      </a:pPr>
                      <a:r>
                        <a:rPr lang="en-GB" sz="3600" b="0" i="1" kern="1400" cap="none" spc="0" baseline="3000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a:t>
                      </a:r>
                      <a:r>
                        <a:rPr lang="en-GB" sz="3600" b="0" i="1"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Institute for Water and River Basin Development, Karlsruhe Institute of Technology, Karlsruhe, Germany</a:t>
                      </a:r>
                    </a:p>
                    <a:p>
                      <a:pPr marL="0" marR="0" algn="ctr">
                        <a:spcBef>
                          <a:spcPts val="0"/>
                        </a:spcBef>
                        <a:spcAft>
                          <a:spcPts val="0"/>
                        </a:spcAft>
                      </a:pPr>
                      <a:r>
                        <a:rPr lang="en-GB" sz="3600" b="0" i="1" kern="1400" cap="none" spc="0" baseline="3000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t>
                      </a:r>
                      <a:r>
                        <a:rPr lang="en-GB" sz="3600" b="0" i="1"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Department of Civil Engineering, Pontificia Universidad Javeriana, Bogotá, Colombia</a:t>
                      </a:r>
                    </a:p>
                    <a:p>
                      <a:pPr marL="0" marR="0" algn="ctr">
                        <a:spcBef>
                          <a:spcPts val="0"/>
                        </a:spcBef>
                        <a:spcAft>
                          <a:spcPts val="0"/>
                        </a:spcAft>
                      </a:pPr>
                      <a:r>
                        <a:rPr lang="en-GB" sz="3600" b="0" i="1" kern="1400" cap="none" spc="0" baseline="3000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a:t>
                      </a:r>
                      <a:r>
                        <a:rPr lang="en-GB" sz="3600" b="0" i="1"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Department of Environmental Science, Radboud University, Nijmegen, The Netherlands</a:t>
                      </a:r>
                    </a:p>
                    <a:p>
                      <a:pPr marL="0" marR="0" algn="ctr">
                        <a:spcBef>
                          <a:spcPts val="0"/>
                        </a:spcBef>
                        <a:spcAft>
                          <a:spcPts val="0"/>
                        </a:spcAft>
                      </a:pPr>
                      <a:r>
                        <a:rPr lang="en-GB" sz="3600" b="0" i="1" kern="1400" cap="none" spc="0" baseline="3000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a:t>
                      </a:r>
                      <a:r>
                        <a:rPr lang="en-GB" sz="3600" b="0" i="1" kern="1400" cap="none" spc="0" dirty="0">
                          <a:ln w="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Faculty of Civil Engineering and Geosciences, Delft University of Technology, Delft, The Netherlands</a:t>
                      </a:r>
                    </a:p>
                  </a:txBody>
                  <a:tcPr marL="457200" marR="457200" marT="457200" marB="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5078"/>
                    </a:solidFill>
                  </a:tcPr>
                </a:tc>
                <a:extLst>
                  <a:ext uri="{0D108BD9-81ED-4DB2-BD59-A6C34878D82A}">
                    <a16:rowId xmlns:a16="http://schemas.microsoft.com/office/drawing/2014/main" val="2846777457"/>
                  </a:ext>
                </a:extLst>
              </a:tr>
            </a:tbl>
          </a:graphicData>
        </a:graphic>
      </p:graphicFrame>
      <p:graphicFrame>
        <p:nvGraphicFramePr>
          <p:cNvPr id="4" name="Table 3">
            <a:extLst>
              <a:ext uri="{FF2B5EF4-FFF2-40B4-BE49-F238E27FC236}">
                <a16:creationId xmlns:a16="http://schemas.microsoft.com/office/drawing/2014/main" id="{D5689999-FAF3-9996-C000-A2F13FDF182E}"/>
              </a:ext>
            </a:extLst>
          </p:cNvPr>
          <p:cNvGraphicFramePr>
            <a:graphicFrameLocks noGrp="1"/>
          </p:cNvGraphicFramePr>
          <p:nvPr>
            <p:extLst>
              <p:ext uri="{D42A27DB-BD31-4B8C-83A1-F6EECF244321}">
                <p14:modId xmlns:p14="http://schemas.microsoft.com/office/powerpoint/2010/main" val="1062521612"/>
              </p:ext>
            </p:extLst>
          </p:nvPr>
        </p:nvGraphicFramePr>
        <p:xfrm>
          <a:off x="1269021" y="10904362"/>
          <a:ext cx="13258800" cy="1632438"/>
        </p:xfrm>
        <a:graphic>
          <a:graphicData uri="http://schemas.openxmlformats.org/drawingml/2006/table">
            <a:tbl>
              <a:tblPr firstRow="1" firstCol="1" bandRow="1">
                <a:tableStyleId>{5C22544A-7EE6-4342-B048-85BDC9FD1C3A}</a:tableStyleId>
              </a:tblPr>
              <a:tblGrid>
                <a:gridCol w="13258800">
                  <a:extLst>
                    <a:ext uri="{9D8B030D-6E8A-4147-A177-3AD203B41FA5}">
                      <a16:colId xmlns:a16="http://schemas.microsoft.com/office/drawing/2014/main" val="1245939085"/>
                    </a:ext>
                  </a:extLst>
                </a:gridCol>
              </a:tblGrid>
              <a:tr h="1632438">
                <a:tc>
                  <a:txBody>
                    <a:bodyPr/>
                    <a:lstStyle/>
                    <a:p>
                      <a:pPr marL="0" marR="0" algn="ctr">
                        <a:spcBef>
                          <a:spcPts val="0"/>
                        </a:spcBef>
                        <a:spcAft>
                          <a:spcPts val="0"/>
                        </a:spcAft>
                      </a:pPr>
                      <a:r>
                        <a:rPr lang="en-GB" sz="4800" b="0" i="0" kern="140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a typeface="Times New Roman" panose="02020603050405020304" pitchFamily="18" charset="0"/>
                          <a:cs typeface="Arial" panose="020B0604020202020204" pitchFamily="34" charset="0"/>
                        </a:rPr>
                        <a:t>Introduction</a:t>
                      </a:r>
                      <a:endParaRPr lang="en-GB" sz="4800" b="0" i="0" kern="1400" cap="none" spc="0" dirty="0">
                        <a:ln w="0"/>
                        <a:solidFill>
                          <a:schemeClr val="bg1"/>
                        </a:solidFill>
                        <a:effectLst/>
                        <a:latin typeface="Arial Black" panose="020B0A040201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82A5"/>
                    </a:solidFill>
                  </a:tcPr>
                </a:tc>
                <a:extLst>
                  <a:ext uri="{0D108BD9-81ED-4DB2-BD59-A6C34878D82A}">
                    <a16:rowId xmlns:a16="http://schemas.microsoft.com/office/drawing/2014/main" val="2846777457"/>
                  </a:ext>
                </a:extLst>
              </a:tr>
            </a:tbl>
          </a:graphicData>
        </a:graphic>
      </p:graphicFrame>
      <p:graphicFrame>
        <p:nvGraphicFramePr>
          <p:cNvPr id="5" name="Table 4">
            <a:extLst>
              <a:ext uri="{FF2B5EF4-FFF2-40B4-BE49-F238E27FC236}">
                <a16:creationId xmlns:a16="http://schemas.microsoft.com/office/drawing/2014/main" id="{C4B654D0-C86A-05D5-2712-66FA959DE9AB}"/>
              </a:ext>
            </a:extLst>
          </p:cNvPr>
          <p:cNvGraphicFramePr>
            <a:graphicFrameLocks noGrp="1"/>
          </p:cNvGraphicFramePr>
          <p:nvPr>
            <p:extLst>
              <p:ext uri="{D42A27DB-BD31-4B8C-83A1-F6EECF244321}">
                <p14:modId xmlns:p14="http://schemas.microsoft.com/office/powerpoint/2010/main" val="943358330"/>
              </p:ext>
            </p:extLst>
          </p:nvPr>
        </p:nvGraphicFramePr>
        <p:xfrm>
          <a:off x="1230919" y="12536800"/>
          <a:ext cx="13258801" cy="2654710"/>
        </p:xfrm>
        <a:graphic>
          <a:graphicData uri="http://schemas.openxmlformats.org/drawingml/2006/table">
            <a:tbl>
              <a:tblPr firstRow="1" firstCol="1" bandRow="1">
                <a:tableStyleId>{5C22544A-7EE6-4342-B048-85BDC9FD1C3A}</a:tableStyleId>
              </a:tblPr>
              <a:tblGrid>
                <a:gridCol w="13258801">
                  <a:extLst>
                    <a:ext uri="{9D8B030D-6E8A-4147-A177-3AD203B41FA5}">
                      <a16:colId xmlns:a16="http://schemas.microsoft.com/office/drawing/2014/main" val="1245939085"/>
                    </a:ext>
                  </a:extLst>
                </a:gridCol>
              </a:tblGrid>
              <a:tr h="2654710">
                <a:tc>
                  <a:txBody>
                    <a:bodyPr/>
                    <a:lstStyle/>
                    <a:p>
                      <a:pPr marL="0" marR="0" algn="just">
                        <a:spcBef>
                          <a:spcPts val="0"/>
                        </a:spcBef>
                        <a:spcAft>
                          <a:spcPts val="0"/>
                        </a:spcAft>
                      </a:pPr>
                      <a:r>
                        <a:rPr lang="en-GB"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Experimental flumes are studied to infer real river processes. However, flumes are often characterised by loose bank material, localised scour near banks and have scale issues.</a:t>
                      </a:r>
                    </a:p>
                  </a:txBody>
                  <a:tcPr marL="457200" marR="45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777457"/>
                  </a:ext>
                </a:extLst>
              </a:tr>
            </a:tbl>
          </a:graphicData>
        </a:graphic>
      </p:graphicFrame>
      <p:graphicFrame>
        <p:nvGraphicFramePr>
          <p:cNvPr id="7" name="Table 6">
            <a:extLst>
              <a:ext uri="{FF2B5EF4-FFF2-40B4-BE49-F238E27FC236}">
                <a16:creationId xmlns:a16="http://schemas.microsoft.com/office/drawing/2014/main" id="{970C05B4-ACA8-E212-50E7-028D605D7C3B}"/>
              </a:ext>
            </a:extLst>
          </p:cNvPr>
          <p:cNvGraphicFramePr>
            <a:graphicFrameLocks noGrp="1"/>
          </p:cNvGraphicFramePr>
          <p:nvPr>
            <p:extLst>
              <p:ext uri="{D42A27DB-BD31-4B8C-83A1-F6EECF244321}">
                <p14:modId xmlns:p14="http://schemas.microsoft.com/office/powerpoint/2010/main" val="100103765"/>
              </p:ext>
            </p:extLst>
          </p:nvPr>
        </p:nvGraphicFramePr>
        <p:xfrm>
          <a:off x="1269019" y="35259026"/>
          <a:ext cx="13339468" cy="1632438"/>
        </p:xfrm>
        <a:graphic>
          <a:graphicData uri="http://schemas.openxmlformats.org/drawingml/2006/table">
            <a:tbl>
              <a:tblPr firstRow="1" firstCol="1" bandRow="1">
                <a:tableStyleId>{5C22544A-7EE6-4342-B048-85BDC9FD1C3A}</a:tableStyleId>
              </a:tblPr>
              <a:tblGrid>
                <a:gridCol w="13339468">
                  <a:extLst>
                    <a:ext uri="{9D8B030D-6E8A-4147-A177-3AD203B41FA5}">
                      <a16:colId xmlns:a16="http://schemas.microsoft.com/office/drawing/2014/main" val="1245939085"/>
                    </a:ext>
                  </a:extLst>
                </a:gridCol>
              </a:tblGrid>
              <a:tr h="1632438">
                <a:tc>
                  <a:txBody>
                    <a:bodyPr/>
                    <a:lstStyle/>
                    <a:p>
                      <a:pPr marL="0" marR="0" algn="ctr">
                        <a:spcBef>
                          <a:spcPts val="0"/>
                        </a:spcBef>
                        <a:spcAft>
                          <a:spcPts val="0"/>
                        </a:spcAft>
                      </a:pPr>
                      <a:r>
                        <a:rPr lang="en-GB" sz="4800" b="0" i="0" kern="140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a typeface="Times New Roman" panose="02020603050405020304" pitchFamily="18" charset="0"/>
                          <a:cs typeface="Arial" panose="020B0604020202020204" pitchFamily="34" charset="0"/>
                        </a:rPr>
                        <a:t>Methods</a:t>
                      </a:r>
                      <a:endParaRPr lang="en-GB" sz="4800" b="0" i="0" kern="1400" cap="none" spc="0" dirty="0">
                        <a:ln w="0"/>
                        <a:solidFill>
                          <a:schemeClr val="bg1"/>
                        </a:solidFill>
                        <a:effectLst/>
                        <a:latin typeface="Arial Black" panose="020B0A040201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82A5"/>
                    </a:solidFill>
                  </a:tcPr>
                </a:tc>
                <a:extLst>
                  <a:ext uri="{0D108BD9-81ED-4DB2-BD59-A6C34878D82A}">
                    <a16:rowId xmlns:a16="http://schemas.microsoft.com/office/drawing/2014/main" val="2846777457"/>
                  </a:ext>
                </a:extLst>
              </a:tr>
            </a:tbl>
          </a:graphicData>
        </a:graphic>
      </p:graphicFrame>
      <p:graphicFrame>
        <p:nvGraphicFramePr>
          <p:cNvPr id="9" name="Table 8">
            <a:extLst>
              <a:ext uri="{FF2B5EF4-FFF2-40B4-BE49-F238E27FC236}">
                <a16:creationId xmlns:a16="http://schemas.microsoft.com/office/drawing/2014/main" id="{C90119B9-2461-ED14-3D0D-142D4A9B3F48}"/>
              </a:ext>
            </a:extLst>
          </p:cNvPr>
          <p:cNvGraphicFramePr>
            <a:graphicFrameLocks noGrp="1"/>
          </p:cNvGraphicFramePr>
          <p:nvPr>
            <p:extLst>
              <p:ext uri="{D42A27DB-BD31-4B8C-83A1-F6EECF244321}">
                <p14:modId xmlns:p14="http://schemas.microsoft.com/office/powerpoint/2010/main" val="1180125127"/>
              </p:ext>
            </p:extLst>
          </p:nvPr>
        </p:nvGraphicFramePr>
        <p:xfrm>
          <a:off x="1230922" y="15394076"/>
          <a:ext cx="13258798" cy="1632438"/>
        </p:xfrm>
        <a:graphic>
          <a:graphicData uri="http://schemas.openxmlformats.org/drawingml/2006/table">
            <a:tbl>
              <a:tblPr firstRow="1" firstCol="1" bandRow="1">
                <a:tableStyleId>{5C22544A-7EE6-4342-B048-85BDC9FD1C3A}</a:tableStyleId>
              </a:tblPr>
              <a:tblGrid>
                <a:gridCol w="13258798">
                  <a:extLst>
                    <a:ext uri="{9D8B030D-6E8A-4147-A177-3AD203B41FA5}">
                      <a16:colId xmlns:a16="http://schemas.microsoft.com/office/drawing/2014/main" val="1245939085"/>
                    </a:ext>
                  </a:extLst>
                </a:gridCol>
              </a:tblGrid>
              <a:tr h="1632438">
                <a:tc>
                  <a:txBody>
                    <a:bodyPr/>
                    <a:lstStyle/>
                    <a:p>
                      <a:pPr marL="0" marR="0" algn="just">
                        <a:spcBef>
                          <a:spcPts val="0"/>
                        </a:spcBef>
                        <a:spcAft>
                          <a:spcPts val="0"/>
                        </a:spcAft>
                      </a:pPr>
                      <a:r>
                        <a:rPr lang="en-GB" sz="3600" b="1" i="0" kern="14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Is bank erosion in experimental channels representative of bank erosion in rivers?</a:t>
                      </a:r>
                      <a:endParaRPr lang="en-GB" sz="3600" b="1"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7200" marR="45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E1C8"/>
                    </a:solidFill>
                  </a:tcPr>
                </a:tc>
                <a:extLst>
                  <a:ext uri="{0D108BD9-81ED-4DB2-BD59-A6C34878D82A}">
                    <a16:rowId xmlns:a16="http://schemas.microsoft.com/office/drawing/2014/main" val="2846777457"/>
                  </a:ext>
                </a:extLst>
              </a:tr>
            </a:tbl>
          </a:graphicData>
        </a:graphic>
      </p:graphicFrame>
      <p:pic>
        <p:nvPicPr>
          <p:cNvPr id="11" name="Picture 10">
            <a:extLst>
              <a:ext uri="{FF2B5EF4-FFF2-40B4-BE49-F238E27FC236}">
                <a16:creationId xmlns:a16="http://schemas.microsoft.com/office/drawing/2014/main" id="{27C9689C-A062-1C22-62C7-FCFE84E6120B}"/>
              </a:ext>
            </a:extLst>
          </p:cNvPr>
          <p:cNvPicPr>
            <a:picLocks noChangeAspect="1"/>
          </p:cNvPicPr>
          <p:nvPr/>
        </p:nvPicPr>
        <p:blipFill>
          <a:blip r:embed="rId2"/>
          <a:stretch>
            <a:fillRect/>
          </a:stretch>
        </p:blipFill>
        <p:spPr>
          <a:xfrm>
            <a:off x="540462" y="14817545"/>
            <a:ext cx="1380913" cy="1380913"/>
          </a:xfrm>
          <a:prstGeom prst="rect">
            <a:avLst/>
          </a:prstGeom>
        </p:spPr>
      </p:pic>
      <p:graphicFrame>
        <p:nvGraphicFramePr>
          <p:cNvPr id="12" name="Table 11">
            <a:extLst>
              <a:ext uri="{FF2B5EF4-FFF2-40B4-BE49-F238E27FC236}">
                <a16:creationId xmlns:a16="http://schemas.microsoft.com/office/drawing/2014/main" id="{FC5C4875-DB51-708A-6F2B-2EA2EEB268F7}"/>
              </a:ext>
            </a:extLst>
          </p:cNvPr>
          <p:cNvGraphicFramePr>
            <a:graphicFrameLocks noGrp="1"/>
          </p:cNvGraphicFramePr>
          <p:nvPr>
            <p:extLst>
              <p:ext uri="{D42A27DB-BD31-4B8C-83A1-F6EECF244321}">
                <p14:modId xmlns:p14="http://schemas.microsoft.com/office/powerpoint/2010/main" val="602097041"/>
              </p:ext>
            </p:extLst>
          </p:nvPr>
        </p:nvGraphicFramePr>
        <p:xfrm>
          <a:off x="1269019" y="30821942"/>
          <a:ext cx="13339468" cy="1632438"/>
        </p:xfrm>
        <a:graphic>
          <a:graphicData uri="http://schemas.openxmlformats.org/drawingml/2006/table">
            <a:tbl>
              <a:tblPr firstRow="1" firstCol="1" bandRow="1">
                <a:tableStyleId>{5C22544A-7EE6-4342-B048-85BDC9FD1C3A}</a:tableStyleId>
              </a:tblPr>
              <a:tblGrid>
                <a:gridCol w="13339468">
                  <a:extLst>
                    <a:ext uri="{9D8B030D-6E8A-4147-A177-3AD203B41FA5}">
                      <a16:colId xmlns:a16="http://schemas.microsoft.com/office/drawing/2014/main" val="1245939085"/>
                    </a:ext>
                  </a:extLst>
                </a:gridCol>
              </a:tblGrid>
              <a:tr h="1632438">
                <a:tc>
                  <a:txBody>
                    <a:bodyPr/>
                    <a:lstStyle/>
                    <a:p>
                      <a:pPr marL="0" marR="0" algn="ctr">
                        <a:spcBef>
                          <a:spcPts val="0"/>
                        </a:spcBef>
                        <a:spcAft>
                          <a:spcPts val="0"/>
                        </a:spcAft>
                      </a:pPr>
                      <a:r>
                        <a:rPr lang="en-GB" sz="4800" b="0" i="0" kern="140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a typeface="Times New Roman" panose="02020603050405020304" pitchFamily="18" charset="0"/>
                          <a:cs typeface="Arial" panose="020B0604020202020204" pitchFamily="34" charset="0"/>
                        </a:rPr>
                        <a:t>Goal</a:t>
                      </a:r>
                      <a:endParaRPr lang="en-GB" sz="4800" b="0" i="0" kern="1400" cap="none" spc="0" dirty="0">
                        <a:ln w="0"/>
                        <a:solidFill>
                          <a:schemeClr val="bg1"/>
                        </a:solidFill>
                        <a:effectLst/>
                        <a:latin typeface="Arial Black" panose="020B0A040201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82A5"/>
                    </a:solidFill>
                  </a:tcPr>
                </a:tc>
                <a:extLst>
                  <a:ext uri="{0D108BD9-81ED-4DB2-BD59-A6C34878D82A}">
                    <a16:rowId xmlns:a16="http://schemas.microsoft.com/office/drawing/2014/main" val="2846777457"/>
                  </a:ext>
                </a:extLst>
              </a:tr>
            </a:tbl>
          </a:graphicData>
        </a:graphic>
      </p:graphicFrame>
      <p:graphicFrame>
        <p:nvGraphicFramePr>
          <p:cNvPr id="13" name="Table 12">
            <a:extLst>
              <a:ext uri="{FF2B5EF4-FFF2-40B4-BE49-F238E27FC236}">
                <a16:creationId xmlns:a16="http://schemas.microsoft.com/office/drawing/2014/main" id="{3CD8E8A4-5257-F040-F0C0-E73DD3AD037C}"/>
              </a:ext>
            </a:extLst>
          </p:cNvPr>
          <p:cNvGraphicFramePr>
            <a:graphicFrameLocks noGrp="1"/>
          </p:cNvGraphicFramePr>
          <p:nvPr>
            <p:extLst>
              <p:ext uri="{D42A27DB-BD31-4B8C-83A1-F6EECF244321}">
                <p14:modId xmlns:p14="http://schemas.microsoft.com/office/powerpoint/2010/main" val="3583556943"/>
              </p:ext>
            </p:extLst>
          </p:nvPr>
        </p:nvGraphicFramePr>
        <p:xfrm>
          <a:off x="1269019" y="32454380"/>
          <a:ext cx="13339468" cy="2654710"/>
        </p:xfrm>
        <a:graphic>
          <a:graphicData uri="http://schemas.openxmlformats.org/drawingml/2006/table">
            <a:tbl>
              <a:tblPr firstRow="1" firstCol="1" bandRow="1">
                <a:tableStyleId>{5C22544A-7EE6-4342-B048-85BDC9FD1C3A}</a:tableStyleId>
              </a:tblPr>
              <a:tblGrid>
                <a:gridCol w="13339468">
                  <a:extLst>
                    <a:ext uri="{9D8B030D-6E8A-4147-A177-3AD203B41FA5}">
                      <a16:colId xmlns:a16="http://schemas.microsoft.com/office/drawing/2014/main" val="1245939085"/>
                    </a:ext>
                  </a:extLst>
                </a:gridCol>
              </a:tblGrid>
              <a:tr h="2654710">
                <a:tc>
                  <a:txBody>
                    <a:bodyPr/>
                    <a:lstStyle/>
                    <a:p>
                      <a:pPr marL="0" marR="0" algn="just">
                        <a:spcBef>
                          <a:spcPts val="0"/>
                        </a:spcBef>
                        <a:spcAft>
                          <a:spcPts val="0"/>
                        </a:spcAft>
                      </a:pPr>
                      <a:r>
                        <a:rPr lang="en-GB"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Establish the factors governing bank erosion in a well-monitored flume experiment and compare the results against literature on real rivers.</a:t>
                      </a:r>
                    </a:p>
                  </a:txBody>
                  <a:tcPr marL="457200" marR="45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777457"/>
                  </a:ext>
                </a:extLst>
              </a:tr>
            </a:tbl>
          </a:graphicData>
        </a:graphic>
      </p:graphicFrame>
      <p:graphicFrame>
        <p:nvGraphicFramePr>
          <p:cNvPr id="14" name="Table 13">
            <a:extLst>
              <a:ext uri="{FF2B5EF4-FFF2-40B4-BE49-F238E27FC236}">
                <a16:creationId xmlns:a16="http://schemas.microsoft.com/office/drawing/2014/main" id="{C7DC1E1D-2E76-2FED-A5A8-32039A418EC0}"/>
              </a:ext>
            </a:extLst>
          </p:cNvPr>
          <p:cNvGraphicFramePr>
            <a:graphicFrameLocks noGrp="1"/>
          </p:cNvGraphicFramePr>
          <p:nvPr>
            <p:extLst>
              <p:ext uri="{D42A27DB-BD31-4B8C-83A1-F6EECF244321}">
                <p14:modId xmlns:p14="http://schemas.microsoft.com/office/powerpoint/2010/main" val="1783029283"/>
              </p:ext>
            </p:extLst>
          </p:nvPr>
        </p:nvGraphicFramePr>
        <p:xfrm>
          <a:off x="1269019" y="36891464"/>
          <a:ext cx="13339468" cy="5548864"/>
        </p:xfrm>
        <a:graphic>
          <a:graphicData uri="http://schemas.openxmlformats.org/drawingml/2006/table">
            <a:tbl>
              <a:tblPr firstRow="1" firstCol="1" bandRow="1">
                <a:tableStyleId>{5C22544A-7EE6-4342-B048-85BDC9FD1C3A}</a:tableStyleId>
              </a:tblPr>
              <a:tblGrid>
                <a:gridCol w="13339468">
                  <a:extLst>
                    <a:ext uri="{9D8B030D-6E8A-4147-A177-3AD203B41FA5}">
                      <a16:colId xmlns:a16="http://schemas.microsoft.com/office/drawing/2014/main" val="1245939085"/>
                    </a:ext>
                  </a:extLst>
                </a:gridCol>
              </a:tblGrid>
              <a:tr h="5548864">
                <a:tc>
                  <a:txBody>
                    <a:bodyPr/>
                    <a:lstStyle/>
                    <a:p>
                      <a:pPr marL="571500" marR="0" indent="-571500" algn="just">
                        <a:spcBef>
                          <a:spcPts val="0"/>
                        </a:spcBef>
                        <a:spcAft>
                          <a:spcPts val="0"/>
                        </a:spcAft>
                        <a:buFont typeface="Wingdings" panose="05000000000000000000" pitchFamily="2" charset="2"/>
                        <a:buChar char="ü"/>
                      </a:pPr>
                      <a:r>
                        <a:rPr lang="en-GB"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Analyse the bank and bed evolution of a well-monitored experiment</a:t>
                      </a:r>
                    </a:p>
                    <a:p>
                      <a:pPr marL="571500" marR="0" indent="-571500" algn="just">
                        <a:spcBef>
                          <a:spcPts val="0"/>
                        </a:spcBef>
                        <a:spcAft>
                          <a:spcPts val="0"/>
                        </a:spcAft>
                        <a:buFont typeface="Wingdings" panose="05000000000000000000" pitchFamily="2" charset="2"/>
                        <a:buChar char="ü"/>
                      </a:pPr>
                      <a:r>
                        <a:rPr lang="en-GB"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 the flow-field using a high-fidelity modelling technique viz., fully three-dimensional Large-Eddy Simulations (in OpenFOAM)</a:t>
                      </a:r>
                    </a:p>
                    <a:p>
                      <a:pPr marL="571500" marR="0" indent="-571500" algn="just">
                        <a:spcBef>
                          <a:spcPts val="0"/>
                        </a:spcBef>
                        <a:spcAft>
                          <a:spcPts val="0"/>
                        </a:spcAft>
                        <a:buFont typeface="Wingdings" panose="05000000000000000000" pitchFamily="2" charset="2"/>
                        <a:buChar char="ü"/>
                      </a:pPr>
                      <a:r>
                        <a:rPr lang="en-GB"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Statistical identification of most influential variables and turbulent quantities using Correlation Analysis and Principal Component Analysis (PCA)</a:t>
                      </a:r>
                    </a:p>
                  </a:txBody>
                  <a:tcPr marL="457200" marR="45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777457"/>
                  </a:ext>
                </a:extLst>
              </a:tr>
            </a:tbl>
          </a:graphicData>
        </a:graphic>
      </p:graphicFrame>
      <p:pic>
        <p:nvPicPr>
          <p:cNvPr id="16" name="Picture 15">
            <a:extLst>
              <a:ext uri="{FF2B5EF4-FFF2-40B4-BE49-F238E27FC236}">
                <a16:creationId xmlns:a16="http://schemas.microsoft.com/office/drawing/2014/main" id="{881F27FB-CD94-69FE-FAEE-C157E98E56D3}"/>
              </a:ext>
            </a:extLst>
          </p:cNvPr>
          <p:cNvPicPr>
            <a:picLocks noChangeAspect="1"/>
          </p:cNvPicPr>
          <p:nvPr/>
        </p:nvPicPr>
        <p:blipFill rotWithShape="1">
          <a:blip r:embed="rId3">
            <a:extLst>
              <a:ext uri="{28A0092B-C50C-407E-A947-70E740481C1C}">
                <a14:useLocalDpi xmlns:a14="http://schemas.microsoft.com/office/drawing/2010/main" val="0"/>
              </a:ext>
            </a:extLst>
          </a:blip>
          <a:srcRect t="26207" b="17232"/>
          <a:stretch/>
        </p:blipFill>
        <p:spPr>
          <a:xfrm>
            <a:off x="1269020" y="17576969"/>
            <a:ext cx="13258796" cy="5592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7AE3BC6-9BCB-3B76-ED9C-FF53D5C69F1F}"/>
              </a:ext>
            </a:extLst>
          </p:cNvPr>
          <p:cNvPicPr>
            <a:picLocks noChangeAspect="1"/>
          </p:cNvPicPr>
          <p:nvPr/>
        </p:nvPicPr>
        <p:blipFill rotWithShape="1">
          <a:blip r:embed="rId4">
            <a:extLst>
              <a:ext uri="{28A0092B-C50C-407E-A947-70E740481C1C}">
                <a14:useLocalDpi xmlns:a14="http://schemas.microsoft.com/office/drawing/2010/main" val="0"/>
              </a:ext>
            </a:extLst>
          </a:blip>
          <a:srcRect l="13370" t="20027" r="5799" b="34517"/>
          <a:stretch/>
        </p:blipFill>
        <p:spPr>
          <a:xfrm>
            <a:off x="1269019" y="23371650"/>
            <a:ext cx="13258797" cy="5592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9" name="Table 18">
            <a:extLst>
              <a:ext uri="{FF2B5EF4-FFF2-40B4-BE49-F238E27FC236}">
                <a16:creationId xmlns:a16="http://schemas.microsoft.com/office/drawing/2014/main" id="{7F424119-CD56-3302-9C58-EDBAE8FC4ACA}"/>
              </a:ext>
            </a:extLst>
          </p:cNvPr>
          <p:cNvGraphicFramePr>
            <a:graphicFrameLocks noGrp="1"/>
          </p:cNvGraphicFramePr>
          <p:nvPr>
            <p:extLst>
              <p:ext uri="{D42A27DB-BD31-4B8C-83A1-F6EECF244321}">
                <p14:modId xmlns:p14="http://schemas.microsoft.com/office/powerpoint/2010/main" val="889769305"/>
              </p:ext>
            </p:extLst>
          </p:nvPr>
        </p:nvGraphicFramePr>
        <p:xfrm>
          <a:off x="15743200" y="10904362"/>
          <a:ext cx="13258800" cy="1632438"/>
        </p:xfrm>
        <a:graphic>
          <a:graphicData uri="http://schemas.openxmlformats.org/drawingml/2006/table">
            <a:tbl>
              <a:tblPr firstRow="1" firstCol="1" bandRow="1">
                <a:tableStyleId>{5C22544A-7EE6-4342-B048-85BDC9FD1C3A}</a:tableStyleId>
              </a:tblPr>
              <a:tblGrid>
                <a:gridCol w="13258800">
                  <a:extLst>
                    <a:ext uri="{9D8B030D-6E8A-4147-A177-3AD203B41FA5}">
                      <a16:colId xmlns:a16="http://schemas.microsoft.com/office/drawing/2014/main" val="1245939085"/>
                    </a:ext>
                  </a:extLst>
                </a:gridCol>
              </a:tblGrid>
              <a:tr h="1632438">
                <a:tc>
                  <a:txBody>
                    <a:bodyPr/>
                    <a:lstStyle/>
                    <a:p>
                      <a:pPr marL="0" marR="0" algn="ctr">
                        <a:spcBef>
                          <a:spcPts val="0"/>
                        </a:spcBef>
                        <a:spcAft>
                          <a:spcPts val="0"/>
                        </a:spcAft>
                      </a:pPr>
                      <a:r>
                        <a:rPr lang="en-GB" sz="4800" b="0" i="0" kern="140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a typeface="Times New Roman" panose="02020603050405020304" pitchFamily="18" charset="0"/>
                          <a:cs typeface="Arial" panose="020B0604020202020204" pitchFamily="34" charset="0"/>
                        </a:rPr>
                        <a:t>Results</a:t>
                      </a:r>
                      <a:endParaRPr lang="en-GB" sz="4800" b="0" i="0" kern="1400" cap="none" spc="0" dirty="0">
                        <a:ln w="0"/>
                        <a:solidFill>
                          <a:schemeClr val="bg1"/>
                        </a:solidFill>
                        <a:effectLst/>
                        <a:latin typeface="Arial Black" panose="020B0A040201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82A5"/>
                    </a:solidFill>
                  </a:tcPr>
                </a:tc>
                <a:extLst>
                  <a:ext uri="{0D108BD9-81ED-4DB2-BD59-A6C34878D82A}">
                    <a16:rowId xmlns:a16="http://schemas.microsoft.com/office/drawing/2014/main" val="2846777457"/>
                  </a:ext>
                </a:extLst>
              </a:tr>
            </a:tbl>
          </a:graphicData>
        </a:graphic>
      </p:graphicFrame>
      <p:pic>
        <p:nvPicPr>
          <p:cNvPr id="21" name="Picture 20">
            <a:extLst>
              <a:ext uri="{FF2B5EF4-FFF2-40B4-BE49-F238E27FC236}">
                <a16:creationId xmlns:a16="http://schemas.microsoft.com/office/drawing/2014/main" id="{EAA4C892-BA2D-027E-2569-917047FF810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7923" t="16237" r="10170" b="23699"/>
          <a:stretch/>
        </p:blipFill>
        <p:spPr>
          <a:xfrm>
            <a:off x="16261744" y="12882282"/>
            <a:ext cx="12275156" cy="5127200"/>
          </a:xfrm>
          <a:prstGeom prst="rect">
            <a:avLst/>
          </a:prstGeom>
        </p:spPr>
      </p:pic>
      <p:pic>
        <p:nvPicPr>
          <p:cNvPr id="29" name="Picture 28">
            <a:extLst>
              <a:ext uri="{FF2B5EF4-FFF2-40B4-BE49-F238E27FC236}">
                <a16:creationId xmlns:a16="http://schemas.microsoft.com/office/drawing/2014/main" id="{1DF9179C-50D6-D505-6FA9-EE3ABB1C23CD}"/>
              </a:ext>
            </a:extLst>
          </p:cNvPr>
          <p:cNvPicPr>
            <a:picLocks noChangeAspect="1"/>
          </p:cNvPicPr>
          <p:nvPr/>
        </p:nvPicPr>
        <p:blipFill rotWithShape="1">
          <a:blip r:embed="rId7">
            <a:extLst>
              <a:ext uri="{28A0092B-C50C-407E-A947-70E740481C1C}">
                <a14:useLocalDpi xmlns:a14="http://schemas.microsoft.com/office/drawing/2010/main" val="0"/>
              </a:ext>
            </a:extLst>
          </a:blip>
          <a:srcRect t="5394" b="12935"/>
          <a:stretch/>
        </p:blipFill>
        <p:spPr>
          <a:xfrm>
            <a:off x="15701484" y="28766176"/>
            <a:ext cx="13258827" cy="6228346"/>
          </a:xfrm>
          <a:prstGeom prst="rect">
            <a:avLst/>
          </a:prstGeom>
        </p:spPr>
      </p:pic>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BA68902C-C775-71A4-1691-1B01475AB790}"/>
                  </a:ext>
                </a:extLst>
              </p:cNvPr>
              <p:cNvSpPr txBox="1"/>
              <p:nvPr/>
            </p:nvSpPr>
            <p:spPr>
              <a:xfrm>
                <a:off x="15743200" y="19941260"/>
                <a:ext cx="13216508" cy="1424557"/>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𝐸</m:t>
                      </m:r>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3600</m:t>
                          </m:r>
                        </m:den>
                      </m:f>
                      <m:d>
                        <m:dPr>
                          <m:ctrlPr>
                            <a:rPr lang="en-US" sz="3200" i="1">
                              <a:solidFill>
                                <a:srgbClr val="836967"/>
                              </a:solidFill>
                              <a:latin typeface="Cambria Math" panose="02040503050406030204" pitchFamily="18" charset="0"/>
                            </a:rPr>
                          </m:ctrlPr>
                        </m:dPr>
                        <m:e>
                          <m:r>
                            <a:rPr lang="en-US" sz="3200" i="0">
                              <a:latin typeface="Cambria Math" panose="02040503050406030204" pitchFamily="18" charset="0"/>
                            </a:rPr>
                            <m:t>0.453 </m:t>
                          </m:r>
                          <m:acc>
                            <m:accPr>
                              <m:chr m:val="̅"/>
                              <m:ctrlPr>
                                <a:rPr lang="en-US" sz="3200" i="1">
                                  <a:solidFill>
                                    <a:srgbClr val="836967"/>
                                  </a:solidFill>
                                  <a:latin typeface="Cambria Math" panose="02040503050406030204" pitchFamily="18" charset="0"/>
                                </a:rPr>
                              </m:ctrlPr>
                            </m:accPr>
                            <m:e>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𝑈</m:t>
                                  </m:r>
                                </m:e>
                                <m:sub>
                                  <m:r>
                                    <a:rPr lang="en-US" sz="3200" i="1">
                                      <a:latin typeface="Cambria Math" panose="02040503050406030204" pitchFamily="18" charset="0"/>
                                    </a:rPr>
                                    <m:t>𝑥</m:t>
                                  </m:r>
                                </m:sub>
                              </m:sSub>
                            </m:e>
                          </m:acc>
                          <m:r>
                            <a:rPr lang="en-US" sz="3200" i="0">
                              <a:latin typeface="Cambria Math" panose="02040503050406030204" pitchFamily="18" charset="0"/>
                            </a:rPr>
                            <m:t>+0.0815 </m:t>
                          </m:r>
                          <m:acc>
                            <m:accPr>
                              <m:chr m:val="̅"/>
                              <m:ctrlPr>
                                <a:rPr lang="en-US" sz="3200" i="1">
                                  <a:solidFill>
                                    <a:srgbClr val="836967"/>
                                  </a:solidFill>
                                  <a:latin typeface="Cambria Math" panose="02040503050406030204" pitchFamily="18" charset="0"/>
                                </a:rPr>
                              </m:ctrlPr>
                            </m:accPr>
                            <m:e>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𝑈</m:t>
                                  </m:r>
                                </m:e>
                                <m:sub>
                                  <m:r>
                                    <a:rPr lang="en-US" sz="3200" i="1">
                                      <a:latin typeface="Cambria Math" panose="02040503050406030204" pitchFamily="18" charset="0"/>
                                    </a:rPr>
                                    <m:t>𝑦</m:t>
                                  </m:r>
                                </m:sub>
                              </m:sSub>
                            </m:e>
                          </m:acc>
                          <m:r>
                            <a:rPr lang="en-US" sz="3200" i="0">
                              <a:latin typeface="Cambria Math" panose="02040503050406030204" pitchFamily="18" charset="0"/>
                            </a:rPr>
                            <m:t>−0.023 </m:t>
                          </m:r>
                          <m:f>
                            <m:fPr>
                              <m:ctrlPr>
                                <a:rPr lang="en-US" sz="3200" i="1">
                                  <a:solidFill>
                                    <a:srgbClr val="836967"/>
                                  </a:solidFill>
                                  <a:latin typeface="Cambria Math" panose="02040503050406030204" pitchFamily="18" charset="0"/>
                                </a:rPr>
                              </m:ctrlPr>
                            </m:fPr>
                            <m:num>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h</m:t>
                                  </m:r>
                                </m:e>
                                <m:sub>
                                  <m:r>
                                    <a:rPr lang="en-US" sz="3200" i="1">
                                      <a:latin typeface="Cambria Math" panose="02040503050406030204" pitchFamily="18" charset="0"/>
                                    </a:rPr>
                                    <m:t>𝑛𝑏</m:t>
                                  </m:r>
                                </m:sub>
                              </m:sSub>
                              <m:r>
                                <a:rPr lang="en-US" sz="3200" i="1">
                                  <a:latin typeface="Cambria Math" panose="02040503050406030204" pitchFamily="18" charset="0"/>
                                </a:rPr>
                                <m:t>𝑔</m:t>
                              </m:r>
                            </m:num>
                            <m:den>
                              <m:sSub>
                                <m:sSubPr>
                                  <m:ctrlPr>
                                    <a:rPr lang="en-US" sz="3200" i="1">
                                      <a:solidFill>
                                        <a:srgbClr val="836967"/>
                                      </a:solidFill>
                                      <a:latin typeface="Cambria Math" panose="02040503050406030204" pitchFamily="18" charset="0"/>
                                    </a:rPr>
                                  </m:ctrlPr>
                                </m:sSubPr>
                                <m:e>
                                  <m:acc>
                                    <m:accPr>
                                      <m:chr m:val="̅"/>
                                      <m:ctrlPr>
                                        <a:rPr lang="en-US" sz="3200" i="1">
                                          <a:solidFill>
                                            <a:srgbClr val="836967"/>
                                          </a:solidFill>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𝑏</m:t>
                                  </m:r>
                                </m:sub>
                              </m:sSub>
                            </m:den>
                          </m:f>
                          <m:r>
                            <a:rPr lang="en-US" sz="3200" i="0">
                              <a:latin typeface="Cambria Math" panose="02040503050406030204" pitchFamily="18" charset="0"/>
                            </a:rPr>
                            <m:t>−2.24</m:t>
                          </m:r>
                          <m:f>
                            <m:fPr>
                              <m:ctrlPr>
                                <a:rPr lang="en-US" sz="3200" i="1">
                                  <a:solidFill>
                                    <a:srgbClr val="836967"/>
                                  </a:solidFill>
                                  <a:latin typeface="Cambria Math" panose="02040503050406030204" pitchFamily="18" charset="0"/>
                                </a:rPr>
                              </m:ctrlPr>
                            </m:fPr>
                            <m:num>
                              <m:acc>
                                <m:accPr>
                                  <m:chr m:val="̅"/>
                                  <m:ctrlPr>
                                    <a:rPr lang="en-US" sz="3200" i="1">
                                      <a:solidFill>
                                        <a:srgbClr val="836967"/>
                                      </a:solidFill>
                                      <a:latin typeface="Cambria Math" panose="02040503050406030204" pitchFamily="18" charset="0"/>
                                    </a:rPr>
                                  </m:ctrlPr>
                                </m:accPr>
                                <m:e>
                                  <m:sSubSup>
                                    <m:sSubSupPr>
                                      <m:ctrlPr>
                                        <a:rPr lang="en-US" sz="3200" i="1">
                                          <a:solidFill>
                                            <a:srgbClr val="836967"/>
                                          </a:solidFill>
                                          <a:latin typeface="Cambria Math" panose="02040503050406030204" pitchFamily="18" charset="0"/>
                                        </a:rPr>
                                      </m:ctrlPr>
                                    </m:sSubSupPr>
                                    <m:e>
                                      <m:r>
                                        <a:rPr lang="en-US" sz="3200" i="1">
                                          <a:latin typeface="Cambria Math" panose="02040503050406030204" pitchFamily="18" charset="0"/>
                                        </a:rPr>
                                        <m:t>𝑢</m:t>
                                      </m:r>
                                    </m:e>
                                    <m:sub>
                                      <m:r>
                                        <a:rPr lang="en-US" sz="3200" i="1">
                                          <a:latin typeface="Cambria Math" panose="02040503050406030204" pitchFamily="18" charset="0"/>
                                        </a:rPr>
                                        <m:t>𝑥𝑦</m:t>
                                      </m:r>
                                    </m:sub>
                                    <m:sup>
                                      <m:sSup>
                                        <m:sSupPr>
                                          <m:ctrlPr>
                                            <a:rPr lang="en-US" sz="3200" i="1">
                                              <a:solidFill>
                                                <a:srgbClr val="836967"/>
                                              </a:solidFill>
                                              <a:latin typeface="Cambria Math" panose="02040503050406030204" pitchFamily="18" charset="0"/>
                                            </a:rPr>
                                          </m:ctrlPr>
                                        </m:sSupPr>
                                        <m:e>
                                          <m:r>
                                            <a:rPr lang="en-US" sz="3200" i="0">
                                              <a:latin typeface="Cambria Math" panose="02040503050406030204" pitchFamily="18" charset="0"/>
                                            </a:rPr>
                                            <m:t>′</m:t>
                                          </m:r>
                                        </m:e>
                                        <m:sup>
                                          <m:r>
                                            <a:rPr lang="en-US" sz="3200" i="0">
                                              <a:latin typeface="Cambria Math" panose="02040503050406030204" pitchFamily="18" charset="0"/>
                                            </a:rPr>
                                            <m:t>2</m:t>
                                          </m:r>
                                        </m:sup>
                                      </m:sSup>
                                    </m:sup>
                                  </m:sSubSup>
                                </m:e>
                              </m:acc>
                            </m:num>
                            <m:den>
                              <m:sSub>
                                <m:sSubPr>
                                  <m:ctrlPr>
                                    <a:rPr lang="en-US" sz="3200" i="1">
                                      <a:solidFill>
                                        <a:srgbClr val="836967"/>
                                      </a:solidFill>
                                      <a:latin typeface="Cambria Math" panose="02040503050406030204" pitchFamily="18" charset="0"/>
                                    </a:rPr>
                                  </m:ctrlPr>
                                </m:sSubPr>
                                <m:e>
                                  <m:acc>
                                    <m:accPr>
                                      <m:chr m:val="̅"/>
                                      <m:ctrlPr>
                                        <a:rPr lang="en-US" sz="3200" i="1">
                                          <a:solidFill>
                                            <a:srgbClr val="836967"/>
                                          </a:solidFill>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𝑏</m:t>
                                  </m:r>
                                </m:sub>
                              </m:sSub>
                            </m:den>
                          </m:f>
                          <m:r>
                            <a:rPr lang="en-US" sz="3200" i="0">
                              <a:latin typeface="Cambria Math" panose="02040503050406030204" pitchFamily="18" charset="0"/>
                            </a:rPr>
                            <m:t>+0.1076</m:t>
                          </m:r>
                        </m:e>
                      </m:d>
                    </m:oMath>
                  </m:oMathPara>
                </a14:m>
                <a:endParaRPr lang="en-US" sz="3200" dirty="0"/>
              </a:p>
            </p:txBody>
          </p:sp>
        </mc:Choice>
        <mc:Fallback>
          <p:sp>
            <p:nvSpPr>
              <p:cNvPr id="33" name="TextBox 32">
                <a:extLst>
                  <a:ext uri="{FF2B5EF4-FFF2-40B4-BE49-F238E27FC236}">
                    <a16:creationId xmlns:a16="http://schemas.microsoft.com/office/drawing/2014/main" id="{BA68902C-C775-71A4-1691-1B01475AB790}"/>
                  </a:ext>
                </a:extLst>
              </p:cNvPr>
              <p:cNvSpPr txBox="1">
                <a:spLocks noRot="1" noChangeAspect="1" noMove="1" noResize="1" noEditPoints="1" noAdjustHandles="1" noChangeArrowheads="1" noChangeShapeType="1" noTextEdit="1"/>
              </p:cNvSpPr>
              <p:nvPr/>
            </p:nvSpPr>
            <p:spPr>
              <a:xfrm>
                <a:off x="15743200" y="19941260"/>
                <a:ext cx="13216508" cy="1424557"/>
              </a:xfrm>
              <a:prstGeom prst="rect">
                <a:avLst/>
              </a:prstGeom>
              <a:blipFill>
                <a:blip r:embed="rId8"/>
                <a:stretch>
                  <a:fillRect/>
                </a:stretch>
              </a:blipFill>
              <a:ln>
                <a:solidFill>
                  <a:schemeClr val="tx1"/>
                </a:solidFill>
              </a:ln>
            </p:spPr>
            <p:txBody>
              <a:bodyPr/>
              <a:lstStyle/>
              <a:p>
                <a:r>
                  <a:rPr lang="en-US">
                    <a:noFill/>
                  </a:rPr>
                  <a:t> </a:t>
                </a:r>
              </a:p>
            </p:txBody>
          </p:sp>
        </mc:Fallback>
      </mc:AlternateContent>
      <p:pic>
        <p:nvPicPr>
          <p:cNvPr id="37" name="Picture 36">
            <a:extLst>
              <a:ext uri="{FF2B5EF4-FFF2-40B4-BE49-F238E27FC236}">
                <a16:creationId xmlns:a16="http://schemas.microsoft.com/office/drawing/2014/main" id="{9E139A07-0976-0E78-B935-ACCF9D5E4F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86449" y="21589936"/>
            <a:ext cx="11972274" cy="6886122"/>
          </a:xfrm>
          <a:prstGeom prst="rect">
            <a:avLst/>
          </a:prstGeom>
        </p:spPr>
      </p:pic>
      <p:cxnSp>
        <p:nvCxnSpPr>
          <p:cNvPr id="39" name="Straight Connector 38">
            <a:extLst>
              <a:ext uri="{FF2B5EF4-FFF2-40B4-BE49-F238E27FC236}">
                <a16:creationId xmlns:a16="http://schemas.microsoft.com/office/drawing/2014/main" id="{18F735C0-C04D-912D-0F36-A26AD1918055}"/>
              </a:ext>
            </a:extLst>
          </p:cNvPr>
          <p:cNvCxnSpPr>
            <a:cxnSpLocks/>
          </p:cNvCxnSpPr>
          <p:nvPr/>
        </p:nvCxnSpPr>
        <p:spPr>
          <a:xfrm>
            <a:off x="15151326" y="10904362"/>
            <a:ext cx="0" cy="31426979"/>
          </a:xfrm>
          <a:prstGeom prst="line">
            <a:avLst/>
          </a:prstGeom>
          <a:ln w="38100">
            <a:solidFill>
              <a:srgbClr val="1482A5"/>
            </a:solidFill>
            <a:prstDash val="lgDash"/>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B7B39DB5-D137-71A3-90A8-D441EC14C2C7}"/>
              </a:ext>
            </a:extLst>
          </p:cNvPr>
          <p:cNvSpPr txBox="1"/>
          <p:nvPr/>
        </p:nvSpPr>
        <p:spPr>
          <a:xfrm>
            <a:off x="15764332" y="18239694"/>
            <a:ext cx="13258828"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2 High turbulent kinetic energy flow structures interacting with eroding bank</a:t>
            </a:r>
          </a:p>
        </p:txBody>
      </p:sp>
      <p:sp>
        <p:nvSpPr>
          <p:cNvPr id="43" name="TextBox 42">
            <a:extLst>
              <a:ext uri="{FF2B5EF4-FFF2-40B4-BE49-F238E27FC236}">
                <a16:creationId xmlns:a16="http://schemas.microsoft.com/office/drawing/2014/main" id="{B99B810F-DE30-1709-87C0-48098EDB5AB9}"/>
              </a:ext>
            </a:extLst>
          </p:cNvPr>
          <p:cNvSpPr txBox="1"/>
          <p:nvPr/>
        </p:nvSpPr>
        <p:spPr>
          <a:xfrm>
            <a:off x="15722040" y="28321828"/>
            <a:ext cx="13258828"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3 Comparison of modelled v/s measured (experimental) erosion rates</a:t>
            </a:r>
          </a:p>
        </p:txBody>
      </p:sp>
      <p:sp>
        <p:nvSpPr>
          <p:cNvPr id="45" name="TextBox 44">
            <a:extLst>
              <a:ext uri="{FF2B5EF4-FFF2-40B4-BE49-F238E27FC236}">
                <a16:creationId xmlns:a16="http://schemas.microsoft.com/office/drawing/2014/main" id="{E2060519-958B-DA35-D133-ADE7DAE4270C}"/>
              </a:ext>
            </a:extLst>
          </p:cNvPr>
          <p:cNvSpPr txBox="1"/>
          <p:nvPr/>
        </p:nvSpPr>
        <p:spPr>
          <a:xfrm>
            <a:off x="15694166" y="34897405"/>
            <a:ext cx="13258828"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4 Percentage contribution of flow variables to predicted bank erosion rates</a:t>
            </a:r>
          </a:p>
        </p:txBody>
      </p:sp>
      <p:pic>
        <p:nvPicPr>
          <p:cNvPr id="47" name="Picture 46">
            <a:extLst>
              <a:ext uri="{FF2B5EF4-FFF2-40B4-BE49-F238E27FC236}">
                <a16:creationId xmlns:a16="http://schemas.microsoft.com/office/drawing/2014/main" id="{EB9EEF98-825C-DD80-E20F-99C17F6F5A3C}"/>
              </a:ext>
            </a:extLst>
          </p:cNvPr>
          <p:cNvPicPr>
            <a:picLocks noChangeAspect="1"/>
          </p:cNvPicPr>
          <p:nvPr/>
        </p:nvPicPr>
        <p:blipFill rotWithShape="1">
          <a:blip r:embed="rId10">
            <a:extLst>
              <a:ext uri="{28A0092B-C50C-407E-A947-70E740481C1C}">
                <a14:useLocalDpi xmlns:a14="http://schemas.microsoft.com/office/drawing/2010/main" val="0"/>
              </a:ext>
            </a:extLst>
          </a:blip>
          <a:srcRect l="7834" t="24393" r="8742" b="25373"/>
          <a:stretch/>
        </p:blipFill>
        <p:spPr>
          <a:xfrm>
            <a:off x="22323580" y="41551854"/>
            <a:ext cx="4682519" cy="940294"/>
          </a:xfrm>
          <a:prstGeom prst="rect">
            <a:avLst/>
          </a:prstGeom>
        </p:spPr>
      </p:pic>
      <p:sp>
        <p:nvSpPr>
          <p:cNvPr id="54" name="TextBox 53">
            <a:extLst>
              <a:ext uri="{FF2B5EF4-FFF2-40B4-BE49-F238E27FC236}">
                <a16:creationId xmlns:a16="http://schemas.microsoft.com/office/drawing/2014/main" id="{8B1B502A-808C-8815-5749-516E60D456CC}"/>
              </a:ext>
            </a:extLst>
          </p:cNvPr>
          <p:cNvSpPr txBox="1"/>
          <p:nvPr/>
        </p:nvSpPr>
        <p:spPr>
          <a:xfrm>
            <a:off x="15743172" y="19309007"/>
            <a:ext cx="13258828" cy="523220"/>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Eq. 1: Erosion rate as a function of mean flow variables and turbulence quantity</a:t>
            </a:r>
          </a:p>
        </p:txBody>
      </p:sp>
      <p:sp>
        <p:nvSpPr>
          <p:cNvPr id="57" name="TextBox 56">
            <a:extLst>
              <a:ext uri="{FF2B5EF4-FFF2-40B4-BE49-F238E27FC236}">
                <a16:creationId xmlns:a16="http://schemas.microsoft.com/office/drawing/2014/main" id="{454D165E-D5ED-BC44-55DC-C5C049A5962B}"/>
              </a:ext>
            </a:extLst>
          </p:cNvPr>
          <p:cNvSpPr txBox="1"/>
          <p:nvPr/>
        </p:nvSpPr>
        <p:spPr>
          <a:xfrm>
            <a:off x="1230892" y="29245505"/>
            <a:ext cx="13296924" cy="954107"/>
          </a:xfrm>
          <a:prstGeom prst="rect">
            <a:avLst/>
          </a:prstGeom>
          <a:noFill/>
        </p:spPr>
        <p:txBody>
          <a:bodyPr wrap="square" rtlCol="0">
            <a:spAutoFit/>
          </a:bodyPr>
          <a:lstStyle/>
          <a:p>
            <a:pPr algn="ctr"/>
            <a:r>
              <a:rPr lang="en-US" sz="2800" i="1" dirty="0">
                <a:latin typeface="Arial" panose="020B0604020202020204" pitchFamily="34" charset="0"/>
                <a:cs typeface="Arial" panose="020B0604020202020204" pitchFamily="34" charset="0"/>
              </a:rPr>
              <a:t>Fig. 1: (above) Bank erosion observed in the Cellina River (Italy).</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(below) Bank erosion in the experiments of Vargas-Luna et. al. (2019)</a:t>
            </a:r>
          </a:p>
        </p:txBody>
      </p:sp>
      <p:sp>
        <p:nvSpPr>
          <p:cNvPr id="3" name="TextBox 2">
            <a:extLst>
              <a:ext uri="{FF2B5EF4-FFF2-40B4-BE49-F238E27FC236}">
                <a16:creationId xmlns:a16="http://schemas.microsoft.com/office/drawing/2014/main" id="{CED383DE-41F9-99E0-E9E9-691B328BA471}"/>
              </a:ext>
            </a:extLst>
          </p:cNvPr>
          <p:cNvSpPr txBox="1"/>
          <p:nvPr/>
        </p:nvSpPr>
        <p:spPr>
          <a:xfrm>
            <a:off x="15711132" y="39263631"/>
            <a:ext cx="11230915" cy="2246769"/>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References:</a:t>
            </a:r>
          </a:p>
          <a:p>
            <a:pPr algn="just"/>
            <a:r>
              <a:rPr lang="en-US" sz="2800" dirty="0">
                <a:latin typeface="Arial" panose="020B0604020202020204" pitchFamily="34" charset="0"/>
                <a:cs typeface="Arial" panose="020B0604020202020204" pitchFamily="34" charset="0"/>
              </a:rPr>
              <a:t>Vargas‐Luna A, </a:t>
            </a:r>
            <a:r>
              <a:rPr lang="en-US" sz="2800" dirty="0" err="1">
                <a:latin typeface="Arial" panose="020B0604020202020204" pitchFamily="34" charset="0"/>
                <a:cs typeface="Arial" panose="020B0604020202020204" pitchFamily="34" charset="0"/>
              </a:rPr>
              <a:t>Duró</a:t>
            </a:r>
            <a:r>
              <a:rPr lang="en-US" sz="2800" dirty="0">
                <a:latin typeface="Arial" panose="020B0604020202020204" pitchFamily="34" charset="0"/>
                <a:cs typeface="Arial" panose="020B0604020202020204" pitchFamily="34" charset="0"/>
              </a:rPr>
              <a:t> G, Crosato A, </a:t>
            </a:r>
            <a:r>
              <a:rPr lang="en-US" sz="2800" dirty="0" err="1">
                <a:latin typeface="Arial" panose="020B0604020202020204" pitchFamily="34" charset="0"/>
                <a:cs typeface="Arial" panose="020B0604020202020204" pitchFamily="34" charset="0"/>
              </a:rPr>
              <a:t>Uijttewaal</a:t>
            </a:r>
            <a:r>
              <a:rPr lang="en-US" sz="2800" dirty="0">
                <a:latin typeface="Arial" panose="020B0604020202020204" pitchFamily="34" charset="0"/>
                <a:cs typeface="Arial" panose="020B0604020202020204" pitchFamily="34" charset="0"/>
              </a:rPr>
              <a:t> W (2019) Morphological Adaptation of River Channels to Vegetation Establishment: A Laboratory Study. Journal of Geophysical Research: Earth Surface 124: 1981-1995</a:t>
            </a:r>
          </a:p>
        </p:txBody>
      </p:sp>
      <p:pic>
        <p:nvPicPr>
          <p:cNvPr id="8" name="Picture 7">
            <a:extLst>
              <a:ext uri="{FF2B5EF4-FFF2-40B4-BE49-F238E27FC236}">
                <a16:creationId xmlns:a16="http://schemas.microsoft.com/office/drawing/2014/main" id="{01AFDEE4-643B-B12F-E3AF-22C6C5CE68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38675" y="39304111"/>
            <a:ext cx="2438481" cy="3248298"/>
          </a:xfrm>
          <a:prstGeom prst="rect">
            <a:avLst/>
          </a:prstGeom>
        </p:spPr>
      </p:pic>
      <p:graphicFrame>
        <p:nvGraphicFramePr>
          <p:cNvPr id="10" name="Table 9">
            <a:extLst>
              <a:ext uri="{FF2B5EF4-FFF2-40B4-BE49-F238E27FC236}">
                <a16:creationId xmlns:a16="http://schemas.microsoft.com/office/drawing/2014/main" id="{0565F688-B589-1E4E-E749-0DAD039189DE}"/>
              </a:ext>
            </a:extLst>
          </p:cNvPr>
          <p:cNvGraphicFramePr>
            <a:graphicFrameLocks noGrp="1"/>
          </p:cNvGraphicFramePr>
          <p:nvPr>
            <p:extLst>
              <p:ext uri="{D42A27DB-BD31-4B8C-83A1-F6EECF244321}">
                <p14:modId xmlns:p14="http://schemas.microsoft.com/office/powerpoint/2010/main" val="3140658396"/>
              </p:ext>
            </p:extLst>
          </p:nvPr>
        </p:nvGraphicFramePr>
        <p:xfrm>
          <a:off x="15576327" y="35629743"/>
          <a:ext cx="13339468" cy="3383280"/>
        </p:xfrm>
        <a:graphic>
          <a:graphicData uri="http://schemas.openxmlformats.org/drawingml/2006/table">
            <a:tbl>
              <a:tblPr firstRow="1" firstCol="1" bandRow="1">
                <a:tableStyleId>{5C22544A-7EE6-4342-B048-85BDC9FD1C3A}</a:tableStyleId>
              </a:tblPr>
              <a:tblGrid>
                <a:gridCol w="13339468">
                  <a:extLst>
                    <a:ext uri="{9D8B030D-6E8A-4147-A177-3AD203B41FA5}">
                      <a16:colId xmlns:a16="http://schemas.microsoft.com/office/drawing/2014/main" val="1245939085"/>
                    </a:ext>
                  </a:extLst>
                </a:gridCol>
              </a:tblGrid>
              <a:tr h="3362565">
                <a:tc>
                  <a:txBody>
                    <a:bodyPr/>
                    <a:lstStyle/>
                    <a:p>
                      <a:pPr marL="571500" marR="0" indent="-571500" algn="just">
                        <a:spcBef>
                          <a:spcPts val="0"/>
                        </a:spcBef>
                        <a:spcAft>
                          <a:spcPts val="0"/>
                        </a:spcAft>
                        <a:buFont typeface="Wingdings" panose="05000000000000000000" pitchFamily="2" charset="2"/>
                        <a:buChar char="ü"/>
                      </a:pPr>
                      <a:r>
                        <a:rPr lang="en-US"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Extending flume scale studies to real rivers requires examination of the equivalence of conditions since certain flow cases may show opposite trends (such as effect of water depth in this case).</a:t>
                      </a:r>
                    </a:p>
                    <a:p>
                      <a:pPr marL="571500" marR="0" indent="-571500" algn="just">
                        <a:spcBef>
                          <a:spcPts val="0"/>
                        </a:spcBef>
                        <a:spcAft>
                          <a:spcPts val="0"/>
                        </a:spcAft>
                        <a:buFont typeface="Wingdings" panose="05000000000000000000" pitchFamily="2" charset="2"/>
                        <a:buChar char="ü"/>
                      </a:pPr>
                      <a:r>
                        <a:rPr lang="en-US" sz="3600" b="0" i="0" kern="1400" cap="none" spc="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A linear regression model may not sufficiently capture the effects of turbulence.</a:t>
                      </a:r>
                    </a:p>
                  </a:txBody>
                  <a:tcPr marL="457200" marR="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777457"/>
                  </a:ext>
                </a:extLst>
              </a:tr>
            </a:tbl>
          </a:graphicData>
        </a:graphic>
      </p:graphicFrame>
    </p:spTree>
    <p:extLst>
      <p:ext uri="{BB962C8B-B14F-4D97-AF65-F5344CB8AC3E}">
        <p14:creationId xmlns:p14="http://schemas.microsoft.com/office/powerpoint/2010/main" val="2820134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410</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Cambria Math</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Bregoli</dc:creator>
  <cp:lastModifiedBy>Pratik Chakraborty</cp:lastModifiedBy>
  <cp:revision>11</cp:revision>
  <dcterms:created xsi:type="dcterms:W3CDTF">2023-04-03T09:22:37Z</dcterms:created>
  <dcterms:modified xsi:type="dcterms:W3CDTF">2023-04-24T17:38:16Z</dcterms:modified>
</cp:coreProperties>
</file>