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Montserrat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82"/>
    <p:restoredTop sz="80816"/>
  </p:normalViewPr>
  <p:slideViewPr>
    <p:cSldViewPr snapToGrid="0">
      <p:cViewPr varScale="1">
        <p:scale>
          <a:sx n="130" d="100"/>
          <a:sy n="130" d="100"/>
        </p:scale>
        <p:origin x="217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fc5a4b96ee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fc5a4b96ee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fc5a4b96ee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fc5a4b96ee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c5a4b96ee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fc5a4b96ee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fc5a4b96e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fc5a4b96e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c5a4b96ee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fc5a4b96ee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c5a4b96e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c5a4b96e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trike="sngStrik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c5a4b96e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fc5a4b96ee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c5a4b96e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fc5a4b96e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c5a4b96e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fc5a4b96e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c5a4b96ee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fc5a4b96ee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fc5a4b96ee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fc5a4b96ee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fc5a4b96ee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fc5a4b96ee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fc5a4b96ee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fc5a4b96ee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heguardian.com/world/2021/jan/04/balis-beaches-buried-in-tide-of-plastic-rubbish-as-monsoon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120226" y="206574"/>
            <a:ext cx="5639725" cy="1923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dirty="0"/>
              <a:t>LOCATE: Prediction of plastic hotspots in coastal regions using numerical simulations in a coupled system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3120227" y="2244775"/>
            <a:ext cx="5819700" cy="13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90000"/>
              </a:lnSpc>
              <a:buClr>
                <a:schemeClr val="dk1"/>
              </a:buClr>
              <a:buSzPts val="275"/>
            </a:pPr>
            <a:r>
              <a:rPr lang="en-GB" sz="1600" b="1" dirty="0"/>
              <a:t>Ivan Hernandez </a:t>
            </a:r>
            <a:r>
              <a:rPr lang="en-GB" sz="1600" b="1" baseline="30000" dirty="0"/>
              <a:t>1</a:t>
            </a:r>
            <a:r>
              <a:rPr lang="en-GB" sz="1600" b="1" dirty="0"/>
              <a:t>, Leidy Maricela Castro </a:t>
            </a:r>
            <a:r>
              <a:rPr lang="en-GB" sz="1600" b="1" dirty="0" err="1"/>
              <a:t>Rosero</a:t>
            </a:r>
            <a:r>
              <a:rPr lang="en-GB" sz="1600" b="1" dirty="0"/>
              <a:t> </a:t>
            </a:r>
            <a:r>
              <a:rPr lang="en-GB" sz="1600" b="1" baseline="30000" dirty="0"/>
              <a:t>1</a:t>
            </a:r>
            <a:r>
              <a:rPr lang="en-GB" sz="1600" b="1" dirty="0"/>
              <a:t>, Manuel Espino Infantes </a:t>
            </a:r>
            <a:r>
              <a:rPr lang="en-GB" sz="1600" b="1" baseline="30000" dirty="0"/>
              <a:t>1</a:t>
            </a:r>
            <a:r>
              <a:rPr lang="en-GB" sz="1600" b="1" dirty="0"/>
              <a:t>, José María </a:t>
            </a:r>
            <a:r>
              <a:rPr lang="en-GB" sz="1600" b="1" dirty="0" err="1"/>
              <a:t>Alsina</a:t>
            </a:r>
            <a:r>
              <a:rPr lang="en-GB" sz="1600" b="1" dirty="0"/>
              <a:t> Torrent </a:t>
            </a:r>
            <a:r>
              <a:rPr lang="en-GB" sz="1600" b="1" baseline="30000" dirty="0"/>
              <a:t>1,2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2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1000" dirty="0"/>
              <a:t>1. </a:t>
            </a:r>
            <a:r>
              <a:rPr lang="en-GB" sz="1000" dirty="0" err="1"/>
              <a:t>Laboratorio</a:t>
            </a:r>
            <a:r>
              <a:rPr lang="en-GB" sz="1000" dirty="0"/>
              <a:t> de </a:t>
            </a:r>
            <a:r>
              <a:rPr lang="en-GB" sz="1000" dirty="0" err="1"/>
              <a:t>Ingeniería</a:t>
            </a:r>
            <a:r>
              <a:rPr lang="en-GB" sz="1000" dirty="0"/>
              <a:t> </a:t>
            </a:r>
            <a:r>
              <a:rPr lang="en-GB" sz="1000" dirty="0" err="1"/>
              <a:t>Marítima</a:t>
            </a:r>
            <a:r>
              <a:rPr lang="en-GB" sz="1000" dirty="0"/>
              <a:t>. </a:t>
            </a:r>
            <a:r>
              <a:rPr lang="en-GB" sz="1000" dirty="0" err="1"/>
              <a:t>Departamento</a:t>
            </a:r>
            <a:r>
              <a:rPr lang="en-GB" sz="1000" dirty="0"/>
              <a:t> de </a:t>
            </a:r>
            <a:r>
              <a:rPr lang="en-GB" sz="1000" dirty="0" err="1"/>
              <a:t>Ingeniería</a:t>
            </a:r>
            <a:r>
              <a:rPr lang="en-GB" sz="1000" dirty="0"/>
              <a:t> Civil y Ambiental (DECA), </a:t>
            </a:r>
            <a:r>
              <a:rPr lang="en-GB" sz="1000" dirty="0" err="1"/>
              <a:t>Universitat</a:t>
            </a:r>
            <a:r>
              <a:rPr lang="en-GB" sz="1000" dirty="0"/>
              <a:t> </a:t>
            </a:r>
            <a:r>
              <a:rPr lang="en-GB" sz="1000" dirty="0" err="1"/>
              <a:t>Politécnica</a:t>
            </a:r>
            <a:r>
              <a:rPr lang="en-GB" sz="1000" dirty="0"/>
              <a:t> de Catalunya</a:t>
            </a:r>
            <a:br>
              <a:rPr lang="en-GB" sz="1000" dirty="0"/>
            </a:br>
            <a:r>
              <a:rPr lang="en-GB" sz="1000" dirty="0"/>
              <a:t>2. </a:t>
            </a:r>
            <a:r>
              <a:rPr lang="en-GB" sz="1000" dirty="0" err="1"/>
              <a:t>Departament</a:t>
            </a:r>
            <a:r>
              <a:rPr lang="en-GB" sz="1000" dirty="0"/>
              <a:t> </a:t>
            </a:r>
            <a:r>
              <a:rPr lang="en-GB" sz="1000" dirty="0" err="1"/>
              <a:t>d'Enginyeria</a:t>
            </a:r>
            <a:r>
              <a:rPr lang="en-GB" sz="1000" dirty="0"/>
              <a:t> </a:t>
            </a:r>
            <a:r>
              <a:rPr lang="en-GB" sz="1000" dirty="0" err="1"/>
              <a:t>Gràfica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de </a:t>
            </a:r>
            <a:r>
              <a:rPr lang="en-GB" sz="1000" dirty="0" err="1"/>
              <a:t>Disseny</a:t>
            </a:r>
            <a:r>
              <a:rPr lang="en-GB" sz="1000" dirty="0"/>
              <a:t>, </a:t>
            </a:r>
            <a:r>
              <a:rPr lang="en-GB" sz="1000" dirty="0" err="1"/>
              <a:t>Universitat</a:t>
            </a:r>
            <a:r>
              <a:rPr lang="en-GB" sz="1000" dirty="0"/>
              <a:t> </a:t>
            </a:r>
            <a:r>
              <a:rPr lang="en-GB" sz="1000" dirty="0" err="1"/>
              <a:t>Politécnica</a:t>
            </a:r>
            <a:r>
              <a:rPr lang="en-GB" sz="1000" dirty="0"/>
              <a:t> de Catalunya</a:t>
            </a:r>
            <a:endParaRPr sz="1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2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1293990-9040-14DD-2FF3-87BCE7017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383" y="3816302"/>
            <a:ext cx="3737611" cy="1120624"/>
          </a:xfrm>
          <a:prstGeom prst="rect">
            <a:avLst/>
          </a:prstGeom>
        </p:spPr>
      </p:pic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A8AD3291-96EB-1F1C-259F-FCA4C8E23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85" y="3511911"/>
            <a:ext cx="1247398" cy="12473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925ECB-02D1-2D08-69AB-C24ABB28B9A0}"/>
              </a:ext>
            </a:extLst>
          </p:cNvPr>
          <p:cNvSpPr/>
          <p:nvPr/>
        </p:nvSpPr>
        <p:spPr>
          <a:xfrm>
            <a:off x="0" y="671522"/>
            <a:ext cx="9144000" cy="447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beaching_sensitivity_2.mp4">
            <a:hlinkClick r:id="" action="ppaction://media"/>
            <a:extLst>
              <a:ext uri="{FF2B5EF4-FFF2-40B4-BE49-F238E27FC236}">
                <a16:creationId xmlns:a16="http://schemas.microsoft.com/office/drawing/2014/main" id="{69211AD9-8DE5-5FFC-40BF-1BA9F3E7F3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2915" y="671523"/>
            <a:ext cx="9144000" cy="4219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5F38C6-305B-D539-9792-DEBB850C4F79}"/>
              </a:ext>
            </a:extLst>
          </p:cNvPr>
          <p:cNvSpPr txBox="1"/>
          <p:nvPr/>
        </p:nvSpPr>
        <p:spPr>
          <a:xfrm>
            <a:off x="290945" y="1318161"/>
            <a:ext cx="23216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1400" dirty="0"/>
              <a:t>Observational data from </a:t>
            </a:r>
            <a:r>
              <a:rPr lang="en-GB" sz="1400" dirty="0" err="1"/>
              <a:t>Schirinzi</a:t>
            </a:r>
            <a:r>
              <a:rPr lang="en-GB" sz="1400" dirty="0"/>
              <a:t>, et al., 2020 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-GB" sz="1400" dirty="0"/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1400" dirty="0"/>
              <a:t>Simulation period was of 260 days (01-02-2017 to 19-10-2017)</a:t>
            </a:r>
            <a:br>
              <a:rPr lang="en-GB" sz="1400" dirty="0"/>
            </a:br>
            <a:endParaRPr lang="en-GB" sz="1400" dirty="0"/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1400" dirty="0"/>
              <a:t>552,480 particles released in total from the </a:t>
            </a:r>
            <a:r>
              <a:rPr lang="en-GB" sz="1400" dirty="0" err="1"/>
              <a:t>Llobregat</a:t>
            </a:r>
            <a:r>
              <a:rPr lang="en-GB" sz="1400" dirty="0"/>
              <a:t> and </a:t>
            </a:r>
            <a:r>
              <a:rPr lang="en-GB" sz="1400" dirty="0" err="1"/>
              <a:t>Besòs</a:t>
            </a:r>
            <a:r>
              <a:rPr lang="en-GB" sz="1400" dirty="0"/>
              <a:t> river mouths</a:t>
            </a:r>
            <a:endParaRPr lang="en-GB" dirty="0"/>
          </a:p>
        </p:txBody>
      </p:sp>
      <p:sp>
        <p:nvSpPr>
          <p:cNvPr id="6" name="Google Shape;233;p22">
            <a:extLst>
              <a:ext uri="{FF2B5EF4-FFF2-40B4-BE49-F238E27FC236}">
                <a16:creationId xmlns:a16="http://schemas.microsoft.com/office/drawing/2014/main" id="{A26BA481-1350-BF1A-F13D-57A607961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2550" y="80742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Simulation of marine litter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Nested versus single grid</a:t>
            </a:r>
            <a:endParaRPr/>
          </a:p>
        </p:txBody>
      </p:sp>
      <p:pic>
        <p:nvPicPr>
          <p:cNvPr id="246" name="Google Shape;2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175" y="1517400"/>
            <a:ext cx="7061704" cy="353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 txBox="1"/>
          <p:nvPr/>
        </p:nvSpPr>
        <p:spPr>
          <a:xfrm>
            <a:off x="1286100" y="1071750"/>
            <a:ext cx="70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Nested grid </a:t>
            </a:r>
            <a:r>
              <a:rPr lang="en-GB" sz="1800" b="1">
                <a:solidFill>
                  <a:srgbClr val="FFD966"/>
                </a:solidFill>
                <a:latin typeface="Lato"/>
                <a:ea typeface="Lato"/>
                <a:cs typeface="Lato"/>
                <a:sym typeface="Lato"/>
              </a:rPr>
              <a:t>91.5%</a:t>
            </a: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beaching. Single regional grid </a:t>
            </a:r>
            <a:r>
              <a:rPr lang="en-GB" sz="1800" b="1">
                <a:solidFill>
                  <a:srgbClr val="FFD966"/>
                </a:solidFill>
                <a:latin typeface="Lato"/>
                <a:ea typeface="Lato"/>
                <a:cs typeface="Lato"/>
                <a:sym typeface="Lato"/>
              </a:rPr>
              <a:t>95.8%</a:t>
            </a: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beaching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3828125" y="1533450"/>
            <a:ext cx="600000" cy="1167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3351875" y="2657400"/>
            <a:ext cx="600000" cy="1167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525" y="299413"/>
            <a:ext cx="4726025" cy="47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/>
          <p:nvPr/>
        </p:nvSpPr>
        <p:spPr>
          <a:xfrm>
            <a:off x="5253850" y="2731250"/>
            <a:ext cx="523800" cy="457200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4048200" y="2510100"/>
            <a:ext cx="523800" cy="45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>
            <a:off x="3398488" y="2274050"/>
            <a:ext cx="523800" cy="45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 txBox="1"/>
          <p:nvPr/>
        </p:nvSpPr>
        <p:spPr>
          <a:xfrm>
            <a:off x="6007400" y="205250"/>
            <a:ext cx="29706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Overall beaching amounts similar for both cases: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91.5% nested grids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95.8% single grid</a:t>
            </a:r>
          </a:p>
        </p:txBody>
      </p:sp>
      <p:sp>
        <p:nvSpPr>
          <p:cNvPr id="2" name="Google Shape;258;p25">
            <a:extLst>
              <a:ext uri="{FF2B5EF4-FFF2-40B4-BE49-F238E27FC236}">
                <a16:creationId xmlns:a16="http://schemas.microsoft.com/office/drawing/2014/main" id="{74EDE133-403E-631E-6406-02F217FB7A10}"/>
              </a:ext>
            </a:extLst>
          </p:cNvPr>
          <p:cNvSpPr txBox="1"/>
          <p:nvPr/>
        </p:nvSpPr>
        <p:spPr>
          <a:xfrm>
            <a:off x="6007400" y="1158467"/>
            <a:ext cx="29706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lvl="0"/>
            <a:r>
              <a:rPr lang="en-GB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Higher amounts in beaching and residence time in zones where the highest resolution applies</a:t>
            </a:r>
          </a:p>
          <a:p>
            <a:pPr lvl="0"/>
            <a:endParaRPr lang="en-GB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1A6D2-8AD3-B061-2FD7-BF103D09E8F8}"/>
              </a:ext>
            </a:extLst>
          </p:cNvPr>
          <p:cNvSpPr txBox="1"/>
          <p:nvPr/>
        </p:nvSpPr>
        <p:spPr>
          <a:xfrm>
            <a:off x="6007400" y="2375074"/>
            <a:ext cx="2832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Inside the port area the harbour grid resolves the processes in an area where there is a natural barrier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body" idx="1"/>
          </p:nvPr>
        </p:nvSpPr>
        <p:spPr>
          <a:xfrm>
            <a:off x="1297500" y="1157975"/>
            <a:ext cx="7578900" cy="3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 dirty="0"/>
              <a:t>LOCATE can be used to efficiently simulate dispersion of marine litter at coastal scales.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 dirty="0"/>
              <a:t>Coastal processes are taken into account </a:t>
            </a:r>
          </a:p>
          <a:p>
            <a:pPr indent="-368300">
              <a:buSzPts val="2200"/>
            </a:pPr>
            <a:r>
              <a:rPr lang="en-GB" sz="2200" dirty="0"/>
              <a:t>Distance to shore for beaching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 dirty="0"/>
              <a:t>Localised differences between nested and single grids</a:t>
            </a:r>
            <a:endParaRPr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>
            <a:spLocks noGrp="1"/>
          </p:cNvSpPr>
          <p:nvPr>
            <p:ph type="title"/>
          </p:nvPr>
        </p:nvSpPr>
        <p:spPr>
          <a:xfrm>
            <a:off x="1297500" y="8509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body" idx="1"/>
          </p:nvPr>
        </p:nvSpPr>
        <p:spPr>
          <a:xfrm>
            <a:off x="1297500" y="1765050"/>
            <a:ext cx="7038900" cy="1599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ACKNOWLEDGEMENT </a:t>
            </a:r>
            <a:endParaRPr sz="1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The present study has been carried out in the framework of the TRACE (Tools for a better management of marine litter in coastal environments to accelerate the </a:t>
            </a:r>
            <a:r>
              <a:rPr lang="en-GB" sz="1200" dirty="0" err="1"/>
              <a:t>tRAnsition</a:t>
            </a:r>
            <a:r>
              <a:rPr lang="en-GB" sz="1200" dirty="0"/>
              <a:t> to a Circular plastic Economy) project. TRACE, TED2021-130515B-I00 funded by the MCIN/AEI/10.13039/501100011033 and the European Union within the “</a:t>
            </a:r>
            <a:r>
              <a:rPr lang="en-GB" sz="1200" dirty="0" err="1"/>
              <a:t>NextGenerationEU</a:t>
            </a:r>
            <a:r>
              <a:rPr lang="en-GB" sz="1200" dirty="0"/>
              <a:t>”/PRTR.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EB3A084-9270-9902-954F-5774BCF29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62" y="3524755"/>
            <a:ext cx="4285816" cy="1284989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74824FC2-D0B2-2FDF-7FF1-04F969027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439" y="3364452"/>
            <a:ext cx="1247398" cy="12473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170925" y="909725"/>
            <a:ext cx="4416600" cy="5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Marine litter in coastal zones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323075" y="1881250"/>
            <a:ext cx="5193000" cy="3113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Coastal regions are heavily impacted by the accumulation of marine litter</a:t>
            </a:r>
            <a:br>
              <a:rPr lang="en-GB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Rivers can act as vectors of transport of litter into the sea</a:t>
            </a:r>
            <a:br>
              <a:rPr lang="en-GB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Once in the sea marine litter can travel great distances and accumulate, sink to the seafloor or return to land.</a:t>
            </a:r>
            <a:endParaRPr sz="1800"/>
          </a:p>
        </p:txBody>
      </p:sp>
      <p:pic>
        <p:nvPicPr>
          <p:cNvPr id="142" name="Google Shape;142;p14"/>
          <p:cNvPicPr preferRelativeResize="0"/>
          <p:nvPr/>
        </p:nvPicPr>
        <p:blipFill rotWithShape="1">
          <a:blip r:embed="rId3">
            <a:alphaModFix/>
          </a:blip>
          <a:srcRect l="19510"/>
          <a:stretch/>
        </p:blipFill>
        <p:spPr>
          <a:xfrm>
            <a:off x="5712426" y="495853"/>
            <a:ext cx="3119325" cy="155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2425" y="2697428"/>
            <a:ext cx="3119325" cy="1871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 txBox="1"/>
          <p:nvPr/>
        </p:nvSpPr>
        <p:spPr>
          <a:xfrm>
            <a:off x="5820225" y="2120050"/>
            <a:ext cx="290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Marine litter collected by volunteers at Badalona beach</a:t>
            </a:r>
            <a:r>
              <a:rPr lang="en-GB" sz="800">
                <a:latin typeface="Lato"/>
                <a:ea typeface="Lato"/>
                <a:cs typeface="Lato"/>
                <a:sym typeface="Lato"/>
              </a:rPr>
              <a:t>)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5587525" y="4610650"/>
            <a:ext cx="345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Presence of marine litter on Kuta beach (Bali) (</a:t>
            </a:r>
            <a:r>
              <a:rPr lang="en-GB" sz="8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Guardian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907" y="993311"/>
            <a:ext cx="5730086" cy="322316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/>
          <p:nvPr/>
        </p:nvSpPr>
        <p:spPr>
          <a:xfrm>
            <a:off x="1944600" y="992375"/>
            <a:ext cx="5744700" cy="3224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Lagrangian numerical models</a:t>
            </a:r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xfrm>
            <a:off x="873900" y="4325675"/>
            <a:ext cx="78861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 err="1"/>
              <a:t>OceanParcels</a:t>
            </a:r>
            <a:r>
              <a:rPr lang="en-GB" sz="1800" dirty="0"/>
              <a:t> (</a:t>
            </a:r>
            <a:r>
              <a:rPr lang="en-GB" sz="1800" b="1" dirty="0">
                <a:solidFill>
                  <a:srgbClr val="FFE599"/>
                </a:solidFill>
              </a:rPr>
              <a:t>P</a:t>
            </a:r>
            <a:r>
              <a:rPr lang="en-GB" sz="1800" dirty="0"/>
              <a:t>robably A </a:t>
            </a:r>
            <a:r>
              <a:rPr lang="en-GB" sz="1800" b="1" dirty="0">
                <a:solidFill>
                  <a:srgbClr val="FFE599"/>
                </a:solidFill>
              </a:rPr>
              <a:t>R</a:t>
            </a:r>
            <a:r>
              <a:rPr lang="en-GB" sz="1800" dirty="0"/>
              <a:t>eally </a:t>
            </a:r>
            <a:r>
              <a:rPr lang="en-GB" sz="1800" b="1" dirty="0">
                <a:solidFill>
                  <a:srgbClr val="FFE599"/>
                </a:solidFill>
              </a:rPr>
              <a:t>C</a:t>
            </a:r>
            <a:r>
              <a:rPr lang="en-GB" sz="1800" dirty="0"/>
              <a:t>omputationally </a:t>
            </a:r>
            <a:r>
              <a:rPr lang="en-GB" sz="1800" b="1" dirty="0">
                <a:solidFill>
                  <a:srgbClr val="FFE599"/>
                </a:solidFill>
              </a:rPr>
              <a:t>E</a:t>
            </a:r>
            <a:r>
              <a:rPr lang="en-GB" sz="1800" dirty="0"/>
              <a:t>fficient </a:t>
            </a:r>
            <a:r>
              <a:rPr lang="en-GB" sz="1800" b="1" dirty="0" err="1">
                <a:solidFill>
                  <a:srgbClr val="FFE599"/>
                </a:solidFill>
              </a:rPr>
              <a:t>L</a:t>
            </a:r>
            <a:r>
              <a:rPr lang="en-GB" sz="1800" dirty="0" err="1"/>
              <a:t>agrangian</a:t>
            </a:r>
            <a:r>
              <a:rPr lang="en-GB" sz="1800" dirty="0"/>
              <a:t> </a:t>
            </a:r>
            <a:r>
              <a:rPr lang="en-GB" sz="1800" b="1" dirty="0">
                <a:solidFill>
                  <a:srgbClr val="FFE599"/>
                </a:solidFill>
              </a:rPr>
              <a:t>S</a:t>
            </a:r>
            <a:r>
              <a:rPr lang="en-GB" sz="1800" dirty="0"/>
              <a:t>imulator) - highly customisable model using Python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body" idx="1"/>
          </p:nvPr>
        </p:nvSpPr>
        <p:spPr>
          <a:xfrm>
            <a:off x="975509" y="601218"/>
            <a:ext cx="4195055" cy="3941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The Barcelona coastline is one of the litter hotspots in the Mediterranean Sea </a:t>
            </a:r>
            <a:r>
              <a:rPr lang="en-GB" sz="1800" baseline="30000" dirty="0"/>
              <a:t>1, 2</a:t>
            </a:r>
            <a:br>
              <a:rPr lang="en-GB" sz="1800" dirty="0"/>
            </a:b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Accumulation and transport mechanisms are largely unknown in coastal waters.</a:t>
            </a:r>
            <a:br>
              <a:rPr lang="en-GB" sz="1800" dirty="0"/>
            </a:br>
            <a:endParaRPr lang="en-GB" sz="1800" dirty="0"/>
          </a:p>
          <a:p>
            <a:pPr lvl="0" indent="-355600">
              <a:buSzPts val="2000"/>
            </a:pPr>
            <a:r>
              <a:rPr lang="en-GB" sz="1800" dirty="0"/>
              <a:t>Occur close to the shoreline</a:t>
            </a:r>
            <a:br>
              <a:rPr lang="en-GB" sz="1800" dirty="0"/>
            </a:br>
            <a:endParaRPr lang="en-GB" sz="1800" dirty="0"/>
          </a:p>
          <a:p>
            <a:pPr lvl="0" indent="-355600">
              <a:buSzPts val="2000"/>
            </a:pPr>
            <a:r>
              <a:rPr lang="en-GB" sz="1800" dirty="0"/>
              <a:t>Can be very energetic, wave action transports material</a:t>
            </a:r>
            <a:br>
              <a:rPr lang="en-GB" sz="1800" dirty="0"/>
            </a:br>
            <a:endParaRPr lang="en-GB" sz="1800" dirty="0"/>
          </a:p>
          <a:p>
            <a:pPr lvl="0" indent="-355600">
              <a:buSzPts val="2000"/>
            </a:pPr>
            <a:r>
              <a:rPr lang="en-GB" sz="1800" dirty="0"/>
              <a:t>Challenging to include in models due to high resolution required and high spatial requirements.</a:t>
            </a:r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l="6471" t="11233" r="62543" b="27750"/>
          <a:stretch/>
        </p:blipFill>
        <p:spPr>
          <a:xfrm>
            <a:off x="5270004" y="537990"/>
            <a:ext cx="3429000" cy="31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FDD873-67C9-72D4-1874-CD8CDC8B536B}"/>
              </a:ext>
            </a:extLst>
          </p:cNvPr>
          <p:cNvSpPr txBox="1"/>
          <p:nvPr/>
        </p:nvSpPr>
        <p:spPr>
          <a:xfrm>
            <a:off x="602877" y="4521620"/>
            <a:ext cx="825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1, </a:t>
            </a:r>
            <a:r>
              <a:rPr lang="en-GB" sz="800" dirty="0" err="1">
                <a:solidFill>
                  <a:schemeClr val="bg1">
                    <a:lumMod val="75000"/>
                  </a:schemeClr>
                </a:solidFill>
              </a:rPr>
              <a:t>Liubartseva</a:t>
            </a:r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, S. </a:t>
            </a:r>
            <a:r>
              <a:rPr lang="en-GB" sz="800" i="1" dirty="0">
                <a:solidFill>
                  <a:schemeClr val="bg1">
                    <a:lumMod val="75000"/>
                  </a:schemeClr>
                </a:solidFill>
              </a:rPr>
              <a:t>et al.</a:t>
            </a:r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 (2018) ‘Tracking plastics in the Mediterranean: 2D </a:t>
            </a:r>
            <a:r>
              <a:rPr lang="en-GB" sz="800" dirty="0" err="1">
                <a:solidFill>
                  <a:schemeClr val="bg1">
                    <a:lumMod val="75000"/>
                  </a:schemeClr>
                </a:solidFill>
              </a:rPr>
              <a:t>Lagrangian</a:t>
            </a:r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 model’, </a:t>
            </a:r>
            <a:r>
              <a:rPr lang="en-GB" sz="800" i="1" dirty="0">
                <a:solidFill>
                  <a:schemeClr val="bg1">
                    <a:lumMod val="75000"/>
                  </a:schemeClr>
                </a:solidFill>
              </a:rPr>
              <a:t>Marine Pollution Bulletin</a:t>
            </a:r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, 129(1), pp. 151–162. </a:t>
            </a:r>
            <a:r>
              <a:rPr lang="en-GB" sz="800" dirty="0" err="1">
                <a:solidFill>
                  <a:schemeClr val="bg1">
                    <a:lumMod val="75000"/>
                  </a:schemeClr>
                </a:solidFill>
              </a:rPr>
              <a:t>doi</a:t>
            </a:r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: 10.1016/j.marpolbul.2018.02.019.</a:t>
            </a:r>
          </a:p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2. Sanchez-Vidal, A. et al (2021) Paddle surfing for science on microplastic pollution: a successful citizen science initiative, in: EGU21-10579. Presented at EGU21.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CB865F-BA65-FBC5-9F21-7A2648493258}"/>
              </a:ext>
            </a:extLst>
          </p:cNvPr>
          <p:cNvSpPr txBox="1"/>
          <p:nvPr/>
        </p:nvSpPr>
        <p:spPr>
          <a:xfrm>
            <a:off x="5175367" y="3721832"/>
            <a:ext cx="3433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﻿Averaged 2013–2017 map of plastic debris concentration (g km</a:t>
            </a:r>
            <a:r>
              <a:rPr lang="en-GB" sz="1000" baseline="30000" dirty="0">
                <a:solidFill>
                  <a:schemeClr val="bg1"/>
                </a:solidFill>
              </a:rPr>
              <a:t>−2</a:t>
            </a:r>
            <a:r>
              <a:rPr lang="en-GB" sz="1000" dirty="0">
                <a:solidFill>
                  <a:schemeClr val="bg1"/>
                </a:solidFill>
              </a:rPr>
              <a:t>) at the sea surface, </a:t>
            </a:r>
            <a:r>
              <a:rPr lang="en-GB" sz="1000" dirty="0" err="1">
                <a:solidFill>
                  <a:schemeClr val="bg1"/>
                </a:solidFill>
              </a:rPr>
              <a:t>Liubartseva</a:t>
            </a:r>
            <a:r>
              <a:rPr lang="en-GB" sz="1000" dirty="0">
                <a:solidFill>
                  <a:schemeClr val="bg1"/>
                </a:solidFill>
              </a:rPr>
              <a:t>, et al., 2018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1750750" y="393775"/>
            <a:ext cx="29394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Coastal processes</a:t>
            </a: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1297500" y="1148750"/>
            <a:ext cx="72858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dirty="0"/>
              <a:t>Occur close to the shoreline</a:t>
            </a:r>
            <a:br>
              <a:rPr lang="en-GB" sz="2000" dirty="0"/>
            </a:br>
            <a:endParaRPr lang="en-GB"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dirty="0"/>
              <a:t>Can be very energetic, wave action transports material</a:t>
            </a:r>
            <a:br>
              <a:rPr lang="en-GB" sz="2000" dirty="0"/>
            </a:b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dirty="0"/>
              <a:t>Challenging to include in models due to high resolution required and high spatial requirements.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1080600" y="393750"/>
            <a:ext cx="67716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LOCATE working flow diagram</a:t>
            </a:r>
            <a:endParaRPr dirty="0"/>
          </a:p>
        </p:txBody>
      </p:sp>
      <p:sp>
        <p:nvSpPr>
          <p:cNvPr id="172" name="Google Shape;172;p18"/>
          <p:cNvSpPr txBox="1"/>
          <p:nvPr/>
        </p:nvSpPr>
        <p:spPr>
          <a:xfrm>
            <a:off x="3694152" y="2509158"/>
            <a:ext cx="21663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Direct numerical Eulerian simulations</a:t>
            </a:r>
            <a:endParaRPr sz="1000"/>
          </a:p>
        </p:txBody>
      </p:sp>
      <p:sp>
        <p:nvSpPr>
          <p:cNvPr id="173" name="Google Shape;173;p18"/>
          <p:cNvSpPr txBox="1"/>
          <p:nvPr/>
        </p:nvSpPr>
        <p:spPr>
          <a:xfrm>
            <a:off x="3694127" y="3422858"/>
            <a:ext cx="2166300" cy="646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Precomputed data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74" name="Google Shape;174;p18"/>
          <p:cNvSpPr txBox="1"/>
          <p:nvPr/>
        </p:nvSpPr>
        <p:spPr>
          <a:xfrm>
            <a:off x="716577" y="3844008"/>
            <a:ext cx="2421300" cy="338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Opendap server (Puertos del Estado)</a:t>
            </a:r>
            <a:endParaRPr sz="1000"/>
          </a:p>
        </p:txBody>
      </p:sp>
      <p:sp>
        <p:nvSpPr>
          <p:cNvPr id="175" name="Google Shape;175;p18"/>
          <p:cNvSpPr txBox="1"/>
          <p:nvPr/>
        </p:nvSpPr>
        <p:spPr>
          <a:xfrm>
            <a:off x="716577" y="2509108"/>
            <a:ext cx="2421300" cy="338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CMEMS server</a:t>
            </a:r>
            <a:endParaRPr sz="1000" dirty="0"/>
          </a:p>
        </p:txBody>
      </p:sp>
      <p:sp>
        <p:nvSpPr>
          <p:cNvPr id="176" name="Google Shape;176;p18"/>
          <p:cNvSpPr txBox="1"/>
          <p:nvPr/>
        </p:nvSpPr>
        <p:spPr>
          <a:xfrm>
            <a:off x="716577" y="4182708"/>
            <a:ext cx="1170000" cy="646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Circulation model </a:t>
            </a:r>
            <a:endParaRPr sz="1000"/>
          </a:p>
          <a:p>
            <a:pPr marL="179999" lvl="0" indent="-149225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Coastal</a:t>
            </a:r>
            <a:endParaRPr sz="1000"/>
          </a:p>
          <a:p>
            <a:pPr marL="179999" lvl="0" indent="-149225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Harbour</a:t>
            </a:r>
            <a:endParaRPr sz="1000"/>
          </a:p>
        </p:txBody>
      </p:sp>
      <p:sp>
        <p:nvSpPr>
          <p:cNvPr id="177" name="Google Shape;177;p18"/>
          <p:cNvSpPr txBox="1"/>
          <p:nvPr/>
        </p:nvSpPr>
        <p:spPr>
          <a:xfrm>
            <a:off x="716577" y="2835058"/>
            <a:ext cx="2421300" cy="492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Circulation model </a:t>
            </a:r>
            <a:endParaRPr sz="1000"/>
          </a:p>
          <a:p>
            <a:pPr marL="179999" lvl="0" indent="-15875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Regional (IBI)</a:t>
            </a:r>
            <a:endParaRPr sz="1000"/>
          </a:p>
        </p:txBody>
      </p:sp>
      <p:sp>
        <p:nvSpPr>
          <p:cNvPr id="178" name="Google Shape;178;p18"/>
          <p:cNvSpPr txBox="1"/>
          <p:nvPr/>
        </p:nvSpPr>
        <p:spPr>
          <a:xfrm>
            <a:off x="1886577" y="4182708"/>
            <a:ext cx="1251300" cy="646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Wave propagation model</a:t>
            </a:r>
            <a:endParaRPr sz="1000"/>
          </a:p>
          <a:p>
            <a:pPr marL="179999" lvl="0" indent="-15875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Regional</a:t>
            </a:r>
            <a:endParaRPr sz="1000"/>
          </a:p>
        </p:txBody>
      </p:sp>
      <p:sp>
        <p:nvSpPr>
          <p:cNvPr id="179" name="Google Shape;179;p18"/>
          <p:cNvSpPr txBox="1"/>
          <p:nvPr/>
        </p:nvSpPr>
        <p:spPr>
          <a:xfrm>
            <a:off x="6290577" y="2509108"/>
            <a:ext cx="1936200" cy="646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Circulation information at three nested grids and wave information</a:t>
            </a:r>
            <a:endParaRPr sz="1000"/>
          </a:p>
        </p:txBody>
      </p:sp>
      <p:cxnSp>
        <p:nvCxnSpPr>
          <p:cNvPr id="180" name="Google Shape;180;p18"/>
          <p:cNvCxnSpPr>
            <a:stCxn id="175" idx="3"/>
            <a:endCxn id="173" idx="1"/>
          </p:cNvCxnSpPr>
          <p:nvPr/>
        </p:nvCxnSpPr>
        <p:spPr>
          <a:xfrm>
            <a:off x="3137877" y="2678458"/>
            <a:ext cx="556200" cy="10677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1" name="Google Shape;181;p18"/>
          <p:cNvSpPr txBox="1"/>
          <p:nvPr/>
        </p:nvSpPr>
        <p:spPr>
          <a:xfrm>
            <a:off x="6290577" y="3422858"/>
            <a:ext cx="1936200" cy="492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Lagrangian Particle Solver (Ocean Parcels)</a:t>
            </a:r>
            <a:endParaRPr sz="1000"/>
          </a:p>
        </p:txBody>
      </p:sp>
      <p:cxnSp>
        <p:nvCxnSpPr>
          <p:cNvPr id="182" name="Google Shape;182;p18"/>
          <p:cNvCxnSpPr>
            <a:stCxn id="179" idx="2"/>
            <a:endCxn id="181" idx="0"/>
          </p:cNvCxnSpPr>
          <p:nvPr/>
        </p:nvCxnSpPr>
        <p:spPr>
          <a:xfrm>
            <a:off x="7258677" y="3155608"/>
            <a:ext cx="0" cy="267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" name="Google Shape;183;p18"/>
          <p:cNvSpPr txBox="1"/>
          <p:nvPr/>
        </p:nvSpPr>
        <p:spPr>
          <a:xfrm>
            <a:off x="6290577" y="4182708"/>
            <a:ext cx="1936200" cy="64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Coastal simulation</a:t>
            </a:r>
            <a:br>
              <a:rPr lang="en-GB" sz="1000"/>
            </a:br>
            <a:r>
              <a:rPr lang="en-GB" sz="1000"/>
              <a:t>Current and wave advection and turbulent dispersion</a:t>
            </a:r>
            <a:endParaRPr sz="1000"/>
          </a:p>
        </p:txBody>
      </p:sp>
      <p:cxnSp>
        <p:nvCxnSpPr>
          <p:cNvPr id="184" name="Google Shape;184;p18"/>
          <p:cNvCxnSpPr>
            <a:stCxn id="181" idx="2"/>
            <a:endCxn id="183" idx="0"/>
          </p:cNvCxnSpPr>
          <p:nvPr/>
        </p:nvCxnSpPr>
        <p:spPr>
          <a:xfrm>
            <a:off x="7258677" y="3915458"/>
            <a:ext cx="0" cy="267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" name="Google Shape;185;p18"/>
          <p:cNvCxnSpPr>
            <a:stCxn id="173" idx="3"/>
            <a:endCxn id="179" idx="1"/>
          </p:cNvCxnSpPr>
          <p:nvPr/>
        </p:nvCxnSpPr>
        <p:spPr>
          <a:xfrm rot="10800000" flipH="1">
            <a:off x="5860427" y="2832308"/>
            <a:ext cx="430200" cy="9138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6" name="Google Shape;186;p18"/>
          <p:cNvCxnSpPr/>
          <p:nvPr/>
        </p:nvCxnSpPr>
        <p:spPr>
          <a:xfrm>
            <a:off x="5852027" y="2735883"/>
            <a:ext cx="447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18"/>
          <p:cNvCxnSpPr/>
          <p:nvPr/>
        </p:nvCxnSpPr>
        <p:spPr>
          <a:xfrm>
            <a:off x="3137877" y="3937158"/>
            <a:ext cx="562500" cy="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" name="Google Shape;188;p18"/>
          <p:cNvSpPr txBox="1"/>
          <p:nvPr/>
        </p:nvSpPr>
        <p:spPr>
          <a:xfrm>
            <a:off x="1080500" y="883700"/>
            <a:ext cx="6771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Couples Eulerian hydrodynamic information and the </a:t>
            </a:r>
            <a:r>
              <a:rPr lang="en-GB" sz="18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Lagrangian</a:t>
            </a:r>
            <a:r>
              <a:rPr lang="en-GB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simulation of virtual particles using the hydrodynamic information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Google Shape;153;p15">
            <a:extLst>
              <a:ext uri="{FF2B5EF4-FFF2-40B4-BE49-F238E27FC236}">
                <a16:creationId xmlns:a16="http://schemas.microsoft.com/office/drawing/2014/main" id="{54AEA445-7817-DF11-3BFD-7A26584445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950" y="1634800"/>
            <a:ext cx="78861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 err="1"/>
              <a:t>OceanParcels</a:t>
            </a:r>
            <a:r>
              <a:rPr lang="en-GB" sz="1800" dirty="0"/>
              <a:t> (</a:t>
            </a:r>
            <a:r>
              <a:rPr lang="en-GB" sz="1800" b="1" dirty="0">
                <a:solidFill>
                  <a:srgbClr val="FFE599"/>
                </a:solidFill>
              </a:rPr>
              <a:t>P</a:t>
            </a:r>
            <a:r>
              <a:rPr lang="en-GB" sz="1800" dirty="0"/>
              <a:t>robably A </a:t>
            </a:r>
            <a:r>
              <a:rPr lang="en-GB" sz="1800" b="1" dirty="0">
                <a:solidFill>
                  <a:srgbClr val="FFE599"/>
                </a:solidFill>
              </a:rPr>
              <a:t>R</a:t>
            </a:r>
            <a:r>
              <a:rPr lang="en-GB" sz="1800" dirty="0"/>
              <a:t>eally </a:t>
            </a:r>
            <a:r>
              <a:rPr lang="en-GB" sz="1800" b="1" dirty="0">
                <a:solidFill>
                  <a:srgbClr val="FFE599"/>
                </a:solidFill>
              </a:rPr>
              <a:t>C</a:t>
            </a:r>
            <a:r>
              <a:rPr lang="en-GB" sz="1800" dirty="0"/>
              <a:t>omputationally </a:t>
            </a:r>
            <a:r>
              <a:rPr lang="en-GB" sz="1800" b="1" dirty="0">
                <a:solidFill>
                  <a:srgbClr val="FFE599"/>
                </a:solidFill>
              </a:rPr>
              <a:t>E</a:t>
            </a:r>
            <a:r>
              <a:rPr lang="en-GB" sz="1800" dirty="0"/>
              <a:t>fficient </a:t>
            </a:r>
            <a:r>
              <a:rPr lang="en-GB" sz="1800" b="1" dirty="0" err="1">
                <a:solidFill>
                  <a:srgbClr val="FFE599"/>
                </a:solidFill>
              </a:rPr>
              <a:t>L</a:t>
            </a:r>
            <a:r>
              <a:rPr lang="en-GB" sz="1800" dirty="0" err="1"/>
              <a:t>agrangian</a:t>
            </a:r>
            <a:r>
              <a:rPr lang="en-GB" sz="1800" dirty="0"/>
              <a:t> </a:t>
            </a:r>
            <a:r>
              <a:rPr lang="en-GB" sz="1800" b="1" dirty="0">
                <a:solidFill>
                  <a:srgbClr val="FFE599"/>
                </a:solidFill>
              </a:rPr>
              <a:t>S</a:t>
            </a:r>
            <a:r>
              <a:rPr lang="en-GB" sz="1800" dirty="0"/>
              <a:t>imulator) - highly customisable model using Python</a:t>
            </a: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92229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Nested hydrodynamic grids</a:t>
            </a:r>
            <a:endParaRPr/>
          </a:p>
        </p:txBody>
      </p:sp>
      <p:grpSp>
        <p:nvGrpSpPr>
          <p:cNvPr id="194" name="Google Shape;194;p19"/>
          <p:cNvGrpSpPr/>
          <p:nvPr/>
        </p:nvGrpSpPr>
        <p:grpSpPr>
          <a:xfrm>
            <a:off x="1405811" y="1225238"/>
            <a:ext cx="6191716" cy="2844546"/>
            <a:chOff x="986600" y="1571250"/>
            <a:chExt cx="6873575" cy="3157800"/>
          </a:xfrm>
        </p:grpSpPr>
        <p:pic>
          <p:nvPicPr>
            <p:cNvPr id="195" name="Google Shape;195;p19"/>
            <p:cNvPicPr preferRelativeResize="0"/>
            <p:nvPr/>
          </p:nvPicPr>
          <p:blipFill rotWithShape="1">
            <a:blip r:embed="rId3">
              <a:alphaModFix/>
            </a:blip>
            <a:srcRect l="17758" t="12286" r="15280" b="11208"/>
            <a:stretch/>
          </p:blipFill>
          <p:spPr>
            <a:xfrm>
              <a:off x="986600" y="1694350"/>
              <a:ext cx="5256627" cy="300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19"/>
            <p:cNvSpPr txBox="1"/>
            <p:nvPr/>
          </p:nvSpPr>
          <p:spPr>
            <a:xfrm>
              <a:off x="6408475" y="1571250"/>
              <a:ext cx="1451700" cy="31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2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BDC1C6"/>
                  </a:solidFill>
                  <a:highlight>
                    <a:srgbClr val="202124"/>
                  </a:highlight>
                </a:rPr>
                <a:t>— </a:t>
              </a:r>
              <a:r>
                <a:rPr lang="en-GB" sz="9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0.175</a:t>
              </a:r>
              <a:endPara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2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BDC1C6"/>
                  </a:solidFill>
                  <a:highlight>
                    <a:srgbClr val="202124"/>
                  </a:highlight>
                </a:rPr>
                <a:t>— </a:t>
              </a:r>
              <a:r>
                <a:rPr lang="en-GB" sz="9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0.150</a:t>
              </a:r>
              <a:endPara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2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BDC1C6"/>
                  </a:solidFill>
                  <a:highlight>
                    <a:srgbClr val="202124"/>
                  </a:highlight>
                </a:rPr>
                <a:t>— </a:t>
              </a:r>
              <a:r>
                <a:rPr lang="en-GB" sz="9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0.125</a:t>
              </a:r>
              <a:endPara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2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BDC1C6"/>
                  </a:solidFill>
                  <a:highlight>
                    <a:srgbClr val="202124"/>
                  </a:highlight>
                </a:rPr>
                <a:t>— </a:t>
              </a:r>
              <a:r>
                <a:rPr lang="en-GB" sz="9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0.100</a:t>
              </a:r>
              <a:endPara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2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BDC1C6"/>
                  </a:solidFill>
                  <a:highlight>
                    <a:srgbClr val="202124"/>
                  </a:highlight>
                </a:rPr>
                <a:t>— </a:t>
              </a:r>
              <a:r>
                <a:rPr lang="en-GB" sz="9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0.075</a:t>
              </a:r>
              <a:endPara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2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BDC1C6"/>
                  </a:solidFill>
                  <a:highlight>
                    <a:srgbClr val="202124"/>
                  </a:highlight>
                </a:rPr>
                <a:t>— </a:t>
              </a:r>
              <a:r>
                <a:rPr lang="en-GB" sz="9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0.050</a:t>
              </a:r>
              <a:endPara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2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BDC1C6"/>
                  </a:solidFill>
                  <a:highlight>
                    <a:srgbClr val="202124"/>
                  </a:highlight>
                </a:rPr>
                <a:t>— </a:t>
              </a:r>
              <a:r>
                <a:rPr lang="en-GB" sz="9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0.025</a:t>
              </a:r>
              <a:endPara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2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BDC1C6"/>
                  </a:solidFill>
                  <a:highlight>
                    <a:srgbClr val="202124"/>
                  </a:highlight>
                </a:rPr>
                <a:t>— </a:t>
              </a:r>
              <a:r>
                <a:rPr lang="en-GB" sz="9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</a:t>
              </a:r>
              <a:endPara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97" name="Google Shape;197;p19"/>
            <p:cNvPicPr preferRelativeResize="0"/>
            <p:nvPr/>
          </p:nvPicPr>
          <p:blipFill rotWithShape="1">
            <a:blip r:embed="rId3">
              <a:alphaModFix/>
            </a:blip>
            <a:srcRect l="86750" t="11865" r="11194" b="10938"/>
            <a:stretch/>
          </p:blipFill>
          <p:spPr>
            <a:xfrm>
              <a:off x="6408625" y="1675288"/>
              <a:ext cx="161352" cy="3030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19"/>
          <p:cNvSpPr txBox="1"/>
          <p:nvPr/>
        </p:nvSpPr>
        <p:spPr>
          <a:xfrm>
            <a:off x="1491638" y="1434104"/>
            <a:ext cx="245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Regional grid, resolution 2500 m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1491638" y="4310193"/>
            <a:ext cx="2370000" cy="36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Coastal grid, resolution 350 m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4417399" y="4310193"/>
            <a:ext cx="22500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Harbour grid, resolution 70 m</a:t>
            </a:r>
            <a:endParaRPr sz="12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1" name="Google Shape;201;p19"/>
          <p:cNvCxnSpPr>
            <a:stCxn id="199" idx="0"/>
          </p:cNvCxnSpPr>
          <p:nvPr/>
        </p:nvCxnSpPr>
        <p:spPr>
          <a:xfrm rot="10800000" flipH="1">
            <a:off x="2676638" y="3683793"/>
            <a:ext cx="488700" cy="626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02" name="Google Shape;202;p19"/>
          <p:cNvCxnSpPr/>
          <p:nvPr/>
        </p:nvCxnSpPr>
        <p:spPr>
          <a:xfrm>
            <a:off x="4016056" y="2963139"/>
            <a:ext cx="900900" cy="1347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3" name="Google Shape;203;p19"/>
          <p:cNvSpPr txBox="1"/>
          <p:nvPr/>
        </p:nvSpPr>
        <p:spPr>
          <a:xfrm rot="-5400000">
            <a:off x="6272296" y="2551982"/>
            <a:ext cx="149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Current velocity m/s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1"/>
          <p:cNvPicPr preferRelativeResize="0"/>
          <p:nvPr/>
        </p:nvPicPr>
        <p:blipFill rotWithShape="1">
          <a:blip r:embed="rId3">
            <a:alphaModFix/>
          </a:blip>
          <a:srcRect l="24475" t="12234" r="21839" b="11348"/>
          <a:stretch/>
        </p:blipFill>
        <p:spPr>
          <a:xfrm>
            <a:off x="304250" y="1975340"/>
            <a:ext cx="3849370" cy="245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 rotWithShape="1">
          <a:blip r:embed="rId4">
            <a:alphaModFix/>
          </a:blip>
          <a:srcRect l="24654" t="12591" r="21958" b="11919"/>
          <a:stretch/>
        </p:blipFill>
        <p:spPr>
          <a:xfrm>
            <a:off x="4792725" y="1979230"/>
            <a:ext cx="3740954" cy="243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 rotWithShape="1">
          <a:blip r:embed="rId5">
            <a:alphaModFix/>
          </a:blip>
          <a:srcRect l="79998" t="12165" r="18075" b="11416"/>
          <a:stretch/>
        </p:blipFill>
        <p:spPr>
          <a:xfrm>
            <a:off x="4299953" y="1975340"/>
            <a:ext cx="138092" cy="245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/>
          <p:cNvPicPr preferRelativeResize="0"/>
          <p:nvPr/>
        </p:nvPicPr>
        <p:blipFill rotWithShape="1">
          <a:blip r:embed="rId5">
            <a:alphaModFix/>
          </a:blip>
          <a:srcRect l="79998" t="12165" r="18075" b="11416"/>
          <a:stretch/>
        </p:blipFill>
        <p:spPr>
          <a:xfrm>
            <a:off x="8711680" y="1959721"/>
            <a:ext cx="135439" cy="247430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/>
          <p:nvPr/>
        </p:nvSpPr>
        <p:spPr>
          <a:xfrm>
            <a:off x="4381487" y="1864275"/>
            <a:ext cx="5643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15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-5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8788267" y="1864275"/>
            <a:ext cx="4221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4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4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-1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4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-2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4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-3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4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-4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4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-5</a:t>
            </a:r>
            <a:endParaRPr sz="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21"/>
          <p:cNvSpPr txBox="1"/>
          <p:nvPr/>
        </p:nvSpPr>
        <p:spPr>
          <a:xfrm>
            <a:off x="304250" y="1579025"/>
            <a:ext cx="293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Current velocity ≈ 0 m s</a:t>
            </a:r>
            <a:r>
              <a:rPr lang="en-GB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-1</a:t>
            </a: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(&lt; 1-16e)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4868920" y="1579025"/>
            <a:ext cx="293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Distance to shore &lt;= 0 km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63100" y="281925"/>
            <a:ext cx="86118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Beaching sensitivity analysis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>
            <a:off x="1052375" y="795825"/>
            <a:ext cx="72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Beached particles are deleted from the simulation - counted and registered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Simulation of marine litter</a:t>
            </a:r>
            <a:endParaRPr dirty="0"/>
          </a:p>
        </p:txBody>
      </p:sp>
      <p:sp>
        <p:nvSpPr>
          <p:cNvPr id="234" name="Google Shape;234;p22"/>
          <p:cNvSpPr txBox="1">
            <a:spLocks noGrp="1"/>
          </p:cNvSpPr>
          <p:nvPr>
            <p:ph type="body" idx="1"/>
          </p:nvPr>
        </p:nvSpPr>
        <p:spPr>
          <a:xfrm>
            <a:off x="1297500" y="103470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Simulation period was of 260 days (01-02-2017 to 19-10-2017)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552,480 particles released in total from the </a:t>
            </a:r>
            <a:r>
              <a:rPr lang="en-GB" sz="1800" dirty="0" err="1"/>
              <a:t>Llobregat</a:t>
            </a:r>
            <a:r>
              <a:rPr lang="en-GB" sz="1800" dirty="0"/>
              <a:t> and </a:t>
            </a:r>
            <a:r>
              <a:rPr lang="en-GB" sz="1800" dirty="0" err="1"/>
              <a:t>Besòs</a:t>
            </a:r>
            <a:r>
              <a:rPr lang="en-GB" sz="1800" dirty="0"/>
              <a:t> river mouths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Interpolated observational data from </a:t>
            </a:r>
            <a:r>
              <a:rPr lang="en-GB" sz="1800" dirty="0" err="1"/>
              <a:t>Schirinzi</a:t>
            </a:r>
            <a:r>
              <a:rPr lang="en-GB" sz="1800" dirty="0"/>
              <a:t>, et al., 2020</a:t>
            </a:r>
            <a:endParaRPr sz="1800" dirty="0"/>
          </a:p>
        </p:txBody>
      </p:sp>
      <p:pic>
        <p:nvPicPr>
          <p:cNvPr id="235" name="Google Shape;2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562" y="2835499"/>
            <a:ext cx="6216627" cy="186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774</Words>
  <Application>Microsoft Macintosh PowerPoint</Application>
  <PresentationFormat>On-screen Show (16:9)</PresentationFormat>
  <Paragraphs>98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Montserrat</vt:lpstr>
      <vt:lpstr>Arial</vt:lpstr>
      <vt:lpstr>Lato</vt:lpstr>
      <vt:lpstr>Focus</vt:lpstr>
      <vt:lpstr>LOCATE: Prediction of plastic hotspots in coastal regions using numerical simulations in a coupled system </vt:lpstr>
      <vt:lpstr>Marine litter in coastal zones</vt:lpstr>
      <vt:lpstr>Lagrangian numerical models</vt:lpstr>
      <vt:lpstr>PowerPoint Presentation</vt:lpstr>
      <vt:lpstr>Coastal processes</vt:lpstr>
      <vt:lpstr>LOCATE working flow diagram</vt:lpstr>
      <vt:lpstr>Nested hydrodynamic grids</vt:lpstr>
      <vt:lpstr>Beaching sensitivity analysis</vt:lpstr>
      <vt:lpstr>Simulation of marine litter</vt:lpstr>
      <vt:lpstr>Simulation of marine litter</vt:lpstr>
      <vt:lpstr>Nested versus single grid</vt:lpstr>
      <vt:lpstr>PowerPoint Presentation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LOCATE: Prediction of plastic hotspots in coastal regions using numerical simulations in a coupled system </dc:title>
  <cp:lastModifiedBy>Ivan Hernandez</cp:lastModifiedBy>
  <cp:revision>8</cp:revision>
  <dcterms:modified xsi:type="dcterms:W3CDTF">2023-04-22T10:12:50Z</dcterms:modified>
</cp:coreProperties>
</file>