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notesMasterIdLst>
    <p:notesMasterId r:id="rId20"/>
  </p:notesMasterIdLst>
  <p:sldIdLst>
    <p:sldId id="256" r:id="rId3"/>
    <p:sldId id="258" r:id="rId4"/>
    <p:sldId id="264" r:id="rId5"/>
    <p:sldId id="309" r:id="rId6"/>
    <p:sldId id="354" r:id="rId7"/>
    <p:sldId id="311" r:id="rId8"/>
    <p:sldId id="316" r:id="rId9"/>
    <p:sldId id="333" r:id="rId10"/>
    <p:sldId id="330" r:id="rId11"/>
    <p:sldId id="353" r:id="rId12"/>
    <p:sldId id="340" r:id="rId13"/>
    <p:sldId id="318" r:id="rId14"/>
    <p:sldId id="341" r:id="rId15"/>
    <p:sldId id="342" r:id="rId16"/>
    <p:sldId id="347" r:id="rId17"/>
    <p:sldId id="352" r:id="rId18"/>
    <p:sldId id="26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415"/>
    <a:srgbClr val="F8CF95"/>
    <a:srgbClr val="8B6D49"/>
    <a:srgbClr val="C4A881"/>
    <a:srgbClr val="803290"/>
    <a:srgbClr val="EDB328"/>
    <a:srgbClr val="DB5B25"/>
    <a:srgbClr val="137DC2"/>
    <a:srgbClr val="B03E1F"/>
    <a:srgbClr val="2B72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5000" autoAdjust="0"/>
  </p:normalViewPr>
  <p:slideViewPr>
    <p:cSldViewPr snapToGrid="0" snapToObjects="1">
      <p:cViewPr varScale="1">
        <p:scale>
          <a:sx n="78" d="100"/>
          <a:sy n="78" d="100"/>
        </p:scale>
        <p:origin x="787" y="43"/>
      </p:cViewPr>
      <p:guideLst/>
    </p:cSldViewPr>
  </p:slideViewPr>
  <p:outlineViewPr>
    <p:cViewPr>
      <p:scale>
        <a:sx n="33" d="100"/>
        <a:sy n="33" d="100"/>
      </p:scale>
      <p:origin x="0" y="-523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2" d="100"/>
          <a:sy n="62" d="100"/>
        </p:scale>
        <p:origin x="3226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9B0F12-5183-4EC3-BEAD-9E4435A7D0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FA0D36-9EA4-4086-98EB-D50BFE46C25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09D25-BC17-4305-9C84-846E842F6F4D}" type="datetimeFigureOut">
              <a:rPr lang="en-DE" smtClean="0"/>
              <a:t>24/04/2023</a:t>
            </a:fld>
            <a:endParaRPr lang="en-D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4724017-A6CF-48E0-883E-1B809265DC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EB4BBC0-7C99-4C39-BB3C-CA44E706FA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62C7B-9393-42B1-BE69-B146F1BF0C8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B1809-96BD-4856-B2E2-55AAE16F26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70846-3E35-425F-A07D-D416FC926A17}" type="slidenum">
              <a:rPr lang="en-DE" smtClean="0"/>
              <a:t>‹#›</a:t>
            </a:fld>
            <a:endParaRPr lang="en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70846-3E35-425F-A07D-D416FC926A17}" type="slidenum">
              <a:rPr lang="en-DE" smtClean="0"/>
              <a:t>17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87151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70846-3E35-425F-A07D-D416FC926A17}" type="slidenum">
              <a:rPr lang="en-DE" smtClean="0"/>
              <a:t>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81095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C7769-CBB7-45E5-B81B-51191D5B94EE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790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C7769-CBB7-45E5-B81B-51191D5B94EE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012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C7769-CBB7-45E5-B81B-51191D5B94EE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4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C7769-CBB7-45E5-B81B-51191D5B94EE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276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C7769-CBB7-45E5-B81B-51191D5B94EE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047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101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70846-3E35-425F-A07D-D416FC926A17}" type="slidenum">
              <a:rPr lang="en-DE" smtClean="0"/>
              <a:t>14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8522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927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20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754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53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84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3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559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156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8029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79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11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254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42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36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5744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4306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45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477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6749A3B-B7F6-244B-AC69-D7ECAAD3C835}"/>
              </a:ext>
            </a:extLst>
          </p:cNvPr>
          <p:cNvSpPr/>
          <p:nvPr/>
        </p:nvSpPr>
        <p:spPr>
          <a:xfrm>
            <a:off x="0" y="2493941"/>
            <a:ext cx="12192000" cy="192311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BD9E95-F940-6040-A1C8-06F0A85D311A}"/>
              </a:ext>
            </a:extLst>
          </p:cNvPr>
          <p:cNvSpPr/>
          <p:nvPr/>
        </p:nvSpPr>
        <p:spPr>
          <a:xfrm>
            <a:off x="2035847" y="5700946"/>
            <a:ext cx="8120306" cy="115705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entagon 19">
            <a:extLst>
              <a:ext uri="{FF2B5EF4-FFF2-40B4-BE49-F238E27FC236}">
                <a16:creationId xmlns:a16="http://schemas.microsoft.com/office/drawing/2014/main" id="{B162200D-2E56-E24B-8A00-0D245A64B6A8}"/>
              </a:ext>
            </a:extLst>
          </p:cNvPr>
          <p:cNvSpPr/>
          <p:nvPr/>
        </p:nvSpPr>
        <p:spPr>
          <a:xfrm rot="5400000">
            <a:off x="10103414" y="620887"/>
            <a:ext cx="2357451" cy="1115676"/>
          </a:xfrm>
          <a:prstGeom prst="homePlate">
            <a:avLst/>
          </a:prstGeom>
          <a:solidFill>
            <a:srgbClr val="2B7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AA1440-D623-0941-8265-80F251CB0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650" y="2802427"/>
            <a:ext cx="11902094" cy="1373070"/>
          </a:xfrm>
        </p:spPr>
        <p:txBody>
          <a:bodyPr/>
          <a:lstStyle/>
          <a:p>
            <a:pPr algn="ctr"/>
            <a:r>
              <a:rPr lang="en-US" sz="4800" dirty="0"/>
              <a:t>Correcting biases toward large and severe fires in the SPITFIRE model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DF33C-3D39-B24D-933C-F176F4392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650" y="4533327"/>
            <a:ext cx="11212905" cy="838200"/>
          </a:xfrm>
        </p:spPr>
        <p:txBody>
          <a:bodyPr/>
          <a:lstStyle/>
          <a:p>
            <a:pPr algn="l"/>
            <a:r>
              <a:rPr lang="en-US" b="1" dirty="0"/>
              <a:t>Luke Oberhagemann</a:t>
            </a:r>
            <a:r>
              <a:rPr lang="en-US" dirty="0"/>
              <a:t>, </a:t>
            </a:r>
            <a:r>
              <a:rPr lang="en-US" dirty="0" err="1"/>
              <a:t>Maik</a:t>
            </a:r>
            <a:r>
              <a:rPr lang="en-US" dirty="0"/>
              <a:t> Billing, Werner von </a:t>
            </a:r>
            <a:r>
              <a:rPr lang="en-US" dirty="0" err="1"/>
              <a:t>Bloh</a:t>
            </a:r>
            <a:r>
              <a:rPr lang="en-US" dirty="0"/>
              <a:t>, Markus </a:t>
            </a:r>
            <a:r>
              <a:rPr lang="en-US" dirty="0" err="1"/>
              <a:t>Drüke</a:t>
            </a:r>
            <a:r>
              <a:rPr lang="en-US" dirty="0"/>
              <a:t>, Boris </a:t>
            </a:r>
            <a:r>
              <a:rPr lang="en-US" dirty="0" err="1"/>
              <a:t>Sakschewski</a:t>
            </a:r>
            <a:r>
              <a:rPr lang="en-US" dirty="0"/>
              <a:t>, and Kirsten </a:t>
            </a:r>
            <a:r>
              <a:rPr lang="en-US" dirty="0" err="1"/>
              <a:t>Thonicke</a:t>
            </a:r>
            <a:r>
              <a:rPr lang="en-US" dirty="0"/>
              <a:t> 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A5F176-8BF1-AA48-A4AC-32CAF16D5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795" y="136490"/>
            <a:ext cx="1048689" cy="14681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AA8963-71BC-9F47-A057-808FF5FD7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905" y="5878830"/>
            <a:ext cx="1930400" cy="838200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031F09AB-9E87-764F-BB36-504A8FEE75A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727" y="5959822"/>
            <a:ext cx="1489224" cy="6584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4233B3-C62D-144A-B199-13185AB2BF5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5269" y="5766391"/>
            <a:ext cx="1072137" cy="1080835"/>
          </a:xfrm>
          <a:prstGeom prst="rect">
            <a:avLst/>
          </a:prstGeom>
          <a:effectLst>
            <a:softEdge rad="0"/>
          </a:effec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F292C02-DF11-B54A-B0E5-44B48F6AD3AB}"/>
              </a:ext>
            </a:extLst>
          </p:cNvPr>
          <p:cNvCxnSpPr>
            <a:cxnSpLocks/>
          </p:cNvCxnSpPr>
          <p:nvPr/>
        </p:nvCxnSpPr>
        <p:spPr>
          <a:xfrm>
            <a:off x="2015140" y="5689963"/>
            <a:ext cx="81410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2085F20A-FA4A-D146-B22D-A318209630A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4910" y="5597299"/>
            <a:ext cx="2723739" cy="1472292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BBE432-79A1-1741-BFD2-B88D23F54EC5}"/>
              </a:ext>
            </a:extLst>
          </p:cNvPr>
          <p:cNvCxnSpPr>
            <a:cxnSpLocks/>
          </p:cNvCxnSpPr>
          <p:nvPr/>
        </p:nvCxnSpPr>
        <p:spPr>
          <a:xfrm>
            <a:off x="2015140" y="5651747"/>
            <a:ext cx="0" cy="121829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0E28455-F06B-4CDA-9938-F31BFF233482}"/>
              </a:ext>
            </a:extLst>
          </p:cNvPr>
          <p:cNvCxnSpPr>
            <a:cxnSpLocks/>
          </p:cNvCxnSpPr>
          <p:nvPr/>
        </p:nvCxnSpPr>
        <p:spPr>
          <a:xfrm>
            <a:off x="10140795" y="5651747"/>
            <a:ext cx="0" cy="121829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007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0E0A3-B0D6-4640-A180-5D21A3491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332" y="1433024"/>
            <a:ext cx="10780752" cy="43511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1455D4-5741-6543-AACB-AF7FF354A5C0}"/>
              </a:ext>
            </a:extLst>
          </p:cNvPr>
          <p:cNvSpPr/>
          <p:nvPr/>
        </p:nvSpPr>
        <p:spPr>
          <a:xfrm>
            <a:off x="-7087" y="-12988"/>
            <a:ext cx="10612330" cy="1414462"/>
          </a:xfrm>
          <a:prstGeom prst="rect">
            <a:avLst/>
          </a:prstGeom>
          <a:solidFill>
            <a:srgbClr val="B03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2F948A-7E14-714E-AF0F-0DF114B970C7}"/>
              </a:ext>
            </a:extLst>
          </p:cNvPr>
          <p:cNvSpPr/>
          <p:nvPr/>
        </p:nvSpPr>
        <p:spPr>
          <a:xfrm>
            <a:off x="10587057" y="-12988"/>
            <a:ext cx="1613360" cy="141446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1C2CAD7-0FE8-6644-875F-2E3E52CE9268}"/>
              </a:ext>
            </a:extLst>
          </p:cNvPr>
          <p:cNvCxnSpPr>
            <a:cxnSpLocks/>
          </p:cNvCxnSpPr>
          <p:nvPr/>
        </p:nvCxnSpPr>
        <p:spPr>
          <a:xfrm>
            <a:off x="160421" y="6175960"/>
            <a:ext cx="11898228" cy="0"/>
          </a:xfrm>
          <a:prstGeom prst="line">
            <a:avLst/>
          </a:prstGeom>
          <a:ln w="381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E43FFB8-1505-8246-97B1-D2B02EAA1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94" y="187411"/>
            <a:ext cx="9613861" cy="1080938"/>
          </a:xfrm>
        </p:spPr>
        <p:txBody>
          <a:bodyPr/>
          <a:lstStyle/>
          <a:p>
            <a:r>
              <a:rPr lang="en-US" dirty="0"/>
              <a:t>Bias due to calculation of live fuel moisture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E2F6F0-B94C-4C09-9702-1AD9E1C9EAB6}"/>
              </a:ext>
            </a:extLst>
          </p:cNvPr>
          <p:cNvSpPr/>
          <p:nvPr/>
        </p:nvSpPr>
        <p:spPr>
          <a:xfrm>
            <a:off x="10498238" y="-12988"/>
            <a:ext cx="107005" cy="141446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13DA1E-118C-439A-BA6F-04755DFDB1C2}"/>
              </a:ext>
            </a:extLst>
          </p:cNvPr>
          <p:cNvCxnSpPr>
            <a:cxnSpLocks/>
          </p:cNvCxnSpPr>
          <p:nvPr/>
        </p:nvCxnSpPr>
        <p:spPr>
          <a:xfrm>
            <a:off x="160421" y="6175960"/>
            <a:ext cx="11898228" cy="0"/>
          </a:xfrm>
          <a:prstGeom prst="line">
            <a:avLst/>
          </a:prstGeom>
          <a:ln w="381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E430D84-9751-4F9A-A015-D053BB72FB37}"/>
              </a:ext>
            </a:extLst>
          </p:cNvPr>
          <p:cNvSpPr txBox="1"/>
          <p:nvPr/>
        </p:nvSpPr>
        <p:spPr>
          <a:xfrm>
            <a:off x="7745817" y="1881488"/>
            <a:ext cx="1231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SPITFIRE</a:t>
            </a:r>
            <a:endParaRPr kumimoji="0" lang="en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D7F573-7F31-417F-A866-E2A761EC17E9}"/>
              </a:ext>
            </a:extLst>
          </p:cNvPr>
          <p:cNvSpPr txBox="1"/>
          <p:nvPr/>
        </p:nvSpPr>
        <p:spPr>
          <a:xfrm>
            <a:off x="1591471" y="1857556"/>
            <a:ext cx="3645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Rothermel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1972,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Albini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1976</a:t>
            </a:r>
            <a:endParaRPr kumimoji="0" lang="en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6B1A0F-D410-45C2-80AB-3E775798E250}"/>
              </a:ext>
            </a:extLst>
          </p:cNvPr>
          <p:cNvCxnSpPr>
            <a:cxnSpLocks/>
          </p:cNvCxnSpPr>
          <p:nvPr/>
        </p:nvCxnSpPr>
        <p:spPr>
          <a:xfrm>
            <a:off x="5906768" y="1741714"/>
            <a:ext cx="0" cy="3646363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02DEB2-5AAA-4AD2-9E33-9D213D0E9202}"/>
              </a:ext>
            </a:extLst>
          </p:cNvPr>
          <p:cNvCxnSpPr>
            <a:cxnSpLocks/>
          </p:cNvCxnSpPr>
          <p:nvPr/>
        </p:nvCxnSpPr>
        <p:spPr>
          <a:xfrm flipH="1">
            <a:off x="961166" y="2343982"/>
            <a:ext cx="10012158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E3DCCC6-F88F-460F-8853-BAC2BACFF986}"/>
                  </a:ext>
                </a:extLst>
              </p:cNvPr>
              <p:cNvSpPr/>
              <p:nvPr/>
            </p:nvSpPr>
            <p:spPr>
              <a:xfrm>
                <a:off x="6358067" y="2505435"/>
                <a:ext cx="3469027" cy="7246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𝜔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𝑐𝑜𝑚𝑏𝑖𝑛𝑒𝑑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𝜔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𝑑𝑒𝑎𝑑</m:t>
                          </m:r>
                        </m:sub>
                        <m:sup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𝑑𝑒𝑎𝑑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𝑡𝑜𝑡𝑎𝑙</m:t>
                                  </m:r>
                                </m:sub>
                              </m:sSub>
                            </m:den>
                          </m:f>
                        </m:sup>
                      </m:sSubSup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</m:t>
                      </m:r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𝜔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𝑙𝑔</m:t>
                          </m:r>
                        </m:sub>
                        <m:sup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𝑙𝑔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𝑡𝑜𝑡𝑎𝑙</m:t>
                                  </m:r>
                                </m:sub>
                              </m:sSub>
                            </m:den>
                          </m:f>
                        </m:sup>
                      </m:sSubSup>
                    </m:oMath>
                  </m:oMathPara>
                </a14:m>
                <a:endParaRPr kumimoji="0" lang="en-DE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E3DCCC6-F88F-460F-8853-BAC2BACFF9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067" y="2505435"/>
                <a:ext cx="3469027" cy="7246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A40D921C-2846-4B40-9AF9-32FF2B84296C}"/>
              </a:ext>
            </a:extLst>
          </p:cNvPr>
          <p:cNvSpPr txBox="1"/>
          <p:nvPr/>
        </p:nvSpPr>
        <p:spPr>
          <a:xfrm>
            <a:off x="1156574" y="2564427"/>
            <a:ext cx="4782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Dead and live fuel moistures treated separately </a:t>
            </a:r>
            <a:endParaRPr kumimoji="0" lang="en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3A694B4-A095-4846-BE03-44BCC548565F}"/>
              </a:ext>
            </a:extLst>
          </p:cNvPr>
          <p:cNvSpPr txBox="1"/>
          <p:nvPr/>
        </p:nvSpPr>
        <p:spPr>
          <a:xfrm>
            <a:off x="5601818" y="6364838"/>
            <a:ext cx="26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8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966BCDC-C760-4B2E-8CC5-35E4B9927A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545" y="4195481"/>
            <a:ext cx="4484106" cy="75949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F02772E-3334-4186-BA53-A91A3FF7F61B}"/>
              </a:ext>
            </a:extLst>
          </p:cNvPr>
          <p:cNvCxnSpPr>
            <a:cxnSpLocks/>
          </p:cNvCxnSpPr>
          <p:nvPr/>
        </p:nvCxnSpPr>
        <p:spPr>
          <a:xfrm flipH="1" flipV="1">
            <a:off x="8395497" y="4725055"/>
            <a:ext cx="326647" cy="5355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B75F04E-E771-4F8D-AA96-0B3F8B14ACCA}"/>
              </a:ext>
            </a:extLst>
          </p:cNvPr>
          <p:cNvSpPr txBox="1"/>
          <p:nvPr/>
        </p:nvSpPr>
        <p:spPr>
          <a:xfrm>
            <a:off x="8623872" y="5303056"/>
            <a:ext cx="159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Maximum = 1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19B680A-B5C7-4C94-B509-C351E7393C02}"/>
              </a:ext>
            </a:extLst>
          </p:cNvPr>
          <p:cNvCxnSpPr>
            <a:cxnSpLocks/>
          </p:cNvCxnSpPr>
          <p:nvPr/>
        </p:nvCxnSpPr>
        <p:spPr>
          <a:xfrm flipH="1">
            <a:off x="997146" y="3998208"/>
            <a:ext cx="10012158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6D5C465-34D1-4BDC-BDE8-4FC6A8E3F229}"/>
              </a:ext>
            </a:extLst>
          </p:cNvPr>
          <p:cNvSpPr txBox="1"/>
          <p:nvPr/>
        </p:nvSpPr>
        <p:spPr>
          <a:xfrm>
            <a:off x="7781797" y="3552651"/>
            <a:ext cx="1619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SPITFIRE</a:t>
            </a:r>
            <a:endParaRPr kumimoji="0" lang="en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076C02-3B71-493C-8739-3C0B9C794278}"/>
              </a:ext>
            </a:extLst>
          </p:cNvPr>
          <p:cNvSpPr txBox="1"/>
          <p:nvPr/>
        </p:nvSpPr>
        <p:spPr>
          <a:xfrm>
            <a:off x="989715" y="3552891"/>
            <a:ext cx="4358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e.g. Scott and Burgan 2005, NFDRS</a:t>
            </a:r>
            <a:endParaRPr kumimoji="0" lang="en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73333D-4BE0-47E8-B17D-855DD2DAA442}"/>
              </a:ext>
            </a:extLst>
          </p:cNvPr>
          <p:cNvSpPr txBox="1"/>
          <p:nvPr/>
        </p:nvSpPr>
        <p:spPr>
          <a:xfrm>
            <a:off x="1159913" y="4299871"/>
            <a:ext cx="482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Live fuel moistures can be greater than 100% (up to 250% in NFDRS 2016)</a:t>
            </a:r>
            <a:endParaRPr kumimoji="0" lang="en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A2C6431-3DC6-449C-B21F-C35DC6B526E3}"/>
              </a:ext>
            </a:extLst>
          </p:cNvPr>
          <p:cNvCxnSpPr>
            <a:cxnSpLocks/>
          </p:cNvCxnSpPr>
          <p:nvPr/>
        </p:nvCxnSpPr>
        <p:spPr>
          <a:xfrm flipV="1">
            <a:off x="5609251" y="3366278"/>
            <a:ext cx="905631" cy="9425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55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981EF0D-5CC4-4269-B003-6ED155F1E3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51" t="7320" r="6433" b="10044"/>
          <a:stretch/>
        </p:blipFill>
        <p:spPr>
          <a:xfrm>
            <a:off x="6168527" y="1854529"/>
            <a:ext cx="5927978" cy="44137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4C4DACC-970C-4EC2-AC95-D76D251FBF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35" t="7211" r="6822" b="11337"/>
          <a:stretch/>
        </p:blipFill>
        <p:spPr>
          <a:xfrm>
            <a:off x="145334" y="1870185"/>
            <a:ext cx="5867722" cy="43431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1455D4-5741-6543-AACB-AF7FF354A5C0}"/>
              </a:ext>
            </a:extLst>
          </p:cNvPr>
          <p:cNvSpPr/>
          <p:nvPr/>
        </p:nvSpPr>
        <p:spPr>
          <a:xfrm>
            <a:off x="-7087" y="-12988"/>
            <a:ext cx="10612330" cy="1414462"/>
          </a:xfrm>
          <a:prstGeom prst="rect">
            <a:avLst/>
          </a:prstGeom>
          <a:solidFill>
            <a:srgbClr val="B03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2F948A-7E14-714E-AF0F-0DF114B970C7}"/>
              </a:ext>
            </a:extLst>
          </p:cNvPr>
          <p:cNvSpPr/>
          <p:nvPr/>
        </p:nvSpPr>
        <p:spPr>
          <a:xfrm>
            <a:off x="10587057" y="-12988"/>
            <a:ext cx="1613360" cy="141446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1C2CAD7-0FE8-6644-875F-2E3E52CE9268}"/>
              </a:ext>
            </a:extLst>
          </p:cNvPr>
          <p:cNvCxnSpPr>
            <a:cxnSpLocks/>
          </p:cNvCxnSpPr>
          <p:nvPr/>
        </p:nvCxnSpPr>
        <p:spPr>
          <a:xfrm>
            <a:off x="160421" y="6175960"/>
            <a:ext cx="11898228" cy="0"/>
          </a:xfrm>
          <a:prstGeom prst="line">
            <a:avLst/>
          </a:prstGeom>
          <a:ln w="381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E43FFB8-1505-8246-97B1-D2B02EAA1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94" y="187411"/>
            <a:ext cx="9613861" cy="1080938"/>
          </a:xfrm>
        </p:spPr>
        <p:txBody>
          <a:bodyPr/>
          <a:lstStyle/>
          <a:p>
            <a:r>
              <a:rPr lang="en-US" dirty="0"/>
              <a:t>Impact on Model Results: </a:t>
            </a:r>
            <a:r>
              <a:rPr lang="en-US" dirty="0" err="1"/>
              <a:t>Livegrass</a:t>
            </a:r>
            <a:r>
              <a:rPr lang="en-US" dirty="0"/>
              <a:t> Moisture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E2F6F0-B94C-4C09-9702-1AD9E1C9EAB6}"/>
              </a:ext>
            </a:extLst>
          </p:cNvPr>
          <p:cNvSpPr/>
          <p:nvPr/>
        </p:nvSpPr>
        <p:spPr>
          <a:xfrm>
            <a:off x="10498238" y="-12988"/>
            <a:ext cx="107005" cy="141446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13DA1E-118C-439A-BA6F-04755DFDB1C2}"/>
              </a:ext>
            </a:extLst>
          </p:cNvPr>
          <p:cNvCxnSpPr>
            <a:cxnSpLocks/>
          </p:cNvCxnSpPr>
          <p:nvPr/>
        </p:nvCxnSpPr>
        <p:spPr>
          <a:xfrm>
            <a:off x="160421" y="6175960"/>
            <a:ext cx="11898228" cy="0"/>
          </a:xfrm>
          <a:prstGeom prst="line">
            <a:avLst/>
          </a:prstGeom>
          <a:ln w="381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7DF71B7-9AAD-44B7-885D-4DD8DB6FD1EC}"/>
              </a:ext>
            </a:extLst>
          </p:cNvPr>
          <p:cNvSpPr txBox="1">
            <a:spLocks/>
          </p:cNvSpPr>
          <p:nvPr/>
        </p:nvSpPr>
        <p:spPr>
          <a:xfrm>
            <a:off x="170485" y="1574773"/>
            <a:ext cx="6559544" cy="4099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Mean live grass moisture 2003-2016 (dry mass basis)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FFB2C3-F828-469C-A47F-62A8BCB72BC3}"/>
              </a:ext>
            </a:extLst>
          </p:cNvPr>
          <p:cNvSpPr txBox="1"/>
          <p:nvPr/>
        </p:nvSpPr>
        <p:spPr>
          <a:xfrm>
            <a:off x="5540943" y="6353621"/>
            <a:ext cx="48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Trebuchet MS" panose="020B0603020202020204"/>
              </a:rPr>
              <a:t>9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C9A93EC-6294-44F2-BC40-26575672E647}"/>
              </a:ext>
            </a:extLst>
          </p:cNvPr>
          <p:cNvSpPr txBox="1">
            <a:spLocks/>
          </p:cNvSpPr>
          <p:nvPr/>
        </p:nvSpPr>
        <p:spPr>
          <a:xfrm>
            <a:off x="6819979" y="1548275"/>
            <a:ext cx="5282416" cy="464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rebuchet MS" panose="020B0603020202020204"/>
              </a:rPr>
              <a:t>Live grass moisture when there is fire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8AFAE4-12E7-4D38-B2A2-D6C2FF3E71DC}"/>
              </a:ext>
            </a:extLst>
          </p:cNvPr>
          <p:cNvSpPr txBox="1"/>
          <p:nvPr/>
        </p:nvSpPr>
        <p:spPr>
          <a:xfrm>
            <a:off x="114833" y="3147707"/>
            <a:ext cx="11961350" cy="14465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Fire Excluded from High Soil Moisture Areas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</a:rPr>
              <a:t>(Often Forests)</a:t>
            </a:r>
            <a:endParaRPr lang="en-DE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1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1455D4-5741-6543-AACB-AF7FF354A5C0}"/>
              </a:ext>
            </a:extLst>
          </p:cNvPr>
          <p:cNvSpPr/>
          <p:nvPr/>
        </p:nvSpPr>
        <p:spPr>
          <a:xfrm>
            <a:off x="-7087" y="-12988"/>
            <a:ext cx="10505326" cy="1414462"/>
          </a:xfrm>
          <a:prstGeom prst="rect">
            <a:avLst/>
          </a:prstGeom>
          <a:solidFill>
            <a:srgbClr val="B03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2F948A-7E14-714E-AF0F-0DF114B970C7}"/>
              </a:ext>
            </a:extLst>
          </p:cNvPr>
          <p:cNvSpPr/>
          <p:nvPr/>
        </p:nvSpPr>
        <p:spPr>
          <a:xfrm>
            <a:off x="10587057" y="-12988"/>
            <a:ext cx="1613360" cy="141446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1C2CAD7-0FE8-6644-875F-2E3E52CE9268}"/>
              </a:ext>
            </a:extLst>
          </p:cNvPr>
          <p:cNvCxnSpPr>
            <a:cxnSpLocks/>
          </p:cNvCxnSpPr>
          <p:nvPr/>
        </p:nvCxnSpPr>
        <p:spPr>
          <a:xfrm>
            <a:off x="160421" y="6175960"/>
            <a:ext cx="11898228" cy="0"/>
          </a:xfrm>
          <a:prstGeom prst="line">
            <a:avLst/>
          </a:prstGeom>
          <a:ln w="381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E43FFB8-1505-8246-97B1-D2B02EAA1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94" y="187411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Additional sources of bias requiring parametrization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C9FA72-11AB-47F0-B89D-549D53C7D4D5}"/>
              </a:ext>
            </a:extLst>
          </p:cNvPr>
          <p:cNvSpPr txBox="1"/>
          <p:nvPr/>
        </p:nvSpPr>
        <p:spPr>
          <a:xfrm>
            <a:off x="5617934" y="6353621"/>
            <a:ext cx="478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Trebuchet MS" panose="020B0603020202020204"/>
              </a:rPr>
              <a:t>10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D704DC-E85E-4984-AF13-37C7362AD056}"/>
              </a:ext>
            </a:extLst>
          </p:cNvPr>
          <p:cNvSpPr/>
          <p:nvPr/>
        </p:nvSpPr>
        <p:spPr>
          <a:xfrm>
            <a:off x="10498238" y="-12988"/>
            <a:ext cx="107005" cy="141446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BF770F1-AF3B-4FB6-90AD-4D57A5562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24" y="1571270"/>
            <a:ext cx="11152850" cy="43511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Dead fuels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Errors in fuel bulk density calculation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Some missing distinctions between fuel types and size classes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Moisture of extinction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Too low live fuel moisture of extinction (20%)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Universal dead fuel moisture of extinction (30%)</a:t>
            </a:r>
          </a:p>
          <a:p>
            <a:r>
              <a:rPr lang="en-US" sz="2600" dirty="0">
                <a:solidFill>
                  <a:schemeClr val="bg1"/>
                </a:solidFill>
              </a:rPr>
              <a:t>Compensating errors in other model components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Bug leading to exclusion of cured grass from fire spread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Very low fire duration</a:t>
            </a: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34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1455D4-5741-6543-AACB-AF7FF354A5C0}"/>
              </a:ext>
            </a:extLst>
          </p:cNvPr>
          <p:cNvSpPr/>
          <p:nvPr/>
        </p:nvSpPr>
        <p:spPr>
          <a:xfrm>
            <a:off x="1789" y="2250653"/>
            <a:ext cx="10402839" cy="2356693"/>
          </a:xfrm>
          <a:prstGeom prst="rect">
            <a:avLst/>
          </a:prstGeom>
          <a:solidFill>
            <a:srgbClr val="B03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2F948A-7E14-714E-AF0F-0DF114B970C7}"/>
              </a:ext>
            </a:extLst>
          </p:cNvPr>
          <p:cNvSpPr/>
          <p:nvPr/>
        </p:nvSpPr>
        <p:spPr>
          <a:xfrm>
            <a:off x="10576851" y="2250475"/>
            <a:ext cx="1613360" cy="235669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3FFB8-1505-8246-97B1-D2B02EAA1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69" y="2934532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Current Corrections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E2F6F0-B94C-4C09-9702-1AD9E1C9EAB6}"/>
              </a:ext>
            </a:extLst>
          </p:cNvPr>
          <p:cNvSpPr/>
          <p:nvPr/>
        </p:nvSpPr>
        <p:spPr>
          <a:xfrm flipH="1">
            <a:off x="10412338" y="2250475"/>
            <a:ext cx="165636" cy="235669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968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1455D4-5741-6543-AACB-AF7FF354A5C0}"/>
              </a:ext>
            </a:extLst>
          </p:cNvPr>
          <p:cNvSpPr/>
          <p:nvPr/>
        </p:nvSpPr>
        <p:spPr>
          <a:xfrm>
            <a:off x="-7087" y="-12988"/>
            <a:ext cx="10505326" cy="1414462"/>
          </a:xfrm>
          <a:prstGeom prst="rect">
            <a:avLst/>
          </a:prstGeom>
          <a:solidFill>
            <a:srgbClr val="B03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2F948A-7E14-714E-AF0F-0DF114B970C7}"/>
              </a:ext>
            </a:extLst>
          </p:cNvPr>
          <p:cNvSpPr/>
          <p:nvPr/>
        </p:nvSpPr>
        <p:spPr>
          <a:xfrm>
            <a:off x="10587057" y="-12988"/>
            <a:ext cx="1613360" cy="141446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1C2CAD7-0FE8-6644-875F-2E3E52CE9268}"/>
              </a:ext>
            </a:extLst>
          </p:cNvPr>
          <p:cNvCxnSpPr>
            <a:cxnSpLocks/>
          </p:cNvCxnSpPr>
          <p:nvPr/>
        </p:nvCxnSpPr>
        <p:spPr>
          <a:xfrm>
            <a:off x="160421" y="6175960"/>
            <a:ext cx="11898228" cy="0"/>
          </a:xfrm>
          <a:prstGeom prst="line">
            <a:avLst/>
          </a:prstGeom>
          <a:ln w="381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E43FFB8-1505-8246-97B1-D2B02EAA1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94" y="187411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Corrected Weighting Factors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D704DC-E85E-4984-AF13-37C7362AD056}"/>
              </a:ext>
            </a:extLst>
          </p:cNvPr>
          <p:cNvSpPr/>
          <p:nvPr/>
        </p:nvSpPr>
        <p:spPr>
          <a:xfrm>
            <a:off x="10498238" y="-12988"/>
            <a:ext cx="107005" cy="141446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A174304-6163-4B10-8D55-7237E6815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24" y="1669592"/>
            <a:ext cx="10780752" cy="4351150"/>
          </a:xfrm>
        </p:spPr>
        <p:txBody>
          <a:bodyPr/>
          <a:lstStyle/>
          <a:p>
            <a:r>
              <a:rPr lang="en-US" sz="2600" dirty="0">
                <a:solidFill>
                  <a:schemeClr val="bg1"/>
                </a:solidFill>
              </a:rPr>
              <a:t>Implemented and tested a corrected rate of spread calculation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Hard-coded Scott-Burgan fuel models into SPITFIRE for testing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Results shown at very low fuel moisture scenario, 8km/h wind speed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07C6AB4-619A-4DD7-9C50-1AF916B77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536138"/>
              </p:ext>
            </p:extLst>
          </p:nvPr>
        </p:nvGraphicFramePr>
        <p:xfrm>
          <a:off x="1643311" y="3327484"/>
          <a:ext cx="10305736" cy="212730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76434">
                  <a:extLst>
                    <a:ext uri="{9D8B030D-6E8A-4147-A177-3AD203B41FA5}">
                      <a16:colId xmlns:a16="http://schemas.microsoft.com/office/drawing/2014/main" val="266668832"/>
                    </a:ext>
                  </a:extLst>
                </a:gridCol>
                <a:gridCol w="2576434">
                  <a:extLst>
                    <a:ext uri="{9D8B030D-6E8A-4147-A177-3AD203B41FA5}">
                      <a16:colId xmlns:a16="http://schemas.microsoft.com/office/drawing/2014/main" val="3185877503"/>
                    </a:ext>
                  </a:extLst>
                </a:gridCol>
                <a:gridCol w="2576434">
                  <a:extLst>
                    <a:ext uri="{9D8B030D-6E8A-4147-A177-3AD203B41FA5}">
                      <a16:colId xmlns:a16="http://schemas.microsoft.com/office/drawing/2014/main" val="3263814045"/>
                    </a:ext>
                  </a:extLst>
                </a:gridCol>
                <a:gridCol w="2576434">
                  <a:extLst>
                    <a:ext uri="{9D8B030D-6E8A-4147-A177-3AD203B41FA5}">
                      <a16:colId xmlns:a16="http://schemas.microsoft.com/office/drawing/2014/main" val="1148996649"/>
                    </a:ext>
                  </a:extLst>
                </a:gridCol>
              </a:tblGrid>
              <a:tr h="594360">
                <a:tc rowSpan="2"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Fuel Model</a:t>
                      </a:r>
                      <a:endParaRPr lang="en-DE" b="0" dirty="0"/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Rate of Spread (m/min)</a:t>
                      </a:r>
                      <a:endParaRPr lang="en-DE" b="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DE" b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DE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29643"/>
                  </a:ext>
                </a:extLst>
              </a:tr>
              <a:tr h="594360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Code Verified Using Scott and Burgan 2005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Previous version of SPITFIRE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SPITFIRE with corrections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633990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TL3</a:t>
                      </a:r>
                      <a:endParaRPr lang="en-DE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0.782</a:t>
                      </a:r>
                      <a:endParaRPr lang="en-DE" b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1.42</a:t>
                      </a:r>
                      <a:endParaRPr lang="en-DE" b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0.768</a:t>
                      </a:r>
                      <a:endParaRPr lang="en-DE" b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693891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prstClr val="black"/>
                          </a:solidFill>
                        </a:rPr>
                        <a:t>GR6</a:t>
                      </a:r>
                      <a:endParaRPr lang="en-DE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28.17</a:t>
                      </a:r>
                      <a:endParaRPr lang="en-DE" b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  <a:endParaRPr lang="en-DE" b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28.24</a:t>
                      </a:r>
                      <a:endParaRPr lang="en-DE" b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16612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C29D763-2D83-4956-B617-429E691C53FC}"/>
              </a:ext>
            </a:extLst>
          </p:cNvPr>
          <p:cNvSpPr txBox="1"/>
          <p:nvPr/>
        </p:nvSpPr>
        <p:spPr>
          <a:xfrm>
            <a:off x="5573597" y="6353621"/>
            <a:ext cx="48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11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F75FAB-D730-46D2-9032-8082F8E1143F}"/>
              </a:ext>
            </a:extLst>
          </p:cNvPr>
          <p:cNvGrpSpPr/>
          <p:nvPr/>
        </p:nvGrpSpPr>
        <p:grpSpPr>
          <a:xfrm>
            <a:off x="601872" y="3988258"/>
            <a:ext cx="357188" cy="871538"/>
            <a:chOff x="8936831" y="2657475"/>
            <a:chExt cx="357188" cy="87153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FD6E39-6B9A-4D54-A93E-29C14E9170DA}"/>
                </a:ext>
              </a:extLst>
            </p:cNvPr>
            <p:cNvSpPr/>
            <p:nvPr/>
          </p:nvSpPr>
          <p:spPr>
            <a:xfrm>
              <a:off x="9058275" y="3286125"/>
              <a:ext cx="114300" cy="2428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1">
              <a:extLst>
                <a:ext uri="{FF2B5EF4-FFF2-40B4-BE49-F238E27FC236}">
                  <a16:creationId xmlns:a16="http://schemas.microsoft.com/office/drawing/2014/main" id="{2CA55C36-3D99-4905-945F-1D608AC11399}"/>
                </a:ext>
              </a:extLst>
            </p:cNvPr>
            <p:cNvSpPr/>
            <p:nvPr/>
          </p:nvSpPr>
          <p:spPr>
            <a:xfrm>
              <a:off x="8936831" y="2657475"/>
              <a:ext cx="357188" cy="628650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9227488-1DD3-4EEE-BAD3-12B31C72AE75}"/>
              </a:ext>
            </a:extLst>
          </p:cNvPr>
          <p:cNvGrpSpPr/>
          <p:nvPr/>
        </p:nvGrpSpPr>
        <p:grpSpPr>
          <a:xfrm>
            <a:off x="203626" y="3988258"/>
            <a:ext cx="357188" cy="871538"/>
            <a:chOff x="8936831" y="2657475"/>
            <a:chExt cx="357188" cy="87153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49D5339-C66E-4978-AB3A-701BCB479B59}"/>
                </a:ext>
              </a:extLst>
            </p:cNvPr>
            <p:cNvSpPr/>
            <p:nvPr/>
          </p:nvSpPr>
          <p:spPr>
            <a:xfrm>
              <a:off x="9058275" y="3286125"/>
              <a:ext cx="114300" cy="2428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iangle 14">
              <a:extLst>
                <a:ext uri="{FF2B5EF4-FFF2-40B4-BE49-F238E27FC236}">
                  <a16:creationId xmlns:a16="http://schemas.microsoft.com/office/drawing/2014/main" id="{00F18870-C0E9-4C61-A5DF-E102B0DB7BC2}"/>
                </a:ext>
              </a:extLst>
            </p:cNvPr>
            <p:cNvSpPr/>
            <p:nvPr/>
          </p:nvSpPr>
          <p:spPr>
            <a:xfrm>
              <a:off x="8936831" y="2657475"/>
              <a:ext cx="357188" cy="628650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565DD6C-B0F5-45BB-AD1A-E4796812E22B}"/>
              </a:ext>
            </a:extLst>
          </p:cNvPr>
          <p:cNvCxnSpPr>
            <a:cxnSpLocks/>
          </p:cNvCxnSpPr>
          <p:nvPr/>
        </p:nvCxnSpPr>
        <p:spPr>
          <a:xfrm>
            <a:off x="973389" y="4772366"/>
            <a:ext cx="59673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EA7F734-64D0-4733-9055-4BB26FFDA3CE}"/>
              </a:ext>
            </a:extLst>
          </p:cNvPr>
          <p:cNvGrpSpPr/>
          <p:nvPr/>
        </p:nvGrpSpPr>
        <p:grpSpPr>
          <a:xfrm>
            <a:off x="295573" y="5319556"/>
            <a:ext cx="1148550" cy="606348"/>
            <a:chOff x="4442415" y="5189078"/>
            <a:chExt cx="1148550" cy="606348"/>
          </a:xfrm>
        </p:grpSpPr>
        <p:sp>
          <p:nvSpPr>
            <p:cNvPr id="25" name="Moon 24">
              <a:extLst>
                <a:ext uri="{FF2B5EF4-FFF2-40B4-BE49-F238E27FC236}">
                  <a16:creationId xmlns:a16="http://schemas.microsoft.com/office/drawing/2014/main" id="{425A3A5F-3E74-44B9-943F-E61C180C0249}"/>
                </a:ext>
              </a:extLst>
            </p:cNvPr>
            <p:cNvSpPr/>
            <p:nvPr/>
          </p:nvSpPr>
          <p:spPr>
            <a:xfrm rot="18439941">
              <a:off x="4732629" y="4918019"/>
              <a:ext cx="342439" cy="922867"/>
            </a:xfrm>
            <a:prstGeom prst="moon">
              <a:avLst>
                <a:gd name="adj" fmla="val 2347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Moon 25">
              <a:extLst>
                <a:ext uri="{FF2B5EF4-FFF2-40B4-BE49-F238E27FC236}">
                  <a16:creationId xmlns:a16="http://schemas.microsoft.com/office/drawing/2014/main" id="{12DE5B03-9A02-449C-BE9E-1688F62E8BA1}"/>
                </a:ext>
              </a:extLst>
            </p:cNvPr>
            <p:cNvSpPr/>
            <p:nvPr/>
          </p:nvSpPr>
          <p:spPr>
            <a:xfrm rot="18439941">
              <a:off x="4801288" y="4918019"/>
              <a:ext cx="342439" cy="922867"/>
            </a:xfrm>
            <a:prstGeom prst="moon">
              <a:avLst>
                <a:gd name="adj" fmla="val 2347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Moon 26">
              <a:extLst>
                <a:ext uri="{FF2B5EF4-FFF2-40B4-BE49-F238E27FC236}">
                  <a16:creationId xmlns:a16="http://schemas.microsoft.com/office/drawing/2014/main" id="{790D3408-A722-430F-AB5C-8B4307812F26}"/>
                </a:ext>
              </a:extLst>
            </p:cNvPr>
            <p:cNvSpPr/>
            <p:nvPr/>
          </p:nvSpPr>
          <p:spPr>
            <a:xfrm rot="18439941">
              <a:off x="4875150" y="4918018"/>
              <a:ext cx="342439" cy="922867"/>
            </a:xfrm>
            <a:prstGeom prst="moon">
              <a:avLst>
                <a:gd name="adj" fmla="val 2347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Moon 27">
              <a:extLst>
                <a:ext uri="{FF2B5EF4-FFF2-40B4-BE49-F238E27FC236}">
                  <a16:creationId xmlns:a16="http://schemas.microsoft.com/office/drawing/2014/main" id="{78EC16C2-F710-4C8A-AFFF-DD6885D34F41}"/>
                </a:ext>
              </a:extLst>
            </p:cNvPr>
            <p:cNvSpPr/>
            <p:nvPr/>
          </p:nvSpPr>
          <p:spPr>
            <a:xfrm rot="18439941">
              <a:off x="4949012" y="4918016"/>
              <a:ext cx="342439" cy="922867"/>
            </a:xfrm>
            <a:prstGeom prst="moon">
              <a:avLst>
                <a:gd name="adj" fmla="val 2347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CAE8355-E440-4C17-9DA0-28190B69E785}"/>
                </a:ext>
              </a:extLst>
            </p:cNvPr>
            <p:cNvSpPr/>
            <p:nvPr/>
          </p:nvSpPr>
          <p:spPr>
            <a:xfrm>
              <a:off x="4537724" y="5189078"/>
              <a:ext cx="1053241" cy="6063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3C53159-7C52-4B15-9B07-D852BC48CE7B}"/>
              </a:ext>
            </a:extLst>
          </p:cNvPr>
          <p:cNvCxnSpPr>
            <a:cxnSpLocks/>
          </p:cNvCxnSpPr>
          <p:nvPr/>
        </p:nvCxnSpPr>
        <p:spPr>
          <a:xfrm>
            <a:off x="935230" y="5229565"/>
            <a:ext cx="64401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978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1455D4-5741-6543-AACB-AF7FF354A5C0}"/>
              </a:ext>
            </a:extLst>
          </p:cNvPr>
          <p:cNvSpPr/>
          <p:nvPr/>
        </p:nvSpPr>
        <p:spPr>
          <a:xfrm>
            <a:off x="-7087" y="-12988"/>
            <a:ext cx="10505326" cy="1414462"/>
          </a:xfrm>
          <a:prstGeom prst="rect">
            <a:avLst/>
          </a:prstGeom>
          <a:solidFill>
            <a:srgbClr val="B03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2F948A-7E14-714E-AF0F-0DF114B970C7}"/>
              </a:ext>
            </a:extLst>
          </p:cNvPr>
          <p:cNvSpPr/>
          <p:nvPr/>
        </p:nvSpPr>
        <p:spPr>
          <a:xfrm>
            <a:off x="10587057" y="-12988"/>
            <a:ext cx="1613360" cy="141446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1C2CAD7-0FE8-6644-875F-2E3E52CE9268}"/>
              </a:ext>
            </a:extLst>
          </p:cNvPr>
          <p:cNvCxnSpPr>
            <a:cxnSpLocks/>
          </p:cNvCxnSpPr>
          <p:nvPr/>
        </p:nvCxnSpPr>
        <p:spPr>
          <a:xfrm>
            <a:off x="160421" y="6175960"/>
            <a:ext cx="11898228" cy="0"/>
          </a:xfrm>
          <a:prstGeom prst="line">
            <a:avLst/>
          </a:prstGeom>
          <a:ln w="381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E43FFB8-1505-8246-97B1-D2B02EAA1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94" y="187411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Live Grass Moisture Parametrization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D704DC-E85E-4984-AF13-37C7362AD056}"/>
              </a:ext>
            </a:extLst>
          </p:cNvPr>
          <p:cNvSpPr/>
          <p:nvPr/>
        </p:nvSpPr>
        <p:spPr>
          <a:xfrm>
            <a:off x="10498238" y="-12988"/>
            <a:ext cx="107005" cy="141446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A174304-6163-4B10-8D55-7237E6815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24" y="1571270"/>
            <a:ext cx="10780752" cy="4351150"/>
          </a:xfrm>
        </p:spPr>
        <p:txBody>
          <a:bodyPr/>
          <a:lstStyle/>
          <a:p>
            <a:r>
              <a:rPr lang="en-US" sz="2600" dirty="0">
                <a:solidFill>
                  <a:schemeClr val="bg1"/>
                </a:solidFill>
              </a:rPr>
              <a:t>Adopted and currently testing the live fuel moisture parametrization from the 2016 NFDRS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Based on Growing Season Index (GSI)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GSI = f(</a:t>
            </a:r>
            <a:r>
              <a:rPr lang="en-US" sz="2400" dirty="0" err="1">
                <a:solidFill>
                  <a:schemeClr val="bg1"/>
                </a:solidFill>
              </a:rPr>
              <a:t>VPD,Photoperiod,Temperature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Values of herbaceous LFM between 30-250%</a:t>
            </a:r>
          </a:p>
          <a:p>
            <a:r>
              <a:rPr lang="en-US" sz="2800" dirty="0">
                <a:solidFill>
                  <a:schemeClr val="bg1"/>
                </a:solidFill>
              </a:rPr>
              <a:t>More realistic values and seasonality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89887A-33C1-44F8-A893-382FD3312168}"/>
              </a:ext>
            </a:extLst>
          </p:cNvPr>
          <p:cNvSpPr txBox="1"/>
          <p:nvPr/>
        </p:nvSpPr>
        <p:spPr>
          <a:xfrm>
            <a:off x="5551824" y="6353621"/>
            <a:ext cx="48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12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306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39D98DC-425A-4701-800A-605C44ACF5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2" t="7805" r="5271" b="10529"/>
          <a:stretch/>
        </p:blipFill>
        <p:spPr>
          <a:xfrm>
            <a:off x="6154991" y="1890941"/>
            <a:ext cx="5935579" cy="43555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7050CE-F5BF-448E-9468-8245810AC0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1" t="7833" r="5174" b="11625"/>
          <a:stretch/>
        </p:blipFill>
        <p:spPr>
          <a:xfrm>
            <a:off x="104286" y="1868259"/>
            <a:ext cx="6041569" cy="43134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1455D4-5741-6543-AACB-AF7FF354A5C0}"/>
              </a:ext>
            </a:extLst>
          </p:cNvPr>
          <p:cNvSpPr/>
          <p:nvPr/>
        </p:nvSpPr>
        <p:spPr>
          <a:xfrm>
            <a:off x="-7087" y="-12988"/>
            <a:ext cx="10505326" cy="1414462"/>
          </a:xfrm>
          <a:prstGeom prst="rect">
            <a:avLst/>
          </a:prstGeom>
          <a:solidFill>
            <a:srgbClr val="B03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2F948A-7E14-714E-AF0F-0DF114B970C7}"/>
              </a:ext>
            </a:extLst>
          </p:cNvPr>
          <p:cNvSpPr/>
          <p:nvPr/>
        </p:nvSpPr>
        <p:spPr>
          <a:xfrm>
            <a:off x="10587057" y="-12988"/>
            <a:ext cx="1613360" cy="141446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1C2CAD7-0FE8-6644-875F-2E3E52CE9268}"/>
              </a:ext>
            </a:extLst>
          </p:cNvPr>
          <p:cNvCxnSpPr>
            <a:cxnSpLocks/>
          </p:cNvCxnSpPr>
          <p:nvPr/>
        </p:nvCxnSpPr>
        <p:spPr>
          <a:xfrm>
            <a:off x="160421" y="6175960"/>
            <a:ext cx="11898228" cy="0"/>
          </a:xfrm>
          <a:prstGeom prst="line">
            <a:avLst/>
          </a:prstGeom>
          <a:ln w="381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E43FFB8-1505-8246-97B1-D2B02EAA1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94" y="187411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Live Grass Moisture Parametrization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D704DC-E85E-4984-AF13-37C7362AD056}"/>
              </a:ext>
            </a:extLst>
          </p:cNvPr>
          <p:cNvSpPr/>
          <p:nvPr/>
        </p:nvSpPr>
        <p:spPr>
          <a:xfrm>
            <a:off x="10498238" y="-12988"/>
            <a:ext cx="107005" cy="141446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89887A-33C1-44F8-A893-382FD3312168}"/>
              </a:ext>
            </a:extLst>
          </p:cNvPr>
          <p:cNvSpPr txBox="1"/>
          <p:nvPr/>
        </p:nvSpPr>
        <p:spPr>
          <a:xfrm>
            <a:off x="5551824" y="6353621"/>
            <a:ext cx="48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13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3BA7778-E54D-451D-A4AC-4120E10CBE34}"/>
              </a:ext>
            </a:extLst>
          </p:cNvPr>
          <p:cNvSpPr txBox="1">
            <a:spLocks/>
          </p:cNvSpPr>
          <p:nvPr/>
        </p:nvSpPr>
        <p:spPr>
          <a:xfrm>
            <a:off x="-56247" y="1516283"/>
            <a:ext cx="6260044" cy="434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Previous Mean August live grass moisture 2003-2016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492F827-36C7-47A2-96CE-22CF55D92B18}"/>
              </a:ext>
            </a:extLst>
          </p:cNvPr>
          <p:cNvSpPr txBox="1">
            <a:spLocks/>
          </p:cNvSpPr>
          <p:nvPr/>
        </p:nvSpPr>
        <p:spPr>
          <a:xfrm>
            <a:off x="5856615" y="1520143"/>
            <a:ext cx="6559544" cy="409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Mean August live grass moisture using NFDRS2016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008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ATWAYS LTD. on Twitter: &quot;@SatwaysLtd participates in #FirEUrisk project  funded by #EU #H2020. #FirEUrisk will develop, test &amp;amp; disseminate an  Integrated &amp;amp; Science-Based Strategy for #wildfire #risk management in  Europe. https://t.co/1bg19qkkuH&quot; /">
            <a:extLst>
              <a:ext uri="{FF2B5EF4-FFF2-40B4-BE49-F238E27FC236}">
                <a16:creationId xmlns:a16="http://schemas.microsoft.com/office/drawing/2014/main" id="{F56DFF2A-2CD8-4190-9AE8-7C31AEC566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2"/>
          <a:stretch/>
        </p:blipFill>
        <p:spPr bwMode="auto">
          <a:xfrm>
            <a:off x="10005317" y="6253424"/>
            <a:ext cx="1724567" cy="56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1455D4-5741-6543-AACB-AF7FF354A5C0}"/>
              </a:ext>
            </a:extLst>
          </p:cNvPr>
          <p:cNvSpPr/>
          <p:nvPr/>
        </p:nvSpPr>
        <p:spPr>
          <a:xfrm>
            <a:off x="-7087" y="-12988"/>
            <a:ext cx="10505326" cy="1414462"/>
          </a:xfrm>
          <a:prstGeom prst="rect">
            <a:avLst/>
          </a:prstGeom>
          <a:solidFill>
            <a:srgbClr val="B03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2F948A-7E14-714E-AF0F-0DF114B970C7}"/>
              </a:ext>
            </a:extLst>
          </p:cNvPr>
          <p:cNvSpPr/>
          <p:nvPr/>
        </p:nvSpPr>
        <p:spPr>
          <a:xfrm>
            <a:off x="10587057" y="-12988"/>
            <a:ext cx="1613360" cy="141446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1C2CAD7-0FE8-6644-875F-2E3E52CE9268}"/>
              </a:ext>
            </a:extLst>
          </p:cNvPr>
          <p:cNvCxnSpPr>
            <a:cxnSpLocks/>
          </p:cNvCxnSpPr>
          <p:nvPr/>
        </p:nvCxnSpPr>
        <p:spPr>
          <a:xfrm>
            <a:off x="160421" y="6175960"/>
            <a:ext cx="11898228" cy="0"/>
          </a:xfrm>
          <a:prstGeom prst="line">
            <a:avLst/>
          </a:prstGeom>
          <a:ln w="381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E43FFB8-1505-8246-97B1-D2B02EAA1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94" y="187411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C9FA72-11AB-47F0-B89D-549D53C7D4D5}"/>
              </a:ext>
            </a:extLst>
          </p:cNvPr>
          <p:cNvSpPr txBox="1"/>
          <p:nvPr/>
        </p:nvSpPr>
        <p:spPr>
          <a:xfrm>
            <a:off x="5508284" y="6353621"/>
            <a:ext cx="52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14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A8F8EF-866A-4C00-A494-67F508F30F63}"/>
              </a:ext>
            </a:extLst>
          </p:cNvPr>
          <p:cNvSpPr/>
          <p:nvPr/>
        </p:nvSpPr>
        <p:spPr>
          <a:xfrm>
            <a:off x="10498238" y="-12988"/>
            <a:ext cx="107005" cy="141446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3B81E16-C400-4F85-8A42-A446317E74BA}"/>
              </a:ext>
            </a:extLst>
          </p:cNvPr>
          <p:cNvSpPr txBox="1"/>
          <p:nvPr/>
        </p:nvSpPr>
        <p:spPr>
          <a:xfrm>
            <a:off x="157928" y="6312200"/>
            <a:ext cx="468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oberhagemann@uni-potsdam.de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AEC9F652-B5E8-4138-BC62-BA41926830BB}"/>
              </a:ext>
            </a:extLst>
          </p:cNvPr>
          <p:cNvSpPr txBox="1">
            <a:spLocks/>
          </p:cNvSpPr>
          <p:nvPr/>
        </p:nvSpPr>
        <p:spPr>
          <a:xfrm>
            <a:off x="360724" y="1571270"/>
            <a:ext cx="10780752" cy="4351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chemeClr val="bg1"/>
                </a:solidFill>
              </a:rPr>
              <a:t>Inaccurate weighting of fuel components results in significant upward biases in fire size and fire severity in the SPITFIRE model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Bias corrected with corrected weighting factors</a:t>
            </a:r>
          </a:p>
          <a:p>
            <a:r>
              <a:rPr lang="en-US" sz="2600" dirty="0">
                <a:solidFill>
                  <a:schemeClr val="bg1"/>
                </a:solidFill>
              </a:rPr>
              <a:t>Inaccurate live grass moistures and combination with fuel moistures results in too sharp divisions between forest and grassland fires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Currently testing a new parametrization</a:t>
            </a:r>
          </a:p>
          <a:p>
            <a:r>
              <a:rPr lang="en-US" sz="2600" dirty="0">
                <a:solidFill>
                  <a:schemeClr val="bg1"/>
                </a:solidFill>
              </a:rPr>
              <a:t>Some issues have been corrected, however additional parametrizations and tests are required</a:t>
            </a:r>
          </a:p>
          <a:p>
            <a:r>
              <a:rPr lang="en-US" sz="2600" dirty="0">
                <a:solidFill>
                  <a:schemeClr val="bg1"/>
                </a:solidFill>
              </a:rPr>
              <a:t>Knowledge of these issues can help explain previous results and allow for future model improvements</a:t>
            </a:r>
          </a:p>
        </p:txBody>
      </p:sp>
    </p:spTree>
    <p:extLst>
      <p:ext uri="{BB962C8B-B14F-4D97-AF65-F5344CB8AC3E}">
        <p14:creationId xmlns:p14="http://schemas.microsoft.com/office/powerpoint/2010/main" val="192796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0E0A3-B0D6-4640-A180-5D21A3491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23" y="1571270"/>
            <a:ext cx="11697926" cy="43511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Designed for use with dynamic global vegetation models (DGVMs)</a:t>
            </a:r>
          </a:p>
          <a:p>
            <a:r>
              <a:rPr lang="en-US" dirty="0">
                <a:solidFill>
                  <a:schemeClr val="bg1"/>
                </a:solidFill>
              </a:rPr>
              <a:t>Calculates average fire behavior within coarse grid cells (usually 0.5° by 0.5°)</a:t>
            </a:r>
          </a:p>
          <a:p>
            <a:r>
              <a:rPr lang="en-US" dirty="0" err="1">
                <a:solidFill>
                  <a:schemeClr val="bg1"/>
                </a:solidFill>
              </a:rPr>
              <a:t>Rothermel</a:t>
            </a:r>
            <a:r>
              <a:rPr lang="en-US" dirty="0">
                <a:solidFill>
                  <a:schemeClr val="bg1"/>
                </a:solidFill>
              </a:rPr>
              <a:t>-based wind-driven fire spread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1455D4-5741-6543-AACB-AF7FF354A5C0}"/>
              </a:ext>
            </a:extLst>
          </p:cNvPr>
          <p:cNvSpPr/>
          <p:nvPr/>
        </p:nvSpPr>
        <p:spPr>
          <a:xfrm>
            <a:off x="-7087" y="-12988"/>
            <a:ext cx="10612330" cy="1414462"/>
          </a:xfrm>
          <a:prstGeom prst="rect">
            <a:avLst/>
          </a:prstGeom>
          <a:solidFill>
            <a:srgbClr val="B03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2F948A-7E14-714E-AF0F-0DF114B970C7}"/>
              </a:ext>
            </a:extLst>
          </p:cNvPr>
          <p:cNvSpPr/>
          <p:nvPr/>
        </p:nvSpPr>
        <p:spPr>
          <a:xfrm>
            <a:off x="10587057" y="-12988"/>
            <a:ext cx="1613360" cy="141446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1C2CAD7-0FE8-6644-875F-2E3E52CE9268}"/>
              </a:ext>
            </a:extLst>
          </p:cNvPr>
          <p:cNvCxnSpPr>
            <a:cxnSpLocks/>
          </p:cNvCxnSpPr>
          <p:nvPr/>
        </p:nvCxnSpPr>
        <p:spPr>
          <a:xfrm>
            <a:off x="160421" y="6175960"/>
            <a:ext cx="11898228" cy="0"/>
          </a:xfrm>
          <a:prstGeom prst="line">
            <a:avLst/>
          </a:prstGeom>
          <a:ln w="381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E43FFB8-1505-8246-97B1-D2B02EAA1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94" y="187411"/>
            <a:ext cx="9613861" cy="1080938"/>
          </a:xfrm>
        </p:spPr>
        <p:txBody>
          <a:bodyPr/>
          <a:lstStyle/>
          <a:p>
            <a:r>
              <a:rPr lang="en-US" dirty="0"/>
              <a:t>The SPITFIRE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C9FA72-11AB-47F0-B89D-549D53C7D4D5}"/>
              </a:ext>
            </a:extLst>
          </p:cNvPr>
          <p:cNvSpPr txBox="1"/>
          <p:nvPr/>
        </p:nvSpPr>
        <p:spPr>
          <a:xfrm>
            <a:off x="5617935" y="6326976"/>
            <a:ext cx="26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E2F6F0-B94C-4C09-9702-1AD9E1C9EAB6}"/>
              </a:ext>
            </a:extLst>
          </p:cNvPr>
          <p:cNvSpPr/>
          <p:nvPr/>
        </p:nvSpPr>
        <p:spPr>
          <a:xfrm>
            <a:off x="10498238" y="-12988"/>
            <a:ext cx="107005" cy="141446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34AB3F22-5466-481E-88F1-5E69B28DA163}"/>
              </a:ext>
            </a:extLst>
          </p:cNvPr>
          <p:cNvSpPr/>
          <p:nvPr/>
        </p:nvSpPr>
        <p:spPr>
          <a:xfrm>
            <a:off x="844784" y="3329190"/>
            <a:ext cx="2923830" cy="2135989"/>
          </a:xfrm>
          <a:prstGeom prst="homePlat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Vegetation Model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3D5708D9-A9EC-4715-9C9B-5D408795664D}"/>
              </a:ext>
            </a:extLst>
          </p:cNvPr>
          <p:cNvSpPr/>
          <p:nvPr/>
        </p:nvSpPr>
        <p:spPr>
          <a:xfrm>
            <a:off x="2957668" y="3329190"/>
            <a:ext cx="8753948" cy="2135987"/>
          </a:xfrm>
          <a:prstGeom prst="chevron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F910B773-783A-4D81-9974-6F3C60B9523D}"/>
              </a:ext>
            </a:extLst>
          </p:cNvPr>
          <p:cNvSpPr/>
          <p:nvPr/>
        </p:nvSpPr>
        <p:spPr>
          <a:xfrm>
            <a:off x="3205276" y="3408128"/>
            <a:ext cx="2431155" cy="1976056"/>
          </a:xfrm>
          <a:prstGeom prst="chevron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F59FEEC5-6A7F-406F-A7C2-C101D91857BD}"/>
              </a:ext>
            </a:extLst>
          </p:cNvPr>
          <p:cNvSpPr/>
          <p:nvPr/>
        </p:nvSpPr>
        <p:spPr>
          <a:xfrm>
            <a:off x="6624857" y="3408129"/>
            <a:ext cx="2503904" cy="1976056"/>
          </a:xfrm>
          <a:prstGeom prst="chevron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025DC6A4-A8FE-402F-A7DE-70B0AC8F1EFB}"/>
              </a:ext>
            </a:extLst>
          </p:cNvPr>
          <p:cNvSpPr/>
          <p:nvPr/>
        </p:nvSpPr>
        <p:spPr>
          <a:xfrm>
            <a:off x="8460667" y="3415556"/>
            <a:ext cx="3089777" cy="1976056"/>
          </a:xfrm>
          <a:prstGeom prst="chevron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64869DA-96F2-41AF-BD55-2F5E3B2C6A0A}"/>
              </a:ext>
            </a:extLst>
          </p:cNvPr>
          <p:cNvSpPr/>
          <p:nvPr/>
        </p:nvSpPr>
        <p:spPr>
          <a:xfrm>
            <a:off x="4944562" y="3422983"/>
            <a:ext cx="2363017" cy="1976056"/>
          </a:xfrm>
          <a:prstGeom prst="chevron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045841-13F1-44B8-8EC5-C4F71A12DEBD}"/>
              </a:ext>
            </a:extLst>
          </p:cNvPr>
          <p:cNvSpPr txBox="1"/>
          <p:nvPr/>
        </p:nvSpPr>
        <p:spPr>
          <a:xfrm>
            <a:off x="4156714" y="4197147"/>
            <a:ext cx="111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Ignitions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2BA5DD-A5E6-41E9-B8E4-6BAA75B203C3}"/>
              </a:ext>
            </a:extLst>
          </p:cNvPr>
          <p:cNvSpPr txBox="1"/>
          <p:nvPr/>
        </p:nvSpPr>
        <p:spPr>
          <a:xfrm>
            <a:off x="5812098" y="4127669"/>
            <a:ext cx="111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Fire Danger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3A628E-028B-4454-B520-85B254ED91AB}"/>
              </a:ext>
            </a:extLst>
          </p:cNvPr>
          <p:cNvSpPr txBox="1"/>
          <p:nvPr/>
        </p:nvSpPr>
        <p:spPr>
          <a:xfrm>
            <a:off x="7501188" y="4127669"/>
            <a:ext cx="111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Fire Spread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E71169-BD2B-489D-A76D-B20F5D1DA1C6}"/>
              </a:ext>
            </a:extLst>
          </p:cNvPr>
          <p:cNvSpPr txBox="1"/>
          <p:nvPr/>
        </p:nvSpPr>
        <p:spPr>
          <a:xfrm>
            <a:off x="9557963" y="3665831"/>
            <a:ext cx="111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Mortality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EB2DCC-5792-41C6-B601-4E01CF60B3D3}"/>
              </a:ext>
            </a:extLst>
          </p:cNvPr>
          <p:cNvSpPr txBox="1"/>
          <p:nvPr/>
        </p:nvSpPr>
        <p:spPr>
          <a:xfrm>
            <a:off x="9352842" y="4472800"/>
            <a:ext cx="152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Fuel Consumption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1E0B0B5-D11E-4D74-BA26-FC73A109F76B}"/>
              </a:ext>
            </a:extLst>
          </p:cNvPr>
          <p:cNvCxnSpPr>
            <a:cxnSpLocks/>
          </p:cNvCxnSpPr>
          <p:nvPr/>
        </p:nvCxnSpPr>
        <p:spPr>
          <a:xfrm flipH="1" flipV="1">
            <a:off x="7410977" y="4377715"/>
            <a:ext cx="5069" cy="134100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3311D610-25F6-415B-9CE5-3831DC9404C1}"/>
              </a:ext>
            </a:extLst>
          </p:cNvPr>
          <p:cNvSpPr/>
          <p:nvPr/>
        </p:nvSpPr>
        <p:spPr>
          <a:xfrm>
            <a:off x="7321473" y="4328160"/>
            <a:ext cx="172532" cy="1695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13CA7E-9BFF-4E3F-81D1-F07FE569E424}"/>
              </a:ext>
            </a:extLst>
          </p:cNvPr>
          <p:cNvSpPr txBox="1"/>
          <p:nvPr/>
        </p:nvSpPr>
        <p:spPr>
          <a:xfrm>
            <a:off x="6467213" y="5694031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Number of fires</a:t>
            </a:r>
            <a:endParaRPr kumimoji="0" lang="en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3DFF82-CCBC-4C60-A966-39ED81CA345F}"/>
              </a:ext>
            </a:extLst>
          </p:cNvPr>
          <p:cNvSpPr txBox="1"/>
          <p:nvPr/>
        </p:nvSpPr>
        <p:spPr>
          <a:xfrm>
            <a:off x="8669221" y="5673458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Area burnt</a:t>
            </a:r>
            <a:endParaRPr kumimoji="0" lang="en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4598F11-749D-4D2E-8A17-1DFA6A0B350E}"/>
              </a:ext>
            </a:extLst>
          </p:cNvPr>
          <p:cNvCxnSpPr>
            <a:cxnSpLocks/>
          </p:cNvCxnSpPr>
          <p:nvPr/>
        </p:nvCxnSpPr>
        <p:spPr>
          <a:xfrm flipH="1" flipV="1">
            <a:off x="9267763" y="4373222"/>
            <a:ext cx="10997" cy="130206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6B73039E-3A6C-4066-A324-6814B85C2954}"/>
              </a:ext>
            </a:extLst>
          </p:cNvPr>
          <p:cNvSpPr/>
          <p:nvPr/>
        </p:nvSpPr>
        <p:spPr>
          <a:xfrm>
            <a:off x="9171994" y="4318400"/>
            <a:ext cx="172532" cy="1695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72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1455D4-5741-6543-AACB-AF7FF354A5C0}"/>
              </a:ext>
            </a:extLst>
          </p:cNvPr>
          <p:cNvSpPr/>
          <p:nvPr/>
        </p:nvSpPr>
        <p:spPr>
          <a:xfrm>
            <a:off x="-7087" y="-12988"/>
            <a:ext cx="10505326" cy="1414462"/>
          </a:xfrm>
          <a:prstGeom prst="rect">
            <a:avLst/>
          </a:prstGeom>
          <a:solidFill>
            <a:srgbClr val="B03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2F948A-7E14-714E-AF0F-0DF114B970C7}"/>
              </a:ext>
            </a:extLst>
          </p:cNvPr>
          <p:cNvSpPr/>
          <p:nvPr/>
        </p:nvSpPr>
        <p:spPr>
          <a:xfrm>
            <a:off x="10587057" y="-12988"/>
            <a:ext cx="1613360" cy="141446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1C2CAD7-0FE8-6644-875F-2E3E52CE9268}"/>
              </a:ext>
            </a:extLst>
          </p:cNvPr>
          <p:cNvCxnSpPr>
            <a:cxnSpLocks/>
          </p:cNvCxnSpPr>
          <p:nvPr/>
        </p:nvCxnSpPr>
        <p:spPr>
          <a:xfrm>
            <a:off x="160421" y="6175960"/>
            <a:ext cx="11898228" cy="0"/>
          </a:xfrm>
          <a:prstGeom prst="line">
            <a:avLst/>
          </a:prstGeom>
          <a:ln w="381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E43FFB8-1505-8246-97B1-D2B02EAA1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94" y="187411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The SPITFIRE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C9FA72-11AB-47F0-B89D-549D53C7D4D5}"/>
              </a:ext>
            </a:extLst>
          </p:cNvPr>
          <p:cNvSpPr txBox="1"/>
          <p:nvPr/>
        </p:nvSpPr>
        <p:spPr>
          <a:xfrm>
            <a:off x="5617935" y="6353621"/>
            <a:ext cx="26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D704DC-E85E-4984-AF13-37C7362AD056}"/>
              </a:ext>
            </a:extLst>
          </p:cNvPr>
          <p:cNvSpPr/>
          <p:nvPr/>
        </p:nvSpPr>
        <p:spPr>
          <a:xfrm>
            <a:off x="10498238" y="-12988"/>
            <a:ext cx="107005" cy="141446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A174304-6163-4B10-8D55-7237E6815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24" y="1571270"/>
            <a:ext cx="10780752" cy="4351150"/>
          </a:xfrm>
        </p:spPr>
        <p:txBody>
          <a:bodyPr/>
          <a:lstStyle/>
          <a:p>
            <a:r>
              <a:rPr lang="en-US" sz="3000" dirty="0">
                <a:solidFill>
                  <a:schemeClr val="bg1"/>
                </a:solidFill>
              </a:rPr>
              <a:t>Established model in the field of global fire modelling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Created in 2010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Basis paper cited 393 times (Google Scholar)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Implemented in several DGVMs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SPITFIRE-based models form a substantial part of the fire model </a:t>
            </a:r>
            <a:r>
              <a:rPr lang="en-US" sz="2600" dirty="0" err="1">
                <a:solidFill>
                  <a:schemeClr val="bg1"/>
                </a:solidFill>
              </a:rPr>
              <a:t>intercomparison</a:t>
            </a:r>
            <a:r>
              <a:rPr lang="en-US" sz="2600" dirty="0">
                <a:solidFill>
                  <a:schemeClr val="bg1"/>
                </a:solidFill>
              </a:rPr>
              <a:t> project (</a:t>
            </a:r>
            <a:r>
              <a:rPr lang="en-US" sz="2600" dirty="0" err="1">
                <a:solidFill>
                  <a:schemeClr val="bg1"/>
                </a:solidFill>
              </a:rPr>
              <a:t>FireMIP</a:t>
            </a:r>
            <a:r>
              <a:rPr lang="en-US" sz="2600" dirty="0">
                <a:solidFill>
                  <a:schemeClr val="bg1"/>
                </a:solidFill>
              </a:rPr>
              <a:t>) – 5 out of 11 models</a:t>
            </a:r>
          </a:p>
          <a:p>
            <a:r>
              <a:rPr lang="en-US" sz="3000" dirty="0">
                <a:solidFill>
                  <a:schemeClr val="bg1"/>
                </a:solidFill>
              </a:rPr>
              <a:t>Some unexplained tendencies have been observed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Too much, severe fire on grasslands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Too little fire in forests</a:t>
            </a:r>
          </a:p>
        </p:txBody>
      </p:sp>
    </p:spTree>
    <p:extLst>
      <p:ext uri="{BB962C8B-B14F-4D97-AF65-F5344CB8AC3E}">
        <p14:creationId xmlns:p14="http://schemas.microsoft.com/office/powerpoint/2010/main" val="158456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1455D4-5741-6543-AACB-AF7FF354A5C0}"/>
              </a:ext>
            </a:extLst>
          </p:cNvPr>
          <p:cNvSpPr/>
          <p:nvPr/>
        </p:nvSpPr>
        <p:spPr>
          <a:xfrm>
            <a:off x="1789" y="2250653"/>
            <a:ext cx="10402839" cy="2356693"/>
          </a:xfrm>
          <a:prstGeom prst="rect">
            <a:avLst/>
          </a:prstGeom>
          <a:solidFill>
            <a:srgbClr val="B03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2F948A-7E14-714E-AF0F-0DF114B970C7}"/>
              </a:ext>
            </a:extLst>
          </p:cNvPr>
          <p:cNvSpPr/>
          <p:nvPr/>
        </p:nvSpPr>
        <p:spPr>
          <a:xfrm>
            <a:off x="10576851" y="2250475"/>
            <a:ext cx="1613360" cy="235669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3FFB8-1505-8246-97B1-D2B02EAA1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69" y="2934532"/>
            <a:ext cx="9613861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Sources of bias in the SPITFIRE Model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E2F6F0-B94C-4C09-9702-1AD9E1C9EAB6}"/>
              </a:ext>
            </a:extLst>
          </p:cNvPr>
          <p:cNvSpPr/>
          <p:nvPr/>
        </p:nvSpPr>
        <p:spPr>
          <a:xfrm flipH="1">
            <a:off x="10412338" y="2250475"/>
            <a:ext cx="165636" cy="235669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037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1455D4-5741-6543-AACB-AF7FF354A5C0}"/>
              </a:ext>
            </a:extLst>
          </p:cNvPr>
          <p:cNvSpPr/>
          <p:nvPr/>
        </p:nvSpPr>
        <p:spPr>
          <a:xfrm>
            <a:off x="-7087" y="-12988"/>
            <a:ext cx="10505326" cy="1414462"/>
          </a:xfrm>
          <a:prstGeom prst="rect">
            <a:avLst/>
          </a:prstGeom>
          <a:solidFill>
            <a:srgbClr val="B03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2F948A-7E14-714E-AF0F-0DF114B970C7}"/>
              </a:ext>
            </a:extLst>
          </p:cNvPr>
          <p:cNvSpPr/>
          <p:nvPr/>
        </p:nvSpPr>
        <p:spPr>
          <a:xfrm>
            <a:off x="10587057" y="-12988"/>
            <a:ext cx="1613360" cy="141446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1C2CAD7-0FE8-6644-875F-2E3E52CE9268}"/>
              </a:ext>
            </a:extLst>
          </p:cNvPr>
          <p:cNvCxnSpPr>
            <a:cxnSpLocks/>
          </p:cNvCxnSpPr>
          <p:nvPr/>
        </p:nvCxnSpPr>
        <p:spPr>
          <a:xfrm>
            <a:off x="160421" y="6175960"/>
            <a:ext cx="11898228" cy="0"/>
          </a:xfrm>
          <a:prstGeom prst="line">
            <a:avLst/>
          </a:prstGeom>
          <a:ln w="381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E43FFB8-1505-8246-97B1-D2B02EAA1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94" y="187411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Bias due to application of the </a:t>
            </a:r>
            <a:r>
              <a:rPr lang="en-US" dirty="0" err="1"/>
              <a:t>Rothermel</a:t>
            </a:r>
            <a:r>
              <a:rPr lang="en-US" dirty="0"/>
              <a:t> Equation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C9FA72-11AB-47F0-B89D-549D53C7D4D5}"/>
              </a:ext>
            </a:extLst>
          </p:cNvPr>
          <p:cNvSpPr txBox="1"/>
          <p:nvPr/>
        </p:nvSpPr>
        <p:spPr>
          <a:xfrm>
            <a:off x="5617935" y="6381282"/>
            <a:ext cx="26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3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D704DC-E85E-4984-AF13-37C7362AD056}"/>
              </a:ext>
            </a:extLst>
          </p:cNvPr>
          <p:cNvSpPr/>
          <p:nvPr/>
        </p:nvSpPr>
        <p:spPr>
          <a:xfrm>
            <a:off x="10498238" y="-12988"/>
            <a:ext cx="107005" cy="141446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F6F65EA-B8BE-4779-8A91-A429FE8B6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790" y="4910896"/>
            <a:ext cx="10780752" cy="1127062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Straightforward if fuels are uniform</a:t>
            </a:r>
          </a:p>
        </p:txBody>
      </p:sp>
      <p:sp>
        <p:nvSpPr>
          <p:cNvPr id="39" name="Cylinder 38">
            <a:extLst>
              <a:ext uri="{FF2B5EF4-FFF2-40B4-BE49-F238E27FC236}">
                <a16:creationId xmlns:a16="http://schemas.microsoft.com/office/drawing/2014/main" id="{133A782E-671C-4560-9B7D-628DEA7A68DC}"/>
              </a:ext>
            </a:extLst>
          </p:cNvPr>
          <p:cNvSpPr/>
          <p:nvPr/>
        </p:nvSpPr>
        <p:spPr>
          <a:xfrm rot="10800000" flipH="1">
            <a:off x="7441022" y="4463177"/>
            <a:ext cx="118693" cy="1826678"/>
          </a:xfrm>
          <a:prstGeom prst="can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0" name="Cylinder 39">
            <a:extLst>
              <a:ext uri="{FF2B5EF4-FFF2-40B4-BE49-F238E27FC236}">
                <a16:creationId xmlns:a16="http://schemas.microsoft.com/office/drawing/2014/main" id="{79AB6441-6926-4279-8E91-7C9602B6C9D1}"/>
              </a:ext>
            </a:extLst>
          </p:cNvPr>
          <p:cNvSpPr/>
          <p:nvPr/>
        </p:nvSpPr>
        <p:spPr>
          <a:xfrm rot="10800000" flipH="1">
            <a:off x="8477354" y="4599757"/>
            <a:ext cx="118693" cy="1826678"/>
          </a:xfrm>
          <a:prstGeom prst="can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1" name="Cylinder 40">
            <a:extLst>
              <a:ext uri="{FF2B5EF4-FFF2-40B4-BE49-F238E27FC236}">
                <a16:creationId xmlns:a16="http://schemas.microsoft.com/office/drawing/2014/main" id="{545369C3-46CE-4E7A-A2AA-98946561F1F6}"/>
              </a:ext>
            </a:extLst>
          </p:cNvPr>
          <p:cNvSpPr/>
          <p:nvPr/>
        </p:nvSpPr>
        <p:spPr>
          <a:xfrm rot="10800000" flipH="1">
            <a:off x="7935860" y="4517968"/>
            <a:ext cx="118693" cy="1826678"/>
          </a:xfrm>
          <a:prstGeom prst="can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E0959CC-7271-424E-9A60-BF0066F25DD6}"/>
                  </a:ext>
                </a:extLst>
              </p:cNvPr>
              <p:cNvSpPr txBox="1"/>
              <p:nvPr/>
            </p:nvSpPr>
            <p:spPr>
              <a:xfrm>
                <a:off x="2760068" y="2977809"/>
                <a:ext cx="61312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𝜎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,….)</m:t>
                      </m:r>
                    </m:oMath>
                  </m:oMathPara>
                </a14:m>
                <a:endParaRPr kumimoji="0" lang="en-D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E0959CC-7271-424E-9A60-BF0066F25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068" y="2977809"/>
                <a:ext cx="613123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A94C19D-D52A-4EDF-B5E7-2CB45F0A12E7}"/>
              </a:ext>
            </a:extLst>
          </p:cNvPr>
          <p:cNvCxnSpPr>
            <a:cxnSpLocks/>
          </p:cNvCxnSpPr>
          <p:nvPr/>
        </p:nvCxnSpPr>
        <p:spPr>
          <a:xfrm flipV="1">
            <a:off x="5114453" y="3525834"/>
            <a:ext cx="550934" cy="6899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88F37AE-DCFC-4BE6-8021-C6980256D4B7}"/>
              </a:ext>
            </a:extLst>
          </p:cNvPr>
          <p:cNvSpPr txBox="1"/>
          <p:nvPr/>
        </p:nvSpPr>
        <p:spPr>
          <a:xfrm>
            <a:off x="1682595" y="4195266"/>
            <a:ext cx="4144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Surface area to volume ratio</a:t>
            </a:r>
            <a:endParaRPr kumimoji="0" lang="en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100CBCA-DD29-4F7D-83C0-BDE0351FDD92}"/>
              </a:ext>
            </a:extLst>
          </p:cNvPr>
          <p:cNvCxnSpPr>
            <a:cxnSpLocks/>
          </p:cNvCxnSpPr>
          <p:nvPr/>
        </p:nvCxnSpPr>
        <p:spPr>
          <a:xfrm flipH="1" flipV="1">
            <a:off x="6198045" y="3537250"/>
            <a:ext cx="650410" cy="6580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82E9D6A-2E47-4B4D-8316-27A4DC10FF13}"/>
              </a:ext>
            </a:extLst>
          </p:cNvPr>
          <p:cNvSpPr txBox="1"/>
          <p:nvPr/>
        </p:nvSpPr>
        <p:spPr>
          <a:xfrm>
            <a:off x="6165090" y="4218420"/>
            <a:ext cx="1989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Net fuel load</a:t>
            </a:r>
            <a:endParaRPr kumimoji="0" lang="en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C44795-0F6B-4D0C-83DE-D2E0B8F77A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0438" y="1589296"/>
            <a:ext cx="4137892" cy="127461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5411FB8-F803-4D0F-9DB6-4776BB209FCB}"/>
              </a:ext>
            </a:extLst>
          </p:cNvPr>
          <p:cNvSpPr/>
          <p:nvPr/>
        </p:nvSpPr>
        <p:spPr>
          <a:xfrm>
            <a:off x="4295219" y="1714772"/>
            <a:ext cx="2761861" cy="448369"/>
          </a:xfrm>
          <a:prstGeom prst="rect">
            <a:avLst/>
          </a:prstGeom>
          <a:noFill/>
          <a:ln w="28575">
            <a:solidFill>
              <a:srgbClr val="F094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63EDD4-740A-42DE-987C-155054F7F795}"/>
              </a:ext>
            </a:extLst>
          </p:cNvPr>
          <p:cNvSpPr/>
          <p:nvPr/>
        </p:nvSpPr>
        <p:spPr>
          <a:xfrm>
            <a:off x="4850614" y="2269125"/>
            <a:ext cx="1788588" cy="555183"/>
          </a:xfrm>
          <a:prstGeom prst="rect">
            <a:avLst/>
          </a:prstGeom>
          <a:noFill/>
          <a:ln w="28575">
            <a:solidFill>
              <a:srgbClr val="F094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93C0AE2-70CA-420F-9BA8-FC4A65C6A0F1}"/>
              </a:ext>
            </a:extLst>
          </p:cNvPr>
          <p:cNvCxnSpPr>
            <a:cxnSpLocks/>
          </p:cNvCxnSpPr>
          <p:nvPr/>
        </p:nvCxnSpPr>
        <p:spPr>
          <a:xfrm flipV="1">
            <a:off x="7155154" y="1760134"/>
            <a:ext cx="543504" cy="1059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63D9486-F584-4BB6-851E-D27808A62E59}"/>
              </a:ext>
            </a:extLst>
          </p:cNvPr>
          <p:cNvCxnSpPr>
            <a:cxnSpLocks/>
          </p:cNvCxnSpPr>
          <p:nvPr/>
        </p:nvCxnSpPr>
        <p:spPr>
          <a:xfrm>
            <a:off x="6743363" y="2573760"/>
            <a:ext cx="1192496" cy="2523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18AE581-D410-4362-B9D4-37A4F3A74B4F}"/>
              </a:ext>
            </a:extLst>
          </p:cNvPr>
          <p:cNvSpPr txBox="1"/>
          <p:nvPr/>
        </p:nvSpPr>
        <p:spPr>
          <a:xfrm>
            <a:off x="7698658" y="1497091"/>
            <a:ext cx="4493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</a:rPr>
              <a:t>Rate of energy release towards next s</a:t>
            </a:r>
            <a:r>
              <a:rPr lang="en-US" sz="2400" dirty="0">
                <a:solidFill>
                  <a:schemeClr val="bg1"/>
                </a:solidFill>
              </a:rPr>
              <a:t>ection of fuel</a:t>
            </a:r>
            <a:endParaRPr lang="en-DE" sz="24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76CD19-7EB5-45D2-A6D5-5348F89C16FC}"/>
              </a:ext>
            </a:extLst>
          </p:cNvPr>
          <p:cNvSpPr txBox="1"/>
          <p:nvPr/>
        </p:nvSpPr>
        <p:spPr>
          <a:xfrm>
            <a:off x="7999078" y="2631071"/>
            <a:ext cx="4009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</a:rPr>
              <a:t>Energy required for ignition</a:t>
            </a:r>
            <a:endParaRPr lang="en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39" grpId="0" animBg="1"/>
      <p:bldP spid="40" grpId="0" animBg="1"/>
      <p:bldP spid="41" grpId="0" animBg="1"/>
      <p:bldP spid="27" grpId="0"/>
      <p:bldP spid="29" grpId="0"/>
      <p:bldP spid="32" grpId="0"/>
      <p:bldP spid="19" grpId="0" animBg="1"/>
      <p:bldP spid="20" grpId="0" animBg="1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B941FE60-CDB3-4B72-904B-93B76E9AC81B}"/>
              </a:ext>
            </a:extLst>
          </p:cNvPr>
          <p:cNvGrpSpPr/>
          <p:nvPr/>
        </p:nvGrpSpPr>
        <p:grpSpPr>
          <a:xfrm>
            <a:off x="4342997" y="3963821"/>
            <a:ext cx="3505602" cy="2393366"/>
            <a:chOff x="4442415" y="5200913"/>
            <a:chExt cx="1260604" cy="606348"/>
          </a:xfrm>
        </p:grpSpPr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894C79FE-A4F9-4D15-B9A0-C77338C487EC}"/>
                </a:ext>
              </a:extLst>
            </p:cNvPr>
            <p:cNvSpPr/>
            <p:nvPr/>
          </p:nvSpPr>
          <p:spPr>
            <a:xfrm rot="18439941">
              <a:off x="4732629" y="4918019"/>
              <a:ext cx="342439" cy="922867"/>
            </a:xfrm>
            <a:prstGeom prst="moon">
              <a:avLst>
                <a:gd name="adj" fmla="val 2347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1349C5D3-E74D-4CC4-87DF-D898136C39A1}"/>
                </a:ext>
              </a:extLst>
            </p:cNvPr>
            <p:cNvSpPr/>
            <p:nvPr/>
          </p:nvSpPr>
          <p:spPr>
            <a:xfrm rot="18439941">
              <a:off x="4801288" y="4918019"/>
              <a:ext cx="342439" cy="922867"/>
            </a:xfrm>
            <a:prstGeom prst="moon">
              <a:avLst>
                <a:gd name="adj" fmla="val 2347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A602AE55-C3D7-4A62-9806-E99D2161E0A6}"/>
                </a:ext>
              </a:extLst>
            </p:cNvPr>
            <p:cNvSpPr/>
            <p:nvPr/>
          </p:nvSpPr>
          <p:spPr>
            <a:xfrm rot="18439941">
              <a:off x="4875150" y="4918018"/>
              <a:ext cx="342439" cy="922867"/>
            </a:xfrm>
            <a:prstGeom prst="moon">
              <a:avLst>
                <a:gd name="adj" fmla="val 2347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23406FAE-B771-4291-A48D-389CA08F0CC8}"/>
                </a:ext>
              </a:extLst>
            </p:cNvPr>
            <p:cNvSpPr/>
            <p:nvPr/>
          </p:nvSpPr>
          <p:spPr>
            <a:xfrm rot="18439941">
              <a:off x="4949012" y="4918016"/>
              <a:ext cx="342439" cy="922867"/>
            </a:xfrm>
            <a:prstGeom prst="moon">
              <a:avLst>
                <a:gd name="adj" fmla="val 2347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DE891F5-29FC-45C9-A585-4315EC90B94F}"/>
                </a:ext>
              </a:extLst>
            </p:cNvPr>
            <p:cNvSpPr/>
            <p:nvPr/>
          </p:nvSpPr>
          <p:spPr>
            <a:xfrm>
              <a:off x="4535220" y="5200913"/>
              <a:ext cx="1167799" cy="6063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C63B6CD-0E23-40C2-B75B-37E9FB94193B}"/>
              </a:ext>
            </a:extLst>
          </p:cNvPr>
          <p:cNvGrpSpPr/>
          <p:nvPr/>
        </p:nvGrpSpPr>
        <p:grpSpPr>
          <a:xfrm>
            <a:off x="3137255" y="3963821"/>
            <a:ext cx="3505602" cy="2393365"/>
            <a:chOff x="4442415" y="5200916"/>
            <a:chExt cx="1260604" cy="606348"/>
          </a:xfrm>
        </p:grpSpPr>
        <p:sp>
          <p:nvSpPr>
            <p:cNvPr id="35" name="Moon 34">
              <a:extLst>
                <a:ext uri="{FF2B5EF4-FFF2-40B4-BE49-F238E27FC236}">
                  <a16:creationId xmlns:a16="http://schemas.microsoft.com/office/drawing/2014/main" id="{D6FA820A-A1C8-4B68-B488-40648BC57310}"/>
                </a:ext>
              </a:extLst>
            </p:cNvPr>
            <p:cNvSpPr/>
            <p:nvPr/>
          </p:nvSpPr>
          <p:spPr>
            <a:xfrm rot="18439941">
              <a:off x="4732629" y="4918019"/>
              <a:ext cx="342439" cy="922867"/>
            </a:xfrm>
            <a:prstGeom prst="moon">
              <a:avLst>
                <a:gd name="adj" fmla="val 23473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988843B1-5FBA-4B84-AFE6-228F6A337691}"/>
                </a:ext>
              </a:extLst>
            </p:cNvPr>
            <p:cNvSpPr/>
            <p:nvPr/>
          </p:nvSpPr>
          <p:spPr>
            <a:xfrm rot="18439941">
              <a:off x="4801288" y="4918019"/>
              <a:ext cx="342439" cy="922867"/>
            </a:xfrm>
            <a:prstGeom prst="moon">
              <a:avLst>
                <a:gd name="adj" fmla="val 23473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871F2B16-9CC6-4AD8-ABD0-8774B74914E7}"/>
                </a:ext>
              </a:extLst>
            </p:cNvPr>
            <p:cNvSpPr/>
            <p:nvPr/>
          </p:nvSpPr>
          <p:spPr>
            <a:xfrm rot="18439941">
              <a:off x="4875150" y="4918018"/>
              <a:ext cx="342439" cy="922867"/>
            </a:xfrm>
            <a:prstGeom prst="moon">
              <a:avLst>
                <a:gd name="adj" fmla="val 23473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7" name="Moon 26">
              <a:extLst>
                <a:ext uri="{FF2B5EF4-FFF2-40B4-BE49-F238E27FC236}">
                  <a16:creationId xmlns:a16="http://schemas.microsoft.com/office/drawing/2014/main" id="{F3DAFA0E-C2E4-411E-BF43-4458A03A47C0}"/>
                </a:ext>
              </a:extLst>
            </p:cNvPr>
            <p:cNvSpPr/>
            <p:nvPr/>
          </p:nvSpPr>
          <p:spPr>
            <a:xfrm rot="18439941">
              <a:off x="4732629" y="4918019"/>
              <a:ext cx="342439" cy="922867"/>
            </a:xfrm>
            <a:prstGeom prst="moon">
              <a:avLst>
                <a:gd name="adj" fmla="val 23473"/>
              </a:avLst>
            </a:prstGeom>
            <a:solidFill>
              <a:srgbClr val="8B6D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Moon 27">
              <a:extLst>
                <a:ext uri="{FF2B5EF4-FFF2-40B4-BE49-F238E27FC236}">
                  <a16:creationId xmlns:a16="http://schemas.microsoft.com/office/drawing/2014/main" id="{9415DC14-38A0-4507-AFE1-DB33D8C733C6}"/>
                </a:ext>
              </a:extLst>
            </p:cNvPr>
            <p:cNvSpPr/>
            <p:nvPr/>
          </p:nvSpPr>
          <p:spPr>
            <a:xfrm rot="18439941">
              <a:off x="4801288" y="4918019"/>
              <a:ext cx="342439" cy="922867"/>
            </a:xfrm>
            <a:prstGeom prst="moon">
              <a:avLst>
                <a:gd name="adj" fmla="val 23473"/>
              </a:avLst>
            </a:prstGeom>
            <a:solidFill>
              <a:srgbClr val="8B6D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Moon 30">
              <a:extLst>
                <a:ext uri="{FF2B5EF4-FFF2-40B4-BE49-F238E27FC236}">
                  <a16:creationId xmlns:a16="http://schemas.microsoft.com/office/drawing/2014/main" id="{CAC3BD85-6C9C-4363-868C-FD560896FA4D}"/>
                </a:ext>
              </a:extLst>
            </p:cNvPr>
            <p:cNvSpPr/>
            <p:nvPr/>
          </p:nvSpPr>
          <p:spPr>
            <a:xfrm rot="18439941">
              <a:off x="4875150" y="4918018"/>
              <a:ext cx="342439" cy="922867"/>
            </a:xfrm>
            <a:prstGeom prst="moon">
              <a:avLst>
                <a:gd name="adj" fmla="val 23473"/>
              </a:avLst>
            </a:prstGeom>
            <a:solidFill>
              <a:srgbClr val="8B6D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Moon 31">
              <a:extLst>
                <a:ext uri="{FF2B5EF4-FFF2-40B4-BE49-F238E27FC236}">
                  <a16:creationId xmlns:a16="http://schemas.microsoft.com/office/drawing/2014/main" id="{918A07AC-2E97-4CE2-855C-C7505CAC580D}"/>
                </a:ext>
              </a:extLst>
            </p:cNvPr>
            <p:cNvSpPr/>
            <p:nvPr/>
          </p:nvSpPr>
          <p:spPr>
            <a:xfrm rot="18439941">
              <a:off x="4949012" y="4918016"/>
              <a:ext cx="342439" cy="922867"/>
            </a:xfrm>
            <a:prstGeom prst="moon">
              <a:avLst>
                <a:gd name="adj" fmla="val 23473"/>
              </a:avLst>
            </a:prstGeom>
            <a:solidFill>
              <a:srgbClr val="8B6D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6E5CBCD-391A-4AAE-A219-5A2668CAFF40}"/>
                </a:ext>
              </a:extLst>
            </p:cNvPr>
            <p:cNvSpPr/>
            <p:nvPr/>
          </p:nvSpPr>
          <p:spPr>
            <a:xfrm>
              <a:off x="4535220" y="5200916"/>
              <a:ext cx="1167799" cy="6063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A31455D4-5741-6543-AACB-AF7FF354A5C0}"/>
              </a:ext>
            </a:extLst>
          </p:cNvPr>
          <p:cNvSpPr/>
          <p:nvPr/>
        </p:nvSpPr>
        <p:spPr>
          <a:xfrm>
            <a:off x="-7087" y="-12988"/>
            <a:ext cx="10505326" cy="1414462"/>
          </a:xfrm>
          <a:prstGeom prst="rect">
            <a:avLst/>
          </a:prstGeom>
          <a:solidFill>
            <a:srgbClr val="B03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2F948A-7E14-714E-AF0F-0DF114B970C7}"/>
              </a:ext>
            </a:extLst>
          </p:cNvPr>
          <p:cNvSpPr/>
          <p:nvPr/>
        </p:nvSpPr>
        <p:spPr>
          <a:xfrm>
            <a:off x="10587057" y="-12988"/>
            <a:ext cx="1613360" cy="141446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1C2CAD7-0FE8-6644-875F-2E3E52CE9268}"/>
              </a:ext>
            </a:extLst>
          </p:cNvPr>
          <p:cNvCxnSpPr>
            <a:cxnSpLocks/>
          </p:cNvCxnSpPr>
          <p:nvPr/>
        </p:nvCxnSpPr>
        <p:spPr>
          <a:xfrm>
            <a:off x="160421" y="6175960"/>
            <a:ext cx="11898228" cy="0"/>
          </a:xfrm>
          <a:prstGeom prst="line">
            <a:avLst/>
          </a:prstGeom>
          <a:ln w="381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E43FFB8-1505-8246-97B1-D2B02EAA1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94" y="187411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Bias due to application of the </a:t>
            </a:r>
            <a:r>
              <a:rPr lang="en-US" dirty="0" err="1"/>
              <a:t>Rothermel</a:t>
            </a:r>
            <a:r>
              <a:rPr lang="en-US" dirty="0"/>
              <a:t> Equation – nonuniform fuels case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C9FA72-11AB-47F0-B89D-549D53C7D4D5}"/>
              </a:ext>
            </a:extLst>
          </p:cNvPr>
          <p:cNvSpPr txBox="1"/>
          <p:nvPr/>
        </p:nvSpPr>
        <p:spPr>
          <a:xfrm>
            <a:off x="5598956" y="6353621"/>
            <a:ext cx="26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Trebuchet MS" panose="020B0603020202020204"/>
              </a:rPr>
              <a:t>4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D704DC-E85E-4984-AF13-37C7362AD056}"/>
              </a:ext>
            </a:extLst>
          </p:cNvPr>
          <p:cNvSpPr/>
          <p:nvPr/>
        </p:nvSpPr>
        <p:spPr>
          <a:xfrm>
            <a:off x="10498238" y="-12988"/>
            <a:ext cx="107005" cy="141446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8434A3-2F8E-405B-919B-62D10663A669}"/>
              </a:ext>
            </a:extLst>
          </p:cNvPr>
          <p:cNvSpPr txBox="1"/>
          <p:nvPr/>
        </p:nvSpPr>
        <p:spPr>
          <a:xfrm>
            <a:off x="1340064" y="4469490"/>
            <a:ext cx="756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rebuchet MS" panose="020B0603020202020204"/>
              </a:rPr>
              <a:t>Weighted combination of parameters from different fuel classes</a:t>
            </a:r>
            <a:endParaRPr kumimoji="0" lang="en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22FFE81-1BB2-4214-AAA5-4181F5E59E1C}"/>
                  </a:ext>
                </a:extLst>
              </p:cNvPr>
              <p:cNvSpPr txBox="1"/>
              <p:nvPr/>
            </p:nvSpPr>
            <p:spPr>
              <a:xfrm>
                <a:off x="2846705" y="4788765"/>
                <a:ext cx="1771254" cy="874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DE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22FFE81-1BB2-4214-AAA5-4181F5E59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705" y="4788765"/>
                <a:ext cx="1771254" cy="8740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53C7D41-EFB6-44BA-B3CA-49EA06F7BBF1}"/>
                  </a:ext>
                </a:extLst>
              </p:cNvPr>
              <p:cNvSpPr txBox="1"/>
              <p:nvPr/>
            </p:nvSpPr>
            <p:spPr>
              <a:xfrm>
                <a:off x="7747384" y="4742286"/>
                <a:ext cx="2240485" cy="874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DE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53C7D41-EFB6-44BA-B3CA-49EA06F7B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384" y="4742286"/>
                <a:ext cx="2240485" cy="8740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ket 8">
            <a:extLst>
              <a:ext uri="{FF2B5EF4-FFF2-40B4-BE49-F238E27FC236}">
                <a16:creationId xmlns:a16="http://schemas.microsoft.com/office/drawing/2014/main" id="{6BA45BA2-73C5-45F4-BB90-5BF63A1FDD5B}"/>
              </a:ext>
            </a:extLst>
          </p:cNvPr>
          <p:cNvSpPr/>
          <p:nvPr/>
        </p:nvSpPr>
        <p:spPr>
          <a:xfrm rot="16200000">
            <a:off x="6450630" y="2947105"/>
            <a:ext cx="266331" cy="5146695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884250-ED95-4F9E-B24C-FE377CB2D75B}"/>
              </a:ext>
            </a:extLst>
          </p:cNvPr>
          <p:cNvSpPr txBox="1"/>
          <p:nvPr/>
        </p:nvSpPr>
        <p:spPr>
          <a:xfrm>
            <a:off x="4865970" y="5643512"/>
            <a:ext cx="3246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>
                <a:solidFill>
                  <a:prstClr val="black"/>
                </a:solidFill>
                <a:latin typeface="Trebuchet MS" panose="020B0603020202020204"/>
              </a:rPr>
              <a:t>Surface area-based weighting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2B5F619-9875-4B38-9AC2-D984C7105B2C}"/>
                  </a:ext>
                </a:extLst>
              </p:cNvPr>
              <p:cNvSpPr/>
              <p:nvPr/>
            </p:nvSpPr>
            <p:spPr>
              <a:xfrm>
                <a:off x="7067101" y="2807186"/>
                <a:ext cx="22581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     1        2         3 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2B5F619-9875-4B38-9AC2-D984C7105B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101" y="2807186"/>
                <a:ext cx="2258119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ylinder 10">
            <a:extLst>
              <a:ext uri="{FF2B5EF4-FFF2-40B4-BE49-F238E27FC236}">
                <a16:creationId xmlns:a16="http://schemas.microsoft.com/office/drawing/2014/main" id="{9326975D-2908-45D9-83F3-49ABA21B85C6}"/>
              </a:ext>
            </a:extLst>
          </p:cNvPr>
          <p:cNvSpPr/>
          <p:nvPr/>
        </p:nvSpPr>
        <p:spPr>
          <a:xfrm rot="10800000" flipH="1">
            <a:off x="7257846" y="2810783"/>
            <a:ext cx="118693" cy="1826678"/>
          </a:xfrm>
          <a:prstGeom prst="can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" name="Cylinder 28">
            <a:extLst>
              <a:ext uri="{FF2B5EF4-FFF2-40B4-BE49-F238E27FC236}">
                <a16:creationId xmlns:a16="http://schemas.microsoft.com/office/drawing/2014/main" id="{570CF099-9F2C-4582-95A2-EBE1674F6266}"/>
              </a:ext>
            </a:extLst>
          </p:cNvPr>
          <p:cNvSpPr/>
          <p:nvPr/>
        </p:nvSpPr>
        <p:spPr>
          <a:xfrm rot="10800000" flipH="1">
            <a:off x="7799750" y="2868816"/>
            <a:ext cx="207270" cy="1826678"/>
          </a:xfrm>
          <a:prstGeom prst="can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" name="Cylinder 29">
            <a:extLst>
              <a:ext uri="{FF2B5EF4-FFF2-40B4-BE49-F238E27FC236}">
                <a16:creationId xmlns:a16="http://schemas.microsoft.com/office/drawing/2014/main" id="{440A5A6C-1CDA-4D9D-A484-BAB4CAA5B583}"/>
              </a:ext>
            </a:extLst>
          </p:cNvPr>
          <p:cNvSpPr/>
          <p:nvPr/>
        </p:nvSpPr>
        <p:spPr>
          <a:xfrm rot="10800000" flipH="1">
            <a:off x="8424175" y="2965184"/>
            <a:ext cx="318951" cy="1826679"/>
          </a:xfrm>
          <a:prstGeom prst="can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93257B1-8163-4953-8A7E-39E8BA163E29}"/>
                  </a:ext>
                </a:extLst>
              </p:cNvPr>
              <p:cNvSpPr/>
              <p:nvPr/>
            </p:nvSpPr>
            <p:spPr>
              <a:xfrm>
                <a:off x="3305370" y="2905509"/>
                <a:ext cx="21748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  1                      2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93257B1-8163-4953-8A7E-39E8BA163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370" y="2905509"/>
                <a:ext cx="217489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9881CA7-3B49-419B-8AF8-9355180C2B54}"/>
                  </a:ext>
                </a:extLst>
              </p:cNvPr>
              <p:cNvSpPr txBox="1"/>
              <p:nvPr/>
            </p:nvSpPr>
            <p:spPr>
              <a:xfrm>
                <a:off x="3133602" y="1845507"/>
                <a:ext cx="6131236" cy="557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𝑖𝑗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𝑖𝑗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,….)</m:t>
                      </m:r>
                    </m:oMath>
                  </m:oMathPara>
                </a14:m>
                <a:endParaRPr kumimoji="0" lang="en-D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9881CA7-3B49-419B-8AF8-9355180C2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602" y="1845507"/>
                <a:ext cx="6131236" cy="5579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FE05416-5A4F-4AF1-91BC-D535C74C7CD3}"/>
              </a:ext>
            </a:extLst>
          </p:cNvPr>
          <p:cNvCxnSpPr>
            <a:cxnSpLocks/>
          </p:cNvCxnSpPr>
          <p:nvPr/>
        </p:nvCxnSpPr>
        <p:spPr>
          <a:xfrm flipV="1">
            <a:off x="4815043" y="2340573"/>
            <a:ext cx="1052365" cy="535440"/>
          </a:xfrm>
          <a:prstGeom prst="line">
            <a:avLst/>
          </a:prstGeom>
          <a:ln w="57150">
            <a:solidFill>
              <a:srgbClr val="F0941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182576D2-00A2-45A6-98EC-8CA1BFD2F17B}"/>
              </a:ext>
            </a:extLst>
          </p:cNvPr>
          <p:cNvSpPr/>
          <p:nvPr/>
        </p:nvSpPr>
        <p:spPr>
          <a:xfrm>
            <a:off x="5855106" y="2012302"/>
            <a:ext cx="218884" cy="465817"/>
          </a:xfrm>
          <a:prstGeom prst="ellipse">
            <a:avLst/>
          </a:prstGeom>
          <a:noFill/>
          <a:ln w="28575">
            <a:solidFill>
              <a:srgbClr val="F094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E9EFE1D-6691-4631-87CB-7A1047D4E73B}"/>
              </a:ext>
            </a:extLst>
          </p:cNvPr>
          <p:cNvSpPr/>
          <p:nvPr/>
        </p:nvSpPr>
        <p:spPr>
          <a:xfrm>
            <a:off x="5944884" y="2005722"/>
            <a:ext cx="218884" cy="465817"/>
          </a:xfrm>
          <a:prstGeom prst="ellipse">
            <a:avLst/>
          </a:prstGeom>
          <a:noFill/>
          <a:ln w="28575">
            <a:solidFill>
              <a:srgbClr val="F094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BEC2D61-BB37-49E7-97B8-69F2BD36213E}"/>
              </a:ext>
            </a:extLst>
          </p:cNvPr>
          <p:cNvCxnSpPr>
            <a:cxnSpLocks/>
          </p:cNvCxnSpPr>
          <p:nvPr/>
        </p:nvCxnSpPr>
        <p:spPr>
          <a:xfrm>
            <a:off x="6151466" y="2369911"/>
            <a:ext cx="1095822" cy="461937"/>
          </a:xfrm>
          <a:prstGeom prst="line">
            <a:avLst/>
          </a:prstGeom>
          <a:ln w="57150">
            <a:solidFill>
              <a:srgbClr val="F0941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82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/>
      <p:bldP spid="23" grpId="0"/>
      <p:bldP spid="9" grpId="0" animBg="1"/>
      <p:bldP spid="24" grpId="0"/>
      <p:bldP spid="10" grpId="0"/>
      <p:bldP spid="11" grpId="0" animBg="1"/>
      <p:bldP spid="29" grpId="0" animBg="1"/>
      <p:bldP spid="30" grpId="0" animBg="1"/>
      <p:bldP spid="34" grpId="0"/>
      <p:bldP spid="25" grpId="0" animBg="1"/>
      <p:bldP spid="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0E0A3-B0D6-4640-A180-5D21A3491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560" y="1623524"/>
            <a:ext cx="10780752" cy="43511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1455D4-5741-6543-AACB-AF7FF354A5C0}"/>
              </a:ext>
            </a:extLst>
          </p:cNvPr>
          <p:cNvSpPr/>
          <p:nvPr/>
        </p:nvSpPr>
        <p:spPr>
          <a:xfrm>
            <a:off x="-7087" y="-12988"/>
            <a:ext cx="10612330" cy="1414462"/>
          </a:xfrm>
          <a:prstGeom prst="rect">
            <a:avLst/>
          </a:prstGeom>
          <a:solidFill>
            <a:srgbClr val="B03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2F948A-7E14-714E-AF0F-0DF114B970C7}"/>
              </a:ext>
            </a:extLst>
          </p:cNvPr>
          <p:cNvSpPr/>
          <p:nvPr/>
        </p:nvSpPr>
        <p:spPr>
          <a:xfrm>
            <a:off x="10587057" y="-12988"/>
            <a:ext cx="1613360" cy="141446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1C2CAD7-0FE8-6644-875F-2E3E52CE9268}"/>
              </a:ext>
            </a:extLst>
          </p:cNvPr>
          <p:cNvCxnSpPr>
            <a:cxnSpLocks/>
          </p:cNvCxnSpPr>
          <p:nvPr/>
        </p:nvCxnSpPr>
        <p:spPr>
          <a:xfrm>
            <a:off x="160421" y="6175960"/>
            <a:ext cx="11898228" cy="0"/>
          </a:xfrm>
          <a:prstGeom prst="line">
            <a:avLst/>
          </a:prstGeom>
          <a:ln w="381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E43FFB8-1505-8246-97B1-D2B02EAA1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94" y="187411"/>
            <a:ext cx="9613861" cy="1080938"/>
          </a:xfrm>
        </p:spPr>
        <p:txBody>
          <a:bodyPr/>
          <a:lstStyle/>
          <a:p>
            <a:r>
              <a:rPr lang="en-US" dirty="0"/>
              <a:t>Difference to implementation in SPITFIRE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E2F6F0-B94C-4C09-9702-1AD9E1C9EAB6}"/>
              </a:ext>
            </a:extLst>
          </p:cNvPr>
          <p:cNvSpPr/>
          <p:nvPr/>
        </p:nvSpPr>
        <p:spPr>
          <a:xfrm>
            <a:off x="10498238" y="-12988"/>
            <a:ext cx="107005" cy="141446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13DA1E-118C-439A-BA6F-04755DFDB1C2}"/>
              </a:ext>
            </a:extLst>
          </p:cNvPr>
          <p:cNvCxnSpPr>
            <a:cxnSpLocks/>
          </p:cNvCxnSpPr>
          <p:nvPr/>
        </p:nvCxnSpPr>
        <p:spPr>
          <a:xfrm>
            <a:off x="160421" y="6175960"/>
            <a:ext cx="11898228" cy="0"/>
          </a:xfrm>
          <a:prstGeom prst="line">
            <a:avLst/>
          </a:prstGeom>
          <a:ln w="381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E430D84-9751-4F9A-A015-D053BB72FB37}"/>
              </a:ext>
            </a:extLst>
          </p:cNvPr>
          <p:cNvSpPr txBox="1"/>
          <p:nvPr/>
        </p:nvSpPr>
        <p:spPr>
          <a:xfrm>
            <a:off x="8108188" y="1697785"/>
            <a:ext cx="1089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SPITFIRE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D7F573-7F31-417F-A866-E2A761EC17E9}"/>
              </a:ext>
            </a:extLst>
          </p:cNvPr>
          <p:cNvSpPr txBox="1"/>
          <p:nvPr/>
        </p:nvSpPr>
        <p:spPr>
          <a:xfrm>
            <a:off x="1776577" y="1672620"/>
            <a:ext cx="312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Rothermel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1972,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Albini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1976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6B1A0F-D410-45C2-80AB-3E775798E250}"/>
              </a:ext>
            </a:extLst>
          </p:cNvPr>
          <p:cNvCxnSpPr/>
          <p:nvPr/>
        </p:nvCxnSpPr>
        <p:spPr>
          <a:xfrm>
            <a:off x="5754914" y="1623524"/>
            <a:ext cx="0" cy="435115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02DEB2-5AAA-4AD2-9E33-9D213D0E9202}"/>
              </a:ext>
            </a:extLst>
          </p:cNvPr>
          <p:cNvCxnSpPr>
            <a:cxnSpLocks/>
          </p:cNvCxnSpPr>
          <p:nvPr/>
        </p:nvCxnSpPr>
        <p:spPr>
          <a:xfrm flipH="1">
            <a:off x="1140253" y="2142595"/>
            <a:ext cx="10012158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9CCECEB-8DB4-452C-AAC7-45F845D091B6}"/>
                  </a:ext>
                </a:extLst>
              </p:cNvPr>
              <p:cNvSpPr txBox="1"/>
              <p:nvPr/>
            </p:nvSpPr>
            <p:spPr>
              <a:xfrm>
                <a:off x="2431117" y="2633141"/>
                <a:ext cx="1608774" cy="795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9CCECEB-8DB4-452C-AAC7-45F845D09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117" y="2633141"/>
                <a:ext cx="1608774" cy="7958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E9F9B05-4FA1-4A64-8647-A743AA8F2578}"/>
                  </a:ext>
                </a:extLst>
              </p:cNvPr>
              <p:cNvSpPr txBox="1"/>
              <p:nvPr/>
            </p:nvSpPr>
            <p:spPr>
              <a:xfrm>
                <a:off x="2232982" y="3789764"/>
                <a:ext cx="2032351" cy="795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E9F9B05-4FA1-4A64-8647-A743AA8F2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982" y="3789764"/>
                <a:ext cx="2032351" cy="7958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96DEB43-6340-44AD-97C8-A262A2C7842F}"/>
                  </a:ext>
                </a:extLst>
              </p:cNvPr>
              <p:cNvSpPr txBox="1"/>
              <p:nvPr/>
            </p:nvSpPr>
            <p:spPr>
              <a:xfrm>
                <a:off x="6903206" y="2662884"/>
                <a:ext cx="2409965" cy="795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96DEB43-6340-44AD-97C8-A262A2C78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206" y="2662884"/>
                <a:ext cx="2409965" cy="7958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7D3ED4C-7FA3-4C0D-AE6C-633CDE9E6569}"/>
                  </a:ext>
                </a:extLst>
              </p:cNvPr>
              <p:cNvSpPr txBox="1"/>
              <p:nvPr/>
            </p:nvSpPr>
            <p:spPr>
              <a:xfrm>
                <a:off x="6832769" y="3759216"/>
                <a:ext cx="2409965" cy="795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7D3ED4C-7FA3-4C0D-AE6C-633CDE9E6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769" y="3759216"/>
                <a:ext cx="2409965" cy="7958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6D1DE91-088C-4E65-8DE1-BCCE0E356903}"/>
              </a:ext>
            </a:extLst>
          </p:cNvPr>
          <p:cNvCxnSpPr>
            <a:cxnSpLocks/>
          </p:cNvCxnSpPr>
          <p:nvPr/>
        </p:nvCxnSpPr>
        <p:spPr>
          <a:xfrm flipH="1" flipV="1">
            <a:off x="8356464" y="4338712"/>
            <a:ext cx="195190" cy="6578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429C212-793E-4A43-804A-5685A6A56878}"/>
              </a:ext>
            </a:extLst>
          </p:cNvPr>
          <p:cNvSpPr txBox="1"/>
          <p:nvPr/>
        </p:nvSpPr>
        <p:spPr>
          <a:xfrm>
            <a:off x="7625477" y="5015333"/>
            <a:ext cx="277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Trebuchet MS" panose="020B0603020202020204"/>
              </a:rPr>
              <a:t>Missing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Weighting Factor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0CBDB4-AB3E-40D7-9F08-6ECAC518B3BD}"/>
              </a:ext>
            </a:extLst>
          </p:cNvPr>
          <p:cNvSpPr txBox="1"/>
          <p:nvPr/>
        </p:nvSpPr>
        <p:spPr>
          <a:xfrm>
            <a:off x="5621749" y="6377247"/>
            <a:ext cx="26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5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500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1455D4-5741-6543-AACB-AF7FF354A5C0}"/>
              </a:ext>
            </a:extLst>
          </p:cNvPr>
          <p:cNvSpPr/>
          <p:nvPr/>
        </p:nvSpPr>
        <p:spPr>
          <a:xfrm>
            <a:off x="-7087" y="-12988"/>
            <a:ext cx="10612330" cy="1414462"/>
          </a:xfrm>
          <a:prstGeom prst="rect">
            <a:avLst/>
          </a:prstGeom>
          <a:solidFill>
            <a:srgbClr val="B03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2F948A-7E14-714E-AF0F-0DF114B970C7}"/>
              </a:ext>
            </a:extLst>
          </p:cNvPr>
          <p:cNvSpPr/>
          <p:nvPr/>
        </p:nvSpPr>
        <p:spPr>
          <a:xfrm>
            <a:off x="10587057" y="-12988"/>
            <a:ext cx="1613360" cy="141446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1C2CAD7-0FE8-6644-875F-2E3E52CE9268}"/>
              </a:ext>
            </a:extLst>
          </p:cNvPr>
          <p:cNvCxnSpPr>
            <a:cxnSpLocks/>
          </p:cNvCxnSpPr>
          <p:nvPr/>
        </p:nvCxnSpPr>
        <p:spPr>
          <a:xfrm>
            <a:off x="160421" y="6175960"/>
            <a:ext cx="11898228" cy="0"/>
          </a:xfrm>
          <a:prstGeom prst="line">
            <a:avLst/>
          </a:prstGeom>
          <a:ln w="381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E43FFB8-1505-8246-97B1-D2B02EAA1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94" y="187411"/>
            <a:ext cx="9613861" cy="1080938"/>
          </a:xfrm>
        </p:spPr>
        <p:txBody>
          <a:bodyPr/>
          <a:lstStyle/>
          <a:p>
            <a:r>
              <a:rPr lang="en-US" dirty="0"/>
              <a:t>Impact on Model Results: TL3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E2F6F0-B94C-4C09-9702-1AD9E1C9EAB6}"/>
              </a:ext>
            </a:extLst>
          </p:cNvPr>
          <p:cNvSpPr/>
          <p:nvPr/>
        </p:nvSpPr>
        <p:spPr>
          <a:xfrm>
            <a:off x="10498238" y="-12988"/>
            <a:ext cx="107005" cy="141446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13DA1E-118C-439A-BA6F-04755DFDB1C2}"/>
              </a:ext>
            </a:extLst>
          </p:cNvPr>
          <p:cNvCxnSpPr>
            <a:cxnSpLocks/>
          </p:cNvCxnSpPr>
          <p:nvPr/>
        </p:nvCxnSpPr>
        <p:spPr>
          <a:xfrm>
            <a:off x="160421" y="6175960"/>
            <a:ext cx="11898228" cy="0"/>
          </a:xfrm>
          <a:prstGeom prst="line">
            <a:avLst/>
          </a:prstGeom>
          <a:ln w="381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1F4B601-4CF0-40F6-9EAC-E8D1C3B3D722}"/>
              </a:ext>
            </a:extLst>
          </p:cNvPr>
          <p:cNvSpPr txBox="1"/>
          <p:nvPr/>
        </p:nvSpPr>
        <p:spPr>
          <a:xfrm>
            <a:off x="112300" y="6303971"/>
            <a:ext cx="3937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Scott and Burgan 2005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5FDFFE-BC7C-4766-B5C2-8D9B1594EE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43" t="21752" r="55527" b="32939"/>
          <a:stretch/>
        </p:blipFill>
        <p:spPr>
          <a:xfrm>
            <a:off x="1204004" y="2275321"/>
            <a:ext cx="3600493" cy="36272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5B26C0-0AF5-40A9-AFF5-AC1EEFF5AC5A}"/>
              </a:ext>
            </a:extLst>
          </p:cNvPr>
          <p:cNvSpPr/>
          <p:nvPr/>
        </p:nvSpPr>
        <p:spPr>
          <a:xfrm>
            <a:off x="7091028" y="2832726"/>
            <a:ext cx="683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7DC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Vlow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srgbClr val="137DC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F86B9F-299A-496F-A2F5-729C3B2D812F}"/>
              </a:ext>
            </a:extLst>
          </p:cNvPr>
          <p:cNvSpPr/>
          <p:nvPr/>
        </p:nvSpPr>
        <p:spPr>
          <a:xfrm>
            <a:off x="8434166" y="2832726"/>
            <a:ext cx="592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B5B25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Low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srgbClr val="DB5B25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19BD9B-CA46-4429-B709-BB8A1B547C4F}"/>
              </a:ext>
            </a:extLst>
          </p:cNvPr>
          <p:cNvSpPr/>
          <p:nvPr/>
        </p:nvSpPr>
        <p:spPr>
          <a:xfrm>
            <a:off x="9410072" y="2819679"/>
            <a:ext cx="1242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B32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Moderate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srgbClr val="EDB32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CA0F2F0A-0A8B-4664-9DC4-29C17B678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613740"/>
              </p:ext>
            </p:extLst>
          </p:nvPr>
        </p:nvGraphicFramePr>
        <p:xfrm>
          <a:off x="5534361" y="3244393"/>
          <a:ext cx="6317225" cy="1097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3445">
                  <a:extLst>
                    <a:ext uri="{9D8B030D-6E8A-4147-A177-3AD203B41FA5}">
                      <a16:colId xmlns:a16="http://schemas.microsoft.com/office/drawing/2014/main" val="266668832"/>
                    </a:ext>
                  </a:extLst>
                </a:gridCol>
                <a:gridCol w="1263445">
                  <a:extLst>
                    <a:ext uri="{9D8B030D-6E8A-4147-A177-3AD203B41FA5}">
                      <a16:colId xmlns:a16="http://schemas.microsoft.com/office/drawing/2014/main" val="3185877503"/>
                    </a:ext>
                  </a:extLst>
                </a:gridCol>
                <a:gridCol w="1263445">
                  <a:extLst>
                    <a:ext uri="{9D8B030D-6E8A-4147-A177-3AD203B41FA5}">
                      <a16:colId xmlns:a16="http://schemas.microsoft.com/office/drawing/2014/main" val="1148996649"/>
                    </a:ext>
                  </a:extLst>
                </a:gridCol>
                <a:gridCol w="1263445">
                  <a:extLst>
                    <a:ext uri="{9D8B030D-6E8A-4147-A177-3AD203B41FA5}">
                      <a16:colId xmlns:a16="http://schemas.microsoft.com/office/drawing/2014/main" val="3429133681"/>
                    </a:ext>
                  </a:extLst>
                </a:gridCol>
                <a:gridCol w="1263445">
                  <a:extLst>
                    <a:ext uri="{9D8B030D-6E8A-4147-A177-3AD203B41FA5}">
                      <a16:colId xmlns:a16="http://schemas.microsoft.com/office/drawing/2014/main" val="4135173283"/>
                    </a:ext>
                  </a:extLst>
                </a:gridCol>
              </a:tblGrid>
              <a:tr h="334941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1h (%)</a:t>
                      </a:r>
                      <a:endParaRPr lang="en-DE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3</a:t>
                      </a:r>
                      <a:endParaRPr lang="en-DE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6</a:t>
                      </a:r>
                      <a:endParaRPr lang="en-DE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9</a:t>
                      </a:r>
                      <a:endParaRPr lang="en-DE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12</a:t>
                      </a:r>
                      <a:endParaRPr lang="en-DE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693891"/>
                  </a:ext>
                </a:extLst>
              </a:tr>
              <a:tr h="334941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prstClr val="black"/>
                          </a:solidFill>
                        </a:rPr>
                        <a:t>10h (%)</a:t>
                      </a:r>
                      <a:endParaRPr lang="en-DE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4</a:t>
                      </a:r>
                      <a:endParaRPr lang="en-DE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7</a:t>
                      </a:r>
                      <a:endParaRPr lang="en-DE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10</a:t>
                      </a:r>
                      <a:endParaRPr lang="en-DE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13</a:t>
                      </a:r>
                      <a:endParaRPr lang="en-DE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746814"/>
                  </a:ext>
                </a:extLst>
              </a:tr>
              <a:tr h="334941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prstClr val="black"/>
                          </a:solidFill>
                        </a:rPr>
                        <a:t>100h (%)</a:t>
                      </a:r>
                      <a:endParaRPr lang="en-DE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5</a:t>
                      </a:r>
                      <a:endParaRPr lang="en-DE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8</a:t>
                      </a:r>
                      <a:endParaRPr lang="en-DE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11</a:t>
                      </a:r>
                      <a:endParaRPr lang="en-DE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14</a:t>
                      </a:r>
                      <a:endParaRPr lang="en-DE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166126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3A40A905-719B-4438-A235-2BDD05D8BE51}"/>
              </a:ext>
            </a:extLst>
          </p:cNvPr>
          <p:cNvSpPr txBox="1"/>
          <p:nvPr/>
        </p:nvSpPr>
        <p:spPr>
          <a:xfrm>
            <a:off x="7090447" y="1784930"/>
            <a:ext cx="3049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Moisture contents</a:t>
            </a:r>
            <a:endParaRPr kumimoji="0" lang="en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74B924-49DE-48CF-AEB2-6E426F2C15E9}"/>
              </a:ext>
            </a:extLst>
          </p:cNvPr>
          <p:cNvSpPr txBox="1"/>
          <p:nvPr/>
        </p:nvSpPr>
        <p:spPr>
          <a:xfrm>
            <a:off x="2561123" y="1784930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TL3</a:t>
            </a:r>
            <a:endParaRPr kumimoji="0" lang="en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B4C4F58-E8A9-4F5F-8545-87E45A5DEC59}"/>
              </a:ext>
            </a:extLst>
          </p:cNvPr>
          <p:cNvSpPr/>
          <p:nvPr/>
        </p:nvSpPr>
        <p:spPr>
          <a:xfrm>
            <a:off x="10881215" y="2830774"/>
            <a:ext cx="1242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329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High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srgbClr val="80329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2A85FB-AC27-4CBC-93CD-7DB45F977157}"/>
              </a:ext>
            </a:extLst>
          </p:cNvPr>
          <p:cNvSpPr txBox="1"/>
          <p:nvPr/>
        </p:nvSpPr>
        <p:spPr>
          <a:xfrm>
            <a:off x="5631629" y="6373286"/>
            <a:ext cx="26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Trebuchet MS" panose="020B0603020202020204"/>
              </a:rPr>
              <a:t>6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340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0E0A3-B0D6-4640-A180-5D21A3491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649" y="1623524"/>
            <a:ext cx="10780752" cy="43511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1455D4-5741-6543-AACB-AF7FF354A5C0}"/>
              </a:ext>
            </a:extLst>
          </p:cNvPr>
          <p:cNvSpPr/>
          <p:nvPr/>
        </p:nvSpPr>
        <p:spPr>
          <a:xfrm>
            <a:off x="-7087" y="-12988"/>
            <a:ext cx="10612330" cy="1414462"/>
          </a:xfrm>
          <a:prstGeom prst="rect">
            <a:avLst/>
          </a:prstGeom>
          <a:solidFill>
            <a:srgbClr val="B03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2F948A-7E14-714E-AF0F-0DF114B970C7}"/>
              </a:ext>
            </a:extLst>
          </p:cNvPr>
          <p:cNvSpPr/>
          <p:nvPr/>
        </p:nvSpPr>
        <p:spPr>
          <a:xfrm>
            <a:off x="10587057" y="-12988"/>
            <a:ext cx="1613360" cy="141446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1C2CAD7-0FE8-6644-875F-2E3E52CE9268}"/>
              </a:ext>
            </a:extLst>
          </p:cNvPr>
          <p:cNvCxnSpPr>
            <a:cxnSpLocks/>
          </p:cNvCxnSpPr>
          <p:nvPr/>
        </p:nvCxnSpPr>
        <p:spPr>
          <a:xfrm>
            <a:off x="160421" y="6175960"/>
            <a:ext cx="11898228" cy="0"/>
          </a:xfrm>
          <a:prstGeom prst="line">
            <a:avLst/>
          </a:prstGeom>
          <a:ln w="381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E43FFB8-1505-8246-97B1-D2B02EAA1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94" y="187411"/>
            <a:ext cx="9613861" cy="1080938"/>
          </a:xfrm>
        </p:spPr>
        <p:txBody>
          <a:bodyPr/>
          <a:lstStyle/>
          <a:p>
            <a:r>
              <a:rPr lang="en-US" dirty="0"/>
              <a:t>Impact on Model Results: Quantifying error in SPITFIRE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E2F6F0-B94C-4C09-9702-1AD9E1C9EAB6}"/>
              </a:ext>
            </a:extLst>
          </p:cNvPr>
          <p:cNvSpPr/>
          <p:nvPr/>
        </p:nvSpPr>
        <p:spPr>
          <a:xfrm>
            <a:off x="10498238" y="-12988"/>
            <a:ext cx="107005" cy="141446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13DA1E-118C-439A-BA6F-04755DFDB1C2}"/>
              </a:ext>
            </a:extLst>
          </p:cNvPr>
          <p:cNvCxnSpPr>
            <a:cxnSpLocks/>
          </p:cNvCxnSpPr>
          <p:nvPr/>
        </p:nvCxnSpPr>
        <p:spPr>
          <a:xfrm>
            <a:off x="160421" y="6175960"/>
            <a:ext cx="11898228" cy="0"/>
          </a:xfrm>
          <a:prstGeom prst="line">
            <a:avLst/>
          </a:prstGeom>
          <a:ln w="381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766884B-5645-4CEA-88A5-E1722949D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948" y="2184675"/>
            <a:ext cx="5090736" cy="38740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E6878B-735C-4352-A569-D064C4A39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629" y="2037253"/>
            <a:ext cx="5297715" cy="40443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3EF695-00A0-419F-9A06-7FBBE5FDD7F1}"/>
              </a:ext>
            </a:extLst>
          </p:cNvPr>
          <p:cNvSpPr txBox="1"/>
          <p:nvPr/>
        </p:nvSpPr>
        <p:spPr>
          <a:xfrm>
            <a:off x="1150838" y="1556224"/>
            <a:ext cx="425190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% Difference in Fire Size</a:t>
            </a:r>
            <a:endParaRPr kumimoji="0" lang="en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AF1727-1C04-4286-A6FA-7F4F5937ABE2}"/>
              </a:ext>
            </a:extLst>
          </p:cNvPr>
          <p:cNvSpPr/>
          <p:nvPr/>
        </p:nvSpPr>
        <p:spPr>
          <a:xfrm>
            <a:off x="2460454" y="2100075"/>
            <a:ext cx="2187746" cy="3095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C84F1E-1463-4B11-9940-5E12D038D629}"/>
              </a:ext>
            </a:extLst>
          </p:cNvPr>
          <p:cNvSpPr/>
          <p:nvPr/>
        </p:nvSpPr>
        <p:spPr>
          <a:xfrm>
            <a:off x="7014335" y="1981501"/>
            <a:ext cx="4082127" cy="2760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720583-EC8B-48DA-8551-FC54BE5EE901}"/>
              </a:ext>
            </a:extLst>
          </p:cNvPr>
          <p:cNvSpPr txBox="1"/>
          <p:nvPr/>
        </p:nvSpPr>
        <p:spPr>
          <a:xfrm>
            <a:off x="6549562" y="1573326"/>
            <a:ext cx="488294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% Difference in Scorch Height</a:t>
            </a:r>
            <a:endParaRPr kumimoji="0" lang="en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B9E886-66CC-46AC-97E5-36AC41A019AF}"/>
              </a:ext>
            </a:extLst>
          </p:cNvPr>
          <p:cNvSpPr txBox="1"/>
          <p:nvPr/>
        </p:nvSpPr>
        <p:spPr>
          <a:xfrm>
            <a:off x="5540939" y="6342735"/>
            <a:ext cx="48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>
                <a:solidFill>
                  <a:prstClr val="black"/>
                </a:solidFill>
                <a:latin typeface="Trebuchet MS" panose="020B0603020202020204"/>
              </a:rPr>
              <a:t>7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FA38FB-08B1-457F-9780-3F74F06A8CBF}"/>
              </a:ext>
            </a:extLst>
          </p:cNvPr>
          <p:cNvSpPr txBox="1"/>
          <p:nvPr/>
        </p:nvSpPr>
        <p:spPr>
          <a:xfrm rot="16200000">
            <a:off x="32081" y="3847633"/>
            <a:ext cx="168332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% Difference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09345C-0A98-4315-A0AB-FFE2B6C776C4}"/>
              </a:ext>
            </a:extLst>
          </p:cNvPr>
          <p:cNvSpPr txBox="1"/>
          <p:nvPr/>
        </p:nvSpPr>
        <p:spPr>
          <a:xfrm rot="16200000">
            <a:off x="5457939" y="3894067"/>
            <a:ext cx="152879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% </a:t>
            </a:r>
            <a:r>
              <a:rPr lang="en-US" dirty="0">
                <a:solidFill>
                  <a:prstClr val="black"/>
                </a:solidFill>
              </a:rPr>
              <a:t>Difference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406BE3-6BAB-46FD-B7DD-7A289656D447}"/>
              </a:ext>
            </a:extLst>
          </p:cNvPr>
          <p:cNvSpPr txBox="1"/>
          <p:nvPr/>
        </p:nvSpPr>
        <p:spPr>
          <a:xfrm>
            <a:off x="771236" y="3343834"/>
            <a:ext cx="10317633" cy="110799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Too Large and Severe Fires</a:t>
            </a:r>
            <a:endParaRPr lang="en-DE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7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1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25483</TotalTime>
  <Words>728</Words>
  <Application>Microsoft Office PowerPoint</Application>
  <PresentationFormat>Widescreen</PresentationFormat>
  <Paragraphs>159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Trebuchet MS</vt:lpstr>
      <vt:lpstr>Berlin</vt:lpstr>
      <vt:lpstr>1_Berlin</vt:lpstr>
      <vt:lpstr>Correcting biases toward large and severe fires in the SPITFIRE model</vt:lpstr>
      <vt:lpstr>The SPITFIRE Model</vt:lpstr>
      <vt:lpstr>The SPITFIRE Model</vt:lpstr>
      <vt:lpstr>Sources of bias in the SPITFIRE Model</vt:lpstr>
      <vt:lpstr>Bias due to application of the Rothermel Equation</vt:lpstr>
      <vt:lpstr>Bias due to application of the Rothermel Equation – nonuniform fuels case</vt:lpstr>
      <vt:lpstr>Difference to implementation in SPITFIRE</vt:lpstr>
      <vt:lpstr>Impact on Model Results: TL3</vt:lpstr>
      <vt:lpstr>Impact on Model Results: Quantifying error in SPITFIRE</vt:lpstr>
      <vt:lpstr>Bias due to calculation of live fuel moisture</vt:lpstr>
      <vt:lpstr>Impact on Model Results: Livegrass Moisture</vt:lpstr>
      <vt:lpstr>Additional sources of bias requiring parametrization</vt:lpstr>
      <vt:lpstr>Current Corrections</vt:lpstr>
      <vt:lpstr>Corrected Weighting Factors</vt:lpstr>
      <vt:lpstr>Live Grass Moisture Parametrization</vt:lpstr>
      <vt:lpstr>Live Grass Moisture Parametrization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</dc:title>
  <dc:creator>Luke Oberhagemann</dc:creator>
  <cp:lastModifiedBy>Luke Oberhagemann</cp:lastModifiedBy>
  <cp:revision>334</cp:revision>
  <dcterms:created xsi:type="dcterms:W3CDTF">2022-05-23T13:03:03Z</dcterms:created>
  <dcterms:modified xsi:type="dcterms:W3CDTF">2023-04-24T18:56:51Z</dcterms:modified>
</cp:coreProperties>
</file>