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4"/>
  </p:notesMasterIdLst>
  <p:handoutMasterIdLst>
    <p:handoutMasterId r:id="rId5"/>
  </p:handoutMasterIdLst>
  <p:sldIdLst>
    <p:sldId id="260" r:id="rId3"/>
  </p:sldIdLst>
  <p:sldSz cx="42808525" cy="30279975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7">
          <p15:clr>
            <a:srgbClr val="A4A3A4"/>
          </p15:clr>
        </p15:guide>
        <p15:guide id="2" pos="134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830" autoAdjust="0"/>
    <p:restoredTop sz="94660"/>
  </p:normalViewPr>
  <p:slideViewPr>
    <p:cSldViewPr snapToGrid="0" snapToObjects="1" showGuides="1">
      <p:cViewPr>
        <p:scale>
          <a:sx n="25" d="100"/>
          <a:sy n="25" d="100"/>
        </p:scale>
        <p:origin x="224" y="-1512"/>
      </p:cViewPr>
      <p:guideLst>
        <p:guide orient="horz" pos="9537"/>
        <p:guide pos="13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53" y="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91B0628-8D10-7F82-B834-D2AEE428C5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702D53F-DE98-D1F1-B9A6-86B0CF391E4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8C0F35C9-8C9E-40C1-98DA-8F66EC3646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BEDB0E17-641D-2515-7449-838ACE6BC2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79C230-1C8D-4221-93DC-602F0EA451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D7CC1F9-7F64-0349-C16C-470A14DDAD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2BF0A90-31D8-E9C8-D8D0-7DEC475768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altLang="de-DE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B91BAAC-7C12-6C2B-CE0A-10A957E47B3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6475" y="685800"/>
            <a:ext cx="48450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D81F4210-4C16-142C-8F00-1DBF2B3731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FFBE9BF2-C59E-E047-63DD-3151E29D06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altLang="de-DE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4A3D8187-63DF-9582-5DF4-91D02C3A2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0B48E6-ECE2-449D-BDC9-825C5CDD686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B5F64-3FBB-B472-E527-0A30DCCD3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1463" y="4956175"/>
            <a:ext cx="32105600" cy="105410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E3D53A8-F987-332B-2997-045759144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463" y="15903575"/>
            <a:ext cx="32105600" cy="731043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78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58AE5-816C-CC3B-222D-B4324A611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B4A73A-3129-DF5E-3325-DCCCCF22D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76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A5A5FB6-453F-CCBE-A0D6-B2A3BEE13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1735713" y="4649788"/>
            <a:ext cx="10218737" cy="87280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28A812-C660-5441-BECD-A614AC8EE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4649788"/>
            <a:ext cx="30503813" cy="87280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05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CB9D8-014B-63F4-18DF-8AEBACA90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1463" y="4956175"/>
            <a:ext cx="32105600" cy="105410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883ECB4-4EE6-C88C-B4CF-50F055BFE1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1463" y="15903575"/>
            <a:ext cx="32105600" cy="731043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672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AA9CD-5466-B993-ECB2-3A7EB28D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509F16-2ECD-378B-94A8-7F9FE7E70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8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6B912-DC64-BD2B-D69F-9A0781E63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0" y="7548563"/>
            <a:ext cx="36922075" cy="12596812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464647-0377-436F-A67B-67A541C7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000" y="20264438"/>
            <a:ext cx="36922075" cy="66230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48387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4CD32-1994-28FF-ECC6-692475A9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25FBC-A52D-F23B-2E95-9E5FDD4B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5397163"/>
            <a:ext cx="19283363" cy="66976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EE2D3A-09BD-7606-BD07-B69BC8317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15263" y="15397163"/>
            <a:ext cx="19283362" cy="66976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352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5BAD9-9EEF-9DEB-7AE0-E9CC0AD6D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88" y="1612900"/>
            <a:ext cx="36923662" cy="58515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7F5D13-399B-0A70-41E6-425D1661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7988" y="7423150"/>
            <a:ext cx="18110200" cy="3636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ED243A-DC2B-7C69-20BA-AC2C84C6D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47988" y="11060113"/>
            <a:ext cx="18110200" cy="1626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7938E3-A8EC-C1FF-B5DD-27A9F7EFA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672550" y="7423150"/>
            <a:ext cx="18199100" cy="3636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B06909-CA23-1D37-DEA0-94F97BE20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672550" y="11060113"/>
            <a:ext cx="18199100" cy="1626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22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26D004-C8F0-2A94-D846-96B893642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50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44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CCBD7-7FAE-6F40-B050-F229352C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88" y="2019300"/>
            <a:ext cx="13808075" cy="7064375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8B6285-2AD6-8456-83D5-474CAADC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9100" y="4359275"/>
            <a:ext cx="21672550" cy="21518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9E1472-DD0B-222F-682C-501F87F00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7988" y="9083675"/>
            <a:ext cx="13808075" cy="1682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0069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9BAD3-92B6-BC1D-080F-DDA6C964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92AF04-9FB0-B08D-B2CD-1A8E3EDD6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791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46071-EBFF-523E-8FFA-D4D58680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88" y="2019300"/>
            <a:ext cx="13808075" cy="7064375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BC7AEFE-5933-9E5F-FE54-31E11D7AC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199100" y="4359275"/>
            <a:ext cx="21672550" cy="21518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4020BA-5C14-A6AD-5513-AA14BDC79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7988" y="9083675"/>
            <a:ext cx="13808075" cy="1682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8029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7AF6D-5EAC-4326-EA0E-1F9DEBB72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BF36B56-64E2-DBC8-15F4-59C71402D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00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A2CD5A-9D23-3106-3171-9B3F37C54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0119638" y="13366750"/>
            <a:ext cx="9678987" cy="87280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0914DC2-EE7F-242A-4941-07D9302D0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3366750"/>
            <a:ext cx="28887738" cy="87280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67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D0A35-3D23-F307-78C4-0DBC756F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0" y="7548563"/>
            <a:ext cx="36922075" cy="12596812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398D52-F84F-7922-C33A-D95ECC443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000" y="20264438"/>
            <a:ext cx="36922075" cy="66230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4754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F511A-AE61-57DB-9BA3-4C9605A1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B8F980-92C3-A14C-53F9-6C8A3438C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6680200"/>
            <a:ext cx="20361275" cy="66976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403FCA-E0C0-71B5-B3F5-351E7061C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93175" y="6680200"/>
            <a:ext cx="20361275" cy="66976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51A83-5FEB-C2ED-9ADF-05E5B086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88" y="1612900"/>
            <a:ext cx="36923662" cy="58515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462C3E-9738-B1BC-CB2C-EB82015B3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7988" y="7423150"/>
            <a:ext cx="18110200" cy="3636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8009A5-A549-211E-F0CB-F199B0234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47988" y="11060113"/>
            <a:ext cx="18110200" cy="1626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0B802B-81CA-22EF-A70B-FE098386D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1672550" y="7423150"/>
            <a:ext cx="18199100" cy="36369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2DAF422-8CDC-3D09-5629-70830459B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1672550" y="11060113"/>
            <a:ext cx="18199100" cy="1626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42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03779-8BFD-F803-D2F1-2113EF8BA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80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07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E11AB-5DDF-0D5B-CD01-3D051061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88" y="2019300"/>
            <a:ext cx="13808075" cy="7064375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7B3405-CD04-629A-7B02-0D5D2BFC0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9100" y="4359275"/>
            <a:ext cx="21672550" cy="21518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F4E57A-914A-EFC2-DA32-3090AAB17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7988" y="9083675"/>
            <a:ext cx="13808075" cy="1682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188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3D13A-9374-21CD-34FC-792E7847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7988" y="2019300"/>
            <a:ext cx="13808075" cy="7064375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DAA69B-C38D-C17B-39D9-6288AA742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8199100" y="4359275"/>
            <a:ext cx="21672550" cy="21518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0D7106-969C-762E-3842-C2CCA8F0A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47988" y="9083675"/>
            <a:ext cx="13808075" cy="1682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443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Rectangle 30">
            <a:extLst>
              <a:ext uri="{FF2B5EF4-FFF2-40B4-BE49-F238E27FC236}">
                <a16:creationId xmlns:a16="http://schemas.microsoft.com/office/drawing/2014/main" id="{C80EA6A7-EEB3-5921-EADC-FAD9FD696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4649788"/>
            <a:ext cx="40874950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3103" name="Rectangle 31">
            <a:extLst>
              <a:ext uri="{FF2B5EF4-FFF2-40B4-BE49-F238E27FC236}">
                <a16:creationId xmlns:a16="http://schemas.microsoft.com/office/drawing/2014/main" id="{2FB2B0D2-6356-E443-105A-7EEF66C784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6680200"/>
            <a:ext cx="40874950" cy="669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3113" name="Picture 41">
            <a:extLst>
              <a:ext uri="{FF2B5EF4-FFF2-40B4-BE49-F238E27FC236}">
                <a16:creationId xmlns:a16="http://schemas.microsoft.com/office/drawing/2014/main" id="{42E917CB-18E9-1379-3354-02D01A9CFB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80184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 kern="1200">
          <a:solidFill>
            <a:schemeClr val="hlink"/>
          </a:solidFill>
          <a:latin typeface="+mj-lt"/>
          <a:ea typeface="+mj-ea"/>
          <a:cs typeface="+mj-cs"/>
        </a:defRPr>
      </a:lvl1pPr>
      <a:lvl2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2pPr>
      <a:lvl3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3pPr>
      <a:lvl4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4pPr>
      <a:lvl5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5pPr>
      <a:lvl6pPr marL="4572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6pPr>
      <a:lvl7pPr marL="9144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7pPr>
      <a:lvl8pPr marL="13716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8pPr>
      <a:lvl9pPr marL="18288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2000" b="1">
          <a:solidFill>
            <a:schemeClr val="hlink"/>
          </a:solidFill>
          <a:latin typeface="Arial" panose="020B0604020202020204" pitchFamily="34" charset="0"/>
        </a:defRPr>
      </a:lvl9pPr>
    </p:titleStyle>
    <p:bodyStyle>
      <a:lvl1pPr algn="l" defTabSz="4176713" rtl="0" fontAlgn="base">
        <a:lnSpc>
          <a:spcPct val="11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658813" algn="l" defTabSz="4176713" rtl="0" fontAlgn="base">
        <a:lnSpc>
          <a:spcPts val="10963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I"/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1717675" indent="-1042988" algn="l" defTabSz="4176713" rtl="0" fontAlgn="base">
        <a:lnSpc>
          <a:spcPts val="10963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413" indent="-812800" algn="l" defTabSz="4176713" rtl="0" fontAlgn="base">
        <a:lnSpc>
          <a:spcPts val="10963"/>
        </a:lnSpc>
        <a:spcBef>
          <a:spcPct val="0"/>
        </a:spcBef>
        <a:spcAft>
          <a:spcPct val="0"/>
        </a:spcAft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6554788" indent="-819150" algn="l" defTabSz="4176713" rtl="0" fontAlgn="base">
        <a:lnSpc>
          <a:spcPts val="12788"/>
        </a:lnSpc>
        <a:spcBef>
          <a:spcPct val="0"/>
        </a:spcBef>
        <a:spcAft>
          <a:spcPct val="0"/>
        </a:spcAft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59FD3B5-1898-E70F-1902-23437B2FB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16375"/>
            <a:ext cx="42808525" cy="6989763"/>
          </a:xfrm>
          <a:prstGeom prst="rect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19EF636F-A000-09B1-05A5-4058FEC53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6713" y="10207625"/>
            <a:ext cx="48307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08756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17671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6427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5342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88106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2678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97250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01822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4600"/>
              <a:t>Bildbereich</a:t>
            </a: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8EAEAF6D-6139-0E4E-40BD-53437BE7A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3366750"/>
            <a:ext cx="387191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55304" name="Rectangle 8">
            <a:extLst>
              <a:ext uri="{FF2B5EF4-FFF2-40B4-BE49-F238E27FC236}">
                <a16:creationId xmlns:a16="http://schemas.microsoft.com/office/drawing/2014/main" id="{E9B00636-2C42-6B88-3EBD-627288880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0" y="15397163"/>
            <a:ext cx="38719125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55305" name="Rectangle 9">
            <a:extLst>
              <a:ext uri="{FF2B5EF4-FFF2-40B4-BE49-F238E27FC236}">
                <a16:creationId xmlns:a16="http://schemas.microsoft.com/office/drawing/2014/main" id="{6B2603D0-9107-80D9-8863-CF16B2667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11818938"/>
            <a:ext cx="38719125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de-DE" altLang="de-DE" sz="5000" b="1">
                <a:solidFill>
                  <a:schemeClr val="tx2"/>
                </a:solidFill>
              </a:rPr>
              <a:t>&lt;Fachbereich/Institut/Lehrstuhl/Dezernatsabteilung&gt;</a:t>
            </a:r>
            <a:endParaRPr lang="de-DE" altLang="de-DE" sz="5000" b="1" u="sng">
              <a:solidFill>
                <a:schemeClr val="tx2"/>
              </a:solidFill>
            </a:endParaRPr>
          </a:p>
        </p:txBody>
      </p:sp>
      <p:sp>
        <p:nvSpPr>
          <p:cNvPr id="55306" name="Text Box 10">
            <a:extLst>
              <a:ext uri="{FF2B5EF4-FFF2-40B4-BE49-F238E27FC236}">
                <a16:creationId xmlns:a16="http://schemas.microsoft.com/office/drawing/2014/main" id="{9F767E29-7876-8A11-0D7B-392FDBF1E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8435300"/>
            <a:ext cx="194564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08756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17671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6427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5342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88106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2678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97250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01822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/>
              <a:t>Universität Tübingen &lt;Name Fakultät oder Dezernat oder SFB&gt;</a:t>
            </a:r>
          </a:p>
          <a:p>
            <a:r>
              <a:rPr lang="de-DE" altLang="de-DE" sz="2800"/>
              <a:t>Wilhelmstraße 5 · 72074 Tübingen</a:t>
            </a:r>
          </a:p>
          <a:p>
            <a:r>
              <a:rPr lang="de-DE" altLang="de-DE" sz="2800"/>
              <a:t>Telefon &lt;+49 7071 29-00000&gt; · Telefax &lt;+49 7071 29-00000&gt;</a:t>
            </a:r>
          </a:p>
          <a:p>
            <a:r>
              <a:rPr lang="de-DE" altLang="de-DE" sz="2800"/>
              <a:t>&lt;www.uni-tuebingen.de/beispiel&gt;</a:t>
            </a:r>
          </a:p>
        </p:txBody>
      </p:sp>
      <p:pic>
        <p:nvPicPr>
          <p:cNvPr id="55308" name="Picture 12">
            <a:extLst>
              <a:ext uri="{FF2B5EF4-FFF2-40B4-BE49-F238E27FC236}">
                <a16:creationId xmlns:a16="http://schemas.microsoft.com/office/drawing/2014/main" id="{DF3213A3-8656-7E1C-FF80-140457ACB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079500"/>
            <a:ext cx="80184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>
            <a:extLst>
              <a:ext uri="{FF2B5EF4-FFF2-40B4-BE49-F238E27FC236}">
                <a16:creationId xmlns:a16="http://schemas.microsoft.com/office/drawing/2014/main" id="{7DE13CBC-E783-7878-61CF-76E766ACE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006138"/>
            <a:ext cx="42808525" cy="57626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11" name="Rectangle 15">
            <a:extLst>
              <a:ext uri="{FF2B5EF4-FFF2-40B4-BE49-F238E27FC236}">
                <a16:creationId xmlns:a16="http://schemas.microsoft.com/office/drawing/2014/main" id="{9D825561-57EB-368D-4B40-8202D65D06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42550" y="1544638"/>
            <a:ext cx="21093113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08756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17671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6427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5342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88106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2678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97250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01822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800" b="1">
                <a:solidFill>
                  <a:schemeClr val="tx2"/>
                </a:solidFill>
              </a:rPr>
              <a:t>Name Fakultät 38p</a:t>
            </a:r>
          </a:p>
          <a:p>
            <a:r>
              <a:rPr lang="de-DE" altLang="de-DE" sz="3800" b="1">
                <a:solidFill>
                  <a:schemeClr val="tx2"/>
                </a:solidFill>
              </a:rPr>
              <a:t>Oder Name Dezernat</a:t>
            </a:r>
          </a:p>
          <a:p>
            <a:r>
              <a:rPr lang="de-DE" altLang="de-DE" sz="3800" b="1">
                <a:solidFill>
                  <a:schemeClr val="tx2"/>
                </a:solidFill>
              </a:rPr>
              <a:t>Oder Name SFB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2pPr>
      <a:lvl3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3pPr>
      <a:lvl4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4pPr>
      <a:lvl5pPr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5pPr>
      <a:lvl6pPr marL="4572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6pPr>
      <a:lvl7pPr marL="9144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7pPr>
      <a:lvl8pPr marL="13716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8pPr>
      <a:lvl9pPr marL="1828800" algn="l" defTabSz="4176713" rtl="0" fontAlgn="base">
        <a:lnSpc>
          <a:spcPts val="12788"/>
        </a:lnSpc>
        <a:spcBef>
          <a:spcPct val="0"/>
        </a:spcBef>
        <a:spcAft>
          <a:spcPct val="0"/>
        </a:spcAft>
        <a:defRPr sz="110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algn="l" defTabSz="4176713" rtl="0" fontAlgn="base">
        <a:lnSpc>
          <a:spcPct val="11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658813" algn="l" defTabSz="4176713" rtl="0" fontAlgn="base">
        <a:lnSpc>
          <a:spcPts val="10963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I"/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1717675" indent="-1042988" algn="l" defTabSz="4176713" rtl="0" fontAlgn="base">
        <a:lnSpc>
          <a:spcPts val="10963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2538413" indent="-812800" algn="l" defTabSz="4176713" rtl="0" fontAlgn="base">
        <a:lnSpc>
          <a:spcPts val="10963"/>
        </a:lnSpc>
        <a:spcBef>
          <a:spcPct val="0"/>
        </a:spcBef>
        <a:spcAft>
          <a:spcPct val="0"/>
        </a:spcAft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6554788" indent="-819150" algn="l" defTabSz="4176713" rtl="0" fontAlgn="base">
        <a:lnSpc>
          <a:spcPts val="12788"/>
        </a:lnSpc>
        <a:spcBef>
          <a:spcPct val="0"/>
        </a:spcBef>
        <a:spcAft>
          <a:spcPct val="0"/>
        </a:spcAft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tiff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6.png"/><Relationship Id="rId2" Type="http://schemas.openxmlformats.org/officeDocument/2006/relationships/image" Target="../media/image2.tif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tiff"/><Relationship Id="rId15" Type="http://schemas.openxmlformats.org/officeDocument/2006/relationships/hyperlink" Target="http://www.qgis.org/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4.tiff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6A40F7D-B119-BC2D-E32D-DB60E8229B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12" y="11921125"/>
            <a:ext cx="9460846" cy="6020244"/>
          </a:xfrm>
          <a:prstGeom prst="rect">
            <a:avLst/>
          </a:prstGeom>
        </p:spPr>
      </p:pic>
      <p:pic>
        <p:nvPicPr>
          <p:cNvPr id="34" name="Grafik 3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06BD1E4-627D-0F74-29E7-BEBE0FA1D2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168" y="22314984"/>
            <a:ext cx="8116388" cy="5738471"/>
          </a:xfrm>
          <a:prstGeom prst="rect">
            <a:avLst/>
          </a:prstGeom>
        </p:spPr>
      </p:pic>
      <p:pic>
        <p:nvPicPr>
          <p:cNvPr id="26" name="Grafik 25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F2E492ED-46A7-1878-D141-864684F866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468" y="20189933"/>
            <a:ext cx="3435960" cy="4859759"/>
          </a:xfrm>
          <a:prstGeom prst="rect">
            <a:avLst/>
          </a:prstGeom>
        </p:spPr>
      </p:pic>
      <p:pic>
        <p:nvPicPr>
          <p:cNvPr id="20" name="Grafik 1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60BB8A9-0BA1-0E62-1090-B5E7CDC80C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706" y="20191637"/>
            <a:ext cx="3435960" cy="4859759"/>
          </a:xfrm>
          <a:prstGeom prst="rect">
            <a:avLst/>
          </a:prstGeom>
        </p:spPr>
      </p:pic>
      <p:pic>
        <p:nvPicPr>
          <p:cNvPr id="15" name="Grafik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8343776-5706-AA76-9D3B-2C0C072B45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71" y="20189932"/>
            <a:ext cx="3435959" cy="48597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FDAC487-1841-A058-68A2-969356302F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637" y="512928"/>
            <a:ext cx="8464634" cy="2618068"/>
          </a:xfrm>
          <a:prstGeom prst="rect">
            <a:avLst/>
          </a:prstGeom>
        </p:spPr>
      </p:pic>
      <p:sp>
        <p:nvSpPr>
          <p:cNvPr id="9" name="Abgerundetes Rechteck 23">
            <a:extLst>
              <a:ext uri="{FF2B5EF4-FFF2-40B4-BE49-F238E27FC236}">
                <a16:creationId xmlns:a16="http://schemas.microsoft.com/office/drawing/2014/main" id="{4A95AAF9-98AF-9BDC-DFF0-D621A9D9E4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1007129" y="8152152"/>
            <a:ext cx="10295734" cy="19922225"/>
          </a:xfrm>
          <a:prstGeom prst="roundRect">
            <a:avLst>
              <a:gd name="adj" fmla="val 4096"/>
            </a:avLst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6713">
              <a:lnSpc>
                <a:spcPct val="110000"/>
              </a:lnSpc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6713">
              <a:lnSpc>
                <a:spcPts val="10963"/>
              </a:lnSpc>
              <a:buFont typeface="Arial" panose="020B0604020202020204" pitchFamily="34" charset="0"/>
              <a:buChar char="I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6713">
              <a:lnSpc>
                <a:spcPts val="10963"/>
              </a:lnSpc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6713">
              <a:lnSpc>
                <a:spcPts val="10963"/>
              </a:lnSpc>
              <a:buChar char="•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6713">
              <a:lnSpc>
                <a:spcPts val="12788"/>
              </a:lnSpc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de-DE" altLang="de-DE" sz="8200"/>
          </a:p>
        </p:txBody>
      </p:sp>
      <p:sp>
        <p:nvSpPr>
          <p:cNvPr id="14" name="Textfeld 27">
            <a:extLst>
              <a:ext uri="{FF2B5EF4-FFF2-40B4-BE49-F238E27FC236}">
                <a16:creationId xmlns:a16="http://schemas.microsoft.com/office/drawing/2014/main" id="{C260623C-52DF-19E7-43DC-0501F11C46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19468" y="9419486"/>
            <a:ext cx="10102696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The </a:t>
            </a:r>
            <a:r>
              <a:rPr lang="en-GB" altLang="de-DE" sz="3600" dirty="0" err="1"/>
              <a:t>Ahr</a:t>
            </a:r>
            <a:r>
              <a:rPr lang="en-GB" altLang="de-DE" sz="3600" dirty="0"/>
              <a:t> river in </a:t>
            </a:r>
            <a:r>
              <a:rPr lang="en-GB" altLang="de-DE" sz="3600" b="1" dirty="0"/>
              <a:t>western Germany </a:t>
            </a:r>
            <a:r>
              <a:rPr lang="en-GB" altLang="de-DE" sz="3600" dirty="0"/>
              <a:t>is 86 km long and drains ≈ 900 km</a:t>
            </a:r>
            <a:r>
              <a:rPr lang="de-DE" altLang="en-US" sz="3600" baseline="30000" dirty="0"/>
              <a:t>2</a:t>
            </a:r>
            <a:r>
              <a:rPr lang="en-GB" altLang="de-DE" sz="3600" dirty="0"/>
              <a:t> of the Rhenish Massif (Fig. 1).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56.3% of the </a:t>
            </a:r>
            <a:r>
              <a:rPr lang="en-GB" altLang="de-DE" sz="3600" dirty="0" err="1"/>
              <a:t>Ahr</a:t>
            </a:r>
            <a:r>
              <a:rPr lang="en-GB" altLang="de-DE" sz="3600" dirty="0"/>
              <a:t> river catchment are forested and only 5.7% belong</a:t>
            </a:r>
          </a:p>
        </p:txBody>
      </p:sp>
      <p:sp>
        <p:nvSpPr>
          <p:cNvPr id="5227" name="Rectangle 107">
            <a:extLst>
              <a:ext uri="{FF2B5EF4-FFF2-40B4-BE49-F238E27FC236}">
                <a16:creationId xmlns:a16="http://schemas.microsoft.com/office/drawing/2014/main" id="{B034E838-0D26-6A5A-A1AB-A0E9C62286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990850" y="2850248"/>
            <a:ext cx="40874950" cy="3282950"/>
          </a:xfrm>
        </p:spPr>
        <p:txBody>
          <a:bodyPr/>
          <a:lstStyle/>
          <a:p>
            <a:pPr algn="ctr"/>
            <a:r>
              <a:rPr lang="de-DE" altLang="de-DE" sz="10000" dirty="0"/>
              <a:t>Extreme </a:t>
            </a:r>
            <a:r>
              <a:rPr lang="de-DE" altLang="de-DE" sz="10000" dirty="0" err="1"/>
              <a:t>flood</a:t>
            </a:r>
            <a:r>
              <a:rPr lang="de-DE" altLang="de-DE" sz="10000" dirty="0"/>
              <a:t> </a:t>
            </a:r>
            <a:r>
              <a:rPr lang="de-DE" altLang="de-DE" sz="10000" dirty="0" err="1"/>
              <a:t>impact</a:t>
            </a:r>
            <a:r>
              <a:rPr lang="de-DE" altLang="de-DE" sz="10000" dirty="0"/>
              <a:t> on </a:t>
            </a:r>
            <a:r>
              <a:rPr lang="de-DE" altLang="de-DE" sz="10000" dirty="0" err="1"/>
              <a:t>riparian</a:t>
            </a:r>
            <a:r>
              <a:rPr lang="de-DE" altLang="de-DE" sz="10000" dirty="0"/>
              <a:t> </a:t>
            </a:r>
            <a:r>
              <a:rPr lang="de-DE" altLang="de-DE" sz="10000" dirty="0" err="1"/>
              <a:t>vegetation</a:t>
            </a:r>
            <a:r>
              <a:rPr lang="de-DE" altLang="de-DE" sz="10000" dirty="0"/>
              <a:t> </a:t>
            </a:r>
            <a:r>
              <a:rPr lang="de-DE" altLang="de-DE" sz="10000" dirty="0" err="1"/>
              <a:t>dynamics</a:t>
            </a:r>
            <a:r>
              <a:rPr lang="de-DE" altLang="de-DE" sz="10000" dirty="0"/>
              <a:t> </a:t>
            </a:r>
            <a:br>
              <a:rPr lang="de-DE" altLang="de-DE" sz="10000" dirty="0"/>
            </a:br>
            <a:r>
              <a:rPr lang="de-DE" altLang="de-DE" sz="10000" dirty="0"/>
              <a:t>in </a:t>
            </a:r>
            <a:r>
              <a:rPr lang="de-DE" altLang="de-DE" sz="10000" dirty="0" err="1"/>
              <a:t>the</a:t>
            </a:r>
            <a:r>
              <a:rPr lang="de-DE" altLang="de-DE" sz="10000" dirty="0"/>
              <a:t> Ahr </a:t>
            </a:r>
            <a:r>
              <a:rPr lang="de-DE" altLang="de-DE" sz="10000" dirty="0" err="1"/>
              <a:t>river</a:t>
            </a:r>
            <a:r>
              <a:rPr lang="de-DE" altLang="de-DE" sz="10000" dirty="0"/>
              <a:t> </a:t>
            </a:r>
            <a:r>
              <a:rPr lang="de-DE" altLang="de-DE" sz="10000" dirty="0" err="1"/>
              <a:t>catchment</a:t>
            </a:r>
            <a:r>
              <a:rPr lang="de-DE" altLang="de-DE" sz="10000" dirty="0"/>
              <a:t>, Germany</a:t>
            </a:r>
          </a:p>
        </p:txBody>
      </p:sp>
      <p:sp>
        <p:nvSpPr>
          <p:cNvPr id="5146" name="Rectangle 26">
            <a:extLst>
              <a:ext uri="{FF2B5EF4-FFF2-40B4-BE49-F238E27FC236}">
                <a16:creationId xmlns:a16="http://schemas.microsoft.com/office/drawing/2014/main" id="{DF364126-3EDB-B077-0AAD-992E337882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350471" y="6216371"/>
            <a:ext cx="22119168" cy="71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6713">
              <a:lnSpc>
                <a:spcPct val="110000"/>
              </a:lnSpc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6750" indent="-658813" defTabSz="4176713">
              <a:lnSpc>
                <a:spcPts val="10963"/>
              </a:lnSpc>
              <a:buFont typeface="Arial" panose="020B0604020202020204" pitchFamily="34" charset="0"/>
              <a:buChar char="I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7675" indent="-1042988" defTabSz="4176713">
              <a:lnSpc>
                <a:spcPts val="10963"/>
              </a:lnSpc>
              <a:buFont typeface="Arial" panose="020B0604020202020204" pitchFamily="34" charset="0"/>
              <a:buChar char="–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538413" indent="-812800" defTabSz="4176713">
              <a:lnSpc>
                <a:spcPts val="10963"/>
              </a:lnSpc>
              <a:buChar char="•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554788" indent="-819150" defTabSz="4176713">
              <a:lnSpc>
                <a:spcPts val="12788"/>
              </a:lnSpc>
              <a:buChar char="»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011988" indent="-819150" defTabSz="4176713" fontAlgn="base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469188" indent="-819150" defTabSz="4176713" fontAlgn="base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926388" indent="-819150" defTabSz="4176713" fontAlgn="base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383588" indent="-819150" defTabSz="4176713" fontAlgn="base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 sz="4000" b="1" dirty="0" err="1"/>
              <a:t>Authors</a:t>
            </a:r>
            <a:r>
              <a:rPr lang="de-DE" altLang="en-US" sz="4000" b="1" dirty="0"/>
              <a:t>: C. Hauser</a:t>
            </a:r>
            <a:r>
              <a:rPr lang="de-DE" altLang="en-US" sz="4000" b="1" baseline="30000" dirty="0"/>
              <a:t>1</a:t>
            </a:r>
            <a:r>
              <a:rPr lang="de-DE" altLang="en-US" sz="4000" b="1" dirty="0"/>
              <a:t>, A. R. Beer</a:t>
            </a:r>
            <a:r>
              <a:rPr lang="de-DE" altLang="en-US" sz="4000" b="1" baseline="30000" dirty="0"/>
              <a:t>1</a:t>
            </a:r>
            <a:r>
              <a:rPr lang="de-DE" altLang="en-US" sz="4000" b="1" dirty="0"/>
              <a:t>, C. Gacmenga</a:t>
            </a:r>
            <a:r>
              <a:rPr lang="de-DE" altLang="en-US" sz="4000" b="1" baseline="30000" dirty="0"/>
              <a:t>1</a:t>
            </a:r>
            <a:r>
              <a:rPr lang="de-DE" altLang="en-US" sz="4000" b="1" dirty="0"/>
              <a:t>, U. Ozturk</a:t>
            </a:r>
            <a:r>
              <a:rPr lang="de-DE" altLang="en-US" sz="4000" b="1" baseline="30000" dirty="0"/>
              <a:t>2,3</a:t>
            </a:r>
            <a:r>
              <a:rPr lang="de-DE" altLang="en-US" sz="4000" b="1" dirty="0"/>
              <a:t>, M. Dietze</a:t>
            </a:r>
            <a:r>
              <a:rPr lang="de-DE" altLang="en-US" sz="4000" b="1" baseline="30000" dirty="0"/>
              <a:t>4,5</a:t>
            </a:r>
            <a:r>
              <a:rPr lang="de-DE" altLang="en-US" sz="4000" b="1" dirty="0"/>
              <a:t>, R. Bell</a:t>
            </a:r>
            <a:r>
              <a:rPr lang="de-DE" altLang="en-US" sz="4000" b="1" baseline="30000" dirty="0"/>
              <a:t>6</a:t>
            </a:r>
            <a:r>
              <a:rPr lang="de-DE" altLang="en-US" sz="4000" b="1" dirty="0"/>
              <a:t>, A. Lucía</a:t>
            </a:r>
            <a:r>
              <a:rPr lang="de-DE" altLang="en-US" sz="4000" b="1" baseline="30000" dirty="0"/>
              <a:t>7</a:t>
            </a:r>
          </a:p>
        </p:txBody>
      </p:sp>
      <p:sp>
        <p:nvSpPr>
          <p:cNvPr id="5219" name="Rectangle 99">
            <a:extLst>
              <a:ext uri="{FF2B5EF4-FFF2-40B4-BE49-F238E27FC236}">
                <a16:creationId xmlns:a16="http://schemas.microsoft.com/office/drawing/2014/main" id="{8CDC6885-97DB-F201-02B9-A589508B1E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357561" y="1451655"/>
            <a:ext cx="770678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08756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4176713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626427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353425" defTabSz="4176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88106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2678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97250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0182225"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3800" b="1" dirty="0">
                <a:solidFill>
                  <a:schemeClr val="tx2"/>
                </a:solidFill>
              </a:rPr>
              <a:t>Center </a:t>
            </a:r>
            <a:r>
              <a:rPr lang="de-DE" altLang="de-DE" sz="3800" b="1" dirty="0" err="1">
                <a:solidFill>
                  <a:schemeClr val="tx2"/>
                </a:solidFill>
              </a:rPr>
              <a:t>of</a:t>
            </a:r>
            <a:r>
              <a:rPr lang="de-DE" altLang="de-DE" sz="3800" b="1" dirty="0">
                <a:solidFill>
                  <a:schemeClr val="tx2"/>
                </a:solidFill>
              </a:rPr>
              <a:t> Applied </a:t>
            </a:r>
            <a:r>
              <a:rPr lang="de-DE" altLang="de-DE" sz="3800" b="1" dirty="0" err="1">
                <a:solidFill>
                  <a:schemeClr val="tx2"/>
                </a:solidFill>
              </a:rPr>
              <a:t>Geosciences</a:t>
            </a:r>
            <a:endParaRPr lang="de-DE" altLang="de-DE" sz="3800" b="1" dirty="0">
              <a:solidFill>
                <a:schemeClr val="tx2"/>
              </a:solidFill>
            </a:endParaRPr>
          </a:p>
          <a:p>
            <a:r>
              <a:rPr lang="de-DE" altLang="de-DE" sz="3800" b="1" dirty="0">
                <a:solidFill>
                  <a:schemeClr val="tx2"/>
                </a:solidFill>
              </a:rPr>
              <a:t>Faculty </a:t>
            </a:r>
            <a:r>
              <a:rPr lang="de-DE" altLang="de-DE" sz="3800" b="1" dirty="0" err="1">
                <a:solidFill>
                  <a:schemeClr val="tx2"/>
                </a:solidFill>
              </a:rPr>
              <a:t>of</a:t>
            </a:r>
            <a:r>
              <a:rPr lang="de-DE" altLang="de-DE" sz="3800" b="1" dirty="0">
                <a:solidFill>
                  <a:schemeClr val="tx2"/>
                </a:solidFill>
              </a:rPr>
              <a:t> Science</a:t>
            </a:r>
          </a:p>
        </p:txBody>
      </p:sp>
      <p:sp>
        <p:nvSpPr>
          <p:cNvPr id="2" name="Rectangle 26">
            <a:extLst>
              <a:ext uri="{FF2B5EF4-FFF2-40B4-BE49-F238E27FC236}">
                <a16:creationId xmlns:a16="http://schemas.microsoft.com/office/drawing/2014/main" id="{79F9627D-BCC9-AAF5-66CA-E7C887CA70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684470" y="6889290"/>
            <a:ext cx="39497398" cy="100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6713">
              <a:lnSpc>
                <a:spcPct val="110000"/>
              </a:lnSpc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6750" indent="-658813" defTabSz="4176713">
              <a:lnSpc>
                <a:spcPts val="10963"/>
              </a:lnSpc>
              <a:buFont typeface="Arial" panose="020B0604020202020204" pitchFamily="34" charset="0"/>
              <a:buChar char="I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7675" indent="-1042988" defTabSz="4176713">
              <a:lnSpc>
                <a:spcPts val="10963"/>
              </a:lnSpc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538413" indent="-812800" defTabSz="4176713">
              <a:lnSpc>
                <a:spcPts val="10963"/>
              </a:lnSpc>
              <a:buChar char="•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554788" indent="-819150" defTabSz="4176713">
              <a:lnSpc>
                <a:spcPts val="12788"/>
              </a:lnSpc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011988" indent="-81915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469188" indent="-81915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926388" indent="-81915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383588" indent="-81915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en-US" sz="2800" baseline="30000" dirty="0"/>
              <a:t>1</a:t>
            </a:r>
            <a:r>
              <a:rPr lang="de-DE" altLang="en-US" sz="2800" dirty="0"/>
              <a:t>Department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</a:t>
            </a:r>
            <a:r>
              <a:rPr lang="de-DE" altLang="en-US" sz="2800" dirty="0" err="1"/>
              <a:t>Geosciences</a:t>
            </a:r>
            <a:r>
              <a:rPr lang="de-DE" altLang="en-US" sz="2800" dirty="0"/>
              <a:t>, University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Tübingen, Germany; </a:t>
            </a:r>
            <a:r>
              <a:rPr lang="de-DE" altLang="en-US" sz="2800" baseline="30000" dirty="0"/>
              <a:t>2</a:t>
            </a:r>
            <a:r>
              <a:rPr lang="de-DE" altLang="en-US" sz="2800" dirty="0"/>
              <a:t>Institute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Environmental Science and </a:t>
            </a:r>
            <a:r>
              <a:rPr lang="de-DE" altLang="en-US" sz="2800" dirty="0" err="1"/>
              <a:t>Geogaphy</a:t>
            </a:r>
            <a:r>
              <a:rPr lang="de-DE" altLang="en-US" sz="2800" dirty="0"/>
              <a:t>, </a:t>
            </a:r>
            <a:r>
              <a:rPr lang="de-DE" altLang="en-US" sz="2800" dirty="0" err="1"/>
              <a:t>Univesity</a:t>
            </a:r>
            <a:r>
              <a:rPr lang="de-DE" altLang="en-US" sz="2800" dirty="0"/>
              <a:t>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Potsdam, Germany; </a:t>
            </a:r>
            <a:r>
              <a:rPr lang="de-DE" altLang="en-US" sz="2800" baseline="30000" dirty="0"/>
              <a:t>3</a:t>
            </a:r>
            <a:r>
              <a:rPr lang="de-DE" altLang="en-US" sz="2800" dirty="0"/>
              <a:t>Section 2.6 </a:t>
            </a:r>
            <a:r>
              <a:rPr lang="de-DE" altLang="en-US" sz="2800" dirty="0" err="1"/>
              <a:t>Seismic</a:t>
            </a:r>
            <a:r>
              <a:rPr lang="de-DE" altLang="en-US" sz="2800" dirty="0"/>
              <a:t> Hazard and Risk Dynamics, GFZ Potsdam, Germany; </a:t>
            </a:r>
            <a:r>
              <a:rPr lang="de-DE" altLang="en-US" sz="2800" baseline="30000" dirty="0"/>
              <a:t>4</a:t>
            </a:r>
            <a:r>
              <a:rPr lang="de-DE" altLang="en-US" sz="2800" dirty="0"/>
              <a:t>Faculty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</a:t>
            </a:r>
            <a:r>
              <a:rPr lang="de-DE" altLang="en-US" sz="2800" dirty="0" err="1"/>
              <a:t>Geosciences</a:t>
            </a:r>
            <a:r>
              <a:rPr lang="de-DE" altLang="en-US" sz="2800" dirty="0"/>
              <a:t> and </a:t>
            </a:r>
            <a:r>
              <a:rPr lang="de-DE" altLang="en-US" sz="2800" dirty="0" err="1"/>
              <a:t>Geography</a:t>
            </a:r>
            <a:r>
              <a:rPr lang="de-DE" altLang="en-US" sz="2800" dirty="0"/>
              <a:t>, University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Göttingen, </a:t>
            </a:r>
            <a:r>
              <a:rPr lang="de-DE" altLang="en-US" sz="2800" dirty="0" err="1"/>
              <a:t>Gemany</a:t>
            </a:r>
            <a:r>
              <a:rPr lang="de-DE" altLang="en-US" sz="2800" dirty="0"/>
              <a:t>; </a:t>
            </a:r>
            <a:r>
              <a:rPr lang="de-DE" altLang="en-US" sz="2800" baseline="30000" dirty="0"/>
              <a:t>5</a:t>
            </a:r>
            <a:r>
              <a:rPr lang="de-DE" altLang="en-US" sz="2800" dirty="0"/>
              <a:t>Section 4.6 </a:t>
            </a:r>
            <a:r>
              <a:rPr lang="de-DE" altLang="en-US" sz="2800" dirty="0" err="1"/>
              <a:t>Geomorphology</a:t>
            </a:r>
            <a:r>
              <a:rPr lang="de-DE" altLang="en-US" sz="2800" dirty="0"/>
              <a:t>, GFZ Potsdam, Germany; </a:t>
            </a:r>
            <a:r>
              <a:rPr lang="de-DE" altLang="en-US" sz="2800" baseline="30000" dirty="0"/>
              <a:t>6</a:t>
            </a:r>
            <a:r>
              <a:rPr lang="de-DE" altLang="en-US" sz="2800" dirty="0"/>
              <a:t>Department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</a:t>
            </a:r>
            <a:r>
              <a:rPr lang="de-DE" altLang="en-US" sz="2800" dirty="0" err="1"/>
              <a:t>Geography</a:t>
            </a:r>
            <a:r>
              <a:rPr lang="de-DE" altLang="en-US" sz="2800" dirty="0"/>
              <a:t>, University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Bonn, Germany; </a:t>
            </a:r>
            <a:r>
              <a:rPr lang="de-DE" altLang="en-US" sz="2800" baseline="30000" dirty="0"/>
              <a:t>7</a:t>
            </a:r>
            <a:r>
              <a:rPr lang="de-DE" altLang="en-US" sz="2800" dirty="0"/>
              <a:t>Department </a:t>
            </a:r>
            <a:r>
              <a:rPr lang="de-DE" altLang="en-US" sz="2800" dirty="0" err="1"/>
              <a:t>of</a:t>
            </a:r>
            <a:r>
              <a:rPr lang="de-DE" altLang="en-US" sz="2800" dirty="0"/>
              <a:t> </a:t>
            </a:r>
            <a:r>
              <a:rPr lang="de-DE" altLang="en-US" sz="2800" dirty="0" err="1"/>
              <a:t>Geohazards</a:t>
            </a:r>
            <a:r>
              <a:rPr lang="de-DE" altLang="en-US" sz="2800" dirty="0"/>
              <a:t> and Climate Change, IGME-</a:t>
            </a:r>
            <a:r>
              <a:rPr lang="de-DE" altLang="en-US" sz="2800" dirty="0" err="1"/>
              <a:t>CSIS,Spain</a:t>
            </a:r>
            <a:endParaRPr lang="de-DE" altLang="en-US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68063A-578A-5925-FA04-AC9D99F79F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66230" y="639551"/>
            <a:ext cx="3033761" cy="1953948"/>
          </a:xfrm>
          <a:prstGeom prst="rect">
            <a:avLst/>
          </a:prstGeom>
        </p:spPr>
      </p:pic>
      <p:pic>
        <p:nvPicPr>
          <p:cNvPr id="4" name="Picture 4" descr="Logo - Georg-August-Universität Göttingen">
            <a:extLst>
              <a:ext uri="{FF2B5EF4-FFF2-40B4-BE49-F238E27FC236}">
                <a16:creationId xmlns:a16="http://schemas.microsoft.com/office/drawing/2014/main" id="{4786A8C5-C76C-9416-DDCA-E8F8258B0E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034" y="991873"/>
            <a:ext cx="5446822" cy="104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Evangelisch-Theologische Fakultät der Universität Bonn – Material">
            <a:extLst>
              <a:ext uri="{FF2B5EF4-FFF2-40B4-BE49-F238E27FC236}">
                <a16:creationId xmlns:a16="http://schemas.microsoft.com/office/drawing/2014/main" id="{2D203EDE-2E47-4DA3-7C68-16C3752AB8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857" y="889000"/>
            <a:ext cx="3878229" cy="149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Logo Universität Potsdam">
            <a:extLst>
              <a:ext uri="{FF2B5EF4-FFF2-40B4-BE49-F238E27FC236}">
                <a16:creationId xmlns:a16="http://schemas.microsoft.com/office/drawing/2014/main" id="{AF759921-F876-FA96-07F0-F6EE405703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774" y="536834"/>
            <a:ext cx="2328750" cy="250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Dyntra - La Transparencia de Instituto Geológico y Minero de España (IGME)">
            <a:extLst>
              <a:ext uri="{FF2B5EF4-FFF2-40B4-BE49-F238E27FC236}">
                <a16:creationId xmlns:a16="http://schemas.microsoft.com/office/drawing/2014/main" id="{6D33C9DE-7D8B-BCF8-1551-70201F1644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17671" r="19965" b="18805"/>
          <a:stretch/>
        </p:blipFill>
        <p:spPr bwMode="auto">
          <a:xfrm>
            <a:off x="39116885" y="372809"/>
            <a:ext cx="2367401" cy="255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25">
            <a:extLst>
              <a:ext uri="{FF2B5EF4-FFF2-40B4-BE49-F238E27FC236}">
                <a16:creationId xmlns:a16="http://schemas.microsoft.com/office/drawing/2014/main" id="{2E7267C2-9D0F-3272-A206-5B21F702B0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38377" y="8123081"/>
            <a:ext cx="9533491" cy="1182291"/>
          </a:xfrm>
          <a:prstGeom prst="roundRect">
            <a:avLst>
              <a:gd name="adj" fmla="val 42266"/>
            </a:avLst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5400" b="1" dirty="0">
                <a:solidFill>
                  <a:schemeClr val="bg1"/>
                </a:solidFill>
              </a:rPr>
              <a:t>Introduction &amp; Background</a:t>
            </a:r>
          </a:p>
        </p:txBody>
      </p:sp>
      <p:sp>
        <p:nvSpPr>
          <p:cNvPr id="12" name="Textfeld 25">
            <a:extLst>
              <a:ext uri="{FF2B5EF4-FFF2-40B4-BE49-F238E27FC236}">
                <a16:creationId xmlns:a16="http://schemas.microsoft.com/office/drawing/2014/main" id="{4B0F861A-63FD-2D57-197B-BADBAB4F18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970740" y="8124647"/>
            <a:ext cx="6791093" cy="1180800"/>
          </a:xfrm>
          <a:prstGeom prst="roundRect">
            <a:avLst>
              <a:gd name="adj" fmla="val 42266"/>
            </a:avLst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5400" b="1" dirty="0">
                <a:solidFill>
                  <a:schemeClr val="bg1"/>
                </a:solidFill>
              </a:rPr>
              <a:t>Material &amp; Methods</a:t>
            </a:r>
          </a:p>
        </p:txBody>
      </p:sp>
      <p:sp>
        <p:nvSpPr>
          <p:cNvPr id="13" name="Textfeld 25">
            <a:extLst>
              <a:ext uri="{FF2B5EF4-FFF2-40B4-BE49-F238E27FC236}">
                <a16:creationId xmlns:a16="http://schemas.microsoft.com/office/drawing/2014/main" id="{2F8DA853-B3A2-EE2F-B536-F5C2D50CCF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1461896" y="8129596"/>
            <a:ext cx="3020499" cy="1180800"/>
          </a:xfrm>
          <a:prstGeom prst="roundRect">
            <a:avLst>
              <a:gd name="adj" fmla="val 42266"/>
            </a:avLst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5400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62FA519-54F8-C62C-F344-5B00D71B3E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2243" y="16021539"/>
            <a:ext cx="360742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A51E37"/>
                </a:solidFill>
              </a:rPr>
              <a:t>Fig. 1</a:t>
            </a:r>
            <a:r>
              <a:rPr lang="en-GB" sz="2200" dirty="0">
                <a:solidFill>
                  <a:srgbClr val="A51E37"/>
                </a:solidFill>
              </a:rPr>
              <a:t>: Study area with stream buffers (</a:t>
            </a:r>
            <a:r>
              <a:rPr lang="en-GB" altLang="de-DE" sz="2200" dirty="0">
                <a:solidFill>
                  <a:srgbClr val="A51E37"/>
                </a:solidFill>
              </a:rPr>
              <a:t>≙ </a:t>
            </a:r>
            <a:r>
              <a:rPr lang="en-GB" sz="2200" dirty="0">
                <a:solidFill>
                  <a:srgbClr val="A51E37"/>
                </a:solidFill>
              </a:rPr>
              <a:t>areas used for analysis). The little map of Germany shows the location of the study area.</a:t>
            </a:r>
          </a:p>
        </p:txBody>
      </p:sp>
      <p:pic>
        <p:nvPicPr>
          <p:cNvPr id="21" name="Picture 2" descr="89d8d504-f1a1-4091-81c0-72d3f09d26a2 (1280×720)">
            <a:extLst>
              <a:ext uri="{FF2B5EF4-FFF2-40B4-BE49-F238E27FC236}">
                <a16:creationId xmlns:a16="http://schemas.microsoft.com/office/drawing/2014/main" id="{2574DB25-D050-51E2-F545-C8CAB04DE1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28623" r="7751"/>
          <a:stretch/>
        </p:blipFill>
        <p:spPr bwMode="auto">
          <a:xfrm>
            <a:off x="799637" y="21587104"/>
            <a:ext cx="5417296" cy="24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112D663-4334-336F-A94D-0B29DB2813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t="12973" b="4790"/>
          <a:stretch/>
        </p:blipFill>
        <p:spPr bwMode="auto">
          <a:xfrm>
            <a:off x="6311316" y="21587104"/>
            <a:ext cx="4168355" cy="24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0755CBE-373F-5D46-FDD3-E15B0FCB11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9636" y="24013749"/>
            <a:ext cx="5397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A51E37"/>
                </a:solidFill>
              </a:rPr>
              <a:t>Fig. 2</a:t>
            </a:r>
            <a:r>
              <a:rPr lang="en-GB" sz="2200" dirty="0">
                <a:solidFill>
                  <a:srgbClr val="A51E37"/>
                </a:solidFill>
              </a:rPr>
              <a:t>: Clogging and damage of a bridge in </a:t>
            </a:r>
            <a:r>
              <a:rPr lang="en-GB" sz="2200" dirty="0" err="1">
                <a:solidFill>
                  <a:srgbClr val="A51E37"/>
                </a:solidFill>
              </a:rPr>
              <a:t>Ahrweiler</a:t>
            </a:r>
            <a:endParaRPr lang="de-DE" altLang="de-DE" sz="1400" dirty="0">
              <a:solidFill>
                <a:srgbClr val="A51E37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CC9C7D2-7A0A-570A-0637-7B5CEA83C5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1316" y="24013033"/>
            <a:ext cx="4168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A51E37"/>
                </a:solidFill>
              </a:rPr>
              <a:t>Fig. 3</a:t>
            </a:r>
            <a:r>
              <a:rPr lang="en-GB" sz="2200" dirty="0">
                <a:solidFill>
                  <a:srgbClr val="A51E37"/>
                </a:solidFill>
              </a:rPr>
              <a:t>: Damage of houses and infrastructure</a:t>
            </a:r>
            <a:endParaRPr lang="de-DE" altLang="de-DE" sz="1000" dirty="0">
              <a:solidFill>
                <a:srgbClr val="A51E37"/>
              </a:solidFill>
            </a:endParaRPr>
          </a:p>
        </p:txBody>
      </p:sp>
      <p:sp>
        <p:nvSpPr>
          <p:cNvPr id="25" name="Textfeld 27">
            <a:extLst>
              <a:ext uri="{FF2B5EF4-FFF2-40B4-BE49-F238E27FC236}">
                <a16:creationId xmlns:a16="http://schemas.microsoft.com/office/drawing/2014/main" id="{30327243-6713-79D6-3D91-67A306A4AF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57925" y="24842113"/>
            <a:ext cx="1010269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spcAft>
                <a:spcPts val="1200"/>
              </a:spcAft>
            </a:pPr>
            <a:r>
              <a:rPr lang="en-GB" altLang="de-DE" sz="3600" b="1" dirty="0"/>
              <a:t>Research questions: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How much </a:t>
            </a:r>
            <a:r>
              <a:rPr lang="en-GB" altLang="de-DE" sz="3600" dirty="0"/>
              <a:t>wood was recruited and from </a:t>
            </a:r>
            <a:r>
              <a:rPr lang="en-GB" altLang="de-DE" sz="3600" b="1" dirty="0"/>
              <a:t>which areas</a:t>
            </a:r>
            <a:r>
              <a:rPr lang="en-GB" altLang="de-DE" sz="3600" dirty="0"/>
              <a:t>?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Which</a:t>
            </a:r>
            <a:r>
              <a:rPr lang="en-GB" altLang="de-DE" sz="3600" b="1" dirty="0"/>
              <a:t> impact </a:t>
            </a:r>
            <a:r>
              <a:rPr lang="en-GB" altLang="de-DE" sz="3600" dirty="0"/>
              <a:t>do large wood have on channel dynamics?</a:t>
            </a:r>
          </a:p>
        </p:txBody>
      </p:sp>
      <p:sp>
        <p:nvSpPr>
          <p:cNvPr id="27" name="Textfeld 25">
            <a:extLst>
              <a:ext uri="{FF2B5EF4-FFF2-40B4-BE49-F238E27FC236}">
                <a16:creationId xmlns:a16="http://schemas.microsoft.com/office/drawing/2014/main" id="{61DA1FE3-5B41-2543-6022-A7B9469F44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988318" y="8126667"/>
            <a:ext cx="9533491" cy="1180800"/>
          </a:xfrm>
          <a:prstGeom prst="roundRect">
            <a:avLst>
              <a:gd name="adj" fmla="val 40506"/>
            </a:avLst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5400" b="1" dirty="0">
                <a:solidFill>
                  <a:schemeClr val="bg1"/>
                </a:solidFill>
              </a:rPr>
              <a:t>Discussion &amp; Conclusion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BD28E68-605F-D9D4-14CC-DCA2B18610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2116547" y="9414875"/>
            <a:ext cx="10022053" cy="132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We could prove that most of the recruited wood (76.8%) origins </a:t>
            </a:r>
            <a:r>
              <a:rPr lang="en-GB" altLang="de-DE" sz="3600" b="1" dirty="0"/>
              <a:t>from the fluvial corridor in the main valley. 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In total, the </a:t>
            </a:r>
            <a:r>
              <a:rPr lang="en-GB" altLang="de-DE" sz="3600" dirty="0" err="1"/>
              <a:t>Ahr</a:t>
            </a:r>
            <a:r>
              <a:rPr lang="en-GB" altLang="de-DE" sz="3600" dirty="0"/>
              <a:t> flood led to nearly</a:t>
            </a:r>
            <a:br>
              <a:rPr lang="en-GB" altLang="de-DE" sz="3600" dirty="0"/>
            </a:br>
            <a:r>
              <a:rPr lang="en-GB" altLang="de-DE" sz="3600" b="1" dirty="0"/>
              <a:t>23’000 m</a:t>
            </a:r>
            <a:r>
              <a:rPr lang="en-GB" altLang="de-DE" sz="3600" b="1" baseline="30000" dirty="0"/>
              <a:t>3</a:t>
            </a:r>
            <a:r>
              <a:rPr lang="en-GB" altLang="de-DE" sz="3600" b="1" dirty="0"/>
              <a:t> of large wood recruitment</a:t>
            </a:r>
            <a:r>
              <a:rPr lang="en-GB" altLang="de-DE" sz="3600" dirty="0"/>
              <a:t> </a:t>
            </a:r>
            <a:br>
              <a:rPr lang="en-GB" altLang="de-DE" sz="3600" dirty="0"/>
            </a:br>
            <a:r>
              <a:rPr lang="en-GB" altLang="de-DE" sz="3600" dirty="0"/>
              <a:t>(≙ 267.4 m</a:t>
            </a:r>
            <a:r>
              <a:rPr lang="en-GB" altLang="de-DE" sz="3600" baseline="30000" dirty="0"/>
              <a:t>3</a:t>
            </a:r>
            <a:r>
              <a:rPr lang="en-GB" altLang="de-DE" sz="3600" dirty="0"/>
              <a:t>/km). Burning and rotting of this wood releases as much CO</a:t>
            </a:r>
            <a:r>
              <a:rPr lang="en-GB" altLang="de-DE" sz="3600" baseline="-25000" dirty="0"/>
              <a:t>2</a:t>
            </a:r>
            <a:r>
              <a:rPr lang="en-GB" altLang="de-DE" sz="3600" dirty="0"/>
              <a:t> emissions as 13’800 cars in one year.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In relation to catchment size, the specific large wood transport volume is comparable to other flood events, e. g., the </a:t>
            </a:r>
            <a:r>
              <a:rPr lang="en-GB" altLang="de-DE" sz="3600" dirty="0" err="1"/>
              <a:t>Kander</a:t>
            </a:r>
            <a:r>
              <a:rPr lang="en-GB" altLang="de-DE" sz="3600" dirty="0"/>
              <a:t> Basin flood in Switzerland in 2005</a:t>
            </a:r>
            <a:r>
              <a:rPr lang="en-GB" altLang="de-DE" sz="3600" baseline="30000" dirty="0"/>
              <a:t>6</a:t>
            </a:r>
            <a:r>
              <a:rPr lang="en-GB" altLang="de-DE" sz="3600" dirty="0"/>
              <a:t>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Artificial structures in or at the river, such as bridges and weirs, are main deposition areas for large wood during floods</a:t>
            </a:r>
            <a:r>
              <a:rPr lang="en-GB" altLang="de-DE" sz="3600" baseline="30000" dirty="0"/>
              <a:t>6</a:t>
            </a:r>
            <a:r>
              <a:rPr lang="en-GB" altLang="de-DE" sz="3600" dirty="0"/>
              <a:t>. This should be kept in mind for the (re)construction of critical infrastructure.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Further steps:</a:t>
            </a:r>
          </a:p>
          <a:p>
            <a:pPr lvl="2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Identify control factors for large wood recruitment at reach scale (e.g., discharge)</a:t>
            </a:r>
          </a:p>
          <a:p>
            <a:pPr lvl="2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Identify deposition areas via ortho photo analysis to investigate a wood balance</a:t>
            </a:r>
          </a:p>
        </p:txBody>
      </p:sp>
      <p:sp>
        <p:nvSpPr>
          <p:cNvPr id="29" name="Textfeld 27">
            <a:extLst>
              <a:ext uri="{FF2B5EF4-FFF2-40B4-BE49-F238E27FC236}">
                <a16:creationId xmlns:a16="http://schemas.microsoft.com/office/drawing/2014/main" id="{DE2686C3-A312-A6D2-5D79-679D164A19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1587787" y="9412391"/>
            <a:ext cx="10031610" cy="1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Field mapping showed: trees are mainly </a:t>
            </a:r>
            <a:r>
              <a:rPr lang="en-GB" altLang="de-DE" sz="3600" b="1" dirty="0"/>
              <a:t>uprooted </a:t>
            </a:r>
            <a:r>
              <a:rPr lang="en-GB" altLang="de-DE" sz="3600" dirty="0"/>
              <a:t>in areas of NDVI decrease ≥ 20% compared to pre-event times.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Vegetation loss </a:t>
            </a:r>
            <a:r>
              <a:rPr lang="en-GB" altLang="de-DE" sz="3600" dirty="0"/>
              <a:t>of ≥ 20% was detected on </a:t>
            </a:r>
            <a:br>
              <a:rPr lang="en-GB" altLang="de-DE" sz="3600" dirty="0"/>
            </a:br>
            <a:r>
              <a:rPr lang="en-GB" altLang="de-DE" sz="3600" b="1" dirty="0"/>
              <a:t>≈ 1565 ha </a:t>
            </a:r>
            <a:r>
              <a:rPr lang="en-GB" altLang="de-DE" sz="3600" dirty="0"/>
              <a:t>(≙ 1.7%) of the </a:t>
            </a:r>
            <a:r>
              <a:rPr lang="en-GB" altLang="de-DE" sz="3600" dirty="0" err="1"/>
              <a:t>Ahr</a:t>
            </a:r>
            <a:r>
              <a:rPr lang="en-GB" altLang="de-DE" sz="3600" dirty="0"/>
              <a:t> catchment.</a:t>
            </a:r>
          </a:p>
          <a:p>
            <a:pPr lvl="1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210 ha </a:t>
            </a:r>
            <a:r>
              <a:rPr lang="en-GB" altLang="de-DE" sz="3600" dirty="0"/>
              <a:t>are located within </a:t>
            </a:r>
            <a:r>
              <a:rPr lang="en-GB" altLang="de-DE" sz="3600" b="1" dirty="0"/>
              <a:t>forested areas </a:t>
            </a:r>
            <a:br>
              <a:rPr lang="en-GB" altLang="de-DE" sz="3600" b="1" dirty="0"/>
            </a:br>
            <a:r>
              <a:rPr lang="en-GB" altLang="de-DE" sz="3600" dirty="0"/>
              <a:t>(≙ 13.4% of all affected areas) (Fig. 5). Around 435 ha (≙ 27,8% of all affected areas) are arable land.</a:t>
            </a:r>
            <a:endParaRPr lang="en-GB" altLang="de-DE" sz="3600" b="1" dirty="0"/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Forests in the </a:t>
            </a:r>
            <a:r>
              <a:rPr lang="en-GB" altLang="de-DE" sz="3600" dirty="0" err="1"/>
              <a:t>Ahr</a:t>
            </a:r>
            <a:r>
              <a:rPr lang="en-GB" altLang="de-DE" sz="3600" dirty="0"/>
              <a:t> catchment have a mean </a:t>
            </a:r>
            <a:r>
              <a:rPr lang="en-GB" altLang="de-DE" sz="3600" b="1" dirty="0"/>
              <a:t>wood volume of 270.5 m</a:t>
            </a:r>
            <a:r>
              <a:rPr lang="en-GB" altLang="de-DE" sz="3600" b="1" baseline="30000" dirty="0"/>
              <a:t>3</a:t>
            </a:r>
            <a:r>
              <a:rPr lang="en-GB" altLang="de-DE" sz="3600" b="1" dirty="0"/>
              <a:t>/ha</a:t>
            </a:r>
            <a:r>
              <a:rPr lang="en-GB" altLang="de-DE" sz="3600" dirty="0"/>
              <a:t>. Different forest types are not significantly different regarding biomass volumes</a:t>
            </a:r>
            <a:r>
              <a:rPr lang="en-GB" altLang="de-DE" sz="3600" baseline="30000" dirty="0"/>
              <a:t>3</a:t>
            </a:r>
            <a:r>
              <a:rPr lang="en-GB" altLang="de-DE" sz="3600" dirty="0"/>
              <a:t>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Total loss of large wood </a:t>
            </a:r>
            <a:r>
              <a:rPr lang="en-GB" altLang="de-DE" sz="3600" dirty="0"/>
              <a:t>for the </a:t>
            </a:r>
            <a:r>
              <a:rPr lang="en-GB" altLang="de-DE" sz="3600" dirty="0" err="1"/>
              <a:t>Ahr</a:t>
            </a:r>
            <a:r>
              <a:rPr lang="en-GB" altLang="de-DE" sz="3600" dirty="0"/>
              <a:t> catchment is nearly </a:t>
            </a:r>
            <a:r>
              <a:rPr lang="en-GB" altLang="de-DE" sz="3600" b="1" dirty="0"/>
              <a:t>23’000 m</a:t>
            </a:r>
            <a:r>
              <a:rPr lang="en-GB" altLang="de-DE" sz="3600" b="1" baseline="30000" dirty="0"/>
              <a:t>3</a:t>
            </a:r>
            <a:r>
              <a:rPr lang="en-GB" altLang="de-DE" sz="3600" dirty="0"/>
              <a:t>. This refers to a mean large wood recruitment of </a:t>
            </a:r>
            <a:br>
              <a:rPr lang="en-GB" altLang="de-DE" sz="3600" dirty="0"/>
            </a:br>
            <a:r>
              <a:rPr lang="en-GB" altLang="de-DE" sz="3600" b="1" dirty="0"/>
              <a:t>267.4 m</a:t>
            </a:r>
            <a:r>
              <a:rPr lang="en-GB" altLang="de-DE" sz="3600" b="1" baseline="30000" dirty="0"/>
              <a:t>3</a:t>
            </a:r>
            <a:r>
              <a:rPr lang="en-GB" altLang="de-DE" sz="3600" b="1" dirty="0"/>
              <a:t>/km </a:t>
            </a:r>
            <a:r>
              <a:rPr lang="en-GB" altLang="de-DE" sz="3600" dirty="0"/>
              <a:t>and a specific large wood transport volume of </a:t>
            </a:r>
            <a:r>
              <a:rPr lang="en-GB" altLang="de-DE" sz="3600" b="1" dirty="0"/>
              <a:t>25.5 m</a:t>
            </a:r>
            <a:r>
              <a:rPr lang="en-GB" altLang="de-DE" sz="3600" b="1" baseline="30000" dirty="0"/>
              <a:t>3</a:t>
            </a:r>
            <a:r>
              <a:rPr lang="en-GB" altLang="de-DE" sz="3600" b="1" dirty="0"/>
              <a:t>/km</a:t>
            </a:r>
            <a:r>
              <a:rPr lang="en-GB" altLang="de-DE" sz="3600" b="1" baseline="30000" dirty="0"/>
              <a:t>2</a:t>
            </a:r>
            <a:r>
              <a:rPr lang="en-GB" altLang="de-DE" sz="3600" dirty="0"/>
              <a:t>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76.8 %</a:t>
            </a:r>
            <a:r>
              <a:rPr lang="en-GB" altLang="de-DE" sz="3600" dirty="0"/>
              <a:t> (≈ 17’667 m</a:t>
            </a:r>
            <a:r>
              <a:rPr lang="en-GB" altLang="de-DE" sz="3600" baseline="30000" dirty="0"/>
              <a:t>3</a:t>
            </a:r>
            <a:r>
              <a:rPr lang="en-GB" altLang="de-DE" sz="3600" dirty="0"/>
              <a:t>) happened </a:t>
            </a:r>
            <a:r>
              <a:rPr lang="en-GB" altLang="de-DE" sz="3600" b="1" dirty="0"/>
              <a:t>in the main valley</a:t>
            </a:r>
            <a:r>
              <a:rPr lang="en-GB" altLang="de-DE" sz="3600" dirty="0"/>
              <a:t>. Areas of more than 80% vegetation loss are restricted to the main valley only.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20’700 t of CO</a:t>
            </a:r>
            <a:r>
              <a:rPr lang="en-GB" altLang="de-DE" sz="3600" b="1" baseline="-25000" dirty="0"/>
              <a:t>2</a:t>
            </a:r>
            <a:r>
              <a:rPr lang="en-GB" altLang="de-DE" sz="3600" b="1" dirty="0"/>
              <a:t> </a:t>
            </a:r>
            <a:r>
              <a:rPr lang="en-GB" altLang="de-DE" sz="3600" dirty="0"/>
              <a:t>were stored in all </a:t>
            </a:r>
            <a:br>
              <a:rPr lang="en-GB" altLang="de-DE" sz="3600" dirty="0"/>
            </a:br>
            <a:r>
              <a:rPr lang="en-GB" altLang="de-DE" sz="3600" dirty="0"/>
              <a:t>the recruited wood</a:t>
            </a:r>
            <a:r>
              <a:rPr lang="en-GB" altLang="de-DE" sz="3600" baseline="30000" dirty="0"/>
              <a:t>5</a:t>
            </a:r>
            <a:r>
              <a:rPr lang="en-GB" altLang="de-DE" sz="3600" dirty="0"/>
              <a:t>.</a:t>
            </a:r>
          </a:p>
        </p:txBody>
      </p:sp>
      <p:sp>
        <p:nvSpPr>
          <p:cNvPr id="30" name="Textfeld 27">
            <a:extLst>
              <a:ext uri="{FF2B5EF4-FFF2-40B4-BE49-F238E27FC236}">
                <a16:creationId xmlns:a16="http://schemas.microsoft.com/office/drawing/2014/main" id="{F88042FB-D5B5-FABE-5E7B-2C8107731B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1081327" y="9414876"/>
            <a:ext cx="10095462" cy="10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We detected </a:t>
            </a:r>
            <a:r>
              <a:rPr lang="en-GB" altLang="de-DE" sz="3600" b="1" dirty="0"/>
              <a:t>NDVI </a:t>
            </a:r>
            <a:r>
              <a:rPr lang="en-GB" sz="3600" dirty="0"/>
              <a:t>(normalized differential vegetation index)</a:t>
            </a:r>
            <a:r>
              <a:rPr lang="en-GB" altLang="de-DE" sz="3600" dirty="0"/>
              <a:t> </a:t>
            </a:r>
            <a:r>
              <a:rPr lang="en-GB" altLang="de-DE" sz="3600" b="1" dirty="0"/>
              <a:t>changes </a:t>
            </a:r>
            <a:r>
              <a:rPr lang="en-GB" altLang="de-DE" sz="3600" dirty="0"/>
              <a:t>using Landsat/ Sentinel satellite data (Google Earth Engine based HazMapper</a:t>
            </a:r>
            <a:r>
              <a:rPr lang="en-GB" altLang="de-DE" sz="3600" baseline="30000" dirty="0"/>
              <a:t>2</a:t>
            </a:r>
            <a:r>
              <a:rPr lang="en-GB" altLang="de-DE" sz="3600" dirty="0"/>
              <a:t>) to identify flood affected areas (Fig. 4b).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A CORINE </a:t>
            </a:r>
            <a:r>
              <a:rPr lang="en-GB" altLang="de-DE" sz="3600" b="1" dirty="0"/>
              <a:t>land cover </a:t>
            </a:r>
            <a:r>
              <a:rPr lang="en-GB" altLang="de-DE" sz="3600" dirty="0"/>
              <a:t>map (CLC5 2018) was used for identifying forested areas (Fig. 4a). The type and amount of affected vegetation was quantified with data from the </a:t>
            </a:r>
            <a:r>
              <a:rPr lang="en-GB" altLang="de-DE" sz="3600" b="1" dirty="0"/>
              <a:t>German national forest inventory</a:t>
            </a:r>
            <a:r>
              <a:rPr lang="en-GB" altLang="de-DE" sz="3600" baseline="30000" dirty="0"/>
              <a:t>3</a:t>
            </a:r>
            <a:r>
              <a:rPr lang="en-GB" altLang="de-DE" sz="3600" dirty="0"/>
              <a:t>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We expect most changes to happen near the stream network. Therefore, we used </a:t>
            </a:r>
            <a:r>
              <a:rPr lang="en-GB" altLang="de-DE" sz="3600" b="1" dirty="0"/>
              <a:t>buffers of 100-500m </a:t>
            </a:r>
            <a:r>
              <a:rPr lang="en-GB" altLang="de-DE" sz="3600" dirty="0"/>
              <a:t>around streams according to their stream order (Fig.1, 4c). 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Field visits and mapping</a:t>
            </a:r>
            <a:r>
              <a:rPr lang="en-GB" altLang="de-DE" sz="3600" dirty="0"/>
              <a:t> of some designated reaches were used to validate the remotely obtained data (Fig. 4c). 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dirty="0"/>
              <a:t>All processing was done with QGIS 3.28</a:t>
            </a:r>
            <a:r>
              <a:rPr lang="en-GB" altLang="de-DE" sz="3600" baseline="30000" dirty="0"/>
              <a:t>4</a:t>
            </a:r>
            <a:r>
              <a:rPr lang="en-GB" altLang="de-DE" sz="3600" dirty="0"/>
              <a:t>.</a:t>
            </a:r>
          </a:p>
        </p:txBody>
      </p:sp>
      <p:sp>
        <p:nvSpPr>
          <p:cNvPr id="16" name="Abgerundetes Rechteck 23">
            <a:extLst>
              <a:ext uri="{FF2B5EF4-FFF2-40B4-BE49-F238E27FC236}">
                <a16:creationId xmlns:a16="http://schemas.microsoft.com/office/drawing/2014/main" id="{713DEBA2-072E-EDAD-6328-C4CB119CD1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1517393" y="8152150"/>
            <a:ext cx="10295733" cy="19922227"/>
          </a:xfrm>
          <a:prstGeom prst="roundRect">
            <a:avLst>
              <a:gd name="adj" fmla="val 4096"/>
            </a:avLst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6713">
              <a:lnSpc>
                <a:spcPct val="110000"/>
              </a:lnSpc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6713">
              <a:lnSpc>
                <a:spcPts val="10963"/>
              </a:lnSpc>
              <a:buFont typeface="Arial" panose="020B0604020202020204" pitchFamily="34" charset="0"/>
              <a:buChar char="I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6713">
              <a:lnSpc>
                <a:spcPts val="10963"/>
              </a:lnSpc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6713">
              <a:lnSpc>
                <a:spcPts val="10963"/>
              </a:lnSpc>
              <a:buChar char="•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6713">
              <a:lnSpc>
                <a:spcPts val="12788"/>
              </a:lnSpc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de-DE" altLang="de-DE" sz="8200"/>
          </a:p>
        </p:txBody>
      </p:sp>
      <p:sp>
        <p:nvSpPr>
          <p:cNvPr id="17" name="Abgerundetes Rechteck 23">
            <a:extLst>
              <a:ext uri="{FF2B5EF4-FFF2-40B4-BE49-F238E27FC236}">
                <a16:creationId xmlns:a16="http://schemas.microsoft.com/office/drawing/2014/main" id="{F47E185E-30C0-B1EF-6365-0441156741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2026860" y="8148473"/>
            <a:ext cx="10275911" cy="14409969"/>
          </a:xfrm>
          <a:prstGeom prst="roundRect">
            <a:avLst>
              <a:gd name="adj" fmla="val 4096"/>
            </a:avLst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6713">
              <a:lnSpc>
                <a:spcPct val="110000"/>
              </a:lnSpc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6713">
              <a:lnSpc>
                <a:spcPts val="10963"/>
              </a:lnSpc>
              <a:buFont typeface="Arial" panose="020B0604020202020204" pitchFamily="34" charset="0"/>
              <a:buChar char="I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6713">
              <a:lnSpc>
                <a:spcPts val="10963"/>
              </a:lnSpc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6713">
              <a:lnSpc>
                <a:spcPts val="10963"/>
              </a:lnSpc>
              <a:buChar char="•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6713">
              <a:lnSpc>
                <a:spcPts val="12788"/>
              </a:lnSpc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de-DE" altLang="de-DE" sz="8200"/>
          </a:p>
        </p:txBody>
      </p:sp>
      <p:sp>
        <p:nvSpPr>
          <p:cNvPr id="31" name="Abgerundetes Rechteck 23">
            <a:extLst>
              <a:ext uri="{FF2B5EF4-FFF2-40B4-BE49-F238E27FC236}">
                <a16:creationId xmlns:a16="http://schemas.microsoft.com/office/drawing/2014/main" id="{9EE19E67-C16A-5C78-341B-DE531E15F2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84939" y="8132073"/>
            <a:ext cx="10295734" cy="19942306"/>
          </a:xfrm>
          <a:prstGeom prst="roundRect">
            <a:avLst>
              <a:gd name="adj" fmla="val 4096"/>
            </a:avLst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6713">
              <a:lnSpc>
                <a:spcPct val="110000"/>
              </a:lnSpc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76713">
              <a:lnSpc>
                <a:spcPts val="10963"/>
              </a:lnSpc>
              <a:buFont typeface="Arial" panose="020B0604020202020204" pitchFamily="34" charset="0"/>
              <a:buChar char="I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76713">
              <a:lnSpc>
                <a:spcPts val="10963"/>
              </a:lnSpc>
              <a:buFont typeface="Arial" panose="020B0604020202020204" pitchFamily="34" charset="0"/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76713">
              <a:lnSpc>
                <a:spcPts val="10963"/>
              </a:lnSpc>
              <a:buChar char="•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76713">
              <a:lnSpc>
                <a:spcPts val="12788"/>
              </a:lnSpc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76713" eaLnBrk="0" fontAlgn="base" hangingPunct="0">
              <a:lnSpc>
                <a:spcPts val="12788"/>
              </a:lnSpc>
              <a:spcBef>
                <a:spcPct val="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endParaRPr lang="de-DE" altLang="de-DE" sz="820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633C41D-5D8F-483B-48F2-F725720CEB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4695" y="12303279"/>
            <a:ext cx="4454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altLang="de-DE" sz="3600" dirty="0"/>
              <a:t>to urban regions and infrastructure.</a:t>
            </a:r>
          </a:p>
        </p:txBody>
      </p:sp>
      <p:sp>
        <p:nvSpPr>
          <p:cNvPr id="40" name="Textfeld 27">
            <a:extLst>
              <a:ext uri="{FF2B5EF4-FFF2-40B4-BE49-F238E27FC236}">
                <a16:creationId xmlns:a16="http://schemas.microsoft.com/office/drawing/2014/main" id="{40B892B9-663D-7C95-1A8A-69392BA17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60919" y="17940038"/>
            <a:ext cx="10129471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Severe floodings </a:t>
            </a:r>
            <a:r>
              <a:rPr lang="en-GB" altLang="de-DE" sz="3600" dirty="0"/>
              <a:t>happened on 14</a:t>
            </a:r>
            <a:r>
              <a:rPr lang="en-GB" altLang="de-DE" sz="3600" baseline="30000" dirty="0"/>
              <a:t>th</a:t>
            </a:r>
            <a:r>
              <a:rPr lang="en-GB" altLang="de-DE" sz="3600" dirty="0"/>
              <a:t> &amp; 15</a:t>
            </a:r>
            <a:r>
              <a:rPr lang="en-GB" altLang="de-DE" sz="3600" baseline="30000" dirty="0"/>
              <a:t>th</a:t>
            </a:r>
            <a:r>
              <a:rPr lang="en-GB" altLang="de-DE" sz="3600" dirty="0"/>
              <a:t> July 2021 due to heavy rainfall with a return period of &gt;500 years</a:t>
            </a:r>
            <a:r>
              <a:rPr lang="en-GB" altLang="de-DE" sz="3600" baseline="30000" dirty="0"/>
              <a:t>1</a:t>
            </a:r>
            <a:r>
              <a:rPr lang="en-GB" altLang="de-DE" sz="3600" dirty="0"/>
              <a:t>.</a:t>
            </a:r>
          </a:p>
          <a:p>
            <a:pPr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altLang="de-DE" sz="3600" b="1" dirty="0"/>
              <a:t>Large wood </a:t>
            </a:r>
            <a:r>
              <a:rPr lang="en-GB" altLang="de-DE" sz="3600" dirty="0"/>
              <a:t>caused clogging of bridges and damage of houses and infrastructure (Fig. 2 and 3).</a:t>
            </a:r>
            <a:endParaRPr lang="en-GB" altLang="de-DE" sz="3600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6BF4189-3972-5C01-E5E2-BC0FB35592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2197" y="21531336"/>
            <a:ext cx="54172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000" dirty="0">
                <a:solidFill>
                  <a:schemeClr val="bg1"/>
                </a:solidFill>
              </a:rPr>
              <a:t>https://www.wsws.org/asset/89d8d504-f1a1-4091-81c0-72d3f09d26a2?rendition=image1280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5892596-1C68-068F-18D6-924ED5995D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61057" y="21531413"/>
            <a:ext cx="42293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000" dirty="0">
                <a:solidFill>
                  <a:schemeClr val="bg1"/>
                </a:solidFill>
              </a:rPr>
              <a:t>https://www.suedkurier.de/storage/image/4/2/1/6/13226124_shift-644x0-2560w_1A8_NU_D9A6ql.jpg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A8090D8D-0399-87A8-B471-664CB82B28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387543" y="25084281"/>
            <a:ext cx="95349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A51E37"/>
                </a:solidFill>
              </a:rPr>
              <a:t>Fig. 4</a:t>
            </a:r>
            <a:r>
              <a:rPr lang="en-GB" sz="2200" dirty="0">
                <a:solidFill>
                  <a:srgbClr val="A51E37"/>
                </a:solidFill>
              </a:rPr>
              <a:t>: The same reach of the </a:t>
            </a:r>
            <a:r>
              <a:rPr lang="en-GB" sz="2200" dirty="0" err="1">
                <a:solidFill>
                  <a:srgbClr val="A51E37"/>
                </a:solidFill>
              </a:rPr>
              <a:t>Ahr</a:t>
            </a:r>
            <a:r>
              <a:rPr lang="en-GB" sz="2200" dirty="0">
                <a:solidFill>
                  <a:srgbClr val="A51E37"/>
                </a:solidFill>
              </a:rPr>
              <a:t> river near </a:t>
            </a:r>
            <a:r>
              <a:rPr lang="en-GB" sz="2200" dirty="0" err="1">
                <a:solidFill>
                  <a:srgbClr val="A51E37"/>
                </a:solidFill>
              </a:rPr>
              <a:t>Altenahr</a:t>
            </a:r>
            <a:r>
              <a:rPr lang="en-GB" sz="2200" dirty="0">
                <a:solidFill>
                  <a:srgbClr val="A51E37"/>
                </a:solidFill>
              </a:rPr>
              <a:t> is shown in different map views. For comparison, the stream network is included in all maps. (a) shows a map of land cover. Only forested areas are included in the wood recruitment analyses. (b) shows a satellite image that was taken a few days after the flood. (c) shows the output of the </a:t>
            </a:r>
            <a:r>
              <a:rPr lang="en-GB" sz="2200" dirty="0" err="1">
                <a:solidFill>
                  <a:srgbClr val="A51E37"/>
                </a:solidFill>
              </a:rPr>
              <a:t>HazMapper</a:t>
            </a:r>
            <a:r>
              <a:rPr lang="en-GB" sz="2200" dirty="0">
                <a:solidFill>
                  <a:srgbClr val="A51E37"/>
                </a:solidFill>
              </a:rPr>
              <a:t> analysis (NDVI change) which was cut to the </a:t>
            </a:r>
            <a:r>
              <a:rPr lang="en-GB" sz="2200" dirty="0" err="1">
                <a:solidFill>
                  <a:srgbClr val="A51E37"/>
                </a:solidFill>
              </a:rPr>
              <a:t>streamnet</a:t>
            </a:r>
            <a:r>
              <a:rPr lang="en-GB" sz="2200" dirty="0">
                <a:solidFill>
                  <a:srgbClr val="A51E37"/>
                </a:solidFill>
              </a:rPr>
              <a:t> buffers. Results of post-event tree mapping are included as points in blue (uprooted trees) or green (still standing trees).</a:t>
            </a:r>
            <a:endParaRPr lang="de-DE" altLang="de-DE" sz="2200" dirty="0">
              <a:solidFill>
                <a:srgbClr val="A51E37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54C8471-D88B-C524-1759-9D8B255EEF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17660" y="24645240"/>
            <a:ext cx="468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A51E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A51E37"/>
                </a:solidFill>
              </a:rPr>
              <a:t>(a)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A84031F0-989F-460E-0FE0-50E462940A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549999" y="24645240"/>
            <a:ext cx="468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A51E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A51E37"/>
                </a:solidFill>
              </a:rPr>
              <a:t>(b)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0016A387-EC88-0F94-3411-282ADE4C06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875527" y="24645240"/>
            <a:ext cx="468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A51E3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A51E37"/>
                </a:solidFill>
              </a:rPr>
              <a:t>(c)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73D8D2F4-CDA3-23F2-A6EB-C645449E4C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727750" y="23794811"/>
            <a:ext cx="30393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A51E37"/>
                </a:solidFill>
              </a:rPr>
              <a:t>Fig. 5: </a:t>
            </a:r>
            <a:r>
              <a:rPr lang="en-GB" sz="2200" dirty="0">
                <a:solidFill>
                  <a:srgbClr val="A51E37"/>
                </a:solidFill>
              </a:rPr>
              <a:t>NDVI change respectively vegetation loss of ≥ 20% within forested areas in the stream buffers. Calculated values of large wood recruitment are based on these areas only.</a:t>
            </a:r>
            <a:endParaRPr lang="de-DE" altLang="de-DE" sz="2200" dirty="0">
              <a:solidFill>
                <a:srgbClr val="A51E37"/>
              </a:solidFill>
            </a:endParaRPr>
          </a:p>
        </p:txBody>
      </p:sp>
      <p:sp>
        <p:nvSpPr>
          <p:cNvPr id="59" name="Text Box 2801">
            <a:extLst>
              <a:ext uri="{FF2B5EF4-FFF2-40B4-BE49-F238E27FC236}">
                <a16:creationId xmlns:a16="http://schemas.microsoft.com/office/drawing/2014/main" id="{0F4E17B9-277C-29D8-8C6E-34D8D1255C5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5239721" y="28728098"/>
            <a:ext cx="655105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20000"/>
              </a:spcAft>
            </a:pPr>
            <a:r>
              <a:rPr lang="en-GB" altLang="en-US" sz="2400" b="1" dirty="0"/>
              <a:t>For further information please contact: </a:t>
            </a:r>
          </a:p>
          <a:p>
            <a:pPr>
              <a:spcAft>
                <a:spcPct val="20000"/>
              </a:spcAft>
            </a:pPr>
            <a:r>
              <a:rPr lang="en-GB" altLang="en-US" sz="2400" b="1" dirty="0"/>
              <a:t>chiara.hauser@student.uni-tuebingen.de</a:t>
            </a:r>
            <a:endParaRPr lang="de-DE" altLang="en-US" sz="2400" dirty="0"/>
          </a:p>
        </p:txBody>
      </p:sp>
      <p:sp>
        <p:nvSpPr>
          <p:cNvPr id="60" name="Textfeld 13">
            <a:extLst>
              <a:ext uri="{FF2B5EF4-FFF2-40B4-BE49-F238E27FC236}">
                <a16:creationId xmlns:a16="http://schemas.microsoft.com/office/drawing/2014/main" id="{ECA146BB-AB79-DB7A-DBB5-8CE9F29A50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 flipH="1">
            <a:off x="32030571" y="23257126"/>
            <a:ext cx="1002205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buAutoNum type="arabicParenBoth"/>
            </a:pPr>
            <a:r>
              <a:rPr lang="en-GB" sz="1600" dirty="0" err="1">
                <a:latin typeface="Segoe UI" panose="020B0502040204020203" pitchFamily="34" charset="0"/>
              </a:rPr>
              <a:t>Dietze</a:t>
            </a:r>
            <a:r>
              <a:rPr lang="en-GB" sz="1600" dirty="0">
                <a:latin typeface="Segoe UI" panose="020B0502040204020203" pitchFamily="34" charset="0"/>
              </a:rPr>
              <a:t>, M., Bell, R., Ozturk, U., Cook, K. L., </a:t>
            </a:r>
            <a:r>
              <a:rPr lang="en-GB" sz="1600" dirty="0" err="1">
                <a:latin typeface="Segoe UI" panose="020B0502040204020203" pitchFamily="34" charset="0"/>
              </a:rPr>
              <a:t>Andermann</a:t>
            </a:r>
            <a:r>
              <a:rPr lang="en-GB" sz="1600" dirty="0">
                <a:latin typeface="Segoe UI" panose="020B0502040204020203" pitchFamily="34" charset="0"/>
              </a:rPr>
              <a:t>, C., Beer, A. R., </a:t>
            </a:r>
            <a:r>
              <a:rPr lang="en-GB" sz="1600" dirty="0" err="1">
                <a:latin typeface="Segoe UI" panose="020B0502040204020203" pitchFamily="34" charset="0"/>
              </a:rPr>
              <a:t>Damm</a:t>
            </a:r>
            <a:r>
              <a:rPr lang="en-GB" sz="1600" dirty="0">
                <a:latin typeface="Segoe UI" panose="020B0502040204020203" pitchFamily="34" charset="0"/>
              </a:rPr>
              <a:t>, B., Lucia, A., </a:t>
            </a:r>
            <a:r>
              <a:rPr lang="en-GB" sz="1600" dirty="0" err="1">
                <a:latin typeface="Segoe UI" panose="020B0502040204020203" pitchFamily="34" charset="0"/>
              </a:rPr>
              <a:t>Fauer</a:t>
            </a:r>
            <a:r>
              <a:rPr lang="en-GB" sz="1600" dirty="0">
                <a:latin typeface="Segoe UI" panose="020B0502040204020203" pitchFamily="34" charset="0"/>
              </a:rPr>
              <a:t>, F. S., Nissen, K. M., </a:t>
            </a:r>
            <a:r>
              <a:rPr lang="en-GB" sz="1600" dirty="0" err="1">
                <a:latin typeface="Segoe UI" panose="020B0502040204020203" pitchFamily="34" charset="0"/>
              </a:rPr>
              <a:t>Sieg</a:t>
            </a:r>
            <a:r>
              <a:rPr lang="en-GB" sz="1600" dirty="0">
                <a:latin typeface="Segoe UI" panose="020B0502040204020203" pitchFamily="34" charset="0"/>
              </a:rPr>
              <a:t>, T., &amp; </a:t>
            </a:r>
            <a:r>
              <a:rPr lang="en-GB" sz="1600" dirty="0" err="1">
                <a:latin typeface="Segoe UI" panose="020B0502040204020203" pitchFamily="34" charset="0"/>
              </a:rPr>
              <a:t>Thieken</a:t>
            </a:r>
            <a:r>
              <a:rPr lang="en-GB" sz="1600" dirty="0">
                <a:latin typeface="Segoe UI" panose="020B0502040204020203" pitchFamily="34" charset="0"/>
              </a:rPr>
              <a:t>, A. H. (2022). More than heavy rain turning into fast-flowing water – a landscape perspective on the 2021 Eifel floods. </a:t>
            </a:r>
            <a:r>
              <a:rPr lang="en-GB" sz="1600" i="1" dirty="0">
                <a:latin typeface="Segoe UI" panose="020B0502040204020203" pitchFamily="34" charset="0"/>
              </a:rPr>
              <a:t>Nat. Hazards Earth Syst. Sci., 22(6), 1845-1856. https://doi.org/10.5194/nhess-22-1845-2022 </a:t>
            </a:r>
          </a:p>
          <a:p>
            <a:pPr marL="514350" indent="-514350">
              <a:buAutoNum type="arabicParenBoth"/>
            </a:pPr>
            <a:r>
              <a:rPr lang="en-US" sz="1600" dirty="0" err="1">
                <a:latin typeface="Segoe UI" panose="020B0502040204020203" pitchFamily="34" charset="0"/>
              </a:rPr>
              <a:t>Scheip</a:t>
            </a:r>
            <a:r>
              <a:rPr lang="en-US" sz="1600" dirty="0">
                <a:latin typeface="Segoe UI" panose="020B0502040204020203" pitchFamily="34" charset="0"/>
              </a:rPr>
              <a:t>, C. M. and </a:t>
            </a:r>
            <a:r>
              <a:rPr lang="en-US" sz="1600" dirty="0" err="1">
                <a:latin typeface="Segoe UI" panose="020B0502040204020203" pitchFamily="34" charset="0"/>
              </a:rPr>
              <a:t>Wegmann</a:t>
            </a:r>
            <a:r>
              <a:rPr lang="en-US" sz="1600" dirty="0">
                <a:latin typeface="Segoe UI" panose="020B0502040204020203" pitchFamily="34" charset="0"/>
              </a:rPr>
              <a:t>, K. W.: </a:t>
            </a:r>
            <a:r>
              <a:rPr lang="en-US" sz="1600" dirty="0" err="1">
                <a:latin typeface="Segoe UI" panose="020B0502040204020203" pitchFamily="34" charset="0"/>
              </a:rPr>
              <a:t>HazMapper</a:t>
            </a:r>
            <a:r>
              <a:rPr lang="en-US" sz="1600" dirty="0">
                <a:latin typeface="Segoe UI" panose="020B0502040204020203" pitchFamily="34" charset="0"/>
              </a:rPr>
              <a:t>: a global open-source natural hazard mapping application in Google Earth Engine. </a:t>
            </a:r>
            <a:r>
              <a:rPr lang="en-US" sz="1600" i="1" dirty="0">
                <a:latin typeface="Segoe UI" panose="020B0502040204020203" pitchFamily="34" charset="0"/>
              </a:rPr>
              <a:t>Nat. Hazards Earth Syst. Sci., 21, 1495–1511</a:t>
            </a:r>
            <a:r>
              <a:rPr lang="en-US" sz="1600" dirty="0">
                <a:latin typeface="Segoe UI" panose="020B0502040204020203" pitchFamily="34" charset="0"/>
              </a:rPr>
              <a:t>, https://doi.org/10.5194/nhess-21-1495-2021, 2021</a:t>
            </a:r>
          </a:p>
          <a:p>
            <a:pPr marL="514350" indent="-514350">
              <a:buAutoNum type="arabicParenBoth"/>
            </a:pPr>
            <a:r>
              <a:rPr lang="de-DE" sz="1600" dirty="0">
                <a:latin typeface="Segoe UI" panose="020B0502040204020203" pitchFamily="34" charset="0"/>
              </a:rPr>
              <a:t>Thünen-Institut, Dritte Bundeswaldinventur - Ergebnisdatenbank, https://bwi.info, Aufruf am: 23.11.2022</a:t>
            </a:r>
            <a:endParaRPr lang="en-US" sz="1600" dirty="0">
              <a:latin typeface="Segoe UI" panose="020B0502040204020203" pitchFamily="34" charset="0"/>
            </a:endParaRPr>
          </a:p>
          <a:p>
            <a:pPr marL="514350" indent="-514350">
              <a:buAutoNum type="arabicParenBoth"/>
            </a:pPr>
            <a:r>
              <a:rPr lang="de-DE" sz="1600" dirty="0">
                <a:latin typeface="Segoe UI" panose="020B0502040204020203" pitchFamily="34" charset="0"/>
              </a:rPr>
              <a:t>QGIS.org, </a:t>
            </a:r>
            <a:r>
              <a:rPr lang="de-DE" sz="1600" i="1" dirty="0">
                <a:latin typeface="Segoe UI" panose="020B0502040204020203" pitchFamily="34" charset="0"/>
              </a:rPr>
              <a:t>QGIS 3.28 Geographic Information System. </a:t>
            </a:r>
            <a:r>
              <a:rPr lang="de-DE" sz="1600" dirty="0">
                <a:latin typeface="Segoe UI" panose="020B0502040204020203" pitchFamily="34" charset="0"/>
              </a:rPr>
              <a:t>QGIS </a:t>
            </a:r>
            <a:r>
              <a:rPr lang="de-DE" sz="1600" dirty="0" err="1">
                <a:latin typeface="Segoe UI" panose="020B0502040204020203" pitchFamily="34" charset="0"/>
              </a:rPr>
              <a:t>Association</a:t>
            </a:r>
            <a:r>
              <a:rPr lang="de-DE" sz="1600" dirty="0">
                <a:latin typeface="Segoe UI" panose="020B0502040204020203" pitchFamily="34" charset="0"/>
              </a:rPr>
              <a:t>. </a:t>
            </a:r>
            <a:r>
              <a:rPr lang="de-DE" sz="1600" dirty="0">
                <a:latin typeface="Segoe UI" panose="020B0502040204020203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http://www.qgis.org</a:t>
            </a:r>
            <a:endParaRPr lang="en-GB" sz="1600" dirty="0">
              <a:latin typeface="Segoe UI" panose="020B0502040204020203" pitchFamily="34" charset="0"/>
            </a:endParaRPr>
          </a:p>
          <a:p>
            <a:pPr marL="514350" indent="-514350">
              <a:buFontTx/>
              <a:buAutoNum type="arabicParenBoth"/>
            </a:pPr>
            <a:r>
              <a:rPr lang="de-DE" sz="1600" dirty="0">
                <a:latin typeface="Segoe UI" panose="020B0502040204020203" pitchFamily="34" charset="0"/>
              </a:rPr>
              <a:t>Holzforschung München, &amp; Technische Universität München. (2010). Bauen mit Holz = aktiver Klimaschutz. Zweite Auflage. </a:t>
            </a:r>
            <a:r>
              <a:rPr lang="de-DE" sz="1600" i="1" dirty="0">
                <a:latin typeface="Segoe UI" panose="020B0502040204020203" pitchFamily="34" charset="0"/>
              </a:rPr>
              <a:t>https://www.cluster-forstholzbayern.de/images/stories/downloads/broschuere/broschuere-bauen-mit-holz-klimaschutz.pdf </a:t>
            </a:r>
            <a:endParaRPr lang="en-GB" sz="1600" i="1" dirty="0">
              <a:latin typeface="Segoe UI" panose="020B0502040204020203" pitchFamily="34" charset="0"/>
            </a:endParaRPr>
          </a:p>
          <a:p>
            <a:pPr marL="514350" indent="-514350">
              <a:buAutoNum type="arabicParenBoth"/>
            </a:pPr>
            <a:r>
              <a:rPr lang="en-US" sz="1600" dirty="0" err="1">
                <a:latin typeface="Segoe UI" panose="020B0502040204020203" pitchFamily="34" charset="0"/>
              </a:rPr>
              <a:t>Comiti</a:t>
            </a:r>
            <a:r>
              <a:rPr lang="en-US" sz="1600" dirty="0">
                <a:latin typeface="Segoe UI" panose="020B0502040204020203" pitchFamily="34" charset="0"/>
              </a:rPr>
              <a:t>, F., Lucía, A., &amp; </a:t>
            </a:r>
            <a:r>
              <a:rPr lang="en-US" sz="1600" dirty="0" err="1">
                <a:latin typeface="Segoe UI" panose="020B0502040204020203" pitchFamily="34" charset="0"/>
              </a:rPr>
              <a:t>Rickenmann</a:t>
            </a:r>
            <a:r>
              <a:rPr lang="en-US" sz="1600" dirty="0">
                <a:latin typeface="Segoe UI" panose="020B0502040204020203" pitchFamily="34" charset="0"/>
              </a:rPr>
              <a:t>, D. (2016). Large wood recruitment and transport during large floods: A review. </a:t>
            </a:r>
            <a:r>
              <a:rPr lang="en-US" sz="1600" i="1" dirty="0">
                <a:latin typeface="Segoe UI" panose="020B0502040204020203" pitchFamily="34" charset="0"/>
              </a:rPr>
              <a:t>Geomorphology, 269, 23-39. https://doi.org/https://doi.org/10.1016/j.geomorph.2016.06.016 </a:t>
            </a:r>
          </a:p>
        </p:txBody>
      </p:sp>
      <p:sp>
        <p:nvSpPr>
          <p:cNvPr id="61" name="Textfeld 14">
            <a:extLst>
              <a:ext uri="{FF2B5EF4-FFF2-40B4-BE49-F238E27FC236}">
                <a16:creationId xmlns:a16="http://schemas.microsoft.com/office/drawing/2014/main" id="{F320BA9D-5998-27A8-799F-D5E105464E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 flipH="1">
            <a:off x="943546" y="29094146"/>
            <a:ext cx="30696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/>
              <a:t>This </a:t>
            </a:r>
            <a:r>
              <a:rPr lang="de-DE" altLang="de-DE" sz="2400" dirty="0" err="1"/>
              <a:t>research</a:t>
            </a:r>
            <a:r>
              <a:rPr lang="de-DE" altLang="de-DE" sz="2400" dirty="0"/>
              <a:t> </a:t>
            </a:r>
            <a:r>
              <a:rPr lang="de-DE" altLang="de-DE" sz="2400" dirty="0" err="1"/>
              <a:t>is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partially</a:t>
            </a:r>
            <a:r>
              <a:rPr lang="de-DE" altLang="de-DE" sz="2400" dirty="0"/>
              <a:t> </a:t>
            </a:r>
            <a:r>
              <a:rPr lang="de-DE" altLang="de-DE" sz="2400" dirty="0" err="1"/>
              <a:t>funded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by</a:t>
            </a:r>
            <a:r>
              <a:rPr lang="de-DE" altLang="de-DE" sz="2400" dirty="0"/>
              <a:t> </a:t>
            </a:r>
            <a:r>
              <a:rPr lang="en-US" sz="2400" dirty="0"/>
              <a:t>the HART (Hazard and Risk Team) action of Eifel Flood Event 2021 funded by the Helmholtz Centre Potsdam – GFZ German Research Centre for Geosciences and University of Potsdam.</a:t>
            </a:r>
            <a:endParaRPr lang="de-DE" altLang="de-DE" sz="2400" dirty="0"/>
          </a:p>
        </p:txBody>
      </p:sp>
      <p:sp>
        <p:nvSpPr>
          <p:cNvPr id="62" name="Text Box 909">
            <a:extLst>
              <a:ext uri="{FF2B5EF4-FFF2-40B4-BE49-F238E27FC236}">
                <a16:creationId xmlns:a16="http://schemas.microsoft.com/office/drawing/2014/main" id="{3D6648BB-9D32-FDFF-47D7-52DB99D2E6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2501538" y="22764107"/>
            <a:ext cx="3189721" cy="69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494" tIns="47247" rIns="94494" bIns="47247"/>
          <a:lstStyle>
            <a:lvl1pPr marL="371475" indent="-371475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altLang="en-US" sz="4000" b="1" dirty="0">
                <a:solidFill>
                  <a:srgbClr val="A51E37"/>
                </a:solidFill>
              </a:rPr>
              <a:t>References</a:t>
            </a:r>
          </a:p>
        </p:txBody>
      </p:sp>
      <p:sp>
        <p:nvSpPr>
          <p:cNvPr id="63" name="Text Box 909">
            <a:extLst>
              <a:ext uri="{FF2B5EF4-FFF2-40B4-BE49-F238E27FC236}">
                <a16:creationId xmlns:a16="http://schemas.microsoft.com/office/drawing/2014/main" id="{15A3DCA6-04B0-2D7F-72B3-0AF14800F4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50645" y="28603309"/>
            <a:ext cx="5797809" cy="57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494" tIns="47247" rIns="94494" bIns="47247"/>
          <a:lstStyle>
            <a:lvl1pPr marL="371475" indent="-371475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74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74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en-US" altLang="en-US" sz="4000" b="1" dirty="0">
                <a:solidFill>
                  <a:srgbClr val="A51E37"/>
                </a:solidFill>
              </a:rPr>
              <a:t>Acknowledgements</a:t>
            </a:r>
          </a:p>
          <a:p>
            <a:pPr algn="just">
              <a:lnSpc>
                <a:spcPct val="10000"/>
              </a:lnSpc>
              <a:spcBef>
                <a:spcPct val="10000"/>
              </a:spcBef>
            </a:pPr>
            <a:endParaRPr lang="en-US" altLang="en-US" sz="1600" dirty="0">
              <a:solidFill>
                <a:srgbClr val="4472C4"/>
              </a:solidFill>
            </a:endParaRP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A08CC6ED-CF74-9F48-99ED-C7AB3629D7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157" y="26878676"/>
            <a:ext cx="2434562" cy="32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Grafik 5128">
            <a:extLst>
              <a:ext uri="{FF2B5EF4-FFF2-40B4-BE49-F238E27FC236}">
                <a16:creationId xmlns:a16="http://schemas.microsoft.com/office/drawing/2014/main" id="{8A376A56-E1FE-1686-A330-48E6E265F0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21" y="27114452"/>
            <a:ext cx="1391983" cy="13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95404"/>
      </p:ext>
    </p:extLst>
  </p:cSld>
  <p:clrMapOvr>
    <a:masterClrMapping/>
  </p:clrMapOvr>
</p:sld>
</file>

<file path=ppt/theme/theme1.xml><?xml version="1.0" encoding="utf-8"?>
<a:theme xmlns:a="http://schemas.openxmlformats.org/drawingml/2006/main" name="UT_MASTER">
  <a:themeElements>
    <a:clrScheme name="UT_MASTER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UT_MASTER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UT_MASTER">
  <a:themeElements>
    <a:clrScheme name="1_UT_MASTER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1_UT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UT_MASTER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1321</Words>
  <Application>Microsoft Office PowerPoint</Application>
  <PresentationFormat>Benutzerdefiniert</PresentationFormat>
  <Paragraphs>57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Segoe UI</vt:lpstr>
      <vt:lpstr>UT_MASTER</vt:lpstr>
      <vt:lpstr>1_UT_MASTER</vt:lpstr>
      <vt:lpstr>Extreme flood impact on riparian vegetation dynamics  in the Ahr river catchment, Germany</vt:lpstr>
    </vt:vector>
  </TitlesOfParts>
  <Company>BBDO Services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(max. zweizeilig/linksbündig) Headline (Ausrichtung am Fuß) 28 / 32 p</dc:title>
  <dc:creator>christian zander</dc:creator>
  <cp:lastModifiedBy>Chiara Hauser</cp:lastModifiedBy>
  <cp:revision>86</cp:revision>
  <dcterms:created xsi:type="dcterms:W3CDTF">2010-09-13T12:09:07Z</dcterms:created>
  <dcterms:modified xsi:type="dcterms:W3CDTF">2023-04-21T08:03:03Z</dcterms:modified>
</cp:coreProperties>
</file>